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1"/>
  </p:sldMasterIdLst>
  <p:notesMasterIdLst>
    <p:notesMasterId r:id="rId283"/>
  </p:notesMasterIdLst>
  <p:handoutMasterIdLst>
    <p:handoutMasterId r:id="rId284"/>
  </p:handoutMasterIdLst>
  <p:sldIdLst>
    <p:sldId id="533" r:id="rId2"/>
    <p:sldId id="534" r:id="rId3"/>
    <p:sldId id="535" r:id="rId4"/>
    <p:sldId id="536" r:id="rId5"/>
    <p:sldId id="537" r:id="rId6"/>
    <p:sldId id="538" r:id="rId7"/>
    <p:sldId id="539" r:id="rId8"/>
    <p:sldId id="540" r:id="rId9"/>
    <p:sldId id="541" r:id="rId10"/>
    <p:sldId id="542" r:id="rId11"/>
    <p:sldId id="543" r:id="rId12"/>
    <p:sldId id="544" r:id="rId13"/>
    <p:sldId id="545" r:id="rId14"/>
    <p:sldId id="546" r:id="rId15"/>
    <p:sldId id="547" r:id="rId16"/>
    <p:sldId id="548" r:id="rId17"/>
    <p:sldId id="549" r:id="rId18"/>
    <p:sldId id="550" r:id="rId19"/>
    <p:sldId id="551" r:id="rId20"/>
    <p:sldId id="552" r:id="rId21"/>
    <p:sldId id="553" r:id="rId22"/>
    <p:sldId id="554" r:id="rId23"/>
    <p:sldId id="555" r:id="rId24"/>
    <p:sldId id="556" r:id="rId25"/>
    <p:sldId id="557" r:id="rId26"/>
    <p:sldId id="558" r:id="rId27"/>
    <p:sldId id="559" r:id="rId28"/>
    <p:sldId id="560" r:id="rId29"/>
    <p:sldId id="561" r:id="rId30"/>
    <p:sldId id="562" r:id="rId31"/>
    <p:sldId id="563" r:id="rId32"/>
    <p:sldId id="564" r:id="rId33"/>
    <p:sldId id="565" r:id="rId34"/>
    <p:sldId id="566" r:id="rId35"/>
    <p:sldId id="567" r:id="rId36"/>
    <p:sldId id="568" r:id="rId37"/>
    <p:sldId id="569" r:id="rId38"/>
    <p:sldId id="570" r:id="rId39"/>
    <p:sldId id="571" r:id="rId40"/>
    <p:sldId id="572" r:id="rId41"/>
    <p:sldId id="573" r:id="rId42"/>
    <p:sldId id="574" r:id="rId43"/>
    <p:sldId id="575" r:id="rId44"/>
    <p:sldId id="576" r:id="rId45"/>
    <p:sldId id="577" r:id="rId46"/>
    <p:sldId id="578" r:id="rId47"/>
    <p:sldId id="579" r:id="rId48"/>
    <p:sldId id="580" r:id="rId49"/>
    <p:sldId id="581" r:id="rId50"/>
    <p:sldId id="582" r:id="rId51"/>
    <p:sldId id="583" r:id="rId52"/>
    <p:sldId id="584" r:id="rId53"/>
    <p:sldId id="585" r:id="rId54"/>
    <p:sldId id="586" r:id="rId55"/>
    <p:sldId id="587" r:id="rId56"/>
    <p:sldId id="588" r:id="rId57"/>
    <p:sldId id="589" r:id="rId58"/>
    <p:sldId id="590" r:id="rId59"/>
    <p:sldId id="591" r:id="rId60"/>
    <p:sldId id="592" r:id="rId61"/>
    <p:sldId id="593" r:id="rId62"/>
    <p:sldId id="594" r:id="rId63"/>
    <p:sldId id="595" r:id="rId64"/>
    <p:sldId id="596" r:id="rId65"/>
    <p:sldId id="597" r:id="rId66"/>
    <p:sldId id="598" r:id="rId67"/>
    <p:sldId id="599" r:id="rId68"/>
    <p:sldId id="600" r:id="rId69"/>
    <p:sldId id="601" r:id="rId70"/>
    <p:sldId id="602" r:id="rId71"/>
    <p:sldId id="603" r:id="rId72"/>
    <p:sldId id="604" r:id="rId73"/>
    <p:sldId id="605" r:id="rId74"/>
    <p:sldId id="606" r:id="rId75"/>
    <p:sldId id="607" r:id="rId76"/>
    <p:sldId id="608" r:id="rId77"/>
    <p:sldId id="609" r:id="rId78"/>
    <p:sldId id="256" r:id="rId79"/>
    <p:sldId id="257" r:id="rId80"/>
    <p:sldId id="258" r:id="rId81"/>
    <p:sldId id="259" r:id="rId82"/>
    <p:sldId id="261" r:id="rId83"/>
    <p:sldId id="263" r:id="rId84"/>
    <p:sldId id="262" r:id="rId85"/>
    <p:sldId id="266" r:id="rId86"/>
    <p:sldId id="267" r:id="rId87"/>
    <p:sldId id="268" r:id="rId88"/>
    <p:sldId id="269" r:id="rId89"/>
    <p:sldId id="319" r:id="rId90"/>
    <p:sldId id="378" r:id="rId91"/>
    <p:sldId id="270" r:id="rId92"/>
    <p:sldId id="320" r:id="rId93"/>
    <p:sldId id="273" r:id="rId94"/>
    <p:sldId id="275" r:id="rId95"/>
    <p:sldId id="276" r:id="rId96"/>
    <p:sldId id="282" r:id="rId97"/>
    <p:sldId id="283" r:id="rId98"/>
    <p:sldId id="297" r:id="rId99"/>
    <p:sldId id="279" r:id="rId100"/>
    <p:sldId id="280" r:id="rId101"/>
    <p:sldId id="281" r:id="rId102"/>
    <p:sldId id="286" r:id="rId103"/>
    <p:sldId id="285" r:id="rId104"/>
    <p:sldId id="284" r:id="rId105"/>
    <p:sldId id="287" r:id="rId106"/>
    <p:sldId id="289" r:id="rId107"/>
    <p:sldId id="288" r:id="rId108"/>
    <p:sldId id="291" r:id="rId109"/>
    <p:sldId id="290" r:id="rId110"/>
    <p:sldId id="292" r:id="rId111"/>
    <p:sldId id="294" r:id="rId112"/>
    <p:sldId id="293" r:id="rId113"/>
    <p:sldId id="298" r:id="rId114"/>
    <p:sldId id="299" r:id="rId115"/>
    <p:sldId id="295" r:id="rId116"/>
    <p:sldId id="296" r:id="rId117"/>
    <p:sldId id="274" r:id="rId118"/>
    <p:sldId id="512" r:id="rId119"/>
    <p:sldId id="513" r:id="rId120"/>
    <p:sldId id="514" r:id="rId121"/>
    <p:sldId id="278" r:id="rId122"/>
    <p:sldId id="300" r:id="rId123"/>
    <p:sldId id="301" r:id="rId124"/>
    <p:sldId id="302" r:id="rId125"/>
    <p:sldId id="304" r:id="rId126"/>
    <p:sldId id="306" r:id="rId127"/>
    <p:sldId id="309" r:id="rId128"/>
    <p:sldId id="310" r:id="rId129"/>
    <p:sldId id="311" r:id="rId130"/>
    <p:sldId id="313" r:id="rId131"/>
    <p:sldId id="373" r:id="rId132"/>
    <p:sldId id="312" r:id="rId133"/>
    <p:sldId id="372" r:id="rId134"/>
    <p:sldId id="314" r:id="rId135"/>
    <p:sldId id="374" r:id="rId136"/>
    <p:sldId id="315" r:id="rId137"/>
    <p:sldId id="375" r:id="rId138"/>
    <p:sldId id="317" r:id="rId139"/>
    <p:sldId id="377" r:id="rId140"/>
    <p:sldId id="316" r:id="rId141"/>
    <p:sldId id="376" r:id="rId142"/>
    <p:sldId id="318" r:id="rId143"/>
    <p:sldId id="610" r:id="rId144"/>
    <p:sldId id="611" r:id="rId145"/>
    <p:sldId id="612" r:id="rId146"/>
    <p:sldId id="613" r:id="rId147"/>
    <p:sldId id="614" r:id="rId148"/>
    <p:sldId id="615" r:id="rId149"/>
    <p:sldId id="616" r:id="rId150"/>
    <p:sldId id="617" r:id="rId151"/>
    <p:sldId id="618" r:id="rId152"/>
    <p:sldId id="619" r:id="rId153"/>
    <p:sldId id="688" r:id="rId154"/>
    <p:sldId id="689" r:id="rId155"/>
    <p:sldId id="620" r:id="rId156"/>
    <p:sldId id="621" r:id="rId157"/>
    <p:sldId id="622" r:id="rId158"/>
    <p:sldId id="623" r:id="rId159"/>
    <p:sldId id="624" r:id="rId160"/>
    <p:sldId id="625" r:id="rId161"/>
    <p:sldId id="626" r:id="rId162"/>
    <p:sldId id="627" r:id="rId163"/>
    <p:sldId id="628" r:id="rId164"/>
    <p:sldId id="629" r:id="rId165"/>
    <p:sldId id="630" r:id="rId166"/>
    <p:sldId id="631" r:id="rId167"/>
    <p:sldId id="632" r:id="rId168"/>
    <p:sldId id="633" r:id="rId169"/>
    <p:sldId id="634" r:id="rId170"/>
    <p:sldId id="635" r:id="rId171"/>
    <p:sldId id="636" r:id="rId172"/>
    <p:sldId id="637" r:id="rId173"/>
    <p:sldId id="638" r:id="rId174"/>
    <p:sldId id="639" r:id="rId175"/>
    <p:sldId id="640" r:id="rId176"/>
    <p:sldId id="641" r:id="rId177"/>
    <p:sldId id="690" r:id="rId178"/>
    <p:sldId id="642" r:id="rId179"/>
    <p:sldId id="643" r:id="rId180"/>
    <p:sldId id="644" r:id="rId181"/>
    <p:sldId id="645" r:id="rId182"/>
    <p:sldId id="646" r:id="rId183"/>
    <p:sldId id="647" r:id="rId184"/>
    <p:sldId id="648" r:id="rId185"/>
    <p:sldId id="649" r:id="rId186"/>
    <p:sldId id="650" r:id="rId187"/>
    <p:sldId id="651" r:id="rId188"/>
    <p:sldId id="652" r:id="rId189"/>
    <p:sldId id="653" r:id="rId190"/>
    <p:sldId id="654" r:id="rId191"/>
    <p:sldId id="655" r:id="rId192"/>
    <p:sldId id="656" r:id="rId193"/>
    <p:sldId id="657" r:id="rId194"/>
    <p:sldId id="658" r:id="rId195"/>
    <p:sldId id="659" r:id="rId196"/>
    <p:sldId id="660" r:id="rId197"/>
    <p:sldId id="661" r:id="rId198"/>
    <p:sldId id="662" r:id="rId199"/>
    <p:sldId id="666" r:id="rId200"/>
    <p:sldId id="669" r:id="rId201"/>
    <p:sldId id="670" r:id="rId202"/>
    <p:sldId id="671" r:id="rId203"/>
    <p:sldId id="667" r:id="rId204"/>
    <p:sldId id="668" r:id="rId205"/>
    <p:sldId id="691" r:id="rId206"/>
    <p:sldId id="672" r:id="rId207"/>
    <p:sldId id="674" r:id="rId208"/>
    <p:sldId id="673" r:id="rId209"/>
    <p:sldId id="675" r:id="rId210"/>
    <p:sldId id="676" r:id="rId211"/>
    <p:sldId id="677" r:id="rId212"/>
    <p:sldId id="678" r:id="rId213"/>
    <p:sldId id="449" r:id="rId214"/>
    <p:sldId id="515" r:id="rId215"/>
    <p:sldId id="451" r:id="rId216"/>
    <p:sldId id="452" r:id="rId217"/>
    <p:sldId id="453" r:id="rId218"/>
    <p:sldId id="454" r:id="rId219"/>
    <p:sldId id="455" r:id="rId220"/>
    <p:sldId id="456" r:id="rId221"/>
    <p:sldId id="457" r:id="rId222"/>
    <p:sldId id="458" r:id="rId223"/>
    <p:sldId id="684" r:id="rId224"/>
    <p:sldId id="685" r:id="rId225"/>
    <p:sldId id="686" r:id="rId226"/>
    <p:sldId id="459" r:id="rId227"/>
    <p:sldId id="460" r:id="rId228"/>
    <p:sldId id="461" r:id="rId229"/>
    <p:sldId id="516" r:id="rId230"/>
    <p:sldId id="465" r:id="rId231"/>
    <p:sldId id="466" r:id="rId232"/>
    <p:sldId id="464" r:id="rId233"/>
    <p:sldId id="517" r:id="rId234"/>
    <p:sldId id="680" r:id="rId235"/>
    <p:sldId id="679" r:id="rId236"/>
    <p:sldId id="462" r:id="rId237"/>
    <p:sldId id="467" r:id="rId238"/>
    <p:sldId id="468" r:id="rId239"/>
    <p:sldId id="469" r:id="rId240"/>
    <p:sldId id="471" r:id="rId241"/>
    <p:sldId id="470" r:id="rId242"/>
    <p:sldId id="472" r:id="rId243"/>
    <p:sldId id="473" r:id="rId244"/>
    <p:sldId id="474" r:id="rId245"/>
    <p:sldId id="475" r:id="rId246"/>
    <p:sldId id="476" r:id="rId247"/>
    <p:sldId id="477" r:id="rId248"/>
    <p:sldId id="478" r:id="rId249"/>
    <p:sldId id="479" r:id="rId250"/>
    <p:sldId id="480" r:id="rId251"/>
    <p:sldId id="481" r:id="rId252"/>
    <p:sldId id="681" r:id="rId253"/>
    <p:sldId id="482" r:id="rId254"/>
    <p:sldId id="483" r:id="rId255"/>
    <p:sldId id="682" r:id="rId256"/>
    <p:sldId id="484" r:id="rId257"/>
    <p:sldId id="486" r:id="rId258"/>
    <p:sldId id="485" r:id="rId259"/>
    <p:sldId id="487" r:id="rId260"/>
    <p:sldId id="683" r:id="rId261"/>
    <p:sldId id="488" r:id="rId262"/>
    <p:sldId id="489" r:id="rId263"/>
    <p:sldId id="490" r:id="rId264"/>
    <p:sldId id="491" r:id="rId265"/>
    <p:sldId id="494" r:id="rId266"/>
    <p:sldId id="492" r:id="rId267"/>
    <p:sldId id="493" r:id="rId268"/>
    <p:sldId id="495" r:id="rId269"/>
    <p:sldId id="496" r:id="rId270"/>
    <p:sldId id="500" r:id="rId271"/>
    <p:sldId id="497" r:id="rId272"/>
    <p:sldId id="501" r:id="rId273"/>
    <p:sldId id="502" r:id="rId274"/>
    <p:sldId id="504" r:id="rId275"/>
    <p:sldId id="503" r:id="rId276"/>
    <p:sldId id="506" r:id="rId277"/>
    <p:sldId id="507" r:id="rId278"/>
    <p:sldId id="508" r:id="rId279"/>
    <p:sldId id="509" r:id="rId280"/>
    <p:sldId id="510" r:id="rId281"/>
    <p:sldId id="511" r:id="rId282"/>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882" autoAdjust="0"/>
  </p:normalViewPr>
  <p:slideViewPr>
    <p:cSldViewPr snapToGrid="0" snapToObjects="1">
      <p:cViewPr>
        <p:scale>
          <a:sx n="80" d="100"/>
          <a:sy n="80" d="100"/>
        </p:scale>
        <p:origin x="-2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slide" Target="slides/slide280.xml"/><Relationship Id="rId286"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s>
</file>

<file path=ppt/diagrams/_rels/data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image" Target="../media/image83.jpg"/><Relationship Id="rId5" Type="http://schemas.openxmlformats.org/officeDocument/2006/relationships/image" Target="../media/image87.jpg"/><Relationship Id="rId4" Type="http://schemas.openxmlformats.org/officeDocument/2006/relationships/image" Target="../media/image86.jpg"/></Relationships>
</file>

<file path=ppt/diagrams/_rels/data6.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image" Target="../media/image176.jpg"/></Relationships>
</file>

<file path=ppt/diagrams/_rels/drawing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image" Target="../media/image83.jpg"/><Relationship Id="rId5" Type="http://schemas.openxmlformats.org/officeDocument/2006/relationships/image" Target="../media/image87.jpg"/><Relationship Id="rId4" Type="http://schemas.openxmlformats.org/officeDocument/2006/relationships/image" Target="../media/image86.jpg"/></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F05537-FFFD-6641-85A8-65F5D6AD20A8}" type="doc">
      <dgm:prSet loTypeId="urn:microsoft.com/office/officeart/2005/8/layout/vProcess5" loCatId="" qsTypeId="urn:microsoft.com/office/officeart/2005/8/quickstyle/simple4" qsCatId="simple" csTypeId="urn:microsoft.com/office/officeart/2005/8/colors/accent3_3" csCatId="accent3" phldr="1"/>
      <dgm:spPr/>
      <dgm:t>
        <a:bodyPr/>
        <a:lstStyle/>
        <a:p>
          <a:endParaRPr lang="en-US"/>
        </a:p>
      </dgm:t>
    </dgm:pt>
    <dgm:pt modelId="{C2D4A890-16A6-4849-8019-1ADAEBB215A0}">
      <dgm:prSet/>
      <dgm:spPr>
        <a:solidFill>
          <a:srgbClr val="008000">
            <a:alpha val="60000"/>
          </a:srgbClr>
        </a:solidFill>
      </dgm:spPr>
      <dgm:t>
        <a:bodyPr/>
        <a:lstStyle/>
        <a:p>
          <a:pPr rtl="0"/>
          <a:r>
            <a:rPr lang="en-US" b="1" baseline="0" dirty="0" smtClean="0"/>
            <a:t>Industrial and Stock Overview</a:t>
          </a:r>
          <a:endParaRPr lang="en-US" dirty="0"/>
        </a:p>
      </dgm:t>
    </dgm:pt>
    <dgm:pt modelId="{EDC56C70-9FFB-FA41-A4A4-18E470BE799A}" type="parTrans" cxnId="{09AC63A7-0F81-8D45-B11B-FB4CAF04DAB7}">
      <dgm:prSet/>
      <dgm:spPr/>
      <dgm:t>
        <a:bodyPr/>
        <a:lstStyle/>
        <a:p>
          <a:endParaRPr lang="en-US"/>
        </a:p>
      </dgm:t>
    </dgm:pt>
    <dgm:pt modelId="{0592F06A-8105-034C-9A5A-13612B595517}" type="sibTrans" cxnId="{09AC63A7-0F81-8D45-B11B-FB4CAF04DAB7}">
      <dgm:prSet/>
      <dgm:spPr/>
      <dgm:t>
        <a:bodyPr/>
        <a:lstStyle/>
        <a:p>
          <a:endParaRPr lang="en-US" dirty="0"/>
        </a:p>
      </dgm:t>
    </dgm:pt>
    <dgm:pt modelId="{1011B6ED-E48C-094E-A0CA-993A4A788BF6}">
      <dgm:prSet/>
      <dgm:spPr>
        <a:solidFill>
          <a:srgbClr val="008000">
            <a:alpha val="60000"/>
          </a:srgbClr>
        </a:solidFill>
      </dgm:spPr>
      <dgm:t>
        <a:bodyPr/>
        <a:lstStyle/>
        <a:p>
          <a:pPr rtl="0"/>
          <a:r>
            <a:rPr lang="en-US" b="1" baseline="0" dirty="0" smtClean="0"/>
            <a:t>Enbridge Inc. </a:t>
          </a:r>
          <a:endParaRPr lang="en-US" dirty="0"/>
        </a:p>
      </dgm:t>
    </dgm:pt>
    <dgm:pt modelId="{1A5C7FED-42E4-8E44-98D0-59E1987C9F22}" type="parTrans" cxnId="{86220905-8A5F-3E4C-B712-18130664A3D8}">
      <dgm:prSet/>
      <dgm:spPr/>
      <dgm:t>
        <a:bodyPr/>
        <a:lstStyle/>
        <a:p>
          <a:endParaRPr lang="en-US"/>
        </a:p>
      </dgm:t>
    </dgm:pt>
    <dgm:pt modelId="{C368F73B-DB52-1448-B762-4A25C79271D3}" type="sibTrans" cxnId="{86220905-8A5F-3E4C-B712-18130664A3D8}">
      <dgm:prSet/>
      <dgm:spPr/>
      <dgm:t>
        <a:bodyPr/>
        <a:lstStyle/>
        <a:p>
          <a:endParaRPr lang="en-US" dirty="0"/>
        </a:p>
      </dgm:t>
    </dgm:pt>
    <dgm:pt modelId="{A093F325-6AA9-D441-A457-9DD5F60BAB77}">
      <dgm:prSet/>
      <dgm:spPr>
        <a:solidFill>
          <a:srgbClr val="008000">
            <a:alpha val="60000"/>
          </a:srgbClr>
        </a:solidFill>
      </dgm:spPr>
      <dgm:t>
        <a:bodyPr/>
        <a:lstStyle/>
        <a:p>
          <a:pPr rtl="0"/>
          <a:r>
            <a:rPr lang="en-US" b="1" baseline="0" dirty="0" smtClean="0"/>
            <a:t>Pembina Pipeline Corp.</a:t>
          </a:r>
          <a:endParaRPr lang="en-US" dirty="0"/>
        </a:p>
      </dgm:t>
    </dgm:pt>
    <dgm:pt modelId="{550BC7D4-6926-D443-9DF6-81D43A88164A}" type="parTrans" cxnId="{01058CCA-8B04-B947-83AA-05D492A64CDA}">
      <dgm:prSet/>
      <dgm:spPr/>
      <dgm:t>
        <a:bodyPr/>
        <a:lstStyle/>
        <a:p>
          <a:endParaRPr lang="en-US"/>
        </a:p>
      </dgm:t>
    </dgm:pt>
    <dgm:pt modelId="{CDB3C5E7-88CA-454E-831D-209FCA9C2FE6}" type="sibTrans" cxnId="{01058CCA-8B04-B947-83AA-05D492A64CDA}">
      <dgm:prSet/>
      <dgm:spPr/>
      <dgm:t>
        <a:bodyPr/>
        <a:lstStyle/>
        <a:p>
          <a:endParaRPr lang="en-US" dirty="0"/>
        </a:p>
      </dgm:t>
    </dgm:pt>
    <dgm:pt modelId="{CABE299A-1FDD-154C-9BA3-1D84FE7E7067}">
      <dgm:prSet/>
      <dgm:spPr>
        <a:solidFill>
          <a:srgbClr val="008000">
            <a:alpha val="60000"/>
          </a:srgbClr>
        </a:solidFill>
      </dgm:spPr>
      <dgm:t>
        <a:bodyPr/>
        <a:lstStyle/>
        <a:p>
          <a:pPr rtl="0"/>
          <a:r>
            <a:rPr lang="en-US" b="1" baseline="0" dirty="0" smtClean="0"/>
            <a:t>Inter Pipeline Fund  </a:t>
          </a:r>
          <a:endParaRPr lang="en-US" dirty="0"/>
        </a:p>
      </dgm:t>
    </dgm:pt>
    <dgm:pt modelId="{9AA73DC3-7044-7F42-A1C7-E76BD62B746D}" type="parTrans" cxnId="{E8586DA8-7948-DF49-A05F-EAAC70F31264}">
      <dgm:prSet/>
      <dgm:spPr/>
      <dgm:t>
        <a:bodyPr/>
        <a:lstStyle/>
        <a:p>
          <a:endParaRPr lang="en-US"/>
        </a:p>
      </dgm:t>
    </dgm:pt>
    <dgm:pt modelId="{B50FB10B-0572-E741-B1A0-6A89CB2F330A}" type="sibTrans" cxnId="{E8586DA8-7948-DF49-A05F-EAAC70F31264}">
      <dgm:prSet/>
      <dgm:spPr/>
      <dgm:t>
        <a:bodyPr/>
        <a:lstStyle/>
        <a:p>
          <a:endParaRPr lang="en-US"/>
        </a:p>
      </dgm:t>
    </dgm:pt>
    <dgm:pt modelId="{D6D3CBA6-D2CB-D840-BC7D-6A472C10499D}" type="pres">
      <dgm:prSet presAssocID="{4BF05537-FFFD-6641-85A8-65F5D6AD20A8}" presName="outerComposite" presStyleCnt="0">
        <dgm:presLayoutVars>
          <dgm:chMax val="5"/>
          <dgm:dir/>
          <dgm:resizeHandles val="exact"/>
        </dgm:presLayoutVars>
      </dgm:prSet>
      <dgm:spPr/>
      <dgm:t>
        <a:bodyPr/>
        <a:lstStyle/>
        <a:p>
          <a:endParaRPr lang="en-US"/>
        </a:p>
      </dgm:t>
    </dgm:pt>
    <dgm:pt modelId="{ABB45C41-37C2-EF4E-8B7D-324D4E82D09F}" type="pres">
      <dgm:prSet presAssocID="{4BF05537-FFFD-6641-85A8-65F5D6AD20A8}" presName="dummyMaxCanvas" presStyleCnt="0">
        <dgm:presLayoutVars/>
      </dgm:prSet>
      <dgm:spPr/>
    </dgm:pt>
    <dgm:pt modelId="{B4E810CC-5608-AD46-9354-C32A737441E0}" type="pres">
      <dgm:prSet presAssocID="{4BF05537-FFFD-6641-85A8-65F5D6AD20A8}" presName="FourNodes_1" presStyleLbl="node1" presStyleIdx="0" presStyleCnt="4">
        <dgm:presLayoutVars>
          <dgm:bulletEnabled val="1"/>
        </dgm:presLayoutVars>
      </dgm:prSet>
      <dgm:spPr/>
      <dgm:t>
        <a:bodyPr/>
        <a:lstStyle/>
        <a:p>
          <a:endParaRPr lang="en-US"/>
        </a:p>
      </dgm:t>
    </dgm:pt>
    <dgm:pt modelId="{CFA2E442-3D8D-CF40-B6CD-80853E5B38EE}" type="pres">
      <dgm:prSet presAssocID="{4BF05537-FFFD-6641-85A8-65F5D6AD20A8}" presName="FourNodes_2" presStyleLbl="node1" presStyleIdx="1" presStyleCnt="4">
        <dgm:presLayoutVars>
          <dgm:bulletEnabled val="1"/>
        </dgm:presLayoutVars>
      </dgm:prSet>
      <dgm:spPr/>
      <dgm:t>
        <a:bodyPr/>
        <a:lstStyle/>
        <a:p>
          <a:endParaRPr lang="en-US"/>
        </a:p>
      </dgm:t>
    </dgm:pt>
    <dgm:pt modelId="{BDA01673-D793-524B-AB6E-7D349E3AE464}" type="pres">
      <dgm:prSet presAssocID="{4BF05537-FFFD-6641-85A8-65F5D6AD20A8}" presName="FourNodes_3" presStyleLbl="node1" presStyleIdx="2" presStyleCnt="4">
        <dgm:presLayoutVars>
          <dgm:bulletEnabled val="1"/>
        </dgm:presLayoutVars>
      </dgm:prSet>
      <dgm:spPr/>
      <dgm:t>
        <a:bodyPr/>
        <a:lstStyle/>
        <a:p>
          <a:endParaRPr lang="en-US"/>
        </a:p>
      </dgm:t>
    </dgm:pt>
    <dgm:pt modelId="{56838783-D8FF-574C-91AF-94BCD27CA246}" type="pres">
      <dgm:prSet presAssocID="{4BF05537-FFFD-6641-85A8-65F5D6AD20A8}" presName="FourNodes_4" presStyleLbl="node1" presStyleIdx="3" presStyleCnt="4">
        <dgm:presLayoutVars>
          <dgm:bulletEnabled val="1"/>
        </dgm:presLayoutVars>
      </dgm:prSet>
      <dgm:spPr/>
      <dgm:t>
        <a:bodyPr/>
        <a:lstStyle/>
        <a:p>
          <a:endParaRPr lang="en-US"/>
        </a:p>
      </dgm:t>
    </dgm:pt>
    <dgm:pt modelId="{BF56B9A1-69EB-7A4B-892E-21FFE9348F99}" type="pres">
      <dgm:prSet presAssocID="{4BF05537-FFFD-6641-85A8-65F5D6AD20A8}" presName="FourConn_1-2" presStyleLbl="fgAccFollowNode1" presStyleIdx="0" presStyleCnt="3">
        <dgm:presLayoutVars>
          <dgm:bulletEnabled val="1"/>
        </dgm:presLayoutVars>
      </dgm:prSet>
      <dgm:spPr/>
      <dgm:t>
        <a:bodyPr/>
        <a:lstStyle/>
        <a:p>
          <a:endParaRPr lang="en-US"/>
        </a:p>
      </dgm:t>
    </dgm:pt>
    <dgm:pt modelId="{6ED7ED33-868B-224E-B3A3-14122DE28D3A}" type="pres">
      <dgm:prSet presAssocID="{4BF05537-FFFD-6641-85A8-65F5D6AD20A8}" presName="FourConn_2-3" presStyleLbl="fgAccFollowNode1" presStyleIdx="1" presStyleCnt="3">
        <dgm:presLayoutVars>
          <dgm:bulletEnabled val="1"/>
        </dgm:presLayoutVars>
      </dgm:prSet>
      <dgm:spPr/>
      <dgm:t>
        <a:bodyPr/>
        <a:lstStyle/>
        <a:p>
          <a:endParaRPr lang="en-US"/>
        </a:p>
      </dgm:t>
    </dgm:pt>
    <dgm:pt modelId="{7E7C9BF1-954B-1140-8442-75667335596A}" type="pres">
      <dgm:prSet presAssocID="{4BF05537-FFFD-6641-85A8-65F5D6AD20A8}" presName="FourConn_3-4" presStyleLbl="fgAccFollowNode1" presStyleIdx="2" presStyleCnt="3">
        <dgm:presLayoutVars>
          <dgm:bulletEnabled val="1"/>
        </dgm:presLayoutVars>
      </dgm:prSet>
      <dgm:spPr/>
      <dgm:t>
        <a:bodyPr/>
        <a:lstStyle/>
        <a:p>
          <a:endParaRPr lang="en-US"/>
        </a:p>
      </dgm:t>
    </dgm:pt>
    <dgm:pt modelId="{E00B29A2-824B-B347-A3F7-6B76CDE02874}" type="pres">
      <dgm:prSet presAssocID="{4BF05537-FFFD-6641-85A8-65F5D6AD20A8}" presName="FourNodes_1_text" presStyleLbl="node1" presStyleIdx="3" presStyleCnt="4">
        <dgm:presLayoutVars>
          <dgm:bulletEnabled val="1"/>
        </dgm:presLayoutVars>
      </dgm:prSet>
      <dgm:spPr/>
      <dgm:t>
        <a:bodyPr/>
        <a:lstStyle/>
        <a:p>
          <a:endParaRPr lang="en-US"/>
        </a:p>
      </dgm:t>
    </dgm:pt>
    <dgm:pt modelId="{92CD944E-4A59-234C-92B0-DA15D403218D}" type="pres">
      <dgm:prSet presAssocID="{4BF05537-FFFD-6641-85A8-65F5D6AD20A8}" presName="FourNodes_2_text" presStyleLbl="node1" presStyleIdx="3" presStyleCnt="4">
        <dgm:presLayoutVars>
          <dgm:bulletEnabled val="1"/>
        </dgm:presLayoutVars>
      </dgm:prSet>
      <dgm:spPr/>
      <dgm:t>
        <a:bodyPr/>
        <a:lstStyle/>
        <a:p>
          <a:endParaRPr lang="en-US"/>
        </a:p>
      </dgm:t>
    </dgm:pt>
    <dgm:pt modelId="{E7E0C906-BC5A-BB4D-9329-158228E3D412}" type="pres">
      <dgm:prSet presAssocID="{4BF05537-FFFD-6641-85A8-65F5D6AD20A8}" presName="FourNodes_3_text" presStyleLbl="node1" presStyleIdx="3" presStyleCnt="4">
        <dgm:presLayoutVars>
          <dgm:bulletEnabled val="1"/>
        </dgm:presLayoutVars>
      </dgm:prSet>
      <dgm:spPr/>
      <dgm:t>
        <a:bodyPr/>
        <a:lstStyle/>
        <a:p>
          <a:endParaRPr lang="en-US"/>
        </a:p>
      </dgm:t>
    </dgm:pt>
    <dgm:pt modelId="{CBA8430B-2DF4-E948-9829-3ED6FA338A14}" type="pres">
      <dgm:prSet presAssocID="{4BF05537-FFFD-6641-85A8-65F5D6AD20A8}" presName="FourNodes_4_text" presStyleLbl="node1" presStyleIdx="3" presStyleCnt="4">
        <dgm:presLayoutVars>
          <dgm:bulletEnabled val="1"/>
        </dgm:presLayoutVars>
      </dgm:prSet>
      <dgm:spPr/>
      <dgm:t>
        <a:bodyPr/>
        <a:lstStyle/>
        <a:p>
          <a:endParaRPr lang="en-US"/>
        </a:p>
      </dgm:t>
    </dgm:pt>
  </dgm:ptLst>
  <dgm:cxnLst>
    <dgm:cxn modelId="{31BB2C78-EEEE-3B44-B7EE-F291C7EE7683}" type="presOf" srcId="{0592F06A-8105-034C-9A5A-13612B595517}" destId="{BF56B9A1-69EB-7A4B-892E-21FFE9348F99}" srcOrd="0" destOrd="0" presId="urn:microsoft.com/office/officeart/2005/8/layout/vProcess5"/>
    <dgm:cxn modelId="{E29E5A9D-EBD6-514E-948C-6037BD3E3C96}" type="presOf" srcId="{1011B6ED-E48C-094E-A0CA-993A4A788BF6}" destId="{CFA2E442-3D8D-CF40-B6CD-80853E5B38EE}" srcOrd="0" destOrd="0" presId="urn:microsoft.com/office/officeart/2005/8/layout/vProcess5"/>
    <dgm:cxn modelId="{E24260C3-8148-B64C-A20A-45F071F87917}" type="presOf" srcId="{CDB3C5E7-88CA-454E-831D-209FCA9C2FE6}" destId="{7E7C9BF1-954B-1140-8442-75667335596A}" srcOrd="0" destOrd="0" presId="urn:microsoft.com/office/officeart/2005/8/layout/vProcess5"/>
    <dgm:cxn modelId="{A81868B2-4893-A14B-BAB2-55630458FD69}" type="presOf" srcId="{CABE299A-1FDD-154C-9BA3-1D84FE7E7067}" destId="{CBA8430B-2DF4-E948-9829-3ED6FA338A14}" srcOrd="1" destOrd="0" presId="urn:microsoft.com/office/officeart/2005/8/layout/vProcess5"/>
    <dgm:cxn modelId="{6886F6CB-7CD9-BF4A-B2F9-A520023EDC8D}" type="presOf" srcId="{C2D4A890-16A6-4849-8019-1ADAEBB215A0}" destId="{B4E810CC-5608-AD46-9354-C32A737441E0}" srcOrd="0" destOrd="0" presId="urn:microsoft.com/office/officeart/2005/8/layout/vProcess5"/>
    <dgm:cxn modelId="{01058CCA-8B04-B947-83AA-05D492A64CDA}" srcId="{4BF05537-FFFD-6641-85A8-65F5D6AD20A8}" destId="{A093F325-6AA9-D441-A457-9DD5F60BAB77}" srcOrd="2" destOrd="0" parTransId="{550BC7D4-6926-D443-9DF6-81D43A88164A}" sibTransId="{CDB3C5E7-88CA-454E-831D-209FCA9C2FE6}"/>
    <dgm:cxn modelId="{C971D6E5-80FA-DD4D-989C-6EEB990D1F77}" type="presOf" srcId="{A093F325-6AA9-D441-A457-9DD5F60BAB77}" destId="{E7E0C906-BC5A-BB4D-9329-158228E3D412}" srcOrd="1" destOrd="0" presId="urn:microsoft.com/office/officeart/2005/8/layout/vProcess5"/>
    <dgm:cxn modelId="{FB9B8DE8-A7E1-014F-B35E-1AAAE66689AF}" type="presOf" srcId="{CABE299A-1FDD-154C-9BA3-1D84FE7E7067}" destId="{56838783-D8FF-574C-91AF-94BCD27CA246}" srcOrd="0" destOrd="0" presId="urn:microsoft.com/office/officeart/2005/8/layout/vProcess5"/>
    <dgm:cxn modelId="{09AC63A7-0F81-8D45-B11B-FB4CAF04DAB7}" srcId="{4BF05537-FFFD-6641-85A8-65F5D6AD20A8}" destId="{C2D4A890-16A6-4849-8019-1ADAEBB215A0}" srcOrd="0" destOrd="0" parTransId="{EDC56C70-9FFB-FA41-A4A4-18E470BE799A}" sibTransId="{0592F06A-8105-034C-9A5A-13612B595517}"/>
    <dgm:cxn modelId="{5C94C2D6-41B0-7A46-8072-B944AE5F7CDD}" type="presOf" srcId="{C368F73B-DB52-1448-B762-4A25C79271D3}" destId="{6ED7ED33-868B-224E-B3A3-14122DE28D3A}" srcOrd="0" destOrd="0" presId="urn:microsoft.com/office/officeart/2005/8/layout/vProcess5"/>
    <dgm:cxn modelId="{8370ED6F-B3AF-2D4C-B78E-573311507312}" type="presOf" srcId="{4BF05537-FFFD-6641-85A8-65F5D6AD20A8}" destId="{D6D3CBA6-D2CB-D840-BC7D-6A472C10499D}" srcOrd="0" destOrd="0" presId="urn:microsoft.com/office/officeart/2005/8/layout/vProcess5"/>
    <dgm:cxn modelId="{82BDB675-0A70-D047-B63A-D686D8F67464}" type="presOf" srcId="{C2D4A890-16A6-4849-8019-1ADAEBB215A0}" destId="{E00B29A2-824B-B347-A3F7-6B76CDE02874}" srcOrd="1" destOrd="0" presId="urn:microsoft.com/office/officeart/2005/8/layout/vProcess5"/>
    <dgm:cxn modelId="{8A619B1C-69E8-F147-A350-97D2FDE15ABC}" type="presOf" srcId="{1011B6ED-E48C-094E-A0CA-993A4A788BF6}" destId="{92CD944E-4A59-234C-92B0-DA15D403218D}" srcOrd="1" destOrd="0" presId="urn:microsoft.com/office/officeart/2005/8/layout/vProcess5"/>
    <dgm:cxn modelId="{E8586DA8-7948-DF49-A05F-EAAC70F31264}" srcId="{4BF05537-FFFD-6641-85A8-65F5D6AD20A8}" destId="{CABE299A-1FDD-154C-9BA3-1D84FE7E7067}" srcOrd="3" destOrd="0" parTransId="{9AA73DC3-7044-7F42-A1C7-E76BD62B746D}" sibTransId="{B50FB10B-0572-E741-B1A0-6A89CB2F330A}"/>
    <dgm:cxn modelId="{86220905-8A5F-3E4C-B712-18130664A3D8}" srcId="{4BF05537-FFFD-6641-85A8-65F5D6AD20A8}" destId="{1011B6ED-E48C-094E-A0CA-993A4A788BF6}" srcOrd="1" destOrd="0" parTransId="{1A5C7FED-42E4-8E44-98D0-59E1987C9F22}" sibTransId="{C368F73B-DB52-1448-B762-4A25C79271D3}"/>
    <dgm:cxn modelId="{DA45D806-031E-9A46-A316-CFE9E59215E6}" type="presOf" srcId="{A093F325-6AA9-D441-A457-9DD5F60BAB77}" destId="{BDA01673-D793-524B-AB6E-7D349E3AE464}" srcOrd="0" destOrd="0" presId="urn:microsoft.com/office/officeart/2005/8/layout/vProcess5"/>
    <dgm:cxn modelId="{E55D0C27-7A89-E545-A3E6-A9F9C0C30D80}" type="presParOf" srcId="{D6D3CBA6-D2CB-D840-BC7D-6A472C10499D}" destId="{ABB45C41-37C2-EF4E-8B7D-324D4E82D09F}" srcOrd="0" destOrd="0" presId="urn:microsoft.com/office/officeart/2005/8/layout/vProcess5"/>
    <dgm:cxn modelId="{5EC81D8D-EF01-3848-8908-DB0F3A679184}" type="presParOf" srcId="{D6D3CBA6-D2CB-D840-BC7D-6A472C10499D}" destId="{B4E810CC-5608-AD46-9354-C32A737441E0}" srcOrd="1" destOrd="0" presId="urn:microsoft.com/office/officeart/2005/8/layout/vProcess5"/>
    <dgm:cxn modelId="{4809BDCA-30C6-604E-97FB-50B3C740325D}" type="presParOf" srcId="{D6D3CBA6-D2CB-D840-BC7D-6A472C10499D}" destId="{CFA2E442-3D8D-CF40-B6CD-80853E5B38EE}" srcOrd="2" destOrd="0" presId="urn:microsoft.com/office/officeart/2005/8/layout/vProcess5"/>
    <dgm:cxn modelId="{B8ECA81C-4933-F644-ACB8-DC61741E5EB5}" type="presParOf" srcId="{D6D3CBA6-D2CB-D840-BC7D-6A472C10499D}" destId="{BDA01673-D793-524B-AB6E-7D349E3AE464}" srcOrd="3" destOrd="0" presId="urn:microsoft.com/office/officeart/2005/8/layout/vProcess5"/>
    <dgm:cxn modelId="{3D432A10-F54C-A142-BDAB-A844C6EF5623}" type="presParOf" srcId="{D6D3CBA6-D2CB-D840-BC7D-6A472C10499D}" destId="{56838783-D8FF-574C-91AF-94BCD27CA246}" srcOrd="4" destOrd="0" presId="urn:microsoft.com/office/officeart/2005/8/layout/vProcess5"/>
    <dgm:cxn modelId="{795FE6C7-FBA7-574B-A221-F8329EBDE1A8}" type="presParOf" srcId="{D6D3CBA6-D2CB-D840-BC7D-6A472C10499D}" destId="{BF56B9A1-69EB-7A4B-892E-21FFE9348F99}" srcOrd="5" destOrd="0" presId="urn:microsoft.com/office/officeart/2005/8/layout/vProcess5"/>
    <dgm:cxn modelId="{D60B07EB-E212-3048-BA4F-44270D854103}" type="presParOf" srcId="{D6D3CBA6-D2CB-D840-BC7D-6A472C10499D}" destId="{6ED7ED33-868B-224E-B3A3-14122DE28D3A}" srcOrd="6" destOrd="0" presId="urn:microsoft.com/office/officeart/2005/8/layout/vProcess5"/>
    <dgm:cxn modelId="{482BB19F-8382-C649-8B41-29BD5B6BA1A9}" type="presParOf" srcId="{D6D3CBA6-D2CB-D840-BC7D-6A472C10499D}" destId="{7E7C9BF1-954B-1140-8442-75667335596A}" srcOrd="7" destOrd="0" presId="urn:microsoft.com/office/officeart/2005/8/layout/vProcess5"/>
    <dgm:cxn modelId="{7E0C2593-3EE5-7747-8905-115BCD8AE4F8}" type="presParOf" srcId="{D6D3CBA6-D2CB-D840-BC7D-6A472C10499D}" destId="{E00B29A2-824B-B347-A3F7-6B76CDE02874}" srcOrd="8" destOrd="0" presId="urn:microsoft.com/office/officeart/2005/8/layout/vProcess5"/>
    <dgm:cxn modelId="{0B6A1BAB-D161-A144-9D23-2864A43393E0}" type="presParOf" srcId="{D6D3CBA6-D2CB-D840-BC7D-6A472C10499D}" destId="{92CD944E-4A59-234C-92B0-DA15D403218D}" srcOrd="9" destOrd="0" presId="urn:microsoft.com/office/officeart/2005/8/layout/vProcess5"/>
    <dgm:cxn modelId="{94F0C766-F5C2-CF4F-959F-72BDD0C64230}" type="presParOf" srcId="{D6D3CBA6-D2CB-D840-BC7D-6A472C10499D}" destId="{E7E0C906-BC5A-BB4D-9329-158228E3D412}" srcOrd="10" destOrd="0" presId="urn:microsoft.com/office/officeart/2005/8/layout/vProcess5"/>
    <dgm:cxn modelId="{963950AD-24A7-814A-B1BC-F28F252911FF}" type="presParOf" srcId="{D6D3CBA6-D2CB-D840-BC7D-6A472C10499D}" destId="{CBA8430B-2DF4-E948-9829-3ED6FA338A14}"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DBEFC1-E54C-4648-AA0B-518F24F68CCA}" type="doc">
      <dgm:prSet loTypeId="urn:microsoft.com/office/officeart/2005/8/layout/pList2" loCatId="" qsTypeId="urn:microsoft.com/office/officeart/2005/8/quickstyle/simple4" qsCatId="simple" csTypeId="urn:microsoft.com/office/officeart/2005/8/colors/accent1_2" csCatId="accent1" phldr="1"/>
      <dgm:spPr/>
      <dgm:t>
        <a:bodyPr/>
        <a:lstStyle/>
        <a:p>
          <a:endParaRPr lang="en-US"/>
        </a:p>
      </dgm:t>
    </dgm:pt>
    <dgm:pt modelId="{9B61B035-A509-D345-8B3C-AE300368D8CC}">
      <dgm:prSet phldrT="[Text]" custT="1"/>
      <dgm:spPr/>
      <dgm:t>
        <a:bodyPr/>
        <a:lstStyle/>
        <a:p>
          <a:r>
            <a:rPr lang="en-US" sz="1600" dirty="0" smtClean="0"/>
            <a:t>The largest transporter of crude oil in Canada with 2.2 million barrels per day of oil and liquids.</a:t>
          </a:r>
          <a:endParaRPr lang="en-US" sz="1600" dirty="0"/>
        </a:p>
      </dgm:t>
    </dgm:pt>
    <dgm:pt modelId="{C5A8239C-467D-DE43-921F-8E310CD95E0A}" type="parTrans" cxnId="{F9A918F2-44AE-2D4A-AF63-C328E7AFCFCD}">
      <dgm:prSet/>
      <dgm:spPr/>
      <dgm:t>
        <a:bodyPr/>
        <a:lstStyle/>
        <a:p>
          <a:endParaRPr lang="en-US"/>
        </a:p>
      </dgm:t>
    </dgm:pt>
    <dgm:pt modelId="{4E289377-3093-D34D-BF8E-79FA8E871BD6}" type="sibTrans" cxnId="{F9A918F2-44AE-2D4A-AF63-C328E7AFCFCD}">
      <dgm:prSet/>
      <dgm:spPr/>
      <dgm:t>
        <a:bodyPr/>
        <a:lstStyle/>
        <a:p>
          <a:endParaRPr lang="en-US"/>
        </a:p>
      </dgm:t>
    </dgm:pt>
    <dgm:pt modelId="{719B0BDD-DC40-7F46-8DE4-EE946D57AB44}">
      <dgm:prSet phldrT="[Text]" custT="1"/>
      <dgm:spPr/>
      <dgm:t>
        <a:bodyPr/>
        <a:lstStyle/>
        <a:p>
          <a:r>
            <a:rPr lang="en-US" sz="1600" dirty="0" smtClean="0"/>
            <a:t>Canada's largest natural gas distribution utility</a:t>
          </a:r>
          <a:endParaRPr lang="en-US" sz="1600" dirty="0"/>
        </a:p>
      </dgm:t>
    </dgm:pt>
    <dgm:pt modelId="{8FB354FC-EE8C-6E4F-9963-29B23A20B148}" type="parTrans" cxnId="{08D04AC0-E8E7-C742-A2DF-075857EE40D9}">
      <dgm:prSet/>
      <dgm:spPr/>
      <dgm:t>
        <a:bodyPr/>
        <a:lstStyle/>
        <a:p>
          <a:endParaRPr lang="en-US"/>
        </a:p>
      </dgm:t>
    </dgm:pt>
    <dgm:pt modelId="{A5AEE1E0-0F1A-5D42-946C-0CED16BC045E}" type="sibTrans" cxnId="{08D04AC0-E8E7-C742-A2DF-075857EE40D9}">
      <dgm:prSet/>
      <dgm:spPr/>
      <dgm:t>
        <a:bodyPr/>
        <a:lstStyle/>
        <a:p>
          <a:endParaRPr lang="en-US"/>
        </a:p>
      </dgm:t>
    </dgm:pt>
    <dgm:pt modelId="{27E169E2-7CF5-9D47-8B8A-66E158713775}">
      <dgm:prSet phldrT="[Text]" custT="1"/>
      <dgm:spPr/>
      <dgm:t>
        <a:bodyPr/>
        <a:lstStyle/>
        <a:p>
          <a:r>
            <a:rPr lang="en-US" sz="1600" dirty="0" smtClean="0"/>
            <a:t>The largest solar energy generator and the second-largest wind energy generator in Canada</a:t>
          </a:r>
          <a:endParaRPr lang="en-US" sz="1600" dirty="0"/>
        </a:p>
      </dgm:t>
    </dgm:pt>
    <dgm:pt modelId="{F556313B-CDEA-FE49-83C0-72EA9DCA541F}" type="parTrans" cxnId="{4AF8CCED-1197-EE43-A687-B9C155B498D7}">
      <dgm:prSet/>
      <dgm:spPr/>
      <dgm:t>
        <a:bodyPr/>
        <a:lstStyle/>
        <a:p>
          <a:endParaRPr lang="en-US"/>
        </a:p>
      </dgm:t>
    </dgm:pt>
    <dgm:pt modelId="{4AF29412-4BDA-C146-A8BA-EA27DD4DDC51}" type="sibTrans" cxnId="{4AF8CCED-1197-EE43-A687-B9C155B498D7}">
      <dgm:prSet/>
      <dgm:spPr/>
      <dgm:t>
        <a:bodyPr/>
        <a:lstStyle/>
        <a:p>
          <a:endParaRPr lang="en-US"/>
        </a:p>
      </dgm:t>
    </dgm:pt>
    <dgm:pt modelId="{AACBC997-85D5-8B49-9A35-2F9EA7D72FAC}">
      <dgm:prSet custT="1"/>
      <dgm:spPr/>
      <dgm:t>
        <a:bodyPr/>
        <a:lstStyle/>
        <a:p>
          <a:r>
            <a:rPr lang="en-US" sz="1400" dirty="0" smtClean="0"/>
            <a:t>20.6% ownership interest in EEP,L.P.,  66.7% investment in the U.S. segment of the Alberta Clipper Project, 67.3% economic interest</a:t>
          </a:r>
        </a:p>
        <a:p>
          <a:r>
            <a:rPr lang="en-US" sz="1400" dirty="0" smtClean="0"/>
            <a:t>in Enbridge Income Fund</a:t>
          </a:r>
          <a:endParaRPr lang="en-US" sz="1400" dirty="0"/>
        </a:p>
      </dgm:t>
    </dgm:pt>
    <dgm:pt modelId="{CBAB08A3-1396-4646-B127-81FA9AC28033}" type="parTrans" cxnId="{B6FC02D3-46F0-7F4F-8A2B-041096187F51}">
      <dgm:prSet/>
      <dgm:spPr/>
      <dgm:t>
        <a:bodyPr/>
        <a:lstStyle/>
        <a:p>
          <a:endParaRPr lang="en-US"/>
        </a:p>
      </dgm:t>
    </dgm:pt>
    <dgm:pt modelId="{560AE36B-7609-7A4E-8C6C-ACF3393D43AB}" type="sibTrans" cxnId="{B6FC02D3-46F0-7F4F-8A2B-041096187F51}">
      <dgm:prSet/>
      <dgm:spPr/>
      <dgm:t>
        <a:bodyPr/>
        <a:lstStyle/>
        <a:p>
          <a:endParaRPr lang="en-US"/>
        </a:p>
      </dgm:t>
    </dgm:pt>
    <dgm:pt modelId="{FBD22AFF-98DF-2B4B-98C6-B1DE62340242}">
      <dgm:prSet custT="1"/>
      <dgm:spPr/>
      <dgm:t>
        <a:bodyPr/>
        <a:lstStyle/>
        <a:p>
          <a:r>
            <a:rPr lang="en-US" sz="1600" dirty="0" smtClean="0"/>
            <a:t>Ownership of 38.9% of Noverco’s common shares and investment</a:t>
          </a:r>
        </a:p>
        <a:p>
          <a:r>
            <a:rPr lang="en-US" sz="1600" dirty="0" smtClean="0"/>
            <a:t>in preferred shares</a:t>
          </a:r>
          <a:endParaRPr lang="en-US" sz="1600" dirty="0"/>
        </a:p>
      </dgm:t>
    </dgm:pt>
    <dgm:pt modelId="{1AE515FD-3DBF-6C4B-B670-2B6977024E7B}" type="parTrans" cxnId="{F29D7533-3721-5B40-81B7-7AD1A5074B4B}">
      <dgm:prSet/>
      <dgm:spPr/>
      <dgm:t>
        <a:bodyPr/>
        <a:lstStyle/>
        <a:p>
          <a:endParaRPr lang="en-US"/>
        </a:p>
      </dgm:t>
    </dgm:pt>
    <dgm:pt modelId="{B9995179-45B7-154C-AFE6-95A8475D9061}" type="sibTrans" cxnId="{F29D7533-3721-5B40-81B7-7AD1A5074B4B}">
      <dgm:prSet/>
      <dgm:spPr/>
      <dgm:t>
        <a:bodyPr/>
        <a:lstStyle/>
        <a:p>
          <a:endParaRPr lang="en-US"/>
        </a:p>
      </dgm:t>
    </dgm:pt>
    <dgm:pt modelId="{9F62E2C8-8957-4E4D-BF60-2DD869AF176E}" type="pres">
      <dgm:prSet presAssocID="{63DBEFC1-E54C-4648-AA0B-518F24F68CCA}" presName="Name0" presStyleCnt="0">
        <dgm:presLayoutVars>
          <dgm:dir/>
          <dgm:resizeHandles val="exact"/>
        </dgm:presLayoutVars>
      </dgm:prSet>
      <dgm:spPr/>
      <dgm:t>
        <a:bodyPr/>
        <a:lstStyle/>
        <a:p>
          <a:endParaRPr lang="en-US"/>
        </a:p>
      </dgm:t>
    </dgm:pt>
    <dgm:pt modelId="{CF216363-4B38-C741-8A4C-E145D8F13EA3}" type="pres">
      <dgm:prSet presAssocID="{63DBEFC1-E54C-4648-AA0B-518F24F68CCA}" presName="bkgdShp" presStyleLbl="alignAccFollowNode1" presStyleIdx="0" presStyleCnt="1" custLinFactNeighborY="-701"/>
      <dgm:spPr/>
    </dgm:pt>
    <dgm:pt modelId="{B46FE689-278A-0F41-A9A5-C1CA68BB3707}" type="pres">
      <dgm:prSet presAssocID="{63DBEFC1-E54C-4648-AA0B-518F24F68CCA}" presName="linComp" presStyleCnt="0"/>
      <dgm:spPr/>
    </dgm:pt>
    <dgm:pt modelId="{54B625FA-43F5-AE44-9340-7DD9A8880661}" type="pres">
      <dgm:prSet presAssocID="{9B61B035-A509-D345-8B3C-AE300368D8CC}" presName="compNode" presStyleCnt="0"/>
      <dgm:spPr/>
    </dgm:pt>
    <dgm:pt modelId="{C17360C9-FE13-4F46-8839-B5D94653FD89}" type="pres">
      <dgm:prSet presAssocID="{9B61B035-A509-D345-8B3C-AE300368D8CC}" presName="node" presStyleLbl="node1" presStyleIdx="0" presStyleCnt="5">
        <dgm:presLayoutVars>
          <dgm:bulletEnabled val="1"/>
        </dgm:presLayoutVars>
      </dgm:prSet>
      <dgm:spPr/>
      <dgm:t>
        <a:bodyPr/>
        <a:lstStyle/>
        <a:p>
          <a:endParaRPr lang="en-US"/>
        </a:p>
      </dgm:t>
    </dgm:pt>
    <dgm:pt modelId="{DF5A2F00-0191-4F41-AD0B-D823A0559E69}" type="pres">
      <dgm:prSet presAssocID="{9B61B035-A509-D345-8B3C-AE300368D8CC}" presName="invisiNode" presStyleLbl="node1" presStyleIdx="0" presStyleCnt="5"/>
      <dgm:spPr/>
    </dgm:pt>
    <dgm:pt modelId="{861FE6AD-9467-6E43-9A5B-6AE219F98327}" type="pres">
      <dgm:prSet presAssocID="{9B61B035-A509-D345-8B3C-AE300368D8CC}"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dgm:spPr>
    </dgm:pt>
    <dgm:pt modelId="{231D013E-3EA8-6B4D-9DC1-36132BD13243}" type="pres">
      <dgm:prSet presAssocID="{4E289377-3093-D34D-BF8E-79FA8E871BD6}" presName="sibTrans" presStyleLbl="sibTrans2D1" presStyleIdx="0" presStyleCnt="0"/>
      <dgm:spPr/>
      <dgm:t>
        <a:bodyPr/>
        <a:lstStyle/>
        <a:p>
          <a:endParaRPr lang="en-US"/>
        </a:p>
      </dgm:t>
    </dgm:pt>
    <dgm:pt modelId="{5F692EE7-ED39-4448-B62C-5BD0394850D9}" type="pres">
      <dgm:prSet presAssocID="{719B0BDD-DC40-7F46-8DE4-EE946D57AB44}" presName="compNode" presStyleCnt="0"/>
      <dgm:spPr/>
    </dgm:pt>
    <dgm:pt modelId="{02EF9E83-8CF0-E146-8F00-FF9FBD41F61E}" type="pres">
      <dgm:prSet presAssocID="{719B0BDD-DC40-7F46-8DE4-EE946D57AB44}" presName="node" presStyleLbl="node1" presStyleIdx="1" presStyleCnt="5">
        <dgm:presLayoutVars>
          <dgm:bulletEnabled val="1"/>
        </dgm:presLayoutVars>
      </dgm:prSet>
      <dgm:spPr/>
      <dgm:t>
        <a:bodyPr/>
        <a:lstStyle/>
        <a:p>
          <a:endParaRPr lang="en-US"/>
        </a:p>
      </dgm:t>
    </dgm:pt>
    <dgm:pt modelId="{C102D23B-4CF8-DD4A-B022-12B53EBFD7C1}" type="pres">
      <dgm:prSet presAssocID="{719B0BDD-DC40-7F46-8DE4-EE946D57AB44}" presName="invisiNode" presStyleLbl="node1" presStyleIdx="1" presStyleCnt="5"/>
      <dgm:spPr/>
    </dgm:pt>
    <dgm:pt modelId="{0F191196-5B10-CE43-AAEE-AC9CF606B34D}" type="pres">
      <dgm:prSet presAssocID="{719B0BDD-DC40-7F46-8DE4-EE946D57AB44}"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dgm:spPr>
    </dgm:pt>
    <dgm:pt modelId="{F31B7854-39B0-FC4D-AB48-F55382A74E13}" type="pres">
      <dgm:prSet presAssocID="{A5AEE1E0-0F1A-5D42-946C-0CED16BC045E}" presName="sibTrans" presStyleLbl="sibTrans2D1" presStyleIdx="0" presStyleCnt="0"/>
      <dgm:spPr/>
      <dgm:t>
        <a:bodyPr/>
        <a:lstStyle/>
        <a:p>
          <a:endParaRPr lang="en-US"/>
        </a:p>
      </dgm:t>
    </dgm:pt>
    <dgm:pt modelId="{EDB33DB3-7D6C-CE4C-996F-06E0360C5468}" type="pres">
      <dgm:prSet presAssocID="{27E169E2-7CF5-9D47-8B8A-66E158713775}" presName="compNode" presStyleCnt="0"/>
      <dgm:spPr/>
    </dgm:pt>
    <dgm:pt modelId="{BBB90637-5BE7-BD4E-B457-171575021C32}" type="pres">
      <dgm:prSet presAssocID="{27E169E2-7CF5-9D47-8B8A-66E158713775}" presName="node" presStyleLbl="node1" presStyleIdx="2" presStyleCnt="5">
        <dgm:presLayoutVars>
          <dgm:bulletEnabled val="1"/>
        </dgm:presLayoutVars>
      </dgm:prSet>
      <dgm:spPr/>
      <dgm:t>
        <a:bodyPr/>
        <a:lstStyle/>
        <a:p>
          <a:endParaRPr lang="en-US"/>
        </a:p>
      </dgm:t>
    </dgm:pt>
    <dgm:pt modelId="{81A2DF8A-CD92-1F44-ADC7-49E8A583EF35}" type="pres">
      <dgm:prSet presAssocID="{27E169E2-7CF5-9D47-8B8A-66E158713775}" presName="invisiNode" presStyleLbl="node1" presStyleIdx="2" presStyleCnt="5"/>
      <dgm:spPr/>
    </dgm:pt>
    <dgm:pt modelId="{411F7484-042A-2143-95BD-A8C7AD6C3847}" type="pres">
      <dgm:prSet presAssocID="{27E169E2-7CF5-9D47-8B8A-66E158713775}"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dgm:spPr>
    </dgm:pt>
    <dgm:pt modelId="{BE18C06F-EB7E-9449-B3A5-DC4BD4A92424}" type="pres">
      <dgm:prSet presAssocID="{4AF29412-4BDA-C146-A8BA-EA27DD4DDC51}" presName="sibTrans" presStyleLbl="sibTrans2D1" presStyleIdx="0" presStyleCnt="0"/>
      <dgm:spPr/>
      <dgm:t>
        <a:bodyPr/>
        <a:lstStyle/>
        <a:p>
          <a:endParaRPr lang="en-US"/>
        </a:p>
      </dgm:t>
    </dgm:pt>
    <dgm:pt modelId="{CF5AD09C-6F8B-BD4E-9E5D-36EDEAC5C2BE}" type="pres">
      <dgm:prSet presAssocID="{AACBC997-85D5-8B49-9A35-2F9EA7D72FAC}" presName="compNode" presStyleCnt="0"/>
      <dgm:spPr/>
    </dgm:pt>
    <dgm:pt modelId="{28612B72-5233-8449-A8EA-A51D8820892D}" type="pres">
      <dgm:prSet presAssocID="{AACBC997-85D5-8B49-9A35-2F9EA7D72FAC}" presName="node" presStyleLbl="node1" presStyleIdx="3" presStyleCnt="5">
        <dgm:presLayoutVars>
          <dgm:bulletEnabled val="1"/>
        </dgm:presLayoutVars>
      </dgm:prSet>
      <dgm:spPr/>
      <dgm:t>
        <a:bodyPr/>
        <a:lstStyle/>
        <a:p>
          <a:endParaRPr lang="en-US"/>
        </a:p>
      </dgm:t>
    </dgm:pt>
    <dgm:pt modelId="{201A35E5-7B6B-104F-A81A-00A682CBCB94}" type="pres">
      <dgm:prSet presAssocID="{AACBC997-85D5-8B49-9A35-2F9EA7D72FAC}" presName="invisiNode" presStyleLbl="node1" presStyleIdx="3" presStyleCnt="5"/>
      <dgm:spPr/>
    </dgm:pt>
    <dgm:pt modelId="{3EC5B4E1-92E7-9C4C-8504-C5E5CD3E95CE}" type="pres">
      <dgm:prSet presAssocID="{AACBC997-85D5-8B49-9A35-2F9EA7D72FAC}"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43000" r="-43000"/>
          </a:stretch>
        </a:blipFill>
      </dgm:spPr>
    </dgm:pt>
    <dgm:pt modelId="{17B34D68-B6FF-F347-965C-17156C0C8FE4}" type="pres">
      <dgm:prSet presAssocID="{560AE36B-7609-7A4E-8C6C-ACF3393D43AB}" presName="sibTrans" presStyleLbl="sibTrans2D1" presStyleIdx="0" presStyleCnt="0"/>
      <dgm:spPr/>
      <dgm:t>
        <a:bodyPr/>
        <a:lstStyle/>
        <a:p>
          <a:endParaRPr lang="en-US"/>
        </a:p>
      </dgm:t>
    </dgm:pt>
    <dgm:pt modelId="{5C0E9F5B-D9FC-7F42-8580-BEFCB9D06937}" type="pres">
      <dgm:prSet presAssocID="{FBD22AFF-98DF-2B4B-98C6-B1DE62340242}" presName="compNode" presStyleCnt="0"/>
      <dgm:spPr/>
    </dgm:pt>
    <dgm:pt modelId="{A224276E-8718-E543-88C6-515B5C2E24E7}" type="pres">
      <dgm:prSet presAssocID="{FBD22AFF-98DF-2B4B-98C6-B1DE62340242}" presName="node" presStyleLbl="node1" presStyleIdx="4" presStyleCnt="5">
        <dgm:presLayoutVars>
          <dgm:bulletEnabled val="1"/>
        </dgm:presLayoutVars>
      </dgm:prSet>
      <dgm:spPr/>
      <dgm:t>
        <a:bodyPr/>
        <a:lstStyle/>
        <a:p>
          <a:endParaRPr lang="en-US"/>
        </a:p>
      </dgm:t>
    </dgm:pt>
    <dgm:pt modelId="{C7C6D48C-7406-D242-9E82-2C5CE0CA1802}" type="pres">
      <dgm:prSet presAssocID="{FBD22AFF-98DF-2B4B-98C6-B1DE62340242}" presName="invisiNode" presStyleLbl="node1" presStyleIdx="4" presStyleCnt="5"/>
      <dgm:spPr/>
    </dgm:pt>
    <dgm:pt modelId="{D2DFA896-3E0B-AC42-9842-32DCFAFE3E05}" type="pres">
      <dgm:prSet presAssocID="{FBD22AFF-98DF-2B4B-98C6-B1DE62340242}"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7000" r="-57000"/>
          </a:stretch>
        </a:blipFill>
      </dgm:spPr>
    </dgm:pt>
  </dgm:ptLst>
  <dgm:cxnLst>
    <dgm:cxn modelId="{6423BD6E-538C-7147-B071-DD1E8BCFE97F}" type="presOf" srcId="{4E289377-3093-D34D-BF8E-79FA8E871BD6}" destId="{231D013E-3EA8-6B4D-9DC1-36132BD13243}" srcOrd="0" destOrd="0" presId="urn:microsoft.com/office/officeart/2005/8/layout/pList2"/>
    <dgm:cxn modelId="{4AF8CCED-1197-EE43-A687-B9C155B498D7}" srcId="{63DBEFC1-E54C-4648-AA0B-518F24F68CCA}" destId="{27E169E2-7CF5-9D47-8B8A-66E158713775}" srcOrd="2" destOrd="0" parTransId="{F556313B-CDEA-FE49-83C0-72EA9DCA541F}" sibTransId="{4AF29412-4BDA-C146-A8BA-EA27DD4DDC51}"/>
    <dgm:cxn modelId="{2518EDBC-E958-FB47-8748-BEAC4E3EA60D}" type="presOf" srcId="{560AE36B-7609-7A4E-8C6C-ACF3393D43AB}" destId="{17B34D68-B6FF-F347-965C-17156C0C8FE4}" srcOrd="0" destOrd="0" presId="urn:microsoft.com/office/officeart/2005/8/layout/pList2"/>
    <dgm:cxn modelId="{46B6C11C-14E8-E443-BE37-AF278654A708}" type="presOf" srcId="{A5AEE1E0-0F1A-5D42-946C-0CED16BC045E}" destId="{F31B7854-39B0-FC4D-AB48-F55382A74E13}" srcOrd="0" destOrd="0" presId="urn:microsoft.com/office/officeart/2005/8/layout/pList2"/>
    <dgm:cxn modelId="{D9395DF1-6540-C74C-A12D-FBE751B4C174}" type="presOf" srcId="{719B0BDD-DC40-7F46-8DE4-EE946D57AB44}" destId="{02EF9E83-8CF0-E146-8F00-FF9FBD41F61E}" srcOrd="0" destOrd="0" presId="urn:microsoft.com/office/officeart/2005/8/layout/pList2"/>
    <dgm:cxn modelId="{28A6A174-09D4-F941-96EC-5DEEDB6DFA76}" type="presOf" srcId="{27E169E2-7CF5-9D47-8B8A-66E158713775}" destId="{BBB90637-5BE7-BD4E-B457-171575021C32}" srcOrd="0" destOrd="0" presId="urn:microsoft.com/office/officeart/2005/8/layout/pList2"/>
    <dgm:cxn modelId="{F29D7533-3721-5B40-81B7-7AD1A5074B4B}" srcId="{63DBEFC1-E54C-4648-AA0B-518F24F68CCA}" destId="{FBD22AFF-98DF-2B4B-98C6-B1DE62340242}" srcOrd="4" destOrd="0" parTransId="{1AE515FD-3DBF-6C4B-B670-2B6977024E7B}" sibTransId="{B9995179-45B7-154C-AFE6-95A8475D9061}"/>
    <dgm:cxn modelId="{B6FC02D3-46F0-7F4F-8A2B-041096187F51}" srcId="{63DBEFC1-E54C-4648-AA0B-518F24F68CCA}" destId="{AACBC997-85D5-8B49-9A35-2F9EA7D72FAC}" srcOrd="3" destOrd="0" parTransId="{CBAB08A3-1396-4646-B127-81FA9AC28033}" sibTransId="{560AE36B-7609-7A4E-8C6C-ACF3393D43AB}"/>
    <dgm:cxn modelId="{5A568A4E-4050-9846-97D8-427D51B29A3B}" type="presOf" srcId="{AACBC997-85D5-8B49-9A35-2F9EA7D72FAC}" destId="{28612B72-5233-8449-A8EA-A51D8820892D}" srcOrd="0" destOrd="0" presId="urn:microsoft.com/office/officeart/2005/8/layout/pList2"/>
    <dgm:cxn modelId="{4B4A90BD-116E-5D47-9C7F-EF5D597B4B81}" type="presOf" srcId="{FBD22AFF-98DF-2B4B-98C6-B1DE62340242}" destId="{A224276E-8718-E543-88C6-515B5C2E24E7}" srcOrd="0" destOrd="0" presId="urn:microsoft.com/office/officeart/2005/8/layout/pList2"/>
    <dgm:cxn modelId="{4ED4ECBC-90A2-8846-BC9F-1D8183A57A4B}" type="presOf" srcId="{9B61B035-A509-D345-8B3C-AE300368D8CC}" destId="{C17360C9-FE13-4F46-8839-B5D94653FD89}" srcOrd="0" destOrd="0" presId="urn:microsoft.com/office/officeart/2005/8/layout/pList2"/>
    <dgm:cxn modelId="{F9A918F2-44AE-2D4A-AF63-C328E7AFCFCD}" srcId="{63DBEFC1-E54C-4648-AA0B-518F24F68CCA}" destId="{9B61B035-A509-D345-8B3C-AE300368D8CC}" srcOrd="0" destOrd="0" parTransId="{C5A8239C-467D-DE43-921F-8E310CD95E0A}" sibTransId="{4E289377-3093-D34D-BF8E-79FA8E871BD6}"/>
    <dgm:cxn modelId="{44C4846D-94F6-D042-9B43-721AD5BAD984}" type="presOf" srcId="{4AF29412-4BDA-C146-A8BA-EA27DD4DDC51}" destId="{BE18C06F-EB7E-9449-B3A5-DC4BD4A92424}" srcOrd="0" destOrd="0" presId="urn:microsoft.com/office/officeart/2005/8/layout/pList2"/>
    <dgm:cxn modelId="{08D04AC0-E8E7-C742-A2DF-075857EE40D9}" srcId="{63DBEFC1-E54C-4648-AA0B-518F24F68CCA}" destId="{719B0BDD-DC40-7F46-8DE4-EE946D57AB44}" srcOrd="1" destOrd="0" parTransId="{8FB354FC-EE8C-6E4F-9963-29B23A20B148}" sibTransId="{A5AEE1E0-0F1A-5D42-946C-0CED16BC045E}"/>
    <dgm:cxn modelId="{0AD5EA5B-80E7-0040-A928-54D9D75009BD}" type="presOf" srcId="{63DBEFC1-E54C-4648-AA0B-518F24F68CCA}" destId="{9F62E2C8-8957-4E4D-BF60-2DD869AF176E}" srcOrd="0" destOrd="0" presId="urn:microsoft.com/office/officeart/2005/8/layout/pList2"/>
    <dgm:cxn modelId="{6D44CEDC-A13E-0144-B122-81433F5F3592}" type="presParOf" srcId="{9F62E2C8-8957-4E4D-BF60-2DD869AF176E}" destId="{CF216363-4B38-C741-8A4C-E145D8F13EA3}" srcOrd="0" destOrd="0" presId="urn:microsoft.com/office/officeart/2005/8/layout/pList2"/>
    <dgm:cxn modelId="{8DB097EC-6AF8-EE49-9060-5A9FE1BCAB6F}" type="presParOf" srcId="{9F62E2C8-8957-4E4D-BF60-2DD869AF176E}" destId="{B46FE689-278A-0F41-A9A5-C1CA68BB3707}" srcOrd="1" destOrd="0" presId="urn:microsoft.com/office/officeart/2005/8/layout/pList2"/>
    <dgm:cxn modelId="{5BEF548E-46ED-4B45-9D5F-E9DBF9D3D409}" type="presParOf" srcId="{B46FE689-278A-0F41-A9A5-C1CA68BB3707}" destId="{54B625FA-43F5-AE44-9340-7DD9A8880661}" srcOrd="0" destOrd="0" presId="urn:microsoft.com/office/officeart/2005/8/layout/pList2"/>
    <dgm:cxn modelId="{A1473DC1-EBF4-234E-982F-55132BF0EB6A}" type="presParOf" srcId="{54B625FA-43F5-AE44-9340-7DD9A8880661}" destId="{C17360C9-FE13-4F46-8839-B5D94653FD89}" srcOrd="0" destOrd="0" presId="urn:microsoft.com/office/officeart/2005/8/layout/pList2"/>
    <dgm:cxn modelId="{66E24E98-D910-E241-9379-FD30385C68CD}" type="presParOf" srcId="{54B625FA-43F5-AE44-9340-7DD9A8880661}" destId="{DF5A2F00-0191-4F41-AD0B-D823A0559E69}" srcOrd="1" destOrd="0" presId="urn:microsoft.com/office/officeart/2005/8/layout/pList2"/>
    <dgm:cxn modelId="{FE4625A4-30FD-9642-8B07-C2E830168C82}" type="presParOf" srcId="{54B625FA-43F5-AE44-9340-7DD9A8880661}" destId="{861FE6AD-9467-6E43-9A5B-6AE219F98327}" srcOrd="2" destOrd="0" presId="urn:microsoft.com/office/officeart/2005/8/layout/pList2"/>
    <dgm:cxn modelId="{05B9054D-FB78-7741-8380-7BEB27F24D04}" type="presParOf" srcId="{B46FE689-278A-0F41-A9A5-C1CA68BB3707}" destId="{231D013E-3EA8-6B4D-9DC1-36132BD13243}" srcOrd="1" destOrd="0" presId="urn:microsoft.com/office/officeart/2005/8/layout/pList2"/>
    <dgm:cxn modelId="{C9034513-9AA0-4D49-8633-CB5ED09104B6}" type="presParOf" srcId="{B46FE689-278A-0F41-A9A5-C1CA68BB3707}" destId="{5F692EE7-ED39-4448-B62C-5BD0394850D9}" srcOrd="2" destOrd="0" presId="urn:microsoft.com/office/officeart/2005/8/layout/pList2"/>
    <dgm:cxn modelId="{30ADD1E2-2D3D-704C-B9CE-F8E0D92E1B01}" type="presParOf" srcId="{5F692EE7-ED39-4448-B62C-5BD0394850D9}" destId="{02EF9E83-8CF0-E146-8F00-FF9FBD41F61E}" srcOrd="0" destOrd="0" presId="urn:microsoft.com/office/officeart/2005/8/layout/pList2"/>
    <dgm:cxn modelId="{CC9C9946-A67C-E246-8711-1803B707AF15}" type="presParOf" srcId="{5F692EE7-ED39-4448-B62C-5BD0394850D9}" destId="{C102D23B-4CF8-DD4A-B022-12B53EBFD7C1}" srcOrd="1" destOrd="0" presId="urn:microsoft.com/office/officeart/2005/8/layout/pList2"/>
    <dgm:cxn modelId="{ADE943D4-7137-7443-BF8F-549662C0AC7A}" type="presParOf" srcId="{5F692EE7-ED39-4448-B62C-5BD0394850D9}" destId="{0F191196-5B10-CE43-AAEE-AC9CF606B34D}" srcOrd="2" destOrd="0" presId="urn:microsoft.com/office/officeart/2005/8/layout/pList2"/>
    <dgm:cxn modelId="{18051093-A82C-ED4F-8C08-D54858D321F1}" type="presParOf" srcId="{B46FE689-278A-0F41-A9A5-C1CA68BB3707}" destId="{F31B7854-39B0-FC4D-AB48-F55382A74E13}" srcOrd="3" destOrd="0" presId="urn:microsoft.com/office/officeart/2005/8/layout/pList2"/>
    <dgm:cxn modelId="{C9D9B404-17F0-7243-8AD7-31DE54FB56B4}" type="presParOf" srcId="{B46FE689-278A-0F41-A9A5-C1CA68BB3707}" destId="{EDB33DB3-7D6C-CE4C-996F-06E0360C5468}" srcOrd="4" destOrd="0" presId="urn:microsoft.com/office/officeart/2005/8/layout/pList2"/>
    <dgm:cxn modelId="{CACE55C2-B808-1E41-9813-9F7407AD8DDD}" type="presParOf" srcId="{EDB33DB3-7D6C-CE4C-996F-06E0360C5468}" destId="{BBB90637-5BE7-BD4E-B457-171575021C32}" srcOrd="0" destOrd="0" presId="urn:microsoft.com/office/officeart/2005/8/layout/pList2"/>
    <dgm:cxn modelId="{C5FFB389-4E18-ED4F-A069-A17F1A405C42}" type="presParOf" srcId="{EDB33DB3-7D6C-CE4C-996F-06E0360C5468}" destId="{81A2DF8A-CD92-1F44-ADC7-49E8A583EF35}" srcOrd="1" destOrd="0" presId="urn:microsoft.com/office/officeart/2005/8/layout/pList2"/>
    <dgm:cxn modelId="{34447B1A-E72A-0F44-BAB2-AC5FA4C2F049}" type="presParOf" srcId="{EDB33DB3-7D6C-CE4C-996F-06E0360C5468}" destId="{411F7484-042A-2143-95BD-A8C7AD6C3847}" srcOrd="2" destOrd="0" presId="urn:microsoft.com/office/officeart/2005/8/layout/pList2"/>
    <dgm:cxn modelId="{F6171714-68FE-384C-A61D-43325110672F}" type="presParOf" srcId="{B46FE689-278A-0F41-A9A5-C1CA68BB3707}" destId="{BE18C06F-EB7E-9449-B3A5-DC4BD4A92424}" srcOrd="5" destOrd="0" presId="urn:microsoft.com/office/officeart/2005/8/layout/pList2"/>
    <dgm:cxn modelId="{8B9FB796-EF5F-E745-A591-BA040BB0DE80}" type="presParOf" srcId="{B46FE689-278A-0F41-A9A5-C1CA68BB3707}" destId="{CF5AD09C-6F8B-BD4E-9E5D-36EDEAC5C2BE}" srcOrd="6" destOrd="0" presId="urn:microsoft.com/office/officeart/2005/8/layout/pList2"/>
    <dgm:cxn modelId="{925EAB7F-0042-1742-99FE-B5E59B7FE522}" type="presParOf" srcId="{CF5AD09C-6F8B-BD4E-9E5D-36EDEAC5C2BE}" destId="{28612B72-5233-8449-A8EA-A51D8820892D}" srcOrd="0" destOrd="0" presId="urn:microsoft.com/office/officeart/2005/8/layout/pList2"/>
    <dgm:cxn modelId="{5F8F65C1-D979-9E4E-8486-08A674AC0ED2}" type="presParOf" srcId="{CF5AD09C-6F8B-BD4E-9E5D-36EDEAC5C2BE}" destId="{201A35E5-7B6B-104F-A81A-00A682CBCB94}" srcOrd="1" destOrd="0" presId="urn:microsoft.com/office/officeart/2005/8/layout/pList2"/>
    <dgm:cxn modelId="{C4B2C6C8-7D1B-994A-8EC7-6B86D21FACBD}" type="presParOf" srcId="{CF5AD09C-6F8B-BD4E-9E5D-36EDEAC5C2BE}" destId="{3EC5B4E1-92E7-9C4C-8504-C5E5CD3E95CE}" srcOrd="2" destOrd="0" presId="urn:microsoft.com/office/officeart/2005/8/layout/pList2"/>
    <dgm:cxn modelId="{B71B9B92-86D8-4948-AB27-1A5ECED6AF71}" type="presParOf" srcId="{B46FE689-278A-0F41-A9A5-C1CA68BB3707}" destId="{17B34D68-B6FF-F347-965C-17156C0C8FE4}" srcOrd="7" destOrd="0" presId="urn:microsoft.com/office/officeart/2005/8/layout/pList2"/>
    <dgm:cxn modelId="{A5AC2D01-EDAE-4D44-B678-6227708F0559}" type="presParOf" srcId="{B46FE689-278A-0F41-A9A5-C1CA68BB3707}" destId="{5C0E9F5B-D9FC-7F42-8580-BEFCB9D06937}" srcOrd="8" destOrd="0" presId="urn:microsoft.com/office/officeart/2005/8/layout/pList2"/>
    <dgm:cxn modelId="{2BE82FB8-8B33-F645-AF69-9E31AEE915A4}" type="presParOf" srcId="{5C0E9F5B-D9FC-7F42-8580-BEFCB9D06937}" destId="{A224276E-8718-E543-88C6-515B5C2E24E7}" srcOrd="0" destOrd="0" presId="urn:microsoft.com/office/officeart/2005/8/layout/pList2"/>
    <dgm:cxn modelId="{B50D7066-FCD3-A849-9D40-18B0542DFA3B}" type="presParOf" srcId="{5C0E9F5B-D9FC-7F42-8580-BEFCB9D06937}" destId="{C7C6D48C-7406-D242-9E82-2C5CE0CA1802}" srcOrd="1" destOrd="0" presId="urn:microsoft.com/office/officeart/2005/8/layout/pList2"/>
    <dgm:cxn modelId="{36B823A7-29E2-464D-98E6-74385299177D}" type="presParOf" srcId="{5C0E9F5B-D9FC-7F42-8580-BEFCB9D06937}" destId="{D2DFA896-3E0B-AC42-9842-32DCFAFE3E05}"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B6EB3D-D7E9-234D-A120-C50588C7006B}" type="doc">
      <dgm:prSet loTypeId="urn:microsoft.com/office/officeart/2005/8/layout/vList2" loCatId="" qsTypeId="urn:microsoft.com/office/officeart/2005/8/quickstyle/simple5" qsCatId="simple" csTypeId="urn:microsoft.com/office/officeart/2005/8/colors/accent1_2" csCatId="accent1" phldr="1"/>
      <dgm:spPr/>
      <dgm:t>
        <a:bodyPr/>
        <a:lstStyle/>
        <a:p>
          <a:endParaRPr lang="en-US"/>
        </a:p>
      </dgm:t>
    </dgm:pt>
    <dgm:pt modelId="{6B8C953F-5537-5643-8EA6-2FCAA23BCB73}">
      <dgm:prSet/>
      <dgm:spPr/>
      <dgm:t>
        <a:bodyPr/>
        <a:lstStyle/>
        <a:p>
          <a:pPr rtl="0"/>
          <a:r>
            <a:rPr lang="en-US" altLang="zh-CN" dirty="0" smtClean="0"/>
            <a:t>1.</a:t>
          </a:r>
          <a:r>
            <a:rPr lang="zh-CN" altLang="en-US" dirty="0" smtClean="0"/>
            <a:t> </a:t>
          </a:r>
          <a:r>
            <a:rPr lang="en-US" dirty="0" smtClean="0"/>
            <a:t>Conventional and natural gas liquids transportation </a:t>
          </a:r>
          <a:endParaRPr lang="en-US" dirty="0"/>
        </a:p>
      </dgm:t>
    </dgm:pt>
    <dgm:pt modelId="{D19FA28F-2FFC-7340-806D-BF1D8D30A389}" type="parTrans" cxnId="{D9AF1FAC-9C14-4A4F-8002-803817A5DE0D}">
      <dgm:prSet/>
      <dgm:spPr/>
      <dgm:t>
        <a:bodyPr/>
        <a:lstStyle/>
        <a:p>
          <a:endParaRPr lang="en-US"/>
        </a:p>
      </dgm:t>
    </dgm:pt>
    <dgm:pt modelId="{1DD3980F-D968-B946-B708-1C41788167F3}" type="sibTrans" cxnId="{D9AF1FAC-9C14-4A4F-8002-803817A5DE0D}">
      <dgm:prSet/>
      <dgm:spPr/>
      <dgm:t>
        <a:bodyPr/>
        <a:lstStyle/>
        <a:p>
          <a:endParaRPr lang="en-US"/>
        </a:p>
      </dgm:t>
    </dgm:pt>
    <dgm:pt modelId="{BB7700F0-A2B4-1245-A601-A7C7E742D1FD}">
      <dgm:prSet/>
      <dgm:spPr/>
      <dgm:t>
        <a:bodyPr/>
        <a:lstStyle/>
        <a:p>
          <a:pPr rtl="0"/>
          <a:r>
            <a:rPr lang="en-US" altLang="zh-CN" dirty="0" smtClean="0"/>
            <a:t>2.</a:t>
          </a:r>
          <a:r>
            <a:rPr lang="zh-CN" altLang="en-US" dirty="0" smtClean="0"/>
            <a:t> </a:t>
          </a:r>
          <a:r>
            <a:rPr lang="en-US" dirty="0" smtClean="0"/>
            <a:t>Oil sands pipelines </a:t>
          </a:r>
          <a:endParaRPr lang="en-US" dirty="0"/>
        </a:p>
      </dgm:t>
    </dgm:pt>
    <dgm:pt modelId="{87243A2A-E3C2-D045-89A8-1089C8843502}" type="parTrans" cxnId="{C7806A78-DB7F-4E42-AF8D-9F2DFF64423A}">
      <dgm:prSet/>
      <dgm:spPr/>
      <dgm:t>
        <a:bodyPr/>
        <a:lstStyle/>
        <a:p>
          <a:endParaRPr lang="en-US"/>
        </a:p>
      </dgm:t>
    </dgm:pt>
    <dgm:pt modelId="{79C7EECE-6718-884E-A693-4772D37A5C4E}" type="sibTrans" cxnId="{C7806A78-DB7F-4E42-AF8D-9F2DFF64423A}">
      <dgm:prSet/>
      <dgm:spPr/>
      <dgm:t>
        <a:bodyPr/>
        <a:lstStyle/>
        <a:p>
          <a:endParaRPr lang="en-US"/>
        </a:p>
      </dgm:t>
    </dgm:pt>
    <dgm:pt modelId="{641B6DBE-0AFF-274B-A559-224D0B930761}">
      <dgm:prSet/>
      <dgm:spPr/>
      <dgm:t>
        <a:bodyPr/>
        <a:lstStyle/>
        <a:p>
          <a:pPr rtl="0"/>
          <a:r>
            <a:rPr lang="en-US" altLang="zh-CN" dirty="0" smtClean="0"/>
            <a:t>3.</a:t>
          </a:r>
          <a:r>
            <a:rPr lang="zh-CN" altLang="en-US" dirty="0" smtClean="0"/>
            <a:t> </a:t>
          </a:r>
          <a:r>
            <a:rPr lang="en-US" dirty="0" smtClean="0"/>
            <a:t>Crude oil hubs, terminals and storage </a:t>
          </a:r>
          <a:endParaRPr lang="en-US" dirty="0"/>
        </a:p>
      </dgm:t>
    </dgm:pt>
    <dgm:pt modelId="{C8F68391-0A25-8B4D-98DF-7BE2FDDE7AC1}" type="parTrans" cxnId="{DA562E64-84F8-7A43-859A-44761912A9AB}">
      <dgm:prSet/>
      <dgm:spPr/>
      <dgm:t>
        <a:bodyPr/>
        <a:lstStyle/>
        <a:p>
          <a:endParaRPr lang="en-US"/>
        </a:p>
      </dgm:t>
    </dgm:pt>
    <dgm:pt modelId="{7B93ADBA-9DE2-0745-8E45-5B8CDDF6229B}" type="sibTrans" cxnId="{DA562E64-84F8-7A43-859A-44761912A9AB}">
      <dgm:prSet/>
      <dgm:spPr/>
      <dgm:t>
        <a:bodyPr/>
        <a:lstStyle/>
        <a:p>
          <a:endParaRPr lang="en-US"/>
        </a:p>
      </dgm:t>
    </dgm:pt>
    <dgm:pt modelId="{C52507CE-43FA-8248-B107-BDE74CBDC428}">
      <dgm:prSet/>
      <dgm:spPr/>
      <dgm:t>
        <a:bodyPr/>
        <a:lstStyle/>
        <a:p>
          <a:pPr rtl="0"/>
          <a:r>
            <a:rPr lang="en-US" altLang="zh-CN" dirty="0" smtClean="0"/>
            <a:t>4.</a:t>
          </a:r>
          <a:r>
            <a:rPr lang="zh-CN" altLang="en-US" dirty="0" smtClean="0"/>
            <a:t> </a:t>
          </a:r>
          <a:r>
            <a:rPr lang="en-US" dirty="0" smtClean="0"/>
            <a:t>Gas gathering and processing </a:t>
          </a:r>
          <a:endParaRPr lang="en-US" dirty="0"/>
        </a:p>
      </dgm:t>
    </dgm:pt>
    <dgm:pt modelId="{DB898F8D-5905-0544-9EDA-7FCD54943CB3}" type="parTrans" cxnId="{C3DEDD6A-91FC-BB41-B4F3-C3326F999181}">
      <dgm:prSet/>
      <dgm:spPr/>
      <dgm:t>
        <a:bodyPr/>
        <a:lstStyle/>
        <a:p>
          <a:endParaRPr lang="en-US"/>
        </a:p>
      </dgm:t>
    </dgm:pt>
    <dgm:pt modelId="{64D06451-874D-3949-B7F5-682CA86B1514}" type="sibTrans" cxnId="{C3DEDD6A-91FC-BB41-B4F3-C3326F999181}">
      <dgm:prSet/>
      <dgm:spPr/>
      <dgm:t>
        <a:bodyPr/>
        <a:lstStyle/>
        <a:p>
          <a:endParaRPr lang="en-US"/>
        </a:p>
      </dgm:t>
    </dgm:pt>
    <dgm:pt modelId="{E745EE14-CF3F-B74C-94C1-2EBD251D1E2B}">
      <dgm:prSet/>
      <dgm:spPr/>
      <dgm:t>
        <a:bodyPr/>
        <a:lstStyle/>
        <a:p>
          <a:pPr rtl="0"/>
          <a:r>
            <a:rPr lang="en-US" altLang="zh-CN" dirty="0" smtClean="0"/>
            <a:t>5.</a:t>
          </a:r>
          <a:r>
            <a:rPr lang="zh-CN" altLang="en-US" dirty="0" smtClean="0"/>
            <a:t> </a:t>
          </a:r>
          <a:r>
            <a:rPr lang="en-US" dirty="0" smtClean="0"/>
            <a:t>NGL fractionation and logistics</a:t>
          </a:r>
          <a:endParaRPr lang="en-US" dirty="0"/>
        </a:p>
      </dgm:t>
    </dgm:pt>
    <dgm:pt modelId="{A6D3601C-32B4-244D-82D0-13A283225B87}" type="parTrans" cxnId="{FC1EEB7F-86D8-F642-808E-B2112FD0A209}">
      <dgm:prSet/>
      <dgm:spPr/>
      <dgm:t>
        <a:bodyPr/>
        <a:lstStyle/>
        <a:p>
          <a:endParaRPr lang="en-US"/>
        </a:p>
      </dgm:t>
    </dgm:pt>
    <dgm:pt modelId="{028F1098-3C66-4A4E-ADAA-E2C956F00C64}" type="sibTrans" cxnId="{FC1EEB7F-86D8-F642-808E-B2112FD0A209}">
      <dgm:prSet/>
      <dgm:spPr/>
      <dgm:t>
        <a:bodyPr/>
        <a:lstStyle/>
        <a:p>
          <a:endParaRPr lang="en-US"/>
        </a:p>
      </dgm:t>
    </dgm:pt>
    <dgm:pt modelId="{F60959FD-489B-A94D-A2F6-C657190F3EAC}" type="pres">
      <dgm:prSet presAssocID="{4DB6EB3D-D7E9-234D-A120-C50588C7006B}" presName="linear" presStyleCnt="0">
        <dgm:presLayoutVars>
          <dgm:animLvl val="lvl"/>
          <dgm:resizeHandles val="exact"/>
        </dgm:presLayoutVars>
      </dgm:prSet>
      <dgm:spPr/>
      <dgm:t>
        <a:bodyPr/>
        <a:lstStyle/>
        <a:p>
          <a:endParaRPr lang="en-US"/>
        </a:p>
      </dgm:t>
    </dgm:pt>
    <dgm:pt modelId="{AAAAA7D0-65F6-9C44-93B1-D0464C850E5A}" type="pres">
      <dgm:prSet presAssocID="{6B8C953F-5537-5643-8EA6-2FCAA23BCB73}" presName="parentText" presStyleLbl="node1" presStyleIdx="0" presStyleCnt="5">
        <dgm:presLayoutVars>
          <dgm:chMax val="0"/>
          <dgm:bulletEnabled val="1"/>
        </dgm:presLayoutVars>
      </dgm:prSet>
      <dgm:spPr/>
      <dgm:t>
        <a:bodyPr/>
        <a:lstStyle/>
        <a:p>
          <a:endParaRPr lang="en-US"/>
        </a:p>
      </dgm:t>
    </dgm:pt>
    <dgm:pt modelId="{36864DE7-F8C0-794E-B428-0C04DDBE375C}" type="pres">
      <dgm:prSet presAssocID="{1DD3980F-D968-B946-B708-1C41788167F3}" presName="spacer" presStyleCnt="0"/>
      <dgm:spPr/>
    </dgm:pt>
    <dgm:pt modelId="{307BC554-43E8-2E4B-90DF-E2D636FEADF1}" type="pres">
      <dgm:prSet presAssocID="{BB7700F0-A2B4-1245-A601-A7C7E742D1FD}" presName="parentText" presStyleLbl="node1" presStyleIdx="1" presStyleCnt="5">
        <dgm:presLayoutVars>
          <dgm:chMax val="0"/>
          <dgm:bulletEnabled val="1"/>
        </dgm:presLayoutVars>
      </dgm:prSet>
      <dgm:spPr/>
      <dgm:t>
        <a:bodyPr/>
        <a:lstStyle/>
        <a:p>
          <a:endParaRPr lang="en-US"/>
        </a:p>
      </dgm:t>
    </dgm:pt>
    <dgm:pt modelId="{A6776DC2-AC52-2841-86F0-415515F7B1A6}" type="pres">
      <dgm:prSet presAssocID="{79C7EECE-6718-884E-A693-4772D37A5C4E}" presName="spacer" presStyleCnt="0"/>
      <dgm:spPr/>
    </dgm:pt>
    <dgm:pt modelId="{E629516D-EE2E-D746-8D84-8CD878215B39}" type="pres">
      <dgm:prSet presAssocID="{641B6DBE-0AFF-274B-A559-224D0B930761}" presName="parentText" presStyleLbl="node1" presStyleIdx="2" presStyleCnt="5">
        <dgm:presLayoutVars>
          <dgm:chMax val="0"/>
          <dgm:bulletEnabled val="1"/>
        </dgm:presLayoutVars>
      </dgm:prSet>
      <dgm:spPr/>
      <dgm:t>
        <a:bodyPr/>
        <a:lstStyle/>
        <a:p>
          <a:endParaRPr lang="en-US"/>
        </a:p>
      </dgm:t>
    </dgm:pt>
    <dgm:pt modelId="{B0B70556-8B06-1F49-872A-2A1FF81D1FBE}" type="pres">
      <dgm:prSet presAssocID="{7B93ADBA-9DE2-0745-8E45-5B8CDDF6229B}" presName="spacer" presStyleCnt="0"/>
      <dgm:spPr/>
    </dgm:pt>
    <dgm:pt modelId="{C0E67CA3-6C3D-F245-B347-CA3DA2E2EBCD}" type="pres">
      <dgm:prSet presAssocID="{C52507CE-43FA-8248-B107-BDE74CBDC428}" presName="parentText" presStyleLbl="node1" presStyleIdx="3" presStyleCnt="5">
        <dgm:presLayoutVars>
          <dgm:chMax val="0"/>
          <dgm:bulletEnabled val="1"/>
        </dgm:presLayoutVars>
      </dgm:prSet>
      <dgm:spPr/>
      <dgm:t>
        <a:bodyPr/>
        <a:lstStyle/>
        <a:p>
          <a:endParaRPr lang="en-US"/>
        </a:p>
      </dgm:t>
    </dgm:pt>
    <dgm:pt modelId="{266107DD-D690-7642-AE71-B9B69BA0B9BC}" type="pres">
      <dgm:prSet presAssocID="{64D06451-874D-3949-B7F5-682CA86B1514}" presName="spacer" presStyleCnt="0"/>
      <dgm:spPr/>
    </dgm:pt>
    <dgm:pt modelId="{CDB3D456-5201-D94F-908E-6C3E93158C21}" type="pres">
      <dgm:prSet presAssocID="{E745EE14-CF3F-B74C-94C1-2EBD251D1E2B}" presName="parentText" presStyleLbl="node1" presStyleIdx="4" presStyleCnt="5">
        <dgm:presLayoutVars>
          <dgm:chMax val="0"/>
          <dgm:bulletEnabled val="1"/>
        </dgm:presLayoutVars>
      </dgm:prSet>
      <dgm:spPr/>
      <dgm:t>
        <a:bodyPr/>
        <a:lstStyle/>
        <a:p>
          <a:endParaRPr lang="en-US"/>
        </a:p>
      </dgm:t>
    </dgm:pt>
  </dgm:ptLst>
  <dgm:cxnLst>
    <dgm:cxn modelId="{4B78FEA5-CF8C-F64B-9A34-9EF0B1A56624}" type="presOf" srcId="{6B8C953F-5537-5643-8EA6-2FCAA23BCB73}" destId="{AAAAA7D0-65F6-9C44-93B1-D0464C850E5A}" srcOrd="0" destOrd="0" presId="urn:microsoft.com/office/officeart/2005/8/layout/vList2"/>
    <dgm:cxn modelId="{8090C958-4F9A-764F-B27F-36788EEBE85E}" type="presOf" srcId="{641B6DBE-0AFF-274B-A559-224D0B930761}" destId="{E629516D-EE2E-D746-8D84-8CD878215B39}" srcOrd="0" destOrd="0" presId="urn:microsoft.com/office/officeart/2005/8/layout/vList2"/>
    <dgm:cxn modelId="{D9AF1FAC-9C14-4A4F-8002-803817A5DE0D}" srcId="{4DB6EB3D-D7E9-234D-A120-C50588C7006B}" destId="{6B8C953F-5537-5643-8EA6-2FCAA23BCB73}" srcOrd="0" destOrd="0" parTransId="{D19FA28F-2FFC-7340-806D-BF1D8D30A389}" sibTransId="{1DD3980F-D968-B946-B708-1C41788167F3}"/>
    <dgm:cxn modelId="{38DBE3B0-30E0-9845-A557-8F5BB71A7B1C}" type="presOf" srcId="{BB7700F0-A2B4-1245-A601-A7C7E742D1FD}" destId="{307BC554-43E8-2E4B-90DF-E2D636FEADF1}" srcOrd="0" destOrd="0" presId="urn:microsoft.com/office/officeart/2005/8/layout/vList2"/>
    <dgm:cxn modelId="{C3DEDD6A-91FC-BB41-B4F3-C3326F999181}" srcId="{4DB6EB3D-D7E9-234D-A120-C50588C7006B}" destId="{C52507CE-43FA-8248-B107-BDE74CBDC428}" srcOrd="3" destOrd="0" parTransId="{DB898F8D-5905-0544-9EDA-7FCD54943CB3}" sibTransId="{64D06451-874D-3949-B7F5-682CA86B1514}"/>
    <dgm:cxn modelId="{895DF64F-2788-B040-95FB-EC41B73DDA95}" type="presOf" srcId="{4DB6EB3D-D7E9-234D-A120-C50588C7006B}" destId="{F60959FD-489B-A94D-A2F6-C657190F3EAC}" srcOrd="0" destOrd="0" presId="urn:microsoft.com/office/officeart/2005/8/layout/vList2"/>
    <dgm:cxn modelId="{DA562E64-84F8-7A43-859A-44761912A9AB}" srcId="{4DB6EB3D-D7E9-234D-A120-C50588C7006B}" destId="{641B6DBE-0AFF-274B-A559-224D0B930761}" srcOrd="2" destOrd="0" parTransId="{C8F68391-0A25-8B4D-98DF-7BE2FDDE7AC1}" sibTransId="{7B93ADBA-9DE2-0745-8E45-5B8CDDF6229B}"/>
    <dgm:cxn modelId="{C7806A78-DB7F-4E42-AF8D-9F2DFF64423A}" srcId="{4DB6EB3D-D7E9-234D-A120-C50588C7006B}" destId="{BB7700F0-A2B4-1245-A601-A7C7E742D1FD}" srcOrd="1" destOrd="0" parTransId="{87243A2A-E3C2-D045-89A8-1089C8843502}" sibTransId="{79C7EECE-6718-884E-A693-4772D37A5C4E}"/>
    <dgm:cxn modelId="{5ECB6F1B-D86B-1241-BD4C-5022EEFB9E05}" type="presOf" srcId="{C52507CE-43FA-8248-B107-BDE74CBDC428}" destId="{C0E67CA3-6C3D-F245-B347-CA3DA2E2EBCD}" srcOrd="0" destOrd="0" presId="urn:microsoft.com/office/officeart/2005/8/layout/vList2"/>
    <dgm:cxn modelId="{31097EAE-5C30-CD46-8EB3-CF58F43A0D73}" type="presOf" srcId="{E745EE14-CF3F-B74C-94C1-2EBD251D1E2B}" destId="{CDB3D456-5201-D94F-908E-6C3E93158C21}" srcOrd="0" destOrd="0" presId="urn:microsoft.com/office/officeart/2005/8/layout/vList2"/>
    <dgm:cxn modelId="{FC1EEB7F-86D8-F642-808E-B2112FD0A209}" srcId="{4DB6EB3D-D7E9-234D-A120-C50588C7006B}" destId="{E745EE14-CF3F-B74C-94C1-2EBD251D1E2B}" srcOrd="4" destOrd="0" parTransId="{A6D3601C-32B4-244D-82D0-13A283225B87}" sibTransId="{028F1098-3C66-4A4E-ADAA-E2C956F00C64}"/>
    <dgm:cxn modelId="{FDFAB34E-4D15-1D4F-979A-DDB10EC01DE8}" type="presParOf" srcId="{F60959FD-489B-A94D-A2F6-C657190F3EAC}" destId="{AAAAA7D0-65F6-9C44-93B1-D0464C850E5A}" srcOrd="0" destOrd="0" presId="urn:microsoft.com/office/officeart/2005/8/layout/vList2"/>
    <dgm:cxn modelId="{EF626D38-33E7-3C42-8EA5-40CDC689A474}" type="presParOf" srcId="{F60959FD-489B-A94D-A2F6-C657190F3EAC}" destId="{36864DE7-F8C0-794E-B428-0C04DDBE375C}" srcOrd="1" destOrd="0" presId="urn:microsoft.com/office/officeart/2005/8/layout/vList2"/>
    <dgm:cxn modelId="{B85FC021-6E3E-C447-AA46-84894127C8D2}" type="presParOf" srcId="{F60959FD-489B-A94D-A2F6-C657190F3EAC}" destId="{307BC554-43E8-2E4B-90DF-E2D636FEADF1}" srcOrd="2" destOrd="0" presId="urn:microsoft.com/office/officeart/2005/8/layout/vList2"/>
    <dgm:cxn modelId="{AB15F587-9103-4B47-9853-7ED8BDBBAA24}" type="presParOf" srcId="{F60959FD-489B-A94D-A2F6-C657190F3EAC}" destId="{A6776DC2-AC52-2841-86F0-415515F7B1A6}" srcOrd="3" destOrd="0" presId="urn:microsoft.com/office/officeart/2005/8/layout/vList2"/>
    <dgm:cxn modelId="{C5AAD1D3-E71A-0345-AF62-5EF6149BB73F}" type="presParOf" srcId="{F60959FD-489B-A94D-A2F6-C657190F3EAC}" destId="{E629516D-EE2E-D746-8D84-8CD878215B39}" srcOrd="4" destOrd="0" presId="urn:microsoft.com/office/officeart/2005/8/layout/vList2"/>
    <dgm:cxn modelId="{03BA76E8-E4E5-F049-A9C1-8FEED080AE56}" type="presParOf" srcId="{F60959FD-489B-A94D-A2F6-C657190F3EAC}" destId="{B0B70556-8B06-1F49-872A-2A1FF81D1FBE}" srcOrd="5" destOrd="0" presId="urn:microsoft.com/office/officeart/2005/8/layout/vList2"/>
    <dgm:cxn modelId="{538BE423-D3F7-6C40-9388-CEED040BBDC5}" type="presParOf" srcId="{F60959FD-489B-A94D-A2F6-C657190F3EAC}" destId="{C0E67CA3-6C3D-F245-B347-CA3DA2E2EBCD}" srcOrd="6" destOrd="0" presId="urn:microsoft.com/office/officeart/2005/8/layout/vList2"/>
    <dgm:cxn modelId="{6FF4B00F-FE6F-0145-9A15-517DA3581795}" type="presParOf" srcId="{F60959FD-489B-A94D-A2F6-C657190F3EAC}" destId="{266107DD-D690-7642-AE71-B9B69BA0B9BC}" srcOrd="7" destOrd="0" presId="urn:microsoft.com/office/officeart/2005/8/layout/vList2"/>
    <dgm:cxn modelId="{6AAC33BF-883C-C446-AD6A-8D84B943DC0C}" type="presParOf" srcId="{F60959FD-489B-A94D-A2F6-C657190F3EAC}" destId="{CDB3D456-5201-D94F-908E-6C3E93158C2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C01F67-B87B-3E47-9389-66E82E976640}"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C5B476A8-C0F5-CD44-BCA8-CC8B26625A96}">
      <dgm:prSet/>
      <dgm:spPr/>
      <dgm:t>
        <a:bodyPr/>
        <a:lstStyle/>
        <a:p>
          <a:pPr rtl="0"/>
          <a:r>
            <a:rPr lang="en-US" dirty="0" smtClean="0"/>
            <a:t>Conventional pipeline </a:t>
          </a:r>
          <a:endParaRPr lang="en-US" dirty="0"/>
        </a:p>
      </dgm:t>
    </dgm:pt>
    <dgm:pt modelId="{F058817D-6A2D-A44B-BDC5-7F4BBECDB8D3}" type="parTrans" cxnId="{6C194214-95BC-694A-85DA-1F1205181AB0}">
      <dgm:prSet/>
      <dgm:spPr/>
      <dgm:t>
        <a:bodyPr/>
        <a:lstStyle/>
        <a:p>
          <a:endParaRPr lang="en-US"/>
        </a:p>
      </dgm:t>
    </dgm:pt>
    <dgm:pt modelId="{26ADFCCB-5371-2B4A-B11D-1737894FB658}" type="sibTrans" cxnId="{6C194214-95BC-694A-85DA-1F1205181AB0}">
      <dgm:prSet/>
      <dgm:spPr/>
      <dgm:t>
        <a:bodyPr/>
        <a:lstStyle/>
        <a:p>
          <a:endParaRPr lang="en-US"/>
        </a:p>
      </dgm:t>
    </dgm:pt>
    <dgm:pt modelId="{31891CC9-D6BD-454D-8266-440107F48F01}">
      <dgm:prSet/>
      <dgm:spPr/>
      <dgm:t>
        <a:bodyPr/>
        <a:lstStyle/>
        <a:p>
          <a:pPr rtl="0"/>
          <a:r>
            <a:rPr lang="en-US" dirty="0" smtClean="0"/>
            <a:t>Oil sands &amp; heavy oil</a:t>
          </a:r>
          <a:endParaRPr lang="en-US" dirty="0"/>
        </a:p>
      </dgm:t>
    </dgm:pt>
    <dgm:pt modelId="{3011236D-768F-684C-B960-D9A973DE9670}" type="parTrans" cxnId="{50524478-4B4C-E147-86B2-C7C73977EC8C}">
      <dgm:prSet/>
      <dgm:spPr/>
      <dgm:t>
        <a:bodyPr/>
        <a:lstStyle/>
        <a:p>
          <a:endParaRPr lang="en-US"/>
        </a:p>
      </dgm:t>
    </dgm:pt>
    <dgm:pt modelId="{242F4483-255A-DA41-9623-C309286A63E5}" type="sibTrans" cxnId="{50524478-4B4C-E147-86B2-C7C73977EC8C}">
      <dgm:prSet/>
      <dgm:spPr/>
      <dgm:t>
        <a:bodyPr/>
        <a:lstStyle/>
        <a:p>
          <a:endParaRPr lang="en-US"/>
        </a:p>
      </dgm:t>
    </dgm:pt>
    <dgm:pt modelId="{6ECF585B-FF4C-7B44-970E-56391E817628}">
      <dgm:prSet/>
      <dgm:spPr/>
      <dgm:t>
        <a:bodyPr/>
        <a:lstStyle/>
        <a:p>
          <a:pPr rtl="0"/>
          <a:r>
            <a:rPr lang="en-US" dirty="0" smtClean="0"/>
            <a:t>Midstream</a:t>
          </a:r>
          <a:endParaRPr lang="en-US" dirty="0"/>
        </a:p>
      </dgm:t>
    </dgm:pt>
    <dgm:pt modelId="{A65E3F8B-4DC1-7343-9033-8ADF41B9046E}" type="parTrans" cxnId="{60E1B61C-61B9-0547-8883-ECF1E19D9B7C}">
      <dgm:prSet/>
      <dgm:spPr/>
      <dgm:t>
        <a:bodyPr/>
        <a:lstStyle/>
        <a:p>
          <a:endParaRPr lang="en-US"/>
        </a:p>
      </dgm:t>
    </dgm:pt>
    <dgm:pt modelId="{A1434BE0-45C1-1748-9E2D-AF658D1DC355}" type="sibTrans" cxnId="{60E1B61C-61B9-0547-8883-ECF1E19D9B7C}">
      <dgm:prSet/>
      <dgm:spPr/>
      <dgm:t>
        <a:bodyPr/>
        <a:lstStyle/>
        <a:p>
          <a:endParaRPr lang="en-US"/>
        </a:p>
      </dgm:t>
    </dgm:pt>
    <dgm:pt modelId="{1CDA11F8-CC84-0C4A-9060-80ED473ED229}">
      <dgm:prSet/>
      <dgm:spPr/>
      <dgm:t>
        <a:bodyPr/>
        <a:lstStyle/>
        <a:p>
          <a:pPr rtl="0"/>
          <a:r>
            <a:rPr lang="en-US" dirty="0" smtClean="0"/>
            <a:t>Gas services</a:t>
          </a:r>
          <a:endParaRPr lang="en-US" dirty="0"/>
        </a:p>
      </dgm:t>
    </dgm:pt>
    <dgm:pt modelId="{97A5BFFF-1AC4-9E4C-B2BE-06799B52DF68}" type="parTrans" cxnId="{5D5A046E-F07A-C144-BCB8-4CB700D217B4}">
      <dgm:prSet/>
      <dgm:spPr/>
      <dgm:t>
        <a:bodyPr/>
        <a:lstStyle/>
        <a:p>
          <a:endParaRPr lang="en-US"/>
        </a:p>
      </dgm:t>
    </dgm:pt>
    <dgm:pt modelId="{EE62E9BA-D3DB-2F4A-8BCE-F28FF7D1D39C}" type="sibTrans" cxnId="{5D5A046E-F07A-C144-BCB8-4CB700D217B4}">
      <dgm:prSet/>
      <dgm:spPr/>
      <dgm:t>
        <a:bodyPr/>
        <a:lstStyle/>
        <a:p>
          <a:endParaRPr lang="en-US"/>
        </a:p>
      </dgm:t>
    </dgm:pt>
    <dgm:pt modelId="{164138B9-6460-244D-B892-B44E5B6B0CEA}" type="pres">
      <dgm:prSet presAssocID="{02C01F67-B87B-3E47-9389-66E82E976640}" presName="matrix" presStyleCnt="0">
        <dgm:presLayoutVars>
          <dgm:chMax val="1"/>
          <dgm:dir/>
          <dgm:resizeHandles val="exact"/>
        </dgm:presLayoutVars>
      </dgm:prSet>
      <dgm:spPr/>
      <dgm:t>
        <a:bodyPr/>
        <a:lstStyle/>
        <a:p>
          <a:endParaRPr lang="en-US"/>
        </a:p>
      </dgm:t>
    </dgm:pt>
    <dgm:pt modelId="{C5522C4B-D2FF-BD4E-8C66-4F1417D6A3B7}" type="pres">
      <dgm:prSet presAssocID="{02C01F67-B87B-3E47-9389-66E82E976640}" presName="diamond" presStyleLbl="bgShp" presStyleIdx="0" presStyleCnt="1" custScaleX="124098"/>
      <dgm:spPr/>
    </dgm:pt>
    <dgm:pt modelId="{911EC56D-BD0F-AE46-8759-F161542338CF}" type="pres">
      <dgm:prSet presAssocID="{02C01F67-B87B-3E47-9389-66E82E976640}" presName="quad1" presStyleLbl="node1" presStyleIdx="0" presStyleCnt="4">
        <dgm:presLayoutVars>
          <dgm:chMax val="0"/>
          <dgm:chPref val="0"/>
          <dgm:bulletEnabled val="1"/>
        </dgm:presLayoutVars>
      </dgm:prSet>
      <dgm:spPr/>
      <dgm:t>
        <a:bodyPr/>
        <a:lstStyle/>
        <a:p>
          <a:endParaRPr lang="en-US"/>
        </a:p>
      </dgm:t>
    </dgm:pt>
    <dgm:pt modelId="{61E07465-F763-664E-9BB9-5B337C55CDB7}" type="pres">
      <dgm:prSet presAssocID="{02C01F67-B87B-3E47-9389-66E82E976640}" presName="quad2" presStyleLbl="node1" presStyleIdx="1" presStyleCnt="4">
        <dgm:presLayoutVars>
          <dgm:chMax val="0"/>
          <dgm:chPref val="0"/>
          <dgm:bulletEnabled val="1"/>
        </dgm:presLayoutVars>
      </dgm:prSet>
      <dgm:spPr/>
      <dgm:t>
        <a:bodyPr/>
        <a:lstStyle/>
        <a:p>
          <a:endParaRPr lang="en-US"/>
        </a:p>
      </dgm:t>
    </dgm:pt>
    <dgm:pt modelId="{305B686F-FF18-4645-8E7B-D1E183F18BC4}" type="pres">
      <dgm:prSet presAssocID="{02C01F67-B87B-3E47-9389-66E82E976640}" presName="quad3" presStyleLbl="node1" presStyleIdx="2" presStyleCnt="4">
        <dgm:presLayoutVars>
          <dgm:chMax val="0"/>
          <dgm:chPref val="0"/>
          <dgm:bulletEnabled val="1"/>
        </dgm:presLayoutVars>
      </dgm:prSet>
      <dgm:spPr/>
      <dgm:t>
        <a:bodyPr/>
        <a:lstStyle/>
        <a:p>
          <a:endParaRPr lang="en-US"/>
        </a:p>
      </dgm:t>
    </dgm:pt>
    <dgm:pt modelId="{737A1C73-C6AB-6748-B474-DE213FFA7F8E}" type="pres">
      <dgm:prSet presAssocID="{02C01F67-B87B-3E47-9389-66E82E976640}" presName="quad4" presStyleLbl="node1" presStyleIdx="3" presStyleCnt="4">
        <dgm:presLayoutVars>
          <dgm:chMax val="0"/>
          <dgm:chPref val="0"/>
          <dgm:bulletEnabled val="1"/>
        </dgm:presLayoutVars>
      </dgm:prSet>
      <dgm:spPr/>
      <dgm:t>
        <a:bodyPr/>
        <a:lstStyle/>
        <a:p>
          <a:endParaRPr lang="en-US"/>
        </a:p>
      </dgm:t>
    </dgm:pt>
  </dgm:ptLst>
  <dgm:cxnLst>
    <dgm:cxn modelId="{55707476-B013-954E-ADAE-D7CEDEB88347}" type="presOf" srcId="{31891CC9-D6BD-454D-8266-440107F48F01}" destId="{61E07465-F763-664E-9BB9-5B337C55CDB7}" srcOrd="0" destOrd="0" presId="urn:microsoft.com/office/officeart/2005/8/layout/matrix3"/>
    <dgm:cxn modelId="{50524478-4B4C-E147-86B2-C7C73977EC8C}" srcId="{02C01F67-B87B-3E47-9389-66E82E976640}" destId="{31891CC9-D6BD-454D-8266-440107F48F01}" srcOrd="1" destOrd="0" parTransId="{3011236D-768F-684C-B960-D9A973DE9670}" sibTransId="{242F4483-255A-DA41-9623-C309286A63E5}"/>
    <dgm:cxn modelId="{33BD9107-0045-CC40-BC9D-69C6FCEE2604}" type="presOf" srcId="{C5B476A8-C0F5-CD44-BCA8-CC8B26625A96}" destId="{911EC56D-BD0F-AE46-8759-F161542338CF}" srcOrd="0" destOrd="0" presId="urn:microsoft.com/office/officeart/2005/8/layout/matrix3"/>
    <dgm:cxn modelId="{6C194214-95BC-694A-85DA-1F1205181AB0}" srcId="{02C01F67-B87B-3E47-9389-66E82E976640}" destId="{C5B476A8-C0F5-CD44-BCA8-CC8B26625A96}" srcOrd="0" destOrd="0" parTransId="{F058817D-6A2D-A44B-BDC5-7F4BBECDB8D3}" sibTransId="{26ADFCCB-5371-2B4A-B11D-1737894FB658}"/>
    <dgm:cxn modelId="{60E1B61C-61B9-0547-8883-ECF1E19D9B7C}" srcId="{02C01F67-B87B-3E47-9389-66E82E976640}" destId="{6ECF585B-FF4C-7B44-970E-56391E817628}" srcOrd="2" destOrd="0" parTransId="{A65E3F8B-4DC1-7343-9033-8ADF41B9046E}" sibTransId="{A1434BE0-45C1-1748-9E2D-AF658D1DC355}"/>
    <dgm:cxn modelId="{EE6A67CB-BB7C-D74F-9B9F-00E20BBF8631}" type="presOf" srcId="{02C01F67-B87B-3E47-9389-66E82E976640}" destId="{164138B9-6460-244D-B892-B44E5B6B0CEA}" srcOrd="0" destOrd="0" presId="urn:microsoft.com/office/officeart/2005/8/layout/matrix3"/>
    <dgm:cxn modelId="{5D5A046E-F07A-C144-BCB8-4CB700D217B4}" srcId="{02C01F67-B87B-3E47-9389-66E82E976640}" destId="{1CDA11F8-CC84-0C4A-9060-80ED473ED229}" srcOrd="3" destOrd="0" parTransId="{97A5BFFF-1AC4-9E4C-B2BE-06799B52DF68}" sibTransId="{EE62E9BA-D3DB-2F4A-8BCE-F28FF7D1D39C}"/>
    <dgm:cxn modelId="{C2364B63-758F-F341-B5A9-0C67135A5EFC}" type="presOf" srcId="{1CDA11F8-CC84-0C4A-9060-80ED473ED229}" destId="{737A1C73-C6AB-6748-B474-DE213FFA7F8E}" srcOrd="0" destOrd="0" presId="urn:microsoft.com/office/officeart/2005/8/layout/matrix3"/>
    <dgm:cxn modelId="{CC92E6AE-FB84-8144-AF47-DC13E80C9EEF}" type="presOf" srcId="{6ECF585B-FF4C-7B44-970E-56391E817628}" destId="{305B686F-FF18-4645-8E7B-D1E183F18BC4}" srcOrd="0" destOrd="0" presId="urn:microsoft.com/office/officeart/2005/8/layout/matrix3"/>
    <dgm:cxn modelId="{B5CFF8B2-FAA8-1B40-BED5-00DFD34548F0}" type="presParOf" srcId="{164138B9-6460-244D-B892-B44E5B6B0CEA}" destId="{C5522C4B-D2FF-BD4E-8C66-4F1417D6A3B7}" srcOrd="0" destOrd="0" presId="urn:microsoft.com/office/officeart/2005/8/layout/matrix3"/>
    <dgm:cxn modelId="{4C9F67EF-BA60-A84E-BC5A-1CCC69077B4C}" type="presParOf" srcId="{164138B9-6460-244D-B892-B44E5B6B0CEA}" destId="{911EC56D-BD0F-AE46-8759-F161542338CF}" srcOrd="1" destOrd="0" presId="urn:microsoft.com/office/officeart/2005/8/layout/matrix3"/>
    <dgm:cxn modelId="{35CD1D04-646F-F249-8999-D40BF60E34AF}" type="presParOf" srcId="{164138B9-6460-244D-B892-B44E5B6B0CEA}" destId="{61E07465-F763-664E-9BB9-5B337C55CDB7}" srcOrd="2" destOrd="0" presId="urn:microsoft.com/office/officeart/2005/8/layout/matrix3"/>
    <dgm:cxn modelId="{ADD83ED8-48FA-8C45-9328-F486FA7EA43E}" type="presParOf" srcId="{164138B9-6460-244D-B892-B44E5B6B0CEA}" destId="{305B686F-FF18-4645-8E7B-D1E183F18BC4}" srcOrd="3" destOrd="0" presId="urn:microsoft.com/office/officeart/2005/8/layout/matrix3"/>
    <dgm:cxn modelId="{41F3B468-FA21-D24C-9763-714977813AF8}" type="presParOf" srcId="{164138B9-6460-244D-B892-B44E5B6B0CEA}" destId="{737A1C73-C6AB-6748-B474-DE213FFA7F8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9F8601-D13F-AF4D-9AD2-80350CAC25EB}" type="doc">
      <dgm:prSet loTypeId="urn:microsoft.com/office/officeart/2005/8/layout/matrix1" loCatId="" qsTypeId="urn:microsoft.com/office/officeart/2005/8/quickstyle/simple4" qsCatId="simple" csTypeId="urn:microsoft.com/office/officeart/2005/8/colors/accent1_2" csCatId="accent1" phldr="1"/>
      <dgm:spPr/>
      <dgm:t>
        <a:bodyPr/>
        <a:lstStyle/>
        <a:p>
          <a:endParaRPr lang="en-US"/>
        </a:p>
      </dgm:t>
    </dgm:pt>
    <dgm:pt modelId="{A2467074-F26F-0E4A-9213-F21CB70A9F98}">
      <dgm:prSet/>
      <dgm:spPr/>
      <dgm:t>
        <a:bodyPr/>
        <a:lstStyle/>
        <a:p>
          <a:pPr rtl="0"/>
          <a:r>
            <a:rPr lang="en-US" b="1" dirty="0" smtClean="0"/>
            <a:t>Generating Value:</a:t>
          </a:r>
          <a:endParaRPr lang="en-US" dirty="0"/>
        </a:p>
      </dgm:t>
    </dgm:pt>
    <dgm:pt modelId="{9146105A-5FD4-F844-A300-8C7FBCC30A15}" type="parTrans" cxnId="{34EDE9EA-C55D-664A-A3EE-9A2E31ECCF6C}">
      <dgm:prSet/>
      <dgm:spPr/>
      <dgm:t>
        <a:bodyPr/>
        <a:lstStyle/>
        <a:p>
          <a:endParaRPr lang="en-US"/>
        </a:p>
      </dgm:t>
    </dgm:pt>
    <dgm:pt modelId="{B1770011-DF8B-7049-8CCB-3C8A029DC160}" type="sibTrans" cxnId="{34EDE9EA-C55D-664A-A3EE-9A2E31ECCF6C}">
      <dgm:prSet/>
      <dgm:spPr/>
      <dgm:t>
        <a:bodyPr/>
        <a:lstStyle/>
        <a:p>
          <a:endParaRPr lang="en-US"/>
        </a:p>
      </dgm:t>
    </dgm:pt>
    <dgm:pt modelId="{93915A05-D031-B549-ACB7-112C10933A2D}">
      <dgm:prSet/>
      <dgm:spPr/>
      <dgm:t>
        <a:bodyPr/>
        <a:lstStyle/>
        <a:p>
          <a:pPr rtl="0"/>
          <a:r>
            <a:rPr lang="en-US" dirty="0" smtClean="0"/>
            <a:t>1. cost-effective, reliable services</a:t>
          </a:r>
          <a:endParaRPr lang="en-US" dirty="0"/>
        </a:p>
      </dgm:t>
    </dgm:pt>
    <dgm:pt modelId="{87438DFE-6C45-3641-AA88-054D5BD0F32B}" type="parTrans" cxnId="{6C9E29F1-0312-2C42-B629-6AA2D930B968}">
      <dgm:prSet/>
      <dgm:spPr/>
      <dgm:t>
        <a:bodyPr/>
        <a:lstStyle/>
        <a:p>
          <a:endParaRPr lang="en-US"/>
        </a:p>
      </dgm:t>
    </dgm:pt>
    <dgm:pt modelId="{D6BD48E5-274A-F646-8F10-1DD77BD742EC}" type="sibTrans" cxnId="{6C9E29F1-0312-2C42-B629-6AA2D930B968}">
      <dgm:prSet/>
      <dgm:spPr/>
      <dgm:t>
        <a:bodyPr/>
        <a:lstStyle/>
        <a:p>
          <a:endParaRPr lang="en-US"/>
        </a:p>
      </dgm:t>
    </dgm:pt>
    <dgm:pt modelId="{710E1A35-4C5A-0B40-B5C6-5BDB3353BAB7}">
      <dgm:prSet/>
      <dgm:spPr/>
      <dgm:t>
        <a:bodyPr/>
        <a:lstStyle/>
        <a:p>
          <a:pPr rtl="0"/>
          <a:r>
            <a:rPr lang="en-US" dirty="0" smtClean="0"/>
            <a:t>2. Diversification</a:t>
          </a:r>
          <a:endParaRPr lang="en-US" dirty="0"/>
        </a:p>
      </dgm:t>
    </dgm:pt>
    <dgm:pt modelId="{337C468D-F247-E74A-BF4B-2D4E67A43A7B}" type="parTrans" cxnId="{54B8EA1C-155F-CF47-BB11-700FFA821B2A}">
      <dgm:prSet/>
      <dgm:spPr/>
      <dgm:t>
        <a:bodyPr/>
        <a:lstStyle/>
        <a:p>
          <a:endParaRPr lang="en-US"/>
        </a:p>
      </dgm:t>
    </dgm:pt>
    <dgm:pt modelId="{21F0B9BA-FBC5-3F40-AB5B-73E27B3C9AE7}" type="sibTrans" cxnId="{54B8EA1C-155F-CF47-BB11-700FFA821B2A}">
      <dgm:prSet/>
      <dgm:spPr/>
      <dgm:t>
        <a:bodyPr/>
        <a:lstStyle/>
        <a:p>
          <a:endParaRPr lang="en-US"/>
        </a:p>
      </dgm:t>
    </dgm:pt>
    <dgm:pt modelId="{AF29026D-D33C-6E4A-827F-E0FC6F56898D}">
      <dgm:prSet/>
      <dgm:spPr/>
      <dgm:t>
        <a:bodyPr/>
        <a:lstStyle/>
        <a:p>
          <a:pPr rtl="0"/>
          <a:r>
            <a:rPr lang="en-US" dirty="0" smtClean="0"/>
            <a:t>3. safe and environmentally responsible</a:t>
          </a:r>
          <a:endParaRPr lang="en-US" dirty="0"/>
        </a:p>
      </dgm:t>
    </dgm:pt>
    <dgm:pt modelId="{6A54374F-DE86-C24D-BC60-BFE71AA40422}" type="parTrans" cxnId="{ACDB78CF-8460-9445-B247-0F94F9D1E660}">
      <dgm:prSet/>
      <dgm:spPr/>
      <dgm:t>
        <a:bodyPr/>
        <a:lstStyle/>
        <a:p>
          <a:endParaRPr lang="en-US"/>
        </a:p>
      </dgm:t>
    </dgm:pt>
    <dgm:pt modelId="{78AC1B35-1469-BD46-A619-A1E5EA06A5EB}" type="sibTrans" cxnId="{ACDB78CF-8460-9445-B247-0F94F9D1E660}">
      <dgm:prSet/>
      <dgm:spPr/>
      <dgm:t>
        <a:bodyPr/>
        <a:lstStyle/>
        <a:p>
          <a:endParaRPr lang="en-US"/>
        </a:p>
      </dgm:t>
    </dgm:pt>
    <dgm:pt modelId="{2190E059-CF90-954C-AA12-73F8FBF277C6}">
      <dgm:prSet/>
      <dgm:spPr/>
      <dgm:t>
        <a:bodyPr/>
        <a:lstStyle/>
        <a:p>
          <a:pPr rtl="0"/>
          <a:r>
            <a:rPr lang="en-US" dirty="0" smtClean="0"/>
            <a:t>4. prudent financial management</a:t>
          </a:r>
          <a:endParaRPr lang="en-US" dirty="0"/>
        </a:p>
      </dgm:t>
    </dgm:pt>
    <dgm:pt modelId="{4F6A2FD1-85EE-A049-B026-0E5F755AEF2C}" type="parTrans" cxnId="{7F2A38FA-CD8B-D944-9CBB-D9544074794E}">
      <dgm:prSet/>
      <dgm:spPr/>
      <dgm:t>
        <a:bodyPr/>
        <a:lstStyle/>
        <a:p>
          <a:endParaRPr lang="en-US"/>
        </a:p>
      </dgm:t>
    </dgm:pt>
    <dgm:pt modelId="{65C1B700-3DA1-7841-8FB9-2E4407041FFD}" type="sibTrans" cxnId="{7F2A38FA-CD8B-D944-9CBB-D9544074794E}">
      <dgm:prSet/>
      <dgm:spPr/>
      <dgm:t>
        <a:bodyPr/>
        <a:lstStyle/>
        <a:p>
          <a:endParaRPr lang="en-US"/>
        </a:p>
      </dgm:t>
    </dgm:pt>
    <dgm:pt modelId="{DBD5E68D-B0E7-7244-BD58-25F42FAE977B}" type="pres">
      <dgm:prSet presAssocID="{489F8601-D13F-AF4D-9AD2-80350CAC25EB}" presName="diagram" presStyleCnt="0">
        <dgm:presLayoutVars>
          <dgm:chMax val="1"/>
          <dgm:dir/>
          <dgm:animLvl val="ctr"/>
          <dgm:resizeHandles val="exact"/>
        </dgm:presLayoutVars>
      </dgm:prSet>
      <dgm:spPr/>
      <dgm:t>
        <a:bodyPr/>
        <a:lstStyle/>
        <a:p>
          <a:endParaRPr lang="en-US"/>
        </a:p>
      </dgm:t>
    </dgm:pt>
    <dgm:pt modelId="{A7284283-228B-2643-AFEB-BD62F10811F5}" type="pres">
      <dgm:prSet presAssocID="{489F8601-D13F-AF4D-9AD2-80350CAC25EB}" presName="matrix" presStyleCnt="0"/>
      <dgm:spPr/>
    </dgm:pt>
    <dgm:pt modelId="{000D2BFB-165C-4347-98F4-51E4DA57CC37}" type="pres">
      <dgm:prSet presAssocID="{489F8601-D13F-AF4D-9AD2-80350CAC25EB}" presName="tile1" presStyleLbl="node1" presStyleIdx="0" presStyleCnt="4"/>
      <dgm:spPr/>
      <dgm:t>
        <a:bodyPr/>
        <a:lstStyle/>
        <a:p>
          <a:endParaRPr lang="en-US"/>
        </a:p>
      </dgm:t>
    </dgm:pt>
    <dgm:pt modelId="{E9B270EF-19DC-494C-938E-9F6E5A4808D6}" type="pres">
      <dgm:prSet presAssocID="{489F8601-D13F-AF4D-9AD2-80350CAC25EB}" presName="tile1text" presStyleLbl="node1" presStyleIdx="0" presStyleCnt="4">
        <dgm:presLayoutVars>
          <dgm:chMax val="0"/>
          <dgm:chPref val="0"/>
          <dgm:bulletEnabled val="1"/>
        </dgm:presLayoutVars>
      </dgm:prSet>
      <dgm:spPr/>
      <dgm:t>
        <a:bodyPr/>
        <a:lstStyle/>
        <a:p>
          <a:endParaRPr lang="en-US"/>
        </a:p>
      </dgm:t>
    </dgm:pt>
    <dgm:pt modelId="{1963BE14-FE1D-6A4A-887F-CF70BA308F31}" type="pres">
      <dgm:prSet presAssocID="{489F8601-D13F-AF4D-9AD2-80350CAC25EB}" presName="tile2" presStyleLbl="node1" presStyleIdx="1" presStyleCnt="4"/>
      <dgm:spPr/>
      <dgm:t>
        <a:bodyPr/>
        <a:lstStyle/>
        <a:p>
          <a:endParaRPr lang="en-US"/>
        </a:p>
      </dgm:t>
    </dgm:pt>
    <dgm:pt modelId="{E16D7E3D-6452-A54A-B3ED-2D3D4F7298A3}" type="pres">
      <dgm:prSet presAssocID="{489F8601-D13F-AF4D-9AD2-80350CAC25EB}" presName="tile2text" presStyleLbl="node1" presStyleIdx="1" presStyleCnt="4">
        <dgm:presLayoutVars>
          <dgm:chMax val="0"/>
          <dgm:chPref val="0"/>
          <dgm:bulletEnabled val="1"/>
        </dgm:presLayoutVars>
      </dgm:prSet>
      <dgm:spPr/>
      <dgm:t>
        <a:bodyPr/>
        <a:lstStyle/>
        <a:p>
          <a:endParaRPr lang="en-US"/>
        </a:p>
      </dgm:t>
    </dgm:pt>
    <dgm:pt modelId="{6A975A0E-F1B8-FD47-9652-01F87D69FA53}" type="pres">
      <dgm:prSet presAssocID="{489F8601-D13F-AF4D-9AD2-80350CAC25EB}" presName="tile3" presStyleLbl="node1" presStyleIdx="2" presStyleCnt="4"/>
      <dgm:spPr/>
      <dgm:t>
        <a:bodyPr/>
        <a:lstStyle/>
        <a:p>
          <a:endParaRPr lang="en-US"/>
        </a:p>
      </dgm:t>
    </dgm:pt>
    <dgm:pt modelId="{5D638CE5-7F14-BB40-9E6F-33347000F9F8}" type="pres">
      <dgm:prSet presAssocID="{489F8601-D13F-AF4D-9AD2-80350CAC25EB}" presName="tile3text" presStyleLbl="node1" presStyleIdx="2" presStyleCnt="4">
        <dgm:presLayoutVars>
          <dgm:chMax val="0"/>
          <dgm:chPref val="0"/>
          <dgm:bulletEnabled val="1"/>
        </dgm:presLayoutVars>
      </dgm:prSet>
      <dgm:spPr/>
      <dgm:t>
        <a:bodyPr/>
        <a:lstStyle/>
        <a:p>
          <a:endParaRPr lang="en-US"/>
        </a:p>
      </dgm:t>
    </dgm:pt>
    <dgm:pt modelId="{C68537C0-5996-AB43-A3A5-029C2E49C758}" type="pres">
      <dgm:prSet presAssocID="{489F8601-D13F-AF4D-9AD2-80350CAC25EB}" presName="tile4" presStyleLbl="node1" presStyleIdx="3" presStyleCnt="4"/>
      <dgm:spPr/>
      <dgm:t>
        <a:bodyPr/>
        <a:lstStyle/>
        <a:p>
          <a:endParaRPr lang="en-US"/>
        </a:p>
      </dgm:t>
    </dgm:pt>
    <dgm:pt modelId="{60B5262A-0047-CF47-A7AE-64C36FB5713A}" type="pres">
      <dgm:prSet presAssocID="{489F8601-D13F-AF4D-9AD2-80350CAC25EB}" presName="tile4text" presStyleLbl="node1" presStyleIdx="3" presStyleCnt="4">
        <dgm:presLayoutVars>
          <dgm:chMax val="0"/>
          <dgm:chPref val="0"/>
          <dgm:bulletEnabled val="1"/>
        </dgm:presLayoutVars>
      </dgm:prSet>
      <dgm:spPr/>
      <dgm:t>
        <a:bodyPr/>
        <a:lstStyle/>
        <a:p>
          <a:endParaRPr lang="en-US"/>
        </a:p>
      </dgm:t>
    </dgm:pt>
    <dgm:pt modelId="{88EC8E21-BCA2-8C41-AA79-2DE187BEE6F0}" type="pres">
      <dgm:prSet presAssocID="{489F8601-D13F-AF4D-9AD2-80350CAC25EB}" presName="centerTile" presStyleLbl="fgShp" presStyleIdx="0" presStyleCnt="1">
        <dgm:presLayoutVars>
          <dgm:chMax val="0"/>
          <dgm:chPref val="0"/>
        </dgm:presLayoutVars>
      </dgm:prSet>
      <dgm:spPr/>
      <dgm:t>
        <a:bodyPr/>
        <a:lstStyle/>
        <a:p>
          <a:endParaRPr lang="en-US"/>
        </a:p>
      </dgm:t>
    </dgm:pt>
  </dgm:ptLst>
  <dgm:cxnLst>
    <dgm:cxn modelId="{847A88E8-9A22-9741-88BC-A788C30D88B0}" type="presOf" srcId="{2190E059-CF90-954C-AA12-73F8FBF277C6}" destId="{C68537C0-5996-AB43-A3A5-029C2E49C758}" srcOrd="0" destOrd="0" presId="urn:microsoft.com/office/officeart/2005/8/layout/matrix1"/>
    <dgm:cxn modelId="{6B2E91AB-8A77-7C48-8125-D0B5B72B1F80}" type="presOf" srcId="{710E1A35-4C5A-0B40-B5C6-5BDB3353BAB7}" destId="{1963BE14-FE1D-6A4A-887F-CF70BA308F31}" srcOrd="0" destOrd="0" presId="urn:microsoft.com/office/officeart/2005/8/layout/matrix1"/>
    <dgm:cxn modelId="{1F724DF2-4456-6540-B23E-D018C202860B}" type="presOf" srcId="{489F8601-D13F-AF4D-9AD2-80350CAC25EB}" destId="{DBD5E68D-B0E7-7244-BD58-25F42FAE977B}" srcOrd="0" destOrd="0" presId="urn:microsoft.com/office/officeart/2005/8/layout/matrix1"/>
    <dgm:cxn modelId="{AB543A30-6E47-F448-ADEB-42F19BB55801}" type="presOf" srcId="{710E1A35-4C5A-0B40-B5C6-5BDB3353BAB7}" destId="{E16D7E3D-6452-A54A-B3ED-2D3D4F7298A3}" srcOrd="1" destOrd="0" presId="urn:microsoft.com/office/officeart/2005/8/layout/matrix1"/>
    <dgm:cxn modelId="{AA30219B-8141-D349-BB23-58DD9386C4E0}" type="presOf" srcId="{93915A05-D031-B549-ACB7-112C10933A2D}" destId="{000D2BFB-165C-4347-98F4-51E4DA57CC37}" srcOrd="0" destOrd="0" presId="urn:microsoft.com/office/officeart/2005/8/layout/matrix1"/>
    <dgm:cxn modelId="{D949634A-E4A6-9142-92F5-5F1E26FFA61E}" type="presOf" srcId="{2190E059-CF90-954C-AA12-73F8FBF277C6}" destId="{60B5262A-0047-CF47-A7AE-64C36FB5713A}" srcOrd="1" destOrd="0" presId="urn:microsoft.com/office/officeart/2005/8/layout/matrix1"/>
    <dgm:cxn modelId="{ACDB78CF-8460-9445-B247-0F94F9D1E660}" srcId="{A2467074-F26F-0E4A-9213-F21CB70A9F98}" destId="{AF29026D-D33C-6E4A-827F-E0FC6F56898D}" srcOrd="2" destOrd="0" parTransId="{6A54374F-DE86-C24D-BC60-BFE71AA40422}" sibTransId="{78AC1B35-1469-BD46-A619-A1E5EA06A5EB}"/>
    <dgm:cxn modelId="{D5789E24-FA23-414B-983A-72B5639F6E5F}" type="presOf" srcId="{A2467074-F26F-0E4A-9213-F21CB70A9F98}" destId="{88EC8E21-BCA2-8C41-AA79-2DE187BEE6F0}" srcOrd="0" destOrd="0" presId="urn:microsoft.com/office/officeart/2005/8/layout/matrix1"/>
    <dgm:cxn modelId="{7F2A38FA-CD8B-D944-9CBB-D9544074794E}" srcId="{A2467074-F26F-0E4A-9213-F21CB70A9F98}" destId="{2190E059-CF90-954C-AA12-73F8FBF277C6}" srcOrd="3" destOrd="0" parTransId="{4F6A2FD1-85EE-A049-B026-0E5F755AEF2C}" sibTransId="{65C1B700-3DA1-7841-8FB9-2E4407041FFD}"/>
    <dgm:cxn modelId="{6C9E29F1-0312-2C42-B629-6AA2D930B968}" srcId="{A2467074-F26F-0E4A-9213-F21CB70A9F98}" destId="{93915A05-D031-B549-ACB7-112C10933A2D}" srcOrd="0" destOrd="0" parTransId="{87438DFE-6C45-3641-AA88-054D5BD0F32B}" sibTransId="{D6BD48E5-274A-F646-8F10-1DD77BD742EC}"/>
    <dgm:cxn modelId="{9C9E0A87-C5D5-BA4B-9483-5D3A49683052}" type="presOf" srcId="{AF29026D-D33C-6E4A-827F-E0FC6F56898D}" destId="{5D638CE5-7F14-BB40-9E6F-33347000F9F8}" srcOrd="1" destOrd="0" presId="urn:microsoft.com/office/officeart/2005/8/layout/matrix1"/>
    <dgm:cxn modelId="{54B8EA1C-155F-CF47-BB11-700FFA821B2A}" srcId="{A2467074-F26F-0E4A-9213-F21CB70A9F98}" destId="{710E1A35-4C5A-0B40-B5C6-5BDB3353BAB7}" srcOrd="1" destOrd="0" parTransId="{337C468D-F247-E74A-BF4B-2D4E67A43A7B}" sibTransId="{21F0B9BA-FBC5-3F40-AB5B-73E27B3C9AE7}"/>
    <dgm:cxn modelId="{27D6BA54-8F42-EC46-A122-67AE3E644175}" type="presOf" srcId="{AF29026D-D33C-6E4A-827F-E0FC6F56898D}" destId="{6A975A0E-F1B8-FD47-9652-01F87D69FA53}" srcOrd="0" destOrd="0" presId="urn:microsoft.com/office/officeart/2005/8/layout/matrix1"/>
    <dgm:cxn modelId="{C53CD7DD-AB0B-984F-A80B-B9B8BD7C8B26}" type="presOf" srcId="{93915A05-D031-B549-ACB7-112C10933A2D}" destId="{E9B270EF-19DC-494C-938E-9F6E5A4808D6}" srcOrd="1" destOrd="0" presId="urn:microsoft.com/office/officeart/2005/8/layout/matrix1"/>
    <dgm:cxn modelId="{34EDE9EA-C55D-664A-A3EE-9A2E31ECCF6C}" srcId="{489F8601-D13F-AF4D-9AD2-80350CAC25EB}" destId="{A2467074-F26F-0E4A-9213-F21CB70A9F98}" srcOrd="0" destOrd="0" parTransId="{9146105A-5FD4-F844-A300-8C7FBCC30A15}" sibTransId="{B1770011-DF8B-7049-8CCB-3C8A029DC160}"/>
    <dgm:cxn modelId="{36F9AC35-D984-A947-BE17-43D09F8825E5}" type="presParOf" srcId="{DBD5E68D-B0E7-7244-BD58-25F42FAE977B}" destId="{A7284283-228B-2643-AFEB-BD62F10811F5}" srcOrd="0" destOrd="0" presId="urn:microsoft.com/office/officeart/2005/8/layout/matrix1"/>
    <dgm:cxn modelId="{1037DECB-08BC-DD42-B64E-C8C2D9E33858}" type="presParOf" srcId="{A7284283-228B-2643-AFEB-BD62F10811F5}" destId="{000D2BFB-165C-4347-98F4-51E4DA57CC37}" srcOrd="0" destOrd="0" presId="urn:microsoft.com/office/officeart/2005/8/layout/matrix1"/>
    <dgm:cxn modelId="{140391AC-F62F-F54A-B91D-B96B7419F1E8}" type="presParOf" srcId="{A7284283-228B-2643-AFEB-BD62F10811F5}" destId="{E9B270EF-19DC-494C-938E-9F6E5A4808D6}" srcOrd="1" destOrd="0" presId="urn:microsoft.com/office/officeart/2005/8/layout/matrix1"/>
    <dgm:cxn modelId="{9E27C5FC-C25A-1043-8230-567F775C55C1}" type="presParOf" srcId="{A7284283-228B-2643-AFEB-BD62F10811F5}" destId="{1963BE14-FE1D-6A4A-887F-CF70BA308F31}" srcOrd="2" destOrd="0" presId="urn:microsoft.com/office/officeart/2005/8/layout/matrix1"/>
    <dgm:cxn modelId="{E5447657-C7F1-B941-8FDE-E676FB5AE7BD}" type="presParOf" srcId="{A7284283-228B-2643-AFEB-BD62F10811F5}" destId="{E16D7E3D-6452-A54A-B3ED-2D3D4F7298A3}" srcOrd="3" destOrd="0" presId="urn:microsoft.com/office/officeart/2005/8/layout/matrix1"/>
    <dgm:cxn modelId="{B2F01061-B43F-AC49-8639-BC394DE42BDD}" type="presParOf" srcId="{A7284283-228B-2643-AFEB-BD62F10811F5}" destId="{6A975A0E-F1B8-FD47-9652-01F87D69FA53}" srcOrd="4" destOrd="0" presId="urn:microsoft.com/office/officeart/2005/8/layout/matrix1"/>
    <dgm:cxn modelId="{28C379CF-A879-904A-90F2-6566757FB001}" type="presParOf" srcId="{A7284283-228B-2643-AFEB-BD62F10811F5}" destId="{5D638CE5-7F14-BB40-9E6F-33347000F9F8}" srcOrd="5" destOrd="0" presId="urn:microsoft.com/office/officeart/2005/8/layout/matrix1"/>
    <dgm:cxn modelId="{BF4072E3-5E7A-534B-AAD9-FE09B72790CD}" type="presParOf" srcId="{A7284283-228B-2643-AFEB-BD62F10811F5}" destId="{C68537C0-5996-AB43-A3A5-029C2E49C758}" srcOrd="6" destOrd="0" presId="urn:microsoft.com/office/officeart/2005/8/layout/matrix1"/>
    <dgm:cxn modelId="{27D17C66-5889-0146-AF8B-B957EBA71EA5}" type="presParOf" srcId="{A7284283-228B-2643-AFEB-BD62F10811F5}" destId="{60B5262A-0047-CF47-A7AE-64C36FB5713A}" srcOrd="7" destOrd="0" presId="urn:microsoft.com/office/officeart/2005/8/layout/matrix1"/>
    <dgm:cxn modelId="{4713808B-6EC6-7544-874D-96FF52706E1B}" type="presParOf" srcId="{DBD5E68D-B0E7-7244-BD58-25F42FAE977B}" destId="{88EC8E21-BCA2-8C41-AA79-2DE187BEE6F0}"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0AB541-4C6A-0749-8092-5AE795AF1747}" type="doc">
      <dgm:prSet loTypeId="urn:microsoft.com/office/officeart/2005/8/layout/hList7" loCatId="" qsTypeId="urn:microsoft.com/office/officeart/2005/8/quickstyle/simple4" qsCatId="simple" csTypeId="urn:microsoft.com/office/officeart/2005/8/colors/accent1_2" csCatId="accent1" phldr="1"/>
      <dgm:spPr/>
      <dgm:t>
        <a:bodyPr/>
        <a:lstStyle/>
        <a:p>
          <a:endParaRPr lang="en-US"/>
        </a:p>
      </dgm:t>
    </dgm:pt>
    <dgm:pt modelId="{2D13D5D5-A325-C346-9CF5-D954EE454019}">
      <dgm:prSet/>
      <dgm:spPr/>
      <dgm:t>
        <a:bodyPr/>
        <a:lstStyle/>
        <a:p>
          <a:pPr rtl="0"/>
          <a:r>
            <a:rPr lang="en-US" dirty="0" smtClean="0"/>
            <a:t>Commodity Price Risk</a:t>
          </a:r>
          <a:endParaRPr lang="en-US" dirty="0"/>
        </a:p>
      </dgm:t>
    </dgm:pt>
    <dgm:pt modelId="{8B5A9CFD-37C7-8147-B0B3-E225373A9BCC}" type="parTrans" cxnId="{AE52CE3C-FE7C-3C4A-81F5-7D10D3315A0D}">
      <dgm:prSet/>
      <dgm:spPr/>
      <dgm:t>
        <a:bodyPr/>
        <a:lstStyle/>
        <a:p>
          <a:endParaRPr lang="en-US"/>
        </a:p>
      </dgm:t>
    </dgm:pt>
    <dgm:pt modelId="{F7782AEA-C7B4-7047-A763-F9DECFAFB3C5}" type="sibTrans" cxnId="{AE52CE3C-FE7C-3C4A-81F5-7D10D3315A0D}">
      <dgm:prSet/>
      <dgm:spPr/>
      <dgm:t>
        <a:bodyPr/>
        <a:lstStyle/>
        <a:p>
          <a:endParaRPr lang="en-US"/>
        </a:p>
      </dgm:t>
    </dgm:pt>
    <dgm:pt modelId="{9B7BF4B3-B1EA-0543-BDF1-DC7D8C174C6D}">
      <dgm:prSet/>
      <dgm:spPr/>
      <dgm:t>
        <a:bodyPr/>
        <a:lstStyle/>
        <a:p>
          <a:pPr rtl="0"/>
          <a:r>
            <a:rPr lang="en-US" dirty="0" smtClean="0"/>
            <a:t>Foreign Exchange Risk</a:t>
          </a:r>
          <a:endParaRPr lang="en-US" dirty="0"/>
        </a:p>
      </dgm:t>
    </dgm:pt>
    <dgm:pt modelId="{8AD62F97-AECA-0A42-9F50-4B9B33DA60DF}" type="parTrans" cxnId="{EED205B2-880C-224E-920F-769C76F67692}">
      <dgm:prSet/>
      <dgm:spPr/>
      <dgm:t>
        <a:bodyPr/>
        <a:lstStyle/>
        <a:p>
          <a:endParaRPr lang="en-US"/>
        </a:p>
      </dgm:t>
    </dgm:pt>
    <dgm:pt modelId="{8D7A07C2-E4D2-5D4B-AE48-193DEFF0F977}" type="sibTrans" cxnId="{EED205B2-880C-224E-920F-769C76F67692}">
      <dgm:prSet/>
      <dgm:spPr/>
      <dgm:t>
        <a:bodyPr/>
        <a:lstStyle/>
        <a:p>
          <a:endParaRPr lang="en-US"/>
        </a:p>
      </dgm:t>
    </dgm:pt>
    <dgm:pt modelId="{27325A5F-571B-634D-8324-D4CAF48D102C}">
      <dgm:prSet/>
      <dgm:spPr/>
      <dgm:t>
        <a:bodyPr/>
        <a:lstStyle/>
        <a:p>
          <a:pPr rtl="0"/>
          <a:r>
            <a:rPr lang="en-US" dirty="0" smtClean="0"/>
            <a:t>Interest Rate Risk</a:t>
          </a:r>
          <a:endParaRPr lang="en-US" dirty="0"/>
        </a:p>
      </dgm:t>
    </dgm:pt>
    <dgm:pt modelId="{2DA4ACAF-DEF2-5040-A5C8-EE62D07588D9}" type="parTrans" cxnId="{A9EDDDD1-CB8C-C34F-B8C4-925F6BC60F0F}">
      <dgm:prSet/>
      <dgm:spPr/>
      <dgm:t>
        <a:bodyPr/>
        <a:lstStyle/>
        <a:p>
          <a:endParaRPr lang="en-US"/>
        </a:p>
      </dgm:t>
    </dgm:pt>
    <dgm:pt modelId="{E60B6A53-CEFE-574A-A0EE-69FDB6B244CE}" type="sibTrans" cxnId="{A9EDDDD1-CB8C-C34F-B8C4-925F6BC60F0F}">
      <dgm:prSet/>
      <dgm:spPr/>
      <dgm:t>
        <a:bodyPr/>
        <a:lstStyle/>
        <a:p>
          <a:endParaRPr lang="en-US"/>
        </a:p>
      </dgm:t>
    </dgm:pt>
    <dgm:pt modelId="{72CB225E-19BF-7A46-9241-8DA0DD7056C3}" type="pres">
      <dgm:prSet presAssocID="{090AB541-4C6A-0749-8092-5AE795AF1747}" presName="Name0" presStyleCnt="0">
        <dgm:presLayoutVars>
          <dgm:dir/>
          <dgm:resizeHandles val="exact"/>
        </dgm:presLayoutVars>
      </dgm:prSet>
      <dgm:spPr/>
      <dgm:t>
        <a:bodyPr/>
        <a:lstStyle/>
        <a:p>
          <a:endParaRPr lang="en-US"/>
        </a:p>
      </dgm:t>
    </dgm:pt>
    <dgm:pt modelId="{2035C14B-7F89-0B42-A0E9-547297874481}" type="pres">
      <dgm:prSet presAssocID="{090AB541-4C6A-0749-8092-5AE795AF1747}" presName="fgShape" presStyleLbl="fgShp" presStyleIdx="0" presStyleCnt="1"/>
      <dgm:spPr/>
    </dgm:pt>
    <dgm:pt modelId="{F856CED0-FE42-DF45-A245-79DC1DA51E8B}" type="pres">
      <dgm:prSet presAssocID="{090AB541-4C6A-0749-8092-5AE795AF1747}" presName="linComp" presStyleCnt="0"/>
      <dgm:spPr/>
    </dgm:pt>
    <dgm:pt modelId="{133BE4F2-96D7-6945-BE28-565BE70D5DE5}" type="pres">
      <dgm:prSet presAssocID="{2D13D5D5-A325-C346-9CF5-D954EE454019}" presName="compNode" presStyleCnt="0"/>
      <dgm:spPr/>
    </dgm:pt>
    <dgm:pt modelId="{95F91730-EEE8-FE4C-AECE-ED70FC38E9BD}" type="pres">
      <dgm:prSet presAssocID="{2D13D5D5-A325-C346-9CF5-D954EE454019}" presName="bkgdShape" presStyleLbl="node1" presStyleIdx="0" presStyleCnt="3"/>
      <dgm:spPr/>
      <dgm:t>
        <a:bodyPr/>
        <a:lstStyle/>
        <a:p>
          <a:endParaRPr lang="en-US"/>
        </a:p>
      </dgm:t>
    </dgm:pt>
    <dgm:pt modelId="{A74AC9DE-9C94-424E-806C-5184AA4DDABB}" type="pres">
      <dgm:prSet presAssocID="{2D13D5D5-A325-C346-9CF5-D954EE454019}" presName="nodeTx" presStyleLbl="node1" presStyleIdx="0" presStyleCnt="3">
        <dgm:presLayoutVars>
          <dgm:bulletEnabled val="1"/>
        </dgm:presLayoutVars>
      </dgm:prSet>
      <dgm:spPr/>
      <dgm:t>
        <a:bodyPr/>
        <a:lstStyle/>
        <a:p>
          <a:endParaRPr lang="en-US"/>
        </a:p>
      </dgm:t>
    </dgm:pt>
    <dgm:pt modelId="{3625FC8C-F183-9A4D-B855-418D27AE9D7D}" type="pres">
      <dgm:prSet presAssocID="{2D13D5D5-A325-C346-9CF5-D954EE454019}" presName="invisiNode" presStyleLbl="node1" presStyleIdx="0" presStyleCnt="3"/>
      <dgm:spPr/>
    </dgm:pt>
    <dgm:pt modelId="{9C858214-D4BD-4445-9345-224D0C3D3C17}" type="pres">
      <dgm:prSet presAssocID="{2D13D5D5-A325-C346-9CF5-D954EE454019}"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7AD8B2F3-2A94-8345-ACAC-53986294BF7F}" type="pres">
      <dgm:prSet presAssocID="{F7782AEA-C7B4-7047-A763-F9DECFAFB3C5}" presName="sibTrans" presStyleLbl="sibTrans2D1" presStyleIdx="0" presStyleCnt="0"/>
      <dgm:spPr/>
      <dgm:t>
        <a:bodyPr/>
        <a:lstStyle/>
        <a:p>
          <a:endParaRPr lang="en-US"/>
        </a:p>
      </dgm:t>
    </dgm:pt>
    <dgm:pt modelId="{5ABD8EC1-68FA-B04E-87BC-F1862F98A7CF}" type="pres">
      <dgm:prSet presAssocID="{9B7BF4B3-B1EA-0543-BDF1-DC7D8C174C6D}" presName="compNode" presStyleCnt="0"/>
      <dgm:spPr/>
    </dgm:pt>
    <dgm:pt modelId="{AECEC8F6-5B47-2F44-8DE9-0870EEFAAEDE}" type="pres">
      <dgm:prSet presAssocID="{9B7BF4B3-B1EA-0543-BDF1-DC7D8C174C6D}" presName="bkgdShape" presStyleLbl="node1" presStyleIdx="1" presStyleCnt="3"/>
      <dgm:spPr/>
      <dgm:t>
        <a:bodyPr/>
        <a:lstStyle/>
        <a:p>
          <a:endParaRPr lang="en-US"/>
        </a:p>
      </dgm:t>
    </dgm:pt>
    <dgm:pt modelId="{7999658C-186D-7446-9074-37232BCC9F3D}" type="pres">
      <dgm:prSet presAssocID="{9B7BF4B3-B1EA-0543-BDF1-DC7D8C174C6D}" presName="nodeTx" presStyleLbl="node1" presStyleIdx="1" presStyleCnt="3">
        <dgm:presLayoutVars>
          <dgm:bulletEnabled val="1"/>
        </dgm:presLayoutVars>
      </dgm:prSet>
      <dgm:spPr/>
      <dgm:t>
        <a:bodyPr/>
        <a:lstStyle/>
        <a:p>
          <a:endParaRPr lang="en-US"/>
        </a:p>
      </dgm:t>
    </dgm:pt>
    <dgm:pt modelId="{8A6A44E0-6E15-5E44-BC7B-1121340C0038}" type="pres">
      <dgm:prSet presAssocID="{9B7BF4B3-B1EA-0543-BDF1-DC7D8C174C6D}" presName="invisiNode" presStyleLbl="node1" presStyleIdx="1" presStyleCnt="3"/>
      <dgm:spPr/>
    </dgm:pt>
    <dgm:pt modelId="{DD77B39E-3439-D445-8F7C-990A9D77F21A}" type="pres">
      <dgm:prSet presAssocID="{9B7BF4B3-B1EA-0543-BDF1-DC7D8C174C6D}"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54B90E04-8EFB-2545-A15B-0C7B1DDDE630}" type="pres">
      <dgm:prSet presAssocID="{8D7A07C2-E4D2-5D4B-AE48-193DEFF0F977}" presName="sibTrans" presStyleLbl="sibTrans2D1" presStyleIdx="0" presStyleCnt="0"/>
      <dgm:spPr/>
      <dgm:t>
        <a:bodyPr/>
        <a:lstStyle/>
        <a:p>
          <a:endParaRPr lang="en-US"/>
        </a:p>
      </dgm:t>
    </dgm:pt>
    <dgm:pt modelId="{E4E9FAAE-A110-5D4D-844F-D5F4EF7E1C46}" type="pres">
      <dgm:prSet presAssocID="{27325A5F-571B-634D-8324-D4CAF48D102C}" presName="compNode" presStyleCnt="0"/>
      <dgm:spPr/>
    </dgm:pt>
    <dgm:pt modelId="{22801C07-383D-5E43-A59B-ED34E38DC5AE}" type="pres">
      <dgm:prSet presAssocID="{27325A5F-571B-634D-8324-D4CAF48D102C}" presName="bkgdShape" presStyleLbl="node1" presStyleIdx="2" presStyleCnt="3"/>
      <dgm:spPr/>
      <dgm:t>
        <a:bodyPr/>
        <a:lstStyle/>
        <a:p>
          <a:endParaRPr lang="en-US"/>
        </a:p>
      </dgm:t>
    </dgm:pt>
    <dgm:pt modelId="{3B62F575-2E5C-E047-AF75-2C4D620BB746}" type="pres">
      <dgm:prSet presAssocID="{27325A5F-571B-634D-8324-D4CAF48D102C}" presName="nodeTx" presStyleLbl="node1" presStyleIdx="2" presStyleCnt="3">
        <dgm:presLayoutVars>
          <dgm:bulletEnabled val="1"/>
        </dgm:presLayoutVars>
      </dgm:prSet>
      <dgm:spPr/>
      <dgm:t>
        <a:bodyPr/>
        <a:lstStyle/>
        <a:p>
          <a:endParaRPr lang="en-US"/>
        </a:p>
      </dgm:t>
    </dgm:pt>
    <dgm:pt modelId="{C805E9F0-5DF0-7340-8874-8D5C02EF2400}" type="pres">
      <dgm:prSet presAssocID="{27325A5F-571B-634D-8324-D4CAF48D102C}" presName="invisiNode" presStyleLbl="node1" presStyleIdx="2" presStyleCnt="3"/>
      <dgm:spPr/>
    </dgm:pt>
    <dgm:pt modelId="{EF73A54A-DC56-4E4A-9D3B-E96C15943A9F}" type="pres">
      <dgm:prSet presAssocID="{27325A5F-571B-634D-8324-D4CAF48D102C}"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Lst>
  <dgm:cxnLst>
    <dgm:cxn modelId="{AE52CE3C-FE7C-3C4A-81F5-7D10D3315A0D}" srcId="{090AB541-4C6A-0749-8092-5AE795AF1747}" destId="{2D13D5D5-A325-C346-9CF5-D954EE454019}" srcOrd="0" destOrd="0" parTransId="{8B5A9CFD-37C7-8147-B0B3-E225373A9BCC}" sibTransId="{F7782AEA-C7B4-7047-A763-F9DECFAFB3C5}"/>
    <dgm:cxn modelId="{EED205B2-880C-224E-920F-769C76F67692}" srcId="{090AB541-4C6A-0749-8092-5AE795AF1747}" destId="{9B7BF4B3-B1EA-0543-BDF1-DC7D8C174C6D}" srcOrd="1" destOrd="0" parTransId="{8AD62F97-AECA-0A42-9F50-4B9B33DA60DF}" sibTransId="{8D7A07C2-E4D2-5D4B-AE48-193DEFF0F977}"/>
    <dgm:cxn modelId="{A9EDDDD1-CB8C-C34F-B8C4-925F6BC60F0F}" srcId="{090AB541-4C6A-0749-8092-5AE795AF1747}" destId="{27325A5F-571B-634D-8324-D4CAF48D102C}" srcOrd="2" destOrd="0" parTransId="{2DA4ACAF-DEF2-5040-A5C8-EE62D07588D9}" sibTransId="{E60B6A53-CEFE-574A-A0EE-69FDB6B244CE}"/>
    <dgm:cxn modelId="{65DD8D81-726E-2342-AA33-71569AA5C041}" type="presOf" srcId="{27325A5F-571B-634D-8324-D4CAF48D102C}" destId="{22801C07-383D-5E43-A59B-ED34E38DC5AE}" srcOrd="0" destOrd="0" presId="urn:microsoft.com/office/officeart/2005/8/layout/hList7"/>
    <dgm:cxn modelId="{22BD04DE-49B0-0740-B730-1A4583BD0BC4}" type="presOf" srcId="{2D13D5D5-A325-C346-9CF5-D954EE454019}" destId="{95F91730-EEE8-FE4C-AECE-ED70FC38E9BD}" srcOrd="0" destOrd="0" presId="urn:microsoft.com/office/officeart/2005/8/layout/hList7"/>
    <dgm:cxn modelId="{EB2473AB-0A6E-6349-B61E-5ACB284E54DF}" type="presOf" srcId="{090AB541-4C6A-0749-8092-5AE795AF1747}" destId="{72CB225E-19BF-7A46-9241-8DA0DD7056C3}" srcOrd="0" destOrd="0" presId="urn:microsoft.com/office/officeart/2005/8/layout/hList7"/>
    <dgm:cxn modelId="{7ECAB540-4631-6242-A0ED-6C6DA3F1E132}" type="presOf" srcId="{8D7A07C2-E4D2-5D4B-AE48-193DEFF0F977}" destId="{54B90E04-8EFB-2545-A15B-0C7B1DDDE630}" srcOrd="0" destOrd="0" presId="urn:microsoft.com/office/officeart/2005/8/layout/hList7"/>
    <dgm:cxn modelId="{56358344-ACDE-D04D-B6CE-6547F482B13B}" type="presOf" srcId="{F7782AEA-C7B4-7047-A763-F9DECFAFB3C5}" destId="{7AD8B2F3-2A94-8345-ACAC-53986294BF7F}" srcOrd="0" destOrd="0" presId="urn:microsoft.com/office/officeart/2005/8/layout/hList7"/>
    <dgm:cxn modelId="{D0B342F2-3FAD-D943-B458-3DF295378BA3}" type="presOf" srcId="{9B7BF4B3-B1EA-0543-BDF1-DC7D8C174C6D}" destId="{AECEC8F6-5B47-2F44-8DE9-0870EEFAAEDE}" srcOrd="0" destOrd="0" presId="urn:microsoft.com/office/officeart/2005/8/layout/hList7"/>
    <dgm:cxn modelId="{BBCBAE43-90B9-F64D-ADC0-C0EC65F6823D}" type="presOf" srcId="{9B7BF4B3-B1EA-0543-BDF1-DC7D8C174C6D}" destId="{7999658C-186D-7446-9074-37232BCC9F3D}" srcOrd="1" destOrd="0" presId="urn:microsoft.com/office/officeart/2005/8/layout/hList7"/>
    <dgm:cxn modelId="{E76C3D65-C566-9C42-8B3F-32020DCA6EF3}" type="presOf" srcId="{27325A5F-571B-634D-8324-D4CAF48D102C}" destId="{3B62F575-2E5C-E047-AF75-2C4D620BB746}" srcOrd="1" destOrd="0" presId="urn:microsoft.com/office/officeart/2005/8/layout/hList7"/>
    <dgm:cxn modelId="{CCB1066F-0668-8145-9769-2778CC44DE1F}" type="presOf" srcId="{2D13D5D5-A325-C346-9CF5-D954EE454019}" destId="{A74AC9DE-9C94-424E-806C-5184AA4DDABB}" srcOrd="1" destOrd="0" presId="urn:microsoft.com/office/officeart/2005/8/layout/hList7"/>
    <dgm:cxn modelId="{E154338D-E4C1-7243-9E04-9F535BC77F6E}" type="presParOf" srcId="{72CB225E-19BF-7A46-9241-8DA0DD7056C3}" destId="{2035C14B-7F89-0B42-A0E9-547297874481}" srcOrd="0" destOrd="0" presId="urn:microsoft.com/office/officeart/2005/8/layout/hList7"/>
    <dgm:cxn modelId="{20FD01AB-62AC-554C-AC5C-DBB29834D3F1}" type="presParOf" srcId="{72CB225E-19BF-7A46-9241-8DA0DD7056C3}" destId="{F856CED0-FE42-DF45-A245-79DC1DA51E8B}" srcOrd="1" destOrd="0" presId="urn:microsoft.com/office/officeart/2005/8/layout/hList7"/>
    <dgm:cxn modelId="{7FAFC0D4-F66A-264B-8165-CDAD94E97EB0}" type="presParOf" srcId="{F856CED0-FE42-DF45-A245-79DC1DA51E8B}" destId="{133BE4F2-96D7-6945-BE28-565BE70D5DE5}" srcOrd="0" destOrd="0" presId="urn:microsoft.com/office/officeart/2005/8/layout/hList7"/>
    <dgm:cxn modelId="{45E89B9C-2785-E046-923C-E20E6629E9DF}" type="presParOf" srcId="{133BE4F2-96D7-6945-BE28-565BE70D5DE5}" destId="{95F91730-EEE8-FE4C-AECE-ED70FC38E9BD}" srcOrd="0" destOrd="0" presId="urn:microsoft.com/office/officeart/2005/8/layout/hList7"/>
    <dgm:cxn modelId="{496A368E-120F-6B4E-9A8B-559AABBC9281}" type="presParOf" srcId="{133BE4F2-96D7-6945-BE28-565BE70D5DE5}" destId="{A74AC9DE-9C94-424E-806C-5184AA4DDABB}" srcOrd="1" destOrd="0" presId="urn:microsoft.com/office/officeart/2005/8/layout/hList7"/>
    <dgm:cxn modelId="{6E9F51AE-625D-8E47-96B2-A6EA68E35B53}" type="presParOf" srcId="{133BE4F2-96D7-6945-BE28-565BE70D5DE5}" destId="{3625FC8C-F183-9A4D-B855-418D27AE9D7D}" srcOrd="2" destOrd="0" presId="urn:microsoft.com/office/officeart/2005/8/layout/hList7"/>
    <dgm:cxn modelId="{9FF3601C-A377-304D-BD5C-A5CDA771F7DB}" type="presParOf" srcId="{133BE4F2-96D7-6945-BE28-565BE70D5DE5}" destId="{9C858214-D4BD-4445-9345-224D0C3D3C17}" srcOrd="3" destOrd="0" presId="urn:microsoft.com/office/officeart/2005/8/layout/hList7"/>
    <dgm:cxn modelId="{1FCE1590-85BE-2849-950B-3ABA3764B5D2}" type="presParOf" srcId="{F856CED0-FE42-DF45-A245-79DC1DA51E8B}" destId="{7AD8B2F3-2A94-8345-ACAC-53986294BF7F}" srcOrd="1" destOrd="0" presId="urn:microsoft.com/office/officeart/2005/8/layout/hList7"/>
    <dgm:cxn modelId="{6EC46748-4A89-EC44-A10E-16A7E2A14E3A}" type="presParOf" srcId="{F856CED0-FE42-DF45-A245-79DC1DA51E8B}" destId="{5ABD8EC1-68FA-B04E-87BC-F1862F98A7CF}" srcOrd="2" destOrd="0" presId="urn:microsoft.com/office/officeart/2005/8/layout/hList7"/>
    <dgm:cxn modelId="{FBB10876-FC6A-664A-ADB3-B4C57B22E741}" type="presParOf" srcId="{5ABD8EC1-68FA-B04E-87BC-F1862F98A7CF}" destId="{AECEC8F6-5B47-2F44-8DE9-0870EEFAAEDE}" srcOrd="0" destOrd="0" presId="urn:microsoft.com/office/officeart/2005/8/layout/hList7"/>
    <dgm:cxn modelId="{4FFA36B0-6C5B-B549-8671-EDE17BC9ED87}" type="presParOf" srcId="{5ABD8EC1-68FA-B04E-87BC-F1862F98A7CF}" destId="{7999658C-186D-7446-9074-37232BCC9F3D}" srcOrd="1" destOrd="0" presId="urn:microsoft.com/office/officeart/2005/8/layout/hList7"/>
    <dgm:cxn modelId="{3E341ED1-048A-184C-BC7A-7E541EDD0942}" type="presParOf" srcId="{5ABD8EC1-68FA-B04E-87BC-F1862F98A7CF}" destId="{8A6A44E0-6E15-5E44-BC7B-1121340C0038}" srcOrd="2" destOrd="0" presId="urn:microsoft.com/office/officeart/2005/8/layout/hList7"/>
    <dgm:cxn modelId="{65EAAC55-B9C8-5D44-A85E-94BDB8908847}" type="presParOf" srcId="{5ABD8EC1-68FA-B04E-87BC-F1862F98A7CF}" destId="{DD77B39E-3439-D445-8F7C-990A9D77F21A}" srcOrd="3" destOrd="0" presId="urn:microsoft.com/office/officeart/2005/8/layout/hList7"/>
    <dgm:cxn modelId="{D6930977-CA0B-2646-9D31-848CCA38F08B}" type="presParOf" srcId="{F856CED0-FE42-DF45-A245-79DC1DA51E8B}" destId="{54B90E04-8EFB-2545-A15B-0C7B1DDDE630}" srcOrd="3" destOrd="0" presId="urn:microsoft.com/office/officeart/2005/8/layout/hList7"/>
    <dgm:cxn modelId="{F03563AE-7DAF-BD47-BDF0-028E322431F2}" type="presParOf" srcId="{F856CED0-FE42-DF45-A245-79DC1DA51E8B}" destId="{E4E9FAAE-A110-5D4D-844F-D5F4EF7E1C46}" srcOrd="4" destOrd="0" presId="urn:microsoft.com/office/officeart/2005/8/layout/hList7"/>
    <dgm:cxn modelId="{D878662F-6B5E-7248-8049-5B8027B793AA}" type="presParOf" srcId="{E4E9FAAE-A110-5D4D-844F-D5F4EF7E1C46}" destId="{22801C07-383D-5E43-A59B-ED34E38DC5AE}" srcOrd="0" destOrd="0" presId="urn:microsoft.com/office/officeart/2005/8/layout/hList7"/>
    <dgm:cxn modelId="{2501139F-CD09-A342-8DB9-BC35B84ADD73}" type="presParOf" srcId="{E4E9FAAE-A110-5D4D-844F-D5F4EF7E1C46}" destId="{3B62F575-2E5C-E047-AF75-2C4D620BB746}" srcOrd="1" destOrd="0" presId="urn:microsoft.com/office/officeart/2005/8/layout/hList7"/>
    <dgm:cxn modelId="{4B94ECFE-8E03-AD4A-8EAA-7DBCC3A9F88C}" type="presParOf" srcId="{E4E9FAAE-A110-5D4D-844F-D5F4EF7E1C46}" destId="{C805E9F0-5DF0-7340-8874-8D5C02EF2400}" srcOrd="2" destOrd="0" presId="urn:microsoft.com/office/officeart/2005/8/layout/hList7"/>
    <dgm:cxn modelId="{88C83D4A-12D6-0B43-AE48-D56A35D4B4DE}" type="presParOf" srcId="{E4E9FAAE-A110-5D4D-844F-D5F4EF7E1C46}" destId="{EF73A54A-DC56-4E4A-9D3B-E96C15943A9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2A306D-44DD-2246-87C6-F8CCD0D4F537}"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34D61412-FBEA-884C-84F8-FC5C6ED6F0D8}">
      <dgm:prSet/>
      <dgm:spPr/>
      <dgm:t>
        <a:bodyPr/>
        <a:lstStyle/>
        <a:p>
          <a:pPr rtl="0"/>
          <a:r>
            <a:rPr lang="en-US" b="1" dirty="0" smtClean="0"/>
            <a:t>1. Profitable, high-quality company</a:t>
          </a:r>
          <a:endParaRPr lang="en-US" dirty="0"/>
        </a:p>
      </dgm:t>
    </dgm:pt>
    <dgm:pt modelId="{D7D1E46E-A9A4-B742-B55A-2A7F10E5F704}" type="parTrans" cxnId="{2CFBB7E7-CAFB-DC42-95AF-918242C474A4}">
      <dgm:prSet/>
      <dgm:spPr/>
      <dgm:t>
        <a:bodyPr/>
        <a:lstStyle/>
        <a:p>
          <a:endParaRPr lang="en-US"/>
        </a:p>
      </dgm:t>
    </dgm:pt>
    <dgm:pt modelId="{F221B6C6-5A94-2E44-8BB7-1354EDC069CE}" type="sibTrans" cxnId="{2CFBB7E7-CAFB-DC42-95AF-918242C474A4}">
      <dgm:prSet/>
      <dgm:spPr/>
      <dgm:t>
        <a:bodyPr/>
        <a:lstStyle/>
        <a:p>
          <a:endParaRPr lang="en-US"/>
        </a:p>
      </dgm:t>
    </dgm:pt>
    <dgm:pt modelId="{3E2A5AAA-F5E0-8146-8753-6955ABA9A811}">
      <dgm:prSet/>
      <dgm:spPr/>
      <dgm:t>
        <a:bodyPr/>
        <a:lstStyle/>
        <a:p>
          <a:pPr rtl="0"/>
          <a:r>
            <a:rPr lang="en-US" b="1" dirty="0" smtClean="0"/>
            <a:t>2. Plenty of future growth catalysts</a:t>
          </a:r>
          <a:endParaRPr lang="en-US" dirty="0"/>
        </a:p>
      </dgm:t>
    </dgm:pt>
    <dgm:pt modelId="{6A26FD9E-AEAC-9C40-B0BF-9CE610041D90}" type="parTrans" cxnId="{1A5C09E4-BEA0-6C42-A2F9-791CF8D9022B}">
      <dgm:prSet/>
      <dgm:spPr/>
      <dgm:t>
        <a:bodyPr/>
        <a:lstStyle/>
        <a:p>
          <a:endParaRPr lang="en-US"/>
        </a:p>
      </dgm:t>
    </dgm:pt>
    <dgm:pt modelId="{22DDC7E4-1DA2-0348-9112-2C3E0D4574D4}" type="sibTrans" cxnId="{1A5C09E4-BEA0-6C42-A2F9-791CF8D9022B}">
      <dgm:prSet/>
      <dgm:spPr/>
      <dgm:t>
        <a:bodyPr/>
        <a:lstStyle/>
        <a:p>
          <a:endParaRPr lang="en-US"/>
        </a:p>
      </dgm:t>
    </dgm:pt>
    <dgm:pt modelId="{851C13C3-C834-394C-9BCD-92C224A7CA7F}">
      <dgm:prSet/>
      <dgm:spPr/>
      <dgm:t>
        <a:bodyPr/>
        <a:lstStyle/>
        <a:p>
          <a:pPr rtl="0"/>
          <a:r>
            <a:rPr lang="en-US" b="1" dirty="0" smtClean="0"/>
            <a:t>3. Solid dividend yield</a:t>
          </a:r>
          <a:endParaRPr lang="en-US" dirty="0"/>
        </a:p>
      </dgm:t>
    </dgm:pt>
    <dgm:pt modelId="{40C9681E-9302-9642-BB82-AA71F7BC4695}" type="parTrans" cxnId="{33DE170E-D3F8-DF46-B3A1-92C2517DF174}">
      <dgm:prSet/>
      <dgm:spPr/>
      <dgm:t>
        <a:bodyPr/>
        <a:lstStyle/>
        <a:p>
          <a:endParaRPr lang="en-US"/>
        </a:p>
      </dgm:t>
    </dgm:pt>
    <dgm:pt modelId="{4D1A37AB-7AF1-8F44-BC1E-B6F4BB387471}" type="sibTrans" cxnId="{33DE170E-D3F8-DF46-B3A1-92C2517DF174}">
      <dgm:prSet/>
      <dgm:spPr/>
      <dgm:t>
        <a:bodyPr/>
        <a:lstStyle/>
        <a:p>
          <a:endParaRPr lang="en-US"/>
        </a:p>
      </dgm:t>
    </dgm:pt>
    <dgm:pt modelId="{6CB02E79-F5C3-714B-8845-2136500079BB}" type="pres">
      <dgm:prSet presAssocID="{982A306D-44DD-2246-87C6-F8CCD0D4F537}" presName="linear" presStyleCnt="0">
        <dgm:presLayoutVars>
          <dgm:animLvl val="lvl"/>
          <dgm:resizeHandles val="exact"/>
        </dgm:presLayoutVars>
      </dgm:prSet>
      <dgm:spPr/>
      <dgm:t>
        <a:bodyPr/>
        <a:lstStyle/>
        <a:p>
          <a:endParaRPr lang="en-US"/>
        </a:p>
      </dgm:t>
    </dgm:pt>
    <dgm:pt modelId="{69B7879D-0286-BF40-9F32-29415C7EA33B}" type="pres">
      <dgm:prSet presAssocID="{34D61412-FBEA-884C-84F8-FC5C6ED6F0D8}" presName="parentText" presStyleLbl="node1" presStyleIdx="0" presStyleCnt="3">
        <dgm:presLayoutVars>
          <dgm:chMax val="0"/>
          <dgm:bulletEnabled val="1"/>
        </dgm:presLayoutVars>
      </dgm:prSet>
      <dgm:spPr/>
      <dgm:t>
        <a:bodyPr/>
        <a:lstStyle/>
        <a:p>
          <a:endParaRPr lang="en-US"/>
        </a:p>
      </dgm:t>
    </dgm:pt>
    <dgm:pt modelId="{2E34EDAC-C838-9B47-AED9-1A972B23F8EC}" type="pres">
      <dgm:prSet presAssocID="{F221B6C6-5A94-2E44-8BB7-1354EDC069CE}" presName="spacer" presStyleCnt="0"/>
      <dgm:spPr/>
    </dgm:pt>
    <dgm:pt modelId="{01BF5B39-3006-3B40-81AF-9B041E6763A4}" type="pres">
      <dgm:prSet presAssocID="{3E2A5AAA-F5E0-8146-8753-6955ABA9A811}" presName="parentText" presStyleLbl="node1" presStyleIdx="1" presStyleCnt="3">
        <dgm:presLayoutVars>
          <dgm:chMax val="0"/>
          <dgm:bulletEnabled val="1"/>
        </dgm:presLayoutVars>
      </dgm:prSet>
      <dgm:spPr/>
      <dgm:t>
        <a:bodyPr/>
        <a:lstStyle/>
        <a:p>
          <a:endParaRPr lang="en-US"/>
        </a:p>
      </dgm:t>
    </dgm:pt>
    <dgm:pt modelId="{54862F97-BCBF-9E4A-A9CF-EA5612F302A5}" type="pres">
      <dgm:prSet presAssocID="{22DDC7E4-1DA2-0348-9112-2C3E0D4574D4}" presName="spacer" presStyleCnt="0"/>
      <dgm:spPr/>
    </dgm:pt>
    <dgm:pt modelId="{3A88F647-E705-DC4D-8015-A94355B50157}" type="pres">
      <dgm:prSet presAssocID="{851C13C3-C834-394C-9BCD-92C224A7CA7F}" presName="parentText" presStyleLbl="node1" presStyleIdx="2" presStyleCnt="3">
        <dgm:presLayoutVars>
          <dgm:chMax val="0"/>
          <dgm:bulletEnabled val="1"/>
        </dgm:presLayoutVars>
      </dgm:prSet>
      <dgm:spPr/>
      <dgm:t>
        <a:bodyPr/>
        <a:lstStyle/>
        <a:p>
          <a:endParaRPr lang="en-US"/>
        </a:p>
      </dgm:t>
    </dgm:pt>
  </dgm:ptLst>
  <dgm:cxnLst>
    <dgm:cxn modelId="{D5A5B9F4-6B4A-FC44-A087-B3F64D71AE73}" type="presOf" srcId="{34D61412-FBEA-884C-84F8-FC5C6ED6F0D8}" destId="{69B7879D-0286-BF40-9F32-29415C7EA33B}" srcOrd="0" destOrd="0" presId="urn:microsoft.com/office/officeart/2005/8/layout/vList2"/>
    <dgm:cxn modelId="{0806D06E-3A0F-B945-8BF2-123BD4C03368}" type="presOf" srcId="{3E2A5AAA-F5E0-8146-8753-6955ABA9A811}" destId="{01BF5B39-3006-3B40-81AF-9B041E6763A4}" srcOrd="0" destOrd="0" presId="urn:microsoft.com/office/officeart/2005/8/layout/vList2"/>
    <dgm:cxn modelId="{96B817F7-67F7-584D-A39F-945B4FDA2FCA}" type="presOf" srcId="{851C13C3-C834-394C-9BCD-92C224A7CA7F}" destId="{3A88F647-E705-DC4D-8015-A94355B50157}" srcOrd="0" destOrd="0" presId="urn:microsoft.com/office/officeart/2005/8/layout/vList2"/>
    <dgm:cxn modelId="{2CFBB7E7-CAFB-DC42-95AF-918242C474A4}" srcId="{982A306D-44DD-2246-87C6-F8CCD0D4F537}" destId="{34D61412-FBEA-884C-84F8-FC5C6ED6F0D8}" srcOrd="0" destOrd="0" parTransId="{D7D1E46E-A9A4-B742-B55A-2A7F10E5F704}" sibTransId="{F221B6C6-5A94-2E44-8BB7-1354EDC069CE}"/>
    <dgm:cxn modelId="{FA9E7F6A-6532-8844-8C6D-6B87BB3B5DC0}" type="presOf" srcId="{982A306D-44DD-2246-87C6-F8CCD0D4F537}" destId="{6CB02E79-F5C3-714B-8845-2136500079BB}" srcOrd="0" destOrd="0" presId="urn:microsoft.com/office/officeart/2005/8/layout/vList2"/>
    <dgm:cxn modelId="{1A5C09E4-BEA0-6C42-A2F9-791CF8D9022B}" srcId="{982A306D-44DD-2246-87C6-F8CCD0D4F537}" destId="{3E2A5AAA-F5E0-8146-8753-6955ABA9A811}" srcOrd="1" destOrd="0" parTransId="{6A26FD9E-AEAC-9C40-B0BF-9CE610041D90}" sibTransId="{22DDC7E4-1DA2-0348-9112-2C3E0D4574D4}"/>
    <dgm:cxn modelId="{33DE170E-D3F8-DF46-B3A1-92C2517DF174}" srcId="{982A306D-44DD-2246-87C6-F8CCD0D4F537}" destId="{851C13C3-C834-394C-9BCD-92C224A7CA7F}" srcOrd="2" destOrd="0" parTransId="{40C9681E-9302-9642-BB82-AA71F7BC4695}" sibTransId="{4D1A37AB-7AF1-8F44-BC1E-B6F4BB387471}"/>
    <dgm:cxn modelId="{2143C304-4AB2-8C4F-99AE-F37DA1987CED}" type="presParOf" srcId="{6CB02E79-F5C3-714B-8845-2136500079BB}" destId="{69B7879D-0286-BF40-9F32-29415C7EA33B}" srcOrd="0" destOrd="0" presId="urn:microsoft.com/office/officeart/2005/8/layout/vList2"/>
    <dgm:cxn modelId="{FFA50EB2-522F-0547-95CF-0042840B5F3F}" type="presParOf" srcId="{6CB02E79-F5C3-714B-8845-2136500079BB}" destId="{2E34EDAC-C838-9B47-AED9-1A972B23F8EC}" srcOrd="1" destOrd="0" presId="urn:microsoft.com/office/officeart/2005/8/layout/vList2"/>
    <dgm:cxn modelId="{7777DB7D-C544-184F-B975-7F12438A14F2}" type="presParOf" srcId="{6CB02E79-F5C3-714B-8845-2136500079BB}" destId="{01BF5B39-3006-3B40-81AF-9B041E6763A4}" srcOrd="2" destOrd="0" presId="urn:microsoft.com/office/officeart/2005/8/layout/vList2"/>
    <dgm:cxn modelId="{FEA39579-72C6-FD4F-A1C2-9F0BBEAEC9E1}" type="presParOf" srcId="{6CB02E79-F5C3-714B-8845-2136500079BB}" destId="{54862F97-BCBF-9E4A-A9CF-EA5612F302A5}" srcOrd="3" destOrd="0" presId="urn:microsoft.com/office/officeart/2005/8/layout/vList2"/>
    <dgm:cxn modelId="{00B4A580-BB77-B14F-8667-27B598104AC9}" type="presParOf" srcId="{6CB02E79-F5C3-714B-8845-2136500079BB}" destId="{3A88F647-E705-DC4D-8015-A94355B5015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810CC-5608-AD46-9354-C32A737441E0}">
      <dsp:nvSpPr>
        <dsp:cNvPr id="0" name=""/>
        <dsp:cNvSpPr/>
      </dsp:nvSpPr>
      <dsp:spPr>
        <a:xfrm>
          <a:off x="0" y="0"/>
          <a:ext cx="6217920" cy="821436"/>
        </a:xfrm>
        <a:prstGeom prst="roundRect">
          <a:avLst>
            <a:gd name="adj" fmla="val 10000"/>
          </a:avLst>
        </a:prstGeom>
        <a:solidFill>
          <a:srgbClr val="008000">
            <a:alpha val="60000"/>
          </a:srgbClr>
        </a:soli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baseline="0" dirty="0" smtClean="0"/>
            <a:t>Industrial and Stock Overview</a:t>
          </a:r>
          <a:endParaRPr lang="en-US" sz="2800" kern="1200" dirty="0"/>
        </a:p>
      </dsp:txBody>
      <dsp:txXfrm>
        <a:off x="24059" y="24059"/>
        <a:ext cx="5262115" cy="773318"/>
      </dsp:txXfrm>
    </dsp:sp>
    <dsp:sp modelId="{CFA2E442-3D8D-CF40-B6CD-80853E5B38EE}">
      <dsp:nvSpPr>
        <dsp:cNvPr id="0" name=""/>
        <dsp:cNvSpPr/>
      </dsp:nvSpPr>
      <dsp:spPr>
        <a:xfrm>
          <a:off x="520750" y="970788"/>
          <a:ext cx="6217920" cy="821436"/>
        </a:xfrm>
        <a:prstGeom prst="roundRect">
          <a:avLst>
            <a:gd name="adj" fmla="val 10000"/>
          </a:avLst>
        </a:prstGeom>
        <a:solidFill>
          <a:srgbClr val="008000">
            <a:alpha val="60000"/>
          </a:srgbClr>
        </a:soli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baseline="0" dirty="0" smtClean="0"/>
            <a:t>Enbridge Inc. </a:t>
          </a:r>
          <a:endParaRPr lang="en-US" sz="2800" kern="1200" dirty="0"/>
        </a:p>
      </dsp:txBody>
      <dsp:txXfrm>
        <a:off x="544809" y="994847"/>
        <a:ext cx="5115117" cy="773318"/>
      </dsp:txXfrm>
    </dsp:sp>
    <dsp:sp modelId="{BDA01673-D793-524B-AB6E-7D349E3AE464}">
      <dsp:nvSpPr>
        <dsp:cNvPr id="0" name=""/>
        <dsp:cNvSpPr/>
      </dsp:nvSpPr>
      <dsp:spPr>
        <a:xfrm>
          <a:off x="1033729" y="1941576"/>
          <a:ext cx="6217920" cy="821436"/>
        </a:xfrm>
        <a:prstGeom prst="roundRect">
          <a:avLst>
            <a:gd name="adj" fmla="val 10000"/>
          </a:avLst>
        </a:prstGeom>
        <a:solidFill>
          <a:srgbClr val="008000">
            <a:alpha val="60000"/>
          </a:srgbClr>
        </a:soli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baseline="0" dirty="0" smtClean="0"/>
            <a:t>Pembina Pipeline Corp.</a:t>
          </a:r>
          <a:endParaRPr lang="en-US" sz="2800" kern="1200" dirty="0"/>
        </a:p>
      </dsp:txBody>
      <dsp:txXfrm>
        <a:off x="1057788" y="1965635"/>
        <a:ext cx="5122890" cy="773318"/>
      </dsp:txXfrm>
    </dsp:sp>
    <dsp:sp modelId="{56838783-D8FF-574C-91AF-94BCD27CA246}">
      <dsp:nvSpPr>
        <dsp:cNvPr id="0" name=""/>
        <dsp:cNvSpPr/>
      </dsp:nvSpPr>
      <dsp:spPr>
        <a:xfrm>
          <a:off x="1554479" y="2912364"/>
          <a:ext cx="6217920" cy="821436"/>
        </a:xfrm>
        <a:prstGeom prst="roundRect">
          <a:avLst>
            <a:gd name="adj" fmla="val 10000"/>
          </a:avLst>
        </a:prstGeom>
        <a:solidFill>
          <a:srgbClr val="008000">
            <a:alpha val="60000"/>
          </a:srgbClr>
        </a:soli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baseline="0" dirty="0" smtClean="0"/>
            <a:t>Inter Pipeline Fund  </a:t>
          </a:r>
          <a:endParaRPr lang="en-US" sz="2800" kern="1200" dirty="0"/>
        </a:p>
      </dsp:txBody>
      <dsp:txXfrm>
        <a:off x="1578538" y="2936423"/>
        <a:ext cx="5115117" cy="773318"/>
      </dsp:txXfrm>
    </dsp:sp>
    <dsp:sp modelId="{BF56B9A1-69EB-7A4B-892E-21FFE9348F99}">
      <dsp:nvSpPr>
        <dsp:cNvPr id="0" name=""/>
        <dsp:cNvSpPr/>
      </dsp:nvSpPr>
      <dsp:spPr>
        <a:xfrm>
          <a:off x="5683986" y="629145"/>
          <a:ext cx="533933" cy="533933"/>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dirty="0"/>
        </a:p>
      </dsp:txBody>
      <dsp:txXfrm>
        <a:off x="5804121" y="629145"/>
        <a:ext cx="293663" cy="401785"/>
      </dsp:txXfrm>
    </dsp:sp>
    <dsp:sp modelId="{6ED7ED33-868B-224E-B3A3-14122DE28D3A}">
      <dsp:nvSpPr>
        <dsp:cNvPr id="0" name=""/>
        <dsp:cNvSpPr/>
      </dsp:nvSpPr>
      <dsp:spPr>
        <a:xfrm>
          <a:off x="6204737" y="1599933"/>
          <a:ext cx="533933" cy="533933"/>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dirty="0"/>
        </a:p>
      </dsp:txBody>
      <dsp:txXfrm>
        <a:off x="6324872" y="1599933"/>
        <a:ext cx="293663" cy="401785"/>
      </dsp:txXfrm>
    </dsp:sp>
    <dsp:sp modelId="{7E7C9BF1-954B-1140-8442-75667335596A}">
      <dsp:nvSpPr>
        <dsp:cNvPr id="0" name=""/>
        <dsp:cNvSpPr/>
      </dsp:nvSpPr>
      <dsp:spPr>
        <a:xfrm>
          <a:off x="6717715" y="2570721"/>
          <a:ext cx="533933" cy="533933"/>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dirty="0"/>
        </a:p>
      </dsp:txBody>
      <dsp:txXfrm>
        <a:off x="6837850" y="2570721"/>
        <a:ext cx="293663" cy="4017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16363-4B38-C741-8A4C-E145D8F13EA3}">
      <dsp:nvSpPr>
        <dsp:cNvPr id="0" name=""/>
        <dsp:cNvSpPr/>
      </dsp:nvSpPr>
      <dsp:spPr>
        <a:xfrm>
          <a:off x="0" y="0"/>
          <a:ext cx="8934129" cy="213042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1FE6AD-9467-6E43-9A5B-6AE219F98327}">
      <dsp:nvSpPr>
        <dsp:cNvPr id="0" name=""/>
        <dsp:cNvSpPr/>
      </dsp:nvSpPr>
      <dsp:spPr>
        <a:xfrm>
          <a:off x="270894" y="284056"/>
          <a:ext cx="1554137" cy="156230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C17360C9-FE13-4F46-8839-B5D94653FD89}">
      <dsp:nvSpPr>
        <dsp:cNvPr id="0" name=""/>
        <dsp:cNvSpPr/>
      </dsp:nvSpPr>
      <dsp:spPr>
        <a:xfrm rot="10800000">
          <a:off x="270894" y="2130421"/>
          <a:ext cx="1554137" cy="2603848"/>
        </a:xfrm>
        <a:prstGeom prst="round2SameRect">
          <a:avLst>
            <a:gd name="adj1" fmla="val 10500"/>
            <a:gd name="adj2" fmla="val 0"/>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smtClean="0"/>
            <a:t>The largest transporter of crude oil in Canada with 2.2 million barrels per day of oil and liquids.</a:t>
          </a:r>
          <a:endParaRPr lang="en-US" sz="1600" kern="1200" dirty="0"/>
        </a:p>
      </dsp:txBody>
      <dsp:txXfrm rot="10800000">
        <a:off x="318689" y="2130421"/>
        <a:ext cx="1458547" cy="2556053"/>
      </dsp:txXfrm>
    </dsp:sp>
    <dsp:sp modelId="{0F191196-5B10-CE43-AAEE-AC9CF606B34D}">
      <dsp:nvSpPr>
        <dsp:cNvPr id="0" name=""/>
        <dsp:cNvSpPr/>
      </dsp:nvSpPr>
      <dsp:spPr>
        <a:xfrm>
          <a:off x="1980445" y="284056"/>
          <a:ext cx="1554137" cy="156230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02EF9E83-8CF0-E146-8F00-FF9FBD41F61E}">
      <dsp:nvSpPr>
        <dsp:cNvPr id="0" name=""/>
        <dsp:cNvSpPr/>
      </dsp:nvSpPr>
      <dsp:spPr>
        <a:xfrm rot="10800000">
          <a:off x="1980445" y="2130421"/>
          <a:ext cx="1554137" cy="2603848"/>
        </a:xfrm>
        <a:prstGeom prst="round2SameRect">
          <a:avLst>
            <a:gd name="adj1" fmla="val 10500"/>
            <a:gd name="adj2" fmla="val 0"/>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smtClean="0"/>
            <a:t>Canada's largest natural gas distribution utility</a:t>
          </a:r>
          <a:endParaRPr lang="en-US" sz="1600" kern="1200" dirty="0"/>
        </a:p>
      </dsp:txBody>
      <dsp:txXfrm rot="10800000">
        <a:off x="2028240" y="2130421"/>
        <a:ext cx="1458547" cy="2556053"/>
      </dsp:txXfrm>
    </dsp:sp>
    <dsp:sp modelId="{411F7484-042A-2143-95BD-A8C7AD6C3847}">
      <dsp:nvSpPr>
        <dsp:cNvPr id="0" name=""/>
        <dsp:cNvSpPr/>
      </dsp:nvSpPr>
      <dsp:spPr>
        <a:xfrm>
          <a:off x="3689995" y="284056"/>
          <a:ext cx="1554137" cy="156230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BBB90637-5BE7-BD4E-B457-171575021C32}">
      <dsp:nvSpPr>
        <dsp:cNvPr id="0" name=""/>
        <dsp:cNvSpPr/>
      </dsp:nvSpPr>
      <dsp:spPr>
        <a:xfrm rot="10800000">
          <a:off x="3689995" y="2130421"/>
          <a:ext cx="1554137" cy="2603848"/>
        </a:xfrm>
        <a:prstGeom prst="round2SameRect">
          <a:avLst>
            <a:gd name="adj1" fmla="val 10500"/>
            <a:gd name="adj2" fmla="val 0"/>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smtClean="0"/>
            <a:t>The largest solar energy generator and the second-largest wind energy generator in Canada</a:t>
          </a:r>
          <a:endParaRPr lang="en-US" sz="1600" kern="1200" dirty="0"/>
        </a:p>
      </dsp:txBody>
      <dsp:txXfrm rot="10800000">
        <a:off x="3737790" y="2130421"/>
        <a:ext cx="1458547" cy="2556053"/>
      </dsp:txXfrm>
    </dsp:sp>
    <dsp:sp modelId="{3EC5B4E1-92E7-9C4C-8504-C5E5CD3E95CE}">
      <dsp:nvSpPr>
        <dsp:cNvPr id="0" name=""/>
        <dsp:cNvSpPr/>
      </dsp:nvSpPr>
      <dsp:spPr>
        <a:xfrm>
          <a:off x="5399546" y="284056"/>
          <a:ext cx="1554137" cy="1562309"/>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3000" r="-43000"/>
          </a:stretch>
        </a:blip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28612B72-5233-8449-A8EA-A51D8820892D}">
      <dsp:nvSpPr>
        <dsp:cNvPr id="0" name=""/>
        <dsp:cNvSpPr/>
      </dsp:nvSpPr>
      <dsp:spPr>
        <a:xfrm rot="10800000">
          <a:off x="5399546" y="2130421"/>
          <a:ext cx="1554137" cy="2603848"/>
        </a:xfrm>
        <a:prstGeom prst="round2SameRect">
          <a:avLst>
            <a:gd name="adj1" fmla="val 10500"/>
            <a:gd name="adj2" fmla="val 0"/>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dirty="0" smtClean="0"/>
            <a:t>20.6% ownership interest in EEP,L.P.,  66.7% investment in the U.S. segment of the Alberta Clipper Project, 67.3% economic interest</a:t>
          </a:r>
        </a:p>
        <a:p>
          <a:pPr lvl="0" algn="ctr" defTabSz="622300">
            <a:lnSpc>
              <a:spcPct val="90000"/>
            </a:lnSpc>
            <a:spcBef>
              <a:spcPct val="0"/>
            </a:spcBef>
            <a:spcAft>
              <a:spcPct val="35000"/>
            </a:spcAft>
          </a:pPr>
          <a:r>
            <a:rPr lang="en-US" sz="1400" kern="1200" dirty="0" smtClean="0"/>
            <a:t>in Enbridge Income Fund</a:t>
          </a:r>
          <a:endParaRPr lang="en-US" sz="1400" kern="1200" dirty="0"/>
        </a:p>
      </dsp:txBody>
      <dsp:txXfrm rot="10800000">
        <a:off x="5447341" y="2130421"/>
        <a:ext cx="1458547" cy="2556053"/>
      </dsp:txXfrm>
    </dsp:sp>
    <dsp:sp modelId="{D2DFA896-3E0B-AC42-9842-32DCFAFE3E05}">
      <dsp:nvSpPr>
        <dsp:cNvPr id="0" name=""/>
        <dsp:cNvSpPr/>
      </dsp:nvSpPr>
      <dsp:spPr>
        <a:xfrm>
          <a:off x="7109097" y="284056"/>
          <a:ext cx="1554137" cy="1562309"/>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7000" r="-57000"/>
          </a:stretch>
        </a:blip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A224276E-8718-E543-88C6-515B5C2E24E7}">
      <dsp:nvSpPr>
        <dsp:cNvPr id="0" name=""/>
        <dsp:cNvSpPr/>
      </dsp:nvSpPr>
      <dsp:spPr>
        <a:xfrm rot="10800000">
          <a:off x="7109097" y="2130421"/>
          <a:ext cx="1554137" cy="2603848"/>
        </a:xfrm>
        <a:prstGeom prst="round2SameRect">
          <a:avLst>
            <a:gd name="adj1" fmla="val 10500"/>
            <a:gd name="adj2" fmla="val 0"/>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smtClean="0"/>
            <a:t>Ownership of 38.9% of Noverco’s common shares and investment</a:t>
          </a:r>
        </a:p>
        <a:p>
          <a:pPr lvl="0" algn="ctr" defTabSz="711200">
            <a:lnSpc>
              <a:spcPct val="90000"/>
            </a:lnSpc>
            <a:spcBef>
              <a:spcPct val="0"/>
            </a:spcBef>
            <a:spcAft>
              <a:spcPct val="35000"/>
            </a:spcAft>
          </a:pPr>
          <a:r>
            <a:rPr lang="en-US" sz="1600" kern="1200" dirty="0" smtClean="0"/>
            <a:t>in preferred shares</a:t>
          </a:r>
          <a:endParaRPr lang="en-US" sz="1600" kern="1200" dirty="0"/>
        </a:p>
      </dsp:txBody>
      <dsp:txXfrm rot="10800000">
        <a:off x="7156892" y="2130421"/>
        <a:ext cx="1458547" cy="25560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ED1CF329-E5A1-4722-9CD8-C2ED926DC03E}" type="datetimeFigureOut">
              <a:rPr lang="en-US" smtClean="0"/>
              <a:t>7/18/2014</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BE309AA8-2FED-4334-99EC-BA1E56A61F4F}" type="slidenum">
              <a:rPr lang="en-US" smtClean="0"/>
              <a:t>‹#›</a:t>
            </a:fld>
            <a:endParaRPr lang="en-US" dirty="0"/>
          </a:p>
        </p:txBody>
      </p:sp>
    </p:spTree>
    <p:extLst>
      <p:ext uri="{BB962C8B-B14F-4D97-AF65-F5344CB8AC3E}">
        <p14:creationId xmlns:p14="http://schemas.microsoft.com/office/powerpoint/2010/main" val="349283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6713C2-ACAC-CF4A-B30A-BE1C2E591372}" type="datetimeFigureOut">
              <a:rPr lang="en-US" smtClean="0"/>
              <a:t>7/18/2014</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53E6EBC-A18B-EA46-855B-DE855B25B461}" type="slidenum">
              <a:rPr lang="en-US" smtClean="0"/>
              <a:t>‹#›</a:t>
            </a:fld>
            <a:endParaRPr lang="en-US" dirty="0"/>
          </a:p>
        </p:txBody>
      </p:sp>
    </p:spTree>
    <p:extLst>
      <p:ext uri="{BB962C8B-B14F-4D97-AF65-F5344CB8AC3E}">
        <p14:creationId xmlns:p14="http://schemas.microsoft.com/office/powerpoint/2010/main" val="42870459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962B2-E111-40E6-9364-07B93E44EEEA}" type="slidenum">
              <a:rPr lang="en-US" smtClean="0"/>
              <a:t>11</a:t>
            </a:fld>
            <a:endParaRPr lang="en-US" dirty="0"/>
          </a:p>
        </p:txBody>
      </p:sp>
    </p:spTree>
    <p:extLst>
      <p:ext uri="{BB962C8B-B14F-4D97-AF65-F5344CB8AC3E}">
        <p14:creationId xmlns:p14="http://schemas.microsoft.com/office/powerpoint/2010/main" val="3628650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Enbridge is the largest solar energy generator and the second-largest wind energy generator in Canada. </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94</a:t>
            </a:fld>
            <a:endParaRPr lang="en-US" dirty="0"/>
          </a:p>
        </p:txBody>
      </p:sp>
    </p:spTree>
    <p:extLst>
      <p:ext uri="{BB962C8B-B14F-4D97-AF65-F5344CB8AC3E}">
        <p14:creationId xmlns:p14="http://schemas.microsoft.com/office/powerpoint/2010/main" val="2728381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Temporal Power Ltd., a developer and manufacturer of electrical energy storage systems (please see story on facing page).</a:t>
            </a:r>
          </a:p>
          <a:p>
            <a:r>
              <a:rPr lang="en-US" dirty="0" smtClean="0"/>
              <a:t>On-RampWireless Inc., a developer of wireless solutions that enable us to better connect with and monitor assets, such as transmission pipelines, in a more economical and reliable manner than conventional wireless technologies currently allow.</a:t>
            </a:r>
          </a:p>
          <a:p>
            <a:r>
              <a:rPr lang="en-US" dirty="0" smtClean="0"/>
              <a:t>Smart Pipe Company Inc., the developer of a high-pressure, self-monitoring internal pipeline replacement system, which features an embedded fibre optic inspection system that allows the pipeline operator to continually monitor and instantly detect and locate possible leaks, abnormal temperature changes, third-party impacts or ground movement.</a:t>
            </a:r>
          </a:p>
          <a:p>
            <a:endParaRPr lang="en-US" dirty="0" smtClean="0"/>
          </a:p>
          <a:p>
            <a:r>
              <a:rPr lang="en-US" sz="1200" b="0" i="0" u="none" strike="noStrike" kern="1200" baseline="0" dirty="0" smtClean="0">
                <a:solidFill>
                  <a:schemeClr val="tx1"/>
                </a:solidFill>
                <a:latin typeface="+mn-lt"/>
                <a:ea typeface="+mn-ea"/>
                <a:cs typeface="+mn-cs"/>
              </a:rPr>
              <a:t>In 2013, Enbridge also invested</a:t>
            </a:r>
          </a:p>
          <a:p>
            <a:r>
              <a:rPr lang="en-US" sz="1200" b="0" i="0" u="none" strike="noStrike" kern="1200" baseline="0" dirty="0" smtClean="0">
                <a:solidFill>
                  <a:schemeClr val="tx1"/>
                </a:solidFill>
                <a:latin typeface="+mn-lt"/>
                <a:ea typeface="+mn-ea"/>
                <a:cs typeface="+mn-cs"/>
              </a:rPr>
              <a:t>$5 million in Temporal Power, developer</a:t>
            </a:r>
          </a:p>
          <a:p>
            <a:r>
              <a:rPr lang="en-US" sz="1200" b="0" i="0" u="none" strike="noStrike" kern="1200" baseline="0" dirty="0" smtClean="0">
                <a:solidFill>
                  <a:schemeClr val="tx1"/>
                </a:solidFill>
                <a:latin typeface="+mn-lt"/>
                <a:ea typeface="+mn-ea"/>
                <a:cs typeface="+mn-cs"/>
              </a:rPr>
              <a:t>of an innovative flywheel technology. As Canada’s top producer of solar</a:t>
            </a:r>
          </a:p>
          <a:p>
            <a:r>
              <a:rPr lang="en-US" sz="1200" b="0" i="0" u="none" strike="noStrike" kern="1200" baseline="0" dirty="0" smtClean="0">
                <a:solidFill>
                  <a:schemeClr val="tx1"/>
                </a:solidFill>
                <a:latin typeface="+mn-lt"/>
                <a:ea typeface="+mn-ea"/>
                <a:cs typeface="+mn-cs"/>
              </a:rPr>
              <a:t>power and second largest generator</a:t>
            </a:r>
          </a:p>
          <a:p>
            <a:r>
              <a:rPr lang="en-US" sz="1200" b="0" i="0" u="none" strike="noStrike" kern="1200" baseline="0" dirty="0" smtClean="0">
                <a:solidFill>
                  <a:schemeClr val="tx1"/>
                </a:solidFill>
                <a:latin typeface="+mn-lt"/>
                <a:ea typeface="+mn-ea"/>
                <a:cs typeface="+mn-cs"/>
              </a:rPr>
              <a:t>of wind power, with large renewable</a:t>
            </a:r>
          </a:p>
          <a:p>
            <a:r>
              <a:rPr lang="en-US" sz="1200" b="0" i="0" u="none" strike="noStrike" kern="1200" baseline="0" dirty="0" smtClean="0">
                <a:solidFill>
                  <a:schemeClr val="tx1"/>
                </a:solidFill>
                <a:latin typeface="+mn-lt"/>
                <a:ea typeface="+mn-ea"/>
                <a:cs typeface="+mn-cs"/>
              </a:rPr>
              <a:t>energy projects in the U.S. as well,</a:t>
            </a:r>
          </a:p>
          <a:p>
            <a:r>
              <a:rPr lang="en-US" sz="1200" b="0" i="0" u="none" strike="noStrike" kern="1200" baseline="0" dirty="0" smtClean="0">
                <a:solidFill>
                  <a:schemeClr val="tx1"/>
                </a:solidFill>
                <a:latin typeface="+mn-lt"/>
                <a:ea typeface="+mn-ea"/>
                <a:cs typeface="+mn-cs"/>
              </a:rPr>
              <a:t>Enbridge is investing in technologies</a:t>
            </a:r>
          </a:p>
          <a:p>
            <a:r>
              <a:rPr lang="en-US" sz="1200" b="0" i="0" u="none" strike="noStrike" kern="1200" baseline="0" dirty="0" smtClean="0">
                <a:solidFill>
                  <a:schemeClr val="tx1"/>
                </a:solidFill>
                <a:latin typeface="+mn-lt"/>
                <a:ea typeface="+mn-ea"/>
                <a:cs typeface="+mn-cs"/>
              </a:rPr>
              <a:t>that support large-scale energy storage.</a:t>
            </a:r>
          </a:p>
          <a:p>
            <a:r>
              <a:rPr lang="en-US" sz="1200" b="0" i="0" u="none" strike="noStrike" kern="1200" baseline="0" dirty="0" smtClean="0">
                <a:solidFill>
                  <a:schemeClr val="tx1"/>
                </a:solidFill>
                <a:latin typeface="+mn-lt"/>
                <a:ea typeface="+mn-ea"/>
                <a:cs typeface="+mn-cs"/>
              </a:rPr>
              <a:t>In 2012, Enbridge invested $5 million</a:t>
            </a:r>
          </a:p>
          <a:p>
            <a:r>
              <a:rPr lang="en-US" sz="1200" b="0" i="0" u="none" strike="noStrike" kern="1200" baseline="0" dirty="0" smtClean="0">
                <a:solidFill>
                  <a:schemeClr val="tx1"/>
                </a:solidFill>
                <a:latin typeface="+mn-lt"/>
                <a:ea typeface="+mn-ea"/>
                <a:cs typeface="+mn-cs"/>
              </a:rPr>
              <a:t>in Hydrogenics Corporation, whose</a:t>
            </a:r>
          </a:p>
          <a:p>
            <a:r>
              <a:rPr lang="en-US" sz="1200" b="0" i="0" u="none" strike="noStrike" kern="1200" baseline="0" dirty="0" smtClean="0">
                <a:solidFill>
                  <a:schemeClr val="tx1"/>
                </a:solidFill>
                <a:latin typeface="+mn-lt"/>
                <a:ea typeface="+mn-ea"/>
                <a:cs typeface="+mn-cs"/>
              </a:rPr>
              <a:t>water electrolysis technology can</a:t>
            </a:r>
          </a:p>
          <a:p>
            <a:r>
              <a:rPr lang="en-US" sz="1200" b="0" i="0" u="none" strike="noStrike" kern="1200" baseline="0" dirty="0" smtClean="0">
                <a:solidFill>
                  <a:schemeClr val="tx1"/>
                </a:solidFill>
                <a:latin typeface="+mn-lt"/>
                <a:ea typeface="+mn-ea"/>
                <a:cs typeface="+mn-cs"/>
              </a:rPr>
              <a:t>convert surplus renewable energy into</a:t>
            </a:r>
          </a:p>
          <a:p>
            <a:r>
              <a:rPr lang="en-US" sz="1200" b="0" i="0" u="none" strike="noStrike" kern="1200" baseline="0" dirty="0" smtClean="0">
                <a:solidFill>
                  <a:schemeClr val="tx1"/>
                </a:solidFill>
                <a:latin typeface="+mn-lt"/>
                <a:ea typeface="+mn-ea"/>
                <a:cs typeface="+mn-cs"/>
              </a:rPr>
              <a:t>ultra-clean-burning hydrogen gas.</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95</a:t>
            </a:fld>
            <a:endParaRPr lang="en-US" dirty="0"/>
          </a:p>
        </p:txBody>
      </p:sp>
    </p:spTree>
    <p:extLst>
      <p:ext uri="{BB962C8B-B14F-4D97-AF65-F5344CB8AC3E}">
        <p14:creationId xmlns:p14="http://schemas.microsoft.com/office/powerpoint/2010/main" val="1558100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Two long haul pipelines</a:t>
            </a:r>
          </a:p>
          <a:p>
            <a:pPr lvl="1">
              <a:buFont typeface="Wingdings" charset="2"/>
              <a:buChar char="ü"/>
            </a:pPr>
            <a:r>
              <a:rPr lang="en-US" sz="1600" b="1" dirty="0" smtClean="0"/>
              <a:t>The Athabasca Pipeline</a:t>
            </a:r>
          </a:p>
          <a:p>
            <a:pPr lvl="1">
              <a:buFont typeface="Wingdings" charset="2"/>
              <a:buChar char="ü"/>
            </a:pPr>
            <a:r>
              <a:rPr lang="en-US" sz="1600" b="1" dirty="0" smtClean="0"/>
              <a:t>The Waupisoo Pipeline</a:t>
            </a:r>
          </a:p>
          <a:p>
            <a:pPr lvl="1">
              <a:buFont typeface="Wingdings" charset="2"/>
              <a:buChar char="ü"/>
            </a:pPr>
            <a:endParaRPr lang="en-US" sz="1600" b="1" dirty="0" smtClean="0"/>
          </a:p>
          <a:p>
            <a:r>
              <a:rPr lang="en-US" sz="1800" b="1" dirty="0" smtClean="0"/>
              <a:t>Two large terminals</a:t>
            </a:r>
          </a:p>
          <a:p>
            <a:pPr lvl="1">
              <a:buFont typeface="Wingdings" charset="2"/>
              <a:buChar char="ü"/>
            </a:pPr>
            <a:r>
              <a:rPr lang="en-US" sz="1600" b="1" dirty="0" smtClean="0"/>
              <a:t>The Athabasca Terminal located north of Fort McMurray, Alberta</a:t>
            </a:r>
          </a:p>
          <a:p>
            <a:pPr lvl="1">
              <a:buFont typeface="Wingdings" charset="2"/>
              <a:buChar char="ü"/>
            </a:pPr>
            <a:r>
              <a:rPr lang="en-US" sz="1600" b="1" dirty="0" smtClean="0"/>
              <a:t>Cheecham Terminal, located 45 miles south of Fort McMurray where the Waupisoo Pipeline initiates</a:t>
            </a:r>
          </a:p>
          <a:p>
            <a:pPr lvl="1">
              <a:buFont typeface="Wingdings" charset="2"/>
              <a:buChar char="ü"/>
            </a:pPr>
            <a:endParaRPr lang="en-US" sz="1600" b="1" dirty="0" smtClean="0"/>
          </a:p>
          <a:p>
            <a:r>
              <a:rPr lang="en-US" sz="1600" b="1" dirty="0" smtClean="0"/>
              <a:t>Wood Buffalo Pipeline, Woodland </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101</a:t>
            </a:fld>
            <a:endParaRPr lang="en-US" dirty="0"/>
          </a:p>
        </p:txBody>
      </p:sp>
    </p:spTree>
    <p:extLst>
      <p:ext uri="{BB962C8B-B14F-4D97-AF65-F5344CB8AC3E}">
        <p14:creationId xmlns:p14="http://schemas.microsoft.com/office/powerpoint/2010/main" val="2349124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Volumes significantly</a:t>
            </a:r>
          </a:p>
          <a:p>
            <a:r>
              <a:rPr lang="en-US" sz="1200" b="0" i="0" u="none" strike="noStrike" kern="1200" baseline="0" dirty="0" smtClean="0">
                <a:solidFill>
                  <a:schemeClr val="tx1"/>
                </a:solidFill>
                <a:latin typeface="+mn-lt"/>
                <a:ea typeface="+mn-ea"/>
                <a:cs typeface="+mn-cs"/>
              </a:rPr>
              <a:t>increased over 2011 due to higher commodity price</a:t>
            </a:r>
          </a:p>
          <a:p>
            <a:r>
              <a:rPr lang="en-US" sz="1200" b="0" i="0" u="none" strike="noStrike" kern="1200" baseline="0" dirty="0" smtClean="0">
                <a:solidFill>
                  <a:schemeClr val="tx1"/>
                </a:solidFill>
                <a:latin typeface="+mn-lt"/>
                <a:ea typeface="+mn-ea"/>
                <a:cs typeface="+mn-cs"/>
              </a:rPr>
              <a:t>differentials which increased demand at Cushing, Oklahoma</a:t>
            </a:r>
          </a:p>
          <a:p>
            <a:r>
              <a:rPr lang="en-US" sz="1200" b="0" i="0" u="none" strike="noStrike" kern="1200" baseline="0" dirty="0" smtClean="0">
                <a:solidFill>
                  <a:schemeClr val="tx1"/>
                </a:solidFill>
                <a:latin typeface="+mn-lt"/>
                <a:ea typeface="+mn-ea"/>
                <a:cs typeface="+mn-cs"/>
              </a:rPr>
              <a:t>in anticipation of additional capacity on the Seaway Pipeline</a:t>
            </a:r>
          </a:p>
          <a:p>
            <a:r>
              <a:rPr lang="en-US" sz="1200" b="0" i="0" u="none" strike="noStrike" kern="1200" baseline="0" dirty="0" smtClean="0">
                <a:solidFill>
                  <a:schemeClr val="tx1"/>
                </a:solidFill>
                <a:latin typeface="+mn-lt"/>
                <a:ea typeface="+mn-ea"/>
                <a:cs typeface="+mn-cs"/>
              </a:rPr>
              <a:t>for further transportation to the Gulf Coast.</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102</a:t>
            </a:fld>
            <a:endParaRPr lang="en-US" dirty="0"/>
          </a:p>
        </p:txBody>
      </p:sp>
    </p:spTree>
    <p:extLst>
      <p:ext uri="{BB962C8B-B14F-4D97-AF65-F5344CB8AC3E}">
        <p14:creationId xmlns:p14="http://schemas.microsoft.com/office/powerpoint/2010/main" val="3448319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Offshore is comprised of 13 active natural gas gathering and</a:t>
            </a:r>
          </a:p>
          <a:p>
            <a:r>
              <a:rPr lang="en-US" sz="1200" b="0" i="0" u="none" strike="noStrike" kern="1200" baseline="0" dirty="0" smtClean="0">
                <a:solidFill>
                  <a:schemeClr val="tx1"/>
                </a:solidFill>
                <a:latin typeface="+mn-lt"/>
                <a:ea typeface="+mn-ea"/>
                <a:cs typeface="+mn-cs"/>
              </a:rPr>
              <a:t>FERC-regulated transmission pipelines and one active oil</a:t>
            </a:r>
          </a:p>
          <a:p>
            <a:r>
              <a:rPr lang="en-US" sz="1200" b="0" i="0" u="none" strike="noStrike" kern="1200" baseline="0" dirty="0" smtClean="0">
                <a:solidFill>
                  <a:schemeClr val="tx1"/>
                </a:solidFill>
                <a:latin typeface="+mn-lt"/>
                <a:ea typeface="+mn-ea"/>
                <a:cs typeface="+mn-cs"/>
              </a:rPr>
              <a:t>pipeline with a capacity of 60,000bpd, in five major corridors</a:t>
            </a:r>
          </a:p>
          <a:p>
            <a:r>
              <a:rPr lang="en-US" sz="1200" b="0" i="0" u="none" strike="noStrike" kern="1200" baseline="0" dirty="0" smtClean="0">
                <a:solidFill>
                  <a:schemeClr val="tx1"/>
                </a:solidFill>
                <a:latin typeface="+mn-lt"/>
                <a:ea typeface="+mn-ea"/>
                <a:cs typeface="+mn-cs"/>
              </a:rPr>
              <a:t>in the Gulf of Mexico, extending to Deepwater developments.</a:t>
            </a:r>
          </a:p>
          <a:p>
            <a:r>
              <a:rPr lang="en-US" sz="1200" b="0" i="0" u="none" strike="noStrike" kern="1200" baseline="0" dirty="0" smtClean="0">
                <a:solidFill>
                  <a:schemeClr val="tx1"/>
                </a:solidFill>
                <a:latin typeface="+mn-lt"/>
                <a:ea typeface="+mn-ea"/>
                <a:cs typeface="+mn-cs"/>
              </a:rPr>
              <a:t>These pipelines include almost 2,600 kilometres (1,600</a:t>
            </a:r>
          </a:p>
          <a:p>
            <a:r>
              <a:rPr lang="en-US" sz="1200" b="0" i="0" u="none" strike="noStrike" kern="1200" baseline="0" dirty="0" smtClean="0">
                <a:solidFill>
                  <a:schemeClr val="tx1"/>
                </a:solidFill>
                <a:latin typeface="+mn-lt"/>
                <a:ea typeface="+mn-ea"/>
                <a:cs typeface="+mn-cs"/>
              </a:rPr>
              <a:t>miles) of underwater pipe and onshore facilities with total</a:t>
            </a:r>
          </a:p>
          <a:p>
            <a:r>
              <a:rPr lang="en-US" sz="1200" b="0" i="0" u="none" strike="noStrike" kern="1200" baseline="0" dirty="0" smtClean="0">
                <a:solidFill>
                  <a:schemeClr val="tx1"/>
                </a:solidFill>
                <a:latin typeface="+mn-lt"/>
                <a:ea typeface="+mn-ea"/>
                <a:cs typeface="+mn-cs"/>
              </a:rPr>
              <a:t>capacity of approximately 7.3 bcf/d. Offshore currently moves</a:t>
            </a:r>
          </a:p>
          <a:p>
            <a:r>
              <a:rPr lang="en-US" sz="1200" b="0" i="0" u="none" strike="noStrike" kern="1200" baseline="0" dirty="0" smtClean="0">
                <a:solidFill>
                  <a:schemeClr val="tx1"/>
                </a:solidFill>
                <a:latin typeface="+mn-lt"/>
                <a:ea typeface="+mn-ea"/>
                <a:cs typeface="+mn-cs"/>
              </a:rPr>
              <a:t>approximately 45%of offshore deepwater gas production</a:t>
            </a:r>
          </a:p>
          <a:p>
            <a:r>
              <a:rPr lang="en-US" sz="1200" b="0" i="0" u="none" strike="noStrike" kern="1200" baseline="0" dirty="0" smtClean="0">
                <a:solidFill>
                  <a:schemeClr val="tx1"/>
                </a:solidFill>
                <a:latin typeface="+mn-lt"/>
                <a:ea typeface="+mn-ea"/>
                <a:cs typeface="+mn-cs"/>
              </a:rPr>
              <a:t>through its systems in the Gulf of Mexico.</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108</a:t>
            </a:fld>
            <a:endParaRPr lang="en-US" dirty="0"/>
          </a:p>
        </p:txBody>
      </p:sp>
    </p:spTree>
    <p:extLst>
      <p:ext uri="{BB962C8B-B14F-4D97-AF65-F5344CB8AC3E}">
        <p14:creationId xmlns:p14="http://schemas.microsoft.com/office/powerpoint/2010/main" val="58047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Light Oil Market Access</a:t>
            </a:r>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$6.3 Billion</a:t>
            </a:r>
            <a:r>
              <a:rPr lang="en-US" sz="1200" b="1" kern="1200" baseline="30000" dirty="0" smtClean="0">
                <a:solidFill>
                  <a:schemeClr val="tx1"/>
                </a:solidFill>
                <a:latin typeface="+mn-lt"/>
                <a:ea typeface="+mn-ea"/>
                <a:cs typeface="+mn-cs"/>
              </a:rPr>
              <a:t>1</a:t>
            </a:r>
            <a:endParaRPr lang="en-US" sz="1200" b="1"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We're expanding access to markets for growing volumes of North Dakota and western Canada light oil to premium refinery markets in Ontario, Quebec and the U.S. Midwest, helping to ensure that consumers in these regions are served with gasoline, diesel and other products refined from reliable supplies of North American crude oil.</a:t>
            </a:r>
          </a:p>
          <a:p>
            <a:r>
              <a:rPr lang="en-US" sz="1200" b="1" kern="1200" baseline="0" dirty="0" smtClean="0">
                <a:solidFill>
                  <a:schemeClr val="tx1"/>
                </a:solidFill>
                <a:latin typeface="+mn-lt"/>
                <a:ea typeface="+mn-ea"/>
                <a:cs typeface="+mn-cs"/>
              </a:rPr>
              <a:t>Eastern Access</a:t>
            </a:r>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$2.7 Billion</a:t>
            </a:r>
            <a:r>
              <a:rPr lang="en-US" sz="1200" b="1" kern="1200" baseline="30000" dirty="0" smtClean="0">
                <a:solidFill>
                  <a:schemeClr val="tx1"/>
                </a:solidFill>
                <a:latin typeface="+mn-lt"/>
                <a:ea typeface="+mn-ea"/>
                <a:cs typeface="+mn-cs"/>
              </a:rPr>
              <a:t>1</a:t>
            </a:r>
            <a:endParaRPr lang="en-US" sz="1200" b="1"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We're establishing a path for western Canadian and Bakken crude oil to access refineries in eastern Canada, as well as the Midwest and eastern U.S.</a:t>
            </a:r>
          </a:p>
          <a:p>
            <a:r>
              <a:rPr lang="en-US" sz="1200" b="1" kern="1200" baseline="0" dirty="0" smtClean="0">
                <a:solidFill>
                  <a:schemeClr val="tx1"/>
                </a:solidFill>
                <a:latin typeface="+mn-lt"/>
                <a:ea typeface="+mn-ea"/>
                <a:cs typeface="+mn-cs"/>
              </a:rPr>
              <a:t>Western Gulf Coast Access</a:t>
            </a:r>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$5.2 Billion</a:t>
            </a:r>
            <a:r>
              <a:rPr lang="en-US" sz="1200" b="1" kern="1200" baseline="30000" dirty="0" smtClean="0">
                <a:solidFill>
                  <a:schemeClr val="tx1"/>
                </a:solidFill>
                <a:latin typeface="+mn-lt"/>
                <a:ea typeface="+mn-ea"/>
                <a:cs typeface="+mn-cs"/>
              </a:rPr>
              <a:t>2</a:t>
            </a:r>
            <a:endParaRPr lang="en-US" sz="1200" b="1"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We're connecting Canadian heavy oil supply to the vast refinery complex along the western Gulf Coast near Houston.</a:t>
            </a:r>
          </a:p>
          <a:p>
            <a:r>
              <a:rPr lang="en-US" sz="1200" b="1" kern="1200" baseline="0" dirty="0" smtClean="0">
                <a:solidFill>
                  <a:schemeClr val="tx1"/>
                </a:solidFill>
                <a:latin typeface="+mn-lt"/>
                <a:ea typeface="+mn-ea"/>
                <a:cs typeface="+mn-cs"/>
              </a:rPr>
              <a:t>Regional Expansions</a:t>
            </a:r>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$7.0 Billion</a:t>
            </a:r>
            <a:r>
              <a:rPr lang="en-US" sz="1200" b="1" kern="1200" baseline="30000" dirty="0" smtClean="0">
                <a:solidFill>
                  <a:schemeClr val="tx1"/>
                </a:solidFill>
                <a:latin typeface="+mn-lt"/>
                <a:ea typeface="+mn-ea"/>
                <a:cs typeface="+mn-cs"/>
              </a:rPr>
              <a:t>3</a:t>
            </a:r>
            <a:endParaRPr lang="en-US" sz="1200" b="1"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We're expanding our regional infrastructure in key producing regions, including Alberta where we're well positioned to tie-in new oil sands developments to mainline pipelines and increase capacity for current customers.</a:t>
            </a:r>
          </a:p>
          <a:p>
            <a:r>
              <a:rPr lang="en-US" sz="1200" b="1" kern="1200" baseline="0" dirty="0" smtClean="0">
                <a:solidFill>
                  <a:schemeClr val="tx1"/>
                </a:solidFill>
                <a:latin typeface="+mn-lt"/>
                <a:ea typeface="+mn-ea"/>
                <a:cs typeface="+mn-cs"/>
              </a:rPr>
              <a:t>Line 3 Replacement + Other Mainline</a:t>
            </a:r>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$9.0 Billion</a:t>
            </a:r>
          </a:p>
          <a:p>
            <a:r>
              <a:rPr lang="en-US" sz="1200" b="0" kern="1200" baseline="0" dirty="0" smtClean="0">
                <a:solidFill>
                  <a:schemeClr val="tx1"/>
                </a:solidFill>
                <a:latin typeface="+mn-lt"/>
                <a:ea typeface="+mn-ea"/>
                <a:cs typeface="+mn-cs"/>
              </a:rPr>
              <a:t>We're replacing all segments of Line 3 of our mainline between Hardisty, Alberta and Superior, Wisconsin with new pipe using the latest available high-strength steel and coating technology. Targeted for completion in 2017, the Line 3 Replacement Program is the largest project in the Company's history.</a:t>
            </a:r>
          </a:p>
          <a:p>
            <a:r>
              <a:rPr lang="en-US" sz="1200" b="1" kern="1200" baseline="0" dirty="0" smtClean="0">
                <a:solidFill>
                  <a:schemeClr val="tx1"/>
                </a:solidFill>
                <a:latin typeface="+mn-lt"/>
                <a:ea typeface="+mn-ea"/>
                <a:cs typeface="+mn-cs"/>
              </a:rPr>
              <a:t>Gas Pipeline + Processing</a:t>
            </a:r>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$2.5 Billion</a:t>
            </a:r>
          </a:p>
          <a:p>
            <a:r>
              <a:rPr lang="en-US" sz="1200" b="0" kern="1200" baseline="0" dirty="0" smtClean="0">
                <a:solidFill>
                  <a:schemeClr val="tx1"/>
                </a:solidFill>
                <a:latin typeface="+mn-lt"/>
                <a:ea typeface="+mn-ea"/>
                <a:cs typeface="+mn-cs"/>
              </a:rPr>
              <a:t>We're expanding our offshore pipeline infrastructure in the Gulf of Mexico; and we're growing our network of onshore natural gas gathering, treating, processing and transmission facilities to support the large unconventional gas plays in both Canada and the United States.</a:t>
            </a:r>
          </a:p>
          <a:p>
            <a:r>
              <a:rPr lang="en-US" sz="1200" b="1" kern="1200" baseline="0" dirty="0" smtClean="0">
                <a:solidFill>
                  <a:schemeClr val="tx1"/>
                </a:solidFill>
                <a:latin typeface="+mn-lt"/>
                <a:ea typeface="+mn-ea"/>
                <a:cs typeface="+mn-cs"/>
              </a:rPr>
              <a:t>Enbridge Gas Distribution</a:t>
            </a:r>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$1.7 Billion</a:t>
            </a:r>
          </a:p>
          <a:p>
            <a:r>
              <a:rPr lang="en-US" sz="1200" b="0" kern="1200" baseline="0" dirty="0" smtClean="0">
                <a:solidFill>
                  <a:schemeClr val="tx1"/>
                </a:solidFill>
                <a:latin typeface="+mn-lt"/>
                <a:ea typeface="+mn-ea"/>
                <a:cs typeface="+mn-cs"/>
              </a:rPr>
              <a:t>Enbridge Gas Distribution is upgrading and expanding its system in the Greater Toronto Area (GTA) to meet growing demand for natural gas from residential, commercial and industrial customers.</a:t>
            </a:r>
          </a:p>
          <a:p>
            <a:r>
              <a:rPr lang="en-US" sz="1200" b="1" kern="1200" baseline="0" dirty="0" smtClean="0">
                <a:solidFill>
                  <a:schemeClr val="tx1"/>
                </a:solidFill>
                <a:latin typeface="+mn-lt"/>
                <a:ea typeface="+mn-ea"/>
                <a:cs typeface="+mn-cs"/>
              </a:rPr>
              <a:t>Power Generation + Transmission</a:t>
            </a:r>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$1.5 Billion</a:t>
            </a:r>
            <a:r>
              <a:rPr lang="en-US" sz="1200" b="1" kern="1200" baseline="30000" dirty="0" smtClean="0">
                <a:solidFill>
                  <a:schemeClr val="tx1"/>
                </a:solidFill>
                <a:latin typeface="+mn-lt"/>
                <a:ea typeface="+mn-ea"/>
                <a:cs typeface="+mn-cs"/>
              </a:rPr>
              <a:t>4</a:t>
            </a:r>
            <a:endParaRPr lang="en-US" sz="1200" b="1"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Our first power transmission project went into service in 2013; and with new wind projects under development in Alberta and Texas, we're further solidifying our position as a leading renewable energy generator in North America</a:t>
            </a:r>
          </a:p>
          <a:p>
            <a:endParaRPr lang="en-US" sz="1200" b="0" kern="1200" baseline="0" dirty="0" smtClean="0">
              <a:solidFill>
                <a:schemeClr val="tx1"/>
              </a:solidFill>
              <a:latin typeface="+mn-lt"/>
              <a:ea typeface="+mn-ea"/>
              <a:cs typeface="+mn-cs"/>
            </a:endParaRPr>
          </a:p>
          <a:p>
            <a:r>
              <a:rPr lang="en-US" sz="1200" kern="1200" baseline="30000" dirty="0" smtClean="0">
                <a:solidFill>
                  <a:schemeClr val="tx1"/>
                </a:solidFill>
                <a:latin typeface="+mn-lt"/>
                <a:ea typeface="+mn-ea"/>
                <a:cs typeface="+mn-cs"/>
              </a:rPr>
              <a:t>1</a:t>
            </a:r>
            <a:r>
              <a:rPr lang="en-US" sz="1200" kern="1200" baseline="0" dirty="0" smtClean="0">
                <a:solidFill>
                  <a:schemeClr val="tx1"/>
                </a:solidFill>
                <a:latin typeface="+mn-lt"/>
                <a:ea typeface="+mn-ea"/>
                <a:cs typeface="+mn-cs"/>
              </a:rPr>
              <a:t> Including associated Mainline expansions</a:t>
            </a:r>
          </a:p>
          <a:p>
            <a:r>
              <a:rPr lang="en-US" sz="1200" kern="1200" baseline="30000" dirty="0" smtClean="0">
                <a:solidFill>
                  <a:schemeClr val="tx1"/>
                </a:solidFill>
                <a:latin typeface="+mn-lt"/>
                <a:ea typeface="+mn-ea"/>
                <a:cs typeface="+mn-cs"/>
              </a:rPr>
              <a:t>2</a:t>
            </a:r>
            <a:r>
              <a:rPr lang="en-US" sz="1200" kern="1200" baseline="0" dirty="0" smtClean="0">
                <a:solidFill>
                  <a:schemeClr val="tx1"/>
                </a:solidFill>
                <a:latin typeface="+mn-lt"/>
                <a:ea typeface="+mn-ea"/>
                <a:cs typeface="+mn-cs"/>
              </a:rPr>
              <a:t> Including associated Mainline expansions; excluding Seaway Pipeline acquisition cost of $1.2 billion in 2012</a:t>
            </a:r>
          </a:p>
          <a:p>
            <a:r>
              <a:rPr lang="en-US" sz="1200" kern="1200" baseline="30000" dirty="0" smtClean="0">
                <a:solidFill>
                  <a:schemeClr val="tx1"/>
                </a:solidFill>
                <a:latin typeface="+mn-lt"/>
                <a:ea typeface="+mn-ea"/>
                <a:cs typeface="+mn-cs"/>
              </a:rPr>
              <a:t>3</a:t>
            </a:r>
            <a:r>
              <a:rPr lang="en-US" sz="1200" kern="1200" baseline="0" dirty="0" smtClean="0">
                <a:solidFill>
                  <a:schemeClr val="tx1"/>
                </a:solidFill>
                <a:latin typeface="+mn-lt"/>
                <a:ea typeface="+mn-ea"/>
                <a:cs typeface="+mn-cs"/>
              </a:rPr>
              <a:t> 2013 – 2017; includes Norlite (diluent) Pipeline System</a:t>
            </a:r>
          </a:p>
          <a:p>
            <a:r>
              <a:rPr lang="en-US" sz="1200" kern="1200" baseline="30000" dirty="0" smtClean="0">
                <a:solidFill>
                  <a:schemeClr val="tx1"/>
                </a:solidFill>
                <a:latin typeface="+mn-lt"/>
                <a:ea typeface="+mn-ea"/>
                <a:cs typeface="+mn-cs"/>
              </a:rPr>
              <a:t>4</a:t>
            </a:r>
            <a:r>
              <a:rPr lang="en-US" sz="1200" kern="1200" baseline="0" dirty="0" smtClean="0">
                <a:solidFill>
                  <a:schemeClr val="tx1"/>
                </a:solidFill>
                <a:latin typeface="+mn-lt"/>
                <a:ea typeface="+mn-ea"/>
                <a:cs typeface="+mn-cs"/>
              </a:rPr>
              <a:t> Includes $1.1 billion for four wind power projects (Massif du Sud, Saint-Robert-Bellarmin and Lac Alfred in Quebec; Blackspring Ridge in Alberta, and Keechi in Texas) and US$0.4 billion for the Montana-Alberta Tie Line</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117</a:t>
            </a:fld>
            <a:endParaRPr lang="en-US" dirty="0"/>
          </a:p>
        </p:txBody>
      </p:sp>
    </p:spTree>
    <p:extLst>
      <p:ext uri="{BB962C8B-B14F-4D97-AF65-F5344CB8AC3E}">
        <p14:creationId xmlns:p14="http://schemas.microsoft.com/office/powerpoint/2010/main" val="1435848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financial risk management strategy is focused on Mitigating exposure to interest rate variability, foreign exchange, and commodity prices through a comprehensive hedging program; maintaining our credit ratings; diversifying our funding sources; and providing liquidity through substantial standby bank credit capacity that stood at $17.6 billion at year end</a:t>
            </a:r>
          </a:p>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121</a:t>
            </a:fld>
            <a:endParaRPr lang="en-US" dirty="0"/>
          </a:p>
        </p:txBody>
      </p:sp>
    </p:spTree>
    <p:extLst>
      <p:ext uri="{BB962C8B-B14F-4D97-AF65-F5344CB8AC3E}">
        <p14:creationId xmlns:p14="http://schemas.microsoft.com/office/powerpoint/2010/main" val="3866859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130</a:t>
            </a:fld>
            <a:endParaRPr lang="en-US" dirty="0"/>
          </a:p>
        </p:txBody>
      </p:sp>
    </p:spTree>
    <p:extLst>
      <p:ext uri="{BB962C8B-B14F-4D97-AF65-F5344CB8AC3E}">
        <p14:creationId xmlns:p14="http://schemas.microsoft.com/office/powerpoint/2010/main" val="2659901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131</a:t>
            </a:fld>
            <a:endParaRPr lang="en-US" dirty="0"/>
          </a:p>
        </p:txBody>
      </p:sp>
    </p:spTree>
    <p:extLst>
      <p:ext uri="{BB962C8B-B14F-4D97-AF65-F5344CB8AC3E}">
        <p14:creationId xmlns:p14="http://schemas.microsoft.com/office/powerpoint/2010/main" val="2659901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ACCOUNTS RECEIVABLE AND OTHER</a:t>
            </a:r>
          </a:p>
          <a:p>
            <a:r>
              <a:rPr lang="en-US" sz="1200" b="0" i="0" u="none" strike="noStrike" kern="1200" baseline="0" dirty="0" smtClean="0">
                <a:solidFill>
                  <a:schemeClr val="tx1"/>
                </a:solidFill>
                <a:latin typeface="+mn-lt"/>
                <a:ea typeface="+mn-ea"/>
                <a:cs typeface="+mn-cs"/>
              </a:rPr>
              <a:t>Pursuant to a Receivables Purchase Agreement (the Receivables Agreement) executed in 2013, certain</a:t>
            </a:r>
          </a:p>
          <a:p>
            <a:r>
              <a:rPr lang="en-US" sz="1200" b="0" i="0" u="none" strike="noStrike" kern="1200" baseline="0" dirty="0" smtClean="0">
                <a:solidFill>
                  <a:schemeClr val="tx1"/>
                </a:solidFill>
                <a:latin typeface="+mn-lt"/>
                <a:ea typeface="+mn-ea"/>
                <a:cs typeface="+mn-cs"/>
              </a:rPr>
              <a:t>trade and accrued receivables (the Receivables) have been sold by certain Enbridge Energy Partners,</a:t>
            </a:r>
          </a:p>
          <a:p>
            <a:r>
              <a:rPr lang="en-US" sz="1200" b="0" i="0" u="none" strike="noStrike" kern="1200" baseline="0" dirty="0" smtClean="0">
                <a:solidFill>
                  <a:schemeClr val="tx1"/>
                </a:solidFill>
                <a:latin typeface="+mn-lt"/>
                <a:ea typeface="+mn-ea"/>
                <a:cs typeface="+mn-cs"/>
              </a:rPr>
              <a:t>L.P. (EEP) subsidiaries to an Enbridge wholly-owned special purpose entity (SPE). The Receivables</a:t>
            </a:r>
          </a:p>
          <a:p>
            <a:r>
              <a:rPr lang="en-US" sz="1200" b="0" i="0" u="none" strike="noStrike" kern="1200" baseline="0" dirty="0" smtClean="0">
                <a:solidFill>
                  <a:schemeClr val="tx1"/>
                </a:solidFill>
                <a:latin typeface="+mn-lt"/>
                <a:ea typeface="+mn-ea"/>
                <a:cs typeface="+mn-cs"/>
              </a:rPr>
              <a:t>owned by the SPE are not available to Enbridge except through its 100% ownership in such SPE. The</a:t>
            </a:r>
          </a:p>
          <a:p>
            <a:r>
              <a:rPr lang="en-US" sz="1200" b="0" i="0" u="none" strike="noStrike" kern="1200" baseline="0" dirty="0" smtClean="0">
                <a:solidFill>
                  <a:schemeClr val="tx1"/>
                </a:solidFill>
                <a:latin typeface="+mn-lt"/>
                <a:ea typeface="+mn-ea"/>
                <a:cs typeface="+mn-cs"/>
              </a:rPr>
              <a:t>Receivables Agreement provides for purchases to occur on a monthly basis through to December 2016,</a:t>
            </a:r>
          </a:p>
          <a:p>
            <a:r>
              <a:rPr lang="en-US" sz="1200" b="0" i="0" u="none" strike="noStrike" kern="1200" baseline="0" dirty="0" smtClean="0">
                <a:solidFill>
                  <a:schemeClr val="tx1"/>
                </a:solidFill>
                <a:latin typeface="+mn-lt"/>
                <a:ea typeface="+mn-ea"/>
                <a:cs typeface="+mn-cs"/>
              </a:rPr>
              <a:t>provided accumulated purchases net of collections do not exceed US$450 million at any one point. The</a:t>
            </a:r>
          </a:p>
          <a:p>
            <a:r>
              <a:rPr lang="en-US" sz="1200" b="0" i="0" u="none" strike="noStrike" kern="1200" baseline="0" dirty="0" smtClean="0">
                <a:solidFill>
                  <a:schemeClr val="tx1"/>
                </a:solidFill>
                <a:latin typeface="+mn-lt"/>
                <a:ea typeface="+mn-ea"/>
                <a:cs typeface="+mn-cs"/>
              </a:rPr>
              <a:t>value of trade and accrued receivables outstanding owned by the SPE totaled US$433 million ($479</a:t>
            </a:r>
          </a:p>
          <a:p>
            <a:r>
              <a:rPr lang="en-US" sz="1200" b="0" i="0" u="none" strike="noStrike" kern="1200" baseline="0" dirty="0" smtClean="0">
                <a:solidFill>
                  <a:schemeClr val="tx1"/>
                </a:solidFill>
                <a:latin typeface="+mn-lt"/>
                <a:ea typeface="+mn-ea"/>
                <a:cs typeface="+mn-cs"/>
              </a:rPr>
              <a:t>million) and US$380 million ($404 million) as at March 31, 2014 and December 31, 2013, respectively.</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132</a:t>
            </a:fld>
            <a:endParaRPr lang="en-US" dirty="0"/>
          </a:p>
        </p:txBody>
      </p:sp>
    </p:spTree>
    <p:extLst>
      <p:ext uri="{BB962C8B-B14F-4D97-AF65-F5344CB8AC3E}">
        <p14:creationId xmlns:p14="http://schemas.microsoft.com/office/powerpoint/2010/main" val="2491112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A4D85D-2670-478D-A348-B5074240E2B5}" type="slidenum">
              <a:rPr lang="zh-CN" altLang="en-US" smtClean="0"/>
              <a:pPr/>
              <a:t>23</a:t>
            </a:fld>
            <a:endParaRPr lang="zh-CN" altLang="en-US"/>
          </a:p>
        </p:txBody>
      </p:sp>
    </p:spTree>
    <p:extLst>
      <p:ext uri="{BB962C8B-B14F-4D97-AF65-F5344CB8AC3E}">
        <p14:creationId xmlns:p14="http://schemas.microsoft.com/office/powerpoint/2010/main" val="1471361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ACCOUNTS RECEIVABLE AND OTHER</a:t>
            </a:r>
          </a:p>
          <a:p>
            <a:r>
              <a:rPr lang="en-US" sz="1200" b="0" i="0" u="none" strike="noStrike" kern="1200" baseline="0" dirty="0" smtClean="0">
                <a:solidFill>
                  <a:schemeClr val="tx1"/>
                </a:solidFill>
                <a:latin typeface="+mn-lt"/>
                <a:ea typeface="+mn-ea"/>
                <a:cs typeface="+mn-cs"/>
              </a:rPr>
              <a:t>Pursuant to a Receivables Purchase Agreement (the Receivables Agreement) executed in 2013, certain</a:t>
            </a:r>
          </a:p>
          <a:p>
            <a:r>
              <a:rPr lang="en-US" sz="1200" b="0" i="0" u="none" strike="noStrike" kern="1200" baseline="0" dirty="0" smtClean="0">
                <a:solidFill>
                  <a:schemeClr val="tx1"/>
                </a:solidFill>
                <a:latin typeface="+mn-lt"/>
                <a:ea typeface="+mn-ea"/>
                <a:cs typeface="+mn-cs"/>
              </a:rPr>
              <a:t>trade and accrued receivables (the Receivables) have been sold by certain Enbridge Energy Partners,</a:t>
            </a:r>
          </a:p>
          <a:p>
            <a:r>
              <a:rPr lang="en-US" sz="1200" b="0" i="0" u="none" strike="noStrike" kern="1200" baseline="0" dirty="0" smtClean="0">
                <a:solidFill>
                  <a:schemeClr val="tx1"/>
                </a:solidFill>
                <a:latin typeface="+mn-lt"/>
                <a:ea typeface="+mn-ea"/>
                <a:cs typeface="+mn-cs"/>
              </a:rPr>
              <a:t>L.P. (EEP) subsidiaries to an Enbridge wholly-owned special purpose entity (SPE). The Receivables</a:t>
            </a:r>
          </a:p>
          <a:p>
            <a:r>
              <a:rPr lang="en-US" sz="1200" b="0" i="0" u="none" strike="noStrike" kern="1200" baseline="0" dirty="0" smtClean="0">
                <a:solidFill>
                  <a:schemeClr val="tx1"/>
                </a:solidFill>
                <a:latin typeface="+mn-lt"/>
                <a:ea typeface="+mn-ea"/>
                <a:cs typeface="+mn-cs"/>
              </a:rPr>
              <a:t>owned by the SPE are not available to Enbridge except through its 100% ownership in such SPE. The</a:t>
            </a:r>
          </a:p>
          <a:p>
            <a:r>
              <a:rPr lang="en-US" sz="1200" b="0" i="0" u="none" strike="noStrike" kern="1200" baseline="0" dirty="0" smtClean="0">
                <a:solidFill>
                  <a:schemeClr val="tx1"/>
                </a:solidFill>
                <a:latin typeface="+mn-lt"/>
                <a:ea typeface="+mn-ea"/>
                <a:cs typeface="+mn-cs"/>
              </a:rPr>
              <a:t>Receivables Agreement provides for purchases to occur on a monthly basis through to December 2016,</a:t>
            </a:r>
          </a:p>
          <a:p>
            <a:r>
              <a:rPr lang="en-US" sz="1200" b="0" i="0" u="none" strike="noStrike" kern="1200" baseline="0" dirty="0" smtClean="0">
                <a:solidFill>
                  <a:schemeClr val="tx1"/>
                </a:solidFill>
                <a:latin typeface="+mn-lt"/>
                <a:ea typeface="+mn-ea"/>
                <a:cs typeface="+mn-cs"/>
              </a:rPr>
              <a:t>provided accumulated purchases net of collections do not exceed US$450 million at any one point. The</a:t>
            </a:r>
          </a:p>
          <a:p>
            <a:r>
              <a:rPr lang="en-US" sz="1200" b="0" i="0" u="none" strike="noStrike" kern="1200" baseline="0" dirty="0" smtClean="0">
                <a:solidFill>
                  <a:schemeClr val="tx1"/>
                </a:solidFill>
                <a:latin typeface="+mn-lt"/>
                <a:ea typeface="+mn-ea"/>
                <a:cs typeface="+mn-cs"/>
              </a:rPr>
              <a:t>value of trade and accrued receivables outstanding owned by the SPE totaled US$433 million ($479</a:t>
            </a:r>
          </a:p>
          <a:p>
            <a:r>
              <a:rPr lang="en-US" sz="1200" b="0" i="0" u="none" strike="noStrike" kern="1200" baseline="0" dirty="0" smtClean="0">
                <a:solidFill>
                  <a:schemeClr val="tx1"/>
                </a:solidFill>
                <a:latin typeface="+mn-lt"/>
                <a:ea typeface="+mn-ea"/>
                <a:cs typeface="+mn-cs"/>
              </a:rPr>
              <a:t>million) and US$380 million ($404 million) as at March 31, 2014 and December 31, 2013, respectively.</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133</a:t>
            </a:fld>
            <a:endParaRPr lang="en-US" dirty="0"/>
          </a:p>
        </p:txBody>
      </p:sp>
    </p:spTree>
    <p:extLst>
      <p:ext uri="{BB962C8B-B14F-4D97-AF65-F5344CB8AC3E}">
        <p14:creationId xmlns:p14="http://schemas.microsoft.com/office/powerpoint/2010/main" val="2491112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Scale and Scope</a:t>
            </a:r>
            <a:r>
              <a:rPr lang="en-US" sz="1200" kern="1200" dirty="0" smtClean="0">
                <a:solidFill>
                  <a:schemeClr val="tx1"/>
                </a:solidFill>
                <a:effectLst/>
                <a:latin typeface="+mn-lt"/>
                <a:ea typeface="+mn-ea"/>
                <a:cs typeface="+mn-cs"/>
              </a:rPr>
              <a:t>:  A substantially larger, and more diversified portfolio of businesses across the energy infrastructure value chain; </a:t>
            </a:r>
          </a:p>
          <a:p>
            <a:pPr lvl="0"/>
            <a:r>
              <a:rPr lang="en-US" sz="1200" b="1" kern="1200" dirty="0" smtClean="0">
                <a:solidFill>
                  <a:schemeClr val="tx1"/>
                </a:solidFill>
                <a:effectLst/>
                <a:latin typeface="+mn-lt"/>
                <a:ea typeface="+mn-ea"/>
                <a:cs typeface="+mn-cs"/>
              </a:rPr>
              <a:t>Complete Value Chain</a:t>
            </a:r>
            <a:r>
              <a:rPr lang="en-US" sz="1200" kern="1200" dirty="0" smtClean="0">
                <a:solidFill>
                  <a:schemeClr val="tx1"/>
                </a:solidFill>
                <a:effectLst/>
                <a:latin typeface="+mn-lt"/>
                <a:ea typeface="+mn-ea"/>
                <a:cs typeface="+mn-cs"/>
              </a:rPr>
              <a:t>:  A highly integrated suite of services being offered to customers through the combination of Pembina's liquids transportation, gas services, and midstream and marketing segments and Provident's capabilities in NGL extraction, fractionation, storage, transportation and logistics permitting both a diversification of business and strengthening the value proposition for its shareholders and customers; </a:t>
            </a:r>
          </a:p>
          <a:p>
            <a:pPr lvl="0"/>
            <a:r>
              <a:rPr lang="en-US" sz="1200" b="1" kern="1200" dirty="0" smtClean="0">
                <a:solidFill>
                  <a:schemeClr val="tx1"/>
                </a:solidFill>
                <a:effectLst/>
                <a:latin typeface="+mn-lt"/>
                <a:ea typeface="+mn-ea"/>
                <a:cs typeface="+mn-cs"/>
              </a:rPr>
              <a:t>Key Growth Areas</a:t>
            </a:r>
            <a:r>
              <a:rPr lang="en-US" sz="1200" kern="1200" dirty="0" smtClean="0">
                <a:solidFill>
                  <a:schemeClr val="tx1"/>
                </a:solidFill>
                <a:effectLst/>
                <a:latin typeface="+mn-lt"/>
                <a:ea typeface="+mn-ea"/>
                <a:cs typeface="+mn-cs"/>
              </a:rPr>
              <a:t>:  Extensive energy infrastructure businesses located in key growth regions including: Montney, Duvernay, Alberta Deep Basin, Pelican Lake heavy oil, Athabasca oil sands, Cardium, Swan Hills, Bakken, Marcellus and Utica;</a:t>
            </a:r>
          </a:p>
          <a:p>
            <a:pPr lvl="0"/>
            <a:r>
              <a:rPr lang="en-US" sz="1200" b="1" kern="1200" dirty="0" smtClean="0">
                <a:solidFill>
                  <a:schemeClr val="tx1"/>
                </a:solidFill>
                <a:effectLst/>
                <a:latin typeface="+mn-lt"/>
                <a:ea typeface="+mn-ea"/>
                <a:cs typeface="+mn-cs"/>
              </a:rPr>
              <a:t>Expanded Footprint</a:t>
            </a:r>
            <a:r>
              <a:rPr lang="en-US" sz="1200" kern="1200" dirty="0" smtClean="0">
                <a:solidFill>
                  <a:schemeClr val="tx1"/>
                </a:solidFill>
                <a:effectLst/>
                <a:latin typeface="+mn-lt"/>
                <a:ea typeface="+mn-ea"/>
                <a:cs typeface="+mn-cs"/>
              </a:rPr>
              <a:t>:  Greater access to NGL barrels as well as increased capability to store, process and market barrels across key North America hubs including Edmonton, Sarnia and Mont Belvieu. The pro forma company will have operations in key market areas for NGL and crude oil in close proximity to pipelines, rail and truck facilities, storage, fractionation, petrochemical and refining customers; </a:t>
            </a:r>
          </a:p>
          <a:p>
            <a:pPr lvl="0"/>
            <a:r>
              <a:rPr lang="en-US" sz="1200" b="1" kern="1200" dirty="0" smtClean="0">
                <a:solidFill>
                  <a:schemeClr val="tx1"/>
                </a:solidFill>
                <a:effectLst/>
                <a:latin typeface="+mn-lt"/>
                <a:ea typeface="+mn-ea"/>
                <a:cs typeface="+mn-cs"/>
              </a:rPr>
              <a:t>Strong Leadership Team</a:t>
            </a:r>
            <a:r>
              <a:rPr lang="en-US" sz="1200" kern="1200" dirty="0" smtClean="0">
                <a:solidFill>
                  <a:schemeClr val="tx1"/>
                </a:solidFill>
                <a:effectLst/>
                <a:latin typeface="+mn-lt"/>
                <a:ea typeface="+mn-ea"/>
                <a:cs typeface="+mn-cs"/>
              </a:rPr>
              <a:t>:  An experienced management team with a strong focus on being a responsible, reliable operator and a trusted member of the community; </a:t>
            </a:r>
          </a:p>
          <a:p>
            <a:pPr lvl="0"/>
            <a:r>
              <a:rPr lang="en-US" sz="1200" b="1" kern="1200" dirty="0" smtClean="0">
                <a:solidFill>
                  <a:schemeClr val="tx1"/>
                </a:solidFill>
                <a:effectLst/>
                <a:latin typeface="+mn-lt"/>
                <a:ea typeface="+mn-ea"/>
                <a:cs typeface="+mn-cs"/>
              </a:rPr>
              <a:t>Substantial Growth Opportunities</a:t>
            </a:r>
            <a:r>
              <a:rPr lang="en-US" sz="1200" kern="1200" dirty="0" smtClean="0">
                <a:solidFill>
                  <a:schemeClr val="tx1"/>
                </a:solidFill>
                <a:effectLst/>
                <a:latin typeface="+mn-lt"/>
                <a:ea typeface="+mn-ea"/>
                <a:cs typeface="+mn-cs"/>
              </a:rPr>
              <a:t>:  A larger entity capable of pursuing more complex growth projects at an accelerated pace including an aggregate capital program of approximately $700 million of announced spending in 2012 (Pembina: $550 million, Provident: $150 million). Major near-term projects include:</a:t>
            </a:r>
          </a:p>
          <a:p>
            <a:pPr lvl="1"/>
            <a:r>
              <a:rPr lang="en-US" sz="1200" kern="1200" dirty="0" smtClean="0">
                <a:solidFill>
                  <a:schemeClr val="tx1"/>
                </a:solidFill>
                <a:effectLst/>
                <a:latin typeface="+mn-lt"/>
                <a:ea typeface="+mn-ea"/>
                <a:cs typeface="+mn-cs"/>
              </a:rPr>
              <a:t>Saturn and Resthaven liquids extraction facilities;</a:t>
            </a:r>
          </a:p>
          <a:p>
            <a:pPr lvl="1"/>
            <a:r>
              <a:rPr lang="en-US" sz="1200" kern="1200" dirty="0" smtClean="0">
                <a:solidFill>
                  <a:schemeClr val="tx1"/>
                </a:solidFill>
                <a:effectLst/>
                <a:latin typeface="+mn-lt"/>
                <a:ea typeface="+mn-ea"/>
                <a:cs typeface="+mn-cs"/>
              </a:rPr>
              <a:t>Peace NGL pipeline expansion;</a:t>
            </a:r>
          </a:p>
          <a:p>
            <a:pPr lvl="1"/>
            <a:r>
              <a:rPr lang="en-US" sz="1200" kern="1200" dirty="0" smtClean="0">
                <a:solidFill>
                  <a:schemeClr val="tx1"/>
                </a:solidFill>
                <a:effectLst/>
                <a:latin typeface="+mn-lt"/>
                <a:ea typeface="+mn-ea"/>
                <a:cs typeface="+mn-cs"/>
              </a:rPr>
              <a:t>Redwater liquids storage development;</a:t>
            </a:r>
          </a:p>
          <a:p>
            <a:pPr lvl="1"/>
            <a:r>
              <a:rPr lang="en-US" sz="1200" kern="1200" dirty="0" smtClean="0">
                <a:solidFill>
                  <a:schemeClr val="tx1"/>
                </a:solidFill>
                <a:effectLst/>
                <a:latin typeface="+mn-lt"/>
                <a:ea typeface="+mn-ea"/>
                <a:cs typeface="+mn-cs"/>
              </a:rPr>
              <a:t>Redwater fractionator capacity expansion;</a:t>
            </a:r>
          </a:p>
          <a:p>
            <a:pPr lvl="0"/>
            <a:r>
              <a:rPr lang="en-US" sz="1200" b="1" kern="1200" dirty="0" smtClean="0">
                <a:solidFill>
                  <a:schemeClr val="tx1"/>
                </a:solidFill>
                <a:effectLst/>
                <a:latin typeface="+mn-lt"/>
                <a:ea typeface="+mn-ea"/>
                <a:cs typeface="+mn-cs"/>
              </a:rPr>
              <a:t>Strong Synergies</a:t>
            </a:r>
            <a:r>
              <a:rPr lang="en-US" sz="1200" kern="1200" dirty="0" smtClean="0">
                <a:solidFill>
                  <a:schemeClr val="tx1"/>
                </a:solidFill>
                <a:effectLst/>
                <a:latin typeface="+mn-lt"/>
                <a:ea typeface="+mn-ea"/>
                <a:cs typeface="+mn-cs"/>
              </a:rPr>
              <a:t>:  The combined entities will generate substantial synergies:</a:t>
            </a:r>
          </a:p>
          <a:p>
            <a:pPr lvl="1"/>
            <a:r>
              <a:rPr lang="en-US" sz="1200" kern="1200" dirty="0" smtClean="0">
                <a:solidFill>
                  <a:schemeClr val="tx1"/>
                </a:solidFill>
                <a:effectLst/>
                <a:latin typeface="+mn-lt"/>
                <a:ea typeface="+mn-ea"/>
                <a:cs typeface="+mn-cs"/>
              </a:rPr>
              <a:t>The ability to leverage technical, commercial and operational skills from both Pembina and Provident over the combined asset base, achieving cost savings and operating efficiencies;</a:t>
            </a:r>
          </a:p>
          <a:p>
            <a:pPr lvl="1"/>
            <a:r>
              <a:rPr lang="en-US" sz="1200" kern="1200" dirty="0" smtClean="0">
                <a:solidFill>
                  <a:schemeClr val="tx1"/>
                </a:solidFill>
                <a:effectLst/>
                <a:latin typeface="+mn-lt"/>
                <a:ea typeface="+mn-ea"/>
                <a:cs typeface="+mn-cs"/>
              </a:rPr>
              <a:t>Synergies that will be realized by more fully connecting, integrating and utilizing the current and future asset bases of both companies;</a:t>
            </a:r>
          </a:p>
          <a:p>
            <a:pPr lvl="1"/>
            <a:r>
              <a:rPr lang="en-US" sz="1200" kern="1200" dirty="0" smtClean="0">
                <a:solidFill>
                  <a:schemeClr val="tx1"/>
                </a:solidFill>
                <a:effectLst/>
                <a:latin typeface="+mn-lt"/>
                <a:ea typeface="+mn-ea"/>
                <a:cs typeface="+mn-cs"/>
              </a:rPr>
              <a:t>Corporate cost synergies through the consolidation of head offices, the decrease of Provident debt service costs, and the elimination of costs associated with Provident's public company costs;</a:t>
            </a:r>
          </a:p>
          <a:p>
            <a:pPr lvl="1"/>
            <a:r>
              <a:rPr lang="en-US" sz="1200" kern="1200" dirty="0" smtClean="0">
                <a:solidFill>
                  <a:schemeClr val="tx1"/>
                </a:solidFill>
                <a:effectLst/>
                <a:latin typeface="+mn-lt"/>
                <a:ea typeface="+mn-ea"/>
                <a:cs typeface="+mn-cs"/>
              </a:rPr>
              <a:t>Capital efficiencies through the allocation of capital expenditures to the highest return projects.</a:t>
            </a:r>
          </a:p>
          <a:p>
            <a:pPr lvl="0"/>
            <a:r>
              <a:rPr lang="en-US" sz="1200" b="1" kern="1200" dirty="0" smtClean="0">
                <a:solidFill>
                  <a:schemeClr val="tx1"/>
                </a:solidFill>
                <a:effectLst/>
                <a:latin typeface="+mn-lt"/>
                <a:ea typeface="+mn-ea"/>
                <a:cs typeface="+mn-cs"/>
              </a:rPr>
              <a:t>Superior Financial Platform</a:t>
            </a:r>
            <a:r>
              <a:rPr lang="en-US" sz="1200" kern="1200" dirty="0" smtClean="0">
                <a:solidFill>
                  <a:schemeClr val="tx1"/>
                </a:solidFill>
                <a:effectLst/>
                <a:latin typeface="+mn-lt"/>
                <a:ea typeface="+mn-ea"/>
                <a:cs typeface="+mn-cs"/>
              </a:rPr>
              <a:t>:  The pro forma company will generate a diversified stable cash flow stream and enjoy a very strong balance sheet with pro forma 2011 senior debt to EBITDA of approximately 2.4x.</a:t>
            </a:r>
          </a:p>
          <a:p>
            <a:r>
              <a:rPr lang="en-US" sz="1200" kern="1200" dirty="0" smtClean="0">
                <a:solidFill>
                  <a:schemeClr val="tx1"/>
                </a:solidFill>
                <a:effectLst/>
                <a:latin typeface="+mn-lt"/>
                <a:ea typeface="+mn-ea"/>
                <a:cs typeface="+mn-cs"/>
              </a:rPr>
              <a:t>Due to the continued success of producers drilling for liquids rich natural gas and the increase in field liquids extraction, the amount of NGL being produced in the Western Canadian Sedimentary Basin has increased significantly. To meet the growing need of producers in the region, Pembina expects that on closing of the proposed transaction, it will begin development of a new 65,000 bpd fractionator at Provident's Redwater site, which is anticipated to be in-service by mid 2014 pending continued customer support and subject to required regulatory and environmental approvals.</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75151AA-3267-42B2-A79A-876A14874A2D}" type="slidenum">
              <a:rPr lang="zh-CN" altLang="en-US" smtClean="0"/>
              <a:t>158</a:t>
            </a:fld>
            <a:endParaRPr lang="zh-CN" altLang="en-US"/>
          </a:p>
        </p:txBody>
      </p:sp>
    </p:spTree>
    <p:extLst>
      <p:ext uri="{BB962C8B-B14F-4D97-AF65-F5344CB8AC3E}">
        <p14:creationId xmlns:p14="http://schemas.microsoft.com/office/powerpoint/2010/main" val="3774244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smtClean="0"/>
          </a:p>
        </p:txBody>
      </p:sp>
      <p:sp>
        <p:nvSpPr>
          <p:cNvPr id="4" name="Slide Number Placeholder 3"/>
          <p:cNvSpPr>
            <a:spLocks noGrp="1"/>
          </p:cNvSpPr>
          <p:nvPr>
            <p:ph type="sldNum" sz="quarter" idx="10"/>
          </p:nvPr>
        </p:nvSpPr>
        <p:spPr/>
        <p:txBody>
          <a:bodyPr/>
          <a:lstStyle/>
          <a:p>
            <a:fld id="{675151AA-3267-42B2-A79A-876A14874A2D}" type="slidenum">
              <a:rPr lang="zh-CN" altLang="en-US" smtClean="0"/>
              <a:t>170</a:t>
            </a:fld>
            <a:endParaRPr lang="zh-CN" altLang="en-US"/>
          </a:p>
        </p:txBody>
      </p:sp>
    </p:spTree>
    <p:extLst>
      <p:ext uri="{BB962C8B-B14F-4D97-AF65-F5344CB8AC3E}">
        <p14:creationId xmlns:p14="http://schemas.microsoft.com/office/powerpoint/2010/main" val="3010643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675151AA-3267-42B2-A79A-876A14874A2D}" type="slidenum">
              <a:rPr lang="zh-CN" altLang="en-US" smtClean="0"/>
              <a:t>179</a:t>
            </a:fld>
            <a:endParaRPr lang="zh-CN" altLang="en-US"/>
          </a:p>
        </p:txBody>
      </p:sp>
    </p:spTree>
    <p:extLst>
      <p:ext uri="{BB962C8B-B14F-4D97-AF65-F5344CB8AC3E}">
        <p14:creationId xmlns:p14="http://schemas.microsoft.com/office/powerpoint/2010/main" val="65646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5151AA-3267-42B2-A79A-876A14874A2D}" type="slidenum">
              <a:rPr lang="zh-CN" altLang="en-US" smtClean="0"/>
              <a:t>180</a:t>
            </a:fld>
            <a:endParaRPr lang="zh-CN" altLang="en-US"/>
          </a:p>
        </p:txBody>
      </p:sp>
    </p:spTree>
    <p:extLst>
      <p:ext uri="{BB962C8B-B14F-4D97-AF65-F5344CB8AC3E}">
        <p14:creationId xmlns:p14="http://schemas.microsoft.com/office/powerpoint/2010/main" val="3718503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 Pipeline is one of Canada’s leading energy infrastructure businesses and ranks among the top 100 companies listed on the</a:t>
            </a:r>
            <a:r>
              <a:rPr lang="en-US" baseline="0" dirty="0" smtClean="0"/>
              <a:t> </a:t>
            </a:r>
            <a:r>
              <a:rPr lang="en-US" dirty="0" smtClean="0"/>
              <a:t>Toronto Stock Exchange. It’s in the business of transporting, processing and storing petroleum and petrochemical products. Every day Inter</a:t>
            </a:r>
            <a:r>
              <a:rPr lang="en-US" baseline="0" dirty="0" smtClean="0"/>
              <a:t> pipeline</a:t>
            </a:r>
            <a:r>
              <a:rPr lang="en-US" dirty="0" smtClean="0"/>
              <a:t> handles the equivalent of 1.8 million barrels of energy commodities through operations in Canada and Western Europe.</a:t>
            </a:r>
            <a:r>
              <a:rPr lang="en-US" baseline="0" dirty="0" smtClean="0"/>
              <a:t> </a:t>
            </a:r>
            <a:r>
              <a:rPr lang="en-US" dirty="0" smtClean="0"/>
              <a:t>It’s petroleum pipeline systems in Canada spans 6,400 kilometres in length and it transports over 1 million barrels per day. Our NGL extraction facilities have the capacity to process 6.2 billion cubic feet of natural gas per day and we are the largest supplier of feedstocks to the Canadian petrochemical industry. In Europe, its the 4th largest independent bulk liquid storage business with a total capacity of 19 million barrels.</a:t>
            </a:r>
          </a:p>
          <a:p>
            <a:endParaRPr lang="en-US" dirty="0" smtClean="0"/>
          </a:p>
        </p:txBody>
      </p:sp>
      <p:sp>
        <p:nvSpPr>
          <p:cNvPr id="4" name="Slide Number Placeholder 3"/>
          <p:cNvSpPr>
            <a:spLocks noGrp="1"/>
          </p:cNvSpPr>
          <p:nvPr>
            <p:ph type="sldNum" sz="quarter" idx="10"/>
          </p:nvPr>
        </p:nvSpPr>
        <p:spPr/>
        <p:txBody>
          <a:bodyPr/>
          <a:lstStyle/>
          <a:p>
            <a:fld id="{153E6EBC-A18B-EA46-855B-DE855B25B461}" type="slidenum">
              <a:rPr lang="en-US" smtClean="0"/>
              <a:t>213</a:t>
            </a:fld>
            <a:endParaRPr lang="en-US" dirty="0"/>
          </a:p>
        </p:txBody>
      </p:sp>
    </p:spTree>
    <p:extLst>
      <p:ext uri="{BB962C8B-B14F-4D97-AF65-F5344CB8AC3E}">
        <p14:creationId xmlns:p14="http://schemas.microsoft.com/office/powerpoint/2010/main" val="420591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(4) On June 1, 2013, Inter Pipeline completed several internal transactions related to the restructuring of its limited partnership structure to a corporate form by indirectly purchasing Pipeline Management Inc. (General Partner), for initial consideration of $170 million, plus closing adjustments of $8.6 million, and a future second instalment of up to $170 million. Please refer to the </a:t>
            </a:r>
            <a:r>
              <a:rPr lang="en-US" sz="1200" b="1" i="0" kern="1200" dirty="0" smtClean="0">
                <a:solidFill>
                  <a:schemeClr val="tx1"/>
                </a:solidFill>
                <a:effectLst/>
                <a:latin typeface="+mn-lt"/>
                <a:ea typeface="+mn-ea"/>
                <a:cs typeface="+mn-cs"/>
              </a:rPr>
              <a:t>TRANSACTIONS WITH RELATED PARTIES</a:t>
            </a:r>
            <a:r>
              <a:rPr lang="en-US" sz="1200" b="0" i="0" kern="1200" dirty="0" smtClean="0">
                <a:solidFill>
                  <a:schemeClr val="tx1"/>
                </a:solidFill>
                <a:effectLst/>
                <a:latin typeface="+mn-lt"/>
                <a:ea typeface="+mn-ea"/>
                <a:cs typeface="+mn-cs"/>
              </a:rPr>
              <a:t> section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Didn’t effect the stock price</a:t>
            </a:r>
            <a:endParaRPr lang="en-US" dirty="0" smtClean="0"/>
          </a:p>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214</a:t>
            </a:fld>
            <a:endParaRPr lang="en-US" dirty="0"/>
          </a:p>
        </p:txBody>
      </p:sp>
    </p:spTree>
    <p:extLst>
      <p:ext uri="{BB962C8B-B14F-4D97-AF65-F5344CB8AC3E}">
        <p14:creationId xmlns:p14="http://schemas.microsoft.com/office/powerpoint/2010/main" val="1024360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IPL generated record results for last year. Funds from operations increased 8.9% from $433.9 million in 2012 to $472.6 million in 2013. There was strong performance in both the oil sands transportation and conventional oil pipelines business segments. Funds from operations in the oil sands transportation business increased 19.3% or $35.6 million to a new record of $219.7 million, primarily due to the contribution from the Polaris pipeline system, which entered commercial service in the third quarter of 2012.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conventional oil pipelines business also generated record FFO* of $174.9 million, an increase of 14.0% or $21.5 million over 2012. This increase is largely due to higher volumes on the Mid-Saskatchewan and Central Alberta pipeline systems, as well as the midstream marketing activities. NGL extraction business’ operating results were impacted by lower propane-plus and ethane volumes at the Cochrane extraction facility which was the primary driver for a decrease in FFO* of $23.9 million to $170.7 million in 2013.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bulk liquid storage business experienced lower utilization and storage rates resulting in decreased FFO* of $7.0 million. Corporate costs were $12.5 million or 7.0% lower than 2012, largely due to the elimination of management and incentive fees due to the successful Corporate Conversion. Inter Pipeline’s strong financial results produced a positive payout ratio* of 73.6% for the year ended December 31, 2013.</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Inter Pipeline recorded a net loss of $47.0 million for the year ended December 31, 2013, compared to net income of $317.0 million in 2012. This is primarily due to the one-time non-cash General Partner internalization expense of $348.6 million in the second quarter of 2013 and an </a:t>
            </a:r>
            <a:r>
              <a:rPr lang="en-US" sz="1200" kern="1200" dirty="0" err="1" smtClean="0">
                <a:solidFill>
                  <a:schemeClr val="tx1"/>
                </a:solidFill>
                <a:effectLst/>
                <a:latin typeface="+mn-lt"/>
                <a:ea typeface="+mn-ea"/>
                <a:cs typeface="+mn-cs"/>
              </a:rPr>
              <a:t>unfavourable</a:t>
            </a:r>
            <a:r>
              <a:rPr lang="en-US" sz="1200" kern="1200" dirty="0" smtClean="0">
                <a:solidFill>
                  <a:schemeClr val="tx1"/>
                </a:solidFill>
                <a:effectLst/>
                <a:latin typeface="+mn-lt"/>
                <a:ea typeface="+mn-ea"/>
                <a:cs typeface="+mn-cs"/>
              </a:rPr>
              <a:t> change in the mark-to-market adjustment of derivative financial instruments, partially offset by higher operating results discussed above.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2013, total dividends to shareholders were $338.2 million, an increase of 18.6% or $53.0 million from $285.2 million in 2012. The higher dividends are primarily due to two increases in monthly dividends announced in 2013 totaling $0.18 per common share on an annualized basis. Inter Pipeline’s new annualized dividend following the June and September 2013 increases is $1.29 per common share. In addition, the overall number of common shares outstanding increased largely due to Inter Pipeline’s equity offering in October 2013, a successful Corporate Conversion in September 2013, as well as strong shareholder participation in Inter Pipeline’s dividend reinvestment plan.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consolidated debt increased $833.2 million from $3,127.6 million at December 31, 2012 to $3,960.8 million at December 31, 2013. During this period, Inter Pipeline funded capital expenditures of approximately $1.8 billion. In October 2013, Inter Pipeline completed an equity offering for gross proceeds of $345 million, the net proceeds of which were used to pay down a portion of the amount drawn under Inter Pipeline’s $1.25 billion senior unsecured revolving credit facility (syndicated credit facility). Inter Pipeline’s total recourse debt to capitalization* ratio at December 31, 2013 was 52.8%. This ratio is higher than otherwise would be as a result of charging the one-time, non-cash internalization cost of $348.6 million to earnings in the second quarter. This non-cash expense concurrently decreased shareholders’ equity which reduced Inter Pipeline’s capitalization by $348.6 million. On September 3, 2013, Inter Pipeline announced the completion of the Corporate Conversion, resulting in, among other things, a General Partner internalization liability of $178.6 million being converted to common shares of Inter Pipeline. The remaining General Partner internalization liability of $170 million was settled with convertible common shares which will be exchanged for common shares, and will be credited to equity upon revenue commencement for two identified oil sands projects prior to 2017. Management anticipates this will occur in early 2015, at which time the remaining impact to equity of charging the internalization value to earnings will be reversed, and the related negative impact on Inter Pipeline’s total recourse debt to capitalization* level will be eliminated. At December 31, 2013, Inter Pipeline’s total debt to total capitalization ratio* was 65.3%, which includes non-recourse debt of $1,612.2 million held within Inter Pipeline’s Corridor corporate entity, consistent with 65.3% at December 31, 2012. Inter Pipeline’s total debt to total capitalization* and total recourse debt to capitalization* ratios at December 31, 2013 would have been 63.6% and 50.8%, respectively assuming the remaining $170 million convertible common shares were converted to common shares of Inter Pipeline.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221</a:t>
            </a:fld>
            <a:endParaRPr lang="en-US" dirty="0"/>
          </a:p>
        </p:txBody>
      </p:sp>
    </p:spTree>
    <p:extLst>
      <p:ext uri="{BB962C8B-B14F-4D97-AF65-F5344CB8AC3E}">
        <p14:creationId xmlns:p14="http://schemas.microsoft.com/office/powerpoint/2010/main" val="2966451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222</a:t>
            </a:fld>
            <a:endParaRPr lang="en-US" dirty="0"/>
          </a:p>
        </p:txBody>
      </p:sp>
    </p:spTree>
    <p:extLst>
      <p:ext uri="{BB962C8B-B14F-4D97-AF65-F5344CB8AC3E}">
        <p14:creationId xmlns:p14="http://schemas.microsoft.com/office/powerpoint/2010/main" val="2427605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224</a:t>
            </a:fld>
            <a:endParaRPr lang="en-US" dirty="0"/>
          </a:p>
        </p:txBody>
      </p:sp>
    </p:spTree>
    <p:extLst>
      <p:ext uri="{BB962C8B-B14F-4D97-AF65-F5344CB8AC3E}">
        <p14:creationId xmlns:p14="http://schemas.microsoft.com/office/powerpoint/2010/main" val="550172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enhance the operating excellence, business environment and recognized responsibility of the Canadian energy transmission pipeline industry through leadership and credible engagement between member companies, governments, the public and stakeholders.</a:t>
            </a:r>
            <a:endParaRPr lang="en-US" dirty="0"/>
          </a:p>
        </p:txBody>
      </p:sp>
      <p:sp>
        <p:nvSpPr>
          <p:cNvPr id="4" name="Slide Number Placeholder 3"/>
          <p:cNvSpPr>
            <a:spLocks noGrp="1"/>
          </p:cNvSpPr>
          <p:nvPr>
            <p:ph type="sldNum" sz="quarter" idx="10"/>
          </p:nvPr>
        </p:nvSpPr>
        <p:spPr/>
        <p:txBody>
          <a:bodyPr/>
          <a:lstStyle/>
          <a:p>
            <a:fld id="{F7B962B2-E111-40E6-9364-07B93E44EEEA}" type="slidenum">
              <a:rPr lang="en-US" smtClean="0"/>
              <a:t>39</a:t>
            </a:fld>
            <a:endParaRPr lang="en-US" dirty="0"/>
          </a:p>
        </p:txBody>
      </p:sp>
    </p:spTree>
    <p:extLst>
      <p:ext uri="{BB962C8B-B14F-4D97-AF65-F5344CB8AC3E}">
        <p14:creationId xmlns:p14="http://schemas.microsoft.com/office/powerpoint/2010/main" val="3552345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smtClean="0">
                <a:solidFill>
                  <a:schemeClr val="tx1"/>
                </a:solidFill>
                <a:effectLst/>
                <a:latin typeface="+mn-lt"/>
                <a:ea typeface="+mn-ea"/>
                <a:cs typeface="+mn-cs"/>
              </a:rPr>
              <a:t>the declaration of a cash dividend of $0.1075 per share for April 2014.</a:t>
            </a:r>
            <a:endParaRPr lang="zh-TW" altLang="en-US" dirty="0" smtClean="0"/>
          </a:p>
        </p:txBody>
      </p:sp>
      <p:sp>
        <p:nvSpPr>
          <p:cNvPr id="553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120C131B-E79B-43C7-BC11-0C8BA4CAE188}" type="slidenum">
              <a:rPr lang="zh-TW" altLang="en-US"/>
              <a:pPr eaLnBrk="1" hangingPunct="1"/>
              <a:t>226</a:t>
            </a:fld>
            <a:endParaRPr lang="zh-TW"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228</a:t>
            </a:fld>
            <a:endParaRPr lang="en-US" dirty="0"/>
          </a:p>
        </p:txBody>
      </p:sp>
    </p:spTree>
    <p:extLst>
      <p:ext uri="{BB962C8B-B14F-4D97-AF65-F5344CB8AC3E}">
        <p14:creationId xmlns:p14="http://schemas.microsoft.com/office/powerpoint/2010/main" val="1412677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229</a:t>
            </a:fld>
            <a:endParaRPr lang="en-US" dirty="0"/>
          </a:p>
        </p:txBody>
      </p:sp>
    </p:spTree>
    <p:extLst>
      <p:ext uri="{BB962C8B-B14F-4D97-AF65-F5344CB8AC3E}">
        <p14:creationId xmlns:p14="http://schemas.microsoft.com/office/powerpoint/2010/main" val="3106390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 Pipeline Ltd. is an energy infrastructure business that </a:t>
            </a:r>
          </a:p>
          <a:p>
            <a:r>
              <a:rPr lang="en-US" dirty="0" smtClean="0"/>
              <a:t>provides shareholders with a stable source of monthly cash </a:t>
            </a:r>
          </a:p>
          <a:p>
            <a:r>
              <a:rPr lang="en-US" dirty="0" smtClean="0"/>
              <a:t>dividends. With four business segments operating in western Canada and </a:t>
            </a:r>
          </a:p>
          <a:p>
            <a:r>
              <a:rPr lang="en-US" dirty="0" smtClean="0"/>
              <a:t>western Europe, our diversified asset portfolio generates long-term and </a:t>
            </a:r>
          </a:p>
          <a:p>
            <a:r>
              <a:rPr lang="en-US" dirty="0" smtClean="0"/>
              <a:t>predictable cash flows. </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232</a:t>
            </a:fld>
            <a:endParaRPr lang="en-US" dirty="0"/>
          </a:p>
        </p:txBody>
      </p:sp>
    </p:spTree>
    <p:extLst>
      <p:ext uri="{BB962C8B-B14F-4D97-AF65-F5344CB8AC3E}">
        <p14:creationId xmlns:p14="http://schemas.microsoft.com/office/powerpoint/2010/main" val="282416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 liquidity</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234</a:t>
            </a:fld>
            <a:endParaRPr lang="en-US" dirty="0"/>
          </a:p>
        </p:txBody>
      </p:sp>
    </p:spTree>
    <p:extLst>
      <p:ext uri="{BB962C8B-B14F-4D97-AF65-F5344CB8AC3E}">
        <p14:creationId xmlns:p14="http://schemas.microsoft.com/office/powerpoint/2010/main" val="3694189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oil sands pipelines transport approximately 35% of oil sands volumes produced in Canada, while our conventional oil pipeline business transports approximately 15% of western Canadian crude oil volumes. Our NGL extraction business is one of the largest in North America and processes roughly 40% of the natural gas that is exported from the Province of Alberta. Our bulk liquid storage assets handle more than 100 different products and have a combined storage capacity of 19 million barrels. The acquisition and development of long life infrastructure assets has made Inter Pipeline one of the fastest growing businesses in Canada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236</a:t>
            </a:fld>
            <a:endParaRPr lang="en-US" dirty="0"/>
          </a:p>
        </p:txBody>
      </p:sp>
    </p:spTree>
    <p:extLst>
      <p:ext uri="{BB962C8B-B14F-4D97-AF65-F5344CB8AC3E}">
        <p14:creationId xmlns:p14="http://schemas.microsoft.com/office/powerpoint/2010/main" val="3565199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throughputs are specialized agreements that set forth a product or service, use and duration of use. For example, an oil company might secure the use of an oil pipeline for a year by entering into a throughput contact with the pipeline holder</a:t>
            </a:r>
          </a:p>
          <a:p>
            <a:endParaRPr lang="en-US" dirty="0" smtClean="0"/>
          </a:p>
          <a:p>
            <a:r>
              <a:rPr lang="en-US" sz="1200" b="0" i="0" kern="1200" dirty="0" smtClean="0">
                <a:solidFill>
                  <a:schemeClr val="tx1"/>
                </a:solidFill>
                <a:effectLst/>
                <a:latin typeface="+mn-lt"/>
                <a:ea typeface="+mn-ea"/>
                <a:cs typeface="+mn-cs"/>
              </a:rPr>
              <a:t>Total pipeline throughput volumes averaged 1,028,800 barrels per day (b/d)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Volumes transported on Inter Pipeline's conventional oil gathering pipelines reached the highest quarterly average in the past six years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238</a:t>
            </a:fld>
            <a:endParaRPr lang="en-US" dirty="0"/>
          </a:p>
        </p:txBody>
      </p:sp>
    </p:spTree>
    <p:extLst>
      <p:ext uri="{BB962C8B-B14F-4D97-AF65-F5344CB8AC3E}">
        <p14:creationId xmlns:p14="http://schemas.microsoft.com/office/powerpoint/2010/main" val="4273046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1200" b="0" i="0" kern="1200" dirty="0" smtClean="0">
                <a:solidFill>
                  <a:schemeClr val="tx1"/>
                </a:solidFill>
                <a:effectLst/>
                <a:latin typeface="+mn-lt"/>
                <a:ea typeface="+mn-ea"/>
                <a:cs typeface="+mn-cs"/>
              </a:rPr>
              <a:t>Throughput volumes were 7 percent lower than in the comparable quarter of 2013 due to the inclement weather and the impact of maintenance activities and steam injection cycles at certain producer-operated facilities. The Cold Lake, Corridor and Polaris pipeline systems transported 473,700 b/d, 319,000 b/d, and 32,200 b/d, respectively.</a:t>
            </a:r>
          </a:p>
          <a:p>
            <a:pPr>
              <a:lnSpc>
                <a:spcPct val="90000"/>
              </a:lnSpc>
            </a:pPr>
            <a:endParaRPr lang="en-US" altLang="zh-TW" sz="1200" b="0" i="0" kern="1200" dirty="0" smtClean="0">
              <a:solidFill>
                <a:schemeClr val="tx1"/>
              </a:solidFill>
              <a:effectLst/>
              <a:latin typeface="+mn-lt"/>
              <a:ea typeface="+mn-ea"/>
              <a:cs typeface="+mn-cs"/>
            </a:endParaRPr>
          </a:p>
          <a:p>
            <a:pPr>
              <a:lnSpc>
                <a:spcPct val="90000"/>
              </a:lnSpc>
            </a:pPr>
            <a:r>
              <a:rPr lang="en-US" sz="1200" b="0" i="0" kern="1200" dirty="0" smtClean="0">
                <a:solidFill>
                  <a:schemeClr val="tx1"/>
                </a:solidFill>
                <a:effectLst/>
                <a:latin typeface="+mn-lt"/>
                <a:ea typeface="+mn-ea"/>
                <a:cs typeface="+mn-cs"/>
              </a:rPr>
              <a:t> Funds from operations for the quarter totaled $63.4 million, an increase of $12.6 million, or 25 percent, over the prior year. Higher results were primarily due to a full quarter of operations for the Polaris pipeline system, which entered service in March 2013.</a:t>
            </a:r>
          </a:p>
          <a:p>
            <a:pPr>
              <a:lnSpc>
                <a:spcPct val="90000"/>
              </a:lnSpc>
            </a:pPr>
            <a:endParaRPr lang="en-US" altLang="zh-TW" sz="1200" b="0" i="0" kern="1200" dirty="0" smtClean="0">
              <a:solidFill>
                <a:schemeClr val="tx1"/>
              </a:solidFill>
              <a:effectLst/>
              <a:latin typeface="+mn-lt"/>
              <a:ea typeface="+mn-ea"/>
              <a:cs typeface="+mn-cs"/>
            </a:endParaRPr>
          </a:p>
          <a:p>
            <a:pPr>
              <a:lnSpc>
                <a:spcPct val="90000"/>
              </a:lnSpc>
            </a:pPr>
            <a:r>
              <a:rPr lang="en-US" sz="1200" b="0" i="0" kern="1200" dirty="0" smtClean="0">
                <a:solidFill>
                  <a:schemeClr val="tx1"/>
                </a:solidFill>
                <a:effectLst/>
                <a:latin typeface="+mn-lt"/>
                <a:ea typeface="+mn-ea"/>
                <a:cs typeface="+mn-cs"/>
              </a:rPr>
              <a:t>The Cold Lake and Polaris pipeline systems are currently being expanded under a $2.9</a:t>
            </a:r>
            <a:r>
              <a:rPr lang="en-US" sz="1200" b="0"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billion development program that is anchored by long-term contracts with the FCCL Partnership, a business venture between </a:t>
            </a:r>
            <a:r>
              <a:rPr lang="en-US" sz="1200" b="0" i="0" kern="1200" dirty="0" err="1" smtClean="0">
                <a:solidFill>
                  <a:schemeClr val="tx1"/>
                </a:solidFill>
                <a:effectLst/>
                <a:latin typeface="+mn-lt"/>
                <a:ea typeface="+mn-ea"/>
                <a:cs typeface="+mn-cs"/>
              </a:rPr>
              <a:t>Cenovus</a:t>
            </a:r>
            <a:r>
              <a:rPr lang="en-US" sz="1200" b="0" i="0" kern="1200" dirty="0" smtClean="0">
                <a:solidFill>
                  <a:schemeClr val="tx1"/>
                </a:solidFill>
                <a:effectLst/>
                <a:latin typeface="+mn-lt"/>
                <a:ea typeface="+mn-ea"/>
                <a:cs typeface="+mn-cs"/>
              </a:rPr>
              <a:t> Energy and ConocoPhillips. Under these contracts, Inter Pipeline will provide 850,000 b/d of bitumen blend and diluent capacity for the Foster Creek, Christina Lake and Narrows Lake projects through the installation of approximately 840 kilometres of new pipeline and associated facilities. New capacity is expected to enter commercial service in phases beginning in mid-2014, and generate up to $330 million in long-term annual EBITDA once fully in service. In the first quarter, construction activities continued according to plan, with approximately 90 percent of new pipeline now installed and facility work advancing on schedule.</a:t>
            </a:r>
            <a:endParaRPr lang="zh-TW" altLang="en-US" dirty="0" smtClean="0"/>
          </a:p>
        </p:txBody>
      </p:sp>
      <p:sp>
        <p:nvSpPr>
          <p:cNvPr id="645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5062A382-F538-41AF-8362-7D04D67C9B78}" type="slidenum">
              <a:rPr lang="zh-TW" altLang="en-US"/>
              <a:pPr eaLnBrk="1" hangingPunct="1"/>
              <a:t>242</a:t>
            </a:fld>
            <a:endParaRPr lang="zh-TW"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1200" b="0" i="0" kern="1200" dirty="0" smtClean="0">
                <a:solidFill>
                  <a:schemeClr val="tx1"/>
                </a:solidFill>
                <a:effectLst/>
                <a:latin typeface="+mn-lt"/>
                <a:ea typeface="+mn-ea"/>
                <a:cs typeface="+mn-cs"/>
              </a:rPr>
              <a:t>The conventional oil gathering segment has benefited from</a:t>
            </a:r>
            <a:r>
              <a:rPr lang="en-US" sz="1200" b="0" i="0" kern="1200" baseline="0" dirty="0" smtClean="0">
                <a:solidFill>
                  <a:schemeClr val="tx1"/>
                </a:solidFill>
                <a:effectLst/>
                <a:latin typeface="+mn-lt"/>
                <a:ea typeface="+mn-ea"/>
                <a:cs typeface="+mn-cs"/>
              </a:rPr>
              <a:t> the success </a:t>
            </a:r>
            <a:r>
              <a:rPr lang="en-US" sz="1200" b="0" i="0" kern="1200" dirty="0" smtClean="0">
                <a:solidFill>
                  <a:schemeClr val="tx1"/>
                </a:solidFill>
                <a:effectLst/>
                <a:latin typeface="+mn-lt"/>
                <a:ea typeface="+mn-ea"/>
                <a:cs typeface="+mn-cs"/>
              </a:rPr>
              <a:t>of horizontal drilling and completion technologies in the Viking and other light oil plays. Funds from operations totaled $46 million for the three month period, an increase of 14 percent over first quarter 2013 results. Gains were driven by increased throughput levels, higher tolls, and strong results from Inter Pipeline's midstream marketing business. Average revenue per barrel was similar to the first quarter of 2013 at $2.91.</a:t>
            </a:r>
          </a:p>
          <a:p>
            <a:pPr>
              <a:lnSpc>
                <a:spcPct val="80000"/>
              </a:lnSpc>
            </a:pPr>
            <a:endParaRPr lang="en-US" altLang="zh-TW" sz="1200" b="0" i="0" kern="1200" dirty="0" smtClean="0">
              <a:solidFill>
                <a:schemeClr val="tx1"/>
              </a:solidFill>
              <a:effectLst/>
              <a:latin typeface="+mn-lt"/>
              <a:ea typeface="+mn-ea"/>
              <a:cs typeface="+mn-cs"/>
            </a:endParaRPr>
          </a:p>
          <a:p>
            <a:pPr>
              <a:lnSpc>
                <a:spcPct val="80000"/>
              </a:lnSpc>
            </a:pPr>
            <a:r>
              <a:rPr lang="en-US" sz="1200" b="0" i="0" kern="1200" dirty="0" smtClean="0">
                <a:solidFill>
                  <a:schemeClr val="tx1"/>
                </a:solidFill>
                <a:effectLst/>
                <a:latin typeface="+mn-lt"/>
                <a:ea typeface="+mn-ea"/>
                <a:cs typeface="+mn-cs"/>
              </a:rPr>
              <a:t>Throughput volumes across Inter Pipeline's conventional oil gathering systems increased by 10 percent over first quarter 2013 levels, driven by increased drilling activity in certain service areas. The Bow River, Central Alberta, and Mid-Saskatchewan systems transported 203,900 b/d in the first quarter compared to a first quarter 2013 average of 185,300 b/d. This represents the highest quarterly throughput level experienced on our conventional oil gathering systems in the past six years. Inter Pipeline is also advancing a $70 million capital program to accommodate growing demand for conventional oil transportation services. Our current investment program is the largest in the history of Inter Pipeline's conventional oil transportation business segment.</a:t>
            </a:r>
            <a:endParaRPr lang="zh-TW" altLang="en-US" sz="1100" dirty="0" smtClean="0"/>
          </a:p>
        </p:txBody>
      </p:sp>
      <p:sp>
        <p:nvSpPr>
          <p:cNvPr id="675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B7230467-B4BB-4D10-AB92-712F5EC21FE1}" type="slidenum">
              <a:rPr lang="zh-TW" altLang="en-US"/>
              <a:pPr eaLnBrk="1" hangingPunct="1"/>
              <a:t>247</a:t>
            </a:fld>
            <a:endParaRPr lang="zh-TW"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Some market participants view fractionation spreads (also called “</a:t>
            </a:r>
            <a:r>
              <a:rPr lang="en-US" sz="1200" b="0" i="0" kern="1200" dirty="0" err="1" smtClean="0">
                <a:solidFill>
                  <a:schemeClr val="tx1"/>
                </a:solidFill>
                <a:effectLst/>
                <a:latin typeface="+mn-lt"/>
                <a:ea typeface="+mn-ea"/>
                <a:cs typeface="+mn-cs"/>
              </a:rPr>
              <a:t>frac</a:t>
            </a:r>
            <a:r>
              <a:rPr lang="en-US" sz="1200" b="0" i="0" kern="1200" dirty="0" smtClean="0">
                <a:solidFill>
                  <a:schemeClr val="tx1"/>
                </a:solidFill>
                <a:effectLst/>
                <a:latin typeface="+mn-lt"/>
                <a:ea typeface="+mn-ea"/>
                <a:cs typeface="+mn-cs"/>
              </a:rPr>
              <a:t> spreads”) as one indication of the profitability of some natural gas processing companies. </a:t>
            </a:r>
            <a:r>
              <a:rPr lang="en-US" sz="1200" b="0" i="0" kern="1200" dirty="0" err="1" smtClean="0">
                <a:solidFill>
                  <a:schemeClr val="tx1"/>
                </a:solidFill>
                <a:effectLst/>
                <a:latin typeface="+mn-lt"/>
                <a:ea typeface="+mn-ea"/>
                <a:cs typeface="+mn-cs"/>
              </a:rPr>
              <a:t>Frac</a:t>
            </a:r>
            <a:r>
              <a:rPr lang="en-US" sz="1200" b="0" i="0" kern="1200" dirty="0" smtClean="0">
                <a:solidFill>
                  <a:schemeClr val="tx1"/>
                </a:solidFill>
                <a:effectLst/>
                <a:latin typeface="+mn-lt"/>
                <a:ea typeface="+mn-ea"/>
                <a:cs typeface="+mn-cs"/>
              </a:rPr>
              <a:t> spreads depend on natural gas liquids (NGLs) and natural gas prices, and they increase when NGL prices increase relative to natural gas prices. </a:t>
            </a:r>
            <a:endParaRPr lang="en-US" dirty="0" smtClean="0"/>
          </a:p>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249</a:t>
            </a:fld>
            <a:endParaRPr lang="en-US" dirty="0"/>
          </a:p>
        </p:txBody>
      </p:sp>
    </p:spTree>
    <p:extLst>
      <p:ext uri="{BB962C8B-B14F-4D97-AF65-F5344CB8AC3E}">
        <p14:creationId xmlns:p14="http://schemas.microsoft.com/office/powerpoint/2010/main" val="148243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ase" latinLnBrk="0" hangingPunct="1"/>
            <a:r>
              <a:rPr lang="en-CA" sz="1200" b="1" i="0" u="none" strike="noStrike" kern="1200" dirty="0" smtClean="0">
                <a:solidFill>
                  <a:schemeClr val="tx1"/>
                </a:solidFill>
                <a:effectLst/>
                <a:latin typeface="+mn-lt"/>
                <a:ea typeface="+mn-ea"/>
                <a:cs typeface="+mn-cs"/>
              </a:rPr>
              <a:t>Employee Safety:</a:t>
            </a:r>
            <a:r>
              <a:rPr lang="en-CA" sz="1200" b="0" i="0" u="none" strike="noStrike" kern="1200" dirty="0" smtClean="0">
                <a:solidFill>
                  <a:schemeClr val="tx1"/>
                </a:solidFill>
                <a:effectLst/>
                <a:latin typeface="+mn-lt"/>
                <a:ea typeface="+mn-ea"/>
                <a:cs typeface="+mn-cs"/>
              </a:rPr>
              <a:t> training, risk management and mitigation</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CA" sz="1200" b="1" i="0" u="none" strike="noStrike" kern="1200" dirty="0" smtClean="0">
                <a:solidFill>
                  <a:schemeClr val="tx1"/>
                </a:solidFill>
                <a:effectLst/>
                <a:latin typeface="+mn-lt"/>
                <a:ea typeface="+mn-ea"/>
                <a:cs typeface="+mn-cs"/>
              </a:rPr>
              <a:t>Land Management:</a:t>
            </a:r>
            <a:r>
              <a:rPr lang="en-CA" sz="1200" b="0" i="0" u="none" strike="noStrike" kern="1200" dirty="0" smtClean="0">
                <a:solidFill>
                  <a:schemeClr val="tx1"/>
                </a:solidFill>
                <a:effectLst/>
                <a:latin typeface="+mn-lt"/>
                <a:ea typeface="+mn-ea"/>
                <a:cs typeface="+mn-cs"/>
              </a:rPr>
              <a:t> short and long-term impacts to land</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CA" sz="1200" b="1" i="0" u="none" strike="noStrike" kern="1200" dirty="0" smtClean="0">
                <a:solidFill>
                  <a:schemeClr val="tx1"/>
                </a:solidFill>
                <a:effectLst/>
                <a:latin typeface="+mn-lt"/>
                <a:ea typeface="+mn-ea"/>
                <a:cs typeface="+mn-cs"/>
              </a:rPr>
              <a:t>Land Use and Access:</a:t>
            </a:r>
            <a:r>
              <a:rPr lang="en-CA" sz="1200" b="0" i="0" u="none" strike="noStrike" kern="1200" dirty="0" smtClean="0">
                <a:solidFill>
                  <a:schemeClr val="tx1"/>
                </a:solidFill>
                <a:effectLst/>
                <a:latin typeface="+mn-lt"/>
                <a:ea typeface="+mn-ea"/>
                <a:cs typeface="+mn-cs"/>
              </a:rPr>
              <a:t> rights, land access, sites/routes, landowner relations</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CA" sz="1200" b="1" i="0" u="none" strike="noStrike" kern="1200" dirty="0" smtClean="0">
                <a:solidFill>
                  <a:schemeClr val="tx1"/>
                </a:solidFill>
                <a:effectLst/>
                <a:latin typeface="+mn-lt"/>
                <a:ea typeface="+mn-ea"/>
                <a:cs typeface="+mn-cs"/>
              </a:rPr>
              <a:t>Pipeline Integrity:</a:t>
            </a:r>
            <a:r>
              <a:rPr lang="en-CA" sz="1200" b="0" i="0" u="none" strike="noStrike" kern="1200" dirty="0" smtClean="0">
                <a:solidFill>
                  <a:schemeClr val="tx1"/>
                </a:solidFill>
                <a:effectLst/>
                <a:latin typeface="+mn-lt"/>
                <a:ea typeface="+mn-ea"/>
                <a:cs typeface="+mn-cs"/>
              </a:rPr>
              <a:t> system reliability, design and monitoring, risk management and mitigation</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CA" sz="1200" b="1" i="0" u="none" strike="noStrike" kern="1200" dirty="0" smtClean="0">
                <a:solidFill>
                  <a:schemeClr val="tx1"/>
                </a:solidFill>
                <a:effectLst/>
                <a:latin typeface="+mn-lt"/>
                <a:ea typeface="+mn-ea"/>
                <a:cs typeface="+mn-cs"/>
              </a:rPr>
              <a:t>Air Emissions:</a:t>
            </a:r>
            <a:r>
              <a:rPr lang="en-CA" sz="1200" b="0" i="0" u="none" strike="noStrike" kern="1200" dirty="0" smtClean="0">
                <a:solidFill>
                  <a:schemeClr val="tx1"/>
                </a:solidFill>
                <a:effectLst/>
                <a:latin typeface="+mn-lt"/>
                <a:ea typeface="+mn-ea"/>
                <a:cs typeface="+mn-cs"/>
              </a:rPr>
              <a:t> releases from transmission systems and ambient air quality</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CA" sz="1200" b="1" i="0" u="none" strike="noStrike" kern="1200" dirty="0" smtClean="0">
                <a:solidFill>
                  <a:schemeClr val="tx1"/>
                </a:solidFill>
                <a:effectLst/>
                <a:latin typeface="+mn-lt"/>
                <a:ea typeface="+mn-ea"/>
                <a:cs typeface="+mn-cs"/>
              </a:rPr>
              <a:t>Economic Benefits:</a:t>
            </a:r>
            <a:r>
              <a:rPr lang="en-CA" sz="1200" b="0" i="0" u="none" strike="noStrike" kern="1200" dirty="0" smtClean="0">
                <a:solidFill>
                  <a:schemeClr val="tx1"/>
                </a:solidFill>
                <a:effectLst/>
                <a:latin typeface="+mn-lt"/>
                <a:ea typeface="+mn-ea"/>
                <a:cs typeface="+mn-cs"/>
              </a:rPr>
              <a:t> local business and employment, community investment, taxes paid, contribution to national and regional economies</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CA" sz="1200" b="1" i="0" u="none" strike="noStrike" kern="1200" dirty="0" smtClean="0">
                <a:solidFill>
                  <a:schemeClr val="tx1"/>
                </a:solidFill>
                <a:effectLst/>
                <a:latin typeface="+mn-lt"/>
                <a:ea typeface="+mn-ea"/>
                <a:cs typeface="+mn-cs"/>
              </a:rPr>
              <a:t>Damage Prevention:</a:t>
            </a:r>
            <a:r>
              <a:rPr lang="en-CA" sz="1200" b="0" i="0" u="none" strike="noStrike" kern="1200" dirty="0" smtClean="0">
                <a:solidFill>
                  <a:schemeClr val="tx1"/>
                </a:solidFill>
                <a:effectLst/>
                <a:latin typeface="+mn-lt"/>
                <a:ea typeface="+mn-ea"/>
                <a:cs typeface="+mn-cs"/>
              </a:rPr>
              <a:t> all interference causing damage to pipelines</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CA" sz="1200" b="1" i="0" u="none" strike="noStrike" kern="1200" dirty="0" smtClean="0">
                <a:solidFill>
                  <a:schemeClr val="tx1"/>
                </a:solidFill>
                <a:effectLst/>
                <a:latin typeface="+mn-lt"/>
                <a:ea typeface="+mn-ea"/>
                <a:cs typeface="+mn-cs"/>
              </a:rPr>
              <a:t>Climate Change: </a:t>
            </a:r>
            <a:r>
              <a:rPr lang="en-CA" sz="1200" b="0" i="0" u="none" strike="noStrike" kern="1200" dirty="0" smtClean="0">
                <a:solidFill>
                  <a:schemeClr val="tx1"/>
                </a:solidFill>
                <a:effectLst/>
                <a:latin typeface="+mn-lt"/>
                <a:ea typeface="+mn-ea"/>
                <a:cs typeface="+mn-cs"/>
              </a:rPr>
              <a:t>emissions, adaptation and product impact</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CA" sz="1200" b="1" i="0" u="none" strike="noStrike" kern="1200" dirty="0" smtClean="0">
                <a:solidFill>
                  <a:schemeClr val="tx1"/>
                </a:solidFill>
                <a:effectLst/>
                <a:latin typeface="+mn-lt"/>
                <a:ea typeface="+mn-ea"/>
                <a:cs typeface="+mn-cs"/>
              </a:rPr>
              <a:t>Aboriginal Relations:</a:t>
            </a:r>
            <a:r>
              <a:rPr lang="en-CA" sz="1200" b="0" i="0" u="none" strike="noStrike" kern="1200" dirty="0" smtClean="0">
                <a:solidFill>
                  <a:schemeClr val="tx1"/>
                </a:solidFill>
                <a:effectLst/>
                <a:latin typeface="+mn-lt"/>
                <a:ea typeface="+mn-ea"/>
                <a:cs typeface="+mn-cs"/>
              </a:rPr>
              <a:t> legal and constitutional rights, agreements, and economic development</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CA" sz="1200" b="1" i="0" u="none" strike="noStrike" kern="1200" dirty="0" smtClean="0">
                <a:solidFill>
                  <a:schemeClr val="tx1"/>
                </a:solidFill>
                <a:effectLst/>
                <a:latin typeface="+mn-lt"/>
                <a:ea typeface="+mn-ea"/>
                <a:cs typeface="+mn-cs"/>
              </a:rPr>
              <a:t>Emergency Management: </a:t>
            </a:r>
            <a:r>
              <a:rPr lang="en-CA" sz="1200" b="0" i="0" u="none" strike="noStrike" kern="1200" dirty="0" smtClean="0">
                <a:solidFill>
                  <a:schemeClr val="tx1"/>
                </a:solidFill>
                <a:effectLst/>
                <a:latin typeface="+mn-lt"/>
                <a:ea typeface="+mn-ea"/>
                <a:cs typeface="+mn-cs"/>
              </a:rPr>
              <a:t>preparedness, response and reclamation</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CA" sz="1200" b="1" i="0" u="none" strike="noStrike" kern="1200" dirty="0" smtClean="0">
                <a:solidFill>
                  <a:schemeClr val="tx1"/>
                </a:solidFill>
                <a:effectLst/>
                <a:latin typeface="+mn-lt"/>
                <a:ea typeface="+mn-ea"/>
                <a:cs typeface="+mn-cs"/>
              </a:rPr>
              <a:t>Water Impacts:</a:t>
            </a:r>
            <a:r>
              <a:rPr lang="en-CA" sz="1200" b="0" i="0" u="none" strike="noStrike" kern="1200" dirty="0" smtClean="0">
                <a:solidFill>
                  <a:schemeClr val="tx1"/>
                </a:solidFill>
                <a:effectLst/>
                <a:latin typeface="+mn-lt"/>
                <a:ea typeface="+mn-ea"/>
                <a:cs typeface="+mn-cs"/>
              </a:rPr>
              <a:t> watershed disruption, water crossings, and water quality</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CA" sz="1200" b="1" i="0" u="none" strike="noStrike" kern="1200" dirty="0" smtClean="0">
                <a:solidFill>
                  <a:schemeClr val="tx1"/>
                </a:solidFill>
                <a:effectLst/>
                <a:latin typeface="+mn-lt"/>
                <a:ea typeface="+mn-ea"/>
                <a:cs typeface="+mn-cs"/>
              </a:rPr>
              <a:t>Workforce:</a:t>
            </a:r>
            <a:r>
              <a:rPr lang="en-CA" sz="1200" b="0" i="0" u="none" strike="noStrike" kern="1200" dirty="0" smtClean="0">
                <a:solidFill>
                  <a:schemeClr val="tx1"/>
                </a:solidFill>
                <a:effectLst/>
                <a:latin typeface="+mn-lt"/>
                <a:ea typeface="+mn-ea"/>
                <a:cs typeface="+mn-cs"/>
              </a:rPr>
              <a:t> attraction, recruitment, retention and competency</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CA" sz="1200" b="1" i="0" u="none" strike="noStrike" kern="1200" dirty="0" smtClean="0">
                <a:solidFill>
                  <a:schemeClr val="tx1"/>
                </a:solidFill>
                <a:effectLst/>
                <a:latin typeface="+mn-lt"/>
                <a:ea typeface="+mn-ea"/>
                <a:cs typeface="+mn-cs"/>
              </a:rPr>
              <a:t>Wildlife:</a:t>
            </a:r>
            <a:r>
              <a:rPr lang="en-CA" sz="1200" b="0" i="0" u="none" strike="noStrike" kern="1200" dirty="0" smtClean="0">
                <a:solidFill>
                  <a:schemeClr val="tx1"/>
                </a:solidFill>
                <a:effectLst/>
                <a:latin typeface="+mn-lt"/>
                <a:ea typeface="+mn-ea"/>
                <a:cs typeface="+mn-cs"/>
              </a:rPr>
              <a:t> habitat disruption, impacts to species and mitigation</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CA" sz="1200" b="1" i="0" u="none" strike="noStrike" kern="1200" dirty="0" smtClean="0">
                <a:solidFill>
                  <a:schemeClr val="tx1"/>
                </a:solidFill>
                <a:effectLst/>
                <a:latin typeface="+mn-lt"/>
                <a:ea typeface="+mn-ea"/>
                <a:cs typeface="+mn-cs"/>
              </a:rPr>
              <a:t>Noise:</a:t>
            </a:r>
            <a:r>
              <a:rPr lang="en-CA" sz="1200" b="0" i="0" u="none" strike="noStrike" kern="1200" dirty="0" smtClean="0">
                <a:solidFill>
                  <a:schemeClr val="tx1"/>
                </a:solidFill>
                <a:effectLst/>
                <a:latin typeface="+mn-lt"/>
                <a:ea typeface="+mn-ea"/>
                <a:cs typeface="+mn-cs"/>
              </a:rPr>
              <a:t> noise impacts of operations</a:t>
            </a:r>
            <a:endParaRPr lang="en-US" sz="1200" b="0"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B962B2-E111-40E6-9364-07B93E44EEEA}" type="slidenum">
              <a:rPr lang="en-US" smtClean="0"/>
              <a:t>40</a:t>
            </a:fld>
            <a:endParaRPr lang="en-US" dirty="0"/>
          </a:p>
        </p:txBody>
      </p:sp>
    </p:spTree>
    <p:extLst>
      <p:ext uri="{BB962C8B-B14F-4D97-AF65-F5344CB8AC3E}">
        <p14:creationId xmlns:p14="http://schemas.microsoft.com/office/powerpoint/2010/main" val="8003543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smtClean="0">
                <a:solidFill>
                  <a:schemeClr val="tx1"/>
                </a:solidFill>
                <a:effectLst/>
                <a:latin typeface="+mn-lt"/>
                <a:ea typeface="+mn-ea"/>
                <a:cs typeface="+mn-cs"/>
              </a:rPr>
              <a:t>Inter Pipeline's NGL extraction business generated strong results in the first quarter, with funds from operations totaling $48.5 million. This represents a gain of 13 percent over the $43 million generated in the first quarter of 2013. Increased results were primarily tied to higher propane-plus and ethane product pricing at the Cochrane NGL extraction facility. Natural gas throughput levels and NGL production volumes in the current quarter were similar to first quarter 2013 amounts. Extraction facilities at Cochrane and Empress processed a combined 2.8 billion cubic feet per day (bcf/d) in the quarter, with ethane and propane-plus production averaging 109,200 b/d.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the first quarter of 2014, </a:t>
            </a:r>
            <a:r>
              <a:rPr lang="en-US" sz="1200" b="0" i="0" kern="1200" dirty="0" err="1" smtClean="0">
                <a:solidFill>
                  <a:schemeClr val="tx1"/>
                </a:solidFill>
                <a:effectLst/>
                <a:latin typeface="+mn-lt"/>
                <a:ea typeface="+mn-ea"/>
                <a:cs typeface="+mn-cs"/>
              </a:rPr>
              <a:t>frac</a:t>
            </a:r>
            <a:r>
              <a:rPr lang="en-US" sz="1200" b="0" i="0" kern="1200" dirty="0" smtClean="0">
                <a:solidFill>
                  <a:schemeClr val="tx1"/>
                </a:solidFill>
                <a:effectLst/>
                <a:latin typeface="+mn-lt"/>
                <a:ea typeface="+mn-ea"/>
                <a:cs typeface="+mn-cs"/>
              </a:rPr>
              <a:t>-spread pricing on propane-plus sales at the Cochrane facility averaged US$0.94 per US gallon, up from the US$0.88 per US gallon realized in the first quarter of last year.</a:t>
            </a:r>
          </a:p>
          <a:p>
            <a:endParaRPr lang="zh-TW" altLang="en-US" dirty="0" smtClean="0"/>
          </a:p>
        </p:txBody>
      </p:sp>
      <p:sp>
        <p:nvSpPr>
          <p:cNvPr id="69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84EBEE04-8CAC-4202-86E6-7EED708035DD}" type="slidenum">
              <a:rPr lang="zh-TW" altLang="en-US"/>
              <a:pPr eaLnBrk="1" hangingPunct="1"/>
              <a:t>250</a:t>
            </a:fld>
            <a:endParaRPr lang="zh-TW"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smtClean="0">
                <a:solidFill>
                  <a:schemeClr val="tx1"/>
                </a:solidFill>
                <a:effectLst/>
                <a:latin typeface="+mn-lt"/>
                <a:ea typeface="+mn-ea"/>
                <a:cs typeface="+mn-cs"/>
              </a:rPr>
              <a:t>Financial results in the bulk liquid storage business increased compared to the first quarter of 2013. Favorable foreign exchange rates and various one-time revenues from our UK subsidiary, Simon Storage, more than offset the impact of lower tank utilization rates at certain terminals. For the quarter, funds from operations totaled $21.6 million, a gain of $1.2 million over first quarter 2013 results.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Demand for bulk liquid storage at the </a:t>
            </a:r>
            <a:r>
              <a:rPr lang="en-US" sz="1200" b="0" i="0" kern="1200" dirty="0" err="1" smtClean="0">
                <a:solidFill>
                  <a:schemeClr val="tx1"/>
                </a:solidFill>
                <a:effectLst/>
                <a:latin typeface="+mn-lt"/>
                <a:ea typeface="+mn-ea"/>
                <a:cs typeface="+mn-cs"/>
              </a:rPr>
              <a:t>Gulfhavn</a:t>
            </a:r>
            <a:r>
              <a:rPr lang="en-US" sz="1200" b="0" i="0" kern="1200" dirty="0" smtClean="0">
                <a:solidFill>
                  <a:schemeClr val="tx1"/>
                </a:solidFill>
                <a:effectLst/>
                <a:latin typeface="+mn-lt"/>
                <a:ea typeface="+mn-ea"/>
                <a:cs typeface="+mn-cs"/>
              </a:rPr>
              <a:t> terminal in our Danish subsidiary continues to be adversely impacted by the absence of </a:t>
            </a:r>
            <a:r>
              <a:rPr lang="en-US" sz="1200" b="0" i="0" kern="1200" dirty="0" err="1" smtClean="0">
                <a:solidFill>
                  <a:schemeClr val="tx1"/>
                </a:solidFill>
                <a:effectLst/>
                <a:latin typeface="+mn-lt"/>
                <a:ea typeface="+mn-ea"/>
                <a:cs typeface="+mn-cs"/>
              </a:rPr>
              <a:t>contango</a:t>
            </a:r>
            <a:r>
              <a:rPr lang="en-US" sz="1200" b="0" i="0" kern="1200" dirty="0" smtClean="0">
                <a:solidFill>
                  <a:schemeClr val="tx1"/>
                </a:solidFill>
                <a:effectLst/>
                <a:latin typeface="+mn-lt"/>
                <a:ea typeface="+mn-ea"/>
                <a:cs typeface="+mn-cs"/>
              </a:rPr>
              <a:t> price relationships in the futures markets for certain petroleum products. Overall, the utilization rate for our Danish storage business dropped to 69% compared to 85% in the first quarter of 2013. Simon Storage's performance remained solid, with utilization rates flat at 91%.</a:t>
            </a:r>
          </a:p>
          <a:p>
            <a:pPr>
              <a:lnSpc>
                <a:spcPct val="80000"/>
              </a:lnSpc>
            </a:pPr>
            <a:endParaRPr lang="zh-TW" altLang="en-US" sz="1100" dirty="0" smtClean="0"/>
          </a:p>
        </p:txBody>
      </p:sp>
      <p:sp>
        <p:nvSpPr>
          <p:cNvPr id="72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78DFC1C7-E29D-49D5-A6FD-64CD945486B4}" type="slidenum">
              <a:rPr lang="zh-TW" altLang="en-US"/>
              <a:pPr eaLnBrk="1" hangingPunct="1"/>
              <a:t>253</a:t>
            </a:fld>
            <a:endParaRPr lang="zh-TW"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r>
              <a:rPr lang="en-CA" sz="1200" kern="1200" baseline="0" dirty="0" smtClean="0">
                <a:solidFill>
                  <a:schemeClr val="tx1"/>
                </a:solidFill>
                <a:latin typeface="+mn-lt"/>
                <a:ea typeface="+mn-ea"/>
                <a:cs typeface="+mn-cs"/>
              </a:rPr>
              <a:t>Inter Pipeline generally relies on committed credit facilities and cash flow from its</a:t>
            </a:r>
          </a:p>
          <a:p>
            <a:r>
              <a:rPr lang="en-CA" sz="1200" kern="1200" baseline="0" dirty="0" smtClean="0">
                <a:solidFill>
                  <a:schemeClr val="tx1"/>
                </a:solidFill>
                <a:latin typeface="+mn-lt"/>
                <a:ea typeface="+mn-ea"/>
                <a:cs typeface="+mn-cs"/>
              </a:rPr>
              <a:t>operations to fund capital requirements. At June 30, 2012, Inter Pipeline had access to committed</a:t>
            </a:r>
          </a:p>
          <a:p>
            <a:r>
              <a:rPr lang="en-CA" sz="1200" kern="1200" baseline="0" dirty="0" smtClean="0">
                <a:solidFill>
                  <a:schemeClr val="tx1"/>
                </a:solidFill>
                <a:latin typeface="+mn-lt"/>
                <a:ea typeface="+mn-ea"/>
                <a:cs typeface="+mn-cs"/>
              </a:rPr>
              <a:t>credit facilities </a:t>
            </a:r>
            <a:r>
              <a:rPr lang="en-CA" sz="1200" kern="1200" baseline="0" dirty="0" err="1" smtClean="0">
                <a:solidFill>
                  <a:schemeClr val="tx1"/>
                </a:solidFill>
                <a:latin typeface="+mn-lt"/>
                <a:ea typeface="+mn-ea"/>
                <a:cs typeface="+mn-cs"/>
              </a:rPr>
              <a:t>totaling</a:t>
            </a:r>
            <a:r>
              <a:rPr lang="en-CA" sz="1200" kern="1200" baseline="0" dirty="0" smtClean="0">
                <a:solidFill>
                  <a:schemeClr val="tx1"/>
                </a:solidFill>
                <a:latin typeface="+mn-lt"/>
                <a:ea typeface="+mn-ea"/>
                <a:cs typeface="+mn-cs"/>
              </a:rPr>
              <a:t> $2.3 billion, of which approximately $822.1 million remains unutilized, and</a:t>
            </a:r>
          </a:p>
          <a:p>
            <a:r>
              <a:rPr lang="en-CA" sz="1200" kern="1200" baseline="0" dirty="0" smtClean="0">
                <a:solidFill>
                  <a:schemeClr val="tx1"/>
                </a:solidFill>
                <a:latin typeface="+mn-lt"/>
                <a:ea typeface="+mn-ea"/>
                <a:cs typeface="+mn-cs"/>
              </a:rPr>
              <a:t>demand facilities totaling $45 million of which $44.8 million remains unutilized. </a:t>
            </a:r>
          </a:p>
          <a:p>
            <a:endParaRPr lang="en-CA" sz="1200" kern="1200" baseline="0" dirty="0" smtClean="0">
              <a:solidFill>
                <a:schemeClr val="tx1"/>
              </a:solidFill>
              <a:latin typeface="+mn-lt"/>
              <a:ea typeface="+mn-ea"/>
              <a:cs typeface="+mn-cs"/>
            </a:endParaRPr>
          </a:p>
          <a:p>
            <a:r>
              <a:rPr lang="en-CA" sz="1200" kern="1200" baseline="0" dirty="0" smtClean="0">
                <a:solidFill>
                  <a:schemeClr val="tx1"/>
                </a:solidFill>
                <a:latin typeface="+mn-lt"/>
                <a:ea typeface="+mn-ea"/>
                <a:cs typeface="+mn-cs"/>
              </a:rPr>
              <a:t>http://www.interpipeline.com/files/pdf/investor-relations/2014/Q1%202014%20MDA%20and%20Financials.pdf   </a:t>
            </a:r>
            <a:endParaRPr lang="en-CA" altLang="zh-TW" b="1" dirty="0"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255</a:t>
            </a:fld>
            <a:endParaRPr lang="en-CA" altLang="zh-TW"/>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Organic growth</a:t>
            </a:r>
            <a:endParaRPr lang="en-US" dirty="0"/>
          </a:p>
        </p:txBody>
      </p:sp>
      <p:sp>
        <p:nvSpPr>
          <p:cNvPr id="4" name="Slide Number Placeholder 3"/>
          <p:cNvSpPr>
            <a:spLocks noGrp="1"/>
          </p:cNvSpPr>
          <p:nvPr>
            <p:ph type="sldNum" sz="quarter" idx="10"/>
          </p:nvPr>
        </p:nvSpPr>
        <p:spPr/>
        <p:txBody>
          <a:bodyPr/>
          <a:lstStyle/>
          <a:p>
            <a:fld id="{BC1CD1E2-4529-43BF-AA6C-9E8ACA01EB91}" type="slidenum">
              <a:rPr lang="en-US" smtClean="0"/>
              <a:t>256</a:t>
            </a:fld>
            <a:endParaRPr lang="en-US" dirty="0"/>
          </a:p>
        </p:txBody>
      </p:sp>
    </p:spTree>
    <p:extLst>
      <p:ext uri="{BB962C8B-B14F-4D97-AF65-F5344CB8AC3E}">
        <p14:creationId xmlns:p14="http://schemas.microsoft.com/office/powerpoint/2010/main" val="3374972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was responsible for various growth related projects; most notably the $1.8 billion expansion of the Corridor pipeline system</a:t>
            </a:r>
            <a:endParaRPr lang="en-US" dirty="0"/>
          </a:p>
        </p:txBody>
      </p:sp>
      <p:sp>
        <p:nvSpPr>
          <p:cNvPr id="4" name="Slide Number Placeholder 3"/>
          <p:cNvSpPr>
            <a:spLocks noGrp="1"/>
          </p:cNvSpPr>
          <p:nvPr>
            <p:ph type="sldNum" sz="quarter" idx="10"/>
          </p:nvPr>
        </p:nvSpPr>
        <p:spPr/>
        <p:txBody>
          <a:bodyPr/>
          <a:lstStyle/>
          <a:p>
            <a:fld id="{BC1CD1E2-4529-43BF-AA6C-9E8ACA01EB91}" type="slidenum">
              <a:rPr lang="en-US" smtClean="0"/>
              <a:t>268</a:t>
            </a:fld>
            <a:endParaRPr lang="en-US" dirty="0"/>
          </a:p>
        </p:txBody>
      </p:sp>
    </p:spTree>
    <p:extLst>
      <p:ext uri="{BB962C8B-B14F-4D97-AF65-F5344CB8AC3E}">
        <p14:creationId xmlns:p14="http://schemas.microsoft.com/office/powerpoint/2010/main" val="8587416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Incurred record growth capital expenditures* of $1.7 billion during the year</a:t>
            </a:r>
          </a:p>
          <a:p>
            <a:endParaRPr lang="en-US" dirty="0" smtClean="0"/>
          </a:p>
          <a:p>
            <a:r>
              <a:rPr lang="en-US" dirty="0" smtClean="0"/>
              <a:t>• Announced a $45 million expansion of the Polaris pipeline system to accommodate additional diluent deliveries to </a:t>
            </a:r>
          </a:p>
          <a:p>
            <a:r>
              <a:rPr lang="en-US" dirty="0" smtClean="0"/>
              <a:t>Imperial Oil’s </a:t>
            </a:r>
            <a:r>
              <a:rPr lang="en-US" dirty="0" err="1" smtClean="0"/>
              <a:t>Kearl</a:t>
            </a:r>
            <a:r>
              <a:rPr lang="en-US" dirty="0" smtClean="0"/>
              <a:t> oil sands project</a:t>
            </a:r>
          </a:p>
          <a:p>
            <a:endParaRPr lang="en-US" dirty="0" smtClean="0"/>
          </a:p>
          <a:p>
            <a:r>
              <a:rPr lang="en-US" dirty="0" smtClean="0"/>
              <a:t>Issued $500 million of senior medium-term notes (MTN) at an attractive interest rate of 3.448%</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270</a:t>
            </a:fld>
            <a:endParaRPr lang="en-US" dirty="0"/>
          </a:p>
        </p:txBody>
      </p:sp>
    </p:spTree>
    <p:extLst>
      <p:ext uri="{BB962C8B-B14F-4D97-AF65-F5344CB8AC3E}">
        <p14:creationId xmlns:p14="http://schemas.microsoft.com/office/powerpoint/2010/main" val="4031373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Incurred growth capital expenditures</a:t>
            </a:r>
            <a:r>
              <a:rPr lang="en-US" baseline="0" dirty="0" smtClean="0"/>
              <a:t> </a:t>
            </a:r>
            <a:r>
              <a:rPr lang="en-US" dirty="0" smtClean="0"/>
              <a:t>of $519 million, primarily related to Inter Pipeline’s $2.9 billion expansion program on the Cold Lake and Polaris systems </a:t>
            </a:r>
          </a:p>
          <a:p>
            <a:endParaRPr lang="en-US" dirty="0" smtClean="0"/>
          </a:p>
          <a:p>
            <a:r>
              <a:rPr lang="en-US" dirty="0" smtClean="0"/>
              <a:t>• Issued $301 million of new capital in a highly successful public equity offering</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271</a:t>
            </a:fld>
            <a:endParaRPr lang="en-US" dirty="0"/>
          </a:p>
        </p:txBody>
      </p:sp>
    </p:spTree>
    <p:extLst>
      <p:ext uri="{BB962C8B-B14F-4D97-AF65-F5344CB8AC3E}">
        <p14:creationId xmlns:p14="http://schemas.microsoft.com/office/powerpoint/2010/main" val="33769282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Generated funds from operations*(FFO) of $132 million, a 20 percent increase over first quarter 2013 </a:t>
            </a:r>
          </a:p>
          <a:p>
            <a:endParaRPr lang="en-US" dirty="0" smtClean="0"/>
          </a:p>
          <a:p>
            <a:r>
              <a:rPr lang="en-US" dirty="0" smtClean="0"/>
              <a:t>• Generated net income of $90 million, a gain of $17 million over first quarter 2013 results </a:t>
            </a:r>
          </a:p>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272</a:t>
            </a:fld>
            <a:endParaRPr lang="en-US" dirty="0"/>
          </a:p>
        </p:txBody>
      </p:sp>
    </p:spTree>
    <p:extLst>
      <p:ext uri="{BB962C8B-B14F-4D97-AF65-F5344CB8AC3E}">
        <p14:creationId xmlns:p14="http://schemas.microsoft.com/office/powerpoint/2010/main" val="10138771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Generated funds from operations* (FFO) of $473 million, a new annual record</a:t>
            </a:r>
          </a:p>
          <a:p>
            <a:endParaRPr lang="en-US" dirty="0" smtClean="0"/>
          </a:p>
          <a:p>
            <a:r>
              <a:rPr lang="en-US" dirty="0" smtClean="0"/>
              <a:t>Normalized net income of $302 million after excluding one-time non-cash internalization costs of $349 million</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273</a:t>
            </a:fld>
            <a:endParaRPr lang="en-US" dirty="0"/>
          </a:p>
        </p:txBody>
      </p:sp>
    </p:spTree>
    <p:extLst>
      <p:ext uri="{BB962C8B-B14F-4D97-AF65-F5344CB8AC3E}">
        <p14:creationId xmlns:p14="http://schemas.microsoft.com/office/powerpoint/2010/main" val="139415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2097EC-649A-473B-A27A-F57589EEC92E}" type="slidenum">
              <a:rPr lang="en-US" smtClean="0"/>
              <a:pPr/>
              <a:t>41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p:sp>
      <p:sp>
        <p:nvSpPr>
          <p:cNvPr id="79874" name="Notes Placeholder 2"/>
          <p:cNvSpPr>
            <a:spLocks noGrp="1"/>
          </p:cNvSpPr>
          <p:nvPr>
            <p:ph type="body" idx="1"/>
          </p:nvPr>
        </p:nvSpPr>
        <p:spPr bwMode="auto">
          <a:xfrm>
            <a:off x="685800" y="4415790"/>
            <a:ext cx="548640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宋体" pitchFamily="2" charset="-122"/>
            </a:endParaRPr>
          </a:p>
        </p:txBody>
      </p:sp>
      <p:sp>
        <p:nvSpPr>
          <p:cNvPr id="79875"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fld id="{F55F2E77-E284-47C0-B058-99E1E1557272}" type="datetime1">
              <a:rPr lang="en-US" sz="1800"/>
              <a:pPr eaLnBrk="1" hangingPunct="1"/>
              <a:t>7/18/2014</a:t>
            </a:fld>
            <a:endParaRPr lang="en-US" sz="1800" dirty="0"/>
          </a:p>
        </p:txBody>
      </p:sp>
      <p:sp>
        <p:nvSpPr>
          <p:cNvPr id="7987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fld id="{5821824F-4EEE-4C0B-8B7E-966BB7550D2F}" type="slidenum">
              <a:rPr lang="en-US" sz="1800"/>
              <a:pPr eaLnBrk="1" hangingPunct="1"/>
              <a:t>42</a:t>
            </a:fld>
            <a:endParaRPr lang="en-US" sz="18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79</a:t>
            </a:fld>
            <a:endParaRPr lang="en-US" dirty="0"/>
          </a:p>
        </p:txBody>
      </p:sp>
    </p:spTree>
    <p:extLst>
      <p:ext uri="{BB962C8B-B14F-4D97-AF65-F5344CB8AC3E}">
        <p14:creationId xmlns:p14="http://schemas.microsoft.com/office/powerpoint/2010/main" val="340424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longer moving average sets the tone for the bigger trend and the shorter moving average is used to generate the signals. </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81</a:t>
            </a:fld>
            <a:endParaRPr lang="en-US" dirty="0"/>
          </a:p>
        </p:txBody>
      </p:sp>
    </p:spTree>
    <p:extLst>
      <p:ext uri="{BB962C8B-B14F-4D97-AF65-F5344CB8AC3E}">
        <p14:creationId xmlns:p14="http://schemas.microsoft.com/office/powerpoint/2010/main" val="61842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http://en.wikipedia.org/wiki/Enbridge</a:t>
            </a:r>
          </a:p>
          <a:p>
            <a:endParaRPr lang="en-US" dirty="0" smtClean="0"/>
          </a:p>
          <a:p>
            <a:r>
              <a:rPr lang="en-US" sz="1200" b="0" i="0" u="none" strike="noStrike" kern="1200" baseline="0" dirty="0" smtClean="0">
                <a:solidFill>
                  <a:schemeClr val="tx1"/>
                </a:solidFill>
                <a:latin typeface="+mn-lt"/>
                <a:ea typeface="+mn-ea"/>
                <a:cs typeface="+mn-cs"/>
              </a:rPr>
              <a:t>owns and operates Canada’s largest natural gas distribution company and provides distribution services in Ontario, Quebec, New Brunswick and New York State.</a:t>
            </a:r>
            <a:endParaRPr lang="en-US" dirty="0"/>
          </a:p>
        </p:txBody>
      </p:sp>
      <p:sp>
        <p:nvSpPr>
          <p:cNvPr id="4" name="Slide Number Placeholder 3"/>
          <p:cNvSpPr>
            <a:spLocks noGrp="1"/>
          </p:cNvSpPr>
          <p:nvPr>
            <p:ph type="sldNum" sz="quarter" idx="10"/>
          </p:nvPr>
        </p:nvSpPr>
        <p:spPr/>
        <p:txBody>
          <a:bodyPr/>
          <a:lstStyle/>
          <a:p>
            <a:fld id="{153E6EBC-A18B-EA46-855B-DE855B25B461}" type="slidenum">
              <a:rPr lang="en-US" smtClean="0"/>
              <a:t>91</a:t>
            </a:fld>
            <a:endParaRPr lang="en-US" dirty="0"/>
          </a:p>
        </p:txBody>
      </p:sp>
    </p:spTree>
    <p:extLst>
      <p:ext uri="{BB962C8B-B14F-4D97-AF65-F5344CB8AC3E}">
        <p14:creationId xmlns:p14="http://schemas.microsoft.com/office/powerpoint/2010/main" val="419258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dirty="0"/>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CA"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7/18/2014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normAutofit/>
          </a:bodyPr>
          <a:lstStyle/>
          <a:p>
            <a:fld id="{687D7A59-36E2-48B9-B146-C1E59501F63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AE98CA74-A9E4-4248-8575-5075BB956362}" type="datetimeFigureOut">
              <a:rPr lang="en-US" smtClean="0"/>
              <a:t>7/18/2014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52C512-4292-B04A-8BBA-B46E828EBB9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AE98CA74-A9E4-4248-8575-5075BB956362}" type="datetimeFigureOut">
              <a:rPr lang="en-US" smtClean="0"/>
              <a:t>7/18/2014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52C512-4292-B04A-8BBA-B46E828EBB96}"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AE98CA74-A9E4-4248-8575-5075BB956362}" type="datetimeFigureOut">
              <a:rPr lang="en-US" smtClean="0"/>
              <a:t>7/18/2014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52C512-4292-B04A-8BBA-B46E828EBB96}"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CA"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7B8AEBBE-F8B2-42CF-9895-E86A608384EB}" type="datetime1">
              <a:rPr lang="en-US" smtClean="0"/>
              <a:pPr/>
              <a:t>7/18/2014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en-CA"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AE98CA74-A9E4-4248-8575-5075BB956362}" type="datetimeFigureOut">
              <a:rPr lang="en-US" smtClean="0"/>
              <a:t>7/18/2014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52C512-4292-B04A-8BBA-B46E828EBB96}" type="slidenum">
              <a:rPr lang="en-US" smtClean="0"/>
              <a:t>‹#›</a:t>
            </a:fld>
            <a:endParaRPr lang="en-US" dirty="0"/>
          </a:p>
        </p:txBody>
      </p:sp>
      <p:sp>
        <p:nvSpPr>
          <p:cNvPr id="13" name="Content Placeholder 12"/>
          <p:cNvSpPr>
            <a:spLocks noGrp="1"/>
          </p:cNvSpPr>
          <p:nvPr>
            <p:ph sz="quarter" idx="13"/>
          </p:nvPr>
        </p:nvSpPr>
        <p:spPr>
          <a:xfrm>
            <a:off x="685800" y="1536192"/>
            <a:ext cx="3657600" cy="3877056"/>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p:cNvSpPr>
            <a:spLocks noGrp="1"/>
          </p:cNvSpPr>
          <p:nvPr>
            <p:ph type="dt" sz="half" idx="10"/>
          </p:nvPr>
        </p:nvSpPr>
        <p:spPr/>
        <p:txBody>
          <a:bodyPr/>
          <a:lstStyle/>
          <a:p>
            <a:fld id="{AE98CA74-A9E4-4248-8575-5075BB956362}" type="datetimeFigureOut">
              <a:rPr lang="en-US" smtClean="0"/>
              <a:t>7/18/2014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D52C512-4292-B04A-8BBA-B46E828EBB96}" type="slidenum">
              <a:rPr lang="en-US" smtClean="0"/>
              <a:t>‹#›</a:t>
            </a:fld>
            <a:endParaRPr lang="en-US" dirty="0"/>
          </a:p>
        </p:txBody>
      </p:sp>
      <p:sp>
        <p:nvSpPr>
          <p:cNvPr id="15" name="Content Placeholder 14"/>
          <p:cNvSpPr>
            <a:spLocks noGrp="1"/>
          </p:cNvSpPr>
          <p:nvPr>
            <p:ph sz="quarter" idx="13"/>
          </p:nvPr>
        </p:nvSpPr>
        <p:spPr>
          <a:xfrm>
            <a:off x="685800" y="2209800"/>
            <a:ext cx="3657600" cy="32004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en-CA"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AE98CA74-A9E4-4248-8575-5075BB956362}" type="datetimeFigureOut">
              <a:rPr lang="en-US" smtClean="0"/>
              <a:t>7/18/2014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D52C512-4292-B04A-8BBA-B46E828EBB96}"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AE98CA74-A9E4-4248-8575-5075BB956362}" type="datetimeFigureOut">
              <a:rPr lang="en-US" smtClean="0"/>
              <a:t>7/18/2014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D52C512-4292-B04A-8BBA-B46E828EBB96}"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CA"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AE98CA74-A9E4-4248-8575-5075BB956362}" type="datetimeFigureOut">
              <a:rPr lang="en-US" smtClean="0"/>
              <a:t>7/18/2014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52C512-4292-B04A-8BBA-B46E828EBB96}" type="slidenum">
              <a:rPr lang="en-US" smtClean="0"/>
              <a:t>‹#›</a:t>
            </a:fld>
            <a:endParaRPr lang="en-US" dirty="0"/>
          </a:p>
        </p:txBody>
      </p:sp>
      <p:sp>
        <p:nvSpPr>
          <p:cNvPr id="13" name="Content Placeholder 12"/>
          <p:cNvSpPr>
            <a:spLocks noGrp="1"/>
          </p:cNvSpPr>
          <p:nvPr>
            <p:ph sz="quarter" idx="13"/>
          </p:nvPr>
        </p:nvSpPr>
        <p:spPr>
          <a:xfrm>
            <a:off x="4572000" y="609600"/>
            <a:ext cx="3886200" cy="41910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CA"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dirty="0" smtClean="0"/>
              <a:t>Drag picture to placeholder or click icon to add</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AE98CA74-A9E4-4248-8575-5075BB956362}" type="datetimeFigureOut">
              <a:rPr lang="en-US" smtClean="0"/>
              <a:t>7/18/2014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52C512-4292-B04A-8BBA-B46E828EBB96}" type="slidenum">
              <a:rPr lang="en-US" smtClean="0"/>
              <a:t>‹#›</a:t>
            </a:fld>
            <a:endParaRPr lang="en-US" dirty="0"/>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CA"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CA"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AE98CA74-A9E4-4248-8575-5075BB956362}" type="datetimeFigureOut">
              <a:rPr lang="en-US" smtClean="0"/>
              <a:t>7/18/2014</a:t>
            </a:fld>
            <a:endParaRPr lang="en-US" dirty="0"/>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dirty="0"/>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9D52C512-4292-B04A-8BBA-B46E828EBB96}"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0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1.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0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docid=wkJZb2Jmxsw-hM&amp;tbnid=knX_E2kxBqYD8M:&amp;ved=0CAUQjRw&amp;url=http://www.eco.ca/viewjobs/viewjob_print.aspx?jobID=17532&amp;ei=iVu_U-n7GubBigKPkoAQ&amp;bvm=bv.70810081,d.cGE&amp;psig=AFQjCNFS97pbMhFesL0rdUeVm0wLOkjMjA&amp;ust=1405136108266555"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90.jpeg"/><Relationship Id="rId5" Type="http://schemas.openxmlformats.org/officeDocument/2006/relationships/hyperlink" Target="http://www.google.ca/url?sa=i&amp;rct=j&amp;q=&amp;esrc=s&amp;source=images&amp;cd=&amp;cad=rja&amp;uact=8&amp;docid=mEvM2XzT8YXYxM&amp;tbnid=E-PH24GGRSIRnM:&amp;ved=0CAUQjRw&amp;url=http://www.interpipeline.com/&amp;ei=FVy_U5jOKMKDiwLX3YGQBw&amp;bvm=bv.70810081,d.cGE&amp;psig=AFQjCNECX9HmMf_lucAUZcad52qetR55xQ&amp;ust=1405136261187137" TargetMode="External"/><Relationship Id="rId4" Type="http://schemas.openxmlformats.org/officeDocument/2006/relationships/image" Target="../media/image189.jpeg"/></Relationships>
</file>

<file path=ppt/slides/_rels/slide21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 Target="slide70.xml"/><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37.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wmf"/><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27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wmf"/><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7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itle 4"/>
          <p:cNvSpPr>
            <a:spLocks noGrp="1"/>
          </p:cNvSpPr>
          <p:nvPr>
            <p:ph type="ctrTitle"/>
          </p:nvPr>
        </p:nvSpPr>
        <p:spPr>
          <a:xfrm>
            <a:off x="1333500" y="206375"/>
            <a:ext cx="6524625" cy="3968750"/>
          </a:xfrm>
          <a:solidFill>
            <a:srgbClr val="008000">
              <a:alpha val="73000"/>
            </a:srgbClr>
          </a:solidFill>
        </p:spPr>
        <p:txBody>
          <a:bodyPr>
            <a:normAutofit/>
          </a:bodyPr>
          <a:lstStyle/>
          <a:p>
            <a:pPr algn="ctr"/>
            <a:r>
              <a:rPr lang="en-US" sz="4000" b="1" dirty="0" smtClean="0"/>
              <a:t>Canadian pipelines</a:t>
            </a:r>
            <a:r>
              <a:rPr lang="en-US" dirty="0" smtClean="0"/>
              <a:t/>
            </a:r>
            <a:br>
              <a:rPr lang="en-US" dirty="0" smtClean="0"/>
            </a:br>
            <a:r>
              <a:rPr lang="en-US" dirty="0" smtClean="0"/>
              <a:t/>
            </a:r>
            <a:br>
              <a:rPr lang="en-US" dirty="0" smtClean="0"/>
            </a:br>
            <a:r>
              <a:rPr lang="en-US" sz="1600" b="1" dirty="0" smtClean="0">
                <a:latin typeface="AR BERKLEY" pitchFamily="2" charset="0"/>
                <a:cs typeface="Aharoni" pitchFamily="2" charset="-79"/>
              </a:rPr>
              <a:t>Group </a:t>
            </a:r>
            <a:r>
              <a:rPr lang="en-US" sz="1600" b="1" dirty="0">
                <a:latin typeface="AR BERKLEY" pitchFamily="2" charset="0"/>
                <a:cs typeface="Aharoni" pitchFamily="2" charset="-79"/>
              </a:rPr>
              <a:t>6</a:t>
            </a:r>
            <a:br>
              <a:rPr lang="en-US" sz="1600" b="1" dirty="0">
                <a:latin typeface="AR BERKLEY" pitchFamily="2" charset="0"/>
                <a:cs typeface="Aharoni" pitchFamily="2" charset="-79"/>
              </a:rPr>
            </a:br>
            <a:r>
              <a:rPr lang="en-US" sz="1600" b="1" dirty="0">
                <a:latin typeface="AR BERKLEY" pitchFamily="2" charset="0"/>
                <a:cs typeface="Aharoni" pitchFamily="2" charset="-79"/>
              </a:rPr>
              <a:t>Gurse Sandhu</a:t>
            </a:r>
            <a:br>
              <a:rPr lang="en-US" sz="1600" b="1" dirty="0">
                <a:latin typeface="AR BERKLEY" pitchFamily="2" charset="0"/>
                <a:cs typeface="Aharoni" pitchFamily="2" charset="-79"/>
              </a:rPr>
            </a:br>
            <a:r>
              <a:rPr lang="en-US" sz="1600" b="1" dirty="0">
                <a:latin typeface="AR BERKLEY" pitchFamily="2" charset="0"/>
                <a:cs typeface="Aharoni" pitchFamily="2" charset="-79"/>
              </a:rPr>
              <a:t>Katy Guo</a:t>
            </a:r>
            <a:br>
              <a:rPr lang="en-US" sz="1600" b="1" dirty="0">
                <a:latin typeface="AR BERKLEY" pitchFamily="2" charset="0"/>
                <a:cs typeface="Aharoni" pitchFamily="2" charset="-79"/>
              </a:rPr>
            </a:br>
            <a:r>
              <a:rPr lang="en-US" sz="1600" b="1" dirty="0">
                <a:latin typeface="AR BERKLEY" pitchFamily="2" charset="0"/>
                <a:cs typeface="Aharoni" pitchFamily="2" charset="-79"/>
              </a:rPr>
              <a:t>Yue Gao</a:t>
            </a:r>
            <a:br>
              <a:rPr lang="en-US" sz="1600" b="1" dirty="0">
                <a:latin typeface="AR BERKLEY" pitchFamily="2" charset="0"/>
                <a:cs typeface="Aharoni" pitchFamily="2" charset="-79"/>
              </a:rPr>
            </a:br>
            <a:r>
              <a:rPr lang="en-US" sz="1600" b="1" dirty="0">
                <a:latin typeface="AR BERKLEY" pitchFamily="2" charset="0"/>
                <a:cs typeface="Aharoni" pitchFamily="2" charset="-79"/>
              </a:rPr>
              <a:t>Kevin Wong</a:t>
            </a:r>
            <a:r>
              <a:rPr lang="en-US" b="1" dirty="0">
                <a:latin typeface="AR BERKLEY" pitchFamily="2" charset="0"/>
                <a:cs typeface="Aharoni" pitchFamily="2" charset="-79"/>
              </a:rPr>
              <a:t/>
            </a:r>
            <a:br>
              <a:rPr lang="en-US" b="1" dirty="0">
                <a:latin typeface="AR BERKLEY" pitchFamily="2" charset="0"/>
                <a:cs typeface="Aharoni" pitchFamily="2" charset="-79"/>
              </a:rPr>
            </a:br>
            <a:endParaRPr lang="en-US" dirty="0"/>
          </a:p>
        </p:txBody>
      </p:sp>
    </p:spTree>
    <p:extLst>
      <p:ext uri="{BB962C8B-B14F-4D97-AF65-F5344CB8AC3E}">
        <p14:creationId xmlns:p14="http://schemas.microsoft.com/office/powerpoint/2010/main" val="2529174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Industry Performance</a:t>
            </a:r>
            <a:endParaRPr lang="en-US" dirty="0">
              <a:solidFill>
                <a:srgbClr val="FFFFFF"/>
              </a:solidFill>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543294" y="1371600"/>
            <a:ext cx="5382377" cy="2591162"/>
          </a:xfrm>
        </p:spPr>
      </p:pic>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1400" y="4114800"/>
            <a:ext cx="5344271" cy="2514951"/>
          </a:xfrm>
          <a:prstGeom prst="rect">
            <a:avLst/>
          </a:prstGeom>
        </p:spPr>
      </p:pic>
      <p:sp>
        <p:nvSpPr>
          <p:cNvPr id="12" name="Rectangle 11"/>
          <p:cNvSpPr/>
          <p:nvPr/>
        </p:nvSpPr>
        <p:spPr>
          <a:xfrm>
            <a:off x="365393" y="1609725"/>
            <a:ext cx="3066776" cy="3108544"/>
          </a:xfrm>
          <a:prstGeom prst="rect">
            <a:avLst/>
          </a:prstGeom>
        </p:spPr>
        <p:txBody>
          <a:bodyPr wrap="square">
            <a:spAutoFit/>
          </a:bodyPr>
          <a:lstStyle/>
          <a:p>
            <a:pPr marL="457200" lvl="0" indent="-457200">
              <a:buFont typeface="Arial"/>
              <a:buChar char="•"/>
            </a:pPr>
            <a:r>
              <a:rPr lang="en-US" sz="2800" dirty="0" smtClean="0">
                <a:solidFill>
                  <a:prstClr val="white"/>
                </a:solidFill>
              </a:rPr>
              <a:t>Industry is growing Steadily in terms of turnover, size.</a:t>
            </a:r>
          </a:p>
          <a:p>
            <a:pPr lvl="0" algn="ctr"/>
            <a:endParaRPr lang="en-US" sz="2800" dirty="0">
              <a:solidFill>
                <a:prstClr val="white"/>
              </a:solidFill>
            </a:endParaRPr>
          </a:p>
          <a:p>
            <a:pPr marL="457200" lvl="0" indent="-457200">
              <a:buFont typeface="Arial"/>
              <a:buChar char="•"/>
            </a:pPr>
            <a:r>
              <a:rPr lang="en-US" sz="2800" dirty="0" smtClean="0">
                <a:solidFill>
                  <a:prstClr val="white"/>
                </a:solidFill>
              </a:rPr>
              <a:t>Profit margin has decreased</a:t>
            </a:r>
          </a:p>
        </p:txBody>
      </p:sp>
    </p:spTree>
    <p:extLst>
      <p:ext uri="{BB962C8B-B14F-4D97-AF65-F5344CB8AC3E}">
        <p14:creationId xmlns:p14="http://schemas.microsoft.com/office/powerpoint/2010/main" val="28681096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33" y="71442"/>
            <a:ext cx="7772400" cy="1143000"/>
          </a:xfrm>
        </p:spPr>
        <p:txBody>
          <a:bodyPr>
            <a:normAutofit fontScale="90000"/>
          </a:bodyPr>
          <a:lstStyle/>
          <a:p>
            <a:pPr algn="ctr"/>
            <a:r>
              <a:rPr lang="en-US" dirty="0"/>
              <a:t>Liquids </a:t>
            </a:r>
            <a:r>
              <a:rPr lang="en-US" dirty="0" smtClean="0"/>
              <a:t>Pipelines - Canadian </a:t>
            </a:r>
            <a:r>
              <a:rPr lang="en-US" dirty="0"/>
              <a:t>Mainline</a:t>
            </a:r>
          </a:p>
        </p:txBody>
      </p:sp>
      <p:pic>
        <p:nvPicPr>
          <p:cNvPr id="4" name="Picture 3"/>
          <p:cNvPicPr>
            <a:picLocks noChangeAspect="1"/>
          </p:cNvPicPr>
          <p:nvPr/>
        </p:nvPicPr>
        <p:blipFill>
          <a:blip r:embed="rId2"/>
          <a:stretch>
            <a:fillRect/>
          </a:stretch>
        </p:blipFill>
        <p:spPr>
          <a:xfrm>
            <a:off x="5333987" y="1215219"/>
            <a:ext cx="3454406" cy="5642781"/>
          </a:xfrm>
          <a:prstGeom prst="rect">
            <a:avLst/>
          </a:prstGeom>
        </p:spPr>
      </p:pic>
      <p:sp>
        <p:nvSpPr>
          <p:cNvPr id="3" name="TextBox 2"/>
          <p:cNvSpPr txBox="1"/>
          <p:nvPr/>
        </p:nvSpPr>
        <p:spPr>
          <a:xfrm>
            <a:off x="607594" y="1192747"/>
            <a:ext cx="3845859" cy="4401205"/>
          </a:xfrm>
          <a:prstGeom prst="rect">
            <a:avLst/>
          </a:prstGeom>
          <a:noFill/>
        </p:spPr>
        <p:txBody>
          <a:bodyPr wrap="square" rtlCol="0">
            <a:spAutoFit/>
          </a:bodyPr>
          <a:lstStyle/>
          <a:p>
            <a:pPr marL="285750" indent="-285750">
              <a:buFont typeface="Arial"/>
              <a:buChar char="•"/>
            </a:pPr>
            <a:r>
              <a:rPr lang="en-US" sz="2000" dirty="0" smtClean="0"/>
              <a:t>Six </a:t>
            </a:r>
            <a:r>
              <a:rPr lang="en-US" sz="2000" dirty="0"/>
              <a:t>adjacent </a:t>
            </a:r>
            <a:r>
              <a:rPr lang="en-US" sz="2000" dirty="0" smtClean="0"/>
              <a:t>pipelines </a:t>
            </a:r>
            <a:r>
              <a:rPr lang="en-US" sz="2000" dirty="0"/>
              <a:t>with </a:t>
            </a:r>
            <a:r>
              <a:rPr lang="en-US" sz="2000" dirty="0" smtClean="0"/>
              <a:t>a combined </a:t>
            </a:r>
            <a:r>
              <a:rPr lang="en-US" sz="2000" dirty="0"/>
              <a:t>design operating capacity of </a:t>
            </a:r>
            <a:r>
              <a:rPr lang="en-US" sz="2000" dirty="0" smtClean="0"/>
              <a:t>approximately 2.5 million </a:t>
            </a:r>
            <a:r>
              <a:rPr lang="en-US" sz="2000" dirty="0"/>
              <a:t>bpd</a:t>
            </a:r>
            <a:r>
              <a:rPr lang="en-US" sz="2000" dirty="0" smtClean="0"/>
              <a:t> </a:t>
            </a:r>
          </a:p>
          <a:p>
            <a:pPr marL="285750" indent="-285750">
              <a:buFont typeface="Arial"/>
              <a:buChar char="•"/>
            </a:pPr>
            <a:endParaRPr lang="en-US" sz="2000" dirty="0" smtClean="0"/>
          </a:p>
          <a:p>
            <a:pPr marL="285750" indent="-285750">
              <a:buFont typeface="Arial"/>
              <a:buChar char="•"/>
            </a:pPr>
            <a:r>
              <a:rPr lang="en-US" sz="2000" dirty="0"/>
              <a:t>T</a:t>
            </a:r>
            <a:r>
              <a:rPr lang="en-US" sz="2000" dirty="0" smtClean="0"/>
              <a:t>ransports </a:t>
            </a:r>
            <a:r>
              <a:rPr lang="en-US" sz="2000" dirty="0"/>
              <a:t>various grades of crude oil and </a:t>
            </a:r>
            <a:r>
              <a:rPr lang="en-US" sz="2000" dirty="0" smtClean="0"/>
              <a:t>diluted bitumen</a:t>
            </a:r>
            <a:r>
              <a:rPr lang="en-US" sz="2000" dirty="0"/>
              <a:t> </a:t>
            </a:r>
            <a:r>
              <a:rPr lang="en-US" sz="2000" dirty="0" smtClean="0"/>
              <a:t>from </a:t>
            </a:r>
            <a:r>
              <a:rPr lang="en-US" sz="2000" dirty="0"/>
              <a:t>western Canada to the </a:t>
            </a:r>
            <a:r>
              <a:rPr lang="en-US" sz="2000" dirty="0" smtClean="0"/>
              <a:t>Midwest region </a:t>
            </a:r>
            <a:r>
              <a:rPr lang="en-US" sz="2000" dirty="0"/>
              <a:t>of the </a:t>
            </a:r>
            <a:r>
              <a:rPr lang="en-US" sz="2000" dirty="0" smtClean="0"/>
              <a:t>United States </a:t>
            </a:r>
            <a:r>
              <a:rPr lang="en-US" sz="2000" dirty="0"/>
              <a:t>and eastern </a:t>
            </a:r>
            <a:r>
              <a:rPr lang="en-US" sz="2000" dirty="0" smtClean="0"/>
              <a:t>Canada</a:t>
            </a:r>
          </a:p>
          <a:p>
            <a:pPr marL="285750" indent="-285750">
              <a:buFont typeface="Arial"/>
              <a:buChar char="•"/>
            </a:pPr>
            <a:endParaRPr lang="en-US" sz="2000" dirty="0" smtClean="0"/>
          </a:p>
          <a:p>
            <a:pPr marL="285750" indent="-285750">
              <a:buFont typeface="Arial"/>
              <a:buChar char="•"/>
            </a:pPr>
            <a:r>
              <a:rPr lang="en-US" sz="2000" dirty="0"/>
              <a:t>T</a:t>
            </a:r>
            <a:r>
              <a:rPr lang="en-US" sz="2000" dirty="0" smtClean="0"/>
              <a:t>wo </a:t>
            </a:r>
            <a:r>
              <a:rPr lang="en-US" sz="2000" dirty="0"/>
              <a:t>crude oil pipelines and one refined </a:t>
            </a:r>
            <a:r>
              <a:rPr lang="en-US" sz="2000" dirty="0" smtClean="0"/>
              <a:t>products pipeline </a:t>
            </a:r>
            <a:r>
              <a:rPr lang="en-US" sz="2000" dirty="0"/>
              <a:t>located in eastern Canada</a:t>
            </a:r>
          </a:p>
        </p:txBody>
      </p:sp>
    </p:spTree>
    <p:extLst>
      <p:ext uri="{BB962C8B-B14F-4D97-AF65-F5344CB8AC3E}">
        <p14:creationId xmlns:p14="http://schemas.microsoft.com/office/powerpoint/2010/main" val="4113783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Liquids </a:t>
            </a:r>
            <a:r>
              <a:rPr lang="en-US" sz="2800" dirty="0" smtClean="0"/>
              <a:t>Pipelines - Regional </a:t>
            </a:r>
            <a:r>
              <a:rPr lang="en-US" sz="2800" dirty="0"/>
              <a:t>Oil Sands System</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6968" y="1417638"/>
            <a:ext cx="4762560" cy="5440361"/>
          </a:xfrm>
          <a:prstGeom prst="rect">
            <a:avLst/>
          </a:prstGeom>
        </p:spPr>
      </p:pic>
      <p:pic>
        <p:nvPicPr>
          <p:cNvPr id="6" name="Picture 5"/>
          <p:cNvPicPr>
            <a:picLocks noChangeAspect="1"/>
          </p:cNvPicPr>
          <p:nvPr/>
        </p:nvPicPr>
        <p:blipFill>
          <a:blip r:embed="rId4"/>
          <a:stretch>
            <a:fillRect/>
          </a:stretch>
        </p:blipFill>
        <p:spPr>
          <a:xfrm>
            <a:off x="5610339" y="1417638"/>
            <a:ext cx="2849714" cy="5440361"/>
          </a:xfrm>
          <a:prstGeom prst="rect">
            <a:avLst/>
          </a:prstGeom>
        </p:spPr>
      </p:pic>
    </p:spTree>
    <p:extLst>
      <p:ext uri="{BB962C8B-B14F-4D97-AF65-F5344CB8AC3E}">
        <p14:creationId xmlns:p14="http://schemas.microsoft.com/office/powerpoint/2010/main" val="485820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Liquids </a:t>
            </a:r>
            <a:r>
              <a:rPr lang="en-US" dirty="0" smtClean="0"/>
              <a:t>Pipelines - Spearhead </a:t>
            </a:r>
            <a:r>
              <a:rPr lang="en-US" dirty="0"/>
              <a:t>Pipeline</a:t>
            </a:r>
          </a:p>
        </p:txBody>
      </p:sp>
      <p:pic>
        <p:nvPicPr>
          <p:cNvPr id="6" name="Picture 5"/>
          <p:cNvPicPr>
            <a:picLocks noChangeAspect="1"/>
          </p:cNvPicPr>
          <p:nvPr/>
        </p:nvPicPr>
        <p:blipFill>
          <a:blip r:embed="rId3"/>
          <a:stretch>
            <a:fillRect/>
          </a:stretch>
        </p:blipFill>
        <p:spPr>
          <a:xfrm>
            <a:off x="5289178" y="1417638"/>
            <a:ext cx="3380689" cy="5111656"/>
          </a:xfrm>
          <a:prstGeom prst="rect">
            <a:avLst/>
          </a:prstGeom>
        </p:spPr>
      </p:pic>
      <p:sp>
        <p:nvSpPr>
          <p:cNvPr id="7" name="TextBox 6"/>
          <p:cNvSpPr txBox="1"/>
          <p:nvPr/>
        </p:nvSpPr>
        <p:spPr>
          <a:xfrm>
            <a:off x="791882" y="1610099"/>
            <a:ext cx="3675530" cy="3416320"/>
          </a:xfrm>
          <a:prstGeom prst="rect">
            <a:avLst/>
          </a:prstGeom>
          <a:noFill/>
        </p:spPr>
        <p:txBody>
          <a:bodyPr wrap="square" rtlCol="0">
            <a:spAutoFit/>
          </a:bodyPr>
          <a:lstStyle/>
          <a:p>
            <a:pPr marL="285750" indent="-285750">
              <a:buFont typeface="Arial"/>
              <a:buChar char="•"/>
            </a:pPr>
            <a:r>
              <a:rPr lang="en-US" dirty="0"/>
              <a:t>D</a:t>
            </a:r>
            <a:r>
              <a:rPr lang="en-US" dirty="0" smtClean="0"/>
              <a:t>elivers </a:t>
            </a:r>
            <a:r>
              <a:rPr lang="en-US" dirty="0"/>
              <a:t>crude oil from the Flanagan, Illinois delivery point </a:t>
            </a:r>
            <a:r>
              <a:rPr lang="en-US" dirty="0" smtClean="0"/>
              <a:t>of the </a:t>
            </a:r>
            <a:r>
              <a:rPr lang="en-US" dirty="0"/>
              <a:t>Lakehead System to Cushing</a:t>
            </a:r>
            <a:r>
              <a:rPr lang="en-US" dirty="0" smtClean="0"/>
              <a:t>, Oklahoma</a:t>
            </a:r>
          </a:p>
          <a:p>
            <a:endParaRPr lang="en-US" dirty="0"/>
          </a:p>
          <a:p>
            <a:pPr marL="285750" indent="-285750">
              <a:buFont typeface="Arial"/>
              <a:buChar char="•"/>
            </a:pPr>
            <a:r>
              <a:rPr lang="en-US" dirty="0"/>
              <a:t>Both the initial </a:t>
            </a:r>
            <a:r>
              <a:rPr lang="en-US" dirty="0" smtClean="0"/>
              <a:t>committed shippers </a:t>
            </a:r>
            <a:r>
              <a:rPr lang="en-US" dirty="0"/>
              <a:t>and expansion shippers were required to enter into 10-year </a:t>
            </a:r>
            <a:r>
              <a:rPr lang="en-US" dirty="0" smtClean="0"/>
              <a:t>shipping commitments </a:t>
            </a:r>
            <a:r>
              <a:rPr lang="en-US" dirty="0"/>
              <a:t>at negotiated rates that were offered during the open </a:t>
            </a:r>
            <a:r>
              <a:rPr lang="en-US" dirty="0" smtClean="0"/>
              <a:t>season process</a:t>
            </a:r>
            <a:r>
              <a:rPr lang="en-US" dirty="0"/>
              <a:t>.</a:t>
            </a:r>
          </a:p>
        </p:txBody>
      </p:sp>
    </p:spTree>
    <p:extLst>
      <p:ext uri="{BB962C8B-B14F-4D97-AF65-F5344CB8AC3E}">
        <p14:creationId xmlns:p14="http://schemas.microsoft.com/office/powerpoint/2010/main" val="786485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9048" y="1060545"/>
            <a:ext cx="8089152" cy="5797455"/>
          </a:xfrm>
        </p:spPr>
        <p:txBody>
          <a:bodyPr>
            <a:normAutofit/>
          </a:bodyPr>
          <a:lstStyle/>
          <a:p>
            <a:r>
              <a:rPr lang="en-US" dirty="0"/>
              <a:t>Southern Lights </a:t>
            </a:r>
            <a:r>
              <a:rPr lang="en-US" dirty="0" smtClean="0"/>
              <a:t>Pipeline</a:t>
            </a:r>
          </a:p>
          <a:p>
            <a:pPr lvl="1">
              <a:buFont typeface="Wingdings" charset="2"/>
              <a:buChar char="ü"/>
            </a:pPr>
            <a:r>
              <a:rPr lang="de-DE" dirty="0" smtClean="0"/>
              <a:t>180,000 </a:t>
            </a:r>
            <a:r>
              <a:rPr lang="de-DE" dirty="0" err="1"/>
              <a:t>bpd</a:t>
            </a:r>
            <a:r>
              <a:rPr lang="de-DE" dirty="0"/>
              <a:t>, 20-inch </a:t>
            </a:r>
            <a:r>
              <a:rPr lang="de-DE" dirty="0" err="1" smtClean="0"/>
              <a:t>diameter</a:t>
            </a:r>
            <a:endParaRPr lang="de-DE" dirty="0" smtClean="0"/>
          </a:p>
          <a:p>
            <a:pPr lvl="1">
              <a:buFont typeface="Wingdings" charset="2"/>
              <a:buChar char="ü"/>
            </a:pPr>
            <a:r>
              <a:rPr lang="en-US" dirty="0"/>
              <a:t>T</a:t>
            </a:r>
            <a:r>
              <a:rPr lang="en-US" dirty="0" smtClean="0"/>
              <a:t>ransporting diluent from </a:t>
            </a:r>
            <a:r>
              <a:rPr lang="en-US" dirty="0"/>
              <a:t>Chicago, Illinois to Edmonton, </a:t>
            </a:r>
            <a:r>
              <a:rPr lang="en-US" dirty="0" smtClean="0"/>
              <a:t>Alberta</a:t>
            </a:r>
          </a:p>
          <a:p>
            <a:pPr lvl="1">
              <a:buFont typeface="Wingdings" charset="2"/>
              <a:buChar char="ü"/>
            </a:pPr>
            <a:r>
              <a:rPr lang="en-US" dirty="0"/>
              <a:t>T</a:t>
            </a:r>
            <a:r>
              <a:rPr lang="en-US" dirty="0" smtClean="0"/>
              <a:t>ariff </a:t>
            </a:r>
            <a:r>
              <a:rPr lang="en-US" dirty="0"/>
              <a:t>revenues under long-term contracts </a:t>
            </a:r>
            <a:r>
              <a:rPr lang="en-US" dirty="0" smtClean="0"/>
              <a:t>with committed shippers</a:t>
            </a:r>
            <a:r>
              <a:rPr lang="en-US" dirty="0"/>
              <a:t> </a:t>
            </a:r>
            <a:endParaRPr lang="en-US" dirty="0" smtClean="0"/>
          </a:p>
          <a:p>
            <a:endParaRPr lang="en-US" dirty="0" smtClean="0"/>
          </a:p>
          <a:p>
            <a:r>
              <a:rPr lang="en-US" dirty="0" smtClean="0"/>
              <a:t>Seaway Pipeline</a:t>
            </a:r>
          </a:p>
          <a:p>
            <a:pPr lvl="1">
              <a:buFont typeface="Wingdings" charset="2"/>
              <a:buChar char="ü"/>
            </a:pPr>
            <a:r>
              <a:rPr lang="en-US" dirty="0"/>
              <a:t>A</a:t>
            </a:r>
            <a:r>
              <a:rPr lang="en-US" dirty="0" smtClean="0"/>
              <a:t>cquired </a:t>
            </a:r>
            <a:r>
              <a:rPr lang="en-US" dirty="0"/>
              <a:t>a 50% interest in </a:t>
            </a:r>
            <a:r>
              <a:rPr lang="en-US" dirty="0" smtClean="0"/>
              <a:t>the 1,078</a:t>
            </a:r>
            <a:r>
              <a:rPr lang="en-US" dirty="0"/>
              <a:t>-kilometre (670-mile) Seaway </a:t>
            </a:r>
            <a:r>
              <a:rPr lang="en-US" dirty="0" smtClean="0"/>
              <a:t>Pipeline</a:t>
            </a:r>
          </a:p>
          <a:p>
            <a:pPr lvl="1">
              <a:buFont typeface="Wingdings" charset="2"/>
              <a:buChar char="ü"/>
            </a:pPr>
            <a:r>
              <a:rPr lang="en-US" dirty="0"/>
              <a:t>F</a:t>
            </a:r>
            <a:r>
              <a:rPr lang="en-US" dirty="0" smtClean="0"/>
              <a:t>iled </a:t>
            </a:r>
            <a:r>
              <a:rPr lang="en-US" dirty="0"/>
              <a:t>a brief with the </a:t>
            </a:r>
            <a:r>
              <a:rPr lang="en-US" dirty="0" smtClean="0"/>
              <a:t>FERC asking</a:t>
            </a:r>
            <a:r>
              <a:rPr lang="en-US" dirty="0"/>
              <a:t> </a:t>
            </a:r>
            <a:r>
              <a:rPr lang="en-US" dirty="0" smtClean="0"/>
              <a:t>for </a:t>
            </a:r>
            <a:r>
              <a:rPr lang="en-US" dirty="0"/>
              <a:t>expedited ruling by the FERC on the committed rates</a:t>
            </a:r>
            <a:endParaRPr lang="en-US" dirty="0" smtClean="0"/>
          </a:p>
          <a:p>
            <a:pPr marL="0" indent="0">
              <a:buNone/>
            </a:pPr>
            <a:endParaRPr lang="en-US" dirty="0"/>
          </a:p>
          <a:p>
            <a:r>
              <a:rPr lang="en-US" dirty="0"/>
              <a:t>Feeder Pipelines And </a:t>
            </a:r>
            <a:r>
              <a:rPr lang="en-US" dirty="0" smtClean="0"/>
              <a:t>Other</a:t>
            </a:r>
          </a:p>
          <a:p>
            <a:pPr lvl="1">
              <a:buFont typeface="Wingdings" charset="2"/>
              <a:buChar char="ü"/>
            </a:pPr>
            <a:r>
              <a:rPr lang="en-US" dirty="0"/>
              <a:t>85% interest in Olympic Pipe Line </a:t>
            </a:r>
            <a:r>
              <a:rPr lang="en-US" dirty="0" smtClean="0"/>
              <a:t>Company, </a:t>
            </a:r>
            <a:r>
              <a:rPr lang="en-US" dirty="0"/>
              <a:t>the largest refined products pipeline in the </a:t>
            </a:r>
            <a:r>
              <a:rPr lang="en-US" dirty="0" smtClean="0"/>
              <a:t>State of Washington</a:t>
            </a:r>
            <a:endParaRPr lang="en-US" dirty="0"/>
          </a:p>
        </p:txBody>
      </p:sp>
      <p:sp>
        <p:nvSpPr>
          <p:cNvPr id="4" name="Title 1"/>
          <p:cNvSpPr>
            <a:spLocks noGrp="1"/>
          </p:cNvSpPr>
          <p:nvPr>
            <p:ph type="title"/>
          </p:nvPr>
        </p:nvSpPr>
        <p:spPr>
          <a:xfrm>
            <a:off x="685800" y="32769"/>
            <a:ext cx="7772400" cy="1143000"/>
          </a:xfrm>
        </p:spPr>
        <p:txBody>
          <a:bodyPr>
            <a:normAutofit/>
          </a:bodyPr>
          <a:lstStyle/>
          <a:p>
            <a:pPr algn="ctr"/>
            <a:r>
              <a:rPr lang="en-US" dirty="0" smtClean="0"/>
              <a:t>Other Liquids Pipelines</a:t>
            </a:r>
            <a:endParaRPr lang="en-US" dirty="0"/>
          </a:p>
        </p:txBody>
      </p:sp>
    </p:spTree>
    <p:extLst>
      <p:ext uri="{BB962C8B-B14F-4D97-AF65-F5344CB8AC3E}">
        <p14:creationId xmlns:p14="http://schemas.microsoft.com/office/powerpoint/2010/main" val="277580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646" y="552824"/>
            <a:ext cx="8964706" cy="5692587"/>
          </a:xfrm>
          <a:prstGeom prst="rect">
            <a:avLst/>
          </a:prstGeom>
        </p:spPr>
      </p:pic>
      <p:sp>
        <p:nvSpPr>
          <p:cNvPr id="2" name="Rectangle 1"/>
          <p:cNvSpPr/>
          <p:nvPr/>
        </p:nvSpPr>
        <p:spPr>
          <a:xfrm>
            <a:off x="324279" y="3377493"/>
            <a:ext cx="7174679" cy="2161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989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Gas Distribution</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417638"/>
            <a:ext cx="5164920" cy="5440362"/>
          </a:xfrm>
          <a:prstGeom prst="rect">
            <a:avLst/>
          </a:prstGeom>
        </p:spPr>
      </p:pic>
      <p:sp>
        <p:nvSpPr>
          <p:cNvPr id="5" name="TextBox 4"/>
          <p:cNvSpPr txBox="1"/>
          <p:nvPr/>
        </p:nvSpPr>
        <p:spPr>
          <a:xfrm>
            <a:off x="5369859" y="1417640"/>
            <a:ext cx="3430494" cy="4770537"/>
          </a:xfrm>
          <a:prstGeom prst="rect">
            <a:avLst/>
          </a:prstGeom>
          <a:noFill/>
        </p:spPr>
        <p:txBody>
          <a:bodyPr wrap="square" rtlCol="0">
            <a:spAutoFit/>
          </a:bodyPr>
          <a:lstStyle/>
          <a:p>
            <a:pPr marL="285750" indent="-285750">
              <a:buFont typeface="Arial"/>
              <a:buChar char="•"/>
            </a:pPr>
            <a:r>
              <a:rPr lang="en-US" sz="1600" b="1" dirty="0"/>
              <a:t>N</a:t>
            </a:r>
            <a:r>
              <a:rPr lang="en-US" sz="1600" b="1" dirty="0" smtClean="0"/>
              <a:t>atural </a:t>
            </a:r>
            <a:r>
              <a:rPr lang="en-US" sz="1600" b="1" dirty="0"/>
              <a:t>gas </a:t>
            </a:r>
            <a:r>
              <a:rPr lang="en-US" sz="1600" b="1" dirty="0" smtClean="0"/>
              <a:t>distribution utility </a:t>
            </a:r>
            <a:r>
              <a:rPr lang="en-US" sz="1600" b="1" dirty="0"/>
              <a:t>operations in Quebec and New </a:t>
            </a:r>
            <a:r>
              <a:rPr lang="en-US" sz="1600" b="1" dirty="0" smtClean="0"/>
              <a:t>Brunswick</a:t>
            </a:r>
            <a:endParaRPr lang="en-US" sz="1600" b="1" dirty="0"/>
          </a:p>
          <a:p>
            <a:pPr marL="285750" indent="-285750">
              <a:buFont typeface="Arial"/>
              <a:buChar char="•"/>
            </a:pPr>
            <a:endParaRPr lang="en-US" sz="1600" b="1" dirty="0" smtClean="0"/>
          </a:p>
          <a:p>
            <a:pPr marL="285750" indent="-285750">
              <a:buFont typeface="Arial"/>
              <a:buChar char="•"/>
            </a:pPr>
            <a:r>
              <a:rPr lang="en-US" sz="1600" b="1" dirty="0" smtClean="0"/>
              <a:t>The most significant being EGNB, which owns </a:t>
            </a:r>
            <a:r>
              <a:rPr lang="en-US" sz="1600" b="1" dirty="0"/>
              <a:t>the natural </a:t>
            </a:r>
            <a:r>
              <a:rPr lang="en-US" sz="1600" b="1" dirty="0" smtClean="0"/>
              <a:t>gas distribution franchise in </a:t>
            </a:r>
            <a:r>
              <a:rPr lang="en-US" sz="1600" b="1" dirty="0"/>
              <a:t>the province of </a:t>
            </a:r>
            <a:r>
              <a:rPr lang="en-US" sz="1600" b="1" dirty="0" smtClean="0"/>
              <a:t>New Brunswick</a:t>
            </a:r>
          </a:p>
          <a:p>
            <a:pPr marL="285750" indent="-285750">
              <a:buFont typeface="Arial"/>
              <a:buChar char="•"/>
            </a:pPr>
            <a:endParaRPr lang="en-US" sz="1600" b="1" dirty="0"/>
          </a:p>
          <a:p>
            <a:pPr marL="285750" indent="-285750">
              <a:buFont typeface="Arial"/>
              <a:buChar char="•"/>
            </a:pPr>
            <a:r>
              <a:rPr lang="en-US" sz="1600" b="1" dirty="0"/>
              <a:t>R</a:t>
            </a:r>
            <a:r>
              <a:rPr lang="en-US" sz="1600" b="1" dirty="0" smtClean="0"/>
              <a:t>ates </a:t>
            </a:r>
            <a:r>
              <a:rPr lang="en-US" sz="1600" b="1" dirty="0"/>
              <a:t>and T</a:t>
            </a:r>
            <a:r>
              <a:rPr lang="en-US" sz="1600" b="1" dirty="0" smtClean="0"/>
              <a:t>ariffs Regulatory Matters</a:t>
            </a:r>
          </a:p>
          <a:p>
            <a:pPr marL="285750" indent="-285750">
              <a:buFont typeface="Arial"/>
              <a:buChar char="•"/>
            </a:pPr>
            <a:endParaRPr lang="en-US" sz="1600" b="1" dirty="0"/>
          </a:p>
          <a:p>
            <a:pPr marL="285750" indent="-285750">
              <a:buFont typeface="Arial"/>
              <a:buChar char="•"/>
            </a:pPr>
            <a:r>
              <a:rPr lang="en-US" sz="1600" b="1" dirty="0" smtClean="0">
                <a:solidFill>
                  <a:schemeClr val="accent3">
                    <a:lumMod val="60000"/>
                    <a:lumOff val="40000"/>
                  </a:schemeClr>
                </a:solidFill>
              </a:rPr>
              <a:t>Risks</a:t>
            </a:r>
            <a:endParaRPr lang="en-US" sz="1600" b="1" dirty="0" smtClean="0"/>
          </a:p>
          <a:p>
            <a:pPr lvl="1"/>
            <a:r>
              <a:rPr lang="en-US" sz="1600" b="1" dirty="0" smtClean="0"/>
              <a:t>weather</a:t>
            </a:r>
            <a:r>
              <a:rPr lang="en-US" sz="1600" b="1" dirty="0"/>
              <a:t>, economic conditions</a:t>
            </a:r>
            <a:r>
              <a:rPr lang="en-US" sz="1600" b="1" dirty="0" smtClean="0"/>
              <a:t>, pricing </a:t>
            </a:r>
            <a:r>
              <a:rPr lang="en-US" sz="1600" b="1" dirty="0"/>
              <a:t>of competitive energy sources and growth in </a:t>
            </a:r>
            <a:r>
              <a:rPr lang="en-US" sz="1600" b="1" dirty="0" smtClean="0"/>
              <a:t>the number </a:t>
            </a:r>
            <a:r>
              <a:rPr lang="en-US" sz="1600" b="1" dirty="0"/>
              <a:t>of customers</a:t>
            </a:r>
          </a:p>
          <a:p>
            <a:pPr marL="285750" indent="-285750">
              <a:buFont typeface="Arial"/>
              <a:buChar char="•"/>
            </a:pPr>
            <a:endParaRPr lang="en-US" sz="1600" b="1" dirty="0"/>
          </a:p>
        </p:txBody>
      </p:sp>
    </p:spTree>
    <p:extLst>
      <p:ext uri="{BB962C8B-B14F-4D97-AF65-F5344CB8AC3E}">
        <p14:creationId xmlns:p14="http://schemas.microsoft.com/office/powerpoint/2010/main" val="429325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34322"/>
            <a:ext cx="9144000" cy="4247278"/>
          </a:xfrm>
          <a:prstGeom prst="rect">
            <a:avLst/>
          </a:prstGeom>
        </p:spPr>
      </p:pic>
    </p:spTree>
    <p:extLst>
      <p:ext uri="{BB962C8B-B14F-4D97-AF65-F5344CB8AC3E}">
        <p14:creationId xmlns:p14="http://schemas.microsoft.com/office/powerpoint/2010/main" val="2458512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5464"/>
            <a:ext cx="7772400" cy="1143000"/>
          </a:xfrm>
        </p:spPr>
        <p:txBody>
          <a:bodyPr>
            <a:normAutofit fontScale="90000"/>
          </a:bodyPr>
          <a:lstStyle/>
          <a:p>
            <a:pPr algn="ctr"/>
            <a:r>
              <a:rPr lang="en-US" dirty="0"/>
              <a:t>Gas Pipelines, Processing and Energy Services</a:t>
            </a:r>
          </a:p>
        </p:txBody>
      </p:sp>
      <p:sp>
        <p:nvSpPr>
          <p:cNvPr id="4" name="TextBox 3"/>
          <p:cNvSpPr txBox="1"/>
          <p:nvPr/>
        </p:nvSpPr>
        <p:spPr>
          <a:xfrm>
            <a:off x="5662705" y="968366"/>
            <a:ext cx="3212353" cy="5262980"/>
          </a:xfrm>
          <a:prstGeom prst="rect">
            <a:avLst/>
          </a:prstGeom>
          <a:noFill/>
        </p:spPr>
        <p:txBody>
          <a:bodyPr wrap="square" rtlCol="0">
            <a:spAutoFit/>
          </a:bodyPr>
          <a:lstStyle/>
          <a:p>
            <a:pPr marL="285750" indent="-285750">
              <a:buFont typeface="Arial"/>
              <a:buChar char="•"/>
            </a:pPr>
            <a:r>
              <a:rPr lang="en-US" sz="1600" dirty="0"/>
              <a:t>42.7% interest in </a:t>
            </a:r>
            <a:r>
              <a:rPr lang="en-US" sz="1600" b="1" u="sng" dirty="0"/>
              <a:t>Aux Sable </a:t>
            </a:r>
            <a:r>
              <a:rPr lang="en-US" sz="1600" dirty="0"/>
              <a:t>US and </a:t>
            </a:r>
            <a:r>
              <a:rPr lang="en-US" sz="1600" dirty="0" smtClean="0"/>
              <a:t>a 50</a:t>
            </a:r>
            <a:r>
              <a:rPr lang="en-US" sz="1600" dirty="0"/>
              <a:t>% interest in Aux Sable </a:t>
            </a:r>
            <a:r>
              <a:rPr lang="en-US" sz="1600" dirty="0" smtClean="0"/>
              <a:t>Canada</a:t>
            </a:r>
          </a:p>
          <a:p>
            <a:pPr marL="285750" indent="-285750">
              <a:buFont typeface="Arial"/>
              <a:buChar char="•"/>
            </a:pPr>
            <a:endParaRPr lang="en-US" sz="1600" dirty="0" smtClean="0"/>
          </a:p>
          <a:p>
            <a:pPr marL="285750" indent="-285750">
              <a:buFont typeface="Arial"/>
              <a:buChar char="•"/>
            </a:pPr>
            <a:r>
              <a:rPr lang="en-US" sz="1600" b="1" u="sng" dirty="0"/>
              <a:t>Energy Services </a:t>
            </a:r>
            <a:r>
              <a:rPr lang="en-US" sz="1600" dirty="0"/>
              <a:t>provides energy supply and </a:t>
            </a:r>
            <a:r>
              <a:rPr lang="en-US" sz="1600" dirty="0" smtClean="0"/>
              <a:t>marketing services </a:t>
            </a:r>
            <a:r>
              <a:rPr lang="en-US" sz="1600" dirty="0"/>
              <a:t>to North American refiners</a:t>
            </a:r>
            <a:r>
              <a:rPr lang="en-US" sz="1600" dirty="0" smtClean="0"/>
              <a:t>, producers </a:t>
            </a:r>
            <a:r>
              <a:rPr lang="en-US" sz="1600" dirty="0"/>
              <a:t>and </a:t>
            </a:r>
            <a:r>
              <a:rPr lang="en-US" sz="1600" dirty="0" smtClean="0"/>
              <a:t>other Customers</a:t>
            </a:r>
          </a:p>
          <a:p>
            <a:pPr marL="285750" indent="-285750">
              <a:buFont typeface="Arial"/>
              <a:buChar char="•"/>
            </a:pPr>
            <a:endParaRPr lang="en-US" sz="1600" dirty="0" smtClean="0"/>
          </a:p>
          <a:p>
            <a:pPr marL="285750" indent="-285750">
              <a:buFont typeface="Arial"/>
              <a:buChar char="•"/>
            </a:pPr>
            <a:r>
              <a:rPr lang="en-US" sz="1600" b="1" u="sng" dirty="0" smtClean="0"/>
              <a:t>Alliance </a:t>
            </a:r>
            <a:r>
              <a:rPr lang="en-US" sz="1600" b="1" u="sng" dirty="0"/>
              <a:t>Pipeline </a:t>
            </a:r>
            <a:r>
              <a:rPr lang="en-US" sz="1600" b="1" u="sng" dirty="0" smtClean="0"/>
              <a:t>US </a:t>
            </a:r>
            <a:r>
              <a:rPr lang="en-US" sz="1600" dirty="0" smtClean="0"/>
              <a:t>consists </a:t>
            </a:r>
            <a:r>
              <a:rPr lang="en-US" sz="1600" dirty="0"/>
              <a:t>of </a:t>
            </a:r>
            <a:r>
              <a:rPr lang="en-US" sz="1600" dirty="0" smtClean="0"/>
              <a:t>~3,000 km of </a:t>
            </a:r>
            <a:r>
              <a:rPr lang="en-US" sz="1600" dirty="0"/>
              <a:t>integrated, high-pressure natural gas transmission pipeline and </a:t>
            </a:r>
            <a:r>
              <a:rPr lang="en-US" sz="1600" dirty="0" smtClean="0"/>
              <a:t>~860 km of </a:t>
            </a:r>
            <a:r>
              <a:rPr lang="en-US" sz="1600" dirty="0"/>
              <a:t>lateral pipelines and related </a:t>
            </a:r>
            <a:r>
              <a:rPr lang="en-US" sz="1600" dirty="0" smtClean="0"/>
              <a:t>infrastructure</a:t>
            </a:r>
          </a:p>
          <a:p>
            <a:pPr marL="285750" indent="-285750">
              <a:buFont typeface="Arial"/>
              <a:buChar char="•"/>
            </a:pPr>
            <a:endParaRPr lang="en-US" sz="1600" dirty="0" smtClean="0"/>
          </a:p>
          <a:p>
            <a:pPr marL="285750" indent="-285750">
              <a:buFont typeface="Arial"/>
              <a:buChar char="•"/>
            </a:pPr>
            <a:r>
              <a:rPr lang="en-US" sz="1600" b="1" u="sng" dirty="0"/>
              <a:t>Vector </a:t>
            </a:r>
            <a:r>
              <a:rPr lang="en-US" sz="1600" b="1" u="sng" dirty="0" smtClean="0"/>
              <a:t>Pipeline </a:t>
            </a:r>
            <a:r>
              <a:rPr lang="en-US" sz="1600" dirty="0" smtClean="0"/>
              <a:t>provides </a:t>
            </a:r>
            <a:r>
              <a:rPr lang="en-US" sz="1600" dirty="0"/>
              <a:t>operating services to and holds a 60% joint </a:t>
            </a:r>
            <a:r>
              <a:rPr lang="en-US" sz="1600" dirty="0" smtClean="0"/>
              <a:t>venture interest </a:t>
            </a:r>
            <a:r>
              <a:rPr lang="en-US" sz="1600" dirty="0"/>
              <a:t>in Vector</a:t>
            </a:r>
          </a:p>
        </p:txBody>
      </p:sp>
      <p:pic>
        <p:nvPicPr>
          <p:cNvPr id="5" name="Picture 4"/>
          <p:cNvPicPr>
            <a:picLocks noChangeAspect="1"/>
          </p:cNvPicPr>
          <p:nvPr/>
        </p:nvPicPr>
        <p:blipFill>
          <a:blip r:embed="rId2"/>
          <a:stretch>
            <a:fillRect/>
          </a:stretch>
        </p:blipFill>
        <p:spPr>
          <a:xfrm>
            <a:off x="0" y="1284945"/>
            <a:ext cx="5257800" cy="5573055"/>
          </a:xfrm>
          <a:prstGeom prst="rect">
            <a:avLst/>
          </a:prstGeom>
        </p:spPr>
      </p:pic>
    </p:spTree>
    <p:extLst>
      <p:ext uri="{BB962C8B-B14F-4D97-AF65-F5344CB8AC3E}">
        <p14:creationId xmlns:p14="http://schemas.microsoft.com/office/powerpoint/2010/main" val="4168385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normAutofit fontScale="90000"/>
          </a:bodyPr>
          <a:lstStyle/>
          <a:p>
            <a:pPr algn="ctr"/>
            <a:r>
              <a:rPr lang="en-US" dirty="0"/>
              <a:t>Gas Pipelines, Processing and Energy Services</a:t>
            </a:r>
          </a:p>
        </p:txBody>
      </p:sp>
      <p:pic>
        <p:nvPicPr>
          <p:cNvPr id="4" name="Picture 3"/>
          <p:cNvPicPr>
            <a:picLocks noChangeAspect="1"/>
          </p:cNvPicPr>
          <p:nvPr/>
        </p:nvPicPr>
        <p:blipFill>
          <a:blip r:embed="rId3"/>
          <a:stretch>
            <a:fillRect/>
          </a:stretch>
        </p:blipFill>
        <p:spPr>
          <a:xfrm>
            <a:off x="-1" y="1143000"/>
            <a:ext cx="5186827" cy="5715000"/>
          </a:xfrm>
          <a:prstGeom prst="rect">
            <a:avLst/>
          </a:prstGeom>
        </p:spPr>
      </p:pic>
      <p:pic>
        <p:nvPicPr>
          <p:cNvPr id="3" name="Picture 2"/>
          <p:cNvPicPr>
            <a:picLocks noChangeAspect="1"/>
          </p:cNvPicPr>
          <p:nvPr/>
        </p:nvPicPr>
        <p:blipFill>
          <a:blip r:embed="rId4"/>
          <a:stretch>
            <a:fillRect/>
          </a:stretch>
        </p:blipFill>
        <p:spPr>
          <a:xfrm>
            <a:off x="5408561" y="1143000"/>
            <a:ext cx="3568700" cy="5440362"/>
          </a:xfrm>
          <a:prstGeom prst="rect">
            <a:avLst/>
          </a:prstGeom>
        </p:spPr>
      </p:pic>
    </p:spTree>
    <p:extLst>
      <p:ext uri="{BB962C8B-B14F-4D97-AF65-F5344CB8AC3E}">
        <p14:creationId xmlns:p14="http://schemas.microsoft.com/office/powerpoint/2010/main" val="854773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43430"/>
            <a:ext cx="9144000" cy="4460216"/>
          </a:xfrm>
          <a:prstGeom prst="rect">
            <a:avLst/>
          </a:prstGeom>
        </p:spPr>
      </p:pic>
      <p:sp>
        <p:nvSpPr>
          <p:cNvPr id="3" name="Rectangle 2"/>
          <p:cNvSpPr/>
          <p:nvPr/>
        </p:nvSpPr>
        <p:spPr>
          <a:xfrm>
            <a:off x="135111" y="4934573"/>
            <a:ext cx="8904300" cy="2161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8340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Industry Structure</a:t>
            </a:r>
            <a:endParaRPr lang="en-US" dirty="0">
              <a:solidFill>
                <a:srgbClr val="FFFFFF"/>
              </a:solidFill>
            </a:endParaRPr>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11125" y="2873375"/>
            <a:ext cx="8914750" cy="3376401"/>
          </a:xfrm>
          <a:prstGeom prst="rect">
            <a:avLst/>
          </a:prstGeom>
          <a:ln/>
        </p:spPr>
        <p:style>
          <a:lnRef idx="1">
            <a:schemeClr val="accent2"/>
          </a:lnRef>
          <a:fillRef idx="3">
            <a:schemeClr val="accent2"/>
          </a:fillRef>
          <a:effectRef idx="2">
            <a:schemeClr val="accent2"/>
          </a:effectRef>
          <a:fontRef idx="minor">
            <a:schemeClr val="lt1"/>
          </a:fontRef>
        </p:style>
      </p:pic>
      <p:graphicFrame>
        <p:nvGraphicFramePr>
          <p:cNvPr id="5" name="Table 4"/>
          <p:cNvGraphicFramePr>
            <a:graphicFrameLocks noGrp="1"/>
          </p:cNvGraphicFramePr>
          <p:nvPr>
            <p:extLst>
              <p:ext uri="{D42A27DB-BD31-4B8C-83A1-F6EECF244321}">
                <p14:modId xmlns:p14="http://schemas.microsoft.com/office/powerpoint/2010/main" val="3470792031"/>
              </p:ext>
            </p:extLst>
          </p:nvPr>
        </p:nvGraphicFramePr>
        <p:xfrm>
          <a:off x="1682750" y="1417638"/>
          <a:ext cx="6096000" cy="101092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US" dirty="0" smtClean="0"/>
                        <a:t>Upstream</a:t>
                      </a:r>
                      <a:endParaRPr lang="en-US" dirty="0"/>
                    </a:p>
                  </a:txBody>
                  <a:tcPr/>
                </a:tc>
                <a:tc>
                  <a:txBody>
                    <a:bodyPr/>
                    <a:lstStyle/>
                    <a:p>
                      <a:r>
                        <a:rPr lang="en-US" dirty="0" smtClean="0"/>
                        <a:t>Midstream</a:t>
                      </a:r>
                      <a:endParaRPr lang="en-US" dirty="0"/>
                    </a:p>
                  </a:txBody>
                  <a:tcPr/>
                </a:tc>
                <a:tc>
                  <a:txBody>
                    <a:bodyPr/>
                    <a:lstStyle/>
                    <a:p>
                      <a:r>
                        <a:rPr lang="en-US" dirty="0" smtClean="0"/>
                        <a:t>Downstream</a:t>
                      </a:r>
                      <a:endParaRPr lang="en-US" dirty="0"/>
                    </a:p>
                  </a:txBody>
                  <a:tcPr/>
                </a:tc>
              </a:tr>
              <a:tr h="370840">
                <a:tc>
                  <a:txBody>
                    <a:bodyPr/>
                    <a:lstStyle/>
                    <a:p>
                      <a:r>
                        <a:rPr lang="en-US" dirty="0" smtClean="0"/>
                        <a:t>Exploration</a:t>
                      </a:r>
                      <a:r>
                        <a:rPr lang="en-US" baseline="0" dirty="0" smtClean="0"/>
                        <a:t> and Production</a:t>
                      </a:r>
                      <a:endParaRPr lang="en-US" dirty="0"/>
                    </a:p>
                  </a:txBody>
                  <a:tcPr/>
                </a:tc>
                <a:tc>
                  <a:txBody>
                    <a:bodyPr/>
                    <a:lstStyle/>
                    <a:p>
                      <a:r>
                        <a:rPr lang="en-US" dirty="0" smtClean="0"/>
                        <a:t>Transportation</a:t>
                      </a:r>
                      <a:r>
                        <a:rPr lang="en-US" baseline="0" dirty="0" smtClean="0"/>
                        <a:t> and Gathering</a:t>
                      </a:r>
                      <a:endParaRPr lang="en-US" dirty="0"/>
                    </a:p>
                  </a:txBody>
                  <a:tcPr/>
                </a:tc>
                <a:tc>
                  <a:txBody>
                    <a:bodyPr/>
                    <a:lstStyle/>
                    <a:p>
                      <a:r>
                        <a:rPr lang="en-US" dirty="0" smtClean="0"/>
                        <a:t>Refining and</a:t>
                      </a:r>
                      <a:r>
                        <a:rPr lang="en-US" baseline="0" dirty="0" smtClean="0"/>
                        <a:t> Retailing</a:t>
                      </a:r>
                      <a:endParaRPr lang="en-US" dirty="0"/>
                    </a:p>
                  </a:txBody>
                  <a:tcPr/>
                </a:tc>
              </a:tr>
            </a:tbl>
          </a:graphicData>
        </a:graphic>
      </p:graphicFrame>
    </p:spTree>
    <p:extLst>
      <p:ext uri="{BB962C8B-B14F-4D97-AF65-F5344CB8AC3E}">
        <p14:creationId xmlns:p14="http://schemas.microsoft.com/office/powerpoint/2010/main" val="208593425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82"/>
            <a:ext cx="8229600" cy="1143000"/>
          </a:xfrm>
        </p:spPr>
        <p:txBody>
          <a:bodyPr/>
          <a:lstStyle/>
          <a:p>
            <a:pPr algn="ctr"/>
            <a:r>
              <a:rPr lang="en-US" dirty="0"/>
              <a:t>Sponsored Investments</a:t>
            </a:r>
          </a:p>
        </p:txBody>
      </p:sp>
      <p:sp>
        <p:nvSpPr>
          <p:cNvPr id="3" name="TextBox 2"/>
          <p:cNvSpPr txBox="1"/>
          <p:nvPr/>
        </p:nvSpPr>
        <p:spPr>
          <a:xfrm>
            <a:off x="457200" y="1434911"/>
            <a:ext cx="7874000" cy="3170099"/>
          </a:xfrm>
          <a:prstGeom prst="rect">
            <a:avLst/>
          </a:prstGeom>
          <a:noFill/>
        </p:spPr>
        <p:txBody>
          <a:bodyPr wrap="square" rtlCol="0">
            <a:spAutoFit/>
          </a:bodyPr>
          <a:lstStyle/>
          <a:p>
            <a:pPr marL="285750" indent="-285750">
              <a:buFont typeface="Arial"/>
              <a:buChar char="•"/>
            </a:pPr>
            <a:r>
              <a:rPr lang="en-US" sz="2000" dirty="0" smtClean="0"/>
              <a:t>EEP:</a:t>
            </a:r>
          </a:p>
          <a:p>
            <a:pPr marL="800100" lvl="1" indent="-342900">
              <a:buFont typeface="Arial"/>
              <a:buChar char="•"/>
            </a:pPr>
            <a:r>
              <a:rPr lang="en-US" sz="2000" dirty="0" smtClean="0"/>
              <a:t>EEP </a:t>
            </a:r>
            <a:r>
              <a:rPr lang="en-US" sz="2000" dirty="0"/>
              <a:t>owns and operates crude oil and liquid petroleum transportation and storage assets and </a:t>
            </a:r>
            <a:r>
              <a:rPr lang="en-US" sz="2000" dirty="0" smtClean="0"/>
              <a:t>natural gas </a:t>
            </a:r>
            <a:r>
              <a:rPr lang="en-US" sz="2000" dirty="0"/>
              <a:t>and NGL gathering, treating, processing</a:t>
            </a:r>
            <a:r>
              <a:rPr lang="en-US" sz="2000" dirty="0" smtClean="0"/>
              <a:t>, transportation </a:t>
            </a:r>
            <a:r>
              <a:rPr lang="en-US" sz="2000" dirty="0"/>
              <a:t>and marketing assets in the United </a:t>
            </a:r>
            <a:r>
              <a:rPr lang="en-US" sz="2000" dirty="0" smtClean="0"/>
              <a:t>States; Average </a:t>
            </a:r>
            <a:r>
              <a:rPr lang="en-US" sz="2000" dirty="0"/>
              <a:t>ownership interest in EEP during 2013 was 21.1</a:t>
            </a:r>
            <a:r>
              <a:rPr lang="en-US" sz="2000" dirty="0" smtClean="0"/>
              <a:t>%; Enbridge </a:t>
            </a:r>
            <a:r>
              <a:rPr lang="en-US" sz="2000" dirty="0"/>
              <a:t>h</a:t>
            </a:r>
            <a:r>
              <a:rPr lang="en-US" sz="2000" dirty="0" smtClean="0"/>
              <a:t>olds </a:t>
            </a:r>
            <a:r>
              <a:rPr lang="en-US" sz="2000" dirty="0"/>
              <a:t>a US$1.2 billion investment in </a:t>
            </a:r>
            <a:r>
              <a:rPr lang="en-US" sz="2000" dirty="0" smtClean="0"/>
              <a:t>EEP preferred units</a:t>
            </a:r>
            <a:endParaRPr lang="en-US" sz="2000" dirty="0"/>
          </a:p>
          <a:p>
            <a:pPr marL="285750" indent="-285750">
              <a:buFont typeface="Arial"/>
              <a:buChar char="•"/>
            </a:pPr>
            <a:r>
              <a:rPr lang="en-US" sz="2000" dirty="0" smtClean="0"/>
              <a:t>EELP:</a:t>
            </a:r>
          </a:p>
          <a:p>
            <a:pPr marL="800100" lvl="1" indent="-342900">
              <a:buFont typeface="Arial"/>
              <a:buChar char="•"/>
            </a:pPr>
            <a:r>
              <a:rPr lang="en-US" sz="2000" dirty="0" smtClean="0"/>
              <a:t>Enbridge funded </a:t>
            </a:r>
            <a:r>
              <a:rPr lang="en-US" sz="2000" dirty="0"/>
              <a:t>66.7% of the </a:t>
            </a:r>
            <a:r>
              <a:rPr lang="en-US" sz="2000" dirty="0" smtClean="0"/>
              <a:t>EELP (</a:t>
            </a:r>
            <a:r>
              <a:rPr lang="en-US" sz="2000" dirty="0"/>
              <a:t>Enbridge Energy, Limited Partnership</a:t>
            </a:r>
            <a:r>
              <a:rPr lang="en-US" sz="2000" dirty="0" smtClean="0"/>
              <a:t>) equity requirements</a:t>
            </a:r>
          </a:p>
        </p:txBody>
      </p:sp>
    </p:spTree>
    <p:extLst>
      <p:ext uri="{BB962C8B-B14F-4D97-AF65-F5344CB8AC3E}">
        <p14:creationId xmlns:p14="http://schemas.microsoft.com/office/powerpoint/2010/main" val="682087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005"/>
            <a:ext cx="8229600" cy="1143000"/>
          </a:xfrm>
        </p:spPr>
        <p:txBody>
          <a:bodyPr/>
          <a:lstStyle/>
          <a:p>
            <a:pPr algn="ctr"/>
            <a:r>
              <a:rPr lang="en-US" dirty="0"/>
              <a:t>Sponsored Investments</a:t>
            </a:r>
          </a:p>
        </p:txBody>
      </p:sp>
      <p:sp>
        <p:nvSpPr>
          <p:cNvPr id="3" name="TextBox 2"/>
          <p:cNvSpPr txBox="1"/>
          <p:nvPr/>
        </p:nvSpPr>
        <p:spPr>
          <a:xfrm>
            <a:off x="5842001" y="1218645"/>
            <a:ext cx="3386667" cy="3416320"/>
          </a:xfrm>
          <a:prstGeom prst="rect">
            <a:avLst/>
          </a:prstGeom>
          <a:noFill/>
        </p:spPr>
        <p:txBody>
          <a:bodyPr wrap="square" rtlCol="0">
            <a:spAutoFit/>
          </a:bodyPr>
          <a:lstStyle/>
          <a:p>
            <a:pPr marL="285750" indent="-285750">
              <a:buFont typeface="Arial"/>
              <a:buChar char="•"/>
            </a:pPr>
            <a:r>
              <a:rPr lang="en-US" dirty="0" smtClean="0"/>
              <a:t>Enbridge Income Fund (EIF)</a:t>
            </a:r>
          </a:p>
          <a:p>
            <a:r>
              <a:rPr lang="en-US" dirty="0" smtClean="0"/>
              <a:t> - three </a:t>
            </a:r>
            <a:r>
              <a:rPr lang="en-US" dirty="0"/>
              <a:t>core </a:t>
            </a:r>
            <a:r>
              <a:rPr lang="en-US" dirty="0" smtClean="0"/>
              <a:t>businesses:</a:t>
            </a:r>
          </a:p>
          <a:p>
            <a:pPr marL="742950" lvl="1" indent="-285750">
              <a:buFont typeface="Wingdings" charset="2"/>
              <a:buChar char="ü"/>
            </a:pPr>
            <a:r>
              <a:rPr lang="en-US" dirty="0" smtClean="0"/>
              <a:t>Renewable </a:t>
            </a:r>
            <a:r>
              <a:rPr lang="en-US" dirty="0"/>
              <a:t>and alternative power generation (Green Power)</a:t>
            </a:r>
            <a:r>
              <a:rPr lang="en-US" dirty="0" smtClean="0"/>
              <a:t>;</a:t>
            </a:r>
          </a:p>
          <a:p>
            <a:pPr marL="742950" lvl="1" indent="-285750">
              <a:buFont typeface="Wingdings" charset="2"/>
              <a:buChar char="ü"/>
            </a:pPr>
            <a:r>
              <a:rPr lang="en-US" dirty="0"/>
              <a:t>C</a:t>
            </a:r>
            <a:r>
              <a:rPr lang="en-US" dirty="0" smtClean="0"/>
              <a:t>rude </a:t>
            </a:r>
            <a:r>
              <a:rPr lang="en-US" dirty="0"/>
              <a:t>oil and liquids pipeline transportation and </a:t>
            </a:r>
            <a:r>
              <a:rPr lang="en-US" dirty="0" smtClean="0"/>
              <a:t>storage (</a:t>
            </a:r>
            <a:r>
              <a:rPr lang="en-US" dirty="0"/>
              <a:t>Liquids Transportation and Storage)</a:t>
            </a:r>
            <a:r>
              <a:rPr lang="en-US" dirty="0" smtClean="0"/>
              <a:t>; </a:t>
            </a:r>
          </a:p>
          <a:p>
            <a:pPr marL="742950" lvl="1" indent="-285750">
              <a:buFont typeface="Wingdings" charset="2"/>
              <a:buChar char="ü"/>
            </a:pPr>
            <a:r>
              <a:rPr lang="en-US" dirty="0" smtClean="0"/>
              <a:t>50</a:t>
            </a:r>
            <a:r>
              <a:rPr lang="en-US" dirty="0"/>
              <a:t>% </a:t>
            </a:r>
            <a:r>
              <a:rPr lang="en-US" dirty="0" smtClean="0"/>
              <a:t>interest in </a:t>
            </a:r>
            <a:r>
              <a:rPr lang="en-US" dirty="0"/>
              <a:t>Alliance Pipeline Canada</a:t>
            </a:r>
          </a:p>
        </p:txBody>
      </p:sp>
      <p:pic>
        <p:nvPicPr>
          <p:cNvPr id="5" name="Picture 4"/>
          <p:cNvPicPr>
            <a:picLocks noChangeAspect="1"/>
          </p:cNvPicPr>
          <p:nvPr/>
        </p:nvPicPr>
        <p:blipFill>
          <a:blip r:embed="rId2"/>
          <a:stretch>
            <a:fillRect/>
          </a:stretch>
        </p:blipFill>
        <p:spPr>
          <a:xfrm>
            <a:off x="-1" y="1193523"/>
            <a:ext cx="5909733" cy="5545944"/>
          </a:xfrm>
          <a:prstGeom prst="rect">
            <a:avLst/>
          </a:prstGeom>
        </p:spPr>
      </p:pic>
    </p:spTree>
    <p:extLst>
      <p:ext uri="{BB962C8B-B14F-4D97-AF65-F5344CB8AC3E}">
        <p14:creationId xmlns:p14="http://schemas.microsoft.com/office/powerpoint/2010/main" val="3886549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87295"/>
            <a:ext cx="9144000" cy="4582970"/>
          </a:xfrm>
          <a:prstGeom prst="rect">
            <a:avLst/>
          </a:prstGeom>
        </p:spPr>
      </p:pic>
      <p:sp>
        <p:nvSpPr>
          <p:cNvPr id="3" name="Rectangle 2"/>
          <p:cNvSpPr/>
          <p:nvPr/>
        </p:nvSpPr>
        <p:spPr>
          <a:xfrm>
            <a:off x="189158" y="2823583"/>
            <a:ext cx="8954841" cy="2161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2049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Crude Oil Release</a:t>
            </a:r>
          </a:p>
        </p:txBody>
      </p:sp>
      <p:pic>
        <p:nvPicPr>
          <p:cNvPr id="4" name="Picture 3"/>
          <p:cNvPicPr>
            <a:picLocks noChangeAspect="1"/>
          </p:cNvPicPr>
          <p:nvPr/>
        </p:nvPicPr>
        <p:blipFill>
          <a:blip r:embed="rId2"/>
          <a:stretch>
            <a:fillRect/>
          </a:stretch>
        </p:blipFill>
        <p:spPr>
          <a:xfrm>
            <a:off x="4727038" y="1628588"/>
            <a:ext cx="4413274" cy="4034118"/>
          </a:xfrm>
          <a:prstGeom prst="rect">
            <a:avLst/>
          </a:prstGeom>
        </p:spPr>
      </p:pic>
      <p:sp>
        <p:nvSpPr>
          <p:cNvPr id="5" name="TextBox 4"/>
          <p:cNvSpPr txBox="1"/>
          <p:nvPr/>
        </p:nvSpPr>
        <p:spPr>
          <a:xfrm>
            <a:off x="119530" y="1596930"/>
            <a:ext cx="4482352" cy="4247317"/>
          </a:xfrm>
          <a:prstGeom prst="rect">
            <a:avLst/>
          </a:prstGeom>
          <a:noFill/>
        </p:spPr>
        <p:txBody>
          <a:bodyPr wrap="square" rtlCol="0">
            <a:spAutoFit/>
          </a:bodyPr>
          <a:lstStyle/>
          <a:p>
            <a:pPr marL="285750" indent="-285750">
              <a:buFont typeface="Arial"/>
              <a:buChar char="•"/>
            </a:pPr>
            <a:r>
              <a:rPr lang="en-US" dirty="0" smtClean="0"/>
              <a:t> July </a:t>
            </a:r>
            <a:r>
              <a:rPr lang="en-US" dirty="0"/>
              <a:t>27, 2012, </a:t>
            </a:r>
            <a:r>
              <a:rPr lang="en-US" dirty="0" smtClean="0"/>
              <a:t>Line 14 </a:t>
            </a:r>
            <a:r>
              <a:rPr lang="en-US" dirty="0"/>
              <a:t>of EEP’s Lakehead </a:t>
            </a:r>
            <a:r>
              <a:rPr lang="en-US" dirty="0" smtClean="0"/>
              <a:t>System,</a:t>
            </a:r>
            <a:r>
              <a:rPr lang="da-DK" dirty="0"/>
              <a:t> 1,700 </a:t>
            </a:r>
            <a:r>
              <a:rPr lang="da-DK" dirty="0" err="1" smtClean="0"/>
              <a:t>barrels</a:t>
            </a:r>
            <a:r>
              <a:rPr lang="da-DK" dirty="0" smtClean="0"/>
              <a:t> of </a:t>
            </a:r>
            <a:r>
              <a:rPr lang="en-US" dirty="0" smtClean="0"/>
              <a:t> oil release </a:t>
            </a:r>
            <a:r>
              <a:rPr lang="da-DK" dirty="0" smtClean="0"/>
              <a:t>(</a:t>
            </a:r>
            <a:r>
              <a:rPr lang="en-US" dirty="0" smtClean="0"/>
              <a:t>US</a:t>
            </a:r>
            <a:r>
              <a:rPr lang="en-US" dirty="0"/>
              <a:t>$10 </a:t>
            </a:r>
            <a:r>
              <a:rPr lang="en-US" dirty="0" smtClean="0"/>
              <a:t>million loss)</a:t>
            </a:r>
          </a:p>
          <a:p>
            <a:pPr marL="285750" indent="-285750">
              <a:buFont typeface="Arial"/>
              <a:buChar char="•"/>
            </a:pPr>
            <a:endParaRPr lang="en-US" dirty="0" smtClean="0"/>
          </a:p>
          <a:p>
            <a:pPr marL="285750" indent="-285750">
              <a:buFont typeface="Arial"/>
              <a:buChar char="•"/>
            </a:pPr>
            <a:r>
              <a:rPr lang="en-US" dirty="0" smtClean="0"/>
              <a:t>July </a:t>
            </a:r>
            <a:r>
              <a:rPr lang="en-US" dirty="0"/>
              <a:t>26, 2010, </a:t>
            </a:r>
            <a:r>
              <a:rPr lang="en-US" dirty="0" smtClean="0"/>
              <a:t>Line </a:t>
            </a:r>
            <a:r>
              <a:rPr lang="en-US" dirty="0"/>
              <a:t>6B of </a:t>
            </a:r>
            <a:r>
              <a:rPr lang="en-US" dirty="0" smtClean="0"/>
              <a:t>EEP’s Lakehead System, 20,000 </a:t>
            </a:r>
            <a:r>
              <a:rPr lang="en-US" dirty="0"/>
              <a:t>barrels of </a:t>
            </a:r>
            <a:r>
              <a:rPr lang="en-US" dirty="0" smtClean="0"/>
              <a:t>crude oil leak (</a:t>
            </a:r>
            <a:r>
              <a:rPr lang="en-US" dirty="0"/>
              <a:t>US$1,122 </a:t>
            </a:r>
            <a:r>
              <a:rPr lang="en-US" dirty="0" smtClean="0"/>
              <a:t>million loss)</a:t>
            </a:r>
          </a:p>
          <a:p>
            <a:pPr marL="285750" indent="-285750">
              <a:buFont typeface="Arial"/>
              <a:buChar char="•"/>
            </a:pPr>
            <a:endParaRPr lang="en-US" dirty="0" smtClean="0"/>
          </a:p>
          <a:p>
            <a:pPr marL="285750" indent="-285750">
              <a:buFont typeface="Arial"/>
              <a:buChar char="•"/>
            </a:pPr>
            <a:r>
              <a:rPr lang="en-US" dirty="0" smtClean="0"/>
              <a:t>On September </a:t>
            </a:r>
            <a:r>
              <a:rPr lang="en-US" dirty="0"/>
              <a:t>9, </a:t>
            </a:r>
            <a:r>
              <a:rPr lang="en-US" dirty="0" smtClean="0"/>
              <a:t>2010, Line </a:t>
            </a:r>
            <a:r>
              <a:rPr lang="en-US" dirty="0"/>
              <a:t>6A of EEP’s Lakehead </a:t>
            </a:r>
            <a:r>
              <a:rPr lang="en-US" dirty="0" smtClean="0"/>
              <a:t>System, 9,000 barrels </a:t>
            </a:r>
            <a:r>
              <a:rPr lang="en-US" dirty="0"/>
              <a:t>of crude oil </a:t>
            </a:r>
            <a:r>
              <a:rPr lang="en-US" dirty="0" smtClean="0"/>
              <a:t>release (</a:t>
            </a:r>
            <a:r>
              <a:rPr lang="en-US" dirty="0"/>
              <a:t>US$48 </a:t>
            </a:r>
            <a:r>
              <a:rPr lang="en-US" dirty="0" smtClean="0"/>
              <a:t>million loss)</a:t>
            </a:r>
          </a:p>
          <a:p>
            <a:pPr marL="285750" indent="-285750">
              <a:buFont typeface="Arial"/>
              <a:buChar char="•"/>
            </a:pPr>
            <a:r>
              <a:rPr lang="en-US" dirty="0" smtClean="0"/>
              <a:t>……</a:t>
            </a:r>
            <a:endParaRPr lang="da-DK" dirty="0" smtClean="0"/>
          </a:p>
          <a:p>
            <a:pPr marL="285750" indent="-285750">
              <a:buFont typeface="Arial"/>
              <a:buChar char="•"/>
            </a:pPr>
            <a:endParaRPr lang="da-DK" dirty="0"/>
          </a:p>
          <a:p>
            <a:pPr marL="285750" indent="-285750">
              <a:buFont typeface="Arial"/>
              <a:buChar char="•"/>
            </a:pPr>
            <a:endParaRPr lang="da-DK" dirty="0"/>
          </a:p>
          <a:p>
            <a:endParaRPr lang="en-US" dirty="0"/>
          </a:p>
        </p:txBody>
      </p:sp>
    </p:spTree>
    <p:extLst>
      <p:ext uri="{BB962C8B-B14F-4D97-AF65-F5344CB8AC3E}">
        <p14:creationId xmlns:p14="http://schemas.microsoft.com/office/powerpoint/2010/main" val="150857044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883" y="3690471"/>
            <a:ext cx="6364941" cy="3182471"/>
          </a:xfrm>
          <a:prstGeom prst="rect">
            <a:avLst/>
          </a:prstGeom>
        </p:spPr>
      </p:pic>
      <p:pic>
        <p:nvPicPr>
          <p:cNvPr id="4" name="Picture 3"/>
          <p:cNvPicPr>
            <a:picLocks noChangeAspect="1"/>
          </p:cNvPicPr>
          <p:nvPr/>
        </p:nvPicPr>
        <p:blipFill>
          <a:blip r:embed="rId3"/>
          <a:stretch>
            <a:fillRect/>
          </a:stretch>
        </p:blipFill>
        <p:spPr>
          <a:xfrm>
            <a:off x="5657490" y="2495175"/>
            <a:ext cx="3606038" cy="4452471"/>
          </a:xfrm>
          <a:prstGeom prst="rect">
            <a:avLst/>
          </a:prstGeom>
          <a:effectLst>
            <a:innerShdw blurRad="152400" dist="254000" dir="13320000">
              <a:schemeClr val="tx1"/>
            </a:innerShdw>
          </a:effectLst>
        </p:spPr>
      </p:pic>
      <p:pic>
        <p:nvPicPr>
          <p:cNvPr id="6" name="Picture 5"/>
          <p:cNvPicPr>
            <a:picLocks noChangeAspect="1"/>
          </p:cNvPicPr>
          <p:nvPr/>
        </p:nvPicPr>
        <p:blipFill>
          <a:blip r:embed="rId4"/>
          <a:stretch>
            <a:fillRect/>
          </a:stretch>
        </p:blipFill>
        <p:spPr>
          <a:xfrm>
            <a:off x="3800271" y="25027"/>
            <a:ext cx="5378039" cy="3027316"/>
          </a:xfrm>
          <a:prstGeom prst="rect">
            <a:avLst/>
          </a:prstGeom>
          <a:effectLst>
            <a:innerShdw blurRad="234950" dist="254000" dir="1920000">
              <a:schemeClr val="tx1">
                <a:alpha val="97000"/>
              </a:schemeClr>
            </a:innerShdw>
          </a:effectLst>
        </p:spPr>
      </p:pic>
      <p:pic>
        <p:nvPicPr>
          <p:cNvPr id="7" name="Picture 6"/>
          <p:cNvPicPr>
            <a:picLocks noChangeAspect="1"/>
          </p:cNvPicPr>
          <p:nvPr/>
        </p:nvPicPr>
        <p:blipFill>
          <a:blip r:embed="rId5"/>
          <a:stretch>
            <a:fillRect/>
          </a:stretch>
        </p:blipFill>
        <p:spPr>
          <a:xfrm>
            <a:off x="-29882" y="10086"/>
            <a:ext cx="5704597" cy="3680385"/>
          </a:xfrm>
          <a:prstGeom prst="rect">
            <a:avLst/>
          </a:prstGeom>
          <a:ln>
            <a:solidFill>
              <a:schemeClr val="tx1">
                <a:alpha val="14000"/>
              </a:schemeClr>
            </a:solidFill>
          </a:ln>
          <a:effectLst>
            <a:innerShdw blurRad="234950" dist="254000" dir="2880000">
              <a:schemeClr val="tx1"/>
            </a:innerShdw>
          </a:effectLst>
        </p:spPr>
      </p:pic>
    </p:spTree>
    <p:extLst>
      <p:ext uri="{BB962C8B-B14F-4D97-AF65-F5344CB8AC3E}">
        <p14:creationId xmlns:p14="http://schemas.microsoft.com/office/powerpoint/2010/main" val="98129730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7576"/>
            <a:ext cx="7772400" cy="1143000"/>
          </a:xfrm>
        </p:spPr>
        <p:txBody>
          <a:bodyPr/>
          <a:lstStyle/>
          <a:p>
            <a:pPr algn="ctr"/>
            <a:r>
              <a:rPr lang="en-US" dirty="0"/>
              <a:t>Corporate</a:t>
            </a:r>
          </a:p>
        </p:txBody>
      </p:sp>
      <p:sp>
        <p:nvSpPr>
          <p:cNvPr id="3" name="Content Placeholder 2"/>
          <p:cNvSpPr>
            <a:spLocks noGrp="1"/>
          </p:cNvSpPr>
          <p:nvPr>
            <p:ph idx="1"/>
          </p:nvPr>
        </p:nvSpPr>
        <p:spPr>
          <a:xfrm>
            <a:off x="380999" y="968916"/>
            <a:ext cx="8288867" cy="3733800"/>
          </a:xfrm>
        </p:spPr>
        <p:txBody>
          <a:bodyPr>
            <a:noAutofit/>
          </a:bodyPr>
          <a:lstStyle/>
          <a:p>
            <a:r>
              <a:rPr lang="en-US" sz="2400" dirty="0" smtClean="0"/>
              <a:t>Investments in green energy projects, business development activities as well as investing and financing activities</a:t>
            </a:r>
          </a:p>
          <a:p>
            <a:r>
              <a:rPr lang="en-US" sz="2400" dirty="0" smtClean="0"/>
              <a:t>Noverco</a:t>
            </a:r>
          </a:p>
          <a:p>
            <a:pPr lvl="1">
              <a:buFont typeface="Wingdings" charset="2"/>
              <a:buChar char="v"/>
            </a:pPr>
            <a:r>
              <a:rPr lang="en-US" sz="1800" dirty="0"/>
              <a:t>Enbridge owns an equity interest in Noverco </a:t>
            </a:r>
            <a:r>
              <a:rPr lang="en-US" sz="1800" dirty="0" smtClean="0"/>
              <a:t>through ownership </a:t>
            </a:r>
            <a:r>
              <a:rPr lang="en-US" sz="1800" dirty="0"/>
              <a:t>of 38.9% of its common shares and an </a:t>
            </a:r>
            <a:r>
              <a:rPr lang="en-US" sz="1800" dirty="0" smtClean="0"/>
              <a:t>investment in </a:t>
            </a:r>
            <a:r>
              <a:rPr lang="en-US" sz="1800" dirty="0"/>
              <a:t>preferred </a:t>
            </a:r>
            <a:r>
              <a:rPr lang="en-US" sz="1800" dirty="0" smtClean="0"/>
              <a:t>shares</a:t>
            </a:r>
          </a:p>
          <a:p>
            <a:pPr lvl="1">
              <a:buFont typeface="Wingdings" charset="2"/>
              <a:buChar char="v"/>
            </a:pPr>
            <a:r>
              <a:rPr lang="en-US" sz="1800" dirty="0" smtClean="0"/>
              <a:t>Noverco </a:t>
            </a:r>
            <a:r>
              <a:rPr lang="en-US" sz="1800" dirty="0"/>
              <a:t>is a holding company </a:t>
            </a:r>
            <a:r>
              <a:rPr lang="en-US" sz="1800" dirty="0" smtClean="0"/>
              <a:t>that owns ~71</a:t>
            </a:r>
            <a:r>
              <a:rPr lang="en-US" sz="1800" dirty="0"/>
              <a:t>% of Gaz Metro Limited </a:t>
            </a:r>
            <a:r>
              <a:rPr lang="en-US" sz="1800" dirty="0" smtClean="0"/>
              <a:t>Partnership</a:t>
            </a:r>
            <a:r>
              <a:rPr lang="en-US" sz="1800" dirty="0"/>
              <a:t>(Gaz Metro</a:t>
            </a:r>
            <a:r>
              <a:rPr lang="en-US" sz="1800" dirty="0" smtClean="0"/>
              <a:t>) in Quebec and the state </a:t>
            </a:r>
            <a:r>
              <a:rPr lang="en-US" sz="1800" dirty="0"/>
              <a:t>of </a:t>
            </a:r>
            <a:r>
              <a:rPr lang="en-US" sz="1800" dirty="0" smtClean="0"/>
              <a:t>Vermont</a:t>
            </a:r>
          </a:p>
          <a:p>
            <a:pPr lvl="1">
              <a:buFont typeface="Wingdings" charset="2"/>
              <a:buChar char="v"/>
            </a:pPr>
            <a:r>
              <a:rPr lang="en-US" sz="1800" dirty="0" smtClean="0"/>
              <a:t>A significant portion of earning is from dividends on Noverco’s </a:t>
            </a:r>
            <a:r>
              <a:rPr lang="en-US" sz="1800" dirty="0"/>
              <a:t>preferred share </a:t>
            </a:r>
            <a:r>
              <a:rPr lang="en-US" sz="1800" dirty="0" smtClean="0"/>
              <a:t>investments</a:t>
            </a:r>
            <a:endParaRPr lang="en-US" sz="1800" dirty="0"/>
          </a:p>
          <a:p>
            <a:r>
              <a:rPr lang="en-US" sz="2400" dirty="0" smtClean="0"/>
              <a:t>Other Corporate</a:t>
            </a:r>
          </a:p>
          <a:p>
            <a:pPr lvl="1">
              <a:buFont typeface="Wingdings" charset="2"/>
              <a:buChar char="v"/>
            </a:pPr>
            <a:r>
              <a:rPr lang="en-US" sz="1800" dirty="0"/>
              <a:t>new business development activities, general corporate </a:t>
            </a:r>
            <a:r>
              <a:rPr lang="en-US" sz="1800" dirty="0" smtClean="0"/>
              <a:t>investments and </a:t>
            </a:r>
            <a:r>
              <a:rPr lang="en-US" sz="1800" dirty="0"/>
              <a:t>financing costs not allocated to the business </a:t>
            </a:r>
            <a:r>
              <a:rPr lang="en-US" sz="1800" dirty="0" smtClean="0"/>
              <a:t>segments</a:t>
            </a:r>
          </a:p>
          <a:p>
            <a:pPr lvl="1">
              <a:buFont typeface="Wingdings" charset="2"/>
              <a:buChar char="v"/>
            </a:pPr>
            <a:r>
              <a:rPr lang="en-US" sz="1800" dirty="0" smtClean="0"/>
              <a:t>Other </a:t>
            </a:r>
            <a:r>
              <a:rPr lang="en-US" sz="1800" dirty="0"/>
              <a:t>corporate costs include </a:t>
            </a:r>
            <a:r>
              <a:rPr lang="en-US" sz="1800" dirty="0" smtClean="0"/>
              <a:t>dividends on preference</a:t>
            </a:r>
            <a:endParaRPr lang="en-US" sz="1800" dirty="0"/>
          </a:p>
        </p:txBody>
      </p:sp>
    </p:spTree>
    <p:extLst>
      <p:ext uri="{BB962C8B-B14F-4D97-AF65-F5344CB8AC3E}">
        <p14:creationId xmlns:p14="http://schemas.microsoft.com/office/powerpoint/2010/main" val="2388453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42470"/>
            <a:ext cx="9144000" cy="4396472"/>
          </a:xfrm>
          <a:prstGeom prst="rect">
            <a:avLst/>
          </a:prstGeom>
        </p:spPr>
      </p:pic>
      <p:sp>
        <p:nvSpPr>
          <p:cNvPr id="3" name="Rectangle 2"/>
          <p:cNvSpPr/>
          <p:nvPr/>
        </p:nvSpPr>
        <p:spPr>
          <a:xfrm>
            <a:off x="13503" y="2958683"/>
            <a:ext cx="7174679" cy="2161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0" y="1891396"/>
            <a:ext cx="9144000" cy="2161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4806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4402"/>
            <a:ext cx="7772400" cy="1143000"/>
          </a:xfrm>
        </p:spPr>
        <p:txBody>
          <a:bodyPr>
            <a:noAutofit/>
          </a:bodyPr>
          <a:lstStyle/>
          <a:p>
            <a:pPr algn="ctr"/>
            <a:r>
              <a:rPr lang="en-US" sz="3200" dirty="0"/>
              <a:t>Enbridge's Commercially Secured Growth Projects 2013 – </a:t>
            </a:r>
            <a:r>
              <a:rPr lang="en-US" sz="3200" dirty="0" smtClean="0"/>
              <a:t>2017 (</a:t>
            </a:r>
            <a:r>
              <a:rPr lang="en-US" sz="3200" dirty="0">
                <a:solidFill>
                  <a:srgbClr val="FF6600"/>
                </a:solidFill>
              </a:rPr>
              <a:t>$36 </a:t>
            </a:r>
            <a:r>
              <a:rPr lang="en-US" sz="3200" dirty="0" smtClean="0">
                <a:solidFill>
                  <a:srgbClr val="FF6600"/>
                </a:solidFill>
              </a:rPr>
              <a:t>billion</a:t>
            </a:r>
            <a:r>
              <a:rPr lang="en-US" sz="3200" dirty="0" smtClean="0"/>
              <a:t>)</a:t>
            </a:r>
            <a:endParaRPr lang="en-US" sz="3200" dirty="0"/>
          </a:p>
        </p:txBody>
      </p:sp>
      <p:sp>
        <p:nvSpPr>
          <p:cNvPr id="9" name="Content Placeholder 2"/>
          <p:cNvSpPr>
            <a:spLocks noGrp="1"/>
          </p:cNvSpPr>
          <p:nvPr>
            <p:ph idx="1"/>
          </p:nvPr>
        </p:nvSpPr>
        <p:spPr>
          <a:xfrm>
            <a:off x="256987" y="1477402"/>
            <a:ext cx="8229600" cy="4525963"/>
          </a:xfrm>
        </p:spPr>
        <p:txBody>
          <a:bodyPr>
            <a:normAutofit/>
          </a:bodyPr>
          <a:lstStyle/>
          <a:p>
            <a:pPr lvl="0"/>
            <a:endParaRPr lang="en-US" dirty="0" smtClean="0"/>
          </a:p>
          <a:p>
            <a:pPr lvl="0"/>
            <a:r>
              <a:rPr lang="en-US" sz="2400" dirty="0" smtClean="0"/>
              <a:t>Eastern Access </a:t>
            </a:r>
            <a:r>
              <a:rPr lang="en-US" sz="2400" dirty="0" smtClean="0">
                <a:solidFill>
                  <a:srgbClr val="FF6600"/>
                </a:solidFill>
              </a:rPr>
              <a:t>$2.7 Billion</a:t>
            </a:r>
          </a:p>
          <a:p>
            <a:pPr lvl="0"/>
            <a:r>
              <a:rPr lang="en-US" sz="2400" dirty="0" smtClean="0"/>
              <a:t>Light Oil Market Access </a:t>
            </a:r>
            <a:r>
              <a:rPr lang="en-US" sz="2400" dirty="0" smtClean="0">
                <a:solidFill>
                  <a:srgbClr val="FF6600"/>
                </a:solidFill>
              </a:rPr>
              <a:t>6.3 Billion</a:t>
            </a:r>
          </a:p>
          <a:p>
            <a:pPr lvl="0"/>
            <a:r>
              <a:rPr lang="en-US" sz="2400" dirty="0"/>
              <a:t>Western Gulf Coast Access</a:t>
            </a:r>
            <a:r>
              <a:rPr lang="en-US" sz="2400" dirty="0">
                <a:solidFill>
                  <a:srgbClr val="FF6600"/>
                </a:solidFill>
              </a:rPr>
              <a:t> $5.2 Billion</a:t>
            </a:r>
          </a:p>
          <a:p>
            <a:r>
              <a:rPr lang="en-US" sz="2400" dirty="0"/>
              <a:t>Power Generation + Transmission </a:t>
            </a:r>
            <a:r>
              <a:rPr lang="en-US" sz="2400" dirty="0">
                <a:solidFill>
                  <a:srgbClr val="FF6600"/>
                </a:solidFill>
              </a:rPr>
              <a:t>$1.5 Billion</a:t>
            </a:r>
          </a:p>
          <a:p>
            <a:r>
              <a:rPr lang="en-US" sz="2400" dirty="0" smtClean="0"/>
              <a:t>Line 3 Replacement + Other Mainline </a:t>
            </a:r>
            <a:r>
              <a:rPr lang="en-US" sz="2400" dirty="0" smtClean="0">
                <a:solidFill>
                  <a:srgbClr val="FF6600"/>
                </a:solidFill>
              </a:rPr>
              <a:t>$9.0 Billion</a:t>
            </a:r>
          </a:p>
          <a:p>
            <a:r>
              <a:rPr lang="en-US" sz="2400" dirty="0" smtClean="0"/>
              <a:t>Regional Expansions </a:t>
            </a:r>
            <a:r>
              <a:rPr lang="en-US" sz="2400" dirty="0" smtClean="0">
                <a:solidFill>
                  <a:srgbClr val="FF6600"/>
                </a:solidFill>
              </a:rPr>
              <a:t>$7.0 Billion</a:t>
            </a:r>
          </a:p>
          <a:p>
            <a:pPr lvl="0"/>
            <a:r>
              <a:rPr lang="en-US" sz="2400" dirty="0" smtClean="0"/>
              <a:t>Gas Pipeline + Processing</a:t>
            </a:r>
            <a:r>
              <a:rPr lang="en-US" sz="2400" dirty="0"/>
              <a:t> </a:t>
            </a:r>
            <a:r>
              <a:rPr lang="en-US" sz="2400" dirty="0" smtClean="0">
                <a:solidFill>
                  <a:srgbClr val="FF6600"/>
                </a:solidFill>
              </a:rPr>
              <a:t>$2.5 Billion</a:t>
            </a:r>
          </a:p>
          <a:p>
            <a:pPr lvl="0"/>
            <a:r>
              <a:rPr lang="en-US" sz="2400" dirty="0" smtClean="0"/>
              <a:t>Enbridge Gas Distribution </a:t>
            </a:r>
            <a:r>
              <a:rPr lang="en-US" sz="2400" dirty="0" smtClean="0">
                <a:solidFill>
                  <a:srgbClr val="FF6600"/>
                </a:solidFill>
              </a:rPr>
              <a:t>$1.7 Billion</a:t>
            </a:r>
          </a:p>
          <a:p>
            <a:pPr marL="0" lvl="0" indent="0">
              <a:buNone/>
            </a:pPr>
            <a:endParaRPr lang="en-US" b="1" dirty="0" smtClean="0">
              <a:solidFill>
                <a:srgbClr val="FF6600"/>
              </a:solidFill>
            </a:endParaRPr>
          </a:p>
          <a:p>
            <a:endParaRPr lang="en-US" b="1" dirty="0"/>
          </a:p>
        </p:txBody>
      </p:sp>
    </p:spTree>
    <p:extLst>
      <p:ext uri="{BB962C8B-B14F-4D97-AF65-F5344CB8AC3E}">
        <p14:creationId xmlns:p14="http://schemas.microsoft.com/office/powerpoint/2010/main" val="3461874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solidFill>
                  <a:srgbClr val="FFFFFF"/>
                </a:solidFill>
              </a:rPr>
              <a:t>Enbridge’s Northern Gateway</a:t>
            </a:r>
            <a:endParaRPr lang="en-US" dirty="0">
              <a:solidFill>
                <a:srgbClr val="FFFFFF"/>
              </a:solidFill>
            </a:endParaRPr>
          </a:p>
        </p:txBody>
      </p:sp>
      <p:sp>
        <p:nvSpPr>
          <p:cNvPr id="6" name="Content Placeholder 5"/>
          <p:cNvSpPr>
            <a:spLocks noGrp="1"/>
          </p:cNvSpPr>
          <p:nvPr>
            <p:ph idx="1"/>
          </p:nvPr>
        </p:nvSpPr>
        <p:spPr/>
        <p:txBody>
          <a:bodyPr>
            <a:normAutofit/>
          </a:bodyPr>
          <a:lstStyle/>
          <a:p>
            <a:r>
              <a:rPr lang="en-US" sz="2400" dirty="0" smtClean="0">
                <a:solidFill>
                  <a:srgbClr val="FFFFFF"/>
                </a:solidFill>
              </a:rPr>
              <a:t>&gt;$300 billion in additional GDP over 30 years.</a:t>
            </a:r>
          </a:p>
          <a:p>
            <a:pPr marL="342900" lvl="1" indent="-342900">
              <a:buFont typeface="Arial" pitchFamily="34" charset="0"/>
              <a:buChar char="•"/>
            </a:pPr>
            <a:r>
              <a:rPr lang="en-US" sz="2400" dirty="0" smtClean="0">
                <a:solidFill>
                  <a:srgbClr val="FFFFFF"/>
                </a:solidFill>
                <a:ea typeface="宋体" pitchFamily="2" charset="-122"/>
              </a:rPr>
              <a:t>$6.5billion, from Edmonton to Kitimat</a:t>
            </a:r>
          </a:p>
          <a:p>
            <a:pPr marL="342900" lvl="1" indent="-342900">
              <a:buFont typeface="Arial" pitchFamily="34" charset="0"/>
              <a:buChar char="•"/>
            </a:pPr>
            <a:r>
              <a:rPr lang="en-US" sz="2400" dirty="0" smtClean="0">
                <a:solidFill>
                  <a:srgbClr val="FFFFFF"/>
                </a:solidFill>
                <a:ea typeface="宋体" pitchFamily="2" charset="-122"/>
              </a:rPr>
              <a:t>Westbound: 525,000 barrels/day</a:t>
            </a:r>
          </a:p>
          <a:p>
            <a:pPr marL="342900" lvl="1" indent="-342900">
              <a:buFont typeface="Arial" pitchFamily="34" charset="0"/>
              <a:buChar char="•"/>
            </a:pPr>
            <a:r>
              <a:rPr lang="en-US" sz="2400" dirty="0" smtClean="0">
                <a:solidFill>
                  <a:srgbClr val="FFFFFF"/>
                </a:solidFill>
                <a:ea typeface="宋体" pitchFamily="2" charset="-122"/>
              </a:rPr>
              <a:t>Eastbound:193,000 barrels/day </a:t>
            </a:r>
            <a:endParaRPr lang="en-US" sz="2400" dirty="0">
              <a:solidFill>
                <a:srgbClr val="FFFFFF"/>
              </a:solidFill>
            </a:endParaRPr>
          </a:p>
        </p:txBody>
      </p:sp>
      <p:pic>
        <p:nvPicPr>
          <p:cNvPr id="3075" name="Picture 3" descr="C:\Users\Kevin\AppData\Local\Microsoft\Windows\Temporary Internet Files\Content.IE5\O5GWIT2V\MC900082347[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83379" y="4800600"/>
            <a:ext cx="1908353" cy="189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3641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FFFF"/>
                </a:solidFill>
              </a:rPr>
              <a:t>Enbridge’s Alberta Clipper Expansion</a:t>
            </a:r>
            <a:endParaRPr lang="en-US" dirty="0">
              <a:solidFill>
                <a:srgbClr val="FFFFFF"/>
              </a:solidFill>
            </a:endParaRPr>
          </a:p>
        </p:txBody>
      </p:sp>
      <p:sp>
        <p:nvSpPr>
          <p:cNvPr id="3" name="Content Placeholder 2"/>
          <p:cNvSpPr>
            <a:spLocks noGrp="1"/>
          </p:cNvSpPr>
          <p:nvPr>
            <p:ph idx="1"/>
          </p:nvPr>
        </p:nvSpPr>
        <p:spPr/>
        <p:txBody>
          <a:bodyPr>
            <a:normAutofit/>
          </a:bodyPr>
          <a:lstStyle/>
          <a:p>
            <a:r>
              <a:rPr lang="en-US" dirty="0" smtClean="0">
                <a:solidFill>
                  <a:srgbClr val="FFFFFF"/>
                </a:solidFill>
              </a:rPr>
              <a:t>450,000 barrels/day </a:t>
            </a:r>
            <a:r>
              <a:rPr lang="en-US" dirty="0" smtClean="0">
                <a:solidFill>
                  <a:srgbClr val="FFFFFF"/>
                </a:solidFill>
                <a:sym typeface="Wingdings" pitchFamily="2" charset="2"/>
              </a:rPr>
              <a:t> </a:t>
            </a:r>
            <a:r>
              <a:rPr lang="en-US" dirty="0" smtClean="0">
                <a:solidFill>
                  <a:srgbClr val="FFFFFF"/>
                </a:solidFill>
              </a:rPr>
              <a:t>570,000 barrels/day</a:t>
            </a:r>
          </a:p>
          <a:p>
            <a:r>
              <a:rPr lang="en-US" dirty="0" smtClean="0">
                <a:solidFill>
                  <a:srgbClr val="FFFFFF"/>
                </a:solidFill>
              </a:rPr>
              <a:t>Canadian portion: </a:t>
            </a:r>
            <a:r>
              <a:rPr lang="en-US" dirty="0">
                <a:solidFill>
                  <a:srgbClr val="FFFFFF"/>
                </a:solidFill>
              </a:rPr>
              <a:t>1,078 </a:t>
            </a:r>
            <a:r>
              <a:rPr lang="en-US" dirty="0" smtClean="0">
                <a:solidFill>
                  <a:srgbClr val="FFFFFF"/>
                </a:solidFill>
              </a:rPr>
              <a:t>km</a:t>
            </a:r>
          </a:p>
          <a:p>
            <a:r>
              <a:rPr lang="en-US" dirty="0" smtClean="0">
                <a:solidFill>
                  <a:srgbClr val="FFFFFF"/>
                </a:solidFill>
              </a:rPr>
              <a:t>Install new pumps in 8 facilities </a:t>
            </a:r>
            <a:endParaRPr lang="en-US" dirty="0">
              <a:solidFill>
                <a:srgbClr val="FFFFFF"/>
              </a:solidFill>
            </a:endParaRPr>
          </a:p>
          <a:p>
            <a:r>
              <a:rPr lang="en-US" dirty="0" smtClean="0">
                <a:solidFill>
                  <a:srgbClr val="FFFFFF"/>
                </a:solidFill>
              </a:rPr>
              <a:t>4 </a:t>
            </a:r>
            <a:r>
              <a:rPr lang="en-US" dirty="0">
                <a:solidFill>
                  <a:srgbClr val="FFFFFF"/>
                </a:solidFill>
              </a:rPr>
              <a:t>new mainline pumps and an electrical substation at the Metiskow Station </a:t>
            </a:r>
          </a:p>
          <a:p>
            <a:r>
              <a:rPr lang="en-US" dirty="0" smtClean="0">
                <a:solidFill>
                  <a:srgbClr val="FFFFFF"/>
                </a:solidFill>
              </a:rPr>
              <a:t>Additional </a:t>
            </a:r>
            <a:r>
              <a:rPr lang="en-US" dirty="0">
                <a:solidFill>
                  <a:srgbClr val="FFFFFF"/>
                </a:solidFill>
              </a:rPr>
              <a:t>metering terminal and booster pump at the Hardisty Terminal </a:t>
            </a:r>
          </a:p>
        </p:txBody>
      </p:sp>
    </p:spTree>
    <p:extLst>
      <p:ext uri="{BB962C8B-B14F-4D97-AF65-F5344CB8AC3E}">
        <p14:creationId xmlns:p14="http://schemas.microsoft.com/office/powerpoint/2010/main" val="718246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Overall Canadian Pipeline Map</a:t>
            </a:r>
            <a:endParaRPr lang="en-US" dirty="0">
              <a:solidFill>
                <a:srgbClr val="FFFFFF"/>
              </a:solidFill>
            </a:endParaRPr>
          </a:p>
        </p:txBody>
      </p:sp>
      <p:pic>
        <p:nvPicPr>
          <p:cNvPr id="4" name="Content Placeholder 3">
            <a:hlinkClick r:id="" action="ppaction://noaction"/>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417638"/>
            <a:ext cx="9180376" cy="5039279"/>
          </a:xfrm>
        </p:spPr>
      </p:pic>
    </p:spTree>
    <p:extLst>
      <p:ext uri="{BB962C8B-B14F-4D97-AF65-F5344CB8AC3E}">
        <p14:creationId xmlns:p14="http://schemas.microsoft.com/office/powerpoint/2010/main" val="240857455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Enbridge’s Line 9B Reversal</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639-kilometre section of Line 9 from North Westover, Ont., to </a:t>
            </a:r>
            <a:r>
              <a:rPr lang="en-US" dirty="0" smtClean="0">
                <a:solidFill>
                  <a:srgbClr val="FFFFFF"/>
                </a:solidFill>
              </a:rPr>
              <a:t>Montreal</a:t>
            </a:r>
          </a:p>
          <a:p>
            <a:r>
              <a:rPr lang="en-US" dirty="0" smtClean="0">
                <a:solidFill>
                  <a:srgbClr val="FFFFFF"/>
                </a:solidFill>
              </a:rPr>
              <a:t>Current capacity: Approximately </a:t>
            </a:r>
            <a:r>
              <a:rPr lang="en-US" dirty="0">
                <a:solidFill>
                  <a:srgbClr val="FFFFFF"/>
                </a:solidFill>
              </a:rPr>
              <a:t>240,000 </a:t>
            </a:r>
            <a:r>
              <a:rPr lang="en-US" dirty="0" smtClean="0">
                <a:solidFill>
                  <a:srgbClr val="FFFFFF"/>
                </a:solidFill>
              </a:rPr>
              <a:t>barrels/day</a:t>
            </a:r>
          </a:p>
          <a:p>
            <a:r>
              <a:rPr lang="en-US" dirty="0" smtClean="0">
                <a:solidFill>
                  <a:srgbClr val="FFFFFF"/>
                </a:solidFill>
              </a:rPr>
              <a:t>Critical </a:t>
            </a:r>
            <a:r>
              <a:rPr lang="en-US" dirty="0">
                <a:solidFill>
                  <a:srgbClr val="FFFFFF"/>
                </a:solidFill>
              </a:rPr>
              <a:t>step in ensuring the future of Quebec’s refining and petrochemical </a:t>
            </a:r>
            <a:r>
              <a:rPr lang="en-US" dirty="0" smtClean="0">
                <a:solidFill>
                  <a:srgbClr val="FFFFFF"/>
                </a:solidFill>
              </a:rPr>
              <a:t>industries</a:t>
            </a:r>
            <a:endParaRPr lang="en-US" dirty="0">
              <a:solidFill>
                <a:srgbClr val="FFFFFF"/>
              </a:solidFill>
            </a:endParaRPr>
          </a:p>
        </p:txBody>
      </p:sp>
    </p:spTree>
    <p:extLst>
      <p:ext uri="{BB962C8B-B14F-4D97-AF65-F5344CB8AC3E}">
        <p14:creationId xmlns:p14="http://schemas.microsoft.com/office/powerpoint/2010/main" val="383656392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Value Creation </a:t>
            </a:r>
            <a:r>
              <a:rPr lang="en-US" dirty="0"/>
              <a:t>Formula</a:t>
            </a:r>
          </a:p>
        </p:txBody>
      </p:sp>
      <p:sp>
        <p:nvSpPr>
          <p:cNvPr id="3" name="Content Placeholder 2"/>
          <p:cNvSpPr>
            <a:spLocks noGrp="1"/>
          </p:cNvSpPr>
          <p:nvPr>
            <p:ph idx="1"/>
          </p:nvPr>
        </p:nvSpPr>
        <p:spPr>
          <a:xfrm>
            <a:off x="685800" y="1465845"/>
            <a:ext cx="7772400" cy="4122270"/>
          </a:xfrm>
        </p:spPr>
        <p:txBody>
          <a:bodyPr>
            <a:normAutofit lnSpcReduction="10000"/>
          </a:bodyPr>
          <a:lstStyle/>
          <a:p>
            <a:pPr>
              <a:buFont typeface="Wingdings" charset="2"/>
              <a:buChar char="Ø"/>
            </a:pPr>
            <a:r>
              <a:rPr lang="en-US" sz="2400" b="1" dirty="0"/>
              <a:t>Industry-Leading </a:t>
            </a:r>
            <a:r>
              <a:rPr lang="en-US" sz="2400" b="1" dirty="0" smtClean="0"/>
              <a:t>Growth</a:t>
            </a:r>
          </a:p>
          <a:p>
            <a:pPr lvl="1">
              <a:buFont typeface="Wingdings" charset="2"/>
              <a:buChar char="v"/>
            </a:pPr>
            <a:r>
              <a:rPr lang="en-US" sz="1800" dirty="0"/>
              <a:t>$36 billion in growth projects </a:t>
            </a:r>
            <a:r>
              <a:rPr lang="en-US" sz="1800" dirty="0" smtClean="0"/>
              <a:t>that are commercially secured </a:t>
            </a:r>
            <a:r>
              <a:rPr lang="en-US" sz="1800" dirty="0"/>
              <a:t>and planned to be in service by </a:t>
            </a:r>
            <a:r>
              <a:rPr lang="en-US" sz="1800" dirty="0" smtClean="0"/>
              <a:t>2017</a:t>
            </a:r>
          </a:p>
          <a:p>
            <a:pPr lvl="1">
              <a:buFont typeface="Wingdings" charset="2"/>
              <a:buChar char="v"/>
            </a:pPr>
            <a:r>
              <a:rPr lang="en-US" sz="1800" dirty="0" smtClean="0"/>
              <a:t>Additional </a:t>
            </a:r>
            <a:r>
              <a:rPr lang="en-US" sz="1800" dirty="0"/>
              <a:t>inventory of $5 billion in projects </a:t>
            </a:r>
            <a:r>
              <a:rPr lang="en-US" sz="1800" dirty="0" smtClean="0"/>
              <a:t>that are </a:t>
            </a:r>
            <a:r>
              <a:rPr lang="en-US" sz="1800" dirty="0"/>
              <a:t>still in development, </a:t>
            </a:r>
            <a:r>
              <a:rPr lang="en-US" sz="1800" dirty="0" smtClean="0"/>
              <a:t>giving </a:t>
            </a:r>
            <a:r>
              <a:rPr lang="en-US" sz="1800" dirty="0"/>
              <a:t>a record $41-billion </a:t>
            </a:r>
            <a:r>
              <a:rPr lang="en-US" sz="1800" dirty="0" smtClean="0"/>
              <a:t>growth plan </a:t>
            </a:r>
            <a:r>
              <a:rPr lang="en-US" sz="1800" dirty="0"/>
              <a:t>through </a:t>
            </a:r>
            <a:r>
              <a:rPr lang="en-US" sz="1800" dirty="0" smtClean="0"/>
              <a:t>2017</a:t>
            </a:r>
          </a:p>
          <a:p>
            <a:pPr>
              <a:buFont typeface="Wingdings" charset="2"/>
              <a:buChar char="Ø"/>
            </a:pPr>
            <a:r>
              <a:rPr lang="en-US" sz="2400" b="1" dirty="0" smtClean="0"/>
              <a:t>A </a:t>
            </a:r>
            <a:r>
              <a:rPr lang="en-US" sz="2400" b="1" dirty="0"/>
              <a:t>Reliable Business </a:t>
            </a:r>
            <a:r>
              <a:rPr lang="en-US" sz="2400" b="1" dirty="0" smtClean="0"/>
              <a:t>Model</a:t>
            </a:r>
          </a:p>
          <a:p>
            <a:pPr lvl="1">
              <a:buFont typeface="Wingdings" charset="2"/>
              <a:buChar char="v"/>
            </a:pPr>
            <a:r>
              <a:rPr lang="en-US" sz="1800" dirty="0" smtClean="0"/>
              <a:t>Commercial </a:t>
            </a:r>
            <a:r>
              <a:rPr lang="en-US" sz="1800" dirty="0"/>
              <a:t>model </a:t>
            </a:r>
            <a:r>
              <a:rPr lang="en-US" sz="1800" dirty="0" smtClean="0"/>
              <a:t>favors </a:t>
            </a:r>
            <a:r>
              <a:rPr lang="en-US" sz="1800" dirty="0"/>
              <a:t>organic </a:t>
            </a:r>
            <a:r>
              <a:rPr lang="en-US" sz="1800" dirty="0" smtClean="0"/>
              <a:t>growth</a:t>
            </a:r>
          </a:p>
          <a:p>
            <a:pPr lvl="1">
              <a:buFont typeface="Wingdings" charset="2"/>
              <a:buChar char="v"/>
            </a:pPr>
            <a:r>
              <a:rPr lang="en-US" sz="1800" dirty="0" smtClean="0"/>
              <a:t>Financial </a:t>
            </a:r>
            <a:r>
              <a:rPr lang="en-US" sz="1800" dirty="0"/>
              <a:t>risk management </a:t>
            </a:r>
            <a:r>
              <a:rPr lang="en-US" sz="1800" dirty="0" smtClean="0"/>
              <a:t>strategy</a:t>
            </a:r>
          </a:p>
          <a:p>
            <a:pPr lvl="1">
              <a:buFont typeface="Wingdings" charset="2"/>
              <a:buChar char="v"/>
            </a:pPr>
            <a:r>
              <a:rPr lang="en-US" sz="1800" dirty="0" smtClean="0"/>
              <a:t>State</a:t>
            </a:r>
            <a:r>
              <a:rPr lang="en-US" sz="1800" dirty="0"/>
              <a:t>-of-the-art project management </a:t>
            </a:r>
            <a:r>
              <a:rPr lang="en-US" sz="1800" dirty="0" smtClean="0"/>
              <a:t>approach ensures the </a:t>
            </a:r>
            <a:r>
              <a:rPr lang="en-US" sz="1800" dirty="0"/>
              <a:t>capital program is delivered on time and on </a:t>
            </a:r>
            <a:r>
              <a:rPr lang="en-US" sz="1800" dirty="0" smtClean="0"/>
              <a:t>budget</a:t>
            </a:r>
            <a:endParaRPr lang="en-US" sz="1800" b="1" dirty="0" smtClean="0"/>
          </a:p>
          <a:p>
            <a:pPr>
              <a:buFont typeface="Wingdings" charset="2"/>
              <a:buChar char="Ø"/>
            </a:pPr>
            <a:r>
              <a:rPr lang="en-US" sz="2400" b="1" dirty="0" smtClean="0"/>
              <a:t>Significant </a:t>
            </a:r>
            <a:r>
              <a:rPr lang="en-US" sz="2400" b="1" dirty="0"/>
              <a:t>Dividend </a:t>
            </a:r>
            <a:r>
              <a:rPr lang="en-US" sz="2400" b="1" dirty="0" smtClean="0"/>
              <a:t>Income</a:t>
            </a:r>
          </a:p>
          <a:p>
            <a:pPr lvl="1">
              <a:buFont typeface="Wingdings" charset="2"/>
              <a:buChar char="v"/>
            </a:pPr>
            <a:r>
              <a:rPr lang="en-US" sz="1800" dirty="0" smtClean="0"/>
              <a:t>Pay </a:t>
            </a:r>
            <a:r>
              <a:rPr lang="en-US" sz="1800" dirty="0"/>
              <a:t>out 60% to 70% of adjusted earnings </a:t>
            </a:r>
            <a:r>
              <a:rPr lang="en-US" sz="1800" dirty="0" smtClean="0"/>
              <a:t>as dividends</a:t>
            </a:r>
          </a:p>
          <a:p>
            <a:endParaRPr lang="en-US" dirty="0"/>
          </a:p>
        </p:txBody>
      </p:sp>
    </p:spTree>
    <p:extLst>
      <p:ext uri="{BB962C8B-B14F-4D97-AF65-F5344CB8AC3E}">
        <p14:creationId xmlns:p14="http://schemas.microsoft.com/office/powerpoint/2010/main" val="1562660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Management Team</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506811" y="1794436"/>
            <a:ext cx="8145622" cy="3913093"/>
          </a:xfrm>
        </p:spPr>
      </p:pic>
    </p:spTree>
    <p:extLst>
      <p:ext uri="{BB962C8B-B14F-4D97-AF65-F5344CB8AC3E}">
        <p14:creationId xmlns:p14="http://schemas.microsoft.com/office/powerpoint/2010/main" val="315393070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0302" r="79237" b="31045"/>
          <a:stretch/>
        </p:blipFill>
        <p:spPr>
          <a:xfrm>
            <a:off x="81643" y="1365249"/>
            <a:ext cx="2426607" cy="2682876"/>
          </a:xfrm>
          <a:prstGeom prst="rect">
            <a:avLst/>
          </a:prstGeom>
        </p:spPr>
      </p:pic>
      <p:sp>
        <p:nvSpPr>
          <p:cNvPr id="2" name="TextBox 1"/>
          <p:cNvSpPr txBox="1"/>
          <p:nvPr/>
        </p:nvSpPr>
        <p:spPr>
          <a:xfrm>
            <a:off x="2905125" y="1031874"/>
            <a:ext cx="6096000" cy="5078314"/>
          </a:xfrm>
          <a:prstGeom prst="rect">
            <a:avLst/>
          </a:prstGeom>
          <a:noFill/>
        </p:spPr>
        <p:txBody>
          <a:bodyPr wrap="square" rtlCol="0">
            <a:spAutoFit/>
          </a:bodyPr>
          <a:lstStyle/>
          <a:p>
            <a:r>
              <a:rPr lang="en-US" b="1" dirty="0" smtClean="0"/>
              <a:t>Position: </a:t>
            </a:r>
            <a:r>
              <a:rPr lang="en-US" i="1" dirty="0" smtClean="0"/>
              <a:t>President </a:t>
            </a:r>
            <a:r>
              <a:rPr lang="en-US" i="1" dirty="0"/>
              <a:t>and Chief Executive Officer</a:t>
            </a:r>
          </a:p>
          <a:p>
            <a:endParaRPr lang="en-US" dirty="0"/>
          </a:p>
          <a:p>
            <a:r>
              <a:rPr lang="en-US" b="1" dirty="0"/>
              <a:t>Date of Appointment: </a:t>
            </a:r>
            <a:r>
              <a:rPr lang="en-US" dirty="0"/>
              <a:t>October 1, </a:t>
            </a:r>
            <a:r>
              <a:rPr lang="en-US" dirty="0" smtClean="0"/>
              <a:t>2012</a:t>
            </a:r>
            <a:endParaRPr lang="en-US" dirty="0"/>
          </a:p>
          <a:p>
            <a:endParaRPr lang="en-US" dirty="0"/>
          </a:p>
          <a:p>
            <a:r>
              <a:rPr lang="en-US" b="1" dirty="0"/>
              <a:t>Past Experience:</a:t>
            </a:r>
          </a:p>
          <a:p>
            <a:pPr marL="285750" indent="-285750">
              <a:buFont typeface="Arial"/>
              <a:buChar char="•"/>
            </a:pPr>
            <a:r>
              <a:rPr lang="en-US" dirty="0"/>
              <a:t>M</a:t>
            </a:r>
            <a:r>
              <a:rPr lang="en-US" dirty="0" smtClean="0"/>
              <a:t>ember </a:t>
            </a:r>
            <a:r>
              <a:rPr lang="en-US" dirty="0"/>
              <a:t>of the Enbridge Inc. Board of Directors. </a:t>
            </a:r>
            <a:endParaRPr lang="en-US" dirty="0" smtClean="0"/>
          </a:p>
          <a:p>
            <a:pPr marL="285750" indent="-285750">
              <a:buFont typeface="Arial"/>
              <a:buChar char="•"/>
            </a:pPr>
            <a:r>
              <a:rPr lang="en-US" dirty="0" smtClean="0"/>
              <a:t>President</a:t>
            </a:r>
            <a:r>
              <a:rPr lang="en-US" dirty="0"/>
              <a:t>, Gas Pipelines, Green Energy &amp; International </a:t>
            </a:r>
            <a:endParaRPr lang="en-US" dirty="0" smtClean="0"/>
          </a:p>
          <a:p>
            <a:pPr marL="285750" indent="-285750">
              <a:buFont typeface="Arial"/>
              <a:buChar char="•"/>
            </a:pPr>
            <a:r>
              <a:rPr lang="en-US" dirty="0"/>
              <a:t>M</a:t>
            </a:r>
            <a:r>
              <a:rPr lang="en-US" dirty="0" smtClean="0"/>
              <a:t>ore </a:t>
            </a:r>
            <a:r>
              <a:rPr lang="en-US" dirty="0"/>
              <a:t>than 30 years experience in the energy business including the upstream oil and gas exploration, development and pipelines businesses</a:t>
            </a:r>
            <a:r>
              <a:rPr lang="en-US" dirty="0" smtClean="0"/>
              <a:t>.</a:t>
            </a:r>
          </a:p>
          <a:p>
            <a:pPr marL="285750" indent="-285750">
              <a:buFont typeface="Arial"/>
              <a:buChar char="•"/>
            </a:pPr>
            <a:r>
              <a:rPr lang="en-US" dirty="0" smtClean="0"/>
              <a:t>Joined Enbridge </a:t>
            </a:r>
            <a:r>
              <a:rPr lang="en-US" dirty="0"/>
              <a:t>in </a:t>
            </a:r>
            <a:r>
              <a:rPr lang="en-US" dirty="0" smtClean="0"/>
              <a:t>1995</a:t>
            </a:r>
            <a:endParaRPr lang="en-US" dirty="0"/>
          </a:p>
          <a:p>
            <a:pPr marL="285750" indent="-285750">
              <a:buFont typeface="Arial"/>
              <a:buChar char="•"/>
            </a:pPr>
            <a:r>
              <a:rPr lang="en-US" dirty="0"/>
              <a:t>H</a:t>
            </a:r>
            <a:r>
              <a:rPr lang="en-US" dirty="0" smtClean="0"/>
              <a:t>eld </a:t>
            </a:r>
            <a:r>
              <a:rPr lang="en-US" dirty="0"/>
              <a:t>positions including Executive Vice President, Major Projects &amp; Green Energy, and as President, Enbridge Gas Distribution; Senior Vice President, Corporate Planning and Development; and Vice President, Financial Services and Treasurer for Enbridge's U.S.-based master limited partnership.</a:t>
            </a:r>
          </a:p>
          <a:p>
            <a:endParaRPr lang="en-US" dirty="0"/>
          </a:p>
        </p:txBody>
      </p:sp>
      <p:pic>
        <p:nvPicPr>
          <p:cNvPr id="6" name="Picture 5"/>
          <p:cNvPicPr>
            <a:picLocks noChangeAspect="1"/>
          </p:cNvPicPr>
          <p:nvPr/>
        </p:nvPicPr>
        <p:blipFill>
          <a:blip r:embed="rId3"/>
          <a:stretch>
            <a:fillRect/>
          </a:stretch>
        </p:blipFill>
        <p:spPr>
          <a:xfrm>
            <a:off x="685800" y="612772"/>
            <a:ext cx="1282700" cy="393700"/>
          </a:xfrm>
          <a:prstGeom prst="rect">
            <a:avLst/>
          </a:prstGeom>
        </p:spPr>
      </p:pic>
    </p:spTree>
    <p:extLst>
      <p:ext uri="{BB962C8B-B14F-4D97-AF65-F5344CB8AC3E}">
        <p14:creationId xmlns:p14="http://schemas.microsoft.com/office/powerpoint/2010/main" val="219610374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15" t="21784" r="77952" b="26081"/>
          <a:stretch/>
        </p:blipFill>
        <p:spPr>
          <a:xfrm>
            <a:off x="285750" y="1333500"/>
            <a:ext cx="2032000" cy="2460625"/>
          </a:xfrm>
          <a:prstGeom prst="rect">
            <a:avLst/>
          </a:prstGeom>
        </p:spPr>
      </p:pic>
      <p:sp>
        <p:nvSpPr>
          <p:cNvPr id="3" name="TextBox 2"/>
          <p:cNvSpPr txBox="1"/>
          <p:nvPr/>
        </p:nvSpPr>
        <p:spPr>
          <a:xfrm>
            <a:off x="2682875" y="857251"/>
            <a:ext cx="6111875" cy="5016759"/>
          </a:xfrm>
          <a:prstGeom prst="rect">
            <a:avLst/>
          </a:prstGeom>
          <a:noFill/>
        </p:spPr>
        <p:txBody>
          <a:bodyPr wrap="square" rtlCol="0">
            <a:spAutoFit/>
          </a:bodyPr>
          <a:lstStyle/>
          <a:p>
            <a:r>
              <a:rPr lang="en-US" sz="1600" b="1" dirty="0"/>
              <a:t>Position: </a:t>
            </a:r>
            <a:r>
              <a:rPr lang="en-US" sz="1600" i="1" dirty="0" smtClean="0"/>
              <a:t>President</a:t>
            </a:r>
            <a:r>
              <a:rPr lang="en-US" sz="1600" i="1" dirty="0"/>
              <a:t>, Enbridge Gas Distribution</a:t>
            </a:r>
          </a:p>
          <a:p>
            <a:endParaRPr lang="en-US" sz="1600" dirty="0"/>
          </a:p>
          <a:p>
            <a:r>
              <a:rPr lang="en-US" sz="1600" b="1" dirty="0"/>
              <a:t>Date of </a:t>
            </a:r>
            <a:r>
              <a:rPr lang="en-US" sz="1600" b="1" dirty="0" smtClean="0"/>
              <a:t>Appointment: </a:t>
            </a:r>
            <a:r>
              <a:rPr lang="en-US" sz="1600" dirty="0" smtClean="0"/>
              <a:t>Oct</a:t>
            </a:r>
            <a:r>
              <a:rPr lang="en-US" sz="1600" dirty="0"/>
              <a:t>. 1, 2013</a:t>
            </a:r>
          </a:p>
          <a:p>
            <a:endParaRPr lang="en-US" sz="1600" b="1" dirty="0" smtClean="0"/>
          </a:p>
          <a:p>
            <a:r>
              <a:rPr lang="en-US" sz="1600" b="1" dirty="0" smtClean="0"/>
              <a:t>Past </a:t>
            </a:r>
            <a:r>
              <a:rPr lang="en-US" sz="1600" b="1" dirty="0"/>
              <a:t>Experience:</a:t>
            </a:r>
          </a:p>
          <a:p>
            <a:pPr marL="285750" indent="-285750">
              <a:buFont typeface="Arial"/>
              <a:buChar char="•"/>
            </a:pPr>
            <a:endParaRPr lang="en-US" sz="1600" dirty="0" smtClean="0"/>
          </a:p>
          <a:p>
            <a:pPr marL="285750" indent="-285750">
              <a:buFont typeface="Arial"/>
              <a:buChar char="•"/>
            </a:pPr>
            <a:r>
              <a:rPr lang="en-US" sz="1600" dirty="0" smtClean="0"/>
              <a:t>More </a:t>
            </a:r>
            <a:r>
              <a:rPr lang="en-US" sz="1600" dirty="0"/>
              <a:t>than 25 years of experience working in a number of operating roles within Enbridge, most recently as Senior Vice President, Operations within Gas </a:t>
            </a:r>
            <a:r>
              <a:rPr lang="en-US" sz="1600" dirty="0" smtClean="0"/>
              <a:t>Distribution</a:t>
            </a:r>
          </a:p>
          <a:p>
            <a:pPr marL="285750" indent="-285750">
              <a:buFont typeface="Arial"/>
              <a:buChar char="•"/>
            </a:pPr>
            <a:r>
              <a:rPr lang="en-US" sz="1600" dirty="0" smtClean="0"/>
              <a:t>Other </a:t>
            </a:r>
            <a:r>
              <a:rPr lang="en-US" sz="1600" dirty="0"/>
              <a:t>roles included Vice-President of Planning and Opportunity Development. He is active in the Mackenzie Health Foundation community group.</a:t>
            </a:r>
          </a:p>
          <a:p>
            <a:endParaRPr lang="en-US" sz="1600" b="1" dirty="0" smtClean="0"/>
          </a:p>
          <a:p>
            <a:r>
              <a:rPr lang="en-US" sz="1600" b="1" dirty="0" smtClean="0"/>
              <a:t>Qualifications</a:t>
            </a:r>
            <a:r>
              <a:rPr lang="en-US" sz="1600" b="1" dirty="0"/>
              <a:t>: </a:t>
            </a:r>
          </a:p>
          <a:p>
            <a:endParaRPr lang="en-US" sz="1600" b="1" dirty="0"/>
          </a:p>
          <a:p>
            <a:pPr marL="285750" indent="-285750">
              <a:buFont typeface="Arial"/>
              <a:buChar char="•"/>
            </a:pPr>
            <a:r>
              <a:rPr lang="en-US" sz="1600" dirty="0"/>
              <a:t>A registered professional engineer in </a:t>
            </a:r>
            <a:r>
              <a:rPr lang="en-US" sz="1600" dirty="0" smtClean="0"/>
              <a:t>Ontario</a:t>
            </a:r>
            <a:endParaRPr lang="en-US" sz="1600" dirty="0"/>
          </a:p>
          <a:p>
            <a:pPr marL="285750" indent="-285750">
              <a:buFont typeface="Arial"/>
              <a:buChar char="•"/>
            </a:pPr>
            <a:r>
              <a:rPr lang="en-US" sz="1600" dirty="0"/>
              <a:t>G</a:t>
            </a:r>
            <a:r>
              <a:rPr lang="en-US" sz="1600" dirty="0" smtClean="0"/>
              <a:t>raduated </a:t>
            </a:r>
            <a:r>
              <a:rPr lang="en-US" sz="1600" dirty="0"/>
              <a:t>from Queen’s University, in Kingston, Ont., with a degree in Chemical </a:t>
            </a:r>
            <a:r>
              <a:rPr lang="en-US" sz="1600" dirty="0" smtClean="0"/>
              <a:t>Engineering</a:t>
            </a:r>
          </a:p>
          <a:p>
            <a:pPr marL="285750" indent="-285750">
              <a:buFont typeface="Arial"/>
              <a:buChar char="•"/>
            </a:pPr>
            <a:r>
              <a:rPr lang="en-US" sz="1600" dirty="0" smtClean="0"/>
              <a:t>Master </a:t>
            </a:r>
            <a:r>
              <a:rPr lang="en-US" sz="1600" dirty="0"/>
              <a:t>of Business Administration degree from the University of Toronto. </a:t>
            </a:r>
          </a:p>
        </p:txBody>
      </p:sp>
      <p:pic>
        <p:nvPicPr>
          <p:cNvPr id="4" name="Picture 3"/>
          <p:cNvPicPr>
            <a:picLocks noChangeAspect="1"/>
          </p:cNvPicPr>
          <p:nvPr/>
        </p:nvPicPr>
        <p:blipFill>
          <a:blip r:embed="rId3"/>
          <a:stretch>
            <a:fillRect/>
          </a:stretch>
        </p:blipFill>
        <p:spPr>
          <a:xfrm>
            <a:off x="285750" y="654051"/>
            <a:ext cx="2057400" cy="406400"/>
          </a:xfrm>
          <a:prstGeom prst="rect">
            <a:avLst/>
          </a:prstGeom>
        </p:spPr>
      </p:pic>
    </p:spTree>
    <p:extLst>
      <p:ext uri="{BB962C8B-B14F-4D97-AF65-F5344CB8AC3E}">
        <p14:creationId xmlns:p14="http://schemas.microsoft.com/office/powerpoint/2010/main" val="410705539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15" t="17557" r="78820" b="37420"/>
          <a:stretch/>
        </p:blipFill>
        <p:spPr>
          <a:xfrm>
            <a:off x="253999" y="1571625"/>
            <a:ext cx="2016125" cy="2270125"/>
          </a:xfrm>
          <a:prstGeom prst="rect">
            <a:avLst/>
          </a:prstGeom>
        </p:spPr>
      </p:pic>
      <p:sp>
        <p:nvSpPr>
          <p:cNvPr id="3" name="TextBox 2"/>
          <p:cNvSpPr txBox="1"/>
          <p:nvPr/>
        </p:nvSpPr>
        <p:spPr>
          <a:xfrm>
            <a:off x="2619376" y="507999"/>
            <a:ext cx="6731000" cy="5909311"/>
          </a:xfrm>
          <a:prstGeom prst="rect">
            <a:avLst/>
          </a:prstGeom>
          <a:noFill/>
        </p:spPr>
        <p:txBody>
          <a:bodyPr wrap="square" rtlCol="0">
            <a:spAutoFit/>
          </a:bodyPr>
          <a:lstStyle/>
          <a:p>
            <a:r>
              <a:rPr lang="en-US" sz="1600" b="1" dirty="0"/>
              <a:t>Position: </a:t>
            </a:r>
            <a:r>
              <a:rPr lang="en-US" sz="1600" i="1" dirty="0"/>
              <a:t>President, Gas Pipelines and Processing</a:t>
            </a:r>
          </a:p>
          <a:p>
            <a:endParaRPr lang="en-US" sz="1600" dirty="0"/>
          </a:p>
          <a:p>
            <a:r>
              <a:rPr lang="en-US" sz="1600" b="1" dirty="0"/>
              <a:t>Date of </a:t>
            </a:r>
            <a:r>
              <a:rPr lang="en-US" sz="1600" b="1" dirty="0" smtClean="0"/>
              <a:t>Appointment: </a:t>
            </a:r>
            <a:r>
              <a:rPr lang="en-US" sz="1600" dirty="0" smtClean="0"/>
              <a:t>Jan</a:t>
            </a:r>
            <a:r>
              <a:rPr lang="en-US" sz="1600" dirty="0"/>
              <a:t>. 30, 2014</a:t>
            </a:r>
            <a:endParaRPr lang="en-US" sz="1600" b="1" dirty="0"/>
          </a:p>
          <a:p>
            <a:endParaRPr lang="en-US" sz="1600" b="1" dirty="0" smtClean="0"/>
          </a:p>
          <a:p>
            <a:r>
              <a:rPr lang="en-US" sz="1600" b="1" dirty="0" smtClean="0"/>
              <a:t>Past </a:t>
            </a:r>
            <a:r>
              <a:rPr lang="en-US" sz="1600" b="1" dirty="0"/>
              <a:t>Experience:</a:t>
            </a:r>
          </a:p>
          <a:p>
            <a:endParaRPr lang="en-US" sz="1600" dirty="0"/>
          </a:p>
          <a:p>
            <a:pPr marL="285750" indent="-285750">
              <a:buFont typeface="Arial"/>
              <a:buChar char="•"/>
            </a:pPr>
            <a:r>
              <a:rPr lang="en-US" sz="1600" dirty="0"/>
              <a:t>J</a:t>
            </a:r>
            <a:r>
              <a:rPr lang="en-US" sz="1600" dirty="0" smtClean="0"/>
              <a:t>oined </a:t>
            </a:r>
            <a:r>
              <a:rPr lang="en-US" sz="1600" dirty="0"/>
              <a:t>Enbridge from Southwest Energy, where he served as Senior Vice President, </a:t>
            </a:r>
            <a:r>
              <a:rPr lang="en-US" sz="1600" dirty="0" smtClean="0"/>
              <a:t>Midstream </a:t>
            </a:r>
          </a:p>
          <a:p>
            <a:pPr marL="285750" indent="-285750">
              <a:buFont typeface="Arial"/>
              <a:buChar char="•"/>
            </a:pPr>
            <a:r>
              <a:rPr lang="en-US" sz="1600" dirty="0" smtClean="0"/>
              <a:t>senior </a:t>
            </a:r>
            <a:r>
              <a:rPr lang="en-US" sz="1600" dirty="0"/>
              <a:t>leadership positions with CenterPoint Energy, Spectra Energy and Duke Energy. </a:t>
            </a:r>
            <a:endParaRPr lang="en-US" sz="1600" dirty="0" smtClean="0"/>
          </a:p>
          <a:p>
            <a:pPr marL="285750" indent="-285750">
              <a:buFont typeface="Arial"/>
              <a:buChar char="•"/>
            </a:pPr>
            <a:r>
              <a:rPr lang="en-US" sz="1600" dirty="0" smtClean="0"/>
              <a:t>Chairman </a:t>
            </a:r>
            <a:r>
              <a:rPr lang="en-US" sz="1600" dirty="0"/>
              <a:t>of the Board of the Interstate Natural Gas Association of America (INGAA).</a:t>
            </a:r>
          </a:p>
          <a:p>
            <a:pPr marL="285750" indent="-285750">
              <a:buFont typeface="Arial"/>
              <a:buChar char="•"/>
            </a:pPr>
            <a:r>
              <a:rPr lang="en-US" sz="1600" dirty="0" smtClean="0"/>
              <a:t>Dean’s </a:t>
            </a:r>
            <a:r>
              <a:rPr lang="en-US" sz="1600" dirty="0"/>
              <a:t>Advisory Board at the University of Houston’s Bauer School of </a:t>
            </a:r>
            <a:r>
              <a:rPr lang="en-US" sz="1600" dirty="0" smtClean="0"/>
              <a:t>Business</a:t>
            </a:r>
            <a:endParaRPr lang="en-US" sz="1600" dirty="0"/>
          </a:p>
          <a:p>
            <a:pPr marL="285750" indent="-285750">
              <a:buFont typeface="Arial"/>
              <a:buChar char="•"/>
            </a:pPr>
            <a:r>
              <a:rPr lang="en-US" sz="1600" dirty="0" smtClean="0"/>
              <a:t>Chairman </a:t>
            </a:r>
            <a:r>
              <a:rPr lang="en-US" sz="1600" dirty="0"/>
              <a:t>of the board of directors of Theatre Under the Stars. </a:t>
            </a:r>
            <a:endParaRPr lang="en-US" sz="1600" b="1" dirty="0"/>
          </a:p>
          <a:p>
            <a:endParaRPr lang="en-US" sz="1600" b="1" dirty="0" smtClean="0"/>
          </a:p>
          <a:p>
            <a:r>
              <a:rPr lang="en-US" sz="1600" b="1" dirty="0" smtClean="0"/>
              <a:t>Qualifications</a:t>
            </a:r>
            <a:r>
              <a:rPr lang="en-US" sz="1600" b="1" dirty="0"/>
              <a:t>: </a:t>
            </a:r>
          </a:p>
          <a:p>
            <a:pPr marL="285750" indent="-285750">
              <a:buFont typeface="Arial"/>
              <a:buChar char="•"/>
            </a:pPr>
            <a:endParaRPr lang="en-US" sz="1600" dirty="0" smtClean="0"/>
          </a:p>
          <a:p>
            <a:pPr marL="285750" indent="-285750">
              <a:buFont typeface="Arial"/>
              <a:buChar char="•"/>
            </a:pPr>
            <a:r>
              <a:rPr lang="en-US" sz="1600" dirty="0" smtClean="0"/>
              <a:t>Bachelor </a:t>
            </a:r>
            <a:r>
              <a:rPr lang="en-US" sz="1600" dirty="0"/>
              <a:t>of Science (B.Sc.) degree in mechanical engineering from the University of Kentucky, as well as a Masters of Business Administration (MBA) degree from the University of Houston.</a:t>
            </a:r>
          </a:p>
          <a:p>
            <a:endParaRPr lang="en-US" sz="1600" b="1" dirty="0"/>
          </a:p>
          <a:p>
            <a:endParaRPr lang="en-US" sz="1600" dirty="0"/>
          </a:p>
        </p:txBody>
      </p:sp>
      <p:pic>
        <p:nvPicPr>
          <p:cNvPr id="4" name="Picture 3"/>
          <p:cNvPicPr>
            <a:picLocks noChangeAspect="1"/>
          </p:cNvPicPr>
          <p:nvPr/>
        </p:nvPicPr>
        <p:blipFill>
          <a:blip r:embed="rId3"/>
          <a:stretch>
            <a:fillRect/>
          </a:stretch>
        </p:blipFill>
        <p:spPr>
          <a:xfrm>
            <a:off x="111124" y="371475"/>
            <a:ext cx="2311400" cy="558800"/>
          </a:xfrm>
          <a:prstGeom prst="rect">
            <a:avLst/>
          </a:prstGeom>
        </p:spPr>
      </p:pic>
    </p:spTree>
    <p:extLst>
      <p:ext uri="{BB962C8B-B14F-4D97-AF65-F5344CB8AC3E}">
        <p14:creationId xmlns:p14="http://schemas.microsoft.com/office/powerpoint/2010/main" val="29289196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083" t="19206" r="78646" b="40636"/>
          <a:stretch/>
        </p:blipFill>
        <p:spPr>
          <a:xfrm>
            <a:off x="190500" y="1396999"/>
            <a:ext cx="1762125" cy="2063751"/>
          </a:xfrm>
          <a:prstGeom prst="rect">
            <a:avLst/>
          </a:prstGeom>
        </p:spPr>
      </p:pic>
      <p:sp>
        <p:nvSpPr>
          <p:cNvPr id="4" name="TextBox 3"/>
          <p:cNvSpPr txBox="1"/>
          <p:nvPr/>
        </p:nvSpPr>
        <p:spPr>
          <a:xfrm>
            <a:off x="2492375" y="873124"/>
            <a:ext cx="6350000" cy="5016759"/>
          </a:xfrm>
          <a:prstGeom prst="rect">
            <a:avLst/>
          </a:prstGeom>
          <a:noFill/>
        </p:spPr>
        <p:txBody>
          <a:bodyPr wrap="square" rtlCol="0">
            <a:spAutoFit/>
          </a:bodyPr>
          <a:lstStyle/>
          <a:p>
            <a:r>
              <a:rPr lang="en-US" sz="1600" b="1" dirty="0"/>
              <a:t>Position: </a:t>
            </a:r>
            <a:r>
              <a:rPr lang="en-US" sz="1600" dirty="0" smtClean="0"/>
              <a:t> </a:t>
            </a:r>
            <a:r>
              <a:rPr lang="en-US" sz="1600" i="1" dirty="0" smtClean="0"/>
              <a:t>President</a:t>
            </a:r>
            <a:r>
              <a:rPr lang="en-US" sz="1600" i="1" dirty="0"/>
              <a:t>, Liquids Pipelines</a:t>
            </a:r>
          </a:p>
          <a:p>
            <a:endParaRPr lang="en-US" sz="1600" dirty="0"/>
          </a:p>
          <a:p>
            <a:r>
              <a:rPr lang="en-US" sz="1600" b="1" dirty="0"/>
              <a:t>Date of </a:t>
            </a:r>
            <a:r>
              <a:rPr lang="en-US" sz="1600" b="1" dirty="0" smtClean="0"/>
              <a:t>Appointment: </a:t>
            </a:r>
            <a:r>
              <a:rPr lang="en-US" sz="1600" dirty="0" smtClean="0"/>
              <a:t>March </a:t>
            </a:r>
            <a:r>
              <a:rPr lang="en-US" sz="1600" dirty="0"/>
              <a:t>1, </a:t>
            </a:r>
            <a:r>
              <a:rPr lang="en-US" sz="1600" dirty="0" smtClean="0"/>
              <a:t>2014</a:t>
            </a:r>
            <a:endParaRPr lang="en-US" sz="1600" b="1" dirty="0" smtClean="0"/>
          </a:p>
          <a:p>
            <a:endParaRPr lang="en-US" sz="1600" b="1" dirty="0" smtClean="0"/>
          </a:p>
          <a:p>
            <a:r>
              <a:rPr lang="en-US" sz="1600" b="1" dirty="0" smtClean="0"/>
              <a:t>Past </a:t>
            </a:r>
            <a:r>
              <a:rPr lang="en-US" sz="1600" b="1" dirty="0"/>
              <a:t>Experience:</a:t>
            </a:r>
          </a:p>
          <a:p>
            <a:endParaRPr lang="en-US" sz="1600" dirty="0"/>
          </a:p>
          <a:p>
            <a:pPr marL="285750" indent="-285750">
              <a:buFont typeface="Arial"/>
              <a:buChar char="•"/>
            </a:pPr>
            <a:r>
              <a:rPr lang="en-US" sz="1600" dirty="0" smtClean="0"/>
              <a:t>Chief </a:t>
            </a:r>
            <a:r>
              <a:rPr lang="en-US" sz="1600" dirty="0"/>
              <a:t>Commercial Officer for Liquids </a:t>
            </a:r>
            <a:r>
              <a:rPr lang="en-US" sz="1600" dirty="0" smtClean="0"/>
              <a:t>Pipelines</a:t>
            </a:r>
          </a:p>
          <a:p>
            <a:pPr marL="285750" indent="-285750">
              <a:buFont typeface="Arial"/>
              <a:buChar char="•"/>
            </a:pPr>
            <a:r>
              <a:rPr lang="en-US" sz="1600" dirty="0" smtClean="0"/>
              <a:t>President</a:t>
            </a:r>
            <a:r>
              <a:rPr lang="en-US" sz="1600" dirty="0"/>
              <a:t>, Gas Distribution, providing overall leadership to Enbridge Gas </a:t>
            </a:r>
            <a:r>
              <a:rPr lang="en-US" sz="1600" dirty="0" smtClean="0"/>
              <a:t>Distribution</a:t>
            </a:r>
          </a:p>
          <a:p>
            <a:pPr marL="285750" indent="-285750">
              <a:buFont typeface="Arial"/>
              <a:buChar char="•"/>
            </a:pPr>
            <a:r>
              <a:rPr lang="en-US" sz="1600" dirty="0" smtClean="0"/>
              <a:t>28 years dedicated </a:t>
            </a:r>
            <a:r>
              <a:rPr lang="en-US" sz="1600" dirty="0"/>
              <a:t>to energy marketing and business development </a:t>
            </a:r>
            <a:r>
              <a:rPr lang="en-US" sz="1600" dirty="0" smtClean="0"/>
              <a:t>activities</a:t>
            </a:r>
          </a:p>
          <a:p>
            <a:pPr marL="285750" indent="-285750">
              <a:buFont typeface="Arial"/>
              <a:buChar char="•"/>
            </a:pPr>
            <a:r>
              <a:rPr lang="en-US" sz="1600" dirty="0" smtClean="0"/>
              <a:t>Senior </a:t>
            </a:r>
            <a:r>
              <a:rPr lang="en-US" sz="1600" dirty="0"/>
              <a:t>Vice President, Investor Relations &amp; Enterprise Risk; Senior Vice President, Business Development; Vice President, Upstream Development for Enbridge Pipelines Inc.; and Vice President, Gas Services for Enbridge Inc.</a:t>
            </a:r>
          </a:p>
          <a:p>
            <a:endParaRPr lang="en-US" sz="1600" dirty="0"/>
          </a:p>
          <a:p>
            <a:r>
              <a:rPr lang="en-US" sz="1600" b="1" dirty="0" smtClean="0"/>
              <a:t>Qualifications</a:t>
            </a:r>
            <a:r>
              <a:rPr lang="en-US" sz="1600" b="1" dirty="0"/>
              <a:t>: </a:t>
            </a:r>
          </a:p>
          <a:p>
            <a:pPr marL="285750" indent="-285750">
              <a:buFont typeface="Arial"/>
              <a:buChar char="•"/>
            </a:pPr>
            <a:endParaRPr lang="en-US" sz="1600" dirty="0" smtClean="0"/>
          </a:p>
          <a:p>
            <a:pPr marL="285750" indent="-285750">
              <a:buFont typeface="Arial"/>
              <a:buChar char="•"/>
            </a:pPr>
            <a:r>
              <a:rPr lang="en-US" sz="1600" dirty="0" smtClean="0"/>
              <a:t>Bachelor </a:t>
            </a:r>
            <a:r>
              <a:rPr lang="en-US" sz="1600" dirty="0"/>
              <a:t>of Commerce degree from the University of Saskatchewan</a:t>
            </a:r>
            <a:endParaRPr lang="en-US" sz="1600" b="1" dirty="0"/>
          </a:p>
          <a:p>
            <a:endParaRPr lang="en-US" sz="1600" dirty="0"/>
          </a:p>
        </p:txBody>
      </p:sp>
      <p:pic>
        <p:nvPicPr>
          <p:cNvPr id="2" name="Picture 1"/>
          <p:cNvPicPr>
            <a:picLocks noChangeAspect="1"/>
          </p:cNvPicPr>
          <p:nvPr/>
        </p:nvPicPr>
        <p:blipFill>
          <a:blip r:embed="rId3"/>
          <a:stretch>
            <a:fillRect/>
          </a:stretch>
        </p:blipFill>
        <p:spPr>
          <a:xfrm>
            <a:off x="409575" y="638174"/>
            <a:ext cx="1371600" cy="469900"/>
          </a:xfrm>
          <a:prstGeom prst="rect">
            <a:avLst/>
          </a:prstGeom>
        </p:spPr>
      </p:pic>
    </p:spTree>
    <p:extLst>
      <p:ext uri="{BB962C8B-B14F-4D97-AF65-F5344CB8AC3E}">
        <p14:creationId xmlns:p14="http://schemas.microsoft.com/office/powerpoint/2010/main" val="28749190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216" t="16211" r="78993" b="47454"/>
          <a:stretch/>
        </p:blipFill>
        <p:spPr>
          <a:xfrm>
            <a:off x="492124" y="1555750"/>
            <a:ext cx="1921119" cy="2190750"/>
          </a:xfrm>
          <a:prstGeom prst="rect">
            <a:avLst/>
          </a:prstGeom>
        </p:spPr>
      </p:pic>
      <p:sp>
        <p:nvSpPr>
          <p:cNvPr id="4" name="TextBox 3"/>
          <p:cNvSpPr txBox="1"/>
          <p:nvPr/>
        </p:nvSpPr>
        <p:spPr>
          <a:xfrm>
            <a:off x="2889250" y="789413"/>
            <a:ext cx="5794375" cy="4770537"/>
          </a:xfrm>
          <a:prstGeom prst="rect">
            <a:avLst/>
          </a:prstGeom>
          <a:noFill/>
        </p:spPr>
        <p:txBody>
          <a:bodyPr wrap="square" rtlCol="0">
            <a:spAutoFit/>
          </a:bodyPr>
          <a:lstStyle/>
          <a:p>
            <a:r>
              <a:rPr lang="en-US" sz="1600" b="1" dirty="0"/>
              <a:t>Position: </a:t>
            </a:r>
            <a:r>
              <a:rPr lang="en-US" sz="1600" dirty="0" smtClean="0"/>
              <a:t> </a:t>
            </a:r>
            <a:r>
              <a:rPr lang="en-US" sz="1600" i="1" dirty="0"/>
              <a:t>Strategic Advisor, Office of the President and CEO</a:t>
            </a:r>
          </a:p>
          <a:p>
            <a:endParaRPr lang="en-US" sz="1600" dirty="0"/>
          </a:p>
          <a:p>
            <a:r>
              <a:rPr lang="en-US" sz="1600" b="1" dirty="0"/>
              <a:t>Date of </a:t>
            </a:r>
            <a:r>
              <a:rPr lang="en-US" sz="1600" b="1" dirty="0" smtClean="0"/>
              <a:t>Appointment: </a:t>
            </a:r>
            <a:r>
              <a:rPr lang="en-US" sz="1600" dirty="0"/>
              <a:t>March 1, 2014</a:t>
            </a:r>
            <a:endParaRPr lang="en-US" sz="1600" b="1" dirty="0" smtClean="0"/>
          </a:p>
          <a:p>
            <a:endParaRPr lang="en-US" sz="1600" b="1" dirty="0" smtClean="0"/>
          </a:p>
          <a:p>
            <a:r>
              <a:rPr lang="en-US" sz="1600" b="1" dirty="0" smtClean="0"/>
              <a:t>Past </a:t>
            </a:r>
            <a:r>
              <a:rPr lang="en-US" sz="1600" b="1" dirty="0"/>
              <a:t>Experience:</a:t>
            </a:r>
          </a:p>
          <a:p>
            <a:endParaRPr lang="en-US" sz="1600" dirty="0"/>
          </a:p>
          <a:p>
            <a:pPr marL="285750" indent="-285750">
              <a:buFont typeface="Arial"/>
              <a:buChar char="•"/>
            </a:pPr>
            <a:r>
              <a:rPr lang="en-US" sz="1600" dirty="0" smtClean="0"/>
              <a:t>President</a:t>
            </a:r>
            <a:r>
              <a:rPr lang="en-US" sz="1600" dirty="0"/>
              <a:t>, Liquids Pipelines and Major </a:t>
            </a:r>
            <a:r>
              <a:rPr lang="en-US" sz="1600" dirty="0" smtClean="0"/>
              <a:t>Projects</a:t>
            </a:r>
            <a:endParaRPr lang="en-US" sz="1600" dirty="0"/>
          </a:p>
          <a:p>
            <a:pPr marL="285750" indent="-285750">
              <a:buFont typeface="Arial"/>
              <a:buChar char="•"/>
            </a:pPr>
            <a:r>
              <a:rPr lang="en-US" sz="1600" dirty="0" smtClean="0"/>
              <a:t>Over 34 </a:t>
            </a:r>
            <a:r>
              <a:rPr lang="en-US" sz="1600" dirty="0"/>
              <a:t>years of experience with Enbridge, including more than two decades in the liquids pipelines </a:t>
            </a:r>
            <a:r>
              <a:rPr lang="en-US" sz="1600" dirty="0" smtClean="0"/>
              <a:t>business</a:t>
            </a:r>
          </a:p>
          <a:p>
            <a:pPr marL="285750" indent="-285750">
              <a:buFont typeface="Arial"/>
              <a:buChar char="•"/>
            </a:pPr>
            <a:r>
              <a:rPr lang="en-US" sz="1600" dirty="0" smtClean="0"/>
              <a:t>President </a:t>
            </a:r>
            <a:r>
              <a:rPr lang="en-US" sz="1600" dirty="0"/>
              <a:t>of Enbridge Pipelines Inc. and Enbridge Energy Partners, L.P. from 1997 to </a:t>
            </a:r>
            <a:r>
              <a:rPr lang="en-US" sz="1600" dirty="0" smtClean="0"/>
              <a:t>2000</a:t>
            </a:r>
            <a:endParaRPr lang="en-US" sz="1600" dirty="0"/>
          </a:p>
          <a:p>
            <a:pPr marL="285750" indent="-285750">
              <a:buFont typeface="Arial"/>
              <a:buChar char="•"/>
            </a:pPr>
            <a:r>
              <a:rPr lang="en-US" sz="1600" dirty="0" smtClean="0"/>
              <a:t>Group </a:t>
            </a:r>
            <a:r>
              <a:rPr lang="en-US" sz="1600" dirty="0"/>
              <a:t>Vice President, Corporate Planning and Development from 2001 to 2003, Group Vice President and Chief Financial Officer from 2003 to </a:t>
            </a:r>
            <a:r>
              <a:rPr lang="en-US" sz="1600" dirty="0" smtClean="0"/>
              <a:t>2006</a:t>
            </a:r>
            <a:endParaRPr lang="en-US" sz="1600" dirty="0"/>
          </a:p>
          <a:p>
            <a:pPr marL="285750" indent="-285750">
              <a:buFont typeface="Arial"/>
              <a:buChar char="•"/>
            </a:pPr>
            <a:r>
              <a:rPr lang="en-US" sz="1600" dirty="0" smtClean="0"/>
              <a:t>Executive </a:t>
            </a:r>
            <a:r>
              <a:rPr lang="en-US" sz="1600" dirty="0"/>
              <a:t>Vice President, Chief Financial Officer and Corporate Development from 2006 to </a:t>
            </a:r>
            <a:r>
              <a:rPr lang="en-US" sz="1600" dirty="0" smtClean="0"/>
              <a:t>2008</a:t>
            </a:r>
            <a:endParaRPr lang="en-US" sz="1600" dirty="0"/>
          </a:p>
          <a:p>
            <a:pPr marL="285750" indent="-285750">
              <a:buFont typeface="Arial"/>
              <a:buChar char="•"/>
            </a:pPr>
            <a:r>
              <a:rPr lang="en-US" sz="1600" dirty="0" smtClean="0"/>
              <a:t>President </a:t>
            </a:r>
            <a:r>
              <a:rPr lang="en-US" sz="1600" dirty="0"/>
              <a:t>of Liquids Pipelines until January 2012, at which time the Major Projects business unit was added to his portfolio</a:t>
            </a:r>
            <a:r>
              <a:rPr lang="en-US" sz="1600" dirty="0" smtClean="0"/>
              <a:t>.</a:t>
            </a:r>
          </a:p>
          <a:p>
            <a:endParaRPr lang="en-US" sz="1600" dirty="0"/>
          </a:p>
        </p:txBody>
      </p:sp>
      <p:pic>
        <p:nvPicPr>
          <p:cNvPr id="2" name="Picture 1"/>
          <p:cNvPicPr>
            <a:picLocks noChangeAspect="1"/>
          </p:cNvPicPr>
          <p:nvPr/>
        </p:nvPicPr>
        <p:blipFill>
          <a:blip r:embed="rId3"/>
          <a:stretch>
            <a:fillRect/>
          </a:stretch>
        </p:blipFill>
        <p:spPr>
          <a:xfrm>
            <a:off x="317500" y="548113"/>
            <a:ext cx="2108200" cy="482600"/>
          </a:xfrm>
          <a:prstGeom prst="rect">
            <a:avLst/>
          </a:prstGeom>
        </p:spPr>
      </p:pic>
    </p:spTree>
    <p:extLst>
      <p:ext uri="{BB962C8B-B14F-4D97-AF65-F5344CB8AC3E}">
        <p14:creationId xmlns:p14="http://schemas.microsoft.com/office/powerpoint/2010/main" val="172393816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36" t="18864" r="78993" b="39346"/>
          <a:stretch/>
        </p:blipFill>
        <p:spPr>
          <a:xfrm>
            <a:off x="460375" y="1460499"/>
            <a:ext cx="1905000" cy="2368377"/>
          </a:xfrm>
          <a:prstGeom prst="rect">
            <a:avLst/>
          </a:prstGeom>
        </p:spPr>
      </p:pic>
      <p:sp>
        <p:nvSpPr>
          <p:cNvPr id="4" name="TextBox 3"/>
          <p:cNvSpPr txBox="1"/>
          <p:nvPr/>
        </p:nvSpPr>
        <p:spPr>
          <a:xfrm>
            <a:off x="2952750" y="534207"/>
            <a:ext cx="5794375" cy="5170646"/>
          </a:xfrm>
          <a:prstGeom prst="rect">
            <a:avLst/>
          </a:prstGeom>
          <a:noFill/>
        </p:spPr>
        <p:txBody>
          <a:bodyPr wrap="square" rtlCol="0">
            <a:spAutoFit/>
          </a:bodyPr>
          <a:lstStyle/>
          <a:p>
            <a:r>
              <a:rPr lang="en-US" sz="1500" b="1" dirty="0"/>
              <a:t>Position: </a:t>
            </a:r>
            <a:r>
              <a:rPr lang="en-US" sz="1500" dirty="0" smtClean="0"/>
              <a:t> </a:t>
            </a:r>
            <a:r>
              <a:rPr lang="en-US" sz="1500" i="1" dirty="0"/>
              <a:t>Chief Operating Officer</a:t>
            </a:r>
            <a:endParaRPr lang="en-US" sz="1500" dirty="0"/>
          </a:p>
          <a:p>
            <a:endParaRPr lang="en-US" sz="1500" b="1" dirty="0" smtClean="0"/>
          </a:p>
          <a:p>
            <a:r>
              <a:rPr lang="en-US" sz="1500" b="1" dirty="0" smtClean="0"/>
              <a:t>Date </a:t>
            </a:r>
            <a:r>
              <a:rPr lang="en-US" sz="1500" b="1" dirty="0"/>
              <a:t>of </a:t>
            </a:r>
            <a:r>
              <a:rPr lang="en-US" sz="1500" b="1" dirty="0" smtClean="0"/>
              <a:t>Appointment: </a:t>
            </a:r>
            <a:r>
              <a:rPr lang="en-US" sz="1500" dirty="0"/>
              <a:t>May 2013 </a:t>
            </a:r>
            <a:endParaRPr lang="en-US" sz="1500" b="1" dirty="0" smtClean="0"/>
          </a:p>
          <a:p>
            <a:endParaRPr lang="en-US" sz="1500" b="1" dirty="0" smtClean="0"/>
          </a:p>
          <a:p>
            <a:r>
              <a:rPr lang="en-US" sz="1500" b="1" dirty="0" smtClean="0"/>
              <a:t>Past </a:t>
            </a:r>
            <a:r>
              <a:rPr lang="en-US" sz="1500" b="1" dirty="0"/>
              <a:t>Experience:</a:t>
            </a:r>
          </a:p>
          <a:p>
            <a:endParaRPr lang="en-US" sz="1500" dirty="0"/>
          </a:p>
          <a:p>
            <a:pPr marL="285750" indent="-285750">
              <a:buFont typeface="Arial"/>
              <a:buChar char="•"/>
            </a:pPr>
            <a:r>
              <a:rPr lang="en-US" sz="1500" dirty="0"/>
              <a:t>J</a:t>
            </a:r>
            <a:r>
              <a:rPr lang="en-US" sz="1500" dirty="0" smtClean="0"/>
              <a:t>oined </a:t>
            </a:r>
            <a:r>
              <a:rPr lang="en-US" sz="1500" dirty="0"/>
              <a:t>Enbridge in 1987 as part of the Engineering </a:t>
            </a:r>
            <a:r>
              <a:rPr lang="en-US" sz="1500" dirty="0" smtClean="0"/>
              <a:t>group</a:t>
            </a:r>
            <a:endParaRPr lang="en-US" sz="1500" dirty="0"/>
          </a:p>
          <a:p>
            <a:pPr marL="285750" indent="-285750">
              <a:buFont typeface="Arial"/>
              <a:buChar char="•"/>
            </a:pPr>
            <a:r>
              <a:rPr lang="en-US" sz="1500" dirty="0" smtClean="0"/>
              <a:t>senior </a:t>
            </a:r>
            <a:r>
              <a:rPr lang="en-US" sz="1500" dirty="0"/>
              <a:t>management positions in Sarnia and Edmonton in Operations, Shipper Services, and </a:t>
            </a:r>
            <a:r>
              <a:rPr lang="en-US" sz="1500" dirty="0" smtClean="0"/>
              <a:t>IT</a:t>
            </a:r>
          </a:p>
          <a:p>
            <a:pPr marL="285750" indent="-285750">
              <a:buFont typeface="Arial"/>
              <a:buChar char="•"/>
            </a:pPr>
            <a:r>
              <a:rPr lang="en-US" sz="1500" dirty="0" smtClean="0"/>
              <a:t>Senior </a:t>
            </a:r>
            <a:r>
              <a:rPr lang="en-US" sz="1500" dirty="0"/>
              <a:t>Vice President, Development and Services, based in </a:t>
            </a:r>
            <a:r>
              <a:rPr lang="en-US" sz="1500" dirty="0" smtClean="0"/>
              <a:t>Calgary</a:t>
            </a:r>
          </a:p>
          <a:p>
            <a:pPr marL="285750" indent="-285750">
              <a:buFont typeface="Arial"/>
              <a:buChar char="•"/>
            </a:pPr>
            <a:r>
              <a:rPr lang="en-US" sz="1500" dirty="0" smtClean="0"/>
              <a:t>President </a:t>
            </a:r>
            <a:r>
              <a:rPr lang="en-US" sz="1500" dirty="0"/>
              <a:t>Gas Pipelines located in Houston, Texas with responsibilities for Gas Gathering and Processing, as well as on-shore and off-shore gas pipelines</a:t>
            </a:r>
            <a:r>
              <a:rPr lang="en-US" sz="1500" dirty="0" smtClean="0"/>
              <a:t>.</a:t>
            </a:r>
          </a:p>
          <a:p>
            <a:pPr marL="285750" indent="-285750">
              <a:buFont typeface="Arial"/>
              <a:buChar char="•"/>
            </a:pPr>
            <a:r>
              <a:rPr lang="en-US" sz="1500" dirty="0" smtClean="0"/>
              <a:t>2008 </a:t>
            </a:r>
            <a:r>
              <a:rPr lang="en-US" sz="1500" dirty="0"/>
              <a:t>Campaign Chair for the United Way Alberta Capital Region and Vice Chair of its Board of </a:t>
            </a:r>
            <a:r>
              <a:rPr lang="en-US" sz="1500" dirty="0" smtClean="0"/>
              <a:t>Directors</a:t>
            </a:r>
          </a:p>
          <a:p>
            <a:pPr marL="285750" indent="-285750">
              <a:buFont typeface="Arial"/>
              <a:buChar char="•"/>
            </a:pPr>
            <a:r>
              <a:rPr lang="en-US" sz="1500" dirty="0" smtClean="0"/>
              <a:t>President </a:t>
            </a:r>
            <a:r>
              <a:rPr lang="en-US" sz="1500" dirty="0"/>
              <a:t>of the Board of the Alberta Chamber of Resources and sits on the Board of the Canadian Energy Pipeline Association</a:t>
            </a:r>
            <a:r>
              <a:rPr lang="en-US" sz="1500" dirty="0" smtClean="0"/>
              <a:t>.</a:t>
            </a:r>
          </a:p>
          <a:p>
            <a:pPr marL="285750" indent="-285750">
              <a:buFont typeface="Arial"/>
              <a:buChar char="•"/>
            </a:pPr>
            <a:endParaRPr lang="en-US" sz="1500" dirty="0"/>
          </a:p>
          <a:p>
            <a:r>
              <a:rPr lang="en-US" sz="1500" b="1" dirty="0"/>
              <a:t>Qualifications: </a:t>
            </a:r>
          </a:p>
          <a:p>
            <a:pPr marL="285750" indent="-285750">
              <a:buFont typeface="Arial"/>
              <a:buChar char="•"/>
            </a:pPr>
            <a:endParaRPr lang="en-US" sz="1500" dirty="0"/>
          </a:p>
          <a:p>
            <a:pPr marL="285750" indent="-285750">
              <a:buFont typeface="Arial"/>
              <a:buChar char="•"/>
            </a:pPr>
            <a:r>
              <a:rPr lang="en-US" sz="1500" dirty="0"/>
              <a:t>G</a:t>
            </a:r>
            <a:r>
              <a:rPr lang="en-US" sz="1500" dirty="0" smtClean="0"/>
              <a:t>raduated </a:t>
            </a:r>
            <a:r>
              <a:rPr lang="en-US" sz="1500" dirty="0"/>
              <a:t>from the University of Alberta with a Bachelor of Science in Physics.</a:t>
            </a:r>
          </a:p>
        </p:txBody>
      </p:sp>
      <p:pic>
        <p:nvPicPr>
          <p:cNvPr id="5" name="Picture 4"/>
          <p:cNvPicPr>
            <a:picLocks noChangeAspect="1"/>
          </p:cNvPicPr>
          <p:nvPr/>
        </p:nvPicPr>
        <p:blipFill>
          <a:blip r:embed="rId3"/>
          <a:stretch>
            <a:fillRect/>
          </a:stretch>
        </p:blipFill>
        <p:spPr>
          <a:xfrm>
            <a:off x="682625" y="406400"/>
            <a:ext cx="1524000" cy="584200"/>
          </a:xfrm>
          <a:prstGeom prst="rect">
            <a:avLst/>
          </a:prstGeom>
        </p:spPr>
      </p:pic>
    </p:spTree>
    <p:extLst>
      <p:ext uri="{BB962C8B-B14F-4D97-AF65-F5344CB8AC3E}">
        <p14:creationId xmlns:p14="http://schemas.microsoft.com/office/powerpoint/2010/main" val="362470160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5067" y="2617135"/>
            <a:ext cx="4097866" cy="1143000"/>
          </a:xfrm>
        </p:spPr>
        <p:txBody>
          <a:bodyPr>
            <a:noAutofit/>
          </a:bodyPr>
          <a:lstStyle/>
          <a:p>
            <a:pPr algn="ctr"/>
            <a:r>
              <a:rPr lang="en-US" altLang="zh-TW" sz="4000" b="1" dirty="0"/>
              <a:t>Financial </a:t>
            </a:r>
            <a:r>
              <a:rPr lang="en-US" altLang="zh-TW" sz="4000" b="1" dirty="0" smtClean="0"/>
              <a:t/>
            </a:r>
            <a:br>
              <a:rPr lang="en-US" altLang="zh-TW" sz="4000" b="1" dirty="0" smtClean="0"/>
            </a:br>
            <a:r>
              <a:rPr lang="en-US" altLang="zh-TW" sz="4000" b="1" dirty="0" smtClean="0"/>
              <a:t>Performance</a:t>
            </a:r>
            <a:endParaRPr lang="en-US" sz="4000" b="1" dirty="0"/>
          </a:p>
        </p:txBody>
      </p:sp>
    </p:spTree>
    <p:extLst>
      <p:ext uri="{BB962C8B-B14F-4D97-AF65-F5344CB8AC3E}">
        <p14:creationId xmlns:p14="http://schemas.microsoft.com/office/powerpoint/2010/main" val="51220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8375"/>
            <a:ext cx="7772400" cy="1143000"/>
          </a:xfrm>
        </p:spPr>
        <p:txBody>
          <a:bodyPr>
            <a:normAutofit/>
          </a:bodyPr>
          <a:lstStyle/>
          <a:p>
            <a:pPr algn="ctr"/>
            <a:r>
              <a:rPr lang="en-US" sz="2800" dirty="0" smtClean="0">
                <a:solidFill>
                  <a:srgbClr val="FFFFFF"/>
                </a:solidFill>
              </a:rPr>
              <a:t>Canadian-North American </a:t>
            </a:r>
            <a:br>
              <a:rPr lang="en-US" sz="2800" dirty="0" smtClean="0">
                <a:solidFill>
                  <a:srgbClr val="FFFFFF"/>
                </a:solidFill>
              </a:rPr>
            </a:br>
            <a:r>
              <a:rPr lang="en-US" sz="2800" dirty="0" smtClean="0">
                <a:solidFill>
                  <a:srgbClr val="FFFFFF"/>
                </a:solidFill>
              </a:rPr>
              <a:t>Pipeline Map</a:t>
            </a:r>
            <a:endParaRPr lang="en-US" sz="2800" dirty="0">
              <a:solidFill>
                <a:srgbClr val="FFFFFF"/>
              </a:solidFill>
            </a:endParaRPr>
          </a:p>
        </p:txBody>
      </p:sp>
      <p:pic>
        <p:nvPicPr>
          <p:cNvPr id="4" name="Content Placeholder 3">
            <a:hlinkClick r:id="" action="ppaction://noaction"/>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181139"/>
            <a:ext cx="9144000" cy="5676862"/>
          </a:xfrm>
        </p:spPr>
      </p:pic>
    </p:spTree>
    <p:extLst>
      <p:ext uri="{BB962C8B-B14F-4D97-AF65-F5344CB8AC3E}">
        <p14:creationId xmlns:p14="http://schemas.microsoft.com/office/powerpoint/2010/main" val="27657077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5"/>
          <p:cNvGraphicFramePr>
            <a:graphicFrameLocks noGrp="1"/>
          </p:cNvGraphicFramePr>
          <p:nvPr>
            <p:extLst>
              <p:ext uri="{D42A27DB-BD31-4B8C-83A1-F6EECF244321}">
                <p14:modId xmlns:p14="http://schemas.microsoft.com/office/powerpoint/2010/main" val="3590488774"/>
              </p:ext>
            </p:extLst>
          </p:nvPr>
        </p:nvGraphicFramePr>
        <p:xfrm>
          <a:off x="1" y="44379"/>
          <a:ext cx="4113305" cy="568209"/>
        </p:xfrm>
        <a:graphic>
          <a:graphicData uri="http://schemas.openxmlformats.org/drawingml/2006/table">
            <a:tbl>
              <a:tblPr/>
              <a:tblGrid>
                <a:gridCol w="4113305"/>
              </a:tblGrid>
              <a:tr h="5682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chemeClr val="bg1"/>
                          </a:solidFill>
                          <a:effectLst/>
                          <a:latin typeface="Calibri" pitchFamily="34" charset="0"/>
                          <a:ea typeface="新細明體" charset="-120"/>
                        </a:rPr>
                        <a:t>Annual Balance </a:t>
                      </a:r>
                      <a:r>
                        <a:rPr kumimoji="0" lang="en-US" altLang="zh-TW" sz="2400" b="1" i="0" u="none" strike="noStrike" cap="none" normalizeH="0" baseline="0" dirty="0" smtClean="0">
                          <a:ln>
                            <a:noFill/>
                          </a:ln>
                          <a:solidFill>
                            <a:srgbClr val="000000"/>
                          </a:solidFill>
                          <a:effectLst/>
                          <a:latin typeface="Calibri" pitchFamily="34" charset="0"/>
                          <a:ea typeface="新細明體" charset="-120"/>
                        </a:rPr>
                        <a:t>Sheet</a:t>
                      </a:r>
                      <a:endParaRPr kumimoji="0" lang="zh-TW" altLang="en-US" sz="2400" b="1" i="0" u="none" strike="noStrike" cap="none" normalizeH="0" baseline="0" dirty="0" smtClean="0">
                        <a:ln>
                          <a:noFill/>
                        </a:ln>
                        <a:solidFill>
                          <a:srgbClr val="000000"/>
                        </a:solidFill>
                        <a:effectLst/>
                        <a:latin typeface="Calibri" pitchFamily="34" charset="0"/>
                        <a:ea typeface="新細明體"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solidFill>
                  </a:tcPr>
                </a:tc>
              </a:tr>
            </a:tbl>
          </a:graphicData>
        </a:graphic>
      </p:graphicFrame>
      <p:grpSp>
        <p:nvGrpSpPr>
          <p:cNvPr id="10" name="Group 9"/>
          <p:cNvGrpSpPr/>
          <p:nvPr/>
        </p:nvGrpSpPr>
        <p:grpSpPr>
          <a:xfrm>
            <a:off x="0" y="745067"/>
            <a:ext cx="9144000" cy="6062132"/>
            <a:chOff x="0" y="1001058"/>
            <a:chExt cx="4273177" cy="4318001"/>
          </a:xfrm>
        </p:grpSpPr>
        <p:pic>
          <p:nvPicPr>
            <p:cNvPr id="2" name="Picture 1"/>
            <p:cNvPicPr>
              <a:picLocks noChangeAspect="1"/>
            </p:cNvPicPr>
            <p:nvPr/>
          </p:nvPicPr>
          <p:blipFill>
            <a:blip r:embed="rId3"/>
            <a:stretch>
              <a:fillRect/>
            </a:stretch>
          </p:blipFill>
          <p:spPr>
            <a:xfrm>
              <a:off x="1" y="1001058"/>
              <a:ext cx="4273176" cy="4318001"/>
            </a:xfrm>
            <a:prstGeom prst="rect">
              <a:avLst/>
            </a:prstGeom>
          </p:spPr>
        </p:pic>
        <p:sp>
          <p:nvSpPr>
            <p:cNvPr id="5" name="Rectangle 4"/>
            <p:cNvSpPr/>
            <p:nvPr/>
          </p:nvSpPr>
          <p:spPr>
            <a:xfrm>
              <a:off x="0" y="2031294"/>
              <a:ext cx="4273177"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3699228"/>
              <a:ext cx="4273177"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0681428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5"/>
          <p:cNvGraphicFramePr>
            <a:graphicFrameLocks noGrp="1"/>
          </p:cNvGraphicFramePr>
          <p:nvPr>
            <p:extLst>
              <p:ext uri="{D42A27DB-BD31-4B8C-83A1-F6EECF244321}">
                <p14:modId xmlns:p14="http://schemas.microsoft.com/office/powerpoint/2010/main" val="2404634299"/>
              </p:ext>
            </p:extLst>
          </p:nvPr>
        </p:nvGraphicFramePr>
        <p:xfrm>
          <a:off x="1" y="44379"/>
          <a:ext cx="4113305" cy="568209"/>
        </p:xfrm>
        <a:graphic>
          <a:graphicData uri="http://schemas.openxmlformats.org/drawingml/2006/table">
            <a:tbl>
              <a:tblPr/>
              <a:tblGrid>
                <a:gridCol w="4113305"/>
              </a:tblGrid>
              <a:tr h="5682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chemeClr val="bg1"/>
                          </a:solidFill>
                          <a:effectLst/>
                          <a:latin typeface="Calibri" pitchFamily="34" charset="0"/>
                          <a:ea typeface="新細明體" charset="-120"/>
                        </a:rPr>
                        <a:t>Annual Balance </a:t>
                      </a:r>
                      <a:r>
                        <a:rPr kumimoji="0" lang="en-US" altLang="zh-TW" sz="2400" b="1" i="0" u="none" strike="noStrike" cap="none" normalizeH="0" baseline="0" dirty="0" smtClean="0">
                          <a:ln>
                            <a:noFill/>
                          </a:ln>
                          <a:solidFill>
                            <a:srgbClr val="000000"/>
                          </a:solidFill>
                          <a:effectLst/>
                          <a:latin typeface="Calibri" pitchFamily="34" charset="0"/>
                          <a:ea typeface="新細明體" charset="-120"/>
                        </a:rPr>
                        <a:t>Sheet</a:t>
                      </a:r>
                      <a:endParaRPr kumimoji="0" lang="zh-TW" altLang="en-US" sz="2400" b="1" i="0" u="none" strike="noStrike" cap="none" normalizeH="0" baseline="0" dirty="0" smtClean="0">
                        <a:ln>
                          <a:noFill/>
                        </a:ln>
                        <a:solidFill>
                          <a:srgbClr val="000000"/>
                        </a:solidFill>
                        <a:effectLst/>
                        <a:latin typeface="Calibri" pitchFamily="34" charset="0"/>
                        <a:ea typeface="新細明體"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solidFill>
                  </a:tcPr>
                </a:tc>
              </a:tr>
            </a:tbl>
          </a:graphicData>
        </a:graphic>
      </p:graphicFrame>
      <p:grpSp>
        <p:nvGrpSpPr>
          <p:cNvPr id="10" name="Group 9"/>
          <p:cNvGrpSpPr/>
          <p:nvPr/>
        </p:nvGrpSpPr>
        <p:grpSpPr>
          <a:xfrm>
            <a:off x="0" y="679326"/>
            <a:ext cx="9144001" cy="6110942"/>
            <a:chOff x="4273177" y="1001058"/>
            <a:chExt cx="4870824" cy="4318001"/>
          </a:xfrm>
        </p:grpSpPr>
        <p:pic>
          <p:nvPicPr>
            <p:cNvPr id="3" name="Picture 2"/>
            <p:cNvPicPr>
              <a:picLocks noChangeAspect="1"/>
            </p:cNvPicPr>
            <p:nvPr/>
          </p:nvPicPr>
          <p:blipFill>
            <a:blip r:embed="rId3"/>
            <a:stretch>
              <a:fillRect/>
            </a:stretch>
          </p:blipFill>
          <p:spPr>
            <a:xfrm>
              <a:off x="4273177" y="1001058"/>
              <a:ext cx="4870824" cy="4318001"/>
            </a:xfrm>
            <a:prstGeom prst="rect">
              <a:avLst/>
            </a:prstGeom>
          </p:spPr>
        </p:pic>
        <p:sp>
          <p:nvSpPr>
            <p:cNvPr id="8" name="Rectangle 7"/>
            <p:cNvSpPr/>
            <p:nvPr/>
          </p:nvSpPr>
          <p:spPr>
            <a:xfrm>
              <a:off x="8171527" y="2419748"/>
              <a:ext cx="972474"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323979" y="3886203"/>
              <a:ext cx="4820021"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3720290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5"/>
          <p:cNvGraphicFramePr>
            <a:graphicFrameLocks noGrp="1"/>
          </p:cNvGraphicFramePr>
          <p:nvPr>
            <p:extLst>
              <p:ext uri="{D42A27DB-BD31-4B8C-83A1-F6EECF244321}">
                <p14:modId xmlns:p14="http://schemas.microsoft.com/office/powerpoint/2010/main" val="1207080012"/>
              </p:ext>
            </p:extLst>
          </p:nvPr>
        </p:nvGraphicFramePr>
        <p:xfrm>
          <a:off x="0" y="44379"/>
          <a:ext cx="4636246" cy="568210"/>
        </p:xfrm>
        <a:graphic>
          <a:graphicData uri="http://schemas.openxmlformats.org/drawingml/2006/table">
            <a:tbl>
              <a:tblPr/>
              <a:tblGrid>
                <a:gridCol w="4636246"/>
              </a:tblGrid>
              <a:tr h="568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chemeClr val="bg1"/>
                          </a:solidFill>
                          <a:effectLst/>
                          <a:latin typeface="Calibri" pitchFamily="34" charset="0"/>
                          <a:ea typeface="新細明體" charset="-120"/>
                        </a:rPr>
                        <a:t>Quarterly Balance </a:t>
                      </a:r>
                      <a:r>
                        <a:rPr kumimoji="0" lang="en-US" altLang="zh-TW" sz="2400" b="1" i="0" u="none" strike="noStrike" cap="none" normalizeH="0" baseline="0" dirty="0" smtClean="0">
                          <a:ln>
                            <a:noFill/>
                          </a:ln>
                          <a:solidFill>
                            <a:srgbClr val="000000"/>
                          </a:solidFill>
                          <a:effectLst/>
                          <a:latin typeface="Calibri" pitchFamily="34" charset="0"/>
                          <a:ea typeface="新細明體" charset="-120"/>
                        </a:rPr>
                        <a:t>Sheet</a:t>
                      </a:r>
                      <a:endParaRPr kumimoji="0" lang="zh-TW" altLang="en-US" sz="2400" b="1" i="0" u="none" strike="noStrike" cap="none" normalizeH="0" baseline="0" dirty="0" smtClean="0">
                        <a:ln>
                          <a:noFill/>
                        </a:ln>
                        <a:solidFill>
                          <a:srgbClr val="000000"/>
                        </a:solidFill>
                        <a:effectLst/>
                        <a:latin typeface="Calibri" pitchFamily="34" charset="0"/>
                        <a:ea typeface="新細明體"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grpSp>
        <p:nvGrpSpPr>
          <p:cNvPr id="2" name="Group 1"/>
          <p:cNvGrpSpPr/>
          <p:nvPr/>
        </p:nvGrpSpPr>
        <p:grpSpPr>
          <a:xfrm>
            <a:off x="-2" y="863601"/>
            <a:ext cx="9144001" cy="5554132"/>
            <a:chOff x="-1" y="1128056"/>
            <a:chExt cx="4636247" cy="3991312"/>
          </a:xfrm>
        </p:grpSpPr>
        <p:pic>
          <p:nvPicPr>
            <p:cNvPr id="6" name="Picture 5"/>
            <p:cNvPicPr>
              <a:picLocks noChangeAspect="1"/>
            </p:cNvPicPr>
            <p:nvPr/>
          </p:nvPicPr>
          <p:blipFill>
            <a:blip r:embed="rId3"/>
            <a:stretch>
              <a:fillRect/>
            </a:stretch>
          </p:blipFill>
          <p:spPr>
            <a:xfrm>
              <a:off x="-1" y="1128056"/>
              <a:ext cx="4636247" cy="3991312"/>
            </a:xfrm>
            <a:prstGeom prst="rect">
              <a:avLst/>
            </a:prstGeom>
          </p:spPr>
        </p:pic>
        <p:sp>
          <p:nvSpPr>
            <p:cNvPr id="11" name="Rectangle 10"/>
            <p:cNvSpPr/>
            <p:nvPr/>
          </p:nvSpPr>
          <p:spPr>
            <a:xfrm>
              <a:off x="19468" y="4054826"/>
              <a:ext cx="4616778"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4642546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5"/>
          <p:cNvGraphicFramePr>
            <a:graphicFrameLocks noGrp="1"/>
          </p:cNvGraphicFramePr>
          <p:nvPr>
            <p:extLst>
              <p:ext uri="{D42A27DB-BD31-4B8C-83A1-F6EECF244321}">
                <p14:modId xmlns:p14="http://schemas.microsoft.com/office/powerpoint/2010/main" val="1461747007"/>
              </p:ext>
            </p:extLst>
          </p:nvPr>
        </p:nvGraphicFramePr>
        <p:xfrm>
          <a:off x="0" y="44379"/>
          <a:ext cx="4636246" cy="568210"/>
        </p:xfrm>
        <a:graphic>
          <a:graphicData uri="http://schemas.openxmlformats.org/drawingml/2006/table">
            <a:tbl>
              <a:tblPr/>
              <a:tblGrid>
                <a:gridCol w="4636246"/>
              </a:tblGrid>
              <a:tr h="568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chemeClr val="bg1"/>
                          </a:solidFill>
                          <a:effectLst/>
                          <a:latin typeface="Calibri" pitchFamily="34" charset="0"/>
                          <a:ea typeface="新細明體" charset="-120"/>
                        </a:rPr>
                        <a:t>Quarterly Balance </a:t>
                      </a:r>
                      <a:r>
                        <a:rPr kumimoji="0" lang="en-US" altLang="zh-TW" sz="2400" b="1" i="0" u="none" strike="noStrike" cap="none" normalizeH="0" baseline="0" dirty="0" smtClean="0">
                          <a:ln>
                            <a:noFill/>
                          </a:ln>
                          <a:solidFill>
                            <a:srgbClr val="000000"/>
                          </a:solidFill>
                          <a:effectLst/>
                          <a:latin typeface="Calibri" pitchFamily="34" charset="0"/>
                          <a:ea typeface="新細明體" charset="-120"/>
                        </a:rPr>
                        <a:t>Sheet</a:t>
                      </a:r>
                      <a:endParaRPr kumimoji="0" lang="zh-TW" altLang="en-US" sz="2400" b="1" i="0" u="none" strike="noStrike" cap="none" normalizeH="0" baseline="0" dirty="0" smtClean="0">
                        <a:ln>
                          <a:noFill/>
                        </a:ln>
                        <a:solidFill>
                          <a:srgbClr val="000000"/>
                        </a:solidFill>
                        <a:effectLst/>
                        <a:latin typeface="Calibri" pitchFamily="34" charset="0"/>
                        <a:ea typeface="新細明體"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pic>
        <p:nvPicPr>
          <p:cNvPr id="7" name="Picture 6"/>
          <p:cNvPicPr>
            <a:picLocks noChangeAspect="1"/>
          </p:cNvPicPr>
          <p:nvPr/>
        </p:nvPicPr>
        <p:blipFill>
          <a:blip r:embed="rId3"/>
          <a:stretch>
            <a:fillRect/>
          </a:stretch>
        </p:blipFill>
        <p:spPr>
          <a:xfrm>
            <a:off x="0" y="745067"/>
            <a:ext cx="9144000" cy="6112932"/>
          </a:xfrm>
          <a:prstGeom prst="rect">
            <a:avLst/>
          </a:prstGeom>
        </p:spPr>
      </p:pic>
    </p:spTree>
    <p:extLst>
      <p:ext uri="{BB962C8B-B14F-4D97-AF65-F5344CB8AC3E}">
        <p14:creationId xmlns:p14="http://schemas.microsoft.com/office/powerpoint/2010/main" val="128811764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5"/>
          <p:cNvGraphicFramePr>
            <a:graphicFrameLocks noGrp="1"/>
          </p:cNvGraphicFramePr>
          <p:nvPr>
            <p:extLst>
              <p:ext uri="{D42A27DB-BD31-4B8C-83A1-F6EECF244321}">
                <p14:modId xmlns:p14="http://schemas.microsoft.com/office/powerpoint/2010/main" val="1941849870"/>
              </p:ext>
            </p:extLst>
          </p:nvPr>
        </p:nvGraphicFramePr>
        <p:xfrm>
          <a:off x="0" y="44379"/>
          <a:ext cx="4594117" cy="568209"/>
        </p:xfrm>
        <a:graphic>
          <a:graphicData uri="http://schemas.openxmlformats.org/drawingml/2006/table">
            <a:tbl>
              <a:tblPr/>
              <a:tblGrid>
                <a:gridCol w="4594117"/>
              </a:tblGrid>
              <a:tr h="5682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chemeClr val="bg1"/>
                          </a:solidFill>
                          <a:effectLst/>
                          <a:latin typeface="Calibri" pitchFamily="34" charset="0"/>
                          <a:ea typeface="新細明體" charset="-120"/>
                        </a:rPr>
                        <a:t>Quarterly Income Statement</a:t>
                      </a:r>
                      <a:endParaRPr kumimoji="0" lang="zh-TW" altLang="en-US" sz="2400" b="1" i="0" u="none" strike="noStrike" cap="none" normalizeH="0" baseline="0" dirty="0" smtClean="0">
                        <a:ln>
                          <a:noFill/>
                        </a:ln>
                        <a:solidFill>
                          <a:srgbClr val="000000"/>
                        </a:solidFill>
                        <a:effectLst/>
                        <a:latin typeface="Calibri" pitchFamily="34" charset="0"/>
                        <a:ea typeface="新細明體"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grpSp>
        <p:nvGrpSpPr>
          <p:cNvPr id="9" name="Group 8"/>
          <p:cNvGrpSpPr/>
          <p:nvPr/>
        </p:nvGrpSpPr>
        <p:grpSpPr>
          <a:xfrm>
            <a:off x="-11750" y="692361"/>
            <a:ext cx="9155749" cy="5810039"/>
            <a:chOff x="0" y="1240116"/>
            <a:chExt cx="4594117" cy="4221183"/>
          </a:xfrm>
        </p:grpSpPr>
        <p:pic>
          <p:nvPicPr>
            <p:cNvPr id="2" name="Picture 1"/>
            <p:cNvPicPr>
              <a:picLocks noChangeAspect="1"/>
            </p:cNvPicPr>
            <p:nvPr/>
          </p:nvPicPr>
          <p:blipFill>
            <a:blip r:embed="rId2"/>
            <a:stretch>
              <a:fillRect/>
            </a:stretch>
          </p:blipFill>
          <p:spPr>
            <a:xfrm>
              <a:off x="0" y="1240116"/>
              <a:ext cx="4594117" cy="4221183"/>
            </a:xfrm>
            <a:prstGeom prst="rect">
              <a:avLst/>
            </a:prstGeom>
          </p:spPr>
        </p:pic>
        <p:sp>
          <p:nvSpPr>
            <p:cNvPr id="5" name="Rectangle 4"/>
            <p:cNvSpPr/>
            <p:nvPr/>
          </p:nvSpPr>
          <p:spPr>
            <a:xfrm>
              <a:off x="3572933" y="2776361"/>
              <a:ext cx="975450"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0" y="5316660"/>
              <a:ext cx="4548383" cy="14463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201766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5"/>
          <p:cNvGraphicFramePr>
            <a:graphicFrameLocks noGrp="1"/>
          </p:cNvGraphicFramePr>
          <p:nvPr>
            <p:extLst>
              <p:ext uri="{D42A27DB-BD31-4B8C-83A1-F6EECF244321}">
                <p14:modId xmlns:p14="http://schemas.microsoft.com/office/powerpoint/2010/main" val="3791783801"/>
              </p:ext>
            </p:extLst>
          </p:nvPr>
        </p:nvGraphicFramePr>
        <p:xfrm>
          <a:off x="0" y="44379"/>
          <a:ext cx="4594117" cy="568209"/>
        </p:xfrm>
        <a:graphic>
          <a:graphicData uri="http://schemas.openxmlformats.org/drawingml/2006/table">
            <a:tbl>
              <a:tblPr/>
              <a:tblGrid>
                <a:gridCol w="4594117"/>
              </a:tblGrid>
              <a:tr h="5682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chemeClr val="bg1"/>
                          </a:solidFill>
                          <a:effectLst/>
                          <a:latin typeface="Calibri" pitchFamily="34" charset="0"/>
                          <a:ea typeface="新細明體" charset="-120"/>
                        </a:rPr>
                        <a:t>Quarterly Income Statement</a:t>
                      </a:r>
                      <a:endParaRPr kumimoji="0" lang="zh-TW" altLang="en-US" sz="2400" b="1" i="0" u="none" strike="noStrike" cap="none" normalizeH="0" baseline="0" dirty="0" smtClean="0">
                        <a:ln>
                          <a:noFill/>
                        </a:ln>
                        <a:solidFill>
                          <a:srgbClr val="000000"/>
                        </a:solidFill>
                        <a:effectLst/>
                        <a:latin typeface="Calibri" pitchFamily="34" charset="0"/>
                        <a:ea typeface="新細明體"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grpSp>
        <p:nvGrpSpPr>
          <p:cNvPr id="9" name="Group 8"/>
          <p:cNvGrpSpPr/>
          <p:nvPr/>
        </p:nvGrpSpPr>
        <p:grpSpPr>
          <a:xfrm>
            <a:off x="22117" y="795283"/>
            <a:ext cx="9144000" cy="5842000"/>
            <a:chOff x="4548382" y="1240117"/>
            <a:chExt cx="4595618" cy="4221183"/>
          </a:xfrm>
        </p:grpSpPr>
        <p:pic>
          <p:nvPicPr>
            <p:cNvPr id="3" name="Picture 2"/>
            <p:cNvPicPr>
              <a:picLocks noChangeAspect="1"/>
            </p:cNvPicPr>
            <p:nvPr/>
          </p:nvPicPr>
          <p:blipFill>
            <a:blip r:embed="rId2"/>
            <a:stretch>
              <a:fillRect/>
            </a:stretch>
          </p:blipFill>
          <p:spPr>
            <a:xfrm>
              <a:off x="4548383" y="1240117"/>
              <a:ext cx="4595617" cy="4221183"/>
            </a:xfrm>
            <a:prstGeom prst="rect">
              <a:avLst/>
            </a:prstGeom>
          </p:spPr>
        </p:pic>
        <p:sp>
          <p:nvSpPr>
            <p:cNvPr id="7" name="Rectangle 6"/>
            <p:cNvSpPr/>
            <p:nvPr/>
          </p:nvSpPr>
          <p:spPr>
            <a:xfrm>
              <a:off x="4548382" y="2665589"/>
              <a:ext cx="2614417"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8153400" y="3191227"/>
              <a:ext cx="990600"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4773924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5"/>
          <p:cNvGraphicFramePr>
            <a:graphicFrameLocks noGrp="1"/>
          </p:cNvGraphicFramePr>
          <p:nvPr>
            <p:extLst>
              <p:ext uri="{D42A27DB-BD31-4B8C-83A1-F6EECF244321}">
                <p14:modId xmlns:p14="http://schemas.microsoft.com/office/powerpoint/2010/main" val="2497697154"/>
              </p:ext>
            </p:extLst>
          </p:nvPr>
        </p:nvGraphicFramePr>
        <p:xfrm>
          <a:off x="55286" y="-439"/>
          <a:ext cx="3650128" cy="491506"/>
        </p:xfrm>
        <a:graphic>
          <a:graphicData uri="http://schemas.openxmlformats.org/drawingml/2006/table">
            <a:tbl>
              <a:tblPr/>
              <a:tblGrid>
                <a:gridCol w="3650128"/>
              </a:tblGrid>
              <a:tr h="4915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chemeClr val="bg1"/>
                          </a:solidFill>
                          <a:effectLst/>
                          <a:latin typeface="Calibri" pitchFamily="34" charset="0"/>
                          <a:ea typeface="新細明體" charset="-120"/>
                        </a:rPr>
                        <a:t>Annual Income Statement</a:t>
                      </a:r>
                      <a:endParaRPr kumimoji="0" lang="zh-TW" altLang="en-US" sz="2400" b="1" i="0" u="none" strike="noStrike" cap="none" normalizeH="0" baseline="0" dirty="0" smtClean="0">
                        <a:ln>
                          <a:noFill/>
                        </a:ln>
                        <a:solidFill>
                          <a:srgbClr val="000000"/>
                        </a:solidFill>
                        <a:effectLst/>
                        <a:latin typeface="Calibri" pitchFamily="34" charset="0"/>
                        <a:ea typeface="新細明體"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solidFill>
                  </a:tcPr>
                </a:tc>
              </a:tr>
            </a:tbl>
          </a:graphicData>
        </a:graphic>
      </p:graphicFrame>
      <p:grpSp>
        <p:nvGrpSpPr>
          <p:cNvPr id="9" name="Group 8"/>
          <p:cNvGrpSpPr/>
          <p:nvPr/>
        </p:nvGrpSpPr>
        <p:grpSpPr>
          <a:xfrm>
            <a:off x="0" y="575732"/>
            <a:ext cx="9144000" cy="6296746"/>
            <a:chOff x="0" y="1313329"/>
            <a:chExt cx="4452470" cy="4319494"/>
          </a:xfrm>
        </p:grpSpPr>
        <p:pic>
          <p:nvPicPr>
            <p:cNvPr id="2" name="Picture 1"/>
            <p:cNvPicPr>
              <a:picLocks noChangeAspect="1"/>
            </p:cNvPicPr>
            <p:nvPr/>
          </p:nvPicPr>
          <p:blipFill>
            <a:blip r:embed="rId2"/>
            <a:stretch>
              <a:fillRect/>
            </a:stretch>
          </p:blipFill>
          <p:spPr>
            <a:xfrm>
              <a:off x="0" y="1313329"/>
              <a:ext cx="4452470" cy="4319494"/>
            </a:xfrm>
            <a:prstGeom prst="rect">
              <a:avLst/>
            </a:prstGeom>
          </p:spPr>
        </p:pic>
        <p:sp>
          <p:nvSpPr>
            <p:cNvPr id="5" name="Rectangle 4"/>
            <p:cNvSpPr/>
            <p:nvPr/>
          </p:nvSpPr>
          <p:spPr>
            <a:xfrm>
              <a:off x="55286" y="3174294"/>
              <a:ext cx="4397184"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124200" y="3471334"/>
              <a:ext cx="1328270"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5488183"/>
              <a:ext cx="4452470"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1988012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5"/>
          <p:cNvGraphicFramePr>
            <a:graphicFrameLocks noGrp="1"/>
          </p:cNvGraphicFramePr>
          <p:nvPr>
            <p:extLst>
              <p:ext uri="{D42A27DB-BD31-4B8C-83A1-F6EECF244321}">
                <p14:modId xmlns:p14="http://schemas.microsoft.com/office/powerpoint/2010/main" val="2880509996"/>
              </p:ext>
            </p:extLst>
          </p:nvPr>
        </p:nvGraphicFramePr>
        <p:xfrm>
          <a:off x="55286" y="-439"/>
          <a:ext cx="3650128" cy="642916"/>
        </p:xfrm>
        <a:graphic>
          <a:graphicData uri="http://schemas.openxmlformats.org/drawingml/2006/table">
            <a:tbl>
              <a:tblPr/>
              <a:tblGrid>
                <a:gridCol w="3650128"/>
              </a:tblGrid>
              <a:tr h="6429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chemeClr val="bg1"/>
                          </a:solidFill>
                          <a:effectLst/>
                          <a:latin typeface="Calibri" pitchFamily="34" charset="0"/>
                          <a:ea typeface="新細明體" charset="-120"/>
                        </a:rPr>
                        <a:t>Annual Income Statement</a:t>
                      </a:r>
                      <a:endParaRPr kumimoji="0" lang="zh-TW" altLang="en-US" sz="2400" b="1" i="0" u="none" strike="noStrike" cap="none" normalizeH="0" baseline="0" dirty="0" smtClean="0">
                        <a:ln>
                          <a:noFill/>
                        </a:ln>
                        <a:solidFill>
                          <a:srgbClr val="000000"/>
                        </a:solidFill>
                        <a:effectLst/>
                        <a:latin typeface="Calibri" pitchFamily="34" charset="0"/>
                        <a:ea typeface="新細明體"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solidFill>
                  </a:tcPr>
                </a:tc>
              </a:tr>
            </a:tbl>
          </a:graphicData>
        </a:graphic>
      </p:graphicFrame>
      <p:grpSp>
        <p:nvGrpSpPr>
          <p:cNvPr id="9" name="Group 8"/>
          <p:cNvGrpSpPr/>
          <p:nvPr/>
        </p:nvGrpSpPr>
        <p:grpSpPr>
          <a:xfrm>
            <a:off x="14941" y="822261"/>
            <a:ext cx="9129059" cy="6035739"/>
            <a:chOff x="4452469" y="1313329"/>
            <a:chExt cx="4676590" cy="4319494"/>
          </a:xfrm>
        </p:grpSpPr>
        <p:pic>
          <p:nvPicPr>
            <p:cNvPr id="3" name="Picture 2"/>
            <p:cNvPicPr>
              <a:picLocks noChangeAspect="1"/>
            </p:cNvPicPr>
            <p:nvPr/>
          </p:nvPicPr>
          <p:blipFill>
            <a:blip r:embed="rId2"/>
            <a:stretch>
              <a:fillRect/>
            </a:stretch>
          </p:blipFill>
          <p:spPr>
            <a:xfrm>
              <a:off x="4452470" y="1313329"/>
              <a:ext cx="4676589" cy="4319494"/>
            </a:xfrm>
            <a:prstGeom prst="rect">
              <a:avLst/>
            </a:prstGeom>
          </p:spPr>
        </p:pic>
        <p:sp>
          <p:nvSpPr>
            <p:cNvPr id="8" name="Rectangle 7"/>
            <p:cNvSpPr/>
            <p:nvPr/>
          </p:nvSpPr>
          <p:spPr>
            <a:xfrm>
              <a:off x="4452469" y="2124427"/>
              <a:ext cx="4676589" cy="14463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2755451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5"/>
          <p:cNvGraphicFramePr>
            <a:graphicFrameLocks noGrp="1"/>
          </p:cNvGraphicFramePr>
          <p:nvPr>
            <p:extLst>
              <p:ext uri="{D42A27DB-BD31-4B8C-83A1-F6EECF244321}">
                <p14:modId xmlns:p14="http://schemas.microsoft.com/office/powerpoint/2010/main" val="203137631"/>
              </p:ext>
            </p:extLst>
          </p:nvPr>
        </p:nvGraphicFramePr>
        <p:xfrm>
          <a:off x="29885" y="44156"/>
          <a:ext cx="4247776" cy="538327"/>
        </p:xfrm>
        <a:graphic>
          <a:graphicData uri="http://schemas.openxmlformats.org/drawingml/2006/table">
            <a:tbl>
              <a:tblPr/>
              <a:tblGrid>
                <a:gridCol w="4247776"/>
              </a:tblGrid>
              <a:tr h="5383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chemeClr val="bg1"/>
                          </a:solidFill>
                          <a:effectLst/>
                          <a:latin typeface="Calibri" pitchFamily="34" charset="0"/>
                          <a:ea typeface="新細明體" charset="-120"/>
                        </a:rPr>
                        <a:t>Annual Cash Flows</a:t>
                      </a:r>
                      <a:endParaRPr kumimoji="0" lang="zh-TW" altLang="en-US" sz="2400" b="1" i="0" u="none" strike="noStrike" cap="none" normalizeH="0" baseline="0" dirty="0" smtClean="0">
                        <a:ln>
                          <a:noFill/>
                        </a:ln>
                        <a:solidFill>
                          <a:srgbClr val="000000"/>
                        </a:solidFill>
                        <a:effectLst/>
                        <a:latin typeface="Calibri" pitchFamily="34" charset="0"/>
                        <a:ea typeface="新細明體"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solidFill>
                  </a:tcPr>
                </a:tc>
              </a:tr>
            </a:tbl>
          </a:graphicData>
        </a:graphic>
      </p:graphicFrame>
      <p:grpSp>
        <p:nvGrpSpPr>
          <p:cNvPr id="10" name="Group 9"/>
          <p:cNvGrpSpPr/>
          <p:nvPr/>
        </p:nvGrpSpPr>
        <p:grpSpPr>
          <a:xfrm>
            <a:off x="4" y="582482"/>
            <a:ext cx="9143996" cy="6275517"/>
            <a:chOff x="4" y="1150471"/>
            <a:chExt cx="4616820" cy="4452470"/>
          </a:xfrm>
        </p:grpSpPr>
        <p:pic>
          <p:nvPicPr>
            <p:cNvPr id="2" name="Picture 1"/>
            <p:cNvPicPr>
              <a:picLocks noChangeAspect="1"/>
            </p:cNvPicPr>
            <p:nvPr/>
          </p:nvPicPr>
          <p:blipFill>
            <a:blip r:embed="rId2"/>
            <a:stretch>
              <a:fillRect/>
            </a:stretch>
          </p:blipFill>
          <p:spPr>
            <a:xfrm>
              <a:off x="4" y="1150471"/>
              <a:ext cx="4616820" cy="4452470"/>
            </a:xfrm>
            <a:prstGeom prst="rect">
              <a:avLst/>
            </a:prstGeom>
          </p:spPr>
        </p:pic>
        <p:sp>
          <p:nvSpPr>
            <p:cNvPr id="5" name="Rectangle 4"/>
            <p:cNvSpPr/>
            <p:nvPr/>
          </p:nvSpPr>
          <p:spPr>
            <a:xfrm>
              <a:off x="55286" y="1658761"/>
              <a:ext cx="4561538"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55286" y="2276828"/>
              <a:ext cx="4561538"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29885" y="4181828"/>
              <a:ext cx="4561538"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3327725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5"/>
          <p:cNvGraphicFramePr>
            <a:graphicFrameLocks noGrp="1"/>
          </p:cNvGraphicFramePr>
          <p:nvPr>
            <p:extLst>
              <p:ext uri="{D42A27DB-BD31-4B8C-83A1-F6EECF244321}">
                <p14:modId xmlns:p14="http://schemas.microsoft.com/office/powerpoint/2010/main" val="2583203216"/>
              </p:ext>
            </p:extLst>
          </p:nvPr>
        </p:nvGraphicFramePr>
        <p:xfrm>
          <a:off x="29885" y="44156"/>
          <a:ext cx="4247776" cy="538327"/>
        </p:xfrm>
        <a:graphic>
          <a:graphicData uri="http://schemas.openxmlformats.org/drawingml/2006/table">
            <a:tbl>
              <a:tblPr/>
              <a:tblGrid>
                <a:gridCol w="4247776"/>
              </a:tblGrid>
              <a:tr h="5383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chemeClr val="bg1"/>
                          </a:solidFill>
                          <a:effectLst/>
                          <a:latin typeface="Calibri" pitchFamily="34" charset="0"/>
                          <a:ea typeface="新細明體" charset="-120"/>
                        </a:rPr>
                        <a:t>Annual Cash Flows</a:t>
                      </a:r>
                      <a:endParaRPr kumimoji="0" lang="zh-TW" altLang="en-US" sz="2400" b="1" i="0" u="none" strike="noStrike" cap="none" normalizeH="0" baseline="0" dirty="0" smtClean="0">
                        <a:ln>
                          <a:noFill/>
                        </a:ln>
                        <a:solidFill>
                          <a:srgbClr val="000000"/>
                        </a:solidFill>
                        <a:effectLst/>
                        <a:latin typeface="Calibri" pitchFamily="34" charset="0"/>
                        <a:ea typeface="新細明體"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solidFill>
                  </a:tcPr>
                </a:tc>
              </a:tr>
            </a:tbl>
          </a:graphicData>
        </a:graphic>
      </p:graphicFrame>
      <p:grpSp>
        <p:nvGrpSpPr>
          <p:cNvPr id="10" name="Group 9"/>
          <p:cNvGrpSpPr/>
          <p:nvPr/>
        </p:nvGrpSpPr>
        <p:grpSpPr>
          <a:xfrm>
            <a:off x="0" y="582482"/>
            <a:ext cx="9144000" cy="6275517"/>
            <a:chOff x="4616824" y="1150471"/>
            <a:chExt cx="4497294" cy="4452470"/>
          </a:xfrm>
        </p:grpSpPr>
        <p:pic>
          <p:nvPicPr>
            <p:cNvPr id="3" name="Picture 2"/>
            <p:cNvPicPr>
              <a:picLocks noChangeAspect="1"/>
            </p:cNvPicPr>
            <p:nvPr/>
          </p:nvPicPr>
          <p:blipFill>
            <a:blip r:embed="rId2"/>
            <a:stretch>
              <a:fillRect/>
            </a:stretch>
          </p:blipFill>
          <p:spPr>
            <a:xfrm>
              <a:off x="4616824" y="1150471"/>
              <a:ext cx="4497294" cy="4452470"/>
            </a:xfrm>
            <a:prstGeom prst="rect">
              <a:avLst/>
            </a:prstGeom>
          </p:spPr>
        </p:pic>
        <p:sp>
          <p:nvSpPr>
            <p:cNvPr id="8" name="Rectangle 7"/>
            <p:cNvSpPr/>
            <p:nvPr/>
          </p:nvSpPr>
          <p:spPr>
            <a:xfrm>
              <a:off x="4682066" y="1531055"/>
              <a:ext cx="4432051"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616824" y="4554361"/>
              <a:ext cx="4497294"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52885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Types of Pipelines – </a:t>
            </a:r>
            <a:r>
              <a:rPr lang="en-US" dirty="0">
                <a:solidFill>
                  <a:srgbClr val="FFFFFF"/>
                </a:solidFill>
              </a:rPr>
              <a:t>B</a:t>
            </a:r>
            <a:r>
              <a:rPr lang="en-US" dirty="0" smtClean="0">
                <a:solidFill>
                  <a:srgbClr val="FFFFFF"/>
                </a:solidFill>
              </a:rPr>
              <a:t>y Products</a:t>
            </a:r>
            <a:endParaRPr lang="en-US" dirty="0">
              <a:solidFill>
                <a:srgbClr val="FFFFFF"/>
              </a:solidFill>
            </a:endParaRPr>
          </a:p>
        </p:txBody>
      </p:sp>
      <p:sp>
        <p:nvSpPr>
          <p:cNvPr id="3" name="Content Placeholder 2"/>
          <p:cNvSpPr>
            <a:spLocks noGrp="1"/>
          </p:cNvSpPr>
          <p:nvPr>
            <p:ph idx="1"/>
          </p:nvPr>
        </p:nvSpPr>
        <p:spPr/>
        <p:txBody>
          <a:bodyPr>
            <a:normAutofit/>
          </a:bodyPr>
          <a:lstStyle/>
          <a:p>
            <a:r>
              <a:rPr lang="en-US" sz="2400" dirty="0" smtClean="0">
                <a:solidFill>
                  <a:srgbClr val="FFFFFF"/>
                </a:solidFill>
              </a:rPr>
              <a:t>Liquids Pipelines</a:t>
            </a:r>
          </a:p>
          <a:p>
            <a:pPr lvl="1">
              <a:buFont typeface="Wingdings" pitchFamily="2" charset="2"/>
              <a:buChar char="Ø"/>
            </a:pPr>
            <a:r>
              <a:rPr lang="en-US" sz="1800" dirty="0" smtClean="0">
                <a:solidFill>
                  <a:srgbClr val="FFFFFF"/>
                </a:solidFill>
              </a:rPr>
              <a:t>Crude Oil, Liquefied Natural Gas</a:t>
            </a:r>
          </a:p>
          <a:p>
            <a:pPr lvl="1">
              <a:buFont typeface="Wingdings" pitchFamily="2" charset="2"/>
              <a:buChar char="Ø"/>
            </a:pPr>
            <a:r>
              <a:rPr lang="en-US" sz="1800" dirty="0" smtClean="0">
                <a:solidFill>
                  <a:srgbClr val="FFFFFF"/>
                </a:solidFill>
              </a:rPr>
              <a:t>Refined petroleum products</a:t>
            </a:r>
          </a:p>
          <a:p>
            <a:endParaRPr lang="en-US" sz="2400" dirty="0">
              <a:solidFill>
                <a:srgbClr val="FFFFFF"/>
              </a:solidFill>
            </a:endParaRPr>
          </a:p>
          <a:p>
            <a:r>
              <a:rPr lang="en-US" sz="2400" dirty="0" smtClean="0">
                <a:solidFill>
                  <a:srgbClr val="FFFFFF"/>
                </a:solidFill>
              </a:rPr>
              <a:t>Natural Gas Pipelines</a:t>
            </a:r>
            <a:endParaRPr lang="en-US" sz="2400" dirty="0">
              <a:solidFill>
                <a:srgbClr val="FFFFFF"/>
              </a:solidFill>
            </a:endParaRPr>
          </a:p>
          <a:p>
            <a:pPr lvl="1">
              <a:buFont typeface="Wingdings" pitchFamily="2" charset="2"/>
              <a:buChar char="Ø"/>
            </a:pPr>
            <a:r>
              <a:rPr lang="en-US" sz="1800" dirty="0" smtClean="0">
                <a:solidFill>
                  <a:srgbClr val="FFFFFF"/>
                </a:solidFill>
              </a:rPr>
              <a:t>Directly to households/Businesses</a:t>
            </a:r>
          </a:p>
          <a:p>
            <a:pPr lvl="1">
              <a:buFont typeface="Wingdings" pitchFamily="2" charset="2"/>
              <a:buChar char="Ø"/>
            </a:pPr>
            <a:r>
              <a:rPr lang="en-US" sz="1800" dirty="0" smtClean="0">
                <a:solidFill>
                  <a:srgbClr val="FFFFFF"/>
                </a:solidFill>
              </a:rPr>
              <a:t>Ethane, Methane, Propane etc.</a:t>
            </a:r>
          </a:p>
          <a:p>
            <a:pPr lvl="1">
              <a:buFont typeface="Wingdings" pitchFamily="2" charset="2"/>
              <a:buChar char="Ø"/>
            </a:pPr>
            <a:r>
              <a:rPr lang="en-US" sz="1800" dirty="0" smtClean="0">
                <a:solidFill>
                  <a:srgbClr val="FFFFFF"/>
                </a:solidFill>
              </a:rPr>
              <a:t>Small diameter</a:t>
            </a:r>
          </a:p>
        </p:txBody>
      </p:sp>
      <p:pic>
        <p:nvPicPr>
          <p:cNvPr id="2050" name="Picture 2" descr="C:\Users\Kevin\AppData\Local\Microsoft\Windows\Temporary Internet Files\Content.IE5\UGM6D7GJ\MC900082327[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24600" y="4345229"/>
            <a:ext cx="1893722" cy="1832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2030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5"/>
          <p:cNvGraphicFramePr>
            <a:graphicFrameLocks noGrp="1"/>
          </p:cNvGraphicFramePr>
          <p:nvPr>
            <p:extLst>
              <p:ext uri="{D42A27DB-BD31-4B8C-83A1-F6EECF244321}">
                <p14:modId xmlns:p14="http://schemas.microsoft.com/office/powerpoint/2010/main" val="1387501204"/>
              </p:ext>
            </p:extLst>
          </p:nvPr>
        </p:nvGraphicFramePr>
        <p:xfrm>
          <a:off x="0" y="44379"/>
          <a:ext cx="4725893" cy="642916"/>
        </p:xfrm>
        <a:graphic>
          <a:graphicData uri="http://schemas.openxmlformats.org/drawingml/2006/table">
            <a:tbl>
              <a:tblPr/>
              <a:tblGrid>
                <a:gridCol w="4725893"/>
              </a:tblGrid>
              <a:tr h="6429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chemeClr val="bg1"/>
                          </a:solidFill>
                          <a:effectLst/>
                          <a:latin typeface="Calibri" pitchFamily="34" charset="0"/>
                          <a:ea typeface="新細明體" charset="-120"/>
                        </a:rPr>
                        <a:t>Quarterly Cash Flows</a:t>
                      </a:r>
                      <a:endParaRPr kumimoji="0" lang="zh-TW" altLang="en-US" sz="2400" b="1" i="0" u="none" strike="noStrike" cap="none" normalizeH="0" baseline="0" dirty="0" smtClean="0">
                        <a:ln>
                          <a:noFill/>
                        </a:ln>
                        <a:solidFill>
                          <a:srgbClr val="000000"/>
                        </a:solidFill>
                        <a:effectLst/>
                        <a:latin typeface="Calibri" pitchFamily="34" charset="0"/>
                        <a:ea typeface="新細明體"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grpSp>
        <p:nvGrpSpPr>
          <p:cNvPr id="8" name="Group 7"/>
          <p:cNvGrpSpPr/>
          <p:nvPr/>
        </p:nvGrpSpPr>
        <p:grpSpPr>
          <a:xfrm>
            <a:off x="-25748" y="661398"/>
            <a:ext cx="9169747" cy="6196602"/>
            <a:chOff x="0" y="1389528"/>
            <a:chExt cx="4422588" cy="4252393"/>
          </a:xfrm>
        </p:grpSpPr>
        <p:pic>
          <p:nvPicPr>
            <p:cNvPr id="2" name="Picture 1"/>
            <p:cNvPicPr>
              <a:picLocks noChangeAspect="1"/>
            </p:cNvPicPr>
            <p:nvPr/>
          </p:nvPicPr>
          <p:blipFill>
            <a:blip r:embed="rId2"/>
            <a:stretch>
              <a:fillRect/>
            </a:stretch>
          </p:blipFill>
          <p:spPr>
            <a:xfrm>
              <a:off x="0" y="1389528"/>
              <a:ext cx="4422588" cy="4252393"/>
            </a:xfrm>
            <a:prstGeom prst="rect">
              <a:avLst/>
            </a:prstGeom>
          </p:spPr>
        </p:pic>
        <p:sp>
          <p:nvSpPr>
            <p:cNvPr id="5" name="Rectangle 4"/>
            <p:cNvSpPr/>
            <p:nvPr/>
          </p:nvSpPr>
          <p:spPr>
            <a:xfrm>
              <a:off x="12951" y="3589160"/>
              <a:ext cx="4397184"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951" y="4325761"/>
              <a:ext cx="4397184" cy="14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0010077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5"/>
          <p:cNvGraphicFramePr>
            <a:graphicFrameLocks noGrp="1"/>
          </p:cNvGraphicFramePr>
          <p:nvPr>
            <p:extLst>
              <p:ext uri="{D42A27DB-BD31-4B8C-83A1-F6EECF244321}">
                <p14:modId xmlns:p14="http://schemas.microsoft.com/office/powerpoint/2010/main" val="2030087289"/>
              </p:ext>
            </p:extLst>
          </p:nvPr>
        </p:nvGraphicFramePr>
        <p:xfrm>
          <a:off x="0" y="44379"/>
          <a:ext cx="4725893" cy="642916"/>
        </p:xfrm>
        <a:graphic>
          <a:graphicData uri="http://schemas.openxmlformats.org/drawingml/2006/table">
            <a:tbl>
              <a:tblPr/>
              <a:tblGrid>
                <a:gridCol w="4725893"/>
              </a:tblGrid>
              <a:tr h="6429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chemeClr val="bg1"/>
                          </a:solidFill>
                          <a:effectLst/>
                          <a:latin typeface="Calibri" pitchFamily="34" charset="0"/>
                          <a:ea typeface="新細明體" charset="-120"/>
                        </a:rPr>
                        <a:t>Quarterly Cash Flows</a:t>
                      </a:r>
                      <a:endParaRPr kumimoji="0" lang="zh-TW" altLang="en-US" sz="2400" b="1" i="0" u="none" strike="noStrike" cap="none" normalizeH="0" baseline="0" dirty="0" smtClean="0">
                        <a:ln>
                          <a:noFill/>
                        </a:ln>
                        <a:solidFill>
                          <a:srgbClr val="000000"/>
                        </a:solidFill>
                        <a:effectLst/>
                        <a:latin typeface="Calibri" pitchFamily="34" charset="0"/>
                        <a:ea typeface="新細明體"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grpSp>
        <p:nvGrpSpPr>
          <p:cNvPr id="8" name="Group 7"/>
          <p:cNvGrpSpPr/>
          <p:nvPr/>
        </p:nvGrpSpPr>
        <p:grpSpPr>
          <a:xfrm>
            <a:off x="0" y="847661"/>
            <a:ext cx="9144000" cy="5857939"/>
            <a:chOff x="4422589" y="1389528"/>
            <a:chExt cx="4721411" cy="4252393"/>
          </a:xfrm>
        </p:grpSpPr>
        <p:pic>
          <p:nvPicPr>
            <p:cNvPr id="3" name="Picture 2"/>
            <p:cNvPicPr>
              <a:picLocks noChangeAspect="1"/>
            </p:cNvPicPr>
            <p:nvPr/>
          </p:nvPicPr>
          <p:blipFill>
            <a:blip r:embed="rId2"/>
            <a:stretch>
              <a:fillRect/>
            </a:stretch>
          </p:blipFill>
          <p:spPr>
            <a:xfrm>
              <a:off x="4422589" y="1389528"/>
              <a:ext cx="4721411" cy="4252393"/>
            </a:xfrm>
            <a:prstGeom prst="rect">
              <a:avLst/>
            </a:prstGeom>
          </p:spPr>
        </p:pic>
        <p:sp>
          <p:nvSpPr>
            <p:cNvPr id="7" name="Rectangle 6"/>
            <p:cNvSpPr/>
            <p:nvPr/>
          </p:nvSpPr>
          <p:spPr>
            <a:xfrm>
              <a:off x="8170333" y="4325761"/>
              <a:ext cx="952744" cy="144640"/>
            </a:xfrm>
            <a:prstGeom prst="rect">
              <a:avLst/>
            </a:prstGeom>
            <a:solidFill>
              <a:srgbClr val="FFFF00">
                <a:alpha val="22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4977516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pic>
        <p:nvPicPr>
          <p:cNvPr id="6" name="Picture 5"/>
          <p:cNvPicPr>
            <a:picLocks noChangeAspect="1"/>
          </p:cNvPicPr>
          <p:nvPr/>
        </p:nvPicPr>
        <p:blipFill>
          <a:blip r:embed="rId2"/>
          <a:stretch>
            <a:fillRect/>
          </a:stretch>
        </p:blipFill>
        <p:spPr>
          <a:xfrm>
            <a:off x="835212" y="1570926"/>
            <a:ext cx="7379447" cy="2144652"/>
          </a:xfrm>
          <a:prstGeom prst="rect">
            <a:avLst/>
          </a:prstGeom>
        </p:spPr>
      </p:pic>
      <p:sp>
        <p:nvSpPr>
          <p:cNvPr id="7" name="TextBox 6"/>
          <p:cNvSpPr txBox="1"/>
          <p:nvPr/>
        </p:nvSpPr>
        <p:spPr>
          <a:xfrm>
            <a:off x="3289736" y="3873965"/>
            <a:ext cx="2658901" cy="1569660"/>
          </a:xfrm>
          <a:prstGeom prst="rect">
            <a:avLst/>
          </a:prstGeom>
          <a:solidFill>
            <a:srgbClr val="FF6600">
              <a:alpha val="89000"/>
            </a:srgbClr>
          </a:solidFill>
        </p:spPr>
        <p:txBody>
          <a:bodyPr wrap="none" rtlCol="0">
            <a:spAutoFit/>
          </a:bodyPr>
          <a:lstStyle/>
          <a:p>
            <a:r>
              <a:rPr lang="en-US" sz="9600" dirty="0" smtClean="0"/>
              <a:t>Hold</a:t>
            </a:r>
            <a:endParaRPr lang="en-US" sz="9600" dirty="0"/>
          </a:p>
        </p:txBody>
      </p:sp>
    </p:spTree>
    <p:extLst>
      <p:ext uri="{BB962C8B-B14F-4D97-AF65-F5344CB8AC3E}">
        <p14:creationId xmlns:p14="http://schemas.microsoft.com/office/powerpoint/2010/main" val="284390769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zh-CN" altLang="en-US" dirty="0"/>
          </a:p>
        </p:txBody>
      </p:sp>
      <p:sp>
        <p:nvSpPr>
          <p:cNvPr id="3" name="Subtitle 2"/>
          <p:cNvSpPr>
            <a:spLocks noGrp="1"/>
          </p:cNvSpPr>
          <p:nvPr>
            <p:ph type="subTitle" idx="1"/>
          </p:nvPr>
        </p:nvSpPr>
        <p:spPr/>
        <p:txBody>
          <a:bodyPr/>
          <a:lstStyle/>
          <a:p>
            <a:endParaRPr lang="zh-CN"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211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9745"/>
            <a:ext cx="9144000" cy="4626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012309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PPL – 5 Day	</a:t>
            </a:r>
            <a:endParaRPr lang="zh-CN" altLang="en-US" dirty="0"/>
          </a:p>
        </p:txBody>
      </p:sp>
      <p:pic>
        <p:nvPicPr>
          <p:cNvPr id="4" name="Content Placeholder 3" descr="Screen Shot 2014-07-17 at 2.08.50 PM.pn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1181" r="-21181"/>
          <a:stretch>
            <a:fillRect/>
          </a:stretch>
        </p:blipFill>
        <p:spPr>
          <a:xfrm>
            <a:off x="-981076" y="1417638"/>
            <a:ext cx="11125201" cy="5344460"/>
          </a:xfrm>
        </p:spPr>
      </p:pic>
    </p:spTree>
    <p:extLst>
      <p:ext uri="{BB962C8B-B14F-4D97-AF65-F5344CB8AC3E}">
        <p14:creationId xmlns:p14="http://schemas.microsoft.com/office/powerpoint/2010/main" val="183882244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1 Year Historical Price</a:t>
            </a:r>
            <a:endParaRPr lang="zh-CN" altLang="en-US" dirty="0"/>
          </a:p>
        </p:txBody>
      </p:sp>
      <p:pic>
        <p:nvPicPr>
          <p:cNvPr id="5" name="Content Placeholder 4" descr="Screen Shot 2014-07-10 at 11.15.21 AM.png"/>
          <p:cNvPicPr>
            <a:picLocks noGrp="1" noChangeAspect="1"/>
          </p:cNvPicPr>
          <p:nvPr>
            <p:ph idx="1"/>
          </p:nvPr>
        </p:nvPicPr>
        <p:blipFill>
          <a:blip r:embed="rId2">
            <a:extLst>
              <a:ext uri="{28A0092B-C50C-407E-A947-70E740481C1C}">
                <a14:useLocalDpi xmlns:a14="http://schemas.microsoft.com/office/drawing/2010/main" val="0"/>
              </a:ext>
            </a:extLst>
          </a:blip>
          <a:srcRect t="-4270" b="-4270"/>
          <a:stretch>
            <a:fillRect/>
          </a:stretch>
        </p:blipFill>
        <p:spPr>
          <a:xfrm>
            <a:off x="177799" y="1600201"/>
            <a:ext cx="8796821" cy="4225924"/>
          </a:xfrm>
        </p:spPr>
      </p:pic>
    </p:spTree>
    <p:extLst>
      <p:ext uri="{BB962C8B-B14F-4D97-AF65-F5344CB8AC3E}">
        <p14:creationId xmlns:p14="http://schemas.microsoft.com/office/powerpoint/2010/main" val="264260563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PPL – 1 Year MA (10 and 100)</a:t>
            </a:r>
            <a:endParaRPr lang="en-US" dirty="0"/>
          </a:p>
        </p:txBody>
      </p:sp>
      <p:pic>
        <p:nvPicPr>
          <p:cNvPr id="5" name="Content Placeholder 4" descr="Screen Shot 2014-07-16 at 3.38.09 PM.pn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893" b="-1893"/>
          <a:stretch>
            <a:fillRect/>
          </a:stretch>
        </p:blipFill>
        <p:spPr>
          <a:xfrm>
            <a:off x="206375" y="1600200"/>
            <a:ext cx="8794750" cy="4224929"/>
          </a:xfrm>
        </p:spPr>
      </p:pic>
    </p:spTree>
    <p:extLst>
      <p:ext uri="{BB962C8B-B14F-4D97-AF65-F5344CB8AC3E}">
        <p14:creationId xmlns:p14="http://schemas.microsoft.com/office/powerpoint/2010/main" val="126565212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5 year Historical Price</a:t>
            </a:r>
            <a:endParaRPr lang="zh-CN" altLang="en-US" dirty="0"/>
          </a:p>
        </p:txBody>
      </p:sp>
      <p:pic>
        <p:nvPicPr>
          <p:cNvPr id="5" name="Content Placeholder 4" descr="Screen Shot 2014-07-10 at 11.16.57 AM.png"/>
          <p:cNvPicPr>
            <a:picLocks noGrp="1" noChangeAspect="1"/>
          </p:cNvPicPr>
          <p:nvPr>
            <p:ph idx="1"/>
          </p:nvPr>
        </p:nvPicPr>
        <p:blipFill>
          <a:blip r:embed="rId2">
            <a:extLst>
              <a:ext uri="{28A0092B-C50C-407E-A947-70E740481C1C}">
                <a14:useLocalDpi xmlns:a14="http://schemas.microsoft.com/office/drawing/2010/main" val="0"/>
              </a:ext>
            </a:extLst>
          </a:blip>
          <a:srcRect t="-3278" b="-3278"/>
          <a:stretch>
            <a:fillRect/>
          </a:stretch>
        </p:blipFill>
        <p:spPr>
          <a:xfrm>
            <a:off x="146050" y="1417638"/>
            <a:ext cx="8870950" cy="4261535"/>
          </a:xfrm>
        </p:spPr>
      </p:pic>
    </p:spTree>
    <p:extLst>
      <p:ext uri="{BB962C8B-B14F-4D97-AF65-F5344CB8AC3E}">
        <p14:creationId xmlns:p14="http://schemas.microsoft.com/office/powerpoint/2010/main" val="334079609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10 Year Historical Price</a:t>
            </a:r>
            <a:endParaRPr lang="zh-CN" altLang="en-US" dirty="0"/>
          </a:p>
        </p:txBody>
      </p:sp>
      <p:pic>
        <p:nvPicPr>
          <p:cNvPr id="5" name="Content Placeholder 4" descr="Screen Shot 2014-07-10 at 11.17.59 AM.png"/>
          <p:cNvPicPr>
            <a:picLocks noGrp="1" noChangeAspect="1"/>
          </p:cNvPicPr>
          <p:nvPr>
            <p:ph idx="1"/>
          </p:nvPr>
        </p:nvPicPr>
        <p:blipFill>
          <a:blip r:embed="rId2">
            <a:extLst>
              <a:ext uri="{28A0092B-C50C-407E-A947-70E740481C1C}">
                <a14:useLocalDpi xmlns:a14="http://schemas.microsoft.com/office/drawing/2010/main" val="0"/>
              </a:ext>
            </a:extLst>
          </a:blip>
          <a:srcRect t="-3075" b="-3075"/>
          <a:stretch>
            <a:fillRect/>
          </a:stretch>
        </p:blipFill>
        <p:spPr>
          <a:xfrm>
            <a:off x="193675" y="1449388"/>
            <a:ext cx="8714208" cy="4186237"/>
          </a:xfrm>
        </p:spPr>
      </p:pic>
    </p:spTree>
    <p:extLst>
      <p:ext uri="{BB962C8B-B14F-4D97-AF65-F5344CB8AC3E}">
        <p14:creationId xmlns:p14="http://schemas.microsoft.com/office/powerpoint/2010/main" val="205673068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Common Share </a:t>
            </a:r>
            <a:r>
              <a:rPr lang="zh-CN" altLang="en-US" dirty="0" smtClean="0"/>
              <a:t>（</a:t>
            </a:r>
            <a:r>
              <a:rPr lang="en-US" altLang="zh-CN" dirty="0" smtClean="0"/>
              <a:t>2014</a:t>
            </a:r>
            <a:r>
              <a:rPr lang="zh-CN" altLang="en-US" dirty="0" smtClean="0"/>
              <a:t>）</a:t>
            </a:r>
            <a:endParaRPr lang="en-US" dirty="0"/>
          </a:p>
        </p:txBody>
      </p:sp>
      <p:pic>
        <p:nvPicPr>
          <p:cNvPr id="5" name="Content Placeholder 4"/>
          <p:cNvPicPr>
            <a:picLocks noGrp="1" noChangeAspect="1"/>
          </p:cNvPicPr>
          <p:nvPr>
            <p:ph idx="1"/>
          </p:nvPr>
        </p:nvPicPr>
        <p:blipFill>
          <a:blip r:embed="rId2"/>
          <a:srcRect t="-36460" b="-36460"/>
          <a:stretch>
            <a:fillRect/>
          </a:stretch>
        </p:blipFill>
        <p:spPr>
          <a:xfrm>
            <a:off x="320675" y="1301750"/>
            <a:ext cx="8532454" cy="4397375"/>
          </a:xfrm>
        </p:spPr>
      </p:pic>
      <p:graphicFrame>
        <p:nvGraphicFramePr>
          <p:cNvPr id="3" name="Table 2"/>
          <p:cNvGraphicFramePr>
            <a:graphicFrameLocks noGrp="1"/>
          </p:cNvGraphicFramePr>
          <p:nvPr>
            <p:extLst>
              <p:ext uri="{D42A27DB-BD31-4B8C-83A1-F6EECF244321}">
                <p14:modId xmlns:p14="http://schemas.microsoft.com/office/powerpoint/2010/main" val="3238253728"/>
              </p:ext>
            </p:extLst>
          </p:nvPr>
        </p:nvGraphicFramePr>
        <p:xfrm>
          <a:off x="7276826" y="2506140"/>
          <a:ext cx="1427078" cy="2297296"/>
        </p:xfrm>
        <a:graphic>
          <a:graphicData uri="http://schemas.openxmlformats.org/drawingml/2006/table">
            <a:tbl>
              <a:tblPr/>
              <a:tblGrid>
                <a:gridCol w="1427078"/>
              </a:tblGrid>
              <a:tr h="2297296">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31805649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Liquid Fuel Delivery Network</a:t>
            </a:r>
            <a:endParaRPr lang="en-US" dirty="0">
              <a:solidFill>
                <a:srgbClr val="FFFFFF"/>
              </a:solidFill>
            </a:endParaRPr>
          </a:p>
        </p:txBody>
      </p:sp>
      <p:sp>
        <p:nvSpPr>
          <p:cNvPr id="6" name="Content Placeholder 5"/>
          <p:cNvSpPr>
            <a:spLocks noGrp="1"/>
          </p:cNvSpPr>
          <p:nvPr>
            <p:ph sz="half" idx="4294967295"/>
          </p:nvPr>
        </p:nvSpPr>
        <p:spPr>
          <a:xfrm>
            <a:off x="0" y="1651000"/>
            <a:ext cx="3434570" cy="4525963"/>
          </a:xfrm>
          <a:prstGeom prst="rect">
            <a:avLst/>
          </a:prstGeom>
        </p:spPr>
        <p:txBody>
          <a:bodyPr/>
          <a:lstStyle/>
          <a:p>
            <a:r>
              <a:rPr lang="en-US" dirty="0" smtClean="0">
                <a:solidFill>
                  <a:srgbClr val="FFFFFF"/>
                </a:solidFill>
              </a:rPr>
              <a:t>Field </a:t>
            </a:r>
            <a:r>
              <a:rPr lang="en-US" dirty="0" smtClean="0">
                <a:solidFill>
                  <a:srgbClr val="FFFFFF"/>
                </a:solidFill>
                <a:sym typeface="Wingdings" pitchFamily="2" charset="2"/>
              </a:rPr>
              <a:t> Refinery  Distribution</a:t>
            </a:r>
          </a:p>
          <a:p>
            <a:pPr marL="68580" indent="0">
              <a:buNone/>
            </a:pPr>
            <a:endParaRPr lang="en-US" dirty="0" smtClean="0">
              <a:solidFill>
                <a:srgbClr val="FFFFFF"/>
              </a:solidFill>
              <a:sym typeface="Wingdings" pitchFamily="2" charset="2"/>
            </a:endParaRPr>
          </a:p>
          <a:p>
            <a:r>
              <a:rPr lang="en-US" dirty="0" smtClean="0">
                <a:solidFill>
                  <a:srgbClr val="FFFFFF"/>
                </a:solidFill>
                <a:sym typeface="Wingdings" pitchFamily="2" charset="2"/>
              </a:rPr>
              <a:t>Extract  Transfer (Pump &amp; Transmission </a:t>
            </a:r>
            <a:r>
              <a:rPr lang="en-US" dirty="0">
                <a:solidFill>
                  <a:srgbClr val="FFFFFF"/>
                </a:solidFill>
                <a:sym typeface="Wingdings" pitchFamily="2" charset="2"/>
              </a:rPr>
              <a:t>L</a:t>
            </a:r>
            <a:r>
              <a:rPr lang="en-US" dirty="0" smtClean="0">
                <a:solidFill>
                  <a:srgbClr val="FFFFFF"/>
                </a:solidFill>
                <a:sym typeface="Wingdings" pitchFamily="2" charset="2"/>
              </a:rPr>
              <a:t>ine)  Breakdown</a:t>
            </a:r>
          </a:p>
        </p:txBody>
      </p:sp>
      <p:pic>
        <p:nvPicPr>
          <p:cNvPr id="8" name="Content Placeholder 7">
            <a:hlinkClick r:id="" action="ppaction://noaction"/>
          </p:cNvPr>
          <p:cNvPicPr>
            <a:picLocks noGrp="1" noChangeAspect="1"/>
          </p:cNvPicPr>
          <p:nvPr>
            <p:ph sz="half" idx="4294967295"/>
          </p:nvPr>
        </p:nvPicPr>
        <p:blipFill>
          <a:blip r:embed="rId2">
            <a:extLst>
              <a:ext uri="{28A0092B-C50C-407E-A947-70E740481C1C}">
                <a14:useLocalDpi xmlns:a14="http://schemas.microsoft.com/office/drawing/2010/main"/>
              </a:ext>
            </a:extLst>
          </a:blip>
          <a:stretch>
            <a:fillRect/>
          </a:stretch>
        </p:blipFill>
        <p:spPr>
          <a:xfrm>
            <a:off x="3434570" y="1049501"/>
            <a:ext cx="5709430" cy="5284259"/>
          </a:xfrm>
          <a:prstGeom prst="rect">
            <a:avLst/>
          </a:prstGeom>
        </p:spPr>
      </p:pic>
    </p:spTree>
    <p:extLst>
      <p:ext uri="{BB962C8B-B14F-4D97-AF65-F5344CB8AC3E}">
        <p14:creationId xmlns:p14="http://schemas.microsoft.com/office/powerpoint/2010/main" val="47308439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600" dirty="0" smtClean="0"/>
              <a:t>PPL Dividend History</a:t>
            </a:r>
            <a:endParaRPr lang="zh-CN" altLang="en-US" sz="3600" dirty="0"/>
          </a:p>
        </p:txBody>
      </p:sp>
      <p:sp>
        <p:nvSpPr>
          <p:cNvPr id="3" name="Content Placeholder 2"/>
          <p:cNvSpPr>
            <a:spLocks noGrp="1"/>
          </p:cNvSpPr>
          <p:nvPr>
            <p:ph idx="1"/>
          </p:nvPr>
        </p:nvSpPr>
        <p:spPr>
          <a:xfrm>
            <a:off x="457200" y="2204864"/>
            <a:ext cx="8229600" cy="3921299"/>
          </a:xfrm>
        </p:spPr>
        <p:txBody>
          <a:bodyPr/>
          <a:lstStyle/>
          <a:p>
            <a:r>
              <a:rPr lang="en-US" altLang="zh-CN" dirty="0" smtClean="0"/>
              <a:t>Total 2011 Dividends:   $1.560/share</a:t>
            </a:r>
          </a:p>
          <a:p>
            <a:r>
              <a:rPr lang="en-US" altLang="zh-CN" dirty="0" smtClean="0"/>
              <a:t>Total 2012 Dividends:   $1.605/share</a:t>
            </a:r>
          </a:p>
          <a:p>
            <a:r>
              <a:rPr lang="en-US" altLang="zh-CN" dirty="0" smtClean="0"/>
              <a:t>Total 2013 Dividends:   $1.645/share</a:t>
            </a:r>
            <a:endParaRPr lang="zh-CN" altLang="en-US" dirty="0"/>
          </a:p>
        </p:txBody>
      </p:sp>
    </p:spTree>
    <p:extLst>
      <p:ext uri="{BB962C8B-B14F-4D97-AF65-F5344CB8AC3E}">
        <p14:creationId xmlns:p14="http://schemas.microsoft.com/office/powerpoint/2010/main" val="323815278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PPL Dividends &amp; EPS</a:t>
            </a:r>
            <a:endParaRPr lang="en-US" dirty="0"/>
          </a:p>
        </p:txBody>
      </p:sp>
      <p:pic>
        <p:nvPicPr>
          <p:cNvPr id="5" name="Content Placeholder 4" descr="Screen Shot 2014-07-15 at 4.11.41 PM.png"/>
          <p:cNvPicPr>
            <a:picLocks noGrp="1" noChangeAspect="1"/>
          </p:cNvPicPr>
          <p:nvPr>
            <p:ph idx="1"/>
          </p:nvPr>
        </p:nvPicPr>
        <p:blipFill>
          <a:blip r:embed="rId2">
            <a:extLst>
              <a:ext uri="{28A0092B-C50C-407E-A947-70E740481C1C}">
                <a14:useLocalDpi xmlns:a14="http://schemas.microsoft.com/office/drawing/2010/main" val="0"/>
              </a:ext>
            </a:extLst>
          </a:blip>
          <a:srcRect l="-17043" r="-17043"/>
          <a:stretch>
            <a:fillRect/>
          </a:stretch>
        </p:blipFill>
        <p:spPr/>
      </p:pic>
    </p:spTree>
    <p:extLst>
      <p:ext uri="{BB962C8B-B14F-4D97-AF65-F5344CB8AC3E}">
        <p14:creationId xmlns:p14="http://schemas.microsoft.com/office/powerpoint/2010/main" val="270856358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Strong Financial Performance</a:t>
            </a:r>
            <a:endParaRPr lang="en-US" dirty="0"/>
          </a:p>
        </p:txBody>
      </p:sp>
      <p:pic>
        <p:nvPicPr>
          <p:cNvPr id="4" name="Content Placeholder 3" descr="743514-13690791964456491-Albert-Alfonso.png"/>
          <p:cNvPicPr>
            <a:picLocks noGrp="1" noChangeAspect="1"/>
          </p:cNvPicPr>
          <p:nvPr>
            <p:ph idx="1"/>
          </p:nvPr>
        </p:nvPicPr>
        <p:blipFill>
          <a:blip r:embed="rId2">
            <a:extLst>
              <a:ext uri="{28A0092B-C50C-407E-A947-70E740481C1C}">
                <a14:useLocalDpi xmlns:a14="http://schemas.microsoft.com/office/drawing/2010/main" val="0"/>
              </a:ext>
            </a:extLst>
          </a:blip>
          <a:srcRect t="15082" b="15082"/>
          <a:stretch>
            <a:fillRect/>
          </a:stretch>
        </p:blipFill>
        <p:spPr>
          <a:xfrm>
            <a:off x="457200" y="2060848"/>
            <a:ext cx="8229600" cy="4065315"/>
          </a:xfrm>
        </p:spPr>
      </p:pic>
    </p:spTree>
    <p:extLst>
      <p:ext uri="{BB962C8B-B14F-4D97-AF65-F5344CB8AC3E}">
        <p14:creationId xmlns:p14="http://schemas.microsoft.com/office/powerpoint/2010/main" val="15781427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8670" cy="850106"/>
          </a:xfrm>
        </p:spPr>
        <p:txBody>
          <a:bodyPr>
            <a:normAutofit fontScale="90000"/>
          </a:bodyPr>
          <a:lstStyle/>
          <a:p>
            <a:r>
              <a:rPr lang="en-US" sz="3200" dirty="0" smtClean="0"/>
              <a:t>Financial &amp; Operating Overview (2014 Q1)</a:t>
            </a:r>
            <a:endParaRPr lang="en-US" sz="3200" dirty="0"/>
          </a:p>
        </p:txBody>
      </p:sp>
      <p:pic>
        <p:nvPicPr>
          <p:cNvPr id="4" name="Content Placeholder 3" descr="Screen Shot 2014-07-15 at 2.05.22 PM.png"/>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988" t="1" r="-17600" b="-1577"/>
          <a:stretch/>
        </p:blipFill>
        <p:spPr>
          <a:xfrm>
            <a:off x="395287" y="1124744"/>
            <a:ext cx="8235489" cy="5557568"/>
          </a:xfrm>
        </p:spPr>
      </p:pic>
    </p:spTree>
    <p:extLst>
      <p:ext uri="{BB962C8B-B14F-4D97-AF65-F5344CB8AC3E}">
        <p14:creationId xmlns:p14="http://schemas.microsoft.com/office/powerpoint/2010/main" val="10044966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smtClean="0"/>
              <a:t>Annual Financial &amp; Operating Overview</a:t>
            </a:r>
            <a:endParaRPr lang="en-US" sz="3600" dirty="0"/>
          </a:p>
        </p:txBody>
      </p:sp>
      <p:pic>
        <p:nvPicPr>
          <p:cNvPr id="4" name="Content Placeholder 3" descr="Screen Shot 2014-07-15 at 11.14.34 PM.png"/>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502" t="-2392" r="-10331" b="240"/>
          <a:stretch/>
        </p:blipFill>
        <p:spPr>
          <a:xfrm>
            <a:off x="457200" y="1220570"/>
            <a:ext cx="8229600" cy="5264478"/>
          </a:xfrm>
        </p:spPr>
      </p:pic>
    </p:spTree>
    <p:extLst>
      <p:ext uri="{BB962C8B-B14F-4D97-AF65-F5344CB8AC3E}">
        <p14:creationId xmlns:p14="http://schemas.microsoft.com/office/powerpoint/2010/main" val="307300155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a:t>Company Overview</a:t>
            </a:r>
            <a:endParaRPr lang="en-US" dirty="0"/>
          </a:p>
        </p:txBody>
      </p:sp>
      <p:pic>
        <p:nvPicPr>
          <p:cNvPr id="4" name="Content Placeholder 3" descr="home-banner-06 - Bright Future Guys.jpg"/>
          <p:cNvPicPr>
            <a:picLocks noGrp="1" noChangeAspect="1"/>
          </p:cNvPicPr>
          <p:nvPr>
            <p:ph idx="1"/>
          </p:nvPr>
        </p:nvPicPr>
        <p:blipFill>
          <a:blip r:embed="rId2">
            <a:extLst>
              <a:ext uri="{28A0092B-C50C-407E-A947-70E740481C1C}">
                <a14:useLocalDpi xmlns:a14="http://schemas.microsoft.com/office/drawing/2010/main" val="0"/>
              </a:ext>
            </a:extLst>
          </a:blip>
          <a:srcRect t="-46341" b="-46341"/>
          <a:stretch>
            <a:fillRect/>
          </a:stretch>
        </p:blipFill>
        <p:spPr>
          <a:xfrm>
            <a:off x="457200" y="1052736"/>
            <a:ext cx="8291264" cy="5073427"/>
          </a:xfrm>
        </p:spPr>
      </p:pic>
    </p:spTree>
    <p:extLst>
      <p:ext uri="{BB962C8B-B14F-4D97-AF65-F5344CB8AC3E}">
        <p14:creationId xmlns:p14="http://schemas.microsoft.com/office/powerpoint/2010/main" val="19843478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Pembina Pipeline (PPL)</a:t>
            </a:r>
            <a:endParaRPr lang="zh-CN" altLang="en-US" dirty="0"/>
          </a:p>
        </p:txBody>
      </p:sp>
      <p:sp>
        <p:nvSpPr>
          <p:cNvPr id="3" name="Content Placeholder 2"/>
          <p:cNvSpPr>
            <a:spLocks noGrp="1"/>
          </p:cNvSpPr>
          <p:nvPr>
            <p:ph idx="1"/>
          </p:nvPr>
        </p:nvSpPr>
        <p:spPr/>
        <p:txBody>
          <a:bodyPr>
            <a:normAutofit/>
          </a:bodyPr>
          <a:lstStyle/>
          <a:p>
            <a:pPr marL="0" indent="0">
              <a:buNone/>
            </a:pPr>
            <a:r>
              <a:rPr lang="en-US" altLang="zh-CN" sz="2000" b="1" dirty="0" smtClean="0"/>
              <a:t>History </a:t>
            </a:r>
          </a:p>
          <a:p>
            <a:r>
              <a:rPr lang="en-US" altLang="zh-CN" sz="2000" dirty="0" smtClean="0"/>
              <a:t>Founded as energy industry at 1954</a:t>
            </a:r>
            <a:endParaRPr lang="en-US" sz="2000" dirty="0"/>
          </a:p>
          <a:p>
            <a:r>
              <a:rPr lang="en-US" altLang="zh-CN" sz="2000" dirty="0"/>
              <a:t>Headquarters located at Calgary, </a:t>
            </a:r>
            <a:r>
              <a:rPr lang="en-US" altLang="zh-CN" sz="2000" dirty="0" smtClean="0"/>
              <a:t>Canada</a:t>
            </a:r>
          </a:p>
          <a:p>
            <a:r>
              <a:rPr lang="en-US" dirty="0" smtClean="0"/>
              <a:t>L</a:t>
            </a:r>
            <a:r>
              <a:rPr lang="en-US" sz="2000" dirty="0" smtClean="0"/>
              <a:t>eading </a:t>
            </a:r>
            <a:r>
              <a:rPr lang="en-US" sz="2000" dirty="0"/>
              <a:t>transportation and midstream service provider that has been serving North America's energy industry for 60 years</a:t>
            </a:r>
            <a:r>
              <a:rPr lang="en-US" sz="2000" dirty="0" smtClean="0"/>
              <a:t>.</a:t>
            </a:r>
          </a:p>
          <a:p>
            <a:r>
              <a:rPr lang="en-US" dirty="0" smtClean="0"/>
              <a:t>T</a:t>
            </a:r>
            <a:r>
              <a:rPr lang="en-US" sz="2000" dirty="0" smtClean="0"/>
              <a:t>ransports </a:t>
            </a:r>
            <a:r>
              <a:rPr lang="en-US" sz="2000" dirty="0"/>
              <a:t>conventional and synthetic crude oil and natural gas liquids produced in western Canada; oil sands and heavy oil pipelines; gas gathering and processing </a:t>
            </a:r>
            <a:r>
              <a:rPr lang="en-US" sz="2000" dirty="0" smtClean="0"/>
              <a:t>facilities</a:t>
            </a:r>
          </a:p>
          <a:p>
            <a:r>
              <a:rPr lang="en-US" sz="2000" dirty="0"/>
              <a:t>O</a:t>
            </a:r>
            <a:r>
              <a:rPr lang="en-US" sz="2000" dirty="0" smtClean="0"/>
              <a:t>il </a:t>
            </a:r>
            <a:r>
              <a:rPr lang="en-US" sz="2000" dirty="0"/>
              <a:t>and natural gas liquids infrastructure and logistics </a:t>
            </a:r>
            <a:r>
              <a:rPr lang="en-US" sz="2000" dirty="0" smtClean="0"/>
              <a:t>business</a:t>
            </a:r>
          </a:p>
          <a:p>
            <a:r>
              <a:rPr lang="en-US" altLang="zh-CN" sz="2000" dirty="0" smtClean="0"/>
              <a:t>Joined TSX in 1997</a:t>
            </a:r>
          </a:p>
          <a:p>
            <a:endParaRPr lang="en-US" altLang="zh-CN" sz="2000" dirty="0" smtClean="0"/>
          </a:p>
          <a:p>
            <a:endParaRPr lang="en-US" altLang="zh-CN" sz="2000" dirty="0" smtClean="0"/>
          </a:p>
          <a:p>
            <a:endParaRPr lang="zh-CN" altLang="en-US" sz="2000" dirty="0"/>
          </a:p>
        </p:txBody>
      </p:sp>
    </p:spTree>
    <p:extLst>
      <p:ext uri="{BB962C8B-B14F-4D97-AF65-F5344CB8AC3E}">
        <p14:creationId xmlns:p14="http://schemas.microsoft.com/office/powerpoint/2010/main" val="159915184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smtClean="0"/>
              <a:t>Acquisition of Provident Energy Limited</a:t>
            </a:r>
            <a:endParaRPr lang="en-US" sz="3600" dirty="0"/>
          </a:p>
        </p:txBody>
      </p:sp>
      <p:sp>
        <p:nvSpPr>
          <p:cNvPr id="3" name="Content Placeholder 2"/>
          <p:cNvSpPr>
            <a:spLocks noGrp="1"/>
          </p:cNvSpPr>
          <p:nvPr>
            <p:ph idx="1"/>
          </p:nvPr>
        </p:nvSpPr>
        <p:spPr/>
        <p:txBody>
          <a:bodyPr>
            <a:normAutofit/>
          </a:bodyPr>
          <a:lstStyle/>
          <a:p>
            <a:r>
              <a:rPr lang="en-US" sz="2000" dirty="0" smtClean="0"/>
              <a:t>Pembina entered an agreement with Provident on Jan 16, 2012 to </a:t>
            </a:r>
            <a:r>
              <a:rPr lang="en-US" sz="2000" dirty="0"/>
              <a:t>acquire all of the issued and outstanding common shares of Provident </a:t>
            </a:r>
            <a:r>
              <a:rPr lang="en-US" sz="2000" dirty="0" smtClean="0"/>
              <a:t>to </a:t>
            </a:r>
            <a:r>
              <a:rPr lang="en-US" sz="2000" dirty="0"/>
              <a:t>create an integrated company that will be a leading player in the North American energy infrastructure </a:t>
            </a:r>
            <a:r>
              <a:rPr lang="en-US" sz="2000" dirty="0" smtClean="0"/>
              <a:t>sector</a:t>
            </a:r>
          </a:p>
          <a:p>
            <a:r>
              <a:rPr lang="en-US" sz="2000" dirty="0" smtClean="0"/>
              <a:t>After Acquisition, dividend rate increased by 3.8%. ($0.13 – $0.135)</a:t>
            </a:r>
          </a:p>
          <a:p>
            <a:r>
              <a:rPr lang="en-US" sz="2000" dirty="0"/>
              <a:t>The acquisition closed as of April 2, 2012</a:t>
            </a:r>
            <a:r>
              <a:rPr lang="en-US" sz="2000" dirty="0" smtClean="0"/>
              <a:t>.</a:t>
            </a:r>
          </a:p>
          <a:p>
            <a:pPr marL="0" indent="0">
              <a:buNone/>
            </a:pPr>
            <a:endParaRPr lang="en-US" dirty="0"/>
          </a:p>
        </p:txBody>
      </p:sp>
    </p:spTree>
    <p:extLst>
      <p:ext uri="{BB962C8B-B14F-4D97-AF65-F5344CB8AC3E}">
        <p14:creationId xmlns:p14="http://schemas.microsoft.com/office/powerpoint/2010/main" val="65393637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Benefits of acquisition</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t>Scale and Scope</a:t>
            </a:r>
          </a:p>
          <a:p>
            <a:r>
              <a:rPr lang="en-US" sz="2800" dirty="0"/>
              <a:t>Complete Value </a:t>
            </a:r>
            <a:r>
              <a:rPr lang="en-US" sz="2800" dirty="0" smtClean="0"/>
              <a:t>Chain</a:t>
            </a:r>
            <a:endParaRPr lang="en-US" sz="2800" dirty="0"/>
          </a:p>
          <a:p>
            <a:r>
              <a:rPr lang="en-US" sz="2800" dirty="0"/>
              <a:t>Key Growth </a:t>
            </a:r>
            <a:r>
              <a:rPr lang="en-US" sz="2800" dirty="0" smtClean="0"/>
              <a:t>Areas</a:t>
            </a:r>
          </a:p>
          <a:p>
            <a:r>
              <a:rPr lang="en-US" sz="2800" dirty="0"/>
              <a:t>Expanded </a:t>
            </a:r>
            <a:r>
              <a:rPr lang="en-US" sz="2800" dirty="0" smtClean="0"/>
              <a:t>Footprint</a:t>
            </a:r>
            <a:endParaRPr lang="en-US" sz="2800" dirty="0"/>
          </a:p>
          <a:p>
            <a:r>
              <a:rPr lang="en-US" sz="2800" dirty="0"/>
              <a:t>Strong Leadership </a:t>
            </a:r>
            <a:r>
              <a:rPr lang="en-US" sz="2800" dirty="0" smtClean="0"/>
              <a:t>Team</a:t>
            </a:r>
          </a:p>
          <a:p>
            <a:r>
              <a:rPr lang="en-US" sz="2800" dirty="0"/>
              <a:t>Substantial Growth </a:t>
            </a:r>
            <a:r>
              <a:rPr lang="en-US" sz="2800" dirty="0" smtClean="0"/>
              <a:t>Opportunities</a:t>
            </a:r>
          </a:p>
          <a:p>
            <a:r>
              <a:rPr lang="en-US" sz="2800" dirty="0"/>
              <a:t>Strong </a:t>
            </a:r>
            <a:r>
              <a:rPr lang="en-US" sz="2800" dirty="0" smtClean="0"/>
              <a:t>Synergies</a:t>
            </a:r>
          </a:p>
          <a:p>
            <a:r>
              <a:rPr lang="en-US" sz="2800" dirty="0"/>
              <a:t>Superior Financial Platform</a:t>
            </a:r>
          </a:p>
          <a:p>
            <a:endParaRPr lang="en-US" dirty="0" smtClean="0"/>
          </a:p>
          <a:p>
            <a:endParaRPr lang="en-US" dirty="0"/>
          </a:p>
        </p:txBody>
      </p:sp>
    </p:spTree>
    <p:extLst>
      <p:ext uri="{BB962C8B-B14F-4D97-AF65-F5344CB8AC3E}">
        <p14:creationId xmlns:p14="http://schemas.microsoft.com/office/powerpoint/2010/main" val="220940637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General Services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750427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8607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92696"/>
            <a:ext cx="8229600" cy="720080"/>
          </a:xfrm>
        </p:spPr>
        <p:txBody>
          <a:bodyPr>
            <a:normAutofit/>
          </a:bodyPr>
          <a:lstStyle/>
          <a:p>
            <a:pPr algn="ctr"/>
            <a:r>
              <a:rPr lang="en-CA" dirty="0" smtClean="0"/>
              <a:t>Fractionation</a:t>
            </a:r>
            <a:endParaRPr lang="en-US" dirty="0"/>
          </a:p>
        </p:txBody>
      </p:sp>
      <p:sp>
        <p:nvSpPr>
          <p:cNvPr id="3" name="Content Placeholder 2"/>
          <p:cNvSpPr>
            <a:spLocks noGrp="1"/>
          </p:cNvSpPr>
          <p:nvPr>
            <p:ph idx="1"/>
          </p:nvPr>
        </p:nvSpPr>
        <p:spPr/>
        <p:txBody>
          <a:bodyPr/>
          <a:lstStyle/>
          <a:p>
            <a:r>
              <a:rPr lang="en-CA" dirty="0" smtClean="0"/>
              <a:t>Essential process in distillation of liquid mixtures.</a:t>
            </a:r>
          </a:p>
          <a:p>
            <a:r>
              <a:rPr lang="en-CA" dirty="0" smtClean="0"/>
              <a:t>Separate the mixture into its component parts or fractions based on the differences in volatilities.</a:t>
            </a:r>
          </a:p>
          <a:p>
            <a:r>
              <a:rPr lang="en-CA" dirty="0" smtClean="0"/>
              <a:t>Commonly utilized to recover the natural gas liquids (NGL)</a:t>
            </a:r>
          </a:p>
          <a:p>
            <a:r>
              <a:rPr lang="en-CA" dirty="0" smtClean="0"/>
              <a:t>Recovered NGL is processed through a fractionation train consisting of three distillation towers in series: deethanizer, depropanizer, and debutanizer.</a:t>
            </a:r>
          </a:p>
          <a:p>
            <a:r>
              <a:rPr lang="en-CA" dirty="0" smtClean="0"/>
              <a:t>Purified gas is then pipelined to the end user market.</a:t>
            </a:r>
            <a:endParaRPr lang="en-US" dirty="0"/>
          </a:p>
        </p:txBody>
      </p:sp>
    </p:spTree>
    <p:extLst>
      <p:ext uri="{BB962C8B-B14F-4D97-AF65-F5344CB8AC3E}">
        <p14:creationId xmlns:p14="http://schemas.microsoft.com/office/powerpoint/2010/main" val="403041992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lstStyle/>
          <a:p>
            <a:pPr algn="ctr"/>
            <a:r>
              <a:rPr lang="en-US" altLang="zh-CN" dirty="0" smtClean="0"/>
              <a:t>Current business operations</a:t>
            </a:r>
            <a:endParaRPr lang="zh-CN" alt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29140808"/>
              </p:ext>
            </p:extLst>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698215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Conventional Pipeline</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6425" y="1250950"/>
            <a:ext cx="7973327" cy="5607050"/>
          </a:xfrm>
        </p:spPr>
      </p:pic>
    </p:spTree>
    <p:extLst>
      <p:ext uri="{BB962C8B-B14F-4D97-AF65-F5344CB8AC3E}">
        <p14:creationId xmlns:p14="http://schemas.microsoft.com/office/powerpoint/2010/main" val="45032719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Conventional Pipeline</a:t>
            </a:r>
            <a:endParaRPr lang="zh-CN" altLang="en-US" dirty="0"/>
          </a:p>
        </p:txBody>
      </p:sp>
      <p:sp>
        <p:nvSpPr>
          <p:cNvPr id="3" name="Content Placeholder 2"/>
          <p:cNvSpPr>
            <a:spLocks noGrp="1"/>
          </p:cNvSpPr>
          <p:nvPr>
            <p:ph idx="1"/>
          </p:nvPr>
        </p:nvSpPr>
        <p:spPr/>
        <p:txBody>
          <a:bodyPr/>
          <a:lstStyle/>
          <a:p>
            <a:r>
              <a:rPr lang="en-US" altLang="zh-CN" sz="2400" dirty="0" smtClean="0"/>
              <a:t>Started in 1954 </a:t>
            </a:r>
            <a:r>
              <a:rPr lang="en-US" sz="2400" dirty="0"/>
              <a:t>and has expanded this business to meet the growing needs of producers in Alberta and British Columbia </a:t>
            </a:r>
            <a:endParaRPr lang="en-US" sz="2400" dirty="0" smtClean="0"/>
          </a:p>
          <a:p>
            <a:r>
              <a:rPr lang="en-US" altLang="zh-CN" sz="2400" dirty="0" smtClean="0"/>
              <a:t>PPL owns and operates 8200 km of conventional pipeline </a:t>
            </a:r>
            <a:r>
              <a:rPr lang="en-US" sz="2400" dirty="0"/>
              <a:t>which transport approximately half of Alberta's conventional crude oil </a:t>
            </a:r>
            <a:r>
              <a:rPr lang="en-US" sz="2400" dirty="0" smtClean="0"/>
              <a:t>production.</a:t>
            </a:r>
          </a:p>
          <a:p>
            <a:r>
              <a:rPr lang="en-US" altLang="zh-CN" sz="2400" dirty="0" smtClean="0"/>
              <a:t>About 30% of the natural gas liquids is produced in western Canada</a:t>
            </a:r>
            <a:r>
              <a:rPr lang="en-US" sz="2400" dirty="0" smtClean="0"/>
              <a:t> </a:t>
            </a:r>
            <a:r>
              <a:rPr lang="en-US" sz="2400" dirty="0"/>
              <a:t>and virtually all of the conventional oil and condensate produced in BC.</a:t>
            </a:r>
            <a:endParaRPr lang="en-US" altLang="zh-CN" sz="2400" dirty="0" smtClean="0"/>
          </a:p>
          <a:p>
            <a:endParaRPr lang="en-US" altLang="zh-CN" dirty="0" smtClean="0"/>
          </a:p>
          <a:p>
            <a:endParaRPr lang="zh-CN" altLang="en-US" dirty="0"/>
          </a:p>
        </p:txBody>
      </p:sp>
    </p:spTree>
    <p:extLst>
      <p:ext uri="{BB962C8B-B14F-4D97-AF65-F5344CB8AC3E}">
        <p14:creationId xmlns:p14="http://schemas.microsoft.com/office/powerpoint/2010/main" val="135734505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Conventional Pipeline (2014 Q1)</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7584" y="1844824"/>
            <a:ext cx="7632848" cy="4392488"/>
          </a:xfrm>
        </p:spPr>
      </p:pic>
      <p:graphicFrame>
        <p:nvGraphicFramePr>
          <p:cNvPr id="3" name="Table 2"/>
          <p:cNvGraphicFramePr>
            <a:graphicFrameLocks noGrp="1"/>
          </p:cNvGraphicFramePr>
          <p:nvPr/>
        </p:nvGraphicFramePr>
        <p:xfrm>
          <a:off x="1003905" y="3326190"/>
          <a:ext cx="6809619" cy="365760"/>
        </p:xfrm>
        <a:graphic>
          <a:graphicData uri="http://schemas.openxmlformats.org/drawingml/2006/table">
            <a:tbl>
              <a:tblPr/>
              <a:tblGrid>
                <a:gridCol w="6809619"/>
              </a:tblGrid>
              <a:tr h="157239">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graphicFrame>
        <p:nvGraphicFramePr>
          <p:cNvPr id="5" name="Table 4"/>
          <p:cNvGraphicFramePr>
            <a:graphicFrameLocks noGrp="1"/>
          </p:cNvGraphicFramePr>
          <p:nvPr/>
        </p:nvGraphicFramePr>
        <p:xfrm>
          <a:off x="1016000" y="4983238"/>
          <a:ext cx="6833810" cy="365760"/>
        </p:xfrm>
        <a:graphic>
          <a:graphicData uri="http://schemas.openxmlformats.org/drawingml/2006/table">
            <a:tbl>
              <a:tblPr/>
              <a:tblGrid>
                <a:gridCol w="6833810"/>
              </a:tblGrid>
              <a:tr h="266095">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400694324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 Conventional Pipeline</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95536" y="1628800"/>
            <a:ext cx="8424936" cy="4824536"/>
          </a:xfrm>
          <a:prstGeom prst="rect">
            <a:avLst/>
          </a:prstGeom>
          <a:ln>
            <a:noFill/>
          </a:ln>
          <a:effectLst>
            <a:softEdge rad="112500"/>
          </a:effectLst>
        </p:spPr>
      </p:pic>
      <p:graphicFrame>
        <p:nvGraphicFramePr>
          <p:cNvPr id="3" name="Table 2"/>
          <p:cNvGraphicFramePr>
            <a:graphicFrameLocks noGrp="1"/>
          </p:cNvGraphicFramePr>
          <p:nvPr>
            <p:extLst>
              <p:ext uri="{D42A27DB-BD31-4B8C-83A1-F6EECF244321}">
                <p14:modId xmlns:p14="http://schemas.microsoft.com/office/powerpoint/2010/main" val="4285559910"/>
              </p:ext>
            </p:extLst>
          </p:nvPr>
        </p:nvGraphicFramePr>
        <p:xfrm>
          <a:off x="701524" y="3501008"/>
          <a:ext cx="7680476" cy="365760"/>
        </p:xfrm>
        <a:graphic>
          <a:graphicData uri="http://schemas.openxmlformats.org/drawingml/2006/table">
            <a:tbl>
              <a:tblPr/>
              <a:tblGrid>
                <a:gridCol w="7680476"/>
              </a:tblGrid>
              <a:tr h="216025">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graphicFrame>
        <p:nvGraphicFramePr>
          <p:cNvPr id="8" name="Table 7"/>
          <p:cNvGraphicFramePr>
            <a:graphicFrameLocks noGrp="1"/>
          </p:cNvGraphicFramePr>
          <p:nvPr/>
        </p:nvGraphicFramePr>
        <p:xfrm>
          <a:off x="762000" y="5334000"/>
          <a:ext cx="7644190" cy="365760"/>
        </p:xfrm>
        <a:graphic>
          <a:graphicData uri="http://schemas.openxmlformats.org/drawingml/2006/table">
            <a:tbl>
              <a:tblPr/>
              <a:tblGrid>
                <a:gridCol w="7644190"/>
              </a:tblGrid>
              <a:tr h="229810">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362391146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Oil sands &amp; Heavy oil</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46656" y="1362075"/>
            <a:ext cx="7836781" cy="5495925"/>
          </a:xfrm>
        </p:spPr>
      </p:pic>
    </p:spTree>
    <p:extLst>
      <p:ext uri="{BB962C8B-B14F-4D97-AF65-F5344CB8AC3E}">
        <p14:creationId xmlns:p14="http://schemas.microsoft.com/office/powerpoint/2010/main" val="386985389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 sands &amp; Heavy oil</a:t>
            </a:r>
            <a:endParaRPr lang="en-US" dirty="0"/>
          </a:p>
        </p:txBody>
      </p:sp>
      <p:sp>
        <p:nvSpPr>
          <p:cNvPr id="3" name="Content Placeholder 2"/>
          <p:cNvSpPr>
            <a:spLocks noGrp="1"/>
          </p:cNvSpPr>
          <p:nvPr>
            <p:ph idx="1"/>
          </p:nvPr>
        </p:nvSpPr>
        <p:spPr/>
        <p:txBody>
          <a:bodyPr>
            <a:noAutofit/>
          </a:bodyPr>
          <a:lstStyle/>
          <a:p>
            <a:r>
              <a:rPr lang="en-US" dirty="0"/>
              <a:t>Pembina plays an important and growing role in supporting Alberta’s oil sands industry, transporting synthetic crude oil from the Syncrude Canada Ltd. and Canadian Natural Resources Ltd. oil sands operations near Fort </a:t>
            </a:r>
            <a:r>
              <a:rPr lang="en-US" dirty="0" smtClean="0"/>
              <a:t>McMurray to </a:t>
            </a:r>
            <a:r>
              <a:rPr lang="en-US" dirty="0"/>
              <a:t>markets near Edmonton</a:t>
            </a:r>
            <a:r>
              <a:rPr lang="en-US" dirty="0" smtClean="0"/>
              <a:t>.</a:t>
            </a:r>
          </a:p>
          <a:p>
            <a:r>
              <a:rPr lang="en-US" dirty="0"/>
              <a:t>S</a:t>
            </a:r>
            <a:r>
              <a:rPr lang="en-US" dirty="0" smtClean="0"/>
              <a:t>ervices </a:t>
            </a:r>
            <a:r>
              <a:rPr lang="en-US" dirty="0"/>
              <a:t>oil sands producers operating southwest of Fort McMurray and heavy oil producers in the Peace River/Seal region of Alberta by providing both diluent and diluted bitumen pipeline transportation. </a:t>
            </a:r>
            <a:endParaRPr lang="en-US" dirty="0" smtClean="0"/>
          </a:p>
          <a:p>
            <a:r>
              <a:rPr lang="en-US" dirty="0"/>
              <a:t>H</a:t>
            </a:r>
            <a:r>
              <a:rPr lang="en-US" dirty="0" smtClean="0"/>
              <a:t>as </a:t>
            </a:r>
            <a:r>
              <a:rPr lang="en-US" dirty="0"/>
              <a:t>approximately 1,650 km of oil sands pipelines with about 30 percent of the total take-away capacity from the Athabasca oil sands region.</a:t>
            </a:r>
          </a:p>
        </p:txBody>
      </p:sp>
    </p:spTree>
    <p:extLst>
      <p:ext uri="{BB962C8B-B14F-4D97-AF65-F5344CB8AC3E}">
        <p14:creationId xmlns:p14="http://schemas.microsoft.com/office/powerpoint/2010/main" val="22776728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Oil Sands &amp; Heavy </a:t>
            </a:r>
            <a:r>
              <a:rPr lang="en-US" altLang="zh-CN" dirty="0" smtClean="0"/>
              <a:t>Oil (2014 Q1)</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83568" y="1772816"/>
            <a:ext cx="7920880" cy="4176464"/>
          </a:xfrm>
          <a:ln>
            <a:solidFill>
              <a:srgbClr val="86CE24"/>
            </a:solidFill>
          </a:ln>
        </p:spPr>
      </p:pic>
      <p:graphicFrame>
        <p:nvGraphicFramePr>
          <p:cNvPr id="3" name="Table 2"/>
          <p:cNvGraphicFramePr>
            <a:graphicFrameLocks noGrp="1"/>
          </p:cNvGraphicFramePr>
          <p:nvPr>
            <p:extLst>
              <p:ext uri="{D42A27DB-BD31-4B8C-83A1-F6EECF244321}">
                <p14:modId xmlns:p14="http://schemas.microsoft.com/office/powerpoint/2010/main" val="1114128143"/>
              </p:ext>
            </p:extLst>
          </p:nvPr>
        </p:nvGraphicFramePr>
        <p:xfrm>
          <a:off x="858762" y="3423281"/>
          <a:ext cx="7196667" cy="365760"/>
        </p:xfrm>
        <a:graphic>
          <a:graphicData uri="http://schemas.openxmlformats.org/drawingml/2006/table">
            <a:tbl>
              <a:tblPr/>
              <a:tblGrid>
                <a:gridCol w="7196667"/>
              </a:tblGrid>
              <a:tr h="288033">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graphicFrame>
        <p:nvGraphicFramePr>
          <p:cNvPr id="5" name="Table 4"/>
          <p:cNvGraphicFramePr>
            <a:graphicFrameLocks noGrp="1"/>
          </p:cNvGraphicFramePr>
          <p:nvPr/>
        </p:nvGraphicFramePr>
        <p:xfrm>
          <a:off x="931333" y="4705048"/>
          <a:ext cx="7099905" cy="365760"/>
        </p:xfrm>
        <a:graphic>
          <a:graphicData uri="http://schemas.openxmlformats.org/drawingml/2006/table">
            <a:tbl>
              <a:tblPr/>
              <a:tblGrid>
                <a:gridCol w="7099905"/>
              </a:tblGrid>
              <a:tr h="278190">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281156658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Oil Sands &amp; Heavy Oil</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83568" y="1484784"/>
            <a:ext cx="7992887" cy="4536503"/>
          </a:xfrm>
          <a:ln>
            <a:noFill/>
          </a:ln>
        </p:spPr>
      </p:pic>
      <p:graphicFrame>
        <p:nvGraphicFramePr>
          <p:cNvPr id="3" name="Table 2"/>
          <p:cNvGraphicFramePr>
            <a:graphicFrameLocks noGrp="1"/>
          </p:cNvGraphicFramePr>
          <p:nvPr/>
        </p:nvGraphicFramePr>
        <p:xfrm>
          <a:off x="955524" y="3628571"/>
          <a:ext cx="7341809" cy="365760"/>
        </p:xfrm>
        <a:graphic>
          <a:graphicData uri="http://schemas.openxmlformats.org/drawingml/2006/table">
            <a:tbl>
              <a:tblPr/>
              <a:tblGrid>
                <a:gridCol w="7341809"/>
              </a:tblGrid>
              <a:tr h="181429">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graphicFrame>
        <p:nvGraphicFramePr>
          <p:cNvPr id="5" name="Table 4"/>
          <p:cNvGraphicFramePr>
            <a:graphicFrameLocks noGrp="1"/>
          </p:cNvGraphicFramePr>
          <p:nvPr/>
        </p:nvGraphicFramePr>
        <p:xfrm>
          <a:off x="955524" y="4850190"/>
          <a:ext cx="7353905" cy="365760"/>
        </p:xfrm>
        <a:graphic>
          <a:graphicData uri="http://schemas.openxmlformats.org/drawingml/2006/table">
            <a:tbl>
              <a:tblPr/>
              <a:tblGrid>
                <a:gridCol w="7353905"/>
              </a:tblGrid>
              <a:tr h="241905">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270322170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Midstream</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46835" y="1441450"/>
            <a:ext cx="8315222" cy="5416550"/>
          </a:xfrm>
        </p:spPr>
      </p:pic>
    </p:spTree>
    <p:extLst>
      <p:ext uri="{BB962C8B-B14F-4D97-AF65-F5344CB8AC3E}">
        <p14:creationId xmlns:p14="http://schemas.microsoft.com/office/powerpoint/2010/main" val="2157263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648072"/>
          </a:xfrm>
        </p:spPr>
        <p:txBody>
          <a:bodyPr>
            <a:normAutofit/>
          </a:bodyPr>
          <a:lstStyle/>
          <a:p>
            <a:pPr algn="ctr"/>
            <a:r>
              <a:rPr lang="en-CA" dirty="0" smtClean="0"/>
              <a:t>Fractionation Process</a:t>
            </a:r>
            <a:endParaRPr lang="en-US" dirty="0"/>
          </a:p>
        </p:txBody>
      </p:sp>
      <p:pic>
        <p:nvPicPr>
          <p:cNvPr id="227330" name="Picture 2" descr="http://static.cdn-seekingalpha.com/uploads/2013/4/11/6565401-13657133645428553-Stephan-Dube.jpg"/>
          <p:cNvPicPr>
            <a:picLocks noChangeAspect="1" noChangeArrowheads="1"/>
          </p:cNvPicPr>
          <p:nvPr/>
        </p:nvPicPr>
        <p:blipFill>
          <a:blip r:embed="rId2" cstate="print"/>
          <a:srcRect/>
          <a:stretch>
            <a:fillRect/>
          </a:stretch>
        </p:blipFill>
        <p:spPr bwMode="auto">
          <a:xfrm>
            <a:off x="683568" y="775097"/>
            <a:ext cx="7416824" cy="6082903"/>
          </a:xfrm>
          <a:prstGeom prst="rect">
            <a:avLst/>
          </a:prstGeom>
          <a:noFill/>
        </p:spPr>
      </p:pic>
    </p:spTree>
    <p:extLst>
      <p:ext uri="{BB962C8B-B14F-4D97-AF65-F5344CB8AC3E}">
        <p14:creationId xmlns:p14="http://schemas.microsoft.com/office/powerpoint/2010/main" val="296542309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Midstream</a:t>
            </a:r>
            <a:endParaRPr lang="zh-CN" altLang="en-US" dirty="0"/>
          </a:p>
        </p:txBody>
      </p:sp>
      <p:sp>
        <p:nvSpPr>
          <p:cNvPr id="3" name="Content Placeholder 2"/>
          <p:cNvSpPr>
            <a:spLocks noGrp="1"/>
          </p:cNvSpPr>
          <p:nvPr>
            <p:ph idx="1"/>
          </p:nvPr>
        </p:nvSpPr>
        <p:spPr/>
        <p:txBody>
          <a:bodyPr>
            <a:normAutofit/>
          </a:bodyPr>
          <a:lstStyle/>
          <a:p>
            <a:r>
              <a:rPr lang="en-US" altLang="zh-CN" dirty="0" smtClean="0"/>
              <a:t>Crude oil segment</a:t>
            </a:r>
          </a:p>
          <a:p>
            <a:pPr lvl="1"/>
            <a:r>
              <a:rPr lang="en-US" altLang="zh-CN" dirty="0"/>
              <a:t>“legacy” midstream </a:t>
            </a:r>
            <a:r>
              <a:rPr lang="en-US" altLang="zh-CN" dirty="0" smtClean="0"/>
              <a:t>operation (e.g. Pembina Nexus Terminal - PNT)</a:t>
            </a:r>
          </a:p>
          <a:p>
            <a:pPr marL="457200" lvl="1" indent="0">
              <a:buNone/>
            </a:pPr>
            <a:endParaRPr lang="en-US" altLang="zh-CN" dirty="0" smtClean="0"/>
          </a:p>
          <a:p>
            <a:r>
              <a:rPr lang="en-US" altLang="zh-CN" dirty="0" smtClean="0"/>
              <a:t>The NGL segment ( two large operating systems)</a:t>
            </a:r>
          </a:p>
          <a:p>
            <a:pPr lvl="1"/>
            <a:r>
              <a:rPr lang="en-US" altLang="zh-CN" dirty="0" smtClean="0"/>
              <a:t>Redwater West </a:t>
            </a:r>
          </a:p>
          <a:p>
            <a:pPr lvl="1"/>
            <a:r>
              <a:rPr lang="en-US" altLang="zh-CN" dirty="0" smtClean="0"/>
              <a:t>Empress East</a:t>
            </a:r>
          </a:p>
        </p:txBody>
      </p:sp>
    </p:spTree>
    <p:extLst>
      <p:ext uri="{BB962C8B-B14F-4D97-AF65-F5344CB8AC3E}">
        <p14:creationId xmlns:p14="http://schemas.microsoft.com/office/powerpoint/2010/main" val="302282717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Midstream (2014 Q1)</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83568" y="1628800"/>
            <a:ext cx="7848872" cy="4392488"/>
          </a:xfrm>
        </p:spPr>
      </p:pic>
      <p:graphicFrame>
        <p:nvGraphicFramePr>
          <p:cNvPr id="3" name="Table 2"/>
          <p:cNvGraphicFramePr>
            <a:graphicFrameLocks noGrp="1"/>
          </p:cNvGraphicFramePr>
          <p:nvPr/>
        </p:nvGraphicFramePr>
        <p:xfrm>
          <a:off x="895048" y="2854476"/>
          <a:ext cx="7172476" cy="365760"/>
        </p:xfrm>
        <a:graphic>
          <a:graphicData uri="http://schemas.openxmlformats.org/drawingml/2006/table">
            <a:tbl>
              <a:tblPr/>
              <a:tblGrid>
                <a:gridCol w="7172476"/>
              </a:tblGrid>
              <a:tr h="254000">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graphicFrame>
        <p:nvGraphicFramePr>
          <p:cNvPr id="5" name="Table 4"/>
          <p:cNvGraphicFramePr>
            <a:graphicFrameLocks noGrp="1"/>
          </p:cNvGraphicFramePr>
          <p:nvPr/>
        </p:nvGraphicFramePr>
        <p:xfrm>
          <a:off x="858762" y="4838095"/>
          <a:ext cx="7208762" cy="365760"/>
        </p:xfrm>
        <a:graphic>
          <a:graphicData uri="http://schemas.openxmlformats.org/drawingml/2006/table">
            <a:tbl>
              <a:tblPr/>
              <a:tblGrid>
                <a:gridCol w="7208762"/>
              </a:tblGrid>
              <a:tr h="217715">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412853649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Midstream</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11560" y="1412776"/>
            <a:ext cx="7992888" cy="4968552"/>
          </a:xfrm>
        </p:spPr>
      </p:pic>
      <p:graphicFrame>
        <p:nvGraphicFramePr>
          <p:cNvPr id="6" name="Table 5"/>
          <p:cNvGraphicFramePr>
            <a:graphicFrameLocks noGrp="1"/>
          </p:cNvGraphicFramePr>
          <p:nvPr>
            <p:extLst>
              <p:ext uri="{D42A27DB-BD31-4B8C-83A1-F6EECF244321}">
                <p14:modId xmlns:p14="http://schemas.microsoft.com/office/powerpoint/2010/main" val="1139430221"/>
              </p:ext>
            </p:extLst>
          </p:nvPr>
        </p:nvGraphicFramePr>
        <p:xfrm>
          <a:off x="798286" y="3084286"/>
          <a:ext cx="7499047" cy="365760"/>
        </p:xfrm>
        <a:graphic>
          <a:graphicData uri="http://schemas.openxmlformats.org/drawingml/2006/table">
            <a:tbl>
              <a:tblPr/>
              <a:tblGrid>
                <a:gridCol w="7499047"/>
              </a:tblGrid>
              <a:tr h="278190">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graphicFrame>
        <p:nvGraphicFramePr>
          <p:cNvPr id="7" name="Table 6"/>
          <p:cNvGraphicFramePr>
            <a:graphicFrameLocks noGrp="1"/>
          </p:cNvGraphicFramePr>
          <p:nvPr/>
        </p:nvGraphicFramePr>
        <p:xfrm>
          <a:off x="749905" y="3652762"/>
          <a:ext cx="7523238" cy="365760"/>
        </p:xfrm>
        <a:graphic>
          <a:graphicData uri="http://schemas.openxmlformats.org/drawingml/2006/table">
            <a:tbl>
              <a:tblPr/>
              <a:tblGrid>
                <a:gridCol w="7523238"/>
              </a:tblGrid>
              <a:tr h="266095">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graphicFrame>
        <p:nvGraphicFramePr>
          <p:cNvPr id="8" name="Table 7"/>
          <p:cNvGraphicFramePr>
            <a:graphicFrameLocks noGrp="1"/>
          </p:cNvGraphicFramePr>
          <p:nvPr/>
        </p:nvGraphicFramePr>
        <p:xfrm>
          <a:off x="774095" y="5273524"/>
          <a:ext cx="7547429" cy="365760"/>
        </p:xfrm>
        <a:graphic>
          <a:graphicData uri="http://schemas.openxmlformats.org/drawingml/2006/table">
            <a:tbl>
              <a:tblPr/>
              <a:tblGrid>
                <a:gridCol w="7547429"/>
              </a:tblGrid>
              <a:tr h="241905">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378867811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Gas Services</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09935" y="1496662"/>
            <a:ext cx="8532440" cy="5315573"/>
          </a:xfrm>
        </p:spPr>
      </p:pic>
    </p:spTree>
    <p:extLst>
      <p:ext uri="{BB962C8B-B14F-4D97-AF65-F5344CB8AC3E}">
        <p14:creationId xmlns:p14="http://schemas.microsoft.com/office/powerpoint/2010/main" val="349846326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Gas Services</a:t>
            </a:r>
            <a:endParaRPr lang="zh-CN" altLang="en-US" dirty="0"/>
          </a:p>
        </p:txBody>
      </p:sp>
      <p:sp>
        <p:nvSpPr>
          <p:cNvPr id="3" name="Content Placeholder 2"/>
          <p:cNvSpPr>
            <a:spLocks noGrp="1"/>
          </p:cNvSpPr>
          <p:nvPr>
            <p:ph idx="1"/>
          </p:nvPr>
        </p:nvSpPr>
        <p:spPr/>
        <p:txBody>
          <a:bodyPr>
            <a:normAutofit/>
          </a:bodyPr>
          <a:lstStyle/>
          <a:p>
            <a:r>
              <a:rPr lang="en-US" sz="2400" dirty="0" smtClean="0"/>
              <a:t>Gas </a:t>
            </a:r>
            <a:r>
              <a:rPr lang="en-US" sz="2400" dirty="0"/>
              <a:t>Services provides gas gathering, compression, and both shallow and deep cut processing services for its customers, primarily on a fee-for-service basis under long-term contracts.</a:t>
            </a:r>
            <a:endParaRPr lang="en-US" altLang="zh-CN" sz="2400" dirty="0" smtClean="0"/>
          </a:p>
          <a:p>
            <a:r>
              <a:rPr lang="en-US" altLang="zh-CN" sz="2400" dirty="0" smtClean="0"/>
              <a:t>Strategically </a:t>
            </a:r>
            <a:r>
              <a:rPr lang="en-US" altLang="zh-CN" sz="2400" dirty="0"/>
              <a:t>positioned in active and emerging </a:t>
            </a:r>
            <a:r>
              <a:rPr lang="en-US" altLang="zh-CN" sz="2400" dirty="0" smtClean="0"/>
              <a:t>(Natural Gas Liquid) NGL-rich </a:t>
            </a:r>
            <a:r>
              <a:rPr lang="en-US" altLang="zh-CN" sz="2400" dirty="0"/>
              <a:t>plays in the </a:t>
            </a:r>
            <a:r>
              <a:rPr lang="en-US" altLang="zh-CN" sz="2400" dirty="0" smtClean="0"/>
              <a:t>Western Canada Sedimentary Basin (WCSB) </a:t>
            </a:r>
            <a:r>
              <a:rPr lang="en-US" altLang="zh-CN" sz="2400" dirty="0"/>
              <a:t>and integrated with Pembina's </a:t>
            </a:r>
            <a:r>
              <a:rPr lang="en-US" altLang="zh-CN" sz="2400" dirty="0" smtClean="0"/>
              <a:t>other </a:t>
            </a:r>
            <a:r>
              <a:rPr lang="en-US" altLang="zh-CN" sz="2400" dirty="0"/>
              <a:t>businesses.</a:t>
            </a:r>
            <a:endParaRPr lang="zh-CN" altLang="en-US" sz="2400" dirty="0"/>
          </a:p>
        </p:txBody>
      </p:sp>
    </p:spTree>
    <p:extLst>
      <p:ext uri="{BB962C8B-B14F-4D97-AF65-F5344CB8AC3E}">
        <p14:creationId xmlns:p14="http://schemas.microsoft.com/office/powerpoint/2010/main" val="56622501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Gas Services (2014 Q1)</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55576" y="1772816"/>
            <a:ext cx="7632848" cy="4464496"/>
          </a:xfrm>
        </p:spPr>
      </p:pic>
      <p:graphicFrame>
        <p:nvGraphicFramePr>
          <p:cNvPr id="3" name="Table 2"/>
          <p:cNvGraphicFramePr>
            <a:graphicFrameLocks noGrp="1"/>
          </p:cNvGraphicFramePr>
          <p:nvPr/>
        </p:nvGraphicFramePr>
        <p:xfrm>
          <a:off x="1016000" y="3457222"/>
          <a:ext cx="6956778" cy="365760"/>
        </p:xfrm>
        <a:graphic>
          <a:graphicData uri="http://schemas.openxmlformats.org/drawingml/2006/table">
            <a:tbl>
              <a:tblPr/>
              <a:tblGrid>
                <a:gridCol w="6956778"/>
              </a:tblGrid>
              <a:tr h="282222">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graphicFrame>
        <p:nvGraphicFramePr>
          <p:cNvPr id="5" name="Table 4"/>
          <p:cNvGraphicFramePr>
            <a:graphicFrameLocks noGrp="1"/>
          </p:cNvGraphicFramePr>
          <p:nvPr/>
        </p:nvGraphicFramePr>
        <p:xfrm>
          <a:off x="1016000" y="4741333"/>
          <a:ext cx="6900333" cy="365760"/>
        </p:xfrm>
        <a:graphic>
          <a:graphicData uri="http://schemas.openxmlformats.org/drawingml/2006/table">
            <a:tbl>
              <a:tblPr/>
              <a:tblGrid>
                <a:gridCol w="6900333"/>
              </a:tblGrid>
              <a:tr h="282223">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201978853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Gas Services</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83569" y="1556792"/>
            <a:ext cx="7848872" cy="4608512"/>
          </a:xfrm>
        </p:spPr>
      </p:pic>
      <p:graphicFrame>
        <p:nvGraphicFramePr>
          <p:cNvPr id="3" name="Table 2"/>
          <p:cNvGraphicFramePr>
            <a:graphicFrameLocks noGrp="1"/>
          </p:cNvGraphicFramePr>
          <p:nvPr/>
        </p:nvGraphicFramePr>
        <p:xfrm>
          <a:off x="917222" y="3626556"/>
          <a:ext cx="7140222" cy="365760"/>
        </p:xfrm>
        <a:graphic>
          <a:graphicData uri="http://schemas.openxmlformats.org/drawingml/2006/table">
            <a:tbl>
              <a:tblPr/>
              <a:tblGrid>
                <a:gridCol w="7140222"/>
              </a:tblGrid>
              <a:tr h="211666">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graphicFrame>
        <p:nvGraphicFramePr>
          <p:cNvPr id="5" name="Table 4"/>
          <p:cNvGraphicFramePr>
            <a:graphicFrameLocks noGrp="1"/>
          </p:cNvGraphicFramePr>
          <p:nvPr/>
        </p:nvGraphicFramePr>
        <p:xfrm>
          <a:off x="889000" y="4713111"/>
          <a:ext cx="7154333" cy="365760"/>
        </p:xfrm>
        <a:graphic>
          <a:graphicData uri="http://schemas.openxmlformats.org/drawingml/2006/table">
            <a:tbl>
              <a:tblPr/>
              <a:tblGrid>
                <a:gridCol w="7154333"/>
              </a:tblGrid>
              <a:tr h="296333">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361819064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Operating results Q1-2014</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43608" y="1372846"/>
            <a:ext cx="7200800" cy="4824536"/>
          </a:xfrm>
        </p:spPr>
      </p:pic>
      <p:graphicFrame>
        <p:nvGraphicFramePr>
          <p:cNvPr id="3" name="Table 2"/>
          <p:cNvGraphicFramePr>
            <a:graphicFrameLocks noGrp="1"/>
          </p:cNvGraphicFramePr>
          <p:nvPr/>
        </p:nvGraphicFramePr>
        <p:xfrm>
          <a:off x="1171222" y="3104444"/>
          <a:ext cx="6914445" cy="365760"/>
        </p:xfrm>
        <a:graphic>
          <a:graphicData uri="http://schemas.openxmlformats.org/drawingml/2006/table">
            <a:tbl>
              <a:tblPr/>
              <a:tblGrid>
                <a:gridCol w="6914445"/>
              </a:tblGrid>
              <a:tr h="268112">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graphicFrame>
        <p:nvGraphicFramePr>
          <p:cNvPr id="5" name="Table 4"/>
          <p:cNvGraphicFramePr>
            <a:graphicFrameLocks noGrp="1"/>
          </p:cNvGraphicFramePr>
          <p:nvPr/>
        </p:nvGraphicFramePr>
        <p:xfrm>
          <a:off x="5192889" y="4684889"/>
          <a:ext cx="677333" cy="1524000"/>
        </p:xfrm>
        <a:graphic>
          <a:graphicData uri="http://schemas.openxmlformats.org/drawingml/2006/table">
            <a:tbl>
              <a:tblPr/>
              <a:tblGrid>
                <a:gridCol w="677333"/>
              </a:tblGrid>
              <a:tr h="1524000">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graphicFrame>
        <p:nvGraphicFramePr>
          <p:cNvPr id="6" name="Table 5"/>
          <p:cNvGraphicFramePr>
            <a:graphicFrameLocks noGrp="1"/>
          </p:cNvGraphicFramePr>
          <p:nvPr/>
        </p:nvGraphicFramePr>
        <p:xfrm>
          <a:off x="6745111" y="4713111"/>
          <a:ext cx="620889" cy="1467556"/>
        </p:xfrm>
        <a:graphic>
          <a:graphicData uri="http://schemas.openxmlformats.org/drawingml/2006/table">
            <a:tbl>
              <a:tblPr/>
              <a:tblGrid>
                <a:gridCol w="620889"/>
              </a:tblGrid>
              <a:tr h="1467556">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58433836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ltLang="zh-CN" dirty="0" smtClean="0"/>
              <a:t>Pembina’s fully integrated services</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9" b="9"/>
          <a:stretch>
            <a:fillRect/>
          </a:stretch>
        </p:blipFill>
        <p:spPr>
          <a:xfrm>
            <a:off x="981249" y="1340768"/>
            <a:ext cx="7270576" cy="5516824"/>
          </a:xfrm>
        </p:spPr>
      </p:pic>
    </p:spTree>
    <p:extLst>
      <p:ext uri="{BB962C8B-B14F-4D97-AF65-F5344CB8AC3E}">
        <p14:creationId xmlns:p14="http://schemas.microsoft.com/office/powerpoint/2010/main" val="243326950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Pembina’s business strategy</a:t>
            </a:r>
            <a:endParaRPr lang="zh-CN" altLang="en-US" dirty="0"/>
          </a:p>
        </p:txBody>
      </p:sp>
      <p:sp>
        <p:nvSpPr>
          <p:cNvPr id="3" name="Content Placeholder 2"/>
          <p:cNvSpPr>
            <a:spLocks noGrp="1"/>
          </p:cNvSpPr>
          <p:nvPr>
            <p:ph idx="1"/>
          </p:nvPr>
        </p:nvSpPr>
        <p:spPr/>
        <p:txBody>
          <a:bodyPr>
            <a:normAutofit/>
          </a:bodyPr>
          <a:lstStyle/>
          <a:p>
            <a:r>
              <a:rPr lang="en-US" altLang="zh-CN" b="1" dirty="0" smtClean="0"/>
              <a:t>General Strategy:</a:t>
            </a:r>
          </a:p>
          <a:p>
            <a:pPr lvl="1"/>
            <a:r>
              <a:rPr lang="en-US" altLang="zh-CN" dirty="0" smtClean="0"/>
              <a:t>provide </a:t>
            </a:r>
            <a:r>
              <a:rPr lang="en-US" altLang="zh-CN" dirty="0"/>
              <a:t>highly competitive and reliable returns to investors through monthly dividends on </a:t>
            </a:r>
            <a:r>
              <a:rPr lang="en-US" altLang="zh-CN" dirty="0" smtClean="0"/>
              <a:t>their </a:t>
            </a:r>
            <a:r>
              <a:rPr lang="en-US" altLang="zh-CN" dirty="0"/>
              <a:t>common shares while also enhancing the long-term value of </a:t>
            </a:r>
            <a:r>
              <a:rPr lang="en-US" altLang="zh-CN" dirty="0" smtClean="0"/>
              <a:t>their securities</a:t>
            </a:r>
          </a:p>
        </p:txBody>
      </p:sp>
    </p:spTree>
    <p:extLst>
      <p:ext uri="{BB962C8B-B14F-4D97-AF65-F5344CB8AC3E}">
        <p14:creationId xmlns:p14="http://schemas.microsoft.com/office/powerpoint/2010/main" val="24202201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 Fuel Refining</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295399"/>
            <a:ext cx="9161373" cy="5223933"/>
          </a:xfrm>
          <a:prstGeom prst="rect">
            <a:avLst/>
          </a:prstGeom>
        </p:spPr>
      </p:pic>
    </p:spTree>
    <p:extLst>
      <p:ext uri="{BB962C8B-B14F-4D97-AF65-F5344CB8AC3E}">
        <p14:creationId xmlns:p14="http://schemas.microsoft.com/office/powerpoint/2010/main" val="135304083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Value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0046320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77692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PPL Growth Projects</a:t>
            </a:r>
            <a:endParaRPr lang="en-US" dirty="0"/>
          </a:p>
        </p:txBody>
      </p:sp>
      <p:pic>
        <p:nvPicPr>
          <p:cNvPr id="4" name="Content Placeholder 3" descr="pembina-Redwater-fractionation-facility.jpg"/>
          <p:cNvPicPr>
            <a:picLocks noGrp="1" noChangeAspect="1"/>
          </p:cNvPicPr>
          <p:nvPr>
            <p:ph idx="1"/>
          </p:nvPr>
        </p:nvPicPr>
        <p:blipFill>
          <a:blip r:embed="rId2">
            <a:extLst>
              <a:ext uri="{28A0092B-C50C-407E-A947-70E740481C1C}">
                <a14:useLocalDpi xmlns:a14="http://schemas.microsoft.com/office/drawing/2010/main" val="0"/>
              </a:ext>
            </a:extLst>
          </a:blip>
          <a:srcRect t="5833" b="5833"/>
          <a:stretch>
            <a:fillRect/>
          </a:stretch>
        </p:blipFill>
        <p:spPr/>
      </p:pic>
    </p:spTree>
    <p:extLst>
      <p:ext uri="{BB962C8B-B14F-4D97-AF65-F5344CB8AC3E}">
        <p14:creationId xmlns:p14="http://schemas.microsoft.com/office/powerpoint/2010/main" val="231652444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Phase III Expansion</a:t>
            </a:r>
            <a:endParaRPr lang="en-US" dirty="0"/>
          </a:p>
        </p:txBody>
      </p:sp>
      <p:sp>
        <p:nvSpPr>
          <p:cNvPr id="3" name="Content Placeholder 2"/>
          <p:cNvSpPr>
            <a:spLocks noGrp="1"/>
          </p:cNvSpPr>
          <p:nvPr>
            <p:ph sz="half" idx="4294967295"/>
          </p:nvPr>
        </p:nvSpPr>
        <p:spPr>
          <a:xfrm>
            <a:off x="457200" y="1417638"/>
            <a:ext cx="4546848" cy="4525963"/>
          </a:xfrm>
          <a:prstGeom prst="rect">
            <a:avLst/>
          </a:prstGeom>
        </p:spPr>
        <p:txBody>
          <a:bodyPr>
            <a:normAutofit fontScale="85000" lnSpcReduction="10000"/>
          </a:bodyPr>
          <a:lstStyle/>
          <a:p>
            <a:r>
              <a:rPr lang="en-US" sz="2300" dirty="0"/>
              <a:t>PPL has reached binding commercial agreements to proceed with constructing approximately $2 billion in pipeline expansions on Dec. 16, 2013 (the "Phase III Expansion"</a:t>
            </a:r>
            <a:r>
              <a:rPr lang="en-US" sz="2300" dirty="0" smtClean="0"/>
              <a:t>)</a:t>
            </a:r>
          </a:p>
          <a:p>
            <a:endParaRPr lang="en-US" sz="2300" dirty="0"/>
          </a:p>
          <a:p>
            <a:r>
              <a:rPr lang="en-US" sz="2300" dirty="0"/>
              <a:t>The 540 km Phase III Expansion will follow and expand upon certain segments of the Company's existing pipeline systems from Taylor, British Columbia</a:t>
            </a:r>
            <a:r>
              <a:rPr lang="en-US" sz="2300" b="1" dirty="0"/>
              <a:t> </a:t>
            </a:r>
            <a:r>
              <a:rPr lang="en-US" sz="2300" dirty="0"/>
              <a:t>southeast to Edmonton, Alberta to fulfill capacity needs for Pembina's customers, with priority being placed on areas where debottlenecking is essential.</a:t>
            </a:r>
          </a:p>
          <a:p>
            <a:endParaRPr lang="en-US" dirty="0"/>
          </a:p>
        </p:txBody>
      </p:sp>
      <p:pic>
        <p:nvPicPr>
          <p:cNvPr id="5" name="Content Placeholder 4" descr="Echo Map - Medium.jpg"/>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332" t="-606" r="1" b="-5119"/>
          <a:stretch/>
        </p:blipFill>
        <p:spPr>
          <a:xfrm>
            <a:off x="4968862" y="1824690"/>
            <a:ext cx="3717938" cy="4301473"/>
          </a:xfrm>
          <a:prstGeom prst="rect">
            <a:avLst/>
          </a:prstGeom>
        </p:spPr>
      </p:pic>
    </p:spTree>
    <p:extLst>
      <p:ext uri="{BB962C8B-B14F-4D97-AF65-F5344CB8AC3E}">
        <p14:creationId xmlns:p14="http://schemas.microsoft.com/office/powerpoint/2010/main" val="30520869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Musreau II Gas Plant</a:t>
            </a:r>
            <a:endParaRPr lang="en-US" dirty="0"/>
          </a:p>
        </p:txBody>
      </p:sp>
      <p:sp>
        <p:nvSpPr>
          <p:cNvPr id="3" name="Content Placeholder 2"/>
          <p:cNvSpPr>
            <a:spLocks noGrp="1"/>
          </p:cNvSpPr>
          <p:nvPr>
            <p:ph idx="1"/>
          </p:nvPr>
        </p:nvSpPr>
        <p:spPr/>
        <p:txBody>
          <a:bodyPr>
            <a:normAutofit/>
          </a:bodyPr>
          <a:lstStyle/>
          <a:p>
            <a:r>
              <a:rPr lang="en-US" sz="2400" dirty="0"/>
              <a:t>Musreau II, along with associated natural gas liquids (NGL) and gas gathering pipelines near its existing Musreau facility (part of the Company's Cutbank Complex) in west central Alberta</a:t>
            </a:r>
            <a:r>
              <a:rPr lang="en-US" sz="2400" dirty="0" smtClean="0"/>
              <a:t>.</a:t>
            </a:r>
          </a:p>
          <a:p>
            <a:r>
              <a:rPr lang="en-US" sz="2400" dirty="0"/>
              <a:t>E</a:t>
            </a:r>
            <a:r>
              <a:rPr lang="en-US" sz="2400" dirty="0" smtClean="0"/>
              <a:t>xpected </a:t>
            </a:r>
            <a:r>
              <a:rPr lang="en-US" sz="2400" dirty="0"/>
              <a:t>to cost approximately $110 </a:t>
            </a:r>
            <a:r>
              <a:rPr lang="en-US" sz="2400" dirty="0" smtClean="0"/>
              <a:t>million and is underpinned </a:t>
            </a:r>
            <a:r>
              <a:rPr lang="en-US" sz="2400" dirty="0"/>
              <a:t>by long-term contracts with area producers for 100 percent of the facility's </a:t>
            </a:r>
            <a:r>
              <a:rPr lang="en-US" sz="2400" dirty="0" smtClean="0"/>
              <a:t>capacity.</a:t>
            </a:r>
          </a:p>
          <a:p>
            <a:r>
              <a:rPr lang="en-US" sz="2400" dirty="0"/>
              <a:t>Pembina expects Musreau II to be in-service in the first quarter of 2015.</a:t>
            </a:r>
          </a:p>
        </p:txBody>
      </p:sp>
    </p:spTree>
    <p:extLst>
      <p:ext uri="{BB962C8B-B14F-4D97-AF65-F5344CB8AC3E}">
        <p14:creationId xmlns:p14="http://schemas.microsoft.com/office/powerpoint/2010/main" val="11026596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smtClean="0"/>
              <a:t>Cornerstone Oil Sands Pipeline Project</a:t>
            </a:r>
            <a:endParaRPr lang="en-US" sz="3600" dirty="0"/>
          </a:p>
        </p:txBody>
      </p:sp>
      <p:sp>
        <p:nvSpPr>
          <p:cNvPr id="3" name="Content Placeholder 2"/>
          <p:cNvSpPr>
            <a:spLocks noGrp="1"/>
          </p:cNvSpPr>
          <p:nvPr>
            <p:ph idx="1"/>
          </p:nvPr>
        </p:nvSpPr>
        <p:spPr>
          <a:xfrm>
            <a:off x="403761" y="1600201"/>
            <a:ext cx="8324603" cy="3733800"/>
          </a:xfrm>
        </p:spPr>
        <p:txBody>
          <a:bodyPr>
            <a:normAutofit fontScale="85000" lnSpcReduction="10000"/>
          </a:bodyPr>
          <a:lstStyle/>
          <a:p>
            <a:r>
              <a:rPr lang="en-US" sz="2600" dirty="0"/>
              <a:t>C</a:t>
            </a:r>
            <a:r>
              <a:rPr lang="en-US" sz="2600" dirty="0" smtClean="0"/>
              <a:t>onsists </a:t>
            </a:r>
            <a:r>
              <a:rPr lang="en-US" sz="2600" dirty="0"/>
              <a:t>of two 320 </a:t>
            </a:r>
            <a:r>
              <a:rPr lang="en-US" sz="2600" dirty="0" smtClean="0"/>
              <a:t>km </a:t>
            </a:r>
            <a:r>
              <a:rPr lang="en-US" sz="2600" dirty="0"/>
              <a:t>pipelines </a:t>
            </a:r>
            <a:r>
              <a:rPr lang="en-US" sz="2600" dirty="0" smtClean="0"/>
              <a:t>+ </a:t>
            </a:r>
            <a:r>
              <a:rPr lang="en-US" sz="2600" dirty="0"/>
              <a:t>related infrastructure to service KOSP’s upstream developments in northeast Alberta. </a:t>
            </a:r>
            <a:endParaRPr lang="en-US" sz="2600" dirty="0" smtClean="0"/>
          </a:p>
          <a:p>
            <a:r>
              <a:rPr lang="en-US" sz="2600" dirty="0"/>
              <a:t>T</a:t>
            </a:r>
            <a:r>
              <a:rPr lang="en-US" sz="2600" dirty="0" smtClean="0"/>
              <a:t>wo </a:t>
            </a:r>
            <a:r>
              <a:rPr lang="en-US" sz="2600" dirty="0"/>
              <a:t>parallel pipelines for blended bitumen product and diluent supply, pump stations, and terminal facilities near Conklin and the Edmonton area including diluents connectivity at Pembina’s Nexus terminal. </a:t>
            </a:r>
            <a:endParaRPr lang="en-US" sz="2600" dirty="0" smtClean="0"/>
          </a:p>
          <a:p>
            <a:r>
              <a:rPr lang="en-US" sz="2600" dirty="0" smtClean="0"/>
              <a:t>Estimated </a:t>
            </a:r>
            <a:r>
              <a:rPr lang="en-US" sz="2600" dirty="0"/>
              <a:t>capital cost for the project is $850 million</a:t>
            </a:r>
            <a:r>
              <a:rPr lang="en-US" sz="2600" dirty="0" smtClean="0"/>
              <a:t>.</a:t>
            </a:r>
          </a:p>
          <a:p>
            <a:r>
              <a:rPr lang="en-US" sz="2600" dirty="0"/>
              <a:t>Pembina expects to begin pipeline and terminal construction activities in Q4 2015 and construction of terminal facilities in Q2 2016, with system start-up expected to take place in mid-2017.</a:t>
            </a:r>
          </a:p>
          <a:p>
            <a:endParaRPr lang="en-US" dirty="0"/>
          </a:p>
        </p:txBody>
      </p:sp>
    </p:spTree>
    <p:extLst>
      <p:ext uri="{BB962C8B-B14F-4D97-AF65-F5344CB8AC3E}">
        <p14:creationId xmlns:p14="http://schemas.microsoft.com/office/powerpoint/2010/main" val="11389279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648072"/>
          </a:xfrm>
        </p:spPr>
        <p:txBody>
          <a:bodyPr>
            <a:normAutofit fontScale="90000"/>
          </a:bodyPr>
          <a:lstStyle/>
          <a:p>
            <a:pPr algn="ctr"/>
            <a:r>
              <a:rPr lang="en-US" dirty="0"/>
              <a:t>Redwater Fractionator and Storage (RFS) </a:t>
            </a:r>
            <a:r>
              <a:rPr lang="en-US" dirty="0" smtClean="0"/>
              <a:t>Project</a:t>
            </a:r>
            <a:r>
              <a:rPr lang="en-US" dirty="0"/>
              <a:t/>
            </a:r>
            <a:br>
              <a:rPr lang="en-US" dirty="0"/>
            </a:br>
            <a:endParaRPr lang="en-US" dirty="0"/>
          </a:p>
        </p:txBody>
      </p:sp>
      <p:sp>
        <p:nvSpPr>
          <p:cNvPr id="3" name="Content Placeholder 2"/>
          <p:cNvSpPr>
            <a:spLocks noGrp="1"/>
          </p:cNvSpPr>
          <p:nvPr>
            <p:ph idx="1"/>
          </p:nvPr>
        </p:nvSpPr>
        <p:spPr>
          <a:xfrm>
            <a:off x="457200" y="1600200"/>
            <a:ext cx="8229600" cy="4527467"/>
          </a:xfrm>
        </p:spPr>
        <p:txBody>
          <a:bodyPr>
            <a:noAutofit/>
          </a:bodyPr>
          <a:lstStyle/>
          <a:p>
            <a:r>
              <a:rPr lang="en-US" sz="1600" b="1" u="sng" dirty="0" smtClean="0"/>
              <a:t>Expanded Storage/ RFS III</a:t>
            </a:r>
          </a:p>
          <a:p>
            <a:pPr lvl="1"/>
            <a:r>
              <a:rPr lang="en-US" sz="1500" dirty="0"/>
              <a:t>Pembina announced that it has entered into long-term cost-of-service agreements with NOVA Chemicals Corporation for NOVA’s use of an underground storage cavern, along with associated infrastructure, currently in development at Pembina's Redwater fractionation and storage site. </a:t>
            </a:r>
          </a:p>
          <a:p>
            <a:pPr lvl="1"/>
            <a:r>
              <a:rPr lang="en-US" sz="1500" dirty="0" smtClean="0"/>
              <a:t>The </a:t>
            </a:r>
            <a:r>
              <a:rPr lang="en-US" sz="1500" dirty="0"/>
              <a:t>cavern will provide approximately 500,000 barrels of storage, with an expected on-stream date in mid-to-late 2015. Pembina expects the total capital cost of the cavern and associated infrastructure to be approximately $40 million.</a:t>
            </a:r>
            <a:endParaRPr lang="en-US" sz="1500" dirty="0" smtClean="0"/>
          </a:p>
          <a:p>
            <a:r>
              <a:rPr lang="en-US" sz="1600" b="1" u="sng" dirty="0" smtClean="0"/>
              <a:t>RFS II</a:t>
            </a:r>
          </a:p>
          <a:p>
            <a:pPr lvl="1"/>
            <a:r>
              <a:rPr lang="en-US" sz="1500" dirty="0"/>
              <a:t>With RFS II, Pembina will essentially be twinning the Company's existing 73,000 barrel per day ethane-plus fractionator in Redwater to address a portion of the anticipated shortfall in fractionation capacity within the Fort Saskatchewan</a:t>
            </a:r>
            <a:r>
              <a:rPr lang="en-US" sz="1500" dirty="0" smtClean="0"/>
              <a:t>, Alberta </a:t>
            </a:r>
            <a:r>
              <a:rPr lang="en-US" sz="1500" dirty="0"/>
              <a:t>area. </a:t>
            </a:r>
            <a:endParaRPr lang="en-US" sz="1500" dirty="0" smtClean="0"/>
          </a:p>
          <a:p>
            <a:pPr lvl="1"/>
            <a:r>
              <a:rPr lang="en-US" sz="1500" dirty="0" smtClean="0"/>
              <a:t>Subject </a:t>
            </a:r>
            <a:r>
              <a:rPr lang="en-US" sz="1500" dirty="0"/>
              <a:t>to regulatory and environmental approvals, Pembina expects RFS II, which is 97% contracted, to be in-service late in the fourth quarter of 2015 at an estimated cost of $</a:t>
            </a:r>
            <a:r>
              <a:rPr lang="en-US" sz="1500" dirty="0" smtClean="0"/>
              <a:t>415 million</a:t>
            </a:r>
            <a:r>
              <a:rPr lang="en-US" sz="1500" dirty="0"/>
              <a:t>.</a:t>
            </a:r>
          </a:p>
        </p:txBody>
      </p:sp>
    </p:spTree>
    <p:extLst>
      <p:ext uri="{BB962C8B-B14F-4D97-AF65-F5344CB8AC3E}">
        <p14:creationId xmlns:p14="http://schemas.microsoft.com/office/powerpoint/2010/main" val="38980946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2038"/>
            <a:ext cx="7772400" cy="1037628"/>
          </a:xfrm>
        </p:spPr>
        <p:txBody>
          <a:bodyPr>
            <a:normAutofit fontScale="90000"/>
          </a:bodyPr>
          <a:lstStyle/>
          <a:p>
            <a:r>
              <a:rPr lang="en-US" dirty="0" smtClean="0"/>
              <a:t>Peace and Northern Expansions</a:t>
            </a:r>
            <a:endParaRPr lang="en-US" dirty="0"/>
          </a:p>
        </p:txBody>
      </p:sp>
      <p:sp>
        <p:nvSpPr>
          <p:cNvPr id="3" name="Content Placeholder 2"/>
          <p:cNvSpPr>
            <a:spLocks noGrp="1"/>
          </p:cNvSpPr>
          <p:nvPr>
            <p:ph idx="1"/>
          </p:nvPr>
        </p:nvSpPr>
        <p:spPr>
          <a:xfrm>
            <a:off x="228599" y="1315192"/>
            <a:ext cx="8654143" cy="4997152"/>
          </a:xfrm>
        </p:spPr>
        <p:txBody>
          <a:bodyPr>
            <a:normAutofit/>
          </a:bodyPr>
          <a:lstStyle/>
          <a:p>
            <a:r>
              <a:rPr lang="en-US" b="1" u="sng" dirty="0" smtClean="0"/>
              <a:t>Phase II</a:t>
            </a:r>
          </a:p>
          <a:p>
            <a:pPr lvl="1"/>
            <a:r>
              <a:rPr lang="en-US" dirty="0"/>
              <a:t>E</a:t>
            </a:r>
            <a:r>
              <a:rPr lang="en-US" sz="1600" dirty="0" smtClean="0"/>
              <a:t>xpand </a:t>
            </a:r>
            <a:r>
              <a:rPr lang="en-US" sz="1600" dirty="0"/>
              <a:t>its natural gas liquids (NGL) and crude oil and condensate throughput capacity on its Peace and Northern Pipeline Systems by an additional 108,000 barrels per day (bpd)</a:t>
            </a:r>
            <a:endParaRPr lang="en-US" sz="1600" dirty="0" smtClean="0"/>
          </a:p>
          <a:p>
            <a:pPr lvl="1"/>
            <a:r>
              <a:rPr lang="en-US" sz="1600" dirty="0"/>
              <a:t>These expansions are expected to accommodate increased volumes associated with higher customer demand due to strong drilling results and increased field liquids extraction by area producers</a:t>
            </a:r>
            <a:r>
              <a:rPr lang="en-US" sz="1600" dirty="0" smtClean="0"/>
              <a:t>.</a:t>
            </a:r>
          </a:p>
          <a:p>
            <a:pPr lvl="1"/>
            <a:r>
              <a:rPr lang="en-US" sz="1600" dirty="0"/>
              <a:t>Expansion plans include increasing capacity on Pembina's Peace Pipeline System by 55,000 bpd by late-2014 and its Northern NGL System by 53,000 bpd by mid-2015</a:t>
            </a:r>
            <a:endParaRPr lang="en-US" sz="1600" dirty="0" smtClean="0"/>
          </a:p>
          <a:p>
            <a:r>
              <a:rPr lang="en-US" b="1" u="sng" dirty="0" smtClean="0"/>
              <a:t>Phase I</a:t>
            </a:r>
          </a:p>
          <a:p>
            <a:pPr lvl="1"/>
            <a:r>
              <a:rPr lang="en-US" sz="1600" dirty="0"/>
              <a:t>Pembina has completed its Phase I NGL Expansion, which expanded NGL capacity by 52,000 bpd on the Peace and Northern Pipelines, bringing total capacity on this system to 167,000 bpd. The Company has also completed its Phase I low vapour pressure expansion on its Peace Pipeline, which increased crude oil and condensate capacity by 40,000 bpd, bringing total capacity on this system to 195,000 bpd</a:t>
            </a:r>
          </a:p>
        </p:txBody>
      </p:sp>
    </p:spTree>
    <p:extLst>
      <p:ext uri="{BB962C8B-B14F-4D97-AF65-F5344CB8AC3E}">
        <p14:creationId xmlns:p14="http://schemas.microsoft.com/office/powerpoint/2010/main" val="68991069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288032"/>
          </a:xfrm>
        </p:spPr>
        <p:txBody>
          <a:bodyPr>
            <a:noAutofit/>
          </a:bodyPr>
          <a:lstStyle/>
          <a:p>
            <a:pPr algn="ctr"/>
            <a:r>
              <a:rPr lang="en-US" sz="3200" dirty="0"/>
              <a:t>Saturn Enhanced Liquids Extraction Facilities</a:t>
            </a:r>
            <a:br>
              <a:rPr lang="en-US" sz="3200" dirty="0"/>
            </a:br>
            <a:endParaRPr lang="en-US" sz="3200" dirty="0"/>
          </a:p>
        </p:txBody>
      </p:sp>
      <p:sp>
        <p:nvSpPr>
          <p:cNvPr id="3" name="Content Placeholder 2"/>
          <p:cNvSpPr>
            <a:spLocks noGrp="1"/>
          </p:cNvSpPr>
          <p:nvPr>
            <p:ph idx="1"/>
          </p:nvPr>
        </p:nvSpPr>
        <p:spPr/>
        <p:txBody>
          <a:bodyPr>
            <a:normAutofit lnSpcReduction="10000"/>
          </a:bodyPr>
          <a:lstStyle/>
          <a:p>
            <a:r>
              <a:rPr lang="en-US" b="1" u="sng" dirty="0" smtClean="0"/>
              <a:t>Saturn II</a:t>
            </a:r>
          </a:p>
          <a:p>
            <a:pPr lvl="1"/>
            <a:r>
              <a:rPr lang="en-US" sz="1700" dirty="0" smtClean="0"/>
              <a:t>PPL </a:t>
            </a:r>
            <a:r>
              <a:rPr lang="en-US" sz="1700" dirty="0"/>
              <a:t>entered into agreements with a third-party producer to proceed with Saturn II at a capital cost of approximately $170 million</a:t>
            </a:r>
            <a:r>
              <a:rPr lang="en-US" sz="1700" dirty="0" smtClean="0"/>
              <a:t>. (March 5,2013)</a:t>
            </a:r>
          </a:p>
          <a:p>
            <a:pPr lvl="1"/>
            <a:r>
              <a:rPr lang="en-US" sz="1700" dirty="0"/>
              <a:t>Saturn II is expected to extract approximately 13,000 bpd of NGL which will be transported on the same pipeline lateral Pembina is currently constructing for Saturn I.</a:t>
            </a:r>
            <a:endParaRPr lang="en-US" sz="1700" dirty="0" smtClean="0"/>
          </a:p>
          <a:p>
            <a:pPr lvl="1"/>
            <a:endParaRPr lang="en-US" sz="1600" dirty="0" smtClean="0"/>
          </a:p>
          <a:p>
            <a:r>
              <a:rPr lang="en-US" b="1" u="sng" dirty="0" smtClean="0"/>
              <a:t>Saturn I</a:t>
            </a:r>
          </a:p>
          <a:p>
            <a:pPr lvl="1"/>
            <a:r>
              <a:rPr lang="en-US" sz="1700" dirty="0"/>
              <a:t>C</a:t>
            </a:r>
            <a:r>
              <a:rPr lang="en-US" sz="1700" dirty="0" smtClean="0"/>
              <a:t>ompleted </a:t>
            </a:r>
            <a:r>
              <a:rPr lang="en-US" sz="1700" dirty="0"/>
              <a:t>and commissioned its 200 million cubic feet per day (mmcf/d), Saturn natural gas liquids (NGL) extraction facility (the Saturn Facility) and associated pipelines and infrastructure. The facility, which has the capacity to extract up to 13,500 barrels per day (bpd) of NGL, was fully operational as of late-October 2013.</a:t>
            </a:r>
          </a:p>
        </p:txBody>
      </p:sp>
    </p:spTree>
    <p:extLst>
      <p:ext uri="{BB962C8B-B14F-4D97-AF65-F5344CB8AC3E}">
        <p14:creationId xmlns:p14="http://schemas.microsoft.com/office/powerpoint/2010/main" val="26414040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508918"/>
          </a:xfrm>
        </p:spPr>
        <p:txBody>
          <a:bodyPr>
            <a:normAutofit fontScale="90000"/>
          </a:bodyPr>
          <a:lstStyle/>
          <a:p>
            <a:pPr algn="ctr"/>
            <a:r>
              <a:rPr lang="en-US" sz="3600" dirty="0"/>
              <a:t>Resthaven Enhanced Liquids Extraction Facilities</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sz="2000" dirty="0"/>
              <a:t>Pembina is participating in a project to develop an enhanced liquids extraction facility, the Resthaven Facility, by modifying and expanding an existing shallow cut gas plant</a:t>
            </a:r>
            <a:r>
              <a:rPr lang="en-US" sz="2000" dirty="0" smtClean="0"/>
              <a:t>.</a:t>
            </a:r>
          </a:p>
          <a:p>
            <a:r>
              <a:rPr lang="en-US" sz="2000" dirty="0"/>
              <a:t>Project plans also include the construction of a 44 </a:t>
            </a:r>
            <a:r>
              <a:rPr lang="en-US" sz="2000" dirty="0" smtClean="0"/>
              <a:t>km, </a:t>
            </a:r>
            <a:r>
              <a:rPr lang="en-US" sz="2000" dirty="0"/>
              <a:t>6 inch natural gas liquids (NGL) pipeline to transport the products from the Resthaven Facility to Pembina's Peace Pipeline, which delivers product into Edmonton, Alberta</a:t>
            </a:r>
            <a:r>
              <a:rPr lang="en-US" sz="2000" dirty="0" smtClean="0"/>
              <a:t>.</a:t>
            </a:r>
          </a:p>
          <a:p>
            <a:r>
              <a:rPr lang="en-US" sz="2000" dirty="0"/>
              <a:t>Pembina estimates that the Resthaven Facility, associated NGL pipeline and storage will cost approximately $240 million and expects the new facilities to be in-service in the third quarter of 2014</a:t>
            </a:r>
          </a:p>
        </p:txBody>
      </p:sp>
    </p:spTree>
    <p:extLst>
      <p:ext uri="{BB962C8B-B14F-4D97-AF65-F5344CB8AC3E}">
        <p14:creationId xmlns:p14="http://schemas.microsoft.com/office/powerpoint/2010/main" val="14569504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4800" b="1" dirty="0" smtClean="0"/>
              <a:t>management Team</a:t>
            </a:r>
            <a:endParaRPr lang="en-US" sz="4800" b="1" dirty="0"/>
          </a:p>
        </p:txBody>
      </p:sp>
      <p:pic>
        <p:nvPicPr>
          <p:cNvPr id="7" name="Content Placeholder 6" descr="pem061212h.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350" r="4350"/>
          <a:stretch>
            <a:fillRect/>
          </a:stretch>
        </p:blipFill>
        <p:spPr>
          <a:xfrm>
            <a:off x="683568" y="2348880"/>
            <a:ext cx="7704856" cy="3777283"/>
          </a:xfrm>
        </p:spPr>
      </p:pic>
    </p:spTree>
    <p:extLst>
      <p:ext uri="{BB962C8B-B14F-4D97-AF65-F5344CB8AC3E}">
        <p14:creationId xmlns:p14="http://schemas.microsoft.com/office/powerpoint/2010/main" val="1755281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lgn="ctr"/>
            <a:r>
              <a:rPr lang="en-US" dirty="0" smtClean="0">
                <a:solidFill>
                  <a:srgbClr val="FFFFFF"/>
                </a:solidFill>
              </a:rPr>
              <a:t>Canadian Liquid Pipeline Map</a:t>
            </a:r>
            <a:endParaRPr lang="en-US" dirty="0">
              <a:solidFill>
                <a:srgbClr val="FFFFFF"/>
              </a:solidFill>
            </a:endParaRPr>
          </a:p>
        </p:txBody>
      </p:sp>
      <p:pic>
        <p:nvPicPr>
          <p:cNvPr id="4" name="Content Placeholder 3">
            <a:hlinkClick r:id="" action="ppaction://noaction"/>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29735" y="954046"/>
            <a:ext cx="7560733" cy="5903954"/>
          </a:xfrm>
        </p:spPr>
      </p:pic>
    </p:spTree>
    <p:extLst>
      <p:ext uri="{BB962C8B-B14F-4D97-AF65-F5344CB8AC3E}">
        <p14:creationId xmlns:p14="http://schemas.microsoft.com/office/powerpoint/2010/main" val="334847890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a:t>management Team</a:t>
            </a:r>
            <a:endParaRPr lang="zh-CN" altLang="en-US" dirty="0"/>
          </a:p>
        </p:txBody>
      </p:sp>
      <p:sp>
        <p:nvSpPr>
          <p:cNvPr id="3" name="Content Placeholder 2"/>
          <p:cNvSpPr>
            <a:spLocks noGrp="1"/>
          </p:cNvSpPr>
          <p:nvPr>
            <p:ph sz="half" idx="4294967295"/>
          </p:nvPr>
        </p:nvSpPr>
        <p:spPr>
          <a:xfrm>
            <a:off x="457200" y="1340768"/>
            <a:ext cx="5765470" cy="5184576"/>
          </a:xfrm>
          <a:prstGeom prst="rect">
            <a:avLst/>
          </a:prstGeom>
        </p:spPr>
        <p:txBody>
          <a:bodyPr>
            <a:normAutofit fontScale="70000" lnSpcReduction="20000"/>
          </a:bodyPr>
          <a:lstStyle/>
          <a:p>
            <a:r>
              <a:rPr lang="en-US" altLang="zh-CN" sz="3100" dirty="0" smtClean="0">
                <a:solidFill>
                  <a:schemeClr val="accent5">
                    <a:lumMod val="60000"/>
                    <a:lumOff val="40000"/>
                  </a:schemeClr>
                </a:solidFill>
              </a:rPr>
              <a:t>Michael Dilger</a:t>
            </a:r>
          </a:p>
          <a:p>
            <a:pPr lvl="1"/>
            <a:r>
              <a:rPr lang="en-US" altLang="zh-CN" sz="2300" dirty="0" smtClean="0"/>
              <a:t>Director, President &amp; CEO</a:t>
            </a:r>
          </a:p>
          <a:p>
            <a:pPr lvl="1"/>
            <a:r>
              <a:rPr lang="en-US" altLang="zh-CN" sz="2300" dirty="0" smtClean="0"/>
              <a:t>Appointment Date: January 2014</a:t>
            </a:r>
          </a:p>
          <a:p>
            <a:pPr lvl="1"/>
            <a:r>
              <a:rPr lang="en-US" altLang="zh-CN" sz="2300" dirty="0" smtClean="0"/>
              <a:t>Past experience:</a:t>
            </a:r>
          </a:p>
          <a:p>
            <a:pPr lvl="2"/>
            <a:r>
              <a:rPr lang="en-US" sz="1800" dirty="0"/>
              <a:t>Mick served as Pembina's Chief Operating Officer ("COO") since November 2008 and as the Company's President &amp; COO since February 2012. Mick also served as Pembina's Vice President, Business Development between 2005 and 2008</a:t>
            </a:r>
            <a:r>
              <a:rPr lang="en-US" sz="1800" dirty="0" smtClean="0"/>
              <a:t>.</a:t>
            </a:r>
            <a:endParaRPr lang="en-US" sz="1800" dirty="0"/>
          </a:p>
          <a:p>
            <a:pPr lvl="2"/>
            <a:r>
              <a:rPr lang="en-US" altLang="zh-CN" sz="1800" dirty="0" smtClean="0"/>
              <a:t>Senior executive in Nova Corporation and TransCanada Pipeline Ltd.</a:t>
            </a:r>
          </a:p>
          <a:p>
            <a:pPr lvl="2"/>
            <a:r>
              <a:rPr lang="en-US" altLang="zh-CN" sz="1800" dirty="0"/>
              <a:t>Director </a:t>
            </a:r>
            <a:r>
              <a:rPr lang="en-US" altLang="zh-CN" sz="1800" dirty="0" smtClean="0"/>
              <a:t>of </a:t>
            </a:r>
            <a:r>
              <a:rPr lang="en-US" altLang="zh-CN" sz="1800" dirty="0"/>
              <a:t>Trilogy Energy</a:t>
            </a:r>
            <a:endParaRPr lang="en-US" altLang="zh-CN" sz="1800" dirty="0" smtClean="0"/>
          </a:p>
          <a:p>
            <a:pPr lvl="1"/>
            <a:r>
              <a:rPr lang="en-US" altLang="zh-CN" sz="2300" dirty="0" smtClean="0"/>
              <a:t>Expertise:</a:t>
            </a:r>
          </a:p>
          <a:p>
            <a:pPr lvl="2"/>
            <a:r>
              <a:rPr lang="en-US" altLang="zh-CN" sz="1800" dirty="0" smtClean="0"/>
              <a:t>Corporate and strategic development</a:t>
            </a:r>
          </a:p>
          <a:p>
            <a:pPr lvl="2"/>
            <a:r>
              <a:rPr lang="en-US" altLang="zh-CN" sz="1800" dirty="0" smtClean="0"/>
              <a:t>Acquisition and divestitures</a:t>
            </a:r>
          </a:p>
          <a:p>
            <a:pPr lvl="2"/>
            <a:r>
              <a:rPr lang="en-US" altLang="zh-CN" sz="1800" dirty="0" smtClean="0"/>
              <a:t>Finance and business develop</a:t>
            </a:r>
          </a:p>
          <a:p>
            <a:pPr lvl="1"/>
            <a:r>
              <a:rPr lang="en-US" altLang="zh-CN" sz="2300" dirty="0" smtClean="0"/>
              <a:t>Qualifications</a:t>
            </a:r>
          </a:p>
          <a:p>
            <a:pPr lvl="2"/>
            <a:r>
              <a:rPr lang="en-US" altLang="zh-CN" sz="1800" dirty="0" smtClean="0"/>
              <a:t>Bachelor of Commerce Degree from the University of Calgary</a:t>
            </a:r>
          </a:p>
          <a:p>
            <a:pPr lvl="2"/>
            <a:r>
              <a:rPr lang="en-US" altLang="zh-CN" sz="1800" dirty="0" smtClean="0"/>
              <a:t>Chartered accountant since 1989</a:t>
            </a:r>
          </a:p>
          <a:p>
            <a:pPr lvl="2"/>
            <a:endParaRPr lang="en-US" altLang="zh-CN" sz="1400" dirty="0" smtClean="0"/>
          </a:p>
          <a:p>
            <a:pPr lvl="2"/>
            <a:endParaRPr lang="en-US" altLang="zh-CN" sz="1400" dirty="0" smtClean="0"/>
          </a:p>
          <a:p>
            <a:pPr marL="857250" lvl="2" indent="0">
              <a:buNone/>
            </a:pPr>
            <a:r>
              <a:rPr lang="en-US" altLang="zh-CN" sz="1400" dirty="0"/>
              <a:t> </a:t>
            </a:r>
            <a:endParaRPr lang="zh-CN" altLang="en-US" sz="1400" dirty="0"/>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498292" y="2057068"/>
            <a:ext cx="2119746" cy="2743200"/>
          </a:xfrm>
          <a:prstGeom prst="rect">
            <a:avLst/>
          </a:prstGeom>
        </p:spPr>
      </p:pic>
    </p:spTree>
    <p:extLst>
      <p:ext uri="{BB962C8B-B14F-4D97-AF65-F5344CB8AC3E}">
        <p14:creationId xmlns:p14="http://schemas.microsoft.com/office/powerpoint/2010/main" val="374122390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a:t>management Team</a:t>
            </a:r>
            <a:endParaRPr lang="zh-CN" altLang="en-US" dirty="0"/>
          </a:p>
        </p:txBody>
      </p:sp>
      <p:sp>
        <p:nvSpPr>
          <p:cNvPr id="3" name="Content Placeholder 2"/>
          <p:cNvSpPr>
            <a:spLocks noGrp="1"/>
          </p:cNvSpPr>
          <p:nvPr>
            <p:ph sz="half" idx="4294967295"/>
          </p:nvPr>
        </p:nvSpPr>
        <p:spPr>
          <a:xfrm>
            <a:off x="136567" y="1417638"/>
            <a:ext cx="6418612" cy="4525963"/>
          </a:xfrm>
          <a:prstGeom prst="rect">
            <a:avLst/>
          </a:prstGeom>
        </p:spPr>
        <p:txBody>
          <a:bodyPr>
            <a:noAutofit/>
          </a:bodyPr>
          <a:lstStyle/>
          <a:p>
            <a:r>
              <a:rPr lang="en-US" altLang="zh-CN" sz="2400" dirty="0" smtClean="0">
                <a:solidFill>
                  <a:schemeClr val="accent5">
                    <a:lumMod val="60000"/>
                    <a:lumOff val="40000"/>
                  </a:schemeClr>
                </a:solidFill>
              </a:rPr>
              <a:t>Peter Robertson</a:t>
            </a:r>
          </a:p>
          <a:p>
            <a:pPr lvl="1"/>
            <a:r>
              <a:rPr lang="en-US" altLang="zh-CN" sz="1600" dirty="0" smtClean="0"/>
              <a:t>Senior Vice President &amp; CFO</a:t>
            </a:r>
          </a:p>
          <a:p>
            <a:pPr lvl="1"/>
            <a:r>
              <a:rPr lang="en-US" altLang="zh-CN" sz="1600" dirty="0" smtClean="0"/>
              <a:t>Appointment Date: September 2013</a:t>
            </a:r>
          </a:p>
          <a:p>
            <a:pPr lvl="1"/>
            <a:r>
              <a:rPr lang="en-US" altLang="zh-CN" sz="1600" dirty="0" smtClean="0"/>
              <a:t>Past experience:</a:t>
            </a:r>
          </a:p>
          <a:p>
            <a:pPr lvl="2"/>
            <a:r>
              <a:rPr lang="en-US" altLang="zh-CN" sz="1600" dirty="0"/>
              <a:t>Vice President, Finance &amp; Chief Financial Officer in January </a:t>
            </a:r>
            <a:r>
              <a:rPr lang="en-US" altLang="zh-CN" sz="1600" dirty="0" smtClean="0"/>
              <a:t>2000</a:t>
            </a:r>
          </a:p>
          <a:p>
            <a:pPr lvl="2"/>
            <a:r>
              <a:rPr lang="en-US" sz="1600" dirty="0"/>
              <a:t>Peter served as Controller from 1991 to 2000 and Manager of Accounting for Peace Pipe </a:t>
            </a:r>
            <a:r>
              <a:rPr lang="en-US" sz="1600" dirty="0" smtClean="0"/>
              <a:t>Line</a:t>
            </a:r>
          </a:p>
          <a:p>
            <a:pPr lvl="2"/>
            <a:r>
              <a:rPr lang="en-US" sz="1600" dirty="0"/>
              <a:t>He also held a series of increasingly responsible finance-related positions with several oil and gas and utility businesses</a:t>
            </a:r>
            <a:endParaRPr lang="en-US" altLang="zh-CN" sz="1600" dirty="0" smtClean="0"/>
          </a:p>
          <a:p>
            <a:pPr lvl="1"/>
            <a:r>
              <a:rPr lang="en-US" altLang="zh-CN" sz="1600" dirty="0" smtClean="0"/>
              <a:t>Qualification:</a:t>
            </a:r>
          </a:p>
          <a:p>
            <a:pPr lvl="2"/>
            <a:r>
              <a:rPr lang="en-US" altLang="zh-CN" sz="1600" dirty="0" smtClean="0"/>
              <a:t>chartered </a:t>
            </a:r>
            <a:r>
              <a:rPr lang="en-US" altLang="zh-CN" sz="1600" dirty="0"/>
              <a:t>accountant since </a:t>
            </a:r>
            <a:r>
              <a:rPr lang="en-US" altLang="zh-CN" sz="1600" dirty="0" smtClean="0"/>
              <a:t>1975</a:t>
            </a:r>
          </a:p>
          <a:p>
            <a:pPr lvl="2"/>
            <a:r>
              <a:rPr lang="en-US" altLang="zh-CN" sz="1600" dirty="0"/>
              <a:t>a member of the Scottish and Alberta Institutes</a:t>
            </a:r>
            <a:endParaRPr lang="en-US" altLang="zh-CN" sz="1600" dirty="0" smtClean="0"/>
          </a:p>
          <a:p>
            <a:pPr lvl="1"/>
            <a:endParaRPr lang="zh-CN" altLang="en-US" sz="1600" dirty="0"/>
          </a:p>
        </p:txBody>
      </p:sp>
      <p:pic>
        <p:nvPicPr>
          <p:cNvPr id="1026"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755279" y="2141707"/>
            <a:ext cx="201168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69245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a:t>management Team</a:t>
            </a:r>
            <a:endParaRPr lang="zh-CN" altLang="en-US" dirty="0"/>
          </a:p>
        </p:txBody>
      </p:sp>
      <p:sp>
        <p:nvSpPr>
          <p:cNvPr id="3" name="Content Placeholder 2"/>
          <p:cNvSpPr>
            <a:spLocks noGrp="1"/>
          </p:cNvSpPr>
          <p:nvPr>
            <p:ph sz="half" idx="4294967295"/>
          </p:nvPr>
        </p:nvSpPr>
        <p:spPr>
          <a:xfrm>
            <a:off x="290944" y="1417638"/>
            <a:ext cx="6074229" cy="4565103"/>
          </a:xfrm>
          <a:prstGeom prst="rect">
            <a:avLst/>
          </a:prstGeom>
        </p:spPr>
        <p:txBody>
          <a:bodyPr>
            <a:noAutofit/>
          </a:bodyPr>
          <a:lstStyle/>
          <a:p>
            <a:r>
              <a:rPr lang="en-US" altLang="zh-CN" sz="2400" dirty="0" smtClean="0">
                <a:solidFill>
                  <a:srgbClr val="E46C0A"/>
                </a:solidFill>
              </a:rPr>
              <a:t>Paul Murphy</a:t>
            </a:r>
          </a:p>
          <a:p>
            <a:pPr lvl="1"/>
            <a:r>
              <a:rPr lang="en-US" altLang="zh-CN" sz="1400" dirty="0" smtClean="0"/>
              <a:t>Senior Vice President</a:t>
            </a:r>
          </a:p>
          <a:p>
            <a:pPr lvl="1"/>
            <a:r>
              <a:rPr lang="en-US" altLang="zh-CN" sz="1400" dirty="0" smtClean="0"/>
              <a:t>Appointment date: September 2013</a:t>
            </a:r>
          </a:p>
          <a:p>
            <a:pPr lvl="1"/>
            <a:r>
              <a:rPr lang="en-US" sz="1400" dirty="0"/>
              <a:t>Paul joined Pembina in February 2011 as Vice President, Conventional Pipelines. Paul oversaw Pembina's crude oil and natural gas liquids pipelines and related facilities throughout Alberta and British </a:t>
            </a:r>
            <a:r>
              <a:rPr lang="en-US" sz="1400" dirty="0" smtClean="0"/>
              <a:t>Columbia</a:t>
            </a:r>
            <a:endParaRPr lang="en-US" altLang="zh-CN" sz="1400" dirty="0" smtClean="0"/>
          </a:p>
          <a:p>
            <a:pPr lvl="1"/>
            <a:r>
              <a:rPr lang="en-US" altLang="zh-CN" sz="1400" dirty="0" smtClean="0"/>
              <a:t>Responsibility: oversees </a:t>
            </a:r>
            <a:r>
              <a:rPr lang="en-US" altLang="zh-CN" sz="1400" dirty="0"/>
              <a:t>the safe, reliable and responsible operation of </a:t>
            </a:r>
            <a:r>
              <a:rPr lang="en-US" altLang="zh-CN" sz="1400" dirty="0" smtClean="0"/>
              <a:t>Pembina’s: </a:t>
            </a:r>
          </a:p>
          <a:p>
            <a:pPr lvl="2"/>
            <a:r>
              <a:rPr lang="en-US" altLang="zh-CN" sz="1400" dirty="0" smtClean="0"/>
              <a:t>Conventional </a:t>
            </a:r>
            <a:r>
              <a:rPr lang="en-US" altLang="zh-CN" sz="1400" dirty="0"/>
              <a:t>Pipelines Business Unit (CBU), </a:t>
            </a:r>
            <a:endParaRPr lang="en-US" altLang="zh-CN" sz="1400" dirty="0" smtClean="0"/>
          </a:p>
          <a:p>
            <a:pPr lvl="2"/>
            <a:r>
              <a:rPr lang="en-US" altLang="zh-CN" sz="1400" dirty="0" smtClean="0"/>
              <a:t>Oil </a:t>
            </a:r>
            <a:r>
              <a:rPr lang="en-US" altLang="zh-CN" sz="1400" dirty="0"/>
              <a:t>Sands &amp; Heavy Oil Business Unit (OBU) </a:t>
            </a:r>
            <a:r>
              <a:rPr lang="en-US" altLang="zh-CN" sz="1400" dirty="0" smtClean="0"/>
              <a:t> </a:t>
            </a:r>
          </a:p>
          <a:p>
            <a:pPr lvl="2"/>
            <a:r>
              <a:rPr lang="en-US" altLang="zh-CN" sz="1400" dirty="0" smtClean="0"/>
              <a:t>a </a:t>
            </a:r>
            <a:r>
              <a:rPr lang="en-US" altLang="zh-CN" sz="1400" dirty="0"/>
              <a:t>portion of the Midstream Business Unit (MBU</a:t>
            </a:r>
            <a:r>
              <a:rPr lang="en-US" altLang="zh-CN" sz="1400" dirty="0" smtClean="0"/>
              <a:t>).</a:t>
            </a:r>
          </a:p>
          <a:p>
            <a:pPr marL="800100" lvl="1"/>
            <a:r>
              <a:rPr lang="en-US" altLang="zh-CN" sz="1400" dirty="0" smtClean="0"/>
              <a:t>Related experiences:</a:t>
            </a:r>
          </a:p>
          <a:p>
            <a:pPr lvl="2"/>
            <a:r>
              <a:rPr lang="en-US" sz="1400" dirty="0"/>
              <a:t>nearly 30 years of related experience </a:t>
            </a:r>
            <a:r>
              <a:rPr lang="en-US" sz="1400" dirty="0" smtClean="0"/>
              <a:t>in </a:t>
            </a:r>
            <a:r>
              <a:rPr lang="en-US" altLang="zh-CN" sz="1400" dirty="0" smtClean="0"/>
              <a:t>hydrocarbon </a:t>
            </a:r>
            <a:r>
              <a:rPr lang="en-US" altLang="zh-CN" sz="1400" dirty="0"/>
              <a:t>exploration, processing, NGL extraction and transportation</a:t>
            </a:r>
            <a:endParaRPr lang="en-US" altLang="zh-CN" sz="1400" dirty="0" smtClean="0"/>
          </a:p>
          <a:p>
            <a:pPr lvl="1"/>
            <a:endParaRPr lang="zh-CN" altLang="en-US" sz="1400" dirty="0"/>
          </a:p>
        </p:txBody>
      </p:sp>
      <p:pic>
        <p:nvPicPr>
          <p:cNvPr id="2050"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677936" y="1916832"/>
            <a:ext cx="1967949"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84545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1007897"/>
          </a:xfrm>
        </p:spPr>
        <p:txBody>
          <a:bodyPr/>
          <a:lstStyle/>
          <a:p>
            <a:pPr algn="ctr"/>
            <a:r>
              <a:rPr lang="en-US" altLang="zh-CN" b="1" dirty="0"/>
              <a:t>management Team</a:t>
            </a:r>
            <a:endParaRPr lang="zh-CN" altLang="en-US" dirty="0"/>
          </a:p>
        </p:txBody>
      </p:sp>
      <p:sp>
        <p:nvSpPr>
          <p:cNvPr id="3" name="Content Placeholder 2"/>
          <p:cNvSpPr>
            <a:spLocks noGrp="1"/>
          </p:cNvSpPr>
          <p:nvPr>
            <p:ph sz="half" idx="4294967295"/>
          </p:nvPr>
        </p:nvSpPr>
        <p:spPr>
          <a:xfrm>
            <a:off x="326571" y="1282535"/>
            <a:ext cx="6002977" cy="4853136"/>
          </a:xfrm>
          <a:prstGeom prst="rect">
            <a:avLst/>
          </a:prstGeom>
        </p:spPr>
        <p:txBody>
          <a:bodyPr>
            <a:normAutofit fontScale="40000" lnSpcReduction="20000"/>
          </a:bodyPr>
          <a:lstStyle/>
          <a:p>
            <a:r>
              <a:rPr lang="en-US" altLang="zh-CN" sz="6000" dirty="0" smtClean="0">
                <a:solidFill>
                  <a:srgbClr val="E46C0A"/>
                </a:solidFill>
              </a:rPr>
              <a:t>Stuart Taylor</a:t>
            </a:r>
          </a:p>
          <a:p>
            <a:pPr lvl="1"/>
            <a:r>
              <a:rPr lang="en-US" altLang="zh-CN" sz="4000" dirty="0" smtClean="0"/>
              <a:t>Held </a:t>
            </a:r>
            <a:r>
              <a:rPr lang="en-US" sz="4000" dirty="0" smtClean="0"/>
              <a:t>the </a:t>
            </a:r>
            <a:r>
              <a:rPr lang="en-US" sz="4000" dirty="0"/>
              <a:t>role of Vice President, Gas Services, a position he held since joining Pembina in 2009</a:t>
            </a:r>
            <a:r>
              <a:rPr lang="en-US" sz="4000" dirty="0" smtClean="0"/>
              <a:t>. </a:t>
            </a:r>
          </a:p>
          <a:p>
            <a:pPr lvl="1"/>
            <a:r>
              <a:rPr lang="en-US" sz="4000" dirty="0"/>
              <a:t>O</a:t>
            </a:r>
            <a:r>
              <a:rPr lang="en-US" sz="4000" dirty="0" smtClean="0"/>
              <a:t>versaw </a:t>
            </a:r>
            <a:r>
              <a:rPr lang="en-US" sz="4000" dirty="0"/>
              <a:t>the business unit through a period of dramatic growth, and helped establish it as one of Pembina’s core businesses. </a:t>
            </a:r>
            <a:endParaRPr lang="en-US" sz="4000" dirty="0" smtClean="0"/>
          </a:p>
          <a:p>
            <a:pPr lvl="1"/>
            <a:r>
              <a:rPr lang="en-US" sz="4000" dirty="0"/>
              <a:t>O</a:t>
            </a:r>
            <a:r>
              <a:rPr lang="en-US" sz="4000" dirty="0" smtClean="0"/>
              <a:t>versaw </a:t>
            </a:r>
            <a:r>
              <a:rPr lang="en-US" sz="4000" dirty="0"/>
              <a:t>the planning and construction of three gas plants and multiple enhanced-recovery projects, which have served to increase Pembina’s gas liquids throughput by more than 50% since 2009.</a:t>
            </a:r>
            <a:endParaRPr lang="en-US" altLang="zh-CN" sz="4000" dirty="0" smtClean="0"/>
          </a:p>
          <a:p>
            <a:pPr lvl="1"/>
            <a:r>
              <a:rPr lang="en-US" altLang="zh-CN" sz="4000" dirty="0"/>
              <a:t>P</a:t>
            </a:r>
            <a:r>
              <a:rPr lang="en-US" altLang="zh-CN" sz="4000" dirty="0" smtClean="0"/>
              <a:t>rofessional geologist</a:t>
            </a:r>
          </a:p>
          <a:p>
            <a:pPr lvl="1"/>
            <a:r>
              <a:rPr lang="en-US" altLang="zh-CN" sz="4000" dirty="0"/>
              <a:t>more than 25 years of experience in the oil and gas </a:t>
            </a:r>
            <a:r>
              <a:rPr lang="en-US" altLang="zh-CN" sz="4000" dirty="0" smtClean="0"/>
              <a:t>industry</a:t>
            </a:r>
          </a:p>
          <a:p>
            <a:pPr lvl="2"/>
            <a:r>
              <a:rPr lang="en-US" altLang="zh-CN" sz="3500" dirty="0"/>
              <a:t>geologic, strategic planning and business development skills in various capacities while at Westcoast Energy Inc., NOVA Corporation, TransCanada PipeLines Ltd.</a:t>
            </a:r>
            <a:endParaRPr lang="en-US" altLang="zh-CN" sz="3500" dirty="0" smtClean="0"/>
          </a:p>
          <a:p>
            <a:pPr lvl="1"/>
            <a:r>
              <a:rPr lang="en-US" altLang="zh-CN" sz="4000" dirty="0" smtClean="0"/>
              <a:t>Qualification:</a:t>
            </a:r>
          </a:p>
          <a:p>
            <a:pPr lvl="2"/>
            <a:r>
              <a:rPr lang="en-US" altLang="zh-CN" sz="3500" dirty="0"/>
              <a:t>Bachelor of Science Degree in Geology and a minor in </a:t>
            </a:r>
            <a:r>
              <a:rPr lang="en-US" altLang="zh-CN" sz="3500" dirty="0" smtClean="0"/>
              <a:t>Geophysics (The University of Calgary) </a:t>
            </a:r>
          </a:p>
          <a:p>
            <a:pPr lvl="1"/>
            <a:endParaRPr lang="zh-CN" altLang="en-US" dirty="0"/>
          </a:p>
        </p:txBody>
      </p:sp>
      <p:pic>
        <p:nvPicPr>
          <p:cNvPr id="3074"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665303" y="2059336"/>
            <a:ext cx="204280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890229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a:t>management Team</a:t>
            </a:r>
            <a:endParaRPr lang="zh-CN" altLang="en-US" dirty="0"/>
          </a:p>
        </p:txBody>
      </p:sp>
      <p:sp>
        <p:nvSpPr>
          <p:cNvPr id="3" name="Content Placeholder 2"/>
          <p:cNvSpPr>
            <a:spLocks noGrp="1"/>
          </p:cNvSpPr>
          <p:nvPr>
            <p:ph sz="half" idx="4294967295"/>
          </p:nvPr>
        </p:nvSpPr>
        <p:spPr>
          <a:xfrm>
            <a:off x="255318" y="1307410"/>
            <a:ext cx="6458242" cy="4547125"/>
          </a:xfrm>
          <a:prstGeom prst="rect">
            <a:avLst/>
          </a:prstGeom>
        </p:spPr>
        <p:txBody>
          <a:bodyPr>
            <a:normAutofit fontScale="77500" lnSpcReduction="20000"/>
          </a:bodyPr>
          <a:lstStyle/>
          <a:p>
            <a:r>
              <a:rPr lang="en-US" altLang="zh-CN" sz="3100" dirty="0" smtClean="0">
                <a:solidFill>
                  <a:srgbClr val="E46C0A"/>
                </a:solidFill>
              </a:rPr>
              <a:t>Claudia D’Orazio</a:t>
            </a:r>
          </a:p>
          <a:p>
            <a:pPr lvl="1"/>
            <a:r>
              <a:rPr lang="en-US" altLang="zh-CN" sz="2300" dirty="0" smtClean="0"/>
              <a:t>Vice President</a:t>
            </a:r>
          </a:p>
          <a:p>
            <a:pPr lvl="1"/>
            <a:r>
              <a:rPr lang="en-US" sz="2300" dirty="0" smtClean="0"/>
              <a:t>Pembina’s </a:t>
            </a:r>
            <a:r>
              <a:rPr lang="en-US" sz="2300" dirty="0"/>
              <a:t>VP of Risk and Treasurer from April 2012 to September 2013, and Corporate Controller from 2006 to 2012. </a:t>
            </a:r>
            <a:endParaRPr lang="en-US" sz="2300" dirty="0" smtClean="0"/>
          </a:p>
          <a:p>
            <a:pPr lvl="1"/>
            <a:r>
              <a:rPr lang="en-US" sz="2300" dirty="0" smtClean="0"/>
              <a:t>Before </a:t>
            </a:r>
            <a:r>
              <a:rPr lang="en-US" sz="2300" dirty="0"/>
              <a:t>joining the Company, Claudia spent more than 12 years with the Royal Bank of Canada (RBC) in a number of positions in Montreal, Toronto and Calgary.</a:t>
            </a:r>
            <a:endParaRPr lang="en-US" altLang="zh-CN" sz="2300" dirty="0" smtClean="0"/>
          </a:p>
          <a:p>
            <a:pPr lvl="1"/>
            <a:r>
              <a:rPr lang="en-US" altLang="zh-CN" sz="2300" dirty="0" smtClean="0"/>
              <a:t>Past Experiences:</a:t>
            </a:r>
          </a:p>
          <a:p>
            <a:pPr lvl="2"/>
            <a:r>
              <a:rPr lang="en-US" altLang="zh-CN" sz="1800" dirty="0" smtClean="0"/>
              <a:t>Sales and Market Manger in the Personal Commercial Banking</a:t>
            </a:r>
          </a:p>
          <a:p>
            <a:pPr lvl="2"/>
            <a:r>
              <a:rPr lang="en-US" altLang="zh-CN" sz="1800" dirty="0" smtClean="0"/>
              <a:t>Senior Manager </a:t>
            </a:r>
          </a:p>
          <a:p>
            <a:pPr lvl="2"/>
            <a:r>
              <a:rPr lang="en-US" altLang="zh-CN" sz="1800" dirty="0" smtClean="0"/>
              <a:t>Business Unit Controller</a:t>
            </a:r>
          </a:p>
          <a:p>
            <a:pPr lvl="1"/>
            <a:r>
              <a:rPr lang="en-US" altLang="zh-CN" sz="2300" dirty="0" smtClean="0"/>
              <a:t>Qualification</a:t>
            </a:r>
          </a:p>
          <a:p>
            <a:pPr lvl="2"/>
            <a:r>
              <a:rPr lang="en-US" altLang="zh-CN" sz="1800" dirty="0"/>
              <a:t>Bachelor of Commerce in Accounting and </a:t>
            </a:r>
            <a:r>
              <a:rPr lang="en-US" altLang="zh-CN" sz="1800" dirty="0" smtClean="0"/>
              <a:t>MIS at McGill University</a:t>
            </a:r>
          </a:p>
          <a:p>
            <a:pPr lvl="2"/>
            <a:r>
              <a:rPr lang="en-US" altLang="zh-CN" sz="1800" dirty="0"/>
              <a:t>Chartered Accountancy</a:t>
            </a:r>
            <a:endParaRPr lang="en-US" altLang="zh-CN" sz="1800" dirty="0" smtClean="0"/>
          </a:p>
          <a:p>
            <a:pPr lvl="2"/>
            <a:endParaRPr lang="en-US" altLang="zh-CN" dirty="0" smtClean="0"/>
          </a:p>
          <a:p>
            <a:pPr lvl="1"/>
            <a:endParaRPr lang="en-US" altLang="zh-CN" dirty="0" smtClean="0"/>
          </a:p>
          <a:p>
            <a:pPr lvl="1"/>
            <a:endParaRPr lang="zh-CN" altLang="en-US" dirty="0"/>
          </a:p>
        </p:txBody>
      </p:sp>
      <p:pic>
        <p:nvPicPr>
          <p:cNvPr id="1026"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713560" y="2083087"/>
            <a:ext cx="2110900"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815779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a:t>management Team</a:t>
            </a:r>
            <a:endParaRPr lang="zh-CN" altLang="en-US" dirty="0"/>
          </a:p>
        </p:txBody>
      </p:sp>
      <p:sp>
        <p:nvSpPr>
          <p:cNvPr id="3" name="Content Placeholder 2"/>
          <p:cNvSpPr>
            <a:spLocks noGrp="1"/>
          </p:cNvSpPr>
          <p:nvPr>
            <p:ph sz="half" idx="4294967295"/>
          </p:nvPr>
        </p:nvSpPr>
        <p:spPr>
          <a:xfrm>
            <a:off x="457200" y="1600200"/>
            <a:ext cx="5194920" cy="4525963"/>
          </a:xfrm>
          <a:prstGeom prst="rect">
            <a:avLst/>
          </a:prstGeom>
        </p:spPr>
        <p:txBody>
          <a:bodyPr>
            <a:normAutofit fontScale="85000" lnSpcReduction="10000"/>
          </a:bodyPr>
          <a:lstStyle/>
          <a:p>
            <a:r>
              <a:rPr lang="en-US" altLang="zh-CN" dirty="0" smtClean="0">
                <a:solidFill>
                  <a:srgbClr val="E46C0A"/>
                </a:solidFill>
              </a:rPr>
              <a:t>Debbie Sulkers</a:t>
            </a:r>
          </a:p>
          <a:p>
            <a:pPr lvl="1"/>
            <a:r>
              <a:rPr lang="en-US" sz="1900" dirty="0"/>
              <a:t>Debbie joined Pembina in June 2011 as Vice President, Corporate Services</a:t>
            </a:r>
            <a:r>
              <a:rPr lang="en-US" sz="1900" dirty="0" smtClean="0"/>
              <a:t>.</a:t>
            </a:r>
          </a:p>
          <a:p>
            <a:pPr lvl="1"/>
            <a:r>
              <a:rPr lang="en-US" altLang="zh-CN" sz="1900" dirty="0" smtClean="0"/>
              <a:t>Sulkers leads </a:t>
            </a:r>
            <a:r>
              <a:rPr lang="en-US" altLang="zh-CN" sz="1900" dirty="0"/>
              <a:t>the Human Resources, Office Services and Communications and Public Affairs teams in aligning human resource strategies with Pembina's business strategy, and in implementing critical initiatives that support the company's continued business activities, culture and values</a:t>
            </a:r>
            <a:r>
              <a:rPr lang="en-US" altLang="zh-CN" sz="1900" dirty="0" smtClean="0"/>
              <a:t>.</a:t>
            </a:r>
          </a:p>
          <a:p>
            <a:pPr lvl="1"/>
            <a:r>
              <a:rPr lang="en-US" sz="1900" dirty="0" smtClean="0"/>
              <a:t>Sulkers will lead </a:t>
            </a:r>
            <a:r>
              <a:rPr lang="en-US" sz="1900" dirty="0"/>
              <a:t>strategic planning to best support Pembina's growth in leadership and organizational development, performance and talent management, employee relations, recruitment and succession </a:t>
            </a:r>
            <a:r>
              <a:rPr lang="en-US" sz="1900" dirty="0" smtClean="0"/>
              <a:t>planning.</a:t>
            </a:r>
            <a:endParaRPr lang="en-US" altLang="zh-CN" sz="1900" dirty="0" smtClean="0"/>
          </a:p>
          <a:p>
            <a:pPr lvl="1"/>
            <a:r>
              <a:rPr lang="en-US" sz="1900" dirty="0"/>
              <a:t>Debbie came to Pembina with over 30 years of varied experience in human resources, which includes 12 years of executive responsibility</a:t>
            </a:r>
            <a:r>
              <a:rPr lang="en-US" sz="1900" dirty="0" smtClean="0"/>
              <a:t>.</a:t>
            </a:r>
          </a:p>
          <a:p>
            <a:pPr lvl="1"/>
            <a:endParaRPr lang="zh-CN" altLang="en-US" sz="2100" dirty="0"/>
          </a:p>
        </p:txBody>
      </p:sp>
      <p:pic>
        <p:nvPicPr>
          <p:cNvPr id="2050"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156176" y="1916831"/>
            <a:ext cx="2448272" cy="3486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180550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a:t>management Team</a:t>
            </a:r>
            <a:endParaRPr lang="zh-CN" altLang="en-US" dirty="0"/>
          </a:p>
        </p:txBody>
      </p:sp>
      <p:sp>
        <p:nvSpPr>
          <p:cNvPr id="3" name="Content Placeholder 2"/>
          <p:cNvSpPr>
            <a:spLocks noGrp="1"/>
          </p:cNvSpPr>
          <p:nvPr>
            <p:ph sz="half" idx="4294967295"/>
          </p:nvPr>
        </p:nvSpPr>
        <p:spPr>
          <a:xfrm>
            <a:off x="457200" y="1600200"/>
            <a:ext cx="5050904" cy="4525963"/>
          </a:xfrm>
          <a:prstGeom prst="rect">
            <a:avLst/>
          </a:prstGeom>
        </p:spPr>
        <p:txBody>
          <a:bodyPr>
            <a:normAutofit/>
          </a:bodyPr>
          <a:lstStyle/>
          <a:p>
            <a:r>
              <a:rPr lang="en-US" altLang="zh-CN" dirty="0" smtClean="0">
                <a:solidFill>
                  <a:srgbClr val="E46C0A"/>
                </a:solidFill>
              </a:rPr>
              <a:t>Harold (Harry) K. Anderson</a:t>
            </a:r>
          </a:p>
          <a:p>
            <a:pPr lvl="1"/>
            <a:r>
              <a:rPr lang="en-US" altLang="zh-CN" dirty="0" smtClean="0"/>
              <a:t>Vice President</a:t>
            </a:r>
          </a:p>
          <a:p>
            <a:pPr lvl="2"/>
            <a:r>
              <a:rPr lang="en-US" altLang="zh-CN" dirty="0" smtClean="0"/>
              <a:t>Legal </a:t>
            </a:r>
            <a:r>
              <a:rPr lang="en-US" altLang="zh-CN" dirty="0"/>
              <a:t>and Land, Regulatory and Aboriginal Relations departments, as well as </a:t>
            </a:r>
            <a:r>
              <a:rPr lang="en-US" altLang="zh-CN" dirty="0" smtClean="0"/>
              <a:t>Environment</a:t>
            </a:r>
          </a:p>
          <a:p>
            <a:pPr lvl="1"/>
            <a:r>
              <a:rPr lang="en-US" altLang="zh-CN" dirty="0" smtClean="0"/>
              <a:t>Qualification</a:t>
            </a:r>
          </a:p>
          <a:p>
            <a:pPr lvl="2"/>
            <a:r>
              <a:rPr lang="en-US" altLang="zh-CN" dirty="0"/>
              <a:t>Bachelor of Law </a:t>
            </a:r>
            <a:r>
              <a:rPr lang="en-US" altLang="zh-CN" dirty="0" smtClean="0"/>
              <a:t>degree (The </a:t>
            </a:r>
            <a:r>
              <a:rPr lang="en-US" altLang="zh-CN" dirty="0"/>
              <a:t>University of </a:t>
            </a:r>
            <a:r>
              <a:rPr lang="en-US" altLang="zh-CN" dirty="0" smtClean="0"/>
              <a:t>Calgary)</a:t>
            </a:r>
            <a:endParaRPr lang="zh-CN" altLang="en-US" dirty="0"/>
          </a:p>
        </p:txBody>
      </p:sp>
      <p:pic>
        <p:nvPicPr>
          <p:cNvPr id="3074"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228184" y="1916832"/>
            <a:ext cx="237626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482790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a:t>management Team</a:t>
            </a:r>
            <a:endParaRPr lang="zh-CN" altLang="en-US" dirty="0"/>
          </a:p>
        </p:txBody>
      </p:sp>
      <p:sp>
        <p:nvSpPr>
          <p:cNvPr id="3" name="Content Placeholder 2"/>
          <p:cNvSpPr>
            <a:spLocks noGrp="1"/>
          </p:cNvSpPr>
          <p:nvPr>
            <p:ph sz="half" idx="4294967295"/>
          </p:nvPr>
        </p:nvSpPr>
        <p:spPr>
          <a:xfrm>
            <a:off x="457200" y="1600200"/>
            <a:ext cx="5338936" cy="4525963"/>
          </a:xfrm>
          <a:prstGeom prst="rect">
            <a:avLst/>
          </a:prstGeom>
        </p:spPr>
        <p:txBody>
          <a:bodyPr>
            <a:normAutofit fontScale="85000" lnSpcReduction="20000"/>
          </a:bodyPr>
          <a:lstStyle/>
          <a:p>
            <a:pPr marL="0" indent="0">
              <a:buNone/>
            </a:pPr>
            <a:endParaRPr lang="en-US" altLang="zh-CN" dirty="0" smtClean="0">
              <a:solidFill>
                <a:srgbClr val="E46C0A"/>
              </a:solidFill>
            </a:endParaRPr>
          </a:p>
          <a:p>
            <a:r>
              <a:rPr lang="en-US" altLang="zh-CN" sz="4000" dirty="0">
                <a:solidFill>
                  <a:srgbClr val="E46C0A"/>
                </a:solidFill>
              </a:rPr>
              <a:t>Scott Burrows</a:t>
            </a:r>
          </a:p>
          <a:p>
            <a:pPr lvl="1"/>
            <a:r>
              <a:rPr lang="en-US" altLang="zh-CN" dirty="0"/>
              <a:t>Vice President</a:t>
            </a:r>
          </a:p>
          <a:p>
            <a:pPr lvl="2"/>
            <a:r>
              <a:rPr lang="en-US" altLang="zh-CN" dirty="0"/>
              <a:t>financial analyses of current and future business opportunities</a:t>
            </a:r>
          </a:p>
          <a:p>
            <a:pPr lvl="2"/>
            <a:r>
              <a:rPr lang="en-US" altLang="zh-CN" dirty="0"/>
              <a:t>evaluating various financing alternatives</a:t>
            </a:r>
          </a:p>
          <a:p>
            <a:pPr lvl="2"/>
            <a:r>
              <a:rPr lang="en-US" altLang="zh-CN" dirty="0"/>
              <a:t>oversees Pembina’s Investor Relations and related marketing initiatives</a:t>
            </a:r>
          </a:p>
          <a:p>
            <a:pPr lvl="1"/>
            <a:r>
              <a:rPr lang="en-US" altLang="zh-CN" dirty="0"/>
              <a:t>Past Experiences:</a:t>
            </a:r>
          </a:p>
          <a:p>
            <a:pPr lvl="2"/>
            <a:r>
              <a:rPr lang="en-US" dirty="0"/>
              <a:t>Pembina Manager, Corporate Development of Pembina (November 2010 – January 2012)</a:t>
            </a:r>
          </a:p>
          <a:p>
            <a:pPr lvl="2"/>
            <a:r>
              <a:rPr lang="en-US" dirty="0"/>
              <a:t>Senior Manager, Corporate Development and Planning of Pembina (January 2012 – March 2013 )</a:t>
            </a:r>
          </a:p>
          <a:p>
            <a:pPr lvl="2"/>
            <a:r>
              <a:rPr lang="en-US" dirty="0"/>
              <a:t>Vice President, Corporate Development and Investor Relations (March 2013 – Present )</a:t>
            </a:r>
          </a:p>
          <a:p>
            <a:pPr lvl="2"/>
            <a:r>
              <a:rPr lang="en-US" b="1" dirty="0" smtClean="0"/>
              <a:t> </a:t>
            </a:r>
            <a:endParaRPr lang="en-US" altLang="zh-CN" dirty="0" smtClean="0"/>
          </a:p>
          <a:p>
            <a:pPr lvl="1"/>
            <a:r>
              <a:rPr lang="en-US" altLang="zh-CN" dirty="0" smtClean="0"/>
              <a:t>Qualification</a:t>
            </a:r>
          </a:p>
          <a:p>
            <a:pPr lvl="2"/>
            <a:r>
              <a:rPr lang="en-US" altLang="zh-CN" dirty="0"/>
              <a:t>Bachelor of </a:t>
            </a:r>
            <a:r>
              <a:rPr lang="en-US" altLang="zh-CN" dirty="0" smtClean="0"/>
              <a:t>Commerce (UBC)</a:t>
            </a:r>
          </a:p>
          <a:p>
            <a:pPr lvl="2"/>
            <a:r>
              <a:rPr lang="en-US" altLang="zh-CN" dirty="0" smtClean="0"/>
              <a:t>CFA charterholder</a:t>
            </a:r>
          </a:p>
        </p:txBody>
      </p:sp>
      <p:pic>
        <p:nvPicPr>
          <p:cNvPr id="4098"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156176" y="1988840"/>
            <a:ext cx="2448272" cy="3168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80351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6210"/>
          </a:xfrm>
        </p:spPr>
        <p:txBody>
          <a:bodyPr>
            <a:normAutofit/>
          </a:bodyPr>
          <a:lstStyle/>
          <a:p>
            <a:r>
              <a:rPr lang="en-US" altLang="zh-CN" sz="4800" b="1" dirty="0"/>
              <a:t>Financial Performance</a:t>
            </a:r>
            <a:endParaRPr lang="en-US" sz="4800" b="1" dirty="0"/>
          </a:p>
        </p:txBody>
      </p:sp>
      <p:pic>
        <p:nvPicPr>
          <p:cNvPr id="9" name="Content Placeholder 8" descr="trustee.jpg"/>
          <p:cNvPicPr>
            <a:picLocks noGrp="1" noChangeAspect="1"/>
          </p:cNvPicPr>
          <p:nvPr>
            <p:ph idx="1"/>
          </p:nvPr>
        </p:nvPicPr>
        <p:blipFill>
          <a:blip r:embed="rId2">
            <a:extLst>
              <a:ext uri="{28A0092B-C50C-407E-A947-70E740481C1C}">
                <a14:useLocalDpi xmlns:a14="http://schemas.microsoft.com/office/drawing/2010/main" val="0"/>
              </a:ext>
            </a:extLst>
          </a:blip>
          <a:srcRect t="8716" b="8716"/>
          <a:stretch>
            <a:fillRect/>
          </a:stretch>
        </p:blipFill>
        <p:spPr>
          <a:xfrm>
            <a:off x="457200" y="2276872"/>
            <a:ext cx="8229600" cy="3849291"/>
          </a:xfrm>
        </p:spPr>
      </p:pic>
    </p:spTree>
    <p:extLst>
      <p:ext uri="{BB962C8B-B14F-4D97-AF65-F5344CB8AC3E}">
        <p14:creationId xmlns:p14="http://schemas.microsoft.com/office/powerpoint/2010/main" val="296565121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fontScale="90000"/>
          </a:bodyPr>
          <a:lstStyle/>
          <a:p>
            <a:r>
              <a:rPr lang="en-US" sz="3200" b="1" dirty="0" smtClean="0"/>
              <a:t>Quarterly Financial Information (2012 – 2014)</a:t>
            </a:r>
            <a:endParaRPr lang="en-US" sz="3200" b="1" dirty="0"/>
          </a:p>
        </p:txBody>
      </p:sp>
      <p:pic>
        <p:nvPicPr>
          <p:cNvPr id="4" name="Content Placeholder 3" descr="Screen Shot 2014-07-15 at 2.39.10 PM.png"/>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9091" r="-21429" b="-806"/>
          <a:stretch/>
        </p:blipFill>
        <p:spPr>
          <a:xfrm>
            <a:off x="457199" y="1204357"/>
            <a:ext cx="8399425" cy="5474357"/>
          </a:xfrm>
        </p:spPr>
      </p:pic>
      <p:graphicFrame>
        <p:nvGraphicFramePr>
          <p:cNvPr id="6" name="Table 5"/>
          <p:cNvGraphicFramePr>
            <a:graphicFrameLocks noGrp="1"/>
          </p:cNvGraphicFramePr>
          <p:nvPr>
            <p:extLst>
              <p:ext uri="{D42A27DB-BD31-4B8C-83A1-F6EECF244321}">
                <p14:modId xmlns:p14="http://schemas.microsoft.com/office/powerpoint/2010/main" val="3573333889"/>
              </p:ext>
            </p:extLst>
          </p:nvPr>
        </p:nvGraphicFramePr>
        <p:xfrm>
          <a:off x="1817305" y="6010843"/>
          <a:ext cx="5638025" cy="394154"/>
        </p:xfrm>
        <a:graphic>
          <a:graphicData uri="http://schemas.openxmlformats.org/drawingml/2006/table">
            <a:tbl>
              <a:tblPr/>
              <a:tblGrid>
                <a:gridCol w="5638025"/>
              </a:tblGrid>
              <a:tr h="394154">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4104376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85800" y="274638"/>
            <a:ext cx="7772400" cy="1143000"/>
          </a:xfrm>
        </p:spPr>
        <p:txBody>
          <a:bodyPr>
            <a:normAutofit/>
          </a:bodyPr>
          <a:lstStyle/>
          <a:p>
            <a:pPr algn="ctr"/>
            <a:r>
              <a:rPr lang="en-US" sz="4400" b="1" dirty="0" smtClean="0">
                <a:solidFill>
                  <a:schemeClr val="bg2"/>
                </a:solidFill>
                <a:latin typeface="AR BERKLEY" pitchFamily="2" charset="0"/>
              </a:rPr>
              <a:t>Agenda</a:t>
            </a:r>
            <a:endParaRPr lang="en-US" sz="4400" b="1" dirty="0">
              <a:solidFill>
                <a:schemeClr val="bg2"/>
              </a:solidFill>
              <a:latin typeface="AR BERKLEY" pitchFamily="2"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91129273"/>
              </p:ext>
            </p:extLst>
          </p:nvPr>
        </p:nvGraphicFramePr>
        <p:xfrm>
          <a:off x="685800" y="1600201"/>
          <a:ext cx="77724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2148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Natural Gas Delivery Network</a:t>
            </a:r>
            <a:endParaRPr lang="en-US" dirty="0">
              <a:solidFill>
                <a:srgbClr val="FFFFFF"/>
              </a:solidFill>
            </a:endParaRPr>
          </a:p>
        </p:txBody>
      </p:sp>
      <p:sp>
        <p:nvSpPr>
          <p:cNvPr id="8" name="Content Placeholder 7"/>
          <p:cNvSpPr>
            <a:spLocks noGrp="1"/>
          </p:cNvSpPr>
          <p:nvPr>
            <p:ph sz="half" idx="4294967295"/>
          </p:nvPr>
        </p:nvSpPr>
        <p:spPr>
          <a:xfrm>
            <a:off x="0" y="1600200"/>
            <a:ext cx="3606800" cy="4525963"/>
          </a:xfrm>
          <a:prstGeom prst="rect">
            <a:avLst/>
          </a:prstGeom>
        </p:spPr>
        <p:txBody>
          <a:bodyPr/>
          <a:lstStyle/>
          <a:p>
            <a:r>
              <a:rPr lang="en-US" dirty="0" smtClean="0">
                <a:solidFill>
                  <a:srgbClr val="FFFFFF"/>
                </a:solidFill>
              </a:rPr>
              <a:t>Extract </a:t>
            </a:r>
            <a:r>
              <a:rPr lang="en-US" dirty="0" smtClean="0">
                <a:solidFill>
                  <a:srgbClr val="FFFFFF"/>
                </a:solidFill>
                <a:sym typeface="Wingdings" pitchFamily="2" charset="2"/>
              </a:rPr>
              <a:t> filter  compressed   transfer (pressure)  Depressurize  </a:t>
            </a:r>
            <a:endParaRPr lang="en-US" dirty="0">
              <a:solidFill>
                <a:srgbClr val="FFFFFF"/>
              </a:solidFill>
            </a:endParaRPr>
          </a:p>
        </p:txBody>
      </p:sp>
      <p:pic>
        <p:nvPicPr>
          <p:cNvPr id="10" name="Content Placeholder 9">
            <a:hlinkClick r:id="" action="ppaction://noaction"/>
          </p:cNvPr>
          <p:cNvPicPr>
            <a:picLocks noGrp="1" noChangeAspect="1"/>
          </p:cNvPicPr>
          <p:nvPr>
            <p:ph sz="half" idx="4294967295"/>
          </p:nvPr>
        </p:nvPicPr>
        <p:blipFill>
          <a:blip r:embed="rId2">
            <a:extLst>
              <a:ext uri="{28A0092B-C50C-407E-A947-70E740481C1C}">
                <a14:useLocalDpi xmlns:a14="http://schemas.microsoft.com/office/drawing/2010/main"/>
              </a:ext>
            </a:extLst>
          </a:blip>
          <a:stretch>
            <a:fillRect/>
          </a:stretch>
        </p:blipFill>
        <p:spPr>
          <a:xfrm>
            <a:off x="3342341" y="1417637"/>
            <a:ext cx="5801660" cy="5000096"/>
          </a:xfrm>
          <a:prstGeom prst="rect">
            <a:avLst/>
          </a:prstGeom>
        </p:spPr>
      </p:pic>
    </p:spTree>
    <p:extLst>
      <p:ext uri="{BB962C8B-B14F-4D97-AF65-F5344CB8AC3E}">
        <p14:creationId xmlns:p14="http://schemas.microsoft.com/office/powerpoint/2010/main" val="411193415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ltLang="zh-CN" dirty="0"/>
              <a:t>Market Risk Management Program</a:t>
            </a:r>
            <a:endParaRPr lang="zh-CN" alt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1768545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373155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Annual Balance Sheet (A &amp; L Parts)</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99592" y="1556792"/>
            <a:ext cx="7272808" cy="4824536"/>
          </a:xfrm>
        </p:spPr>
      </p:pic>
      <p:graphicFrame>
        <p:nvGraphicFramePr>
          <p:cNvPr id="3" name="Table 2"/>
          <p:cNvGraphicFramePr>
            <a:graphicFrameLocks noGrp="1"/>
          </p:cNvGraphicFramePr>
          <p:nvPr/>
        </p:nvGraphicFramePr>
        <p:xfrm>
          <a:off x="1013225" y="2197414"/>
          <a:ext cx="6878514" cy="884673"/>
        </p:xfrm>
        <a:graphic>
          <a:graphicData uri="http://schemas.openxmlformats.org/drawingml/2006/table">
            <a:tbl>
              <a:tblPr/>
              <a:tblGrid>
                <a:gridCol w="6878514"/>
              </a:tblGrid>
              <a:tr h="884673">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381837397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Annual Balance Sheet (E Part)</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71600" y="2204864"/>
            <a:ext cx="7200799" cy="3672408"/>
          </a:xfrm>
        </p:spPr>
      </p:pic>
      <p:graphicFrame>
        <p:nvGraphicFramePr>
          <p:cNvPr id="3" name="Table 2"/>
          <p:cNvGraphicFramePr>
            <a:graphicFrameLocks noGrp="1"/>
          </p:cNvGraphicFramePr>
          <p:nvPr/>
        </p:nvGraphicFramePr>
        <p:xfrm>
          <a:off x="1013225" y="2753902"/>
          <a:ext cx="6992681" cy="365760"/>
        </p:xfrm>
        <a:graphic>
          <a:graphicData uri="http://schemas.openxmlformats.org/drawingml/2006/table">
            <a:tbl>
              <a:tblPr/>
              <a:tblGrid>
                <a:gridCol w="6992681"/>
              </a:tblGrid>
              <a:tr h="242571">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370410058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Balance Sheet 2014 Q1 (Assets)</a:t>
            </a:r>
            <a:endParaRPr lang="en-US" dirty="0"/>
          </a:p>
        </p:txBody>
      </p:sp>
      <p:pic>
        <p:nvPicPr>
          <p:cNvPr id="4" name="Content Placeholder 3" descr="Screen Shot 2014-07-15 at 9.58.19 PM.pn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289" b="-8289"/>
          <a:stretch>
            <a:fillRect/>
          </a:stretch>
        </p:blipFill>
        <p:spPr/>
      </p:pic>
    </p:spTree>
    <p:extLst>
      <p:ext uri="{BB962C8B-B14F-4D97-AF65-F5344CB8AC3E}">
        <p14:creationId xmlns:p14="http://schemas.microsoft.com/office/powerpoint/2010/main" val="8421963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 Sheet 2014 Q1 (L+SE)</a:t>
            </a:r>
            <a:endParaRPr lang="en-US" dirty="0"/>
          </a:p>
        </p:txBody>
      </p:sp>
      <p:pic>
        <p:nvPicPr>
          <p:cNvPr id="4" name="Content Placeholder 3" descr="Screen Shot 2014-07-15 at 9.58.34 PM.png"/>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253" t="-1516" r="-8225" b="-1516"/>
          <a:stretch/>
        </p:blipFill>
        <p:spPr>
          <a:xfrm>
            <a:off x="457200" y="1430164"/>
            <a:ext cx="8229600" cy="5030226"/>
          </a:xfrm>
          <a:ln>
            <a:solidFill>
              <a:srgbClr val="0F6FC6"/>
            </a:solidFill>
          </a:ln>
        </p:spPr>
      </p:pic>
      <p:graphicFrame>
        <p:nvGraphicFramePr>
          <p:cNvPr id="6" name="Table 5"/>
          <p:cNvGraphicFramePr>
            <a:graphicFrameLocks noGrp="1"/>
          </p:cNvGraphicFramePr>
          <p:nvPr/>
        </p:nvGraphicFramePr>
        <p:xfrm>
          <a:off x="1146660" y="4635700"/>
          <a:ext cx="6633369" cy="365760"/>
        </p:xfrm>
        <a:graphic>
          <a:graphicData uri="http://schemas.openxmlformats.org/drawingml/2006/table">
            <a:tbl>
              <a:tblPr/>
              <a:tblGrid>
                <a:gridCol w="6633369"/>
              </a:tblGrid>
              <a:tr h="308224">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graphicFrame>
        <p:nvGraphicFramePr>
          <p:cNvPr id="7" name="Table 6"/>
          <p:cNvGraphicFramePr>
            <a:graphicFrameLocks noGrp="1"/>
          </p:cNvGraphicFramePr>
          <p:nvPr/>
        </p:nvGraphicFramePr>
        <p:xfrm>
          <a:off x="1109671" y="5695993"/>
          <a:ext cx="6658028" cy="365760"/>
        </p:xfrm>
        <a:graphic>
          <a:graphicData uri="http://schemas.openxmlformats.org/drawingml/2006/table">
            <a:tbl>
              <a:tblPr/>
              <a:tblGrid>
                <a:gridCol w="6658028"/>
              </a:tblGrid>
              <a:tr h="357540">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159698563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Income statement-q1</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579" y="1417638"/>
            <a:ext cx="6077833" cy="530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1717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Annual Income Statement</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87624" y="1556792"/>
            <a:ext cx="6768752" cy="4824536"/>
          </a:xfrm>
        </p:spPr>
      </p:pic>
      <p:graphicFrame>
        <p:nvGraphicFramePr>
          <p:cNvPr id="5" name="Table 4"/>
          <p:cNvGraphicFramePr>
            <a:graphicFrameLocks noGrp="1"/>
          </p:cNvGraphicFramePr>
          <p:nvPr/>
        </p:nvGraphicFramePr>
        <p:xfrm>
          <a:off x="1415143" y="2261810"/>
          <a:ext cx="6313714" cy="592666"/>
        </p:xfrm>
        <a:graphic>
          <a:graphicData uri="http://schemas.openxmlformats.org/drawingml/2006/table">
            <a:tbl>
              <a:tblPr/>
              <a:tblGrid>
                <a:gridCol w="6313714"/>
              </a:tblGrid>
              <a:tr h="592666">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94099735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Annual Cash Flow Statement</a:t>
            </a:r>
            <a:endParaRPr lang="zh-CN" alt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15616" y="1268760"/>
            <a:ext cx="6912768" cy="5328592"/>
          </a:xfrm>
        </p:spPr>
      </p:pic>
    </p:spTree>
    <p:extLst>
      <p:ext uri="{BB962C8B-B14F-4D97-AF65-F5344CB8AC3E}">
        <p14:creationId xmlns:p14="http://schemas.microsoft.com/office/powerpoint/2010/main" val="79142357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Cash Flow Statement (2014 Q1)</a:t>
            </a:r>
            <a:endParaRPr lang="en-US" dirty="0"/>
          </a:p>
        </p:txBody>
      </p:sp>
      <p:pic>
        <p:nvPicPr>
          <p:cNvPr id="4" name="Content Placeholder 3" descr="Screen Shot 2014-07-15 at 10.04.00 PM.png"/>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37" t="903" r="-9899" b="-903"/>
          <a:stretch/>
        </p:blipFill>
        <p:spPr>
          <a:xfrm>
            <a:off x="457200" y="1208242"/>
            <a:ext cx="8229600" cy="5461742"/>
          </a:xfrm>
        </p:spPr>
      </p:pic>
    </p:spTree>
    <p:extLst>
      <p:ext uri="{BB962C8B-B14F-4D97-AF65-F5344CB8AC3E}">
        <p14:creationId xmlns:p14="http://schemas.microsoft.com/office/powerpoint/2010/main" val="204982276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PPL EBITDA (2014 Q1)</a:t>
            </a:r>
            <a:endParaRPr lang="en-US" dirty="0"/>
          </a:p>
        </p:txBody>
      </p:sp>
      <p:pic>
        <p:nvPicPr>
          <p:cNvPr id="6" name="Content Placeholder 5" descr="Screen Shot 2014-07-15 at 10.20.11 PM.pn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6136" b="-16136"/>
          <a:stretch>
            <a:fillRect/>
          </a:stretch>
        </p:blipFill>
        <p:spPr>
          <a:xfrm>
            <a:off x="114299" y="1193812"/>
            <a:ext cx="9029701" cy="4489437"/>
          </a:xfrm>
        </p:spPr>
      </p:pic>
      <p:graphicFrame>
        <p:nvGraphicFramePr>
          <p:cNvPr id="9" name="Table 8"/>
          <p:cNvGraphicFramePr>
            <a:graphicFrameLocks noGrp="1"/>
          </p:cNvGraphicFramePr>
          <p:nvPr>
            <p:extLst>
              <p:ext uri="{D42A27DB-BD31-4B8C-83A1-F6EECF244321}">
                <p14:modId xmlns:p14="http://schemas.microsoft.com/office/powerpoint/2010/main" val="4016133963"/>
              </p:ext>
            </p:extLst>
          </p:nvPr>
        </p:nvGraphicFramePr>
        <p:xfrm>
          <a:off x="241299" y="4589636"/>
          <a:ext cx="8636000" cy="419186"/>
        </p:xfrm>
        <a:graphic>
          <a:graphicData uri="http://schemas.openxmlformats.org/drawingml/2006/table">
            <a:tbl>
              <a:tblPr/>
              <a:tblGrid>
                <a:gridCol w="8636000"/>
              </a:tblGrid>
              <a:tr h="419186">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3465546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334" y="0"/>
            <a:ext cx="7772400" cy="1143000"/>
          </a:xfrm>
        </p:spPr>
        <p:txBody>
          <a:bodyPr>
            <a:normAutofit fontScale="90000"/>
          </a:bodyPr>
          <a:lstStyle/>
          <a:p>
            <a:pPr algn="ctr"/>
            <a:r>
              <a:rPr lang="en-US" dirty="0" smtClean="0">
                <a:solidFill>
                  <a:srgbClr val="FFFFFF"/>
                </a:solidFill>
              </a:rPr>
              <a:t>Canadian Natural Gas Pipeline Map</a:t>
            </a:r>
            <a:endParaRPr lang="en-US" dirty="0">
              <a:solidFill>
                <a:srgbClr val="FFFFFF"/>
              </a:solidFill>
            </a:endParaRPr>
          </a:p>
        </p:txBody>
      </p:sp>
      <p:pic>
        <p:nvPicPr>
          <p:cNvPr id="4" name="Content Placeholder 3">
            <a:hlinkClick r:id="" action="ppaction://noaction"/>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87404" y="1138555"/>
            <a:ext cx="7560733" cy="5719445"/>
          </a:xfrm>
        </p:spPr>
      </p:pic>
    </p:spTree>
    <p:extLst>
      <p:ext uri="{BB962C8B-B14F-4D97-AF65-F5344CB8AC3E}">
        <p14:creationId xmlns:p14="http://schemas.microsoft.com/office/powerpoint/2010/main" val="384038212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PPL Annual EBITDA</a:t>
            </a:r>
            <a:endParaRPr lang="en-US" dirty="0"/>
          </a:p>
        </p:txBody>
      </p:sp>
      <p:pic>
        <p:nvPicPr>
          <p:cNvPr id="4" name="Content Placeholder 3" descr="Screen Shot 2014-07-15 at 10.23.53 PM.png"/>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921" b="-1777"/>
          <a:stretch/>
        </p:blipFill>
        <p:spPr>
          <a:xfrm>
            <a:off x="304800" y="1489076"/>
            <a:ext cx="8601076" cy="4225924"/>
          </a:xfrm>
        </p:spPr>
      </p:pic>
      <p:graphicFrame>
        <p:nvGraphicFramePr>
          <p:cNvPr id="6" name="Table 5"/>
          <p:cNvGraphicFramePr>
            <a:graphicFrameLocks noGrp="1"/>
          </p:cNvGraphicFramePr>
          <p:nvPr>
            <p:extLst>
              <p:ext uri="{D42A27DB-BD31-4B8C-83A1-F6EECF244321}">
                <p14:modId xmlns:p14="http://schemas.microsoft.com/office/powerpoint/2010/main" val="4271122126"/>
              </p:ext>
            </p:extLst>
          </p:nvPr>
        </p:nvGraphicFramePr>
        <p:xfrm>
          <a:off x="683568" y="4005064"/>
          <a:ext cx="7730710" cy="365760"/>
        </p:xfrm>
        <a:graphic>
          <a:graphicData uri="http://schemas.openxmlformats.org/drawingml/2006/table">
            <a:tbl>
              <a:tblPr/>
              <a:tblGrid>
                <a:gridCol w="7730710"/>
              </a:tblGrid>
              <a:tr h="230428">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spTree>
    <p:extLst>
      <p:ext uri="{BB962C8B-B14F-4D97-AF65-F5344CB8AC3E}">
        <p14:creationId xmlns:p14="http://schemas.microsoft.com/office/powerpoint/2010/main" val="14133838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invest in PPL?</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87717729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522426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16833"/>
            <a:ext cx="7772400" cy="1683618"/>
          </a:xfrm>
        </p:spPr>
        <p:txBody>
          <a:bodyPr/>
          <a:lstStyle/>
          <a:p>
            <a:r>
              <a:rPr lang="en-US" altLang="zh-CN" dirty="0" smtClean="0"/>
              <a:t>Recommendation</a:t>
            </a:r>
            <a:endParaRPr lang="zh-CN" altLang="en-US" dirty="0"/>
          </a:p>
        </p:txBody>
      </p:sp>
      <p:sp>
        <p:nvSpPr>
          <p:cNvPr id="3" name="Subtitle 2"/>
          <p:cNvSpPr>
            <a:spLocks noGrp="1"/>
          </p:cNvSpPr>
          <p:nvPr>
            <p:ph type="subTitle" idx="1"/>
          </p:nvPr>
        </p:nvSpPr>
        <p:spPr>
          <a:xfrm>
            <a:off x="1371600" y="3886200"/>
            <a:ext cx="6400800" cy="1270992"/>
          </a:xfrm>
        </p:spPr>
        <p:style>
          <a:lnRef idx="0">
            <a:schemeClr val="accent5"/>
          </a:lnRef>
          <a:fillRef idx="3">
            <a:schemeClr val="accent5"/>
          </a:fillRef>
          <a:effectRef idx="3">
            <a:schemeClr val="accent5"/>
          </a:effectRef>
          <a:fontRef idx="minor">
            <a:schemeClr val="lt1"/>
          </a:fontRef>
        </p:style>
        <p:txBody>
          <a:bodyPr>
            <a:normAutofit lnSpcReduction="10000"/>
          </a:bodyPr>
          <a:lstStyle/>
          <a:p>
            <a:r>
              <a:rPr lang="en-US" altLang="zh-CN" sz="8000" dirty="0" smtClean="0">
                <a:solidFill>
                  <a:srgbClr val="FFFF00"/>
                </a:solidFill>
              </a:rPr>
              <a:t>BUY</a:t>
            </a:r>
            <a:endParaRPr lang="zh-CN" altLang="en-US" sz="8000" dirty="0">
              <a:solidFill>
                <a:srgbClr val="FFFF00"/>
              </a:solidFill>
            </a:endParaRPr>
          </a:p>
        </p:txBody>
      </p:sp>
    </p:spTree>
    <p:extLst>
      <p:ext uri="{BB962C8B-B14F-4D97-AF65-F5344CB8AC3E}">
        <p14:creationId xmlns:p14="http://schemas.microsoft.com/office/powerpoint/2010/main" val="384132104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co.ca/files/user/200019/Interpipeline_Logo_colour.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0" y="0"/>
            <a:ext cx="9112612"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nterpipeline.com/skins/interpipeline/images/home-header-4.jp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057400"/>
            <a:ext cx="91440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3100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8763" y="381000"/>
            <a:ext cx="8001000" cy="830997"/>
          </a:xfrm>
          <a:prstGeom prst="rect">
            <a:avLst/>
          </a:prstGeom>
          <a:noFill/>
        </p:spPr>
        <p:txBody>
          <a:bodyPr wrap="square" rtlCol="0">
            <a:spAutoFit/>
          </a:bodyPr>
          <a:lstStyle/>
          <a:p>
            <a:pPr algn="ctr"/>
            <a:r>
              <a:rPr lang="en-US" sz="4800" dirty="0" smtClean="0">
                <a:latin typeface="Arial Black" panose="020B0A04020102020204" pitchFamily="34" charset="0"/>
              </a:rPr>
              <a:t>IPL.UN – 5 day</a:t>
            </a:r>
            <a:endParaRPr lang="en-US" sz="4800" dirty="0">
              <a:latin typeface="Arial Black" panose="020B0A040201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83820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787524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74" y="1945049"/>
            <a:ext cx="9149474" cy="46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68763" y="381000"/>
            <a:ext cx="8001000" cy="830997"/>
          </a:xfrm>
          <a:prstGeom prst="rect">
            <a:avLst/>
          </a:prstGeom>
          <a:noFill/>
        </p:spPr>
        <p:txBody>
          <a:bodyPr wrap="square" rtlCol="0">
            <a:spAutoFit/>
          </a:bodyPr>
          <a:lstStyle/>
          <a:p>
            <a:pPr algn="ctr"/>
            <a:r>
              <a:rPr lang="en-US" sz="4800" dirty="0" smtClean="0">
                <a:latin typeface="Arial Black" panose="020B0A04020102020204" pitchFamily="34" charset="0"/>
              </a:rPr>
              <a:t>IPL.UN – YTD</a:t>
            </a:r>
            <a:endParaRPr lang="en-US" sz="4800" dirty="0">
              <a:latin typeface="Arial Black" panose="020B0A04020102020204" pitchFamily="34" charset="0"/>
            </a:endParaRPr>
          </a:p>
        </p:txBody>
      </p:sp>
    </p:spTree>
    <p:extLst>
      <p:ext uri="{BB962C8B-B14F-4D97-AF65-F5344CB8AC3E}">
        <p14:creationId xmlns:p14="http://schemas.microsoft.com/office/powerpoint/2010/main" val="103851378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110" y="1813914"/>
            <a:ext cx="902367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9600" y="381000"/>
            <a:ext cx="8001000" cy="830997"/>
          </a:xfrm>
          <a:prstGeom prst="rect">
            <a:avLst/>
          </a:prstGeom>
          <a:noFill/>
        </p:spPr>
        <p:txBody>
          <a:bodyPr wrap="square" rtlCol="0">
            <a:spAutoFit/>
          </a:bodyPr>
          <a:lstStyle/>
          <a:p>
            <a:pPr algn="ctr"/>
            <a:r>
              <a:rPr lang="en-US" sz="4800" dirty="0" smtClean="0">
                <a:latin typeface="Arial Black" panose="020B0A04020102020204" pitchFamily="34" charset="0"/>
              </a:rPr>
              <a:t>IPL.UN – 1 Year</a:t>
            </a:r>
            <a:endParaRPr lang="en-US" sz="4800" dirty="0">
              <a:latin typeface="Arial Black" panose="020B0A04020102020204" pitchFamily="34" charset="0"/>
            </a:endParaRPr>
          </a:p>
        </p:txBody>
      </p:sp>
    </p:spTree>
    <p:extLst>
      <p:ext uri="{BB962C8B-B14F-4D97-AF65-F5344CB8AC3E}">
        <p14:creationId xmlns:p14="http://schemas.microsoft.com/office/powerpoint/2010/main" val="168909841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217" y="1828800"/>
            <a:ext cx="90741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381000"/>
            <a:ext cx="8229600" cy="1200329"/>
          </a:xfrm>
          <a:prstGeom prst="rect">
            <a:avLst/>
          </a:prstGeom>
          <a:noFill/>
        </p:spPr>
        <p:txBody>
          <a:bodyPr wrap="square" rtlCol="0">
            <a:spAutoFit/>
          </a:bodyPr>
          <a:lstStyle/>
          <a:p>
            <a:pPr algn="ctr"/>
            <a:r>
              <a:rPr lang="en-US" sz="3600" dirty="0" smtClean="0">
                <a:latin typeface="Arial Black" panose="020B0A04020102020204" pitchFamily="34" charset="0"/>
              </a:rPr>
              <a:t>IPL.UN – 1 Year Moving Average</a:t>
            </a:r>
          </a:p>
          <a:p>
            <a:pPr algn="ctr"/>
            <a:r>
              <a:rPr lang="en-US" sz="3600" dirty="0" smtClean="0">
                <a:latin typeface="Arial Black" panose="020B0A04020102020204" pitchFamily="34" charset="0"/>
              </a:rPr>
              <a:t>10&amp;100</a:t>
            </a:r>
            <a:endParaRPr lang="en-US" sz="3600" dirty="0">
              <a:latin typeface="Arial Black" panose="020B0A04020102020204" pitchFamily="34" charset="0"/>
            </a:endParaRPr>
          </a:p>
        </p:txBody>
      </p:sp>
    </p:spTree>
    <p:extLst>
      <p:ext uri="{BB962C8B-B14F-4D97-AF65-F5344CB8AC3E}">
        <p14:creationId xmlns:p14="http://schemas.microsoft.com/office/powerpoint/2010/main" val="413172990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949" y="2136435"/>
            <a:ext cx="9067451" cy="46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381000"/>
            <a:ext cx="8229600" cy="646331"/>
          </a:xfrm>
          <a:prstGeom prst="rect">
            <a:avLst/>
          </a:prstGeom>
          <a:noFill/>
        </p:spPr>
        <p:txBody>
          <a:bodyPr wrap="square" rtlCol="0">
            <a:spAutoFit/>
          </a:bodyPr>
          <a:lstStyle/>
          <a:p>
            <a:pPr algn="ctr"/>
            <a:r>
              <a:rPr lang="en-US" sz="3600" dirty="0" smtClean="0">
                <a:latin typeface="Arial Black" panose="020B0A04020102020204" pitchFamily="34" charset="0"/>
              </a:rPr>
              <a:t>IPL.UN – 5 Year</a:t>
            </a:r>
            <a:endParaRPr lang="en-US" sz="3600" dirty="0">
              <a:latin typeface="Arial Black" panose="020B0A04020102020204" pitchFamily="34" charset="0"/>
            </a:endParaRPr>
          </a:p>
        </p:txBody>
      </p:sp>
    </p:spTree>
    <p:extLst>
      <p:ext uri="{BB962C8B-B14F-4D97-AF65-F5344CB8AC3E}">
        <p14:creationId xmlns:p14="http://schemas.microsoft.com/office/powerpoint/2010/main" val="419694573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550" y="1974112"/>
            <a:ext cx="90614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381000"/>
            <a:ext cx="8229600" cy="646331"/>
          </a:xfrm>
          <a:prstGeom prst="rect">
            <a:avLst/>
          </a:prstGeom>
          <a:noFill/>
        </p:spPr>
        <p:txBody>
          <a:bodyPr wrap="square" rtlCol="0">
            <a:spAutoFit/>
          </a:bodyPr>
          <a:lstStyle/>
          <a:p>
            <a:pPr algn="ctr"/>
            <a:r>
              <a:rPr lang="en-US" sz="3600" dirty="0" smtClean="0">
                <a:latin typeface="Arial Black" panose="020B0A04020102020204" pitchFamily="34" charset="0"/>
              </a:rPr>
              <a:t>IPL.UN – 1997-Present</a:t>
            </a:r>
            <a:endParaRPr lang="en-US" sz="3600" dirty="0">
              <a:latin typeface="Arial Black" panose="020B0A04020102020204" pitchFamily="34" charset="0"/>
            </a:endParaRPr>
          </a:p>
        </p:txBody>
      </p:sp>
    </p:spTree>
    <p:extLst>
      <p:ext uri="{BB962C8B-B14F-4D97-AF65-F5344CB8AC3E}">
        <p14:creationId xmlns:p14="http://schemas.microsoft.com/office/powerpoint/2010/main" val="705658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8" y="-203196"/>
            <a:ext cx="7772400" cy="1143000"/>
          </a:xfrm>
        </p:spPr>
        <p:txBody>
          <a:bodyPr>
            <a:normAutofit/>
          </a:bodyPr>
          <a:lstStyle/>
          <a:p>
            <a:r>
              <a:rPr lang="en-US" sz="2800" dirty="0" smtClean="0">
                <a:solidFill>
                  <a:srgbClr val="FFFFFF"/>
                </a:solidFill>
              </a:rPr>
              <a:t>Types of Pipeline – Overall</a:t>
            </a:r>
            <a:endParaRPr lang="en-US" sz="2800" dirty="0">
              <a:solidFill>
                <a:srgbClr val="FFFFFF"/>
              </a:solidFill>
            </a:endParaRPr>
          </a:p>
        </p:txBody>
      </p:sp>
      <p:pic>
        <p:nvPicPr>
          <p:cNvPr id="4" name="Content Placeholder 3">
            <a:hlinkClick r:id="" action="ppaction://noaction"/>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93333" y="712781"/>
            <a:ext cx="6096000" cy="6145219"/>
          </a:xfrm>
        </p:spPr>
      </p:pic>
    </p:spTree>
    <p:extLst>
      <p:ext uri="{BB962C8B-B14F-4D97-AF65-F5344CB8AC3E}">
        <p14:creationId xmlns:p14="http://schemas.microsoft.com/office/powerpoint/2010/main" val="138491847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898"/>
            <a:ext cx="913611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125527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733" y="95003"/>
            <a:ext cx="5594059" cy="667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122600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66688"/>
            <a:ext cx="5943600"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469351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381000"/>
            <a:ext cx="8576902" cy="5852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346011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838200"/>
            <a:ext cx="7834459" cy="530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141341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7653" y="1828800"/>
            <a:ext cx="8528694" cy="374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6747" y="457200"/>
            <a:ext cx="8229600" cy="646331"/>
          </a:xfrm>
          <a:prstGeom prst="rect">
            <a:avLst/>
          </a:prstGeom>
          <a:noFill/>
        </p:spPr>
        <p:txBody>
          <a:bodyPr wrap="square" rtlCol="0">
            <a:spAutoFit/>
          </a:bodyPr>
          <a:lstStyle/>
          <a:p>
            <a:pPr algn="ctr"/>
            <a:r>
              <a:rPr lang="en-US" sz="3600" dirty="0" smtClean="0">
                <a:latin typeface="Arial Black" panose="020B0A04020102020204" pitchFamily="34" charset="0"/>
              </a:rPr>
              <a:t>1</a:t>
            </a:r>
            <a:r>
              <a:rPr lang="en-US" sz="3600" baseline="30000" dirty="0" smtClean="0">
                <a:latin typeface="Arial Black" panose="020B0A04020102020204" pitchFamily="34" charset="0"/>
              </a:rPr>
              <a:t>st</a:t>
            </a:r>
            <a:r>
              <a:rPr lang="en-US" sz="3600" dirty="0" smtClean="0">
                <a:latin typeface="Arial Black" panose="020B0A04020102020204" pitchFamily="34" charset="0"/>
              </a:rPr>
              <a:t> Quarter Highlights</a:t>
            </a:r>
            <a:endParaRPr lang="en-US" sz="3600" dirty="0">
              <a:latin typeface="Arial Black" panose="020B0A04020102020204" pitchFamily="34" charset="0"/>
            </a:endParaRPr>
          </a:p>
        </p:txBody>
      </p:sp>
    </p:spTree>
    <p:extLst>
      <p:ext uri="{BB962C8B-B14F-4D97-AF65-F5344CB8AC3E}">
        <p14:creationId xmlns:p14="http://schemas.microsoft.com/office/powerpoint/2010/main" val="241329824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nchor="ctr">
            <a:normAutofit fontScale="90000"/>
          </a:bodyPr>
          <a:lstStyle/>
          <a:p>
            <a:pPr eaLnBrk="1" hangingPunct="1"/>
            <a:r>
              <a:rPr lang="en-US" altLang="zh-TW" sz="4400" b="1" dirty="0" smtClean="0">
                <a:latin typeface="Arial Black" panose="020B0A04020102020204" pitchFamily="34" charset="0"/>
              </a:rPr>
              <a:t>Cash Distribution Growth</a:t>
            </a:r>
            <a:endParaRPr lang="zh-TW" altLang="en-US" sz="4400" b="1" dirty="0" smtClean="0">
              <a:latin typeface="Arial Black" panose="020B0A04020102020204" pitchFamily="34" charset="0"/>
            </a:endParaRPr>
          </a:p>
        </p:txBody>
      </p:sp>
      <p:pic>
        <p:nvPicPr>
          <p:cNvPr id="5122" name="Picture 2"/>
          <p:cNvPicPr>
            <a:picLocks noChangeAspect="1" noChangeArrowheads="1"/>
          </p:cNvPicPr>
          <p:nvPr/>
        </p:nvPicPr>
        <p:blipFill>
          <a:blip r:embed="rId3" cstate="print"/>
          <a:srcRect/>
          <a:stretch>
            <a:fillRect/>
          </a:stretch>
        </p:blipFill>
        <p:spPr bwMode="auto">
          <a:xfrm>
            <a:off x="519953" y="1925451"/>
            <a:ext cx="8301318" cy="4333875"/>
          </a:xfrm>
          <a:prstGeom prst="rect">
            <a:avLst/>
          </a:prstGeom>
          <a:noFill/>
          <a:ln w="9525">
            <a:noFill/>
            <a:miter lim="800000"/>
            <a:headEnd/>
            <a:tailEnd/>
          </a:ln>
          <a:effectLst/>
        </p:spPr>
      </p:pic>
    </p:spTree>
    <p:extLst>
      <p:ext uri="{BB962C8B-B14F-4D97-AF65-F5344CB8AC3E}">
        <p14:creationId xmlns:p14="http://schemas.microsoft.com/office/powerpoint/2010/main" val="203505197"/>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5 Year Growth Summary</a:t>
            </a:r>
            <a:endParaRPr lang="en-US" dirty="0">
              <a:latin typeface="Arial Black" panose="020B0A040201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90491" y="1262439"/>
            <a:ext cx="4640048" cy="557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850906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8400"/>
            <a:ext cx="8229600" cy="1143000"/>
          </a:xfrm>
        </p:spPr>
        <p:txBody>
          <a:bodyPr>
            <a:normAutofit/>
          </a:bodyPr>
          <a:lstStyle/>
          <a:p>
            <a:r>
              <a:rPr lang="en-US" dirty="0" smtClean="0">
                <a:latin typeface="Arial Black" panose="020B0A04020102020204" pitchFamily="34" charset="0"/>
              </a:rPr>
              <a:t>OVERVIEW OF INTER PIPELINE</a:t>
            </a:r>
            <a:endParaRPr lang="en-US" dirty="0">
              <a:latin typeface="Arial Black" panose="020B0A04020102020204" pitchFamily="34" charset="0"/>
            </a:endParaRPr>
          </a:p>
        </p:txBody>
      </p:sp>
    </p:spTree>
    <p:extLst>
      <p:ext uri="{BB962C8B-B14F-4D97-AF65-F5344CB8AC3E}">
        <p14:creationId xmlns:p14="http://schemas.microsoft.com/office/powerpoint/2010/main" val="3553103541"/>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Black" panose="020B0A04020102020204" pitchFamily="34" charset="0"/>
              </a:rPr>
              <a:t>Company Overview</a:t>
            </a:r>
            <a:endParaRPr lang="en-US" dirty="0">
              <a:latin typeface="Arial Black" panose="020B0A04020102020204" pitchFamily="34" charset="0"/>
            </a:endParaRPr>
          </a:p>
        </p:txBody>
      </p:sp>
      <p:sp>
        <p:nvSpPr>
          <p:cNvPr id="3" name="TextBox 2"/>
          <p:cNvSpPr txBox="1"/>
          <p:nvPr/>
        </p:nvSpPr>
        <p:spPr>
          <a:xfrm>
            <a:off x="1009291" y="1966823"/>
            <a:ext cx="7448909" cy="3416320"/>
          </a:xfrm>
          <a:prstGeom prst="rect">
            <a:avLst/>
          </a:prstGeom>
          <a:noFill/>
        </p:spPr>
        <p:txBody>
          <a:bodyPr wrap="square" rtlCol="0">
            <a:spAutoFit/>
          </a:bodyPr>
          <a:lstStyle/>
          <a:p>
            <a:pPr marL="285750" indent="-285750">
              <a:buFont typeface="Arial" panose="020B0604020202020204" pitchFamily="34" charset="0"/>
              <a:buChar char="•"/>
            </a:pPr>
            <a:r>
              <a:rPr lang="en-US" altLang="zh-TW" dirty="0"/>
              <a:t>Created in 1997</a:t>
            </a:r>
          </a:p>
          <a:p>
            <a:pPr marL="285750" indent="-285750">
              <a:buFont typeface="Arial" panose="020B0604020202020204" pitchFamily="34" charset="0"/>
              <a:buChar char="•"/>
            </a:pPr>
            <a:r>
              <a:rPr lang="en-US" altLang="zh-TW" dirty="0"/>
              <a:t>Major in petroleum transportation, storage and natural gas liquids (NGL) extraction business in Calgary</a:t>
            </a:r>
          </a:p>
          <a:p>
            <a:pPr marL="285750" indent="-285750">
              <a:buFont typeface="Arial" panose="020B0604020202020204" pitchFamily="34" charset="0"/>
              <a:buChar char="•"/>
            </a:pPr>
            <a:r>
              <a:rPr lang="en-US" altLang="zh-TW" dirty="0"/>
              <a:t>Operates diversified energy infrastructure assets in Western Canada, the United Kingdom, </a:t>
            </a:r>
            <a:r>
              <a:rPr lang="en-US" altLang="zh-TW" dirty="0" smtClean="0"/>
              <a:t>Ireland and Germany</a:t>
            </a:r>
          </a:p>
          <a:p>
            <a:pPr marL="285750" indent="-285750">
              <a:buFont typeface="Arial" panose="020B0604020202020204" pitchFamily="34" charset="0"/>
              <a:buChar char="•"/>
            </a:pPr>
            <a:r>
              <a:rPr lang="en-US" altLang="zh-TW" dirty="0"/>
              <a:t>Koch Pipelines Canada LP is Inter Pipeline’s </a:t>
            </a:r>
            <a:r>
              <a:rPr lang="en-US" altLang="zh-TW" dirty="0" smtClean="0"/>
              <a:t>predecessor</a:t>
            </a:r>
          </a:p>
          <a:p>
            <a:pPr marL="285750" indent="-285750">
              <a:buFont typeface="Arial" panose="020B0604020202020204" pitchFamily="34" charset="0"/>
              <a:buChar char="•"/>
            </a:pPr>
            <a:r>
              <a:rPr lang="en-US" dirty="0"/>
              <a:t>Canada’s leading energy infrastructure businesses and ranks among the top 100 companies listed on the Toronto Stock </a:t>
            </a:r>
            <a:r>
              <a:rPr lang="en-US" dirty="0" smtClean="0"/>
              <a:t>Exchange</a:t>
            </a:r>
          </a:p>
          <a:p>
            <a:pPr marL="285750" indent="-285750">
              <a:buFont typeface="Arial" panose="020B0604020202020204" pitchFamily="34" charset="0"/>
              <a:buChar char="•"/>
            </a:pPr>
            <a:r>
              <a:rPr lang="en-US" dirty="0" smtClean="0"/>
              <a:t>Handles the </a:t>
            </a:r>
            <a:r>
              <a:rPr lang="en-US" dirty="0"/>
              <a:t>equivalent of 1.8 million barrels of energy commodities through operations in Canada and Western </a:t>
            </a:r>
            <a:r>
              <a:rPr lang="en-US" dirty="0" smtClean="0"/>
              <a:t>Europe</a:t>
            </a:r>
          </a:p>
          <a:p>
            <a:pPr marL="285750" indent="-285750">
              <a:buFont typeface="Arial" panose="020B0604020202020204" pitchFamily="34" charset="0"/>
              <a:buChar char="•"/>
            </a:pPr>
            <a:r>
              <a:rPr lang="en-US" altLang="zh-TW" dirty="0" smtClean="0"/>
              <a:t>Generates long-term, predictable cash flows</a:t>
            </a:r>
            <a:endParaRPr lang="en-US" altLang="zh-TW" dirty="0"/>
          </a:p>
          <a:p>
            <a:pPr marL="285750" indent="-285750">
              <a:buFont typeface="Arial" panose="020B0604020202020204" pitchFamily="34" charset="0"/>
              <a:buChar char="•"/>
            </a:pPr>
            <a:endParaRPr lang="en-US" altLang="zh-TW" dirty="0"/>
          </a:p>
        </p:txBody>
      </p:sp>
    </p:spTree>
    <p:extLst>
      <p:ext uri="{BB962C8B-B14F-4D97-AF65-F5344CB8AC3E}">
        <p14:creationId xmlns:p14="http://schemas.microsoft.com/office/powerpoint/2010/main" val="3886320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noChangeArrowheads="1"/>
          </p:cNvSpPr>
          <p:nvPr>
            <p:ph type="title"/>
          </p:nvPr>
        </p:nvSpPr>
        <p:spPr>
          <a:xfrm>
            <a:off x="838200" y="152400"/>
            <a:ext cx="7024744" cy="1143000"/>
          </a:xfrm>
        </p:spPr>
        <p:txBody>
          <a:bodyPr/>
          <a:lstStyle/>
          <a:p>
            <a:r>
              <a:rPr lang="en-US" dirty="0" smtClean="0">
                <a:ea typeface="宋体" pitchFamily="2" charset="-122"/>
              </a:rPr>
              <a:t>Pipeline Systems</a:t>
            </a:r>
          </a:p>
        </p:txBody>
      </p:sp>
      <p:sp>
        <p:nvSpPr>
          <p:cNvPr id="30722" name="Content Placeholder 2"/>
          <p:cNvSpPr>
            <a:spLocks noGrp="1" noChangeArrowheads="1"/>
          </p:cNvSpPr>
          <p:nvPr>
            <p:ph sz="half" idx="4294967295"/>
          </p:nvPr>
        </p:nvSpPr>
        <p:spPr>
          <a:xfrm>
            <a:off x="609600" y="1412776"/>
            <a:ext cx="3942474" cy="4525963"/>
          </a:xfrm>
          <a:prstGeom prst="rect">
            <a:avLst/>
          </a:prstGeom>
        </p:spPr>
        <p:txBody>
          <a:bodyPr>
            <a:noAutofit/>
          </a:bodyPr>
          <a:lstStyle/>
          <a:p>
            <a:r>
              <a:rPr lang="en-US" sz="2400" b="1" dirty="0" smtClean="0">
                <a:ea typeface="宋体" pitchFamily="2" charset="-122"/>
              </a:rPr>
              <a:t>Gathering system </a:t>
            </a:r>
          </a:p>
          <a:p>
            <a:pPr lvl="1"/>
            <a:r>
              <a:rPr lang="en-US" sz="2000" dirty="0" smtClean="0">
                <a:ea typeface="宋体" pitchFamily="2" charset="-122"/>
              </a:rPr>
              <a:t>Most gathering systems located in the west of Canada</a:t>
            </a:r>
          </a:p>
          <a:p>
            <a:r>
              <a:rPr lang="en-US" sz="2400" b="1" dirty="0" smtClean="0">
                <a:ea typeface="宋体" pitchFamily="2" charset="-122"/>
              </a:rPr>
              <a:t>The trunk pipelines </a:t>
            </a:r>
          </a:p>
          <a:p>
            <a:pPr lvl="1"/>
            <a:r>
              <a:rPr lang="en-US" sz="2000" dirty="0" smtClean="0">
                <a:ea typeface="宋体" pitchFamily="2" charset="-122"/>
              </a:rPr>
              <a:t>Mostly locate near population center in the East of Canada</a:t>
            </a:r>
          </a:p>
          <a:p>
            <a:r>
              <a:rPr lang="en-US" sz="2400" b="1" dirty="0" smtClean="0">
                <a:ea typeface="宋体" pitchFamily="2" charset="-122"/>
              </a:rPr>
              <a:t>Distribution system</a:t>
            </a:r>
          </a:p>
          <a:p>
            <a:pPr lvl="1"/>
            <a:r>
              <a:rPr lang="en-US" sz="2000" dirty="0" smtClean="0">
                <a:ea typeface="宋体" pitchFamily="2" charset="-122"/>
              </a:rPr>
              <a:t>Equally divided between eastern and western Canada</a:t>
            </a:r>
          </a:p>
        </p:txBody>
      </p:sp>
      <p:sp>
        <p:nvSpPr>
          <p:cNvPr id="2" name="内容占位符 1"/>
          <p:cNvSpPr>
            <a:spLocks noGrp="1"/>
          </p:cNvSpPr>
          <p:nvPr>
            <p:ph sz="half" idx="4294967295"/>
          </p:nvPr>
        </p:nvSpPr>
        <p:spPr>
          <a:xfrm>
            <a:off x="4645152" y="2313431"/>
            <a:ext cx="3419856" cy="3493008"/>
          </a:xfrm>
          <a:prstGeom prst="rect">
            <a:avLst/>
          </a:prstGeom>
        </p:spPr>
        <p:txBody>
          <a:bodyPr/>
          <a:lstStyle/>
          <a:p>
            <a:endParaRPr lang="zh-CN" altLang="en-US" dirty="0"/>
          </a:p>
        </p:txBody>
      </p:sp>
      <p:pic>
        <p:nvPicPr>
          <p:cNvPr id="60418" name="Picture 2" descr="http://www.bgs.ac.uk/discoveringGeology/climateChange/CCS/images/Pipelines_CB023359.jpg"/>
          <p:cNvPicPr>
            <a:picLocks noChangeAspect="1" noChangeArrowheads="1"/>
          </p:cNvPicPr>
          <p:nvPr/>
        </p:nvPicPr>
        <p:blipFill>
          <a:blip r:embed="rId3" cstate="print"/>
          <a:srcRect/>
          <a:stretch>
            <a:fillRect/>
          </a:stretch>
        </p:blipFill>
        <p:spPr bwMode="auto">
          <a:xfrm>
            <a:off x="4788024" y="1484784"/>
            <a:ext cx="3215856" cy="4248472"/>
          </a:xfrm>
          <a:prstGeom prst="rect">
            <a:avLst/>
          </a:prstGeom>
          <a:noFill/>
        </p:spPr>
      </p:pic>
    </p:spTree>
    <p:extLst>
      <p:ext uri="{BB962C8B-B14F-4D97-AF65-F5344CB8AC3E}">
        <p14:creationId xmlns:p14="http://schemas.microsoft.com/office/powerpoint/2010/main" val="2796018418"/>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19050"/>
            <a:ext cx="9658350"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82577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2" y="228600"/>
            <a:ext cx="9071902"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396500"/>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STRATEGY</a:t>
            </a:r>
            <a:endParaRPr lang="en-US" dirty="0">
              <a:latin typeface="Arial Black" panose="020B0A04020102020204" pitchFamily="34" charset="0"/>
            </a:endParaRPr>
          </a:p>
        </p:txBody>
      </p:sp>
      <p:sp>
        <p:nvSpPr>
          <p:cNvPr id="3" name="Rectangle 2"/>
          <p:cNvSpPr/>
          <p:nvPr/>
        </p:nvSpPr>
        <p:spPr>
          <a:xfrm>
            <a:off x="1137684" y="1837269"/>
            <a:ext cx="6705600" cy="3046988"/>
          </a:xfrm>
          <a:prstGeom prst="rect">
            <a:avLst/>
          </a:prstGeom>
        </p:spPr>
        <p:txBody>
          <a:bodyPr wrap="square">
            <a:spAutoFit/>
          </a:bodyPr>
          <a:lstStyle/>
          <a:p>
            <a:pPr marL="457200" indent="-457200">
              <a:buFont typeface="Arial" panose="020B0604020202020204" pitchFamily="34" charset="0"/>
              <a:buChar char="•"/>
            </a:pPr>
            <a:r>
              <a:rPr lang="en-US" altLang="zh-TW" sz="3200" dirty="0"/>
              <a:t>Acquire and develop long-life, high-quality energy infrastructure assets that generate sustainable and predictable cash flow</a:t>
            </a:r>
          </a:p>
          <a:p>
            <a:pPr marL="457200" indent="-457200">
              <a:buFont typeface="Arial" panose="020B0604020202020204" pitchFamily="34" charset="0"/>
              <a:buChar char="•"/>
            </a:pPr>
            <a:r>
              <a:rPr lang="en-US" altLang="zh-TW" sz="3200" dirty="0"/>
              <a:t>Support stable and increasing returns to unit holders </a:t>
            </a:r>
          </a:p>
        </p:txBody>
      </p:sp>
    </p:spTree>
    <p:extLst>
      <p:ext uri="{BB962C8B-B14F-4D97-AF65-F5344CB8AC3E}">
        <p14:creationId xmlns:p14="http://schemas.microsoft.com/office/powerpoint/2010/main" val="240968863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Black" panose="020B0A04020102020204" pitchFamily="34" charset="0"/>
              </a:rPr>
              <a:t>Business Type</a:t>
            </a:r>
            <a:endParaRPr lang="en-US" dirty="0">
              <a:latin typeface="Arial Black" panose="020B0A04020102020204" pitchFamily="34" charset="0"/>
            </a:endParaRPr>
          </a:p>
        </p:txBody>
      </p:sp>
      <p:sp>
        <p:nvSpPr>
          <p:cNvPr id="3" name="TextBox 2"/>
          <p:cNvSpPr txBox="1"/>
          <p:nvPr/>
        </p:nvSpPr>
        <p:spPr>
          <a:xfrm>
            <a:off x="546265" y="1417638"/>
            <a:ext cx="8122722" cy="4154984"/>
          </a:xfrm>
          <a:prstGeom prst="rect">
            <a:avLst/>
          </a:prstGeom>
          <a:noFill/>
        </p:spPr>
        <p:txBody>
          <a:bodyPr wrap="square" rtlCol="0">
            <a:spAutoFit/>
          </a:bodyPr>
          <a:lstStyle/>
          <a:p>
            <a:pPr marL="342900" indent="-342900">
              <a:buFont typeface="Arial" panose="020B0604020202020204" pitchFamily="34" charset="0"/>
              <a:buChar char="•"/>
            </a:pPr>
            <a:r>
              <a:rPr lang="en-US" altLang="zh-TW" sz="2200" dirty="0"/>
              <a:t>Publicly traded limited partnership under the laws of the Province of Alberta on October 9, </a:t>
            </a:r>
            <a:r>
              <a:rPr lang="en-US" altLang="zh-TW" sz="2200" dirty="0" smtClean="0"/>
              <a:t>1997</a:t>
            </a:r>
          </a:p>
          <a:p>
            <a:endParaRPr lang="en-US" altLang="zh-TW" sz="2200" dirty="0"/>
          </a:p>
          <a:p>
            <a:r>
              <a:rPr lang="en-US" altLang="zh-TW" sz="2200" b="1" dirty="0"/>
              <a:t>W</a:t>
            </a:r>
            <a:r>
              <a:rPr lang="en-US" altLang="zh-TW" sz="2200" b="1" dirty="0" smtClean="0"/>
              <a:t>hat </a:t>
            </a:r>
            <a:r>
              <a:rPr lang="en-US" altLang="zh-TW" sz="2200" b="1" dirty="0"/>
              <a:t>is limited </a:t>
            </a:r>
            <a:r>
              <a:rPr lang="en-US" altLang="zh-TW" sz="2200" b="1" dirty="0" smtClean="0"/>
              <a:t>partnership?</a:t>
            </a:r>
          </a:p>
          <a:p>
            <a:endParaRPr lang="en-US" altLang="zh-TW" sz="2200" b="1" dirty="0" smtClean="0"/>
          </a:p>
          <a:p>
            <a:pPr marL="342900" indent="-342900">
              <a:buFont typeface="Arial" panose="020B0604020202020204" pitchFamily="34" charset="0"/>
              <a:buChar char="•"/>
            </a:pPr>
            <a:r>
              <a:rPr lang="en-US" altLang="zh-TW" sz="2200" dirty="0" smtClean="0"/>
              <a:t>Limited </a:t>
            </a:r>
            <a:r>
              <a:rPr lang="en-US" altLang="zh-TW" sz="2200" dirty="0"/>
              <a:t>partner: has a share of ownership but who takes </a:t>
            </a:r>
            <a:r>
              <a:rPr lang="en-US" altLang="zh-TW" sz="2200" i="1" dirty="0"/>
              <a:t>NO</a:t>
            </a:r>
            <a:r>
              <a:rPr lang="en-US" altLang="zh-TW" sz="2200" dirty="0"/>
              <a:t> part in managing the partnership : </a:t>
            </a:r>
            <a:r>
              <a:rPr lang="en-US" altLang="zh-TW" sz="2200" i="1" dirty="0"/>
              <a:t>NOT</a:t>
            </a:r>
            <a:r>
              <a:rPr lang="en-US" altLang="zh-TW" sz="2200" dirty="0"/>
              <a:t> liable for any amount greater than their original investment in the partnership </a:t>
            </a:r>
          </a:p>
          <a:p>
            <a:pPr marL="342900" indent="-342900">
              <a:buFont typeface="Arial" panose="020B0604020202020204" pitchFamily="34" charset="0"/>
              <a:buChar char="•"/>
            </a:pPr>
            <a:r>
              <a:rPr lang="en-US" altLang="zh-TW" sz="2200" dirty="0" smtClean="0"/>
              <a:t>General </a:t>
            </a:r>
            <a:r>
              <a:rPr lang="en-US" altLang="zh-TW" sz="2200" dirty="0"/>
              <a:t>partner: takes part in the daily operations of the </a:t>
            </a:r>
          </a:p>
          <a:p>
            <a:pPr lvl="1">
              <a:buNone/>
            </a:pPr>
            <a:r>
              <a:rPr lang="en-US" altLang="zh-TW" sz="2200" dirty="0"/>
              <a:t>    partnership </a:t>
            </a:r>
          </a:p>
          <a:p>
            <a:pPr marL="342900" indent="-342900">
              <a:buFont typeface="Arial" panose="020B0604020202020204" pitchFamily="34" charset="0"/>
              <a:buChar char="•"/>
            </a:pPr>
            <a:r>
              <a:rPr lang="en-US" altLang="zh-TW" sz="2200" dirty="0" smtClean="0"/>
              <a:t>personally </a:t>
            </a:r>
            <a:r>
              <a:rPr lang="en-US" altLang="zh-TW" sz="2200" dirty="0"/>
              <a:t>responsible for the liabilities of the partnership</a:t>
            </a:r>
            <a:br>
              <a:rPr lang="en-US" altLang="zh-TW" sz="2200" dirty="0"/>
            </a:br>
            <a:endParaRPr lang="en-US" altLang="zh-TW" sz="2200" dirty="0"/>
          </a:p>
        </p:txBody>
      </p:sp>
    </p:spTree>
    <p:extLst>
      <p:ext uri="{BB962C8B-B14F-4D97-AF65-F5344CB8AC3E}">
        <p14:creationId xmlns:p14="http://schemas.microsoft.com/office/powerpoint/2010/main" val="372251131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Black" panose="020B0A04020102020204" pitchFamily="34" charset="0"/>
              </a:rPr>
              <a:t>Corporate conversion</a:t>
            </a:r>
            <a:endParaRPr lang="en-US" dirty="0">
              <a:latin typeface="Arial Black" panose="020B0A04020102020204" pitchFamily="34" charset="0"/>
            </a:endParaRPr>
          </a:p>
        </p:txBody>
      </p:sp>
      <p:sp>
        <p:nvSpPr>
          <p:cNvPr id="3" name="TextBox 2"/>
          <p:cNvSpPr txBox="1"/>
          <p:nvPr/>
        </p:nvSpPr>
        <p:spPr>
          <a:xfrm>
            <a:off x="546265" y="1417638"/>
            <a:ext cx="8122722" cy="3816429"/>
          </a:xfrm>
          <a:prstGeom prst="rect">
            <a:avLst/>
          </a:prstGeom>
          <a:noFill/>
        </p:spPr>
        <p:txBody>
          <a:bodyPr wrap="square" rtlCol="0">
            <a:spAutoFit/>
          </a:bodyPr>
          <a:lstStyle/>
          <a:p>
            <a:pPr marL="342900" indent="-342900">
              <a:buFont typeface="Arial" panose="020B0604020202020204" pitchFamily="34" charset="0"/>
              <a:buChar char="•"/>
            </a:pPr>
            <a:r>
              <a:rPr lang="en-US" altLang="zh-TW" sz="2200" dirty="0"/>
              <a:t>in </a:t>
            </a:r>
            <a:r>
              <a:rPr lang="en-US" altLang="zh-TW" sz="2200" dirty="0" smtClean="0"/>
              <a:t>June 2013, </a:t>
            </a:r>
            <a:r>
              <a:rPr lang="en-US" altLang="zh-TW" sz="2200" dirty="0"/>
              <a:t>inter Pipeline purchased all outstanding shares </a:t>
            </a:r>
            <a:r>
              <a:rPr lang="en-US" altLang="zh-TW" sz="2200" dirty="0" smtClean="0"/>
              <a:t>of </a:t>
            </a:r>
            <a:r>
              <a:rPr lang="en-US" altLang="zh-TW" sz="2200" dirty="0"/>
              <a:t>Pipeline Assets Corp., the former owner of </a:t>
            </a:r>
            <a:r>
              <a:rPr lang="en-US" altLang="zh-TW" sz="2200" dirty="0" smtClean="0"/>
              <a:t>the general </a:t>
            </a:r>
            <a:r>
              <a:rPr lang="en-US" altLang="zh-TW" sz="2200" dirty="0"/>
              <a:t>Partner. </a:t>
            </a:r>
            <a:endParaRPr lang="en-US" altLang="zh-TW" sz="2200" dirty="0" smtClean="0"/>
          </a:p>
          <a:p>
            <a:pPr marL="342900" indent="-342900">
              <a:buFont typeface="Arial" panose="020B0604020202020204" pitchFamily="34" charset="0"/>
              <a:buChar char="•"/>
            </a:pPr>
            <a:r>
              <a:rPr lang="en-US" altLang="zh-TW" sz="2200" dirty="0" smtClean="0"/>
              <a:t>This </a:t>
            </a:r>
            <a:r>
              <a:rPr lang="en-US" altLang="zh-TW" sz="2200" dirty="0"/>
              <a:t>transaction eliminated all future </a:t>
            </a:r>
            <a:r>
              <a:rPr lang="en-US" altLang="zh-TW" sz="2200" dirty="0" smtClean="0"/>
              <a:t>management</a:t>
            </a:r>
            <a:r>
              <a:rPr lang="en-US" altLang="zh-TW" sz="2200" dirty="0"/>
              <a:t>, acquisition, divestiture and incentive </a:t>
            </a:r>
            <a:r>
              <a:rPr lang="en-US" altLang="zh-TW" sz="2200" dirty="0" smtClean="0"/>
              <a:t>fees </a:t>
            </a:r>
            <a:r>
              <a:rPr lang="en-US" altLang="zh-TW" sz="2200" dirty="0"/>
              <a:t>payable to an external manager and set the stage </a:t>
            </a:r>
            <a:r>
              <a:rPr lang="en-US" altLang="zh-TW" sz="2200" dirty="0" smtClean="0"/>
              <a:t>for its </a:t>
            </a:r>
            <a:r>
              <a:rPr lang="en-US" altLang="zh-TW" sz="2200" dirty="0"/>
              <a:t>planned conversion to a corporation. </a:t>
            </a:r>
            <a:endParaRPr lang="en-US" altLang="zh-TW" sz="2200" dirty="0" smtClean="0"/>
          </a:p>
          <a:p>
            <a:pPr marL="342900" indent="-342900">
              <a:buFont typeface="Arial" panose="020B0604020202020204" pitchFamily="34" charset="0"/>
              <a:buChar char="•"/>
            </a:pPr>
            <a:r>
              <a:rPr lang="en-US" altLang="zh-TW" sz="2200" dirty="0"/>
              <a:t>I</a:t>
            </a:r>
            <a:r>
              <a:rPr lang="en-US" altLang="zh-TW" sz="2200" dirty="0" smtClean="0"/>
              <a:t>n </a:t>
            </a:r>
            <a:r>
              <a:rPr lang="en-US" altLang="zh-TW" sz="2200" dirty="0"/>
              <a:t>the past, for income tax </a:t>
            </a:r>
            <a:r>
              <a:rPr lang="en-US" altLang="zh-TW" sz="2200" dirty="0" smtClean="0"/>
              <a:t>purposes </a:t>
            </a:r>
            <a:r>
              <a:rPr lang="en-US" altLang="zh-TW" sz="2200" dirty="0"/>
              <a:t>only Canadian residents were permitted to </a:t>
            </a:r>
            <a:r>
              <a:rPr lang="en-US" altLang="zh-TW" sz="2200" dirty="0" smtClean="0"/>
              <a:t>own </a:t>
            </a:r>
            <a:r>
              <a:rPr lang="en-US" altLang="zh-TW" sz="2200" dirty="0"/>
              <a:t>inter Pipeline’s Class A limited partnership units. </a:t>
            </a:r>
            <a:r>
              <a:rPr lang="en-US" altLang="zh-TW" sz="2200" dirty="0" smtClean="0"/>
              <a:t>As </a:t>
            </a:r>
            <a:r>
              <a:rPr lang="en-US" altLang="zh-TW" sz="2200" dirty="0"/>
              <a:t>a corporation, inter Pipeline can now attract equity </a:t>
            </a:r>
            <a:r>
              <a:rPr lang="en-US" altLang="zh-TW" sz="2200" dirty="0" smtClean="0"/>
              <a:t>capital </a:t>
            </a:r>
            <a:r>
              <a:rPr lang="en-US" altLang="zh-TW" sz="2200" dirty="0"/>
              <a:t>from </a:t>
            </a:r>
            <a:r>
              <a:rPr lang="en-US" altLang="zh-TW" sz="2200" dirty="0" smtClean="0"/>
              <a:t>US </a:t>
            </a:r>
            <a:r>
              <a:rPr lang="en-US" altLang="zh-TW" sz="2200" dirty="0"/>
              <a:t>and international investors. </a:t>
            </a:r>
            <a:endParaRPr lang="en-US" altLang="zh-TW" sz="2200" dirty="0" smtClean="0"/>
          </a:p>
        </p:txBody>
      </p:sp>
    </p:spTree>
    <p:extLst>
      <p:ext uri="{BB962C8B-B14F-4D97-AF65-F5344CB8AC3E}">
        <p14:creationId xmlns:p14="http://schemas.microsoft.com/office/powerpoint/2010/main" val="58565314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Black" panose="020B0A04020102020204" pitchFamily="34" charset="0"/>
              </a:rPr>
              <a:t>Corporate structure</a:t>
            </a:r>
            <a:endParaRPr lang="en-US" dirty="0">
              <a:latin typeface="Arial Black" panose="020B0A04020102020204" pitchFamily="34" charset="0"/>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048" y="1417638"/>
            <a:ext cx="8442102" cy="438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53854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2866" y="1371600"/>
            <a:ext cx="7208180" cy="512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p:nvPr>
        </p:nvSpPr>
        <p:spPr>
          <a:xfrm>
            <a:off x="685800" y="274638"/>
            <a:ext cx="7772400" cy="1143000"/>
          </a:xfrm>
        </p:spPr>
        <p:txBody>
          <a:bodyPr>
            <a:normAutofit fontScale="90000"/>
          </a:bodyPr>
          <a:lstStyle/>
          <a:p>
            <a:pPr algn="ctr"/>
            <a:r>
              <a:rPr lang="en-US" dirty="0" smtClean="0">
                <a:latin typeface="Arial Black" panose="020B0A04020102020204" pitchFamily="34" charset="0"/>
              </a:rPr>
              <a:t>Current business operations</a:t>
            </a:r>
            <a:endParaRPr lang="en-US" dirty="0">
              <a:latin typeface="Arial Black" panose="020B0A04020102020204" pitchFamily="34" charset="0"/>
            </a:endParaRPr>
          </a:p>
        </p:txBody>
      </p:sp>
    </p:spTree>
    <p:extLst>
      <p:ext uri="{BB962C8B-B14F-4D97-AF65-F5344CB8AC3E}">
        <p14:creationId xmlns:p14="http://schemas.microsoft.com/office/powerpoint/2010/main" val="752253398"/>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457200"/>
            <a:ext cx="8757745" cy="603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0261968"/>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304800"/>
            <a:ext cx="8865786"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615699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304800"/>
            <a:ext cx="8748785"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2609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Proposed Canadian Pipeline</a:t>
            </a:r>
            <a:endParaRPr lang="en-US" dirty="0">
              <a:solidFill>
                <a:srgbClr val="FFFFFF"/>
              </a:solidFill>
            </a:endParaRPr>
          </a:p>
        </p:txBody>
      </p:sp>
      <p:sp>
        <p:nvSpPr>
          <p:cNvPr id="5" name="Content Placeholder 4"/>
          <p:cNvSpPr>
            <a:spLocks noGrp="1"/>
          </p:cNvSpPr>
          <p:nvPr>
            <p:ph sz="half" idx="4294967295"/>
          </p:nvPr>
        </p:nvSpPr>
        <p:spPr>
          <a:xfrm>
            <a:off x="0" y="1417638"/>
            <a:ext cx="3793067" cy="4525963"/>
          </a:xfrm>
          <a:prstGeom prst="rect">
            <a:avLst/>
          </a:prstGeom>
        </p:spPr>
        <p:txBody>
          <a:bodyPr>
            <a:normAutofit/>
          </a:bodyPr>
          <a:lstStyle/>
          <a:p>
            <a:r>
              <a:rPr lang="en-US" sz="1800" b="1" dirty="0" smtClean="0">
                <a:solidFill>
                  <a:srgbClr val="FFFFFF"/>
                </a:solidFill>
              </a:rPr>
              <a:t>6 of 14 proposed projects</a:t>
            </a:r>
          </a:p>
          <a:p>
            <a:pPr lvl="1"/>
            <a:r>
              <a:rPr lang="en-US" sz="1400" b="1" dirty="0" smtClean="0">
                <a:solidFill>
                  <a:srgbClr val="FFFFFF"/>
                </a:solidFill>
              </a:rPr>
              <a:t>Enbridge’s Northern Gateway to the B.C. coast.</a:t>
            </a:r>
            <a:endParaRPr lang="en-US" sz="1400" dirty="0" smtClean="0">
              <a:solidFill>
                <a:srgbClr val="FFFFFF"/>
              </a:solidFill>
            </a:endParaRPr>
          </a:p>
          <a:p>
            <a:pPr lvl="1"/>
            <a:r>
              <a:rPr lang="en-US" sz="1400" b="1" dirty="0" smtClean="0">
                <a:solidFill>
                  <a:srgbClr val="FFFFFF"/>
                </a:solidFill>
              </a:rPr>
              <a:t>Enbridge’s Alberta Clipper Expansion to the U.S.</a:t>
            </a:r>
            <a:endParaRPr lang="en-US" sz="1400" dirty="0" smtClean="0">
              <a:solidFill>
                <a:srgbClr val="FFFFFF"/>
              </a:solidFill>
            </a:endParaRPr>
          </a:p>
          <a:p>
            <a:pPr lvl="1"/>
            <a:r>
              <a:rPr lang="en-US" sz="1400" b="1" dirty="0" smtClean="0">
                <a:solidFill>
                  <a:srgbClr val="FFFFFF"/>
                </a:solidFill>
              </a:rPr>
              <a:t>Enbridge’s Line 9B Reversal in Ontario.</a:t>
            </a:r>
            <a:endParaRPr lang="en-US" sz="1400" dirty="0" smtClean="0">
              <a:solidFill>
                <a:srgbClr val="FFFFFF"/>
              </a:solidFill>
            </a:endParaRPr>
          </a:p>
          <a:p>
            <a:pPr lvl="1"/>
            <a:r>
              <a:rPr lang="en-US" sz="1400" b="1" dirty="0" smtClean="0">
                <a:solidFill>
                  <a:srgbClr val="FFFFFF"/>
                </a:solidFill>
              </a:rPr>
              <a:t>Kinder-Morgan’s Trans Mountain doubled line from Alberta to B.C.</a:t>
            </a:r>
            <a:endParaRPr lang="en-US" sz="1400" dirty="0" smtClean="0">
              <a:solidFill>
                <a:srgbClr val="FFFFFF"/>
              </a:solidFill>
            </a:endParaRPr>
          </a:p>
          <a:p>
            <a:pPr lvl="1"/>
            <a:r>
              <a:rPr lang="en-US" sz="1400" b="1" dirty="0" smtClean="0">
                <a:solidFill>
                  <a:srgbClr val="FFFFFF"/>
                </a:solidFill>
              </a:rPr>
              <a:t>TransCanada’s Keystone XL to the U.S. Gulf Coast.</a:t>
            </a:r>
            <a:endParaRPr lang="en-US" sz="1400" dirty="0" smtClean="0">
              <a:solidFill>
                <a:srgbClr val="FFFFFF"/>
              </a:solidFill>
            </a:endParaRPr>
          </a:p>
          <a:p>
            <a:pPr lvl="1"/>
            <a:r>
              <a:rPr lang="en-US" sz="1400" b="1" dirty="0" smtClean="0">
                <a:solidFill>
                  <a:srgbClr val="FFFFFF"/>
                </a:solidFill>
              </a:rPr>
              <a:t>TransCanada Energy East to Eastern Canada.</a:t>
            </a:r>
            <a:endParaRPr lang="en-US" sz="1400" dirty="0" smtClean="0">
              <a:solidFill>
                <a:srgbClr val="FFFFFF"/>
              </a:solidFill>
            </a:endParaRPr>
          </a:p>
          <a:p>
            <a:endParaRPr lang="en-US" sz="1800" b="1" dirty="0" smtClean="0">
              <a:solidFill>
                <a:srgbClr val="FFFFFF"/>
              </a:solidFill>
            </a:endParaRPr>
          </a:p>
          <a:p>
            <a:endParaRPr lang="en-US" sz="1800" dirty="0">
              <a:solidFill>
                <a:srgbClr val="FFFFFF"/>
              </a:solidFill>
            </a:endParaRPr>
          </a:p>
        </p:txBody>
      </p:sp>
      <p:pic>
        <p:nvPicPr>
          <p:cNvPr id="11" name="Content Placeholder 10">
            <a:hlinkClick r:id="rId2" action="ppaction://hlinksldjump"/>
          </p:cNvPr>
          <p:cNvPicPr>
            <a:picLocks noGrp="1" noChangeAspect="1"/>
          </p:cNvPicPr>
          <p:nvPr>
            <p:ph sz="half" idx="4294967295"/>
          </p:nvPr>
        </p:nvPicPr>
        <p:blipFill>
          <a:blip r:embed="rId3">
            <a:extLst>
              <a:ext uri="{28A0092B-C50C-407E-A947-70E740481C1C}">
                <a14:useLocalDpi xmlns:a14="http://schemas.microsoft.com/office/drawing/2010/main"/>
              </a:ext>
            </a:extLst>
          </a:blip>
          <a:stretch>
            <a:fillRect/>
          </a:stretch>
        </p:blipFill>
        <p:spPr>
          <a:xfrm>
            <a:off x="3696486" y="1591733"/>
            <a:ext cx="5447514" cy="3505200"/>
          </a:xfrm>
          <a:prstGeom prst="rect">
            <a:avLst/>
          </a:prstGeom>
        </p:spPr>
      </p:pic>
    </p:spTree>
    <p:extLst>
      <p:ext uri="{BB962C8B-B14F-4D97-AF65-F5344CB8AC3E}">
        <p14:creationId xmlns:p14="http://schemas.microsoft.com/office/powerpoint/2010/main" val="97850583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6825" y="604838"/>
            <a:ext cx="661035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508402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304800"/>
            <a:ext cx="8769447"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173584"/>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0"/>
            <a:ext cx="9144000" cy="6858001"/>
          </a:xfrm>
          <a:prstGeom prst="rect">
            <a:avLst/>
          </a:prstGeom>
          <a:noFill/>
          <a:ln w="9525">
            <a:noFill/>
            <a:miter lim="800000"/>
            <a:headEnd/>
            <a:tailEnd/>
          </a:ln>
          <a:effectLst/>
        </p:spPr>
      </p:pic>
    </p:spTree>
    <p:extLst>
      <p:ext uri="{BB962C8B-B14F-4D97-AF65-F5344CB8AC3E}">
        <p14:creationId xmlns:p14="http://schemas.microsoft.com/office/powerpoint/2010/main" val="784839033"/>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88" y="185738"/>
            <a:ext cx="9115425" cy="648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512019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4800"/>
            <a:ext cx="9153525"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069644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177" y="228600"/>
            <a:ext cx="9007032" cy="630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563080"/>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75" y="261938"/>
            <a:ext cx="9086850"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897127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574228656"/>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370367"/>
            <a:ext cx="8663481" cy="603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908098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0075"/>
            <a:ext cx="9201150" cy="565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2969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Pipeline – How?</a:t>
            </a:r>
            <a:endParaRPr lang="en-US" dirty="0">
              <a:solidFill>
                <a:srgbClr val="FFFFFF"/>
              </a:solidFill>
            </a:endParaRPr>
          </a:p>
        </p:txBody>
      </p:sp>
      <p:sp>
        <p:nvSpPr>
          <p:cNvPr id="3" name="Content Placeholder 2"/>
          <p:cNvSpPr>
            <a:spLocks noGrp="1"/>
          </p:cNvSpPr>
          <p:nvPr>
            <p:ph idx="1"/>
          </p:nvPr>
        </p:nvSpPr>
        <p:spPr>
          <a:xfrm>
            <a:off x="457200" y="1159933"/>
            <a:ext cx="8229600" cy="4830763"/>
          </a:xfrm>
        </p:spPr>
        <p:txBody>
          <a:bodyPr>
            <a:normAutofit fontScale="92500" lnSpcReduction="20000"/>
          </a:bodyPr>
          <a:lstStyle/>
          <a:p>
            <a:r>
              <a:rPr lang="en-US" sz="2000" dirty="0">
                <a:solidFill>
                  <a:srgbClr val="FFFFFF"/>
                </a:solidFill>
              </a:rPr>
              <a:t>Pre-Construction</a:t>
            </a:r>
          </a:p>
          <a:p>
            <a:pPr lvl="1"/>
            <a:r>
              <a:rPr lang="en-US" sz="2000" dirty="0">
                <a:solidFill>
                  <a:srgbClr val="FFFFFF"/>
                </a:solidFill>
              </a:rPr>
              <a:t>Surveying and staking</a:t>
            </a:r>
          </a:p>
          <a:p>
            <a:pPr lvl="1"/>
            <a:r>
              <a:rPr lang="en-US" sz="2000" dirty="0">
                <a:solidFill>
                  <a:srgbClr val="FFFFFF"/>
                </a:solidFill>
              </a:rPr>
              <a:t>Preparing the right-of-way</a:t>
            </a:r>
          </a:p>
          <a:p>
            <a:pPr lvl="1"/>
            <a:r>
              <a:rPr lang="en-US" sz="2000" dirty="0">
                <a:solidFill>
                  <a:srgbClr val="FFFFFF"/>
                </a:solidFill>
              </a:rPr>
              <a:t>Digging the trench</a:t>
            </a:r>
          </a:p>
          <a:p>
            <a:pPr lvl="1"/>
            <a:r>
              <a:rPr lang="en-US" sz="2000" dirty="0">
                <a:solidFill>
                  <a:srgbClr val="FFFFFF"/>
                </a:solidFill>
              </a:rPr>
              <a:t>Stringing the pipe</a:t>
            </a:r>
          </a:p>
          <a:p>
            <a:r>
              <a:rPr lang="en-US" sz="2000" dirty="0">
                <a:solidFill>
                  <a:srgbClr val="FFFFFF"/>
                </a:solidFill>
              </a:rPr>
              <a:t>Construction</a:t>
            </a:r>
          </a:p>
          <a:p>
            <a:pPr lvl="1"/>
            <a:r>
              <a:rPr lang="en-US" sz="2000" dirty="0">
                <a:solidFill>
                  <a:srgbClr val="FFFFFF"/>
                </a:solidFill>
              </a:rPr>
              <a:t>Bending and joining the pipe</a:t>
            </a:r>
          </a:p>
          <a:p>
            <a:pPr lvl="1"/>
            <a:r>
              <a:rPr lang="en-US" sz="2000" dirty="0">
                <a:solidFill>
                  <a:srgbClr val="FFFFFF"/>
                </a:solidFill>
              </a:rPr>
              <a:t>Coating the pipeline</a:t>
            </a:r>
          </a:p>
          <a:p>
            <a:pPr lvl="1"/>
            <a:r>
              <a:rPr lang="en-US" sz="2000" dirty="0">
                <a:solidFill>
                  <a:srgbClr val="FFFFFF"/>
                </a:solidFill>
              </a:rPr>
              <a:t>Positioning the pipeline</a:t>
            </a:r>
          </a:p>
          <a:p>
            <a:pPr lvl="1"/>
            <a:r>
              <a:rPr lang="en-US" sz="2000" dirty="0">
                <a:solidFill>
                  <a:srgbClr val="FFFFFF"/>
                </a:solidFill>
              </a:rPr>
              <a:t>Installing valves and fittings</a:t>
            </a:r>
          </a:p>
          <a:p>
            <a:pPr lvl="1"/>
            <a:r>
              <a:rPr lang="en-US" sz="2000" dirty="0">
                <a:solidFill>
                  <a:srgbClr val="FFFFFF"/>
                </a:solidFill>
              </a:rPr>
              <a:t>Backfilling the trench</a:t>
            </a:r>
          </a:p>
          <a:p>
            <a:r>
              <a:rPr lang="en-US" sz="2000" dirty="0">
                <a:solidFill>
                  <a:srgbClr val="FFFFFF"/>
                </a:solidFill>
              </a:rPr>
              <a:t>Post Construction</a:t>
            </a:r>
          </a:p>
          <a:p>
            <a:pPr lvl="1"/>
            <a:r>
              <a:rPr lang="en-US" sz="2000" dirty="0">
                <a:solidFill>
                  <a:srgbClr val="FFFFFF"/>
                </a:solidFill>
              </a:rPr>
              <a:t>Pressure Testing</a:t>
            </a:r>
          </a:p>
          <a:p>
            <a:pPr lvl="1"/>
            <a:r>
              <a:rPr lang="en-US" sz="2000" dirty="0">
                <a:solidFill>
                  <a:srgbClr val="FFFFFF"/>
                </a:solidFill>
              </a:rPr>
              <a:t>Final clean-up</a:t>
            </a:r>
          </a:p>
        </p:txBody>
      </p:sp>
      <p:pic>
        <p:nvPicPr>
          <p:cNvPr id="2050" name="Picture 2" descr="C:\Users\Kevin\AppData\Local\Microsoft\Windows\Temporary Internet Files\Content.IE5\5ECLS3M9\MP900387522[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2600" y="1905000"/>
            <a:ext cx="2609088"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30528"/>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0" y="-1"/>
            <a:ext cx="9412941" cy="6858001"/>
          </a:xfrm>
          <a:prstGeom prst="rect">
            <a:avLst/>
          </a:prstGeom>
          <a:noFill/>
          <a:ln w="9525">
            <a:noFill/>
            <a:miter lim="800000"/>
            <a:headEnd/>
            <a:tailEnd/>
          </a:ln>
          <a:effectLst/>
        </p:spPr>
      </p:pic>
    </p:spTree>
    <p:extLst>
      <p:ext uri="{BB962C8B-B14F-4D97-AF65-F5344CB8AC3E}">
        <p14:creationId xmlns:p14="http://schemas.microsoft.com/office/powerpoint/2010/main" val="84989835"/>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396" y="304800"/>
            <a:ext cx="8701886" cy="603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2186293"/>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92" y="8659"/>
            <a:ext cx="8799616" cy="590550"/>
          </a:xfrm>
        </p:spPr>
        <p:txBody>
          <a:bodyPr>
            <a:normAutofit fontScale="90000"/>
          </a:bodyPr>
          <a:lstStyle/>
          <a:p>
            <a:r>
              <a:rPr lang="en-US" dirty="0" smtClean="0"/>
              <a:t> </a:t>
            </a:r>
            <a:r>
              <a:rPr lang="en-US" b="1" dirty="0" smtClean="0">
                <a:latin typeface="Arial Black" panose="020B0A04020102020204" pitchFamily="34" charset="0"/>
              </a:rPr>
              <a:t>Bulk liquid storage Terminals</a:t>
            </a:r>
            <a:endParaRPr lang="en-US" b="1" dirty="0">
              <a:latin typeface="Arial Black" panose="020B0A04020102020204" pitchFamily="34" charset="0"/>
            </a:endParaRPr>
          </a:p>
        </p:txBody>
      </p:sp>
      <p:sp>
        <p:nvSpPr>
          <p:cNvPr id="3" name="Content Placeholder 2"/>
          <p:cNvSpPr>
            <a:spLocks noGrp="1"/>
          </p:cNvSpPr>
          <p:nvPr>
            <p:ph sz="half" idx="4294967295"/>
          </p:nvPr>
        </p:nvSpPr>
        <p:spPr>
          <a:xfrm>
            <a:off x="457200" y="1920085"/>
            <a:ext cx="4038600" cy="4434840"/>
          </a:xfrm>
          <a:prstGeom prst="rect">
            <a:avLst/>
          </a:prstGeom>
        </p:spPr>
        <p:txBody>
          <a:bodyPr/>
          <a:lstStyle/>
          <a:p>
            <a:endParaRPr lang="en-US"/>
          </a:p>
        </p:txBody>
      </p:sp>
      <p:sp>
        <p:nvSpPr>
          <p:cNvPr id="4" name="Content Placeholder 3"/>
          <p:cNvSpPr>
            <a:spLocks noGrp="1"/>
          </p:cNvSpPr>
          <p:nvPr>
            <p:ph sz="half" idx="4294967295"/>
          </p:nvPr>
        </p:nvSpPr>
        <p:spPr>
          <a:xfrm>
            <a:off x="4648200" y="1920085"/>
            <a:ext cx="4038600" cy="4434840"/>
          </a:xfrm>
          <a:prstGeom prst="rect">
            <a:avLst/>
          </a:prstGeom>
        </p:spPr>
        <p:txBody>
          <a:bodyPr/>
          <a:lstStyle/>
          <a:p>
            <a:endParaRPr lang="en-US"/>
          </a:p>
        </p:txBody>
      </p:sp>
      <p:pic>
        <p:nvPicPr>
          <p:cNvPr id="26626" name="Picture 2"/>
          <p:cNvPicPr>
            <a:picLocks noChangeAspect="1" noChangeArrowheads="1"/>
          </p:cNvPicPr>
          <p:nvPr/>
        </p:nvPicPr>
        <p:blipFill>
          <a:blip r:embed="rId2" cstate="print"/>
          <a:srcRect/>
          <a:stretch>
            <a:fillRect/>
          </a:stretch>
        </p:blipFill>
        <p:spPr bwMode="auto">
          <a:xfrm>
            <a:off x="95992" y="599209"/>
            <a:ext cx="8938329" cy="6126480"/>
          </a:xfrm>
          <a:prstGeom prst="rect">
            <a:avLst/>
          </a:prstGeom>
          <a:noFill/>
          <a:ln w="9525">
            <a:noFill/>
            <a:miter lim="800000"/>
            <a:headEnd/>
            <a:tailEnd/>
          </a:ln>
          <a:effectLst/>
        </p:spPr>
      </p:pic>
    </p:spTree>
    <p:extLst>
      <p:ext uri="{BB962C8B-B14F-4D97-AF65-F5344CB8AC3E}">
        <p14:creationId xmlns:p14="http://schemas.microsoft.com/office/powerpoint/2010/main" val="3917926412"/>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276224" y="1176338"/>
            <a:ext cx="8601075" cy="5091112"/>
          </a:xfrm>
          <a:prstGeom prst="rect">
            <a:avLst/>
          </a:prstGeom>
          <a:noFill/>
          <a:ln w="9525">
            <a:noFill/>
            <a:miter lim="800000"/>
            <a:headEnd/>
            <a:tailEnd/>
          </a:ln>
          <a:effectLst/>
        </p:spPr>
      </p:pic>
    </p:spTree>
    <p:extLst>
      <p:ext uri="{BB962C8B-B14F-4D97-AF65-F5344CB8AC3E}">
        <p14:creationId xmlns:p14="http://schemas.microsoft.com/office/powerpoint/2010/main" val="59159248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tatic.cdn-seekingalpha.com/uploads/2013/11/4/3958241-13835425267890866-Davin-Flyn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2094614"/>
            <a:ext cx="8839200" cy="4419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57200" y="274638"/>
            <a:ext cx="8229600" cy="1143000"/>
          </a:xfrm>
        </p:spPr>
        <p:txBody>
          <a:bodyPr>
            <a:normAutofit fontScale="90000"/>
          </a:bodyPr>
          <a:lstStyle/>
          <a:p>
            <a:r>
              <a:rPr lang="en-US" dirty="0" smtClean="0">
                <a:latin typeface="Arial Black" panose="020B0A04020102020204" pitchFamily="34" charset="0"/>
              </a:rPr>
              <a:t>Cash Flow by Business Segment - 2013</a:t>
            </a:r>
            <a:endParaRPr lang="en-US" dirty="0">
              <a:latin typeface="Arial Black" panose="020B0A04020102020204" pitchFamily="34" charset="0"/>
            </a:endParaRPr>
          </a:p>
        </p:txBody>
      </p:sp>
    </p:spTree>
    <p:extLst>
      <p:ext uri="{BB962C8B-B14F-4D97-AF65-F5344CB8AC3E}">
        <p14:creationId xmlns:p14="http://schemas.microsoft.com/office/powerpoint/2010/main" val="93355187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Title 1"/>
          <p:cNvSpPr>
            <a:spLocks noGrp="1"/>
          </p:cNvSpPr>
          <p:nvPr>
            <p:ph type="title"/>
          </p:nvPr>
        </p:nvSpPr>
        <p:spPr>
          <a:xfrm>
            <a:off x="500034" y="0"/>
            <a:ext cx="7848872" cy="936104"/>
          </a:xfrm>
        </p:spPr>
        <p:txBody>
          <a:bodyPr>
            <a:normAutofit/>
          </a:bodyPr>
          <a:lstStyle/>
          <a:p>
            <a:pPr algn="ctr"/>
            <a:r>
              <a:rPr lang="en-US" sz="3200" dirty="0" smtClean="0">
                <a:latin typeface="Arial Black" panose="020B0A04020102020204" pitchFamily="34" charset="0"/>
              </a:rPr>
              <a:t>Risks</a:t>
            </a:r>
            <a:endParaRPr lang="en-US" sz="3200" dirty="0">
              <a:latin typeface="Arial Black" panose="020B0A04020102020204" pitchFamily="34" charset="0"/>
            </a:endParaRPr>
          </a:p>
        </p:txBody>
      </p:sp>
      <p:sp>
        <p:nvSpPr>
          <p:cNvPr id="14" name="TextBox 13"/>
          <p:cNvSpPr txBox="1"/>
          <p:nvPr/>
        </p:nvSpPr>
        <p:spPr>
          <a:xfrm>
            <a:off x="539552" y="1052736"/>
            <a:ext cx="7786742" cy="6247864"/>
          </a:xfrm>
          <a:prstGeom prst="rect">
            <a:avLst/>
          </a:prstGeom>
          <a:noFill/>
        </p:spPr>
        <p:txBody>
          <a:bodyPr wrap="square" rtlCol="0">
            <a:spAutoFit/>
          </a:bodyPr>
          <a:lstStyle/>
          <a:p>
            <a:r>
              <a:rPr lang="en-CA" sz="2000" b="1" u="sng" dirty="0" smtClean="0"/>
              <a:t>Market Risks </a:t>
            </a:r>
          </a:p>
          <a:p>
            <a:pPr marL="173038" indent="-173038"/>
            <a:r>
              <a:rPr lang="en-CA" sz="2000" dirty="0" smtClean="0"/>
              <a:t>	exposure to changes in commodity prices (e.g. </a:t>
            </a:r>
            <a:r>
              <a:rPr lang="en-CA" sz="2000" dirty="0" err="1" smtClean="0"/>
              <a:t>frac</a:t>
            </a:r>
            <a:r>
              <a:rPr lang="en-CA" sz="2000" dirty="0" smtClean="0"/>
              <a:t>-spread, power price), foreign currencies and interest rates</a:t>
            </a:r>
          </a:p>
          <a:p>
            <a:pPr marL="173038" indent="-173038"/>
            <a:endParaRPr lang="en-CA" sz="2000" dirty="0" smtClean="0"/>
          </a:p>
          <a:p>
            <a:pPr marL="173038" indent="-173038"/>
            <a:r>
              <a:rPr lang="en-CA" sz="2000" dirty="0" smtClean="0"/>
              <a:t>	Management: commodity price swap agreements, foreign currency exchange contracts, power price hedges and heat rate and interest rate swap agreements</a:t>
            </a:r>
          </a:p>
          <a:p>
            <a:pPr marL="173038" indent="-173038"/>
            <a:endParaRPr lang="en-CA" sz="2000" dirty="0" smtClean="0"/>
          </a:p>
          <a:p>
            <a:r>
              <a:rPr lang="en-CA" sz="2000" b="1" u="sng" dirty="0" smtClean="0"/>
              <a:t>Credit Risks</a:t>
            </a:r>
          </a:p>
          <a:p>
            <a:pPr marL="173038"/>
            <a:r>
              <a:rPr lang="en-CA" sz="2000" dirty="0" smtClean="0"/>
              <a:t>exposure relates primarily to customers and financial counterparties holding cash and derivative financial instruments, with a maximum exposure equal to the carrying amount of these instruments</a:t>
            </a:r>
          </a:p>
          <a:p>
            <a:pPr marL="173038" indent="-173038">
              <a:buFont typeface="Arial" pitchFamily="34" charset="0"/>
              <a:buChar char="•"/>
            </a:pPr>
            <a:endParaRPr lang="en-CA" sz="2000" dirty="0" smtClean="0"/>
          </a:p>
          <a:p>
            <a:pPr marL="173038" indent="-173038"/>
            <a:r>
              <a:rPr lang="en-CA" sz="2000" dirty="0" smtClean="0"/>
              <a:t>	Management: credit approval and monitoring procedures</a:t>
            </a:r>
          </a:p>
          <a:p>
            <a:pPr marL="173038" indent="-173038">
              <a:buFont typeface="Arial" pitchFamily="34" charset="0"/>
              <a:buChar char="•"/>
            </a:pPr>
            <a:endParaRPr lang="en-CA" sz="2000" dirty="0" smtClean="0"/>
          </a:p>
          <a:p>
            <a:pPr marL="173038" indent="-173038"/>
            <a:endParaRPr lang="en-CA" sz="2000" dirty="0" smtClean="0"/>
          </a:p>
          <a:p>
            <a:pPr marL="173038" indent="-173038"/>
            <a:endParaRPr lang="en-CA" sz="2000" dirty="0" smtClean="0"/>
          </a:p>
          <a:p>
            <a:pPr marL="173038" indent="-173038">
              <a:buFont typeface="Arial" pitchFamily="34" charset="0"/>
              <a:buChar char="•"/>
            </a:pPr>
            <a:endParaRPr lang="en-CA" sz="2000" dirty="0" smtClean="0"/>
          </a:p>
          <a:p>
            <a:pPr marL="173038" indent="-173038">
              <a:buFont typeface="Arial" pitchFamily="34" charset="0"/>
              <a:buChar char="•"/>
            </a:pPr>
            <a:endParaRPr lang="en-CA" sz="2000" dirty="0" smtClean="0"/>
          </a:p>
        </p:txBody>
      </p:sp>
    </p:spTree>
    <p:extLst>
      <p:ext uri="{BB962C8B-B14F-4D97-AF65-F5344CB8AC3E}">
        <p14:creationId xmlns:p14="http://schemas.microsoft.com/office/powerpoint/2010/main" val="3655926486"/>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Business Expansion</a:t>
            </a:r>
            <a:endParaRPr lang="en-US" dirty="0">
              <a:latin typeface="Arial Black" panose="020B0A04020102020204" pitchFamily="34" charset="0"/>
            </a:endParaRPr>
          </a:p>
        </p:txBody>
      </p:sp>
      <p:sp>
        <p:nvSpPr>
          <p:cNvPr id="3" name="內容版面配置區 2"/>
          <p:cNvSpPr txBox="1">
            <a:spLocks/>
          </p:cNvSpPr>
          <p:nvPr/>
        </p:nvSpPr>
        <p:spPr>
          <a:xfrm>
            <a:off x="391886" y="1553006"/>
            <a:ext cx="8324602" cy="4007224"/>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Arial" panose="020B0604020202020204" pitchFamily="34" charset="0"/>
              <a:buChar char="•"/>
            </a:pPr>
            <a:r>
              <a:rPr lang="en-US" altLang="zh-TW" dirty="0" smtClean="0"/>
              <a:t>Plan to invest approximately $2.1 billion in new transportation infrastructure</a:t>
            </a:r>
          </a:p>
          <a:p>
            <a:pPr lvl="1">
              <a:buFont typeface="Arial" panose="020B0604020202020204" pitchFamily="34" charset="0"/>
              <a:buChar char="•"/>
            </a:pPr>
            <a:r>
              <a:rPr lang="en-US" altLang="zh-TW" dirty="0"/>
              <a:t>E</a:t>
            </a:r>
            <a:r>
              <a:rPr lang="en-US" altLang="zh-TW" dirty="0" smtClean="0"/>
              <a:t>xpand and integrate the Cold Lake and Polaris pipeline systems and connect to new production sites in the Cold Lake region.</a:t>
            </a:r>
          </a:p>
          <a:p>
            <a:pPr lvl="1">
              <a:buFont typeface="Arial" panose="020B0604020202020204" pitchFamily="34" charset="0"/>
              <a:buChar char="•"/>
            </a:pPr>
            <a:r>
              <a:rPr lang="en-US" altLang="zh-TW" dirty="0"/>
              <a:t>Provide transportation service to the Foster Creek, Christina Lake and Narrows Lake oil sands </a:t>
            </a:r>
            <a:r>
              <a:rPr lang="en-US" altLang="zh-TW" dirty="0" smtClean="0"/>
              <a:t>projects</a:t>
            </a:r>
          </a:p>
          <a:p>
            <a:pPr lvl="1">
              <a:buFont typeface="Arial" panose="020B0604020202020204" pitchFamily="34" charset="0"/>
              <a:buChar char="•"/>
            </a:pPr>
            <a:r>
              <a:rPr lang="en-US" altLang="zh-TW" dirty="0"/>
              <a:t>I</a:t>
            </a:r>
            <a:r>
              <a:rPr lang="en-US" altLang="zh-TW" dirty="0" smtClean="0"/>
              <a:t>nfrastructure to support bitumen production growth and diluent demand at FCCL’s </a:t>
            </a:r>
          </a:p>
        </p:txBody>
      </p:sp>
    </p:spTree>
    <p:extLst>
      <p:ext uri="{BB962C8B-B14F-4D97-AF65-F5344CB8AC3E}">
        <p14:creationId xmlns:p14="http://schemas.microsoft.com/office/powerpoint/2010/main" val="367608200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smtClean="0">
                <a:latin typeface="Arial Black" panose="020B0A04020102020204" pitchFamily="34" charset="0"/>
              </a:rPr>
              <a:t>Polaris System Expansion</a:t>
            </a:r>
            <a:endParaRPr lang="en-US" dirty="0">
              <a:latin typeface="Arial Black" panose="020B0A04020102020204" pitchFamily="34" charset="0"/>
            </a:endParaRPr>
          </a:p>
        </p:txBody>
      </p:sp>
      <p:sp>
        <p:nvSpPr>
          <p:cNvPr id="4" name="Content Placeholder 2"/>
          <p:cNvSpPr txBox="1">
            <a:spLocks/>
          </p:cNvSpPr>
          <p:nvPr/>
        </p:nvSpPr>
        <p:spPr>
          <a:xfrm>
            <a:off x="457200" y="1676400"/>
            <a:ext cx="8229600" cy="4724400"/>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Estimated  </a:t>
            </a:r>
            <a:r>
              <a:rPr lang="en-US" dirty="0"/>
              <a:t>$1 billion in Capital costs associated with </a:t>
            </a:r>
            <a:r>
              <a:rPr lang="en-US" dirty="0" smtClean="0"/>
              <a:t> the </a:t>
            </a:r>
            <a:r>
              <a:rPr lang="en-US" dirty="0"/>
              <a:t>Polaris expansion </a:t>
            </a:r>
            <a:r>
              <a:rPr lang="en-US" dirty="0" smtClean="0"/>
              <a:t>program</a:t>
            </a:r>
          </a:p>
          <a:p>
            <a:r>
              <a:rPr lang="en-US" dirty="0" smtClean="0"/>
              <a:t>Major new 30-inch diameter pipeline will be constructed from the Edmonton area to the Christina Lake oil sands project. </a:t>
            </a:r>
          </a:p>
          <a:p>
            <a:r>
              <a:rPr lang="en-US" dirty="0" smtClean="0"/>
              <a:t>340 km new-build project, 100 km of smaller diameter pipelines will be constructed to provide connections to the Foster Creek and Narrows Lake oil sands projects including several diluent receipt points at the Edmonton market hub</a:t>
            </a:r>
          </a:p>
          <a:p>
            <a:r>
              <a:rPr lang="en-US" dirty="0"/>
              <a:t>P</a:t>
            </a:r>
            <a:r>
              <a:rPr lang="en-US" dirty="0" smtClean="0"/>
              <a:t>lanned system configuration capacity will increase from 120,000 b/d to 820,000 b/d</a:t>
            </a:r>
          </a:p>
        </p:txBody>
      </p:sp>
    </p:spTree>
    <p:extLst>
      <p:ext uri="{BB962C8B-B14F-4D97-AF65-F5344CB8AC3E}">
        <p14:creationId xmlns:p14="http://schemas.microsoft.com/office/powerpoint/2010/main" val="175743743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Cold lake Expansion</a:t>
            </a:r>
            <a:endParaRPr lang="en-US" dirty="0">
              <a:latin typeface="Arial Black" panose="020B0A04020102020204" pitchFamily="34" charset="0"/>
            </a:endParaRPr>
          </a:p>
        </p:txBody>
      </p:sp>
      <p:sp>
        <p:nvSpPr>
          <p:cNvPr id="3" name="Content Placeholder 2"/>
          <p:cNvSpPr txBox="1">
            <a:spLocks/>
          </p:cNvSpPr>
          <p:nvPr/>
        </p:nvSpPr>
        <p:spPr>
          <a:xfrm>
            <a:off x="374073" y="1429315"/>
            <a:ext cx="8229600" cy="4389120"/>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2 new pump stations will be added at the Foster Creek production site and a new pipeline connection will be built to the Narrows Lake oil sands development.</a:t>
            </a:r>
          </a:p>
          <a:p>
            <a:r>
              <a:rPr lang="en-US" dirty="0"/>
              <a:t>E</a:t>
            </a:r>
            <a:r>
              <a:rPr lang="en-US" dirty="0" smtClean="0"/>
              <a:t>xisting Foster Creek extension will be twinned with new 36-inch diameter pipeline and Cold Lake mainline from La Corey to Hardisty will be twinned with a new 42-inch diameter pipeline. </a:t>
            </a:r>
          </a:p>
          <a:p>
            <a:r>
              <a:rPr lang="en-US" dirty="0" smtClean="0"/>
              <a:t>400 km (approx.) of new pipeline will be added to the Cold Lake system</a:t>
            </a:r>
          </a:p>
          <a:p>
            <a:r>
              <a:rPr lang="en-US" dirty="0"/>
              <a:t>M</a:t>
            </a:r>
            <a:r>
              <a:rPr lang="en-US" dirty="0" smtClean="0"/>
              <a:t>ainline capacity will increase from approximately 650,000 b/d to 1.2 million b/d. </a:t>
            </a:r>
          </a:p>
          <a:p>
            <a:r>
              <a:rPr lang="en-US" dirty="0" smtClean="0"/>
              <a:t>Capital costs associated with the Cold Lake expansion program are currently estimated at $1.1 billion. </a:t>
            </a:r>
            <a:endParaRPr lang="en-US" dirty="0"/>
          </a:p>
        </p:txBody>
      </p:sp>
    </p:spTree>
    <p:extLst>
      <p:ext uri="{BB962C8B-B14F-4D97-AF65-F5344CB8AC3E}">
        <p14:creationId xmlns:p14="http://schemas.microsoft.com/office/powerpoint/2010/main" val="129926236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pPr algn="ctr"/>
            <a:r>
              <a:rPr lang="en-US" dirty="0" smtClean="0">
                <a:latin typeface="Arial Black" panose="020B0A04020102020204" pitchFamily="34" charset="0"/>
              </a:rPr>
              <a:t>Capital  expenditure</a:t>
            </a:r>
            <a:endParaRPr lang="en-US" dirty="0">
              <a:latin typeface="Arial Black" panose="020B0A04020102020204" pitchFamily="34" charset="0"/>
            </a:endParaRPr>
          </a:p>
        </p:txBody>
      </p:sp>
      <p:sp>
        <p:nvSpPr>
          <p:cNvPr id="5" name="Content Placeholder 2"/>
          <p:cNvSpPr txBox="1">
            <a:spLocks/>
          </p:cNvSpPr>
          <p:nvPr/>
        </p:nvSpPr>
        <p:spPr>
          <a:xfrm>
            <a:off x="457200" y="1600200"/>
            <a:ext cx="8229600" cy="438912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97% of total expenditures for 2014 will come from organic growth projects</a:t>
            </a:r>
          </a:p>
          <a:p>
            <a:r>
              <a:rPr lang="en-US" dirty="0" smtClean="0"/>
              <a:t>Expansion of oil pipeline systems in 2014 with a $1.3 billion capital expenditure program of which $1.2 billion will support development of oil sands transportation for new pipeline and facility construction projects</a:t>
            </a:r>
          </a:p>
        </p:txBody>
      </p:sp>
    </p:spTree>
    <p:extLst>
      <p:ext uri="{BB962C8B-B14F-4D97-AF65-F5344CB8AC3E}">
        <p14:creationId xmlns:p14="http://schemas.microsoft.com/office/powerpoint/2010/main" val="3876660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Pipeline - Aspects</a:t>
            </a:r>
            <a:endParaRPr lang="en-US" dirty="0">
              <a:solidFill>
                <a:srgbClr val="FFFFFF"/>
              </a:solidFill>
            </a:endParaRPr>
          </a:p>
        </p:txBody>
      </p:sp>
      <p:sp>
        <p:nvSpPr>
          <p:cNvPr id="3" name="Content Placeholder 2"/>
          <p:cNvSpPr>
            <a:spLocks noGrp="1"/>
          </p:cNvSpPr>
          <p:nvPr>
            <p:ph idx="1"/>
          </p:nvPr>
        </p:nvSpPr>
        <p:spPr/>
        <p:txBody>
          <a:bodyPr>
            <a:normAutofit lnSpcReduction="10000"/>
          </a:bodyPr>
          <a:lstStyle/>
          <a:p>
            <a:r>
              <a:rPr lang="en-US" dirty="0">
                <a:solidFill>
                  <a:srgbClr val="FFFFFF"/>
                </a:solidFill>
              </a:rPr>
              <a:t>Determination of physical aspects</a:t>
            </a:r>
          </a:p>
          <a:p>
            <a:pPr lvl="1"/>
            <a:r>
              <a:rPr lang="en-US" sz="2400" dirty="0">
                <a:solidFill>
                  <a:srgbClr val="FFFFFF"/>
                </a:solidFill>
              </a:rPr>
              <a:t>Distance</a:t>
            </a:r>
          </a:p>
          <a:p>
            <a:pPr lvl="1"/>
            <a:r>
              <a:rPr lang="en-US" sz="2400" dirty="0">
                <a:solidFill>
                  <a:srgbClr val="FFFFFF"/>
                </a:solidFill>
              </a:rPr>
              <a:t>expected volumes </a:t>
            </a:r>
          </a:p>
          <a:p>
            <a:pPr lvl="1"/>
            <a:r>
              <a:rPr lang="en-US" sz="2400" dirty="0">
                <a:solidFill>
                  <a:srgbClr val="FFFFFF"/>
                </a:solidFill>
              </a:rPr>
              <a:t>type and range of products</a:t>
            </a:r>
          </a:p>
          <a:p>
            <a:r>
              <a:rPr lang="en-US" dirty="0">
                <a:solidFill>
                  <a:srgbClr val="FFFFFF"/>
                </a:solidFill>
              </a:rPr>
              <a:t>External Factors</a:t>
            </a:r>
          </a:p>
          <a:p>
            <a:pPr lvl="1"/>
            <a:r>
              <a:rPr lang="en-US" sz="2400" dirty="0">
                <a:solidFill>
                  <a:srgbClr val="FFFFFF"/>
                </a:solidFill>
              </a:rPr>
              <a:t>Environmental sensitive areas</a:t>
            </a:r>
          </a:p>
          <a:p>
            <a:pPr lvl="1"/>
            <a:r>
              <a:rPr lang="en-US" sz="2400" dirty="0">
                <a:solidFill>
                  <a:srgbClr val="FFFFFF"/>
                </a:solidFill>
              </a:rPr>
              <a:t>Proximity to communities</a:t>
            </a:r>
          </a:p>
          <a:p>
            <a:pPr lvl="1"/>
            <a:r>
              <a:rPr lang="en-US" sz="2400" dirty="0">
                <a:solidFill>
                  <a:srgbClr val="FFFFFF"/>
                </a:solidFill>
              </a:rPr>
              <a:t>Climate</a:t>
            </a:r>
          </a:p>
          <a:p>
            <a:pPr lvl="1"/>
            <a:r>
              <a:rPr lang="en-US" sz="2400" dirty="0">
                <a:solidFill>
                  <a:srgbClr val="FFFFFF"/>
                </a:solidFill>
              </a:rPr>
              <a:t>Geology</a:t>
            </a:r>
          </a:p>
          <a:p>
            <a:endParaRPr lang="en-US" dirty="0">
              <a:solidFill>
                <a:srgbClr val="FFFFFF"/>
              </a:solidFill>
            </a:endParaRPr>
          </a:p>
        </p:txBody>
      </p:sp>
      <p:pic>
        <p:nvPicPr>
          <p:cNvPr id="3074" name="Picture 2" descr="C:\Users\Kevin\AppData\Local\Microsoft\Windows\Temporary Internet Files\Content.IE5\O5GWIT2V\MP900382673[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48400" y="3124200"/>
            <a:ext cx="2013857"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816153"/>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pPr algn="ctr"/>
            <a:r>
              <a:rPr lang="en-US" dirty="0">
                <a:latin typeface="Arial Black" panose="020B0A04020102020204" pitchFamily="34" charset="0"/>
              </a:rPr>
              <a:t>Capital  expenditure</a:t>
            </a:r>
          </a:p>
        </p:txBody>
      </p:sp>
      <p:sp>
        <p:nvSpPr>
          <p:cNvPr id="5" name="Content Placeholder 2"/>
          <p:cNvSpPr txBox="1">
            <a:spLocks/>
          </p:cNvSpPr>
          <p:nvPr/>
        </p:nvSpPr>
        <p:spPr>
          <a:xfrm>
            <a:off x="457200" y="1600200"/>
            <a:ext cx="8229600" cy="4389120"/>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u="sng" dirty="0"/>
              <a:t>Conventional </a:t>
            </a:r>
            <a:r>
              <a:rPr lang="en-US" b="1" u="sng" dirty="0" smtClean="0"/>
              <a:t>Oil </a:t>
            </a:r>
            <a:r>
              <a:rPr lang="en-US" b="1" u="sng" dirty="0"/>
              <a:t>Pipeline</a:t>
            </a:r>
            <a:r>
              <a:rPr lang="en-US" dirty="0"/>
              <a:t>: Approximately $70 million will be spent in 2014 to enhance oil handling and transportation facilities</a:t>
            </a:r>
          </a:p>
          <a:p>
            <a:r>
              <a:rPr lang="en-US" dirty="0" smtClean="0"/>
              <a:t>Conventional </a:t>
            </a:r>
            <a:r>
              <a:rPr lang="en-US" dirty="0"/>
              <a:t>oil gathering systems continue to benefit </a:t>
            </a:r>
            <a:r>
              <a:rPr lang="en-US" dirty="0" smtClean="0"/>
              <a:t>from </a:t>
            </a:r>
            <a:r>
              <a:rPr lang="en-US" dirty="0"/>
              <a:t>increased drilling activity and the application of new well completion technologies. This is creating a need for new investments in battery connection projects and pipeline capacity expansions. </a:t>
            </a:r>
            <a:endParaRPr lang="en-US" dirty="0" smtClean="0"/>
          </a:p>
          <a:p>
            <a:r>
              <a:rPr lang="en-US" b="1" u="sng" dirty="0" smtClean="0"/>
              <a:t>Oil Sand Transportation</a:t>
            </a:r>
            <a:r>
              <a:rPr lang="en-US" b="1" u="sng" dirty="0"/>
              <a:t>: </a:t>
            </a:r>
            <a:r>
              <a:rPr lang="en-US" dirty="0"/>
              <a:t>C</a:t>
            </a:r>
            <a:r>
              <a:rPr lang="en-US" dirty="0" smtClean="0"/>
              <a:t>ontinuing </a:t>
            </a:r>
            <a:r>
              <a:rPr lang="en-US" dirty="0"/>
              <a:t>to advance its major integrated expansion program that commenced in 2013 on the Cold Lake and Polaris </a:t>
            </a:r>
            <a:r>
              <a:rPr lang="en-US" dirty="0" smtClean="0"/>
              <a:t>pipeline</a:t>
            </a:r>
            <a:endParaRPr lang="en-US" dirty="0"/>
          </a:p>
        </p:txBody>
      </p:sp>
    </p:spTree>
    <p:extLst>
      <p:ext uri="{BB962C8B-B14F-4D97-AF65-F5344CB8AC3E}">
        <p14:creationId xmlns:p14="http://schemas.microsoft.com/office/powerpoint/2010/main" val="359967196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pPr algn="ctr"/>
            <a:r>
              <a:rPr lang="en-US" dirty="0">
                <a:latin typeface="Arial Black" panose="020B0A04020102020204" pitchFamily="34" charset="0"/>
              </a:rPr>
              <a:t>Capital  expenditure</a:t>
            </a:r>
          </a:p>
        </p:txBody>
      </p:sp>
      <p:sp>
        <p:nvSpPr>
          <p:cNvPr id="5" name="Content Placeholder 2"/>
          <p:cNvSpPr txBox="1">
            <a:spLocks/>
          </p:cNvSpPr>
          <p:nvPr/>
        </p:nvSpPr>
        <p:spPr>
          <a:xfrm>
            <a:off x="457200" y="1600200"/>
            <a:ext cx="8229600" cy="4389120"/>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t>Bulk Liquid Storage:</a:t>
            </a:r>
          </a:p>
          <a:p>
            <a:r>
              <a:rPr lang="en-US" dirty="0" smtClean="0"/>
              <a:t>Will spend </a:t>
            </a:r>
            <a:r>
              <a:rPr lang="en-US" dirty="0"/>
              <a:t>approximately $10 million on organic growth capital projects in </a:t>
            </a:r>
            <a:r>
              <a:rPr lang="en-US" dirty="0" smtClean="0"/>
              <a:t>2014 where </a:t>
            </a:r>
            <a:r>
              <a:rPr lang="en-US" dirty="0"/>
              <a:t>majority of capital will be invested at terminals in the United Kingdom and Germany operated by Inter Pipeline’s wholly owned subsidiary Simon </a:t>
            </a:r>
            <a:r>
              <a:rPr lang="en-US" dirty="0" smtClean="0"/>
              <a:t>Storage</a:t>
            </a:r>
          </a:p>
          <a:p>
            <a:pPr marL="0" indent="0">
              <a:buNone/>
            </a:pPr>
            <a:r>
              <a:rPr lang="en-US" b="1" u="sng" dirty="0" smtClean="0"/>
              <a:t>NGL Extraction Business:</a:t>
            </a:r>
            <a:endParaRPr lang="en-US" b="1" u="sng" dirty="0"/>
          </a:p>
          <a:p>
            <a:r>
              <a:rPr lang="en-US" dirty="0" smtClean="0"/>
              <a:t> Will spend </a:t>
            </a:r>
            <a:r>
              <a:rPr lang="en-US" dirty="0"/>
              <a:t>approximately $10 million in </a:t>
            </a:r>
            <a:r>
              <a:rPr lang="en-US" dirty="0" smtClean="0"/>
              <a:t>2014 on </a:t>
            </a:r>
            <a:r>
              <a:rPr lang="en-US" dirty="0"/>
              <a:t>several projects to further improve the recovery of ethane and propane-plus products extracted at Inter Pipeline’s Cochrane and Empress straddle plants</a:t>
            </a:r>
            <a:endParaRPr lang="en-US" dirty="0" smtClean="0"/>
          </a:p>
        </p:txBody>
      </p:sp>
    </p:spTree>
    <p:extLst>
      <p:ext uri="{BB962C8B-B14F-4D97-AF65-F5344CB8AC3E}">
        <p14:creationId xmlns:p14="http://schemas.microsoft.com/office/powerpoint/2010/main" val="146646137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Grp="1" noChangeAspect="1" noChangeArrowheads="1"/>
          </p:cNvPicPr>
          <p:nvPr>
            <p:ph idx="1"/>
          </p:nvPr>
        </p:nvPicPr>
        <p:blipFill>
          <a:blip r:embed="rId2" cstate="print"/>
          <a:srcRect/>
          <a:stretch>
            <a:fillRect/>
          </a:stretch>
        </p:blipFill>
        <p:spPr bwMode="auto">
          <a:xfrm>
            <a:off x="971600" y="620687"/>
            <a:ext cx="6624736" cy="5788165"/>
          </a:xfrm>
          <a:prstGeom prst="rect">
            <a:avLst/>
          </a:prstGeom>
          <a:noFill/>
          <a:ln w="9525">
            <a:noFill/>
            <a:miter lim="800000"/>
            <a:headEnd/>
            <a:tailEnd/>
          </a:ln>
        </p:spPr>
      </p:pic>
    </p:spTree>
    <p:extLst>
      <p:ext uri="{BB962C8B-B14F-4D97-AF65-F5344CB8AC3E}">
        <p14:creationId xmlns:p14="http://schemas.microsoft.com/office/powerpoint/2010/main" val="1536205058"/>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667000"/>
            <a:ext cx="8229600" cy="1446550"/>
          </a:xfrm>
          <a:prstGeom prst="rect">
            <a:avLst/>
          </a:prstGeom>
          <a:noFill/>
        </p:spPr>
        <p:txBody>
          <a:bodyPr wrap="square" rtlCol="0">
            <a:spAutoFit/>
          </a:bodyPr>
          <a:lstStyle/>
          <a:p>
            <a:pPr algn="ctr"/>
            <a:r>
              <a:rPr lang="en-US" sz="8800" dirty="0">
                <a:latin typeface="Arial Black" panose="020B0A04020102020204" pitchFamily="34" charset="0"/>
              </a:rPr>
              <a:t>M</a:t>
            </a:r>
            <a:r>
              <a:rPr lang="en-US" sz="8800" dirty="0" smtClean="0">
                <a:latin typeface="Arial Black" panose="020B0A04020102020204" pitchFamily="34" charset="0"/>
              </a:rPr>
              <a:t>anagement</a:t>
            </a:r>
            <a:endParaRPr lang="en-US" sz="8800" dirty="0">
              <a:latin typeface="Arial Black" panose="020B0A04020102020204" pitchFamily="34" charset="0"/>
            </a:endParaRPr>
          </a:p>
        </p:txBody>
      </p:sp>
    </p:spTree>
    <p:extLst>
      <p:ext uri="{BB962C8B-B14F-4D97-AF65-F5344CB8AC3E}">
        <p14:creationId xmlns:p14="http://schemas.microsoft.com/office/powerpoint/2010/main" val="69787272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hristian P. Bay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2133600"/>
            <a:ext cx="256032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599" y="1265274"/>
            <a:ext cx="24098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68831" y="1143000"/>
            <a:ext cx="6022769" cy="5016758"/>
          </a:xfrm>
          <a:prstGeom prst="rect">
            <a:avLst/>
          </a:prstGeom>
          <a:noFill/>
        </p:spPr>
        <p:txBody>
          <a:bodyPr wrap="square" rtlCol="0">
            <a:spAutoFit/>
          </a:bodyPr>
          <a:lstStyle/>
          <a:p>
            <a:r>
              <a:rPr lang="en-US" sz="1600" b="1" dirty="0" smtClean="0"/>
              <a:t>Position: </a:t>
            </a:r>
            <a:r>
              <a:rPr lang="en-US" sz="1600" dirty="0" smtClean="0"/>
              <a:t>President &amp; Chief Executive Officer</a:t>
            </a:r>
          </a:p>
          <a:p>
            <a:endParaRPr lang="en-US" sz="1600" dirty="0"/>
          </a:p>
          <a:p>
            <a:r>
              <a:rPr lang="en-US" sz="1600" b="1" dirty="0" smtClean="0"/>
              <a:t>Date of Appointment: </a:t>
            </a:r>
            <a:r>
              <a:rPr lang="en-US" sz="1600" dirty="0" smtClean="0"/>
              <a:t>Jan 1, 2014</a:t>
            </a:r>
          </a:p>
          <a:p>
            <a:endParaRPr lang="en-US" sz="1600" dirty="0"/>
          </a:p>
          <a:p>
            <a:r>
              <a:rPr lang="en-US" sz="1600" b="1" dirty="0" smtClean="0"/>
              <a:t>Past Experience:</a:t>
            </a:r>
          </a:p>
          <a:p>
            <a:pPr marL="285750" indent="-285750">
              <a:buFont typeface="Arial" panose="020B0604020202020204" pitchFamily="34" charset="0"/>
              <a:buChar char="•"/>
            </a:pPr>
            <a:r>
              <a:rPr lang="en-US" sz="1600" dirty="0" smtClean="0"/>
              <a:t>Joined Koch Pipelines Canada LP ( Inter Pipeline’s predecessor) in 1997</a:t>
            </a:r>
          </a:p>
          <a:p>
            <a:pPr marL="285750" indent="-285750">
              <a:buFont typeface="Arial" panose="020B0604020202020204" pitchFamily="34" charset="0"/>
              <a:buChar char="•"/>
            </a:pPr>
            <a:r>
              <a:rPr lang="en-US" sz="1600" dirty="0" smtClean="0"/>
              <a:t>Vice President of Operations at IPL</a:t>
            </a:r>
          </a:p>
          <a:p>
            <a:pPr marL="285750" indent="-285750">
              <a:buFont typeface="Arial" panose="020B0604020202020204" pitchFamily="34" charset="0"/>
              <a:buChar char="•"/>
            </a:pPr>
            <a:r>
              <a:rPr lang="en-US" sz="1600" dirty="0" smtClean="0"/>
              <a:t>Vice President, Corporate Development at IPL</a:t>
            </a:r>
          </a:p>
          <a:p>
            <a:pPr marL="285750" indent="-285750">
              <a:buFont typeface="Arial" panose="020B0604020202020204" pitchFamily="34" charset="0"/>
              <a:buChar char="•"/>
            </a:pPr>
            <a:r>
              <a:rPr lang="en-US" sz="1600" dirty="0" smtClean="0"/>
              <a:t>Senior Vice President, Corporate Development at IPL</a:t>
            </a:r>
          </a:p>
          <a:p>
            <a:pPr marL="285750" indent="-285750">
              <a:buFont typeface="Arial" panose="020B0604020202020204" pitchFamily="34" charset="0"/>
              <a:buChar char="•"/>
            </a:pPr>
            <a:r>
              <a:rPr lang="en-US" sz="1600" dirty="0" smtClean="0"/>
              <a:t>Chief Operating Officer at IPL</a:t>
            </a:r>
          </a:p>
          <a:p>
            <a:pPr marL="285750" indent="-285750">
              <a:buFont typeface="Arial" panose="020B0604020202020204" pitchFamily="34" charset="0"/>
              <a:buChar char="•"/>
            </a:pPr>
            <a:r>
              <a:rPr lang="en-US" sz="1600" dirty="0" smtClean="0"/>
              <a:t>Engineer, Sherritt International Corporation</a:t>
            </a:r>
          </a:p>
          <a:p>
            <a:pPr marL="285750" indent="-285750">
              <a:buFont typeface="Arial" panose="020B0604020202020204" pitchFamily="34" charset="0"/>
              <a:buChar char="•"/>
            </a:pPr>
            <a:endParaRPr lang="en-US" sz="1600" dirty="0"/>
          </a:p>
          <a:p>
            <a:r>
              <a:rPr lang="en-US" sz="1600" b="1" dirty="0" smtClean="0"/>
              <a:t>Qualifications:</a:t>
            </a:r>
          </a:p>
          <a:p>
            <a:pPr marL="285750" indent="-285750">
              <a:buFont typeface="Arial" panose="020B0604020202020204" pitchFamily="34" charset="0"/>
              <a:buChar char="•"/>
            </a:pPr>
            <a:r>
              <a:rPr lang="en-US" sz="1600" dirty="0" smtClean="0"/>
              <a:t>Bachelor of Mechanical Engineering from the University of Alberta, Class of 1992</a:t>
            </a:r>
          </a:p>
          <a:p>
            <a:pPr marL="285750" indent="-285750">
              <a:buFont typeface="Arial" panose="020B0604020202020204" pitchFamily="34" charset="0"/>
              <a:buChar char="•"/>
            </a:pPr>
            <a:r>
              <a:rPr lang="en-US" sz="1600" dirty="0" smtClean="0"/>
              <a:t>Masters in Engineering Management from University of Alberta in 1993</a:t>
            </a:r>
          </a:p>
          <a:p>
            <a:pPr marL="285750" indent="-285750">
              <a:buFont typeface="Arial" panose="020B0604020202020204" pitchFamily="34" charset="0"/>
              <a:buChar char="•"/>
            </a:pPr>
            <a:r>
              <a:rPr lang="en-US" sz="1600" dirty="0"/>
              <a:t>H</a:t>
            </a:r>
            <a:r>
              <a:rPr lang="en-US" sz="1600" dirty="0" smtClean="0"/>
              <a:t>olds a professional engineering designation and is a member of APEGA</a:t>
            </a:r>
            <a:endParaRPr lang="en-US" sz="1600" b="1" dirty="0"/>
          </a:p>
        </p:txBody>
      </p:sp>
      <p:sp>
        <p:nvSpPr>
          <p:cNvPr id="7" name="TextBox 6"/>
          <p:cNvSpPr txBox="1"/>
          <p:nvPr/>
        </p:nvSpPr>
        <p:spPr>
          <a:xfrm>
            <a:off x="457200" y="381000"/>
            <a:ext cx="8229600" cy="646331"/>
          </a:xfrm>
          <a:prstGeom prst="rect">
            <a:avLst/>
          </a:prstGeom>
          <a:noFill/>
        </p:spPr>
        <p:txBody>
          <a:bodyPr wrap="square" rtlCol="0">
            <a:spAutoFit/>
          </a:bodyPr>
          <a:lstStyle/>
          <a:p>
            <a:pPr algn="ctr"/>
            <a:r>
              <a:rPr lang="en-US" sz="3600" dirty="0" smtClean="0">
                <a:latin typeface="Arial Black" panose="020B0A04020102020204" pitchFamily="34" charset="0"/>
              </a:rPr>
              <a:t>Management</a:t>
            </a:r>
            <a:endParaRPr lang="en-US" sz="3600" dirty="0">
              <a:latin typeface="Arial Black" panose="020B0A04020102020204" pitchFamily="34" charset="0"/>
            </a:endParaRPr>
          </a:p>
        </p:txBody>
      </p:sp>
    </p:spTree>
    <p:extLst>
      <p:ext uri="{BB962C8B-B14F-4D97-AF65-F5344CB8AC3E}">
        <p14:creationId xmlns:p14="http://schemas.microsoft.com/office/powerpoint/2010/main" val="22965644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ichard Sha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2200" y="2225615"/>
            <a:ext cx="2779776" cy="347472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974" y="1600200"/>
            <a:ext cx="195262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381000"/>
            <a:ext cx="8229600" cy="646331"/>
          </a:xfrm>
          <a:prstGeom prst="rect">
            <a:avLst/>
          </a:prstGeom>
          <a:noFill/>
        </p:spPr>
        <p:txBody>
          <a:bodyPr wrap="square" rtlCol="0">
            <a:spAutoFit/>
          </a:bodyPr>
          <a:lstStyle/>
          <a:p>
            <a:pPr algn="ctr"/>
            <a:r>
              <a:rPr lang="en-US" sz="3600" dirty="0" smtClean="0">
                <a:latin typeface="Arial Black" panose="020B0A04020102020204" pitchFamily="34" charset="0"/>
              </a:rPr>
              <a:t>Management</a:t>
            </a:r>
            <a:endParaRPr lang="en-US" sz="3600" dirty="0">
              <a:latin typeface="Arial Black" panose="020B0A04020102020204" pitchFamily="34" charset="0"/>
            </a:endParaRPr>
          </a:p>
        </p:txBody>
      </p:sp>
      <p:sp>
        <p:nvSpPr>
          <p:cNvPr id="5" name="TextBox 4"/>
          <p:cNvSpPr txBox="1"/>
          <p:nvPr/>
        </p:nvSpPr>
        <p:spPr>
          <a:xfrm>
            <a:off x="3505200" y="1843087"/>
            <a:ext cx="5334000" cy="3754874"/>
          </a:xfrm>
          <a:prstGeom prst="rect">
            <a:avLst/>
          </a:prstGeom>
          <a:noFill/>
        </p:spPr>
        <p:txBody>
          <a:bodyPr wrap="square" rtlCol="0">
            <a:spAutoFit/>
          </a:bodyPr>
          <a:lstStyle/>
          <a:p>
            <a:r>
              <a:rPr lang="en-US" sz="1600" b="1" dirty="0" smtClean="0"/>
              <a:t>Position: </a:t>
            </a:r>
            <a:r>
              <a:rPr lang="en-US" sz="1600" dirty="0" smtClean="0"/>
              <a:t>Independent Director and Chairman of the Board</a:t>
            </a:r>
          </a:p>
          <a:p>
            <a:endParaRPr lang="en-US" sz="1600" dirty="0"/>
          </a:p>
          <a:p>
            <a:r>
              <a:rPr lang="en-US" sz="1600" b="1" dirty="0" smtClean="0"/>
              <a:t>Date of Appointment: </a:t>
            </a:r>
            <a:r>
              <a:rPr lang="en-US" sz="1600" dirty="0" smtClean="0"/>
              <a:t>January 1, 2014</a:t>
            </a:r>
            <a:endParaRPr lang="en-US" sz="1600" dirty="0"/>
          </a:p>
          <a:p>
            <a:r>
              <a:rPr lang="en-US" sz="1600" b="1" dirty="0" smtClean="0"/>
              <a:t>Age:</a:t>
            </a:r>
            <a:r>
              <a:rPr lang="en-US" sz="1600" dirty="0" smtClean="0"/>
              <a:t> 67</a:t>
            </a:r>
          </a:p>
          <a:p>
            <a:endParaRPr lang="en-US" sz="1600" dirty="0"/>
          </a:p>
          <a:p>
            <a:r>
              <a:rPr lang="en-US" sz="1600" b="1" dirty="0" smtClean="0"/>
              <a:t>Past Experience:</a:t>
            </a:r>
          </a:p>
          <a:p>
            <a:endParaRPr lang="en-US" sz="1600" dirty="0" smtClean="0"/>
          </a:p>
          <a:p>
            <a:pPr marL="171450" indent="-171450">
              <a:buFont typeface="Arial" panose="020B0604020202020204" pitchFamily="34" charset="0"/>
              <a:buChar char="•"/>
            </a:pPr>
            <a:r>
              <a:rPr lang="en-US" altLang="zh-TW" sz="1400" dirty="0" smtClean="0">
                <a:cs typeface="Times New Roman" pitchFamily="18" charset="0"/>
              </a:rPr>
              <a:t>Senior Partner in the Business Law Group of McCarthy Tetreault LLP </a:t>
            </a:r>
          </a:p>
          <a:p>
            <a:pPr marL="171450" indent="-171450">
              <a:buFont typeface="Arial" panose="020B0604020202020204" pitchFamily="34" charset="0"/>
              <a:buChar char="•"/>
            </a:pPr>
            <a:r>
              <a:rPr lang="en-US" altLang="zh-TW" sz="1400" dirty="0" smtClean="0">
                <a:cs typeface="Times New Roman" pitchFamily="18" charset="0"/>
              </a:rPr>
              <a:t>Director on the National Board of the Institute of Corporate Directors</a:t>
            </a:r>
          </a:p>
          <a:p>
            <a:pPr marL="171450" indent="-171450">
              <a:buFont typeface="Arial" panose="020B0604020202020204" pitchFamily="34" charset="0"/>
              <a:buChar char="•"/>
            </a:pPr>
            <a:r>
              <a:rPr lang="en-US" altLang="zh-TW" sz="1400" dirty="0" smtClean="0">
                <a:cs typeface="Times New Roman" pitchFamily="18" charset="0"/>
              </a:rPr>
              <a:t>Chair of the National Board of the Institute of Corporate Directors (Calgary Chapter)</a:t>
            </a:r>
          </a:p>
          <a:p>
            <a:pPr marL="171450" indent="-171450">
              <a:buFont typeface="Arial" panose="020B0604020202020204" pitchFamily="34" charset="0"/>
              <a:buChar char="•"/>
            </a:pPr>
            <a:r>
              <a:rPr lang="en-US" altLang="zh-TW" sz="1400" dirty="0" smtClean="0">
                <a:cs typeface="Times New Roman" pitchFamily="18" charset="0"/>
              </a:rPr>
              <a:t>Lecturer in the Director Education Program at the Haskayne School of Business at the University of Calgary </a:t>
            </a:r>
          </a:p>
          <a:p>
            <a:pPr marL="171450" indent="-171450">
              <a:buFont typeface="Arial" panose="020B0604020202020204" pitchFamily="34" charset="0"/>
              <a:buChar char="•"/>
            </a:pPr>
            <a:r>
              <a:rPr lang="en-US" altLang="zh-TW" sz="1400" dirty="0" smtClean="0">
                <a:cs typeface="Times New Roman" pitchFamily="18" charset="0"/>
              </a:rPr>
              <a:t>Chair of the Board of Governors of Mount Royal University</a:t>
            </a:r>
          </a:p>
          <a:p>
            <a:pPr marL="171450" indent="-171450">
              <a:buFont typeface="Arial" panose="020B0604020202020204" pitchFamily="34" charset="0"/>
              <a:buChar char="•"/>
            </a:pPr>
            <a:r>
              <a:rPr lang="en-US" altLang="zh-TW" sz="1400" dirty="0" smtClean="0">
                <a:cs typeface="Times New Roman" pitchFamily="18" charset="0"/>
              </a:rPr>
              <a:t>Governor of the Glenbow Museum</a:t>
            </a:r>
            <a:endParaRPr lang="en-US" sz="1400" dirty="0" smtClean="0"/>
          </a:p>
        </p:txBody>
      </p:sp>
    </p:spTree>
    <p:extLst>
      <p:ext uri="{BB962C8B-B14F-4D97-AF65-F5344CB8AC3E}">
        <p14:creationId xmlns:p14="http://schemas.microsoft.com/office/powerpoint/2010/main" val="67385805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8229600" cy="646331"/>
          </a:xfrm>
          <a:prstGeom prst="rect">
            <a:avLst/>
          </a:prstGeom>
          <a:noFill/>
        </p:spPr>
        <p:txBody>
          <a:bodyPr wrap="square" rtlCol="0">
            <a:spAutoFit/>
          </a:bodyPr>
          <a:lstStyle/>
          <a:p>
            <a:pPr algn="ctr"/>
            <a:r>
              <a:rPr lang="en-US" sz="3600" dirty="0" smtClean="0">
                <a:latin typeface="Arial Black" panose="020B0A04020102020204" pitchFamily="34" charset="0"/>
              </a:rPr>
              <a:t>Management</a:t>
            </a:r>
            <a:endParaRPr lang="en-US" sz="3600" dirty="0">
              <a:latin typeface="Arial Black" panose="020B0A04020102020204" pitchFamily="34" charset="0"/>
            </a:endParaRPr>
          </a:p>
        </p:txBody>
      </p:sp>
      <p:pic>
        <p:nvPicPr>
          <p:cNvPr id="11266" name="Picture 2" descr="Brent Heag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7709" y="2061713"/>
            <a:ext cx="2633472" cy="329184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8312" y="1325592"/>
            <a:ext cx="17240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657600" y="1143000"/>
            <a:ext cx="5181600" cy="4770537"/>
          </a:xfrm>
          <a:prstGeom prst="rect">
            <a:avLst/>
          </a:prstGeom>
          <a:noFill/>
        </p:spPr>
        <p:txBody>
          <a:bodyPr wrap="square" rtlCol="0">
            <a:spAutoFit/>
          </a:bodyPr>
          <a:lstStyle/>
          <a:p>
            <a:r>
              <a:rPr lang="en-US" sz="1600" b="1" dirty="0" smtClean="0"/>
              <a:t>Position: </a:t>
            </a:r>
            <a:r>
              <a:rPr lang="en-US" sz="1600" dirty="0" smtClean="0"/>
              <a:t>Chief Financial Officer</a:t>
            </a:r>
          </a:p>
          <a:p>
            <a:endParaRPr lang="en-US" sz="1600" dirty="0"/>
          </a:p>
          <a:p>
            <a:r>
              <a:rPr lang="en-US" sz="1600" b="1" dirty="0" smtClean="0"/>
              <a:t>Date of Appointment: </a:t>
            </a:r>
            <a:r>
              <a:rPr lang="en-US" sz="1600" dirty="0" smtClean="0"/>
              <a:t>March 1, 2014</a:t>
            </a:r>
          </a:p>
          <a:p>
            <a:endParaRPr lang="en-US" sz="1600" dirty="0"/>
          </a:p>
          <a:p>
            <a:r>
              <a:rPr lang="en-US" sz="1600" b="1" dirty="0" smtClean="0"/>
              <a:t>Past Experience:</a:t>
            </a:r>
          </a:p>
          <a:p>
            <a:endParaRPr lang="en-US" sz="1600" b="1" dirty="0" smtClean="0"/>
          </a:p>
          <a:p>
            <a:pPr marL="285750" indent="-285750">
              <a:buFont typeface="Arial" panose="020B0604020202020204" pitchFamily="34" charset="0"/>
              <a:buChar char="•"/>
            </a:pPr>
            <a:r>
              <a:rPr lang="en-US" sz="1600" dirty="0" smtClean="0"/>
              <a:t>CFO, Athabasca Oil Corporation</a:t>
            </a:r>
          </a:p>
          <a:p>
            <a:pPr marL="285750" indent="-285750" fontAlgn="base">
              <a:buFont typeface="Arial" panose="020B0604020202020204" pitchFamily="34" charset="0"/>
              <a:buChar char="•"/>
            </a:pPr>
            <a:r>
              <a:rPr lang="en-US" sz="1600" dirty="0"/>
              <a:t>Senior Vice President, Finance &amp; Chief Financial </a:t>
            </a:r>
            <a:r>
              <a:rPr lang="en-US" sz="1600" dirty="0" smtClean="0"/>
              <a:t>Officer at Provident Energy Ltd.</a:t>
            </a:r>
            <a:endParaRPr lang="en-US" sz="1600" dirty="0"/>
          </a:p>
          <a:p>
            <a:pPr marL="285750" indent="-285750">
              <a:buFont typeface="Arial" panose="020B0604020202020204" pitchFamily="34" charset="0"/>
              <a:buChar char="•"/>
            </a:pPr>
            <a:r>
              <a:rPr lang="en-US" sz="1600" dirty="0" smtClean="0"/>
              <a:t>Executive Vice President &amp; Chief Financial Officer, Zargon Energy Trust</a:t>
            </a:r>
          </a:p>
          <a:p>
            <a:pPr marL="285750" indent="-285750">
              <a:buFont typeface="Arial" panose="020B0604020202020204" pitchFamily="34" charset="0"/>
              <a:buChar char="•"/>
            </a:pPr>
            <a:r>
              <a:rPr lang="en-US" sz="1600" dirty="0" smtClean="0"/>
              <a:t>Chief Risk Officer, Encana Corporation</a:t>
            </a:r>
          </a:p>
          <a:p>
            <a:pPr marL="285750" indent="-285750">
              <a:buFont typeface="Arial" panose="020B0604020202020204" pitchFamily="34" charset="0"/>
              <a:buChar char="•"/>
            </a:pPr>
            <a:r>
              <a:rPr lang="en-US" sz="1600" dirty="0" smtClean="0"/>
              <a:t>CFO, PanCanadian Energy Services</a:t>
            </a:r>
          </a:p>
          <a:p>
            <a:pPr marL="285750" indent="-285750">
              <a:buFont typeface="Arial" panose="020B0604020202020204" pitchFamily="34" charset="0"/>
              <a:buChar char="•"/>
            </a:pPr>
            <a:endParaRPr lang="en-US" sz="1600" dirty="0"/>
          </a:p>
          <a:p>
            <a:r>
              <a:rPr lang="en-US" sz="1600" b="1" dirty="0" smtClean="0"/>
              <a:t>Qualifications:</a:t>
            </a:r>
          </a:p>
          <a:p>
            <a:endParaRPr lang="en-US" sz="1600" b="1" dirty="0" smtClean="0"/>
          </a:p>
          <a:p>
            <a:pPr marL="285750" indent="-285750">
              <a:buFont typeface="Arial" panose="020B0604020202020204" pitchFamily="34" charset="0"/>
              <a:buChar char="•"/>
            </a:pPr>
            <a:r>
              <a:rPr lang="en-US" sz="1600" dirty="0" smtClean="0"/>
              <a:t>Bachelor of Commerce, Accounting at University of Saskatchewan (1978-1982)</a:t>
            </a:r>
          </a:p>
          <a:p>
            <a:pPr marL="285750" indent="-285750">
              <a:buFont typeface="Arial" panose="020B0604020202020204" pitchFamily="34" charset="0"/>
              <a:buChar char="•"/>
            </a:pPr>
            <a:r>
              <a:rPr lang="en-US" sz="1600" dirty="0" smtClean="0"/>
              <a:t>Institute of Chartered Accountants, 1985</a:t>
            </a:r>
          </a:p>
        </p:txBody>
      </p:sp>
    </p:spTree>
    <p:extLst>
      <p:ext uri="{BB962C8B-B14F-4D97-AF65-F5344CB8AC3E}">
        <p14:creationId xmlns:p14="http://schemas.microsoft.com/office/powerpoint/2010/main" val="289554511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8229600" cy="646331"/>
          </a:xfrm>
          <a:prstGeom prst="rect">
            <a:avLst/>
          </a:prstGeom>
          <a:noFill/>
        </p:spPr>
        <p:txBody>
          <a:bodyPr wrap="square" rtlCol="0">
            <a:spAutoFit/>
          </a:bodyPr>
          <a:lstStyle/>
          <a:p>
            <a:pPr algn="ctr"/>
            <a:r>
              <a:rPr lang="en-US" sz="3600" dirty="0" smtClean="0">
                <a:latin typeface="Arial Black" panose="020B0A04020102020204" pitchFamily="34" charset="0"/>
              </a:rPr>
              <a:t>Management</a:t>
            </a:r>
            <a:endParaRPr lang="en-US" sz="3600" dirty="0">
              <a:latin typeface="Arial Black" panose="020B0A04020102020204" pitchFamily="34" charset="0"/>
            </a:endParaRPr>
          </a:p>
        </p:txBody>
      </p:sp>
      <p:pic>
        <p:nvPicPr>
          <p:cNvPr id="12290" name="Picture 2" descr="David W. Fesy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7581" y="2062579"/>
            <a:ext cx="2487168" cy="310896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340059"/>
            <a:ext cx="21717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05200" y="1340059"/>
            <a:ext cx="5334000" cy="3785652"/>
          </a:xfrm>
          <a:prstGeom prst="rect">
            <a:avLst/>
          </a:prstGeom>
          <a:noFill/>
        </p:spPr>
        <p:txBody>
          <a:bodyPr wrap="square" rtlCol="0">
            <a:spAutoFit/>
          </a:bodyPr>
          <a:lstStyle/>
          <a:p>
            <a:r>
              <a:rPr lang="en-US" sz="1600" b="1" dirty="0" smtClean="0"/>
              <a:t>Position: </a:t>
            </a:r>
            <a:r>
              <a:rPr lang="en-US" sz="1600" dirty="0" smtClean="0"/>
              <a:t>Executive Vice Chairman</a:t>
            </a:r>
          </a:p>
          <a:p>
            <a:endParaRPr lang="en-US" sz="1600" dirty="0"/>
          </a:p>
          <a:p>
            <a:r>
              <a:rPr lang="en-US" sz="1600" b="1" dirty="0" smtClean="0"/>
              <a:t>Date of Appointment: </a:t>
            </a:r>
            <a:r>
              <a:rPr lang="en-US" sz="1600" dirty="0" smtClean="0"/>
              <a:t>January 1, 2014</a:t>
            </a:r>
          </a:p>
          <a:p>
            <a:endParaRPr lang="en-US" sz="1600" dirty="0"/>
          </a:p>
          <a:p>
            <a:r>
              <a:rPr lang="en-US" sz="1600" b="1" dirty="0" smtClean="0"/>
              <a:t>Past Experience:</a:t>
            </a:r>
          </a:p>
          <a:p>
            <a:endParaRPr lang="en-US" sz="1600" b="1" dirty="0" smtClean="0"/>
          </a:p>
          <a:p>
            <a:pPr marL="285750" indent="-285750">
              <a:buFont typeface="Arial" panose="020B0604020202020204" pitchFamily="34" charset="0"/>
              <a:buChar char="•"/>
            </a:pPr>
            <a:r>
              <a:rPr lang="en-US" sz="1600" dirty="0" smtClean="0"/>
              <a:t>Previous President and CEO if Inter Pipeline since 1997</a:t>
            </a:r>
          </a:p>
          <a:p>
            <a:pPr marL="285750" indent="-285750">
              <a:buFont typeface="Arial" panose="020B0604020202020204" pitchFamily="34" charset="0"/>
              <a:buChar char="•"/>
            </a:pPr>
            <a:r>
              <a:rPr lang="en-US" sz="1600" dirty="0" smtClean="0"/>
              <a:t>Vice President of Transportation, Koch Petroleum Canada</a:t>
            </a:r>
          </a:p>
          <a:p>
            <a:pPr marL="285750" indent="-285750">
              <a:buFont typeface="Arial" panose="020B0604020202020204" pitchFamily="34" charset="0"/>
              <a:buChar char="•"/>
            </a:pPr>
            <a:r>
              <a:rPr lang="en-US" sz="1600" dirty="0" smtClean="0"/>
              <a:t>President of Koch Canada Ltd.</a:t>
            </a:r>
          </a:p>
          <a:p>
            <a:pPr marL="285750" indent="-285750">
              <a:buFont typeface="Arial" panose="020B0604020202020204" pitchFamily="34" charset="0"/>
              <a:buChar char="•"/>
            </a:pPr>
            <a:r>
              <a:rPr lang="en-US" sz="1600" dirty="0" smtClean="0"/>
              <a:t>Director of South Saskatchewan Pipeline Company</a:t>
            </a:r>
          </a:p>
          <a:p>
            <a:pPr marL="285750" indent="-285750">
              <a:buFont typeface="Arial" panose="020B0604020202020204" pitchFamily="34" charset="0"/>
              <a:buChar char="•"/>
            </a:pPr>
            <a:endParaRPr lang="en-US" sz="1600" dirty="0" smtClean="0"/>
          </a:p>
          <a:p>
            <a:r>
              <a:rPr lang="en-US" sz="1600" b="1" dirty="0" smtClean="0"/>
              <a:t>Qualifications:</a:t>
            </a:r>
          </a:p>
          <a:p>
            <a:endParaRPr lang="en-US" sz="1600" b="1" dirty="0" smtClean="0"/>
          </a:p>
          <a:p>
            <a:pPr marL="285750" indent="-285750">
              <a:buFont typeface="Arial" panose="020B0604020202020204" pitchFamily="34" charset="0"/>
              <a:buChar char="•"/>
            </a:pPr>
            <a:r>
              <a:rPr lang="en-US" sz="1600" dirty="0" smtClean="0"/>
              <a:t>Bachelor of Science Degree from Arizona State University</a:t>
            </a:r>
          </a:p>
          <a:p>
            <a:pPr marL="285750" indent="-285750">
              <a:buFont typeface="Arial" panose="020B0604020202020204" pitchFamily="34" charset="0"/>
              <a:buChar char="•"/>
            </a:pPr>
            <a:r>
              <a:rPr lang="en-US" sz="1600" dirty="0" smtClean="0"/>
              <a:t>MBA, University of Calgary</a:t>
            </a:r>
          </a:p>
        </p:txBody>
      </p:sp>
    </p:spTree>
    <p:extLst>
      <p:ext uri="{BB962C8B-B14F-4D97-AF65-F5344CB8AC3E}">
        <p14:creationId xmlns:p14="http://schemas.microsoft.com/office/powerpoint/2010/main" val="96884784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81000"/>
            <a:ext cx="8229600" cy="646331"/>
          </a:xfrm>
          <a:prstGeom prst="rect">
            <a:avLst/>
          </a:prstGeom>
          <a:noFill/>
        </p:spPr>
        <p:txBody>
          <a:bodyPr wrap="square" rtlCol="0">
            <a:spAutoFit/>
          </a:bodyPr>
          <a:lstStyle/>
          <a:p>
            <a:pPr algn="ctr"/>
            <a:r>
              <a:rPr lang="en-US" sz="3600" dirty="0" smtClean="0">
                <a:latin typeface="Arial Black" panose="020B0A04020102020204" pitchFamily="34" charset="0"/>
              </a:rPr>
              <a:t>Management</a:t>
            </a:r>
            <a:endParaRPr lang="en-US" sz="3600" dirty="0">
              <a:latin typeface="Arial Black" panose="020B0A04020102020204" pitchFamily="34" charset="0"/>
            </a:endParaRPr>
          </a:p>
        </p:txBody>
      </p:sp>
      <p:sp>
        <p:nvSpPr>
          <p:cNvPr id="5" name="TextBox 4"/>
          <p:cNvSpPr txBox="1"/>
          <p:nvPr/>
        </p:nvSpPr>
        <p:spPr>
          <a:xfrm>
            <a:off x="3352800" y="1774448"/>
            <a:ext cx="5334000" cy="4216539"/>
          </a:xfrm>
          <a:prstGeom prst="rect">
            <a:avLst/>
          </a:prstGeom>
          <a:noFill/>
        </p:spPr>
        <p:txBody>
          <a:bodyPr wrap="square" rtlCol="0">
            <a:spAutoFit/>
          </a:bodyPr>
          <a:lstStyle/>
          <a:p>
            <a:r>
              <a:rPr lang="en-US" sz="1600" b="1" dirty="0" smtClean="0"/>
              <a:t>Position: </a:t>
            </a:r>
            <a:r>
              <a:rPr lang="en-US" sz="1600" dirty="0" smtClean="0"/>
              <a:t>Senior Vice President, Operations</a:t>
            </a:r>
          </a:p>
          <a:p>
            <a:endParaRPr lang="en-US" sz="1600" dirty="0"/>
          </a:p>
          <a:p>
            <a:r>
              <a:rPr lang="en-US" sz="1600" b="1" dirty="0" smtClean="0"/>
              <a:t>Date of Appointment: </a:t>
            </a:r>
            <a:r>
              <a:rPr lang="en-US" sz="1600" dirty="0" smtClean="0"/>
              <a:t>January 1, 2014</a:t>
            </a:r>
            <a:endParaRPr lang="en-US" sz="1600" dirty="0"/>
          </a:p>
          <a:p>
            <a:endParaRPr lang="en-US" sz="1600" dirty="0"/>
          </a:p>
          <a:p>
            <a:r>
              <a:rPr lang="en-US" sz="1600" b="1" dirty="0" smtClean="0"/>
              <a:t>Past Experience:</a:t>
            </a:r>
          </a:p>
          <a:p>
            <a:endParaRPr lang="en-US" sz="1600" dirty="0" smtClean="0"/>
          </a:p>
          <a:p>
            <a:pPr marL="171450" indent="-171450">
              <a:buFont typeface="Arial" panose="020B0604020202020204" pitchFamily="34" charset="0"/>
              <a:buChar char="•"/>
            </a:pPr>
            <a:r>
              <a:rPr lang="en-US" sz="1400" dirty="0" smtClean="0"/>
              <a:t>Vice President, Operations at Inter Pipeline</a:t>
            </a:r>
          </a:p>
          <a:p>
            <a:pPr marL="171450" indent="-171450">
              <a:buFont typeface="Arial" panose="020B0604020202020204" pitchFamily="34" charset="0"/>
              <a:buChar char="•"/>
            </a:pPr>
            <a:r>
              <a:rPr lang="en-US" sz="1400" dirty="0" smtClean="0"/>
              <a:t>General Manager, Major Projects and Engineering at Inter Pipeline</a:t>
            </a:r>
          </a:p>
          <a:p>
            <a:pPr marL="171450" indent="-171450">
              <a:buFont typeface="Arial" panose="020B0604020202020204" pitchFamily="34" charset="0"/>
              <a:buChar char="•"/>
            </a:pPr>
            <a:r>
              <a:rPr lang="en-US" sz="1400" dirty="0"/>
              <a:t>O</a:t>
            </a:r>
            <a:r>
              <a:rPr lang="en-US" sz="1400" dirty="0" smtClean="0"/>
              <a:t>perations and engineering management positions with Gibson Energy and Koch Pipeline</a:t>
            </a:r>
          </a:p>
          <a:p>
            <a:pPr marL="171450" indent="-171450">
              <a:buFont typeface="Arial" panose="020B0604020202020204" pitchFamily="34" charset="0"/>
              <a:buChar char="•"/>
            </a:pPr>
            <a:endParaRPr lang="en-US" altLang="zh-TW" sz="1400" dirty="0">
              <a:cs typeface="Times New Roman" pitchFamily="18" charset="0"/>
            </a:endParaRPr>
          </a:p>
          <a:p>
            <a:r>
              <a:rPr lang="en-US" sz="1400" b="1" dirty="0" smtClean="0"/>
              <a:t>Qualifications: </a:t>
            </a:r>
          </a:p>
          <a:p>
            <a:endParaRPr lang="en-US" sz="1400" b="1" dirty="0"/>
          </a:p>
          <a:p>
            <a:pPr marL="285750" indent="-285750">
              <a:buFont typeface="Arial" panose="020B0604020202020204" pitchFamily="34" charset="0"/>
              <a:buChar char="•"/>
            </a:pPr>
            <a:r>
              <a:rPr lang="en-US" sz="1400" dirty="0" smtClean="0"/>
              <a:t>Bachelor of Chemical Engineering from the University of Alberta in 1992</a:t>
            </a:r>
          </a:p>
          <a:p>
            <a:pPr marL="285750" indent="-285750">
              <a:buFont typeface="Arial" panose="020B0604020202020204" pitchFamily="34" charset="0"/>
              <a:buChar char="•"/>
            </a:pPr>
            <a:r>
              <a:rPr lang="en-US" sz="1400" dirty="0"/>
              <a:t>P</a:t>
            </a:r>
            <a:r>
              <a:rPr lang="en-US" sz="1400" dirty="0" smtClean="0"/>
              <a:t>rofessional engineering designation </a:t>
            </a:r>
          </a:p>
          <a:p>
            <a:pPr marL="285750" indent="-285750">
              <a:buFont typeface="Arial" panose="020B0604020202020204" pitchFamily="34" charset="0"/>
              <a:buChar char="•"/>
            </a:pPr>
            <a:r>
              <a:rPr lang="en-US" sz="1400" dirty="0"/>
              <a:t>M</a:t>
            </a:r>
            <a:r>
              <a:rPr lang="en-US" sz="1400" dirty="0" smtClean="0"/>
              <a:t>ember of APEGA and APEGS</a:t>
            </a:r>
            <a:endParaRPr lang="en-US" sz="1400" b="1" dirty="0" smtClean="0"/>
          </a:p>
          <a:p>
            <a:pPr marL="171450" indent="-171450">
              <a:buFont typeface="Arial" panose="020B0604020202020204" pitchFamily="34" charset="0"/>
              <a:buChar char="•"/>
            </a:pPr>
            <a:endParaRPr lang="en-US" altLang="zh-TW" sz="1400" dirty="0" smtClean="0">
              <a:cs typeface="Times New Roman" pitchFamily="18" charset="0"/>
            </a:endParaRPr>
          </a:p>
        </p:txBody>
      </p:sp>
      <p:pic>
        <p:nvPicPr>
          <p:cNvPr id="15362" name="Picture 2" descr="James J. Mad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3599" y="2667000"/>
            <a:ext cx="2414016" cy="301752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1962" y="1848403"/>
            <a:ext cx="225742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9808047"/>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667000"/>
            <a:ext cx="8229600" cy="646331"/>
          </a:xfrm>
          <a:prstGeom prst="rect">
            <a:avLst/>
          </a:prstGeom>
          <a:noFill/>
        </p:spPr>
        <p:txBody>
          <a:bodyPr wrap="square" rtlCol="0">
            <a:spAutoFit/>
          </a:bodyPr>
          <a:lstStyle/>
          <a:p>
            <a:pPr algn="ctr"/>
            <a:r>
              <a:rPr lang="en-US" sz="3600" dirty="0" smtClean="0">
                <a:latin typeface="Arial Black" panose="020B0A04020102020204" pitchFamily="34" charset="0"/>
              </a:rPr>
              <a:t>FINANCIAL</a:t>
            </a:r>
            <a:endParaRPr lang="en-US" sz="3600" dirty="0">
              <a:latin typeface="Arial Black" panose="020B0A04020102020204" pitchFamily="34" charset="0"/>
            </a:endParaRPr>
          </a:p>
        </p:txBody>
      </p:sp>
    </p:spTree>
    <p:extLst>
      <p:ext uri="{BB962C8B-B14F-4D97-AF65-F5344CB8AC3E}">
        <p14:creationId xmlns:p14="http://schemas.microsoft.com/office/powerpoint/2010/main" val="24509894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Alternatives for Transporting Fuel</a:t>
            </a:r>
            <a:endParaRPr lang="en-US" dirty="0">
              <a:solidFill>
                <a:srgbClr val="FFFFFF"/>
              </a:solidFill>
            </a:endParaRPr>
          </a:p>
        </p:txBody>
      </p:sp>
      <p:sp>
        <p:nvSpPr>
          <p:cNvPr id="3" name="Content Placeholder 2"/>
          <p:cNvSpPr>
            <a:spLocks noGrp="1"/>
          </p:cNvSpPr>
          <p:nvPr>
            <p:ph idx="1"/>
          </p:nvPr>
        </p:nvSpPr>
        <p:spPr/>
        <p:txBody>
          <a:bodyPr>
            <a:noAutofit/>
          </a:bodyPr>
          <a:lstStyle/>
          <a:p>
            <a:r>
              <a:rPr lang="en-US" sz="2800" dirty="0" smtClean="0">
                <a:solidFill>
                  <a:srgbClr val="FFFFFF"/>
                </a:solidFill>
              </a:rPr>
              <a:t>Trucks</a:t>
            </a:r>
          </a:p>
          <a:p>
            <a:pPr lvl="1">
              <a:buFont typeface="Wingdings" pitchFamily="2" charset="2"/>
              <a:buChar char="Ø"/>
            </a:pPr>
            <a:r>
              <a:rPr lang="en-US" sz="2000" dirty="0" smtClean="0">
                <a:solidFill>
                  <a:srgbClr val="FFFFFF"/>
                </a:solidFill>
              </a:rPr>
              <a:t>Good for short distance</a:t>
            </a:r>
          </a:p>
          <a:p>
            <a:pPr lvl="1">
              <a:buFont typeface="Wingdings" pitchFamily="2" charset="2"/>
              <a:buChar char="Ø"/>
            </a:pPr>
            <a:r>
              <a:rPr lang="en-US" sz="2000" dirty="0" smtClean="0">
                <a:solidFill>
                  <a:srgbClr val="FFFFFF"/>
                </a:solidFill>
              </a:rPr>
              <a:t>Small Load</a:t>
            </a:r>
          </a:p>
          <a:p>
            <a:r>
              <a:rPr lang="en-US" sz="2800" dirty="0" smtClean="0">
                <a:solidFill>
                  <a:srgbClr val="FFFFFF"/>
                </a:solidFill>
              </a:rPr>
              <a:t>Cargo Ships</a:t>
            </a:r>
          </a:p>
          <a:p>
            <a:pPr lvl="1">
              <a:buFont typeface="Wingdings" pitchFamily="2" charset="2"/>
              <a:buChar char="Ø"/>
            </a:pPr>
            <a:r>
              <a:rPr lang="en-US" sz="2000" dirty="0" smtClean="0">
                <a:solidFill>
                  <a:srgbClr val="FFFFFF"/>
                </a:solidFill>
              </a:rPr>
              <a:t>Across Continents</a:t>
            </a:r>
          </a:p>
          <a:p>
            <a:pPr lvl="1">
              <a:buFont typeface="Wingdings" pitchFamily="2" charset="2"/>
              <a:buChar char="Ø"/>
            </a:pPr>
            <a:r>
              <a:rPr lang="en-US" sz="2000" dirty="0" smtClean="0">
                <a:solidFill>
                  <a:srgbClr val="FFFFFF"/>
                </a:solidFill>
              </a:rPr>
              <a:t>Risky</a:t>
            </a:r>
          </a:p>
          <a:p>
            <a:r>
              <a:rPr lang="en-US" sz="2800" dirty="0" smtClean="0">
                <a:solidFill>
                  <a:srgbClr val="FFFFFF"/>
                </a:solidFill>
              </a:rPr>
              <a:t>Trains</a:t>
            </a:r>
          </a:p>
        </p:txBody>
      </p:sp>
      <p:pic>
        <p:nvPicPr>
          <p:cNvPr id="5123" name="Picture 3" descr="C:\Users\Kevin\AppData\Local\Microsoft\Windows\Temporary Internet Files\Content.IE5\O5GWIT2V\MC900320982[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05600" y="3657600"/>
            <a:ext cx="1789481" cy="11155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Kevin\AppData\Local\Microsoft\Windows\Temporary Internet Files\Content.IE5\UGM6D7GJ\MC900441741[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1924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Kevin\AppData\Local\Microsoft\Windows\Temporary Internet Files\Content.IE5\CTLZQ405\MC900320954[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31341" y="4815024"/>
            <a:ext cx="1831543" cy="1655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650930"/>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6936" y="7088"/>
            <a:ext cx="694706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5839" y="2512758"/>
            <a:ext cx="1860467" cy="1477328"/>
          </a:xfrm>
          <a:prstGeom prst="rect">
            <a:avLst/>
          </a:prstGeom>
          <a:noFill/>
        </p:spPr>
        <p:txBody>
          <a:bodyPr wrap="square" rtlCol="0">
            <a:spAutoFit/>
          </a:bodyPr>
          <a:lstStyle/>
          <a:p>
            <a:pPr algn="ctr"/>
            <a:r>
              <a:rPr lang="en-US" b="1" dirty="0" smtClean="0">
                <a:latin typeface="Arial Black" panose="020B0A04020102020204" pitchFamily="34" charset="0"/>
              </a:rPr>
              <a:t>Annual Balance Sheet for Year-End Dec 31, 2013</a:t>
            </a:r>
            <a:endParaRPr lang="en-US" b="1" dirty="0">
              <a:latin typeface="Arial Black" panose="020B0A04020102020204" pitchFamily="34" charset="0"/>
            </a:endParaRPr>
          </a:p>
        </p:txBody>
      </p:sp>
    </p:spTree>
    <p:extLst>
      <p:ext uri="{BB962C8B-B14F-4D97-AF65-F5344CB8AC3E}">
        <p14:creationId xmlns:p14="http://schemas.microsoft.com/office/powerpoint/2010/main" val="207238424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1927" y="-1772"/>
            <a:ext cx="720194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5309" y="2207821"/>
            <a:ext cx="1560363" cy="1938992"/>
          </a:xfrm>
          <a:prstGeom prst="rect">
            <a:avLst/>
          </a:prstGeom>
        </p:spPr>
        <p:txBody>
          <a:bodyPr wrap="square">
            <a:spAutoFit/>
          </a:bodyPr>
          <a:lstStyle/>
          <a:p>
            <a:pPr lvl="0" algn="ctr"/>
            <a:r>
              <a:rPr lang="en-US" sz="2400" dirty="0">
                <a:latin typeface="Arial Black" panose="020B0A04020102020204" pitchFamily="34" charset="0"/>
              </a:rPr>
              <a:t>1</a:t>
            </a:r>
            <a:r>
              <a:rPr lang="en-US" sz="2400" baseline="30000" dirty="0">
                <a:latin typeface="Arial Black" panose="020B0A04020102020204" pitchFamily="34" charset="0"/>
              </a:rPr>
              <a:t>st</a:t>
            </a:r>
            <a:r>
              <a:rPr lang="en-US" sz="2400" dirty="0">
                <a:latin typeface="Arial Black" panose="020B0A04020102020204" pitchFamily="34" charset="0"/>
              </a:rPr>
              <a:t> Quarter- 2014 Balance Sheet</a:t>
            </a:r>
          </a:p>
        </p:txBody>
      </p:sp>
    </p:spTree>
    <p:extLst>
      <p:ext uri="{BB962C8B-B14F-4D97-AF65-F5344CB8AC3E}">
        <p14:creationId xmlns:p14="http://schemas.microsoft.com/office/powerpoint/2010/main" val="194374311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3543" y="214312"/>
            <a:ext cx="7470457" cy="664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2690335"/>
            <a:ext cx="1828800" cy="1477328"/>
          </a:xfrm>
          <a:prstGeom prst="rect">
            <a:avLst/>
          </a:prstGeom>
          <a:noFill/>
        </p:spPr>
        <p:txBody>
          <a:bodyPr wrap="square" rtlCol="0">
            <a:spAutoFit/>
          </a:bodyPr>
          <a:lstStyle/>
          <a:p>
            <a:pPr algn="ctr"/>
            <a:r>
              <a:rPr lang="en-US" dirty="0" smtClean="0">
                <a:latin typeface="Arial Black" panose="020B0A04020102020204" pitchFamily="34" charset="0"/>
              </a:rPr>
              <a:t>Quarterly Income Statement for March 31, 2014</a:t>
            </a:r>
            <a:endParaRPr lang="en-US" dirty="0">
              <a:latin typeface="Arial Black" panose="020B0A04020102020204" pitchFamily="34" charset="0"/>
            </a:endParaRPr>
          </a:p>
        </p:txBody>
      </p:sp>
    </p:spTree>
    <p:extLst>
      <p:ext uri="{BB962C8B-B14F-4D97-AF65-F5344CB8AC3E}">
        <p14:creationId xmlns:p14="http://schemas.microsoft.com/office/powerpoint/2010/main" val="79536972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21595" y="1"/>
            <a:ext cx="655607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4288" y="1981200"/>
            <a:ext cx="1905000" cy="1477328"/>
          </a:xfrm>
          <a:prstGeom prst="rect">
            <a:avLst/>
          </a:prstGeom>
          <a:noFill/>
        </p:spPr>
        <p:txBody>
          <a:bodyPr wrap="square" rtlCol="0">
            <a:spAutoFit/>
          </a:bodyPr>
          <a:lstStyle/>
          <a:p>
            <a:pPr algn="ctr"/>
            <a:r>
              <a:rPr lang="en-US" dirty="0" smtClean="0">
                <a:latin typeface="Arial Black" panose="020B0A04020102020204" pitchFamily="34" charset="0"/>
              </a:rPr>
              <a:t>Annual Income Statement for Year-End Dec 31, 2013</a:t>
            </a:r>
            <a:endParaRPr lang="en-US" dirty="0">
              <a:latin typeface="Arial Black" panose="020B0A04020102020204" pitchFamily="34" charset="0"/>
            </a:endParaRPr>
          </a:p>
        </p:txBody>
      </p:sp>
    </p:spTree>
    <p:extLst>
      <p:ext uri="{BB962C8B-B14F-4D97-AF65-F5344CB8AC3E}">
        <p14:creationId xmlns:p14="http://schemas.microsoft.com/office/powerpoint/2010/main" val="357687701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46385" y="152400"/>
            <a:ext cx="6812632" cy="3945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46384" y="4097546"/>
            <a:ext cx="6797615" cy="2760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71732" y="1440900"/>
            <a:ext cx="1752600" cy="1754326"/>
          </a:xfrm>
          <a:prstGeom prst="rect">
            <a:avLst/>
          </a:prstGeom>
          <a:noFill/>
        </p:spPr>
        <p:txBody>
          <a:bodyPr wrap="square" rtlCol="0">
            <a:spAutoFit/>
          </a:bodyPr>
          <a:lstStyle/>
          <a:p>
            <a:pPr algn="ctr"/>
            <a:r>
              <a:rPr lang="en-US" dirty="0" smtClean="0">
                <a:latin typeface="Arial Black" panose="020B0A04020102020204" pitchFamily="34" charset="0"/>
              </a:rPr>
              <a:t>Annual Cash Flow Statement for Year-End Dec 31, 2013</a:t>
            </a:r>
            <a:endParaRPr lang="en-US" dirty="0">
              <a:latin typeface="Arial Black" panose="020B0A04020102020204" pitchFamily="34" charset="0"/>
            </a:endParaRPr>
          </a:p>
        </p:txBody>
      </p:sp>
    </p:spTree>
    <p:extLst>
      <p:ext uri="{BB962C8B-B14F-4D97-AF65-F5344CB8AC3E}">
        <p14:creationId xmlns:p14="http://schemas.microsoft.com/office/powerpoint/2010/main" val="170802891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54679" y="0"/>
            <a:ext cx="7289322"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5981" y="1888520"/>
            <a:ext cx="1524000" cy="1477328"/>
          </a:xfrm>
          <a:prstGeom prst="rect">
            <a:avLst/>
          </a:prstGeom>
          <a:noFill/>
        </p:spPr>
        <p:txBody>
          <a:bodyPr wrap="square" rtlCol="0">
            <a:spAutoFit/>
          </a:bodyPr>
          <a:lstStyle/>
          <a:p>
            <a:pPr algn="ctr"/>
            <a:r>
              <a:rPr lang="en-US" dirty="0" smtClean="0">
                <a:latin typeface="Arial Black" panose="020B0A04020102020204" pitchFamily="34" charset="0"/>
              </a:rPr>
              <a:t>Quarterly Cash Flow Statement for Mar 31, 2014</a:t>
            </a:r>
            <a:endParaRPr lang="en-US" dirty="0">
              <a:latin typeface="Arial Black" panose="020B0A04020102020204" pitchFamily="34" charset="0"/>
            </a:endParaRPr>
          </a:p>
        </p:txBody>
      </p:sp>
    </p:spTree>
    <p:extLst>
      <p:ext uri="{BB962C8B-B14F-4D97-AF65-F5344CB8AC3E}">
        <p14:creationId xmlns:p14="http://schemas.microsoft.com/office/powerpoint/2010/main" val="20050580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671" y="457200"/>
            <a:ext cx="8919569"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080509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177" y="685800"/>
            <a:ext cx="9000330"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655420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909638"/>
            <a:ext cx="8877287"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65821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88" y="342900"/>
            <a:ext cx="9172576"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025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CA" dirty="0" smtClean="0"/>
              <a:t>Crude Oil by Rail</a:t>
            </a:r>
            <a:endParaRPr lang="en-US" dirty="0"/>
          </a:p>
        </p:txBody>
      </p:sp>
      <p:sp>
        <p:nvSpPr>
          <p:cNvPr id="3" name="Content Placeholder 2"/>
          <p:cNvSpPr>
            <a:spLocks noGrp="1"/>
          </p:cNvSpPr>
          <p:nvPr>
            <p:ph idx="1"/>
          </p:nvPr>
        </p:nvSpPr>
        <p:spPr/>
        <p:txBody>
          <a:bodyPr>
            <a:normAutofit lnSpcReduction="10000"/>
          </a:bodyPr>
          <a:lstStyle/>
          <a:p>
            <a:r>
              <a:rPr lang="en-CA" sz="2800" dirty="0"/>
              <a:t>T</a:t>
            </a:r>
            <a:r>
              <a:rPr lang="en-CA" sz="2800" dirty="0" smtClean="0"/>
              <a:t>he absence of adequate capacity in Western Canada, rail transport is expected to continue to rise due to the protracted regulatory processes for new pipelines and other uncertainties.</a:t>
            </a:r>
          </a:p>
          <a:p>
            <a:r>
              <a:rPr lang="en-CA" sz="2800" dirty="0" smtClean="0"/>
              <a:t>There can be long-term viability with this mode of transportation as there are also a number of benefits associated with this mode of transportation.</a:t>
            </a:r>
            <a:endParaRPr lang="en-US" sz="2800" dirty="0"/>
          </a:p>
        </p:txBody>
      </p:sp>
    </p:spTree>
    <p:extLst>
      <p:ext uri="{BB962C8B-B14F-4D97-AF65-F5344CB8AC3E}">
        <p14:creationId xmlns:p14="http://schemas.microsoft.com/office/powerpoint/2010/main" val="1615920112"/>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2385" y="304800"/>
            <a:ext cx="9021615"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26253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6042" y="609600"/>
            <a:ext cx="7162800" cy="923330"/>
          </a:xfrm>
          <a:prstGeom prst="rect">
            <a:avLst/>
          </a:prstGeom>
          <a:noFill/>
        </p:spPr>
        <p:txBody>
          <a:bodyPr wrap="square" rtlCol="0">
            <a:spAutoFit/>
          </a:bodyPr>
          <a:lstStyle/>
          <a:p>
            <a:r>
              <a:rPr lang="en-US" sz="5400" dirty="0" smtClean="0">
                <a:latin typeface="Arial Black" panose="020B0A04020102020204" pitchFamily="34" charset="0"/>
              </a:rPr>
              <a:t>Recommendation</a:t>
            </a:r>
            <a:endParaRPr lang="en-US" sz="5400" dirty="0">
              <a:latin typeface="Arial Black" panose="020B0A04020102020204" pitchFamily="34" charset="0"/>
            </a:endParaRPr>
          </a:p>
        </p:txBody>
      </p:sp>
      <p:sp>
        <p:nvSpPr>
          <p:cNvPr id="3" name="TextBox 2"/>
          <p:cNvSpPr txBox="1"/>
          <p:nvPr/>
        </p:nvSpPr>
        <p:spPr>
          <a:xfrm>
            <a:off x="2971800" y="1905000"/>
            <a:ext cx="2185727" cy="1107996"/>
          </a:xfrm>
          <a:prstGeom prst="rect">
            <a:avLst/>
          </a:prstGeom>
          <a:noFill/>
        </p:spPr>
        <p:txBody>
          <a:bodyPr wrap="none" rtlCol="0">
            <a:spAutoFit/>
          </a:bodyPr>
          <a:lstStyle/>
          <a:p>
            <a:r>
              <a:rPr lang="en-US" sz="6600" dirty="0" smtClean="0">
                <a:latin typeface="Arial Black" panose="020B0A04020102020204" pitchFamily="34" charset="0"/>
              </a:rPr>
              <a:t>BUY</a:t>
            </a:r>
            <a:endParaRPr lang="en-US" sz="6600" dirty="0">
              <a:latin typeface="Arial Black" panose="020B0A04020102020204" pitchFamily="34" charset="0"/>
            </a:endParaRPr>
          </a:p>
        </p:txBody>
      </p:sp>
      <p:pic>
        <p:nvPicPr>
          <p:cNvPr id="23554" name="Picture 2" descr="http://www.interpipeline.com/skins/interpipeline/images/home-header-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550" y="3580150"/>
            <a:ext cx="8199784" cy="301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646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5145435"/>
          </a:xfrm>
        </p:spPr>
        <p:txBody>
          <a:bodyPr>
            <a:noAutofit/>
          </a:bodyPr>
          <a:lstStyle/>
          <a:p>
            <a:r>
              <a:rPr lang="en-CA" sz="2400" dirty="0" smtClean="0">
                <a:latin typeface="+mj-lt"/>
              </a:rPr>
              <a:t>Speed to market: Unit train averages 28km/hr. Getting oil to the refinery quickly means producers are paid sooner and refiners receive feedstock sooner.</a:t>
            </a:r>
          </a:p>
          <a:p>
            <a:endParaRPr lang="en-CA" sz="2400" dirty="0" smtClean="0">
              <a:latin typeface="+mj-lt"/>
            </a:endParaRPr>
          </a:p>
          <a:p>
            <a:r>
              <a:rPr lang="en-CA" sz="2400" dirty="0" smtClean="0">
                <a:latin typeface="+mj-lt"/>
              </a:rPr>
              <a:t>Optionality/Flexibility: Already existing rail tracks in place to reach East Coast, West Coast, Gulf Coast markets in the U.S.</a:t>
            </a:r>
          </a:p>
          <a:p>
            <a:pPr>
              <a:buNone/>
            </a:pPr>
            <a:endParaRPr lang="en-CA" sz="2400" dirty="0" smtClean="0">
              <a:latin typeface="+mj-lt"/>
            </a:endParaRPr>
          </a:p>
          <a:p>
            <a:r>
              <a:rPr lang="en-CA" sz="2400" dirty="0" smtClean="0">
                <a:latin typeface="+mj-lt"/>
              </a:rPr>
              <a:t>Diluent: Less or no diluent is required when transporting bitumen in rail tank cars, representing a significant cost savings in diluent costs.</a:t>
            </a:r>
          </a:p>
        </p:txBody>
      </p:sp>
      <p:sp>
        <p:nvSpPr>
          <p:cNvPr id="4" name="Title 3"/>
          <p:cNvSpPr>
            <a:spLocks noGrp="1"/>
          </p:cNvSpPr>
          <p:nvPr>
            <p:ph type="title"/>
          </p:nvPr>
        </p:nvSpPr>
        <p:spPr>
          <a:xfrm>
            <a:off x="683568" y="548680"/>
            <a:ext cx="8229600" cy="1143000"/>
          </a:xfrm>
        </p:spPr>
        <p:txBody>
          <a:bodyPr>
            <a:normAutofit fontScale="90000"/>
          </a:bodyPr>
          <a:lstStyle/>
          <a:p>
            <a:r>
              <a:rPr lang="en-CA" dirty="0" smtClean="0"/>
              <a:t>Benefits of Rail Transportation</a:t>
            </a:r>
            <a:br>
              <a:rPr lang="en-CA" dirty="0" smtClean="0"/>
            </a:br>
            <a:endParaRPr lang="en-US" dirty="0"/>
          </a:p>
        </p:txBody>
      </p:sp>
    </p:spTree>
    <p:extLst>
      <p:ext uri="{BB962C8B-B14F-4D97-AF65-F5344CB8AC3E}">
        <p14:creationId xmlns:p14="http://schemas.microsoft.com/office/powerpoint/2010/main" val="1318825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Why do Pipelines Exist?</a:t>
            </a:r>
            <a:endParaRPr lang="en-US" dirty="0"/>
          </a:p>
        </p:txBody>
      </p:sp>
      <p:sp>
        <p:nvSpPr>
          <p:cNvPr id="3" name="Content Placeholder 2"/>
          <p:cNvSpPr>
            <a:spLocks noGrp="1"/>
          </p:cNvSpPr>
          <p:nvPr>
            <p:ph idx="1"/>
          </p:nvPr>
        </p:nvSpPr>
        <p:spPr/>
        <p:txBody>
          <a:bodyPr/>
          <a:lstStyle/>
          <a:p>
            <a:r>
              <a:rPr lang="en-CA" dirty="0" smtClean="0"/>
              <a:t>Energy Highways: like road and highways, Canada’s transmission pipelines form a major transportation network.</a:t>
            </a:r>
          </a:p>
          <a:p>
            <a:r>
              <a:rPr lang="en-CA" dirty="0" smtClean="0"/>
              <a:t>More than 100,000 km of underground pipeline transport majority of Canada’s daily crude and natural gas production.</a:t>
            </a:r>
          </a:p>
          <a:p>
            <a:pPr>
              <a:buNone/>
            </a:pPr>
            <a:endParaRPr lang="en-US" dirty="0"/>
          </a:p>
        </p:txBody>
      </p:sp>
      <p:pic>
        <p:nvPicPr>
          <p:cNvPr id="97282" name="Picture 2" descr="http://www.cepa.com/wp-content/uploads/2011/06/bn-35.jpg"/>
          <p:cNvPicPr>
            <a:picLocks noChangeAspect="1" noChangeArrowheads="1"/>
          </p:cNvPicPr>
          <p:nvPr/>
        </p:nvPicPr>
        <p:blipFill>
          <a:blip r:embed="rId2" cstate="print"/>
          <a:srcRect/>
          <a:stretch>
            <a:fillRect/>
          </a:stretch>
        </p:blipFill>
        <p:spPr bwMode="auto">
          <a:xfrm>
            <a:off x="683568" y="4509120"/>
            <a:ext cx="7128792" cy="1892559"/>
          </a:xfrm>
          <a:prstGeom prst="rect">
            <a:avLst/>
          </a:prstGeom>
          <a:noFill/>
        </p:spPr>
      </p:pic>
    </p:spTree>
    <p:extLst>
      <p:ext uri="{BB962C8B-B14F-4D97-AF65-F5344CB8AC3E}">
        <p14:creationId xmlns:p14="http://schemas.microsoft.com/office/powerpoint/2010/main" val="14059219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564672"/>
          </a:xfrm>
        </p:spPr>
        <p:txBody>
          <a:bodyPr>
            <a:normAutofit fontScale="90000"/>
          </a:bodyPr>
          <a:lstStyle/>
          <a:p>
            <a:pPr algn="ctr"/>
            <a:r>
              <a:rPr lang="en-CA" dirty="0" smtClean="0"/>
              <a:t>Benefits of Rail Transportation</a:t>
            </a:r>
            <a:endParaRPr lang="en-US" dirty="0"/>
          </a:p>
        </p:txBody>
      </p:sp>
      <p:sp>
        <p:nvSpPr>
          <p:cNvPr id="3" name="Content Placeholder 2"/>
          <p:cNvSpPr>
            <a:spLocks noGrp="1"/>
          </p:cNvSpPr>
          <p:nvPr>
            <p:ph idx="1"/>
          </p:nvPr>
        </p:nvSpPr>
        <p:spPr/>
        <p:txBody>
          <a:bodyPr>
            <a:normAutofit fontScale="92500" lnSpcReduction="20000"/>
          </a:bodyPr>
          <a:lstStyle/>
          <a:p>
            <a:r>
              <a:rPr lang="en-CA" sz="2200" dirty="0" smtClean="0">
                <a:latin typeface="+mj-lt"/>
              </a:rPr>
              <a:t>Scalability: Producers have the flexibility to adjust the volumes being shipped with manifest trains. Manifest trains are individual cars of small groups of cars . New loop tracks uploading facilities are being standardized and are typically built to accommodate 120 cars.</a:t>
            </a:r>
          </a:p>
          <a:p>
            <a:pPr>
              <a:buNone/>
            </a:pPr>
            <a:endParaRPr lang="en-CA" sz="2200" dirty="0" smtClean="0">
              <a:latin typeface="+mj-lt"/>
            </a:endParaRPr>
          </a:p>
          <a:p>
            <a:r>
              <a:rPr lang="en-CA" sz="2200" dirty="0" smtClean="0">
                <a:latin typeface="+mj-lt"/>
              </a:rPr>
              <a:t>Product integrity: Commodity isolation in separate rail tank cars results in no loss at quality at destination. The crude oil loaded is not mixed with other grades of crude during transportation</a:t>
            </a:r>
          </a:p>
          <a:p>
            <a:pPr>
              <a:buNone/>
            </a:pPr>
            <a:endParaRPr lang="en-CA" sz="2200" dirty="0" smtClean="0">
              <a:latin typeface="+mj-lt"/>
            </a:endParaRPr>
          </a:p>
          <a:p>
            <a:r>
              <a:rPr lang="en-CA" sz="2200" dirty="0" smtClean="0">
                <a:latin typeface="+mj-lt"/>
              </a:rPr>
              <a:t>Low capital requirement: Typical costs to build unit train terminals ranges between $30 million- $50 million with a capital payout of 5 years or less.</a:t>
            </a:r>
            <a:endParaRPr lang="en-US" sz="2200" dirty="0" smtClean="0">
              <a:latin typeface="+mj-lt"/>
            </a:endParaRPr>
          </a:p>
          <a:p>
            <a:endParaRPr lang="en-US" dirty="0"/>
          </a:p>
        </p:txBody>
      </p:sp>
    </p:spTree>
    <p:extLst>
      <p:ext uri="{BB962C8B-B14F-4D97-AF65-F5344CB8AC3E}">
        <p14:creationId xmlns:p14="http://schemas.microsoft.com/office/powerpoint/2010/main" val="27725649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29379" name="Picture 3"/>
          <p:cNvPicPr>
            <a:picLocks noGrp="1" noChangeAspect="1" noChangeArrowheads="1"/>
          </p:cNvPicPr>
          <p:nvPr>
            <p:ph idx="1"/>
          </p:nvPr>
        </p:nvPicPr>
        <p:blipFill>
          <a:blip r:embed="rId2" cstate="print"/>
          <a:srcRect/>
          <a:stretch>
            <a:fillRect/>
          </a:stretch>
        </p:blipFill>
        <p:spPr bwMode="auto">
          <a:xfrm>
            <a:off x="83128" y="274638"/>
            <a:ext cx="8867327" cy="5112568"/>
          </a:xfrm>
          <a:prstGeom prst="rect">
            <a:avLst/>
          </a:prstGeom>
          <a:noFill/>
          <a:ln w="9525">
            <a:noFill/>
            <a:miter lim="800000"/>
            <a:headEnd/>
            <a:tailEnd/>
          </a:ln>
        </p:spPr>
      </p:pic>
    </p:spTree>
    <p:extLst>
      <p:ext uri="{BB962C8B-B14F-4D97-AF65-F5344CB8AC3E}">
        <p14:creationId xmlns:p14="http://schemas.microsoft.com/office/powerpoint/2010/main" val="4941088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179512" y="152946"/>
            <a:ext cx="8706078" cy="5112568"/>
          </a:xfrm>
          <a:prstGeom prst="rect">
            <a:avLst/>
          </a:prstGeom>
          <a:noFill/>
          <a:ln w="9525">
            <a:noFill/>
            <a:miter lim="800000"/>
            <a:headEnd/>
            <a:tailEnd/>
          </a:ln>
        </p:spPr>
      </p:pic>
    </p:spTree>
    <p:extLst>
      <p:ext uri="{BB962C8B-B14F-4D97-AF65-F5344CB8AC3E}">
        <p14:creationId xmlns:p14="http://schemas.microsoft.com/office/powerpoint/2010/main" val="37009184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80696"/>
          </a:xfrm>
        </p:spPr>
        <p:txBody>
          <a:bodyPr>
            <a:normAutofit/>
          </a:bodyPr>
          <a:lstStyle/>
          <a:p>
            <a:pPr algn="ctr"/>
            <a:endParaRPr lang="en-US" dirty="0"/>
          </a:p>
        </p:txBody>
      </p:sp>
      <p:pic>
        <p:nvPicPr>
          <p:cNvPr id="235522" name="Picture 2"/>
          <p:cNvPicPr>
            <a:picLocks noGrp="1" noChangeAspect="1" noChangeArrowheads="1"/>
          </p:cNvPicPr>
          <p:nvPr>
            <p:ph idx="1"/>
          </p:nvPr>
        </p:nvPicPr>
        <p:blipFill>
          <a:blip r:embed="rId2" cstate="print"/>
          <a:srcRect/>
          <a:stretch>
            <a:fillRect/>
          </a:stretch>
        </p:blipFill>
        <p:spPr bwMode="auto">
          <a:xfrm>
            <a:off x="539551" y="188640"/>
            <a:ext cx="8010033" cy="5256584"/>
          </a:xfrm>
          <a:prstGeom prst="rect">
            <a:avLst/>
          </a:prstGeom>
          <a:noFill/>
          <a:ln w="9525">
            <a:noFill/>
            <a:miter lim="800000"/>
            <a:headEnd/>
            <a:tailEnd/>
          </a:ln>
        </p:spPr>
      </p:pic>
      <p:sp>
        <p:nvSpPr>
          <p:cNvPr id="6" name="TextBox 5"/>
          <p:cNvSpPr txBox="1"/>
          <p:nvPr/>
        </p:nvSpPr>
        <p:spPr>
          <a:xfrm>
            <a:off x="1043608" y="5805264"/>
            <a:ext cx="5256584" cy="369332"/>
          </a:xfrm>
          <a:prstGeom prst="rect">
            <a:avLst/>
          </a:prstGeom>
          <a:noFill/>
        </p:spPr>
        <p:txBody>
          <a:bodyPr wrap="square" rtlCol="0">
            <a:spAutoFit/>
          </a:bodyPr>
          <a:lstStyle/>
          <a:p>
            <a:r>
              <a:rPr lang="en-CA" dirty="0" smtClean="0">
                <a:solidFill>
                  <a:schemeClr val="bg1"/>
                </a:solidFill>
              </a:rPr>
              <a:t>Pipeline cost: price ranges from $7-$10 per barrel.</a:t>
            </a:r>
            <a:endParaRPr lang="en-US" dirty="0">
              <a:solidFill>
                <a:schemeClr val="bg1"/>
              </a:solidFill>
            </a:endParaRPr>
          </a:p>
        </p:txBody>
      </p:sp>
    </p:spTree>
    <p:extLst>
      <p:ext uri="{BB962C8B-B14F-4D97-AF65-F5344CB8AC3E}">
        <p14:creationId xmlns:p14="http://schemas.microsoft.com/office/powerpoint/2010/main" val="37053705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Advantage of Pipeline</a:t>
            </a:r>
            <a:endParaRPr lang="en-US" dirty="0">
              <a:solidFill>
                <a:srgbClr val="FFFFFF"/>
              </a:solidFill>
            </a:endParaRPr>
          </a:p>
        </p:txBody>
      </p:sp>
      <p:sp>
        <p:nvSpPr>
          <p:cNvPr id="6" name="Content Placeholder 5"/>
          <p:cNvSpPr>
            <a:spLocks noGrp="1"/>
          </p:cNvSpPr>
          <p:nvPr>
            <p:ph sz="half" idx="4294967295"/>
          </p:nvPr>
        </p:nvSpPr>
        <p:spPr>
          <a:xfrm>
            <a:off x="457200" y="1600200"/>
            <a:ext cx="4038600" cy="4525963"/>
          </a:xfrm>
          <a:prstGeom prst="rect">
            <a:avLst/>
          </a:prstGeom>
        </p:spPr>
        <p:txBody>
          <a:bodyPr/>
          <a:lstStyle/>
          <a:p>
            <a:r>
              <a:rPr lang="en-US" dirty="0" smtClean="0">
                <a:solidFill>
                  <a:srgbClr val="FFFFFF"/>
                </a:solidFill>
              </a:rPr>
              <a:t>Safe</a:t>
            </a:r>
          </a:p>
          <a:p>
            <a:r>
              <a:rPr lang="en-US" dirty="0" smtClean="0">
                <a:solidFill>
                  <a:srgbClr val="FFFFFF"/>
                </a:solidFill>
              </a:rPr>
              <a:t>Efficient</a:t>
            </a:r>
          </a:p>
          <a:p>
            <a:r>
              <a:rPr lang="en-US" dirty="0" smtClean="0">
                <a:solidFill>
                  <a:srgbClr val="FFFFFF"/>
                </a:solidFill>
              </a:rPr>
              <a:t>Low Pollution</a:t>
            </a:r>
          </a:p>
          <a:p>
            <a:r>
              <a:rPr lang="en-US" dirty="0" smtClean="0">
                <a:solidFill>
                  <a:srgbClr val="FFFFFF"/>
                </a:solidFill>
              </a:rPr>
              <a:t>Low Variable Cost</a:t>
            </a:r>
          </a:p>
          <a:p>
            <a:r>
              <a:rPr lang="en-US" dirty="0" smtClean="0">
                <a:solidFill>
                  <a:srgbClr val="FFFFFF"/>
                </a:solidFill>
              </a:rPr>
              <a:t>Mass Transporting </a:t>
            </a:r>
          </a:p>
          <a:p>
            <a:r>
              <a:rPr lang="en-US" dirty="0" smtClean="0">
                <a:solidFill>
                  <a:srgbClr val="FFFFFF"/>
                </a:solidFill>
              </a:rPr>
              <a:t>Large Scale</a:t>
            </a:r>
          </a:p>
          <a:p>
            <a:endParaRPr lang="en-US" dirty="0">
              <a:solidFill>
                <a:srgbClr val="FFFFFF"/>
              </a:solidFill>
            </a:endParaRPr>
          </a:p>
        </p:txBody>
      </p:sp>
      <p:pic>
        <p:nvPicPr>
          <p:cNvPr id="9" name="Content Placeholder 8"/>
          <p:cNvPicPr>
            <a:picLocks noGrp="1" noChangeAspect="1" noChangeArrowheads="1"/>
          </p:cNvPicPr>
          <p:nvPr>
            <p:ph sz="half" idx="4294967295"/>
          </p:nvPr>
        </p:nvPicPr>
        <p:blipFill>
          <a:blip r:embed="rId2">
            <a:extLst>
              <a:ext uri="{28A0092B-C50C-407E-A947-70E740481C1C}">
                <a14:useLocalDpi xmlns:a14="http://schemas.microsoft.com/office/drawing/2010/main"/>
              </a:ext>
            </a:extLst>
          </a:blip>
          <a:srcRect/>
          <a:stretch>
            <a:fillRect/>
          </a:stretch>
        </p:blipFill>
        <p:spPr bwMode="auto">
          <a:xfrm>
            <a:off x="3218514" y="1417638"/>
            <a:ext cx="5741904" cy="365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6753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Disadvantage of Pipelines</a:t>
            </a:r>
            <a:endParaRPr lang="en-US" dirty="0">
              <a:solidFill>
                <a:srgbClr val="FFFFFF"/>
              </a:solidFill>
            </a:endParaRPr>
          </a:p>
        </p:txBody>
      </p:sp>
      <p:sp>
        <p:nvSpPr>
          <p:cNvPr id="5" name="Content Placeholder 4"/>
          <p:cNvSpPr>
            <a:spLocks noGrp="1"/>
          </p:cNvSpPr>
          <p:nvPr>
            <p:ph idx="1"/>
          </p:nvPr>
        </p:nvSpPr>
        <p:spPr/>
        <p:txBody>
          <a:bodyPr/>
          <a:lstStyle/>
          <a:p>
            <a:r>
              <a:rPr lang="en-US" dirty="0" smtClean="0">
                <a:solidFill>
                  <a:srgbClr val="FFFFFF"/>
                </a:solidFill>
              </a:rPr>
              <a:t>High Initial Cost</a:t>
            </a:r>
          </a:p>
          <a:p>
            <a:r>
              <a:rPr lang="en-US" dirty="0" smtClean="0">
                <a:solidFill>
                  <a:srgbClr val="FFFFFF"/>
                </a:solidFill>
              </a:rPr>
              <a:t>Possible </a:t>
            </a:r>
            <a:r>
              <a:rPr lang="en-US" dirty="0">
                <a:solidFill>
                  <a:srgbClr val="FFFFFF"/>
                </a:solidFill>
              </a:rPr>
              <a:t>E</a:t>
            </a:r>
            <a:r>
              <a:rPr lang="en-US" dirty="0" smtClean="0">
                <a:solidFill>
                  <a:srgbClr val="FFFFFF"/>
                </a:solidFill>
              </a:rPr>
              <a:t>nvironmental Unfriendly</a:t>
            </a:r>
          </a:p>
          <a:p>
            <a:r>
              <a:rPr lang="en-US" dirty="0" smtClean="0">
                <a:solidFill>
                  <a:srgbClr val="FFFFFF"/>
                </a:solidFill>
              </a:rPr>
              <a:t>Strongly Regulated by the Government and Other Green Organizations</a:t>
            </a:r>
          </a:p>
          <a:p>
            <a:r>
              <a:rPr lang="en-US" dirty="0" smtClean="0">
                <a:solidFill>
                  <a:srgbClr val="FFFFFF"/>
                </a:solidFill>
              </a:rPr>
              <a:t>Low Flexibility</a:t>
            </a:r>
          </a:p>
          <a:p>
            <a:endParaRPr lang="en-US" dirty="0" smtClean="0">
              <a:solidFill>
                <a:srgbClr val="FFFFFF"/>
              </a:solidFill>
            </a:endParaRPr>
          </a:p>
          <a:p>
            <a:endParaRPr lang="en-US" dirty="0" smtClean="0">
              <a:solidFill>
                <a:srgbClr val="FFFFFF"/>
              </a:solidFill>
            </a:endParaRPr>
          </a:p>
          <a:p>
            <a:endParaRPr lang="en-US" dirty="0">
              <a:solidFill>
                <a:srgbClr val="FFFFFF"/>
              </a:solidFill>
            </a:endParaRPr>
          </a:p>
        </p:txBody>
      </p:sp>
      <p:sp>
        <p:nvSpPr>
          <p:cNvPr id="6" name="Cross 5"/>
          <p:cNvSpPr/>
          <p:nvPr/>
        </p:nvSpPr>
        <p:spPr>
          <a:xfrm rot="2700000">
            <a:off x="6719138" y="4052138"/>
            <a:ext cx="1905000" cy="1905000"/>
          </a:xfrm>
          <a:prstGeom prst="plus">
            <a:avLst>
              <a:gd name="adj" fmla="val 36473"/>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8263501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solidFill>
                  <a:srgbClr val="FFFFFF"/>
                </a:solidFill>
              </a:rPr>
              <a:t>Pipeline  VS Others</a:t>
            </a:r>
            <a:endParaRPr lang="en-US" dirty="0">
              <a:solidFill>
                <a:srgbClr val="FFFFFF"/>
              </a:solidFill>
            </a:endParaRPr>
          </a:p>
        </p:txBody>
      </p:sp>
      <p:pic>
        <p:nvPicPr>
          <p:cNvPr id="4" name="Content Placeholder 3">
            <a:hlinkClick r:id="" action="ppaction://noaction"/>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40268" y="883271"/>
            <a:ext cx="8280400" cy="600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7667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Regulators  and Legislation</a:t>
            </a:r>
            <a:endParaRPr lang="en-US" dirty="0">
              <a:solidFill>
                <a:srgbClr val="FFFFFF"/>
              </a:solidFill>
            </a:endParaRPr>
          </a:p>
        </p:txBody>
      </p:sp>
      <p:sp>
        <p:nvSpPr>
          <p:cNvPr id="3" name="Content Placeholder 2"/>
          <p:cNvSpPr>
            <a:spLocks noGrp="1"/>
          </p:cNvSpPr>
          <p:nvPr>
            <p:ph idx="1"/>
          </p:nvPr>
        </p:nvSpPr>
        <p:spPr/>
        <p:txBody>
          <a:bodyPr/>
          <a:lstStyle/>
          <a:p>
            <a:pPr lvl="0"/>
            <a:r>
              <a:rPr lang="en-CA" dirty="0" smtClean="0">
                <a:solidFill>
                  <a:srgbClr val="FFFFFF"/>
                </a:solidFill>
              </a:rPr>
              <a:t>Canada: National </a:t>
            </a:r>
            <a:r>
              <a:rPr lang="en-CA" dirty="0">
                <a:solidFill>
                  <a:srgbClr val="FFFFFF"/>
                </a:solidFill>
              </a:rPr>
              <a:t>Energy Board (NEB)</a:t>
            </a:r>
          </a:p>
          <a:p>
            <a:pPr lvl="0"/>
            <a:r>
              <a:rPr lang="en-CA" dirty="0" smtClean="0">
                <a:solidFill>
                  <a:srgbClr val="FFFFFF"/>
                </a:solidFill>
              </a:rPr>
              <a:t>USA: Federal </a:t>
            </a:r>
            <a:r>
              <a:rPr lang="en-CA" dirty="0">
                <a:solidFill>
                  <a:srgbClr val="FFFFFF"/>
                </a:solidFill>
              </a:rPr>
              <a:t>Energy Regulatory Commission (FERC</a:t>
            </a:r>
            <a:r>
              <a:rPr lang="en-CA" dirty="0" smtClean="0">
                <a:solidFill>
                  <a:srgbClr val="FFFFFF"/>
                </a:solidFill>
              </a:rPr>
              <a:t>)</a:t>
            </a:r>
          </a:p>
          <a:p>
            <a:pPr lvl="0"/>
            <a:r>
              <a:rPr lang="en-US" dirty="0">
                <a:solidFill>
                  <a:srgbClr val="FFFFFF"/>
                </a:solidFill>
              </a:rPr>
              <a:t>Pipeline and Hazardous Materials Safety Administration (PHMSA)</a:t>
            </a:r>
            <a:endParaRPr lang="en-CA" dirty="0">
              <a:solidFill>
                <a:srgbClr val="FFFFFF"/>
              </a:solidFill>
            </a:endParaRPr>
          </a:p>
          <a:p>
            <a:endParaRPr lang="en-US" dirty="0">
              <a:solidFill>
                <a:srgbClr val="FFFFFF"/>
              </a:solidFill>
            </a:endParaRPr>
          </a:p>
        </p:txBody>
      </p:sp>
      <p:pic>
        <p:nvPicPr>
          <p:cNvPr id="1026" name="Picture 2" descr="C:\Users\Kevin\AppData\Local\Microsoft\Windows\Temporary Internet Files\Content.IE5\CTLZQ405\MC900238927[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8200" y="4572000"/>
            <a:ext cx="1532534" cy="17565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7600" y="4512069"/>
            <a:ext cx="1822083" cy="18164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00800" y="4716161"/>
            <a:ext cx="1931394" cy="1408308"/>
          </a:xfrm>
          <a:prstGeom prst="rect">
            <a:avLst/>
          </a:prstGeom>
        </p:spPr>
      </p:pic>
    </p:spTree>
    <p:extLst>
      <p:ext uri="{BB962C8B-B14F-4D97-AF65-F5344CB8AC3E}">
        <p14:creationId xmlns:p14="http://schemas.microsoft.com/office/powerpoint/2010/main" val="30730946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Pipeline Organizations</a:t>
            </a:r>
            <a:endParaRPr lang="en-US" dirty="0">
              <a:solidFill>
                <a:srgbClr val="FFFFFF"/>
              </a:solidFill>
            </a:endParaRPr>
          </a:p>
        </p:txBody>
      </p:sp>
      <p:sp>
        <p:nvSpPr>
          <p:cNvPr id="3" name="Content Placeholder 2"/>
          <p:cNvSpPr>
            <a:spLocks noGrp="1"/>
          </p:cNvSpPr>
          <p:nvPr>
            <p:ph idx="1"/>
          </p:nvPr>
        </p:nvSpPr>
        <p:spPr/>
        <p:txBody>
          <a:bodyPr/>
          <a:lstStyle/>
          <a:p>
            <a:r>
              <a:rPr lang="en-CA" altLang="zh-CN" dirty="0">
                <a:solidFill>
                  <a:srgbClr val="FFFFFF"/>
                </a:solidFill>
              </a:rPr>
              <a:t>Canadian Energy Pipeline </a:t>
            </a:r>
            <a:r>
              <a:rPr lang="en-CA" altLang="zh-CN" dirty="0" smtClean="0">
                <a:solidFill>
                  <a:srgbClr val="FFFFFF"/>
                </a:solidFill>
              </a:rPr>
              <a:t>Association</a:t>
            </a:r>
            <a:r>
              <a:rPr lang="en-US" altLang="zh-CN" dirty="0" smtClean="0">
                <a:solidFill>
                  <a:srgbClr val="FFFFFF"/>
                </a:solidFill>
              </a:rPr>
              <a:t>  </a:t>
            </a:r>
            <a:r>
              <a:rPr lang="en-US" altLang="zh-CN" dirty="0">
                <a:solidFill>
                  <a:srgbClr val="FFFFFF"/>
                </a:solidFill>
              </a:rPr>
              <a:t>(CEPA</a:t>
            </a:r>
            <a:r>
              <a:rPr lang="en-US" altLang="zh-CN" dirty="0" smtClean="0">
                <a:solidFill>
                  <a:srgbClr val="FFFFFF"/>
                </a:solidFill>
              </a:rPr>
              <a:t>)</a:t>
            </a:r>
          </a:p>
          <a:p>
            <a:r>
              <a:rPr lang="en-US" dirty="0">
                <a:solidFill>
                  <a:srgbClr val="FFFFFF"/>
                </a:solidFill>
              </a:rPr>
              <a:t>Canadian Association of Petroleum Producers (CAPP</a:t>
            </a:r>
            <a:r>
              <a:rPr lang="en-US" dirty="0" smtClean="0">
                <a:solidFill>
                  <a:srgbClr val="FFFFFF"/>
                </a:solidFill>
              </a:rPr>
              <a:t>)</a:t>
            </a:r>
            <a:endParaRPr lang="en-US" altLang="zh-CN" dirty="0" smtClean="0">
              <a:solidFill>
                <a:srgbClr val="FFFFFF"/>
              </a:solidFill>
            </a:endParaRPr>
          </a:p>
          <a:p>
            <a:r>
              <a:rPr lang="en-CA" altLang="zh-CN" dirty="0">
                <a:solidFill>
                  <a:srgbClr val="FFFFFF"/>
                </a:solidFill>
              </a:rPr>
              <a:t>Association of Oil Pipe </a:t>
            </a:r>
            <a:r>
              <a:rPr lang="en-CA" altLang="zh-CN" dirty="0" smtClean="0">
                <a:solidFill>
                  <a:srgbClr val="FFFFFF"/>
                </a:solidFill>
              </a:rPr>
              <a:t>Lines </a:t>
            </a:r>
            <a:r>
              <a:rPr lang="en-CA" altLang="zh-CN" dirty="0">
                <a:solidFill>
                  <a:srgbClr val="FFFFFF"/>
                </a:solidFill>
              </a:rPr>
              <a:t>(AOPL)</a:t>
            </a:r>
          </a:p>
          <a:p>
            <a:endParaRPr lang="en-US" dirty="0">
              <a:solidFill>
                <a:srgbClr val="FFFFFF"/>
              </a:solidFill>
            </a:endParaRPr>
          </a:p>
        </p:txBody>
      </p:sp>
      <p:pic>
        <p:nvPicPr>
          <p:cNvPr id="4" name="Picture 2" descr="http://www.internationalpipelineconference.com/conference/sponsorlogos/CEPA-logo.jpg"/>
          <p:cNvPicPr>
            <a:picLocks noChangeAspect="1" noChangeArrowheads="1"/>
          </p:cNvPicPr>
          <p:nvPr/>
        </p:nvPicPr>
        <p:blipFill>
          <a:blip r:embed="rId2" cstate="print"/>
          <a:srcRect/>
          <a:stretch>
            <a:fillRect/>
          </a:stretch>
        </p:blipFill>
        <p:spPr bwMode="auto">
          <a:xfrm>
            <a:off x="228600" y="4495800"/>
            <a:ext cx="2786310" cy="1374425"/>
          </a:xfrm>
          <a:prstGeom prst="rect">
            <a:avLst/>
          </a:prstGeom>
          <a:noFill/>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24600" y="4446272"/>
            <a:ext cx="2575891" cy="13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67310" y="4476323"/>
            <a:ext cx="2922698" cy="1393902"/>
          </a:xfrm>
          <a:prstGeom prst="rect">
            <a:avLst/>
          </a:prstGeom>
        </p:spPr>
      </p:pic>
    </p:spTree>
    <p:extLst>
      <p:ext uri="{BB962C8B-B14F-4D97-AF65-F5344CB8AC3E}">
        <p14:creationId xmlns:p14="http://schemas.microsoft.com/office/powerpoint/2010/main" val="22167421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altLang="zh-CN" dirty="0">
                <a:solidFill>
                  <a:srgbClr val="FFFFFF"/>
                </a:solidFill>
              </a:rPr>
              <a:t>Canadian Energy Pipeline Association</a:t>
            </a:r>
            <a:r>
              <a:rPr lang="en-US" altLang="zh-CN" dirty="0">
                <a:solidFill>
                  <a:srgbClr val="FFFFFF"/>
                </a:solidFill>
              </a:rPr>
              <a:t>  (CEPA)</a:t>
            </a:r>
          </a:p>
        </p:txBody>
      </p:sp>
      <p:sp>
        <p:nvSpPr>
          <p:cNvPr id="3" name="Content Placeholder 2"/>
          <p:cNvSpPr>
            <a:spLocks noGrp="1"/>
          </p:cNvSpPr>
          <p:nvPr>
            <p:ph idx="1"/>
          </p:nvPr>
        </p:nvSpPr>
        <p:spPr/>
        <p:txBody>
          <a:bodyPr/>
          <a:lstStyle/>
          <a:p>
            <a:r>
              <a:rPr lang="en-US" dirty="0">
                <a:solidFill>
                  <a:srgbClr val="FFFFFF"/>
                </a:solidFill>
              </a:rPr>
              <a:t>Non-profit </a:t>
            </a:r>
            <a:r>
              <a:rPr lang="en-US" dirty="0" smtClean="0">
                <a:solidFill>
                  <a:srgbClr val="FFFFFF"/>
                </a:solidFill>
              </a:rPr>
              <a:t>Organization</a:t>
            </a:r>
          </a:p>
          <a:p>
            <a:r>
              <a:rPr lang="en-US" dirty="0" smtClean="0">
                <a:solidFill>
                  <a:srgbClr val="FFFFFF"/>
                </a:solidFill>
              </a:rPr>
              <a:t>Represents </a:t>
            </a:r>
            <a:r>
              <a:rPr lang="en-US" dirty="0">
                <a:solidFill>
                  <a:srgbClr val="FFFFFF"/>
                </a:solidFill>
              </a:rPr>
              <a:t>Canada’s </a:t>
            </a:r>
            <a:r>
              <a:rPr lang="en-US" dirty="0" smtClean="0">
                <a:solidFill>
                  <a:srgbClr val="FFFFFF"/>
                </a:solidFill>
              </a:rPr>
              <a:t>pipeline </a:t>
            </a:r>
            <a:r>
              <a:rPr lang="en-US" dirty="0">
                <a:solidFill>
                  <a:srgbClr val="FFFFFF"/>
                </a:solidFill>
              </a:rPr>
              <a:t>companies </a:t>
            </a:r>
            <a:r>
              <a:rPr lang="en-US" dirty="0" smtClean="0">
                <a:solidFill>
                  <a:srgbClr val="FFFFFF"/>
                </a:solidFill>
              </a:rPr>
              <a:t>operating </a:t>
            </a:r>
            <a:r>
              <a:rPr lang="en-US" dirty="0">
                <a:solidFill>
                  <a:srgbClr val="FFFFFF"/>
                </a:solidFill>
              </a:rPr>
              <a:t>more than 130,000 </a:t>
            </a:r>
            <a:r>
              <a:rPr lang="en-US" dirty="0" smtClean="0">
                <a:solidFill>
                  <a:srgbClr val="FFFFFF"/>
                </a:solidFill>
              </a:rPr>
              <a:t>km </a:t>
            </a:r>
            <a:r>
              <a:rPr lang="en-US" dirty="0">
                <a:solidFill>
                  <a:srgbClr val="FFFFFF"/>
                </a:solidFill>
              </a:rPr>
              <a:t>of pipeline in Canada and the United States</a:t>
            </a:r>
            <a:r>
              <a:rPr lang="en-US" dirty="0" smtClean="0">
                <a:solidFill>
                  <a:srgbClr val="FFFFFF"/>
                </a:solidFill>
              </a:rPr>
              <a:t>.</a:t>
            </a:r>
          </a:p>
          <a:p>
            <a:r>
              <a:rPr lang="en-US" dirty="0" smtClean="0">
                <a:solidFill>
                  <a:srgbClr val="FFFFFF"/>
                </a:solidFill>
              </a:rPr>
              <a:t>1.2 </a:t>
            </a:r>
            <a:r>
              <a:rPr lang="en-US" dirty="0">
                <a:solidFill>
                  <a:srgbClr val="FFFFFF"/>
                </a:solidFill>
              </a:rPr>
              <a:t>billion barrels </a:t>
            </a:r>
            <a:r>
              <a:rPr lang="en-US" dirty="0" smtClean="0">
                <a:solidFill>
                  <a:srgbClr val="FFFFFF"/>
                </a:solidFill>
              </a:rPr>
              <a:t>and </a:t>
            </a:r>
            <a:r>
              <a:rPr lang="en-US" dirty="0">
                <a:solidFill>
                  <a:srgbClr val="FFFFFF"/>
                </a:solidFill>
              </a:rPr>
              <a:t>5.1 trillion cubic feet of natural gas each year</a:t>
            </a:r>
            <a:endParaRPr lang="en-US" dirty="0" smtClean="0">
              <a:solidFill>
                <a:srgbClr val="FFFFFF"/>
              </a:solidFill>
            </a:endParaRPr>
          </a:p>
          <a:p>
            <a:r>
              <a:rPr lang="en-US" dirty="0" smtClean="0">
                <a:solidFill>
                  <a:srgbClr val="FFFFFF"/>
                </a:solidFill>
              </a:rPr>
              <a:t>Transport </a:t>
            </a:r>
            <a:r>
              <a:rPr lang="en-US" dirty="0">
                <a:solidFill>
                  <a:srgbClr val="FFFFFF"/>
                </a:solidFill>
              </a:rPr>
              <a:t>97 %</a:t>
            </a:r>
            <a:r>
              <a:rPr lang="en-US" dirty="0" smtClean="0">
                <a:solidFill>
                  <a:srgbClr val="FFFFFF"/>
                </a:solidFill>
              </a:rPr>
              <a:t> </a:t>
            </a:r>
            <a:r>
              <a:rPr lang="en-US" dirty="0">
                <a:solidFill>
                  <a:srgbClr val="FFFFFF"/>
                </a:solidFill>
              </a:rPr>
              <a:t>of Canada’s </a:t>
            </a:r>
            <a:r>
              <a:rPr lang="en-US" dirty="0" smtClean="0">
                <a:solidFill>
                  <a:srgbClr val="FFFFFF"/>
                </a:solidFill>
              </a:rPr>
              <a:t>daily </a:t>
            </a:r>
            <a:r>
              <a:rPr lang="en-US" dirty="0">
                <a:solidFill>
                  <a:srgbClr val="FFFFFF"/>
                </a:solidFill>
              </a:rPr>
              <a:t>oil </a:t>
            </a:r>
            <a:r>
              <a:rPr lang="en-US" dirty="0" smtClean="0">
                <a:solidFill>
                  <a:srgbClr val="FFFFFF"/>
                </a:solidFill>
              </a:rPr>
              <a:t>and </a:t>
            </a:r>
            <a:r>
              <a:rPr lang="en-US" dirty="0">
                <a:solidFill>
                  <a:srgbClr val="FFFFFF"/>
                </a:solidFill>
              </a:rPr>
              <a:t>gas</a:t>
            </a:r>
          </a:p>
        </p:txBody>
      </p:sp>
    </p:spTree>
    <p:extLst>
      <p:ext uri="{BB962C8B-B14F-4D97-AF65-F5344CB8AC3E}">
        <p14:creationId xmlns:p14="http://schemas.microsoft.com/office/powerpoint/2010/main" val="1164613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Pipeline Companies’ Role</a:t>
            </a:r>
            <a:endParaRPr lang="en-US" dirty="0"/>
          </a:p>
        </p:txBody>
      </p:sp>
      <p:sp>
        <p:nvSpPr>
          <p:cNvPr id="3" name="Content Placeholder 2"/>
          <p:cNvSpPr>
            <a:spLocks noGrp="1"/>
          </p:cNvSpPr>
          <p:nvPr>
            <p:ph idx="1"/>
          </p:nvPr>
        </p:nvSpPr>
        <p:spPr/>
        <p:txBody>
          <a:bodyPr/>
          <a:lstStyle/>
          <a:p>
            <a:r>
              <a:rPr lang="en-CA" sz="2800" dirty="0" smtClean="0"/>
              <a:t>In the role of gathering, transportation, processing, fractionation, storage and marketing services to the oil and gas industry.</a:t>
            </a:r>
          </a:p>
          <a:p>
            <a:r>
              <a:rPr lang="en-CA" sz="2800" dirty="0" smtClean="0"/>
              <a:t>Generally not engaged in exploration and production.</a:t>
            </a:r>
          </a:p>
          <a:p>
            <a:r>
              <a:rPr lang="en-CA" sz="2800" dirty="0" smtClean="0"/>
              <a:t>Earn fees for their service without taking ownership of the actual commodity</a:t>
            </a:r>
          </a:p>
          <a:p>
            <a:endParaRPr lang="en-CA" sz="2800" dirty="0"/>
          </a:p>
          <a:p>
            <a:pPr>
              <a:buNone/>
            </a:pPr>
            <a:endParaRPr lang="en-CA" sz="2800" dirty="0" smtClean="0"/>
          </a:p>
          <a:p>
            <a:endParaRPr lang="en-US" dirty="0"/>
          </a:p>
        </p:txBody>
      </p:sp>
    </p:spTree>
    <p:extLst>
      <p:ext uri="{BB962C8B-B14F-4D97-AF65-F5344CB8AC3E}">
        <p14:creationId xmlns:p14="http://schemas.microsoft.com/office/powerpoint/2010/main" val="135449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solidFill>
                  <a:srgbClr val="FFFFFF"/>
                </a:solidFill>
              </a:rPr>
              <a:t>CEPA’s Vision</a:t>
            </a:r>
            <a:endParaRPr lang="en-US" dirty="0">
              <a:solidFill>
                <a:srgbClr val="FFFFFF"/>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04800" y="2209800"/>
            <a:ext cx="8571087" cy="2982209"/>
          </a:xfrm>
        </p:spPr>
      </p:pic>
    </p:spTree>
    <p:extLst>
      <p:ext uri="{BB962C8B-B14F-4D97-AF65-F5344CB8AC3E}">
        <p14:creationId xmlns:p14="http://schemas.microsoft.com/office/powerpoint/2010/main" val="41276689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Industry Outlook</a:t>
            </a:r>
            <a:endParaRPr lang="en-US" dirty="0"/>
          </a:p>
        </p:txBody>
      </p:sp>
      <p:sp>
        <p:nvSpPr>
          <p:cNvPr id="3" name="Content Placeholder 2"/>
          <p:cNvSpPr>
            <a:spLocks noGrp="1"/>
          </p:cNvSpPr>
          <p:nvPr>
            <p:ph idx="1"/>
          </p:nvPr>
        </p:nvSpPr>
        <p:spPr/>
        <p:txBody>
          <a:bodyPr>
            <a:normAutofit lnSpcReduction="10000"/>
          </a:bodyPr>
          <a:lstStyle/>
          <a:p>
            <a:pPr>
              <a:lnSpc>
                <a:spcPct val="90000"/>
              </a:lnSpc>
            </a:pPr>
            <a:r>
              <a:rPr lang="en-US" sz="2400" dirty="0" smtClean="0">
                <a:ea typeface="宋体" pitchFamily="2" charset="-122"/>
              </a:rPr>
              <a:t>According to the NEB's, additional capacity is soon needed to accommodate growing supply and provide greater market flexibility. </a:t>
            </a:r>
          </a:p>
          <a:p>
            <a:pPr>
              <a:lnSpc>
                <a:spcPct val="90000"/>
              </a:lnSpc>
            </a:pPr>
            <a:r>
              <a:rPr lang="en-US" sz="2400" dirty="0" smtClean="0">
                <a:ea typeface="宋体" pitchFamily="2" charset="-122"/>
              </a:rPr>
              <a:t>Proposed pipelines and expansion are increasing</a:t>
            </a:r>
          </a:p>
          <a:p>
            <a:r>
              <a:rPr lang="en-US" altLang="zh-CN" sz="2400" dirty="0" smtClean="0">
                <a:ea typeface="宋体" pitchFamily="2" charset="-122"/>
              </a:rPr>
              <a:t>Development of new pipelines is critical to open new markets for Canadian oil and gas</a:t>
            </a:r>
          </a:p>
          <a:p>
            <a:r>
              <a:rPr lang="en-US" altLang="zh-CN" sz="2400" dirty="0" smtClean="0">
                <a:ea typeface="宋体" pitchFamily="2" charset="-122"/>
              </a:rPr>
              <a:t>New energy supply needs to be connected to existing pipeline system</a:t>
            </a:r>
          </a:p>
          <a:p>
            <a:r>
              <a:rPr lang="en-US" altLang="zh-CN" sz="2400" dirty="0" smtClean="0">
                <a:ea typeface="宋体" pitchFamily="2" charset="-122"/>
              </a:rPr>
              <a:t>The industry must continue to make huge investment in pipelines to  provide cost competitive infrastructure </a:t>
            </a:r>
          </a:p>
          <a:p>
            <a:endParaRPr lang="en-US" dirty="0"/>
          </a:p>
        </p:txBody>
      </p:sp>
    </p:spTree>
    <p:extLst>
      <p:ext uri="{BB962C8B-B14F-4D97-AF65-F5344CB8AC3E}">
        <p14:creationId xmlns:p14="http://schemas.microsoft.com/office/powerpoint/2010/main" val="29847952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noChangeArrowheads="1"/>
          </p:cNvSpPr>
          <p:nvPr>
            <p:ph type="title"/>
          </p:nvPr>
        </p:nvSpPr>
        <p:spPr>
          <a:xfrm>
            <a:off x="1143000" y="304800"/>
            <a:ext cx="7024744" cy="1143000"/>
          </a:xfrm>
        </p:spPr>
        <p:txBody>
          <a:bodyPr>
            <a:normAutofit/>
          </a:bodyPr>
          <a:lstStyle/>
          <a:p>
            <a:r>
              <a:rPr lang="en-US" dirty="0" smtClean="0">
                <a:ea typeface="宋体" pitchFamily="2" charset="-122"/>
                <a:sym typeface="Times New Roman" pitchFamily="18" charset="0"/>
              </a:rPr>
              <a:t>Market Access</a:t>
            </a:r>
            <a:endParaRPr lang="en-US" sz="5400" dirty="0" smtClean="0">
              <a:ea typeface="宋体" pitchFamily="2" charset="-122"/>
            </a:endParaRPr>
          </a:p>
        </p:txBody>
      </p:sp>
      <p:sp>
        <p:nvSpPr>
          <p:cNvPr id="78850" name="Content Placeholder 2"/>
          <p:cNvSpPr>
            <a:spLocks noGrp="1" noChangeArrowheads="1"/>
          </p:cNvSpPr>
          <p:nvPr>
            <p:ph idx="1"/>
          </p:nvPr>
        </p:nvSpPr>
        <p:spPr>
          <a:xfrm>
            <a:off x="762000" y="1600200"/>
            <a:ext cx="7619999" cy="4648200"/>
          </a:xfrm>
        </p:spPr>
        <p:txBody>
          <a:bodyPr>
            <a:normAutofit/>
          </a:bodyPr>
          <a:lstStyle/>
          <a:p>
            <a:pPr>
              <a:lnSpc>
                <a:spcPct val="80000"/>
              </a:lnSpc>
            </a:pPr>
            <a:r>
              <a:rPr lang="en-US" dirty="0" smtClean="0">
                <a:ea typeface="宋体" pitchFamily="2" charset="-122"/>
                <a:sym typeface="Times New Roman" pitchFamily="18" charset="0"/>
              </a:rPr>
              <a:t>For the Canadian pipeline industry to continue to strive, it needs access to new and existing markets</a:t>
            </a:r>
          </a:p>
          <a:p>
            <a:pPr>
              <a:lnSpc>
                <a:spcPct val="80000"/>
              </a:lnSpc>
            </a:pPr>
            <a:r>
              <a:rPr lang="en-US" dirty="0" smtClean="0">
                <a:ea typeface="宋体" pitchFamily="2" charset="-122"/>
                <a:sym typeface="Times New Roman" pitchFamily="18" charset="0"/>
              </a:rPr>
              <a:t>Canada is the number one supplier of oil and natural gas to the U.S. and must remain so</a:t>
            </a:r>
          </a:p>
          <a:p>
            <a:pPr lvl="1">
              <a:lnSpc>
                <a:spcPct val="80000"/>
              </a:lnSpc>
            </a:pPr>
            <a:r>
              <a:rPr lang="en-US" sz="2400" dirty="0" smtClean="0">
                <a:ea typeface="宋体" pitchFamily="2" charset="-122"/>
                <a:sym typeface="Times New Roman" pitchFamily="18" charset="0"/>
              </a:rPr>
              <a:t>Canada is the ideal energy partner for the U.S:</a:t>
            </a:r>
          </a:p>
          <a:p>
            <a:pPr lvl="2">
              <a:lnSpc>
                <a:spcPct val="80000"/>
              </a:lnSpc>
            </a:pPr>
            <a:r>
              <a:rPr lang="en-US" sz="2400" dirty="0" smtClean="0">
                <a:ea typeface="宋体" pitchFamily="2" charset="-122"/>
                <a:sym typeface="Times New Roman" pitchFamily="18" charset="0"/>
              </a:rPr>
              <a:t>business friendly, politically stable and has abundant source of energy</a:t>
            </a:r>
          </a:p>
          <a:p>
            <a:pPr lvl="2">
              <a:lnSpc>
                <a:spcPct val="80000"/>
              </a:lnSpc>
            </a:pPr>
            <a:r>
              <a:rPr lang="en-US" sz="2400" dirty="0" smtClean="0">
                <a:ea typeface="宋体" pitchFamily="2" charset="-122"/>
                <a:sym typeface="Times New Roman" pitchFamily="18" charset="0"/>
              </a:rPr>
              <a:t>strong, transparent regulation</a:t>
            </a:r>
          </a:p>
          <a:p>
            <a:pPr lvl="2">
              <a:lnSpc>
                <a:spcPct val="80000"/>
              </a:lnSpc>
            </a:pPr>
            <a:r>
              <a:rPr lang="en-US" sz="2400" dirty="0" smtClean="0">
                <a:ea typeface="宋体" pitchFamily="2" charset="-122"/>
                <a:sym typeface="Times New Roman" pitchFamily="18" charset="0"/>
              </a:rPr>
              <a:t>CEPA members safety track records is second to none</a:t>
            </a:r>
          </a:p>
          <a:p>
            <a:pPr lvl="1">
              <a:lnSpc>
                <a:spcPct val="80000"/>
              </a:lnSpc>
            </a:pPr>
            <a:r>
              <a:rPr lang="en-US" sz="2400" dirty="0" smtClean="0">
                <a:ea typeface="宋体" pitchFamily="2" charset="-122"/>
                <a:sym typeface="Times New Roman" pitchFamily="18" charset="0"/>
              </a:rPr>
              <a:t>Access to Asian pacific market is a key strategic outlet</a:t>
            </a:r>
            <a:endParaRPr lang="en-US" sz="2400" dirty="0" smtClean="0">
              <a:ea typeface="宋体" pitchFamily="2" charset="-122"/>
            </a:endParaRPr>
          </a:p>
        </p:txBody>
      </p:sp>
    </p:spTree>
    <p:extLst>
      <p:ext uri="{BB962C8B-B14F-4D97-AF65-F5344CB8AC3E}">
        <p14:creationId xmlns:p14="http://schemas.microsoft.com/office/powerpoint/2010/main" val="780793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8763"/>
            <a:ext cx="7772400" cy="1143000"/>
          </a:xfrm>
        </p:spPr>
        <p:txBody>
          <a:bodyPr>
            <a:normAutofit fontScale="90000"/>
          </a:bodyPr>
          <a:lstStyle/>
          <a:p>
            <a:r>
              <a:rPr lang="en-CA" dirty="0"/>
              <a:t>US Dollar /Canadian Dollar, 5 </a:t>
            </a:r>
            <a:r>
              <a:rPr lang="en-CA" dirty="0" smtClean="0"/>
              <a:t>yrs.</a:t>
            </a:r>
            <a:endParaRPr lang="en-US" dirty="0"/>
          </a:p>
        </p:txBody>
      </p:sp>
      <p:pic>
        <p:nvPicPr>
          <p:cNvPr id="4" name="Picture 3"/>
          <p:cNvPicPr>
            <a:picLocks noChangeAspect="1"/>
          </p:cNvPicPr>
          <p:nvPr/>
        </p:nvPicPr>
        <p:blipFill>
          <a:blip r:embed="rId2"/>
          <a:stretch>
            <a:fillRect/>
          </a:stretch>
        </p:blipFill>
        <p:spPr>
          <a:xfrm>
            <a:off x="476250" y="1257572"/>
            <a:ext cx="8191500" cy="5616303"/>
          </a:xfrm>
          <a:prstGeom prst="rect">
            <a:avLst/>
          </a:prstGeom>
        </p:spPr>
      </p:pic>
    </p:spTree>
    <p:extLst>
      <p:ext uri="{BB962C8B-B14F-4D97-AF65-F5344CB8AC3E}">
        <p14:creationId xmlns:p14="http://schemas.microsoft.com/office/powerpoint/2010/main" val="1835462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Global Liquid Fuels Productions and Consumption</a:t>
            </a:r>
            <a:endParaRPr lang="en-US" dirty="0">
              <a:solidFill>
                <a:srgbClr val="FFFFF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38200" y="1524000"/>
            <a:ext cx="7315200" cy="5152103"/>
          </a:xfrm>
        </p:spPr>
      </p:pic>
    </p:spTree>
    <p:extLst>
      <p:ext uri="{BB962C8B-B14F-4D97-AF65-F5344CB8AC3E}">
        <p14:creationId xmlns:p14="http://schemas.microsoft.com/office/powerpoint/2010/main" val="6839693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World Oil Production by region</a:t>
            </a:r>
            <a:endParaRPr lang="en-US" dirty="0">
              <a:solidFill>
                <a:srgbClr val="FFFFF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1961" y="1600199"/>
            <a:ext cx="9232870" cy="4377267"/>
          </a:xfrm>
        </p:spPr>
      </p:pic>
    </p:spTree>
    <p:extLst>
      <p:ext uri="{BB962C8B-B14F-4D97-AF65-F5344CB8AC3E}">
        <p14:creationId xmlns:p14="http://schemas.microsoft.com/office/powerpoint/2010/main" val="39510141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61" y="139170"/>
            <a:ext cx="7915337" cy="1279955"/>
          </a:xfrm>
        </p:spPr>
        <p:txBody>
          <a:bodyPr>
            <a:normAutofit/>
          </a:bodyPr>
          <a:lstStyle/>
          <a:p>
            <a:r>
              <a:rPr lang="en-US" dirty="0" smtClean="0">
                <a:solidFill>
                  <a:srgbClr val="FFFFFF"/>
                </a:solidFill>
              </a:rPr>
              <a:t>World Oil Consumption by Region</a:t>
            </a:r>
            <a:endParaRPr lang="en-US" dirty="0">
              <a:solidFill>
                <a:srgbClr val="FFFFF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6923" y="1600199"/>
            <a:ext cx="9357104" cy="4377267"/>
          </a:xfrm>
        </p:spPr>
      </p:pic>
    </p:spTree>
    <p:extLst>
      <p:ext uri="{BB962C8B-B14F-4D97-AF65-F5344CB8AC3E}">
        <p14:creationId xmlns:p14="http://schemas.microsoft.com/office/powerpoint/2010/main" val="28261608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World Oil Reserve by Region</a:t>
            </a:r>
            <a:endParaRPr lang="en-US" dirty="0">
              <a:solidFill>
                <a:srgbClr val="FFFFF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970" y="1634067"/>
            <a:ext cx="9142030" cy="4292600"/>
          </a:xfrm>
        </p:spPr>
      </p:pic>
    </p:spTree>
    <p:extLst>
      <p:ext uri="{BB962C8B-B14F-4D97-AF65-F5344CB8AC3E}">
        <p14:creationId xmlns:p14="http://schemas.microsoft.com/office/powerpoint/2010/main" val="33816027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World Natural Gas Production by Region</a:t>
            </a:r>
            <a:endParaRPr lang="en-US" dirty="0">
              <a:solidFill>
                <a:srgbClr val="FFFFFF"/>
              </a:solidFill>
            </a:endParaRPr>
          </a:p>
        </p:txBody>
      </p:sp>
      <p:pic>
        <p:nvPicPr>
          <p:cNvPr id="4" name="Content Placeholder 3">
            <a:hlinkClick r:id="" action="ppaction://noaction"/>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3866" y="1557867"/>
            <a:ext cx="9099509" cy="4148666"/>
          </a:xfrm>
        </p:spPr>
      </p:pic>
    </p:spTree>
    <p:extLst>
      <p:ext uri="{BB962C8B-B14F-4D97-AF65-F5344CB8AC3E}">
        <p14:creationId xmlns:p14="http://schemas.microsoft.com/office/powerpoint/2010/main" val="16656569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Energy net balances</a:t>
            </a:r>
            <a:endParaRPr lang="en-US" dirty="0">
              <a:solidFill>
                <a:srgbClr val="FFFFFF"/>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8209" y="1316040"/>
            <a:ext cx="9219142" cy="511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9960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FF"/>
                </a:solidFill>
              </a:rPr>
              <a:t>Industrial Overview </a:t>
            </a:r>
            <a:endParaRPr lang="en-US" dirty="0">
              <a:solidFill>
                <a:srgbClr val="FFFFFF"/>
              </a:solidFill>
            </a:endParaRPr>
          </a:p>
        </p:txBody>
      </p:sp>
      <p:sp>
        <p:nvSpPr>
          <p:cNvPr id="3" name="Content Placeholder 2"/>
          <p:cNvSpPr>
            <a:spLocks noGrp="1"/>
          </p:cNvSpPr>
          <p:nvPr>
            <p:ph idx="1"/>
          </p:nvPr>
        </p:nvSpPr>
        <p:spPr>
          <a:ln>
            <a:solidFill>
              <a:schemeClr val="accent1"/>
            </a:solidFill>
          </a:ln>
        </p:spPr>
        <p:txBody>
          <a:bodyPr>
            <a:normAutofit fontScale="77500" lnSpcReduction="20000"/>
          </a:bodyPr>
          <a:lstStyle/>
          <a:p>
            <a:r>
              <a:rPr lang="en-US" sz="2800" dirty="0" smtClean="0">
                <a:solidFill>
                  <a:srgbClr val="FFFFFF"/>
                </a:solidFill>
              </a:rPr>
              <a:t>Supplied 94% of domestic demand</a:t>
            </a:r>
          </a:p>
          <a:p>
            <a:endParaRPr lang="en-US" sz="2800" dirty="0" smtClean="0">
              <a:solidFill>
                <a:srgbClr val="FFFFFF"/>
              </a:solidFill>
            </a:endParaRPr>
          </a:p>
          <a:p>
            <a:r>
              <a:rPr lang="en-US" sz="2800" dirty="0" smtClean="0">
                <a:solidFill>
                  <a:srgbClr val="FFFFFF"/>
                </a:solidFill>
              </a:rPr>
              <a:t>High Efficiency</a:t>
            </a:r>
          </a:p>
          <a:p>
            <a:pPr lvl="1">
              <a:buFont typeface="Wingdings" pitchFamily="2" charset="2"/>
              <a:buChar char="Ø"/>
            </a:pPr>
            <a:r>
              <a:rPr lang="en-US" sz="2400" dirty="0" smtClean="0">
                <a:solidFill>
                  <a:srgbClr val="FFFFFF"/>
                </a:solidFill>
              </a:rPr>
              <a:t>Produce 3 millions barrels every day, almost 0% of leakage</a:t>
            </a:r>
          </a:p>
          <a:p>
            <a:pPr lvl="1">
              <a:buFont typeface="Wingdings" pitchFamily="2" charset="2"/>
              <a:buChar char="Ø"/>
            </a:pPr>
            <a:r>
              <a:rPr lang="en-US" sz="2400" dirty="0" smtClean="0">
                <a:solidFill>
                  <a:srgbClr val="FFFFFF"/>
                </a:solidFill>
              </a:rPr>
              <a:t>Takes only 30 days from Alberta to Southern Ontario</a:t>
            </a:r>
          </a:p>
          <a:p>
            <a:endParaRPr lang="en-US" sz="2800" dirty="0" smtClean="0">
              <a:solidFill>
                <a:srgbClr val="FFFFFF"/>
              </a:solidFill>
            </a:endParaRPr>
          </a:p>
          <a:p>
            <a:r>
              <a:rPr lang="en-US" sz="2800" dirty="0" smtClean="0">
                <a:solidFill>
                  <a:srgbClr val="FFFFFF"/>
                </a:solidFill>
              </a:rPr>
              <a:t>Extracting, Transporting and Storing Variety of Fuels</a:t>
            </a:r>
          </a:p>
          <a:p>
            <a:pPr marL="742950" lvl="2" indent="-342900">
              <a:buFont typeface="Wingdings" pitchFamily="2" charset="2"/>
              <a:buChar char="Ø"/>
            </a:pPr>
            <a:r>
              <a:rPr lang="en-US" dirty="0" smtClean="0">
                <a:solidFill>
                  <a:srgbClr val="FFFFFF"/>
                </a:solidFill>
              </a:rPr>
              <a:t>Crude Oil, Natural Gas, Petroleum</a:t>
            </a:r>
          </a:p>
          <a:p>
            <a:pPr marL="0" indent="0">
              <a:buNone/>
            </a:pPr>
            <a:endParaRPr lang="en-US" sz="2800" dirty="0" smtClean="0">
              <a:solidFill>
                <a:srgbClr val="FFFFFF"/>
              </a:solidFill>
            </a:endParaRPr>
          </a:p>
          <a:p>
            <a:r>
              <a:rPr lang="en-US" sz="2800" dirty="0" smtClean="0">
                <a:solidFill>
                  <a:srgbClr val="FFFFFF"/>
                </a:solidFill>
              </a:rPr>
              <a:t>GDP Produced in 2012: $51.95 Billions</a:t>
            </a:r>
          </a:p>
          <a:p>
            <a:pPr lvl="1">
              <a:buFont typeface="Wingdings" pitchFamily="2" charset="2"/>
              <a:buChar char="Ø"/>
            </a:pPr>
            <a:r>
              <a:rPr lang="en-US" sz="2400" dirty="0" smtClean="0">
                <a:solidFill>
                  <a:srgbClr val="FFFFFF"/>
                </a:solidFill>
              </a:rPr>
              <a:t>Export: $83.5 Billions</a:t>
            </a:r>
          </a:p>
          <a:p>
            <a:pPr marL="0" indent="0">
              <a:buNone/>
            </a:pPr>
            <a:endParaRPr lang="en-US" sz="2800" dirty="0">
              <a:solidFill>
                <a:srgbClr val="FFFFFF"/>
              </a:solidFill>
            </a:endParaRPr>
          </a:p>
        </p:txBody>
      </p:sp>
      <p:pic>
        <p:nvPicPr>
          <p:cNvPr id="1027" name="Picture 3" descr="C:\Users\Kevin\AppData\Local\Microsoft\Windows\Temporary Internet Files\Content.IE5\CTLZQ405\MC900229061[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53200" y="4648200"/>
            <a:ext cx="1826971" cy="1135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7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Future Energy Trend</a:t>
            </a:r>
            <a:endParaRPr lang="en-US" dirty="0">
              <a:solidFill>
                <a:srgbClr val="FFFFF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 y="1349906"/>
            <a:ext cx="9144000" cy="5060054"/>
          </a:xfrm>
        </p:spPr>
      </p:pic>
    </p:spTree>
    <p:extLst>
      <p:ext uri="{BB962C8B-B14F-4D97-AF65-F5344CB8AC3E}">
        <p14:creationId xmlns:p14="http://schemas.microsoft.com/office/powerpoint/2010/main" val="33271367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The Coming Trend: Renewable Energy is Definitely a Big Threat</a:t>
            </a:r>
            <a:endParaRPr lang="en-US" dirty="0">
              <a:solidFill>
                <a:srgbClr val="FFFFF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947" y="1417638"/>
            <a:ext cx="9127053" cy="5158257"/>
          </a:xfrm>
        </p:spPr>
      </p:pic>
    </p:spTree>
    <p:extLst>
      <p:ext uri="{BB962C8B-B14F-4D97-AF65-F5344CB8AC3E}">
        <p14:creationId xmlns:p14="http://schemas.microsoft.com/office/powerpoint/2010/main" val="28651794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The Coming Oil Trend: China demands more</a:t>
            </a:r>
            <a:endParaRPr lang="en-US" dirty="0">
              <a:solidFill>
                <a:srgbClr val="FFFFF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3030" y="1417638"/>
            <a:ext cx="9301695" cy="5190834"/>
          </a:xfrm>
        </p:spPr>
      </p:pic>
    </p:spTree>
    <p:extLst>
      <p:ext uri="{BB962C8B-B14F-4D97-AF65-F5344CB8AC3E}">
        <p14:creationId xmlns:p14="http://schemas.microsoft.com/office/powerpoint/2010/main" val="34596760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Gas Production by type and region</a:t>
            </a:r>
            <a:endParaRPr lang="en-US" dirty="0">
              <a:solidFill>
                <a:srgbClr val="FFFFFF"/>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417637"/>
            <a:ext cx="9214297" cy="500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6630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Gas Demand by Region and Sector</a:t>
            </a:r>
            <a:endParaRPr lang="en-US" dirty="0">
              <a:solidFill>
                <a:srgbClr val="FFFFFF"/>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920" y="1366839"/>
            <a:ext cx="9094147" cy="510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3129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Net Gas Export</a:t>
            </a:r>
            <a:endParaRPr lang="en-US" dirty="0">
              <a:solidFill>
                <a:srgbClr val="FFFFFF"/>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61534"/>
            <a:ext cx="9144000" cy="522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7553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Sources of Gas by Region</a:t>
            </a:r>
            <a:endParaRPr lang="en-US" dirty="0">
              <a:solidFill>
                <a:srgbClr val="FFFFFF"/>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80572"/>
            <a:ext cx="9493250" cy="534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53886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FFFF"/>
                </a:solidFill>
              </a:rPr>
              <a:t>Potential Benefits of Investing in Energy Infrastructure Companies</a:t>
            </a:r>
            <a:endParaRPr lang="en-US" dirty="0">
              <a:solidFill>
                <a:srgbClr val="FFFFFF"/>
              </a:solidFill>
            </a:endParaRPr>
          </a:p>
        </p:txBody>
      </p:sp>
      <p:sp>
        <p:nvSpPr>
          <p:cNvPr id="3" name="Content Placeholder 2"/>
          <p:cNvSpPr>
            <a:spLocks noGrp="1"/>
          </p:cNvSpPr>
          <p:nvPr>
            <p:ph idx="1"/>
          </p:nvPr>
        </p:nvSpPr>
        <p:spPr>
          <a:xfrm>
            <a:off x="685800" y="2023534"/>
            <a:ext cx="7772400" cy="3733800"/>
          </a:xfrm>
        </p:spPr>
        <p:txBody>
          <a:bodyPr>
            <a:normAutofit/>
          </a:bodyPr>
          <a:lstStyle/>
          <a:p>
            <a:r>
              <a:rPr lang="en-US" sz="2400" dirty="0">
                <a:solidFill>
                  <a:srgbClr val="FFFFFF"/>
                </a:solidFill>
              </a:rPr>
              <a:t>Growth and Income</a:t>
            </a:r>
          </a:p>
          <a:p>
            <a:r>
              <a:rPr lang="en-US" sz="2400" dirty="0">
                <a:solidFill>
                  <a:srgbClr val="FFFFFF"/>
                </a:solidFill>
              </a:rPr>
              <a:t>Stable Cash Flows</a:t>
            </a:r>
          </a:p>
          <a:p>
            <a:r>
              <a:rPr lang="en-US" sz="2400" dirty="0">
                <a:solidFill>
                  <a:srgbClr val="FFFFFF"/>
                </a:solidFill>
              </a:rPr>
              <a:t>Inflation Hedge (growing distributions faster than inflation)</a:t>
            </a:r>
          </a:p>
          <a:p>
            <a:r>
              <a:rPr lang="en-US" sz="2400" dirty="0">
                <a:solidFill>
                  <a:srgbClr val="FFFFFF"/>
                </a:solidFill>
              </a:rPr>
              <a:t>Tax Advantaged Yields</a:t>
            </a:r>
          </a:p>
          <a:p>
            <a:endParaRPr lang="en-US" sz="2400" dirty="0">
              <a:solidFill>
                <a:srgbClr val="FFFFFF"/>
              </a:solidFill>
            </a:endParaRPr>
          </a:p>
        </p:txBody>
      </p:sp>
      <p:pic>
        <p:nvPicPr>
          <p:cNvPr id="8194" name="Picture 2" descr="C:\Users\Kevin\AppData\Local\Microsoft\Windows\Temporary Internet Files\Content.IE5\O5GWIT2V\MM900300524[1].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791200" y="4038600"/>
            <a:ext cx="2209800" cy="185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6332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Dow Jones U.S. Pipeline Index VS Dow Jones Oil &amp; Gas Index (1 year)</a:t>
            </a:r>
            <a:endParaRPr lang="en-US" dirty="0">
              <a:solidFill>
                <a:srgbClr val="FFFFFF"/>
              </a:solidFill>
            </a:endParaRPr>
          </a:p>
        </p:txBody>
      </p:sp>
      <p:pic>
        <p:nvPicPr>
          <p:cNvPr id="1028" name="Picture 4">
            <a:hlinkClick r:id="" action="ppaction://noaction"/>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417638"/>
            <a:ext cx="7927516"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3776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FF"/>
                </a:solidFill>
              </a:rPr>
              <a:t>Dow Jones U.S. Pipeline Index VS Dow Jones Oil &amp; Gas </a:t>
            </a:r>
            <a:r>
              <a:rPr lang="en-US" dirty="0" smtClean="0">
                <a:solidFill>
                  <a:srgbClr val="FFFFFF"/>
                </a:solidFill>
              </a:rPr>
              <a:t>Index (</a:t>
            </a:r>
            <a:r>
              <a:rPr lang="en-US" dirty="0">
                <a:solidFill>
                  <a:srgbClr val="FFFFFF"/>
                </a:solidFill>
              </a:rPr>
              <a:t>3 </a:t>
            </a:r>
            <a:r>
              <a:rPr lang="en-US" dirty="0" smtClean="0">
                <a:solidFill>
                  <a:srgbClr val="FFFFFF"/>
                </a:solidFill>
              </a:rPr>
              <a:t>year)</a:t>
            </a:r>
            <a:endParaRPr lang="en-US" dirty="0">
              <a:solidFill>
                <a:srgbClr val="FFFFFF"/>
              </a:solidFill>
            </a:endParaRPr>
          </a:p>
        </p:txBody>
      </p:sp>
      <p:pic>
        <p:nvPicPr>
          <p:cNvPr id="5122" name="Picture 2">
            <a:hlinkClick r:id="" action="ppaction://noaction"/>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7091" y="1524000"/>
            <a:ext cx="843918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652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noChangeArrowheads="1"/>
          </p:cNvSpPr>
          <p:nvPr>
            <p:ph type="title"/>
          </p:nvPr>
        </p:nvSpPr>
        <p:spPr>
          <a:xfrm>
            <a:off x="457200" y="704088"/>
            <a:ext cx="8229600" cy="708688"/>
          </a:xfrm>
        </p:spPr>
        <p:txBody>
          <a:bodyPr/>
          <a:lstStyle/>
          <a:p>
            <a:pPr algn="ctr"/>
            <a:r>
              <a:rPr lang="en-US" sz="3400" b="1" dirty="0" smtClean="0">
                <a:ea typeface="宋体" pitchFamily="2" charset="-122"/>
              </a:rPr>
              <a:t>Canadian Pipeline Industry</a:t>
            </a:r>
            <a:endParaRPr lang="en-US" sz="3400" dirty="0" smtClean="0">
              <a:ea typeface="宋体" pitchFamily="2" charset="-122"/>
            </a:endParaRPr>
          </a:p>
        </p:txBody>
      </p:sp>
      <p:sp>
        <p:nvSpPr>
          <p:cNvPr id="11266" name="Content Placeholder 1"/>
          <p:cNvSpPr>
            <a:spLocks noGrp="1"/>
          </p:cNvSpPr>
          <p:nvPr>
            <p:ph idx="1"/>
          </p:nvPr>
        </p:nvSpPr>
        <p:spPr/>
        <p:txBody>
          <a:bodyPr/>
          <a:lstStyle/>
          <a:p>
            <a:endParaRPr lang="en-US" dirty="0" smtClean="0">
              <a:ea typeface="宋体" pitchFamily="2" charset="-122"/>
            </a:endParaRPr>
          </a:p>
        </p:txBody>
      </p:sp>
      <p:pic>
        <p:nvPicPr>
          <p:cNvPr id="1126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12776"/>
            <a:ext cx="82296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6226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FF"/>
                </a:solidFill>
              </a:rPr>
              <a:t>Dow Jones U.S. Pipeline Index VS Dow Jones Oil &amp; Gas </a:t>
            </a:r>
            <a:r>
              <a:rPr lang="en-US" dirty="0" smtClean="0">
                <a:solidFill>
                  <a:srgbClr val="FFFFFF"/>
                </a:solidFill>
              </a:rPr>
              <a:t>Index (</a:t>
            </a:r>
            <a:r>
              <a:rPr lang="en-US" dirty="0">
                <a:solidFill>
                  <a:srgbClr val="FFFFFF"/>
                </a:solidFill>
              </a:rPr>
              <a:t>5 </a:t>
            </a:r>
            <a:r>
              <a:rPr lang="en-US" dirty="0" smtClean="0">
                <a:solidFill>
                  <a:srgbClr val="FFFFFF"/>
                </a:solidFill>
              </a:rPr>
              <a:t>year)</a:t>
            </a:r>
            <a:endParaRPr lang="en-US" dirty="0">
              <a:solidFill>
                <a:srgbClr val="FFFFFF"/>
              </a:solidFill>
            </a:endParaRPr>
          </a:p>
        </p:txBody>
      </p:sp>
      <p:pic>
        <p:nvPicPr>
          <p:cNvPr id="3075" name="Picture 3">
            <a:hlinkClick r:id="" action="ppaction://noaction"/>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5733" y="1417638"/>
            <a:ext cx="8051271" cy="5435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1105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Major Stock Performance Overview</a:t>
            </a:r>
            <a:endParaRPr lang="en-US" dirty="0">
              <a:solidFill>
                <a:srgbClr val="FFFFFF"/>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1295400"/>
            <a:ext cx="6807200" cy="559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6783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solidFill>
                  <a:srgbClr val="FFFFFF"/>
                </a:solidFill>
              </a:rPr>
              <a:t>Specific Business Risk Factors</a:t>
            </a:r>
            <a:endParaRPr lang="en-US" dirty="0">
              <a:solidFill>
                <a:srgbClr val="FFFFFF"/>
              </a:solidFill>
            </a:endParaRPr>
          </a:p>
        </p:txBody>
      </p:sp>
      <p:sp>
        <p:nvSpPr>
          <p:cNvPr id="3" name="Content Placeholder 2"/>
          <p:cNvSpPr>
            <a:spLocks noGrp="1"/>
          </p:cNvSpPr>
          <p:nvPr>
            <p:ph idx="1"/>
          </p:nvPr>
        </p:nvSpPr>
        <p:spPr>
          <a:xfrm>
            <a:off x="457200" y="1600200"/>
            <a:ext cx="8229600" cy="5029200"/>
          </a:xfrm>
        </p:spPr>
        <p:txBody>
          <a:bodyPr>
            <a:normAutofit/>
          </a:bodyPr>
          <a:lstStyle/>
          <a:p>
            <a:r>
              <a:rPr lang="en-CA" sz="2800" b="1" dirty="0" smtClean="0">
                <a:solidFill>
                  <a:srgbClr val="FFFFFF"/>
                </a:solidFill>
              </a:rPr>
              <a:t>Supply/Demand</a:t>
            </a:r>
            <a:r>
              <a:rPr lang="en-CA" sz="2800" dirty="0" smtClean="0">
                <a:solidFill>
                  <a:srgbClr val="FFFFFF"/>
                </a:solidFill>
              </a:rPr>
              <a:t> </a:t>
            </a:r>
          </a:p>
          <a:p>
            <a:pPr marL="685800" lvl="1"/>
            <a:r>
              <a:rPr lang="en-CA" dirty="0" smtClean="0">
                <a:solidFill>
                  <a:srgbClr val="FFFFFF"/>
                </a:solidFill>
              </a:rPr>
              <a:t>Strongly depends on the lease's technology and remaining supply</a:t>
            </a:r>
          </a:p>
          <a:p>
            <a:pPr marL="685800" lvl="1"/>
            <a:r>
              <a:rPr lang="en-CA" dirty="0" smtClean="0">
                <a:solidFill>
                  <a:srgbClr val="FFFFFF"/>
                </a:solidFill>
              </a:rPr>
              <a:t>Seasonality </a:t>
            </a:r>
          </a:p>
          <a:p>
            <a:pPr marL="685800" lvl="1"/>
            <a:r>
              <a:rPr lang="en-CA" dirty="0" smtClean="0">
                <a:solidFill>
                  <a:srgbClr val="FFFFFF"/>
                </a:solidFill>
              </a:rPr>
              <a:t>Counterparty risk</a:t>
            </a:r>
          </a:p>
          <a:p>
            <a:pPr lvl="0"/>
            <a:r>
              <a:rPr lang="en-CA" altLang="zh-CN" sz="2800" b="1" dirty="0" smtClean="0">
                <a:solidFill>
                  <a:srgbClr val="FFFFFF"/>
                </a:solidFill>
              </a:rPr>
              <a:t>Capital Intensity</a:t>
            </a:r>
          </a:p>
          <a:p>
            <a:pPr lvl="1"/>
            <a:r>
              <a:rPr lang="en-CA" altLang="zh-CN" dirty="0" smtClean="0">
                <a:solidFill>
                  <a:srgbClr val="FFFFFF"/>
                </a:solidFill>
              </a:rPr>
              <a:t>Cost overruns and weak financial metric during growth stage </a:t>
            </a:r>
          </a:p>
          <a:p>
            <a:pPr lvl="1"/>
            <a:r>
              <a:rPr lang="en-CA" altLang="zh-CN" dirty="0" smtClean="0">
                <a:solidFill>
                  <a:srgbClr val="FFFFFF"/>
                </a:solidFill>
              </a:rPr>
              <a:t>Large multi-year growth project vs. smaller shorter construction periods</a:t>
            </a:r>
          </a:p>
          <a:p>
            <a:pPr lvl="1"/>
            <a:r>
              <a:rPr lang="en-CA" dirty="0" smtClean="0">
                <a:solidFill>
                  <a:srgbClr val="FFFFFF"/>
                </a:solidFill>
              </a:rPr>
              <a:t>Huge Investment</a:t>
            </a:r>
          </a:p>
          <a:p>
            <a:pPr marL="0" indent="0">
              <a:buNone/>
            </a:pPr>
            <a:endParaRPr lang="en-US" dirty="0">
              <a:solidFill>
                <a:srgbClr val="FFFFFF"/>
              </a:solidFill>
            </a:endParaRPr>
          </a:p>
        </p:txBody>
      </p:sp>
    </p:spTree>
    <p:extLst>
      <p:ext uri="{BB962C8B-B14F-4D97-AF65-F5344CB8AC3E}">
        <p14:creationId xmlns:p14="http://schemas.microsoft.com/office/powerpoint/2010/main" val="6974399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solidFill>
                  <a:srgbClr val="FFFFFF"/>
                </a:solidFill>
              </a:rPr>
              <a:t>Specific Business Risk Factors</a:t>
            </a:r>
            <a:endParaRPr lang="en-US" dirty="0">
              <a:solidFill>
                <a:srgbClr val="FFFFFF"/>
              </a:solidFill>
            </a:endParaRPr>
          </a:p>
        </p:txBody>
      </p:sp>
      <p:sp>
        <p:nvSpPr>
          <p:cNvPr id="3" name="Content Placeholder 2"/>
          <p:cNvSpPr>
            <a:spLocks noGrp="1"/>
          </p:cNvSpPr>
          <p:nvPr>
            <p:ph idx="1"/>
          </p:nvPr>
        </p:nvSpPr>
        <p:spPr>
          <a:xfrm>
            <a:off x="1193799" y="1277410"/>
            <a:ext cx="8119533" cy="3733800"/>
          </a:xfrm>
        </p:spPr>
        <p:txBody>
          <a:bodyPr>
            <a:noAutofit/>
          </a:bodyPr>
          <a:lstStyle/>
          <a:p>
            <a:r>
              <a:rPr lang="en-CA" sz="1800" b="1" dirty="0">
                <a:solidFill>
                  <a:srgbClr val="FFFFFF"/>
                </a:solidFill>
              </a:rPr>
              <a:t>Competitive Environment</a:t>
            </a:r>
          </a:p>
          <a:p>
            <a:pPr lvl="1"/>
            <a:r>
              <a:rPr lang="en-CA" sz="1800" dirty="0" smtClean="0">
                <a:solidFill>
                  <a:srgbClr val="FFFFFF"/>
                </a:solidFill>
              </a:rPr>
              <a:t>Alternative </a:t>
            </a:r>
            <a:r>
              <a:rPr lang="en-CA" sz="1800" dirty="0">
                <a:solidFill>
                  <a:srgbClr val="FFFFFF"/>
                </a:solidFill>
              </a:rPr>
              <a:t>energy </a:t>
            </a:r>
            <a:r>
              <a:rPr lang="en-CA" sz="1800" dirty="0" smtClean="0">
                <a:solidFill>
                  <a:srgbClr val="FFFFFF"/>
                </a:solidFill>
              </a:rPr>
              <a:t>sources (Renewable)</a:t>
            </a:r>
            <a:endParaRPr lang="en-CA" sz="1800" dirty="0">
              <a:solidFill>
                <a:srgbClr val="FFFFFF"/>
              </a:solidFill>
            </a:endParaRPr>
          </a:p>
          <a:p>
            <a:pPr lvl="1"/>
            <a:r>
              <a:rPr lang="en-CA" sz="1800" dirty="0" smtClean="0">
                <a:solidFill>
                  <a:srgbClr val="FFFFFF"/>
                </a:solidFill>
              </a:rPr>
              <a:t>Global competition</a:t>
            </a:r>
          </a:p>
          <a:p>
            <a:r>
              <a:rPr lang="en-CA" altLang="zh-CN" sz="1800" b="1" dirty="0">
                <a:solidFill>
                  <a:srgbClr val="FFFFFF"/>
                </a:solidFill>
              </a:rPr>
              <a:t>Regulator/Contractual</a:t>
            </a:r>
          </a:p>
          <a:p>
            <a:pPr marL="685800" lvl="1"/>
            <a:r>
              <a:rPr lang="en-CA" altLang="zh-CN" sz="1800" dirty="0">
                <a:solidFill>
                  <a:srgbClr val="FFFFFF"/>
                </a:solidFill>
              </a:rPr>
              <a:t>Jurisdiction</a:t>
            </a:r>
          </a:p>
          <a:p>
            <a:pPr marL="685800" lvl="1"/>
            <a:r>
              <a:rPr lang="en-CA" altLang="zh-CN" sz="1800" dirty="0">
                <a:solidFill>
                  <a:srgbClr val="FFFFFF"/>
                </a:solidFill>
              </a:rPr>
              <a:t>Allowed ROE and capital structure defined by regulatory bodies</a:t>
            </a:r>
          </a:p>
          <a:p>
            <a:pPr marL="685800" lvl="1"/>
            <a:r>
              <a:rPr lang="en-CA" altLang="zh-CN" sz="1800" dirty="0">
                <a:solidFill>
                  <a:srgbClr val="FFFFFF"/>
                </a:solidFill>
              </a:rPr>
              <a:t>Long-term contracts</a:t>
            </a:r>
          </a:p>
          <a:p>
            <a:pPr marL="685800" lvl="1"/>
            <a:r>
              <a:rPr lang="en-CA" altLang="zh-CN" sz="1800" dirty="0">
                <a:solidFill>
                  <a:srgbClr val="FFFFFF"/>
                </a:solidFill>
              </a:rPr>
              <a:t>Flexibility of regulatory </a:t>
            </a:r>
            <a:r>
              <a:rPr lang="en-CA" altLang="zh-CN" sz="1800" dirty="0" smtClean="0">
                <a:solidFill>
                  <a:srgbClr val="FFFFFF"/>
                </a:solidFill>
              </a:rPr>
              <a:t>framework</a:t>
            </a:r>
            <a:endParaRPr lang="en-CA" sz="1800" dirty="0">
              <a:solidFill>
                <a:srgbClr val="FFFFFF"/>
              </a:solidFill>
            </a:endParaRPr>
          </a:p>
          <a:p>
            <a:r>
              <a:rPr lang="en-CA" sz="1800" b="1" dirty="0" smtClean="0">
                <a:solidFill>
                  <a:srgbClr val="FFFFFF"/>
                </a:solidFill>
              </a:rPr>
              <a:t>Social Responsibilities</a:t>
            </a:r>
          </a:p>
          <a:p>
            <a:pPr lvl="1"/>
            <a:r>
              <a:rPr lang="en-CA" sz="1800" dirty="0">
                <a:solidFill>
                  <a:srgbClr val="FFFFFF"/>
                </a:solidFill>
              </a:rPr>
              <a:t>Environment </a:t>
            </a:r>
          </a:p>
          <a:p>
            <a:pPr lvl="1"/>
            <a:r>
              <a:rPr lang="en-CA" sz="1800" dirty="0">
                <a:solidFill>
                  <a:srgbClr val="FFFFFF"/>
                </a:solidFill>
              </a:rPr>
              <a:t>Politics</a:t>
            </a:r>
          </a:p>
          <a:p>
            <a:r>
              <a:rPr lang="en-CA" sz="1800" b="1" dirty="0" smtClean="0">
                <a:solidFill>
                  <a:srgbClr val="FFFFFF"/>
                </a:solidFill>
              </a:rPr>
              <a:t>Others (Exchange Rate, Warfare etc.)</a:t>
            </a:r>
          </a:p>
        </p:txBody>
      </p:sp>
      <p:pic>
        <p:nvPicPr>
          <p:cNvPr id="3075" name="Picture 3" descr="C:\Users\Kevin\AppData\Local\Microsoft\Windows\Temporary Internet Files\Content.IE5\UGM6D7GJ\MC900240419[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484753" y="5562600"/>
            <a:ext cx="1850746" cy="105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5295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hlinkClick r:id="" action="ppaction://noaction"/>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051" y="0"/>
            <a:ext cx="9174051" cy="6858000"/>
          </a:xfrm>
        </p:spPr>
      </p:pic>
    </p:spTree>
    <p:extLst>
      <p:ext uri="{BB962C8B-B14F-4D97-AF65-F5344CB8AC3E}">
        <p14:creationId xmlns:p14="http://schemas.microsoft.com/office/powerpoint/2010/main" val="44262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a:hlinkClick r:id="" action="ppaction://noaction"/>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8977"/>
            <a:ext cx="9144000" cy="691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19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146" name="Picture 2">
            <a:hlinkClick r:id="" action="ppaction://noaction"/>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439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9" name="Picture 3">
            <a:hlinkClick r:id="" action="ppaction://noaction"/>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516" y="-2"/>
            <a:ext cx="9132483"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980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2" name="Picture 4">
            <a:hlinkClick r:id="" action="ppaction://noaction"/>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538" y="11806"/>
            <a:ext cx="9121462" cy="684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66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a:hlinkClick r:id="" action="ppaction://noaction"/>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051"/>
            <a:ext cx="9144000" cy="688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73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Industrial Growth</a:t>
            </a:r>
            <a:endParaRPr lang="en-US" dirty="0">
              <a:solidFill>
                <a:srgbClr val="FFFFFF"/>
              </a:solidFill>
            </a:endParaRPr>
          </a:p>
        </p:txBody>
      </p:sp>
      <p:sp>
        <p:nvSpPr>
          <p:cNvPr id="3" name="Content Placeholder 2"/>
          <p:cNvSpPr>
            <a:spLocks noGrp="1"/>
          </p:cNvSpPr>
          <p:nvPr>
            <p:ph idx="1"/>
          </p:nvPr>
        </p:nvSpPr>
        <p:spPr/>
        <p:txBody>
          <a:bodyPr>
            <a:normAutofit/>
          </a:bodyPr>
          <a:lstStyle/>
          <a:p>
            <a:r>
              <a:rPr lang="en-US" sz="2400" dirty="0" smtClean="0">
                <a:solidFill>
                  <a:srgbClr val="FFFFFF"/>
                </a:solidFill>
              </a:rPr>
              <a:t>2% every year from 2006-2012</a:t>
            </a:r>
          </a:p>
          <a:p>
            <a:r>
              <a:rPr lang="en-US" sz="2400" dirty="0">
                <a:solidFill>
                  <a:srgbClr val="FFFFFF"/>
                </a:solidFill>
              </a:rPr>
              <a:t>Local industry’s turnover expands 17% from 2006, remains nearly double the size of the domestic market</a:t>
            </a:r>
          </a:p>
          <a:p>
            <a:r>
              <a:rPr lang="en-US" sz="2400" dirty="0" smtClean="0">
                <a:solidFill>
                  <a:srgbClr val="FFFFFF"/>
                </a:solidFill>
              </a:rPr>
              <a:t>2013</a:t>
            </a:r>
            <a:r>
              <a:rPr lang="en-US" sz="2400" dirty="0">
                <a:solidFill>
                  <a:srgbClr val="FFFFFF"/>
                </a:solidFill>
              </a:rPr>
              <a:t>-</a:t>
            </a:r>
            <a:r>
              <a:rPr lang="en-US" sz="2400" dirty="0" smtClean="0">
                <a:solidFill>
                  <a:srgbClr val="FFFFFF"/>
                </a:solidFill>
              </a:rPr>
              <a:t>2018: forecasted growth </a:t>
            </a:r>
            <a:r>
              <a:rPr lang="en-US" sz="2400" dirty="0">
                <a:solidFill>
                  <a:srgbClr val="FFFFFF"/>
                </a:solidFill>
              </a:rPr>
              <a:t>of 19% in </a:t>
            </a:r>
            <a:r>
              <a:rPr lang="en-US" sz="2400" dirty="0" smtClean="0">
                <a:solidFill>
                  <a:srgbClr val="FFFFFF"/>
                </a:solidFill>
              </a:rPr>
              <a:t>turnover </a:t>
            </a:r>
            <a:r>
              <a:rPr lang="en-US" sz="2400" dirty="0">
                <a:solidFill>
                  <a:srgbClr val="FFFFFF"/>
                </a:solidFill>
              </a:rPr>
              <a:t>of local service </a:t>
            </a:r>
            <a:r>
              <a:rPr lang="en-US" sz="2400" dirty="0" smtClean="0">
                <a:solidFill>
                  <a:srgbClr val="FFFFFF"/>
                </a:solidFill>
              </a:rPr>
              <a:t>providers</a:t>
            </a:r>
            <a:endParaRPr lang="en-US" sz="2400" dirty="0">
              <a:solidFill>
                <a:srgbClr val="FFFFFF"/>
              </a:solidFill>
            </a:endParaRPr>
          </a:p>
        </p:txBody>
      </p:sp>
    </p:spTree>
    <p:extLst>
      <p:ext uri="{BB962C8B-B14F-4D97-AF65-F5344CB8AC3E}">
        <p14:creationId xmlns:p14="http://schemas.microsoft.com/office/powerpoint/2010/main" val="4714366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hlinkClick r:id="" action="ppaction://noaction"/>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1543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hlinkClick r:id="" action="ppaction://noaction"/>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660" y="-36781"/>
            <a:ext cx="9153659" cy="6970981"/>
          </a:xfrm>
        </p:spPr>
      </p:pic>
    </p:spTree>
    <p:extLst>
      <p:ext uri="{BB962C8B-B14F-4D97-AF65-F5344CB8AC3E}">
        <p14:creationId xmlns:p14="http://schemas.microsoft.com/office/powerpoint/2010/main" val="3851149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hlinkClick r:id="" action="ppaction://noaction"/>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21316"/>
            <a:ext cx="9144000" cy="6840977"/>
          </a:xfrm>
        </p:spPr>
      </p:pic>
    </p:spTree>
    <p:extLst>
      <p:ext uri="{BB962C8B-B14F-4D97-AF65-F5344CB8AC3E}">
        <p14:creationId xmlns:p14="http://schemas.microsoft.com/office/powerpoint/2010/main" val="173522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hlinkClick r:id="rId2" action="ppaction://hlinksldjump"/>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0"/>
            <a:ext cx="9183076" cy="6858000"/>
          </a:xfrm>
        </p:spPr>
      </p:pic>
    </p:spTree>
    <p:extLst>
      <p:ext uri="{BB962C8B-B14F-4D97-AF65-F5344CB8AC3E}">
        <p14:creationId xmlns:p14="http://schemas.microsoft.com/office/powerpoint/2010/main" val="3447645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hlinkClick r:id="rId2" action="ppaction://hlinksldjump"/>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439" y="1073"/>
            <a:ext cx="9144000" cy="6907057"/>
          </a:xfrm>
        </p:spPr>
      </p:pic>
    </p:spTree>
    <p:extLst>
      <p:ext uri="{BB962C8B-B14F-4D97-AF65-F5344CB8AC3E}">
        <p14:creationId xmlns:p14="http://schemas.microsoft.com/office/powerpoint/2010/main" val="3102011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hlinkClick r:id="" action="ppaction://noaction"/>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3927"/>
            <a:ext cx="9144000" cy="6878370"/>
          </a:xfrm>
        </p:spPr>
      </p:pic>
    </p:spTree>
    <p:extLst>
      <p:ext uri="{BB962C8B-B14F-4D97-AF65-F5344CB8AC3E}">
        <p14:creationId xmlns:p14="http://schemas.microsoft.com/office/powerpoint/2010/main" val="1622613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hlinkClick r:id="" action="ppaction://noaction"/>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 y="0"/>
            <a:ext cx="9144000" cy="6858000"/>
          </a:xfrm>
        </p:spPr>
      </p:pic>
    </p:spTree>
    <p:extLst>
      <p:ext uri="{BB962C8B-B14F-4D97-AF65-F5344CB8AC3E}">
        <p14:creationId xmlns:p14="http://schemas.microsoft.com/office/powerpoint/2010/main" val="4058349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4" name="Content Placeholder 3">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234" y="0"/>
            <a:ext cx="9622234" cy="6858000"/>
          </a:xfrm>
          <a:prstGeom prst="rect">
            <a:avLst/>
          </a:prstGeom>
        </p:spPr>
      </p:pic>
    </p:spTree>
    <p:extLst>
      <p:ext uri="{BB962C8B-B14F-4D97-AF65-F5344CB8AC3E}">
        <p14:creationId xmlns:p14="http://schemas.microsoft.com/office/powerpoint/2010/main" val="3717250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0" y="2498736"/>
            <a:ext cx="5881796" cy="4404617"/>
          </a:xfrm>
          <a:prstGeom prst="rect">
            <a:avLst/>
          </a:prstGeom>
        </p:spPr>
      </p:pic>
      <p:pic>
        <p:nvPicPr>
          <p:cNvPr id="10" name="Picture 9"/>
          <p:cNvPicPr>
            <a:picLocks noChangeAspect="1"/>
          </p:cNvPicPr>
          <p:nvPr/>
        </p:nvPicPr>
        <p:blipFill>
          <a:blip r:embed="rId3"/>
          <a:stretch>
            <a:fillRect/>
          </a:stretch>
        </p:blipFill>
        <p:spPr>
          <a:xfrm>
            <a:off x="0" y="0"/>
            <a:ext cx="9144000" cy="3111500"/>
          </a:xfrm>
          <a:prstGeom prst="rect">
            <a:avLst/>
          </a:prstGeom>
        </p:spPr>
      </p:pic>
      <p:pic>
        <p:nvPicPr>
          <p:cNvPr id="13" name="Picture 12"/>
          <p:cNvPicPr>
            <a:picLocks noChangeAspect="1"/>
          </p:cNvPicPr>
          <p:nvPr/>
        </p:nvPicPr>
        <p:blipFill>
          <a:blip r:embed="rId4"/>
          <a:stretch>
            <a:fillRect/>
          </a:stretch>
        </p:blipFill>
        <p:spPr>
          <a:xfrm>
            <a:off x="5881796" y="3111500"/>
            <a:ext cx="3262204" cy="3775058"/>
          </a:xfrm>
          <a:prstGeom prst="rect">
            <a:avLst/>
          </a:prstGeom>
        </p:spPr>
      </p:pic>
    </p:spTree>
    <p:extLst>
      <p:ext uri="{BB962C8B-B14F-4D97-AF65-F5344CB8AC3E}">
        <p14:creationId xmlns:p14="http://schemas.microsoft.com/office/powerpoint/2010/main" val="413640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88434" y="12702"/>
            <a:ext cx="8030633" cy="6838484"/>
          </a:xfrm>
          <a:prstGeom prst="rect">
            <a:avLst/>
          </a:prstGeom>
        </p:spPr>
      </p:pic>
    </p:spTree>
    <p:extLst>
      <p:ext uri="{BB962C8B-B14F-4D97-AF65-F5344CB8AC3E}">
        <p14:creationId xmlns:p14="http://schemas.microsoft.com/office/powerpoint/2010/main" val="426116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Industrial News</a:t>
            </a:r>
            <a:endParaRPr lang="en-US" dirty="0">
              <a:solidFill>
                <a:srgbClr val="FFFFFF"/>
              </a:solidFill>
            </a:endParaRPr>
          </a:p>
        </p:txBody>
      </p:sp>
      <p:sp>
        <p:nvSpPr>
          <p:cNvPr id="3" name="Content Placeholder 2"/>
          <p:cNvSpPr>
            <a:spLocks noGrp="1"/>
          </p:cNvSpPr>
          <p:nvPr>
            <p:ph idx="1"/>
          </p:nvPr>
        </p:nvSpPr>
        <p:spPr/>
        <p:txBody>
          <a:bodyPr>
            <a:normAutofit lnSpcReduction="10000"/>
          </a:bodyPr>
          <a:lstStyle/>
          <a:p>
            <a:r>
              <a:rPr lang="en-US" sz="2400" dirty="0">
                <a:solidFill>
                  <a:srgbClr val="FFFFFF"/>
                </a:solidFill>
              </a:rPr>
              <a:t>The Canadian market for transport via pipelines reached a total size of C$4.4 billion in 2012, up 11% on 2006</a:t>
            </a:r>
            <a:r>
              <a:rPr lang="en-US" sz="2400" dirty="0" smtClean="0">
                <a:solidFill>
                  <a:srgbClr val="FFFFFF"/>
                </a:solidFill>
              </a:rPr>
              <a:t>.</a:t>
            </a:r>
          </a:p>
          <a:p>
            <a:r>
              <a:rPr lang="en-US" sz="2400" dirty="0">
                <a:solidFill>
                  <a:srgbClr val="FFFFFF"/>
                </a:solidFill>
              </a:rPr>
              <a:t>The market did not suffer severely during the economic downturn, as the main customers were enterprises related to the oil and gas industry</a:t>
            </a:r>
            <a:r>
              <a:rPr lang="en-US" sz="2400" dirty="0" smtClean="0">
                <a:solidFill>
                  <a:srgbClr val="FFFFFF"/>
                </a:solidFill>
              </a:rPr>
              <a:t>.</a:t>
            </a:r>
          </a:p>
          <a:p>
            <a:r>
              <a:rPr lang="en-US" sz="2400" dirty="0">
                <a:solidFill>
                  <a:srgbClr val="FFFFFF"/>
                </a:solidFill>
              </a:rPr>
              <a:t>The value of services provided to Canadian companies by foreign pipeline operators reached C$362 million, or 8% of the market, in 2012 – an increase of 6% from 2006.</a:t>
            </a:r>
          </a:p>
        </p:txBody>
      </p:sp>
    </p:spTree>
    <p:extLst>
      <p:ext uri="{BB962C8B-B14F-4D97-AF65-F5344CB8AC3E}">
        <p14:creationId xmlns:p14="http://schemas.microsoft.com/office/powerpoint/2010/main" val="13506553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ENB – 1 Year </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9361" b="-9361"/>
          <a:stretch/>
        </p:blipFill>
        <p:spPr>
          <a:xfrm>
            <a:off x="0" y="1357874"/>
            <a:ext cx="9144000" cy="4392706"/>
          </a:xfrm>
        </p:spPr>
      </p:pic>
      <p:sp>
        <p:nvSpPr>
          <p:cNvPr id="4" name="TextBox 3"/>
          <p:cNvSpPr txBox="1"/>
          <p:nvPr/>
        </p:nvSpPr>
        <p:spPr>
          <a:xfrm>
            <a:off x="75601" y="210143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96482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ENB – 1 Year MA (10 and 100)</a:t>
            </a:r>
            <a:endParaRPr lang="en-US" sz="4000"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288" r="-288"/>
          <a:stretch/>
        </p:blipFill>
        <p:spPr>
          <a:xfrm>
            <a:off x="-67734" y="1359983"/>
            <a:ext cx="9262533" cy="4505345"/>
          </a:xfrm>
        </p:spPr>
      </p:pic>
    </p:spTree>
    <p:extLst>
      <p:ext uri="{BB962C8B-B14F-4D97-AF65-F5344CB8AC3E}">
        <p14:creationId xmlns:p14="http://schemas.microsoft.com/office/powerpoint/2010/main" val="3453144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ENB – 5 Year</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5152" b="-5152"/>
          <a:stretch/>
        </p:blipFill>
        <p:spPr>
          <a:xfrm>
            <a:off x="0" y="1100666"/>
            <a:ext cx="9144000" cy="4893736"/>
          </a:xfrm>
        </p:spPr>
      </p:pic>
    </p:spTree>
    <p:extLst>
      <p:ext uri="{BB962C8B-B14F-4D97-AF65-F5344CB8AC3E}">
        <p14:creationId xmlns:p14="http://schemas.microsoft.com/office/powerpoint/2010/main" val="3478673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3520" y="3363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t>ENB – 5 Year MA (10 and 100)</a:t>
            </a:r>
            <a:endParaRPr lang="en-US" sz="4000" dirty="0"/>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390" r="-390"/>
          <a:stretch/>
        </p:blipFill>
        <p:spPr>
          <a:xfrm>
            <a:off x="-67734" y="1422388"/>
            <a:ext cx="9262533" cy="4449648"/>
          </a:xfrm>
        </p:spPr>
      </p:pic>
    </p:spTree>
    <p:extLst>
      <p:ext uri="{BB962C8B-B14F-4D97-AF65-F5344CB8AC3E}">
        <p14:creationId xmlns:p14="http://schemas.microsoft.com/office/powerpoint/2010/main" val="909773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3" y="0"/>
            <a:ext cx="7984067" cy="1417638"/>
          </a:xfrm>
        </p:spPr>
        <p:txBody>
          <a:bodyPr>
            <a:normAutofit/>
          </a:bodyPr>
          <a:lstStyle/>
          <a:p>
            <a:r>
              <a:rPr lang="en-US" sz="4000" dirty="0" smtClean="0"/>
              <a:t>ENB – 10 Year</a:t>
            </a:r>
            <a:endParaRPr lang="en-US" sz="40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4977" b="-4977"/>
          <a:stretch/>
        </p:blipFill>
        <p:spPr>
          <a:xfrm>
            <a:off x="-3691" y="1265241"/>
            <a:ext cx="9147691" cy="4729162"/>
          </a:xfrm>
        </p:spPr>
      </p:pic>
    </p:spTree>
    <p:extLst>
      <p:ext uri="{BB962C8B-B14F-4D97-AF65-F5344CB8AC3E}">
        <p14:creationId xmlns:p14="http://schemas.microsoft.com/office/powerpoint/2010/main" val="45521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ENB – 10 Year MA (10 and 100)</a:t>
            </a:r>
            <a:endParaRPr lang="en-US" sz="4000" dirty="0"/>
          </a:p>
        </p:txBody>
      </p:sp>
      <p:sp>
        <p:nvSpPr>
          <p:cNvPr id="3" name="Content Placeholder 2"/>
          <p:cNvSpPr>
            <a:spLocks noGrp="1"/>
          </p:cNvSpPr>
          <p:nvPr>
            <p:ph idx="1"/>
          </p:nvPr>
        </p:nvSpPr>
        <p:spPr/>
        <p:txBody>
          <a:bodyPr/>
          <a:lstStyle/>
          <a:p>
            <a:endParaRPr lang="en-US" dirty="0"/>
          </a:p>
        </p:txBody>
      </p:sp>
      <p:pic>
        <p:nvPicPr>
          <p:cNvPr id="4" name="Content Placeholder 4"/>
          <p:cNvPicPr>
            <a:picLocks noChangeAspect="1"/>
          </p:cNvPicPr>
          <p:nvPr/>
        </p:nvPicPr>
        <p:blipFill rotWithShape="1">
          <a:blip r:embed="rId2" cstate="print">
            <a:extLst>
              <a:ext uri="{28A0092B-C50C-407E-A947-70E740481C1C}">
                <a14:useLocalDpi xmlns:a14="http://schemas.microsoft.com/office/drawing/2010/main"/>
              </a:ext>
            </a:extLst>
          </a:blip>
          <a:srcRect l="-261" r="-464"/>
          <a:stretch/>
        </p:blipFill>
        <p:spPr>
          <a:xfrm>
            <a:off x="-67734" y="1370762"/>
            <a:ext cx="9262534" cy="4594804"/>
          </a:xfrm>
          <a:prstGeom prst="rect">
            <a:avLst/>
          </a:prstGeom>
        </p:spPr>
      </p:pic>
    </p:spTree>
    <p:extLst>
      <p:ext uri="{BB962C8B-B14F-4D97-AF65-F5344CB8AC3E}">
        <p14:creationId xmlns:p14="http://schemas.microsoft.com/office/powerpoint/2010/main" val="1045066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919977" y="0"/>
            <a:ext cx="7377360" cy="6882678"/>
          </a:xfrm>
        </p:spPr>
      </p:pic>
      <p:sp>
        <p:nvSpPr>
          <p:cNvPr id="3" name="Rectangle 2"/>
          <p:cNvSpPr/>
          <p:nvPr/>
        </p:nvSpPr>
        <p:spPr>
          <a:xfrm>
            <a:off x="1202275" y="3292828"/>
            <a:ext cx="6891859" cy="17850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1236144" y="4969198"/>
            <a:ext cx="6857990" cy="17850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6116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5052" y="1368612"/>
            <a:ext cx="7776633" cy="5489388"/>
          </a:xfrm>
          <a:prstGeom prst="rect">
            <a:avLst/>
          </a:prstGeom>
        </p:spPr>
      </p:pic>
      <p:sp>
        <p:nvSpPr>
          <p:cNvPr id="3" name="TextBox 2"/>
          <p:cNvSpPr txBox="1"/>
          <p:nvPr/>
        </p:nvSpPr>
        <p:spPr>
          <a:xfrm>
            <a:off x="589050" y="166413"/>
            <a:ext cx="7949568" cy="954107"/>
          </a:xfrm>
          <a:prstGeom prst="rect">
            <a:avLst/>
          </a:prstGeom>
          <a:noFill/>
        </p:spPr>
        <p:txBody>
          <a:bodyPr wrap="square" rtlCol="0">
            <a:spAutoFit/>
          </a:bodyPr>
          <a:lstStyle/>
          <a:p>
            <a:pPr algn="ctr"/>
            <a:r>
              <a:rPr lang="en-US" sz="2800" dirty="0"/>
              <a:t>Enbridge’s compound annual growth rate (</a:t>
            </a:r>
            <a:r>
              <a:rPr lang="en-US" sz="2800" dirty="0" smtClean="0"/>
              <a:t>CAGR) vs. S</a:t>
            </a:r>
            <a:r>
              <a:rPr lang="en-US" sz="2800" dirty="0"/>
              <a:t>&amp;P/TSX Composite Index</a:t>
            </a:r>
          </a:p>
        </p:txBody>
      </p:sp>
    </p:spTree>
    <p:extLst>
      <p:ext uri="{BB962C8B-B14F-4D97-AF65-F5344CB8AC3E}">
        <p14:creationId xmlns:p14="http://schemas.microsoft.com/office/powerpoint/2010/main" val="1877227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9071" y="16935"/>
            <a:ext cx="7247467" cy="6909555"/>
            <a:chOff x="1219200" y="16935"/>
            <a:chExt cx="6841067" cy="6909555"/>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19200" y="16935"/>
              <a:ext cx="3473481" cy="353498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92681" y="16935"/>
              <a:ext cx="3367586" cy="3534984"/>
            </a:xfrm>
            <a:prstGeom prst="rect">
              <a:avLst/>
            </a:prstGeom>
          </p:spPr>
        </p:pic>
        <p:pic>
          <p:nvPicPr>
            <p:cNvPr id="2" name="Picture 1"/>
            <p:cNvPicPr>
              <a:picLocks noChangeAspect="1"/>
            </p:cNvPicPr>
            <p:nvPr/>
          </p:nvPicPr>
          <p:blipFill>
            <a:blip r:embed="rId4"/>
            <a:stretch>
              <a:fillRect/>
            </a:stretch>
          </p:blipFill>
          <p:spPr>
            <a:xfrm>
              <a:off x="1219200" y="3551916"/>
              <a:ext cx="6841067" cy="3374574"/>
            </a:xfrm>
            <a:prstGeom prst="rect">
              <a:avLst/>
            </a:prstGeom>
          </p:spPr>
        </p:pic>
      </p:grpSp>
    </p:spTree>
    <p:extLst>
      <p:ext uri="{BB962C8B-B14F-4D97-AF65-F5344CB8AC3E}">
        <p14:creationId xmlns:p14="http://schemas.microsoft.com/office/powerpoint/2010/main" val="306649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lgn="ctr"/>
            <a:r>
              <a:rPr lang="en-US" dirty="0" smtClean="0"/>
              <a:t>Visible growth</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l="27778"/>
          <a:stretch/>
        </p:blipFill>
        <p:spPr>
          <a:xfrm>
            <a:off x="3232053" y="1189624"/>
            <a:ext cx="5911947" cy="4873567"/>
          </a:xfrm>
          <a:prstGeom prst="rect">
            <a:avLst/>
          </a:prstGeom>
        </p:spPr>
      </p:pic>
      <p:sp>
        <p:nvSpPr>
          <p:cNvPr id="3" name="TextBox 2"/>
          <p:cNvSpPr txBox="1"/>
          <p:nvPr/>
        </p:nvSpPr>
        <p:spPr>
          <a:xfrm>
            <a:off x="47625" y="1189624"/>
            <a:ext cx="3238500" cy="3970318"/>
          </a:xfrm>
          <a:prstGeom prst="rect">
            <a:avLst/>
          </a:prstGeom>
          <a:noFill/>
        </p:spPr>
        <p:txBody>
          <a:bodyPr wrap="square" rtlCol="0">
            <a:spAutoFit/>
          </a:bodyPr>
          <a:lstStyle/>
          <a:p>
            <a:pPr marL="285750" indent="-285750">
              <a:buFont typeface="Arial"/>
              <a:buChar char="•"/>
            </a:pPr>
            <a:r>
              <a:rPr lang="en-US" dirty="0" smtClean="0"/>
              <a:t>As of March 2014, Enbridge had an enterprise-wide total of $30 billion of commercially secured growth investments </a:t>
            </a:r>
          </a:p>
          <a:p>
            <a:pPr marL="285750" indent="-285750">
              <a:buFont typeface="Arial"/>
              <a:buChar char="•"/>
            </a:pPr>
            <a:r>
              <a:rPr lang="en-US" dirty="0" smtClean="0"/>
              <a:t>All investments are expected to come into service by 2017 – the largest capital program in the company’s history</a:t>
            </a:r>
          </a:p>
          <a:p>
            <a:pPr marL="285750" indent="-285750">
              <a:buFont typeface="Arial"/>
              <a:buChar char="•"/>
            </a:pPr>
            <a:r>
              <a:rPr lang="en-US" dirty="0" smtClean="0"/>
              <a:t>Largely focused on organic growth and small to medium-sized acquisitions that enhance strategic position, rather than large-scale, transformational transactions</a:t>
            </a:r>
            <a:endParaRPr lang="en-US" dirty="0"/>
          </a:p>
        </p:txBody>
      </p:sp>
    </p:spTree>
    <p:extLst>
      <p:ext uri="{BB962C8B-B14F-4D97-AF65-F5344CB8AC3E}">
        <p14:creationId xmlns:p14="http://schemas.microsoft.com/office/powerpoint/2010/main" val="1176213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Important Fact</a:t>
            </a:r>
            <a:endParaRPr lang="en-US" dirty="0">
              <a:solidFill>
                <a:srgbClr val="FFFFFF"/>
              </a:solidFill>
            </a:endParaRPr>
          </a:p>
        </p:txBody>
      </p:sp>
      <p:sp>
        <p:nvSpPr>
          <p:cNvPr id="3" name="Content Placeholder 2"/>
          <p:cNvSpPr>
            <a:spLocks noGrp="1"/>
          </p:cNvSpPr>
          <p:nvPr>
            <p:ph idx="1"/>
          </p:nvPr>
        </p:nvSpPr>
        <p:spPr/>
        <p:txBody>
          <a:bodyPr>
            <a:normAutofit/>
          </a:bodyPr>
          <a:lstStyle/>
          <a:p>
            <a:r>
              <a:rPr lang="en-US" sz="2400" dirty="0" smtClean="0">
                <a:solidFill>
                  <a:srgbClr val="FFFFFF"/>
                </a:solidFill>
              </a:rPr>
              <a:t>97</a:t>
            </a:r>
            <a:r>
              <a:rPr lang="en-US" sz="2400" dirty="0">
                <a:solidFill>
                  <a:srgbClr val="FFFFFF"/>
                </a:solidFill>
              </a:rPr>
              <a:t>% of companies are small and micro-sized (employing fewer than 100 people</a:t>
            </a:r>
            <a:r>
              <a:rPr lang="en-US" sz="2400" dirty="0" smtClean="0">
                <a:solidFill>
                  <a:srgbClr val="FFFFFF"/>
                </a:solidFill>
              </a:rPr>
              <a:t>), 3</a:t>
            </a:r>
            <a:r>
              <a:rPr lang="en-US" sz="2400" dirty="0">
                <a:solidFill>
                  <a:srgbClr val="FFFFFF"/>
                </a:solidFill>
              </a:rPr>
              <a:t>% of industry players generate 55% of total revenue. The companies are also concentrated around the major gas and oil basins in Canada, in the regions of Alberta, Saskatchewan and Ontario.</a:t>
            </a:r>
          </a:p>
        </p:txBody>
      </p:sp>
    </p:spTree>
    <p:extLst>
      <p:ext uri="{BB962C8B-B14F-4D97-AF65-F5344CB8AC3E}">
        <p14:creationId xmlns:p14="http://schemas.microsoft.com/office/powerpoint/2010/main" val="5653251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ltLang="zh-CN" sz="5400" b="1" dirty="0" smtClean="0"/>
              <a:t>Company Overview</a:t>
            </a:r>
            <a:endParaRPr lang="en-US" sz="5400" b="1" dirty="0"/>
          </a:p>
        </p:txBody>
      </p:sp>
    </p:spTree>
    <p:extLst>
      <p:ext uri="{BB962C8B-B14F-4D97-AF65-F5344CB8AC3E}">
        <p14:creationId xmlns:p14="http://schemas.microsoft.com/office/powerpoint/2010/main" val="18878905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307630"/>
            <a:ext cx="8229600" cy="1143000"/>
          </a:xfrm>
        </p:spPr>
        <p:txBody>
          <a:bodyPr>
            <a:normAutofit fontScale="90000"/>
          </a:bodyPr>
          <a:lstStyle/>
          <a:p>
            <a:r>
              <a:rPr lang="en-US" dirty="0" smtClean="0"/>
              <a:t>Company Profile</a:t>
            </a:r>
            <a:br>
              <a:rPr lang="en-US" dirty="0" smtClean="0"/>
            </a:br>
            <a:endParaRPr lang="en-US" dirty="0"/>
          </a:p>
        </p:txBody>
      </p:sp>
      <p:sp>
        <p:nvSpPr>
          <p:cNvPr id="8" name="Content Placeholder 2"/>
          <p:cNvSpPr>
            <a:spLocks noGrp="1"/>
          </p:cNvSpPr>
          <p:nvPr>
            <p:ph idx="1"/>
          </p:nvPr>
        </p:nvSpPr>
        <p:spPr>
          <a:xfrm>
            <a:off x="457200" y="1482006"/>
            <a:ext cx="8229600" cy="4525963"/>
          </a:xfrm>
        </p:spPr>
        <p:txBody>
          <a:bodyPr>
            <a:normAutofit/>
          </a:bodyPr>
          <a:lstStyle/>
          <a:p>
            <a:r>
              <a:rPr lang="en-US" dirty="0" smtClean="0"/>
              <a:t>Major </a:t>
            </a:r>
            <a:r>
              <a:rPr lang="en-US" dirty="0"/>
              <a:t>energy </a:t>
            </a:r>
            <a:r>
              <a:rPr lang="en-US" dirty="0" smtClean="0"/>
              <a:t>delivery </a:t>
            </a:r>
            <a:r>
              <a:rPr lang="en-US" dirty="0"/>
              <a:t>based in </a:t>
            </a:r>
            <a:r>
              <a:rPr lang="en-US" dirty="0" smtClean="0"/>
              <a:t>Calgary,  Alberta, Canada, focusing on transport and distribution of crude oil, natural gas, and other liquids</a:t>
            </a:r>
          </a:p>
          <a:p>
            <a:endParaRPr lang="en-US" dirty="0"/>
          </a:p>
          <a:p>
            <a:r>
              <a:rPr lang="en-US" dirty="0"/>
              <a:t>T</a:t>
            </a:r>
            <a:r>
              <a:rPr lang="en-US" dirty="0" smtClean="0"/>
              <a:t>he </a:t>
            </a:r>
            <a:r>
              <a:rPr lang="en-US" dirty="0"/>
              <a:t>largest natural gas distributor in Canada and a major oil pipeline operator in North America</a:t>
            </a:r>
            <a:endParaRPr lang="en-US" dirty="0" smtClean="0"/>
          </a:p>
          <a:p>
            <a:endParaRPr lang="en-US" dirty="0"/>
          </a:p>
          <a:p>
            <a:r>
              <a:rPr lang="en-US" dirty="0" smtClean="0"/>
              <a:t>Initially </a:t>
            </a:r>
            <a:r>
              <a:rPr lang="en-US" dirty="0"/>
              <a:t>incorporated </a:t>
            </a:r>
            <a:r>
              <a:rPr lang="en-US" dirty="0" smtClean="0"/>
              <a:t>by Imperial Oil as Interprovincial Pipe Line Ltd. (IPL) in 1949</a:t>
            </a:r>
          </a:p>
          <a:p>
            <a:endParaRPr lang="en-US" dirty="0"/>
          </a:p>
          <a:p>
            <a:r>
              <a:rPr lang="en-US" dirty="0"/>
              <a:t>M</a:t>
            </a:r>
            <a:r>
              <a:rPr lang="en-US" dirty="0" smtClean="0"/>
              <a:t>ore </a:t>
            </a:r>
            <a:r>
              <a:rPr lang="en-US" dirty="0"/>
              <a:t>than 11,000 employees, mostly in Canada and the United States</a:t>
            </a:r>
            <a:endParaRPr lang="en-US" dirty="0" smtClean="0"/>
          </a:p>
          <a:p>
            <a:pPr marL="68580" indent="0">
              <a:buNone/>
            </a:pPr>
            <a:endParaRPr lang="en-US" dirty="0" smtClean="0"/>
          </a:p>
          <a:p>
            <a:endParaRPr lang="en-US" dirty="0"/>
          </a:p>
        </p:txBody>
      </p:sp>
      <p:sp>
        <p:nvSpPr>
          <p:cNvPr id="9" name="TextBox 8"/>
          <p:cNvSpPr txBox="1"/>
          <p:nvPr/>
        </p:nvSpPr>
        <p:spPr>
          <a:xfrm>
            <a:off x="-297876" y="362205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33116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397"/>
            <a:ext cx="7772400" cy="1143000"/>
          </a:xfrm>
        </p:spPr>
        <p:txBody>
          <a:bodyPr/>
          <a:lstStyle/>
          <a:p>
            <a:pPr algn="ctr"/>
            <a:r>
              <a:rPr lang="en-US" dirty="0" smtClean="0"/>
              <a:t>65-year History</a:t>
            </a:r>
            <a:endParaRPr lang="en-US" dirty="0"/>
          </a:p>
        </p:txBody>
      </p:sp>
      <p:sp>
        <p:nvSpPr>
          <p:cNvPr id="3" name="Content Placeholder 2"/>
          <p:cNvSpPr>
            <a:spLocks noGrp="1"/>
          </p:cNvSpPr>
          <p:nvPr>
            <p:ph idx="1"/>
          </p:nvPr>
        </p:nvSpPr>
        <p:spPr>
          <a:xfrm>
            <a:off x="186268" y="855132"/>
            <a:ext cx="8703733" cy="4817532"/>
          </a:xfrm>
        </p:spPr>
        <p:txBody>
          <a:bodyPr>
            <a:normAutofit fontScale="92500"/>
          </a:bodyPr>
          <a:lstStyle/>
          <a:p>
            <a:r>
              <a:rPr lang="en-US" sz="1800" dirty="0">
                <a:solidFill>
                  <a:srgbClr val="FF6600"/>
                </a:solidFill>
              </a:rPr>
              <a:t>On April 30, 1949, </a:t>
            </a:r>
            <a:r>
              <a:rPr lang="en-US" sz="1800" dirty="0"/>
              <a:t>Interprovincial Pipe Line Company was officially </a:t>
            </a:r>
            <a:r>
              <a:rPr lang="en-US" sz="1800" dirty="0" smtClean="0"/>
              <a:t>incorporate; IPL’s </a:t>
            </a:r>
            <a:r>
              <a:rPr lang="en-US" sz="1800" dirty="0"/>
              <a:t>mainline system continued to expand and grow through the </a:t>
            </a:r>
            <a:r>
              <a:rPr lang="en-US" sz="1800" dirty="0">
                <a:solidFill>
                  <a:srgbClr val="FF6600"/>
                </a:solidFill>
              </a:rPr>
              <a:t>1950s and </a:t>
            </a:r>
            <a:r>
              <a:rPr lang="en-US" sz="1800" dirty="0" smtClean="0">
                <a:solidFill>
                  <a:srgbClr val="FF6600"/>
                </a:solidFill>
              </a:rPr>
              <a:t>1960s</a:t>
            </a:r>
          </a:p>
          <a:p>
            <a:endParaRPr lang="en-US" sz="1800" dirty="0" smtClean="0">
              <a:solidFill>
                <a:srgbClr val="FF6600"/>
              </a:solidFill>
            </a:endParaRPr>
          </a:p>
          <a:p>
            <a:r>
              <a:rPr lang="en-US" sz="1800" dirty="0" smtClean="0">
                <a:solidFill>
                  <a:srgbClr val="FF6600"/>
                </a:solidFill>
              </a:rPr>
              <a:t>1980s</a:t>
            </a:r>
            <a:r>
              <a:rPr lang="en-US" sz="1800" dirty="0" smtClean="0"/>
              <a:t>: IPL completed </a:t>
            </a:r>
            <a:r>
              <a:rPr lang="en-US" sz="1800" dirty="0"/>
              <a:t>its Norman Wells </a:t>
            </a:r>
            <a:r>
              <a:rPr lang="en-US" sz="1800" dirty="0" smtClean="0"/>
              <a:t>pipeline; </a:t>
            </a:r>
            <a:r>
              <a:rPr lang="en-US" sz="1800" dirty="0"/>
              <a:t>acquired Toronto-based Home Oil </a:t>
            </a:r>
            <a:r>
              <a:rPr lang="en-US" sz="1800" dirty="0" smtClean="0"/>
              <a:t>and </a:t>
            </a:r>
            <a:r>
              <a:rPr lang="en-US" sz="1800" dirty="0"/>
              <a:t>relocated corporate offices to </a:t>
            </a:r>
            <a:r>
              <a:rPr lang="en-US" sz="1800" dirty="0" smtClean="0"/>
              <a:t>and </a:t>
            </a:r>
            <a:r>
              <a:rPr lang="en-US" sz="1800" dirty="0"/>
              <a:t>changed its name to </a:t>
            </a:r>
            <a:r>
              <a:rPr lang="en-US" sz="1800" dirty="0" smtClean="0"/>
              <a:t>Interhome</a:t>
            </a:r>
            <a:r>
              <a:rPr lang="en-US" sz="1800" dirty="0"/>
              <a:t> </a:t>
            </a:r>
            <a:r>
              <a:rPr lang="en-US" sz="1800" dirty="0" smtClean="0"/>
              <a:t>Energy </a:t>
            </a:r>
            <a:r>
              <a:rPr lang="en-US" sz="1800" dirty="0"/>
              <a:t>Inc. </a:t>
            </a:r>
          </a:p>
          <a:p>
            <a:endParaRPr lang="en-US" sz="1800" dirty="0" smtClean="0">
              <a:solidFill>
                <a:srgbClr val="FF6600"/>
              </a:solidFill>
            </a:endParaRPr>
          </a:p>
          <a:p>
            <a:r>
              <a:rPr lang="en-US" sz="1800" dirty="0" smtClean="0">
                <a:solidFill>
                  <a:srgbClr val="FF6600"/>
                </a:solidFill>
              </a:rPr>
              <a:t>1990s</a:t>
            </a:r>
            <a:r>
              <a:rPr lang="en-US" sz="1800" dirty="0" smtClean="0"/>
              <a:t>: IPL </a:t>
            </a:r>
            <a:r>
              <a:rPr lang="en-US" sz="1800" dirty="0"/>
              <a:t>Energy acquired Consumers’ </a:t>
            </a:r>
            <a:r>
              <a:rPr lang="en-US" sz="1800" dirty="0" smtClean="0"/>
              <a:t>Gas, became Enbridge and</a:t>
            </a:r>
            <a:r>
              <a:rPr lang="en-US" sz="1800" dirty="0"/>
              <a:t> </a:t>
            </a:r>
            <a:r>
              <a:rPr lang="en-US" sz="1800" dirty="0" smtClean="0"/>
              <a:t>built </a:t>
            </a:r>
            <a:r>
              <a:rPr lang="en-US" sz="1800" dirty="0"/>
              <a:t>the Athabasca </a:t>
            </a:r>
            <a:r>
              <a:rPr lang="en-US" sz="1800" dirty="0" smtClean="0"/>
              <a:t>Pipeline; was </a:t>
            </a:r>
            <a:r>
              <a:rPr lang="en-US" sz="1800" dirty="0"/>
              <a:t>awarded the exclusive franchise to develop and operate a natural gas distribution network for the province of New Brunswick.</a:t>
            </a:r>
          </a:p>
          <a:p>
            <a:endParaRPr lang="en-US" sz="1800" dirty="0" smtClean="0">
              <a:solidFill>
                <a:srgbClr val="FF6600"/>
              </a:solidFill>
            </a:endParaRPr>
          </a:p>
          <a:p>
            <a:r>
              <a:rPr lang="en-US" sz="1800" dirty="0" smtClean="0">
                <a:solidFill>
                  <a:srgbClr val="FF6600"/>
                </a:solidFill>
              </a:rPr>
              <a:t>2000s</a:t>
            </a:r>
            <a:r>
              <a:rPr lang="en-US" sz="1800" dirty="0"/>
              <a:t>:</a:t>
            </a:r>
            <a:r>
              <a:rPr lang="en-US" sz="1800" dirty="0" smtClean="0"/>
              <a:t> </a:t>
            </a:r>
            <a:r>
              <a:rPr lang="en-US" sz="1800" dirty="0"/>
              <a:t>Enbridge expanded its international </a:t>
            </a:r>
            <a:r>
              <a:rPr lang="en-US" sz="1800" dirty="0" smtClean="0"/>
              <a:t>interests</a:t>
            </a:r>
          </a:p>
          <a:p>
            <a:pPr marL="68580" indent="0">
              <a:buNone/>
            </a:pPr>
            <a:r>
              <a:rPr lang="en-US" sz="1800" dirty="0" smtClean="0"/>
              <a:t>in </a:t>
            </a:r>
            <a:r>
              <a:rPr lang="en-US" sz="1800" dirty="0"/>
              <a:t>Spain and </a:t>
            </a:r>
            <a:r>
              <a:rPr lang="en-US" sz="1800" dirty="0" smtClean="0"/>
              <a:t>Colombia; shares </a:t>
            </a:r>
            <a:r>
              <a:rPr lang="en-US" sz="1800" dirty="0"/>
              <a:t>were first listed on the </a:t>
            </a:r>
            <a:r>
              <a:rPr lang="en-US" sz="1800" dirty="0" smtClean="0"/>
              <a:t>New </a:t>
            </a:r>
            <a:r>
              <a:rPr lang="en-US" sz="1800" dirty="0"/>
              <a:t>York Stock </a:t>
            </a:r>
            <a:r>
              <a:rPr lang="en-US" sz="1800" dirty="0" smtClean="0"/>
              <a:t>Exchange; invested    in </a:t>
            </a:r>
            <a:r>
              <a:rPr lang="en-US" sz="1800" dirty="0"/>
              <a:t>the SunBridge </a:t>
            </a:r>
            <a:r>
              <a:rPr lang="en-US" sz="1800" dirty="0" smtClean="0"/>
              <a:t>wind </a:t>
            </a:r>
            <a:r>
              <a:rPr lang="en-US" sz="1800" dirty="0"/>
              <a:t>power project in </a:t>
            </a:r>
            <a:r>
              <a:rPr lang="en-US" sz="1800" dirty="0" smtClean="0"/>
              <a:t>Saskatchewan; </a:t>
            </a:r>
          </a:p>
          <a:p>
            <a:pPr marL="68580" indent="0">
              <a:buNone/>
            </a:pPr>
            <a:r>
              <a:rPr lang="en-US" sz="1800" dirty="0" smtClean="0"/>
              <a:t>completed </a:t>
            </a:r>
            <a:r>
              <a:rPr lang="en-US" sz="1800" dirty="0"/>
              <a:t>the </a:t>
            </a:r>
            <a:r>
              <a:rPr lang="en-US" sz="1800" dirty="0" smtClean="0"/>
              <a:t>acquisition </a:t>
            </a:r>
            <a:r>
              <a:rPr lang="en-US" sz="1800" dirty="0"/>
              <a:t>of Houston’s Midcoast Energy </a:t>
            </a:r>
            <a:endParaRPr lang="en-US" sz="1800" dirty="0" smtClean="0"/>
          </a:p>
          <a:p>
            <a:pPr marL="68580" indent="0">
              <a:buNone/>
            </a:pPr>
            <a:r>
              <a:rPr lang="en-US" sz="1800" dirty="0" smtClean="0"/>
              <a:t>Resources and acquired </a:t>
            </a:r>
            <a:r>
              <a:rPr lang="en-US" sz="1800" dirty="0"/>
              <a:t>Shell Gas </a:t>
            </a:r>
            <a:r>
              <a:rPr lang="en-US" sz="1800" dirty="0" smtClean="0"/>
              <a:t>Transmission</a:t>
            </a:r>
            <a:endParaRPr lang="en-US" sz="1800" dirty="0"/>
          </a:p>
        </p:txBody>
      </p:sp>
      <p:pic>
        <p:nvPicPr>
          <p:cNvPr id="4" name="Picture 3"/>
          <p:cNvPicPr>
            <a:picLocks noChangeAspect="1"/>
          </p:cNvPicPr>
          <p:nvPr/>
        </p:nvPicPr>
        <p:blipFill>
          <a:blip r:embed="rId2"/>
          <a:stretch>
            <a:fillRect/>
          </a:stretch>
        </p:blipFill>
        <p:spPr>
          <a:xfrm>
            <a:off x="5723466" y="4504266"/>
            <a:ext cx="3420533" cy="2353733"/>
          </a:xfrm>
          <a:prstGeom prst="rect">
            <a:avLst/>
          </a:prstGeom>
        </p:spPr>
      </p:pic>
    </p:spTree>
    <p:extLst>
      <p:ext uri="{BB962C8B-B14F-4D97-AF65-F5344CB8AC3E}">
        <p14:creationId xmlns:p14="http://schemas.microsoft.com/office/powerpoint/2010/main" val="12036550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6565669" cy="6858000"/>
          </a:xfrm>
          <a:prstGeom prst="rect">
            <a:avLst/>
          </a:prstGeom>
        </p:spPr>
      </p:pic>
      <p:pic>
        <p:nvPicPr>
          <p:cNvPr id="5" name="Picture 4"/>
          <p:cNvPicPr>
            <a:picLocks noChangeAspect="1"/>
          </p:cNvPicPr>
          <p:nvPr/>
        </p:nvPicPr>
        <p:blipFill>
          <a:blip r:embed="rId3"/>
          <a:stretch>
            <a:fillRect/>
          </a:stretch>
        </p:blipFill>
        <p:spPr>
          <a:xfrm>
            <a:off x="6260346" y="0"/>
            <a:ext cx="2882546" cy="3451411"/>
          </a:xfrm>
          <a:prstGeom prst="rect">
            <a:avLst/>
          </a:prstGeom>
        </p:spPr>
      </p:pic>
      <p:sp>
        <p:nvSpPr>
          <p:cNvPr id="8" name="Right Arrow 7"/>
          <p:cNvSpPr/>
          <p:nvPr/>
        </p:nvSpPr>
        <p:spPr>
          <a:xfrm rot="19958019">
            <a:off x="1240301" y="1480126"/>
            <a:ext cx="5469192" cy="120928"/>
          </a:xfrm>
          <a:prstGeom prst="rightArrow">
            <a:avLst/>
          </a:prstGeom>
          <a:solidFill>
            <a:schemeClr val="accent2">
              <a:alpha val="7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8"/>
          <p:cNvSpPr/>
          <p:nvPr/>
        </p:nvSpPr>
        <p:spPr>
          <a:xfrm rot="17847308">
            <a:off x="1567440" y="3598714"/>
            <a:ext cx="6543386" cy="93162"/>
          </a:xfrm>
          <a:prstGeom prst="rightArrow">
            <a:avLst/>
          </a:prstGeom>
          <a:solidFill>
            <a:schemeClr val="accent2">
              <a:alpha val="7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9"/>
          <p:cNvSpPr/>
          <p:nvPr/>
        </p:nvSpPr>
        <p:spPr>
          <a:xfrm rot="17386757" flipV="1">
            <a:off x="4376329" y="2626723"/>
            <a:ext cx="3198873" cy="112589"/>
          </a:xfrm>
          <a:prstGeom prst="rightArrow">
            <a:avLst/>
          </a:prstGeom>
          <a:solidFill>
            <a:schemeClr val="accent2">
              <a:alpha val="7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8813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9890"/>
            <a:ext cx="7772400" cy="1143000"/>
          </a:xfrm>
        </p:spPr>
        <p:txBody>
          <a:bodyPr>
            <a:normAutofit fontScale="90000"/>
          </a:bodyPr>
          <a:lstStyle/>
          <a:p>
            <a:r>
              <a:rPr lang="en-US" dirty="0" smtClean="0"/>
              <a:t>Investing in Renewable Energy</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942" y="1253287"/>
            <a:ext cx="2486212" cy="2823918"/>
          </a:xfrm>
          <a:prstGeom prst="rect">
            <a:avLst/>
          </a:prstGeom>
        </p:spPr>
      </p:pic>
      <p:pic>
        <p:nvPicPr>
          <p:cNvPr id="5" name="Picture 4"/>
          <p:cNvPicPr>
            <a:picLocks noChangeAspect="1"/>
          </p:cNvPicPr>
          <p:nvPr/>
        </p:nvPicPr>
        <p:blipFill>
          <a:blip r:embed="rId4"/>
          <a:stretch>
            <a:fillRect/>
          </a:stretch>
        </p:blipFill>
        <p:spPr>
          <a:xfrm>
            <a:off x="2536239" y="1262252"/>
            <a:ext cx="2442170" cy="281495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845" y="4122028"/>
            <a:ext cx="2483310" cy="2745908"/>
          </a:xfrm>
          <a:prstGeom prst="rect">
            <a:avLst/>
          </a:prstGeom>
        </p:spPr>
      </p:pic>
      <p:pic>
        <p:nvPicPr>
          <p:cNvPr id="10" name="Picture 9"/>
          <p:cNvPicPr>
            <a:picLocks noChangeAspect="1"/>
          </p:cNvPicPr>
          <p:nvPr/>
        </p:nvPicPr>
        <p:blipFill>
          <a:blip r:embed="rId6"/>
          <a:stretch>
            <a:fillRect/>
          </a:stretch>
        </p:blipFill>
        <p:spPr>
          <a:xfrm>
            <a:off x="5468142" y="1262252"/>
            <a:ext cx="3675858" cy="5605684"/>
          </a:xfrm>
          <a:prstGeom prst="rect">
            <a:avLst/>
          </a:prstGeom>
        </p:spPr>
      </p:pic>
      <p:sp>
        <p:nvSpPr>
          <p:cNvPr id="3" name="TextBox 2"/>
          <p:cNvSpPr txBox="1"/>
          <p:nvPr/>
        </p:nvSpPr>
        <p:spPr>
          <a:xfrm>
            <a:off x="2885112" y="4584946"/>
            <a:ext cx="2490731" cy="1631216"/>
          </a:xfrm>
          <a:prstGeom prst="rect">
            <a:avLst/>
          </a:prstGeom>
          <a:noFill/>
        </p:spPr>
        <p:txBody>
          <a:bodyPr wrap="square" rtlCol="0">
            <a:spAutoFit/>
          </a:bodyPr>
          <a:lstStyle/>
          <a:p>
            <a:r>
              <a:rPr lang="en-US" sz="2000" dirty="0" smtClean="0">
                <a:solidFill>
                  <a:srgbClr val="0000FF"/>
                </a:solidFill>
              </a:rPr>
              <a:t>The largest </a:t>
            </a:r>
            <a:r>
              <a:rPr lang="en-US" sz="2000" dirty="0">
                <a:solidFill>
                  <a:srgbClr val="0000FF"/>
                </a:solidFill>
              </a:rPr>
              <a:t>solar energy generator and the second-largest wind energy generator in Canada</a:t>
            </a:r>
          </a:p>
        </p:txBody>
      </p:sp>
    </p:spTree>
    <p:extLst>
      <p:ext uri="{BB962C8B-B14F-4D97-AF65-F5344CB8AC3E}">
        <p14:creationId xmlns:p14="http://schemas.microsoft.com/office/powerpoint/2010/main" val="92825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041"/>
            <a:ext cx="7772400" cy="1143000"/>
          </a:xfrm>
        </p:spPr>
        <p:txBody>
          <a:bodyPr>
            <a:normAutofit fontScale="90000"/>
          </a:bodyPr>
          <a:lstStyle/>
          <a:p>
            <a:r>
              <a:rPr lang="en-US" dirty="0" smtClean="0"/>
              <a:t>Investing in Energy Innovation</a:t>
            </a:r>
            <a:endParaRPr lang="en-US" dirty="0"/>
          </a:p>
        </p:txBody>
      </p:sp>
      <p:sp>
        <p:nvSpPr>
          <p:cNvPr id="3" name="Content Placeholder 2"/>
          <p:cNvSpPr>
            <a:spLocks noGrp="1"/>
          </p:cNvSpPr>
          <p:nvPr>
            <p:ph idx="1"/>
          </p:nvPr>
        </p:nvSpPr>
        <p:spPr>
          <a:xfrm>
            <a:off x="465671" y="1092204"/>
            <a:ext cx="8187266" cy="3733800"/>
          </a:xfrm>
        </p:spPr>
        <p:txBody>
          <a:bodyPr>
            <a:noAutofit/>
          </a:bodyPr>
          <a:lstStyle/>
          <a:p>
            <a:pPr>
              <a:buFont typeface="Wingdings" charset="2"/>
              <a:buChar char="Ø"/>
            </a:pPr>
            <a:r>
              <a:rPr lang="en-US" b="1" dirty="0" smtClean="0"/>
              <a:t>In 2013:</a:t>
            </a:r>
          </a:p>
          <a:p>
            <a:pPr lvl="1">
              <a:buFont typeface="Wingdings" charset="2"/>
              <a:buChar char="v"/>
            </a:pPr>
            <a:r>
              <a:rPr lang="en-US" sz="1800" dirty="0" smtClean="0"/>
              <a:t>Temporal </a:t>
            </a:r>
            <a:r>
              <a:rPr lang="en-US" sz="1800" dirty="0"/>
              <a:t>Power Ltd., a developer and manufacturer of electrical </a:t>
            </a:r>
            <a:r>
              <a:rPr lang="en-US" sz="1800" dirty="0" smtClean="0"/>
              <a:t>energy storage systems</a:t>
            </a:r>
            <a:endParaRPr lang="en-US" sz="1800" dirty="0"/>
          </a:p>
          <a:p>
            <a:pPr lvl="1">
              <a:buFont typeface="Wingdings" charset="2"/>
              <a:buChar char="v"/>
            </a:pPr>
            <a:r>
              <a:rPr lang="en-US" sz="1800" dirty="0" smtClean="0"/>
              <a:t>On</a:t>
            </a:r>
            <a:r>
              <a:rPr lang="en-US" sz="1800" dirty="0"/>
              <a:t>-RampWireless Inc., a developer of wireless </a:t>
            </a:r>
            <a:r>
              <a:rPr lang="en-US" sz="1800" dirty="0" smtClean="0"/>
              <a:t>solutions</a:t>
            </a:r>
          </a:p>
          <a:p>
            <a:pPr lvl="1">
              <a:buFont typeface="Wingdings" charset="2"/>
              <a:buChar char="v"/>
            </a:pPr>
            <a:r>
              <a:rPr lang="en-US" sz="1800" dirty="0" smtClean="0"/>
              <a:t>Smart </a:t>
            </a:r>
            <a:r>
              <a:rPr lang="en-US" sz="1800" dirty="0"/>
              <a:t>Pipe Company Inc., the developer of a high-pressure, self-</a:t>
            </a:r>
            <a:r>
              <a:rPr lang="en-US" sz="1800" dirty="0" smtClean="0"/>
              <a:t>monitoring internal </a:t>
            </a:r>
            <a:r>
              <a:rPr lang="en-US" sz="1800" dirty="0"/>
              <a:t>pipeline replacement </a:t>
            </a:r>
            <a:r>
              <a:rPr lang="en-US" sz="1800" dirty="0" smtClean="0"/>
              <a:t>system</a:t>
            </a:r>
          </a:p>
          <a:p>
            <a:pPr>
              <a:buFont typeface="Wingdings" charset="2"/>
              <a:buChar char="Ø"/>
            </a:pPr>
            <a:r>
              <a:rPr lang="en-US" b="1" dirty="0" smtClean="0"/>
              <a:t>Pipeline </a:t>
            </a:r>
            <a:r>
              <a:rPr lang="en-US" b="1" dirty="0"/>
              <a:t>Integrity + Leak </a:t>
            </a:r>
            <a:r>
              <a:rPr lang="en-US" b="1" dirty="0" smtClean="0"/>
              <a:t>Detection</a:t>
            </a:r>
          </a:p>
          <a:p>
            <a:pPr lvl="1">
              <a:buFont typeface="Wingdings" charset="2"/>
              <a:buChar char="v"/>
            </a:pPr>
            <a:r>
              <a:rPr lang="en-US" sz="1800" dirty="0" smtClean="0"/>
              <a:t>real</a:t>
            </a:r>
            <a:r>
              <a:rPr lang="en-US" sz="1800" dirty="0"/>
              <a:t>-time leak detection technologies; ultra-high-sensitivity gas-leak monitoring systems; advanced aerial leak-detection technologies; gas-sensing technology for use on aboveground storage tanks; and leak-response technologies</a:t>
            </a:r>
            <a:endParaRPr lang="en-US" sz="1800" dirty="0" smtClean="0"/>
          </a:p>
          <a:p>
            <a:pPr>
              <a:buFont typeface="Wingdings" charset="2"/>
              <a:buChar char="Ø"/>
            </a:pPr>
            <a:r>
              <a:rPr lang="en-US" b="1" dirty="0" smtClean="0"/>
              <a:t>Finding </a:t>
            </a:r>
            <a:r>
              <a:rPr lang="en-US" b="1" dirty="0"/>
              <a:t>Solutions for Energy </a:t>
            </a:r>
            <a:r>
              <a:rPr lang="en-US" b="1" dirty="0" smtClean="0"/>
              <a:t>Storage</a:t>
            </a:r>
          </a:p>
          <a:p>
            <a:pPr lvl="1">
              <a:buFont typeface="Wingdings" charset="2"/>
              <a:buChar char="v"/>
            </a:pPr>
            <a:r>
              <a:rPr lang="en-US" sz="1800" dirty="0"/>
              <a:t>S</a:t>
            </a:r>
            <a:r>
              <a:rPr lang="en-US" sz="1800" dirty="0" smtClean="0"/>
              <a:t>tore </a:t>
            </a:r>
            <a:r>
              <a:rPr lang="en-US" sz="1800" dirty="0"/>
              <a:t>electricity </a:t>
            </a:r>
            <a:r>
              <a:rPr lang="en-US" sz="1800" dirty="0" smtClean="0"/>
              <a:t>from renewable </a:t>
            </a:r>
            <a:r>
              <a:rPr lang="en-US" sz="1800" dirty="0"/>
              <a:t>energy</a:t>
            </a:r>
            <a:endParaRPr lang="en-US" sz="1800" dirty="0" smtClean="0"/>
          </a:p>
          <a:p>
            <a:pPr lvl="1">
              <a:buFont typeface="Wingdings" charset="2"/>
              <a:buChar char="v"/>
            </a:pPr>
            <a:r>
              <a:rPr lang="en-US" sz="1800" dirty="0" smtClean="0"/>
              <a:t>Hydrogenics Corporation; </a:t>
            </a:r>
            <a:r>
              <a:rPr lang="en-US" sz="1800" dirty="0"/>
              <a:t>Temporal Power</a:t>
            </a:r>
            <a:endParaRPr lang="en-US" sz="1800" b="1" dirty="0"/>
          </a:p>
        </p:txBody>
      </p:sp>
    </p:spTree>
    <p:extLst>
      <p:ext uri="{BB962C8B-B14F-4D97-AF65-F5344CB8AC3E}">
        <p14:creationId xmlns:p14="http://schemas.microsoft.com/office/powerpoint/2010/main" val="2043133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177"/>
            <a:ext cx="8229600" cy="1143000"/>
          </a:xfrm>
        </p:spPr>
        <p:txBody>
          <a:bodyPr/>
          <a:lstStyle/>
          <a:p>
            <a:r>
              <a:rPr lang="en-US" dirty="0" smtClean="0"/>
              <a:t>Strategy</a:t>
            </a:r>
            <a:endParaRPr lang="en-US" dirty="0"/>
          </a:p>
        </p:txBody>
      </p:sp>
      <p:sp>
        <p:nvSpPr>
          <p:cNvPr id="5" name="Content Placeholder 2"/>
          <p:cNvSpPr>
            <a:spLocks noGrp="1"/>
          </p:cNvSpPr>
          <p:nvPr>
            <p:ph idx="1"/>
          </p:nvPr>
        </p:nvSpPr>
        <p:spPr>
          <a:xfrm>
            <a:off x="457200" y="2830949"/>
            <a:ext cx="6245408" cy="3556281"/>
          </a:xfrm>
        </p:spPr>
        <p:txBody>
          <a:bodyPr>
            <a:noAutofit/>
          </a:bodyPr>
          <a:lstStyle/>
          <a:p>
            <a:pPr>
              <a:buFont typeface="Wingdings" charset="2"/>
              <a:buChar char="Ø"/>
            </a:pPr>
            <a:r>
              <a:rPr lang="en-US" sz="1600" b="1" dirty="0"/>
              <a:t>Priority #1 </a:t>
            </a:r>
            <a:r>
              <a:rPr lang="en-US" sz="1600" b="1" dirty="0" smtClean="0"/>
              <a:t>– Safety </a:t>
            </a:r>
            <a:r>
              <a:rPr lang="en-US" sz="1600" b="1" dirty="0"/>
              <a:t>and Operational </a:t>
            </a:r>
            <a:r>
              <a:rPr lang="en-US" sz="1600" b="1" dirty="0" smtClean="0"/>
              <a:t>Reliability</a:t>
            </a:r>
          </a:p>
          <a:p>
            <a:pPr>
              <a:buFont typeface="Courier New"/>
              <a:buChar char="o"/>
            </a:pPr>
            <a:r>
              <a:rPr lang="en-US" sz="1600" dirty="0"/>
              <a:t>A</a:t>
            </a:r>
            <a:r>
              <a:rPr lang="en-US" sz="1600" dirty="0" smtClean="0"/>
              <a:t> </a:t>
            </a:r>
            <a:r>
              <a:rPr lang="en-US" sz="1600" dirty="0"/>
              <a:t>leak on Line </a:t>
            </a:r>
            <a:r>
              <a:rPr lang="en-US" sz="1600" dirty="0" smtClean="0"/>
              <a:t>37 </a:t>
            </a:r>
            <a:r>
              <a:rPr lang="en-US" sz="1600" dirty="0"/>
              <a:t>pipeline </a:t>
            </a:r>
            <a:r>
              <a:rPr lang="en-US" sz="1600" dirty="0" smtClean="0"/>
              <a:t>in northern Alberta</a:t>
            </a:r>
          </a:p>
          <a:p>
            <a:pPr>
              <a:buFont typeface="Courier New"/>
              <a:buChar char="o"/>
            </a:pPr>
            <a:r>
              <a:rPr lang="en-US" sz="1600" dirty="0" smtClean="0"/>
              <a:t>Published </a:t>
            </a:r>
            <a:r>
              <a:rPr lang="en-US" sz="1600" dirty="0"/>
              <a:t>first </a:t>
            </a:r>
            <a:r>
              <a:rPr lang="en-US" sz="1600" dirty="0" smtClean="0"/>
              <a:t>Operational Reliability Review</a:t>
            </a:r>
          </a:p>
          <a:p>
            <a:pPr>
              <a:buFont typeface="Courier New"/>
              <a:buChar char="o"/>
            </a:pPr>
            <a:r>
              <a:rPr lang="en-US" sz="1600" dirty="0"/>
              <a:t>Safety &amp; </a:t>
            </a:r>
            <a:r>
              <a:rPr lang="en-US" sz="1600" dirty="0" smtClean="0"/>
              <a:t>Reliability Committee </a:t>
            </a:r>
            <a:r>
              <a:rPr lang="en-US" sz="1600" dirty="0"/>
              <a:t>of the </a:t>
            </a:r>
            <a:r>
              <a:rPr lang="en-US" sz="1600" dirty="0" smtClean="0"/>
              <a:t>Board</a:t>
            </a:r>
          </a:p>
          <a:p>
            <a:pPr>
              <a:buFont typeface="Courier New"/>
              <a:buChar char="o"/>
            </a:pPr>
            <a:endParaRPr lang="en-US" sz="1600" dirty="0" smtClean="0"/>
          </a:p>
          <a:p>
            <a:pPr>
              <a:buFont typeface="Wingdings" charset="2"/>
              <a:buChar char="Ø"/>
            </a:pPr>
            <a:r>
              <a:rPr lang="en-US" sz="1600" b="1" dirty="0" smtClean="0"/>
              <a:t>Priority </a:t>
            </a:r>
            <a:r>
              <a:rPr lang="en-US" sz="1600" b="1" dirty="0"/>
              <a:t>#2 </a:t>
            </a:r>
            <a:r>
              <a:rPr lang="en-US" sz="1600" b="1" dirty="0" smtClean="0"/>
              <a:t>– Executing </a:t>
            </a:r>
            <a:r>
              <a:rPr lang="en-US" sz="1600" b="1" dirty="0"/>
              <a:t>our Capital </a:t>
            </a:r>
            <a:r>
              <a:rPr lang="en-US" sz="1600" b="1" dirty="0" smtClean="0"/>
              <a:t>Program</a:t>
            </a:r>
          </a:p>
          <a:p>
            <a:pPr>
              <a:buFont typeface="Courier New"/>
              <a:buChar char="o"/>
            </a:pPr>
            <a:r>
              <a:rPr lang="en-US" sz="1600" dirty="0"/>
              <a:t>$41 billion enterprise-</a:t>
            </a:r>
            <a:r>
              <a:rPr lang="en-US" sz="1600" dirty="0" smtClean="0"/>
              <a:t>wide growth program</a:t>
            </a:r>
          </a:p>
          <a:p>
            <a:pPr>
              <a:buFont typeface="Courier New"/>
              <a:buChar char="o"/>
            </a:pPr>
            <a:r>
              <a:rPr lang="en-US" sz="1600" dirty="0"/>
              <a:t>A</a:t>
            </a:r>
            <a:r>
              <a:rPr lang="en-US" sz="1600" dirty="0" smtClean="0"/>
              <a:t>dded more </a:t>
            </a:r>
            <a:r>
              <a:rPr lang="en-US" sz="1600" dirty="0"/>
              <a:t>than $10 billion to our </a:t>
            </a:r>
            <a:r>
              <a:rPr lang="en-US" sz="1600" dirty="0" smtClean="0"/>
              <a:t>funding sources in 2013</a:t>
            </a:r>
          </a:p>
          <a:p>
            <a:pPr>
              <a:buFont typeface="Courier New"/>
              <a:buChar char="o"/>
            </a:pPr>
            <a:endParaRPr lang="en-US" sz="1400" dirty="0" smtClean="0"/>
          </a:p>
        </p:txBody>
      </p:sp>
      <p:pic>
        <p:nvPicPr>
          <p:cNvPr id="4" name="Picture 3"/>
          <p:cNvPicPr>
            <a:picLocks noChangeAspect="1"/>
          </p:cNvPicPr>
          <p:nvPr/>
        </p:nvPicPr>
        <p:blipFill>
          <a:blip r:embed="rId2"/>
          <a:stretch>
            <a:fillRect/>
          </a:stretch>
        </p:blipFill>
        <p:spPr>
          <a:xfrm>
            <a:off x="194968" y="728133"/>
            <a:ext cx="8740840" cy="2028111"/>
          </a:xfrm>
          <a:prstGeom prst="rect">
            <a:avLst/>
          </a:prstGeom>
        </p:spPr>
      </p:pic>
      <p:sp>
        <p:nvSpPr>
          <p:cNvPr id="6" name="Content Placeholder 2"/>
          <p:cNvSpPr txBox="1">
            <a:spLocks/>
          </p:cNvSpPr>
          <p:nvPr/>
        </p:nvSpPr>
        <p:spPr>
          <a:xfrm>
            <a:off x="4909679" y="3536173"/>
            <a:ext cx="6245408" cy="3556281"/>
          </a:xfrm>
          <a:prstGeom prst="rect">
            <a:avLst/>
          </a:prstGeom>
        </p:spPr>
        <p:txBody>
          <a:bodyPr vert="horz" lIns="0" tIns="45720" rIns="0" bIns="45720" rtlCol="0">
            <a:no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a:buFont typeface="Courier New"/>
              <a:buChar char="o"/>
            </a:pPr>
            <a:endParaRPr lang="en-US" sz="1400" dirty="0" smtClean="0"/>
          </a:p>
        </p:txBody>
      </p:sp>
      <p:sp>
        <p:nvSpPr>
          <p:cNvPr id="7" name="Content Placeholder 2"/>
          <p:cNvSpPr txBox="1">
            <a:spLocks/>
          </p:cNvSpPr>
          <p:nvPr/>
        </p:nvSpPr>
        <p:spPr>
          <a:xfrm>
            <a:off x="5469636" y="2806168"/>
            <a:ext cx="4078933" cy="2238854"/>
          </a:xfrm>
          <a:prstGeom prst="rect">
            <a:avLst/>
          </a:prstGeom>
        </p:spPr>
        <p:txBody>
          <a:bodyPr vert="horz" lIns="0" tIns="45720" rIns="0" bIns="45720" rtlCol="0">
            <a:no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285750" indent="-285750">
              <a:buFont typeface="Wingdings" charset="2"/>
              <a:buChar char="Ø"/>
            </a:pPr>
            <a:r>
              <a:rPr lang="en-US" sz="1600" b="1" dirty="0"/>
              <a:t>Priority #3 – Extend and Diversify Growth</a:t>
            </a:r>
          </a:p>
          <a:p>
            <a:pPr>
              <a:buFont typeface="Courier New"/>
              <a:buChar char="o"/>
            </a:pPr>
            <a:r>
              <a:rPr lang="en-US" sz="1600" dirty="0"/>
              <a:t>Focus remains on liquids pipelines</a:t>
            </a:r>
          </a:p>
          <a:p>
            <a:pPr>
              <a:buFont typeface="Courier New"/>
              <a:buChar char="o"/>
            </a:pPr>
            <a:r>
              <a:rPr lang="en-US" sz="1600" dirty="0"/>
              <a:t>Bring new platforms including power generation, electricity transmission, international and energy services</a:t>
            </a:r>
          </a:p>
          <a:p>
            <a:pPr>
              <a:buFont typeface="Courier New"/>
              <a:buChar char="o"/>
            </a:pPr>
            <a:endParaRPr lang="en-US" sz="1400" dirty="0" smtClean="0"/>
          </a:p>
        </p:txBody>
      </p:sp>
    </p:spTree>
    <p:extLst>
      <p:ext uri="{BB962C8B-B14F-4D97-AF65-F5344CB8AC3E}">
        <p14:creationId xmlns:p14="http://schemas.microsoft.com/office/powerpoint/2010/main" val="790107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123"/>
            <a:ext cx="8229600" cy="1143000"/>
          </a:xfrm>
        </p:spPr>
        <p:txBody>
          <a:bodyPr/>
          <a:lstStyle/>
          <a:p>
            <a:r>
              <a:rPr lang="en-US" dirty="0" smtClean="0"/>
              <a:t>Current Business Operations</a:t>
            </a:r>
            <a:endParaRPr lang="en-US" dirty="0"/>
          </a:p>
        </p:txBody>
      </p:sp>
      <p:grpSp>
        <p:nvGrpSpPr>
          <p:cNvPr id="11" name="Group 10"/>
          <p:cNvGrpSpPr/>
          <p:nvPr/>
        </p:nvGrpSpPr>
        <p:grpSpPr>
          <a:xfrm>
            <a:off x="104591" y="1126889"/>
            <a:ext cx="9084234" cy="5564677"/>
            <a:chOff x="268942" y="1126889"/>
            <a:chExt cx="8680827" cy="5564677"/>
          </a:xfrm>
        </p:grpSpPr>
        <p:graphicFrame>
          <p:nvGraphicFramePr>
            <p:cNvPr id="4" name="Diagram 3"/>
            <p:cNvGraphicFramePr/>
            <p:nvPr>
              <p:extLst>
                <p:ext uri="{D42A27DB-BD31-4B8C-83A1-F6EECF244321}">
                  <p14:modId xmlns:p14="http://schemas.microsoft.com/office/powerpoint/2010/main" val="4285651621"/>
                </p:ext>
              </p:extLst>
            </p:nvPr>
          </p:nvGraphicFramePr>
          <p:xfrm>
            <a:off x="268942" y="1957296"/>
            <a:ext cx="8537388" cy="4734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36492" y="1282277"/>
              <a:ext cx="1763058" cy="707886"/>
            </a:xfrm>
            <a:prstGeom prst="rect">
              <a:avLst/>
            </a:prstGeom>
            <a:noFill/>
          </p:spPr>
          <p:txBody>
            <a:bodyPr wrap="square" rtlCol="0">
              <a:spAutoFit/>
            </a:bodyPr>
            <a:lstStyle/>
            <a:p>
              <a:r>
                <a:rPr lang="en-US" sz="2000" b="1" dirty="0" smtClean="0"/>
                <a:t>Liquids Pipelines</a:t>
              </a:r>
              <a:endParaRPr lang="en-US" sz="2000" b="1" dirty="0"/>
            </a:p>
          </p:txBody>
        </p:sp>
        <p:sp>
          <p:nvSpPr>
            <p:cNvPr id="6" name="TextBox 5"/>
            <p:cNvSpPr txBox="1"/>
            <p:nvPr/>
          </p:nvSpPr>
          <p:spPr>
            <a:xfrm>
              <a:off x="2223244" y="1246418"/>
              <a:ext cx="1763058" cy="707886"/>
            </a:xfrm>
            <a:prstGeom prst="rect">
              <a:avLst/>
            </a:prstGeom>
            <a:noFill/>
          </p:spPr>
          <p:txBody>
            <a:bodyPr wrap="square" rtlCol="0">
              <a:spAutoFit/>
            </a:bodyPr>
            <a:lstStyle/>
            <a:p>
              <a:r>
                <a:rPr lang="en-US" sz="2000" b="1" dirty="0"/>
                <a:t>Gas Distribution</a:t>
              </a:r>
            </a:p>
          </p:txBody>
        </p:sp>
        <p:sp>
          <p:nvSpPr>
            <p:cNvPr id="7" name="TextBox 6"/>
            <p:cNvSpPr txBox="1"/>
            <p:nvPr/>
          </p:nvSpPr>
          <p:spPr>
            <a:xfrm>
              <a:off x="3763514" y="1126889"/>
              <a:ext cx="1763058" cy="830997"/>
            </a:xfrm>
            <a:prstGeom prst="rect">
              <a:avLst/>
            </a:prstGeom>
            <a:noFill/>
          </p:spPr>
          <p:txBody>
            <a:bodyPr wrap="square" rtlCol="0">
              <a:spAutoFit/>
            </a:bodyPr>
            <a:lstStyle/>
            <a:p>
              <a:r>
                <a:rPr lang="en-US" sz="1600" b="1" dirty="0"/>
                <a:t>Gas Pipelines, Processing and Energy Services</a:t>
              </a:r>
            </a:p>
          </p:txBody>
        </p:sp>
        <p:sp>
          <p:nvSpPr>
            <p:cNvPr id="8" name="TextBox 7"/>
            <p:cNvSpPr txBox="1"/>
            <p:nvPr/>
          </p:nvSpPr>
          <p:spPr>
            <a:xfrm>
              <a:off x="5471461" y="1246301"/>
              <a:ext cx="1763058" cy="707886"/>
            </a:xfrm>
            <a:prstGeom prst="rect">
              <a:avLst/>
            </a:prstGeom>
            <a:noFill/>
          </p:spPr>
          <p:txBody>
            <a:bodyPr wrap="square" rtlCol="0">
              <a:spAutoFit/>
            </a:bodyPr>
            <a:lstStyle/>
            <a:p>
              <a:r>
                <a:rPr lang="en-US" sz="2000" b="1" dirty="0"/>
                <a:t>Sponsored Investments </a:t>
              </a:r>
            </a:p>
          </p:txBody>
        </p:sp>
        <p:sp>
          <p:nvSpPr>
            <p:cNvPr id="9" name="TextBox 8"/>
            <p:cNvSpPr txBox="1"/>
            <p:nvPr/>
          </p:nvSpPr>
          <p:spPr>
            <a:xfrm>
              <a:off x="7186711" y="1432009"/>
              <a:ext cx="1763058" cy="400110"/>
            </a:xfrm>
            <a:prstGeom prst="rect">
              <a:avLst/>
            </a:prstGeom>
            <a:noFill/>
          </p:spPr>
          <p:txBody>
            <a:bodyPr wrap="square" rtlCol="0">
              <a:spAutoFit/>
            </a:bodyPr>
            <a:lstStyle/>
            <a:p>
              <a:r>
                <a:rPr lang="en-US" sz="2000" b="1" dirty="0"/>
                <a:t>Corporate</a:t>
              </a:r>
            </a:p>
          </p:txBody>
        </p:sp>
      </p:grpSp>
    </p:spTree>
    <p:extLst>
      <p:ext uri="{BB962C8B-B14F-4D97-AF65-F5344CB8AC3E}">
        <p14:creationId xmlns:p14="http://schemas.microsoft.com/office/powerpoint/2010/main" val="2310528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5412" y="0"/>
            <a:ext cx="4303059" cy="6858001"/>
          </a:xfrm>
          <a:prstGeom prst="rect">
            <a:avLst/>
          </a:prstGeom>
        </p:spPr>
      </p:pic>
    </p:spTree>
    <p:extLst>
      <p:ext uri="{BB962C8B-B14F-4D97-AF65-F5344CB8AC3E}">
        <p14:creationId xmlns:p14="http://schemas.microsoft.com/office/powerpoint/2010/main" val="258818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Liquids Pipelines</a:t>
            </a:r>
          </a:p>
        </p:txBody>
      </p:sp>
      <p:sp>
        <p:nvSpPr>
          <p:cNvPr id="7" name="Content Placeholder 2"/>
          <p:cNvSpPr>
            <a:spLocks noGrp="1"/>
          </p:cNvSpPr>
          <p:nvPr>
            <p:ph idx="1"/>
          </p:nvPr>
        </p:nvSpPr>
        <p:spPr>
          <a:xfrm>
            <a:off x="5250760" y="1460683"/>
            <a:ext cx="3899645" cy="5051898"/>
          </a:xfrm>
        </p:spPr>
        <p:txBody>
          <a:bodyPr>
            <a:noAutofit/>
          </a:bodyPr>
          <a:lstStyle/>
          <a:p>
            <a:pPr marL="342900" lvl="1" indent="-342900">
              <a:buFont typeface="Arial"/>
              <a:buChar char="•"/>
            </a:pPr>
            <a:r>
              <a:rPr lang="en-US" b="1" dirty="0"/>
              <a:t>Company’s near-term </a:t>
            </a:r>
            <a:r>
              <a:rPr lang="en-US" b="1" dirty="0" smtClean="0"/>
              <a:t>focus</a:t>
            </a:r>
          </a:p>
          <a:p>
            <a:pPr marL="342900" lvl="1" indent="-342900">
              <a:buFont typeface="Arial"/>
              <a:buChar char="•"/>
            </a:pPr>
            <a:endParaRPr lang="en-US" b="1" dirty="0"/>
          </a:p>
          <a:p>
            <a:r>
              <a:rPr lang="en-US" sz="1600" b="1" dirty="0" smtClean="0"/>
              <a:t>Consists </a:t>
            </a:r>
            <a:r>
              <a:rPr lang="en-US" sz="1600" b="1" dirty="0"/>
              <a:t>of common carrier and contract crude oil, </a:t>
            </a:r>
            <a:r>
              <a:rPr lang="en-US" sz="1600" b="1" dirty="0" smtClean="0"/>
              <a:t>natural gas </a:t>
            </a:r>
            <a:r>
              <a:rPr lang="en-US" sz="1600" b="1" dirty="0"/>
              <a:t>liquids (NGL) and refined products pipelines and terminals in Canada </a:t>
            </a:r>
            <a:r>
              <a:rPr lang="en-US" sz="1600" b="1" dirty="0" smtClean="0"/>
              <a:t>and the </a:t>
            </a:r>
            <a:r>
              <a:rPr lang="en-US" sz="1600" b="1" dirty="0"/>
              <a:t>United </a:t>
            </a:r>
            <a:r>
              <a:rPr lang="en-US" sz="1600" b="1" dirty="0" smtClean="0"/>
              <a:t>States</a:t>
            </a:r>
          </a:p>
          <a:p>
            <a:pPr marL="0" indent="0">
              <a:buNone/>
            </a:pPr>
            <a:endParaRPr lang="en-US" sz="1600" b="1" dirty="0" smtClean="0"/>
          </a:p>
          <a:p>
            <a:r>
              <a:rPr lang="en-US" sz="1600" b="1" dirty="0"/>
              <a:t>6</a:t>
            </a:r>
            <a:r>
              <a:rPr lang="en-US" sz="1600" b="1" dirty="0" smtClean="0"/>
              <a:t> major liquids pipeline systems</a:t>
            </a:r>
          </a:p>
          <a:p>
            <a:pPr lvl="1">
              <a:buFont typeface="Wingdings" charset="2"/>
              <a:buChar char="ü"/>
            </a:pPr>
            <a:r>
              <a:rPr lang="en-US" sz="1400" b="1" dirty="0" smtClean="0"/>
              <a:t>Canadian Mainline</a:t>
            </a:r>
          </a:p>
          <a:p>
            <a:pPr lvl="1">
              <a:buFont typeface="Wingdings" charset="2"/>
              <a:buChar char="ü"/>
            </a:pPr>
            <a:r>
              <a:rPr lang="en-US" sz="1400" b="1" dirty="0" smtClean="0"/>
              <a:t>Regional </a:t>
            </a:r>
            <a:r>
              <a:rPr lang="en-US" sz="1400" b="1" dirty="0"/>
              <a:t>Oil Sands </a:t>
            </a:r>
            <a:r>
              <a:rPr lang="en-US" sz="1400" b="1" dirty="0" smtClean="0"/>
              <a:t>System</a:t>
            </a:r>
            <a:endParaRPr lang="en-US" sz="1400" b="1" dirty="0"/>
          </a:p>
          <a:p>
            <a:pPr lvl="1">
              <a:buFont typeface="Wingdings" charset="2"/>
              <a:buChar char="ü"/>
            </a:pPr>
            <a:r>
              <a:rPr lang="en-US" sz="1400" b="1" dirty="0" smtClean="0"/>
              <a:t>Southern Lights Pipeline</a:t>
            </a:r>
          </a:p>
          <a:p>
            <a:pPr lvl="1">
              <a:buFont typeface="Wingdings" charset="2"/>
              <a:buChar char="ü"/>
            </a:pPr>
            <a:r>
              <a:rPr lang="en-US" sz="1400" b="1" dirty="0" smtClean="0"/>
              <a:t>Seaway Pipeline</a:t>
            </a:r>
            <a:endParaRPr lang="en-US" sz="1400" b="1" dirty="0"/>
          </a:p>
          <a:p>
            <a:pPr lvl="1">
              <a:buFont typeface="Wingdings" charset="2"/>
              <a:buChar char="ü"/>
            </a:pPr>
            <a:r>
              <a:rPr lang="en-US" sz="1400" b="1" dirty="0" smtClean="0"/>
              <a:t>Spearhead </a:t>
            </a:r>
            <a:r>
              <a:rPr lang="en-US" sz="1400" b="1" dirty="0"/>
              <a:t>Pipeline </a:t>
            </a:r>
          </a:p>
          <a:p>
            <a:pPr lvl="1">
              <a:buFont typeface="Wingdings" charset="2"/>
              <a:buChar char="ü"/>
            </a:pPr>
            <a:r>
              <a:rPr lang="en-US" sz="1400" b="1" dirty="0" smtClean="0"/>
              <a:t>Feeder Pipelines</a:t>
            </a:r>
          </a:p>
        </p:txBody>
      </p:sp>
      <p:pic>
        <p:nvPicPr>
          <p:cNvPr id="3" name="Picture 2"/>
          <p:cNvPicPr>
            <a:picLocks noChangeAspect="1"/>
          </p:cNvPicPr>
          <p:nvPr/>
        </p:nvPicPr>
        <p:blipFill>
          <a:blip r:embed="rId2"/>
          <a:stretch>
            <a:fillRect/>
          </a:stretch>
        </p:blipFill>
        <p:spPr>
          <a:xfrm>
            <a:off x="-10456" y="1447518"/>
            <a:ext cx="5261216" cy="5440361"/>
          </a:xfrm>
          <a:prstGeom prst="rect">
            <a:avLst/>
          </a:prstGeom>
        </p:spPr>
      </p:pic>
    </p:spTree>
    <p:extLst>
      <p:ext uri="{BB962C8B-B14F-4D97-AF65-F5344CB8AC3E}">
        <p14:creationId xmlns:p14="http://schemas.microsoft.com/office/powerpoint/2010/main" val="3589035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 Pop.thmx</Template>
  <TotalTime>4138</TotalTime>
  <Words>10259</Words>
  <Application>Microsoft Office PowerPoint</Application>
  <PresentationFormat>On-screen Show (4:3)</PresentationFormat>
  <Paragraphs>1158</Paragraphs>
  <Slides>281</Slides>
  <Notes>48</Notes>
  <HiddenSlides>14</HiddenSlides>
  <MMClips>0</MMClips>
  <ScaleCrop>false</ScaleCrop>
  <HeadingPairs>
    <vt:vector size="4" baseType="variant">
      <vt:variant>
        <vt:lpstr>Theme</vt:lpstr>
      </vt:variant>
      <vt:variant>
        <vt:i4>1</vt:i4>
      </vt:variant>
      <vt:variant>
        <vt:lpstr>Slide Titles</vt:lpstr>
      </vt:variant>
      <vt:variant>
        <vt:i4>281</vt:i4>
      </vt:variant>
    </vt:vector>
  </HeadingPairs>
  <TitlesOfParts>
    <vt:vector size="282" baseType="lpstr">
      <vt:lpstr>Urban Pop</vt:lpstr>
      <vt:lpstr>Canadian pipelines  Group 6 Gurse Sandhu Katy Guo Yue Gao Kevin Wong </vt:lpstr>
      <vt:lpstr>Agenda</vt:lpstr>
      <vt:lpstr>Why do Pipelines Exist?</vt:lpstr>
      <vt:lpstr>Pipeline Companies’ Role</vt:lpstr>
      <vt:lpstr>Industrial Overview </vt:lpstr>
      <vt:lpstr>Canadian Pipeline Industry</vt:lpstr>
      <vt:lpstr>Industrial Growth</vt:lpstr>
      <vt:lpstr>Industrial News</vt:lpstr>
      <vt:lpstr>Important Fact</vt:lpstr>
      <vt:lpstr>Industry Performance</vt:lpstr>
      <vt:lpstr>Industry Structure</vt:lpstr>
      <vt:lpstr>Overall Canadian Pipeline Map</vt:lpstr>
      <vt:lpstr>Canadian-North American  Pipeline Map</vt:lpstr>
      <vt:lpstr>Types of Pipelines – By Products</vt:lpstr>
      <vt:lpstr>Liquid Fuel Delivery Network</vt:lpstr>
      <vt:lpstr>Fractionation</vt:lpstr>
      <vt:lpstr>Fractionation Process</vt:lpstr>
      <vt:lpstr>Liquid Fuel Refining</vt:lpstr>
      <vt:lpstr>Canadian Liquid Pipeline Map</vt:lpstr>
      <vt:lpstr>Natural Gas Delivery Network</vt:lpstr>
      <vt:lpstr>Canadian Natural Gas Pipeline Map</vt:lpstr>
      <vt:lpstr>Types of Pipeline – Overall</vt:lpstr>
      <vt:lpstr>Pipeline Systems</vt:lpstr>
      <vt:lpstr>Proposed Canadian Pipeline</vt:lpstr>
      <vt:lpstr>Pipeline – How?</vt:lpstr>
      <vt:lpstr>Pipeline - Aspects</vt:lpstr>
      <vt:lpstr>Alternatives for Transporting Fuel</vt:lpstr>
      <vt:lpstr>Crude Oil by Rail</vt:lpstr>
      <vt:lpstr>Benefits of Rail Transportation </vt:lpstr>
      <vt:lpstr>Benefits of Rail Transportation</vt:lpstr>
      <vt:lpstr>PowerPoint Presentation</vt:lpstr>
      <vt:lpstr>PowerPoint Presentation</vt:lpstr>
      <vt:lpstr>PowerPoint Presentation</vt:lpstr>
      <vt:lpstr>Advantage of Pipeline</vt:lpstr>
      <vt:lpstr>Disadvantage of Pipelines</vt:lpstr>
      <vt:lpstr>Pipeline  VS Others</vt:lpstr>
      <vt:lpstr>Regulators  and Legislation</vt:lpstr>
      <vt:lpstr>Pipeline Organizations</vt:lpstr>
      <vt:lpstr>Canadian Energy Pipeline Association  (CEPA)</vt:lpstr>
      <vt:lpstr>CEPA’s Vision</vt:lpstr>
      <vt:lpstr>Industry Outlook</vt:lpstr>
      <vt:lpstr>Market Access</vt:lpstr>
      <vt:lpstr>US Dollar /Canadian Dollar, 5 yrs.</vt:lpstr>
      <vt:lpstr>Global Liquid Fuels Productions and Consumption</vt:lpstr>
      <vt:lpstr>World Oil Production by region</vt:lpstr>
      <vt:lpstr>World Oil Consumption by Region</vt:lpstr>
      <vt:lpstr>World Oil Reserve by Region</vt:lpstr>
      <vt:lpstr>World Natural Gas Production by Region</vt:lpstr>
      <vt:lpstr>Energy net balances</vt:lpstr>
      <vt:lpstr>Future Energy Trend</vt:lpstr>
      <vt:lpstr>The Coming Trend: Renewable Energy is Definitely a Big Threat</vt:lpstr>
      <vt:lpstr>The Coming Oil Trend: China demands more</vt:lpstr>
      <vt:lpstr>Gas Production by type and region</vt:lpstr>
      <vt:lpstr>Gas Demand by Region and Sector</vt:lpstr>
      <vt:lpstr>Net Gas Export</vt:lpstr>
      <vt:lpstr>Sources of Gas by Region</vt:lpstr>
      <vt:lpstr>Potential Benefits of Investing in Energy Infrastructure Companies</vt:lpstr>
      <vt:lpstr>Dow Jones U.S. Pipeline Index VS Dow Jones Oil &amp; Gas Index (1 year)</vt:lpstr>
      <vt:lpstr>Dow Jones U.S. Pipeline Index VS Dow Jones Oil &amp; Gas Index (3 year)</vt:lpstr>
      <vt:lpstr>Dow Jones U.S. Pipeline Index VS Dow Jones Oil &amp; Gas Index (5 year)</vt:lpstr>
      <vt:lpstr>Major Stock Performance Overview</vt:lpstr>
      <vt:lpstr>Specific Business Risk Factors</vt:lpstr>
      <vt:lpstr>Specific Business Risk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ENB – 1 Year </vt:lpstr>
      <vt:lpstr>ENB – 1 Year MA (10 and 100)</vt:lpstr>
      <vt:lpstr>ENB – 5 Year</vt:lpstr>
      <vt:lpstr>PowerPoint Presentation</vt:lpstr>
      <vt:lpstr>ENB – 10 Year</vt:lpstr>
      <vt:lpstr>ENB – 10 Year MA (10 and 100)</vt:lpstr>
      <vt:lpstr>PowerPoint Presentation</vt:lpstr>
      <vt:lpstr>PowerPoint Presentation</vt:lpstr>
      <vt:lpstr>PowerPoint Presentation</vt:lpstr>
      <vt:lpstr>Visible growth</vt:lpstr>
      <vt:lpstr>Company Overview</vt:lpstr>
      <vt:lpstr>Company Profile </vt:lpstr>
      <vt:lpstr>65-year History</vt:lpstr>
      <vt:lpstr>PowerPoint Presentation</vt:lpstr>
      <vt:lpstr>Investing in Renewable Energy</vt:lpstr>
      <vt:lpstr>Investing in Energy Innovation</vt:lpstr>
      <vt:lpstr>Strategy</vt:lpstr>
      <vt:lpstr>Current Business Operations</vt:lpstr>
      <vt:lpstr>PowerPoint Presentation</vt:lpstr>
      <vt:lpstr>Liquids Pipelines</vt:lpstr>
      <vt:lpstr>Liquids Pipelines - Canadian Mainline</vt:lpstr>
      <vt:lpstr>Liquids Pipelines - Regional Oil Sands System</vt:lpstr>
      <vt:lpstr>Liquids Pipelines - Spearhead Pipeline</vt:lpstr>
      <vt:lpstr>Other Liquids Pipelines</vt:lpstr>
      <vt:lpstr>PowerPoint Presentation</vt:lpstr>
      <vt:lpstr>Gas Distribution</vt:lpstr>
      <vt:lpstr>PowerPoint Presentation</vt:lpstr>
      <vt:lpstr>Gas Pipelines, Processing and Energy Services</vt:lpstr>
      <vt:lpstr>Gas Pipelines, Processing and Energy Services</vt:lpstr>
      <vt:lpstr>PowerPoint Presentation</vt:lpstr>
      <vt:lpstr>Sponsored Investments</vt:lpstr>
      <vt:lpstr>Sponsored Investments</vt:lpstr>
      <vt:lpstr>PowerPoint Presentation</vt:lpstr>
      <vt:lpstr>Crude Oil Release</vt:lpstr>
      <vt:lpstr>PowerPoint Presentation</vt:lpstr>
      <vt:lpstr>Corporate</vt:lpstr>
      <vt:lpstr>PowerPoint Presentation</vt:lpstr>
      <vt:lpstr>Enbridge's Commercially Secured Growth Projects 2013 – 2017 ($36 billion)</vt:lpstr>
      <vt:lpstr>Enbridge’s Northern Gateway</vt:lpstr>
      <vt:lpstr>Enbridge’s Alberta Clipper Expansion</vt:lpstr>
      <vt:lpstr>Enbridge’s Line 9B Reversal</vt:lpstr>
      <vt:lpstr>Value Creation Formula</vt:lpstr>
      <vt:lpstr>Management Team</vt:lpstr>
      <vt:lpstr>PowerPoint Presentation</vt:lpstr>
      <vt:lpstr>PowerPoint Presentation</vt:lpstr>
      <vt:lpstr>PowerPoint Presentation</vt:lpstr>
      <vt:lpstr>PowerPoint Presentation</vt:lpstr>
      <vt:lpstr>PowerPoint Presentation</vt:lpstr>
      <vt:lpstr>PowerPoint Presentation</vt:lpstr>
      <vt:lpstr>Financial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vt:lpstr>
      <vt:lpstr>PowerPoint Presentation</vt:lpstr>
      <vt:lpstr>PPL – 5 Day </vt:lpstr>
      <vt:lpstr>1 Year Historical Price</vt:lpstr>
      <vt:lpstr>PPL – 1 Year MA (10 and 100)</vt:lpstr>
      <vt:lpstr>5 year Historical Price</vt:lpstr>
      <vt:lpstr>10 Year Historical Price</vt:lpstr>
      <vt:lpstr>Common Share （2014）</vt:lpstr>
      <vt:lpstr>PPL Dividend History</vt:lpstr>
      <vt:lpstr>PPL Dividends &amp; EPS</vt:lpstr>
      <vt:lpstr>Strong Financial Performance</vt:lpstr>
      <vt:lpstr>Financial &amp; Operating Overview (2014 Q1)</vt:lpstr>
      <vt:lpstr>Annual Financial &amp; Operating Overview</vt:lpstr>
      <vt:lpstr>Company Overview</vt:lpstr>
      <vt:lpstr>Pembina Pipeline (PPL)</vt:lpstr>
      <vt:lpstr>Acquisition of Provident Energy Limited</vt:lpstr>
      <vt:lpstr>Benefits of acquisition</vt:lpstr>
      <vt:lpstr>General Services</vt:lpstr>
      <vt:lpstr>Current business operations</vt:lpstr>
      <vt:lpstr>Conventional Pipeline</vt:lpstr>
      <vt:lpstr>Conventional Pipeline</vt:lpstr>
      <vt:lpstr>Conventional Pipeline (2014 Q1)</vt:lpstr>
      <vt:lpstr> Conventional Pipeline</vt:lpstr>
      <vt:lpstr>Oil sands &amp; Heavy oil</vt:lpstr>
      <vt:lpstr>Oil sands &amp; Heavy oil</vt:lpstr>
      <vt:lpstr>Oil Sands &amp; Heavy Oil (2014 Q1)</vt:lpstr>
      <vt:lpstr>Oil Sands &amp; Heavy Oil</vt:lpstr>
      <vt:lpstr>Midstream</vt:lpstr>
      <vt:lpstr>Midstream</vt:lpstr>
      <vt:lpstr>Midstream (2014 Q1)</vt:lpstr>
      <vt:lpstr>Midstream</vt:lpstr>
      <vt:lpstr>Gas Services</vt:lpstr>
      <vt:lpstr>Gas Services</vt:lpstr>
      <vt:lpstr>Gas Services (2014 Q1)</vt:lpstr>
      <vt:lpstr>Gas Services</vt:lpstr>
      <vt:lpstr>Operating results Q1-2014</vt:lpstr>
      <vt:lpstr>Pembina’s fully integrated services</vt:lpstr>
      <vt:lpstr>Pembina’s business strategy</vt:lpstr>
      <vt:lpstr>Generating Value</vt:lpstr>
      <vt:lpstr>PPL Growth Projects</vt:lpstr>
      <vt:lpstr>Phase III Expansion</vt:lpstr>
      <vt:lpstr>Musreau II Gas Plant</vt:lpstr>
      <vt:lpstr>Cornerstone Oil Sands Pipeline Project</vt:lpstr>
      <vt:lpstr>Redwater Fractionator and Storage (RFS) Project </vt:lpstr>
      <vt:lpstr>Peace and Northern Expansions</vt:lpstr>
      <vt:lpstr>Saturn Enhanced Liquids Extraction Facilities </vt:lpstr>
      <vt:lpstr>Resthaven Enhanced Liquids Extraction Facilities </vt:lpstr>
      <vt:lpstr>management Team</vt:lpstr>
      <vt:lpstr>management Team</vt:lpstr>
      <vt:lpstr>management Team</vt:lpstr>
      <vt:lpstr>management Team</vt:lpstr>
      <vt:lpstr>management Team</vt:lpstr>
      <vt:lpstr>management Team</vt:lpstr>
      <vt:lpstr>management Team</vt:lpstr>
      <vt:lpstr>management Team</vt:lpstr>
      <vt:lpstr>management Team</vt:lpstr>
      <vt:lpstr>Financial Performance</vt:lpstr>
      <vt:lpstr>Quarterly Financial Information (2012 – 2014)</vt:lpstr>
      <vt:lpstr>Market Risk Management Program</vt:lpstr>
      <vt:lpstr>Annual Balance Sheet (A &amp; L Parts)</vt:lpstr>
      <vt:lpstr>Annual Balance Sheet (E Part)</vt:lpstr>
      <vt:lpstr>Balance Sheet 2014 Q1 (Assets)</vt:lpstr>
      <vt:lpstr>Balance Sheet 2014 Q1 (L+SE)</vt:lpstr>
      <vt:lpstr>Income statement-q1</vt:lpstr>
      <vt:lpstr>Annual Income Statement</vt:lpstr>
      <vt:lpstr>Annual Cash Flow Statement</vt:lpstr>
      <vt:lpstr>Cash Flow Statement (2014 Q1)</vt:lpstr>
      <vt:lpstr>PPL EBITDA (2014 Q1)</vt:lpstr>
      <vt:lpstr>PPL Annual EBITDA</vt:lpstr>
      <vt:lpstr>Why invest in PPL?</vt:lpstr>
      <vt:lpstr>Recommendation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Cash Distribution Growth</vt:lpstr>
      <vt:lpstr>5 Year Growth Summary</vt:lpstr>
      <vt:lpstr>OVERVIEW OF INTER PIPELINE</vt:lpstr>
      <vt:lpstr>Company Overview</vt:lpstr>
      <vt:lpstr>PowerPoint Presentation</vt:lpstr>
      <vt:lpstr>PowerPoint Presentation</vt:lpstr>
      <vt:lpstr>STRATEGY</vt:lpstr>
      <vt:lpstr>Business Type</vt:lpstr>
      <vt:lpstr>Corporate conversion</vt:lpstr>
      <vt:lpstr>Corporate structure</vt:lpstr>
      <vt:lpstr>Current business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Bulk liquid storage Terminals</vt:lpstr>
      <vt:lpstr>PowerPoint Presentation</vt:lpstr>
      <vt:lpstr>Cash Flow by Business Segment - 2013</vt:lpstr>
      <vt:lpstr>Risks</vt:lpstr>
      <vt:lpstr>Business Expansion</vt:lpstr>
      <vt:lpstr>Polaris System Expansion</vt:lpstr>
      <vt:lpstr>Cold lake Expansion</vt:lpstr>
      <vt:lpstr>Capital  expenditure</vt:lpstr>
      <vt:lpstr>Capital  expenditure</vt:lpstr>
      <vt:lpstr>Capital  expenditure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 GUO</dc:creator>
  <cp:lastModifiedBy>gp</cp:lastModifiedBy>
  <cp:revision>428</cp:revision>
  <cp:lastPrinted>2014-07-18T18:05:36Z</cp:lastPrinted>
  <dcterms:created xsi:type="dcterms:W3CDTF">2014-07-05T18:37:19Z</dcterms:created>
  <dcterms:modified xsi:type="dcterms:W3CDTF">2014-07-18T20:50:37Z</dcterms:modified>
</cp:coreProperties>
</file>