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1"/>
  </p:notesMasterIdLst>
  <p:handoutMasterIdLst>
    <p:handoutMasterId r:id="rId252"/>
  </p:handoutMasterIdLst>
  <p:sldIdLst>
    <p:sldId id="256" r:id="rId2"/>
    <p:sldId id="469" r:id="rId3"/>
    <p:sldId id="470" r:id="rId4"/>
    <p:sldId id="471" r:id="rId5"/>
    <p:sldId id="472" r:id="rId6"/>
    <p:sldId id="473" r:id="rId7"/>
    <p:sldId id="474" r:id="rId8"/>
    <p:sldId id="475" r:id="rId9"/>
    <p:sldId id="476" r:id="rId10"/>
    <p:sldId id="477" r:id="rId11"/>
    <p:sldId id="478" r:id="rId12"/>
    <p:sldId id="479" r:id="rId13"/>
    <p:sldId id="480" r:id="rId14"/>
    <p:sldId id="481" r:id="rId15"/>
    <p:sldId id="482" r:id="rId16"/>
    <p:sldId id="483" r:id="rId17"/>
    <p:sldId id="484" r:id="rId18"/>
    <p:sldId id="485" r:id="rId19"/>
    <p:sldId id="486" r:id="rId20"/>
    <p:sldId id="487" r:id="rId21"/>
    <p:sldId id="488" r:id="rId22"/>
    <p:sldId id="489" r:id="rId23"/>
    <p:sldId id="490" r:id="rId24"/>
    <p:sldId id="491" r:id="rId25"/>
    <p:sldId id="492" r:id="rId26"/>
    <p:sldId id="493" r:id="rId27"/>
    <p:sldId id="494" r:id="rId28"/>
    <p:sldId id="495" r:id="rId29"/>
    <p:sldId id="496" r:id="rId30"/>
    <p:sldId id="497" r:id="rId31"/>
    <p:sldId id="498" r:id="rId32"/>
    <p:sldId id="499" r:id="rId33"/>
    <p:sldId id="500" r:id="rId34"/>
    <p:sldId id="501" r:id="rId35"/>
    <p:sldId id="502" r:id="rId36"/>
    <p:sldId id="503" r:id="rId37"/>
    <p:sldId id="504" r:id="rId38"/>
    <p:sldId id="505" r:id="rId39"/>
    <p:sldId id="506" r:id="rId40"/>
    <p:sldId id="507" r:id="rId41"/>
    <p:sldId id="508" r:id="rId42"/>
    <p:sldId id="509" r:id="rId43"/>
    <p:sldId id="510" r:id="rId44"/>
    <p:sldId id="511" r:id="rId45"/>
    <p:sldId id="512" r:id="rId46"/>
    <p:sldId id="513" r:id="rId47"/>
    <p:sldId id="514" r:id="rId48"/>
    <p:sldId id="515" r:id="rId49"/>
    <p:sldId id="516" r:id="rId50"/>
    <p:sldId id="517" r:id="rId51"/>
    <p:sldId id="518" r:id="rId52"/>
    <p:sldId id="519" r:id="rId53"/>
    <p:sldId id="520" r:id="rId54"/>
    <p:sldId id="521" r:id="rId55"/>
    <p:sldId id="271" r:id="rId56"/>
    <p:sldId id="270" r:id="rId57"/>
    <p:sldId id="258" r:id="rId58"/>
    <p:sldId id="357" r:id="rId59"/>
    <p:sldId id="356" r:id="rId60"/>
    <p:sldId id="279" r:id="rId61"/>
    <p:sldId id="522" r:id="rId62"/>
    <p:sldId id="523" r:id="rId63"/>
    <p:sldId id="524" r:id="rId64"/>
    <p:sldId id="525" r:id="rId65"/>
    <p:sldId id="526" r:id="rId66"/>
    <p:sldId id="280" r:id="rId67"/>
    <p:sldId id="285" r:id="rId68"/>
    <p:sldId id="286" r:id="rId69"/>
    <p:sldId id="281" r:id="rId70"/>
    <p:sldId id="294" r:id="rId71"/>
    <p:sldId id="528" r:id="rId72"/>
    <p:sldId id="297" r:id="rId73"/>
    <p:sldId id="348" r:id="rId74"/>
    <p:sldId id="349" r:id="rId75"/>
    <p:sldId id="350" r:id="rId76"/>
    <p:sldId id="351" r:id="rId77"/>
    <p:sldId id="352" r:id="rId78"/>
    <p:sldId id="353" r:id="rId79"/>
    <p:sldId id="354" r:id="rId80"/>
    <p:sldId id="355" r:id="rId81"/>
    <p:sldId id="304" r:id="rId82"/>
    <p:sldId id="301" r:id="rId83"/>
    <p:sldId id="299" r:id="rId84"/>
    <p:sldId id="300" r:id="rId85"/>
    <p:sldId id="302" r:id="rId86"/>
    <p:sldId id="303" r:id="rId87"/>
    <p:sldId id="529" r:id="rId88"/>
    <p:sldId id="260" r:id="rId89"/>
    <p:sldId id="305" r:id="rId90"/>
    <p:sldId id="307" r:id="rId91"/>
    <p:sldId id="259" r:id="rId92"/>
    <p:sldId id="306" r:id="rId93"/>
    <p:sldId id="361" r:id="rId94"/>
    <p:sldId id="320" r:id="rId95"/>
    <p:sldId id="321" r:id="rId96"/>
    <p:sldId id="322" r:id="rId97"/>
    <p:sldId id="309" r:id="rId98"/>
    <p:sldId id="311" r:id="rId99"/>
    <p:sldId id="323" r:id="rId100"/>
    <p:sldId id="313" r:id="rId101"/>
    <p:sldId id="315" r:id="rId102"/>
    <p:sldId id="314" r:id="rId103"/>
    <p:sldId id="316" r:id="rId104"/>
    <p:sldId id="317" r:id="rId105"/>
    <p:sldId id="318" r:id="rId106"/>
    <p:sldId id="324" r:id="rId107"/>
    <p:sldId id="319" r:id="rId108"/>
    <p:sldId id="312" r:id="rId109"/>
    <p:sldId id="326" r:id="rId110"/>
    <p:sldId id="327" r:id="rId111"/>
    <p:sldId id="325" r:id="rId112"/>
    <p:sldId id="530" r:id="rId113"/>
    <p:sldId id="308" r:id="rId114"/>
    <p:sldId id="328" r:id="rId115"/>
    <p:sldId id="329" r:id="rId116"/>
    <p:sldId id="330" r:id="rId117"/>
    <p:sldId id="331" r:id="rId118"/>
    <p:sldId id="332" r:id="rId119"/>
    <p:sldId id="333" r:id="rId120"/>
    <p:sldId id="338" r:id="rId121"/>
    <p:sldId id="334" r:id="rId122"/>
    <p:sldId id="335" r:id="rId123"/>
    <p:sldId id="336" r:id="rId124"/>
    <p:sldId id="358" r:id="rId125"/>
    <p:sldId id="359" r:id="rId126"/>
    <p:sldId id="337" r:id="rId127"/>
    <p:sldId id="360" r:id="rId128"/>
    <p:sldId id="531" r:id="rId129"/>
    <p:sldId id="274" r:id="rId130"/>
    <p:sldId id="272" r:id="rId131"/>
    <p:sldId id="261" r:id="rId132"/>
    <p:sldId id="423" r:id="rId133"/>
    <p:sldId id="424" r:id="rId134"/>
    <p:sldId id="538" r:id="rId135"/>
    <p:sldId id="537" r:id="rId136"/>
    <p:sldId id="536" r:id="rId137"/>
    <p:sldId id="425" r:id="rId138"/>
    <p:sldId id="426" r:id="rId139"/>
    <p:sldId id="539" r:id="rId140"/>
    <p:sldId id="544" r:id="rId141"/>
    <p:sldId id="427" r:id="rId142"/>
    <p:sldId id="428" r:id="rId143"/>
    <p:sldId id="532" r:id="rId144"/>
    <p:sldId id="429" r:id="rId145"/>
    <p:sldId id="431" r:id="rId146"/>
    <p:sldId id="432" r:id="rId147"/>
    <p:sldId id="433" r:id="rId148"/>
    <p:sldId id="434" r:id="rId149"/>
    <p:sldId id="435" r:id="rId150"/>
    <p:sldId id="436" r:id="rId151"/>
    <p:sldId id="437" r:id="rId152"/>
    <p:sldId id="438" r:id="rId153"/>
    <p:sldId id="439" r:id="rId154"/>
    <p:sldId id="440" r:id="rId155"/>
    <p:sldId id="441" r:id="rId156"/>
    <p:sldId id="442" r:id="rId157"/>
    <p:sldId id="443" r:id="rId158"/>
    <p:sldId id="444" r:id="rId159"/>
    <p:sldId id="445" r:id="rId160"/>
    <p:sldId id="533" r:id="rId161"/>
    <p:sldId id="447" r:id="rId162"/>
    <p:sldId id="448" r:id="rId163"/>
    <p:sldId id="449" r:id="rId164"/>
    <p:sldId id="450" r:id="rId165"/>
    <p:sldId id="451" r:id="rId166"/>
    <p:sldId id="452" r:id="rId167"/>
    <p:sldId id="453" r:id="rId168"/>
    <p:sldId id="454" r:id="rId169"/>
    <p:sldId id="455" r:id="rId170"/>
    <p:sldId id="456" r:id="rId171"/>
    <p:sldId id="457" r:id="rId172"/>
    <p:sldId id="458" r:id="rId173"/>
    <p:sldId id="459" r:id="rId174"/>
    <p:sldId id="460" r:id="rId175"/>
    <p:sldId id="534" r:id="rId176"/>
    <p:sldId id="545" r:id="rId177"/>
    <p:sldId id="546" r:id="rId178"/>
    <p:sldId id="547" r:id="rId179"/>
    <p:sldId id="548" r:id="rId180"/>
    <p:sldId id="549" r:id="rId181"/>
    <p:sldId id="550" r:id="rId182"/>
    <p:sldId id="551" r:id="rId183"/>
    <p:sldId id="552" r:id="rId184"/>
    <p:sldId id="535" r:id="rId185"/>
    <p:sldId id="468" r:id="rId186"/>
    <p:sldId id="363" r:id="rId187"/>
    <p:sldId id="265" r:id="rId188"/>
    <p:sldId id="364" r:id="rId189"/>
    <p:sldId id="365" r:id="rId190"/>
    <p:sldId id="366" r:id="rId191"/>
    <p:sldId id="367" r:id="rId192"/>
    <p:sldId id="368" r:id="rId193"/>
    <p:sldId id="369" r:id="rId194"/>
    <p:sldId id="370" r:id="rId195"/>
    <p:sldId id="371" r:id="rId196"/>
    <p:sldId id="372" r:id="rId197"/>
    <p:sldId id="373" r:id="rId198"/>
    <p:sldId id="374" r:id="rId199"/>
    <p:sldId id="375" r:id="rId200"/>
    <p:sldId id="376" r:id="rId201"/>
    <p:sldId id="377" r:id="rId202"/>
    <p:sldId id="378" r:id="rId203"/>
    <p:sldId id="379" r:id="rId204"/>
    <p:sldId id="380" r:id="rId205"/>
    <p:sldId id="381" r:id="rId206"/>
    <p:sldId id="382" r:id="rId207"/>
    <p:sldId id="383" r:id="rId208"/>
    <p:sldId id="384" r:id="rId209"/>
    <p:sldId id="540" r:id="rId210"/>
    <p:sldId id="385" r:id="rId211"/>
    <p:sldId id="386" r:id="rId212"/>
    <p:sldId id="387" r:id="rId213"/>
    <p:sldId id="388" r:id="rId214"/>
    <p:sldId id="389" r:id="rId215"/>
    <p:sldId id="390" r:id="rId216"/>
    <p:sldId id="391" r:id="rId217"/>
    <p:sldId id="392" r:id="rId218"/>
    <p:sldId id="393" r:id="rId219"/>
    <p:sldId id="394" r:id="rId220"/>
    <p:sldId id="395" r:id="rId221"/>
    <p:sldId id="396" r:id="rId222"/>
    <p:sldId id="541" r:id="rId223"/>
    <p:sldId id="397" r:id="rId224"/>
    <p:sldId id="398" r:id="rId225"/>
    <p:sldId id="399" r:id="rId226"/>
    <p:sldId id="400" r:id="rId227"/>
    <p:sldId id="401" r:id="rId228"/>
    <p:sldId id="402" r:id="rId229"/>
    <p:sldId id="403" r:id="rId230"/>
    <p:sldId id="404" r:id="rId231"/>
    <p:sldId id="405" r:id="rId232"/>
    <p:sldId id="406" r:id="rId233"/>
    <p:sldId id="407" r:id="rId234"/>
    <p:sldId id="542" r:id="rId235"/>
    <p:sldId id="408" r:id="rId236"/>
    <p:sldId id="409" r:id="rId237"/>
    <p:sldId id="410" r:id="rId238"/>
    <p:sldId id="411" r:id="rId239"/>
    <p:sldId id="412" r:id="rId240"/>
    <p:sldId id="413" r:id="rId241"/>
    <p:sldId id="414" r:id="rId242"/>
    <p:sldId id="415" r:id="rId243"/>
    <p:sldId id="416" r:id="rId244"/>
    <p:sldId id="417" r:id="rId245"/>
    <p:sldId id="418" r:id="rId246"/>
    <p:sldId id="419" r:id="rId247"/>
    <p:sldId id="420" r:id="rId248"/>
    <p:sldId id="543" r:id="rId249"/>
    <p:sldId id="421" r:id="rId2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12D1D"/>
    <a:srgbClr val="6EBD45"/>
    <a:srgbClr val="4A276C"/>
    <a:srgbClr val="FFFFFF"/>
    <a:srgbClr val="1A67A4"/>
    <a:srgbClr val="9628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18"/>
    <p:restoredTop sz="87167"/>
  </p:normalViewPr>
  <p:slideViewPr>
    <p:cSldViewPr snapToGrid="0" snapToObjects="1">
      <p:cViewPr>
        <p:scale>
          <a:sx n="85" d="100"/>
          <a:sy n="85" d="100"/>
        </p:scale>
        <p:origin x="-72" y="3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54" Type="http://schemas.openxmlformats.org/officeDocument/2006/relationships/viewProps" Target="view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theme" Target="theme/theme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notesMaster" Target="notesMasters/notesMaster1.xml"/><Relationship Id="rId256" Type="http://schemas.openxmlformats.org/officeDocument/2006/relationships/tableStyles" Target="tableStyle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handoutMaster" Target="handoutMasters/handoutMaster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008114-250B-024B-B09E-E7884B7782EB}"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5E144496-B272-634B-A33B-6891C7AD4BCF}">
      <dgm:prSet phldrT="[Text]"/>
      <dgm:spPr>
        <a:solidFill>
          <a:schemeClr val="bg1">
            <a:lumMod val="65000"/>
          </a:schemeClr>
        </a:solidFill>
      </dgm:spPr>
      <dgm:t>
        <a:bodyPr/>
        <a:lstStyle/>
        <a:p>
          <a:r>
            <a:rPr lang="en-US" dirty="0" smtClean="0"/>
            <a:t>Industry Overview</a:t>
          </a:r>
          <a:endParaRPr lang="en-US" dirty="0"/>
        </a:p>
      </dgm:t>
    </dgm:pt>
    <dgm:pt modelId="{DE36D77B-A70C-C948-971B-FFCA25CD00DD}" type="parTrans" cxnId="{990F6059-F195-0D48-A4F9-6E896BD91CB9}">
      <dgm:prSet/>
      <dgm:spPr/>
      <dgm:t>
        <a:bodyPr/>
        <a:lstStyle/>
        <a:p>
          <a:endParaRPr lang="en-US"/>
        </a:p>
      </dgm:t>
    </dgm:pt>
    <dgm:pt modelId="{D8489B9C-2B44-2A4A-82D9-15E8DF0AD676}" type="sibTrans" cxnId="{990F6059-F195-0D48-A4F9-6E896BD91CB9}">
      <dgm:prSet/>
      <dgm:spPr/>
      <dgm:t>
        <a:bodyPr/>
        <a:lstStyle/>
        <a:p>
          <a:endParaRPr lang="en-US"/>
        </a:p>
      </dgm:t>
    </dgm:pt>
    <dgm:pt modelId="{E6E859A5-17A6-6D4E-BD28-F602FD2624E6}">
      <dgm:prSet phldrT="[Text]"/>
      <dgm:spPr>
        <a:solidFill>
          <a:schemeClr val="bg1">
            <a:lumMod val="65000"/>
          </a:schemeClr>
        </a:solidFill>
      </dgm:spPr>
      <dgm:t>
        <a:bodyPr/>
        <a:lstStyle/>
        <a:p>
          <a:r>
            <a:rPr lang="en-US" dirty="0" smtClean="0"/>
            <a:t>Rogers - RCI.TO</a:t>
          </a:r>
        </a:p>
      </dgm:t>
    </dgm:pt>
    <dgm:pt modelId="{D303AC4C-E605-1A43-BBA3-CE65D0B0659F}" type="parTrans" cxnId="{C7E26787-B7A6-BB4C-824E-A5DF4F25338E}">
      <dgm:prSet/>
      <dgm:spPr/>
      <dgm:t>
        <a:bodyPr/>
        <a:lstStyle/>
        <a:p>
          <a:endParaRPr lang="en-US"/>
        </a:p>
      </dgm:t>
    </dgm:pt>
    <dgm:pt modelId="{E7AE16EE-57EC-6A48-8485-9285056BCC4F}" type="sibTrans" cxnId="{C7E26787-B7A6-BB4C-824E-A5DF4F25338E}">
      <dgm:prSet/>
      <dgm:spPr/>
      <dgm:t>
        <a:bodyPr/>
        <a:lstStyle/>
        <a:p>
          <a:endParaRPr lang="en-US"/>
        </a:p>
      </dgm:t>
    </dgm:pt>
    <dgm:pt modelId="{AC6AD812-0FB2-2D4A-AEC9-256C50EF2C6B}">
      <dgm:prSet/>
      <dgm:spPr>
        <a:solidFill>
          <a:schemeClr val="bg1">
            <a:lumMod val="65000"/>
          </a:schemeClr>
        </a:solidFill>
      </dgm:spPr>
      <dgm:t>
        <a:bodyPr/>
        <a:lstStyle/>
        <a:p>
          <a:r>
            <a:rPr lang="en-US" dirty="0" smtClean="0"/>
            <a:t>Bell - BCE.TO</a:t>
          </a:r>
          <a:endParaRPr lang="en-US" dirty="0"/>
        </a:p>
      </dgm:t>
    </dgm:pt>
    <dgm:pt modelId="{DE783095-D555-F24A-BF38-FA0FEDDF163D}" type="parTrans" cxnId="{2E48CE9E-1370-9541-8AE8-713A6489E527}">
      <dgm:prSet/>
      <dgm:spPr/>
      <dgm:t>
        <a:bodyPr/>
        <a:lstStyle/>
        <a:p>
          <a:endParaRPr lang="en-US"/>
        </a:p>
      </dgm:t>
    </dgm:pt>
    <dgm:pt modelId="{A71EE2A6-105E-1840-8164-1632E278E083}" type="sibTrans" cxnId="{2E48CE9E-1370-9541-8AE8-713A6489E527}">
      <dgm:prSet/>
      <dgm:spPr/>
      <dgm:t>
        <a:bodyPr/>
        <a:lstStyle/>
        <a:p>
          <a:endParaRPr lang="en-US"/>
        </a:p>
      </dgm:t>
    </dgm:pt>
    <dgm:pt modelId="{6E7F0B10-3301-0848-AD6A-A09AFAFB558D}">
      <dgm:prSet/>
      <dgm:spPr>
        <a:solidFill>
          <a:schemeClr val="bg1">
            <a:lumMod val="65000"/>
          </a:schemeClr>
        </a:solidFill>
      </dgm:spPr>
      <dgm:t>
        <a:bodyPr/>
        <a:lstStyle/>
        <a:p>
          <a:r>
            <a:rPr lang="en-US" dirty="0" err="1" smtClean="0"/>
            <a:t>Telus</a:t>
          </a:r>
          <a:r>
            <a:rPr lang="en-US" dirty="0" smtClean="0"/>
            <a:t> - T.TO</a:t>
          </a:r>
          <a:endParaRPr lang="en-US" dirty="0"/>
        </a:p>
      </dgm:t>
    </dgm:pt>
    <dgm:pt modelId="{B96EE4AD-9384-6243-BB32-B84CA4CAD697}" type="parTrans" cxnId="{4613D935-579C-6643-9F81-284F85E43E89}">
      <dgm:prSet/>
      <dgm:spPr/>
      <dgm:t>
        <a:bodyPr/>
        <a:lstStyle/>
        <a:p>
          <a:endParaRPr lang="en-US"/>
        </a:p>
      </dgm:t>
    </dgm:pt>
    <dgm:pt modelId="{251D4F75-2F25-E740-B54F-F774968884D8}" type="sibTrans" cxnId="{4613D935-579C-6643-9F81-284F85E43E89}">
      <dgm:prSet/>
      <dgm:spPr/>
      <dgm:t>
        <a:bodyPr/>
        <a:lstStyle/>
        <a:p>
          <a:endParaRPr lang="en-US"/>
        </a:p>
      </dgm:t>
    </dgm:pt>
    <dgm:pt modelId="{248C08F3-07CC-4E47-BF73-9FC25D1A9380}" type="pres">
      <dgm:prSet presAssocID="{53008114-250B-024B-B09E-E7884B7782EB}" presName="linear" presStyleCnt="0">
        <dgm:presLayoutVars>
          <dgm:animLvl val="lvl"/>
          <dgm:resizeHandles val="exact"/>
        </dgm:presLayoutVars>
      </dgm:prSet>
      <dgm:spPr/>
      <dgm:t>
        <a:bodyPr/>
        <a:lstStyle/>
        <a:p>
          <a:endParaRPr lang="en-US"/>
        </a:p>
      </dgm:t>
    </dgm:pt>
    <dgm:pt modelId="{9CDE9EA8-5571-C445-9147-6FE5DFF487B3}" type="pres">
      <dgm:prSet presAssocID="{5E144496-B272-634B-A33B-6891C7AD4BCF}" presName="parentText" presStyleLbl="node1" presStyleIdx="0" presStyleCnt="4" custLinFactY="-170" custLinFactNeighborX="-24171" custLinFactNeighborY="-100000">
        <dgm:presLayoutVars>
          <dgm:chMax val="0"/>
          <dgm:bulletEnabled val="1"/>
        </dgm:presLayoutVars>
      </dgm:prSet>
      <dgm:spPr/>
      <dgm:t>
        <a:bodyPr/>
        <a:lstStyle/>
        <a:p>
          <a:endParaRPr lang="en-US"/>
        </a:p>
      </dgm:t>
    </dgm:pt>
    <dgm:pt modelId="{E7DFBE95-D312-2E48-9584-A361D74D1683}" type="pres">
      <dgm:prSet presAssocID="{D8489B9C-2B44-2A4A-82D9-15E8DF0AD676}" presName="spacer" presStyleCnt="0"/>
      <dgm:spPr/>
    </dgm:pt>
    <dgm:pt modelId="{E325D83C-37B8-724F-9F37-C7161118325A}" type="pres">
      <dgm:prSet presAssocID="{E6E859A5-17A6-6D4E-BD28-F602FD2624E6}" presName="parentText" presStyleLbl="node1" presStyleIdx="1" presStyleCnt="4">
        <dgm:presLayoutVars>
          <dgm:chMax val="0"/>
          <dgm:bulletEnabled val="1"/>
        </dgm:presLayoutVars>
      </dgm:prSet>
      <dgm:spPr/>
      <dgm:t>
        <a:bodyPr/>
        <a:lstStyle/>
        <a:p>
          <a:endParaRPr lang="en-US"/>
        </a:p>
      </dgm:t>
    </dgm:pt>
    <dgm:pt modelId="{5E4D5BA0-3153-7245-81E9-46D498200DBF}" type="pres">
      <dgm:prSet presAssocID="{E7AE16EE-57EC-6A48-8485-9285056BCC4F}" presName="spacer" presStyleCnt="0"/>
      <dgm:spPr/>
    </dgm:pt>
    <dgm:pt modelId="{6F4FF869-1E07-8146-846C-2E7F7DE0B676}" type="pres">
      <dgm:prSet presAssocID="{AC6AD812-0FB2-2D4A-AEC9-256C50EF2C6B}" presName="parentText" presStyleLbl="node1" presStyleIdx="2" presStyleCnt="4">
        <dgm:presLayoutVars>
          <dgm:chMax val="0"/>
          <dgm:bulletEnabled val="1"/>
        </dgm:presLayoutVars>
      </dgm:prSet>
      <dgm:spPr/>
      <dgm:t>
        <a:bodyPr/>
        <a:lstStyle/>
        <a:p>
          <a:endParaRPr lang="en-US"/>
        </a:p>
      </dgm:t>
    </dgm:pt>
    <dgm:pt modelId="{FF22E179-DDDC-CD4F-B8BA-0ABFCBC18436}" type="pres">
      <dgm:prSet presAssocID="{A71EE2A6-105E-1840-8164-1632E278E083}" presName="spacer" presStyleCnt="0"/>
      <dgm:spPr/>
    </dgm:pt>
    <dgm:pt modelId="{552D24E8-CD65-3D4A-8EC0-BA5FAFBF66FE}" type="pres">
      <dgm:prSet presAssocID="{6E7F0B10-3301-0848-AD6A-A09AFAFB558D}" presName="parentText" presStyleLbl="node1" presStyleIdx="3" presStyleCnt="4">
        <dgm:presLayoutVars>
          <dgm:chMax val="0"/>
          <dgm:bulletEnabled val="1"/>
        </dgm:presLayoutVars>
      </dgm:prSet>
      <dgm:spPr/>
      <dgm:t>
        <a:bodyPr/>
        <a:lstStyle/>
        <a:p>
          <a:endParaRPr lang="en-US"/>
        </a:p>
      </dgm:t>
    </dgm:pt>
  </dgm:ptLst>
  <dgm:cxnLst>
    <dgm:cxn modelId="{4613D935-579C-6643-9F81-284F85E43E89}" srcId="{53008114-250B-024B-B09E-E7884B7782EB}" destId="{6E7F0B10-3301-0848-AD6A-A09AFAFB558D}" srcOrd="3" destOrd="0" parTransId="{B96EE4AD-9384-6243-BB32-B84CA4CAD697}" sibTransId="{251D4F75-2F25-E740-B54F-F774968884D8}"/>
    <dgm:cxn modelId="{F44587FF-139F-E84A-A3BF-CC702F971955}" type="presOf" srcId="{AC6AD812-0FB2-2D4A-AEC9-256C50EF2C6B}" destId="{6F4FF869-1E07-8146-846C-2E7F7DE0B676}" srcOrd="0" destOrd="0" presId="urn:microsoft.com/office/officeart/2005/8/layout/vList2"/>
    <dgm:cxn modelId="{CE72DE82-6F6F-8646-AF30-5FFF4AFAEC9D}" type="presOf" srcId="{E6E859A5-17A6-6D4E-BD28-F602FD2624E6}" destId="{E325D83C-37B8-724F-9F37-C7161118325A}" srcOrd="0" destOrd="0" presId="urn:microsoft.com/office/officeart/2005/8/layout/vList2"/>
    <dgm:cxn modelId="{F0107C15-B585-E246-9345-5B7E8096E696}" type="presOf" srcId="{6E7F0B10-3301-0848-AD6A-A09AFAFB558D}" destId="{552D24E8-CD65-3D4A-8EC0-BA5FAFBF66FE}" srcOrd="0" destOrd="0" presId="urn:microsoft.com/office/officeart/2005/8/layout/vList2"/>
    <dgm:cxn modelId="{2E48CE9E-1370-9541-8AE8-713A6489E527}" srcId="{53008114-250B-024B-B09E-E7884B7782EB}" destId="{AC6AD812-0FB2-2D4A-AEC9-256C50EF2C6B}" srcOrd="2" destOrd="0" parTransId="{DE783095-D555-F24A-BF38-FA0FEDDF163D}" sibTransId="{A71EE2A6-105E-1840-8164-1632E278E083}"/>
    <dgm:cxn modelId="{5CAD6BFA-09C5-6A4A-8AD0-37B3B9CF6109}" type="presOf" srcId="{5E144496-B272-634B-A33B-6891C7AD4BCF}" destId="{9CDE9EA8-5571-C445-9147-6FE5DFF487B3}" srcOrd="0" destOrd="0" presId="urn:microsoft.com/office/officeart/2005/8/layout/vList2"/>
    <dgm:cxn modelId="{07985B11-A0C6-4046-AA61-B9950AB79242}" type="presOf" srcId="{53008114-250B-024B-B09E-E7884B7782EB}" destId="{248C08F3-07CC-4E47-BF73-9FC25D1A9380}" srcOrd="0" destOrd="0" presId="urn:microsoft.com/office/officeart/2005/8/layout/vList2"/>
    <dgm:cxn modelId="{C7E26787-B7A6-BB4C-824E-A5DF4F25338E}" srcId="{53008114-250B-024B-B09E-E7884B7782EB}" destId="{E6E859A5-17A6-6D4E-BD28-F602FD2624E6}" srcOrd="1" destOrd="0" parTransId="{D303AC4C-E605-1A43-BBA3-CE65D0B0659F}" sibTransId="{E7AE16EE-57EC-6A48-8485-9285056BCC4F}"/>
    <dgm:cxn modelId="{990F6059-F195-0D48-A4F9-6E896BD91CB9}" srcId="{53008114-250B-024B-B09E-E7884B7782EB}" destId="{5E144496-B272-634B-A33B-6891C7AD4BCF}" srcOrd="0" destOrd="0" parTransId="{DE36D77B-A70C-C948-971B-FFCA25CD00DD}" sibTransId="{D8489B9C-2B44-2A4A-82D9-15E8DF0AD676}"/>
    <dgm:cxn modelId="{65FBCB12-9063-B64F-8E9F-93DBCE146C76}" type="presParOf" srcId="{248C08F3-07CC-4E47-BF73-9FC25D1A9380}" destId="{9CDE9EA8-5571-C445-9147-6FE5DFF487B3}" srcOrd="0" destOrd="0" presId="urn:microsoft.com/office/officeart/2005/8/layout/vList2"/>
    <dgm:cxn modelId="{8D06CBF8-1095-EE42-A37C-09BC3EA454A9}" type="presParOf" srcId="{248C08F3-07CC-4E47-BF73-9FC25D1A9380}" destId="{E7DFBE95-D312-2E48-9584-A361D74D1683}" srcOrd="1" destOrd="0" presId="urn:microsoft.com/office/officeart/2005/8/layout/vList2"/>
    <dgm:cxn modelId="{6607A53C-BF4E-354C-A4A3-EC31A4E6AE70}" type="presParOf" srcId="{248C08F3-07CC-4E47-BF73-9FC25D1A9380}" destId="{E325D83C-37B8-724F-9F37-C7161118325A}" srcOrd="2" destOrd="0" presId="urn:microsoft.com/office/officeart/2005/8/layout/vList2"/>
    <dgm:cxn modelId="{FBDCC167-FCE7-9D41-A12F-5F7BEE528551}" type="presParOf" srcId="{248C08F3-07CC-4E47-BF73-9FC25D1A9380}" destId="{5E4D5BA0-3153-7245-81E9-46D498200DBF}" srcOrd="3" destOrd="0" presId="urn:microsoft.com/office/officeart/2005/8/layout/vList2"/>
    <dgm:cxn modelId="{D68CA973-CA17-D647-B3C5-02B1B7FB8886}" type="presParOf" srcId="{248C08F3-07CC-4E47-BF73-9FC25D1A9380}" destId="{6F4FF869-1E07-8146-846C-2E7F7DE0B676}" srcOrd="4" destOrd="0" presId="urn:microsoft.com/office/officeart/2005/8/layout/vList2"/>
    <dgm:cxn modelId="{213C9722-BA9E-4741-9333-1E9C2D8B3FC7}" type="presParOf" srcId="{248C08F3-07CC-4E47-BF73-9FC25D1A9380}" destId="{FF22E179-DDDC-CD4F-B8BA-0ABFCBC18436}" srcOrd="5" destOrd="0" presId="urn:microsoft.com/office/officeart/2005/8/layout/vList2"/>
    <dgm:cxn modelId="{79B1162A-DEEB-F34C-B2A6-CB69C39309A6}" type="presParOf" srcId="{248C08F3-07CC-4E47-BF73-9FC25D1A9380}" destId="{552D24E8-CD65-3D4A-8EC0-BA5FAFBF66FE}"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D84E93-6744-8C44-83A2-A69D146C964E}" type="doc">
      <dgm:prSet loTypeId="urn:microsoft.com/office/officeart/2005/8/layout/chevron2" loCatId="" qsTypeId="urn:microsoft.com/office/officeart/2005/8/quickstyle/simple4" qsCatId="simple" csTypeId="urn:microsoft.com/office/officeart/2005/8/colors/accent6_4" csCatId="accent6" phldr="1"/>
      <dgm:spPr/>
      <dgm:t>
        <a:bodyPr/>
        <a:lstStyle/>
        <a:p>
          <a:endParaRPr lang="en-US"/>
        </a:p>
      </dgm:t>
    </dgm:pt>
    <dgm:pt modelId="{37F27578-90E2-C044-9852-3C7FD27FAB94}">
      <dgm:prSet phldrT="[Text]"/>
      <dgm:spPr/>
      <dgm:t>
        <a:bodyPr/>
        <a:lstStyle/>
        <a:p>
          <a:r>
            <a:rPr lang="en-US" dirty="0" smtClean="0"/>
            <a:t>1990</a:t>
          </a:r>
          <a:endParaRPr lang="en-US" dirty="0"/>
        </a:p>
      </dgm:t>
    </dgm:pt>
    <dgm:pt modelId="{F7C822F3-985B-1144-A9A8-AEE4E5CE47F7}" type="parTrans" cxnId="{017EBC47-2E4A-1641-A516-B5AA5E96ECA3}">
      <dgm:prSet/>
      <dgm:spPr/>
      <dgm:t>
        <a:bodyPr/>
        <a:lstStyle/>
        <a:p>
          <a:endParaRPr lang="en-US"/>
        </a:p>
      </dgm:t>
    </dgm:pt>
    <dgm:pt modelId="{FC6751F8-D108-4A49-8BB3-0352CA880020}" type="sibTrans" cxnId="{017EBC47-2E4A-1641-A516-B5AA5E96ECA3}">
      <dgm:prSet/>
      <dgm:spPr/>
      <dgm:t>
        <a:bodyPr/>
        <a:lstStyle/>
        <a:p>
          <a:endParaRPr lang="en-US"/>
        </a:p>
      </dgm:t>
    </dgm:pt>
    <dgm:pt modelId="{4C967B19-E817-F34B-9D78-751CEF7D1CD8}">
      <dgm:prSet phldrT="[Text]"/>
      <dgm:spPr/>
      <dgm:t>
        <a:bodyPr/>
        <a:lstStyle/>
        <a:p>
          <a:r>
            <a:rPr lang="en-CA" dirty="0" smtClean="0"/>
            <a:t>TELUS Corporation established, following the reorganization of the Alberta Government Telephones Commission. Marked the largest initial public offering in Canadian history up to this time, raising $896 million.</a:t>
          </a:r>
          <a:endParaRPr lang="en-US" dirty="0"/>
        </a:p>
      </dgm:t>
    </dgm:pt>
    <dgm:pt modelId="{F7E3A7DA-D58E-F24D-B22B-596EADAC87BD}" type="parTrans" cxnId="{23CB07C6-D404-8D4F-A1A0-CBB710958039}">
      <dgm:prSet/>
      <dgm:spPr/>
      <dgm:t>
        <a:bodyPr/>
        <a:lstStyle/>
        <a:p>
          <a:endParaRPr lang="en-US"/>
        </a:p>
      </dgm:t>
    </dgm:pt>
    <dgm:pt modelId="{286B9822-4819-5B4D-9673-3F200BD87199}" type="sibTrans" cxnId="{23CB07C6-D404-8D4F-A1A0-CBB710958039}">
      <dgm:prSet/>
      <dgm:spPr/>
      <dgm:t>
        <a:bodyPr/>
        <a:lstStyle/>
        <a:p>
          <a:endParaRPr lang="en-US"/>
        </a:p>
      </dgm:t>
    </dgm:pt>
    <dgm:pt modelId="{E423570F-A8A0-4B43-9342-F6328F1B22B0}">
      <dgm:prSet phldrT="[Text]"/>
      <dgm:spPr/>
      <dgm:t>
        <a:bodyPr/>
        <a:lstStyle/>
        <a:p>
          <a:r>
            <a:rPr lang="en-US" dirty="0" smtClean="0"/>
            <a:t>1991</a:t>
          </a:r>
          <a:endParaRPr lang="en-US" dirty="0"/>
        </a:p>
      </dgm:t>
    </dgm:pt>
    <dgm:pt modelId="{C71BFC38-6D86-C947-9C2F-6D3CAD4A29B1}" type="parTrans" cxnId="{0EE68B93-C6D6-0C4D-80AA-D24221E8DB1C}">
      <dgm:prSet/>
      <dgm:spPr/>
      <dgm:t>
        <a:bodyPr/>
        <a:lstStyle/>
        <a:p>
          <a:endParaRPr lang="en-US"/>
        </a:p>
      </dgm:t>
    </dgm:pt>
    <dgm:pt modelId="{EF90C6F5-EB38-1C49-B47A-4C8B55FE45C3}" type="sibTrans" cxnId="{0EE68B93-C6D6-0C4D-80AA-D24221E8DB1C}">
      <dgm:prSet/>
      <dgm:spPr/>
      <dgm:t>
        <a:bodyPr/>
        <a:lstStyle/>
        <a:p>
          <a:endParaRPr lang="en-US"/>
        </a:p>
      </dgm:t>
    </dgm:pt>
    <dgm:pt modelId="{9459272E-2AFF-4B43-876E-63DDB4666772}">
      <dgm:prSet phldrT="[Text]" custT="1"/>
      <dgm:spPr/>
      <dgm:t>
        <a:bodyPr/>
        <a:lstStyle/>
        <a:p>
          <a:r>
            <a:rPr lang="en-CA" sz="1800" dirty="0" smtClean="0"/>
            <a:t>The Province of Alberta sold its remaining ownership interest in TELUS for $870 million</a:t>
          </a:r>
          <a:endParaRPr lang="en-US" sz="1800" dirty="0"/>
        </a:p>
      </dgm:t>
    </dgm:pt>
    <dgm:pt modelId="{6C4986F9-00CB-924C-A00A-91B1B5CB32C3}" type="parTrans" cxnId="{E731C83F-9601-1C49-A1F0-565906CB4833}">
      <dgm:prSet/>
      <dgm:spPr/>
      <dgm:t>
        <a:bodyPr/>
        <a:lstStyle/>
        <a:p>
          <a:endParaRPr lang="en-US"/>
        </a:p>
      </dgm:t>
    </dgm:pt>
    <dgm:pt modelId="{BA2C221B-34C7-514F-93A6-4AB22D45F6D2}" type="sibTrans" cxnId="{E731C83F-9601-1C49-A1F0-565906CB4833}">
      <dgm:prSet/>
      <dgm:spPr/>
      <dgm:t>
        <a:bodyPr/>
        <a:lstStyle/>
        <a:p>
          <a:endParaRPr lang="en-US"/>
        </a:p>
      </dgm:t>
    </dgm:pt>
    <dgm:pt modelId="{41E5690C-238F-1249-87D9-5D29E2F644E2}">
      <dgm:prSet phldrT="[Text]"/>
      <dgm:spPr/>
      <dgm:t>
        <a:bodyPr/>
        <a:lstStyle/>
        <a:p>
          <a:r>
            <a:rPr lang="en-US" dirty="0" smtClean="0"/>
            <a:t>1995</a:t>
          </a:r>
          <a:endParaRPr lang="en-US" dirty="0"/>
        </a:p>
      </dgm:t>
    </dgm:pt>
    <dgm:pt modelId="{951A5E75-9327-0F41-A83B-9F265EB6B546}" type="parTrans" cxnId="{0A0D25C3-EC0B-D44D-8B86-94629CB7E4BA}">
      <dgm:prSet/>
      <dgm:spPr/>
      <dgm:t>
        <a:bodyPr/>
        <a:lstStyle/>
        <a:p>
          <a:endParaRPr lang="en-US"/>
        </a:p>
      </dgm:t>
    </dgm:pt>
    <dgm:pt modelId="{37618442-36FE-024F-974D-125E83E83F2F}" type="sibTrans" cxnId="{0A0D25C3-EC0B-D44D-8B86-94629CB7E4BA}">
      <dgm:prSet/>
      <dgm:spPr/>
      <dgm:t>
        <a:bodyPr/>
        <a:lstStyle/>
        <a:p>
          <a:endParaRPr lang="en-US"/>
        </a:p>
      </dgm:t>
    </dgm:pt>
    <dgm:pt modelId="{AE8E7F77-9C72-BE40-A156-E39B8630D10F}">
      <dgm:prSet phldrT="[Text]" custT="1"/>
      <dgm:spPr/>
      <dgm:t>
        <a:bodyPr/>
        <a:lstStyle/>
        <a:p>
          <a:r>
            <a:rPr lang="en-CA" sz="1800" dirty="0" smtClean="0"/>
            <a:t>TELUS acquired ED TEL from the City of Edmonton for $467 million</a:t>
          </a:r>
          <a:endParaRPr lang="en-US" sz="1800" dirty="0"/>
        </a:p>
      </dgm:t>
    </dgm:pt>
    <dgm:pt modelId="{6B3A7420-275E-C949-A994-A011A1441D94}" type="sibTrans" cxnId="{5097DC49-6D06-214A-8A7F-BF7CBB158831}">
      <dgm:prSet/>
      <dgm:spPr/>
      <dgm:t>
        <a:bodyPr/>
        <a:lstStyle/>
        <a:p>
          <a:endParaRPr lang="en-US"/>
        </a:p>
      </dgm:t>
    </dgm:pt>
    <dgm:pt modelId="{327B78B7-8246-3645-80DE-09AA287C5A6C}" type="parTrans" cxnId="{5097DC49-6D06-214A-8A7F-BF7CBB158831}">
      <dgm:prSet/>
      <dgm:spPr/>
      <dgm:t>
        <a:bodyPr/>
        <a:lstStyle/>
        <a:p>
          <a:endParaRPr lang="en-US"/>
        </a:p>
      </dgm:t>
    </dgm:pt>
    <dgm:pt modelId="{5DFA74A4-8C34-D840-8606-82BB22D04AA5}" type="pres">
      <dgm:prSet presAssocID="{83D84E93-6744-8C44-83A2-A69D146C964E}" presName="linearFlow" presStyleCnt="0">
        <dgm:presLayoutVars>
          <dgm:dir/>
          <dgm:animLvl val="lvl"/>
          <dgm:resizeHandles val="exact"/>
        </dgm:presLayoutVars>
      </dgm:prSet>
      <dgm:spPr/>
      <dgm:t>
        <a:bodyPr/>
        <a:lstStyle/>
        <a:p>
          <a:endParaRPr lang="en-US"/>
        </a:p>
      </dgm:t>
    </dgm:pt>
    <dgm:pt modelId="{E94FB592-4213-D548-B757-8BF71E236071}" type="pres">
      <dgm:prSet presAssocID="{37F27578-90E2-C044-9852-3C7FD27FAB94}" presName="composite" presStyleCnt="0"/>
      <dgm:spPr/>
    </dgm:pt>
    <dgm:pt modelId="{355FCAFC-7C73-CB43-BEB9-22BA5C562194}" type="pres">
      <dgm:prSet presAssocID="{37F27578-90E2-C044-9852-3C7FD27FAB94}" presName="parentText" presStyleLbl="alignNode1" presStyleIdx="0" presStyleCnt="3">
        <dgm:presLayoutVars>
          <dgm:chMax val="1"/>
          <dgm:bulletEnabled val="1"/>
        </dgm:presLayoutVars>
      </dgm:prSet>
      <dgm:spPr/>
      <dgm:t>
        <a:bodyPr/>
        <a:lstStyle/>
        <a:p>
          <a:endParaRPr lang="en-US"/>
        </a:p>
      </dgm:t>
    </dgm:pt>
    <dgm:pt modelId="{2C78671E-05DA-F749-B21E-2EAA5055F5FD}" type="pres">
      <dgm:prSet presAssocID="{37F27578-90E2-C044-9852-3C7FD27FAB94}" presName="descendantText" presStyleLbl="alignAcc1" presStyleIdx="0" presStyleCnt="3">
        <dgm:presLayoutVars>
          <dgm:bulletEnabled val="1"/>
        </dgm:presLayoutVars>
      </dgm:prSet>
      <dgm:spPr/>
      <dgm:t>
        <a:bodyPr/>
        <a:lstStyle/>
        <a:p>
          <a:endParaRPr lang="en-US"/>
        </a:p>
      </dgm:t>
    </dgm:pt>
    <dgm:pt modelId="{8E7AB6BC-1DCA-DA4B-85CE-A8042E77038C}" type="pres">
      <dgm:prSet presAssocID="{FC6751F8-D108-4A49-8BB3-0352CA880020}" presName="sp" presStyleCnt="0"/>
      <dgm:spPr/>
    </dgm:pt>
    <dgm:pt modelId="{7BC0F0C9-AF13-1741-983D-2874394D5502}" type="pres">
      <dgm:prSet presAssocID="{E423570F-A8A0-4B43-9342-F6328F1B22B0}" presName="composite" presStyleCnt="0"/>
      <dgm:spPr/>
    </dgm:pt>
    <dgm:pt modelId="{F1C341E3-5400-AA42-B4B6-C0CD00E5995A}" type="pres">
      <dgm:prSet presAssocID="{E423570F-A8A0-4B43-9342-F6328F1B22B0}" presName="parentText" presStyleLbl="alignNode1" presStyleIdx="1" presStyleCnt="3">
        <dgm:presLayoutVars>
          <dgm:chMax val="1"/>
          <dgm:bulletEnabled val="1"/>
        </dgm:presLayoutVars>
      </dgm:prSet>
      <dgm:spPr/>
      <dgm:t>
        <a:bodyPr/>
        <a:lstStyle/>
        <a:p>
          <a:endParaRPr lang="en-US"/>
        </a:p>
      </dgm:t>
    </dgm:pt>
    <dgm:pt modelId="{438CB7C9-FB93-8749-9979-26B5F60956B4}" type="pres">
      <dgm:prSet presAssocID="{E423570F-A8A0-4B43-9342-F6328F1B22B0}" presName="descendantText" presStyleLbl="alignAcc1" presStyleIdx="1" presStyleCnt="3">
        <dgm:presLayoutVars>
          <dgm:bulletEnabled val="1"/>
        </dgm:presLayoutVars>
      </dgm:prSet>
      <dgm:spPr/>
      <dgm:t>
        <a:bodyPr/>
        <a:lstStyle/>
        <a:p>
          <a:endParaRPr lang="en-US"/>
        </a:p>
      </dgm:t>
    </dgm:pt>
    <dgm:pt modelId="{CD89E365-2383-9541-94C0-A44A748EE69B}" type="pres">
      <dgm:prSet presAssocID="{EF90C6F5-EB38-1C49-B47A-4C8B55FE45C3}" presName="sp" presStyleCnt="0"/>
      <dgm:spPr/>
    </dgm:pt>
    <dgm:pt modelId="{AB8DFB59-483E-D14E-8B4C-11896DAE385E}" type="pres">
      <dgm:prSet presAssocID="{41E5690C-238F-1249-87D9-5D29E2F644E2}" presName="composite" presStyleCnt="0"/>
      <dgm:spPr/>
    </dgm:pt>
    <dgm:pt modelId="{49EEDA20-C727-CF4C-9F4E-F23D9335DC83}" type="pres">
      <dgm:prSet presAssocID="{41E5690C-238F-1249-87D9-5D29E2F644E2}" presName="parentText" presStyleLbl="alignNode1" presStyleIdx="2" presStyleCnt="3">
        <dgm:presLayoutVars>
          <dgm:chMax val="1"/>
          <dgm:bulletEnabled val="1"/>
        </dgm:presLayoutVars>
      </dgm:prSet>
      <dgm:spPr/>
      <dgm:t>
        <a:bodyPr/>
        <a:lstStyle/>
        <a:p>
          <a:endParaRPr lang="en-US"/>
        </a:p>
      </dgm:t>
    </dgm:pt>
    <dgm:pt modelId="{A476B698-EC78-4046-9DC6-93ABC321A595}" type="pres">
      <dgm:prSet presAssocID="{41E5690C-238F-1249-87D9-5D29E2F644E2}" presName="descendantText" presStyleLbl="alignAcc1" presStyleIdx="2" presStyleCnt="3">
        <dgm:presLayoutVars>
          <dgm:bulletEnabled val="1"/>
        </dgm:presLayoutVars>
      </dgm:prSet>
      <dgm:spPr/>
      <dgm:t>
        <a:bodyPr/>
        <a:lstStyle/>
        <a:p>
          <a:endParaRPr lang="en-US"/>
        </a:p>
      </dgm:t>
    </dgm:pt>
  </dgm:ptLst>
  <dgm:cxnLst>
    <dgm:cxn modelId="{7A0C7D43-74A1-8E40-9AFC-B38C8F758D99}" type="presOf" srcId="{9459272E-2AFF-4B43-876E-63DDB4666772}" destId="{438CB7C9-FB93-8749-9979-26B5F60956B4}" srcOrd="0" destOrd="0" presId="urn:microsoft.com/office/officeart/2005/8/layout/chevron2"/>
    <dgm:cxn modelId="{0A0D25C3-EC0B-D44D-8B86-94629CB7E4BA}" srcId="{83D84E93-6744-8C44-83A2-A69D146C964E}" destId="{41E5690C-238F-1249-87D9-5D29E2F644E2}" srcOrd="2" destOrd="0" parTransId="{951A5E75-9327-0F41-A83B-9F265EB6B546}" sibTransId="{37618442-36FE-024F-974D-125E83E83F2F}"/>
    <dgm:cxn modelId="{38C63FDC-B52B-3746-8202-3582B3BA9B6F}" type="presOf" srcId="{4C967B19-E817-F34B-9D78-751CEF7D1CD8}" destId="{2C78671E-05DA-F749-B21E-2EAA5055F5FD}" srcOrd="0" destOrd="0" presId="urn:microsoft.com/office/officeart/2005/8/layout/chevron2"/>
    <dgm:cxn modelId="{F1EA0396-B50A-F64A-9BDE-A18B3A8FC4C4}" type="presOf" srcId="{37F27578-90E2-C044-9852-3C7FD27FAB94}" destId="{355FCAFC-7C73-CB43-BEB9-22BA5C562194}" srcOrd="0" destOrd="0" presId="urn:microsoft.com/office/officeart/2005/8/layout/chevron2"/>
    <dgm:cxn modelId="{B71EF831-6C6B-3048-91D3-5403B2ED135B}" type="presOf" srcId="{E423570F-A8A0-4B43-9342-F6328F1B22B0}" destId="{F1C341E3-5400-AA42-B4B6-C0CD00E5995A}" srcOrd="0" destOrd="0" presId="urn:microsoft.com/office/officeart/2005/8/layout/chevron2"/>
    <dgm:cxn modelId="{017EBC47-2E4A-1641-A516-B5AA5E96ECA3}" srcId="{83D84E93-6744-8C44-83A2-A69D146C964E}" destId="{37F27578-90E2-C044-9852-3C7FD27FAB94}" srcOrd="0" destOrd="0" parTransId="{F7C822F3-985B-1144-A9A8-AEE4E5CE47F7}" sibTransId="{FC6751F8-D108-4A49-8BB3-0352CA880020}"/>
    <dgm:cxn modelId="{ABB5BD0B-3AB2-2D44-B3BC-B11D1FC1FFC5}" type="presOf" srcId="{41E5690C-238F-1249-87D9-5D29E2F644E2}" destId="{49EEDA20-C727-CF4C-9F4E-F23D9335DC83}" srcOrd="0" destOrd="0" presId="urn:microsoft.com/office/officeart/2005/8/layout/chevron2"/>
    <dgm:cxn modelId="{495BE307-9F9A-874E-B7FA-22FCAB1F642A}" type="presOf" srcId="{83D84E93-6744-8C44-83A2-A69D146C964E}" destId="{5DFA74A4-8C34-D840-8606-82BB22D04AA5}" srcOrd="0" destOrd="0" presId="urn:microsoft.com/office/officeart/2005/8/layout/chevron2"/>
    <dgm:cxn modelId="{5097DC49-6D06-214A-8A7F-BF7CBB158831}" srcId="{41E5690C-238F-1249-87D9-5D29E2F644E2}" destId="{AE8E7F77-9C72-BE40-A156-E39B8630D10F}" srcOrd="0" destOrd="0" parTransId="{327B78B7-8246-3645-80DE-09AA287C5A6C}" sibTransId="{6B3A7420-275E-C949-A994-A011A1441D94}"/>
    <dgm:cxn modelId="{23CB07C6-D404-8D4F-A1A0-CBB710958039}" srcId="{37F27578-90E2-C044-9852-3C7FD27FAB94}" destId="{4C967B19-E817-F34B-9D78-751CEF7D1CD8}" srcOrd="0" destOrd="0" parTransId="{F7E3A7DA-D58E-F24D-B22B-596EADAC87BD}" sibTransId="{286B9822-4819-5B4D-9673-3F200BD87199}"/>
    <dgm:cxn modelId="{0EE68B93-C6D6-0C4D-80AA-D24221E8DB1C}" srcId="{83D84E93-6744-8C44-83A2-A69D146C964E}" destId="{E423570F-A8A0-4B43-9342-F6328F1B22B0}" srcOrd="1" destOrd="0" parTransId="{C71BFC38-6D86-C947-9C2F-6D3CAD4A29B1}" sibTransId="{EF90C6F5-EB38-1C49-B47A-4C8B55FE45C3}"/>
    <dgm:cxn modelId="{E731C83F-9601-1C49-A1F0-565906CB4833}" srcId="{E423570F-A8A0-4B43-9342-F6328F1B22B0}" destId="{9459272E-2AFF-4B43-876E-63DDB4666772}" srcOrd="0" destOrd="0" parTransId="{6C4986F9-00CB-924C-A00A-91B1B5CB32C3}" sibTransId="{BA2C221B-34C7-514F-93A6-4AB22D45F6D2}"/>
    <dgm:cxn modelId="{2DAA0CD2-96F2-6B44-8189-A231515C718B}" type="presOf" srcId="{AE8E7F77-9C72-BE40-A156-E39B8630D10F}" destId="{A476B698-EC78-4046-9DC6-93ABC321A595}" srcOrd="0" destOrd="0" presId="urn:microsoft.com/office/officeart/2005/8/layout/chevron2"/>
    <dgm:cxn modelId="{EC570DE3-3AC7-F84F-A96D-F8730E53CE0E}" type="presParOf" srcId="{5DFA74A4-8C34-D840-8606-82BB22D04AA5}" destId="{E94FB592-4213-D548-B757-8BF71E236071}" srcOrd="0" destOrd="0" presId="urn:microsoft.com/office/officeart/2005/8/layout/chevron2"/>
    <dgm:cxn modelId="{837D9052-56FC-EC44-A8AA-02DE991061A5}" type="presParOf" srcId="{E94FB592-4213-D548-B757-8BF71E236071}" destId="{355FCAFC-7C73-CB43-BEB9-22BA5C562194}" srcOrd="0" destOrd="0" presId="urn:microsoft.com/office/officeart/2005/8/layout/chevron2"/>
    <dgm:cxn modelId="{8EEAED95-05D1-3248-9A49-D359D142544F}" type="presParOf" srcId="{E94FB592-4213-D548-B757-8BF71E236071}" destId="{2C78671E-05DA-F749-B21E-2EAA5055F5FD}" srcOrd="1" destOrd="0" presId="urn:microsoft.com/office/officeart/2005/8/layout/chevron2"/>
    <dgm:cxn modelId="{8FCABE12-6A4C-CC44-867D-9369E8526FE0}" type="presParOf" srcId="{5DFA74A4-8C34-D840-8606-82BB22D04AA5}" destId="{8E7AB6BC-1DCA-DA4B-85CE-A8042E77038C}" srcOrd="1" destOrd="0" presId="urn:microsoft.com/office/officeart/2005/8/layout/chevron2"/>
    <dgm:cxn modelId="{3A9BF22F-F9D4-0F40-B85B-A66050A3A3EF}" type="presParOf" srcId="{5DFA74A4-8C34-D840-8606-82BB22D04AA5}" destId="{7BC0F0C9-AF13-1741-983D-2874394D5502}" srcOrd="2" destOrd="0" presId="urn:microsoft.com/office/officeart/2005/8/layout/chevron2"/>
    <dgm:cxn modelId="{0DC84F00-ED6B-1143-9D8B-037FE7DDE4E9}" type="presParOf" srcId="{7BC0F0C9-AF13-1741-983D-2874394D5502}" destId="{F1C341E3-5400-AA42-B4B6-C0CD00E5995A}" srcOrd="0" destOrd="0" presId="urn:microsoft.com/office/officeart/2005/8/layout/chevron2"/>
    <dgm:cxn modelId="{FA331D37-AA51-8841-8412-74FD0A6EBCD0}" type="presParOf" srcId="{7BC0F0C9-AF13-1741-983D-2874394D5502}" destId="{438CB7C9-FB93-8749-9979-26B5F60956B4}" srcOrd="1" destOrd="0" presId="urn:microsoft.com/office/officeart/2005/8/layout/chevron2"/>
    <dgm:cxn modelId="{C4DEAFAF-F628-0C45-AFE8-D34CEFEA866F}" type="presParOf" srcId="{5DFA74A4-8C34-D840-8606-82BB22D04AA5}" destId="{CD89E365-2383-9541-94C0-A44A748EE69B}" srcOrd="3" destOrd="0" presId="urn:microsoft.com/office/officeart/2005/8/layout/chevron2"/>
    <dgm:cxn modelId="{E0F0DEE6-C1EE-7A4F-AB61-6F10AF2D7BE8}" type="presParOf" srcId="{5DFA74A4-8C34-D840-8606-82BB22D04AA5}" destId="{AB8DFB59-483E-D14E-8B4C-11896DAE385E}" srcOrd="4" destOrd="0" presId="urn:microsoft.com/office/officeart/2005/8/layout/chevron2"/>
    <dgm:cxn modelId="{E7D36C4B-FE1B-6649-967A-E7064027C437}" type="presParOf" srcId="{AB8DFB59-483E-D14E-8B4C-11896DAE385E}" destId="{49EEDA20-C727-CF4C-9F4E-F23D9335DC83}" srcOrd="0" destOrd="0" presId="urn:microsoft.com/office/officeart/2005/8/layout/chevron2"/>
    <dgm:cxn modelId="{86DC171A-225D-D44F-A8E0-6AA67EF61EFB}" type="presParOf" srcId="{AB8DFB59-483E-D14E-8B4C-11896DAE385E}" destId="{A476B698-EC78-4046-9DC6-93ABC321A59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D84E93-6744-8C44-83A2-A69D146C964E}" type="doc">
      <dgm:prSet loTypeId="urn:microsoft.com/office/officeart/2005/8/layout/chevron2" loCatId="" qsTypeId="urn:microsoft.com/office/officeart/2005/8/quickstyle/simple4" qsCatId="simple" csTypeId="urn:microsoft.com/office/officeart/2005/8/colors/accent6_4" csCatId="accent6" phldr="1"/>
      <dgm:spPr/>
      <dgm:t>
        <a:bodyPr/>
        <a:lstStyle/>
        <a:p>
          <a:endParaRPr lang="en-US"/>
        </a:p>
      </dgm:t>
    </dgm:pt>
    <dgm:pt modelId="{37F27578-90E2-C044-9852-3C7FD27FAB94}">
      <dgm:prSet phldrT="[Text]"/>
      <dgm:spPr/>
      <dgm:t>
        <a:bodyPr/>
        <a:lstStyle/>
        <a:p>
          <a:r>
            <a:rPr lang="en-US" dirty="0" smtClean="0"/>
            <a:t>1996</a:t>
          </a:r>
          <a:endParaRPr lang="en-US" dirty="0"/>
        </a:p>
      </dgm:t>
    </dgm:pt>
    <dgm:pt modelId="{F7C822F3-985B-1144-A9A8-AEE4E5CE47F7}" type="parTrans" cxnId="{017EBC47-2E4A-1641-A516-B5AA5E96ECA3}">
      <dgm:prSet/>
      <dgm:spPr/>
      <dgm:t>
        <a:bodyPr/>
        <a:lstStyle/>
        <a:p>
          <a:endParaRPr lang="en-US"/>
        </a:p>
      </dgm:t>
    </dgm:pt>
    <dgm:pt modelId="{FC6751F8-D108-4A49-8BB3-0352CA880020}" type="sibTrans" cxnId="{017EBC47-2E4A-1641-A516-B5AA5E96ECA3}">
      <dgm:prSet/>
      <dgm:spPr/>
      <dgm:t>
        <a:bodyPr/>
        <a:lstStyle/>
        <a:p>
          <a:endParaRPr lang="en-US"/>
        </a:p>
      </dgm:t>
    </dgm:pt>
    <dgm:pt modelId="{4C967B19-E817-F34B-9D78-751CEF7D1CD8}">
      <dgm:prSet phldrT="[Text]"/>
      <dgm:spPr/>
      <dgm:t>
        <a:bodyPr/>
        <a:lstStyle/>
        <a:p>
          <a:r>
            <a:rPr lang="en-CA" dirty="0" smtClean="0"/>
            <a:t>The TELUS "master brand" introduced, bringing products and companies under one unified identity. The ED TEL and AGT brands are retired.</a:t>
          </a:r>
          <a:endParaRPr lang="en-US" dirty="0"/>
        </a:p>
      </dgm:t>
    </dgm:pt>
    <dgm:pt modelId="{F7E3A7DA-D58E-F24D-B22B-596EADAC87BD}" type="parTrans" cxnId="{23CB07C6-D404-8D4F-A1A0-CBB710958039}">
      <dgm:prSet/>
      <dgm:spPr/>
      <dgm:t>
        <a:bodyPr/>
        <a:lstStyle/>
        <a:p>
          <a:endParaRPr lang="en-US"/>
        </a:p>
      </dgm:t>
    </dgm:pt>
    <dgm:pt modelId="{286B9822-4819-5B4D-9673-3F200BD87199}" type="sibTrans" cxnId="{23CB07C6-D404-8D4F-A1A0-CBB710958039}">
      <dgm:prSet/>
      <dgm:spPr/>
      <dgm:t>
        <a:bodyPr/>
        <a:lstStyle/>
        <a:p>
          <a:endParaRPr lang="en-US"/>
        </a:p>
      </dgm:t>
    </dgm:pt>
    <dgm:pt modelId="{E423570F-A8A0-4B43-9342-F6328F1B22B0}">
      <dgm:prSet phldrT="[Text]"/>
      <dgm:spPr/>
      <dgm:t>
        <a:bodyPr/>
        <a:lstStyle/>
        <a:p>
          <a:r>
            <a:rPr lang="en-US" dirty="0" smtClean="0"/>
            <a:t>1997</a:t>
          </a:r>
          <a:endParaRPr lang="en-US" dirty="0"/>
        </a:p>
      </dgm:t>
    </dgm:pt>
    <dgm:pt modelId="{C71BFC38-6D86-C947-9C2F-6D3CAD4A29B1}" type="parTrans" cxnId="{0EE68B93-C6D6-0C4D-80AA-D24221E8DB1C}">
      <dgm:prSet/>
      <dgm:spPr/>
      <dgm:t>
        <a:bodyPr/>
        <a:lstStyle/>
        <a:p>
          <a:endParaRPr lang="en-US"/>
        </a:p>
      </dgm:t>
    </dgm:pt>
    <dgm:pt modelId="{EF90C6F5-EB38-1C49-B47A-4C8B55FE45C3}" type="sibTrans" cxnId="{0EE68B93-C6D6-0C4D-80AA-D24221E8DB1C}">
      <dgm:prSet/>
      <dgm:spPr/>
      <dgm:t>
        <a:bodyPr/>
        <a:lstStyle/>
        <a:p>
          <a:endParaRPr lang="en-US"/>
        </a:p>
      </dgm:t>
    </dgm:pt>
    <dgm:pt modelId="{9459272E-2AFF-4B43-876E-63DDB4666772}">
      <dgm:prSet phldrT="[Text]" custT="1"/>
      <dgm:spPr/>
      <dgm:t>
        <a:bodyPr/>
        <a:lstStyle/>
        <a:p>
          <a:r>
            <a:rPr lang="en-CA" sz="2200" dirty="0" smtClean="0"/>
            <a:t>TELUS given approval by the CRTC to commence multimedia service trials in Edmonton and Calgary</a:t>
          </a:r>
          <a:endParaRPr lang="en-US" sz="2400" dirty="0"/>
        </a:p>
      </dgm:t>
    </dgm:pt>
    <dgm:pt modelId="{6C4986F9-00CB-924C-A00A-91B1B5CB32C3}" type="parTrans" cxnId="{E731C83F-9601-1C49-A1F0-565906CB4833}">
      <dgm:prSet/>
      <dgm:spPr/>
      <dgm:t>
        <a:bodyPr/>
        <a:lstStyle/>
        <a:p>
          <a:endParaRPr lang="en-US"/>
        </a:p>
      </dgm:t>
    </dgm:pt>
    <dgm:pt modelId="{BA2C221B-34C7-514F-93A6-4AB22D45F6D2}" type="sibTrans" cxnId="{E731C83F-9601-1C49-A1F0-565906CB4833}">
      <dgm:prSet/>
      <dgm:spPr/>
      <dgm:t>
        <a:bodyPr/>
        <a:lstStyle/>
        <a:p>
          <a:endParaRPr lang="en-US"/>
        </a:p>
      </dgm:t>
    </dgm:pt>
    <dgm:pt modelId="{41E5690C-238F-1249-87D9-5D29E2F644E2}">
      <dgm:prSet phldrT="[Text]"/>
      <dgm:spPr/>
      <dgm:t>
        <a:bodyPr/>
        <a:lstStyle/>
        <a:p>
          <a:r>
            <a:rPr lang="en-US" dirty="0" smtClean="0"/>
            <a:t>2005</a:t>
          </a:r>
          <a:endParaRPr lang="en-US" dirty="0"/>
        </a:p>
      </dgm:t>
    </dgm:pt>
    <dgm:pt modelId="{951A5E75-9327-0F41-A83B-9F265EB6B546}" type="parTrans" cxnId="{0A0D25C3-EC0B-D44D-8B86-94629CB7E4BA}">
      <dgm:prSet/>
      <dgm:spPr/>
      <dgm:t>
        <a:bodyPr/>
        <a:lstStyle/>
        <a:p>
          <a:endParaRPr lang="en-US"/>
        </a:p>
      </dgm:t>
    </dgm:pt>
    <dgm:pt modelId="{37618442-36FE-024F-974D-125E83E83F2F}" type="sibTrans" cxnId="{0A0D25C3-EC0B-D44D-8B86-94629CB7E4BA}">
      <dgm:prSet/>
      <dgm:spPr/>
      <dgm:t>
        <a:bodyPr/>
        <a:lstStyle/>
        <a:p>
          <a:endParaRPr lang="en-US"/>
        </a:p>
      </dgm:t>
    </dgm:pt>
    <dgm:pt modelId="{B796CA64-3015-B54D-91EC-9F59066F15C8}">
      <dgm:prSet custT="1"/>
      <dgm:spPr/>
      <dgm:t>
        <a:bodyPr/>
        <a:lstStyle/>
        <a:p>
          <a:r>
            <a:rPr lang="en-CA" sz="2200" dirty="0" smtClean="0"/>
            <a:t>TELUS integrates into one operating structure. TELUS Communications and TELUS Mobility.</a:t>
          </a:r>
          <a:endParaRPr lang="en-CA" sz="2200" dirty="0"/>
        </a:p>
      </dgm:t>
    </dgm:pt>
    <dgm:pt modelId="{A24C0DD0-DD6C-F549-9250-75EDB354448F}" type="parTrans" cxnId="{436D3988-DFD8-0B4D-9D0D-57322AF7B998}">
      <dgm:prSet/>
      <dgm:spPr/>
      <dgm:t>
        <a:bodyPr/>
        <a:lstStyle/>
        <a:p>
          <a:endParaRPr lang="en-US"/>
        </a:p>
      </dgm:t>
    </dgm:pt>
    <dgm:pt modelId="{21AE2346-9E2D-2747-A7F8-8EB3CFB319DA}" type="sibTrans" cxnId="{436D3988-DFD8-0B4D-9D0D-57322AF7B998}">
      <dgm:prSet/>
      <dgm:spPr/>
      <dgm:t>
        <a:bodyPr/>
        <a:lstStyle/>
        <a:p>
          <a:endParaRPr lang="en-US"/>
        </a:p>
      </dgm:t>
    </dgm:pt>
    <dgm:pt modelId="{5DFA74A4-8C34-D840-8606-82BB22D04AA5}" type="pres">
      <dgm:prSet presAssocID="{83D84E93-6744-8C44-83A2-A69D146C964E}" presName="linearFlow" presStyleCnt="0">
        <dgm:presLayoutVars>
          <dgm:dir/>
          <dgm:animLvl val="lvl"/>
          <dgm:resizeHandles val="exact"/>
        </dgm:presLayoutVars>
      </dgm:prSet>
      <dgm:spPr/>
      <dgm:t>
        <a:bodyPr/>
        <a:lstStyle/>
        <a:p>
          <a:endParaRPr lang="en-US"/>
        </a:p>
      </dgm:t>
    </dgm:pt>
    <dgm:pt modelId="{E94FB592-4213-D548-B757-8BF71E236071}" type="pres">
      <dgm:prSet presAssocID="{37F27578-90E2-C044-9852-3C7FD27FAB94}" presName="composite" presStyleCnt="0"/>
      <dgm:spPr/>
    </dgm:pt>
    <dgm:pt modelId="{355FCAFC-7C73-CB43-BEB9-22BA5C562194}" type="pres">
      <dgm:prSet presAssocID="{37F27578-90E2-C044-9852-3C7FD27FAB94}" presName="parentText" presStyleLbl="alignNode1" presStyleIdx="0" presStyleCnt="3">
        <dgm:presLayoutVars>
          <dgm:chMax val="1"/>
          <dgm:bulletEnabled val="1"/>
        </dgm:presLayoutVars>
      </dgm:prSet>
      <dgm:spPr/>
      <dgm:t>
        <a:bodyPr/>
        <a:lstStyle/>
        <a:p>
          <a:endParaRPr lang="en-US"/>
        </a:p>
      </dgm:t>
    </dgm:pt>
    <dgm:pt modelId="{2C78671E-05DA-F749-B21E-2EAA5055F5FD}" type="pres">
      <dgm:prSet presAssocID="{37F27578-90E2-C044-9852-3C7FD27FAB94}" presName="descendantText" presStyleLbl="alignAcc1" presStyleIdx="0" presStyleCnt="3">
        <dgm:presLayoutVars>
          <dgm:bulletEnabled val="1"/>
        </dgm:presLayoutVars>
      </dgm:prSet>
      <dgm:spPr/>
      <dgm:t>
        <a:bodyPr/>
        <a:lstStyle/>
        <a:p>
          <a:endParaRPr lang="en-US"/>
        </a:p>
      </dgm:t>
    </dgm:pt>
    <dgm:pt modelId="{8E7AB6BC-1DCA-DA4B-85CE-A8042E77038C}" type="pres">
      <dgm:prSet presAssocID="{FC6751F8-D108-4A49-8BB3-0352CA880020}" presName="sp" presStyleCnt="0"/>
      <dgm:spPr/>
    </dgm:pt>
    <dgm:pt modelId="{7BC0F0C9-AF13-1741-983D-2874394D5502}" type="pres">
      <dgm:prSet presAssocID="{E423570F-A8A0-4B43-9342-F6328F1B22B0}" presName="composite" presStyleCnt="0"/>
      <dgm:spPr/>
    </dgm:pt>
    <dgm:pt modelId="{F1C341E3-5400-AA42-B4B6-C0CD00E5995A}" type="pres">
      <dgm:prSet presAssocID="{E423570F-A8A0-4B43-9342-F6328F1B22B0}" presName="parentText" presStyleLbl="alignNode1" presStyleIdx="1" presStyleCnt="3">
        <dgm:presLayoutVars>
          <dgm:chMax val="1"/>
          <dgm:bulletEnabled val="1"/>
        </dgm:presLayoutVars>
      </dgm:prSet>
      <dgm:spPr/>
      <dgm:t>
        <a:bodyPr/>
        <a:lstStyle/>
        <a:p>
          <a:endParaRPr lang="en-US"/>
        </a:p>
      </dgm:t>
    </dgm:pt>
    <dgm:pt modelId="{438CB7C9-FB93-8749-9979-26B5F60956B4}" type="pres">
      <dgm:prSet presAssocID="{E423570F-A8A0-4B43-9342-F6328F1B22B0}" presName="descendantText" presStyleLbl="alignAcc1" presStyleIdx="1" presStyleCnt="3">
        <dgm:presLayoutVars>
          <dgm:bulletEnabled val="1"/>
        </dgm:presLayoutVars>
      </dgm:prSet>
      <dgm:spPr/>
      <dgm:t>
        <a:bodyPr/>
        <a:lstStyle/>
        <a:p>
          <a:endParaRPr lang="en-US"/>
        </a:p>
      </dgm:t>
    </dgm:pt>
    <dgm:pt modelId="{CD89E365-2383-9541-94C0-A44A748EE69B}" type="pres">
      <dgm:prSet presAssocID="{EF90C6F5-EB38-1C49-B47A-4C8B55FE45C3}" presName="sp" presStyleCnt="0"/>
      <dgm:spPr/>
    </dgm:pt>
    <dgm:pt modelId="{AB8DFB59-483E-D14E-8B4C-11896DAE385E}" type="pres">
      <dgm:prSet presAssocID="{41E5690C-238F-1249-87D9-5D29E2F644E2}" presName="composite" presStyleCnt="0"/>
      <dgm:spPr/>
    </dgm:pt>
    <dgm:pt modelId="{49EEDA20-C727-CF4C-9F4E-F23D9335DC83}" type="pres">
      <dgm:prSet presAssocID="{41E5690C-238F-1249-87D9-5D29E2F644E2}" presName="parentText" presStyleLbl="alignNode1" presStyleIdx="2" presStyleCnt="3">
        <dgm:presLayoutVars>
          <dgm:chMax val="1"/>
          <dgm:bulletEnabled val="1"/>
        </dgm:presLayoutVars>
      </dgm:prSet>
      <dgm:spPr/>
      <dgm:t>
        <a:bodyPr/>
        <a:lstStyle/>
        <a:p>
          <a:endParaRPr lang="en-US"/>
        </a:p>
      </dgm:t>
    </dgm:pt>
    <dgm:pt modelId="{A476B698-EC78-4046-9DC6-93ABC321A595}" type="pres">
      <dgm:prSet presAssocID="{41E5690C-238F-1249-87D9-5D29E2F644E2}" presName="descendantText" presStyleLbl="alignAcc1" presStyleIdx="2" presStyleCnt="3">
        <dgm:presLayoutVars>
          <dgm:bulletEnabled val="1"/>
        </dgm:presLayoutVars>
      </dgm:prSet>
      <dgm:spPr/>
      <dgm:t>
        <a:bodyPr/>
        <a:lstStyle/>
        <a:p>
          <a:endParaRPr lang="en-US"/>
        </a:p>
      </dgm:t>
    </dgm:pt>
  </dgm:ptLst>
  <dgm:cxnLst>
    <dgm:cxn modelId="{5E3593C1-672F-6A46-ADDC-B3DCE51E440D}" type="presOf" srcId="{37F27578-90E2-C044-9852-3C7FD27FAB94}" destId="{355FCAFC-7C73-CB43-BEB9-22BA5C562194}" srcOrd="0" destOrd="0" presId="urn:microsoft.com/office/officeart/2005/8/layout/chevron2"/>
    <dgm:cxn modelId="{ABA7AC3E-6CFC-9D4C-9EB8-9C3588BCEB83}" type="presOf" srcId="{9459272E-2AFF-4B43-876E-63DDB4666772}" destId="{438CB7C9-FB93-8749-9979-26B5F60956B4}" srcOrd="0" destOrd="0" presId="urn:microsoft.com/office/officeart/2005/8/layout/chevron2"/>
    <dgm:cxn modelId="{0A0D25C3-EC0B-D44D-8B86-94629CB7E4BA}" srcId="{83D84E93-6744-8C44-83A2-A69D146C964E}" destId="{41E5690C-238F-1249-87D9-5D29E2F644E2}" srcOrd="2" destOrd="0" parTransId="{951A5E75-9327-0F41-A83B-9F265EB6B546}" sibTransId="{37618442-36FE-024F-974D-125E83E83F2F}"/>
    <dgm:cxn modelId="{436D3988-DFD8-0B4D-9D0D-57322AF7B998}" srcId="{41E5690C-238F-1249-87D9-5D29E2F644E2}" destId="{B796CA64-3015-B54D-91EC-9F59066F15C8}" srcOrd="0" destOrd="0" parTransId="{A24C0DD0-DD6C-F549-9250-75EDB354448F}" sibTransId="{21AE2346-9E2D-2747-A7F8-8EB3CFB319DA}"/>
    <dgm:cxn modelId="{15AB70C6-C90E-374F-9A22-B87FB97DDBAE}" type="presOf" srcId="{83D84E93-6744-8C44-83A2-A69D146C964E}" destId="{5DFA74A4-8C34-D840-8606-82BB22D04AA5}" srcOrd="0" destOrd="0" presId="urn:microsoft.com/office/officeart/2005/8/layout/chevron2"/>
    <dgm:cxn modelId="{017EBC47-2E4A-1641-A516-B5AA5E96ECA3}" srcId="{83D84E93-6744-8C44-83A2-A69D146C964E}" destId="{37F27578-90E2-C044-9852-3C7FD27FAB94}" srcOrd="0" destOrd="0" parTransId="{F7C822F3-985B-1144-A9A8-AEE4E5CE47F7}" sibTransId="{FC6751F8-D108-4A49-8BB3-0352CA880020}"/>
    <dgm:cxn modelId="{C6DA6628-1228-FB4C-98A2-28F7E283A10B}" type="presOf" srcId="{B796CA64-3015-B54D-91EC-9F59066F15C8}" destId="{A476B698-EC78-4046-9DC6-93ABC321A595}" srcOrd="0" destOrd="0" presId="urn:microsoft.com/office/officeart/2005/8/layout/chevron2"/>
    <dgm:cxn modelId="{75FEFA93-3792-1C4E-B4B7-735E86F9A077}" type="presOf" srcId="{41E5690C-238F-1249-87D9-5D29E2F644E2}" destId="{49EEDA20-C727-CF4C-9F4E-F23D9335DC83}" srcOrd="0" destOrd="0" presId="urn:microsoft.com/office/officeart/2005/8/layout/chevron2"/>
    <dgm:cxn modelId="{2141D720-6D3D-2C4A-BE70-266969EE82C3}" type="presOf" srcId="{4C967B19-E817-F34B-9D78-751CEF7D1CD8}" destId="{2C78671E-05DA-F749-B21E-2EAA5055F5FD}" srcOrd="0" destOrd="0" presId="urn:microsoft.com/office/officeart/2005/8/layout/chevron2"/>
    <dgm:cxn modelId="{23CB07C6-D404-8D4F-A1A0-CBB710958039}" srcId="{37F27578-90E2-C044-9852-3C7FD27FAB94}" destId="{4C967B19-E817-F34B-9D78-751CEF7D1CD8}" srcOrd="0" destOrd="0" parTransId="{F7E3A7DA-D58E-F24D-B22B-596EADAC87BD}" sibTransId="{286B9822-4819-5B4D-9673-3F200BD87199}"/>
    <dgm:cxn modelId="{0EE68B93-C6D6-0C4D-80AA-D24221E8DB1C}" srcId="{83D84E93-6744-8C44-83A2-A69D146C964E}" destId="{E423570F-A8A0-4B43-9342-F6328F1B22B0}" srcOrd="1" destOrd="0" parTransId="{C71BFC38-6D86-C947-9C2F-6D3CAD4A29B1}" sibTransId="{EF90C6F5-EB38-1C49-B47A-4C8B55FE45C3}"/>
    <dgm:cxn modelId="{E731C83F-9601-1C49-A1F0-565906CB4833}" srcId="{E423570F-A8A0-4B43-9342-F6328F1B22B0}" destId="{9459272E-2AFF-4B43-876E-63DDB4666772}" srcOrd="0" destOrd="0" parTransId="{6C4986F9-00CB-924C-A00A-91B1B5CB32C3}" sibTransId="{BA2C221B-34C7-514F-93A6-4AB22D45F6D2}"/>
    <dgm:cxn modelId="{743E6C74-CB0C-F041-839E-F18CDA9DA882}" type="presOf" srcId="{E423570F-A8A0-4B43-9342-F6328F1B22B0}" destId="{F1C341E3-5400-AA42-B4B6-C0CD00E5995A}" srcOrd="0" destOrd="0" presId="urn:microsoft.com/office/officeart/2005/8/layout/chevron2"/>
    <dgm:cxn modelId="{F60B4C1C-A5AE-674D-A0B7-03C801B8DB8E}" type="presParOf" srcId="{5DFA74A4-8C34-D840-8606-82BB22D04AA5}" destId="{E94FB592-4213-D548-B757-8BF71E236071}" srcOrd="0" destOrd="0" presId="urn:microsoft.com/office/officeart/2005/8/layout/chevron2"/>
    <dgm:cxn modelId="{12DB8D3E-6173-3E43-BF6D-55E434AAB417}" type="presParOf" srcId="{E94FB592-4213-D548-B757-8BF71E236071}" destId="{355FCAFC-7C73-CB43-BEB9-22BA5C562194}" srcOrd="0" destOrd="0" presId="urn:microsoft.com/office/officeart/2005/8/layout/chevron2"/>
    <dgm:cxn modelId="{2382D2E9-CEEA-DC4B-9C6B-E598FE709012}" type="presParOf" srcId="{E94FB592-4213-D548-B757-8BF71E236071}" destId="{2C78671E-05DA-F749-B21E-2EAA5055F5FD}" srcOrd="1" destOrd="0" presId="urn:microsoft.com/office/officeart/2005/8/layout/chevron2"/>
    <dgm:cxn modelId="{3AA47FF9-A465-E149-89BD-47F6F7769AFE}" type="presParOf" srcId="{5DFA74A4-8C34-D840-8606-82BB22D04AA5}" destId="{8E7AB6BC-1DCA-DA4B-85CE-A8042E77038C}" srcOrd="1" destOrd="0" presId="urn:microsoft.com/office/officeart/2005/8/layout/chevron2"/>
    <dgm:cxn modelId="{37F5F8D6-444D-C647-9701-8BFCE19568F8}" type="presParOf" srcId="{5DFA74A4-8C34-D840-8606-82BB22D04AA5}" destId="{7BC0F0C9-AF13-1741-983D-2874394D5502}" srcOrd="2" destOrd="0" presId="urn:microsoft.com/office/officeart/2005/8/layout/chevron2"/>
    <dgm:cxn modelId="{535F0AE4-36B5-B543-8A3E-1B0C9C6DEF8D}" type="presParOf" srcId="{7BC0F0C9-AF13-1741-983D-2874394D5502}" destId="{F1C341E3-5400-AA42-B4B6-C0CD00E5995A}" srcOrd="0" destOrd="0" presId="urn:microsoft.com/office/officeart/2005/8/layout/chevron2"/>
    <dgm:cxn modelId="{10E9525D-FA37-1A47-AF2C-F628021DB0D5}" type="presParOf" srcId="{7BC0F0C9-AF13-1741-983D-2874394D5502}" destId="{438CB7C9-FB93-8749-9979-26B5F60956B4}" srcOrd="1" destOrd="0" presId="urn:microsoft.com/office/officeart/2005/8/layout/chevron2"/>
    <dgm:cxn modelId="{B0B05D14-F7FB-914B-B7C5-69EA0C30168E}" type="presParOf" srcId="{5DFA74A4-8C34-D840-8606-82BB22D04AA5}" destId="{CD89E365-2383-9541-94C0-A44A748EE69B}" srcOrd="3" destOrd="0" presId="urn:microsoft.com/office/officeart/2005/8/layout/chevron2"/>
    <dgm:cxn modelId="{69B8F05F-8C33-DA4C-9D83-5148CA269043}" type="presParOf" srcId="{5DFA74A4-8C34-D840-8606-82BB22D04AA5}" destId="{AB8DFB59-483E-D14E-8B4C-11896DAE385E}" srcOrd="4" destOrd="0" presId="urn:microsoft.com/office/officeart/2005/8/layout/chevron2"/>
    <dgm:cxn modelId="{25B7A2E5-9DC2-314D-A030-8233527CCA18}" type="presParOf" srcId="{AB8DFB59-483E-D14E-8B4C-11896DAE385E}" destId="{49EEDA20-C727-CF4C-9F4E-F23D9335DC83}" srcOrd="0" destOrd="0" presId="urn:microsoft.com/office/officeart/2005/8/layout/chevron2"/>
    <dgm:cxn modelId="{22495EB4-018B-7A4D-8F3F-16295C2335DC}" type="presParOf" srcId="{AB8DFB59-483E-D14E-8B4C-11896DAE385E}" destId="{A476B698-EC78-4046-9DC6-93ABC321A59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D84E93-6744-8C44-83A2-A69D146C964E}" type="doc">
      <dgm:prSet loTypeId="urn:microsoft.com/office/officeart/2005/8/layout/chevron2" loCatId="" qsTypeId="urn:microsoft.com/office/officeart/2005/8/quickstyle/simple4" qsCatId="simple" csTypeId="urn:microsoft.com/office/officeart/2005/8/colors/accent6_4" csCatId="accent6" phldr="1"/>
      <dgm:spPr/>
      <dgm:t>
        <a:bodyPr/>
        <a:lstStyle/>
        <a:p>
          <a:endParaRPr lang="en-US"/>
        </a:p>
      </dgm:t>
    </dgm:pt>
    <dgm:pt modelId="{37F27578-90E2-C044-9852-3C7FD27FAB94}">
      <dgm:prSet phldrT="[Text]"/>
      <dgm:spPr/>
      <dgm:t>
        <a:bodyPr/>
        <a:lstStyle/>
        <a:p>
          <a:r>
            <a:rPr lang="en-US" dirty="0" smtClean="0"/>
            <a:t>2009</a:t>
          </a:r>
          <a:endParaRPr lang="en-US" dirty="0"/>
        </a:p>
      </dgm:t>
    </dgm:pt>
    <dgm:pt modelId="{F7C822F3-985B-1144-A9A8-AEE4E5CE47F7}" type="parTrans" cxnId="{017EBC47-2E4A-1641-A516-B5AA5E96ECA3}">
      <dgm:prSet/>
      <dgm:spPr/>
      <dgm:t>
        <a:bodyPr/>
        <a:lstStyle/>
        <a:p>
          <a:endParaRPr lang="en-US"/>
        </a:p>
      </dgm:t>
    </dgm:pt>
    <dgm:pt modelId="{FC6751F8-D108-4A49-8BB3-0352CA880020}" type="sibTrans" cxnId="{017EBC47-2E4A-1641-A516-B5AA5E96ECA3}">
      <dgm:prSet/>
      <dgm:spPr/>
      <dgm:t>
        <a:bodyPr/>
        <a:lstStyle/>
        <a:p>
          <a:endParaRPr lang="en-US"/>
        </a:p>
      </dgm:t>
    </dgm:pt>
    <dgm:pt modelId="{4C967B19-E817-F34B-9D78-751CEF7D1CD8}">
      <dgm:prSet phldrT="[Text]" custT="1"/>
      <dgm:spPr/>
      <dgm:t>
        <a:bodyPr/>
        <a:lstStyle/>
        <a:p>
          <a:r>
            <a:rPr lang="en-CA" sz="2200" dirty="0" smtClean="0"/>
            <a:t>TELUS launches 3G+ wireless network.</a:t>
          </a:r>
          <a:endParaRPr lang="en-US" sz="2200" dirty="0"/>
        </a:p>
      </dgm:t>
    </dgm:pt>
    <dgm:pt modelId="{F7E3A7DA-D58E-F24D-B22B-596EADAC87BD}" type="parTrans" cxnId="{23CB07C6-D404-8D4F-A1A0-CBB710958039}">
      <dgm:prSet/>
      <dgm:spPr/>
      <dgm:t>
        <a:bodyPr/>
        <a:lstStyle/>
        <a:p>
          <a:endParaRPr lang="en-US"/>
        </a:p>
      </dgm:t>
    </dgm:pt>
    <dgm:pt modelId="{286B9822-4819-5B4D-9673-3F200BD87199}" type="sibTrans" cxnId="{23CB07C6-D404-8D4F-A1A0-CBB710958039}">
      <dgm:prSet/>
      <dgm:spPr/>
      <dgm:t>
        <a:bodyPr/>
        <a:lstStyle/>
        <a:p>
          <a:endParaRPr lang="en-US"/>
        </a:p>
      </dgm:t>
    </dgm:pt>
    <dgm:pt modelId="{E423570F-A8A0-4B43-9342-F6328F1B22B0}">
      <dgm:prSet phldrT="[Text]"/>
      <dgm:spPr/>
      <dgm:t>
        <a:bodyPr/>
        <a:lstStyle/>
        <a:p>
          <a:r>
            <a:rPr lang="en-US" dirty="0" smtClean="0"/>
            <a:t>2011</a:t>
          </a:r>
          <a:endParaRPr lang="en-US" dirty="0"/>
        </a:p>
      </dgm:t>
    </dgm:pt>
    <dgm:pt modelId="{C71BFC38-6D86-C947-9C2F-6D3CAD4A29B1}" type="parTrans" cxnId="{0EE68B93-C6D6-0C4D-80AA-D24221E8DB1C}">
      <dgm:prSet/>
      <dgm:spPr/>
      <dgm:t>
        <a:bodyPr/>
        <a:lstStyle/>
        <a:p>
          <a:endParaRPr lang="en-US"/>
        </a:p>
      </dgm:t>
    </dgm:pt>
    <dgm:pt modelId="{EF90C6F5-EB38-1C49-B47A-4C8B55FE45C3}" type="sibTrans" cxnId="{0EE68B93-C6D6-0C4D-80AA-D24221E8DB1C}">
      <dgm:prSet/>
      <dgm:spPr/>
      <dgm:t>
        <a:bodyPr/>
        <a:lstStyle/>
        <a:p>
          <a:endParaRPr lang="en-US"/>
        </a:p>
      </dgm:t>
    </dgm:pt>
    <dgm:pt modelId="{9459272E-2AFF-4B43-876E-63DDB4666772}">
      <dgm:prSet phldrT="[Text]" custT="1"/>
      <dgm:spPr/>
      <dgm:t>
        <a:bodyPr/>
        <a:lstStyle/>
        <a:p>
          <a:endParaRPr lang="en-US" sz="2200" dirty="0"/>
        </a:p>
      </dgm:t>
    </dgm:pt>
    <dgm:pt modelId="{6C4986F9-00CB-924C-A00A-91B1B5CB32C3}" type="parTrans" cxnId="{E731C83F-9601-1C49-A1F0-565906CB4833}">
      <dgm:prSet/>
      <dgm:spPr/>
      <dgm:t>
        <a:bodyPr/>
        <a:lstStyle/>
        <a:p>
          <a:endParaRPr lang="en-US"/>
        </a:p>
      </dgm:t>
    </dgm:pt>
    <dgm:pt modelId="{BA2C221B-34C7-514F-93A6-4AB22D45F6D2}" type="sibTrans" cxnId="{E731C83F-9601-1C49-A1F0-565906CB4833}">
      <dgm:prSet/>
      <dgm:spPr/>
      <dgm:t>
        <a:bodyPr/>
        <a:lstStyle/>
        <a:p>
          <a:endParaRPr lang="en-US"/>
        </a:p>
      </dgm:t>
    </dgm:pt>
    <dgm:pt modelId="{41E5690C-238F-1249-87D9-5D29E2F644E2}">
      <dgm:prSet phldrT="[Text]"/>
      <dgm:spPr/>
      <dgm:t>
        <a:bodyPr/>
        <a:lstStyle/>
        <a:p>
          <a:r>
            <a:rPr lang="en-US" dirty="0" smtClean="0"/>
            <a:t>2012</a:t>
          </a:r>
          <a:endParaRPr lang="en-US" dirty="0"/>
        </a:p>
      </dgm:t>
    </dgm:pt>
    <dgm:pt modelId="{951A5E75-9327-0F41-A83B-9F265EB6B546}" type="parTrans" cxnId="{0A0D25C3-EC0B-D44D-8B86-94629CB7E4BA}">
      <dgm:prSet/>
      <dgm:spPr/>
      <dgm:t>
        <a:bodyPr/>
        <a:lstStyle/>
        <a:p>
          <a:endParaRPr lang="en-US"/>
        </a:p>
      </dgm:t>
    </dgm:pt>
    <dgm:pt modelId="{37618442-36FE-024F-974D-125E83E83F2F}" type="sibTrans" cxnId="{0A0D25C3-EC0B-D44D-8B86-94629CB7E4BA}">
      <dgm:prSet/>
      <dgm:spPr/>
      <dgm:t>
        <a:bodyPr/>
        <a:lstStyle/>
        <a:p>
          <a:endParaRPr lang="en-US"/>
        </a:p>
      </dgm:t>
    </dgm:pt>
    <dgm:pt modelId="{B796CA64-3015-B54D-91EC-9F59066F15C8}">
      <dgm:prSet custT="1"/>
      <dgm:spPr/>
      <dgm:t>
        <a:bodyPr/>
        <a:lstStyle/>
        <a:p>
          <a:r>
            <a:rPr lang="en-CA" sz="2200" dirty="0" smtClean="0"/>
            <a:t>TELUS launches 4G LTE wireless network</a:t>
          </a:r>
          <a:endParaRPr lang="en-CA" sz="2200" dirty="0"/>
        </a:p>
      </dgm:t>
    </dgm:pt>
    <dgm:pt modelId="{A24C0DD0-DD6C-F549-9250-75EDB354448F}" type="parTrans" cxnId="{436D3988-DFD8-0B4D-9D0D-57322AF7B998}">
      <dgm:prSet/>
      <dgm:spPr/>
      <dgm:t>
        <a:bodyPr/>
        <a:lstStyle/>
        <a:p>
          <a:endParaRPr lang="en-US"/>
        </a:p>
      </dgm:t>
    </dgm:pt>
    <dgm:pt modelId="{21AE2346-9E2D-2747-A7F8-8EB3CFB319DA}" type="sibTrans" cxnId="{436D3988-DFD8-0B4D-9D0D-57322AF7B998}">
      <dgm:prSet/>
      <dgm:spPr/>
      <dgm:t>
        <a:bodyPr/>
        <a:lstStyle/>
        <a:p>
          <a:endParaRPr lang="en-US"/>
        </a:p>
      </dgm:t>
    </dgm:pt>
    <dgm:pt modelId="{AAFA6FFC-80C7-F444-8CCB-E9C011115994}">
      <dgm:prSet custT="1"/>
      <dgm:spPr/>
      <dgm:t>
        <a:bodyPr/>
        <a:lstStyle/>
        <a:p>
          <a:r>
            <a:rPr lang="en-CA" sz="2200" dirty="0" smtClean="0"/>
            <a:t>TELUS launches 4G+ wireless network</a:t>
          </a:r>
          <a:endParaRPr lang="en-CA" sz="2200" dirty="0"/>
        </a:p>
      </dgm:t>
    </dgm:pt>
    <dgm:pt modelId="{03D6FC98-8666-BE44-8DE0-5EFAA66A7897}" type="parTrans" cxnId="{4C378CF1-0ADB-3842-8C16-7A6688860673}">
      <dgm:prSet/>
      <dgm:spPr/>
      <dgm:t>
        <a:bodyPr/>
        <a:lstStyle/>
        <a:p>
          <a:endParaRPr lang="en-US"/>
        </a:p>
      </dgm:t>
    </dgm:pt>
    <dgm:pt modelId="{14B14F21-B643-9148-BE0C-FBF341B2FB4B}" type="sibTrans" cxnId="{4C378CF1-0ADB-3842-8C16-7A6688860673}">
      <dgm:prSet/>
      <dgm:spPr/>
      <dgm:t>
        <a:bodyPr/>
        <a:lstStyle/>
        <a:p>
          <a:endParaRPr lang="en-US"/>
        </a:p>
      </dgm:t>
    </dgm:pt>
    <dgm:pt modelId="{C9930CAE-834F-0E42-B5B3-2A2E3AE45C7A}">
      <dgm:prSet phldrT="[Text]" custT="1"/>
      <dgm:spPr/>
      <dgm:t>
        <a:bodyPr/>
        <a:lstStyle/>
        <a:p>
          <a:endParaRPr lang="en-US" sz="2400" dirty="0"/>
        </a:p>
      </dgm:t>
    </dgm:pt>
    <dgm:pt modelId="{8B819CE0-0874-D84B-AF28-78AAE02EDC5E}" type="parTrans" cxnId="{48023DC7-D94F-A548-BE5A-9D51AFCC5372}">
      <dgm:prSet/>
      <dgm:spPr/>
      <dgm:t>
        <a:bodyPr/>
        <a:lstStyle/>
        <a:p>
          <a:endParaRPr lang="en-US"/>
        </a:p>
      </dgm:t>
    </dgm:pt>
    <dgm:pt modelId="{142B1639-38B7-8041-A2EF-061CC637F686}" type="sibTrans" cxnId="{48023DC7-D94F-A548-BE5A-9D51AFCC5372}">
      <dgm:prSet/>
      <dgm:spPr/>
      <dgm:t>
        <a:bodyPr/>
        <a:lstStyle/>
        <a:p>
          <a:endParaRPr lang="en-US"/>
        </a:p>
      </dgm:t>
    </dgm:pt>
    <dgm:pt modelId="{5DFA74A4-8C34-D840-8606-82BB22D04AA5}" type="pres">
      <dgm:prSet presAssocID="{83D84E93-6744-8C44-83A2-A69D146C964E}" presName="linearFlow" presStyleCnt="0">
        <dgm:presLayoutVars>
          <dgm:dir/>
          <dgm:animLvl val="lvl"/>
          <dgm:resizeHandles val="exact"/>
        </dgm:presLayoutVars>
      </dgm:prSet>
      <dgm:spPr/>
      <dgm:t>
        <a:bodyPr/>
        <a:lstStyle/>
        <a:p>
          <a:endParaRPr lang="en-US"/>
        </a:p>
      </dgm:t>
    </dgm:pt>
    <dgm:pt modelId="{E94FB592-4213-D548-B757-8BF71E236071}" type="pres">
      <dgm:prSet presAssocID="{37F27578-90E2-C044-9852-3C7FD27FAB94}" presName="composite" presStyleCnt="0"/>
      <dgm:spPr/>
    </dgm:pt>
    <dgm:pt modelId="{355FCAFC-7C73-CB43-BEB9-22BA5C562194}" type="pres">
      <dgm:prSet presAssocID="{37F27578-90E2-C044-9852-3C7FD27FAB94}" presName="parentText" presStyleLbl="alignNode1" presStyleIdx="0" presStyleCnt="3">
        <dgm:presLayoutVars>
          <dgm:chMax val="1"/>
          <dgm:bulletEnabled val="1"/>
        </dgm:presLayoutVars>
      </dgm:prSet>
      <dgm:spPr/>
      <dgm:t>
        <a:bodyPr/>
        <a:lstStyle/>
        <a:p>
          <a:endParaRPr lang="en-US"/>
        </a:p>
      </dgm:t>
    </dgm:pt>
    <dgm:pt modelId="{2C78671E-05DA-F749-B21E-2EAA5055F5FD}" type="pres">
      <dgm:prSet presAssocID="{37F27578-90E2-C044-9852-3C7FD27FAB94}" presName="descendantText" presStyleLbl="alignAcc1" presStyleIdx="0" presStyleCnt="3">
        <dgm:presLayoutVars>
          <dgm:bulletEnabled val="1"/>
        </dgm:presLayoutVars>
      </dgm:prSet>
      <dgm:spPr/>
      <dgm:t>
        <a:bodyPr/>
        <a:lstStyle/>
        <a:p>
          <a:endParaRPr lang="en-US"/>
        </a:p>
      </dgm:t>
    </dgm:pt>
    <dgm:pt modelId="{8E7AB6BC-1DCA-DA4B-85CE-A8042E77038C}" type="pres">
      <dgm:prSet presAssocID="{FC6751F8-D108-4A49-8BB3-0352CA880020}" presName="sp" presStyleCnt="0"/>
      <dgm:spPr/>
    </dgm:pt>
    <dgm:pt modelId="{7BC0F0C9-AF13-1741-983D-2874394D5502}" type="pres">
      <dgm:prSet presAssocID="{E423570F-A8A0-4B43-9342-F6328F1B22B0}" presName="composite" presStyleCnt="0"/>
      <dgm:spPr/>
    </dgm:pt>
    <dgm:pt modelId="{F1C341E3-5400-AA42-B4B6-C0CD00E5995A}" type="pres">
      <dgm:prSet presAssocID="{E423570F-A8A0-4B43-9342-F6328F1B22B0}" presName="parentText" presStyleLbl="alignNode1" presStyleIdx="1" presStyleCnt="3">
        <dgm:presLayoutVars>
          <dgm:chMax val="1"/>
          <dgm:bulletEnabled val="1"/>
        </dgm:presLayoutVars>
      </dgm:prSet>
      <dgm:spPr/>
      <dgm:t>
        <a:bodyPr/>
        <a:lstStyle/>
        <a:p>
          <a:endParaRPr lang="en-US"/>
        </a:p>
      </dgm:t>
    </dgm:pt>
    <dgm:pt modelId="{438CB7C9-FB93-8749-9979-26B5F60956B4}" type="pres">
      <dgm:prSet presAssocID="{E423570F-A8A0-4B43-9342-F6328F1B22B0}" presName="descendantText" presStyleLbl="alignAcc1" presStyleIdx="1" presStyleCnt="3">
        <dgm:presLayoutVars>
          <dgm:bulletEnabled val="1"/>
        </dgm:presLayoutVars>
      </dgm:prSet>
      <dgm:spPr/>
      <dgm:t>
        <a:bodyPr/>
        <a:lstStyle/>
        <a:p>
          <a:endParaRPr lang="en-US"/>
        </a:p>
      </dgm:t>
    </dgm:pt>
    <dgm:pt modelId="{CD89E365-2383-9541-94C0-A44A748EE69B}" type="pres">
      <dgm:prSet presAssocID="{EF90C6F5-EB38-1C49-B47A-4C8B55FE45C3}" presName="sp" presStyleCnt="0"/>
      <dgm:spPr/>
    </dgm:pt>
    <dgm:pt modelId="{AB8DFB59-483E-D14E-8B4C-11896DAE385E}" type="pres">
      <dgm:prSet presAssocID="{41E5690C-238F-1249-87D9-5D29E2F644E2}" presName="composite" presStyleCnt="0"/>
      <dgm:spPr/>
    </dgm:pt>
    <dgm:pt modelId="{49EEDA20-C727-CF4C-9F4E-F23D9335DC83}" type="pres">
      <dgm:prSet presAssocID="{41E5690C-238F-1249-87D9-5D29E2F644E2}" presName="parentText" presStyleLbl="alignNode1" presStyleIdx="2" presStyleCnt="3">
        <dgm:presLayoutVars>
          <dgm:chMax val="1"/>
          <dgm:bulletEnabled val="1"/>
        </dgm:presLayoutVars>
      </dgm:prSet>
      <dgm:spPr/>
      <dgm:t>
        <a:bodyPr/>
        <a:lstStyle/>
        <a:p>
          <a:endParaRPr lang="en-US"/>
        </a:p>
      </dgm:t>
    </dgm:pt>
    <dgm:pt modelId="{A476B698-EC78-4046-9DC6-93ABC321A595}" type="pres">
      <dgm:prSet presAssocID="{41E5690C-238F-1249-87D9-5D29E2F644E2}" presName="descendantText" presStyleLbl="alignAcc1" presStyleIdx="2" presStyleCnt="3">
        <dgm:presLayoutVars>
          <dgm:bulletEnabled val="1"/>
        </dgm:presLayoutVars>
      </dgm:prSet>
      <dgm:spPr/>
      <dgm:t>
        <a:bodyPr/>
        <a:lstStyle/>
        <a:p>
          <a:endParaRPr lang="en-US"/>
        </a:p>
      </dgm:t>
    </dgm:pt>
  </dgm:ptLst>
  <dgm:cxnLst>
    <dgm:cxn modelId="{E3EED2E3-398F-0346-924C-2BF95F4AD2DB}" type="presOf" srcId="{E423570F-A8A0-4B43-9342-F6328F1B22B0}" destId="{F1C341E3-5400-AA42-B4B6-C0CD00E5995A}" srcOrd="0" destOrd="0" presId="urn:microsoft.com/office/officeart/2005/8/layout/chevron2"/>
    <dgm:cxn modelId="{E6175492-E727-AF43-8CC8-14B5DBB80325}" type="presOf" srcId="{83D84E93-6744-8C44-83A2-A69D146C964E}" destId="{5DFA74A4-8C34-D840-8606-82BB22D04AA5}" srcOrd="0" destOrd="0" presId="urn:microsoft.com/office/officeart/2005/8/layout/chevron2"/>
    <dgm:cxn modelId="{5D84351D-AC17-AF44-84DA-901A07F23857}" type="presOf" srcId="{41E5690C-238F-1249-87D9-5D29E2F644E2}" destId="{49EEDA20-C727-CF4C-9F4E-F23D9335DC83}" srcOrd="0" destOrd="0" presId="urn:microsoft.com/office/officeart/2005/8/layout/chevron2"/>
    <dgm:cxn modelId="{0EE68B93-C6D6-0C4D-80AA-D24221E8DB1C}" srcId="{83D84E93-6744-8C44-83A2-A69D146C964E}" destId="{E423570F-A8A0-4B43-9342-F6328F1B22B0}" srcOrd="1" destOrd="0" parTransId="{C71BFC38-6D86-C947-9C2F-6D3CAD4A29B1}" sibTransId="{EF90C6F5-EB38-1C49-B47A-4C8B55FE45C3}"/>
    <dgm:cxn modelId="{48023DC7-D94F-A548-BE5A-9D51AFCC5372}" srcId="{E423570F-A8A0-4B43-9342-F6328F1B22B0}" destId="{C9930CAE-834F-0E42-B5B3-2A2E3AE45C7A}" srcOrd="2" destOrd="0" parTransId="{8B819CE0-0874-D84B-AF28-78AAE02EDC5E}" sibTransId="{142B1639-38B7-8041-A2EF-061CC637F686}"/>
    <dgm:cxn modelId="{017EBC47-2E4A-1641-A516-B5AA5E96ECA3}" srcId="{83D84E93-6744-8C44-83A2-A69D146C964E}" destId="{37F27578-90E2-C044-9852-3C7FD27FAB94}" srcOrd="0" destOrd="0" parTransId="{F7C822F3-985B-1144-A9A8-AEE4E5CE47F7}" sibTransId="{FC6751F8-D108-4A49-8BB3-0352CA880020}"/>
    <dgm:cxn modelId="{D9618FA3-BA1A-284D-8618-A0E0E10BA589}" type="presOf" srcId="{B796CA64-3015-B54D-91EC-9F59066F15C8}" destId="{A476B698-EC78-4046-9DC6-93ABC321A595}" srcOrd="0" destOrd="0" presId="urn:microsoft.com/office/officeart/2005/8/layout/chevron2"/>
    <dgm:cxn modelId="{23CB07C6-D404-8D4F-A1A0-CBB710958039}" srcId="{37F27578-90E2-C044-9852-3C7FD27FAB94}" destId="{4C967B19-E817-F34B-9D78-751CEF7D1CD8}" srcOrd="0" destOrd="0" parTransId="{F7E3A7DA-D58E-F24D-B22B-596EADAC87BD}" sibTransId="{286B9822-4819-5B4D-9673-3F200BD87199}"/>
    <dgm:cxn modelId="{19B4CD9F-9F0F-C244-91DA-8B4D497E6F62}" type="presOf" srcId="{C9930CAE-834F-0E42-B5B3-2A2E3AE45C7A}" destId="{438CB7C9-FB93-8749-9979-26B5F60956B4}" srcOrd="0" destOrd="2" presId="urn:microsoft.com/office/officeart/2005/8/layout/chevron2"/>
    <dgm:cxn modelId="{4C378CF1-0ADB-3842-8C16-7A6688860673}" srcId="{E423570F-A8A0-4B43-9342-F6328F1B22B0}" destId="{AAFA6FFC-80C7-F444-8CCB-E9C011115994}" srcOrd="1" destOrd="0" parTransId="{03D6FC98-8666-BE44-8DE0-5EFAA66A7897}" sibTransId="{14B14F21-B643-9148-BE0C-FBF341B2FB4B}"/>
    <dgm:cxn modelId="{5E51D6A7-0EDA-D443-ACCF-C0A332BBE878}" type="presOf" srcId="{4C967B19-E817-F34B-9D78-751CEF7D1CD8}" destId="{2C78671E-05DA-F749-B21E-2EAA5055F5FD}" srcOrd="0" destOrd="0" presId="urn:microsoft.com/office/officeart/2005/8/layout/chevron2"/>
    <dgm:cxn modelId="{0A0D25C3-EC0B-D44D-8B86-94629CB7E4BA}" srcId="{83D84E93-6744-8C44-83A2-A69D146C964E}" destId="{41E5690C-238F-1249-87D9-5D29E2F644E2}" srcOrd="2" destOrd="0" parTransId="{951A5E75-9327-0F41-A83B-9F265EB6B546}" sibTransId="{37618442-36FE-024F-974D-125E83E83F2F}"/>
    <dgm:cxn modelId="{C6426192-4515-EA44-98B9-157D8B099C23}" type="presOf" srcId="{37F27578-90E2-C044-9852-3C7FD27FAB94}" destId="{355FCAFC-7C73-CB43-BEB9-22BA5C562194}" srcOrd="0" destOrd="0" presId="urn:microsoft.com/office/officeart/2005/8/layout/chevron2"/>
    <dgm:cxn modelId="{E731C83F-9601-1C49-A1F0-565906CB4833}" srcId="{E423570F-A8A0-4B43-9342-F6328F1B22B0}" destId="{9459272E-2AFF-4B43-876E-63DDB4666772}" srcOrd="0" destOrd="0" parTransId="{6C4986F9-00CB-924C-A00A-91B1B5CB32C3}" sibTransId="{BA2C221B-34C7-514F-93A6-4AB22D45F6D2}"/>
    <dgm:cxn modelId="{97499C8E-643C-164E-9D5D-F0B93A6ADFB3}" type="presOf" srcId="{AAFA6FFC-80C7-F444-8CCB-E9C011115994}" destId="{438CB7C9-FB93-8749-9979-26B5F60956B4}" srcOrd="0" destOrd="1" presId="urn:microsoft.com/office/officeart/2005/8/layout/chevron2"/>
    <dgm:cxn modelId="{864F8F83-A710-054A-8B4E-915EB0C1E36C}" type="presOf" srcId="{9459272E-2AFF-4B43-876E-63DDB4666772}" destId="{438CB7C9-FB93-8749-9979-26B5F60956B4}" srcOrd="0" destOrd="0" presId="urn:microsoft.com/office/officeart/2005/8/layout/chevron2"/>
    <dgm:cxn modelId="{436D3988-DFD8-0B4D-9D0D-57322AF7B998}" srcId="{41E5690C-238F-1249-87D9-5D29E2F644E2}" destId="{B796CA64-3015-B54D-91EC-9F59066F15C8}" srcOrd="0" destOrd="0" parTransId="{A24C0DD0-DD6C-F549-9250-75EDB354448F}" sibTransId="{21AE2346-9E2D-2747-A7F8-8EB3CFB319DA}"/>
    <dgm:cxn modelId="{AE0663B1-188D-8F4F-9026-FD856AAE8BE1}" type="presParOf" srcId="{5DFA74A4-8C34-D840-8606-82BB22D04AA5}" destId="{E94FB592-4213-D548-B757-8BF71E236071}" srcOrd="0" destOrd="0" presId="urn:microsoft.com/office/officeart/2005/8/layout/chevron2"/>
    <dgm:cxn modelId="{EAB83BD8-5B3D-0342-AA14-2CAC52514408}" type="presParOf" srcId="{E94FB592-4213-D548-B757-8BF71E236071}" destId="{355FCAFC-7C73-CB43-BEB9-22BA5C562194}" srcOrd="0" destOrd="0" presId="urn:microsoft.com/office/officeart/2005/8/layout/chevron2"/>
    <dgm:cxn modelId="{C179A1BE-5B61-9947-989D-A1D842CD5811}" type="presParOf" srcId="{E94FB592-4213-D548-B757-8BF71E236071}" destId="{2C78671E-05DA-F749-B21E-2EAA5055F5FD}" srcOrd="1" destOrd="0" presId="urn:microsoft.com/office/officeart/2005/8/layout/chevron2"/>
    <dgm:cxn modelId="{0D24D0FE-5879-C241-91DF-E1600B2C2F9E}" type="presParOf" srcId="{5DFA74A4-8C34-D840-8606-82BB22D04AA5}" destId="{8E7AB6BC-1DCA-DA4B-85CE-A8042E77038C}" srcOrd="1" destOrd="0" presId="urn:microsoft.com/office/officeart/2005/8/layout/chevron2"/>
    <dgm:cxn modelId="{E87D76ED-23D6-C64C-99C0-743925B6B840}" type="presParOf" srcId="{5DFA74A4-8C34-D840-8606-82BB22D04AA5}" destId="{7BC0F0C9-AF13-1741-983D-2874394D5502}" srcOrd="2" destOrd="0" presId="urn:microsoft.com/office/officeart/2005/8/layout/chevron2"/>
    <dgm:cxn modelId="{C08225D8-69AD-6C4D-B931-5B9F5F50453E}" type="presParOf" srcId="{7BC0F0C9-AF13-1741-983D-2874394D5502}" destId="{F1C341E3-5400-AA42-B4B6-C0CD00E5995A}" srcOrd="0" destOrd="0" presId="urn:microsoft.com/office/officeart/2005/8/layout/chevron2"/>
    <dgm:cxn modelId="{0FFA08E8-D2D4-0241-8D86-49FCE4774850}" type="presParOf" srcId="{7BC0F0C9-AF13-1741-983D-2874394D5502}" destId="{438CB7C9-FB93-8749-9979-26B5F60956B4}" srcOrd="1" destOrd="0" presId="urn:microsoft.com/office/officeart/2005/8/layout/chevron2"/>
    <dgm:cxn modelId="{A6C53352-9B1B-FD47-BD40-E82F4AC096E4}" type="presParOf" srcId="{5DFA74A4-8C34-D840-8606-82BB22D04AA5}" destId="{CD89E365-2383-9541-94C0-A44A748EE69B}" srcOrd="3" destOrd="0" presId="urn:microsoft.com/office/officeart/2005/8/layout/chevron2"/>
    <dgm:cxn modelId="{EDEC997D-49BD-4047-A03D-C129353D66ED}" type="presParOf" srcId="{5DFA74A4-8C34-D840-8606-82BB22D04AA5}" destId="{AB8DFB59-483E-D14E-8B4C-11896DAE385E}" srcOrd="4" destOrd="0" presId="urn:microsoft.com/office/officeart/2005/8/layout/chevron2"/>
    <dgm:cxn modelId="{E1A2125D-E41A-6743-A783-D154772C4B17}" type="presParOf" srcId="{AB8DFB59-483E-D14E-8B4C-11896DAE385E}" destId="{49EEDA20-C727-CF4C-9F4E-F23D9335DC83}" srcOrd="0" destOrd="0" presId="urn:microsoft.com/office/officeart/2005/8/layout/chevron2"/>
    <dgm:cxn modelId="{AFAEAEE4-3D73-DE49-87B0-BFDA68CE9188}" type="presParOf" srcId="{AB8DFB59-483E-D14E-8B4C-11896DAE385E}" destId="{A476B698-EC78-4046-9DC6-93ABC321A59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E9EA8-5571-C445-9147-6FE5DFF487B3}">
      <dsp:nvSpPr>
        <dsp:cNvPr id="0" name=""/>
        <dsp:cNvSpPr/>
      </dsp:nvSpPr>
      <dsp:spPr>
        <a:xfrm>
          <a:off x="0" y="0"/>
          <a:ext cx="5288195" cy="911430"/>
        </a:xfrm>
        <a:prstGeom prst="roundRect">
          <a:avLst/>
        </a:prstGeom>
        <a:solidFill>
          <a:schemeClr val="bg1">
            <a:lumMod val="6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a:lnSpc>
              <a:spcPct val="90000"/>
            </a:lnSpc>
            <a:spcBef>
              <a:spcPct val="0"/>
            </a:spcBef>
            <a:spcAft>
              <a:spcPct val="35000"/>
            </a:spcAft>
          </a:pPr>
          <a:r>
            <a:rPr lang="en-US" sz="3800" kern="1200" dirty="0" smtClean="0"/>
            <a:t>Industry Overview</a:t>
          </a:r>
          <a:endParaRPr lang="en-US" sz="3800" kern="1200" dirty="0"/>
        </a:p>
      </dsp:txBody>
      <dsp:txXfrm>
        <a:off x="44492" y="44492"/>
        <a:ext cx="5199211" cy="822446"/>
      </dsp:txXfrm>
    </dsp:sp>
    <dsp:sp modelId="{E325D83C-37B8-724F-9F37-C7161118325A}">
      <dsp:nvSpPr>
        <dsp:cNvPr id="0" name=""/>
        <dsp:cNvSpPr/>
      </dsp:nvSpPr>
      <dsp:spPr>
        <a:xfrm>
          <a:off x="0" y="1023666"/>
          <a:ext cx="5288195" cy="911430"/>
        </a:xfrm>
        <a:prstGeom prst="roundRect">
          <a:avLst/>
        </a:prstGeom>
        <a:solidFill>
          <a:schemeClr val="bg1">
            <a:lumMod val="6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a:lnSpc>
              <a:spcPct val="90000"/>
            </a:lnSpc>
            <a:spcBef>
              <a:spcPct val="0"/>
            </a:spcBef>
            <a:spcAft>
              <a:spcPct val="35000"/>
            </a:spcAft>
          </a:pPr>
          <a:r>
            <a:rPr lang="en-US" sz="3800" kern="1200" dirty="0" smtClean="0"/>
            <a:t>Rogers - RCI.TO</a:t>
          </a:r>
        </a:p>
      </dsp:txBody>
      <dsp:txXfrm>
        <a:off x="44492" y="1068158"/>
        <a:ext cx="5199211" cy="822446"/>
      </dsp:txXfrm>
    </dsp:sp>
    <dsp:sp modelId="{6F4FF869-1E07-8146-846C-2E7F7DE0B676}">
      <dsp:nvSpPr>
        <dsp:cNvPr id="0" name=""/>
        <dsp:cNvSpPr/>
      </dsp:nvSpPr>
      <dsp:spPr>
        <a:xfrm>
          <a:off x="0" y="2044536"/>
          <a:ext cx="5288195" cy="911430"/>
        </a:xfrm>
        <a:prstGeom prst="roundRect">
          <a:avLst/>
        </a:prstGeom>
        <a:solidFill>
          <a:schemeClr val="bg1">
            <a:lumMod val="6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a:lnSpc>
              <a:spcPct val="90000"/>
            </a:lnSpc>
            <a:spcBef>
              <a:spcPct val="0"/>
            </a:spcBef>
            <a:spcAft>
              <a:spcPct val="35000"/>
            </a:spcAft>
          </a:pPr>
          <a:r>
            <a:rPr lang="en-US" sz="3800" kern="1200" dirty="0" smtClean="0"/>
            <a:t>Bell - BCE.TO</a:t>
          </a:r>
          <a:endParaRPr lang="en-US" sz="3800" kern="1200" dirty="0"/>
        </a:p>
      </dsp:txBody>
      <dsp:txXfrm>
        <a:off x="44492" y="2089028"/>
        <a:ext cx="5199211" cy="822446"/>
      </dsp:txXfrm>
    </dsp:sp>
    <dsp:sp modelId="{552D24E8-CD65-3D4A-8EC0-BA5FAFBF66FE}">
      <dsp:nvSpPr>
        <dsp:cNvPr id="0" name=""/>
        <dsp:cNvSpPr/>
      </dsp:nvSpPr>
      <dsp:spPr>
        <a:xfrm>
          <a:off x="0" y="3065406"/>
          <a:ext cx="5288195" cy="911430"/>
        </a:xfrm>
        <a:prstGeom prst="roundRect">
          <a:avLst/>
        </a:prstGeom>
        <a:solidFill>
          <a:schemeClr val="bg1">
            <a:lumMod val="6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a:lnSpc>
              <a:spcPct val="90000"/>
            </a:lnSpc>
            <a:spcBef>
              <a:spcPct val="0"/>
            </a:spcBef>
            <a:spcAft>
              <a:spcPct val="35000"/>
            </a:spcAft>
          </a:pPr>
          <a:r>
            <a:rPr lang="en-US" sz="3800" kern="1200" dirty="0" err="1" smtClean="0"/>
            <a:t>Telus</a:t>
          </a:r>
          <a:r>
            <a:rPr lang="en-US" sz="3800" kern="1200" dirty="0" smtClean="0"/>
            <a:t> - T.TO</a:t>
          </a:r>
          <a:endParaRPr lang="en-US" sz="3800" kern="1200" dirty="0"/>
        </a:p>
      </dsp:txBody>
      <dsp:txXfrm>
        <a:off x="44492" y="3109898"/>
        <a:ext cx="5199211" cy="8224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3"/>
            <a:ext cx="2971800" cy="458788"/>
          </a:xfrm>
          <a:prstGeom prst="rect">
            <a:avLst/>
          </a:prstGeom>
        </p:spPr>
        <p:txBody>
          <a:bodyPr vert="horz" lIns="91440" tIns="45720" rIns="91440" bIns="45720" rtlCol="0"/>
          <a:lstStyle>
            <a:lvl1pPr algn="r">
              <a:defRPr sz="1200"/>
            </a:lvl1pPr>
          </a:lstStyle>
          <a:p>
            <a:fld id="{C90F724B-D728-534B-8A64-564E41883989}" type="datetimeFigureOut">
              <a:rPr lang="en-US" smtClean="0"/>
              <a:t>3/16/2016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001340-B7CD-134E-A727-D1C51F5574F1}" type="slidenum">
              <a:rPr lang="en-US" smtClean="0"/>
              <a:t>‹#›</a:t>
            </a:fld>
            <a:endParaRPr lang="en-US"/>
          </a:p>
        </p:txBody>
      </p:sp>
    </p:spTree>
    <p:extLst>
      <p:ext uri="{BB962C8B-B14F-4D97-AF65-F5344CB8AC3E}">
        <p14:creationId xmlns:p14="http://schemas.microsoft.com/office/powerpoint/2010/main" val="400126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0A9BD708-4619-D14A-A23F-E4D0F097884C}" type="datetimeFigureOut">
              <a:rPr lang="en-US" smtClean="0"/>
              <a:t>3/16/2016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83AB43-BAAE-7A40-8E1A-986E2628AF5C}" type="slidenum">
              <a:rPr lang="en-US" smtClean="0"/>
              <a:t>‹#›</a:t>
            </a:fld>
            <a:endParaRPr lang="en-US"/>
          </a:p>
        </p:txBody>
      </p:sp>
    </p:spTree>
    <p:extLst>
      <p:ext uri="{BB962C8B-B14F-4D97-AF65-F5344CB8AC3E}">
        <p14:creationId xmlns:p14="http://schemas.microsoft.com/office/powerpoint/2010/main" val="1081617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83AB43-BAAE-7A40-8E1A-986E2628AF5C}" type="slidenum">
              <a:rPr lang="en-US" smtClean="0"/>
              <a:t>1</a:t>
            </a:fld>
            <a:endParaRPr lang="en-US"/>
          </a:p>
        </p:txBody>
      </p:sp>
    </p:spTree>
    <p:extLst>
      <p:ext uri="{BB962C8B-B14F-4D97-AF65-F5344CB8AC3E}">
        <p14:creationId xmlns:p14="http://schemas.microsoft.com/office/powerpoint/2010/main" val="357624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83AB43-BAAE-7A40-8E1A-986E2628AF5C}" type="slidenum">
              <a:rPr lang="en-US" smtClean="0"/>
              <a:t>187</a:t>
            </a:fld>
            <a:endParaRPr lang="en-US"/>
          </a:p>
        </p:txBody>
      </p:sp>
    </p:spTree>
    <p:extLst>
      <p:ext uri="{BB962C8B-B14F-4D97-AF65-F5344CB8AC3E}">
        <p14:creationId xmlns:p14="http://schemas.microsoft.com/office/powerpoint/2010/main" val="673975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FC4824-8DF1-2840-8415-22ABDCD44B5F}" type="slidenum">
              <a:rPr lang="en-US" smtClean="0"/>
              <a:t>192</a:t>
            </a:fld>
            <a:endParaRPr lang="en-US"/>
          </a:p>
        </p:txBody>
      </p:sp>
    </p:spTree>
    <p:extLst>
      <p:ext uri="{BB962C8B-B14F-4D97-AF65-F5344CB8AC3E}">
        <p14:creationId xmlns:p14="http://schemas.microsoft.com/office/powerpoint/2010/main" val="1378275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Long-Term Management</a:t>
            </a:r>
          </a:p>
          <a:p>
            <a:r>
              <a:rPr lang="en-US" dirty="0" smtClean="0"/>
              <a:t>Outstanding Labor &amp; Personnel Relations</a:t>
            </a:r>
          </a:p>
          <a:p>
            <a:r>
              <a:rPr lang="en-US" dirty="0" smtClean="0"/>
              <a:t>Increasing Dividend</a:t>
            </a:r>
          </a:p>
          <a:p>
            <a:r>
              <a:rPr lang="en-US" dirty="0" smtClean="0"/>
              <a:t>Buying Back Shares</a:t>
            </a:r>
          </a:p>
          <a:p>
            <a:r>
              <a:rPr lang="en-US" dirty="0" smtClean="0"/>
              <a:t>Leading Churn Rate and ARPU</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183AB43-BAAE-7A40-8E1A-986E2628AF5C}" type="slidenum">
              <a:rPr lang="en-US" smtClean="0"/>
              <a:t>249</a:t>
            </a:fld>
            <a:endParaRPr lang="en-US"/>
          </a:p>
        </p:txBody>
      </p:sp>
    </p:spTree>
    <p:extLst>
      <p:ext uri="{BB962C8B-B14F-4D97-AF65-F5344CB8AC3E}">
        <p14:creationId xmlns:p14="http://schemas.microsoft.com/office/powerpoint/2010/main" val="661070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Options with tandem stock appreciation rights or cash payment alternatives are accounted for as cash-settled awards. As these awards can be exchanged for common shares of the Company, they are considered potentially dilutive and are included in the calculation of the Company’s diluted net earnings per share if they have a dilutive impact in the period. </a:t>
            </a:r>
            <a:endParaRPr lang="en-US" dirty="0" smtClean="0"/>
          </a:p>
          <a:p>
            <a:endParaRPr lang="en-US" dirty="0"/>
          </a:p>
        </p:txBody>
      </p:sp>
      <p:sp>
        <p:nvSpPr>
          <p:cNvPr id="4" name="Slide Number Placeholder 3"/>
          <p:cNvSpPr>
            <a:spLocks noGrp="1"/>
          </p:cNvSpPr>
          <p:nvPr>
            <p:ph type="sldNum" sz="quarter" idx="10"/>
          </p:nvPr>
        </p:nvSpPr>
        <p:spPr/>
        <p:txBody>
          <a:bodyPr/>
          <a:lstStyle/>
          <a:p>
            <a:fld id="{3183AB43-BAAE-7A40-8E1A-986E2628AF5C}" type="slidenum">
              <a:rPr lang="en-US" smtClean="0"/>
              <a:t>69</a:t>
            </a:fld>
            <a:endParaRPr lang="en-US"/>
          </a:p>
        </p:txBody>
      </p:sp>
    </p:spTree>
    <p:extLst>
      <p:ext uri="{BB962C8B-B14F-4D97-AF65-F5344CB8AC3E}">
        <p14:creationId xmlns:p14="http://schemas.microsoft.com/office/powerpoint/2010/main" val="853765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83AB43-BAAE-7A40-8E1A-986E2628AF5C}" type="slidenum">
              <a:rPr lang="en-US" smtClean="0"/>
              <a:t>82</a:t>
            </a:fld>
            <a:endParaRPr lang="en-US"/>
          </a:p>
        </p:txBody>
      </p:sp>
    </p:spTree>
    <p:extLst>
      <p:ext uri="{BB962C8B-B14F-4D97-AF65-F5344CB8AC3E}">
        <p14:creationId xmlns:p14="http://schemas.microsoft.com/office/powerpoint/2010/main" val="1016782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Rogers 3.0 is their plan to re-accelerate revenue growth and increase cash flow and shareholder returns </a:t>
            </a:r>
            <a:endParaRPr lang="en-US" dirty="0" smtClean="0"/>
          </a:p>
          <a:p>
            <a:endParaRPr lang="en-US" dirty="0"/>
          </a:p>
        </p:txBody>
      </p:sp>
      <p:sp>
        <p:nvSpPr>
          <p:cNvPr id="4" name="Slide Number Placeholder 3"/>
          <p:cNvSpPr>
            <a:spLocks noGrp="1"/>
          </p:cNvSpPr>
          <p:nvPr>
            <p:ph type="sldNum" sz="quarter" idx="10"/>
          </p:nvPr>
        </p:nvSpPr>
        <p:spPr/>
        <p:txBody>
          <a:bodyPr/>
          <a:lstStyle/>
          <a:p>
            <a:fld id="{3183AB43-BAAE-7A40-8E1A-986E2628AF5C}" type="slidenum">
              <a:rPr lang="en-US" smtClean="0"/>
              <a:t>89</a:t>
            </a:fld>
            <a:endParaRPr lang="en-US"/>
          </a:p>
        </p:txBody>
      </p:sp>
    </p:spTree>
    <p:extLst>
      <p:ext uri="{BB962C8B-B14F-4D97-AF65-F5344CB8AC3E}">
        <p14:creationId xmlns:p14="http://schemas.microsoft.com/office/powerpoint/2010/main" val="298149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83AB43-BAAE-7A40-8E1A-986E2628AF5C}" type="slidenum">
              <a:rPr lang="en-US" smtClean="0"/>
              <a:t>90</a:t>
            </a:fld>
            <a:endParaRPr lang="en-US"/>
          </a:p>
        </p:txBody>
      </p:sp>
    </p:spTree>
    <p:extLst>
      <p:ext uri="{BB962C8B-B14F-4D97-AF65-F5344CB8AC3E}">
        <p14:creationId xmlns:p14="http://schemas.microsoft.com/office/powerpoint/2010/main" val="2121384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 spectrum holdings</a:t>
            </a:r>
            <a:endParaRPr lang="en-US" dirty="0"/>
          </a:p>
        </p:txBody>
      </p:sp>
      <p:sp>
        <p:nvSpPr>
          <p:cNvPr id="4" name="Slide Number Placeholder 3"/>
          <p:cNvSpPr>
            <a:spLocks noGrp="1"/>
          </p:cNvSpPr>
          <p:nvPr>
            <p:ph type="sldNum" sz="quarter" idx="10"/>
          </p:nvPr>
        </p:nvSpPr>
        <p:spPr/>
        <p:txBody>
          <a:bodyPr/>
          <a:lstStyle/>
          <a:p>
            <a:fld id="{3183AB43-BAAE-7A40-8E1A-986E2628AF5C}" type="slidenum">
              <a:rPr lang="en-US" smtClean="0"/>
              <a:t>94</a:t>
            </a:fld>
            <a:endParaRPr lang="en-US"/>
          </a:p>
        </p:txBody>
      </p:sp>
    </p:spTree>
    <p:extLst>
      <p:ext uri="{BB962C8B-B14F-4D97-AF65-F5344CB8AC3E}">
        <p14:creationId xmlns:p14="http://schemas.microsoft.com/office/powerpoint/2010/main" val="1447603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Access through network sharing agreements</a:t>
            </a:r>
            <a:endParaRPr lang="en-US" dirty="0"/>
          </a:p>
        </p:txBody>
      </p:sp>
      <p:sp>
        <p:nvSpPr>
          <p:cNvPr id="4" name="Slide Number Placeholder 3"/>
          <p:cNvSpPr>
            <a:spLocks noGrp="1"/>
          </p:cNvSpPr>
          <p:nvPr>
            <p:ph type="sldNum" sz="quarter" idx="10"/>
          </p:nvPr>
        </p:nvSpPr>
        <p:spPr/>
        <p:txBody>
          <a:bodyPr/>
          <a:lstStyle/>
          <a:p>
            <a:fld id="{3183AB43-BAAE-7A40-8E1A-986E2628AF5C}" type="slidenum">
              <a:rPr lang="en-US" smtClean="0"/>
              <a:t>95</a:t>
            </a:fld>
            <a:endParaRPr lang="en-US"/>
          </a:p>
        </p:txBody>
      </p:sp>
    </p:spTree>
    <p:extLst>
      <p:ext uri="{BB962C8B-B14F-4D97-AF65-F5344CB8AC3E}">
        <p14:creationId xmlns:p14="http://schemas.microsoft.com/office/powerpoint/2010/main" val="311485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Option arrangement to buy additional spectrum</a:t>
            </a:r>
            <a:endParaRPr lang="en-US" dirty="0"/>
          </a:p>
        </p:txBody>
      </p:sp>
      <p:sp>
        <p:nvSpPr>
          <p:cNvPr id="4" name="Slide Number Placeholder 3"/>
          <p:cNvSpPr>
            <a:spLocks noGrp="1"/>
          </p:cNvSpPr>
          <p:nvPr>
            <p:ph type="sldNum" sz="quarter" idx="10"/>
          </p:nvPr>
        </p:nvSpPr>
        <p:spPr/>
        <p:txBody>
          <a:bodyPr/>
          <a:lstStyle/>
          <a:p>
            <a:fld id="{3183AB43-BAAE-7A40-8E1A-986E2628AF5C}" type="slidenum">
              <a:rPr lang="en-US" smtClean="0"/>
              <a:t>96</a:t>
            </a:fld>
            <a:endParaRPr lang="en-US"/>
          </a:p>
        </p:txBody>
      </p:sp>
    </p:spTree>
    <p:extLst>
      <p:ext uri="{BB962C8B-B14F-4D97-AF65-F5344CB8AC3E}">
        <p14:creationId xmlns:p14="http://schemas.microsoft.com/office/powerpoint/2010/main" val="295119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Next generation: </a:t>
            </a:r>
            <a:r>
              <a:rPr lang="en-US" sz="1200" b="0" kern="1200" dirty="0" smtClean="0">
                <a:solidFill>
                  <a:schemeClr val="tx1"/>
                </a:solidFill>
                <a:effectLst/>
                <a:latin typeface="+mn-lt"/>
                <a:ea typeface="+mn-ea"/>
                <a:cs typeface="+mn-cs"/>
              </a:rPr>
              <a:t>generated by the provision of high- speed, high-reliability data and voice communications, provided on Rogers’ advanced IP, Ethernet, and cloud platforms, and mainly through Rogers’ extensive communications network and data </a:t>
            </a:r>
            <a:r>
              <a:rPr lang="en-US" sz="1200" b="0" kern="1200" dirty="0" err="1" smtClean="0">
                <a:solidFill>
                  <a:schemeClr val="tx1"/>
                </a:solidFill>
                <a:effectLst/>
                <a:latin typeface="+mn-lt"/>
                <a:ea typeface="+mn-ea"/>
                <a:cs typeface="+mn-cs"/>
              </a:rPr>
              <a:t>centre</a:t>
            </a:r>
            <a:r>
              <a:rPr lang="en-US" sz="1200" b="0" kern="1200" dirty="0" smtClean="0">
                <a:solidFill>
                  <a:schemeClr val="tx1"/>
                </a:solidFill>
                <a:effectLst/>
                <a:latin typeface="+mn-lt"/>
                <a:ea typeface="+mn-ea"/>
                <a:cs typeface="+mn-cs"/>
              </a:rPr>
              <a:t> infrastructure.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Legacy: </a:t>
            </a:r>
            <a:r>
              <a:rPr lang="en-US" sz="1200" b="0" kern="1200" dirty="0" smtClean="0">
                <a:solidFill>
                  <a:schemeClr val="tx1"/>
                </a:solidFill>
                <a:effectLst/>
                <a:latin typeface="+mn-lt"/>
                <a:ea typeface="+mn-ea"/>
                <a:cs typeface="+mn-cs"/>
              </a:rPr>
              <a:t>generated mainly by circuit-switched local and long distance voice services and legacy data services, provided over TDM and prior generation data platforms, with client access often delivered using leased third-party network elements and tariffed ILEC services. </a:t>
            </a:r>
            <a:endParaRPr lang="en-US" dirty="0" smtClean="0"/>
          </a:p>
        </p:txBody>
      </p:sp>
      <p:sp>
        <p:nvSpPr>
          <p:cNvPr id="4" name="Slide Number Placeholder 3"/>
          <p:cNvSpPr>
            <a:spLocks noGrp="1"/>
          </p:cNvSpPr>
          <p:nvPr>
            <p:ph type="sldNum" sz="quarter" idx="10"/>
          </p:nvPr>
        </p:nvSpPr>
        <p:spPr/>
        <p:txBody>
          <a:bodyPr/>
          <a:lstStyle/>
          <a:p>
            <a:fld id="{3183AB43-BAAE-7A40-8E1A-986E2628AF5C}" type="slidenum">
              <a:rPr lang="en-US" smtClean="0"/>
              <a:t>107</a:t>
            </a:fld>
            <a:endParaRPr lang="en-US"/>
          </a:p>
        </p:txBody>
      </p:sp>
    </p:spTree>
    <p:extLst>
      <p:ext uri="{BB962C8B-B14F-4D97-AF65-F5344CB8AC3E}">
        <p14:creationId xmlns:p14="http://schemas.microsoft.com/office/powerpoint/2010/main" val="836762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CA"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265CE5FF-A1AA-4D42-AFA7-0EE92C44B99B}" type="datetimeFigureOut">
              <a:rPr lang="en-US" smtClean="0"/>
              <a:t>3/16/2016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6C0C28-61BC-7541-98DB-3144DF62A88C}" type="slidenum">
              <a:rPr lang="en-US" smtClean="0"/>
              <a:t>‹#›</a:t>
            </a:fld>
            <a:endParaRPr lang="en-US"/>
          </a:p>
        </p:txBody>
      </p:sp>
    </p:spTree>
    <p:extLst>
      <p:ext uri="{BB962C8B-B14F-4D97-AF65-F5344CB8AC3E}">
        <p14:creationId xmlns:p14="http://schemas.microsoft.com/office/powerpoint/2010/main" val="70741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265CE5FF-A1AA-4D42-AFA7-0EE92C44B99B}" type="datetimeFigureOut">
              <a:rPr lang="en-US" smtClean="0"/>
              <a:t>3/16/2016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6C0C28-61BC-7541-98DB-3144DF62A88C}" type="slidenum">
              <a:rPr lang="en-US" smtClean="0"/>
              <a:t>‹#›</a:t>
            </a:fld>
            <a:endParaRPr lang="en-US"/>
          </a:p>
        </p:txBody>
      </p:sp>
    </p:spTree>
    <p:extLst>
      <p:ext uri="{BB962C8B-B14F-4D97-AF65-F5344CB8AC3E}">
        <p14:creationId xmlns:p14="http://schemas.microsoft.com/office/powerpoint/2010/main" val="675015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265CE5FF-A1AA-4D42-AFA7-0EE92C44B99B}" type="datetimeFigureOut">
              <a:rPr lang="en-US" smtClean="0"/>
              <a:t>3/16/2016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6C0C28-61BC-7541-98DB-3144DF62A88C}" type="slidenum">
              <a:rPr lang="en-US" smtClean="0"/>
              <a:t>‹#›</a:t>
            </a:fld>
            <a:endParaRPr lang="en-US"/>
          </a:p>
        </p:txBody>
      </p:sp>
    </p:spTree>
    <p:extLst>
      <p:ext uri="{BB962C8B-B14F-4D97-AF65-F5344CB8AC3E}">
        <p14:creationId xmlns:p14="http://schemas.microsoft.com/office/powerpoint/2010/main" val="1978498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265CE5FF-A1AA-4D42-AFA7-0EE92C44B99B}" type="datetimeFigureOut">
              <a:rPr lang="en-US" smtClean="0"/>
              <a:t>3/16/2016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6C0C28-61BC-7541-98DB-3144DF62A88C}" type="slidenum">
              <a:rPr lang="en-US" smtClean="0"/>
              <a:t>‹#›</a:t>
            </a:fld>
            <a:endParaRPr lang="en-US"/>
          </a:p>
        </p:txBody>
      </p:sp>
    </p:spTree>
    <p:extLst>
      <p:ext uri="{BB962C8B-B14F-4D97-AF65-F5344CB8AC3E}">
        <p14:creationId xmlns:p14="http://schemas.microsoft.com/office/powerpoint/2010/main" val="130162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CA"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265CE5FF-A1AA-4D42-AFA7-0EE92C44B99B}" type="datetimeFigureOut">
              <a:rPr lang="en-US" smtClean="0"/>
              <a:t>3/16/2016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6C0C28-61BC-7541-98DB-3144DF62A88C}" type="slidenum">
              <a:rPr lang="en-US" smtClean="0"/>
              <a:t>‹#›</a:t>
            </a:fld>
            <a:endParaRPr lang="en-US"/>
          </a:p>
        </p:txBody>
      </p:sp>
    </p:spTree>
    <p:extLst>
      <p:ext uri="{BB962C8B-B14F-4D97-AF65-F5344CB8AC3E}">
        <p14:creationId xmlns:p14="http://schemas.microsoft.com/office/powerpoint/2010/main" val="1498566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265CE5FF-A1AA-4D42-AFA7-0EE92C44B99B}" type="datetimeFigureOut">
              <a:rPr lang="en-US" smtClean="0"/>
              <a:t>3/16/2016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6C0C28-61BC-7541-98DB-3144DF62A88C}" type="slidenum">
              <a:rPr lang="en-US" smtClean="0"/>
              <a:t>‹#›</a:t>
            </a:fld>
            <a:endParaRPr lang="en-US"/>
          </a:p>
        </p:txBody>
      </p:sp>
    </p:spTree>
    <p:extLst>
      <p:ext uri="{BB962C8B-B14F-4D97-AF65-F5344CB8AC3E}">
        <p14:creationId xmlns:p14="http://schemas.microsoft.com/office/powerpoint/2010/main" val="715541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CA"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265CE5FF-A1AA-4D42-AFA7-0EE92C44B99B}" type="datetimeFigureOut">
              <a:rPr lang="en-US" smtClean="0"/>
              <a:t>3/16/2016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6C0C28-61BC-7541-98DB-3144DF62A88C}" type="slidenum">
              <a:rPr lang="en-US" smtClean="0"/>
              <a:t>‹#›</a:t>
            </a:fld>
            <a:endParaRPr lang="en-US"/>
          </a:p>
        </p:txBody>
      </p:sp>
    </p:spTree>
    <p:extLst>
      <p:ext uri="{BB962C8B-B14F-4D97-AF65-F5344CB8AC3E}">
        <p14:creationId xmlns:p14="http://schemas.microsoft.com/office/powerpoint/2010/main" val="200306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265CE5FF-A1AA-4D42-AFA7-0EE92C44B99B}" type="datetimeFigureOut">
              <a:rPr lang="en-US" smtClean="0"/>
              <a:t>3/16/2016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6C0C28-61BC-7541-98DB-3144DF62A88C}" type="slidenum">
              <a:rPr lang="en-US" smtClean="0"/>
              <a:t>‹#›</a:t>
            </a:fld>
            <a:endParaRPr lang="en-US"/>
          </a:p>
        </p:txBody>
      </p:sp>
    </p:spTree>
    <p:extLst>
      <p:ext uri="{BB962C8B-B14F-4D97-AF65-F5344CB8AC3E}">
        <p14:creationId xmlns:p14="http://schemas.microsoft.com/office/powerpoint/2010/main" val="1450201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5CE5FF-A1AA-4D42-AFA7-0EE92C44B99B}" type="datetimeFigureOut">
              <a:rPr lang="en-US" smtClean="0"/>
              <a:t>3/16/2016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6C0C28-61BC-7541-98DB-3144DF62A88C}" type="slidenum">
              <a:rPr lang="en-US" smtClean="0"/>
              <a:t>‹#›</a:t>
            </a:fld>
            <a:endParaRPr lang="en-US"/>
          </a:p>
        </p:txBody>
      </p:sp>
    </p:spTree>
    <p:extLst>
      <p:ext uri="{BB962C8B-B14F-4D97-AF65-F5344CB8AC3E}">
        <p14:creationId xmlns:p14="http://schemas.microsoft.com/office/powerpoint/2010/main" val="1750381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CA"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265CE5FF-A1AA-4D42-AFA7-0EE92C44B99B}" type="datetimeFigureOut">
              <a:rPr lang="en-US" smtClean="0"/>
              <a:t>3/16/2016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6C0C28-61BC-7541-98DB-3144DF62A88C}" type="slidenum">
              <a:rPr lang="en-US" smtClean="0"/>
              <a:t>‹#›</a:t>
            </a:fld>
            <a:endParaRPr lang="en-US"/>
          </a:p>
        </p:txBody>
      </p:sp>
    </p:spTree>
    <p:extLst>
      <p:ext uri="{BB962C8B-B14F-4D97-AF65-F5344CB8AC3E}">
        <p14:creationId xmlns:p14="http://schemas.microsoft.com/office/powerpoint/2010/main" val="282768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CA"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265CE5FF-A1AA-4D42-AFA7-0EE92C44B99B}" type="datetimeFigureOut">
              <a:rPr lang="en-US" smtClean="0"/>
              <a:t>3/16/2016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6C0C28-61BC-7541-98DB-3144DF62A88C}" type="slidenum">
              <a:rPr lang="en-US" smtClean="0"/>
              <a:t>‹#›</a:t>
            </a:fld>
            <a:endParaRPr lang="en-US"/>
          </a:p>
        </p:txBody>
      </p:sp>
    </p:spTree>
    <p:extLst>
      <p:ext uri="{BB962C8B-B14F-4D97-AF65-F5344CB8AC3E}">
        <p14:creationId xmlns:p14="http://schemas.microsoft.com/office/powerpoint/2010/main" val="106986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5CE5FF-A1AA-4D42-AFA7-0EE92C44B99B}" type="datetimeFigureOut">
              <a:rPr lang="en-US" smtClean="0"/>
              <a:t>3/16/2016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6C0C28-61BC-7541-98DB-3144DF62A88C}" type="slidenum">
              <a:rPr lang="en-US" smtClean="0"/>
              <a:t>‹#›</a:t>
            </a:fld>
            <a:endParaRPr lang="en-US"/>
          </a:p>
        </p:txBody>
      </p:sp>
    </p:spTree>
    <p:extLst>
      <p:ext uri="{BB962C8B-B14F-4D97-AF65-F5344CB8AC3E}">
        <p14:creationId xmlns:p14="http://schemas.microsoft.com/office/powerpoint/2010/main" val="14561072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10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0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10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image" Target="../media/image142.png"/></Relationships>
</file>

<file path=ppt/slides/_rels/slide10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10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11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112.xml.rels><?xml version="1.0" encoding="UTF-8" standalone="yes"?>
<Relationships xmlns="http://schemas.openxmlformats.org/package/2006/relationships"><Relationship Id="rId3" Type="http://schemas.openxmlformats.org/officeDocument/2006/relationships/image" Target="../media/image150.tiff"/><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11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67.tiff"/><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132.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81.emf"/><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84.tiff"/><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95.jp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98.jp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201.emf"/><Relationship Id="rId2" Type="http://schemas.openxmlformats.org/officeDocument/2006/relationships/image" Target="../media/image168.png"/><Relationship Id="rId1" Type="http://schemas.openxmlformats.org/officeDocument/2006/relationships/slideLayout" Target="../slideLayouts/slideLayout2.xml"/><Relationship Id="rId4" Type="http://schemas.openxmlformats.org/officeDocument/2006/relationships/image" Target="../media/image202.emf"/></Relationships>
</file>

<file path=ppt/slides/_rels/slide163.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203.emf"/><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204.emf"/><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205.emf"/><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207.emf"/><Relationship Id="rId2" Type="http://schemas.openxmlformats.org/officeDocument/2006/relationships/image" Target="../media/image168.png"/><Relationship Id="rId1" Type="http://schemas.openxmlformats.org/officeDocument/2006/relationships/slideLayout" Target="../slideLayouts/slideLayout2.xml"/><Relationship Id="rId4" Type="http://schemas.openxmlformats.org/officeDocument/2006/relationships/image" Target="../media/image208.emf"/></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209.emf"/><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s>
</file>

<file path=ppt/slides/_rels/slide173.xml.rels><?xml version="1.0" encoding="UTF-8" standalone="yes"?>
<Relationships xmlns="http://schemas.openxmlformats.org/package/2006/relationships"><Relationship Id="rId3" Type="http://schemas.openxmlformats.org/officeDocument/2006/relationships/image" Target="../media/image215.emf"/><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216.emf"/><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217.jp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218.emf"/><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219.emf"/><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221.emf"/><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222.emf"/><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223.emf"/><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224.emf"/><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225.emf"/><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226.jp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228.png"/><Relationship Id="rId7" Type="http://schemas.openxmlformats.org/officeDocument/2006/relationships/image" Target="../media/image2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1.png"/><Relationship Id="rId5" Type="http://schemas.openxmlformats.org/officeDocument/2006/relationships/image" Target="../media/image230.png"/><Relationship Id="rId4" Type="http://schemas.openxmlformats.org/officeDocument/2006/relationships/image" Target="../media/image229.png"/></Relationships>
</file>

<file path=ppt/slides/_rels/slide188.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28.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28.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28.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2.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jpg"/><Relationship Id="rId7" Type="http://schemas.openxmlformats.org/officeDocument/2006/relationships/diagramQuickStyle" Target="../diagrams/quickStyle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jp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28.png"/><Relationship Id="rId1" Type="http://schemas.openxmlformats.org/officeDocument/2006/relationships/slideLayout" Target="../slideLayouts/slideLayout2.xml"/><Relationship Id="rId4" Type="http://schemas.openxmlformats.org/officeDocument/2006/relationships/image" Target="../media/image245.png"/></Relationships>
</file>

<file path=ppt/slides/_rels/slide207.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28.png"/><Relationship Id="rId1" Type="http://schemas.openxmlformats.org/officeDocument/2006/relationships/slideLayout" Target="../slideLayouts/slideLayout2.xml"/><Relationship Id="rId4" Type="http://schemas.openxmlformats.org/officeDocument/2006/relationships/image" Target="../media/image248.png"/></Relationships>
</file>

<file path=ppt/slides/_rels/slide209.xml.rels><?xml version="1.0" encoding="UTF-8" standalone="yes"?>
<Relationships xmlns="http://schemas.openxmlformats.org/package/2006/relationships"><Relationship Id="rId3" Type="http://schemas.openxmlformats.org/officeDocument/2006/relationships/image" Target="../media/image249.tiff"/><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261.tiff"/><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28.png"/><Relationship Id="rId1" Type="http://schemas.openxmlformats.org/officeDocument/2006/relationships/slideLayout" Target="../slideLayouts/slideLayout2.xml"/><Relationship Id="rId6" Type="http://schemas.openxmlformats.org/officeDocument/2006/relationships/image" Target="../media/image268.png"/><Relationship Id="rId5" Type="http://schemas.openxmlformats.org/officeDocument/2006/relationships/image" Target="../media/image267.png"/><Relationship Id="rId4" Type="http://schemas.openxmlformats.org/officeDocument/2006/relationships/image" Target="../media/image266.png"/></Relationships>
</file>

<file path=ppt/slides/_rels/slide228.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28.png"/><Relationship Id="rId1" Type="http://schemas.openxmlformats.org/officeDocument/2006/relationships/slideLayout" Target="../slideLayouts/slideLayout2.xml"/><Relationship Id="rId4" Type="http://schemas.openxmlformats.org/officeDocument/2006/relationships/image" Target="../media/image272.png"/></Relationships>
</file>

<file path=ppt/slides/_rels/slide231.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28.png"/><Relationship Id="rId1" Type="http://schemas.openxmlformats.org/officeDocument/2006/relationships/slideLayout" Target="../slideLayouts/slideLayout2.xml"/><Relationship Id="rId4" Type="http://schemas.openxmlformats.org/officeDocument/2006/relationships/image" Target="../media/image276.png"/></Relationships>
</file>

<file path=ppt/slides/_rels/slide234.xml.rels><?xml version="1.0" encoding="UTF-8" standalone="yes"?>
<Relationships xmlns="http://schemas.openxmlformats.org/package/2006/relationships"><Relationship Id="rId3" Type="http://schemas.openxmlformats.org/officeDocument/2006/relationships/image" Target="../media/image277.tiff"/><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28.png"/><Relationship Id="rId1" Type="http://schemas.openxmlformats.org/officeDocument/2006/relationships/slideLayout" Target="../slideLayouts/slideLayout2.xml"/><Relationship Id="rId4" Type="http://schemas.openxmlformats.org/officeDocument/2006/relationships/image" Target="../media/image281.png"/></Relationships>
</file>

<file path=ppt/slides/_rels/slide238.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28.png"/><Relationship Id="rId1" Type="http://schemas.openxmlformats.org/officeDocument/2006/relationships/slideLayout" Target="../slideLayouts/slideLayout2.xml"/><Relationship Id="rId4" Type="http://schemas.openxmlformats.org/officeDocument/2006/relationships/image" Target="../media/image286.png"/></Relationships>
</file>

<file path=ppt/slides/_rels/slide242.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28.png"/><Relationship Id="rId1" Type="http://schemas.openxmlformats.org/officeDocument/2006/relationships/slideLayout" Target="../slideLayouts/slideLayout2.xml"/><Relationship Id="rId4" Type="http://schemas.openxmlformats.org/officeDocument/2006/relationships/image" Target="../media/image289.png"/></Relationships>
</file>

<file path=ppt/slides/_rels/slide244.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28.png"/><Relationship Id="rId1" Type="http://schemas.openxmlformats.org/officeDocument/2006/relationships/slideLayout" Target="../slideLayouts/slideLayout2.xml"/><Relationship Id="rId4" Type="http://schemas.openxmlformats.org/officeDocument/2006/relationships/image" Target="../media/image291.png"/></Relationships>
</file>

<file path=ppt/slides/_rels/slide245.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28.png"/><Relationship Id="rId1" Type="http://schemas.openxmlformats.org/officeDocument/2006/relationships/slideLayout" Target="../slideLayouts/slideLayout2.xml"/><Relationship Id="rId4" Type="http://schemas.openxmlformats.org/officeDocument/2006/relationships/image" Target="../media/image293.png"/></Relationships>
</file>

<file path=ppt/slides/_rels/slide246.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296.tiff"/><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72.xml.rels><?xml version="1.0" encoding="UTF-8" standalone="yes"?>
<Relationships xmlns="http://schemas.openxmlformats.org/package/2006/relationships"><Relationship Id="rId3" Type="http://schemas.openxmlformats.org/officeDocument/2006/relationships/image" Target="../media/image91.tiff"/><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3.tiff"/><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94.tiff"/></Relationships>
</file>

<file path=ppt/slides/_rels/slide75.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96.tiff"/></Relationships>
</file>

<file path=ppt/slides/_rels/slide76.xml.rels><?xml version="1.0" encoding="UTF-8" standalone="yes"?>
<Relationships xmlns="http://schemas.openxmlformats.org/package/2006/relationships"><Relationship Id="rId3" Type="http://schemas.openxmlformats.org/officeDocument/2006/relationships/image" Target="../media/image97.tiff"/><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98.tiff"/></Relationships>
</file>

<file path=ppt/slides/_rels/slide77.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100.tiff"/></Relationships>
</file>

<file path=ppt/slides/_rels/slide78.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102.tiff"/></Relationships>
</file>

<file path=ppt/slides/_rels/slide79.xml.rels><?xml version="1.0" encoding="UTF-8" standalone="yes"?>
<Relationships xmlns="http://schemas.openxmlformats.org/package/2006/relationships"><Relationship Id="rId3" Type="http://schemas.openxmlformats.org/officeDocument/2006/relationships/image" Target="../media/image103.tiff"/><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104.tiff"/></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5.tiff"/><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7.jpg"/></Relationships>
</file>

<file path=ppt/slides/_rels/slide83.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9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png"/></Relationships>
</file>

<file path=ppt/slides/_rels/slide9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9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9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9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9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9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85000"/>
            <a:extLst>
              <a:ext uri="{28A0092B-C50C-407E-A947-70E740481C1C}">
                <a14:useLocalDpi xmlns:a14="http://schemas.microsoft.com/office/drawing/2010/main" val="0"/>
              </a:ext>
            </a:extLst>
          </a:blip>
          <a:srcRect l="11111"/>
          <a:stretch/>
        </p:blipFill>
        <p:spPr>
          <a:xfrm>
            <a:off x="0" y="1"/>
            <a:ext cx="12192000" cy="6858000"/>
          </a:xfrm>
          <a:prstGeom prst="rect">
            <a:avLst/>
          </a:prstGeom>
        </p:spPr>
      </p:pic>
      <p:sp>
        <p:nvSpPr>
          <p:cNvPr id="2" name="Title 1"/>
          <p:cNvSpPr>
            <a:spLocks noGrp="1"/>
          </p:cNvSpPr>
          <p:nvPr>
            <p:ph type="ctrTitle"/>
          </p:nvPr>
        </p:nvSpPr>
        <p:spPr>
          <a:xfrm>
            <a:off x="0" y="4559009"/>
            <a:ext cx="12192000" cy="1143001"/>
          </a:xfrm>
        </p:spPr>
        <p:txBody>
          <a:bodyPr>
            <a:normAutofit/>
          </a:bodyPr>
          <a:lstStyle/>
          <a:p>
            <a:r>
              <a:rPr lang="en-US" sz="7500" dirty="0" smtClean="0"/>
              <a:t>Canadian Telecommunications</a:t>
            </a:r>
            <a:endParaRPr lang="en-US" sz="7500" dirty="0"/>
          </a:p>
        </p:txBody>
      </p:sp>
      <p:sp>
        <p:nvSpPr>
          <p:cNvPr id="5" name="Subtitle 2"/>
          <p:cNvSpPr txBox="1">
            <a:spLocks/>
          </p:cNvSpPr>
          <p:nvPr/>
        </p:nvSpPr>
        <p:spPr>
          <a:xfrm>
            <a:off x="1922929" y="6015213"/>
            <a:ext cx="10053862" cy="52958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dirty="0" smtClean="0"/>
              <a:t>Kendal </a:t>
            </a:r>
            <a:r>
              <a:rPr lang="en-US" dirty="0" err="1" smtClean="0"/>
              <a:t>Allemekinders</a:t>
            </a:r>
            <a:r>
              <a:rPr lang="en-US" dirty="0" smtClean="0"/>
              <a:t> | Graham Marsh | Josh Reyes | Joey Yan</a:t>
            </a:r>
            <a:endParaRPr lang="en-US" dirty="0"/>
          </a:p>
        </p:txBody>
      </p:sp>
    </p:spTree>
    <p:extLst>
      <p:ext uri="{BB962C8B-B14F-4D97-AF65-F5344CB8AC3E}">
        <p14:creationId xmlns:p14="http://schemas.microsoft.com/office/powerpoint/2010/main" val="13933958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800" dirty="0">
              <a:solidFill>
                <a:srgbClr val="FFFFFF"/>
              </a:solidFill>
            </a:endParaRPr>
          </a:p>
        </p:txBody>
      </p:sp>
      <p:pic>
        <p:nvPicPr>
          <p:cNvPr id="1026" name="Picture 2" descr="http://www.marketstrategies.com/blog/wp-content/uploads/2015/03/2015-03-5g-fi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716" y="877299"/>
            <a:ext cx="9966566" cy="5231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68118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Cable</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16" name="Group 15"/>
          <p:cNvGrpSpPr/>
          <p:nvPr/>
        </p:nvGrpSpPr>
        <p:grpSpPr>
          <a:xfrm>
            <a:off x="2401667" y="6276744"/>
            <a:ext cx="7507911" cy="390425"/>
            <a:chOff x="2401667" y="6276744"/>
            <a:chExt cx="750791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2" name="Content Placeholder 11"/>
          <p:cNvSpPr txBox="1">
            <a:spLocks/>
          </p:cNvSpPr>
          <p:nvPr/>
        </p:nvSpPr>
        <p:spPr>
          <a:xfrm>
            <a:off x="838200" y="1566753"/>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2.0 million high-speed Internet subscribers</a:t>
            </a:r>
          </a:p>
          <a:p>
            <a:r>
              <a:rPr lang="en-US" dirty="0" smtClean="0"/>
              <a:t>1.9 million television subscribers (31% market share)</a:t>
            </a:r>
          </a:p>
          <a:p>
            <a:r>
              <a:rPr lang="en-US" dirty="0" smtClean="0"/>
              <a:t>1.1 million phone subscribers</a:t>
            </a:r>
          </a:p>
          <a:p>
            <a:r>
              <a:rPr lang="en-US" dirty="0" smtClean="0"/>
              <a:t>Rated fastest Internet service by </a:t>
            </a:r>
            <a:r>
              <a:rPr lang="en-US" dirty="0" err="1" smtClean="0"/>
              <a:t>PCMag.com</a:t>
            </a:r>
            <a:endParaRPr lang="en-US" dirty="0" smtClean="0"/>
          </a:p>
          <a:p>
            <a:pPr marL="0" indent="0">
              <a:buNone/>
            </a:pPr>
            <a:endParaRPr lang="en-US" dirty="0"/>
          </a:p>
        </p:txBody>
      </p:sp>
      <p:sp>
        <p:nvSpPr>
          <p:cNvPr id="13" name="TextBox 12"/>
          <p:cNvSpPr txBox="1">
            <a:spLocks noChangeArrowheads="1"/>
          </p:cNvSpPr>
          <p:nvPr/>
        </p:nvSpPr>
        <p:spPr bwMode="auto">
          <a:xfrm>
            <a:off x="7367474" y="5801144"/>
            <a:ext cx="4824526" cy="307777"/>
          </a:xfrm>
          <a:prstGeom prst="rect">
            <a:avLst/>
          </a:prstGeom>
          <a:noFill/>
          <a:ln w="9525">
            <a:noFill/>
            <a:miter lim="800000"/>
            <a:headEnd/>
            <a:tailEnd/>
          </a:ln>
        </p:spPr>
        <p:txBody>
          <a:bodyPr wrap="none">
            <a:spAutoFit/>
          </a:bodyPr>
          <a:lstStyle/>
          <a:p>
            <a:r>
              <a:rPr lang="en-US" sz="1400" dirty="0"/>
              <a:t>Source: Rogers </a:t>
            </a:r>
            <a:r>
              <a:rPr lang="en-US" sz="1400" dirty="0" smtClean="0"/>
              <a:t>2015 Annual Reports; </a:t>
            </a:r>
            <a:r>
              <a:rPr lang="en-US" sz="1400" smtClean="0"/>
              <a:t>Rogers Corporate Website</a:t>
            </a:r>
            <a:endParaRPr lang="en-CA" sz="1400" dirty="0"/>
          </a:p>
        </p:txBody>
      </p:sp>
    </p:spTree>
    <p:extLst>
      <p:ext uri="{BB962C8B-B14F-4D97-AF65-F5344CB8AC3E}">
        <p14:creationId xmlns:p14="http://schemas.microsoft.com/office/powerpoint/2010/main" val="10037868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Cable</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16" name="Group 15"/>
          <p:cNvGrpSpPr/>
          <p:nvPr/>
        </p:nvGrpSpPr>
        <p:grpSpPr>
          <a:xfrm>
            <a:off x="2401667" y="6276744"/>
            <a:ext cx="7507911" cy="390425"/>
            <a:chOff x="2401667" y="6276744"/>
            <a:chExt cx="750791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12" name="Picture 11" descr="http://www.rogers.com/cms/investors/page-specific/slide-deck/images/At_A_Glance_Highlights-Rogers_Communications-16.jpg"/>
          <p:cNvPicPr/>
          <p:nvPr/>
        </p:nvPicPr>
        <p:blipFill rotWithShape="1">
          <a:blip r:embed="rId3">
            <a:extLst>
              <a:ext uri="{28A0092B-C50C-407E-A947-70E740481C1C}">
                <a14:useLocalDpi xmlns:a14="http://schemas.microsoft.com/office/drawing/2010/main" val="0"/>
              </a:ext>
            </a:extLst>
          </a:blip>
          <a:srcRect t="8051" b="5877"/>
          <a:stretch/>
        </p:blipFill>
        <p:spPr bwMode="auto">
          <a:xfrm>
            <a:off x="1783648" y="1467774"/>
            <a:ext cx="8436075" cy="4418233"/>
          </a:xfrm>
          <a:prstGeom prst="rect">
            <a:avLst/>
          </a:prstGeom>
          <a:noFill/>
          <a:ln>
            <a:noFill/>
          </a:ln>
        </p:spPr>
      </p:pic>
      <p:sp>
        <p:nvSpPr>
          <p:cNvPr id="13" name="TextBox 12"/>
          <p:cNvSpPr txBox="1">
            <a:spLocks noChangeArrowheads="1"/>
          </p:cNvSpPr>
          <p:nvPr/>
        </p:nvSpPr>
        <p:spPr bwMode="auto">
          <a:xfrm>
            <a:off x="9449344" y="5830513"/>
            <a:ext cx="2674835" cy="307777"/>
          </a:xfrm>
          <a:prstGeom prst="rect">
            <a:avLst/>
          </a:prstGeom>
          <a:noFill/>
          <a:ln w="9525">
            <a:noFill/>
            <a:miter lim="800000"/>
            <a:headEnd/>
            <a:tailEnd/>
          </a:ln>
        </p:spPr>
        <p:txBody>
          <a:bodyPr wrap="none">
            <a:spAutoFit/>
          </a:bodyPr>
          <a:lstStyle/>
          <a:p>
            <a:r>
              <a:rPr lang="en-US" sz="1400" dirty="0"/>
              <a:t>Source: </a:t>
            </a:r>
            <a:r>
              <a:rPr lang="en-US" sz="1400" smtClean="0"/>
              <a:t>Rogers Corporate Website</a:t>
            </a:r>
            <a:endParaRPr lang="en-CA" sz="1400" dirty="0"/>
          </a:p>
        </p:txBody>
      </p:sp>
    </p:spTree>
    <p:extLst>
      <p:ext uri="{BB962C8B-B14F-4D97-AF65-F5344CB8AC3E}">
        <p14:creationId xmlns:p14="http://schemas.microsoft.com/office/powerpoint/2010/main" val="105978909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Cable</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16" name="Group 15"/>
          <p:cNvGrpSpPr/>
          <p:nvPr/>
        </p:nvGrpSpPr>
        <p:grpSpPr>
          <a:xfrm>
            <a:off x="2401667" y="6276744"/>
            <a:ext cx="7507911" cy="390425"/>
            <a:chOff x="2401667" y="6276744"/>
            <a:chExt cx="750791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84" y="2085966"/>
            <a:ext cx="5170963" cy="263023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4057" y="365125"/>
            <a:ext cx="6610980" cy="5409769"/>
          </a:xfrm>
          <a:prstGeom prst="rect">
            <a:avLst/>
          </a:prstGeom>
        </p:spPr>
      </p:pic>
      <p:sp>
        <p:nvSpPr>
          <p:cNvPr id="14" name="TextBox 13"/>
          <p:cNvSpPr txBox="1">
            <a:spLocks noChangeArrowheads="1"/>
          </p:cNvSpPr>
          <p:nvPr/>
        </p:nvSpPr>
        <p:spPr bwMode="auto">
          <a:xfrm>
            <a:off x="9238768" y="5801144"/>
            <a:ext cx="2830390" cy="307777"/>
          </a:xfrm>
          <a:prstGeom prst="rect">
            <a:avLst/>
          </a:prstGeom>
          <a:noFill/>
          <a:ln w="9525">
            <a:noFill/>
            <a:miter lim="800000"/>
            <a:headEnd/>
            <a:tailEnd/>
          </a:ln>
        </p:spPr>
        <p:txBody>
          <a:bodyPr wrap="none">
            <a:spAutoFit/>
          </a:bodyPr>
          <a:lstStyle/>
          <a:p>
            <a:r>
              <a:rPr lang="en-US" sz="1400" dirty="0"/>
              <a:t>Source: Rogers </a:t>
            </a:r>
            <a:r>
              <a:rPr lang="en-US" sz="1400" dirty="0" smtClean="0"/>
              <a:t>2015 Annual </a:t>
            </a:r>
            <a:r>
              <a:rPr lang="en-US" sz="1400" dirty="0"/>
              <a:t>Reports</a:t>
            </a:r>
            <a:endParaRPr lang="en-CA" sz="1400" dirty="0"/>
          </a:p>
        </p:txBody>
      </p:sp>
    </p:spTree>
    <p:extLst>
      <p:ext uri="{BB962C8B-B14F-4D97-AF65-F5344CB8AC3E}">
        <p14:creationId xmlns:p14="http://schemas.microsoft.com/office/powerpoint/2010/main" val="128040058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Cable Subscribers</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16" name="Group 15"/>
          <p:cNvGrpSpPr/>
          <p:nvPr/>
        </p:nvGrpSpPr>
        <p:grpSpPr>
          <a:xfrm>
            <a:off x="2401667" y="6276744"/>
            <a:ext cx="7507911" cy="390425"/>
            <a:chOff x="2401667" y="6276744"/>
            <a:chExt cx="750791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5789" y="1177725"/>
            <a:ext cx="6915412" cy="409131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496" y="2374232"/>
            <a:ext cx="4884657" cy="2201993"/>
          </a:xfrm>
          <a:prstGeom prst="rect">
            <a:avLst/>
          </a:prstGeom>
        </p:spPr>
      </p:pic>
      <p:sp>
        <p:nvSpPr>
          <p:cNvPr id="14" name="TextBox 13"/>
          <p:cNvSpPr txBox="1">
            <a:spLocks noChangeArrowheads="1"/>
          </p:cNvSpPr>
          <p:nvPr/>
        </p:nvSpPr>
        <p:spPr bwMode="auto">
          <a:xfrm>
            <a:off x="9238768" y="5801144"/>
            <a:ext cx="2830390" cy="307777"/>
          </a:xfrm>
          <a:prstGeom prst="rect">
            <a:avLst/>
          </a:prstGeom>
          <a:noFill/>
          <a:ln w="9525">
            <a:noFill/>
            <a:miter lim="800000"/>
            <a:headEnd/>
            <a:tailEnd/>
          </a:ln>
        </p:spPr>
        <p:txBody>
          <a:bodyPr wrap="none">
            <a:spAutoFit/>
          </a:bodyPr>
          <a:lstStyle/>
          <a:p>
            <a:r>
              <a:rPr lang="en-US" sz="1400" dirty="0"/>
              <a:t>Source: Rogers </a:t>
            </a:r>
            <a:r>
              <a:rPr lang="en-US" sz="1400" dirty="0" smtClean="0"/>
              <a:t>2015 Annual </a:t>
            </a:r>
            <a:r>
              <a:rPr lang="en-US" sz="1400" dirty="0"/>
              <a:t>Reports</a:t>
            </a:r>
            <a:endParaRPr lang="en-CA" sz="1400" dirty="0"/>
          </a:p>
        </p:txBody>
      </p:sp>
    </p:spTree>
    <p:extLst>
      <p:ext uri="{BB962C8B-B14F-4D97-AF65-F5344CB8AC3E}">
        <p14:creationId xmlns:p14="http://schemas.microsoft.com/office/powerpoint/2010/main" val="182355989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Cable Metrics</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16" name="Group 15"/>
          <p:cNvGrpSpPr/>
          <p:nvPr/>
        </p:nvGrpSpPr>
        <p:grpSpPr>
          <a:xfrm>
            <a:off x="2401667" y="6276744"/>
            <a:ext cx="7507911" cy="390425"/>
            <a:chOff x="2401667" y="6276744"/>
            <a:chExt cx="750791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13" y="1398177"/>
            <a:ext cx="5382956" cy="207535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454" y="3543809"/>
            <a:ext cx="5366915" cy="240610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0696" y="1403227"/>
            <a:ext cx="5478891" cy="202803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2504" y="3540391"/>
            <a:ext cx="5457084" cy="2363388"/>
          </a:xfrm>
          <a:prstGeom prst="rect">
            <a:avLst/>
          </a:prstGeom>
        </p:spPr>
      </p:pic>
      <p:sp>
        <p:nvSpPr>
          <p:cNvPr id="17" name="TextBox 16"/>
          <p:cNvSpPr txBox="1">
            <a:spLocks noChangeArrowheads="1"/>
          </p:cNvSpPr>
          <p:nvPr/>
        </p:nvSpPr>
        <p:spPr bwMode="auto">
          <a:xfrm>
            <a:off x="9238768" y="5833228"/>
            <a:ext cx="2830390" cy="307777"/>
          </a:xfrm>
          <a:prstGeom prst="rect">
            <a:avLst/>
          </a:prstGeom>
          <a:noFill/>
          <a:ln w="9525">
            <a:noFill/>
            <a:miter lim="800000"/>
            <a:headEnd/>
            <a:tailEnd/>
          </a:ln>
        </p:spPr>
        <p:txBody>
          <a:bodyPr wrap="none">
            <a:spAutoFit/>
          </a:bodyPr>
          <a:lstStyle/>
          <a:p>
            <a:r>
              <a:rPr lang="en-US" sz="1400" dirty="0"/>
              <a:t>Source: Rogers </a:t>
            </a:r>
            <a:r>
              <a:rPr lang="en-US" sz="1400" dirty="0" smtClean="0"/>
              <a:t>2015 Annual </a:t>
            </a:r>
            <a:r>
              <a:rPr lang="en-US" sz="1400" dirty="0"/>
              <a:t>Reports</a:t>
            </a:r>
            <a:endParaRPr lang="en-CA" sz="1400" dirty="0"/>
          </a:p>
        </p:txBody>
      </p:sp>
    </p:spTree>
    <p:extLst>
      <p:ext uri="{BB962C8B-B14F-4D97-AF65-F5344CB8AC3E}">
        <p14:creationId xmlns:p14="http://schemas.microsoft.com/office/powerpoint/2010/main" val="130724486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Solutions</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16" name="Group 15"/>
          <p:cNvGrpSpPr/>
          <p:nvPr/>
        </p:nvGrpSpPr>
        <p:grpSpPr>
          <a:xfrm>
            <a:off x="2401667" y="6276744"/>
            <a:ext cx="7507911" cy="390425"/>
            <a:chOff x="2401667" y="6276744"/>
            <a:chExt cx="750791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3" name="Content Placeholder 11"/>
          <p:cNvSpPr txBox="1">
            <a:spLocks/>
          </p:cNvSpPr>
          <p:nvPr/>
        </p:nvSpPr>
        <p:spPr>
          <a:xfrm>
            <a:off x="838200" y="1478460"/>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Sells to small, medium, and large enterprises and governments</a:t>
            </a:r>
          </a:p>
          <a:p>
            <a:r>
              <a:rPr lang="en-US" dirty="0" smtClean="0"/>
              <a:t>Sells to other carriers on a wholesale basis</a:t>
            </a:r>
          </a:p>
          <a:p>
            <a:r>
              <a:rPr lang="en-US" dirty="0" smtClean="0"/>
              <a:t>8,500 on-net </a:t>
            </a:r>
            <a:r>
              <a:rPr lang="en-US" dirty="0" err="1" smtClean="0"/>
              <a:t>fibre</a:t>
            </a:r>
            <a:r>
              <a:rPr lang="en-US" dirty="0" smtClean="0"/>
              <a:t> connected buildings</a:t>
            </a:r>
            <a:endParaRPr lang="en-US" dirty="0"/>
          </a:p>
        </p:txBody>
      </p:sp>
    </p:spTree>
    <p:extLst>
      <p:ext uri="{BB962C8B-B14F-4D97-AF65-F5344CB8AC3E}">
        <p14:creationId xmlns:p14="http://schemas.microsoft.com/office/powerpoint/2010/main" val="124008763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Solutions</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16" name="Group 15"/>
          <p:cNvGrpSpPr/>
          <p:nvPr/>
        </p:nvGrpSpPr>
        <p:grpSpPr>
          <a:xfrm>
            <a:off x="2401667" y="6276744"/>
            <a:ext cx="7507911" cy="390425"/>
            <a:chOff x="2401667" y="6276744"/>
            <a:chExt cx="750791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12" name="Picture 11" descr="http://www.rogers.com/cms/investors/page-specific/slide-deck/images/At_A_Glance_Highlights-Rogers_Communications-18.jpg"/>
          <p:cNvPicPr/>
          <p:nvPr/>
        </p:nvPicPr>
        <p:blipFill rotWithShape="1">
          <a:blip r:embed="rId3">
            <a:extLst>
              <a:ext uri="{28A0092B-C50C-407E-A947-70E740481C1C}">
                <a14:useLocalDpi xmlns:a14="http://schemas.microsoft.com/office/drawing/2010/main" val="0"/>
              </a:ext>
            </a:extLst>
          </a:blip>
          <a:srcRect l="-975" t="17613" r="975" b="6474"/>
          <a:stretch/>
        </p:blipFill>
        <p:spPr bwMode="auto">
          <a:xfrm>
            <a:off x="1722351" y="1711779"/>
            <a:ext cx="8229600" cy="3914274"/>
          </a:xfrm>
          <a:prstGeom prst="rect">
            <a:avLst/>
          </a:prstGeom>
          <a:noFill/>
          <a:ln>
            <a:noFill/>
          </a:ln>
        </p:spPr>
      </p:pic>
    </p:spTree>
    <p:extLst>
      <p:ext uri="{BB962C8B-B14F-4D97-AF65-F5344CB8AC3E}">
        <p14:creationId xmlns:p14="http://schemas.microsoft.com/office/powerpoint/2010/main" val="632829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Solutions</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3">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16" name="Group 15"/>
          <p:cNvGrpSpPr/>
          <p:nvPr/>
        </p:nvGrpSpPr>
        <p:grpSpPr>
          <a:xfrm>
            <a:off x="2401667" y="6276744"/>
            <a:ext cx="7507911" cy="390425"/>
            <a:chOff x="2401667" y="6276744"/>
            <a:chExt cx="750791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585" y="1182389"/>
            <a:ext cx="6682415" cy="4285842"/>
          </a:xfrm>
          <a:prstGeom prst="rect">
            <a:avLst/>
          </a:prstGeom>
        </p:spPr>
      </p:pic>
      <p:sp>
        <p:nvSpPr>
          <p:cNvPr id="13" name="TextBox 12"/>
          <p:cNvSpPr txBox="1">
            <a:spLocks noChangeArrowheads="1"/>
          </p:cNvSpPr>
          <p:nvPr/>
        </p:nvSpPr>
        <p:spPr bwMode="auto">
          <a:xfrm>
            <a:off x="9238768" y="5801144"/>
            <a:ext cx="2830390" cy="307777"/>
          </a:xfrm>
          <a:prstGeom prst="rect">
            <a:avLst/>
          </a:prstGeom>
          <a:noFill/>
          <a:ln w="9525">
            <a:noFill/>
            <a:miter lim="800000"/>
            <a:headEnd/>
            <a:tailEnd/>
          </a:ln>
        </p:spPr>
        <p:txBody>
          <a:bodyPr wrap="none">
            <a:spAutoFit/>
          </a:bodyPr>
          <a:lstStyle/>
          <a:p>
            <a:r>
              <a:rPr lang="en-US" sz="1400" dirty="0"/>
              <a:t>Source: Rogers </a:t>
            </a:r>
            <a:r>
              <a:rPr lang="en-US" sz="1400" dirty="0" smtClean="0"/>
              <a:t>2015 Annual </a:t>
            </a:r>
            <a:r>
              <a:rPr lang="en-US" sz="1400" dirty="0"/>
              <a:t>Reports</a:t>
            </a:r>
            <a:endParaRPr lang="en-CA" sz="14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098" y="2248934"/>
            <a:ext cx="4762500" cy="2397146"/>
          </a:xfrm>
          <a:prstGeom prst="rect">
            <a:avLst/>
          </a:prstGeom>
        </p:spPr>
      </p:pic>
    </p:spTree>
    <p:extLst>
      <p:ext uri="{BB962C8B-B14F-4D97-AF65-F5344CB8AC3E}">
        <p14:creationId xmlns:p14="http://schemas.microsoft.com/office/powerpoint/2010/main" val="204848706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Solutions Metrics</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16" name="Group 15"/>
          <p:cNvGrpSpPr/>
          <p:nvPr/>
        </p:nvGrpSpPr>
        <p:grpSpPr>
          <a:xfrm>
            <a:off x="2401667" y="6276744"/>
            <a:ext cx="7507911" cy="390425"/>
            <a:chOff x="2401667" y="6276744"/>
            <a:chExt cx="750791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622" y="2382637"/>
            <a:ext cx="5025897" cy="228372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1686" y="2407835"/>
            <a:ext cx="5838642" cy="2258529"/>
          </a:xfrm>
          <a:prstGeom prst="rect">
            <a:avLst/>
          </a:prstGeom>
        </p:spPr>
      </p:pic>
      <p:sp>
        <p:nvSpPr>
          <p:cNvPr id="14" name="TextBox 13"/>
          <p:cNvSpPr txBox="1">
            <a:spLocks noChangeArrowheads="1"/>
          </p:cNvSpPr>
          <p:nvPr/>
        </p:nvSpPr>
        <p:spPr bwMode="auto">
          <a:xfrm>
            <a:off x="9238768" y="5801144"/>
            <a:ext cx="2830390" cy="307777"/>
          </a:xfrm>
          <a:prstGeom prst="rect">
            <a:avLst/>
          </a:prstGeom>
          <a:noFill/>
          <a:ln w="9525">
            <a:noFill/>
            <a:miter lim="800000"/>
            <a:headEnd/>
            <a:tailEnd/>
          </a:ln>
        </p:spPr>
        <p:txBody>
          <a:bodyPr wrap="none">
            <a:spAutoFit/>
          </a:bodyPr>
          <a:lstStyle/>
          <a:p>
            <a:r>
              <a:rPr lang="en-US" sz="1400" dirty="0"/>
              <a:t>Source: Rogers </a:t>
            </a:r>
            <a:r>
              <a:rPr lang="en-US" sz="1400" dirty="0" smtClean="0"/>
              <a:t>2015 Annual </a:t>
            </a:r>
            <a:r>
              <a:rPr lang="en-US" sz="1400" dirty="0"/>
              <a:t>Reports</a:t>
            </a:r>
            <a:endParaRPr lang="en-CA" sz="1400" dirty="0"/>
          </a:p>
        </p:txBody>
      </p:sp>
    </p:spTree>
    <p:extLst>
      <p:ext uri="{BB962C8B-B14F-4D97-AF65-F5344CB8AC3E}">
        <p14:creationId xmlns:p14="http://schemas.microsoft.com/office/powerpoint/2010/main" val="157131187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16" name="Group 15"/>
          <p:cNvGrpSpPr/>
          <p:nvPr/>
        </p:nvGrpSpPr>
        <p:grpSpPr>
          <a:xfrm>
            <a:off x="2401667" y="6276744"/>
            <a:ext cx="7507911" cy="390425"/>
            <a:chOff x="2401667" y="6276744"/>
            <a:chExt cx="750791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2" name="Content Placeholder 11"/>
          <p:cNvSpPr txBox="1">
            <a:spLocks/>
          </p:cNvSpPr>
          <p:nvPr/>
        </p:nvSpPr>
        <p:spPr>
          <a:xfrm>
            <a:off x="838200" y="1526302"/>
            <a:ext cx="10515600" cy="435133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Owns Toronto Blue Jays Baseball Club, the Rogers Centre, the Grand Slam of Curling</a:t>
            </a:r>
          </a:p>
          <a:p>
            <a:r>
              <a:rPr lang="en-US" dirty="0" smtClean="0"/>
              <a:t>37.5% ownership of Maple Leaf Sports &amp; Entertainment (owner of Toronto Maple Leafs, Toronto Raptors, and Toronto FC)</a:t>
            </a:r>
          </a:p>
          <a:p>
            <a:r>
              <a:rPr lang="en-US" dirty="0" smtClean="0"/>
              <a:t>Owns digital media properties Texture by Next Issue and 50% ownership of </a:t>
            </a:r>
            <a:r>
              <a:rPr lang="en-US" dirty="0" err="1" smtClean="0"/>
              <a:t>Shomi</a:t>
            </a:r>
            <a:endParaRPr lang="en-US" dirty="0" smtClean="0"/>
          </a:p>
          <a:p>
            <a:r>
              <a:rPr lang="en-US" dirty="0" smtClean="0"/>
              <a:t>Television assets include seven </a:t>
            </a:r>
            <a:r>
              <a:rPr lang="en-US" dirty="0" err="1" smtClean="0"/>
              <a:t>Sportsnet</a:t>
            </a:r>
            <a:r>
              <a:rPr lang="en-US" dirty="0" smtClean="0"/>
              <a:t> channels, seven City stations, five OMNI Television multilingual </a:t>
            </a:r>
            <a:r>
              <a:rPr lang="en-US" dirty="0" err="1" smtClean="0"/>
              <a:t>channnels</a:t>
            </a:r>
            <a:r>
              <a:rPr lang="en-US" dirty="0" smtClean="0"/>
              <a:t>, FX, FXX, OLN, and G4</a:t>
            </a:r>
          </a:p>
          <a:p>
            <a:r>
              <a:rPr lang="en-US" dirty="0" smtClean="0"/>
              <a:t>Owns 51 Canadian radio stations, publishes more than 25 consumer and business magazines, and owns The Shopping Channel</a:t>
            </a:r>
            <a:endParaRPr lang="en-US" dirty="0"/>
          </a:p>
        </p:txBody>
      </p:sp>
      <p:sp>
        <p:nvSpPr>
          <p:cNvPr id="13" name="TextBox 12"/>
          <p:cNvSpPr txBox="1">
            <a:spLocks noChangeArrowheads="1"/>
          </p:cNvSpPr>
          <p:nvPr/>
        </p:nvSpPr>
        <p:spPr bwMode="auto">
          <a:xfrm>
            <a:off x="9238768" y="5801144"/>
            <a:ext cx="2674835" cy="307777"/>
          </a:xfrm>
          <a:prstGeom prst="rect">
            <a:avLst/>
          </a:prstGeom>
          <a:noFill/>
          <a:ln w="9525">
            <a:noFill/>
            <a:miter lim="800000"/>
            <a:headEnd/>
            <a:tailEnd/>
          </a:ln>
        </p:spPr>
        <p:txBody>
          <a:bodyPr wrap="none">
            <a:spAutoFit/>
          </a:bodyPr>
          <a:lstStyle/>
          <a:p>
            <a:r>
              <a:rPr lang="en-US" sz="1400" dirty="0"/>
              <a:t>Source: Rogers </a:t>
            </a:r>
            <a:r>
              <a:rPr lang="en-US" sz="1400" dirty="0" smtClean="0"/>
              <a:t>Corporate Website</a:t>
            </a:r>
            <a:endParaRPr lang="en-CA" sz="1400" dirty="0"/>
          </a:p>
        </p:txBody>
      </p:sp>
    </p:spTree>
    <p:extLst>
      <p:ext uri="{BB962C8B-B14F-4D97-AF65-F5344CB8AC3E}">
        <p14:creationId xmlns:p14="http://schemas.microsoft.com/office/powerpoint/2010/main" val="8087258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rPr>
              <a:t>Wireless Subscribers by Province</a:t>
            </a:r>
            <a:endParaRPr lang="en-US" sz="4800" dirty="0">
              <a:solidFill>
                <a:srgbClr val="FFFFFF"/>
              </a:solidFill>
            </a:endParaRPr>
          </a:p>
        </p:txBody>
      </p:sp>
      <p:pic>
        <p:nvPicPr>
          <p:cNvPr id="2" name="Picture 1"/>
          <p:cNvPicPr>
            <a:picLocks noChangeAspect="1"/>
          </p:cNvPicPr>
          <p:nvPr/>
        </p:nvPicPr>
        <p:blipFill>
          <a:blip r:embed="rId2"/>
          <a:stretch>
            <a:fillRect/>
          </a:stretch>
        </p:blipFill>
        <p:spPr>
          <a:xfrm>
            <a:off x="285247" y="915690"/>
            <a:ext cx="11125436" cy="4773577"/>
          </a:xfrm>
          <a:prstGeom prst="rect">
            <a:avLst/>
          </a:prstGeom>
        </p:spPr>
      </p:pic>
      <p:sp>
        <p:nvSpPr>
          <p:cNvPr id="13" name="TextBox 12"/>
          <p:cNvSpPr txBox="1"/>
          <p:nvPr/>
        </p:nvSpPr>
        <p:spPr>
          <a:xfrm>
            <a:off x="285247" y="5756645"/>
            <a:ext cx="3644722" cy="246221"/>
          </a:xfrm>
          <a:prstGeom prst="rect">
            <a:avLst/>
          </a:prstGeom>
          <a:noFill/>
        </p:spPr>
        <p:txBody>
          <a:bodyPr wrap="square" rtlCol="0">
            <a:spAutoFit/>
          </a:bodyPr>
          <a:lstStyle/>
          <a:p>
            <a:r>
              <a:rPr lang="en-US" sz="1000" dirty="0" smtClean="0"/>
              <a:t>Source: CRTC data collection</a:t>
            </a:r>
            <a:endParaRPr lang="en-CA" sz="1000" dirty="0"/>
          </a:p>
        </p:txBody>
      </p:sp>
    </p:spTree>
    <p:extLst>
      <p:ext uri="{BB962C8B-B14F-4D97-AF65-F5344CB8AC3E}">
        <p14:creationId xmlns:p14="http://schemas.microsoft.com/office/powerpoint/2010/main" val="27219355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16" name="Group 15"/>
          <p:cNvGrpSpPr/>
          <p:nvPr/>
        </p:nvGrpSpPr>
        <p:grpSpPr>
          <a:xfrm>
            <a:off x="2401667" y="6276744"/>
            <a:ext cx="7507911" cy="390425"/>
            <a:chOff x="2401667" y="6276744"/>
            <a:chExt cx="750791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0700" y="438238"/>
            <a:ext cx="7298756" cy="284054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365748"/>
            <a:ext cx="5121285" cy="2577691"/>
          </a:xfrm>
          <a:prstGeom prst="rect">
            <a:avLst/>
          </a:prstGeom>
        </p:spPr>
      </p:pic>
      <p:sp>
        <p:nvSpPr>
          <p:cNvPr id="18" name="TextBox 17"/>
          <p:cNvSpPr txBox="1">
            <a:spLocks noChangeArrowheads="1"/>
          </p:cNvSpPr>
          <p:nvPr/>
        </p:nvSpPr>
        <p:spPr bwMode="auto">
          <a:xfrm>
            <a:off x="9238768" y="5801144"/>
            <a:ext cx="2830390" cy="307777"/>
          </a:xfrm>
          <a:prstGeom prst="rect">
            <a:avLst/>
          </a:prstGeom>
          <a:noFill/>
          <a:ln w="9525">
            <a:noFill/>
            <a:miter lim="800000"/>
            <a:headEnd/>
            <a:tailEnd/>
          </a:ln>
        </p:spPr>
        <p:txBody>
          <a:bodyPr wrap="none">
            <a:spAutoFit/>
          </a:bodyPr>
          <a:lstStyle/>
          <a:p>
            <a:r>
              <a:rPr lang="en-US" sz="1400" dirty="0"/>
              <a:t>Source: Rogers </a:t>
            </a:r>
            <a:r>
              <a:rPr lang="en-US" sz="1400" dirty="0" smtClean="0"/>
              <a:t>2015 Annual </a:t>
            </a:r>
            <a:r>
              <a:rPr lang="en-US" sz="1400" dirty="0"/>
              <a:t>Reports</a:t>
            </a:r>
            <a:endParaRPr lang="en-CA" sz="1400" dirty="0"/>
          </a:p>
        </p:txBody>
      </p:sp>
    </p:spTree>
    <p:extLst>
      <p:ext uri="{BB962C8B-B14F-4D97-AF65-F5344CB8AC3E}">
        <p14:creationId xmlns:p14="http://schemas.microsoft.com/office/powerpoint/2010/main" val="67429444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16" name="Group 15"/>
          <p:cNvGrpSpPr/>
          <p:nvPr/>
        </p:nvGrpSpPr>
        <p:grpSpPr>
          <a:xfrm>
            <a:off x="2401667" y="6276744"/>
            <a:ext cx="7507911" cy="390425"/>
            <a:chOff x="2401667" y="6276744"/>
            <a:chExt cx="750791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643" y="1174708"/>
            <a:ext cx="5698833" cy="221114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6643" y="3553678"/>
            <a:ext cx="5698833" cy="2243398"/>
          </a:xfrm>
          <a:prstGeom prst="rect">
            <a:avLst/>
          </a:prstGeom>
        </p:spPr>
      </p:pic>
      <p:sp>
        <p:nvSpPr>
          <p:cNvPr id="14" name="TextBox 13"/>
          <p:cNvSpPr txBox="1">
            <a:spLocks noChangeArrowheads="1"/>
          </p:cNvSpPr>
          <p:nvPr/>
        </p:nvSpPr>
        <p:spPr bwMode="auto">
          <a:xfrm>
            <a:off x="9238768" y="5801144"/>
            <a:ext cx="2830390" cy="307777"/>
          </a:xfrm>
          <a:prstGeom prst="rect">
            <a:avLst/>
          </a:prstGeom>
          <a:noFill/>
          <a:ln w="9525">
            <a:noFill/>
            <a:miter lim="800000"/>
            <a:headEnd/>
            <a:tailEnd/>
          </a:ln>
        </p:spPr>
        <p:txBody>
          <a:bodyPr wrap="none">
            <a:spAutoFit/>
          </a:bodyPr>
          <a:lstStyle/>
          <a:p>
            <a:r>
              <a:rPr lang="en-US" sz="1400" dirty="0"/>
              <a:t>Source: Rogers </a:t>
            </a:r>
            <a:r>
              <a:rPr lang="en-US" sz="1400" dirty="0" smtClean="0"/>
              <a:t>2015 Annual </a:t>
            </a:r>
            <a:r>
              <a:rPr lang="en-US" sz="1400" dirty="0"/>
              <a:t>Reports</a:t>
            </a:r>
            <a:endParaRPr lang="en-CA" sz="1400" dirty="0"/>
          </a:p>
        </p:txBody>
      </p:sp>
    </p:spTree>
    <p:extLst>
      <p:ext uri="{BB962C8B-B14F-4D97-AF65-F5344CB8AC3E}">
        <p14:creationId xmlns:p14="http://schemas.microsoft.com/office/powerpoint/2010/main" val="207670504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p:cNvSpPr>
          <p:nvPr/>
        </p:nvSpPr>
        <p:spPr>
          <a:xfrm>
            <a:off x="0" y="14990"/>
            <a:ext cx="12192000" cy="6857999"/>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sp>
        <p:nvSpPr>
          <p:cNvPr id="2" name="Title 1"/>
          <p:cNvSpPr>
            <a:spLocks noGrp="1"/>
          </p:cNvSpPr>
          <p:nvPr>
            <p:ph type="title"/>
          </p:nvPr>
        </p:nvSpPr>
        <p:spPr>
          <a:xfrm>
            <a:off x="838200" y="515027"/>
            <a:ext cx="10515600" cy="1325563"/>
          </a:xfrm>
        </p:spPr>
        <p:txBody>
          <a:bodyPr>
            <a:normAutofit/>
          </a:bodyPr>
          <a:lstStyle/>
          <a:p>
            <a:pPr algn="ctr"/>
            <a:r>
              <a:rPr lang="en-US" sz="6000" dirty="0" smtClean="0">
                <a:solidFill>
                  <a:schemeClr val="bg1"/>
                </a:solidFill>
              </a:rPr>
              <a:t>Financials</a:t>
            </a:r>
            <a:endParaRPr lang="en-US" sz="6000" dirty="0">
              <a:solidFill>
                <a:schemeClr val="bg1"/>
              </a:solidFill>
            </a:endParaRPr>
          </a:p>
        </p:txBody>
      </p:sp>
      <p:pic>
        <p:nvPicPr>
          <p:cNvPr id="4" name="Picture 3"/>
          <p:cNvPicPr>
            <a:picLocks noChangeAspect="1"/>
          </p:cNvPicPr>
          <p:nvPr/>
        </p:nvPicPr>
        <p:blipFill>
          <a:blip r:embed="rId3"/>
          <a:stretch>
            <a:fillRect/>
          </a:stretch>
        </p:blipFill>
        <p:spPr>
          <a:xfrm>
            <a:off x="3517900" y="1840590"/>
            <a:ext cx="5156200" cy="4089400"/>
          </a:xfrm>
          <a:prstGeom prst="rect">
            <a:avLst/>
          </a:prstGeom>
        </p:spPr>
      </p:pic>
    </p:spTree>
    <p:extLst>
      <p:ext uri="{BB962C8B-B14F-4D97-AF65-F5344CB8AC3E}">
        <p14:creationId xmlns:p14="http://schemas.microsoft.com/office/powerpoint/2010/main" val="147432102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 Highlights</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3" name="Group 2"/>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6432370"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071" y="1338022"/>
            <a:ext cx="7681229" cy="4633586"/>
          </a:xfrm>
          <a:prstGeom prst="rect">
            <a:avLst/>
          </a:prstGeom>
        </p:spPr>
      </p:pic>
      <p:sp>
        <p:nvSpPr>
          <p:cNvPr id="14" name="TextBox 13"/>
          <p:cNvSpPr txBox="1">
            <a:spLocks noChangeArrowheads="1"/>
          </p:cNvSpPr>
          <p:nvPr/>
        </p:nvSpPr>
        <p:spPr bwMode="auto">
          <a:xfrm>
            <a:off x="9238768" y="5852903"/>
            <a:ext cx="2830390" cy="307777"/>
          </a:xfrm>
          <a:prstGeom prst="rect">
            <a:avLst/>
          </a:prstGeom>
          <a:noFill/>
          <a:ln w="9525">
            <a:noFill/>
            <a:miter lim="800000"/>
            <a:headEnd/>
            <a:tailEnd/>
          </a:ln>
        </p:spPr>
        <p:txBody>
          <a:bodyPr wrap="none">
            <a:spAutoFit/>
          </a:bodyPr>
          <a:lstStyle/>
          <a:p>
            <a:r>
              <a:rPr lang="en-US" sz="1400" dirty="0"/>
              <a:t>Source: Rogers </a:t>
            </a:r>
            <a:r>
              <a:rPr lang="en-US" sz="1400" dirty="0" smtClean="0"/>
              <a:t>2015 Annual </a:t>
            </a:r>
            <a:r>
              <a:rPr lang="en-US" sz="1400" dirty="0"/>
              <a:t>Reports</a:t>
            </a:r>
            <a:endParaRPr lang="en-CA" sz="1400" dirty="0"/>
          </a:p>
        </p:txBody>
      </p:sp>
    </p:spTree>
    <p:extLst>
      <p:ext uri="{BB962C8B-B14F-4D97-AF65-F5344CB8AC3E}">
        <p14:creationId xmlns:p14="http://schemas.microsoft.com/office/powerpoint/2010/main" val="126921172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Performance Indicators</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3" name="Group 2"/>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6432370"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486" y="1426214"/>
            <a:ext cx="10058400" cy="4196550"/>
          </a:xfrm>
          <a:prstGeom prst="rect">
            <a:avLst/>
          </a:prstGeom>
        </p:spPr>
      </p:pic>
      <p:sp>
        <p:nvSpPr>
          <p:cNvPr id="13" name="TextBox 12"/>
          <p:cNvSpPr txBox="1">
            <a:spLocks noChangeArrowheads="1"/>
          </p:cNvSpPr>
          <p:nvPr/>
        </p:nvSpPr>
        <p:spPr bwMode="auto">
          <a:xfrm>
            <a:off x="9238768" y="5801144"/>
            <a:ext cx="2830390" cy="307777"/>
          </a:xfrm>
          <a:prstGeom prst="rect">
            <a:avLst/>
          </a:prstGeom>
          <a:noFill/>
          <a:ln w="9525">
            <a:noFill/>
            <a:miter lim="800000"/>
            <a:headEnd/>
            <a:tailEnd/>
          </a:ln>
        </p:spPr>
        <p:txBody>
          <a:bodyPr wrap="none">
            <a:spAutoFit/>
          </a:bodyPr>
          <a:lstStyle/>
          <a:p>
            <a:r>
              <a:rPr lang="en-US" sz="1400" dirty="0"/>
              <a:t>Source: Rogers </a:t>
            </a:r>
            <a:r>
              <a:rPr lang="en-US" sz="1400" dirty="0" smtClean="0"/>
              <a:t>2015 Annual </a:t>
            </a:r>
            <a:r>
              <a:rPr lang="en-US" sz="1400" dirty="0"/>
              <a:t>Reports</a:t>
            </a:r>
            <a:endParaRPr lang="en-CA" sz="1400" dirty="0"/>
          </a:p>
        </p:txBody>
      </p:sp>
    </p:spTree>
    <p:extLst>
      <p:ext uri="{BB962C8B-B14F-4D97-AF65-F5344CB8AC3E}">
        <p14:creationId xmlns:p14="http://schemas.microsoft.com/office/powerpoint/2010/main" val="188755497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3" name="Group 2"/>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6432370"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5612" y="18478"/>
            <a:ext cx="7234102" cy="6090443"/>
          </a:xfrm>
          <a:prstGeom prst="rect">
            <a:avLst/>
          </a:prstGeom>
        </p:spPr>
      </p:pic>
      <p:sp>
        <p:nvSpPr>
          <p:cNvPr id="15" name="Title 1"/>
          <p:cNvSpPr>
            <a:spLocks noGrp="1"/>
          </p:cNvSpPr>
          <p:nvPr>
            <p:ph type="title"/>
          </p:nvPr>
        </p:nvSpPr>
        <p:spPr>
          <a:xfrm>
            <a:off x="838200" y="658423"/>
            <a:ext cx="10515600" cy="1325563"/>
          </a:xfrm>
        </p:spPr>
        <p:txBody>
          <a:bodyPr/>
          <a:lstStyle/>
          <a:p>
            <a:r>
              <a:rPr lang="en-US" smtClean="0"/>
              <a:t>Segment </a:t>
            </a:r>
            <a:br>
              <a:rPr lang="en-US" smtClean="0"/>
            </a:br>
            <a:r>
              <a:rPr lang="en-US" smtClean="0"/>
              <a:t>Financials</a:t>
            </a:r>
            <a:endParaRPr lang="en-US" dirty="0"/>
          </a:p>
        </p:txBody>
      </p:sp>
      <p:sp>
        <p:nvSpPr>
          <p:cNvPr id="16" name="TextBox 15"/>
          <p:cNvSpPr txBox="1">
            <a:spLocks noChangeArrowheads="1"/>
          </p:cNvSpPr>
          <p:nvPr/>
        </p:nvSpPr>
        <p:spPr bwMode="auto">
          <a:xfrm>
            <a:off x="0" y="5782809"/>
            <a:ext cx="2830390" cy="307777"/>
          </a:xfrm>
          <a:prstGeom prst="rect">
            <a:avLst/>
          </a:prstGeom>
          <a:noFill/>
          <a:ln w="9525">
            <a:noFill/>
            <a:miter lim="800000"/>
            <a:headEnd/>
            <a:tailEnd/>
          </a:ln>
        </p:spPr>
        <p:txBody>
          <a:bodyPr wrap="none">
            <a:spAutoFit/>
          </a:bodyPr>
          <a:lstStyle/>
          <a:p>
            <a:r>
              <a:rPr lang="en-US" sz="1400" dirty="0"/>
              <a:t>Source: Rogers </a:t>
            </a:r>
            <a:r>
              <a:rPr lang="en-US" sz="1400" dirty="0" smtClean="0"/>
              <a:t>2015 Annual </a:t>
            </a:r>
            <a:r>
              <a:rPr lang="en-US" sz="1400" dirty="0"/>
              <a:t>Reports</a:t>
            </a:r>
            <a:endParaRPr lang="en-CA" sz="1400" dirty="0"/>
          </a:p>
        </p:txBody>
      </p:sp>
    </p:spTree>
    <p:extLst>
      <p:ext uri="{BB962C8B-B14F-4D97-AF65-F5344CB8AC3E}">
        <p14:creationId xmlns:p14="http://schemas.microsoft.com/office/powerpoint/2010/main" val="116322154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Balance Sheet – Assets </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3" name="Group 2"/>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6432370"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769" y="1278586"/>
            <a:ext cx="8902461" cy="4551212"/>
          </a:xfrm>
          <a:prstGeom prst="rect">
            <a:avLst/>
          </a:prstGeom>
        </p:spPr>
      </p:pic>
      <p:sp>
        <p:nvSpPr>
          <p:cNvPr id="14" name="TextBox 13"/>
          <p:cNvSpPr txBox="1">
            <a:spLocks noChangeArrowheads="1"/>
          </p:cNvSpPr>
          <p:nvPr/>
        </p:nvSpPr>
        <p:spPr bwMode="auto">
          <a:xfrm>
            <a:off x="9238768" y="5801144"/>
            <a:ext cx="2830390" cy="307777"/>
          </a:xfrm>
          <a:prstGeom prst="rect">
            <a:avLst/>
          </a:prstGeom>
          <a:noFill/>
          <a:ln w="9525">
            <a:noFill/>
            <a:miter lim="800000"/>
            <a:headEnd/>
            <a:tailEnd/>
          </a:ln>
        </p:spPr>
        <p:txBody>
          <a:bodyPr wrap="none">
            <a:spAutoFit/>
          </a:bodyPr>
          <a:lstStyle/>
          <a:p>
            <a:r>
              <a:rPr lang="en-US" sz="1400" dirty="0"/>
              <a:t>Source: Rogers </a:t>
            </a:r>
            <a:r>
              <a:rPr lang="en-US" sz="1400" dirty="0" smtClean="0"/>
              <a:t>2015 Annual </a:t>
            </a:r>
            <a:r>
              <a:rPr lang="en-US" sz="1400" dirty="0"/>
              <a:t>Reports</a:t>
            </a:r>
            <a:endParaRPr lang="en-CA" sz="1400" dirty="0"/>
          </a:p>
        </p:txBody>
      </p:sp>
    </p:spTree>
    <p:extLst>
      <p:ext uri="{BB962C8B-B14F-4D97-AF65-F5344CB8AC3E}">
        <p14:creationId xmlns:p14="http://schemas.microsoft.com/office/powerpoint/2010/main" val="162170052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099" y="382377"/>
            <a:ext cx="11353801" cy="1325563"/>
          </a:xfrm>
        </p:spPr>
        <p:txBody>
          <a:bodyPr/>
          <a:lstStyle/>
          <a:p>
            <a:r>
              <a:rPr lang="en-US" dirty="0" smtClean="0"/>
              <a:t>Balance Sheet – Liabilities </a:t>
            </a:r>
            <a:r>
              <a:rPr lang="en-US" smtClean="0"/>
              <a:t>&amp; Shareholders Equity</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3" name="Group 2"/>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6432370"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2" name="TextBox 11"/>
          <p:cNvSpPr txBox="1">
            <a:spLocks noChangeArrowheads="1"/>
          </p:cNvSpPr>
          <p:nvPr/>
        </p:nvSpPr>
        <p:spPr bwMode="auto">
          <a:xfrm>
            <a:off x="9238768" y="5801144"/>
            <a:ext cx="2830390" cy="307777"/>
          </a:xfrm>
          <a:prstGeom prst="rect">
            <a:avLst/>
          </a:prstGeom>
          <a:noFill/>
          <a:ln w="9525">
            <a:noFill/>
            <a:miter lim="800000"/>
            <a:headEnd/>
            <a:tailEnd/>
          </a:ln>
        </p:spPr>
        <p:txBody>
          <a:bodyPr wrap="none">
            <a:spAutoFit/>
          </a:bodyPr>
          <a:lstStyle/>
          <a:p>
            <a:r>
              <a:rPr lang="en-US" sz="1400" dirty="0"/>
              <a:t>Source: Rogers </a:t>
            </a:r>
            <a:r>
              <a:rPr lang="en-US" sz="1400" dirty="0" smtClean="0"/>
              <a:t>2015 Annual </a:t>
            </a:r>
            <a:r>
              <a:rPr lang="en-US" sz="1400" dirty="0"/>
              <a:t>Reports</a:t>
            </a:r>
            <a:endParaRPr lang="en-CA" sz="1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2115" y="1979744"/>
            <a:ext cx="7156653" cy="410617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2115" y="1384211"/>
            <a:ext cx="7257919" cy="427710"/>
          </a:xfrm>
          <a:prstGeom prst="rect">
            <a:avLst/>
          </a:prstGeom>
        </p:spPr>
      </p:pic>
    </p:spTree>
    <p:extLst>
      <p:ext uri="{BB962C8B-B14F-4D97-AF65-F5344CB8AC3E}">
        <p14:creationId xmlns:p14="http://schemas.microsoft.com/office/powerpoint/2010/main" val="149142332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Intangible Assets</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3" name="Group 2"/>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6432370"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068" y="1502386"/>
            <a:ext cx="11396738" cy="4242807"/>
          </a:xfrm>
          <a:prstGeom prst="rect">
            <a:avLst/>
          </a:prstGeom>
        </p:spPr>
      </p:pic>
      <p:sp>
        <p:nvSpPr>
          <p:cNvPr id="13" name="TextBox 12"/>
          <p:cNvSpPr txBox="1">
            <a:spLocks noChangeArrowheads="1"/>
          </p:cNvSpPr>
          <p:nvPr/>
        </p:nvSpPr>
        <p:spPr bwMode="auto">
          <a:xfrm>
            <a:off x="9238768" y="5801144"/>
            <a:ext cx="2830390" cy="307777"/>
          </a:xfrm>
          <a:prstGeom prst="rect">
            <a:avLst/>
          </a:prstGeom>
          <a:noFill/>
          <a:ln w="9525">
            <a:noFill/>
            <a:miter lim="800000"/>
            <a:headEnd/>
            <a:tailEnd/>
          </a:ln>
        </p:spPr>
        <p:txBody>
          <a:bodyPr wrap="none">
            <a:spAutoFit/>
          </a:bodyPr>
          <a:lstStyle/>
          <a:p>
            <a:r>
              <a:rPr lang="en-US" sz="1400" dirty="0"/>
              <a:t>Source: Rogers </a:t>
            </a:r>
            <a:r>
              <a:rPr lang="en-US" sz="1400" dirty="0" smtClean="0"/>
              <a:t>2015 Annual </a:t>
            </a:r>
            <a:r>
              <a:rPr lang="en-US" sz="1400" dirty="0"/>
              <a:t>Reports</a:t>
            </a:r>
            <a:endParaRPr lang="en-CA" sz="1400" dirty="0"/>
          </a:p>
        </p:txBody>
      </p:sp>
    </p:spTree>
    <p:extLst>
      <p:ext uri="{BB962C8B-B14F-4D97-AF65-F5344CB8AC3E}">
        <p14:creationId xmlns:p14="http://schemas.microsoft.com/office/powerpoint/2010/main" val="76370225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Income Statement</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3" name="Group 2"/>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6432370"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289" y="1302586"/>
            <a:ext cx="7871421" cy="4533064"/>
          </a:xfrm>
          <a:prstGeom prst="rect">
            <a:avLst/>
          </a:prstGeom>
        </p:spPr>
      </p:pic>
      <p:sp>
        <p:nvSpPr>
          <p:cNvPr id="13" name="TextBox 12"/>
          <p:cNvSpPr txBox="1">
            <a:spLocks noChangeArrowheads="1"/>
          </p:cNvSpPr>
          <p:nvPr/>
        </p:nvSpPr>
        <p:spPr bwMode="auto">
          <a:xfrm>
            <a:off x="9238768" y="5801144"/>
            <a:ext cx="2830390" cy="307777"/>
          </a:xfrm>
          <a:prstGeom prst="rect">
            <a:avLst/>
          </a:prstGeom>
          <a:noFill/>
          <a:ln w="9525">
            <a:noFill/>
            <a:miter lim="800000"/>
            <a:headEnd/>
            <a:tailEnd/>
          </a:ln>
        </p:spPr>
        <p:txBody>
          <a:bodyPr wrap="none">
            <a:spAutoFit/>
          </a:bodyPr>
          <a:lstStyle/>
          <a:p>
            <a:r>
              <a:rPr lang="en-US" sz="1400" dirty="0"/>
              <a:t>Source: Rogers </a:t>
            </a:r>
            <a:r>
              <a:rPr lang="en-US" sz="1400" dirty="0" smtClean="0"/>
              <a:t>2015 Annual </a:t>
            </a:r>
            <a:r>
              <a:rPr lang="en-US" sz="1400" dirty="0"/>
              <a:t>Reports</a:t>
            </a:r>
            <a:endParaRPr lang="en-CA" sz="1400" dirty="0"/>
          </a:p>
        </p:txBody>
      </p:sp>
    </p:spTree>
    <p:extLst>
      <p:ext uri="{BB962C8B-B14F-4D97-AF65-F5344CB8AC3E}">
        <p14:creationId xmlns:p14="http://schemas.microsoft.com/office/powerpoint/2010/main" val="16427377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smtClean="0">
                <a:solidFill>
                  <a:srgbClr val="FFFFFF"/>
                </a:solidFill>
              </a:rPr>
              <a:t>Wireless Revenue and Subscriber Growth Rates</a:t>
            </a:r>
            <a:endParaRPr lang="en-US" sz="4800" dirty="0">
              <a:solidFill>
                <a:srgbClr val="FFFFFF"/>
              </a:solidFill>
            </a:endParaRPr>
          </a:p>
        </p:txBody>
      </p:sp>
      <p:pic>
        <p:nvPicPr>
          <p:cNvPr id="2" name="Picture 1"/>
          <p:cNvPicPr>
            <a:picLocks noChangeAspect="1"/>
          </p:cNvPicPr>
          <p:nvPr/>
        </p:nvPicPr>
        <p:blipFill>
          <a:blip r:embed="rId2"/>
          <a:stretch>
            <a:fillRect/>
          </a:stretch>
        </p:blipFill>
        <p:spPr>
          <a:xfrm>
            <a:off x="1072252" y="923234"/>
            <a:ext cx="9952580" cy="5077024"/>
          </a:xfrm>
          <a:prstGeom prst="rect">
            <a:avLst/>
          </a:prstGeom>
        </p:spPr>
      </p:pic>
      <p:sp>
        <p:nvSpPr>
          <p:cNvPr id="13" name="TextBox 12"/>
          <p:cNvSpPr txBox="1"/>
          <p:nvPr/>
        </p:nvSpPr>
        <p:spPr>
          <a:xfrm>
            <a:off x="97074" y="5674601"/>
            <a:ext cx="3644722" cy="246221"/>
          </a:xfrm>
          <a:prstGeom prst="rect">
            <a:avLst/>
          </a:prstGeom>
          <a:noFill/>
        </p:spPr>
        <p:txBody>
          <a:bodyPr wrap="square" rtlCol="0">
            <a:spAutoFit/>
          </a:bodyPr>
          <a:lstStyle/>
          <a:p>
            <a:r>
              <a:rPr lang="en-US" sz="1000" dirty="0" smtClean="0"/>
              <a:t>Source: CRTC data collection</a:t>
            </a:r>
            <a:endParaRPr lang="en-CA" sz="1000" dirty="0"/>
          </a:p>
        </p:txBody>
      </p:sp>
    </p:spTree>
    <p:extLst>
      <p:ext uri="{BB962C8B-B14F-4D97-AF65-F5344CB8AC3E}">
        <p14:creationId xmlns:p14="http://schemas.microsoft.com/office/powerpoint/2010/main" val="61687716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Income Statement - Continued</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3" name="Group 2"/>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6432370"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865" y="1370584"/>
            <a:ext cx="10972269" cy="4398407"/>
          </a:xfrm>
          <a:prstGeom prst="rect">
            <a:avLst/>
          </a:prstGeom>
        </p:spPr>
      </p:pic>
      <p:sp>
        <p:nvSpPr>
          <p:cNvPr id="13" name="TextBox 12"/>
          <p:cNvSpPr txBox="1">
            <a:spLocks noChangeArrowheads="1"/>
          </p:cNvSpPr>
          <p:nvPr/>
        </p:nvSpPr>
        <p:spPr bwMode="auto">
          <a:xfrm>
            <a:off x="9238768" y="5801144"/>
            <a:ext cx="2830390" cy="307777"/>
          </a:xfrm>
          <a:prstGeom prst="rect">
            <a:avLst/>
          </a:prstGeom>
          <a:noFill/>
          <a:ln w="9525">
            <a:noFill/>
            <a:miter lim="800000"/>
            <a:headEnd/>
            <a:tailEnd/>
          </a:ln>
        </p:spPr>
        <p:txBody>
          <a:bodyPr wrap="none">
            <a:spAutoFit/>
          </a:bodyPr>
          <a:lstStyle/>
          <a:p>
            <a:r>
              <a:rPr lang="en-US" sz="1400" dirty="0"/>
              <a:t>Source: Rogers </a:t>
            </a:r>
            <a:r>
              <a:rPr lang="en-US" sz="1400" dirty="0" smtClean="0"/>
              <a:t>2015 Annual </a:t>
            </a:r>
            <a:r>
              <a:rPr lang="en-US" sz="1400" dirty="0"/>
              <a:t>Reports</a:t>
            </a:r>
            <a:endParaRPr lang="en-CA" sz="1400" dirty="0"/>
          </a:p>
        </p:txBody>
      </p:sp>
    </p:spTree>
    <p:extLst>
      <p:ext uri="{BB962C8B-B14F-4D97-AF65-F5344CB8AC3E}">
        <p14:creationId xmlns:p14="http://schemas.microsoft.com/office/powerpoint/2010/main" val="21324920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Cash Flow from Operations</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3" name="Group 2"/>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6432370"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3" name="TextBox 12"/>
          <p:cNvSpPr txBox="1">
            <a:spLocks noChangeArrowheads="1"/>
          </p:cNvSpPr>
          <p:nvPr/>
        </p:nvSpPr>
        <p:spPr bwMode="auto">
          <a:xfrm>
            <a:off x="9238768" y="5801144"/>
            <a:ext cx="2830390" cy="307777"/>
          </a:xfrm>
          <a:prstGeom prst="rect">
            <a:avLst/>
          </a:prstGeom>
          <a:noFill/>
          <a:ln w="9525">
            <a:noFill/>
            <a:miter lim="800000"/>
            <a:headEnd/>
            <a:tailEnd/>
          </a:ln>
        </p:spPr>
        <p:txBody>
          <a:bodyPr wrap="none">
            <a:spAutoFit/>
          </a:bodyPr>
          <a:lstStyle/>
          <a:p>
            <a:r>
              <a:rPr lang="en-US" sz="1400" dirty="0"/>
              <a:t>Source: Rogers </a:t>
            </a:r>
            <a:r>
              <a:rPr lang="en-US" sz="1400" dirty="0" smtClean="0"/>
              <a:t>2015 Annual </a:t>
            </a:r>
            <a:r>
              <a:rPr lang="en-US" sz="1400" dirty="0"/>
              <a:t>Reports</a:t>
            </a:r>
            <a:endParaRPr lang="en-CA" sz="1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3602" y="1488097"/>
            <a:ext cx="9220200" cy="4313047"/>
          </a:xfrm>
          <a:prstGeom prst="rect">
            <a:avLst/>
          </a:prstGeom>
        </p:spPr>
      </p:pic>
    </p:spTree>
    <p:extLst>
      <p:ext uri="{BB962C8B-B14F-4D97-AF65-F5344CB8AC3E}">
        <p14:creationId xmlns:p14="http://schemas.microsoft.com/office/powerpoint/2010/main" val="153058686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Cash Flow from Investing</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3" name="Group 2"/>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6432370"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3" name="TextBox 12"/>
          <p:cNvSpPr txBox="1">
            <a:spLocks noChangeArrowheads="1"/>
          </p:cNvSpPr>
          <p:nvPr/>
        </p:nvSpPr>
        <p:spPr bwMode="auto">
          <a:xfrm>
            <a:off x="9238768" y="5801144"/>
            <a:ext cx="2830390" cy="307777"/>
          </a:xfrm>
          <a:prstGeom prst="rect">
            <a:avLst/>
          </a:prstGeom>
          <a:noFill/>
          <a:ln w="9525">
            <a:noFill/>
            <a:miter lim="800000"/>
            <a:headEnd/>
            <a:tailEnd/>
          </a:ln>
        </p:spPr>
        <p:txBody>
          <a:bodyPr wrap="none">
            <a:spAutoFit/>
          </a:bodyPr>
          <a:lstStyle/>
          <a:p>
            <a:r>
              <a:rPr lang="en-US" sz="1400" dirty="0"/>
              <a:t>Source: Rogers </a:t>
            </a:r>
            <a:r>
              <a:rPr lang="en-US" sz="1400" dirty="0" smtClean="0"/>
              <a:t>2015 Annual </a:t>
            </a:r>
            <a:r>
              <a:rPr lang="en-US" sz="1400" dirty="0"/>
              <a:t>Reports</a:t>
            </a:r>
            <a:endParaRPr lang="en-CA" sz="1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045" y="2248934"/>
            <a:ext cx="11542737" cy="2136213"/>
          </a:xfrm>
          <a:prstGeom prst="rect">
            <a:avLst/>
          </a:prstGeom>
        </p:spPr>
      </p:pic>
    </p:spTree>
    <p:extLst>
      <p:ext uri="{BB962C8B-B14F-4D97-AF65-F5344CB8AC3E}">
        <p14:creationId xmlns:p14="http://schemas.microsoft.com/office/powerpoint/2010/main" val="25005909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Cash Flow from Financing</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3" name="Group 2"/>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6432370"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3" name="TextBox 12"/>
          <p:cNvSpPr txBox="1">
            <a:spLocks noChangeArrowheads="1"/>
          </p:cNvSpPr>
          <p:nvPr/>
        </p:nvSpPr>
        <p:spPr bwMode="auto">
          <a:xfrm>
            <a:off x="9238768" y="5801144"/>
            <a:ext cx="2830390" cy="307777"/>
          </a:xfrm>
          <a:prstGeom prst="rect">
            <a:avLst/>
          </a:prstGeom>
          <a:noFill/>
          <a:ln w="9525">
            <a:noFill/>
            <a:miter lim="800000"/>
            <a:headEnd/>
            <a:tailEnd/>
          </a:ln>
        </p:spPr>
        <p:txBody>
          <a:bodyPr wrap="none">
            <a:spAutoFit/>
          </a:bodyPr>
          <a:lstStyle/>
          <a:p>
            <a:r>
              <a:rPr lang="en-US" sz="1400" dirty="0"/>
              <a:t>Source: Rogers </a:t>
            </a:r>
            <a:r>
              <a:rPr lang="en-US" sz="1400" dirty="0" smtClean="0"/>
              <a:t>2015 Annual </a:t>
            </a:r>
            <a:r>
              <a:rPr lang="en-US" sz="1400" dirty="0"/>
              <a:t>Reports</a:t>
            </a:r>
            <a:endParaRPr lang="en-CA" sz="1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045" y="2248934"/>
            <a:ext cx="11685495" cy="2646570"/>
          </a:xfrm>
          <a:prstGeom prst="rect">
            <a:avLst/>
          </a:prstGeom>
        </p:spPr>
      </p:pic>
    </p:spTree>
    <p:extLst>
      <p:ext uri="{BB962C8B-B14F-4D97-AF65-F5344CB8AC3E}">
        <p14:creationId xmlns:p14="http://schemas.microsoft.com/office/powerpoint/2010/main" val="157889596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in Cash Flow</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3" name="Group 2"/>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6432370"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3" name="TextBox 12"/>
          <p:cNvSpPr txBox="1">
            <a:spLocks noChangeArrowheads="1"/>
          </p:cNvSpPr>
          <p:nvPr/>
        </p:nvSpPr>
        <p:spPr bwMode="auto">
          <a:xfrm>
            <a:off x="9238768" y="5801144"/>
            <a:ext cx="2830390" cy="307777"/>
          </a:xfrm>
          <a:prstGeom prst="rect">
            <a:avLst/>
          </a:prstGeom>
          <a:noFill/>
          <a:ln w="9525">
            <a:noFill/>
            <a:miter lim="800000"/>
            <a:headEnd/>
            <a:tailEnd/>
          </a:ln>
        </p:spPr>
        <p:txBody>
          <a:bodyPr wrap="none">
            <a:spAutoFit/>
          </a:bodyPr>
          <a:lstStyle/>
          <a:p>
            <a:r>
              <a:rPr lang="en-US" sz="1400" dirty="0"/>
              <a:t>Source: Rogers </a:t>
            </a:r>
            <a:r>
              <a:rPr lang="en-US" sz="1400" dirty="0" smtClean="0"/>
              <a:t>2015 Annual </a:t>
            </a:r>
            <a:r>
              <a:rPr lang="en-US" sz="1400" dirty="0"/>
              <a:t>Reports</a:t>
            </a:r>
            <a:endParaRPr lang="en-CA" sz="1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045" y="2736574"/>
            <a:ext cx="11728175" cy="1012076"/>
          </a:xfrm>
          <a:prstGeom prst="rect">
            <a:avLst/>
          </a:prstGeom>
        </p:spPr>
      </p:pic>
    </p:spTree>
    <p:extLst>
      <p:ext uri="{BB962C8B-B14F-4D97-AF65-F5344CB8AC3E}">
        <p14:creationId xmlns:p14="http://schemas.microsoft.com/office/powerpoint/2010/main" val="162905682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 in Shareholders’ Equity</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3" name="Group 2"/>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6432370"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3" name="TextBox 12"/>
          <p:cNvSpPr txBox="1">
            <a:spLocks noChangeArrowheads="1"/>
          </p:cNvSpPr>
          <p:nvPr/>
        </p:nvSpPr>
        <p:spPr bwMode="auto">
          <a:xfrm>
            <a:off x="9238768" y="5801144"/>
            <a:ext cx="2830390" cy="307777"/>
          </a:xfrm>
          <a:prstGeom prst="rect">
            <a:avLst/>
          </a:prstGeom>
          <a:noFill/>
          <a:ln w="9525">
            <a:noFill/>
            <a:miter lim="800000"/>
            <a:headEnd/>
            <a:tailEnd/>
          </a:ln>
        </p:spPr>
        <p:txBody>
          <a:bodyPr wrap="none">
            <a:spAutoFit/>
          </a:bodyPr>
          <a:lstStyle/>
          <a:p>
            <a:r>
              <a:rPr lang="en-US" sz="1400" dirty="0"/>
              <a:t>Source: Rogers </a:t>
            </a:r>
            <a:r>
              <a:rPr lang="en-US" sz="1400" dirty="0" smtClean="0"/>
              <a:t>2015 Annual </a:t>
            </a:r>
            <a:r>
              <a:rPr lang="en-US" sz="1400" dirty="0"/>
              <a:t>Reports</a:t>
            </a:r>
            <a:endParaRPr lang="en-CA" sz="1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1844" y="1385864"/>
            <a:ext cx="7399683" cy="4415280"/>
          </a:xfrm>
          <a:prstGeom prst="rect">
            <a:avLst/>
          </a:prstGeom>
        </p:spPr>
      </p:pic>
    </p:spTree>
    <p:extLst>
      <p:ext uri="{BB962C8B-B14F-4D97-AF65-F5344CB8AC3E}">
        <p14:creationId xmlns:p14="http://schemas.microsoft.com/office/powerpoint/2010/main" val="1004472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Long-Term Debt</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3" name="Group 2"/>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6432370"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3" name="TextBox 12"/>
          <p:cNvSpPr txBox="1">
            <a:spLocks noChangeArrowheads="1"/>
          </p:cNvSpPr>
          <p:nvPr/>
        </p:nvSpPr>
        <p:spPr bwMode="auto">
          <a:xfrm>
            <a:off x="9238768" y="5801144"/>
            <a:ext cx="2830390" cy="307777"/>
          </a:xfrm>
          <a:prstGeom prst="rect">
            <a:avLst/>
          </a:prstGeom>
          <a:noFill/>
          <a:ln w="9525">
            <a:noFill/>
            <a:miter lim="800000"/>
            <a:headEnd/>
            <a:tailEnd/>
          </a:ln>
        </p:spPr>
        <p:txBody>
          <a:bodyPr wrap="none">
            <a:spAutoFit/>
          </a:bodyPr>
          <a:lstStyle/>
          <a:p>
            <a:r>
              <a:rPr lang="en-US" sz="1400" dirty="0"/>
              <a:t>Source: Rogers </a:t>
            </a:r>
            <a:r>
              <a:rPr lang="en-US" sz="1400" dirty="0" smtClean="0"/>
              <a:t>2015 Annual </a:t>
            </a:r>
            <a:r>
              <a:rPr lang="en-US" sz="1400" dirty="0"/>
              <a:t>Reports</a:t>
            </a:r>
            <a:endParaRPr lang="en-CA" sz="1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3031" y="1303094"/>
            <a:ext cx="6595737" cy="4694527"/>
          </a:xfrm>
          <a:prstGeom prst="rect">
            <a:avLst/>
          </a:prstGeom>
        </p:spPr>
      </p:pic>
    </p:spTree>
    <p:extLst>
      <p:ext uri="{BB962C8B-B14F-4D97-AF65-F5344CB8AC3E}">
        <p14:creationId xmlns:p14="http://schemas.microsoft.com/office/powerpoint/2010/main" val="16279603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Long-Term Debt Issued</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3" name="Group 2"/>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6432370"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3" name="TextBox 12"/>
          <p:cNvSpPr txBox="1">
            <a:spLocks noChangeArrowheads="1"/>
          </p:cNvSpPr>
          <p:nvPr/>
        </p:nvSpPr>
        <p:spPr bwMode="auto">
          <a:xfrm>
            <a:off x="9238768" y="5801144"/>
            <a:ext cx="2830390" cy="307777"/>
          </a:xfrm>
          <a:prstGeom prst="rect">
            <a:avLst/>
          </a:prstGeom>
          <a:noFill/>
          <a:ln w="9525">
            <a:noFill/>
            <a:miter lim="800000"/>
            <a:headEnd/>
            <a:tailEnd/>
          </a:ln>
        </p:spPr>
        <p:txBody>
          <a:bodyPr wrap="none">
            <a:spAutoFit/>
          </a:bodyPr>
          <a:lstStyle/>
          <a:p>
            <a:r>
              <a:rPr lang="en-US" sz="1400" dirty="0"/>
              <a:t>Source: Rogers </a:t>
            </a:r>
            <a:r>
              <a:rPr lang="en-US" sz="1400" dirty="0" smtClean="0"/>
              <a:t>2015 Annual </a:t>
            </a:r>
            <a:r>
              <a:rPr lang="en-US" sz="1400" dirty="0"/>
              <a:t>Reports</a:t>
            </a:r>
            <a:endParaRPr lang="en-CA" sz="1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9119" y="1526963"/>
            <a:ext cx="9273761" cy="4225627"/>
          </a:xfrm>
          <a:prstGeom prst="rect">
            <a:avLst/>
          </a:prstGeom>
        </p:spPr>
      </p:pic>
    </p:spTree>
    <p:extLst>
      <p:ext uri="{BB962C8B-B14F-4D97-AF65-F5344CB8AC3E}">
        <p14:creationId xmlns:p14="http://schemas.microsoft.com/office/powerpoint/2010/main" val="71751021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p:cNvSpPr>
          <p:nvPr/>
        </p:nvSpPr>
        <p:spPr>
          <a:xfrm>
            <a:off x="0" y="0"/>
            <a:ext cx="12192000" cy="6857999"/>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sp>
        <p:nvSpPr>
          <p:cNvPr id="2" name="Title 1"/>
          <p:cNvSpPr>
            <a:spLocks noGrp="1"/>
          </p:cNvSpPr>
          <p:nvPr>
            <p:ph type="title"/>
          </p:nvPr>
        </p:nvSpPr>
        <p:spPr>
          <a:xfrm>
            <a:off x="838200" y="515027"/>
            <a:ext cx="10515600" cy="1325563"/>
          </a:xfrm>
        </p:spPr>
        <p:txBody>
          <a:bodyPr>
            <a:normAutofit/>
          </a:bodyPr>
          <a:lstStyle/>
          <a:p>
            <a:pPr algn="ctr"/>
            <a:r>
              <a:rPr lang="en-US" sz="6000" dirty="0" smtClean="0">
                <a:solidFill>
                  <a:schemeClr val="bg1"/>
                </a:solidFill>
              </a:rPr>
              <a:t>Recommendation</a:t>
            </a:r>
            <a:endParaRPr lang="en-US" sz="6000" dirty="0">
              <a:solidFill>
                <a:schemeClr val="bg1"/>
              </a:solidFill>
            </a:endParaRPr>
          </a:p>
        </p:txBody>
      </p:sp>
      <p:pic>
        <p:nvPicPr>
          <p:cNvPr id="3" name="Picture 2"/>
          <p:cNvPicPr>
            <a:picLocks noChangeAspect="1"/>
          </p:cNvPicPr>
          <p:nvPr/>
        </p:nvPicPr>
        <p:blipFill>
          <a:blip r:embed="rId3"/>
          <a:stretch>
            <a:fillRect/>
          </a:stretch>
        </p:blipFill>
        <p:spPr>
          <a:xfrm>
            <a:off x="3425876" y="2128603"/>
            <a:ext cx="5625684" cy="3750456"/>
          </a:xfrm>
          <a:prstGeom prst="rect">
            <a:avLst/>
          </a:prstGeom>
        </p:spPr>
      </p:pic>
    </p:spTree>
    <p:extLst>
      <p:ext uri="{BB962C8B-B14F-4D97-AF65-F5344CB8AC3E}">
        <p14:creationId xmlns:p14="http://schemas.microsoft.com/office/powerpoint/2010/main" val="30864472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p:cNvSpPr>
          <p:nvPr/>
        </p:nvSpPr>
        <p:spPr>
          <a:xfrm>
            <a:off x="0" y="0"/>
            <a:ext cx="12192000" cy="6857999"/>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26" name="Group 25"/>
          <p:cNvGrpSpPr/>
          <p:nvPr/>
        </p:nvGrpSpPr>
        <p:grpSpPr>
          <a:xfrm>
            <a:off x="2401667" y="6276744"/>
            <a:ext cx="7507911" cy="391749"/>
            <a:chOff x="2401667" y="6276744"/>
            <a:chExt cx="7507911" cy="391749"/>
          </a:xfrm>
        </p:grpSpPr>
        <p:cxnSp>
          <p:nvCxnSpPr>
            <p:cNvPr id="21" name="Straight Connector 20"/>
            <p:cNvCxnSpPr/>
            <p:nvPr/>
          </p:nvCxnSpPr>
          <p:spPr>
            <a:xfrm flipV="1">
              <a:off x="7905490" y="6667167"/>
              <a:ext cx="1861359" cy="132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30" name="TextBox 29"/>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31" name="TextBox 30"/>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32" name="TextBox 31"/>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sp>
          <p:nvSpPr>
            <p:cNvPr id="34" name="TextBox 33"/>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3" name="Title 2"/>
          <p:cNvSpPr>
            <a:spLocks noGrp="1"/>
          </p:cNvSpPr>
          <p:nvPr>
            <p:ph type="title"/>
          </p:nvPr>
        </p:nvSpPr>
        <p:spPr>
          <a:xfrm>
            <a:off x="4196932" y="2442397"/>
            <a:ext cx="3798135" cy="2234535"/>
          </a:xfrm>
        </p:spPr>
        <p:txBody>
          <a:bodyPr>
            <a:normAutofit/>
          </a:bodyPr>
          <a:lstStyle/>
          <a:p>
            <a:r>
              <a:rPr lang="en-US" sz="12000" dirty="0" smtClean="0">
                <a:solidFill>
                  <a:schemeClr val="bg1"/>
                </a:solidFill>
              </a:rPr>
              <a:t>HOLD</a:t>
            </a:r>
            <a:endParaRPr lang="en-US" sz="12000" dirty="0">
              <a:solidFill>
                <a:schemeClr val="bg1"/>
              </a:solidFill>
            </a:endParaRPr>
          </a:p>
        </p:txBody>
      </p:sp>
    </p:spTree>
    <p:extLst>
      <p:ext uri="{BB962C8B-B14F-4D97-AF65-F5344CB8AC3E}">
        <p14:creationId xmlns:p14="http://schemas.microsoft.com/office/powerpoint/2010/main" val="9023563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rPr>
              <a:t>Wireless Revenue Components</a:t>
            </a:r>
            <a:endParaRPr lang="en-US" sz="4800" dirty="0">
              <a:solidFill>
                <a:srgbClr val="FFFFFF"/>
              </a:solidFill>
            </a:endParaRPr>
          </a:p>
        </p:txBody>
      </p:sp>
      <p:grpSp>
        <p:nvGrpSpPr>
          <p:cNvPr id="7" name="Group 6"/>
          <p:cNvGrpSpPr/>
          <p:nvPr/>
        </p:nvGrpSpPr>
        <p:grpSpPr>
          <a:xfrm>
            <a:off x="2482520" y="877300"/>
            <a:ext cx="7226960" cy="5208808"/>
            <a:chOff x="2687061" y="900113"/>
            <a:chExt cx="5911833" cy="3550504"/>
          </a:xfrm>
        </p:grpSpPr>
        <p:pic>
          <p:nvPicPr>
            <p:cNvPr id="2" name="Picture 1"/>
            <p:cNvPicPr>
              <a:picLocks noChangeAspect="1"/>
            </p:cNvPicPr>
            <p:nvPr/>
          </p:nvPicPr>
          <p:blipFill>
            <a:blip r:embed="rId2"/>
            <a:stretch>
              <a:fillRect/>
            </a:stretch>
          </p:blipFill>
          <p:spPr>
            <a:xfrm>
              <a:off x="2687061" y="900113"/>
              <a:ext cx="5911833" cy="2751256"/>
            </a:xfrm>
            <a:prstGeom prst="rect">
              <a:avLst/>
            </a:prstGeom>
          </p:spPr>
        </p:pic>
        <p:pic>
          <p:nvPicPr>
            <p:cNvPr id="3" name="Picture 2"/>
            <p:cNvPicPr>
              <a:picLocks noChangeAspect="1"/>
            </p:cNvPicPr>
            <p:nvPr/>
          </p:nvPicPr>
          <p:blipFill>
            <a:blip r:embed="rId3"/>
            <a:stretch>
              <a:fillRect/>
            </a:stretch>
          </p:blipFill>
          <p:spPr>
            <a:xfrm>
              <a:off x="2687061" y="3579399"/>
              <a:ext cx="5911833" cy="871218"/>
            </a:xfrm>
            <a:prstGeom prst="rect">
              <a:avLst/>
            </a:prstGeom>
          </p:spPr>
        </p:pic>
      </p:grpSp>
      <p:sp>
        <p:nvSpPr>
          <p:cNvPr id="13" name="TextBox 12"/>
          <p:cNvSpPr txBox="1"/>
          <p:nvPr/>
        </p:nvSpPr>
        <p:spPr>
          <a:xfrm>
            <a:off x="97074" y="5718423"/>
            <a:ext cx="1876105" cy="246221"/>
          </a:xfrm>
          <a:prstGeom prst="rect">
            <a:avLst/>
          </a:prstGeom>
          <a:noFill/>
        </p:spPr>
        <p:txBody>
          <a:bodyPr wrap="square" rtlCol="0">
            <a:spAutoFit/>
          </a:bodyPr>
          <a:lstStyle/>
          <a:p>
            <a:r>
              <a:rPr lang="en-US" sz="1000" dirty="0" smtClean="0"/>
              <a:t>Source: CRTC data collection</a:t>
            </a:r>
            <a:endParaRPr lang="en-CA" sz="1000" dirty="0"/>
          </a:p>
        </p:txBody>
      </p:sp>
      <p:sp>
        <p:nvSpPr>
          <p:cNvPr id="14" name="TextBox 13"/>
          <p:cNvSpPr txBox="1"/>
          <p:nvPr/>
        </p:nvSpPr>
        <p:spPr>
          <a:xfrm>
            <a:off x="3320716" y="836911"/>
            <a:ext cx="1491916" cy="369332"/>
          </a:xfrm>
          <a:prstGeom prst="rect">
            <a:avLst/>
          </a:prstGeom>
          <a:noFill/>
        </p:spPr>
        <p:txBody>
          <a:bodyPr wrap="square" rtlCol="0">
            <a:spAutoFit/>
          </a:bodyPr>
          <a:lstStyle/>
          <a:p>
            <a:r>
              <a:rPr lang="en-US" dirty="0" smtClean="0"/>
              <a:t>($ Millions)</a:t>
            </a:r>
            <a:endParaRPr lang="en-CA" dirty="0"/>
          </a:p>
        </p:txBody>
      </p:sp>
    </p:spTree>
    <p:extLst>
      <p:ext uri="{BB962C8B-B14F-4D97-AF65-F5344CB8AC3E}">
        <p14:creationId xmlns:p14="http://schemas.microsoft.com/office/powerpoint/2010/main" val="195088085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1A67A4"/>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biLevel thresh="25000"/>
          </a:blip>
          <a:stretch>
            <a:fillRect/>
          </a:stretch>
        </p:blipFill>
        <p:spPr>
          <a:xfrm>
            <a:off x="2536282" y="110582"/>
            <a:ext cx="6858000" cy="6858000"/>
          </a:xfrm>
          <a:prstGeom prst="rect">
            <a:avLst/>
          </a:prstGeom>
        </p:spPr>
      </p:pic>
    </p:spTree>
    <p:extLst>
      <p:ext uri="{BB962C8B-B14F-4D97-AF65-F5344CB8AC3E}">
        <p14:creationId xmlns:p14="http://schemas.microsoft.com/office/powerpoint/2010/main" val="41835332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22" name="Group 21"/>
          <p:cNvGrpSpPr/>
          <p:nvPr/>
        </p:nvGrpSpPr>
        <p:grpSpPr>
          <a:xfrm>
            <a:off x="2191677" y="6276744"/>
            <a:ext cx="7717901" cy="390425"/>
            <a:chOff x="2191677" y="6276744"/>
            <a:chExt cx="771790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509" y="1338470"/>
            <a:ext cx="4986984" cy="4486857"/>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6907" y="1748022"/>
            <a:ext cx="5034304" cy="4056212"/>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5789" y="386866"/>
            <a:ext cx="6379619" cy="739237"/>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3509" y="386866"/>
            <a:ext cx="3606800" cy="876300"/>
          </a:xfrm>
          <a:prstGeom prst="rect">
            <a:avLst/>
          </a:prstGeom>
        </p:spPr>
      </p:pic>
      <p:sp>
        <p:nvSpPr>
          <p:cNvPr id="33" name="TextBox 32"/>
          <p:cNvSpPr txBox="1"/>
          <p:nvPr/>
        </p:nvSpPr>
        <p:spPr>
          <a:xfrm>
            <a:off x="9761583" y="5751759"/>
            <a:ext cx="2195537" cy="307777"/>
          </a:xfrm>
          <a:prstGeom prst="rect">
            <a:avLst/>
          </a:prstGeom>
          <a:noFill/>
        </p:spPr>
        <p:txBody>
          <a:bodyPr wrap="none" rtlCol="0">
            <a:spAutoFit/>
          </a:bodyPr>
          <a:lstStyle/>
          <a:p>
            <a:r>
              <a:rPr lang="en-US" sz="1400" dirty="0" smtClean="0"/>
              <a:t>Source: The Globe and Mail</a:t>
            </a:r>
            <a:endParaRPr lang="en-US" sz="1400" dirty="0"/>
          </a:p>
        </p:txBody>
      </p:sp>
    </p:spTree>
    <p:extLst>
      <p:ext uri="{BB962C8B-B14F-4D97-AF65-F5344CB8AC3E}">
        <p14:creationId xmlns:p14="http://schemas.microsoft.com/office/powerpoint/2010/main" val="21411935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22" name="Group 21"/>
          <p:cNvGrpSpPr/>
          <p:nvPr/>
        </p:nvGrpSpPr>
        <p:grpSpPr>
          <a:xfrm>
            <a:off x="2191677" y="6276744"/>
            <a:ext cx="7717901" cy="390425"/>
            <a:chOff x="2191677" y="6276744"/>
            <a:chExt cx="771790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4" name="Vertical Text Placeholder 3"/>
          <p:cNvSpPr txBox="1">
            <a:spLocks/>
          </p:cNvSpPr>
          <p:nvPr/>
        </p:nvSpPr>
        <p:spPr>
          <a:xfrm>
            <a:off x="1752600" y="1905000"/>
            <a:ext cx="8686800" cy="4419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smtClean="0"/>
              <a:t>Canada’s largest communications company, founded in 1880 by Charles </a:t>
            </a:r>
            <a:r>
              <a:rPr lang="en-US" sz="2400" dirty="0" err="1" smtClean="0"/>
              <a:t>Fleetford</a:t>
            </a:r>
            <a:r>
              <a:rPr lang="en-US" sz="2400" dirty="0" smtClean="0"/>
              <a:t> </a:t>
            </a:r>
            <a:r>
              <a:rPr lang="en-US" sz="2400" dirty="0" err="1" smtClean="0"/>
              <a:t>Sise</a:t>
            </a:r>
            <a:endParaRPr lang="en-US" sz="2400" dirty="0" smtClean="0"/>
          </a:p>
          <a:p>
            <a:r>
              <a:rPr lang="en-US" sz="2400" dirty="0" smtClean="0"/>
              <a:t>Offers a full range of communications and content service, which include </a:t>
            </a:r>
            <a:r>
              <a:rPr lang="en-US" sz="2400" dirty="0" err="1" smtClean="0"/>
              <a:t>fibre</a:t>
            </a:r>
            <a:r>
              <a:rPr lang="en-US" sz="2400" dirty="0" smtClean="0"/>
              <a:t>-based IPTV and high-speed Internet services, 4G LTE wireless, home phone and business network and communications services, data hosting, cloud computing , television, radio, out of home digital to residential, business, and government customers.</a:t>
            </a:r>
          </a:p>
          <a:p>
            <a:r>
              <a:rPr lang="en-US" sz="2400" dirty="0" smtClean="0"/>
              <a:t> Headquarters are in  Montreal, Quebec</a:t>
            </a:r>
          </a:p>
          <a:p>
            <a:pPr marL="0" indent="0">
              <a:buFont typeface="Arial"/>
              <a:buNone/>
            </a:pPr>
            <a:endParaRPr lang="en-US" sz="2400" dirty="0" smtClean="0"/>
          </a:p>
          <a:p>
            <a:endParaRPr lang="en-US" sz="2400" dirty="0" smtClean="0"/>
          </a:p>
          <a:p>
            <a:endParaRPr lang="en-US" sz="2400" dirty="0" smtClean="0"/>
          </a:p>
          <a:p>
            <a:endParaRPr lang="en-US" sz="2400" dirty="0" smtClean="0"/>
          </a:p>
          <a:p>
            <a:endParaRPr lang="en-US" sz="2400" dirty="0" smtClean="0"/>
          </a:p>
          <a:p>
            <a:endParaRPr lang="en-US" dirty="0" smtClean="0"/>
          </a:p>
          <a:p>
            <a:endParaRPr lang="en-US" dirty="0"/>
          </a:p>
        </p:txBody>
      </p:sp>
    </p:spTree>
    <p:extLst>
      <p:ext uri="{BB962C8B-B14F-4D97-AF65-F5344CB8AC3E}">
        <p14:creationId xmlns:p14="http://schemas.microsoft.com/office/powerpoint/2010/main" val="102107405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a:t>
            </a:r>
            <a:r>
              <a:rPr lang="en-US" dirty="0"/>
              <a:t>Year Performance with 50/200 MA</a:t>
            </a:r>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22" name="Group 21"/>
          <p:cNvGrpSpPr/>
          <p:nvPr/>
        </p:nvGrpSpPr>
        <p:grpSpPr>
          <a:xfrm>
            <a:off x="2191677" y="6276744"/>
            <a:ext cx="7717901" cy="390425"/>
            <a:chOff x="2191677" y="6276744"/>
            <a:chExt cx="771790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210" y="1803399"/>
            <a:ext cx="11787202" cy="3203315"/>
          </a:xfrm>
          <a:prstGeom prst="rect">
            <a:avLst/>
          </a:prstGeom>
        </p:spPr>
      </p:pic>
      <p:sp>
        <p:nvSpPr>
          <p:cNvPr id="14" name="TextBox 13"/>
          <p:cNvSpPr txBox="1"/>
          <p:nvPr/>
        </p:nvSpPr>
        <p:spPr>
          <a:xfrm>
            <a:off x="9006665" y="5648502"/>
            <a:ext cx="2890822" cy="369332"/>
          </a:xfrm>
          <a:prstGeom prst="rect">
            <a:avLst/>
          </a:prstGeom>
          <a:noFill/>
        </p:spPr>
        <p:txBody>
          <a:bodyPr wrap="square" rtlCol="0">
            <a:spAutoFit/>
          </a:bodyPr>
          <a:lstStyle/>
          <a:p>
            <a:r>
              <a:rPr lang="en-US" dirty="0" smtClean="0"/>
              <a:t>Source: TMX Money</a:t>
            </a:r>
            <a:endParaRPr lang="en-US" dirty="0"/>
          </a:p>
        </p:txBody>
      </p:sp>
    </p:spTree>
    <p:extLst>
      <p:ext uri="{BB962C8B-B14F-4D97-AF65-F5344CB8AC3E}">
        <p14:creationId xmlns:p14="http://schemas.microsoft.com/office/powerpoint/2010/main" val="64973517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Year Performance Comparison</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22" name="Group 21"/>
          <p:cNvGrpSpPr/>
          <p:nvPr/>
        </p:nvGrpSpPr>
        <p:grpSpPr>
          <a:xfrm>
            <a:off x="2191677" y="6276744"/>
            <a:ext cx="7717901" cy="390425"/>
            <a:chOff x="2191677" y="6276744"/>
            <a:chExt cx="771790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0" y="1841499"/>
            <a:ext cx="11954732" cy="3210185"/>
          </a:xfrm>
          <a:prstGeom prst="rect">
            <a:avLst/>
          </a:prstGeom>
        </p:spPr>
      </p:pic>
      <p:sp>
        <p:nvSpPr>
          <p:cNvPr id="13" name="TextBox 12"/>
          <p:cNvSpPr txBox="1"/>
          <p:nvPr/>
        </p:nvSpPr>
        <p:spPr>
          <a:xfrm>
            <a:off x="9006665" y="5648502"/>
            <a:ext cx="2890822" cy="369332"/>
          </a:xfrm>
          <a:prstGeom prst="rect">
            <a:avLst/>
          </a:prstGeom>
          <a:noFill/>
        </p:spPr>
        <p:txBody>
          <a:bodyPr wrap="square" rtlCol="0">
            <a:spAutoFit/>
          </a:bodyPr>
          <a:lstStyle/>
          <a:p>
            <a:r>
              <a:rPr lang="en-US" dirty="0" smtClean="0"/>
              <a:t>Source: TMX Money</a:t>
            </a:r>
            <a:endParaRPr lang="en-US" dirty="0"/>
          </a:p>
        </p:txBody>
      </p:sp>
    </p:spTree>
    <p:extLst>
      <p:ext uri="{BB962C8B-B14F-4D97-AF65-F5344CB8AC3E}">
        <p14:creationId xmlns:p14="http://schemas.microsoft.com/office/powerpoint/2010/main" val="120865951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a:t>
            </a:r>
            <a:r>
              <a:rPr lang="en-US" dirty="0" smtClean="0"/>
              <a:t> </a:t>
            </a:r>
            <a:r>
              <a:rPr lang="en-US" dirty="0"/>
              <a:t>Year Performance with 50/200 MA</a:t>
            </a:r>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22" name="Group 21"/>
          <p:cNvGrpSpPr/>
          <p:nvPr/>
        </p:nvGrpSpPr>
        <p:grpSpPr>
          <a:xfrm>
            <a:off x="2191677" y="6276744"/>
            <a:ext cx="7717901" cy="390425"/>
            <a:chOff x="2191677" y="6276744"/>
            <a:chExt cx="771790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199" y="1816100"/>
            <a:ext cx="11985655" cy="3280556"/>
          </a:xfrm>
          <a:prstGeom prst="rect">
            <a:avLst/>
          </a:prstGeom>
        </p:spPr>
      </p:pic>
      <p:sp>
        <p:nvSpPr>
          <p:cNvPr id="13" name="TextBox 12"/>
          <p:cNvSpPr txBox="1"/>
          <p:nvPr/>
        </p:nvSpPr>
        <p:spPr>
          <a:xfrm>
            <a:off x="9006665" y="5648502"/>
            <a:ext cx="2890822" cy="369332"/>
          </a:xfrm>
          <a:prstGeom prst="rect">
            <a:avLst/>
          </a:prstGeom>
          <a:noFill/>
        </p:spPr>
        <p:txBody>
          <a:bodyPr wrap="square" rtlCol="0">
            <a:spAutoFit/>
          </a:bodyPr>
          <a:lstStyle/>
          <a:p>
            <a:r>
              <a:rPr lang="en-US" dirty="0" smtClean="0"/>
              <a:t>Source: TMX Money</a:t>
            </a:r>
            <a:endParaRPr lang="en-US" dirty="0"/>
          </a:p>
        </p:txBody>
      </p:sp>
    </p:spTree>
    <p:extLst>
      <p:ext uri="{BB962C8B-B14F-4D97-AF65-F5344CB8AC3E}">
        <p14:creationId xmlns:p14="http://schemas.microsoft.com/office/powerpoint/2010/main" val="167026289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Year Performance Comparison</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22" name="Group 21"/>
          <p:cNvGrpSpPr/>
          <p:nvPr/>
        </p:nvGrpSpPr>
        <p:grpSpPr>
          <a:xfrm>
            <a:off x="2191677" y="6276744"/>
            <a:ext cx="7717901" cy="390425"/>
            <a:chOff x="2191677" y="6276744"/>
            <a:chExt cx="771790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1816099"/>
            <a:ext cx="11901716" cy="3250575"/>
          </a:xfrm>
          <a:prstGeom prst="rect">
            <a:avLst/>
          </a:prstGeom>
        </p:spPr>
      </p:pic>
      <p:sp>
        <p:nvSpPr>
          <p:cNvPr id="13" name="TextBox 12"/>
          <p:cNvSpPr txBox="1"/>
          <p:nvPr/>
        </p:nvSpPr>
        <p:spPr>
          <a:xfrm>
            <a:off x="9006665" y="5648502"/>
            <a:ext cx="2890822" cy="369332"/>
          </a:xfrm>
          <a:prstGeom prst="rect">
            <a:avLst/>
          </a:prstGeom>
          <a:noFill/>
        </p:spPr>
        <p:txBody>
          <a:bodyPr wrap="square" rtlCol="0">
            <a:spAutoFit/>
          </a:bodyPr>
          <a:lstStyle/>
          <a:p>
            <a:r>
              <a:rPr lang="en-US" dirty="0" smtClean="0"/>
              <a:t>Source: TMX Money</a:t>
            </a:r>
            <a:endParaRPr lang="en-US" dirty="0"/>
          </a:p>
        </p:txBody>
      </p:sp>
    </p:spTree>
    <p:extLst>
      <p:ext uri="{BB962C8B-B14F-4D97-AF65-F5344CB8AC3E}">
        <p14:creationId xmlns:p14="http://schemas.microsoft.com/office/powerpoint/2010/main" val="104764033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Year Performance with 50/200 MA</a:t>
            </a:r>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22" name="Group 21"/>
          <p:cNvGrpSpPr/>
          <p:nvPr/>
        </p:nvGrpSpPr>
        <p:grpSpPr>
          <a:xfrm>
            <a:off x="2191677" y="6276744"/>
            <a:ext cx="7717901" cy="390425"/>
            <a:chOff x="2191677" y="6276744"/>
            <a:chExt cx="771790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99" y="1765300"/>
            <a:ext cx="12026335" cy="3346346"/>
          </a:xfrm>
          <a:prstGeom prst="rect">
            <a:avLst/>
          </a:prstGeom>
        </p:spPr>
      </p:pic>
      <p:sp>
        <p:nvSpPr>
          <p:cNvPr id="13" name="TextBox 12"/>
          <p:cNvSpPr txBox="1"/>
          <p:nvPr/>
        </p:nvSpPr>
        <p:spPr>
          <a:xfrm>
            <a:off x="9006665" y="5648502"/>
            <a:ext cx="2890822" cy="369332"/>
          </a:xfrm>
          <a:prstGeom prst="rect">
            <a:avLst/>
          </a:prstGeom>
          <a:noFill/>
        </p:spPr>
        <p:txBody>
          <a:bodyPr wrap="square" rtlCol="0">
            <a:spAutoFit/>
          </a:bodyPr>
          <a:lstStyle/>
          <a:p>
            <a:r>
              <a:rPr lang="en-US" dirty="0" smtClean="0"/>
              <a:t>Source: TMX Money</a:t>
            </a:r>
            <a:endParaRPr lang="en-US" dirty="0"/>
          </a:p>
        </p:txBody>
      </p:sp>
    </p:spTree>
    <p:extLst>
      <p:ext uri="{BB962C8B-B14F-4D97-AF65-F5344CB8AC3E}">
        <p14:creationId xmlns:p14="http://schemas.microsoft.com/office/powerpoint/2010/main" val="14470761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Year Performance Comparison</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22" name="Group 21"/>
          <p:cNvGrpSpPr/>
          <p:nvPr/>
        </p:nvGrpSpPr>
        <p:grpSpPr>
          <a:xfrm>
            <a:off x="2191677" y="6276744"/>
            <a:ext cx="7717901" cy="390425"/>
            <a:chOff x="2191677" y="6276744"/>
            <a:chExt cx="771790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1828799"/>
            <a:ext cx="11984010" cy="3237875"/>
          </a:xfrm>
          <a:prstGeom prst="rect">
            <a:avLst/>
          </a:prstGeom>
        </p:spPr>
      </p:pic>
      <p:sp>
        <p:nvSpPr>
          <p:cNvPr id="13" name="TextBox 12"/>
          <p:cNvSpPr txBox="1"/>
          <p:nvPr/>
        </p:nvSpPr>
        <p:spPr>
          <a:xfrm>
            <a:off x="9006665" y="5648502"/>
            <a:ext cx="2890822" cy="369332"/>
          </a:xfrm>
          <a:prstGeom prst="rect">
            <a:avLst/>
          </a:prstGeom>
          <a:noFill/>
        </p:spPr>
        <p:txBody>
          <a:bodyPr wrap="square" rtlCol="0">
            <a:spAutoFit/>
          </a:bodyPr>
          <a:lstStyle/>
          <a:p>
            <a:r>
              <a:rPr lang="en-US" dirty="0" smtClean="0"/>
              <a:t>Source: TMX Money</a:t>
            </a:r>
            <a:endParaRPr lang="en-US" dirty="0"/>
          </a:p>
        </p:txBody>
      </p:sp>
    </p:spTree>
    <p:extLst>
      <p:ext uri="{BB962C8B-B14F-4D97-AF65-F5344CB8AC3E}">
        <p14:creationId xmlns:p14="http://schemas.microsoft.com/office/powerpoint/2010/main" val="114941370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 Performance</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22" name="Group 21"/>
          <p:cNvGrpSpPr/>
          <p:nvPr/>
        </p:nvGrpSpPr>
        <p:grpSpPr>
          <a:xfrm>
            <a:off x="2191677" y="6276744"/>
            <a:ext cx="7717901" cy="390425"/>
            <a:chOff x="2191677" y="6276744"/>
            <a:chExt cx="771790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3460" y="1313805"/>
            <a:ext cx="9216452" cy="4218880"/>
          </a:xfrm>
          <a:prstGeom prst="rect">
            <a:avLst/>
          </a:prstGeom>
        </p:spPr>
      </p:pic>
      <p:sp>
        <p:nvSpPr>
          <p:cNvPr id="13" name="TextBox 12"/>
          <p:cNvSpPr txBox="1"/>
          <p:nvPr/>
        </p:nvSpPr>
        <p:spPr>
          <a:xfrm>
            <a:off x="9006665" y="5648502"/>
            <a:ext cx="2890822" cy="369332"/>
          </a:xfrm>
          <a:prstGeom prst="rect">
            <a:avLst/>
          </a:prstGeom>
          <a:noFill/>
        </p:spPr>
        <p:txBody>
          <a:bodyPr wrap="square" rtlCol="0">
            <a:spAutoFit/>
          </a:bodyPr>
          <a:lstStyle/>
          <a:p>
            <a:r>
              <a:rPr lang="en-US" dirty="0" smtClean="0"/>
              <a:t>Source: Globe and Mail</a:t>
            </a:r>
            <a:endParaRPr lang="en-US" dirty="0"/>
          </a:p>
        </p:txBody>
      </p:sp>
    </p:spTree>
    <p:extLst>
      <p:ext uri="{BB962C8B-B14F-4D97-AF65-F5344CB8AC3E}">
        <p14:creationId xmlns:p14="http://schemas.microsoft.com/office/powerpoint/2010/main" val="15469102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rPr>
              <a:t>TSPs’ Wireless Subscriber Market Share</a:t>
            </a:r>
            <a:endParaRPr lang="en-US" sz="4800" dirty="0">
              <a:solidFill>
                <a:srgbClr val="FFFFFF"/>
              </a:solidFill>
            </a:endParaRPr>
          </a:p>
        </p:txBody>
      </p:sp>
      <p:pic>
        <p:nvPicPr>
          <p:cNvPr id="2" name="Picture 1"/>
          <p:cNvPicPr>
            <a:picLocks noChangeAspect="1"/>
          </p:cNvPicPr>
          <p:nvPr/>
        </p:nvPicPr>
        <p:blipFill>
          <a:blip r:embed="rId2"/>
          <a:stretch>
            <a:fillRect/>
          </a:stretch>
        </p:blipFill>
        <p:spPr>
          <a:xfrm>
            <a:off x="1000243" y="1697906"/>
            <a:ext cx="10092874" cy="3943653"/>
          </a:xfrm>
          <a:prstGeom prst="rect">
            <a:avLst/>
          </a:prstGeom>
        </p:spPr>
      </p:pic>
      <p:sp>
        <p:nvSpPr>
          <p:cNvPr id="13" name="TextBox 12"/>
          <p:cNvSpPr txBox="1"/>
          <p:nvPr/>
        </p:nvSpPr>
        <p:spPr>
          <a:xfrm>
            <a:off x="97074" y="5730825"/>
            <a:ext cx="1876105" cy="246221"/>
          </a:xfrm>
          <a:prstGeom prst="rect">
            <a:avLst/>
          </a:prstGeom>
          <a:noFill/>
        </p:spPr>
        <p:txBody>
          <a:bodyPr wrap="square" rtlCol="0">
            <a:spAutoFit/>
          </a:bodyPr>
          <a:lstStyle/>
          <a:p>
            <a:r>
              <a:rPr lang="en-US" sz="1000" dirty="0" smtClean="0"/>
              <a:t>Source: CRTC data collection</a:t>
            </a:r>
            <a:endParaRPr lang="en-CA" sz="1000" dirty="0"/>
          </a:p>
        </p:txBody>
      </p:sp>
      <p:sp>
        <p:nvSpPr>
          <p:cNvPr id="3" name="TextBox 2"/>
          <p:cNvSpPr txBox="1"/>
          <p:nvPr/>
        </p:nvSpPr>
        <p:spPr>
          <a:xfrm>
            <a:off x="818147" y="1145886"/>
            <a:ext cx="7173774" cy="369332"/>
          </a:xfrm>
          <a:prstGeom prst="rect">
            <a:avLst/>
          </a:prstGeom>
          <a:noFill/>
        </p:spPr>
        <p:txBody>
          <a:bodyPr wrap="square" rtlCol="0">
            <a:spAutoFit/>
          </a:bodyPr>
          <a:lstStyle/>
          <a:p>
            <a:r>
              <a:rPr lang="en-US" b="1" dirty="0" smtClean="0"/>
              <a:t>TSP: Telecommunication Service Provider</a:t>
            </a:r>
            <a:endParaRPr lang="en-CA" b="1" dirty="0"/>
          </a:p>
        </p:txBody>
      </p:sp>
    </p:spTree>
    <p:extLst>
      <p:ext uri="{BB962C8B-B14F-4D97-AF65-F5344CB8AC3E}">
        <p14:creationId xmlns:p14="http://schemas.microsoft.com/office/powerpoint/2010/main" val="67425801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Shares Outstanding</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22" name="Group 21"/>
          <p:cNvGrpSpPr/>
          <p:nvPr/>
        </p:nvGrpSpPr>
        <p:grpSpPr>
          <a:xfrm>
            <a:off x="2191677" y="6276744"/>
            <a:ext cx="7717901" cy="390425"/>
            <a:chOff x="2191677" y="6276744"/>
            <a:chExt cx="771790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5" name="Picture 4"/>
          <p:cNvPicPr>
            <a:picLocks noChangeAspect="1"/>
          </p:cNvPicPr>
          <p:nvPr/>
        </p:nvPicPr>
        <p:blipFill>
          <a:blip r:embed="rId3"/>
          <a:stretch>
            <a:fillRect/>
          </a:stretch>
        </p:blipFill>
        <p:spPr>
          <a:xfrm>
            <a:off x="499272" y="2248934"/>
            <a:ext cx="11692728" cy="2812527"/>
          </a:xfrm>
          <a:prstGeom prst="rect">
            <a:avLst/>
          </a:prstGeom>
        </p:spPr>
      </p:pic>
    </p:spTree>
    <p:extLst>
      <p:ext uri="{BB962C8B-B14F-4D97-AF65-F5344CB8AC3E}">
        <p14:creationId xmlns:p14="http://schemas.microsoft.com/office/powerpoint/2010/main" val="15628913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Shares Outstanding</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22" name="Group 21"/>
          <p:cNvGrpSpPr/>
          <p:nvPr/>
        </p:nvGrpSpPr>
        <p:grpSpPr>
          <a:xfrm>
            <a:off x="2191677" y="6276744"/>
            <a:ext cx="7717901" cy="390425"/>
            <a:chOff x="2191677" y="6276744"/>
            <a:chExt cx="771790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1677" y="1690688"/>
            <a:ext cx="6615334" cy="3899156"/>
          </a:xfrm>
          <a:prstGeom prst="rect">
            <a:avLst/>
          </a:prstGeom>
        </p:spPr>
      </p:pic>
    </p:spTree>
    <p:extLst>
      <p:ext uri="{BB962C8B-B14F-4D97-AF65-F5344CB8AC3E}">
        <p14:creationId xmlns:p14="http://schemas.microsoft.com/office/powerpoint/2010/main" val="158078559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Dividends Paid 5 Year</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22" name="Group 21"/>
          <p:cNvGrpSpPr/>
          <p:nvPr/>
        </p:nvGrpSpPr>
        <p:grpSpPr>
          <a:xfrm>
            <a:off x="2191677" y="6276744"/>
            <a:ext cx="7717901" cy="390425"/>
            <a:chOff x="2191677" y="6276744"/>
            <a:chExt cx="771790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8876" y="1603393"/>
            <a:ext cx="6765619" cy="3987735"/>
          </a:xfrm>
          <a:prstGeom prst="rect">
            <a:avLst/>
          </a:prstGeom>
        </p:spPr>
      </p:pic>
    </p:spTree>
    <p:extLst>
      <p:ext uri="{BB962C8B-B14F-4D97-AF65-F5344CB8AC3E}">
        <p14:creationId xmlns:p14="http://schemas.microsoft.com/office/powerpoint/2010/main" val="174323090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6857999"/>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sp>
        <p:nvSpPr>
          <p:cNvPr id="14" name="Title 1"/>
          <p:cNvSpPr>
            <a:spLocks noGrp="1"/>
          </p:cNvSpPr>
          <p:nvPr>
            <p:ph type="title"/>
          </p:nvPr>
        </p:nvSpPr>
        <p:spPr>
          <a:xfrm>
            <a:off x="838200" y="515027"/>
            <a:ext cx="10515600" cy="1325563"/>
          </a:xfrm>
        </p:spPr>
        <p:txBody>
          <a:bodyPr>
            <a:normAutofit/>
          </a:bodyPr>
          <a:lstStyle/>
          <a:p>
            <a:pPr algn="ctr"/>
            <a:r>
              <a:rPr lang="en-US" sz="6000" dirty="0" smtClean="0">
                <a:solidFill>
                  <a:schemeClr val="bg1"/>
                </a:solidFill>
              </a:rPr>
              <a:t>Management</a:t>
            </a:r>
            <a:endParaRPr lang="en-US" sz="6000" dirty="0">
              <a:solidFill>
                <a:schemeClr val="bg1"/>
              </a:solidFill>
            </a:endParaRPr>
          </a:p>
        </p:txBody>
      </p:sp>
      <p:pic>
        <p:nvPicPr>
          <p:cNvPr id="6" name="Picture 5"/>
          <p:cNvPicPr>
            <a:picLocks noChangeAspect="1"/>
          </p:cNvPicPr>
          <p:nvPr/>
        </p:nvPicPr>
        <p:blipFill>
          <a:blip r:embed="rId3"/>
          <a:stretch>
            <a:fillRect/>
          </a:stretch>
        </p:blipFill>
        <p:spPr>
          <a:xfrm>
            <a:off x="2746947" y="1840590"/>
            <a:ext cx="6698105" cy="4454240"/>
          </a:xfrm>
          <a:prstGeom prst="rect">
            <a:avLst/>
          </a:prstGeom>
        </p:spPr>
      </p:pic>
    </p:spTree>
    <p:extLst>
      <p:ext uri="{BB962C8B-B14F-4D97-AF65-F5344CB8AC3E}">
        <p14:creationId xmlns:p14="http://schemas.microsoft.com/office/powerpoint/2010/main" val="197120538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Ownership</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14" name="Group 13"/>
          <p:cNvGrpSpPr/>
          <p:nvPr/>
        </p:nvGrpSpPr>
        <p:grpSpPr>
          <a:xfrm>
            <a:off x="2401667" y="6276744"/>
            <a:ext cx="7507911" cy="390425"/>
            <a:chOff x="2401667" y="6276744"/>
            <a:chExt cx="7507911" cy="390425"/>
          </a:xfrm>
        </p:grpSpPr>
        <p:sp>
          <p:nvSpPr>
            <p:cNvPr id="15" name="TextBox 1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6" name="TextBox 1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7" name="TextBox 16"/>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18" name="TextBox 17"/>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19" name="Straight Connector 18"/>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graphicFrame>
        <p:nvGraphicFramePr>
          <p:cNvPr id="3" name="Table 2"/>
          <p:cNvGraphicFramePr>
            <a:graphicFrameLocks noGrp="1"/>
          </p:cNvGraphicFramePr>
          <p:nvPr>
            <p:extLst/>
          </p:nvPr>
        </p:nvGraphicFramePr>
        <p:xfrm>
          <a:off x="425615" y="2005555"/>
          <a:ext cx="7165809" cy="3720587"/>
        </p:xfrm>
        <a:graphic>
          <a:graphicData uri="http://schemas.openxmlformats.org/drawingml/2006/table">
            <a:tbl>
              <a:tblPr firstRow="1" bandRow="1">
                <a:tableStyleId>{5C22544A-7EE6-4342-B048-85BDC9FD1C3A}</a:tableStyleId>
              </a:tblPr>
              <a:tblGrid>
                <a:gridCol w="2388603">
                  <a:extLst>
                    <a:ext uri="{9D8B030D-6E8A-4147-A177-3AD203B41FA5}">
                      <a16:colId xmlns="" xmlns:a16="http://schemas.microsoft.com/office/drawing/2014/main" val="118272601"/>
                    </a:ext>
                  </a:extLst>
                </a:gridCol>
                <a:gridCol w="2388603">
                  <a:extLst>
                    <a:ext uri="{9D8B030D-6E8A-4147-A177-3AD203B41FA5}">
                      <a16:colId xmlns="" xmlns:a16="http://schemas.microsoft.com/office/drawing/2014/main" val="3993887745"/>
                    </a:ext>
                  </a:extLst>
                </a:gridCol>
                <a:gridCol w="2388603">
                  <a:extLst>
                    <a:ext uri="{9D8B030D-6E8A-4147-A177-3AD203B41FA5}">
                      <a16:colId xmlns="" xmlns:a16="http://schemas.microsoft.com/office/drawing/2014/main" val="1050974729"/>
                    </a:ext>
                  </a:extLst>
                </a:gridCol>
              </a:tblGrid>
              <a:tr h="682510">
                <a:tc>
                  <a:txBody>
                    <a:bodyPr/>
                    <a:lstStyle/>
                    <a:p>
                      <a:r>
                        <a:rPr lang="en-CA" dirty="0" smtClean="0">
                          <a:latin typeface="+mn-lt"/>
                        </a:rPr>
                        <a:t>Owner</a:t>
                      </a:r>
                      <a:r>
                        <a:rPr lang="en-CA" baseline="0" dirty="0" smtClean="0">
                          <a:latin typeface="+mn-lt"/>
                        </a:rPr>
                        <a:t> of Institutional Holdings</a:t>
                      </a:r>
                      <a:endParaRPr lang="en-CA" dirty="0">
                        <a:latin typeface="+mn-lt"/>
                      </a:endParaRPr>
                    </a:p>
                  </a:txBody>
                  <a:tcPr/>
                </a:tc>
                <a:tc>
                  <a:txBody>
                    <a:bodyPr/>
                    <a:lstStyle/>
                    <a:p>
                      <a:r>
                        <a:rPr lang="en-CA" dirty="0" smtClean="0">
                          <a:latin typeface="+mn-lt"/>
                        </a:rPr>
                        <a:t>Number</a:t>
                      </a:r>
                      <a:r>
                        <a:rPr lang="en-CA" baseline="0" dirty="0" smtClean="0">
                          <a:latin typeface="+mn-lt"/>
                        </a:rPr>
                        <a:t> of Shares</a:t>
                      </a:r>
                      <a:endParaRPr lang="en-CA" dirty="0">
                        <a:latin typeface="+mn-lt"/>
                      </a:endParaRPr>
                    </a:p>
                  </a:txBody>
                  <a:tcPr/>
                </a:tc>
                <a:tc>
                  <a:txBody>
                    <a:bodyPr/>
                    <a:lstStyle/>
                    <a:p>
                      <a:r>
                        <a:rPr lang="en-CA" dirty="0" smtClean="0">
                          <a:latin typeface="+mn-lt"/>
                        </a:rPr>
                        <a:t>Amount in Canadian</a:t>
                      </a:r>
                      <a:r>
                        <a:rPr lang="en-CA" baseline="0" dirty="0" smtClean="0">
                          <a:latin typeface="+mn-lt"/>
                        </a:rPr>
                        <a:t> Dollars</a:t>
                      </a:r>
                      <a:endParaRPr lang="en-CA" dirty="0">
                        <a:latin typeface="+mn-lt"/>
                      </a:endParaRPr>
                    </a:p>
                  </a:txBody>
                  <a:tcPr/>
                </a:tc>
                <a:extLst>
                  <a:ext uri="{0D108BD9-81ED-4DB2-BD59-A6C34878D82A}">
                    <a16:rowId xmlns="" xmlns:a16="http://schemas.microsoft.com/office/drawing/2014/main" val="1431405208"/>
                  </a:ext>
                </a:extLst>
              </a:tr>
              <a:tr h="477757">
                <a:tc>
                  <a:txBody>
                    <a:bodyPr/>
                    <a:lstStyle/>
                    <a:p>
                      <a:pPr algn="l"/>
                      <a:r>
                        <a:rPr lang="en-CA" sz="1800" dirty="0" smtClean="0">
                          <a:latin typeface="+mn-lt"/>
                        </a:rPr>
                        <a:t>Royal</a:t>
                      </a:r>
                      <a:r>
                        <a:rPr lang="en-CA" sz="1800" baseline="0" dirty="0" smtClean="0">
                          <a:latin typeface="+mn-lt"/>
                        </a:rPr>
                        <a:t> Bank of Canada</a:t>
                      </a:r>
                      <a:endParaRPr lang="en-CA" sz="1800" dirty="0">
                        <a:latin typeface="+mn-lt"/>
                      </a:endParaRPr>
                    </a:p>
                  </a:txBody>
                  <a:tcPr anchor="ctr"/>
                </a:tc>
                <a:tc>
                  <a:txBody>
                    <a:bodyPr/>
                    <a:lstStyle/>
                    <a:p>
                      <a:pPr algn="l"/>
                      <a:r>
                        <a:rPr lang="en-CA" sz="1800" dirty="0" smtClean="0">
                          <a:latin typeface="+mn-lt"/>
                        </a:rPr>
                        <a:t>67,549,177</a:t>
                      </a:r>
                      <a:endParaRPr lang="en-CA" sz="1800" dirty="0">
                        <a:latin typeface="+mn-lt"/>
                      </a:endParaRPr>
                    </a:p>
                  </a:txBody>
                  <a:tcPr anchor="ctr"/>
                </a:tc>
                <a:tc>
                  <a:txBody>
                    <a:bodyPr/>
                    <a:lstStyle/>
                    <a:p>
                      <a:pPr algn="l" fontAlgn="b"/>
                      <a:r>
                        <a:rPr lang="en-CA" sz="1800" b="0" i="0" u="none" strike="noStrike" dirty="0" smtClean="0">
                          <a:solidFill>
                            <a:srgbClr val="000000"/>
                          </a:solidFill>
                          <a:effectLst/>
                          <a:latin typeface="+mn-lt"/>
                          <a:cs typeface="Times New Roman" panose="02020603050405020304" pitchFamily="18" charset="0"/>
                        </a:rPr>
                        <a:t>2,942,442,150</a:t>
                      </a:r>
                      <a:endParaRPr lang="en-CA" sz="1800" b="0" i="0" u="none" strike="noStrike" dirty="0">
                        <a:solidFill>
                          <a:srgbClr val="000000"/>
                        </a:solidFill>
                        <a:effectLst/>
                        <a:latin typeface="+mn-lt"/>
                        <a:cs typeface="Times New Roman" panose="02020603050405020304" pitchFamily="18" charset="0"/>
                      </a:endParaRPr>
                    </a:p>
                  </a:txBody>
                  <a:tcPr marL="9525" marR="9525" marT="9525" marB="0" anchor="ctr"/>
                </a:tc>
                <a:extLst>
                  <a:ext uri="{0D108BD9-81ED-4DB2-BD59-A6C34878D82A}">
                    <a16:rowId xmlns="" xmlns:a16="http://schemas.microsoft.com/office/drawing/2014/main" val="649363933"/>
                  </a:ext>
                </a:extLst>
              </a:tr>
              <a:tr h="336954">
                <a:tc>
                  <a:txBody>
                    <a:bodyPr/>
                    <a:lstStyle/>
                    <a:p>
                      <a:pPr algn="l"/>
                      <a:r>
                        <a:rPr lang="en-CA" sz="1800" dirty="0" smtClean="0">
                          <a:latin typeface="+mn-lt"/>
                        </a:rPr>
                        <a:t>Bank</a:t>
                      </a:r>
                      <a:r>
                        <a:rPr lang="en-CA" sz="1800" baseline="0" dirty="0" smtClean="0">
                          <a:latin typeface="+mn-lt"/>
                        </a:rPr>
                        <a:t> of Montreal</a:t>
                      </a:r>
                      <a:endParaRPr lang="en-CA" sz="1800" dirty="0">
                        <a:latin typeface="+mn-lt"/>
                      </a:endParaRPr>
                    </a:p>
                  </a:txBody>
                  <a:tcPr anchor="ctr"/>
                </a:tc>
                <a:tc>
                  <a:txBody>
                    <a:bodyPr/>
                    <a:lstStyle/>
                    <a:p>
                      <a:pPr algn="l"/>
                      <a:r>
                        <a:rPr lang="en-CA" sz="1800" dirty="0" smtClean="0">
                          <a:latin typeface="+mn-lt"/>
                        </a:rPr>
                        <a:t>32,160,036</a:t>
                      </a:r>
                      <a:endParaRPr lang="en-CA" sz="1800" dirty="0">
                        <a:latin typeface="+mn-lt"/>
                      </a:endParaRPr>
                    </a:p>
                  </a:txBody>
                  <a:tcPr anchor="ctr"/>
                </a:tc>
                <a:tc>
                  <a:txBody>
                    <a:bodyPr/>
                    <a:lstStyle/>
                    <a:p>
                      <a:pPr algn="l" fontAlgn="b"/>
                      <a:r>
                        <a:rPr lang="en-CA" sz="1800" b="0" i="0" u="none" strike="noStrike" dirty="0" smtClean="0">
                          <a:solidFill>
                            <a:srgbClr val="000000"/>
                          </a:solidFill>
                          <a:effectLst/>
                          <a:latin typeface="+mn-lt"/>
                        </a:rPr>
                        <a:t>1,400,891,168</a:t>
                      </a:r>
                      <a:endParaRPr lang="en-CA" sz="1800" b="0" i="0" u="none" strike="noStrike" dirty="0">
                        <a:solidFill>
                          <a:srgbClr val="000000"/>
                        </a:solidFill>
                        <a:effectLst/>
                        <a:latin typeface="+mn-lt"/>
                      </a:endParaRPr>
                    </a:p>
                  </a:txBody>
                  <a:tcPr marL="9525" marR="9525" marT="9525" marB="0" anchor="ctr"/>
                </a:tc>
                <a:extLst>
                  <a:ext uri="{0D108BD9-81ED-4DB2-BD59-A6C34878D82A}">
                    <a16:rowId xmlns="" xmlns:a16="http://schemas.microsoft.com/office/drawing/2014/main" val="3954557275"/>
                  </a:ext>
                </a:extLst>
              </a:tr>
              <a:tr h="589670">
                <a:tc>
                  <a:txBody>
                    <a:bodyPr/>
                    <a:lstStyle/>
                    <a:p>
                      <a:pPr algn="l"/>
                      <a:r>
                        <a:rPr lang="en-CA" sz="1800" dirty="0" smtClean="0">
                          <a:latin typeface="+mn-lt"/>
                        </a:rPr>
                        <a:t>TD Asset Management Inc.</a:t>
                      </a:r>
                      <a:endParaRPr lang="en-CA" sz="1800" dirty="0">
                        <a:latin typeface="+mn-lt"/>
                      </a:endParaRPr>
                    </a:p>
                  </a:txBody>
                  <a:tcPr anchor="ctr"/>
                </a:tc>
                <a:tc>
                  <a:txBody>
                    <a:bodyPr/>
                    <a:lstStyle/>
                    <a:p>
                      <a:pPr algn="l"/>
                      <a:r>
                        <a:rPr lang="en-CA" sz="1800" dirty="0" smtClean="0">
                          <a:latin typeface="+mn-lt"/>
                        </a:rPr>
                        <a:t>18,375,040</a:t>
                      </a:r>
                      <a:endParaRPr lang="en-CA" sz="1800" dirty="0">
                        <a:latin typeface="+mn-lt"/>
                      </a:endParaRPr>
                    </a:p>
                  </a:txBody>
                  <a:tcPr anchor="ctr"/>
                </a:tc>
                <a:tc>
                  <a:txBody>
                    <a:bodyPr/>
                    <a:lstStyle/>
                    <a:p>
                      <a:pPr algn="l" fontAlgn="b"/>
                      <a:r>
                        <a:rPr lang="en-CA" sz="1800" b="0" i="0" u="none" strike="noStrike" dirty="0" smtClean="0">
                          <a:solidFill>
                            <a:srgbClr val="000000"/>
                          </a:solidFill>
                          <a:effectLst/>
                          <a:latin typeface="+mn-lt"/>
                        </a:rPr>
                        <a:t>800,416,742</a:t>
                      </a:r>
                      <a:endParaRPr lang="en-CA" sz="1800" b="0" i="0" u="none" strike="noStrike" dirty="0">
                        <a:solidFill>
                          <a:srgbClr val="000000"/>
                        </a:solidFill>
                        <a:effectLst/>
                        <a:latin typeface="+mn-lt"/>
                      </a:endParaRPr>
                    </a:p>
                  </a:txBody>
                  <a:tcPr marL="9525" marR="9525" marT="9525" marB="0" anchor="ctr"/>
                </a:tc>
                <a:extLst>
                  <a:ext uri="{0D108BD9-81ED-4DB2-BD59-A6C34878D82A}">
                    <a16:rowId xmlns="" xmlns:a16="http://schemas.microsoft.com/office/drawing/2014/main" val="336113125"/>
                  </a:ext>
                </a:extLst>
              </a:tr>
              <a:tr h="589670">
                <a:tc>
                  <a:txBody>
                    <a:bodyPr/>
                    <a:lstStyle/>
                    <a:p>
                      <a:pPr algn="l"/>
                      <a:r>
                        <a:rPr lang="en-CA" sz="1800" dirty="0" smtClean="0">
                          <a:latin typeface="+mn-lt"/>
                        </a:rPr>
                        <a:t>CIBC World Markets</a:t>
                      </a:r>
                      <a:r>
                        <a:rPr lang="en-CA" sz="1800" baseline="0" dirty="0" smtClean="0">
                          <a:latin typeface="+mn-lt"/>
                        </a:rPr>
                        <a:t> Inc.</a:t>
                      </a:r>
                      <a:endParaRPr lang="en-CA" sz="1800" dirty="0">
                        <a:latin typeface="+mn-lt"/>
                      </a:endParaRPr>
                    </a:p>
                  </a:txBody>
                  <a:tcPr anchor="ctr"/>
                </a:tc>
                <a:tc>
                  <a:txBody>
                    <a:bodyPr/>
                    <a:lstStyle/>
                    <a:p>
                      <a:pPr algn="l"/>
                      <a:r>
                        <a:rPr lang="en-CA" sz="1800" dirty="0" smtClean="0">
                          <a:latin typeface="+mn-lt"/>
                        </a:rPr>
                        <a:t>15,120,619</a:t>
                      </a:r>
                      <a:endParaRPr lang="en-CA" sz="1800" dirty="0">
                        <a:latin typeface="+mn-lt"/>
                      </a:endParaRPr>
                    </a:p>
                  </a:txBody>
                  <a:tcPr anchor="ctr"/>
                </a:tc>
                <a:tc>
                  <a:txBody>
                    <a:bodyPr/>
                    <a:lstStyle/>
                    <a:p>
                      <a:pPr algn="l" fontAlgn="b"/>
                      <a:r>
                        <a:rPr lang="en-CA" sz="1800" b="0" i="0" u="none" strike="noStrike" dirty="0" smtClean="0">
                          <a:solidFill>
                            <a:srgbClr val="000000"/>
                          </a:solidFill>
                          <a:effectLst/>
                          <a:latin typeface="+mn-lt"/>
                        </a:rPr>
                        <a:t>658,654,164</a:t>
                      </a:r>
                      <a:endParaRPr lang="en-CA" sz="1800" b="0" i="0" u="none" strike="noStrike" dirty="0">
                        <a:solidFill>
                          <a:srgbClr val="000000"/>
                        </a:solidFill>
                        <a:effectLst/>
                        <a:latin typeface="+mn-lt"/>
                      </a:endParaRPr>
                    </a:p>
                  </a:txBody>
                  <a:tcPr marL="9525" marR="9525" marT="9525" marB="0" anchor="ctr"/>
                </a:tc>
                <a:extLst>
                  <a:ext uri="{0D108BD9-81ED-4DB2-BD59-A6C34878D82A}">
                    <a16:rowId xmlns="" xmlns:a16="http://schemas.microsoft.com/office/drawing/2014/main" val="3274975570"/>
                  </a:ext>
                </a:extLst>
              </a:tr>
              <a:tr h="842385">
                <a:tc>
                  <a:txBody>
                    <a:bodyPr/>
                    <a:lstStyle/>
                    <a:p>
                      <a:pPr algn="l"/>
                      <a:r>
                        <a:rPr lang="en-CA" sz="1800" dirty="0" smtClean="0">
                          <a:latin typeface="+mn-lt"/>
                        </a:rPr>
                        <a:t>Wellington Management Group LLP</a:t>
                      </a:r>
                      <a:endParaRPr lang="en-CA" sz="1800" dirty="0">
                        <a:latin typeface="+mn-lt"/>
                      </a:endParaRPr>
                    </a:p>
                  </a:txBody>
                  <a:tcPr anchor="ctr"/>
                </a:tc>
                <a:tc>
                  <a:txBody>
                    <a:bodyPr/>
                    <a:lstStyle/>
                    <a:p>
                      <a:pPr algn="l"/>
                      <a:r>
                        <a:rPr lang="en-CA" sz="1800" dirty="0" smtClean="0">
                          <a:latin typeface="+mn-lt"/>
                        </a:rPr>
                        <a:t>12,209,495</a:t>
                      </a:r>
                      <a:endParaRPr lang="en-CA" sz="1800" dirty="0">
                        <a:latin typeface="+mn-lt"/>
                      </a:endParaRPr>
                    </a:p>
                  </a:txBody>
                  <a:tcPr anchor="ctr"/>
                </a:tc>
                <a:tc>
                  <a:txBody>
                    <a:bodyPr/>
                    <a:lstStyle/>
                    <a:p>
                      <a:pPr algn="l" fontAlgn="b"/>
                      <a:r>
                        <a:rPr lang="en-CA" sz="1800" b="0" i="0" u="none" strike="noStrike" dirty="0" smtClean="0">
                          <a:solidFill>
                            <a:srgbClr val="000000"/>
                          </a:solidFill>
                          <a:effectLst/>
                          <a:latin typeface="+mn-lt"/>
                        </a:rPr>
                        <a:t>531,845,602</a:t>
                      </a:r>
                      <a:endParaRPr lang="en-CA" sz="1800" b="0" i="0" u="none" strike="noStrike" dirty="0">
                        <a:solidFill>
                          <a:srgbClr val="000000"/>
                        </a:solidFill>
                        <a:effectLst/>
                        <a:latin typeface="+mn-lt"/>
                      </a:endParaRPr>
                    </a:p>
                  </a:txBody>
                  <a:tcPr marL="9525" marR="9525" marT="9525" marB="0" anchor="ctr"/>
                </a:tc>
                <a:extLst>
                  <a:ext uri="{0D108BD9-81ED-4DB2-BD59-A6C34878D82A}">
                    <a16:rowId xmlns="" xmlns:a16="http://schemas.microsoft.com/office/drawing/2014/main" val="26410199"/>
                  </a:ext>
                </a:extLst>
              </a:tr>
            </a:tbl>
          </a:graphicData>
        </a:graphic>
      </p:graphicFrame>
      <p:sp>
        <p:nvSpPr>
          <p:cNvPr id="5" name="TextBox 4"/>
          <p:cNvSpPr txBox="1"/>
          <p:nvPr/>
        </p:nvSpPr>
        <p:spPr>
          <a:xfrm>
            <a:off x="7591425" y="1809750"/>
            <a:ext cx="3762375" cy="646331"/>
          </a:xfrm>
          <a:prstGeom prst="rect">
            <a:avLst/>
          </a:prstGeom>
          <a:noFill/>
        </p:spPr>
        <p:txBody>
          <a:bodyPr wrap="square" rtlCol="0">
            <a:spAutoFit/>
          </a:bodyPr>
          <a:lstStyle/>
          <a:p>
            <a:r>
              <a:rPr lang="en-CA" dirty="0" smtClean="0"/>
              <a:t>Institutional Shares increased from 2014 to 2015 by 0.84% to 42.97%</a:t>
            </a:r>
            <a:endParaRPr lang="en-CA" dirty="0"/>
          </a:p>
        </p:txBody>
      </p:sp>
    </p:spTree>
    <p:extLst>
      <p:ext uri="{BB962C8B-B14F-4D97-AF65-F5344CB8AC3E}">
        <p14:creationId xmlns:p14="http://schemas.microsoft.com/office/powerpoint/2010/main" val="36234027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Executive Team</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pic>
        <p:nvPicPr>
          <p:cNvPr id="13" name="Picture 12" descr="GeorgeCope_fullPortrait20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1143000"/>
            <a:ext cx="3048000" cy="4216400"/>
          </a:xfrm>
          <a:prstGeom prst="rect">
            <a:avLst/>
          </a:prstGeom>
          <a:solidFill>
            <a:schemeClr val="bg1">
              <a:lumMod val="75000"/>
            </a:schemeClr>
          </a:solidFill>
          <a:ln>
            <a:solidFill>
              <a:schemeClr val="bg1">
                <a:lumMod val="75000"/>
              </a:schemeClr>
            </a:solidFill>
          </a:ln>
        </p:spPr>
      </p:pic>
      <p:sp>
        <p:nvSpPr>
          <p:cNvPr id="14" name="Rectangle 3"/>
          <p:cNvSpPr txBox="1">
            <a:spLocks noChangeArrowheads="1"/>
          </p:cNvSpPr>
          <p:nvPr/>
        </p:nvSpPr>
        <p:spPr>
          <a:xfrm>
            <a:off x="419814" y="1295511"/>
            <a:ext cx="6838950" cy="4438650"/>
          </a:xfrm>
          <a:prstGeom prst="rect">
            <a:avLst/>
          </a:prstGeom>
          <a:solidFill>
            <a:schemeClr val="bg1"/>
          </a:solidFill>
          <a:ln>
            <a:solidFill>
              <a:schemeClr val="bg1"/>
            </a:solidFill>
          </a:ln>
        </p:spPr>
        <p:style>
          <a:lnRef idx="1">
            <a:schemeClr val="accent5"/>
          </a:lnRef>
          <a:fillRef idx="2">
            <a:schemeClr val="accent5"/>
          </a:fillRef>
          <a:effectRef idx="1">
            <a:schemeClr val="accent5"/>
          </a:effectRef>
          <a:fontRef idx="minor">
            <a:schemeClr val="dk1"/>
          </a:fontRef>
        </p:style>
        <p:txBody>
          <a:bodyPr/>
          <a:lstStyle/>
          <a:p>
            <a:r>
              <a:rPr lang="en-US" sz="2400" b="1" dirty="0"/>
              <a:t>George Cope</a:t>
            </a:r>
          </a:p>
          <a:p>
            <a:r>
              <a:rPr lang="en-US" sz="2000" dirty="0">
                <a:solidFill>
                  <a:srgbClr val="FF0000"/>
                </a:solidFill>
              </a:rPr>
              <a:t>   President &amp; CEO </a:t>
            </a:r>
          </a:p>
          <a:p>
            <a:r>
              <a:rPr lang="en-US" sz="1600" dirty="0">
                <a:solidFill>
                  <a:schemeClr val="tx1"/>
                </a:solidFill>
              </a:rPr>
              <a:t>   BCE Inc. and Bell </a:t>
            </a:r>
            <a:r>
              <a:rPr lang="en-US" sz="1600" dirty="0" smtClean="0">
                <a:solidFill>
                  <a:schemeClr val="tx1"/>
                </a:solidFill>
              </a:rPr>
              <a:t>Canada</a:t>
            </a:r>
            <a:endParaRPr lang="en-US" sz="1600" dirty="0"/>
          </a:p>
          <a:p>
            <a:pPr marL="285750" indent="-285750">
              <a:buFont typeface="Arial"/>
              <a:buChar char="•"/>
            </a:pPr>
            <a:r>
              <a:rPr lang="en-US" sz="1600" dirty="0"/>
              <a:t>S</a:t>
            </a:r>
            <a:r>
              <a:rPr lang="en-US" sz="1600" dirty="0" smtClean="0"/>
              <a:t>erved </a:t>
            </a:r>
            <a:r>
              <a:rPr lang="en-US" sz="1600" dirty="0"/>
              <a:t>in public-company chief executive roles in the industry for more than 25 years</a:t>
            </a:r>
          </a:p>
          <a:p>
            <a:pPr marL="285750" indent="-285750">
              <a:buFont typeface="Arial"/>
              <a:buChar char="•"/>
            </a:pPr>
            <a:r>
              <a:rPr lang="en-US" sz="1600" dirty="0" smtClean="0"/>
              <a:t>Previous CEO of </a:t>
            </a:r>
            <a:r>
              <a:rPr lang="en-US" sz="1600" dirty="0" err="1"/>
              <a:t>Telus</a:t>
            </a:r>
            <a:r>
              <a:rPr lang="en-US" sz="1600" dirty="0"/>
              <a:t> Mobility and Clearnet Communications</a:t>
            </a:r>
          </a:p>
          <a:p>
            <a:pPr marL="285750" indent="-285750">
              <a:buFont typeface="Arial"/>
              <a:buChar char="•"/>
            </a:pPr>
            <a:r>
              <a:rPr lang="en-US" sz="1600" dirty="0"/>
              <a:t>Under Mr. Cope’s leadership, Bell announced the Bell Let’s Talk initiative in 2010, the largest-ever corporate commitment to Canadian mental health</a:t>
            </a:r>
          </a:p>
          <a:p>
            <a:pPr marL="285750" indent="-285750">
              <a:buFont typeface="Arial"/>
              <a:buChar char="•"/>
            </a:pPr>
            <a:endParaRPr lang="en-US" sz="1600" dirty="0"/>
          </a:p>
          <a:p>
            <a:r>
              <a:rPr lang="en-US" sz="1600" dirty="0"/>
              <a:t>Education:</a:t>
            </a:r>
          </a:p>
          <a:p>
            <a:pPr marL="285750" indent="-285750">
              <a:buFont typeface="Arial"/>
              <a:buChar char="•"/>
            </a:pPr>
            <a:r>
              <a:rPr lang="en-US" sz="1600" dirty="0"/>
              <a:t>Western University - </a:t>
            </a:r>
            <a:r>
              <a:rPr lang="en-US" sz="1600" dirty="0" err="1"/>
              <a:t>Honours</a:t>
            </a:r>
            <a:r>
              <a:rPr lang="en-US" sz="1600" dirty="0"/>
              <a:t> Business Administration (HBA) </a:t>
            </a:r>
            <a:r>
              <a:rPr lang="en-US" sz="1600" dirty="0" smtClean="0"/>
              <a:t>degree</a:t>
            </a:r>
            <a:endParaRPr lang="en-US" sz="1600" dirty="0"/>
          </a:p>
          <a:p>
            <a:pPr marL="285750" indent="-285750">
              <a:buFont typeface="Arial"/>
              <a:buChar char="•"/>
            </a:pPr>
            <a:r>
              <a:rPr lang="en-US" sz="1600" dirty="0"/>
              <a:t>Awarded the Queen’s Diamond Jubilee Medal for his work on Bell Let’s Talk</a:t>
            </a:r>
          </a:p>
          <a:p>
            <a:pPr marL="285750" indent="-285750">
              <a:buFont typeface="Arial"/>
              <a:buChar char="•"/>
            </a:pPr>
            <a:r>
              <a:rPr lang="en-US" sz="1600" dirty="0"/>
              <a:t>A</a:t>
            </a:r>
            <a:r>
              <a:rPr lang="en-US" sz="1600" dirty="0" smtClean="0"/>
              <a:t>ppointed </a:t>
            </a:r>
            <a:r>
              <a:rPr lang="en-US" sz="1600" dirty="0"/>
              <a:t>as a Member of the Order of Canada in 2014.</a:t>
            </a:r>
          </a:p>
          <a:p>
            <a:endParaRPr lang="en-US" sz="1600" dirty="0"/>
          </a:p>
          <a:p>
            <a:r>
              <a:rPr lang="en-US" sz="1600" dirty="0"/>
              <a:t>Mr. Cope serves as a Director of Bank of Montreal and of BCE and Bell Canada.</a:t>
            </a:r>
          </a:p>
          <a:p>
            <a:endParaRPr lang="en-US" sz="1600" dirty="0"/>
          </a:p>
          <a:p>
            <a:pPr>
              <a:lnSpc>
                <a:spcPct val="80000"/>
              </a:lnSpc>
              <a:spcBef>
                <a:spcPct val="20000"/>
              </a:spcBef>
              <a:defRPr/>
            </a:pPr>
            <a:endParaRPr lang="en-US" sz="1400" dirty="0">
              <a:solidFill>
                <a:schemeClr val="tx1"/>
              </a:solidFill>
              <a:cs typeface="Arial" charset="0"/>
            </a:endParaRPr>
          </a:p>
        </p:txBody>
      </p:sp>
      <p:grpSp>
        <p:nvGrpSpPr>
          <p:cNvPr id="29" name="Group 28"/>
          <p:cNvGrpSpPr/>
          <p:nvPr/>
        </p:nvGrpSpPr>
        <p:grpSpPr>
          <a:xfrm>
            <a:off x="2401667" y="6276744"/>
            <a:ext cx="7507911" cy="390425"/>
            <a:chOff x="2401667" y="6276744"/>
            <a:chExt cx="7507911" cy="390425"/>
          </a:xfrm>
        </p:grpSpPr>
        <p:sp>
          <p:nvSpPr>
            <p:cNvPr id="30" name="TextBox 29"/>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31" name="TextBox 30"/>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32" name="TextBox 31"/>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33" name="TextBox 32"/>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34" name="Straight Connector 33"/>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Tree>
    <p:extLst>
      <p:ext uri="{BB962C8B-B14F-4D97-AF65-F5344CB8AC3E}">
        <p14:creationId xmlns:p14="http://schemas.microsoft.com/office/powerpoint/2010/main" val="183575008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Executive Team Continued</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14" name="Group 13"/>
          <p:cNvGrpSpPr/>
          <p:nvPr/>
        </p:nvGrpSpPr>
        <p:grpSpPr>
          <a:xfrm>
            <a:off x="2401667" y="6276744"/>
            <a:ext cx="7507911" cy="390425"/>
            <a:chOff x="2401667" y="6276744"/>
            <a:chExt cx="7507911" cy="390425"/>
          </a:xfrm>
        </p:grpSpPr>
        <p:sp>
          <p:nvSpPr>
            <p:cNvPr id="15" name="TextBox 1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6" name="TextBox 1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7" name="TextBox 16"/>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18" name="TextBox 17"/>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19" name="Straight Connector 18"/>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21" name="Rectangle 3"/>
          <p:cNvSpPr txBox="1">
            <a:spLocks noChangeArrowheads="1"/>
          </p:cNvSpPr>
          <p:nvPr/>
        </p:nvSpPr>
        <p:spPr>
          <a:xfrm>
            <a:off x="838200" y="1314450"/>
            <a:ext cx="6838950" cy="2876550"/>
          </a:xfrm>
          <a:prstGeom prst="rect">
            <a:avLst/>
          </a:prstGeom>
          <a:solidFill>
            <a:schemeClr val="bg1"/>
          </a:solidFill>
          <a:ln>
            <a:solidFill>
              <a:schemeClr val="bg1"/>
            </a:solidFill>
          </a:ln>
        </p:spPr>
        <p:style>
          <a:lnRef idx="1">
            <a:schemeClr val="accent5"/>
          </a:lnRef>
          <a:fillRef idx="2">
            <a:schemeClr val="accent5"/>
          </a:fillRef>
          <a:effectRef idx="1">
            <a:schemeClr val="accent5"/>
          </a:effectRef>
          <a:fontRef idx="minor">
            <a:schemeClr val="dk1"/>
          </a:fontRef>
        </p:style>
        <p:txBody>
          <a:bodyPr/>
          <a:lstStyle/>
          <a:p>
            <a:r>
              <a:rPr lang="fi-FI" sz="2400" b="1" dirty="0" err="1"/>
              <a:t>Mirko</a:t>
            </a:r>
            <a:r>
              <a:rPr lang="fi-FI" sz="2400" b="1" dirty="0"/>
              <a:t> </a:t>
            </a:r>
            <a:r>
              <a:rPr lang="fi-FI" sz="2400" b="1" dirty="0" err="1"/>
              <a:t>Bibic</a:t>
            </a:r>
            <a:endParaRPr lang="fi-FI" sz="2400" b="1" dirty="0"/>
          </a:p>
          <a:p>
            <a:r>
              <a:rPr lang="en-US" sz="1600" dirty="0">
                <a:solidFill>
                  <a:srgbClr val="FF0000"/>
                </a:solidFill>
              </a:rPr>
              <a:t>Chief Legal &amp; Regulatory Officer and Executive VP, Corporate Development (since 2012)</a:t>
            </a:r>
          </a:p>
          <a:p>
            <a:r>
              <a:rPr lang="en-US" sz="1600" dirty="0"/>
              <a:t>Bell and BCE </a:t>
            </a:r>
            <a:r>
              <a:rPr lang="en-US" sz="1600" dirty="0" err="1"/>
              <a:t>Inc</a:t>
            </a:r>
            <a:endParaRPr lang="en-US" sz="1600" dirty="0"/>
          </a:p>
          <a:p>
            <a:endParaRPr lang="en-US" sz="1600" dirty="0">
              <a:solidFill>
                <a:schemeClr val="tx1"/>
              </a:solidFill>
            </a:endParaRPr>
          </a:p>
          <a:p>
            <a:pPr marL="285750" indent="-285750">
              <a:buFont typeface="Arial"/>
              <a:buChar char="•"/>
            </a:pPr>
            <a:r>
              <a:rPr lang="en-US" sz="1600" dirty="0"/>
              <a:t>J</a:t>
            </a:r>
            <a:r>
              <a:rPr lang="en-US" sz="1600" dirty="0" smtClean="0"/>
              <a:t>oined </a:t>
            </a:r>
            <a:r>
              <a:rPr lang="en-US" sz="1600" dirty="0"/>
              <a:t>Bell as Senior VP, Regulatory in 2004 </a:t>
            </a:r>
          </a:p>
          <a:p>
            <a:pPr marL="285750" indent="-285750">
              <a:buFont typeface="Arial"/>
              <a:buChar char="•"/>
            </a:pPr>
            <a:r>
              <a:rPr lang="en-US" sz="1600" dirty="0"/>
              <a:t>P</a:t>
            </a:r>
            <a:r>
              <a:rPr lang="en-US" sz="1600" dirty="0" smtClean="0"/>
              <a:t>romoted </a:t>
            </a:r>
            <a:r>
              <a:rPr lang="en-US" sz="1600" dirty="0"/>
              <a:t>to Senior VP, Regulatory &amp; Government Affairs in 2008</a:t>
            </a:r>
          </a:p>
          <a:p>
            <a:pPr marL="285750" indent="-285750">
              <a:buFont typeface="Arial"/>
              <a:buChar char="•"/>
            </a:pPr>
            <a:r>
              <a:rPr lang="en-US" sz="1600" dirty="0"/>
              <a:t>A</a:t>
            </a:r>
            <a:r>
              <a:rPr lang="en-US" sz="1600" dirty="0" smtClean="0"/>
              <a:t>ssumed </a:t>
            </a:r>
            <a:r>
              <a:rPr lang="en-US" sz="1600" dirty="0"/>
              <a:t>additional responsibilities as Executive Vice President, Corporate Development in 2015.   </a:t>
            </a:r>
          </a:p>
          <a:p>
            <a:pPr marL="285750" indent="-285750">
              <a:buFont typeface="Arial"/>
              <a:buChar char="•"/>
            </a:pPr>
            <a:endParaRPr lang="en-US" sz="1600" dirty="0"/>
          </a:p>
          <a:p>
            <a:r>
              <a:rPr lang="en-US" sz="1600" dirty="0"/>
              <a:t>Prior to joining Bell</a:t>
            </a:r>
            <a:r>
              <a:rPr lang="en-US" sz="1600" dirty="0" smtClean="0"/>
              <a:t>:</a:t>
            </a:r>
          </a:p>
          <a:p>
            <a:pPr marL="285750" indent="-285750">
              <a:buFont typeface="Arial" panose="020B0604020202020204" pitchFamily="34" charset="0"/>
              <a:buChar char="•"/>
            </a:pPr>
            <a:r>
              <a:rPr lang="en-US" sz="1600" dirty="0" smtClean="0"/>
              <a:t>Managing </a:t>
            </a:r>
            <a:r>
              <a:rPr lang="en-US" sz="1600" dirty="0"/>
              <a:t>partner of the Ottawa office of </a:t>
            </a:r>
            <a:r>
              <a:rPr lang="en-US" sz="1600" dirty="0" err="1"/>
              <a:t>Stikeman</a:t>
            </a:r>
            <a:r>
              <a:rPr lang="en-US" sz="1600" dirty="0"/>
              <a:t> Elliott LLP</a:t>
            </a:r>
          </a:p>
          <a:p>
            <a:endParaRPr lang="en-US" sz="1600" dirty="0"/>
          </a:p>
          <a:p>
            <a:r>
              <a:rPr lang="en-US" sz="1600" dirty="0"/>
              <a:t>Education: </a:t>
            </a:r>
          </a:p>
          <a:p>
            <a:pPr marL="285750" indent="-285750">
              <a:buFont typeface="Arial"/>
              <a:buChar char="•"/>
            </a:pPr>
            <a:r>
              <a:rPr lang="en-US" sz="1600" dirty="0"/>
              <a:t> University of Toronto </a:t>
            </a:r>
            <a:r>
              <a:rPr lang="en-US" sz="1600" dirty="0" smtClean="0"/>
              <a:t>– LL.B</a:t>
            </a:r>
            <a:endParaRPr lang="en-US" sz="1600" dirty="0"/>
          </a:p>
          <a:p>
            <a:pPr marL="285750" indent="-285750">
              <a:buFont typeface="Arial"/>
              <a:buChar char="•"/>
            </a:pPr>
            <a:r>
              <a:rPr lang="en-US" sz="1600" dirty="0"/>
              <a:t> C</a:t>
            </a:r>
            <a:r>
              <a:rPr lang="en-US" sz="1600" dirty="0" smtClean="0"/>
              <a:t>alled </a:t>
            </a:r>
            <a:r>
              <a:rPr lang="en-US" sz="1600" dirty="0"/>
              <a:t>to the Ontario bar in 1994.</a:t>
            </a:r>
          </a:p>
          <a:p>
            <a:endParaRPr lang="en-US" sz="1600" dirty="0">
              <a:solidFill>
                <a:srgbClr val="000000"/>
              </a:solidFill>
            </a:endParaRPr>
          </a:p>
          <a:p>
            <a:pPr>
              <a:lnSpc>
                <a:spcPct val="80000"/>
              </a:lnSpc>
              <a:spcBef>
                <a:spcPct val="20000"/>
              </a:spcBef>
              <a:defRPr/>
            </a:pPr>
            <a:endParaRPr lang="en-US" sz="1400" dirty="0">
              <a:solidFill>
                <a:schemeClr val="tx1"/>
              </a:solidFill>
              <a:cs typeface="Arial" charset="0"/>
            </a:endParaRPr>
          </a:p>
        </p:txBody>
      </p:sp>
      <p:pic>
        <p:nvPicPr>
          <p:cNvPr id="23" name="Picture 22" descr="MIRKO_BIBIC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8588" y="1143000"/>
            <a:ext cx="3785212" cy="4102100"/>
          </a:xfrm>
          <a:prstGeom prst="rect">
            <a:avLst/>
          </a:prstGeom>
        </p:spPr>
      </p:pic>
    </p:spTree>
    <p:extLst>
      <p:ext uri="{BB962C8B-B14F-4D97-AF65-F5344CB8AC3E}">
        <p14:creationId xmlns:p14="http://schemas.microsoft.com/office/powerpoint/2010/main" val="55412214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Executive Team Continued</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14" name="Group 13"/>
          <p:cNvGrpSpPr/>
          <p:nvPr/>
        </p:nvGrpSpPr>
        <p:grpSpPr>
          <a:xfrm>
            <a:off x="2401667" y="6276744"/>
            <a:ext cx="7507911" cy="390425"/>
            <a:chOff x="2401667" y="6276744"/>
            <a:chExt cx="7507911" cy="390425"/>
          </a:xfrm>
        </p:grpSpPr>
        <p:sp>
          <p:nvSpPr>
            <p:cNvPr id="15" name="TextBox 1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6" name="TextBox 1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7" name="TextBox 16"/>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18" name="TextBox 17"/>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19" name="Straight Connector 18"/>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21" name="Rectangle 3"/>
          <p:cNvSpPr txBox="1">
            <a:spLocks noChangeArrowheads="1"/>
          </p:cNvSpPr>
          <p:nvPr/>
        </p:nvSpPr>
        <p:spPr>
          <a:xfrm>
            <a:off x="838200" y="1314450"/>
            <a:ext cx="6838950" cy="2876550"/>
          </a:xfrm>
          <a:prstGeom prst="rect">
            <a:avLst/>
          </a:prstGeom>
          <a:solidFill>
            <a:schemeClr val="bg1"/>
          </a:solidFill>
          <a:ln>
            <a:solidFill>
              <a:schemeClr val="bg1"/>
            </a:solidFill>
          </a:ln>
        </p:spPr>
        <p:style>
          <a:lnRef idx="1">
            <a:schemeClr val="accent5"/>
          </a:lnRef>
          <a:fillRef idx="2">
            <a:schemeClr val="accent5"/>
          </a:fillRef>
          <a:effectRef idx="1">
            <a:schemeClr val="accent5"/>
          </a:effectRef>
          <a:fontRef idx="minor">
            <a:schemeClr val="dk1"/>
          </a:fontRef>
        </p:style>
        <p:txBody>
          <a:bodyPr/>
          <a:lstStyle/>
          <a:p>
            <a:r>
              <a:rPr lang="fi-FI" sz="2400" b="1" dirty="0" smtClean="0"/>
              <a:t>Glen Leblanc</a:t>
            </a:r>
            <a:endParaRPr lang="fi-FI" sz="2400" b="1" dirty="0"/>
          </a:p>
          <a:p>
            <a:r>
              <a:rPr lang="en-US" sz="1600" dirty="0" smtClean="0">
                <a:solidFill>
                  <a:srgbClr val="FF0000"/>
                </a:solidFill>
              </a:rPr>
              <a:t>Executive VP</a:t>
            </a:r>
            <a:r>
              <a:rPr lang="en-US" sz="1600" dirty="0">
                <a:solidFill>
                  <a:srgbClr val="FF0000"/>
                </a:solidFill>
              </a:rPr>
              <a:t> </a:t>
            </a:r>
            <a:r>
              <a:rPr lang="en-US" sz="1600" dirty="0" smtClean="0">
                <a:solidFill>
                  <a:srgbClr val="FF0000"/>
                </a:solidFill>
              </a:rPr>
              <a:t>and Chief Financial Officer </a:t>
            </a:r>
            <a:r>
              <a:rPr lang="en-US" sz="1600" dirty="0">
                <a:solidFill>
                  <a:srgbClr val="FF0000"/>
                </a:solidFill>
              </a:rPr>
              <a:t>(since </a:t>
            </a:r>
            <a:r>
              <a:rPr lang="en-US" sz="1600" dirty="0" smtClean="0">
                <a:solidFill>
                  <a:srgbClr val="FF0000"/>
                </a:solidFill>
              </a:rPr>
              <a:t>2015 Q2) </a:t>
            </a:r>
            <a:endParaRPr lang="en-US" sz="1600" dirty="0">
              <a:solidFill>
                <a:srgbClr val="FF0000"/>
              </a:solidFill>
            </a:endParaRPr>
          </a:p>
          <a:p>
            <a:r>
              <a:rPr lang="en-US" sz="1600" dirty="0"/>
              <a:t>Bell and BCE </a:t>
            </a:r>
            <a:r>
              <a:rPr lang="en-US" sz="1600" dirty="0" err="1"/>
              <a:t>Inc</a:t>
            </a:r>
            <a:endParaRPr lang="en-US" sz="1600" dirty="0"/>
          </a:p>
          <a:p>
            <a:endParaRPr lang="en-US" sz="1600" dirty="0">
              <a:solidFill>
                <a:schemeClr val="tx1"/>
              </a:solidFill>
            </a:endParaRPr>
          </a:p>
          <a:p>
            <a:pPr marL="285750" indent="-285750">
              <a:buFont typeface="Arial"/>
              <a:buChar char="•"/>
            </a:pPr>
            <a:r>
              <a:rPr lang="en-US" sz="1600" dirty="0" smtClean="0"/>
              <a:t>Hired in Q2 of 2015 to replace </a:t>
            </a:r>
            <a:r>
              <a:rPr lang="en-US" sz="1600" dirty="0" err="1" smtClean="0"/>
              <a:t>Siim</a:t>
            </a:r>
            <a:r>
              <a:rPr lang="en-US" sz="1600" dirty="0" smtClean="0"/>
              <a:t> </a:t>
            </a:r>
            <a:r>
              <a:rPr lang="en-US" sz="1600" dirty="0" err="1" smtClean="0"/>
              <a:t>Vanaselja</a:t>
            </a:r>
            <a:endParaRPr lang="en-US" sz="1600" dirty="0"/>
          </a:p>
          <a:p>
            <a:pPr marL="285750" indent="-285750">
              <a:buFont typeface="Arial"/>
              <a:buChar char="•"/>
            </a:pPr>
            <a:r>
              <a:rPr lang="en-US" sz="1600" dirty="0" smtClean="0"/>
              <a:t>Worked </a:t>
            </a:r>
            <a:r>
              <a:rPr lang="en-US" sz="1600" dirty="0"/>
              <a:t> </a:t>
            </a:r>
            <a:r>
              <a:rPr lang="en-US" sz="1600" dirty="0" smtClean="0"/>
              <a:t>as Executive Vice-President and Chief Financial Officer of Bell Aliant Inc. from 2006 up to December 2014</a:t>
            </a:r>
            <a:endParaRPr lang="en-US" sz="1600" dirty="0"/>
          </a:p>
          <a:p>
            <a:pPr marL="285750" indent="-285750">
              <a:buFont typeface="Arial"/>
              <a:buChar char="•"/>
            </a:pPr>
            <a:endParaRPr lang="en-US" sz="1600" dirty="0"/>
          </a:p>
          <a:p>
            <a:r>
              <a:rPr lang="en-US" sz="1600" dirty="0"/>
              <a:t>Prior to joining Bell:</a:t>
            </a:r>
          </a:p>
          <a:p>
            <a:pPr marL="285750" indent="-285750">
              <a:buFont typeface="Arial" panose="020B0604020202020204" pitchFamily="34" charset="0"/>
              <a:buChar char="•"/>
            </a:pPr>
            <a:r>
              <a:rPr lang="en-US" sz="1600" dirty="0"/>
              <a:t>M</a:t>
            </a:r>
            <a:r>
              <a:rPr lang="en-US" sz="1600" dirty="0" smtClean="0"/>
              <a:t>anaging </a:t>
            </a:r>
            <a:r>
              <a:rPr lang="en-US" sz="1600" dirty="0"/>
              <a:t>partner of the Ottawa office of </a:t>
            </a:r>
            <a:r>
              <a:rPr lang="en-US" sz="1600" dirty="0" err="1"/>
              <a:t>Stikeman</a:t>
            </a:r>
            <a:r>
              <a:rPr lang="en-US" sz="1600" dirty="0"/>
              <a:t> Elliott LLP</a:t>
            </a:r>
          </a:p>
          <a:p>
            <a:endParaRPr lang="en-US" sz="1600" dirty="0"/>
          </a:p>
          <a:p>
            <a:r>
              <a:rPr lang="en-US" sz="1600" dirty="0"/>
              <a:t>Education: </a:t>
            </a:r>
          </a:p>
          <a:p>
            <a:pPr marL="285750" indent="-285750">
              <a:buFont typeface="Arial"/>
              <a:buChar char="•"/>
            </a:pPr>
            <a:r>
              <a:rPr lang="en-US" sz="1600" dirty="0"/>
              <a:t> </a:t>
            </a:r>
            <a:r>
              <a:rPr lang="en-US" sz="1600" dirty="0" smtClean="0"/>
              <a:t>St. Mary’s University – Bachelor of Commerce</a:t>
            </a:r>
            <a:endParaRPr lang="en-US" sz="1600" dirty="0"/>
          </a:p>
          <a:p>
            <a:pPr marL="285750" indent="-285750">
              <a:buFont typeface="Arial"/>
              <a:buChar char="•"/>
            </a:pPr>
            <a:r>
              <a:rPr lang="en-US" sz="1600" dirty="0"/>
              <a:t> </a:t>
            </a:r>
            <a:r>
              <a:rPr lang="en-US" sz="1600" dirty="0" smtClean="0"/>
              <a:t>CMA and FCMA designations from the Society of Certified Management Accountants of Nova Scotia</a:t>
            </a:r>
            <a:endParaRPr lang="en-US" sz="1600" dirty="0">
              <a:solidFill>
                <a:srgbClr val="000000"/>
              </a:solidFill>
            </a:endParaRPr>
          </a:p>
          <a:p>
            <a:pPr>
              <a:lnSpc>
                <a:spcPct val="80000"/>
              </a:lnSpc>
              <a:spcBef>
                <a:spcPct val="20000"/>
              </a:spcBef>
              <a:defRPr/>
            </a:pPr>
            <a:endParaRPr lang="en-US" sz="1400" dirty="0">
              <a:solidFill>
                <a:schemeClr val="tx1"/>
              </a:solidFill>
              <a:cs typeface="Arial" charset="0"/>
            </a:endParaRPr>
          </a:p>
        </p:txBody>
      </p:sp>
      <p:pic>
        <p:nvPicPr>
          <p:cNvPr id="1026" name="Picture 2" descr="https://d2t86ruphax0oa.cloudfront.net/sites/default/files/styles/large/public/field/image/BCE-Bell%20Aliant's%20Glen%20LeBlanc.jpg?itok=j5simAI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1512" y="1314450"/>
            <a:ext cx="3267075"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81443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Executive Team Continued</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14" name="Group 13"/>
          <p:cNvGrpSpPr/>
          <p:nvPr/>
        </p:nvGrpSpPr>
        <p:grpSpPr>
          <a:xfrm>
            <a:off x="2401667" y="6276744"/>
            <a:ext cx="7507911" cy="390425"/>
            <a:chOff x="2401667" y="6276744"/>
            <a:chExt cx="7507911" cy="390425"/>
          </a:xfrm>
        </p:grpSpPr>
        <p:sp>
          <p:nvSpPr>
            <p:cNvPr id="15" name="TextBox 1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6" name="TextBox 1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7" name="TextBox 16"/>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18" name="TextBox 17"/>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19" name="Straight Connector 18"/>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22" name="Picture 21" descr="brow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500" y="1314450"/>
            <a:ext cx="2971800" cy="4343400"/>
          </a:xfrm>
          <a:prstGeom prst="rect">
            <a:avLst/>
          </a:prstGeom>
        </p:spPr>
      </p:pic>
      <p:sp>
        <p:nvSpPr>
          <p:cNvPr id="25" name="Rectangle 3"/>
          <p:cNvSpPr txBox="1">
            <a:spLocks noChangeArrowheads="1"/>
          </p:cNvSpPr>
          <p:nvPr/>
        </p:nvSpPr>
        <p:spPr>
          <a:xfrm>
            <a:off x="1104148" y="1536591"/>
            <a:ext cx="6248400" cy="4381500"/>
          </a:xfrm>
          <a:prstGeom prst="rect">
            <a:avLst/>
          </a:prstGeom>
          <a:solidFill>
            <a:schemeClr val="bg1"/>
          </a:solidFill>
          <a:ln>
            <a:solidFill>
              <a:schemeClr val="bg1"/>
            </a:solidFill>
          </a:ln>
        </p:spPr>
        <p:style>
          <a:lnRef idx="1">
            <a:schemeClr val="accent5"/>
          </a:lnRef>
          <a:fillRef idx="2">
            <a:schemeClr val="accent5"/>
          </a:fillRef>
          <a:effectRef idx="1">
            <a:schemeClr val="accent5"/>
          </a:effectRef>
          <a:fontRef idx="minor">
            <a:schemeClr val="dk1"/>
          </a:fontRef>
        </p:style>
        <p:txBody>
          <a:bodyPr/>
          <a:lstStyle/>
          <a:p>
            <a:r>
              <a:rPr lang="pl-PL" sz="2400" b="1" dirty="0"/>
              <a:t>Charles Brown</a:t>
            </a:r>
          </a:p>
          <a:p>
            <a:r>
              <a:rPr lang="en-US" sz="1600" dirty="0" smtClean="0">
                <a:solidFill>
                  <a:srgbClr val="FF0000"/>
                </a:solidFill>
              </a:rPr>
              <a:t>President</a:t>
            </a:r>
            <a:endParaRPr lang="en-US" sz="1600" dirty="0">
              <a:solidFill>
                <a:srgbClr val="FF0000"/>
              </a:solidFill>
            </a:endParaRPr>
          </a:p>
          <a:p>
            <a:r>
              <a:rPr lang="en-US" sz="1600" dirty="0"/>
              <a:t>The Source</a:t>
            </a:r>
          </a:p>
          <a:p>
            <a:endParaRPr lang="en-US" sz="1600" dirty="0"/>
          </a:p>
          <a:p>
            <a:pPr marL="285750" indent="-285750">
              <a:buFont typeface="Arial"/>
              <a:buChar char="•"/>
            </a:pPr>
            <a:r>
              <a:rPr lang="en-US" sz="1600" dirty="0"/>
              <a:t>A</a:t>
            </a:r>
            <a:r>
              <a:rPr lang="en-US" sz="1600" dirty="0" smtClean="0"/>
              <a:t>ppointed </a:t>
            </a:r>
            <a:r>
              <a:rPr lang="en-US" sz="1600" dirty="0"/>
              <a:t>Executive VP, Strategic Initiatives for Bell in early 2009</a:t>
            </a:r>
          </a:p>
          <a:p>
            <a:pPr marL="285750" indent="-285750">
              <a:buFont typeface="Arial"/>
              <a:buChar char="•"/>
            </a:pPr>
            <a:r>
              <a:rPr lang="en-US" sz="1600" dirty="0"/>
              <a:t>In May 2009, Mr. Brown was appointed to oversee Bell’s acquisition of The </a:t>
            </a:r>
            <a:r>
              <a:rPr lang="en-US" sz="1600" dirty="0" smtClean="0"/>
              <a:t>Source</a:t>
            </a:r>
            <a:endParaRPr lang="en-US" sz="1600" dirty="0"/>
          </a:p>
          <a:p>
            <a:pPr marL="285750" indent="-285750">
              <a:buFont typeface="Arial"/>
              <a:buChar char="•"/>
            </a:pPr>
            <a:r>
              <a:rPr lang="en-US" sz="1600" dirty="0"/>
              <a:t>P</a:t>
            </a:r>
            <a:r>
              <a:rPr lang="en-US" sz="1600" dirty="0" smtClean="0"/>
              <a:t>romoted </a:t>
            </a:r>
            <a:r>
              <a:rPr lang="en-US" sz="1600" dirty="0"/>
              <a:t>to President of The Source in 2011 </a:t>
            </a:r>
          </a:p>
          <a:p>
            <a:pPr marL="285750" indent="-285750">
              <a:buFont typeface="Arial"/>
              <a:buChar char="•"/>
            </a:pPr>
            <a:r>
              <a:rPr lang="en-US" sz="1600" dirty="0"/>
              <a:t>S</a:t>
            </a:r>
            <a:r>
              <a:rPr lang="en-US" sz="1600" dirty="0" smtClean="0"/>
              <a:t>erves </a:t>
            </a:r>
            <a:r>
              <a:rPr lang="en-US" sz="1600" dirty="0"/>
              <a:t>on the boards of </a:t>
            </a:r>
            <a:r>
              <a:rPr lang="en-US" sz="1600" dirty="0" err="1"/>
              <a:t>Axia</a:t>
            </a:r>
            <a:r>
              <a:rPr lang="en-US" sz="1600" dirty="0"/>
              <a:t> </a:t>
            </a:r>
            <a:r>
              <a:rPr lang="en-US" sz="1600" dirty="0" err="1"/>
              <a:t>NetMedia</a:t>
            </a:r>
            <a:r>
              <a:rPr lang="en-US" sz="1600" dirty="0"/>
              <a:t>, </a:t>
            </a:r>
            <a:r>
              <a:rPr lang="en-US" sz="1600" dirty="0" err="1"/>
              <a:t>Northwestel</a:t>
            </a:r>
            <a:r>
              <a:rPr lang="en-US" sz="1600" dirty="0"/>
              <a:t> and the McMichael Canadian art collection</a:t>
            </a:r>
          </a:p>
          <a:p>
            <a:pPr marL="285750" indent="-285750">
              <a:buFont typeface="Arial"/>
              <a:buChar char="•"/>
            </a:pPr>
            <a:endParaRPr lang="en-US" sz="1600" dirty="0"/>
          </a:p>
          <a:p>
            <a:r>
              <a:rPr lang="en-US" sz="1600" dirty="0"/>
              <a:t>Education:</a:t>
            </a:r>
          </a:p>
          <a:p>
            <a:pPr marL="285750" indent="-285750">
              <a:buFont typeface="Arial"/>
              <a:buChar char="•"/>
            </a:pPr>
            <a:r>
              <a:rPr lang="en-US" sz="1600" dirty="0"/>
              <a:t>University of Toronto  - </a:t>
            </a:r>
            <a:r>
              <a:rPr lang="en-US" sz="1600" dirty="0" smtClean="0"/>
              <a:t>B.A. </a:t>
            </a:r>
            <a:endParaRPr lang="en-US" sz="1600" dirty="0"/>
          </a:p>
          <a:p>
            <a:pPr marL="285750" indent="-285750">
              <a:buFont typeface="Arial"/>
              <a:buChar char="•"/>
            </a:pPr>
            <a:r>
              <a:rPr lang="en-US" sz="1600" dirty="0"/>
              <a:t>Master of Business Administration from the Richard Ivey School of Business at the University of Western Ontario.</a:t>
            </a:r>
          </a:p>
          <a:p>
            <a:pPr marL="285750" indent="-285750">
              <a:buFont typeface="Arial"/>
              <a:buChar char="•"/>
            </a:pPr>
            <a:endParaRPr lang="en-US" sz="1600" dirty="0"/>
          </a:p>
        </p:txBody>
      </p:sp>
    </p:spTree>
    <p:extLst>
      <p:ext uri="{BB962C8B-B14F-4D97-AF65-F5344CB8AC3E}">
        <p14:creationId xmlns:p14="http://schemas.microsoft.com/office/powerpoint/2010/main" val="95774470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Executive Team Continued</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14" name="Group 13"/>
          <p:cNvGrpSpPr/>
          <p:nvPr/>
        </p:nvGrpSpPr>
        <p:grpSpPr>
          <a:xfrm>
            <a:off x="2401667" y="6276744"/>
            <a:ext cx="7507911" cy="390425"/>
            <a:chOff x="2401667" y="6276744"/>
            <a:chExt cx="7507911" cy="390425"/>
          </a:xfrm>
        </p:grpSpPr>
        <p:sp>
          <p:nvSpPr>
            <p:cNvPr id="15" name="TextBox 1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6" name="TextBox 1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7" name="TextBox 16"/>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18" name="TextBox 17"/>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19" name="Straight Connector 18"/>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21" name="Picture 20" descr="oosterm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800" y="1536591"/>
            <a:ext cx="3048000" cy="4216400"/>
          </a:xfrm>
          <a:prstGeom prst="rect">
            <a:avLst/>
          </a:prstGeom>
        </p:spPr>
      </p:pic>
      <p:sp>
        <p:nvSpPr>
          <p:cNvPr id="23" name="Rectangle 3"/>
          <p:cNvSpPr txBox="1">
            <a:spLocks noChangeArrowheads="1"/>
          </p:cNvSpPr>
          <p:nvPr/>
        </p:nvSpPr>
        <p:spPr>
          <a:xfrm>
            <a:off x="1104148" y="1539754"/>
            <a:ext cx="6934200" cy="4378338"/>
          </a:xfrm>
          <a:prstGeom prst="rect">
            <a:avLst/>
          </a:prstGeom>
          <a:solidFill>
            <a:schemeClr val="bg1"/>
          </a:solidFill>
          <a:ln>
            <a:solidFill>
              <a:schemeClr val="bg1"/>
            </a:solidFill>
          </a:ln>
        </p:spPr>
        <p:style>
          <a:lnRef idx="1">
            <a:schemeClr val="accent5"/>
          </a:lnRef>
          <a:fillRef idx="2">
            <a:schemeClr val="accent5"/>
          </a:fillRef>
          <a:effectRef idx="1">
            <a:schemeClr val="accent5"/>
          </a:effectRef>
          <a:fontRef idx="minor">
            <a:schemeClr val="dk1"/>
          </a:fontRef>
        </p:style>
        <p:txBody>
          <a:bodyPr/>
          <a:lstStyle/>
          <a:p>
            <a:r>
              <a:rPr lang="nl-NL" sz="2400" b="1" dirty="0"/>
              <a:t>Wade Oosterman</a:t>
            </a:r>
          </a:p>
          <a:p>
            <a:r>
              <a:rPr lang="en-US" sz="1600" dirty="0">
                <a:solidFill>
                  <a:srgbClr val="FF0000"/>
                </a:solidFill>
              </a:rPr>
              <a:t>   Group President </a:t>
            </a:r>
          </a:p>
          <a:p>
            <a:r>
              <a:rPr lang="en-US" sz="1600" dirty="0"/>
              <a:t>    Bell Canada and BCE</a:t>
            </a:r>
          </a:p>
          <a:p>
            <a:pPr marL="285750" indent="-285750">
              <a:buFont typeface="Arial"/>
              <a:buChar char="•"/>
            </a:pPr>
            <a:r>
              <a:rPr lang="en-US" sz="1600" dirty="0"/>
              <a:t>O</a:t>
            </a:r>
            <a:r>
              <a:rPr lang="en-US" sz="1600" dirty="0" smtClean="0"/>
              <a:t>versees </a:t>
            </a:r>
            <a:r>
              <a:rPr lang="en-US" sz="1600" dirty="0"/>
              <a:t>Bell’s national wireless and wireline consumer business units and Bell Media</a:t>
            </a:r>
          </a:p>
          <a:p>
            <a:pPr marL="285750" indent="-285750">
              <a:buFont typeface="Arial"/>
              <a:buChar char="•"/>
            </a:pPr>
            <a:r>
              <a:rPr lang="en-US" sz="1600" dirty="0" smtClean="0"/>
              <a:t>Bell’s </a:t>
            </a:r>
            <a:r>
              <a:rPr lang="en-US" sz="1600" dirty="0"/>
              <a:t>Chief Brand Officer.</a:t>
            </a:r>
          </a:p>
          <a:p>
            <a:pPr marL="285750" indent="-285750">
              <a:buFont typeface="Arial"/>
              <a:buChar char="•"/>
            </a:pPr>
            <a:r>
              <a:rPr lang="en-US" sz="1600" dirty="0" smtClean="0"/>
              <a:t>Previously worked at Clearnet </a:t>
            </a:r>
            <a:r>
              <a:rPr lang="en-US" sz="1600" dirty="0"/>
              <a:t>Communications and </a:t>
            </a:r>
            <a:r>
              <a:rPr lang="en-US" sz="1600" dirty="0" err="1"/>
              <a:t>Telus</a:t>
            </a:r>
            <a:r>
              <a:rPr lang="en-US" sz="1600" dirty="0"/>
              <a:t> Mobility</a:t>
            </a:r>
          </a:p>
          <a:p>
            <a:pPr marL="285750" indent="-285750">
              <a:buFont typeface="Arial"/>
              <a:buChar char="•"/>
            </a:pPr>
            <a:r>
              <a:rPr lang="en-US" sz="1600" dirty="0" smtClean="0"/>
              <a:t>Executive </a:t>
            </a:r>
            <a:r>
              <a:rPr lang="en-US" sz="1600" dirty="0"/>
              <a:t>VP of Sales and Marketing at </a:t>
            </a:r>
            <a:r>
              <a:rPr lang="en-US" sz="1600" dirty="0" smtClean="0"/>
              <a:t>Clearnet</a:t>
            </a:r>
            <a:endParaRPr lang="en-US" sz="1600" dirty="0"/>
          </a:p>
          <a:p>
            <a:endParaRPr lang="en-US" sz="1600" dirty="0"/>
          </a:p>
          <a:p>
            <a:r>
              <a:rPr lang="en-US" sz="1600" dirty="0"/>
              <a:t>Education:</a:t>
            </a:r>
          </a:p>
          <a:p>
            <a:pPr marL="285750" indent="-285750">
              <a:buFont typeface="Arial"/>
              <a:buChar char="•"/>
            </a:pPr>
            <a:r>
              <a:rPr lang="en-US" sz="1600" dirty="0"/>
              <a:t>Master of Business Administration degree </a:t>
            </a:r>
            <a:r>
              <a:rPr lang="en-US" sz="1600" dirty="0" smtClean="0"/>
              <a:t>from </a:t>
            </a:r>
            <a:r>
              <a:rPr lang="en-US" sz="1600" dirty="0"/>
              <a:t>Western </a:t>
            </a:r>
            <a:r>
              <a:rPr lang="en-US" sz="1600" dirty="0" smtClean="0"/>
              <a:t>University</a:t>
            </a:r>
            <a:r>
              <a:rPr lang="en-US" sz="1600" dirty="0"/>
              <a:t> </a:t>
            </a:r>
            <a:endParaRPr lang="de-DE" sz="1600" b="1" dirty="0">
              <a:solidFill>
                <a:srgbClr val="000000"/>
              </a:solidFill>
            </a:endParaRPr>
          </a:p>
        </p:txBody>
      </p:sp>
    </p:spTree>
    <p:extLst>
      <p:ext uri="{BB962C8B-B14F-4D97-AF65-F5344CB8AC3E}">
        <p14:creationId xmlns:p14="http://schemas.microsoft.com/office/powerpoint/2010/main" val="14253562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rPr>
              <a:t>TSPs’ Wireless Revenue Market Share</a:t>
            </a:r>
            <a:endParaRPr lang="en-US" sz="4800" dirty="0">
              <a:solidFill>
                <a:srgbClr val="FFFFFF"/>
              </a:solidFill>
            </a:endParaRPr>
          </a:p>
        </p:txBody>
      </p:sp>
      <p:pic>
        <p:nvPicPr>
          <p:cNvPr id="2" name="Picture 1"/>
          <p:cNvPicPr>
            <a:picLocks noChangeAspect="1"/>
          </p:cNvPicPr>
          <p:nvPr/>
        </p:nvPicPr>
        <p:blipFill>
          <a:blip r:embed="rId2"/>
          <a:stretch>
            <a:fillRect/>
          </a:stretch>
        </p:blipFill>
        <p:spPr>
          <a:xfrm>
            <a:off x="1317648" y="1409148"/>
            <a:ext cx="9538791" cy="4404360"/>
          </a:xfrm>
          <a:prstGeom prst="rect">
            <a:avLst/>
          </a:prstGeom>
        </p:spPr>
      </p:pic>
      <p:sp>
        <p:nvSpPr>
          <p:cNvPr id="13" name="TextBox 12"/>
          <p:cNvSpPr txBox="1"/>
          <p:nvPr/>
        </p:nvSpPr>
        <p:spPr>
          <a:xfrm>
            <a:off x="97074" y="5730825"/>
            <a:ext cx="1876105" cy="246221"/>
          </a:xfrm>
          <a:prstGeom prst="rect">
            <a:avLst/>
          </a:prstGeom>
          <a:noFill/>
        </p:spPr>
        <p:txBody>
          <a:bodyPr wrap="square" rtlCol="0">
            <a:spAutoFit/>
          </a:bodyPr>
          <a:lstStyle/>
          <a:p>
            <a:r>
              <a:rPr lang="en-US" sz="1000" dirty="0" smtClean="0"/>
              <a:t>Source: CRTC data collection</a:t>
            </a:r>
            <a:endParaRPr lang="en-CA" sz="1000" dirty="0"/>
          </a:p>
        </p:txBody>
      </p:sp>
    </p:spTree>
    <p:extLst>
      <p:ext uri="{BB962C8B-B14F-4D97-AF65-F5344CB8AC3E}">
        <p14:creationId xmlns:p14="http://schemas.microsoft.com/office/powerpoint/2010/main" val="213065249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Executive Team Continued</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14" name="Group 13"/>
          <p:cNvGrpSpPr/>
          <p:nvPr/>
        </p:nvGrpSpPr>
        <p:grpSpPr>
          <a:xfrm>
            <a:off x="2401667" y="6276744"/>
            <a:ext cx="7507911" cy="390425"/>
            <a:chOff x="2401667" y="6276744"/>
            <a:chExt cx="7507911" cy="390425"/>
          </a:xfrm>
        </p:grpSpPr>
        <p:sp>
          <p:nvSpPr>
            <p:cNvPr id="15" name="TextBox 1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6" name="TextBox 1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7" name="TextBox 16"/>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18" name="TextBox 17"/>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19" name="Straight Connector 18"/>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22" name="Picture 21" descr="how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9878" y="1158634"/>
            <a:ext cx="2895600" cy="4165600"/>
          </a:xfrm>
          <a:prstGeom prst="rect">
            <a:avLst/>
          </a:prstGeom>
        </p:spPr>
      </p:pic>
      <p:sp>
        <p:nvSpPr>
          <p:cNvPr id="24" name="Rectangle 3"/>
          <p:cNvSpPr txBox="1">
            <a:spLocks noChangeArrowheads="1"/>
          </p:cNvSpPr>
          <p:nvPr/>
        </p:nvSpPr>
        <p:spPr>
          <a:xfrm>
            <a:off x="1104148" y="1690688"/>
            <a:ext cx="6248400" cy="3810000"/>
          </a:xfrm>
          <a:prstGeom prst="rect">
            <a:avLst/>
          </a:prstGeom>
          <a:solidFill>
            <a:schemeClr val="bg1"/>
          </a:solidFill>
          <a:ln>
            <a:solidFill>
              <a:schemeClr val="bg1"/>
            </a:solidFill>
          </a:ln>
        </p:spPr>
        <p:style>
          <a:lnRef idx="1">
            <a:schemeClr val="accent5"/>
          </a:lnRef>
          <a:fillRef idx="2">
            <a:schemeClr val="accent5"/>
          </a:fillRef>
          <a:effectRef idx="1">
            <a:schemeClr val="accent5"/>
          </a:effectRef>
          <a:fontRef idx="minor">
            <a:schemeClr val="dk1"/>
          </a:fontRef>
        </p:style>
        <p:txBody>
          <a:bodyPr/>
          <a:lstStyle/>
          <a:p>
            <a:r>
              <a:rPr lang="en-US" sz="2400" b="1" dirty="0"/>
              <a:t>Stephen Howe</a:t>
            </a:r>
          </a:p>
          <a:p>
            <a:r>
              <a:rPr lang="en-US" sz="1600" dirty="0">
                <a:solidFill>
                  <a:srgbClr val="FF0000"/>
                </a:solidFill>
              </a:rPr>
              <a:t>Executive VP &amp; Chief Technology </a:t>
            </a:r>
            <a:r>
              <a:rPr lang="en-US" sz="1600" dirty="0" smtClean="0">
                <a:solidFill>
                  <a:srgbClr val="FF0000"/>
                </a:solidFill>
              </a:rPr>
              <a:t>Officer</a:t>
            </a:r>
            <a:endParaRPr lang="en-US" sz="1600" dirty="0"/>
          </a:p>
          <a:p>
            <a:pPr marL="285750" indent="-285750">
              <a:buFont typeface="Arial"/>
              <a:buChar char="•"/>
            </a:pPr>
            <a:r>
              <a:rPr lang="en-US" sz="1600" dirty="0"/>
              <a:t>W</a:t>
            </a:r>
            <a:r>
              <a:rPr lang="en-US" sz="1600" dirty="0" smtClean="0"/>
              <a:t>as </a:t>
            </a:r>
            <a:r>
              <a:rPr lang="en-US" sz="1600" dirty="0"/>
              <a:t>Senior VP and Chief Technology Officer for Bell Mobility where he led the rollout of Bell's world-leading HSPA+ wireless </a:t>
            </a:r>
            <a:r>
              <a:rPr lang="en-US" sz="1600" dirty="0" smtClean="0"/>
              <a:t>network</a:t>
            </a:r>
          </a:p>
          <a:p>
            <a:pPr marL="285750" indent="-285750">
              <a:buFont typeface="Arial"/>
              <a:buChar char="•"/>
            </a:pPr>
            <a:endParaRPr lang="en-US" sz="1600" dirty="0"/>
          </a:p>
          <a:p>
            <a:r>
              <a:rPr lang="en-US" sz="1600" dirty="0" smtClean="0"/>
              <a:t>Prior to Joining Bell:</a:t>
            </a:r>
          </a:p>
          <a:p>
            <a:pPr marL="285750" indent="-285750">
              <a:buFont typeface="Arial" panose="020B0604020202020204" pitchFamily="34" charset="0"/>
              <a:buChar char="•"/>
            </a:pPr>
            <a:r>
              <a:rPr lang="en-US" sz="1600" dirty="0" smtClean="0"/>
              <a:t>Executive VP of technology at </a:t>
            </a:r>
            <a:r>
              <a:rPr lang="en-US" sz="1600" dirty="0" err="1" smtClean="0"/>
              <a:t>Telus</a:t>
            </a:r>
            <a:r>
              <a:rPr lang="en-US" sz="1600" dirty="0" smtClean="0"/>
              <a:t> and Clearnet</a:t>
            </a:r>
          </a:p>
          <a:p>
            <a:pPr marL="285750" indent="-285750">
              <a:buFont typeface="Arial" panose="020B0604020202020204" pitchFamily="34" charset="0"/>
              <a:buChar char="•"/>
            </a:pPr>
            <a:endParaRPr lang="en-US" sz="1600" dirty="0"/>
          </a:p>
          <a:p>
            <a:r>
              <a:rPr lang="en-US" sz="1600" dirty="0"/>
              <a:t>Education:</a:t>
            </a:r>
          </a:p>
          <a:p>
            <a:pPr marL="285750" indent="-285750">
              <a:buFont typeface="Arial"/>
              <a:buChar char="•"/>
            </a:pPr>
            <a:r>
              <a:rPr lang="en-US" sz="1600" dirty="0"/>
              <a:t>McMaster University  - </a:t>
            </a:r>
            <a:r>
              <a:rPr lang="en-US" sz="1600" dirty="0" smtClean="0"/>
              <a:t>Engineering </a:t>
            </a:r>
            <a:r>
              <a:rPr lang="en-US" sz="1600" dirty="0"/>
              <a:t>in Engineering Physics</a:t>
            </a:r>
          </a:p>
          <a:p>
            <a:pPr marL="285750" indent="-285750">
              <a:buFont typeface="Arial"/>
              <a:buChar char="•"/>
            </a:pPr>
            <a:r>
              <a:rPr lang="en-US" sz="1600" dirty="0"/>
              <a:t>Cornell University - Master of Business Administration  </a:t>
            </a:r>
            <a:endParaRPr lang="de-DE" sz="1600" b="1" dirty="0">
              <a:solidFill>
                <a:srgbClr val="FF0000"/>
              </a:solidFill>
            </a:endParaRPr>
          </a:p>
        </p:txBody>
      </p:sp>
    </p:spTree>
    <p:extLst>
      <p:ext uri="{BB962C8B-B14F-4D97-AF65-F5344CB8AC3E}">
        <p14:creationId xmlns:p14="http://schemas.microsoft.com/office/powerpoint/2010/main" val="78298290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Executive Team Continued</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14" name="Group 13"/>
          <p:cNvGrpSpPr/>
          <p:nvPr/>
        </p:nvGrpSpPr>
        <p:grpSpPr>
          <a:xfrm>
            <a:off x="2401667" y="6276744"/>
            <a:ext cx="7507911" cy="390425"/>
            <a:chOff x="2401667" y="6276744"/>
            <a:chExt cx="7507911" cy="390425"/>
          </a:xfrm>
        </p:grpSpPr>
        <p:sp>
          <p:nvSpPr>
            <p:cNvPr id="15" name="TextBox 1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6" name="TextBox 1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7" name="TextBox 16"/>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18" name="TextBox 17"/>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19" name="Straight Connector 18"/>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21" name="Picture 20" descr="maryAnnTurcke-portrai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78" y="1690688"/>
            <a:ext cx="2895600" cy="4064000"/>
          </a:xfrm>
          <a:prstGeom prst="rect">
            <a:avLst/>
          </a:prstGeom>
        </p:spPr>
      </p:pic>
      <p:sp>
        <p:nvSpPr>
          <p:cNvPr id="23" name="Rectangle 3"/>
          <p:cNvSpPr txBox="1">
            <a:spLocks noChangeArrowheads="1"/>
          </p:cNvSpPr>
          <p:nvPr/>
        </p:nvSpPr>
        <p:spPr>
          <a:xfrm>
            <a:off x="1104148" y="1369136"/>
            <a:ext cx="7086600" cy="4611688"/>
          </a:xfrm>
          <a:prstGeom prst="rect">
            <a:avLst/>
          </a:prstGeom>
          <a:solidFill>
            <a:schemeClr val="bg1"/>
          </a:solidFill>
          <a:ln>
            <a:solidFill>
              <a:schemeClr val="bg1"/>
            </a:solidFill>
          </a:ln>
        </p:spPr>
        <p:style>
          <a:lnRef idx="1">
            <a:schemeClr val="accent5"/>
          </a:lnRef>
          <a:fillRef idx="2">
            <a:schemeClr val="accent5"/>
          </a:fillRef>
          <a:effectRef idx="1">
            <a:schemeClr val="accent5"/>
          </a:effectRef>
          <a:fontRef idx="minor">
            <a:schemeClr val="dk1"/>
          </a:fontRef>
        </p:style>
        <p:txBody>
          <a:bodyPr/>
          <a:lstStyle/>
          <a:p>
            <a:r>
              <a:rPr lang="en-US" sz="2400" b="1" dirty="0"/>
              <a:t>Mary Ann </a:t>
            </a:r>
            <a:r>
              <a:rPr lang="en-US" sz="2400" b="1" dirty="0" err="1"/>
              <a:t>Turcke</a:t>
            </a:r>
            <a:endParaRPr lang="en-US" sz="2400" b="1" dirty="0"/>
          </a:p>
          <a:p>
            <a:r>
              <a:rPr lang="en-US" sz="2000" dirty="0">
                <a:solidFill>
                  <a:srgbClr val="FF0000"/>
                </a:solidFill>
              </a:rPr>
              <a:t>   </a:t>
            </a:r>
            <a:r>
              <a:rPr lang="en-US" sz="1600" dirty="0">
                <a:solidFill>
                  <a:srgbClr val="FF0000"/>
                </a:solidFill>
              </a:rPr>
              <a:t>President</a:t>
            </a:r>
            <a:r>
              <a:rPr lang="en-US" sz="2400" dirty="0"/>
              <a:t> </a:t>
            </a:r>
          </a:p>
          <a:p>
            <a:r>
              <a:rPr lang="en-US" sz="1600" dirty="0"/>
              <a:t>    Bell Media</a:t>
            </a:r>
          </a:p>
          <a:p>
            <a:pPr marL="285750" indent="-285750">
              <a:buFont typeface="Arial"/>
              <a:buChar char="•"/>
            </a:pPr>
            <a:r>
              <a:rPr lang="en-US" sz="1600" dirty="0"/>
              <a:t>O</a:t>
            </a:r>
            <a:r>
              <a:rPr lang="en-US" sz="1600" dirty="0" smtClean="0"/>
              <a:t>versees </a:t>
            </a:r>
            <a:r>
              <a:rPr lang="en-US" sz="1600" dirty="0"/>
              <a:t>all of the company’s national operations including TV, radio, digital and out of home</a:t>
            </a:r>
          </a:p>
          <a:p>
            <a:pPr marL="285750" indent="-285750">
              <a:buFont typeface="Arial"/>
              <a:buChar char="•"/>
            </a:pPr>
            <a:r>
              <a:rPr lang="en-US" sz="1600" dirty="0"/>
              <a:t>W</a:t>
            </a:r>
            <a:r>
              <a:rPr lang="en-US" sz="1600" dirty="0" smtClean="0"/>
              <a:t>as </a:t>
            </a:r>
            <a:r>
              <a:rPr lang="en-US" sz="1600" dirty="0"/>
              <a:t>Group President, Media Sales, Local TV and Radio for Bell Media.</a:t>
            </a:r>
          </a:p>
          <a:p>
            <a:pPr marL="285750" indent="-285750">
              <a:buFont typeface="Arial"/>
              <a:buChar char="•"/>
            </a:pPr>
            <a:r>
              <a:rPr lang="en-US" sz="1600" dirty="0"/>
              <a:t>J</a:t>
            </a:r>
            <a:r>
              <a:rPr lang="en-US" sz="1600" dirty="0" smtClean="0"/>
              <a:t>oined </a:t>
            </a:r>
            <a:r>
              <a:rPr lang="en-US" sz="1600" dirty="0"/>
              <a:t>Bell in 2005 as VP, Customer Experience and Operations for Small and Medium Business</a:t>
            </a:r>
          </a:p>
          <a:p>
            <a:pPr marL="285750" indent="-285750">
              <a:buFont typeface="Arial"/>
              <a:buChar char="•"/>
            </a:pPr>
            <a:r>
              <a:rPr lang="en-US" sz="1600" dirty="0"/>
              <a:t>P</a:t>
            </a:r>
            <a:r>
              <a:rPr lang="en-US" sz="1600" dirty="0" smtClean="0"/>
              <a:t>romoted </a:t>
            </a:r>
            <a:r>
              <a:rPr lang="en-US" sz="1600" dirty="0"/>
              <a:t>to Executive VP of Field Operations in 2008</a:t>
            </a:r>
          </a:p>
          <a:p>
            <a:pPr marL="285750" indent="-285750">
              <a:buFont typeface="Arial"/>
              <a:buChar char="•"/>
            </a:pPr>
            <a:r>
              <a:rPr lang="en-US" sz="1600" dirty="0"/>
              <a:t>M</a:t>
            </a:r>
            <a:r>
              <a:rPr lang="en-US" sz="1600" dirty="0" smtClean="0"/>
              <a:t>ember </a:t>
            </a:r>
            <a:r>
              <a:rPr lang="en-US" sz="1600" dirty="0"/>
              <a:t>of the Women’s Executive Network Hall of Fame</a:t>
            </a:r>
          </a:p>
          <a:p>
            <a:pPr marL="285750" indent="-285750">
              <a:buFont typeface="Arial"/>
              <a:buChar char="•"/>
            </a:pPr>
            <a:r>
              <a:rPr lang="en-US" sz="1600" dirty="0"/>
              <a:t>N</a:t>
            </a:r>
            <a:r>
              <a:rPr lang="en-US" sz="1600" dirty="0" smtClean="0"/>
              <a:t>amed </a:t>
            </a:r>
            <a:r>
              <a:rPr lang="en-US" sz="1600" dirty="0"/>
              <a:t>2015 Woman of the Year by Women in Communications and Technology </a:t>
            </a:r>
          </a:p>
          <a:p>
            <a:pPr marL="285750" indent="-285750">
              <a:buFont typeface="Arial"/>
              <a:buChar char="•"/>
            </a:pPr>
            <a:endParaRPr lang="de-DE" sz="1600" b="1" dirty="0">
              <a:solidFill>
                <a:srgbClr val="FF0000"/>
              </a:solidFill>
            </a:endParaRPr>
          </a:p>
          <a:p>
            <a:r>
              <a:rPr lang="en-US" sz="1600" dirty="0"/>
              <a:t>Education:</a:t>
            </a:r>
          </a:p>
          <a:p>
            <a:pPr marL="285750" indent="-285750">
              <a:buFont typeface="Arial"/>
              <a:buChar char="•"/>
            </a:pPr>
            <a:r>
              <a:rPr lang="en-US" sz="1600" dirty="0"/>
              <a:t>Bachelor of Civil Engineering from Queen’s University</a:t>
            </a:r>
          </a:p>
          <a:p>
            <a:pPr marL="285750" indent="-285750">
              <a:buFont typeface="Arial"/>
              <a:buChar char="•"/>
            </a:pPr>
            <a:r>
              <a:rPr lang="en-US" sz="1600" dirty="0"/>
              <a:t>Master of Engineering from the University of Toronto</a:t>
            </a:r>
          </a:p>
          <a:p>
            <a:pPr marL="285750" indent="-285750">
              <a:buFont typeface="Arial"/>
              <a:buChar char="•"/>
            </a:pPr>
            <a:r>
              <a:rPr lang="en-US" sz="1600" dirty="0"/>
              <a:t>Master of Business Administration from Queen’s</a:t>
            </a:r>
          </a:p>
          <a:p>
            <a:endParaRPr lang="de-DE" sz="1600" b="1" dirty="0">
              <a:solidFill>
                <a:srgbClr val="FF0000"/>
              </a:solidFill>
            </a:endParaRPr>
          </a:p>
        </p:txBody>
      </p:sp>
    </p:spTree>
    <p:extLst>
      <p:ext uri="{BB962C8B-B14F-4D97-AF65-F5344CB8AC3E}">
        <p14:creationId xmlns:p14="http://schemas.microsoft.com/office/powerpoint/2010/main" val="196134555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Executive Team Continued</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14" name="Group 13"/>
          <p:cNvGrpSpPr/>
          <p:nvPr/>
        </p:nvGrpSpPr>
        <p:grpSpPr>
          <a:xfrm>
            <a:off x="2401667" y="6276744"/>
            <a:ext cx="7507911" cy="390425"/>
            <a:chOff x="2401667" y="6276744"/>
            <a:chExt cx="7507911" cy="390425"/>
          </a:xfrm>
        </p:grpSpPr>
        <p:sp>
          <p:nvSpPr>
            <p:cNvPr id="15" name="TextBox 1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6" name="TextBox 1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7" name="TextBox 16"/>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18" name="TextBox 17"/>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19" name="Straight Connector 18"/>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22" name="Picture 21" descr="co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778" y="1314450"/>
            <a:ext cx="2895600" cy="4419600"/>
          </a:xfrm>
          <a:prstGeom prst="rect">
            <a:avLst/>
          </a:prstGeom>
        </p:spPr>
      </p:pic>
      <p:sp>
        <p:nvSpPr>
          <p:cNvPr id="24" name="Rectangle 3"/>
          <p:cNvSpPr txBox="1">
            <a:spLocks noChangeArrowheads="1"/>
          </p:cNvSpPr>
          <p:nvPr/>
        </p:nvSpPr>
        <p:spPr>
          <a:xfrm>
            <a:off x="1104148" y="1514475"/>
            <a:ext cx="6248400" cy="4019550"/>
          </a:xfrm>
          <a:prstGeom prst="rect">
            <a:avLst/>
          </a:prstGeom>
          <a:solidFill>
            <a:schemeClr val="bg1"/>
          </a:solidFill>
          <a:ln>
            <a:solidFill>
              <a:schemeClr val="bg1"/>
            </a:solidFill>
          </a:ln>
        </p:spPr>
        <p:style>
          <a:lnRef idx="1">
            <a:schemeClr val="accent5"/>
          </a:lnRef>
          <a:fillRef idx="2">
            <a:schemeClr val="accent5"/>
          </a:fillRef>
          <a:effectRef idx="1">
            <a:schemeClr val="accent5"/>
          </a:effectRef>
          <a:fontRef idx="minor">
            <a:schemeClr val="dk1"/>
          </a:fontRef>
        </p:style>
        <p:txBody>
          <a:bodyPr/>
          <a:lstStyle/>
          <a:p>
            <a:r>
              <a:rPr lang="it-IT" sz="2400" b="1" dirty="0"/>
              <a:t>Michael Cole</a:t>
            </a:r>
          </a:p>
          <a:p>
            <a:r>
              <a:rPr lang="en-US" sz="1600" dirty="0" smtClean="0">
                <a:solidFill>
                  <a:srgbClr val="FF0000"/>
                </a:solidFill>
              </a:rPr>
              <a:t>Executive </a:t>
            </a:r>
            <a:r>
              <a:rPr lang="en-US" sz="1600" dirty="0">
                <a:solidFill>
                  <a:srgbClr val="FF0000"/>
                </a:solidFill>
              </a:rPr>
              <a:t>VP &amp; Chief Information Officer</a:t>
            </a:r>
          </a:p>
          <a:p>
            <a:r>
              <a:rPr lang="en-US" sz="1600" dirty="0"/>
              <a:t>    Bell Canada</a:t>
            </a:r>
            <a:endParaRPr lang="en-US" sz="1600" dirty="0">
              <a:solidFill>
                <a:srgbClr val="FF0000"/>
              </a:solidFill>
            </a:endParaRPr>
          </a:p>
          <a:p>
            <a:pPr marL="285750" indent="-285750">
              <a:buFont typeface="Arial"/>
              <a:buChar char="•"/>
            </a:pPr>
            <a:r>
              <a:rPr lang="en-US" sz="1600" dirty="0"/>
              <a:t>W</a:t>
            </a:r>
            <a:r>
              <a:rPr lang="en-US" sz="1600" dirty="0" smtClean="0"/>
              <a:t>as </a:t>
            </a:r>
            <a:r>
              <a:rPr lang="en-US" sz="1600" dirty="0"/>
              <a:t>SVP, Bell Canada Operations, Mass Markets</a:t>
            </a:r>
          </a:p>
          <a:p>
            <a:pPr marL="285750" indent="-285750">
              <a:buFont typeface="Arial"/>
              <a:buChar char="•"/>
            </a:pPr>
            <a:r>
              <a:rPr lang="en-US" sz="1600" dirty="0" smtClean="0"/>
              <a:t>Joined </a:t>
            </a:r>
            <a:r>
              <a:rPr lang="en-US" sz="1600" dirty="0"/>
              <a:t>Bell Canada </a:t>
            </a:r>
            <a:r>
              <a:rPr lang="en-US" sz="1600" dirty="0" smtClean="0"/>
              <a:t>in </a:t>
            </a:r>
            <a:r>
              <a:rPr lang="en-US" sz="1600" dirty="0"/>
              <a:t>1991 after graduating </a:t>
            </a:r>
          </a:p>
          <a:p>
            <a:pPr marL="285750" indent="-285750">
              <a:buFont typeface="Arial"/>
              <a:buChar char="•"/>
            </a:pPr>
            <a:r>
              <a:rPr lang="en-US" sz="1600" dirty="0"/>
              <a:t>N</a:t>
            </a:r>
            <a:r>
              <a:rPr lang="en-US" sz="1600" dirty="0" smtClean="0"/>
              <a:t>amed </a:t>
            </a:r>
            <a:r>
              <a:rPr lang="en-US" sz="1600" dirty="0"/>
              <a:t>to Canada’s Top 40 Under 40 in </a:t>
            </a:r>
            <a:r>
              <a:rPr lang="en-US" sz="1600" dirty="0" smtClean="0"/>
              <a:t>2009</a:t>
            </a:r>
          </a:p>
          <a:p>
            <a:pPr marL="285750" indent="-285750">
              <a:buFont typeface="Arial"/>
              <a:buChar char="•"/>
            </a:pPr>
            <a:endParaRPr lang="en-US" sz="1600" dirty="0"/>
          </a:p>
          <a:p>
            <a:r>
              <a:rPr lang="en-US" sz="1600" dirty="0"/>
              <a:t>Education:</a:t>
            </a:r>
          </a:p>
          <a:p>
            <a:pPr marL="285750" indent="-285750">
              <a:buFont typeface="Arial"/>
              <a:buChar char="•"/>
            </a:pPr>
            <a:r>
              <a:rPr lang="en-US" sz="1600" dirty="0"/>
              <a:t>Master of Business Administration degree from the University of Toronto’s </a:t>
            </a:r>
            <a:r>
              <a:rPr lang="en-US" sz="1600" dirty="0" err="1"/>
              <a:t>Rotman</a:t>
            </a:r>
            <a:r>
              <a:rPr lang="en-US" sz="1600" dirty="0"/>
              <a:t> School of Business</a:t>
            </a:r>
          </a:p>
          <a:p>
            <a:endParaRPr lang="en-US" sz="1600" dirty="0"/>
          </a:p>
        </p:txBody>
      </p:sp>
    </p:spTree>
    <p:extLst>
      <p:ext uri="{BB962C8B-B14F-4D97-AF65-F5344CB8AC3E}">
        <p14:creationId xmlns:p14="http://schemas.microsoft.com/office/powerpoint/2010/main" val="46071101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Executive Team Continued</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14" name="Group 13"/>
          <p:cNvGrpSpPr/>
          <p:nvPr/>
        </p:nvGrpSpPr>
        <p:grpSpPr>
          <a:xfrm>
            <a:off x="2401667" y="6276744"/>
            <a:ext cx="7507911" cy="390425"/>
            <a:chOff x="2401667" y="6276744"/>
            <a:chExt cx="7507911" cy="390425"/>
          </a:xfrm>
        </p:grpSpPr>
        <p:sp>
          <p:nvSpPr>
            <p:cNvPr id="15" name="TextBox 1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6" name="TextBox 1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7" name="TextBox 16"/>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18" name="TextBox 17"/>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19" name="Straight Connector 18"/>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22" name="Picture 21" descr="Rizwan_Jamal_fullPortrai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4900" y="1181100"/>
            <a:ext cx="2944266" cy="4296798"/>
          </a:xfrm>
          <a:prstGeom prst="rect">
            <a:avLst/>
          </a:prstGeom>
        </p:spPr>
      </p:pic>
      <p:sp>
        <p:nvSpPr>
          <p:cNvPr id="24" name="Rectangle 3"/>
          <p:cNvSpPr txBox="1">
            <a:spLocks noChangeArrowheads="1"/>
          </p:cNvSpPr>
          <p:nvPr/>
        </p:nvSpPr>
        <p:spPr>
          <a:xfrm>
            <a:off x="1104148" y="1774514"/>
            <a:ext cx="6248400" cy="3352800"/>
          </a:xfrm>
          <a:prstGeom prst="rect">
            <a:avLst/>
          </a:prstGeom>
          <a:solidFill>
            <a:schemeClr val="bg1"/>
          </a:solidFill>
          <a:ln>
            <a:solidFill>
              <a:schemeClr val="bg1"/>
            </a:solidFill>
          </a:ln>
        </p:spPr>
        <p:style>
          <a:lnRef idx="1">
            <a:schemeClr val="accent5"/>
          </a:lnRef>
          <a:fillRef idx="2">
            <a:schemeClr val="accent5"/>
          </a:fillRef>
          <a:effectRef idx="1">
            <a:schemeClr val="accent5"/>
          </a:effectRef>
          <a:fontRef idx="minor">
            <a:schemeClr val="dk1"/>
          </a:fontRef>
        </p:style>
        <p:txBody>
          <a:bodyPr/>
          <a:lstStyle/>
          <a:p>
            <a:r>
              <a:rPr lang="pl-PL" sz="2400" b="1" dirty="0" err="1"/>
              <a:t>Rizwan</a:t>
            </a:r>
            <a:r>
              <a:rPr lang="pl-PL" sz="2400" b="1" dirty="0"/>
              <a:t> </a:t>
            </a:r>
            <a:r>
              <a:rPr lang="pl-PL" sz="2400" b="1" dirty="0" err="1"/>
              <a:t>Jamal</a:t>
            </a:r>
            <a:r>
              <a:rPr lang="pl-PL" sz="2400" b="1" dirty="0"/>
              <a:t> </a:t>
            </a:r>
          </a:p>
          <a:p>
            <a:r>
              <a:rPr lang="en-US" sz="2000" dirty="0">
                <a:solidFill>
                  <a:srgbClr val="FF0000"/>
                </a:solidFill>
              </a:rPr>
              <a:t>    </a:t>
            </a:r>
            <a:r>
              <a:rPr lang="en-US" sz="1600" dirty="0" smtClean="0">
                <a:solidFill>
                  <a:srgbClr val="FF0000"/>
                </a:solidFill>
              </a:rPr>
              <a:t>President</a:t>
            </a:r>
            <a:r>
              <a:rPr lang="en-US" sz="2000" dirty="0" smtClean="0">
                <a:solidFill>
                  <a:srgbClr val="FF0000"/>
                </a:solidFill>
              </a:rPr>
              <a:t> </a:t>
            </a:r>
            <a:r>
              <a:rPr lang="en-US" sz="1600" dirty="0" smtClean="0">
                <a:solidFill>
                  <a:srgbClr val="FF0000"/>
                </a:solidFill>
              </a:rPr>
              <a:t>&amp; Residential Services</a:t>
            </a:r>
            <a:endParaRPr lang="en-US" sz="1600" dirty="0"/>
          </a:p>
          <a:p>
            <a:pPr marL="285750" indent="-285750">
              <a:buFont typeface="Arial"/>
              <a:buChar char="•"/>
            </a:pPr>
            <a:r>
              <a:rPr lang="en-US" sz="1600" dirty="0"/>
              <a:t>R</a:t>
            </a:r>
            <a:r>
              <a:rPr lang="en-US" sz="1600" dirty="0" smtClean="0"/>
              <a:t>esponsible </a:t>
            </a:r>
            <a:r>
              <a:rPr lang="en-US" sz="1600" dirty="0"/>
              <a:t>for all consumer wireline services </a:t>
            </a:r>
          </a:p>
          <a:p>
            <a:pPr marL="285750" indent="-285750">
              <a:buFont typeface="Arial"/>
              <a:buChar char="•"/>
            </a:pPr>
            <a:r>
              <a:rPr lang="en-US" sz="1600" dirty="0"/>
              <a:t>W</a:t>
            </a:r>
            <a:r>
              <a:rPr lang="en-US" sz="1600" dirty="0" smtClean="0"/>
              <a:t>as </a:t>
            </a:r>
            <a:r>
              <a:rPr lang="en-US" sz="1600" dirty="0"/>
              <a:t>Chief Marketing Officer (CMO) for BRS in 2014</a:t>
            </a:r>
          </a:p>
          <a:p>
            <a:pPr marL="285750" indent="-285750">
              <a:buFont typeface="Arial"/>
              <a:buChar char="•"/>
            </a:pPr>
            <a:r>
              <a:rPr lang="en-US" sz="1600" dirty="0" smtClean="0"/>
              <a:t>Joined </a:t>
            </a:r>
            <a:r>
              <a:rPr lang="en-US" sz="1600" dirty="0"/>
              <a:t>Bell in 2010 as VP, Client Experience</a:t>
            </a:r>
          </a:p>
          <a:p>
            <a:pPr marL="285750" indent="-285750">
              <a:buFont typeface="Arial"/>
              <a:buChar char="•"/>
            </a:pPr>
            <a:r>
              <a:rPr lang="en-US" sz="1600" dirty="0"/>
              <a:t>P</a:t>
            </a:r>
            <a:r>
              <a:rPr lang="en-US" sz="1600" dirty="0" smtClean="0"/>
              <a:t>romoted </a:t>
            </a:r>
            <a:r>
              <a:rPr lang="en-US" sz="1600" dirty="0"/>
              <a:t>to Senior VP of Sales, Marketing and Product Development for BRS</a:t>
            </a:r>
          </a:p>
          <a:p>
            <a:pPr marL="285750" indent="-285750">
              <a:buFont typeface="Arial"/>
              <a:buChar char="•"/>
            </a:pPr>
            <a:endParaRPr lang="en-US" sz="1600" dirty="0"/>
          </a:p>
          <a:p>
            <a:r>
              <a:rPr lang="en-US" sz="1600" dirty="0"/>
              <a:t>Education:</a:t>
            </a:r>
          </a:p>
          <a:p>
            <a:pPr marL="285750" indent="-285750">
              <a:buFont typeface="Arial"/>
              <a:buChar char="•"/>
            </a:pPr>
            <a:r>
              <a:rPr lang="en-US" sz="1600" dirty="0"/>
              <a:t>Master of Business Administration degree from Queen’s University </a:t>
            </a:r>
          </a:p>
          <a:p>
            <a:pPr marL="285750" indent="-285750">
              <a:buFont typeface="Arial"/>
              <a:buChar char="•"/>
            </a:pPr>
            <a:r>
              <a:rPr lang="en-US" sz="1600" dirty="0"/>
              <a:t>Bachelor of Applied Science in Systems Design Engineering from the University of Waterloo</a:t>
            </a:r>
          </a:p>
        </p:txBody>
      </p:sp>
    </p:spTree>
    <p:extLst>
      <p:ext uri="{BB962C8B-B14F-4D97-AF65-F5344CB8AC3E}">
        <p14:creationId xmlns:p14="http://schemas.microsoft.com/office/powerpoint/2010/main" val="149146486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Executive Team Continued</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14" name="Group 13"/>
          <p:cNvGrpSpPr/>
          <p:nvPr/>
        </p:nvGrpSpPr>
        <p:grpSpPr>
          <a:xfrm>
            <a:off x="2401667" y="6276744"/>
            <a:ext cx="7507911" cy="390425"/>
            <a:chOff x="2401667" y="6276744"/>
            <a:chExt cx="7507911" cy="390425"/>
          </a:xfrm>
        </p:grpSpPr>
        <p:sp>
          <p:nvSpPr>
            <p:cNvPr id="15" name="TextBox 1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6" name="TextBox 1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7" name="TextBox 16"/>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18" name="TextBox 17"/>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19" name="Straight Connector 18"/>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13" name="Picture 12" descr="Blaik_Kirby_fullPortrai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0" y="1314450"/>
            <a:ext cx="2971800" cy="3886200"/>
          </a:xfrm>
          <a:prstGeom prst="rect">
            <a:avLst/>
          </a:prstGeom>
        </p:spPr>
      </p:pic>
      <p:sp>
        <p:nvSpPr>
          <p:cNvPr id="21" name="Rectangle 3"/>
          <p:cNvSpPr txBox="1">
            <a:spLocks noChangeArrowheads="1"/>
          </p:cNvSpPr>
          <p:nvPr/>
        </p:nvSpPr>
        <p:spPr>
          <a:xfrm>
            <a:off x="1181100" y="1453010"/>
            <a:ext cx="6858000" cy="4572000"/>
          </a:xfrm>
          <a:prstGeom prst="rect">
            <a:avLst/>
          </a:prstGeom>
          <a:solidFill>
            <a:schemeClr val="bg1"/>
          </a:solidFill>
          <a:ln>
            <a:solidFill>
              <a:schemeClr val="bg1"/>
            </a:solidFill>
          </a:ln>
        </p:spPr>
        <p:style>
          <a:lnRef idx="1">
            <a:schemeClr val="accent5"/>
          </a:lnRef>
          <a:fillRef idx="2">
            <a:schemeClr val="accent5"/>
          </a:fillRef>
          <a:effectRef idx="1">
            <a:schemeClr val="accent5"/>
          </a:effectRef>
          <a:fontRef idx="minor">
            <a:schemeClr val="dk1"/>
          </a:fontRef>
        </p:style>
        <p:txBody>
          <a:bodyPr/>
          <a:lstStyle/>
          <a:p>
            <a:r>
              <a:rPr lang="fi-FI" sz="2400" b="1" dirty="0" err="1"/>
              <a:t>Blaik</a:t>
            </a:r>
            <a:r>
              <a:rPr lang="fi-FI" sz="2400" b="1" dirty="0"/>
              <a:t> </a:t>
            </a:r>
            <a:r>
              <a:rPr lang="fi-FI" sz="2400" b="1" dirty="0" err="1"/>
              <a:t>Kirby</a:t>
            </a:r>
            <a:r>
              <a:rPr lang="fi-FI" sz="2400" b="1" dirty="0"/>
              <a:t> </a:t>
            </a:r>
          </a:p>
          <a:p>
            <a:r>
              <a:rPr lang="en-US" sz="1600" dirty="0" smtClean="0">
                <a:solidFill>
                  <a:srgbClr val="FF0000"/>
                </a:solidFill>
              </a:rPr>
              <a:t>President of Bell Mobility</a:t>
            </a:r>
            <a:endParaRPr lang="en-US" sz="1600" dirty="0"/>
          </a:p>
          <a:p>
            <a:pPr marL="285750" indent="-285750">
              <a:buFont typeface="Arial"/>
              <a:buChar char="•"/>
            </a:pPr>
            <a:r>
              <a:rPr lang="en-US" sz="1600" dirty="0"/>
              <a:t>R</a:t>
            </a:r>
            <a:r>
              <a:rPr lang="en-US" sz="1600" dirty="0" smtClean="0"/>
              <a:t>esponsible </a:t>
            </a:r>
            <a:r>
              <a:rPr lang="en-US" sz="1600" dirty="0"/>
              <a:t>for Bell’s national wireless operations </a:t>
            </a:r>
            <a:endParaRPr lang="en-US" sz="1600" dirty="0" smtClean="0"/>
          </a:p>
          <a:p>
            <a:pPr marL="285750" indent="-285750">
              <a:buFont typeface="Arial" panose="020B0604020202020204" pitchFamily="34" charset="0"/>
              <a:buChar char="•"/>
            </a:pPr>
            <a:r>
              <a:rPr lang="en-US" sz="1600" dirty="0" smtClean="0"/>
              <a:t>Formerly </a:t>
            </a:r>
            <a:r>
              <a:rPr lang="en-US" sz="1600" dirty="0"/>
              <a:t>Chief Marketing Officer (CMO) for Bell’s wireless business </a:t>
            </a:r>
            <a:r>
              <a:rPr lang="en-US" sz="1600" dirty="0" smtClean="0"/>
              <a:t>unit</a:t>
            </a:r>
          </a:p>
          <a:p>
            <a:pPr marL="285750" indent="-285750">
              <a:buFont typeface="Arial" panose="020B0604020202020204" pitchFamily="34" charset="0"/>
              <a:buChar char="•"/>
            </a:pPr>
            <a:r>
              <a:rPr lang="en-US" sz="1600" dirty="0"/>
              <a:t>J</a:t>
            </a:r>
            <a:r>
              <a:rPr lang="en-US" sz="1600" dirty="0" smtClean="0"/>
              <a:t>oined </a:t>
            </a:r>
            <a:r>
              <a:rPr lang="en-US" sz="1600" dirty="0"/>
              <a:t>Bell in 2005 as VP of Corporate Strategy for BCE and led Bell’s 100 Day Plan as part of the company’s strategic transformation in 2008</a:t>
            </a:r>
          </a:p>
          <a:p>
            <a:pPr marL="285750" indent="-285750">
              <a:buFont typeface="Arial"/>
              <a:buChar char="•"/>
            </a:pPr>
            <a:r>
              <a:rPr lang="en-US" sz="1600" dirty="0"/>
              <a:t>S</a:t>
            </a:r>
            <a:r>
              <a:rPr lang="en-US" sz="1600" dirty="0" smtClean="0"/>
              <a:t>erved </a:t>
            </a:r>
            <a:r>
              <a:rPr lang="en-US" sz="1600" dirty="0"/>
              <a:t>as Senior VP of Marketing and Sales for Mobility before his appointment as CMO in 2014</a:t>
            </a:r>
          </a:p>
          <a:p>
            <a:pPr marL="285750" indent="-285750">
              <a:buFont typeface="Arial"/>
              <a:buChar char="•"/>
            </a:pPr>
            <a:r>
              <a:rPr lang="en-US" sz="1600" dirty="0"/>
              <a:t>O</a:t>
            </a:r>
            <a:r>
              <a:rPr lang="en-US" sz="1600" dirty="0" smtClean="0"/>
              <a:t>riginally </a:t>
            </a:r>
            <a:r>
              <a:rPr lang="en-US" sz="1600" dirty="0"/>
              <a:t>worked as a repair technician for Bell Canada in 1986</a:t>
            </a:r>
          </a:p>
          <a:p>
            <a:pPr marL="285750" indent="-285750">
              <a:buFont typeface="Arial"/>
              <a:buChar char="•"/>
            </a:pPr>
            <a:endParaRPr lang="en-US" sz="1600" dirty="0"/>
          </a:p>
          <a:p>
            <a:r>
              <a:rPr lang="en-US" sz="1600" dirty="0"/>
              <a:t>Education:</a:t>
            </a:r>
          </a:p>
          <a:p>
            <a:pPr marL="285750" indent="-285750">
              <a:buFont typeface="Arial"/>
              <a:buChar char="•"/>
            </a:pPr>
            <a:r>
              <a:rPr lang="en-US" sz="1600" dirty="0"/>
              <a:t>Masters of Business Administration from the Ivey School of Business at Western University</a:t>
            </a:r>
          </a:p>
          <a:p>
            <a:pPr marL="285750" indent="-285750">
              <a:buFont typeface="Arial"/>
              <a:buChar char="•"/>
            </a:pPr>
            <a:r>
              <a:rPr lang="en-US" sz="1600" dirty="0"/>
              <a:t>Master of Engineering from the University of Toronto</a:t>
            </a:r>
          </a:p>
          <a:p>
            <a:pPr marL="285750" indent="-285750">
              <a:buFont typeface="Arial"/>
              <a:buChar char="•"/>
            </a:pPr>
            <a:r>
              <a:rPr lang="en-US" sz="1600" dirty="0"/>
              <a:t>Bachelor of Engineering Science from Western</a:t>
            </a:r>
            <a:endParaRPr lang="en-US" sz="1600" b="1" dirty="0"/>
          </a:p>
        </p:txBody>
      </p:sp>
    </p:spTree>
    <p:extLst>
      <p:ext uri="{BB962C8B-B14F-4D97-AF65-F5344CB8AC3E}">
        <p14:creationId xmlns:p14="http://schemas.microsoft.com/office/powerpoint/2010/main" val="162082465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Executive Team Continued</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14" name="Group 13"/>
          <p:cNvGrpSpPr/>
          <p:nvPr/>
        </p:nvGrpSpPr>
        <p:grpSpPr>
          <a:xfrm>
            <a:off x="2401667" y="6276744"/>
            <a:ext cx="7507911" cy="390425"/>
            <a:chOff x="2401667" y="6276744"/>
            <a:chExt cx="7507911" cy="390425"/>
          </a:xfrm>
        </p:grpSpPr>
        <p:sp>
          <p:nvSpPr>
            <p:cNvPr id="15" name="TextBox 1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6" name="TextBox 1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7" name="TextBox 16"/>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18" name="TextBox 17"/>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19" name="Straight Connector 18"/>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3" name="Rectangle 3"/>
          <p:cNvSpPr txBox="1">
            <a:spLocks noChangeArrowheads="1"/>
          </p:cNvSpPr>
          <p:nvPr/>
        </p:nvSpPr>
        <p:spPr>
          <a:xfrm>
            <a:off x="1104148" y="1690688"/>
            <a:ext cx="6248400" cy="3867150"/>
          </a:xfrm>
          <a:prstGeom prst="rect">
            <a:avLst/>
          </a:prstGeom>
          <a:solidFill>
            <a:schemeClr val="bg1"/>
          </a:solidFill>
          <a:ln>
            <a:solidFill>
              <a:schemeClr val="bg1"/>
            </a:solidFill>
          </a:ln>
        </p:spPr>
        <p:style>
          <a:lnRef idx="1">
            <a:schemeClr val="accent5"/>
          </a:lnRef>
          <a:fillRef idx="2">
            <a:schemeClr val="accent5"/>
          </a:fillRef>
          <a:effectRef idx="1">
            <a:schemeClr val="accent5"/>
          </a:effectRef>
          <a:fontRef idx="minor">
            <a:schemeClr val="dk1"/>
          </a:fontRef>
        </p:style>
        <p:txBody>
          <a:bodyPr/>
          <a:lstStyle/>
          <a:p>
            <a:r>
              <a:rPr lang="it-IT" sz="2400" b="1" dirty="0"/>
              <a:t>Bernard le </a:t>
            </a:r>
            <a:r>
              <a:rPr lang="it-IT" sz="2400" b="1" dirty="0" err="1"/>
              <a:t>Duc</a:t>
            </a:r>
            <a:endParaRPr lang="it-IT" sz="2400" b="1" dirty="0"/>
          </a:p>
          <a:p>
            <a:r>
              <a:rPr lang="ro-RO" sz="1600" dirty="0">
                <a:solidFill>
                  <a:srgbClr val="FF0000"/>
                </a:solidFill>
              </a:rPr>
              <a:t>    Executive Vice </a:t>
            </a:r>
            <a:r>
              <a:rPr lang="ro-RO" sz="1600" dirty="0" smtClean="0">
                <a:solidFill>
                  <a:srgbClr val="FF0000"/>
                </a:solidFill>
              </a:rPr>
              <a:t>President</a:t>
            </a:r>
            <a:r>
              <a:rPr lang="en-CA" sz="1600" dirty="0" smtClean="0">
                <a:solidFill>
                  <a:srgbClr val="FF0000"/>
                </a:solidFill>
              </a:rPr>
              <a:t> &amp; Corporate Services</a:t>
            </a:r>
            <a:endParaRPr lang="en-US" sz="1600" dirty="0"/>
          </a:p>
          <a:p>
            <a:pPr marL="285750" indent="-285750">
              <a:buFont typeface="Arial"/>
              <a:buChar char="•"/>
            </a:pPr>
            <a:r>
              <a:rPr lang="en-US" sz="1600" dirty="0"/>
              <a:t>O</a:t>
            </a:r>
            <a:r>
              <a:rPr lang="en-US" sz="1600" dirty="0" smtClean="0"/>
              <a:t>versees </a:t>
            </a:r>
            <a:r>
              <a:rPr lang="en-US" sz="1600" dirty="0"/>
              <a:t>Human Resources, Communications, Corporate Security, Procurement and Real Estate for BCE and Bell</a:t>
            </a:r>
          </a:p>
          <a:p>
            <a:pPr marL="285750" indent="-285750">
              <a:buFont typeface="Arial"/>
              <a:buChar char="•"/>
            </a:pPr>
            <a:r>
              <a:rPr lang="en-US" sz="1600" dirty="0"/>
              <a:t>J</a:t>
            </a:r>
            <a:r>
              <a:rPr lang="en-US" sz="1600" dirty="0" smtClean="0"/>
              <a:t>oined </a:t>
            </a:r>
            <a:r>
              <a:rPr lang="en-US" sz="1600" dirty="0"/>
              <a:t>Bell in 2001 </a:t>
            </a:r>
          </a:p>
          <a:p>
            <a:pPr marL="285750" indent="-285750">
              <a:buFont typeface="Arial"/>
              <a:buChar char="•"/>
            </a:pPr>
            <a:r>
              <a:rPr lang="en-US" sz="1600" dirty="0"/>
              <a:t>H</a:t>
            </a:r>
            <a:r>
              <a:rPr lang="en-US" sz="1600" dirty="0" smtClean="0"/>
              <a:t>as </a:t>
            </a:r>
            <a:r>
              <a:rPr lang="en-US" sz="1600" dirty="0"/>
              <a:t>led the Bell Let’s Talk mental health strategy in the </a:t>
            </a:r>
            <a:r>
              <a:rPr lang="en-US" sz="1600" dirty="0" smtClean="0"/>
              <a:t>workplace</a:t>
            </a:r>
            <a:endParaRPr lang="en-US" sz="1600" dirty="0"/>
          </a:p>
          <a:p>
            <a:endParaRPr lang="en-US" sz="1600" dirty="0" smtClean="0"/>
          </a:p>
          <a:p>
            <a:r>
              <a:rPr lang="en-US" sz="1600" dirty="0" smtClean="0"/>
              <a:t>Prior to Joining Bell:</a:t>
            </a:r>
            <a:endParaRPr lang="en-US" sz="1600" dirty="0"/>
          </a:p>
          <a:p>
            <a:pPr marL="285750" indent="-285750">
              <a:buFont typeface="Arial"/>
              <a:buChar char="•"/>
            </a:pPr>
            <a:r>
              <a:rPr lang="en-US" sz="1600" dirty="0"/>
              <a:t>W</a:t>
            </a:r>
            <a:r>
              <a:rPr lang="en-US" sz="1600" dirty="0" smtClean="0"/>
              <a:t>orked </a:t>
            </a:r>
            <a:r>
              <a:rPr lang="en-US" sz="1600" dirty="0"/>
              <a:t>at Bombardier Transportation, Booz Allen &amp; Hamilton Managing Consulting, and The Dow Chemical Company</a:t>
            </a:r>
          </a:p>
          <a:p>
            <a:pPr marL="285750" indent="-285750">
              <a:buFont typeface="Arial"/>
              <a:buChar char="•"/>
            </a:pPr>
            <a:endParaRPr lang="en-US" sz="1600" dirty="0"/>
          </a:p>
          <a:p>
            <a:r>
              <a:rPr lang="en-US" sz="1600" dirty="0"/>
              <a:t>Education:</a:t>
            </a:r>
          </a:p>
          <a:p>
            <a:pPr marL="285750" indent="-285750">
              <a:buFont typeface="Arial"/>
              <a:buChar char="•"/>
            </a:pPr>
            <a:r>
              <a:rPr lang="en-US" sz="1600" dirty="0"/>
              <a:t>Master of Engineering (Chemical Engineering) from the University of London’s Imperial College</a:t>
            </a:r>
          </a:p>
          <a:p>
            <a:pPr marL="285750" indent="-285750">
              <a:buFont typeface="Arial"/>
              <a:buChar char="•"/>
            </a:pPr>
            <a:r>
              <a:rPr lang="en-US" sz="1600" dirty="0"/>
              <a:t>MBA from INSEAD in Fontainebleau, France</a:t>
            </a:r>
            <a:endParaRPr lang="en-US" sz="1600" b="1" dirty="0"/>
          </a:p>
        </p:txBody>
      </p:sp>
      <p:pic>
        <p:nvPicPr>
          <p:cNvPr id="21" name="Picture 20" descr="B_leDu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1200" y="1439863"/>
            <a:ext cx="3022600" cy="4368800"/>
          </a:xfrm>
          <a:prstGeom prst="rect">
            <a:avLst/>
          </a:prstGeom>
        </p:spPr>
      </p:pic>
    </p:spTree>
    <p:extLst>
      <p:ext uri="{BB962C8B-B14F-4D97-AF65-F5344CB8AC3E}">
        <p14:creationId xmlns:p14="http://schemas.microsoft.com/office/powerpoint/2010/main" val="36994800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Executive Team Continued</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14" name="Group 13"/>
          <p:cNvGrpSpPr/>
          <p:nvPr/>
        </p:nvGrpSpPr>
        <p:grpSpPr>
          <a:xfrm>
            <a:off x="2401667" y="6276744"/>
            <a:ext cx="7507911" cy="390425"/>
            <a:chOff x="2401667" y="6276744"/>
            <a:chExt cx="7507911" cy="390425"/>
          </a:xfrm>
        </p:grpSpPr>
        <p:sp>
          <p:nvSpPr>
            <p:cNvPr id="15" name="TextBox 1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6" name="TextBox 1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7" name="TextBox 16"/>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18" name="TextBox 17"/>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19" name="Straight Connector 18"/>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13" name="Picture 12" descr="litt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9800" y="1276350"/>
            <a:ext cx="2971800" cy="4318000"/>
          </a:xfrm>
          <a:prstGeom prst="rect">
            <a:avLst/>
          </a:prstGeom>
        </p:spPr>
      </p:pic>
      <p:sp>
        <p:nvSpPr>
          <p:cNvPr id="21" name="Rectangle 3"/>
          <p:cNvSpPr txBox="1">
            <a:spLocks noChangeArrowheads="1"/>
          </p:cNvSpPr>
          <p:nvPr/>
        </p:nvSpPr>
        <p:spPr>
          <a:xfrm>
            <a:off x="1104148" y="1690688"/>
            <a:ext cx="6248400" cy="3829050"/>
          </a:xfrm>
          <a:prstGeom prst="rect">
            <a:avLst/>
          </a:prstGeom>
          <a:solidFill>
            <a:schemeClr val="bg1"/>
          </a:solidFill>
          <a:ln>
            <a:solidFill>
              <a:schemeClr val="bg1"/>
            </a:solidFill>
          </a:ln>
        </p:spPr>
        <p:style>
          <a:lnRef idx="1">
            <a:schemeClr val="accent5"/>
          </a:lnRef>
          <a:fillRef idx="2">
            <a:schemeClr val="accent5"/>
          </a:fillRef>
          <a:effectRef idx="1">
            <a:schemeClr val="accent5"/>
          </a:effectRef>
          <a:fontRef idx="minor">
            <a:schemeClr val="dk1"/>
          </a:fontRef>
        </p:style>
        <p:txBody>
          <a:bodyPr/>
          <a:lstStyle/>
          <a:p>
            <a:r>
              <a:rPr lang="en-US" sz="2400" b="1" dirty="0"/>
              <a:t>Tom Little</a:t>
            </a:r>
          </a:p>
          <a:p>
            <a:r>
              <a:rPr lang="en-US" sz="2000" dirty="0">
                <a:solidFill>
                  <a:srgbClr val="FF0000"/>
                </a:solidFill>
              </a:rPr>
              <a:t>      </a:t>
            </a:r>
            <a:r>
              <a:rPr lang="en-US" sz="2000" dirty="0" smtClean="0">
                <a:solidFill>
                  <a:srgbClr val="FF0000"/>
                </a:solidFill>
              </a:rPr>
              <a:t>President of Bell Business Markets</a:t>
            </a:r>
            <a:endParaRPr lang="en-US" sz="1600" dirty="0"/>
          </a:p>
          <a:p>
            <a:pPr marL="285750" indent="-285750">
              <a:buFont typeface="Arial"/>
              <a:buChar char="•"/>
            </a:pPr>
            <a:r>
              <a:rPr lang="en-US" sz="1600" dirty="0"/>
              <a:t>A</a:t>
            </a:r>
            <a:r>
              <a:rPr lang="en-US" sz="1600" dirty="0" smtClean="0"/>
              <a:t>ppointed </a:t>
            </a:r>
            <a:r>
              <a:rPr lang="en-US" sz="1600" dirty="0"/>
              <a:t>President of Bell Business Markets in 2011 </a:t>
            </a:r>
          </a:p>
          <a:p>
            <a:pPr marL="285750" indent="-285750">
              <a:buFont typeface="Arial"/>
              <a:buChar char="•"/>
            </a:pPr>
            <a:r>
              <a:rPr lang="en-US" sz="1600" dirty="0"/>
              <a:t>J</a:t>
            </a:r>
            <a:r>
              <a:rPr lang="en-US" sz="1600" dirty="0" smtClean="0"/>
              <a:t>oined </a:t>
            </a:r>
            <a:r>
              <a:rPr lang="en-US" sz="1600" dirty="0"/>
              <a:t>Bell in 2009 </a:t>
            </a:r>
          </a:p>
          <a:p>
            <a:pPr marL="285750" indent="-285750">
              <a:buFont typeface="Arial"/>
              <a:buChar char="•"/>
            </a:pPr>
            <a:r>
              <a:rPr lang="en-US" sz="1600" dirty="0"/>
              <a:t>R</a:t>
            </a:r>
            <a:r>
              <a:rPr lang="en-US" sz="1600" dirty="0" smtClean="0"/>
              <a:t>eceived </a:t>
            </a:r>
            <a:r>
              <a:rPr lang="en-US" sz="1600" dirty="0"/>
              <a:t>the Ernst &amp; Young Entrepreneur of the Year award, Ontario Region in 2005</a:t>
            </a:r>
          </a:p>
          <a:p>
            <a:endParaRPr lang="en-US" sz="1600" dirty="0"/>
          </a:p>
          <a:p>
            <a:r>
              <a:rPr lang="en-US" sz="1600" dirty="0"/>
              <a:t>Education:</a:t>
            </a:r>
          </a:p>
          <a:p>
            <a:pPr marL="285750" indent="-285750">
              <a:buFont typeface="Arial"/>
              <a:buChar char="•"/>
            </a:pPr>
            <a:r>
              <a:rPr lang="en-US" sz="1600" dirty="0" smtClean="0"/>
              <a:t>Chartered </a:t>
            </a:r>
            <a:r>
              <a:rPr lang="en-US" sz="1600" dirty="0"/>
              <a:t>Accountant </a:t>
            </a:r>
          </a:p>
          <a:p>
            <a:pPr marL="285750" indent="-285750">
              <a:buFont typeface="Arial"/>
              <a:buChar char="•"/>
            </a:pPr>
            <a:r>
              <a:rPr lang="en-US" sz="1600" dirty="0"/>
              <a:t>Dean’s </a:t>
            </a:r>
            <a:r>
              <a:rPr lang="en-US" sz="1600" dirty="0" err="1"/>
              <a:t>Honour</a:t>
            </a:r>
            <a:r>
              <a:rPr lang="en-US" sz="1600" dirty="0"/>
              <a:t> List graduate of the Richard Ivey School of Business at the University of Western Ontario</a:t>
            </a:r>
          </a:p>
          <a:p>
            <a:r>
              <a:rPr lang="en-US" sz="1600" dirty="0"/>
              <a:t> </a:t>
            </a:r>
            <a:endParaRPr lang="en-US" sz="1600" b="1" dirty="0"/>
          </a:p>
        </p:txBody>
      </p:sp>
    </p:spTree>
    <p:extLst>
      <p:ext uri="{BB962C8B-B14F-4D97-AF65-F5344CB8AC3E}">
        <p14:creationId xmlns:p14="http://schemas.microsoft.com/office/powerpoint/2010/main" val="75094516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Executive Team Continued</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14" name="Group 13"/>
          <p:cNvGrpSpPr/>
          <p:nvPr/>
        </p:nvGrpSpPr>
        <p:grpSpPr>
          <a:xfrm>
            <a:off x="2401667" y="6276744"/>
            <a:ext cx="7507911" cy="390425"/>
            <a:chOff x="2401667" y="6276744"/>
            <a:chExt cx="7507911" cy="390425"/>
          </a:xfrm>
        </p:grpSpPr>
        <p:sp>
          <p:nvSpPr>
            <p:cNvPr id="15" name="TextBox 1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6" name="TextBox 1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7" name="TextBox 16"/>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18" name="TextBox 17"/>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19" name="Straight Connector 18"/>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13" name="Picture 12" descr="turcotte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3273" y="1411459"/>
            <a:ext cx="2580527" cy="3701668"/>
          </a:xfrm>
          <a:prstGeom prst="rect">
            <a:avLst/>
          </a:prstGeom>
        </p:spPr>
      </p:pic>
      <p:sp>
        <p:nvSpPr>
          <p:cNvPr id="21" name="Rectangle 3"/>
          <p:cNvSpPr txBox="1">
            <a:spLocks noChangeArrowheads="1"/>
          </p:cNvSpPr>
          <p:nvPr/>
        </p:nvSpPr>
        <p:spPr>
          <a:xfrm>
            <a:off x="1128196" y="1652588"/>
            <a:ext cx="6248400" cy="4078902"/>
          </a:xfrm>
          <a:prstGeom prst="rect">
            <a:avLst/>
          </a:prstGeom>
          <a:solidFill>
            <a:schemeClr val="bg1"/>
          </a:solidFill>
          <a:ln>
            <a:solidFill>
              <a:schemeClr val="bg1"/>
            </a:solidFill>
          </a:ln>
        </p:spPr>
        <p:style>
          <a:lnRef idx="1">
            <a:schemeClr val="accent5"/>
          </a:lnRef>
          <a:fillRef idx="2">
            <a:schemeClr val="accent5"/>
          </a:fillRef>
          <a:effectRef idx="1">
            <a:schemeClr val="accent5"/>
          </a:effectRef>
          <a:fontRef idx="minor">
            <a:schemeClr val="dk1"/>
          </a:fontRef>
        </p:style>
        <p:txBody>
          <a:bodyPr/>
          <a:lstStyle/>
          <a:p>
            <a:r>
              <a:rPr lang="de-DE" sz="2400" b="1" dirty="0"/>
              <a:t>Martine </a:t>
            </a:r>
            <a:r>
              <a:rPr lang="de-DE" sz="2400" b="1" dirty="0" err="1"/>
              <a:t>Turcotte</a:t>
            </a:r>
            <a:endParaRPr lang="de-DE" sz="2400" b="1" dirty="0"/>
          </a:p>
          <a:p>
            <a:r>
              <a:rPr lang="fr-FR" sz="1600" dirty="0">
                <a:solidFill>
                  <a:srgbClr val="FF0000"/>
                </a:solidFill>
              </a:rPr>
              <a:t>Vice Chair, Québec</a:t>
            </a:r>
          </a:p>
          <a:p>
            <a:pPr marL="285750" indent="-285750">
              <a:buFont typeface="Arial"/>
              <a:buChar char="•"/>
            </a:pPr>
            <a:r>
              <a:rPr lang="en-US" sz="1600" dirty="0"/>
              <a:t>R</a:t>
            </a:r>
            <a:r>
              <a:rPr lang="en-US" sz="1600" dirty="0" smtClean="0"/>
              <a:t>esponsible </a:t>
            </a:r>
            <a:r>
              <a:rPr lang="en-US" sz="1600" dirty="0"/>
              <a:t>for driving the company’s business, government and community investment initiatives across </a:t>
            </a:r>
            <a:r>
              <a:rPr lang="en-US" sz="1600" dirty="0" smtClean="0"/>
              <a:t>Québec</a:t>
            </a:r>
            <a:endParaRPr lang="en-US" sz="1600" dirty="0"/>
          </a:p>
          <a:p>
            <a:pPr marL="285750" indent="-285750">
              <a:buFont typeface="Arial" panose="020B0604020202020204" pitchFamily="34" charset="0"/>
              <a:buChar char="•"/>
            </a:pPr>
            <a:r>
              <a:rPr lang="en-US" sz="1600" dirty="0"/>
              <a:t>W</a:t>
            </a:r>
            <a:r>
              <a:rPr lang="en-US" sz="1600" dirty="0" smtClean="0"/>
              <a:t>as </a:t>
            </a:r>
            <a:r>
              <a:rPr lang="en-US" sz="1600" dirty="0"/>
              <a:t>the first woman to be named Chief Legal Officer of Bell and the youngest to join the ranks of the executive team in 1999</a:t>
            </a:r>
          </a:p>
          <a:p>
            <a:pPr marL="285750" indent="-285750">
              <a:buFont typeface="Arial"/>
              <a:buChar char="•"/>
            </a:pPr>
            <a:endParaRPr lang="en-US" sz="1600" dirty="0"/>
          </a:p>
          <a:p>
            <a:r>
              <a:rPr lang="en-US" sz="1600" dirty="0"/>
              <a:t>Others:</a:t>
            </a:r>
          </a:p>
          <a:p>
            <a:pPr marL="285750" indent="-285750">
              <a:buFont typeface="Arial"/>
              <a:buChar char="•"/>
            </a:pPr>
            <a:r>
              <a:rPr lang="en-US" sz="1600" dirty="0"/>
              <a:t>M</a:t>
            </a:r>
            <a:r>
              <a:rPr lang="en-US" sz="1600" dirty="0" smtClean="0"/>
              <a:t>ember </a:t>
            </a:r>
            <a:r>
              <a:rPr lang="en-US" sz="1600" dirty="0"/>
              <a:t>of the Board of Governors of McGill University and Montréal en Lumière </a:t>
            </a:r>
          </a:p>
          <a:p>
            <a:pPr marL="285750" indent="-285750">
              <a:buFont typeface="Arial"/>
              <a:buChar char="•"/>
            </a:pPr>
            <a:r>
              <a:rPr lang="en-US" sz="1600" dirty="0"/>
              <a:t>Member of the boards of directors of Empire / Sobeys and CIBC</a:t>
            </a:r>
          </a:p>
          <a:p>
            <a:pPr marL="285750" indent="-285750">
              <a:buFont typeface="Arial"/>
              <a:buChar char="•"/>
            </a:pPr>
            <a:r>
              <a:rPr lang="en-US" sz="1600" dirty="0"/>
              <a:t>Vice-Chair of the Board of trade of Metropolitan Montreal</a:t>
            </a:r>
          </a:p>
          <a:p>
            <a:pPr marL="285750" indent="-285750">
              <a:buFont typeface="Arial"/>
              <a:buChar char="•"/>
            </a:pPr>
            <a:r>
              <a:rPr lang="en-US" sz="1600" dirty="0"/>
              <a:t>Chair of </a:t>
            </a:r>
            <a:r>
              <a:rPr lang="en-US" sz="1600" dirty="0" err="1"/>
              <a:t>Théâtre</a:t>
            </a:r>
            <a:r>
              <a:rPr lang="en-US" sz="1600" dirty="0"/>
              <a:t> </a:t>
            </a:r>
            <a:r>
              <a:rPr lang="en-US" sz="1600" dirty="0" err="1"/>
              <a:t>Espace</a:t>
            </a:r>
            <a:r>
              <a:rPr lang="en-US" sz="1600" dirty="0"/>
              <a:t> Go Inc.</a:t>
            </a:r>
            <a:endParaRPr lang="en-US" sz="1600" b="1" dirty="0">
              <a:solidFill>
                <a:srgbClr val="FF0000"/>
              </a:solidFill>
            </a:endParaRPr>
          </a:p>
        </p:txBody>
      </p:sp>
    </p:spTree>
    <p:extLst>
      <p:ext uri="{BB962C8B-B14F-4D97-AF65-F5344CB8AC3E}">
        <p14:creationId xmlns:p14="http://schemas.microsoft.com/office/powerpoint/2010/main" val="37396112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Executive Team Continued</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14" name="Group 13"/>
          <p:cNvGrpSpPr/>
          <p:nvPr/>
        </p:nvGrpSpPr>
        <p:grpSpPr>
          <a:xfrm>
            <a:off x="2401667" y="6276744"/>
            <a:ext cx="7507911" cy="390425"/>
            <a:chOff x="2401667" y="6276744"/>
            <a:chExt cx="7507911" cy="390425"/>
          </a:xfrm>
        </p:grpSpPr>
        <p:sp>
          <p:nvSpPr>
            <p:cNvPr id="15" name="TextBox 1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6" name="TextBox 1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7" name="TextBox 16"/>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18" name="TextBox 17"/>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19" name="Straight Connector 18"/>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13" name="Picture 12" descr="wats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5850" y="1690688"/>
            <a:ext cx="2971800" cy="4089400"/>
          </a:xfrm>
          <a:prstGeom prst="rect">
            <a:avLst/>
          </a:prstGeom>
        </p:spPr>
      </p:pic>
      <p:sp>
        <p:nvSpPr>
          <p:cNvPr id="22" name="Rectangle 3"/>
          <p:cNvSpPr txBox="1">
            <a:spLocks noChangeArrowheads="1"/>
          </p:cNvSpPr>
          <p:nvPr/>
        </p:nvSpPr>
        <p:spPr>
          <a:xfrm>
            <a:off x="1104148" y="1743573"/>
            <a:ext cx="6248400" cy="2686050"/>
          </a:xfrm>
          <a:prstGeom prst="rect">
            <a:avLst/>
          </a:prstGeom>
          <a:solidFill>
            <a:schemeClr val="bg1"/>
          </a:solidFill>
          <a:ln>
            <a:solidFill>
              <a:schemeClr val="bg1"/>
            </a:solidFill>
          </a:ln>
        </p:spPr>
        <p:style>
          <a:lnRef idx="1">
            <a:schemeClr val="accent5"/>
          </a:lnRef>
          <a:fillRef idx="2">
            <a:schemeClr val="accent5"/>
          </a:fillRef>
          <a:effectRef idx="1">
            <a:schemeClr val="accent5"/>
          </a:effectRef>
          <a:fontRef idx="minor">
            <a:schemeClr val="dk1"/>
          </a:fontRef>
        </p:style>
        <p:txBody>
          <a:bodyPr/>
          <a:lstStyle/>
          <a:p>
            <a:r>
              <a:rPr lang="fi-FI" sz="2400" b="1" dirty="0"/>
              <a:t>John Watson</a:t>
            </a:r>
          </a:p>
          <a:p>
            <a:r>
              <a:rPr lang="ro-RO" sz="2000" dirty="0">
                <a:solidFill>
                  <a:srgbClr val="FF0000"/>
                </a:solidFill>
              </a:rPr>
              <a:t>Executive Vice President</a:t>
            </a:r>
          </a:p>
          <a:p>
            <a:r>
              <a:rPr lang="de-DE" sz="1600" dirty="0"/>
              <a:t>Customer Experience</a:t>
            </a:r>
          </a:p>
          <a:p>
            <a:pPr marL="285750" indent="-285750">
              <a:buFont typeface="Arial" panose="020B0604020202020204" pitchFamily="34" charset="0"/>
              <a:buChar char="•"/>
            </a:pPr>
            <a:r>
              <a:rPr lang="en-US" sz="1600" dirty="0"/>
              <a:t>R</a:t>
            </a:r>
            <a:r>
              <a:rPr lang="en-US" sz="1600" dirty="0" smtClean="0"/>
              <a:t>esponsible </a:t>
            </a:r>
            <a:r>
              <a:rPr lang="en-US" sz="1600" dirty="0"/>
              <a:t>for all residential and wireless customer service across Bell</a:t>
            </a:r>
          </a:p>
          <a:p>
            <a:pPr marL="285750" indent="-285750">
              <a:buFont typeface="Arial" panose="020B0604020202020204" pitchFamily="34" charset="0"/>
              <a:buChar char="•"/>
            </a:pPr>
            <a:r>
              <a:rPr lang="en-US" sz="1600" dirty="0"/>
              <a:t>J</a:t>
            </a:r>
            <a:r>
              <a:rPr lang="en-US" sz="1600" dirty="0" smtClean="0"/>
              <a:t>oined </a:t>
            </a:r>
            <a:r>
              <a:rPr lang="en-US" sz="1600" dirty="0"/>
              <a:t>Bell in 2010 as Senior VP, Operations for Bell </a:t>
            </a:r>
            <a:r>
              <a:rPr lang="en-US" sz="1600" dirty="0" smtClean="0"/>
              <a:t>Mobility</a:t>
            </a:r>
          </a:p>
          <a:p>
            <a:pPr marL="285750" indent="-285750">
              <a:buFont typeface="Arial" panose="020B0604020202020204" pitchFamily="34" charset="0"/>
              <a:buChar char="•"/>
            </a:pPr>
            <a:endParaRPr lang="en-US" sz="1600" dirty="0"/>
          </a:p>
          <a:p>
            <a:r>
              <a:rPr lang="en-US" sz="1600" dirty="0" smtClean="0"/>
              <a:t>Prior to Joining Bell:</a:t>
            </a:r>
            <a:endParaRPr lang="en-US" sz="1600" dirty="0"/>
          </a:p>
          <a:p>
            <a:pPr marL="285750" indent="-285750">
              <a:buFont typeface="Arial" panose="020B0604020202020204" pitchFamily="34" charset="0"/>
              <a:buChar char="•"/>
            </a:pPr>
            <a:r>
              <a:rPr lang="en-US" sz="1600" dirty="0" smtClean="0"/>
              <a:t>President </a:t>
            </a:r>
            <a:r>
              <a:rPr lang="en-US" sz="1600" dirty="0"/>
              <a:t>of Consumer Solutions at </a:t>
            </a:r>
            <a:r>
              <a:rPr lang="en-US" sz="1600" dirty="0" err="1"/>
              <a:t>Telus</a:t>
            </a:r>
            <a:endParaRPr lang="en-US" sz="1600" dirty="0"/>
          </a:p>
          <a:p>
            <a:endParaRPr lang="en-US" sz="1600" dirty="0"/>
          </a:p>
          <a:p>
            <a:r>
              <a:rPr lang="en-US" sz="1600" dirty="0"/>
              <a:t>Education:</a:t>
            </a:r>
          </a:p>
          <a:p>
            <a:r>
              <a:rPr lang="en-US" sz="1600" dirty="0"/>
              <a:t>Master of Business Administration degree from York University.</a:t>
            </a:r>
            <a:endParaRPr lang="en-US" sz="1600" b="1" dirty="0"/>
          </a:p>
        </p:txBody>
      </p:sp>
    </p:spTree>
    <p:extLst>
      <p:ext uri="{BB962C8B-B14F-4D97-AF65-F5344CB8AC3E}">
        <p14:creationId xmlns:p14="http://schemas.microsoft.com/office/powerpoint/2010/main" val="162742633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Executive Team Salaries</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14" name="Group 13"/>
          <p:cNvGrpSpPr/>
          <p:nvPr/>
        </p:nvGrpSpPr>
        <p:grpSpPr>
          <a:xfrm>
            <a:off x="2401667" y="6276744"/>
            <a:ext cx="7507911" cy="390425"/>
            <a:chOff x="2401667" y="6276744"/>
            <a:chExt cx="7507911" cy="390425"/>
          </a:xfrm>
        </p:grpSpPr>
        <p:sp>
          <p:nvSpPr>
            <p:cNvPr id="15" name="TextBox 1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6" name="TextBox 1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7" name="TextBox 16"/>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18" name="TextBox 17"/>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19" name="Straight Connector 18"/>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graphicFrame>
        <p:nvGraphicFramePr>
          <p:cNvPr id="3" name="Table 2"/>
          <p:cNvGraphicFramePr>
            <a:graphicFrameLocks noGrp="1"/>
          </p:cNvGraphicFramePr>
          <p:nvPr>
            <p:extLst/>
          </p:nvPr>
        </p:nvGraphicFramePr>
        <p:xfrm>
          <a:off x="2032000" y="1776619"/>
          <a:ext cx="8128000" cy="1706880"/>
        </p:xfrm>
        <a:graphic>
          <a:graphicData uri="http://schemas.openxmlformats.org/drawingml/2006/table">
            <a:tbl>
              <a:tblPr firstRow="1" bandRow="1">
                <a:tableStyleId>{5C22544A-7EE6-4342-B048-85BDC9FD1C3A}</a:tableStyleId>
              </a:tblPr>
              <a:tblGrid>
                <a:gridCol w="4064000">
                  <a:extLst>
                    <a:ext uri="{9D8B030D-6E8A-4147-A177-3AD203B41FA5}">
                      <a16:colId xmlns="" xmlns:a16="http://schemas.microsoft.com/office/drawing/2014/main" val="212070255"/>
                    </a:ext>
                  </a:extLst>
                </a:gridCol>
                <a:gridCol w="4064000">
                  <a:extLst>
                    <a:ext uri="{9D8B030D-6E8A-4147-A177-3AD203B41FA5}">
                      <a16:colId xmlns="" xmlns:a16="http://schemas.microsoft.com/office/drawing/2014/main" val="2328819540"/>
                    </a:ext>
                  </a:extLst>
                </a:gridCol>
              </a:tblGrid>
              <a:tr h="370840">
                <a:tc>
                  <a:txBody>
                    <a:bodyPr/>
                    <a:lstStyle/>
                    <a:p>
                      <a:r>
                        <a:rPr lang="en-CA" sz="2200" dirty="0" smtClean="0"/>
                        <a:t>Executive</a:t>
                      </a:r>
                      <a:endParaRPr lang="en-CA" sz="2200" dirty="0"/>
                    </a:p>
                  </a:txBody>
                  <a:tcPr/>
                </a:tc>
                <a:tc>
                  <a:txBody>
                    <a:bodyPr/>
                    <a:lstStyle/>
                    <a:p>
                      <a:r>
                        <a:rPr lang="en-CA" sz="2200" dirty="0" smtClean="0"/>
                        <a:t>Total</a:t>
                      </a:r>
                      <a:r>
                        <a:rPr lang="en-CA" sz="2200" baseline="0" dirty="0" smtClean="0"/>
                        <a:t> Compensation</a:t>
                      </a:r>
                      <a:endParaRPr lang="en-CA" sz="2200" dirty="0"/>
                    </a:p>
                  </a:txBody>
                  <a:tcPr/>
                </a:tc>
                <a:extLst>
                  <a:ext uri="{0D108BD9-81ED-4DB2-BD59-A6C34878D82A}">
                    <a16:rowId xmlns="" xmlns:a16="http://schemas.microsoft.com/office/drawing/2014/main" val="1913674078"/>
                  </a:ext>
                </a:extLst>
              </a:tr>
              <a:tr h="370840">
                <a:tc>
                  <a:txBody>
                    <a:bodyPr/>
                    <a:lstStyle/>
                    <a:p>
                      <a:r>
                        <a:rPr lang="en-CA" sz="2200" dirty="0" smtClean="0"/>
                        <a:t>George Cope</a:t>
                      </a:r>
                      <a:endParaRPr lang="en-CA" sz="2200" dirty="0"/>
                    </a:p>
                  </a:txBody>
                  <a:tcPr/>
                </a:tc>
                <a:tc>
                  <a:txBody>
                    <a:bodyPr/>
                    <a:lstStyle/>
                    <a:p>
                      <a:r>
                        <a:rPr lang="en-CA" sz="2200" dirty="0" smtClean="0"/>
                        <a:t>11,092,836.00</a:t>
                      </a:r>
                      <a:endParaRPr lang="en-CA" sz="2200" dirty="0"/>
                    </a:p>
                  </a:txBody>
                  <a:tcPr/>
                </a:tc>
                <a:extLst>
                  <a:ext uri="{0D108BD9-81ED-4DB2-BD59-A6C34878D82A}">
                    <a16:rowId xmlns="" xmlns:a16="http://schemas.microsoft.com/office/drawing/2014/main" val="4124014611"/>
                  </a:ext>
                </a:extLst>
              </a:tr>
              <a:tr h="370840">
                <a:tc>
                  <a:txBody>
                    <a:bodyPr/>
                    <a:lstStyle/>
                    <a:p>
                      <a:r>
                        <a:rPr lang="en-CA" sz="2200" dirty="0" smtClean="0"/>
                        <a:t>Wade </a:t>
                      </a:r>
                      <a:r>
                        <a:rPr lang="en-CA" sz="2200" dirty="0" err="1" smtClean="0"/>
                        <a:t>Oosterman</a:t>
                      </a:r>
                      <a:endParaRPr lang="en-CA" sz="2200" dirty="0"/>
                    </a:p>
                  </a:txBody>
                  <a:tcPr/>
                </a:tc>
                <a:tc>
                  <a:txBody>
                    <a:bodyPr/>
                    <a:lstStyle/>
                    <a:p>
                      <a:r>
                        <a:rPr lang="en-CA" sz="2200" dirty="0" smtClean="0"/>
                        <a:t>3,939422.00</a:t>
                      </a:r>
                      <a:endParaRPr lang="en-CA" sz="2200" dirty="0"/>
                    </a:p>
                  </a:txBody>
                  <a:tcPr/>
                </a:tc>
                <a:extLst>
                  <a:ext uri="{0D108BD9-81ED-4DB2-BD59-A6C34878D82A}">
                    <a16:rowId xmlns="" xmlns:a16="http://schemas.microsoft.com/office/drawing/2014/main" val="3117143013"/>
                  </a:ext>
                </a:extLst>
              </a:tr>
              <a:tr h="370840">
                <a:tc>
                  <a:txBody>
                    <a:bodyPr/>
                    <a:lstStyle/>
                    <a:p>
                      <a:r>
                        <a:rPr lang="en-CA" sz="2200" dirty="0" smtClean="0"/>
                        <a:t>Thomas</a:t>
                      </a:r>
                      <a:r>
                        <a:rPr lang="en-CA" sz="2200" baseline="0" dirty="0" smtClean="0"/>
                        <a:t> Little</a:t>
                      </a:r>
                      <a:endParaRPr lang="en-CA" sz="2200" dirty="0"/>
                    </a:p>
                  </a:txBody>
                  <a:tcPr/>
                </a:tc>
                <a:tc>
                  <a:txBody>
                    <a:bodyPr/>
                    <a:lstStyle/>
                    <a:p>
                      <a:r>
                        <a:rPr lang="en-CA" sz="2200" dirty="0" smtClean="0"/>
                        <a:t>2,673,086.00</a:t>
                      </a:r>
                      <a:endParaRPr lang="en-CA" sz="2200" dirty="0"/>
                    </a:p>
                  </a:txBody>
                  <a:tcPr/>
                </a:tc>
                <a:extLst>
                  <a:ext uri="{0D108BD9-81ED-4DB2-BD59-A6C34878D82A}">
                    <a16:rowId xmlns="" xmlns:a16="http://schemas.microsoft.com/office/drawing/2014/main" val="1849051092"/>
                  </a:ext>
                </a:extLst>
              </a:tr>
            </a:tbl>
          </a:graphicData>
        </a:graphic>
      </p:graphicFrame>
    </p:spTree>
    <p:extLst>
      <p:ext uri="{BB962C8B-B14F-4D97-AF65-F5344CB8AC3E}">
        <p14:creationId xmlns:p14="http://schemas.microsoft.com/office/powerpoint/2010/main" val="18026337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rPr>
              <a:t>Wireline Voice Retail Sector (2014)</a:t>
            </a:r>
            <a:endParaRPr lang="en-US" sz="4800" dirty="0">
              <a:solidFill>
                <a:srgbClr val="FFFFFF"/>
              </a:solidFill>
            </a:endParaRPr>
          </a:p>
        </p:txBody>
      </p:sp>
      <p:pic>
        <p:nvPicPr>
          <p:cNvPr id="3" name="Picture 2"/>
          <p:cNvPicPr>
            <a:picLocks noChangeAspect="1"/>
          </p:cNvPicPr>
          <p:nvPr/>
        </p:nvPicPr>
        <p:blipFill>
          <a:blip r:embed="rId2"/>
          <a:stretch>
            <a:fillRect/>
          </a:stretch>
        </p:blipFill>
        <p:spPr>
          <a:xfrm>
            <a:off x="1039273" y="877300"/>
            <a:ext cx="9810697" cy="4869802"/>
          </a:xfrm>
          <a:prstGeom prst="rect">
            <a:avLst/>
          </a:prstGeom>
        </p:spPr>
      </p:pic>
      <p:sp>
        <p:nvSpPr>
          <p:cNvPr id="13" name="TextBox 12"/>
          <p:cNvSpPr txBox="1"/>
          <p:nvPr/>
        </p:nvSpPr>
        <p:spPr>
          <a:xfrm>
            <a:off x="97074" y="5730825"/>
            <a:ext cx="1876105" cy="246221"/>
          </a:xfrm>
          <a:prstGeom prst="rect">
            <a:avLst/>
          </a:prstGeom>
          <a:noFill/>
        </p:spPr>
        <p:txBody>
          <a:bodyPr wrap="square" rtlCol="0">
            <a:spAutoFit/>
          </a:bodyPr>
          <a:lstStyle/>
          <a:p>
            <a:r>
              <a:rPr lang="en-US" sz="1000" dirty="0" smtClean="0"/>
              <a:t>Source: CRTC data collection</a:t>
            </a:r>
            <a:endParaRPr lang="en-CA" sz="1000" dirty="0"/>
          </a:p>
        </p:txBody>
      </p:sp>
    </p:spTree>
    <p:extLst>
      <p:ext uri="{BB962C8B-B14F-4D97-AF65-F5344CB8AC3E}">
        <p14:creationId xmlns:p14="http://schemas.microsoft.com/office/powerpoint/2010/main" val="58672016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6857999"/>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sp>
        <p:nvSpPr>
          <p:cNvPr id="14" name="Title 1"/>
          <p:cNvSpPr>
            <a:spLocks noGrp="1"/>
          </p:cNvSpPr>
          <p:nvPr>
            <p:ph type="title"/>
          </p:nvPr>
        </p:nvSpPr>
        <p:spPr>
          <a:xfrm>
            <a:off x="838200" y="515027"/>
            <a:ext cx="10515600" cy="1325563"/>
          </a:xfrm>
        </p:spPr>
        <p:txBody>
          <a:bodyPr>
            <a:normAutofit/>
          </a:bodyPr>
          <a:lstStyle/>
          <a:p>
            <a:pPr algn="ctr"/>
            <a:r>
              <a:rPr lang="en-US" sz="6000" dirty="0" smtClean="0">
                <a:solidFill>
                  <a:schemeClr val="bg1"/>
                </a:solidFill>
              </a:rPr>
              <a:t>Operations</a:t>
            </a:r>
            <a:endParaRPr lang="en-US" sz="6000" dirty="0">
              <a:solidFill>
                <a:schemeClr val="bg1"/>
              </a:solidFill>
            </a:endParaRPr>
          </a:p>
        </p:txBody>
      </p:sp>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6832" y="1825625"/>
            <a:ext cx="7198336" cy="435133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28250718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Strategies</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3" name="Group 2"/>
          <p:cNvGrpSpPr/>
          <p:nvPr/>
        </p:nvGrpSpPr>
        <p:grpSpPr>
          <a:xfrm>
            <a:off x="2401667" y="6276744"/>
            <a:ext cx="7507911" cy="390425"/>
            <a:chOff x="2401667" y="6276744"/>
            <a:chExt cx="7507911" cy="390425"/>
          </a:xfrm>
        </p:grpSpPr>
        <p:sp>
          <p:nvSpPr>
            <p:cNvPr id="15" name="TextBox 1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6" name="TextBox 1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7" name="TextBox 16"/>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18" name="TextBox 17"/>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19" name="Straight Connector 18"/>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21" name="Picture 20" descr="屏幕快照 2015-07-19 21.41.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506111"/>
            <a:ext cx="9144000" cy="4411980"/>
          </a:xfrm>
          <a:prstGeom prst="rect">
            <a:avLst/>
          </a:prstGeom>
        </p:spPr>
      </p:pic>
    </p:spTree>
    <p:extLst>
      <p:ext uri="{BB962C8B-B14F-4D97-AF65-F5344CB8AC3E}">
        <p14:creationId xmlns:p14="http://schemas.microsoft.com/office/powerpoint/2010/main" val="201764917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Revenue Breakdown</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3" name="Group 2"/>
          <p:cNvGrpSpPr/>
          <p:nvPr/>
        </p:nvGrpSpPr>
        <p:grpSpPr>
          <a:xfrm>
            <a:off x="2401667" y="6276744"/>
            <a:ext cx="7507911" cy="390425"/>
            <a:chOff x="2401667" y="6276744"/>
            <a:chExt cx="7507911" cy="390425"/>
          </a:xfrm>
        </p:grpSpPr>
        <p:sp>
          <p:nvSpPr>
            <p:cNvPr id="15" name="TextBox 1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6" name="TextBox 1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7" name="TextBox 16"/>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18" name="TextBox 17"/>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19" name="Straight Connector 18"/>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5" name="Picture 4"/>
          <p:cNvPicPr>
            <a:picLocks noChangeAspect="1"/>
          </p:cNvPicPr>
          <p:nvPr/>
        </p:nvPicPr>
        <p:blipFill>
          <a:blip r:embed="rId3"/>
          <a:stretch>
            <a:fillRect/>
          </a:stretch>
        </p:blipFill>
        <p:spPr>
          <a:xfrm>
            <a:off x="1104148" y="1902917"/>
            <a:ext cx="3705481" cy="3994081"/>
          </a:xfrm>
          <a:prstGeom prst="rect">
            <a:avLst/>
          </a:prstGeom>
        </p:spPr>
      </p:pic>
      <p:pic>
        <p:nvPicPr>
          <p:cNvPr id="8" name="Picture 7"/>
          <p:cNvPicPr>
            <a:picLocks noChangeAspect="1"/>
          </p:cNvPicPr>
          <p:nvPr/>
        </p:nvPicPr>
        <p:blipFill>
          <a:blip r:embed="rId4"/>
          <a:stretch>
            <a:fillRect/>
          </a:stretch>
        </p:blipFill>
        <p:spPr>
          <a:xfrm>
            <a:off x="4809629" y="2228899"/>
            <a:ext cx="7019086" cy="3668099"/>
          </a:xfrm>
          <a:prstGeom prst="rect">
            <a:avLst/>
          </a:prstGeom>
        </p:spPr>
      </p:pic>
    </p:spTree>
    <p:extLst>
      <p:ext uri="{BB962C8B-B14F-4D97-AF65-F5344CB8AC3E}">
        <p14:creationId xmlns:p14="http://schemas.microsoft.com/office/powerpoint/2010/main" val="186293170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Bell Wireless</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3" name="Group 2"/>
          <p:cNvGrpSpPr/>
          <p:nvPr/>
        </p:nvGrpSpPr>
        <p:grpSpPr>
          <a:xfrm>
            <a:off x="2401667" y="6276744"/>
            <a:ext cx="7507911" cy="390425"/>
            <a:chOff x="2401667" y="6276744"/>
            <a:chExt cx="7507911" cy="390425"/>
          </a:xfrm>
        </p:grpSpPr>
        <p:sp>
          <p:nvSpPr>
            <p:cNvPr id="15" name="TextBox 1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6" name="TextBox 1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7" name="TextBox 16"/>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18" name="TextBox 17"/>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19" name="Straight Connector 18"/>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3" name="Vertical Text Placeholder 3"/>
          <p:cNvSpPr txBox="1">
            <a:spLocks/>
          </p:cNvSpPr>
          <p:nvPr/>
        </p:nvSpPr>
        <p:spPr>
          <a:xfrm>
            <a:off x="1524000" y="1600201"/>
            <a:ext cx="91440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2000" smtClean="0"/>
          </a:p>
          <a:p>
            <a:r>
              <a:rPr lang="en-US" sz="2400" smtClean="0"/>
              <a:t>Provides integrated digital wireless voice and data communications products and services to customers across Canada </a:t>
            </a:r>
          </a:p>
          <a:p>
            <a:endParaRPr lang="en-US" sz="2400" smtClean="0"/>
          </a:p>
          <a:p>
            <a:r>
              <a:rPr lang="en-US" sz="2400" smtClean="0"/>
              <a:t> Includes the results of operations of Bell Mobility Inc. (Bell Mobility) and wireless-related product sales from The Source (Bell) Electronics Inc. (The Source) </a:t>
            </a:r>
          </a:p>
          <a:p>
            <a:endParaRPr lang="en-US" dirty="0"/>
          </a:p>
        </p:txBody>
      </p:sp>
    </p:spTree>
    <p:extLst>
      <p:ext uri="{BB962C8B-B14F-4D97-AF65-F5344CB8AC3E}">
        <p14:creationId xmlns:p14="http://schemas.microsoft.com/office/powerpoint/2010/main" val="212914355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Bell Wireless</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3" name="Group 2"/>
          <p:cNvGrpSpPr/>
          <p:nvPr/>
        </p:nvGrpSpPr>
        <p:grpSpPr>
          <a:xfrm>
            <a:off x="2401667" y="6276744"/>
            <a:ext cx="7507911" cy="390425"/>
            <a:chOff x="2401667" y="6276744"/>
            <a:chExt cx="7507911" cy="390425"/>
          </a:xfrm>
        </p:grpSpPr>
        <p:sp>
          <p:nvSpPr>
            <p:cNvPr id="15" name="TextBox 1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6" name="TextBox 1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7" name="TextBox 16"/>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18" name="TextBox 17"/>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19" name="Straight Connector 18"/>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5" name="Picture 4"/>
          <p:cNvPicPr>
            <a:picLocks noChangeAspect="1"/>
          </p:cNvPicPr>
          <p:nvPr/>
        </p:nvPicPr>
        <p:blipFill>
          <a:blip r:embed="rId3"/>
          <a:stretch>
            <a:fillRect/>
          </a:stretch>
        </p:blipFill>
        <p:spPr>
          <a:xfrm>
            <a:off x="894658" y="1690688"/>
            <a:ext cx="10402683" cy="3579137"/>
          </a:xfrm>
          <a:prstGeom prst="rect">
            <a:avLst/>
          </a:prstGeom>
        </p:spPr>
      </p:pic>
    </p:spTree>
    <p:extLst>
      <p:ext uri="{BB962C8B-B14F-4D97-AF65-F5344CB8AC3E}">
        <p14:creationId xmlns:p14="http://schemas.microsoft.com/office/powerpoint/2010/main" val="995634889"/>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Bell Wireless</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3" name="Group 2"/>
          <p:cNvGrpSpPr/>
          <p:nvPr/>
        </p:nvGrpSpPr>
        <p:grpSpPr>
          <a:xfrm>
            <a:off x="2401667" y="6276744"/>
            <a:ext cx="7507911" cy="390425"/>
            <a:chOff x="2401667" y="6276744"/>
            <a:chExt cx="7507911" cy="390425"/>
          </a:xfrm>
        </p:grpSpPr>
        <p:sp>
          <p:nvSpPr>
            <p:cNvPr id="15" name="TextBox 1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6" name="TextBox 1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7" name="TextBox 16"/>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18" name="TextBox 17"/>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19" name="Straight Connector 18"/>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13" name="Picture 12"/>
          <p:cNvPicPr>
            <a:picLocks noChangeAspect="1"/>
          </p:cNvPicPr>
          <p:nvPr/>
        </p:nvPicPr>
        <p:blipFill>
          <a:blip r:embed="rId3"/>
          <a:stretch>
            <a:fillRect/>
          </a:stretch>
        </p:blipFill>
        <p:spPr>
          <a:xfrm>
            <a:off x="3813684" y="938897"/>
            <a:ext cx="5237372" cy="4958101"/>
          </a:xfrm>
          <a:prstGeom prst="rect">
            <a:avLst/>
          </a:prstGeom>
        </p:spPr>
      </p:pic>
    </p:spTree>
    <p:extLst>
      <p:ext uri="{BB962C8B-B14F-4D97-AF65-F5344CB8AC3E}">
        <p14:creationId xmlns:p14="http://schemas.microsoft.com/office/powerpoint/2010/main" val="443001999"/>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Bell Wireless</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3" name="Group 2"/>
          <p:cNvGrpSpPr/>
          <p:nvPr/>
        </p:nvGrpSpPr>
        <p:grpSpPr>
          <a:xfrm>
            <a:off x="2401667" y="6276744"/>
            <a:ext cx="7507911" cy="390425"/>
            <a:chOff x="2401667" y="6276744"/>
            <a:chExt cx="7507911" cy="390425"/>
          </a:xfrm>
        </p:grpSpPr>
        <p:sp>
          <p:nvSpPr>
            <p:cNvPr id="15" name="TextBox 1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6" name="TextBox 1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7" name="TextBox 16"/>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18" name="TextBox 17"/>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19" name="Straight Connector 18"/>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5" name="Picture 4"/>
          <p:cNvPicPr>
            <a:picLocks noChangeAspect="1"/>
          </p:cNvPicPr>
          <p:nvPr/>
        </p:nvPicPr>
        <p:blipFill>
          <a:blip r:embed="rId3"/>
          <a:stretch>
            <a:fillRect/>
          </a:stretch>
        </p:blipFill>
        <p:spPr>
          <a:xfrm>
            <a:off x="1884301" y="1690688"/>
            <a:ext cx="8234769" cy="4265845"/>
          </a:xfrm>
          <a:prstGeom prst="rect">
            <a:avLst/>
          </a:prstGeom>
        </p:spPr>
      </p:pic>
    </p:spTree>
    <p:extLst>
      <p:ext uri="{BB962C8B-B14F-4D97-AF65-F5344CB8AC3E}">
        <p14:creationId xmlns:p14="http://schemas.microsoft.com/office/powerpoint/2010/main" val="20879304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Bell Wireless</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3" name="Group 2"/>
          <p:cNvGrpSpPr/>
          <p:nvPr/>
        </p:nvGrpSpPr>
        <p:grpSpPr>
          <a:xfrm>
            <a:off x="2401667" y="6276744"/>
            <a:ext cx="7507911" cy="390425"/>
            <a:chOff x="2401667" y="6276744"/>
            <a:chExt cx="7507911" cy="390425"/>
          </a:xfrm>
        </p:grpSpPr>
        <p:sp>
          <p:nvSpPr>
            <p:cNvPr id="15" name="TextBox 1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6" name="TextBox 1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7" name="TextBox 16"/>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18" name="TextBox 17"/>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19" name="Straight Connector 18"/>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2050" name="Picture 2" descr="https://scontent.xx.fbcdn.net/hphotos-xfl1/v/wl/t35.0-12/12822911_10156548652450231_127622458_o.jpg?oh=0fdbbe7920f6ece031dea2fd3952cbcb&amp;oe=56E4034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755" y="1690688"/>
            <a:ext cx="8970457" cy="36494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909579" y="2016087"/>
            <a:ext cx="2098808" cy="1477328"/>
          </a:xfrm>
          <a:prstGeom prst="rect">
            <a:avLst/>
          </a:prstGeom>
          <a:noFill/>
        </p:spPr>
        <p:txBody>
          <a:bodyPr wrap="square" rtlCol="0">
            <a:spAutoFit/>
          </a:bodyPr>
          <a:lstStyle/>
          <a:p>
            <a:r>
              <a:rPr lang="en-CA" dirty="0" smtClean="0">
                <a:solidFill>
                  <a:srgbClr val="7030A0"/>
                </a:solidFill>
              </a:rPr>
              <a:t>4G LTE Advanced</a:t>
            </a:r>
          </a:p>
          <a:p>
            <a:r>
              <a:rPr lang="en-CA" dirty="0" smtClean="0">
                <a:solidFill>
                  <a:srgbClr val="0099CC"/>
                </a:solidFill>
              </a:rPr>
              <a:t>LTE (Lined is Future)</a:t>
            </a:r>
          </a:p>
          <a:p>
            <a:r>
              <a:rPr lang="en-CA" dirty="0" smtClean="0">
                <a:solidFill>
                  <a:schemeClr val="accent4">
                    <a:lumMod val="75000"/>
                  </a:schemeClr>
                </a:solidFill>
              </a:rPr>
              <a:t>4G HSPA+ (Lined is Future)</a:t>
            </a:r>
          </a:p>
          <a:p>
            <a:r>
              <a:rPr lang="en-CA" dirty="0" smtClean="0">
                <a:solidFill>
                  <a:schemeClr val="accent2">
                    <a:lumMod val="75000"/>
                  </a:schemeClr>
                </a:solidFill>
              </a:rPr>
              <a:t>Extended</a:t>
            </a:r>
            <a:endParaRPr lang="en-CA" dirty="0">
              <a:solidFill>
                <a:schemeClr val="accent2">
                  <a:lumMod val="75000"/>
                </a:schemeClr>
              </a:solidFill>
            </a:endParaRPr>
          </a:p>
        </p:txBody>
      </p:sp>
    </p:spTree>
    <p:extLst>
      <p:ext uri="{BB962C8B-B14F-4D97-AF65-F5344CB8AC3E}">
        <p14:creationId xmlns:p14="http://schemas.microsoft.com/office/powerpoint/2010/main" val="196411310"/>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Bell Wireline</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3" name="Group 2"/>
          <p:cNvGrpSpPr/>
          <p:nvPr/>
        </p:nvGrpSpPr>
        <p:grpSpPr>
          <a:xfrm>
            <a:off x="2401667" y="6276744"/>
            <a:ext cx="7507911" cy="390425"/>
            <a:chOff x="2401667" y="6276744"/>
            <a:chExt cx="7507911" cy="390425"/>
          </a:xfrm>
        </p:grpSpPr>
        <p:sp>
          <p:nvSpPr>
            <p:cNvPr id="15" name="TextBox 1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6" name="TextBox 1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7" name="TextBox 16"/>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18" name="TextBox 17"/>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19" name="Straight Connector 18"/>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4" name="Vertical Text Placeholder 3"/>
          <p:cNvSpPr txBox="1">
            <a:spLocks/>
          </p:cNvSpPr>
          <p:nvPr/>
        </p:nvSpPr>
        <p:spPr>
          <a:xfrm>
            <a:off x="1600200" y="1600201"/>
            <a:ext cx="90678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smtClean="0"/>
              <a:t>Provides data, local telephone, long distance and other communications services to customers primarily in the urban areas of Ontario and Québec. Also offer local exchange carrier (CLEC) services in Alberta and British Columbia.</a:t>
            </a:r>
          </a:p>
          <a:p>
            <a:endParaRPr lang="en-US" sz="2000" smtClean="0"/>
          </a:p>
          <a:p>
            <a:r>
              <a:rPr lang="en-US" sz="2000" smtClean="0"/>
              <a:t>Includes the wholesale business, which provides data, local telephone, long distance and other services to resellers and other carriers, and the wireline operations of </a:t>
            </a:r>
            <a:r>
              <a:rPr lang="en-US" sz="2000" i="1" smtClean="0"/>
              <a:t>NorthwesTel Inc. </a:t>
            </a:r>
            <a:r>
              <a:rPr lang="en-US" sz="2000" smtClean="0"/>
              <a:t>(NorthwesTel), which provides telecommunications services in Northern Territories </a:t>
            </a:r>
          </a:p>
          <a:p>
            <a:endParaRPr lang="en-US" sz="2000" smtClean="0"/>
          </a:p>
          <a:p>
            <a:r>
              <a:rPr lang="en-US" sz="2000" smtClean="0"/>
              <a:t>Includes wireline-related product sales from wholly-owned subsidiary, national consumer electronics retailer </a:t>
            </a:r>
            <a:r>
              <a:rPr lang="en-US" sz="2000" i="1" smtClean="0"/>
              <a:t>The Source </a:t>
            </a:r>
          </a:p>
          <a:p>
            <a:endParaRPr lang="en-US" sz="2000" smtClean="0"/>
          </a:p>
          <a:p>
            <a:endParaRPr lang="en-US" dirty="0"/>
          </a:p>
        </p:txBody>
      </p:sp>
    </p:spTree>
    <p:extLst>
      <p:ext uri="{BB962C8B-B14F-4D97-AF65-F5344CB8AC3E}">
        <p14:creationId xmlns:p14="http://schemas.microsoft.com/office/powerpoint/2010/main" val="40252173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Bell Wireline</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3" name="Group 2"/>
          <p:cNvGrpSpPr/>
          <p:nvPr/>
        </p:nvGrpSpPr>
        <p:grpSpPr>
          <a:xfrm>
            <a:off x="2401667" y="6276744"/>
            <a:ext cx="7507911" cy="390425"/>
            <a:chOff x="2401667" y="6276744"/>
            <a:chExt cx="7507911" cy="390425"/>
          </a:xfrm>
        </p:grpSpPr>
        <p:sp>
          <p:nvSpPr>
            <p:cNvPr id="15" name="TextBox 1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6" name="TextBox 1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7" name="TextBox 16"/>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18" name="TextBox 17"/>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19" name="Straight Connector 18"/>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5" name="Picture 4"/>
          <p:cNvPicPr>
            <a:picLocks noChangeAspect="1"/>
          </p:cNvPicPr>
          <p:nvPr/>
        </p:nvPicPr>
        <p:blipFill>
          <a:blip r:embed="rId3"/>
          <a:stretch>
            <a:fillRect/>
          </a:stretch>
        </p:blipFill>
        <p:spPr>
          <a:xfrm>
            <a:off x="992996" y="1526627"/>
            <a:ext cx="9688309" cy="2051665"/>
          </a:xfrm>
          <a:prstGeom prst="rect">
            <a:avLst/>
          </a:prstGeom>
        </p:spPr>
      </p:pic>
      <p:pic>
        <p:nvPicPr>
          <p:cNvPr id="6" name="Picture 5"/>
          <p:cNvPicPr>
            <a:picLocks noChangeAspect="1"/>
          </p:cNvPicPr>
          <p:nvPr/>
        </p:nvPicPr>
        <p:blipFill>
          <a:blip r:embed="rId4"/>
          <a:stretch>
            <a:fillRect/>
          </a:stretch>
        </p:blipFill>
        <p:spPr>
          <a:xfrm>
            <a:off x="992996" y="3622539"/>
            <a:ext cx="9582051" cy="2093552"/>
          </a:xfrm>
          <a:prstGeom prst="rect">
            <a:avLst/>
          </a:prstGeom>
        </p:spPr>
      </p:pic>
    </p:spTree>
    <p:extLst>
      <p:ext uri="{BB962C8B-B14F-4D97-AF65-F5344CB8AC3E}">
        <p14:creationId xmlns:p14="http://schemas.microsoft.com/office/powerpoint/2010/main" val="6092448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300" dirty="0" smtClean="0">
                <a:solidFill>
                  <a:srgbClr val="FFFFFF"/>
                </a:solidFill>
              </a:rPr>
              <a:t>Incumbent TSP Provincial Retail Local Market Share %</a:t>
            </a:r>
            <a:endParaRPr lang="en-US" sz="4300" dirty="0">
              <a:solidFill>
                <a:srgbClr val="FFFFFF"/>
              </a:solidFill>
            </a:endParaRPr>
          </a:p>
        </p:txBody>
      </p:sp>
      <p:grpSp>
        <p:nvGrpSpPr>
          <p:cNvPr id="7" name="Group 6"/>
          <p:cNvGrpSpPr/>
          <p:nvPr/>
        </p:nvGrpSpPr>
        <p:grpSpPr>
          <a:xfrm>
            <a:off x="1908357" y="1055195"/>
            <a:ext cx="8375285" cy="4513211"/>
            <a:chOff x="2106196" y="945893"/>
            <a:chExt cx="7979608" cy="4207219"/>
          </a:xfrm>
        </p:grpSpPr>
        <p:pic>
          <p:nvPicPr>
            <p:cNvPr id="2" name="Picture 1"/>
            <p:cNvPicPr>
              <a:picLocks noChangeAspect="1"/>
            </p:cNvPicPr>
            <p:nvPr/>
          </p:nvPicPr>
          <p:blipFill>
            <a:blip r:embed="rId2"/>
            <a:stretch>
              <a:fillRect/>
            </a:stretch>
          </p:blipFill>
          <p:spPr>
            <a:xfrm>
              <a:off x="2106196" y="945893"/>
              <a:ext cx="7979608" cy="3675371"/>
            </a:xfrm>
            <a:prstGeom prst="rect">
              <a:avLst/>
            </a:prstGeom>
          </p:spPr>
        </p:pic>
        <p:pic>
          <p:nvPicPr>
            <p:cNvPr id="3" name="Picture 2"/>
            <p:cNvPicPr>
              <a:picLocks noChangeAspect="1"/>
            </p:cNvPicPr>
            <p:nvPr/>
          </p:nvPicPr>
          <p:blipFill>
            <a:blip r:embed="rId3"/>
            <a:stretch>
              <a:fillRect/>
            </a:stretch>
          </p:blipFill>
          <p:spPr>
            <a:xfrm>
              <a:off x="2106196" y="4559184"/>
              <a:ext cx="7979608" cy="593928"/>
            </a:xfrm>
            <a:prstGeom prst="rect">
              <a:avLst/>
            </a:prstGeom>
          </p:spPr>
        </p:pic>
      </p:grpSp>
      <p:sp>
        <p:nvSpPr>
          <p:cNvPr id="13" name="TextBox 12"/>
          <p:cNvSpPr txBox="1"/>
          <p:nvPr/>
        </p:nvSpPr>
        <p:spPr>
          <a:xfrm>
            <a:off x="230090" y="5730825"/>
            <a:ext cx="1876105" cy="246221"/>
          </a:xfrm>
          <a:prstGeom prst="rect">
            <a:avLst/>
          </a:prstGeom>
          <a:noFill/>
        </p:spPr>
        <p:txBody>
          <a:bodyPr wrap="square" rtlCol="0">
            <a:spAutoFit/>
          </a:bodyPr>
          <a:lstStyle/>
          <a:p>
            <a:r>
              <a:rPr lang="en-US" sz="1000" dirty="0" smtClean="0"/>
              <a:t>Source: CRTC data collection</a:t>
            </a:r>
            <a:endParaRPr lang="en-CA" sz="1000" dirty="0"/>
          </a:p>
        </p:txBody>
      </p:sp>
    </p:spTree>
    <p:extLst>
      <p:ext uri="{BB962C8B-B14F-4D97-AF65-F5344CB8AC3E}">
        <p14:creationId xmlns:p14="http://schemas.microsoft.com/office/powerpoint/2010/main" val="190832255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Bell Wireline</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3" name="Group 2"/>
          <p:cNvGrpSpPr/>
          <p:nvPr/>
        </p:nvGrpSpPr>
        <p:grpSpPr>
          <a:xfrm>
            <a:off x="2401667" y="6276744"/>
            <a:ext cx="7507911" cy="390425"/>
            <a:chOff x="2401667" y="6276744"/>
            <a:chExt cx="7507911" cy="390425"/>
          </a:xfrm>
        </p:grpSpPr>
        <p:sp>
          <p:nvSpPr>
            <p:cNvPr id="15" name="TextBox 1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6" name="TextBox 1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7" name="TextBox 16"/>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18" name="TextBox 17"/>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19" name="Straight Connector 18"/>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5" name="Picture 4"/>
          <p:cNvPicPr>
            <a:picLocks noChangeAspect="1"/>
          </p:cNvPicPr>
          <p:nvPr/>
        </p:nvPicPr>
        <p:blipFill>
          <a:blip r:embed="rId3"/>
          <a:stretch>
            <a:fillRect/>
          </a:stretch>
        </p:blipFill>
        <p:spPr>
          <a:xfrm>
            <a:off x="1902745" y="1690688"/>
            <a:ext cx="7868811" cy="3825395"/>
          </a:xfrm>
          <a:prstGeom prst="rect">
            <a:avLst/>
          </a:prstGeom>
        </p:spPr>
      </p:pic>
    </p:spTree>
    <p:extLst>
      <p:ext uri="{BB962C8B-B14F-4D97-AF65-F5344CB8AC3E}">
        <p14:creationId xmlns:p14="http://schemas.microsoft.com/office/powerpoint/2010/main" val="37645077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Bell Media</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3" name="Group 2"/>
          <p:cNvGrpSpPr/>
          <p:nvPr/>
        </p:nvGrpSpPr>
        <p:grpSpPr>
          <a:xfrm>
            <a:off x="2401667" y="6276744"/>
            <a:ext cx="7507911" cy="390425"/>
            <a:chOff x="2401667" y="6276744"/>
            <a:chExt cx="7507911" cy="390425"/>
          </a:xfrm>
        </p:grpSpPr>
        <p:sp>
          <p:nvSpPr>
            <p:cNvPr id="15" name="TextBox 1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6" name="TextBox 1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7" name="TextBox 16"/>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18" name="TextBox 17"/>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19" name="Straight Connector 18"/>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3" name="Vertical Text Placeholder 3"/>
          <p:cNvSpPr txBox="1">
            <a:spLocks/>
          </p:cNvSpPr>
          <p:nvPr/>
        </p:nvSpPr>
        <p:spPr>
          <a:xfrm>
            <a:off x="1600200" y="1600201"/>
            <a:ext cx="90678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smtClean="0"/>
              <a:t>Canada’s premier multimedia company with leading assets in TV, radio, OOH advertising and digital media </a:t>
            </a:r>
          </a:p>
          <a:p>
            <a:endParaRPr lang="en-US" sz="2000" smtClean="0"/>
          </a:p>
          <a:p>
            <a:pPr marL="0" indent="0">
              <a:buFont typeface="Arial"/>
              <a:buNone/>
            </a:pPr>
            <a:r>
              <a:rPr lang="en-US" sz="2000" smtClean="0"/>
              <a:t>•   Revenues are derived primarily from advertising and subscriber fees</a:t>
            </a:r>
            <a:br>
              <a:rPr lang="en-US" sz="2000" smtClean="0"/>
            </a:br>
            <a:r>
              <a:rPr lang="en-US" sz="2000" smtClean="0"/>
              <a:t>        • Conventional TV revenue is derived from advertising</a:t>
            </a:r>
            <a:br>
              <a:rPr lang="en-US" sz="2000" smtClean="0"/>
            </a:br>
            <a:r>
              <a:rPr lang="en-US" sz="2000" smtClean="0"/>
              <a:t>        • Specialty TV revenue is generated from subscription fees and advertising</a:t>
            </a:r>
          </a:p>
          <a:p>
            <a:pPr marL="0" indent="0">
              <a:buFont typeface="Arial"/>
              <a:buNone/>
            </a:pPr>
            <a:r>
              <a:rPr lang="en-US" sz="2000" smtClean="0"/>
              <a:t>        • Pay TV revenue is received from subscription fees</a:t>
            </a:r>
            <a:br>
              <a:rPr lang="en-US" sz="2000" smtClean="0"/>
            </a:br>
            <a:r>
              <a:rPr lang="en-US" sz="2000" smtClean="0"/>
              <a:t>        • Radio revenue is generated from advertising aired over our stations</a:t>
            </a:r>
            <a:br>
              <a:rPr lang="en-US" sz="2000" smtClean="0"/>
            </a:br>
            <a:r>
              <a:rPr lang="en-US" sz="2000" smtClean="0"/>
              <a:t>        • OOH revenues are generated from advertising </a:t>
            </a:r>
          </a:p>
          <a:p>
            <a:pPr marL="0" indent="0">
              <a:buFont typeface="Arial"/>
              <a:buNone/>
            </a:pPr>
            <a:endParaRPr lang="en-US" sz="2000" smtClean="0"/>
          </a:p>
          <a:p>
            <a:endParaRPr lang="en-US" dirty="0"/>
          </a:p>
        </p:txBody>
      </p:sp>
    </p:spTree>
    <p:extLst>
      <p:ext uri="{BB962C8B-B14F-4D97-AF65-F5344CB8AC3E}">
        <p14:creationId xmlns:p14="http://schemas.microsoft.com/office/powerpoint/2010/main" val="52131774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Subsidiaries and Investments</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3" name="Group 2"/>
          <p:cNvGrpSpPr/>
          <p:nvPr/>
        </p:nvGrpSpPr>
        <p:grpSpPr>
          <a:xfrm>
            <a:off x="2401667" y="6276744"/>
            <a:ext cx="7507911" cy="390425"/>
            <a:chOff x="2401667" y="6276744"/>
            <a:chExt cx="7507911" cy="390425"/>
          </a:xfrm>
        </p:grpSpPr>
        <p:sp>
          <p:nvSpPr>
            <p:cNvPr id="15" name="TextBox 1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6" name="TextBox 1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7" name="TextBox 16"/>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18" name="TextBox 17"/>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19" name="Straight Connector 18"/>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graphicFrame>
        <p:nvGraphicFramePr>
          <p:cNvPr id="13" name="Table 12"/>
          <p:cNvGraphicFramePr>
            <a:graphicFrameLocks noGrp="1"/>
          </p:cNvGraphicFramePr>
          <p:nvPr>
            <p:extLst/>
          </p:nvPr>
        </p:nvGraphicFramePr>
        <p:xfrm>
          <a:off x="666750" y="1905000"/>
          <a:ext cx="10687050" cy="3916680"/>
        </p:xfrm>
        <a:graphic>
          <a:graphicData uri="http://schemas.openxmlformats.org/drawingml/2006/table">
            <a:tbl>
              <a:tblPr firstRow="1" bandRow="1">
                <a:tableStyleId>{5C22544A-7EE6-4342-B048-85BDC9FD1C3A}</a:tableStyleId>
              </a:tblPr>
              <a:tblGrid>
                <a:gridCol w="1335883">
                  <a:extLst>
                    <a:ext uri="{9D8B030D-6E8A-4147-A177-3AD203B41FA5}">
                      <a16:colId xmlns="" xmlns:a16="http://schemas.microsoft.com/office/drawing/2014/main" val="20000"/>
                    </a:ext>
                  </a:extLst>
                </a:gridCol>
                <a:gridCol w="1431302">
                  <a:extLst>
                    <a:ext uri="{9D8B030D-6E8A-4147-A177-3AD203B41FA5}">
                      <a16:colId xmlns="" xmlns:a16="http://schemas.microsoft.com/office/drawing/2014/main" val="20001"/>
                    </a:ext>
                  </a:extLst>
                </a:gridCol>
                <a:gridCol w="2767182">
                  <a:extLst>
                    <a:ext uri="{9D8B030D-6E8A-4147-A177-3AD203B41FA5}">
                      <a16:colId xmlns="" xmlns:a16="http://schemas.microsoft.com/office/drawing/2014/main" val="20002"/>
                    </a:ext>
                  </a:extLst>
                </a:gridCol>
                <a:gridCol w="2099241">
                  <a:extLst>
                    <a:ext uri="{9D8B030D-6E8A-4147-A177-3AD203B41FA5}">
                      <a16:colId xmlns="" xmlns:a16="http://schemas.microsoft.com/office/drawing/2014/main" val="20003"/>
                    </a:ext>
                  </a:extLst>
                </a:gridCol>
                <a:gridCol w="3053442">
                  <a:extLst>
                    <a:ext uri="{9D8B030D-6E8A-4147-A177-3AD203B41FA5}">
                      <a16:colId xmlns="" xmlns:a16="http://schemas.microsoft.com/office/drawing/2014/main" val="20004"/>
                    </a:ext>
                  </a:extLst>
                </a:gridCol>
              </a:tblGrid>
              <a:tr h="533400">
                <a:tc>
                  <a:txBody>
                    <a:bodyPr/>
                    <a:lstStyle/>
                    <a:p>
                      <a:pPr algn="ctr"/>
                      <a:r>
                        <a:rPr lang="en-US" i="1" dirty="0" smtClean="0"/>
                        <a:t>Bell</a:t>
                      </a:r>
                      <a:r>
                        <a:rPr lang="en-US" i="1" baseline="0" dirty="0" smtClean="0"/>
                        <a:t> Wireless</a:t>
                      </a:r>
                      <a:endParaRPr lang="en-US" i="1" dirty="0"/>
                    </a:p>
                  </a:txBody>
                  <a:tcPr anchor="ctr"/>
                </a:tc>
                <a:tc>
                  <a:txBody>
                    <a:bodyPr/>
                    <a:lstStyle/>
                    <a:p>
                      <a:pPr algn="ctr"/>
                      <a:r>
                        <a:rPr lang="en-US" i="1" dirty="0" smtClean="0"/>
                        <a:t>Bell </a:t>
                      </a:r>
                      <a:r>
                        <a:rPr lang="en-US" i="1" dirty="0" err="1" smtClean="0"/>
                        <a:t>Wireline</a:t>
                      </a:r>
                      <a:endParaRPr lang="en-US" i="1" dirty="0"/>
                    </a:p>
                  </a:txBody>
                  <a:tcPr anchor="ctr"/>
                </a:tc>
                <a:tc>
                  <a:txBody>
                    <a:bodyPr/>
                    <a:lstStyle/>
                    <a:p>
                      <a:pPr algn="ctr"/>
                      <a:r>
                        <a:rPr lang="en-US" i="1" dirty="0" smtClean="0"/>
                        <a:t>Bell</a:t>
                      </a:r>
                      <a:r>
                        <a:rPr lang="en-US" i="1" baseline="0" dirty="0" smtClean="0"/>
                        <a:t> Media</a:t>
                      </a:r>
                      <a:endParaRPr lang="en-US" i="1" dirty="0"/>
                    </a:p>
                  </a:txBody>
                  <a:tcPr anchor="ctr"/>
                </a:tc>
                <a:tc>
                  <a:txBody>
                    <a:bodyPr/>
                    <a:lstStyle/>
                    <a:p>
                      <a:pPr algn="ctr"/>
                      <a:r>
                        <a:rPr lang="en-US" i="1" dirty="0" smtClean="0"/>
                        <a:t>Bell Aliant</a:t>
                      </a:r>
                      <a:endParaRPr lang="en-US" i="1" dirty="0"/>
                    </a:p>
                  </a:txBody>
                  <a:tcPr anchor="ctr"/>
                </a:tc>
                <a:tc>
                  <a:txBody>
                    <a:bodyPr/>
                    <a:lstStyle/>
                    <a:p>
                      <a:pPr algn="ctr"/>
                      <a:r>
                        <a:rPr lang="en-US" i="1" dirty="0" smtClean="0"/>
                        <a:t>Other Investment</a:t>
                      </a:r>
                      <a:endParaRPr lang="en-US" i="1" dirty="0"/>
                    </a:p>
                  </a:txBody>
                  <a:tcPr anchor="ctr"/>
                </a:tc>
                <a:extLst>
                  <a:ext uri="{0D108BD9-81ED-4DB2-BD59-A6C34878D82A}">
                    <a16:rowId xmlns="" xmlns:a16="http://schemas.microsoft.com/office/drawing/2014/main" val="10000"/>
                  </a:ext>
                </a:extLst>
              </a:tr>
              <a:tr h="327660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10001"/>
                  </a:ext>
                </a:extLst>
              </a:tr>
            </a:tbl>
          </a:graphicData>
        </a:graphic>
      </p:graphicFrame>
      <p:pic>
        <p:nvPicPr>
          <p:cNvPr id="14" name="Picture 13" descr="屏幕快照 2015-07-19 19.03.5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875" y="3200400"/>
            <a:ext cx="914400" cy="1549400"/>
          </a:xfrm>
          <a:prstGeom prst="rect">
            <a:avLst/>
          </a:prstGeom>
        </p:spPr>
      </p:pic>
      <p:pic>
        <p:nvPicPr>
          <p:cNvPr id="22" name="Picture 21" descr="屏幕快照 2015-07-19 19.16.2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0750" y="3200400"/>
            <a:ext cx="990600" cy="1816100"/>
          </a:xfrm>
          <a:prstGeom prst="rect">
            <a:avLst/>
          </a:prstGeom>
        </p:spPr>
      </p:pic>
      <p:pic>
        <p:nvPicPr>
          <p:cNvPr id="23" name="Picture 22" descr="屏幕快照 2015-07-19 19.15.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4803" y="2622550"/>
            <a:ext cx="2133600" cy="3060700"/>
          </a:xfrm>
          <a:prstGeom prst="rect">
            <a:avLst/>
          </a:prstGeom>
        </p:spPr>
      </p:pic>
      <p:pic>
        <p:nvPicPr>
          <p:cNvPr id="24" name="Picture 23" descr="屏幕快照 2015-07-19 19.12.2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8664" y="3200400"/>
            <a:ext cx="1600200" cy="2209800"/>
          </a:xfrm>
          <a:prstGeom prst="rect">
            <a:avLst/>
          </a:prstGeom>
        </p:spPr>
      </p:pic>
      <p:pic>
        <p:nvPicPr>
          <p:cNvPr id="25" name="Picture 24" descr="屏幕快照 2015-07-19 19.21.17.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3332" y="3220850"/>
            <a:ext cx="2286000" cy="1879600"/>
          </a:xfrm>
          <a:prstGeom prst="rect">
            <a:avLst/>
          </a:prstGeom>
        </p:spPr>
      </p:pic>
    </p:spTree>
    <p:extLst>
      <p:ext uri="{BB962C8B-B14F-4D97-AF65-F5344CB8AC3E}">
        <p14:creationId xmlns:p14="http://schemas.microsoft.com/office/powerpoint/2010/main" val="54127683"/>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Bell Media</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3" name="Group 2"/>
          <p:cNvGrpSpPr/>
          <p:nvPr/>
        </p:nvGrpSpPr>
        <p:grpSpPr>
          <a:xfrm>
            <a:off x="2401667" y="6276744"/>
            <a:ext cx="7507911" cy="390425"/>
            <a:chOff x="2401667" y="6276744"/>
            <a:chExt cx="7507911" cy="390425"/>
          </a:xfrm>
        </p:grpSpPr>
        <p:sp>
          <p:nvSpPr>
            <p:cNvPr id="15" name="TextBox 1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6" name="TextBox 1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7" name="TextBox 16"/>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18" name="TextBox 17"/>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19" name="Straight Connector 18"/>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5" name="Picture 4"/>
          <p:cNvPicPr>
            <a:picLocks noChangeAspect="1"/>
          </p:cNvPicPr>
          <p:nvPr/>
        </p:nvPicPr>
        <p:blipFill>
          <a:blip r:embed="rId3"/>
          <a:stretch>
            <a:fillRect/>
          </a:stretch>
        </p:blipFill>
        <p:spPr>
          <a:xfrm>
            <a:off x="838200" y="1564396"/>
            <a:ext cx="9935349" cy="3855903"/>
          </a:xfrm>
          <a:prstGeom prst="rect">
            <a:avLst/>
          </a:prstGeom>
        </p:spPr>
      </p:pic>
    </p:spTree>
    <p:extLst>
      <p:ext uri="{BB962C8B-B14F-4D97-AF65-F5344CB8AC3E}">
        <p14:creationId xmlns:p14="http://schemas.microsoft.com/office/powerpoint/2010/main" val="1338385500"/>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Bell Media</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3" name="Group 2"/>
          <p:cNvGrpSpPr/>
          <p:nvPr/>
        </p:nvGrpSpPr>
        <p:grpSpPr>
          <a:xfrm>
            <a:off x="2401667" y="6276744"/>
            <a:ext cx="7507911" cy="390425"/>
            <a:chOff x="2401667" y="6276744"/>
            <a:chExt cx="7507911" cy="390425"/>
          </a:xfrm>
        </p:grpSpPr>
        <p:sp>
          <p:nvSpPr>
            <p:cNvPr id="15" name="TextBox 1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6" name="TextBox 1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7" name="TextBox 16"/>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18" name="TextBox 17"/>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19" name="Straight Connector 18"/>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5" name="Picture 4"/>
          <p:cNvPicPr>
            <a:picLocks noChangeAspect="1"/>
          </p:cNvPicPr>
          <p:nvPr/>
        </p:nvPicPr>
        <p:blipFill>
          <a:blip r:embed="rId3"/>
          <a:stretch>
            <a:fillRect/>
          </a:stretch>
        </p:blipFill>
        <p:spPr>
          <a:xfrm>
            <a:off x="838200" y="1690688"/>
            <a:ext cx="10073199" cy="3692889"/>
          </a:xfrm>
          <a:prstGeom prst="rect">
            <a:avLst/>
          </a:prstGeom>
        </p:spPr>
      </p:pic>
    </p:spTree>
    <p:extLst>
      <p:ext uri="{BB962C8B-B14F-4D97-AF65-F5344CB8AC3E}">
        <p14:creationId xmlns:p14="http://schemas.microsoft.com/office/powerpoint/2010/main" val="1501379822"/>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6857999"/>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sp>
        <p:nvSpPr>
          <p:cNvPr id="14" name="Title 1"/>
          <p:cNvSpPr>
            <a:spLocks noGrp="1"/>
          </p:cNvSpPr>
          <p:nvPr>
            <p:ph type="title"/>
          </p:nvPr>
        </p:nvSpPr>
        <p:spPr>
          <a:xfrm>
            <a:off x="838200" y="515027"/>
            <a:ext cx="10515600" cy="1325563"/>
          </a:xfrm>
        </p:spPr>
        <p:txBody>
          <a:bodyPr>
            <a:normAutofit/>
          </a:bodyPr>
          <a:lstStyle/>
          <a:p>
            <a:pPr algn="ctr"/>
            <a:r>
              <a:rPr lang="en-US" sz="6000" dirty="0" smtClean="0">
                <a:solidFill>
                  <a:schemeClr val="bg1"/>
                </a:solidFill>
              </a:rPr>
              <a:t>Financials</a:t>
            </a:r>
            <a:endParaRPr lang="en-US" sz="6000" dirty="0">
              <a:solidFill>
                <a:schemeClr val="bg1"/>
              </a:solidFill>
            </a:endParaRPr>
          </a:p>
        </p:txBody>
      </p:sp>
      <p:pic>
        <p:nvPicPr>
          <p:cNvPr id="6" name="Content Placeholder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760" y="1735658"/>
            <a:ext cx="5608479" cy="435133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40234994"/>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Financials</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22" name="Group 21"/>
          <p:cNvGrpSpPr/>
          <p:nvPr/>
        </p:nvGrpSpPr>
        <p:grpSpPr>
          <a:xfrm>
            <a:off x="2401667" y="6276744"/>
            <a:ext cx="7507911" cy="390425"/>
            <a:chOff x="2401667" y="6276744"/>
            <a:chExt cx="750791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6432370"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3" name="Picture 2"/>
          <p:cNvPicPr>
            <a:picLocks noChangeAspect="1"/>
          </p:cNvPicPr>
          <p:nvPr/>
        </p:nvPicPr>
        <p:blipFill>
          <a:blip r:embed="rId3"/>
          <a:stretch>
            <a:fillRect/>
          </a:stretch>
        </p:blipFill>
        <p:spPr>
          <a:xfrm>
            <a:off x="3615612" y="580920"/>
            <a:ext cx="8183848" cy="5316078"/>
          </a:xfrm>
          <a:prstGeom prst="rect">
            <a:avLst/>
          </a:prstGeom>
        </p:spPr>
      </p:pic>
    </p:spTree>
    <p:extLst>
      <p:ext uri="{BB962C8B-B14F-4D97-AF65-F5344CB8AC3E}">
        <p14:creationId xmlns:p14="http://schemas.microsoft.com/office/powerpoint/2010/main" val="474392010"/>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Financials</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22" name="Group 21"/>
          <p:cNvGrpSpPr/>
          <p:nvPr/>
        </p:nvGrpSpPr>
        <p:grpSpPr>
          <a:xfrm>
            <a:off x="2401667" y="6276744"/>
            <a:ext cx="7507911" cy="390425"/>
            <a:chOff x="2401667" y="6276744"/>
            <a:chExt cx="750791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6432370"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5" name="Picture 4"/>
          <p:cNvPicPr>
            <a:picLocks noChangeAspect="1"/>
          </p:cNvPicPr>
          <p:nvPr/>
        </p:nvPicPr>
        <p:blipFill>
          <a:blip r:embed="rId3"/>
          <a:stretch>
            <a:fillRect/>
          </a:stretch>
        </p:blipFill>
        <p:spPr>
          <a:xfrm>
            <a:off x="3367961" y="1027906"/>
            <a:ext cx="8647729" cy="4779980"/>
          </a:xfrm>
          <a:prstGeom prst="rect">
            <a:avLst/>
          </a:prstGeom>
        </p:spPr>
      </p:pic>
    </p:spTree>
    <p:extLst>
      <p:ext uri="{BB962C8B-B14F-4D97-AF65-F5344CB8AC3E}">
        <p14:creationId xmlns:p14="http://schemas.microsoft.com/office/powerpoint/2010/main" val="1647214406"/>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Financials</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22" name="Group 21"/>
          <p:cNvGrpSpPr/>
          <p:nvPr/>
        </p:nvGrpSpPr>
        <p:grpSpPr>
          <a:xfrm>
            <a:off x="2401667" y="6276744"/>
            <a:ext cx="7507911" cy="390425"/>
            <a:chOff x="2401667" y="6276744"/>
            <a:chExt cx="750791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6432370"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3" name="Picture 2"/>
          <p:cNvPicPr>
            <a:picLocks noChangeAspect="1"/>
          </p:cNvPicPr>
          <p:nvPr/>
        </p:nvPicPr>
        <p:blipFill>
          <a:blip r:embed="rId3"/>
          <a:stretch>
            <a:fillRect/>
          </a:stretch>
        </p:blipFill>
        <p:spPr>
          <a:xfrm>
            <a:off x="3615612" y="749125"/>
            <a:ext cx="8312148" cy="4915413"/>
          </a:xfrm>
          <a:prstGeom prst="rect">
            <a:avLst/>
          </a:prstGeom>
        </p:spPr>
      </p:pic>
    </p:spTree>
    <p:extLst>
      <p:ext uri="{BB962C8B-B14F-4D97-AF65-F5344CB8AC3E}">
        <p14:creationId xmlns:p14="http://schemas.microsoft.com/office/powerpoint/2010/main" val="1520828165"/>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Financials</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22" name="Group 21"/>
          <p:cNvGrpSpPr/>
          <p:nvPr/>
        </p:nvGrpSpPr>
        <p:grpSpPr>
          <a:xfrm>
            <a:off x="2401667" y="6276744"/>
            <a:ext cx="7507911" cy="390425"/>
            <a:chOff x="2401667" y="6276744"/>
            <a:chExt cx="750791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6432370"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3" name="Picture 2"/>
          <p:cNvPicPr>
            <a:picLocks noChangeAspect="1"/>
          </p:cNvPicPr>
          <p:nvPr/>
        </p:nvPicPr>
        <p:blipFill>
          <a:blip r:embed="rId3"/>
          <a:stretch>
            <a:fillRect/>
          </a:stretch>
        </p:blipFill>
        <p:spPr>
          <a:xfrm>
            <a:off x="773039" y="1452623"/>
            <a:ext cx="10457294" cy="4444375"/>
          </a:xfrm>
          <a:prstGeom prst="rect">
            <a:avLst/>
          </a:prstGeom>
        </p:spPr>
      </p:pic>
    </p:spTree>
    <p:extLst>
      <p:ext uri="{BB962C8B-B14F-4D97-AF65-F5344CB8AC3E}">
        <p14:creationId xmlns:p14="http://schemas.microsoft.com/office/powerpoint/2010/main" val="12086025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smtClean="0">
                <a:solidFill>
                  <a:srgbClr val="FFFFFF"/>
                </a:solidFill>
              </a:rPr>
              <a:t>Wireline Local &amp; Long Distance Retail Revenues</a:t>
            </a:r>
            <a:endParaRPr lang="en-US" sz="4800" dirty="0">
              <a:solidFill>
                <a:srgbClr val="FFFFFF"/>
              </a:solidFill>
            </a:endParaRPr>
          </a:p>
        </p:txBody>
      </p:sp>
      <p:pic>
        <p:nvPicPr>
          <p:cNvPr id="2" name="Picture 1"/>
          <p:cNvPicPr>
            <a:picLocks noChangeAspect="1"/>
          </p:cNvPicPr>
          <p:nvPr/>
        </p:nvPicPr>
        <p:blipFill>
          <a:blip r:embed="rId2"/>
          <a:stretch>
            <a:fillRect/>
          </a:stretch>
        </p:blipFill>
        <p:spPr>
          <a:xfrm>
            <a:off x="642937" y="1081087"/>
            <a:ext cx="10906125" cy="4695825"/>
          </a:xfrm>
          <a:prstGeom prst="rect">
            <a:avLst/>
          </a:prstGeom>
        </p:spPr>
      </p:pic>
      <p:sp>
        <p:nvSpPr>
          <p:cNvPr id="13" name="TextBox 12"/>
          <p:cNvSpPr txBox="1"/>
          <p:nvPr/>
        </p:nvSpPr>
        <p:spPr>
          <a:xfrm>
            <a:off x="230090" y="5730825"/>
            <a:ext cx="1876105" cy="246221"/>
          </a:xfrm>
          <a:prstGeom prst="rect">
            <a:avLst/>
          </a:prstGeom>
          <a:noFill/>
        </p:spPr>
        <p:txBody>
          <a:bodyPr wrap="square" rtlCol="0">
            <a:spAutoFit/>
          </a:bodyPr>
          <a:lstStyle/>
          <a:p>
            <a:r>
              <a:rPr lang="en-US" sz="1000" dirty="0" smtClean="0"/>
              <a:t>Source: CRTC data collection</a:t>
            </a:r>
            <a:endParaRPr lang="en-CA" sz="1000" dirty="0"/>
          </a:p>
        </p:txBody>
      </p:sp>
      <p:sp>
        <p:nvSpPr>
          <p:cNvPr id="3" name="TextBox 2"/>
          <p:cNvSpPr txBox="1"/>
          <p:nvPr/>
        </p:nvSpPr>
        <p:spPr>
          <a:xfrm>
            <a:off x="2110536" y="1111189"/>
            <a:ext cx="2238233" cy="379223"/>
          </a:xfrm>
          <a:prstGeom prst="rect">
            <a:avLst/>
          </a:prstGeom>
          <a:noFill/>
        </p:spPr>
        <p:txBody>
          <a:bodyPr wrap="square" rtlCol="0">
            <a:spAutoFit/>
          </a:bodyPr>
          <a:lstStyle/>
          <a:p>
            <a:r>
              <a:rPr lang="en-US" b="1" dirty="0" smtClean="0"/>
              <a:t>($ Millions)</a:t>
            </a:r>
            <a:endParaRPr lang="en-CA" b="1" dirty="0"/>
          </a:p>
        </p:txBody>
      </p:sp>
    </p:spTree>
    <p:extLst>
      <p:ext uri="{BB962C8B-B14F-4D97-AF65-F5344CB8AC3E}">
        <p14:creationId xmlns:p14="http://schemas.microsoft.com/office/powerpoint/2010/main" val="508829905"/>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Financials</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22" name="Group 21"/>
          <p:cNvGrpSpPr/>
          <p:nvPr/>
        </p:nvGrpSpPr>
        <p:grpSpPr>
          <a:xfrm>
            <a:off x="2401667" y="6276744"/>
            <a:ext cx="7507911" cy="390425"/>
            <a:chOff x="2401667" y="6276744"/>
            <a:chExt cx="750791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6432370"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3" name="Picture 2"/>
          <p:cNvPicPr>
            <a:picLocks noChangeAspect="1"/>
          </p:cNvPicPr>
          <p:nvPr/>
        </p:nvPicPr>
        <p:blipFill>
          <a:blip r:embed="rId3"/>
          <a:stretch>
            <a:fillRect/>
          </a:stretch>
        </p:blipFill>
        <p:spPr>
          <a:xfrm>
            <a:off x="739019" y="1788466"/>
            <a:ext cx="10713961" cy="3450330"/>
          </a:xfrm>
          <a:prstGeom prst="rect">
            <a:avLst/>
          </a:prstGeom>
        </p:spPr>
      </p:pic>
    </p:spTree>
    <p:extLst>
      <p:ext uri="{BB962C8B-B14F-4D97-AF65-F5344CB8AC3E}">
        <p14:creationId xmlns:p14="http://schemas.microsoft.com/office/powerpoint/2010/main" val="2082909401"/>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Financials</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22" name="Group 21"/>
          <p:cNvGrpSpPr/>
          <p:nvPr/>
        </p:nvGrpSpPr>
        <p:grpSpPr>
          <a:xfrm>
            <a:off x="2401667" y="6276744"/>
            <a:ext cx="7507911" cy="390425"/>
            <a:chOff x="2401667" y="6276744"/>
            <a:chExt cx="750791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6432370"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3" name="Picture 2"/>
          <p:cNvPicPr>
            <a:picLocks noChangeAspect="1"/>
          </p:cNvPicPr>
          <p:nvPr/>
        </p:nvPicPr>
        <p:blipFill>
          <a:blip r:embed="rId3"/>
          <a:stretch>
            <a:fillRect/>
          </a:stretch>
        </p:blipFill>
        <p:spPr>
          <a:xfrm>
            <a:off x="1255323" y="1330328"/>
            <a:ext cx="9492726" cy="4472454"/>
          </a:xfrm>
          <a:prstGeom prst="rect">
            <a:avLst/>
          </a:prstGeom>
        </p:spPr>
      </p:pic>
    </p:spTree>
    <p:extLst>
      <p:ext uri="{BB962C8B-B14F-4D97-AF65-F5344CB8AC3E}">
        <p14:creationId xmlns:p14="http://schemas.microsoft.com/office/powerpoint/2010/main" val="1327372860"/>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Financials</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22" name="Group 21"/>
          <p:cNvGrpSpPr/>
          <p:nvPr/>
        </p:nvGrpSpPr>
        <p:grpSpPr>
          <a:xfrm>
            <a:off x="2401667" y="6276744"/>
            <a:ext cx="7507911" cy="390425"/>
            <a:chOff x="2401667" y="6276744"/>
            <a:chExt cx="750791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6432370"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3" name="Picture 2"/>
          <p:cNvPicPr>
            <a:picLocks noChangeAspect="1"/>
          </p:cNvPicPr>
          <p:nvPr/>
        </p:nvPicPr>
        <p:blipFill>
          <a:blip r:embed="rId3"/>
          <a:stretch>
            <a:fillRect/>
          </a:stretch>
        </p:blipFill>
        <p:spPr>
          <a:xfrm>
            <a:off x="3674803" y="395270"/>
            <a:ext cx="7880685" cy="5602351"/>
          </a:xfrm>
          <a:prstGeom prst="rect">
            <a:avLst/>
          </a:prstGeom>
        </p:spPr>
      </p:pic>
    </p:spTree>
    <p:extLst>
      <p:ext uri="{BB962C8B-B14F-4D97-AF65-F5344CB8AC3E}">
        <p14:creationId xmlns:p14="http://schemas.microsoft.com/office/powerpoint/2010/main" val="1095532984"/>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Financials</a:t>
            </a:r>
            <a:endParaRPr lang="en-US" dirty="0"/>
          </a:p>
        </p:txBody>
      </p:sp>
      <p:sp>
        <p:nvSpPr>
          <p:cNvPr id="4" name="Rectangle 3"/>
          <p:cNvSpPr>
            <a:spLocks/>
          </p:cNvSpPr>
          <p:nvPr/>
        </p:nvSpPr>
        <p:spPr>
          <a:xfrm>
            <a:off x="0" y="6108921"/>
            <a:ext cx="12192000" cy="749078"/>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22" name="Group 21"/>
          <p:cNvGrpSpPr/>
          <p:nvPr/>
        </p:nvGrpSpPr>
        <p:grpSpPr>
          <a:xfrm>
            <a:off x="2401667" y="6276744"/>
            <a:ext cx="7507911" cy="390425"/>
            <a:chOff x="2401667" y="6276744"/>
            <a:chExt cx="750791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6432370"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3" name="Picture 2"/>
          <p:cNvPicPr>
            <a:picLocks noChangeAspect="1"/>
          </p:cNvPicPr>
          <p:nvPr/>
        </p:nvPicPr>
        <p:blipFill>
          <a:blip r:embed="rId3"/>
          <a:stretch>
            <a:fillRect/>
          </a:stretch>
        </p:blipFill>
        <p:spPr>
          <a:xfrm>
            <a:off x="3340613" y="704850"/>
            <a:ext cx="8705679" cy="5020693"/>
          </a:xfrm>
          <a:prstGeom prst="rect">
            <a:avLst/>
          </a:prstGeom>
        </p:spPr>
      </p:pic>
    </p:spTree>
    <p:extLst>
      <p:ext uri="{BB962C8B-B14F-4D97-AF65-F5344CB8AC3E}">
        <p14:creationId xmlns:p14="http://schemas.microsoft.com/office/powerpoint/2010/main" val="98072710"/>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6857999"/>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sp>
        <p:nvSpPr>
          <p:cNvPr id="14" name="Title 1"/>
          <p:cNvSpPr>
            <a:spLocks noGrp="1"/>
          </p:cNvSpPr>
          <p:nvPr>
            <p:ph type="title"/>
          </p:nvPr>
        </p:nvSpPr>
        <p:spPr>
          <a:xfrm>
            <a:off x="838200" y="515027"/>
            <a:ext cx="10515600" cy="1325563"/>
          </a:xfrm>
        </p:spPr>
        <p:txBody>
          <a:bodyPr>
            <a:normAutofit/>
          </a:bodyPr>
          <a:lstStyle/>
          <a:p>
            <a:pPr algn="ctr"/>
            <a:r>
              <a:rPr lang="en-US" sz="6000" dirty="0" smtClean="0">
                <a:solidFill>
                  <a:schemeClr val="bg1"/>
                </a:solidFill>
              </a:rPr>
              <a:t>Recommendation</a:t>
            </a:r>
            <a:endParaRPr lang="en-US" sz="6000" dirty="0">
              <a:solidFill>
                <a:schemeClr val="bg1"/>
              </a:solidFill>
            </a:endParaRPr>
          </a:p>
        </p:txBody>
      </p:sp>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0472" y="1825625"/>
            <a:ext cx="8311055" cy="435133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203949592"/>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6857999"/>
          </a:xfrm>
          <a:prstGeom prst="rect">
            <a:avLst/>
          </a:prstGeom>
          <a:solidFill>
            <a:srgbClr val="1A6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p:cNvPicPr>
            <a:picLocks noGrp="1" noChangeAspect="1"/>
          </p:cNvPicPr>
          <p:nvPr>
            <p:ph idx="1"/>
          </p:nvPr>
        </p:nvPicPr>
        <p:blipFill rotWithShape="1">
          <a:blip r:embed="rId2">
            <a:extLst>
              <a:ext uri="{28A0092B-C50C-407E-A947-70E740481C1C}">
                <a14:useLocalDpi xmlns:a14="http://schemas.microsoft.com/office/drawing/2010/main" val="0"/>
              </a:ext>
            </a:extLst>
          </a:blip>
          <a:srcRect l="6743" t="11226" r="7123" b="18881"/>
          <a:stretch/>
        </p:blipFill>
        <p:spPr>
          <a:xfrm>
            <a:off x="191338" y="6192747"/>
            <a:ext cx="912810" cy="571009"/>
          </a:xfrm>
        </p:spPr>
      </p:pic>
      <p:grpSp>
        <p:nvGrpSpPr>
          <p:cNvPr id="13" name="Group 12"/>
          <p:cNvGrpSpPr/>
          <p:nvPr/>
        </p:nvGrpSpPr>
        <p:grpSpPr>
          <a:xfrm>
            <a:off x="2401667" y="6276744"/>
            <a:ext cx="7507911" cy="391749"/>
            <a:chOff x="2401667" y="6276744"/>
            <a:chExt cx="7507911" cy="391749"/>
          </a:xfrm>
        </p:grpSpPr>
        <p:cxnSp>
          <p:nvCxnSpPr>
            <p:cNvPr id="14" name="Straight Connector 13"/>
            <p:cNvCxnSpPr/>
            <p:nvPr/>
          </p:nvCxnSpPr>
          <p:spPr>
            <a:xfrm flipV="1">
              <a:off x="7905490" y="6667167"/>
              <a:ext cx="1861359" cy="132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6" name="TextBox 1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7" name="TextBox 16"/>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18" name="TextBox 17"/>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sp>
          <p:nvSpPr>
            <p:cNvPr id="19" name="TextBox 18"/>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20" name="Title 2"/>
          <p:cNvSpPr>
            <a:spLocks noGrp="1"/>
          </p:cNvSpPr>
          <p:nvPr>
            <p:ph type="title"/>
          </p:nvPr>
        </p:nvSpPr>
        <p:spPr>
          <a:xfrm>
            <a:off x="4196932" y="2442397"/>
            <a:ext cx="3798135" cy="2234535"/>
          </a:xfrm>
        </p:spPr>
        <p:txBody>
          <a:bodyPr>
            <a:normAutofit/>
          </a:bodyPr>
          <a:lstStyle/>
          <a:p>
            <a:r>
              <a:rPr lang="en-US" sz="12000" dirty="0" smtClean="0">
                <a:solidFill>
                  <a:schemeClr val="bg1"/>
                </a:solidFill>
              </a:rPr>
              <a:t>HOLD</a:t>
            </a:r>
            <a:endParaRPr lang="en-US" sz="12000" dirty="0">
              <a:solidFill>
                <a:schemeClr val="bg1"/>
              </a:solidFill>
            </a:endParaRPr>
          </a:p>
        </p:txBody>
      </p:sp>
    </p:spTree>
    <p:extLst>
      <p:ext uri="{BB962C8B-B14F-4D97-AF65-F5344CB8AC3E}">
        <p14:creationId xmlns:p14="http://schemas.microsoft.com/office/powerpoint/2010/main" val="1661802527"/>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6857999"/>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297" t="3060" r="2933" b="4263"/>
          <a:stretch/>
        </p:blipFill>
        <p:spPr>
          <a:xfrm>
            <a:off x="2893102" y="209862"/>
            <a:ext cx="6430780" cy="6355830"/>
          </a:xfrm>
          <a:prstGeom prst="rect">
            <a:avLst/>
          </a:prstGeom>
        </p:spPr>
      </p:pic>
    </p:spTree>
    <p:extLst>
      <p:ext uri="{BB962C8B-B14F-4D97-AF65-F5344CB8AC3E}">
        <p14:creationId xmlns:p14="http://schemas.microsoft.com/office/powerpoint/2010/main" val="961201611"/>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2191677" y="6276744"/>
            <a:ext cx="7717901" cy="390425"/>
            <a:chOff x="2191677" y="6276744"/>
            <a:chExt cx="771790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25" name="Content Placeholder 9"/>
          <p:cNvPicPr>
            <a:picLocks noChangeAspect="1"/>
          </p:cNvPicPr>
          <p:nvPr/>
        </p:nvPicPr>
        <p:blipFill rotWithShape="1">
          <a:blip r:embed="rId3">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425" y="304800"/>
            <a:ext cx="3768035" cy="980597"/>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7287" y="468063"/>
            <a:ext cx="6925365" cy="817334"/>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6162" y="1453220"/>
            <a:ext cx="4745281" cy="4304319"/>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82746" y="1890789"/>
            <a:ext cx="4753984" cy="3866750"/>
          </a:xfrm>
          <a:prstGeom prst="rect">
            <a:avLst/>
          </a:prstGeom>
        </p:spPr>
      </p:pic>
      <p:sp>
        <p:nvSpPr>
          <p:cNvPr id="30" name="TextBox 29"/>
          <p:cNvSpPr txBox="1"/>
          <p:nvPr/>
        </p:nvSpPr>
        <p:spPr>
          <a:xfrm>
            <a:off x="9761583" y="5751759"/>
            <a:ext cx="2195537" cy="307777"/>
          </a:xfrm>
          <a:prstGeom prst="rect">
            <a:avLst/>
          </a:prstGeom>
          <a:noFill/>
        </p:spPr>
        <p:txBody>
          <a:bodyPr wrap="none" rtlCol="0">
            <a:spAutoFit/>
          </a:bodyPr>
          <a:lstStyle/>
          <a:p>
            <a:r>
              <a:rPr lang="en-US" sz="1400" dirty="0" smtClean="0"/>
              <a:t>Source: The Globe and Mail</a:t>
            </a:r>
            <a:endParaRPr lang="en-US" sz="1400" dirty="0"/>
          </a:p>
        </p:txBody>
      </p:sp>
    </p:spTree>
    <p:extLst>
      <p:ext uri="{BB962C8B-B14F-4D97-AF65-F5344CB8AC3E}">
        <p14:creationId xmlns:p14="http://schemas.microsoft.com/office/powerpoint/2010/main" val="959334320"/>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Strategic Intent</a:t>
            </a:r>
            <a:endParaRPr lang="en-US" dirty="0"/>
          </a:p>
        </p:txBody>
      </p:sp>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p:cNvSpPr>
            <a:spLocks noGrp="1"/>
          </p:cNvSpPr>
          <p:nvPr>
            <p:ph idx="1"/>
          </p:nvPr>
        </p:nvSpPr>
        <p:spPr/>
        <p:txBody>
          <a:bodyPr/>
          <a:lstStyle/>
          <a:p>
            <a:pPr marL="0" indent="0">
              <a:buNone/>
            </a:pPr>
            <a:r>
              <a:rPr lang="en-US" dirty="0" smtClean="0"/>
              <a:t>“</a:t>
            </a:r>
            <a:r>
              <a:rPr lang="en-CA" dirty="0"/>
              <a:t>To unleash the power of the Internet to deliver the best solutions to Canadians at home, in the workplace and on the </a:t>
            </a:r>
            <a:r>
              <a:rPr lang="en-CA" dirty="0" smtClean="0"/>
              <a:t>move.”</a:t>
            </a:r>
            <a:endParaRPr lang="en-CA" dirty="0"/>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cxnSp>
        <p:nvCxnSpPr>
          <p:cNvPr id="15" name="Straight Connector 14"/>
          <p:cNvCxnSpPr/>
          <p:nvPr/>
        </p:nvCxnSpPr>
        <p:spPr>
          <a:xfrm>
            <a:off x="2303148" y="6688258"/>
            <a:ext cx="131246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sp>
        <p:nvSpPr>
          <p:cNvPr id="27" name="TextBox 26"/>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spTree>
    <p:extLst>
      <p:ext uri="{BB962C8B-B14F-4D97-AF65-F5344CB8AC3E}">
        <p14:creationId xmlns:p14="http://schemas.microsoft.com/office/powerpoint/2010/main" val="1543483343"/>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2191677" y="6276744"/>
            <a:ext cx="7717901" cy="390425"/>
            <a:chOff x="2191677" y="6276744"/>
            <a:chExt cx="771790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25"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sp>
        <p:nvSpPr>
          <p:cNvPr id="13" name="Title 1"/>
          <p:cNvSpPr>
            <a:spLocks noGrp="1"/>
          </p:cNvSpPr>
          <p:nvPr>
            <p:ph type="title"/>
          </p:nvPr>
        </p:nvSpPr>
        <p:spPr/>
        <p:txBody>
          <a:bodyPr/>
          <a:lstStyle/>
          <a:p>
            <a:r>
              <a:rPr lang="en-US" dirty="0" smtClean="0"/>
              <a:t>History</a:t>
            </a:r>
            <a:endParaRPr lang="en-US" dirty="0"/>
          </a:p>
        </p:txBody>
      </p:sp>
      <p:graphicFrame>
        <p:nvGraphicFramePr>
          <p:cNvPr id="3" name="Diagram 2"/>
          <p:cNvGraphicFramePr/>
          <p:nvPr>
            <p:extLst/>
          </p:nvPr>
        </p:nvGraphicFramePr>
        <p:xfrm>
          <a:off x="2069356" y="1522622"/>
          <a:ext cx="7877578" cy="4447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95736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rPr>
              <a:t>Internet and Broadband Retail Sector (2014)</a:t>
            </a:r>
            <a:endParaRPr lang="en-US" sz="4800" dirty="0">
              <a:solidFill>
                <a:srgbClr val="FFFFFF"/>
              </a:solidFill>
            </a:endParaRPr>
          </a:p>
        </p:txBody>
      </p:sp>
      <p:pic>
        <p:nvPicPr>
          <p:cNvPr id="2" name="Picture 1"/>
          <p:cNvPicPr>
            <a:picLocks noChangeAspect="1"/>
          </p:cNvPicPr>
          <p:nvPr/>
        </p:nvPicPr>
        <p:blipFill>
          <a:blip r:embed="rId2"/>
          <a:stretch>
            <a:fillRect/>
          </a:stretch>
        </p:blipFill>
        <p:spPr>
          <a:xfrm>
            <a:off x="677038" y="877300"/>
            <a:ext cx="10837924" cy="4854760"/>
          </a:xfrm>
          <a:prstGeom prst="rect">
            <a:avLst/>
          </a:prstGeom>
        </p:spPr>
      </p:pic>
      <p:sp>
        <p:nvSpPr>
          <p:cNvPr id="13" name="TextBox 12"/>
          <p:cNvSpPr txBox="1"/>
          <p:nvPr/>
        </p:nvSpPr>
        <p:spPr>
          <a:xfrm>
            <a:off x="97074" y="5730825"/>
            <a:ext cx="1876105" cy="246221"/>
          </a:xfrm>
          <a:prstGeom prst="rect">
            <a:avLst/>
          </a:prstGeom>
          <a:noFill/>
        </p:spPr>
        <p:txBody>
          <a:bodyPr wrap="square" rtlCol="0">
            <a:spAutoFit/>
          </a:bodyPr>
          <a:lstStyle/>
          <a:p>
            <a:r>
              <a:rPr lang="en-US" sz="1000" dirty="0" smtClean="0"/>
              <a:t>Source: CRTC data collection</a:t>
            </a:r>
            <a:endParaRPr lang="en-CA" sz="1000" dirty="0"/>
          </a:p>
        </p:txBody>
      </p:sp>
    </p:spTree>
    <p:extLst>
      <p:ext uri="{BB962C8B-B14F-4D97-AF65-F5344CB8AC3E}">
        <p14:creationId xmlns:p14="http://schemas.microsoft.com/office/powerpoint/2010/main" val="624330981"/>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2191677" y="6276744"/>
            <a:ext cx="7717901" cy="390425"/>
            <a:chOff x="2191677" y="6276744"/>
            <a:chExt cx="771790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25"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sp>
        <p:nvSpPr>
          <p:cNvPr id="13" name="Title 1"/>
          <p:cNvSpPr>
            <a:spLocks noGrp="1"/>
          </p:cNvSpPr>
          <p:nvPr>
            <p:ph type="title"/>
          </p:nvPr>
        </p:nvSpPr>
        <p:spPr/>
        <p:txBody>
          <a:bodyPr/>
          <a:lstStyle/>
          <a:p>
            <a:r>
              <a:rPr lang="en-US" dirty="0" smtClean="0"/>
              <a:t>History</a:t>
            </a:r>
            <a:endParaRPr lang="en-US" dirty="0"/>
          </a:p>
        </p:txBody>
      </p:sp>
      <p:graphicFrame>
        <p:nvGraphicFramePr>
          <p:cNvPr id="3" name="Diagram 2"/>
          <p:cNvGraphicFramePr/>
          <p:nvPr>
            <p:extLst/>
          </p:nvPr>
        </p:nvGraphicFramePr>
        <p:xfrm>
          <a:off x="2069356" y="1522622"/>
          <a:ext cx="7877578" cy="4447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91734959"/>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2191677" y="6276744"/>
            <a:ext cx="7717901" cy="390425"/>
            <a:chOff x="2191677" y="6276744"/>
            <a:chExt cx="771790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25"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sp>
        <p:nvSpPr>
          <p:cNvPr id="13" name="Title 1"/>
          <p:cNvSpPr>
            <a:spLocks noGrp="1"/>
          </p:cNvSpPr>
          <p:nvPr>
            <p:ph type="title"/>
          </p:nvPr>
        </p:nvSpPr>
        <p:spPr/>
        <p:txBody>
          <a:bodyPr/>
          <a:lstStyle/>
          <a:p>
            <a:r>
              <a:rPr lang="en-US" dirty="0" smtClean="0"/>
              <a:t>History</a:t>
            </a:r>
            <a:endParaRPr lang="en-US" dirty="0"/>
          </a:p>
        </p:txBody>
      </p:sp>
      <p:graphicFrame>
        <p:nvGraphicFramePr>
          <p:cNvPr id="3" name="Diagram 2"/>
          <p:cNvGraphicFramePr/>
          <p:nvPr>
            <p:extLst/>
          </p:nvPr>
        </p:nvGraphicFramePr>
        <p:xfrm>
          <a:off x="2069356" y="1522622"/>
          <a:ext cx="7877578" cy="4447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2154523"/>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2191677" y="6276744"/>
            <a:ext cx="7717901" cy="390425"/>
            <a:chOff x="2191677" y="6276744"/>
            <a:chExt cx="771790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25" name="Content Placeholder 9"/>
          <p:cNvPicPr>
            <a:picLocks noChangeAspect="1"/>
          </p:cNvPicPr>
          <p:nvPr/>
        </p:nvPicPr>
        <p:blipFill rotWithShape="1">
          <a:blip r:embed="rId3">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sp>
        <p:nvSpPr>
          <p:cNvPr id="13" name="Title 1"/>
          <p:cNvSpPr>
            <a:spLocks noGrp="1"/>
          </p:cNvSpPr>
          <p:nvPr>
            <p:ph type="title"/>
          </p:nvPr>
        </p:nvSpPr>
        <p:spPr/>
        <p:txBody>
          <a:bodyPr/>
          <a:lstStyle/>
          <a:p>
            <a:r>
              <a:rPr lang="en-US" dirty="0" smtClean="0"/>
              <a:t>In 2015</a:t>
            </a:r>
            <a:r>
              <a:rPr lang="is-IS" dirty="0" smtClean="0"/>
              <a:t>…</a:t>
            </a:r>
            <a:endParaRPr lang="en-US" dirty="0"/>
          </a:p>
        </p:txBody>
      </p:sp>
      <p:sp>
        <p:nvSpPr>
          <p:cNvPr id="2" name="Rectangle 1"/>
          <p:cNvSpPr/>
          <p:nvPr/>
        </p:nvSpPr>
        <p:spPr>
          <a:xfrm>
            <a:off x="838200" y="1711779"/>
            <a:ext cx="9901578" cy="4678204"/>
          </a:xfrm>
          <a:prstGeom prst="rect">
            <a:avLst/>
          </a:prstGeom>
        </p:spPr>
        <p:txBody>
          <a:bodyPr wrap="square">
            <a:spAutoFit/>
          </a:bodyPr>
          <a:lstStyle/>
          <a:p>
            <a:pPr marL="285750" indent="-285750">
              <a:buFont typeface="Arial"/>
              <a:buChar char="•"/>
            </a:pPr>
            <a:r>
              <a:rPr lang="en-US" sz="2800" dirty="0"/>
              <a:t>TELUS had the </a:t>
            </a:r>
            <a:r>
              <a:rPr lang="en-US" sz="2800" dirty="0" smtClean="0"/>
              <a:t>lowest number </a:t>
            </a:r>
            <a:r>
              <a:rPr lang="en-US" sz="2800" dirty="0"/>
              <a:t>of complaints among national wireless carriers in </a:t>
            </a:r>
            <a:r>
              <a:rPr lang="en-US" sz="2800" dirty="0" smtClean="0"/>
              <a:t>Canada to the</a:t>
            </a:r>
            <a:r>
              <a:rPr lang="en-CA" sz="2800" dirty="0"/>
              <a:t> </a:t>
            </a:r>
            <a:r>
              <a:rPr lang="en-CA" sz="2800" dirty="0" smtClean="0"/>
              <a:t>Complaints </a:t>
            </a:r>
            <a:r>
              <a:rPr lang="en-CA" sz="2800" dirty="0"/>
              <a:t>for Telecommunications Services (CCTS</a:t>
            </a:r>
            <a:r>
              <a:rPr lang="en-CA" sz="2800" dirty="0" smtClean="0"/>
              <a:t>)</a:t>
            </a:r>
            <a:endParaRPr lang="en-CA" sz="2800" dirty="0"/>
          </a:p>
          <a:p>
            <a:pPr marL="285750" indent="-285750">
              <a:buFont typeface="Arial"/>
              <a:buChar char="•"/>
            </a:pPr>
            <a:r>
              <a:rPr lang="en-US" sz="2800" dirty="0"/>
              <a:t> Leading postpaid customer churn rate on a national basis</a:t>
            </a:r>
            <a:r>
              <a:rPr lang="en-US" sz="2800" dirty="0" smtClean="0"/>
              <a:t>.</a:t>
            </a:r>
            <a:endParaRPr lang="en-US" sz="2800" dirty="0"/>
          </a:p>
          <a:p>
            <a:pPr marL="285750" indent="-285750">
              <a:buFont typeface="Arial"/>
              <a:buChar char="•"/>
            </a:pPr>
            <a:r>
              <a:rPr lang="en-CA" sz="2800" dirty="0" smtClean="0"/>
              <a:t>Acquired ($1.1 billion) </a:t>
            </a:r>
            <a:r>
              <a:rPr lang="en-CA" sz="2800" dirty="0"/>
              <a:t>AWS-3 wireless spectrum licences </a:t>
            </a:r>
            <a:r>
              <a:rPr lang="en-CA" sz="2800" dirty="0" smtClean="0"/>
              <a:t>which are expected </a:t>
            </a:r>
            <a:r>
              <a:rPr lang="en-CA" sz="2800" dirty="0"/>
              <a:t>to deploy into </a:t>
            </a:r>
            <a:r>
              <a:rPr lang="en-CA" sz="2800" dirty="0" smtClean="0"/>
              <a:t>the </a:t>
            </a:r>
            <a:r>
              <a:rPr lang="en-CA" sz="2800" dirty="0"/>
              <a:t>existing network within the next three years, once international standards for the spectrum frequencies are established and associated equipment is available.</a:t>
            </a:r>
          </a:p>
          <a:p>
            <a:endParaRPr lang="en-US" sz="2800" dirty="0"/>
          </a:p>
          <a:p>
            <a:endParaRPr lang="en-CA" dirty="0"/>
          </a:p>
        </p:txBody>
      </p:sp>
    </p:spTree>
    <p:extLst>
      <p:ext uri="{BB962C8B-B14F-4D97-AF65-F5344CB8AC3E}">
        <p14:creationId xmlns:p14="http://schemas.microsoft.com/office/powerpoint/2010/main" val="1908246508"/>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p:cNvSpPr>
            <a:spLocks noGrp="1"/>
          </p:cNvSpPr>
          <p:nvPr>
            <p:ph idx="1"/>
          </p:nvPr>
        </p:nvSpPr>
        <p:spPr>
          <a:xfrm>
            <a:off x="838200" y="1690688"/>
            <a:ext cx="10515600" cy="4351338"/>
          </a:xfrm>
        </p:spPr>
        <p:txBody>
          <a:bodyPr numCol="2">
            <a:normAutofit/>
          </a:bodyPr>
          <a:lstStyle/>
          <a:p>
            <a:r>
              <a:rPr lang="en-CA" sz="2000" dirty="0"/>
              <a:t>2000 - CAG-TAMS Inc. (Bill-Integration)</a:t>
            </a:r>
          </a:p>
          <a:p>
            <a:r>
              <a:rPr lang="en-CA" sz="2000" dirty="0"/>
              <a:t>2000 – </a:t>
            </a:r>
            <a:r>
              <a:rPr lang="en-CA" sz="2000" dirty="0" err="1"/>
              <a:t>Clearnet</a:t>
            </a:r>
            <a:r>
              <a:rPr lang="en-CA" sz="2000" dirty="0"/>
              <a:t> (Wireless)</a:t>
            </a:r>
          </a:p>
          <a:p>
            <a:r>
              <a:rPr lang="en-CA" sz="2000" dirty="0"/>
              <a:t>2001 - Northwest Digital (NWD) Systems Inc.</a:t>
            </a:r>
          </a:p>
          <a:p>
            <a:r>
              <a:rPr lang="en-CA" sz="2000" dirty="0"/>
              <a:t>2001 - Columbus Group. (Data Network Integration)</a:t>
            </a:r>
          </a:p>
          <a:p>
            <a:r>
              <a:rPr lang="en-CA" sz="2000" dirty="0"/>
              <a:t>2001 - </a:t>
            </a:r>
            <a:r>
              <a:rPr lang="en-CA" sz="2000" dirty="0" err="1"/>
              <a:t>QuebecTel</a:t>
            </a:r>
            <a:endParaRPr lang="en-CA" sz="2000" dirty="0"/>
          </a:p>
          <a:p>
            <a:r>
              <a:rPr lang="en-CA" sz="2000" dirty="0"/>
              <a:t>2001 - </a:t>
            </a:r>
            <a:r>
              <a:rPr lang="en-CA" sz="2000" dirty="0" err="1"/>
              <a:t>PSINet</a:t>
            </a:r>
            <a:endParaRPr lang="en-CA" sz="2000" dirty="0"/>
          </a:p>
          <a:p>
            <a:r>
              <a:rPr lang="en-CA" sz="2000" dirty="0"/>
              <a:t>2001 - </a:t>
            </a:r>
            <a:r>
              <a:rPr lang="en-CA" sz="2000" dirty="0" err="1"/>
              <a:t>Daedalian</a:t>
            </a:r>
            <a:r>
              <a:rPr lang="en-CA" sz="2000" dirty="0"/>
              <a:t> Solutions Inc.</a:t>
            </a:r>
          </a:p>
          <a:p>
            <a:r>
              <a:rPr lang="en-CA" sz="2000" dirty="0"/>
              <a:t>2001 - </a:t>
            </a:r>
            <a:r>
              <a:rPr lang="en-CA" sz="2000" dirty="0" err="1"/>
              <a:t>Arqana</a:t>
            </a:r>
            <a:r>
              <a:rPr lang="en-CA" sz="2000" dirty="0"/>
              <a:t> Technologies Inc. (IT Infrastructure)</a:t>
            </a:r>
          </a:p>
          <a:p>
            <a:r>
              <a:rPr lang="en-CA" sz="2000" dirty="0"/>
              <a:t>2004 - ADCOM, Inc. (Video Conferencing) </a:t>
            </a:r>
          </a:p>
          <a:p>
            <a:r>
              <a:rPr lang="en-CA" sz="2000" dirty="0"/>
              <a:t>2006 - </a:t>
            </a:r>
            <a:r>
              <a:rPr lang="en-CA" sz="2000" dirty="0" err="1"/>
              <a:t>Assurent</a:t>
            </a:r>
            <a:r>
              <a:rPr lang="en-CA" sz="2000" dirty="0"/>
              <a:t> Secure Technologies. (IT Security)</a:t>
            </a:r>
          </a:p>
          <a:p>
            <a:r>
              <a:rPr lang="en-CA" sz="2000" dirty="0"/>
              <a:t>2007 - </a:t>
            </a:r>
            <a:r>
              <a:rPr lang="en-CA" sz="2000" dirty="0" err="1"/>
              <a:t>Emergis</a:t>
            </a:r>
            <a:r>
              <a:rPr lang="en-CA" sz="2000" dirty="0"/>
              <a:t> (Electronic Health Care Solutions)</a:t>
            </a:r>
          </a:p>
          <a:p>
            <a:r>
              <a:rPr lang="en-CA" sz="2000" dirty="0"/>
              <a:t>2009 - Black’s Photography</a:t>
            </a:r>
          </a:p>
          <a:p>
            <a:pPr marL="0" indent="0">
              <a:buNone/>
            </a:pPr>
            <a:endParaRPr lang="en-US" dirty="0"/>
          </a:p>
        </p:txBody>
      </p:sp>
      <p:grpSp>
        <p:nvGrpSpPr>
          <p:cNvPr id="24" name="Group 23"/>
          <p:cNvGrpSpPr/>
          <p:nvPr/>
        </p:nvGrpSpPr>
        <p:grpSpPr>
          <a:xfrm>
            <a:off x="2191677" y="6276744"/>
            <a:ext cx="7717901" cy="390425"/>
            <a:chOff x="2191677" y="6276744"/>
            <a:chExt cx="771790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25"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sp>
        <p:nvSpPr>
          <p:cNvPr id="13" name="Title 1"/>
          <p:cNvSpPr>
            <a:spLocks noGrp="1"/>
          </p:cNvSpPr>
          <p:nvPr>
            <p:ph type="title"/>
          </p:nvPr>
        </p:nvSpPr>
        <p:spPr/>
        <p:txBody>
          <a:bodyPr/>
          <a:lstStyle/>
          <a:p>
            <a:r>
              <a:rPr lang="en-US" dirty="0" smtClean="0"/>
              <a:t>Acquisitions</a:t>
            </a:r>
            <a:endParaRPr lang="en-US" dirty="0"/>
          </a:p>
        </p:txBody>
      </p:sp>
    </p:spTree>
    <p:extLst>
      <p:ext uri="{BB962C8B-B14F-4D97-AF65-F5344CB8AC3E}">
        <p14:creationId xmlns:p14="http://schemas.microsoft.com/office/powerpoint/2010/main" val="1920367464"/>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2191677" y="6276744"/>
            <a:ext cx="7717901" cy="390425"/>
            <a:chOff x="2191677" y="6276744"/>
            <a:chExt cx="771790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25"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sp>
        <p:nvSpPr>
          <p:cNvPr id="13" name="Title 1"/>
          <p:cNvSpPr>
            <a:spLocks noGrp="1"/>
          </p:cNvSpPr>
          <p:nvPr>
            <p:ph type="title"/>
          </p:nvPr>
        </p:nvSpPr>
        <p:spPr/>
        <p:txBody>
          <a:bodyPr/>
          <a:lstStyle/>
          <a:p>
            <a:r>
              <a:rPr lang="en-US" dirty="0" smtClean="0"/>
              <a:t>Acquisitions 2015</a:t>
            </a:r>
            <a:endParaRPr lang="en-US" dirty="0"/>
          </a:p>
        </p:txBody>
      </p:sp>
      <p:sp>
        <p:nvSpPr>
          <p:cNvPr id="5" name="Rectangle 4"/>
          <p:cNvSpPr/>
          <p:nvPr/>
        </p:nvSpPr>
        <p:spPr>
          <a:xfrm>
            <a:off x="674176" y="1442552"/>
            <a:ext cx="10504600" cy="3785652"/>
          </a:xfrm>
          <a:prstGeom prst="rect">
            <a:avLst/>
          </a:prstGeom>
        </p:spPr>
        <p:txBody>
          <a:bodyPr wrap="square">
            <a:spAutoFit/>
          </a:bodyPr>
          <a:lstStyle/>
          <a:p>
            <a:r>
              <a:rPr lang="en-US" sz="2400" dirty="0" smtClean="0"/>
              <a:t>March </a:t>
            </a:r>
            <a:r>
              <a:rPr lang="en-US" sz="2400" dirty="0"/>
              <a:t>2015, </a:t>
            </a:r>
            <a:r>
              <a:rPr lang="en-US" sz="2400" dirty="0" smtClean="0"/>
              <a:t> completed </a:t>
            </a:r>
            <a:r>
              <a:rPr lang="en-US" sz="2400" dirty="0"/>
              <a:t> </a:t>
            </a:r>
            <a:r>
              <a:rPr lang="en-US" sz="2400" dirty="0" smtClean="0"/>
              <a:t>acquisition </a:t>
            </a:r>
            <a:r>
              <a:rPr lang="en-US" sz="2400" dirty="0"/>
              <a:t>of </a:t>
            </a:r>
            <a:r>
              <a:rPr lang="en-US" sz="2400" dirty="0" err="1"/>
              <a:t>Medesync</a:t>
            </a:r>
            <a:r>
              <a:rPr lang="en-US" sz="2400" dirty="0"/>
              <a:t>, a certified electronic medical records (EMR) </a:t>
            </a:r>
            <a:r>
              <a:rPr lang="en-US" sz="2400" dirty="0" smtClean="0"/>
              <a:t>product that </a:t>
            </a:r>
            <a:r>
              <a:rPr lang="en-US" sz="2400" dirty="0"/>
              <a:t>will bring a bilingual web-based interface to our EMR portfolio in </a:t>
            </a:r>
            <a:r>
              <a:rPr lang="en-US" sz="2400" dirty="0" smtClean="0"/>
              <a:t>Quebec. </a:t>
            </a:r>
          </a:p>
          <a:p>
            <a:endParaRPr lang="en-US" sz="2400" dirty="0"/>
          </a:p>
          <a:p>
            <a:r>
              <a:rPr lang="en-US" sz="2400" dirty="0" err="1" smtClean="0"/>
              <a:t>Medesync</a:t>
            </a:r>
            <a:r>
              <a:rPr lang="en-US" sz="2400" dirty="0" smtClean="0"/>
              <a:t> </a:t>
            </a:r>
            <a:r>
              <a:rPr lang="en-US" sz="2400" dirty="0"/>
              <a:t>uses the latest cloud-based </a:t>
            </a:r>
            <a:r>
              <a:rPr lang="en-US" sz="2400" dirty="0" smtClean="0"/>
              <a:t>and mobile </a:t>
            </a:r>
            <a:r>
              <a:rPr lang="en-US" sz="2400" dirty="0"/>
              <a:t>technologies to provide physicians with access to EMRs from any </a:t>
            </a:r>
            <a:r>
              <a:rPr lang="en-US" sz="2400" dirty="0" smtClean="0"/>
              <a:t>computer or </a:t>
            </a:r>
            <a:r>
              <a:rPr lang="en-US" sz="2400" dirty="0"/>
              <a:t>mobile device. </a:t>
            </a:r>
            <a:endParaRPr lang="en-US" sz="2400" dirty="0" smtClean="0"/>
          </a:p>
          <a:p>
            <a:endParaRPr lang="en-US" sz="2400" dirty="0"/>
          </a:p>
          <a:p>
            <a:r>
              <a:rPr lang="en-US" sz="2400" dirty="0" err="1" smtClean="0"/>
              <a:t>Medesync’s</a:t>
            </a:r>
            <a:r>
              <a:rPr lang="en-US" sz="2400" dirty="0" smtClean="0"/>
              <a:t> EMR technology </a:t>
            </a:r>
            <a:r>
              <a:rPr lang="en-US" sz="2400" dirty="0"/>
              <a:t>features a number of tools for managing and accessing all aspects of </a:t>
            </a:r>
            <a:r>
              <a:rPr lang="en-US" sz="2400" dirty="0" smtClean="0"/>
              <a:t>a clinic’s </a:t>
            </a:r>
            <a:r>
              <a:rPr lang="en-US" sz="2400" dirty="0"/>
              <a:t>operations, </a:t>
            </a:r>
            <a:r>
              <a:rPr lang="en-US" sz="2400" dirty="0" smtClean="0"/>
              <a:t>including </a:t>
            </a:r>
            <a:r>
              <a:rPr lang="en-US" sz="2400" dirty="0" err="1" smtClean="0"/>
              <a:t>cheduling</a:t>
            </a:r>
            <a:r>
              <a:rPr lang="en-US" sz="2400" dirty="0"/>
              <a:t>, prescribing, billing and electronic lab results.</a:t>
            </a:r>
          </a:p>
        </p:txBody>
      </p:sp>
    </p:spTree>
    <p:extLst>
      <p:ext uri="{BB962C8B-B14F-4D97-AF65-F5344CB8AC3E}">
        <p14:creationId xmlns:p14="http://schemas.microsoft.com/office/powerpoint/2010/main" val="1084236685"/>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2191677" y="6276744"/>
            <a:ext cx="7717901" cy="390425"/>
            <a:chOff x="2191677" y="6276744"/>
            <a:chExt cx="771790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25"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sp>
        <p:nvSpPr>
          <p:cNvPr id="13" name="Title 1"/>
          <p:cNvSpPr>
            <a:spLocks noGrp="1"/>
          </p:cNvSpPr>
          <p:nvPr>
            <p:ph type="title"/>
          </p:nvPr>
        </p:nvSpPr>
        <p:spPr/>
        <p:txBody>
          <a:bodyPr/>
          <a:lstStyle/>
          <a:p>
            <a:r>
              <a:rPr lang="en-US" dirty="0" smtClean="0"/>
              <a:t>Closure of Black’s Photography</a:t>
            </a:r>
            <a:endParaRPr lang="en-US" dirty="0"/>
          </a:p>
        </p:txBody>
      </p:sp>
      <p:sp>
        <p:nvSpPr>
          <p:cNvPr id="3" name="Rectangle 2"/>
          <p:cNvSpPr/>
          <p:nvPr/>
        </p:nvSpPr>
        <p:spPr>
          <a:xfrm>
            <a:off x="838200" y="1959989"/>
            <a:ext cx="9885900" cy="2554545"/>
          </a:xfrm>
          <a:prstGeom prst="rect">
            <a:avLst/>
          </a:prstGeom>
        </p:spPr>
        <p:txBody>
          <a:bodyPr wrap="square">
            <a:spAutoFit/>
          </a:bodyPr>
          <a:lstStyle/>
          <a:p>
            <a:r>
              <a:rPr lang="en-US" sz="3200" dirty="0"/>
              <a:t>In June 2015, </a:t>
            </a:r>
            <a:r>
              <a:rPr lang="en-US" sz="3200" dirty="0" smtClean="0"/>
              <a:t>announced </a:t>
            </a:r>
            <a:r>
              <a:rPr lang="en-US" sz="3200" dirty="0"/>
              <a:t>the closure of the remaining 59 Black’s Photography retail stores across Canada </a:t>
            </a:r>
            <a:r>
              <a:rPr lang="en-US" sz="3200" dirty="0" smtClean="0"/>
              <a:t>by August </a:t>
            </a:r>
            <a:r>
              <a:rPr lang="en-US" sz="3200" dirty="0"/>
              <a:t>2015. Technological innovations have changed the way Canadians take and </a:t>
            </a:r>
            <a:r>
              <a:rPr lang="en-US" sz="3200" dirty="0" smtClean="0"/>
              <a:t>share photographs</a:t>
            </a:r>
            <a:r>
              <a:rPr lang="en-US" sz="3200" dirty="0"/>
              <a:t>, with fewer </a:t>
            </a:r>
            <a:r>
              <a:rPr lang="en-US" sz="3200" dirty="0" smtClean="0"/>
              <a:t>of them </a:t>
            </a:r>
            <a:r>
              <a:rPr lang="en-US" sz="3200" dirty="0"/>
              <a:t>using retail photo outlets.</a:t>
            </a:r>
          </a:p>
        </p:txBody>
      </p:sp>
      <p:pic>
        <p:nvPicPr>
          <p:cNvPr id="5" name="Picture 4"/>
          <p:cNvPicPr>
            <a:picLocks noChangeAspect="1"/>
          </p:cNvPicPr>
          <p:nvPr/>
        </p:nvPicPr>
        <p:blipFill>
          <a:blip r:embed="rId3"/>
          <a:stretch>
            <a:fillRect/>
          </a:stretch>
        </p:blipFill>
        <p:spPr>
          <a:xfrm>
            <a:off x="7054540" y="4514534"/>
            <a:ext cx="2679700" cy="749300"/>
          </a:xfrm>
          <a:prstGeom prst="rect">
            <a:avLst/>
          </a:prstGeom>
        </p:spPr>
      </p:pic>
    </p:spTree>
    <p:extLst>
      <p:ext uri="{BB962C8B-B14F-4D97-AF65-F5344CB8AC3E}">
        <p14:creationId xmlns:p14="http://schemas.microsoft.com/office/powerpoint/2010/main" val="1367220000"/>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3-09 at 7.03.39 PM.png"/>
          <p:cNvPicPr>
            <a:picLocks noChangeAspect="1"/>
          </p:cNvPicPr>
          <p:nvPr/>
        </p:nvPicPr>
        <p:blipFill rotWithShape="1">
          <a:blip r:embed="rId2">
            <a:extLst>
              <a:ext uri="{28A0092B-C50C-407E-A947-70E740481C1C}">
                <a14:useLocalDpi xmlns:a14="http://schemas.microsoft.com/office/drawing/2010/main" val="0"/>
              </a:ext>
            </a:extLst>
          </a:blip>
          <a:srcRect l="16502" t="19984" r="13475" b="26558"/>
          <a:stretch/>
        </p:blipFill>
        <p:spPr>
          <a:xfrm>
            <a:off x="4596659" y="1446213"/>
            <a:ext cx="7202100" cy="4305079"/>
          </a:xfrm>
          <a:prstGeom prst="rect">
            <a:avLst/>
          </a:prstGeom>
        </p:spPr>
      </p:pic>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2191677" y="6276744"/>
            <a:ext cx="7717901" cy="390425"/>
            <a:chOff x="2191677" y="6276744"/>
            <a:chExt cx="771790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25" name="Content Placeholder 9"/>
          <p:cNvPicPr>
            <a:picLocks noChangeAspect="1"/>
          </p:cNvPicPr>
          <p:nvPr/>
        </p:nvPicPr>
        <p:blipFill rotWithShape="1">
          <a:blip r:embed="rId3">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sp>
        <p:nvSpPr>
          <p:cNvPr id="13" name="Title 1"/>
          <p:cNvSpPr>
            <a:spLocks noGrp="1"/>
          </p:cNvSpPr>
          <p:nvPr>
            <p:ph type="title"/>
          </p:nvPr>
        </p:nvSpPr>
        <p:spPr>
          <a:xfrm>
            <a:off x="660400" y="120650"/>
            <a:ext cx="10515600" cy="1325563"/>
          </a:xfrm>
        </p:spPr>
        <p:txBody>
          <a:bodyPr>
            <a:normAutofit/>
          </a:bodyPr>
          <a:lstStyle/>
          <a:p>
            <a:r>
              <a:rPr lang="en-US" sz="4800" dirty="0" smtClean="0"/>
              <a:t>Coverage (4G HSPA &amp; LTE)</a:t>
            </a:r>
            <a:endParaRPr lang="en-US" sz="4800" dirty="0"/>
          </a:p>
        </p:txBody>
      </p:sp>
      <p:sp>
        <p:nvSpPr>
          <p:cNvPr id="2" name="Rectangle 1"/>
          <p:cNvSpPr/>
          <p:nvPr/>
        </p:nvSpPr>
        <p:spPr>
          <a:xfrm>
            <a:off x="153834" y="1618861"/>
            <a:ext cx="4442825" cy="2677656"/>
          </a:xfrm>
          <a:prstGeom prst="rect">
            <a:avLst/>
          </a:prstGeom>
        </p:spPr>
        <p:txBody>
          <a:bodyPr wrap="square">
            <a:spAutoFit/>
          </a:bodyPr>
          <a:lstStyle/>
          <a:p>
            <a:r>
              <a:rPr lang="en-US" sz="2800" dirty="0"/>
              <a:t>At the end of 2015, </a:t>
            </a:r>
            <a:r>
              <a:rPr lang="en-US" sz="2800" dirty="0" smtClean="0"/>
              <a:t>4G </a:t>
            </a:r>
            <a:r>
              <a:rPr lang="en-US" sz="2800" dirty="0"/>
              <a:t>LTE network covered 96% of Canada’s population, up from more than 89% of the</a:t>
            </a:r>
          </a:p>
          <a:p>
            <a:r>
              <a:rPr lang="en-US" sz="2800" dirty="0"/>
              <a:t>population at the end of 2014</a:t>
            </a:r>
          </a:p>
        </p:txBody>
      </p:sp>
    </p:spTree>
    <p:extLst>
      <p:ext uri="{BB962C8B-B14F-4D97-AF65-F5344CB8AC3E}">
        <p14:creationId xmlns:p14="http://schemas.microsoft.com/office/powerpoint/2010/main" val="791517100"/>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2191677" y="6276744"/>
            <a:ext cx="7717901" cy="390425"/>
            <a:chOff x="2191677" y="6276744"/>
            <a:chExt cx="771790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25"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sp>
        <p:nvSpPr>
          <p:cNvPr id="13" name="Title 1"/>
          <p:cNvSpPr>
            <a:spLocks noGrp="1"/>
          </p:cNvSpPr>
          <p:nvPr>
            <p:ph type="title"/>
          </p:nvPr>
        </p:nvSpPr>
        <p:spPr/>
        <p:txBody>
          <a:bodyPr/>
          <a:lstStyle/>
          <a:p>
            <a:r>
              <a:rPr lang="en-US" dirty="0" smtClean="0"/>
              <a:t>1 Year Performance with 50/200 MA</a:t>
            </a:r>
            <a:endParaRPr lang="en-US" dirty="0"/>
          </a:p>
        </p:txBody>
      </p:sp>
      <p:sp>
        <p:nvSpPr>
          <p:cNvPr id="14" name="TextBox 13"/>
          <p:cNvSpPr txBox="1"/>
          <p:nvPr/>
        </p:nvSpPr>
        <p:spPr>
          <a:xfrm>
            <a:off x="9006665" y="5648502"/>
            <a:ext cx="2890822" cy="369332"/>
          </a:xfrm>
          <a:prstGeom prst="rect">
            <a:avLst/>
          </a:prstGeom>
          <a:noFill/>
        </p:spPr>
        <p:txBody>
          <a:bodyPr wrap="square" rtlCol="0">
            <a:spAutoFit/>
          </a:bodyPr>
          <a:lstStyle/>
          <a:p>
            <a:r>
              <a:rPr lang="en-US" dirty="0" smtClean="0"/>
              <a:t>Source: TMX Money</a:t>
            </a:r>
            <a:endParaRPr lang="en-US" dirty="0"/>
          </a:p>
        </p:txBody>
      </p:sp>
      <p:pic>
        <p:nvPicPr>
          <p:cNvPr id="6" name="Picture 5" descr="Screen Shot 2016-03-09 at 5.3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287" y="1690688"/>
            <a:ext cx="11760200" cy="3213100"/>
          </a:xfrm>
          <a:prstGeom prst="rect">
            <a:avLst/>
          </a:prstGeom>
        </p:spPr>
      </p:pic>
    </p:spTree>
    <p:extLst>
      <p:ext uri="{BB962C8B-B14F-4D97-AF65-F5344CB8AC3E}">
        <p14:creationId xmlns:p14="http://schemas.microsoft.com/office/powerpoint/2010/main" val="1514190182"/>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2191677" y="6276744"/>
            <a:ext cx="7717901" cy="390425"/>
            <a:chOff x="2191677" y="6276744"/>
            <a:chExt cx="771790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25"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sp>
        <p:nvSpPr>
          <p:cNvPr id="13" name="Title 1"/>
          <p:cNvSpPr>
            <a:spLocks noGrp="1"/>
          </p:cNvSpPr>
          <p:nvPr>
            <p:ph type="title"/>
          </p:nvPr>
        </p:nvSpPr>
        <p:spPr/>
        <p:txBody>
          <a:bodyPr/>
          <a:lstStyle/>
          <a:p>
            <a:r>
              <a:rPr lang="en-US" dirty="0" smtClean="0"/>
              <a:t>1 Year Performance Comparison</a:t>
            </a:r>
            <a:endParaRPr lang="en-US" dirty="0"/>
          </a:p>
        </p:txBody>
      </p:sp>
      <p:sp>
        <p:nvSpPr>
          <p:cNvPr id="14" name="TextBox 13"/>
          <p:cNvSpPr txBox="1"/>
          <p:nvPr/>
        </p:nvSpPr>
        <p:spPr>
          <a:xfrm>
            <a:off x="9006665" y="5648502"/>
            <a:ext cx="2890822" cy="369332"/>
          </a:xfrm>
          <a:prstGeom prst="rect">
            <a:avLst/>
          </a:prstGeom>
          <a:noFill/>
        </p:spPr>
        <p:txBody>
          <a:bodyPr wrap="square" rtlCol="0">
            <a:spAutoFit/>
          </a:bodyPr>
          <a:lstStyle/>
          <a:p>
            <a:r>
              <a:rPr lang="en-US" dirty="0" smtClean="0"/>
              <a:t>Source: TMX Money</a:t>
            </a:r>
            <a:endParaRPr lang="en-US" dirty="0"/>
          </a:p>
        </p:txBody>
      </p:sp>
      <p:pic>
        <p:nvPicPr>
          <p:cNvPr id="3" name="Picture 2" descr="Screen Shot 2016-03-09 at 5.48.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87" y="1690688"/>
            <a:ext cx="11823700" cy="3251200"/>
          </a:xfrm>
          <a:prstGeom prst="rect">
            <a:avLst/>
          </a:prstGeom>
        </p:spPr>
      </p:pic>
    </p:spTree>
    <p:extLst>
      <p:ext uri="{BB962C8B-B14F-4D97-AF65-F5344CB8AC3E}">
        <p14:creationId xmlns:p14="http://schemas.microsoft.com/office/powerpoint/2010/main" val="1313171924"/>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2191677" y="6276744"/>
            <a:ext cx="7717901" cy="390425"/>
            <a:chOff x="2191677" y="6276744"/>
            <a:chExt cx="771790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25"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sp>
        <p:nvSpPr>
          <p:cNvPr id="14" name="Title 1"/>
          <p:cNvSpPr>
            <a:spLocks noGrp="1"/>
          </p:cNvSpPr>
          <p:nvPr>
            <p:ph type="title"/>
          </p:nvPr>
        </p:nvSpPr>
        <p:spPr/>
        <p:txBody>
          <a:bodyPr/>
          <a:lstStyle/>
          <a:p>
            <a:r>
              <a:rPr lang="en-US" dirty="0" smtClean="0"/>
              <a:t>5 </a:t>
            </a:r>
            <a:r>
              <a:rPr lang="en-US" dirty="0"/>
              <a:t>Year Performance with </a:t>
            </a:r>
            <a:r>
              <a:rPr lang="en-US" dirty="0" smtClean="0"/>
              <a:t>50/200 MA</a:t>
            </a:r>
            <a:endParaRPr lang="en-US" dirty="0"/>
          </a:p>
        </p:txBody>
      </p:sp>
      <p:sp>
        <p:nvSpPr>
          <p:cNvPr id="15" name="TextBox 14"/>
          <p:cNvSpPr txBox="1"/>
          <p:nvPr/>
        </p:nvSpPr>
        <p:spPr>
          <a:xfrm>
            <a:off x="9006665" y="5648502"/>
            <a:ext cx="2890822" cy="369332"/>
          </a:xfrm>
          <a:prstGeom prst="rect">
            <a:avLst/>
          </a:prstGeom>
          <a:noFill/>
        </p:spPr>
        <p:txBody>
          <a:bodyPr wrap="square" rtlCol="0">
            <a:spAutoFit/>
          </a:bodyPr>
          <a:lstStyle/>
          <a:p>
            <a:r>
              <a:rPr lang="en-US" dirty="0" smtClean="0"/>
              <a:t>Source: TMX Money</a:t>
            </a:r>
            <a:endParaRPr lang="en-US" dirty="0"/>
          </a:p>
        </p:txBody>
      </p:sp>
      <p:pic>
        <p:nvPicPr>
          <p:cNvPr id="3" name="Picture 2" descr="Screen Shot 2016-03-09 at 5.37.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34" y="1690688"/>
            <a:ext cx="11811000" cy="3225800"/>
          </a:xfrm>
          <a:prstGeom prst="rect">
            <a:avLst/>
          </a:prstGeom>
        </p:spPr>
      </p:pic>
    </p:spTree>
    <p:extLst>
      <p:ext uri="{BB962C8B-B14F-4D97-AF65-F5344CB8AC3E}">
        <p14:creationId xmlns:p14="http://schemas.microsoft.com/office/powerpoint/2010/main" val="7910864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6989" y="2557460"/>
            <a:ext cx="907835" cy="90783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7962" y="4951299"/>
            <a:ext cx="1779776" cy="370787"/>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1480" y="3706123"/>
            <a:ext cx="1171624" cy="905346"/>
          </a:xfrm>
          <a:prstGeom prst="rect">
            <a:avLst/>
          </a:prstGeom>
        </p:spPr>
      </p:pic>
      <p:graphicFrame>
        <p:nvGraphicFramePr>
          <p:cNvPr id="14" name="Diagram 13"/>
          <p:cNvGraphicFramePr/>
          <p:nvPr>
            <p:extLst>
              <p:ext uri="{D42A27DB-BD31-4B8C-83A1-F6EECF244321}">
                <p14:modId xmlns:p14="http://schemas.microsoft.com/office/powerpoint/2010/main" val="2023727869"/>
              </p:ext>
            </p:extLst>
          </p:nvPr>
        </p:nvGraphicFramePr>
        <p:xfrm>
          <a:off x="3447738" y="1604064"/>
          <a:ext cx="5288196" cy="39796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Title 1"/>
          <p:cNvSpPr>
            <a:spLocks noGrp="1"/>
          </p:cNvSpPr>
          <p:nvPr>
            <p:ph type="title"/>
          </p:nvPr>
        </p:nvSpPr>
        <p:spPr>
          <a:xfrm>
            <a:off x="838200" y="365125"/>
            <a:ext cx="10515600" cy="1325563"/>
          </a:xfrm>
        </p:spPr>
        <p:txBody>
          <a:bodyPr/>
          <a:lstStyle/>
          <a:p>
            <a:r>
              <a:rPr lang="en-US" dirty="0" smtClean="0"/>
              <a:t>Agenda</a:t>
            </a:r>
            <a:endParaRPr lang="en-US" dirty="0"/>
          </a:p>
        </p:txBody>
      </p:sp>
    </p:spTree>
    <p:extLst>
      <p:ext uri="{BB962C8B-B14F-4D97-AF65-F5344CB8AC3E}">
        <p14:creationId xmlns:p14="http://schemas.microsoft.com/office/powerpoint/2010/main" val="1284046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rPr>
              <a:t>Internet Access Service Revenue Shares (2014)</a:t>
            </a:r>
            <a:endParaRPr lang="en-US" sz="4800" dirty="0">
              <a:solidFill>
                <a:srgbClr val="FFFFFF"/>
              </a:solidFill>
            </a:endParaRPr>
          </a:p>
        </p:txBody>
      </p:sp>
      <p:pic>
        <p:nvPicPr>
          <p:cNvPr id="2" name="Picture 1"/>
          <p:cNvPicPr>
            <a:picLocks noChangeAspect="1"/>
          </p:cNvPicPr>
          <p:nvPr/>
        </p:nvPicPr>
        <p:blipFill>
          <a:blip r:embed="rId2"/>
          <a:stretch>
            <a:fillRect/>
          </a:stretch>
        </p:blipFill>
        <p:spPr>
          <a:xfrm>
            <a:off x="285359" y="1238141"/>
            <a:ext cx="11165438" cy="4131843"/>
          </a:xfrm>
          <a:prstGeom prst="rect">
            <a:avLst/>
          </a:prstGeom>
        </p:spPr>
      </p:pic>
      <p:sp>
        <p:nvSpPr>
          <p:cNvPr id="13" name="TextBox 12"/>
          <p:cNvSpPr txBox="1"/>
          <p:nvPr/>
        </p:nvSpPr>
        <p:spPr>
          <a:xfrm>
            <a:off x="97074" y="5730825"/>
            <a:ext cx="1876105" cy="246221"/>
          </a:xfrm>
          <a:prstGeom prst="rect">
            <a:avLst/>
          </a:prstGeom>
          <a:noFill/>
        </p:spPr>
        <p:txBody>
          <a:bodyPr wrap="square" rtlCol="0">
            <a:spAutoFit/>
          </a:bodyPr>
          <a:lstStyle/>
          <a:p>
            <a:r>
              <a:rPr lang="en-US" sz="1000" dirty="0" smtClean="0"/>
              <a:t>Source: CRTC data collection</a:t>
            </a:r>
            <a:endParaRPr lang="en-CA" sz="1000" dirty="0"/>
          </a:p>
        </p:txBody>
      </p:sp>
    </p:spTree>
    <p:extLst>
      <p:ext uri="{BB962C8B-B14F-4D97-AF65-F5344CB8AC3E}">
        <p14:creationId xmlns:p14="http://schemas.microsoft.com/office/powerpoint/2010/main" val="525698425"/>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2191677" y="6276744"/>
            <a:ext cx="7717901" cy="390425"/>
            <a:chOff x="2191677" y="6276744"/>
            <a:chExt cx="771790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25"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sp>
        <p:nvSpPr>
          <p:cNvPr id="13" name="Title 1"/>
          <p:cNvSpPr>
            <a:spLocks noGrp="1"/>
          </p:cNvSpPr>
          <p:nvPr>
            <p:ph type="title"/>
          </p:nvPr>
        </p:nvSpPr>
        <p:spPr/>
        <p:txBody>
          <a:bodyPr/>
          <a:lstStyle/>
          <a:p>
            <a:r>
              <a:rPr lang="en-US" dirty="0" smtClean="0"/>
              <a:t>5 </a:t>
            </a:r>
            <a:r>
              <a:rPr lang="en-US" dirty="0"/>
              <a:t>Year Performance </a:t>
            </a:r>
            <a:r>
              <a:rPr lang="en-US" dirty="0" smtClean="0"/>
              <a:t>Comparison</a:t>
            </a:r>
            <a:endParaRPr lang="en-US" dirty="0"/>
          </a:p>
        </p:txBody>
      </p:sp>
      <p:sp>
        <p:nvSpPr>
          <p:cNvPr id="14" name="TextBox 13"/>
          <p:cNvSpPr txBox="1"/>
          <p:nvPr/>
        </p:nvSpPr>
        <p:spPr>
          <a:xfrm>
            <a:off x="9006665" y="5648502"/>
            <a:ext cx="2890822" cy="369332"/>
          </a:xfrm>
          <a:prstGeom prst="rect">
            <a:avLst/>
          </a:prstGeom>
          <a:noFill/>
        </p:spPr>
        <p:txBody>
          <a:bodyPr wrap="square" rtlCol="0">
            <a:spAutoFit/>
          </a:bodyPr>
          <a:lstStyle/>
          <a:p>
            <a:r>
              <a:rPr lang="en-US" dirty="0" smtClean="0"/>
              <a:t>Source: TMX Money</a:t>
            </a:r>
            <a:endParaRPr lang="en-US" dirty="0"/>
          </a:p>
        </p:txBody>
      </p:sp>
      <p:pic>
        <p:nvPicPr>
          <p:cNvPr id="3" name="Picture 2" descr="Screen Shot 2016-03-09 at 5.50.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34" y="1690688"/>
            <a:ext cx="11760200" cy="3251200"/>
          </a:xfrm>
          <a:prstGeom prst="rect">
            <a:avLst/>
          </a:prstGeom>
        </p:spPr>
      </p:pic>
    </p:spTree>
    <p:extLst>
      <p:ext uri="{BB962C8B-B14F-4D97-AF65-F5344CB8AC3E}">
        <p14:creationId xmlns:p14="http://schemas.microsoft.com/office/powerpoint/2010/main" val="718689766"/>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2191677" y="6276744"/>
            <a:ext cx="7717901" cy="390425"/>
            <a:chOff x="2191677" y="6276744"/>
            <a:chExt cx="771790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25"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sp>
        <p:nvSpPr>
          <p:cNvPr id="13" name="Title 1"/>
          <p:cNvSpPr>
            <a:spLocks noGrp="1"/>
          </p:cNvSpPr>
          <p:nvPr>
            <p:ph type="title"/>
          </p:nvPr>
        </p:nvSpPr>
        <p:spPr/>
        <p:txBody>
          <a:bodyPr/>
          <a:lstStyle/>
          <a:p>
            <a:r>
              <a:rPr lang="en-US" dirty="0" smtClean="0"/>
              <a:t>10 Year Performance with 50/200 MA</a:t>
            </a:r>
            <a:endParaRPr lang="en-US" dirty="0"/>
          </a:p>
        </p:txBody>
      </p:sp>
      <p:sp>
        <p:nvSpPr>
          <p:cNvPr id="14" name="TextBox 13"/>
          <p:cNvSpPr txBox="1"/>
          <p:nvPr/>
        </p:nvSpPr>
        <p:spPr>
          <a:xfrm>
            <a:off x="9006665" y="5648502"/>
            <a:ext cx="2890822" cy="369332"/>
          </a:xfrm>
          <a:prstGeom prst="rect">
            <a:avLst/>
          </a:prstGeom>
          <a:noFill/>
        </p:spPr>
        <p:txBody>
          <a:bodyPr wrap="square" rtlCol="0">
            <a:spAutoFit/>
          </a:bodyPr>
          <a:lstStyle/>
          <a:p>
            <a:r>
              <a:rPr lang="en-US" dirty="0" smtClean="0"/>
              <a:t>Source: TMX Money</a:t>
            </a:r>
            <a:endParaRPr lang="en-US" dirty="0"/>
          </a:p>
        </p:txBody>
      </p:sp>
      <p:pic>
        <p:nvPicPr>
          <p:cNvPr id="3" name="Picture 2" descr="Screen Shot 2016-03-09 at 5.39.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06" y="1486972"/>
            <a:ext cx="11912600" cy="3225800"/>
          </a:xfrm>
          <a:prstGeom prst="rect">
            <a:avLst/>
          </a:prstGeom>
        </p:spPr>
      </p:pic>
    </p:spTree>
    <p:extLst>
      <p:ext uri="{BB962C8B-B14F-4D97-AF65-F5344CB8AC3E}">
        <p14:creationId xmlns:p14="http://schemas.microsoft.com/office/powerpoint/2010/main" val="1570866434"/>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2191677" y="6276744"/>
            <a:ext cx="7717901" cy="390425"/>
            <a:chOff x="2191677" y="6276744"/>
            <a:chExt cx="771790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25"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sp>
        <p:nvSpPr>
          <p:cNvPr id="13" name="Title 1"/>
          <p:cNvSpPr>
            <a:spLocks noGrp="1"/>
          </p:cNvSpPr>
          <p:nvPr>
            <p:ph type="title"/>
          </p:nvPr>
        </p:nvSpPr>
        <p:spPr/>
        <p:txBody>
          <a:bodyPr/>
          <a:lstStyle/>
          <a:p>
            <a:r>
              <a:rPr lang="en-US" dirty="0" smtClean="0"/>
              <a:t>10 Year Performance Comparison</a:t>
            </a:r>
            <a:endParaRPr lang="en-US" dirty="0"/>
          </a:p>
        </p:txBody>
      </p:sp>
      <p:sp>
        <p:nvSpPr>
          <p:cNvPr id="14" name="TextBox 13"/>
          <p:cNvSpPr txBox="1"/>
          <p:nvPr/>
        </p:nvSpPr>
        <p:spPr>
          <a:xfrm>
            <a:off x="9006665" y="5648502"/>
            <a:ext cx="2890822" cy="369332"/>
          </a:xfrm>
          <a:prstGeom prst="rect">
            <a:avLst/>
          </a:prstGeom>
          <a:noFill/>
        </p:spPr>
        <p:txBody>
          <a:bodyPr wrap="square" rtlCol="0">
            <a:spAutoFit/>
          </a:bodyPr>
          <a:lstStyle/>
          <a:p>
            <a:r>
              <a:rPr lang="en-US" dirty="0" smtClean="0"/>
              <a:t>Source: TMX Money</a:t>
            </a:r>
            <a:endParaRPr lang="en-US" dirty="0"/>
          </a:p>
        </p:txBody>
      </p:sp>
      <p:pic>
        <p:nvPicPr>
          <p:cNvPr id="3" name="Picture 2" descr="Screen Shot 2016-03-09 at 5.55.5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787" y="1718161"/>
            <a:ext cx="11696700" cy="3136900"/>
          </a:xfrm>
          <a:prstGeom prst="rect">
            <a:avLst/>
          </a:prstGeom>
        </p:spPr>
      </p:pic>
    </p:spTree>
    <p:extLst>
      <p:ext uri="{BB962C8B-B14F-4D97-AF65-F5344CB8AC3E}">
        <p14:creationId xmlns:p14="http://schemas.microsoft.com/office/powerpoint/2010/main" val="388200020"/>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2191677" y="6276744"/>
            <a:ext cx="7717901" cy="390425"/>
            <a:chOff x="2191677" y="6276744"/>
            <a:chExt cx="771790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25"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sp>
        <p:nvSpPr>
          <p:cNvPr id="13" name="Title 1"/>
          <p:cNvSpPr>
            <a:spLocks noGrp="1"/>
          </p:cNvSpPr>
          <p:nvPr>
            <p:ph type="title"/>
          </p:nvPr>
        </p:nvSpPr>
        <p:spPr/>
        <p:txBody>
          <a:bodyPr/>
          <a:lstStyle/>
          <a:p>
            <a:r>
              <a:rPr lang="en-US" dirty="0" smtClean="0"/>
              <a:t>Max Performance</a:t>
            </a:r>
            <a:endParaRPr lang="en-US" dirty="0"/>
          </a:p>
        </p:txBody>
      </p:sp>
      <p:sp>
        <p:nvSpPr>
          <p:cNvPr id="14" name="TextBox 13"/>
          <p:cNvSpPr txBox="1"/>
          <p:nvPr/>
        </p:nvSpPr>
        <p:spPr>
          <a:xfrm>
            <a:off x="9006665" y="5648502"/>
            <a:ext cx="2890822" cy="369332"/>
          </a:xfrm>
          <a:prstGeom prst="rect">
            <a:avLst/>
          </a:prstGeom>
          <a:noFill/>
        </p:spPr>
        <p:txBody>
          <a:bodyPr wrap="square" rtlCol="0">
            <a:spAutoFit/>
          </a:bodyPr>
          <a:lstStyle/>
          <a:p>
            <a:r>
              <a:rPr lang="en-US" dirty="0" smtClean="0"/>
              <a:t>Source: Globe and Mail</a:t>
            </a:r>
            <a:endParaRPr lang="en-US" dirty="0"/>
          </a:p>
        </p:txBody>
      </p:sp>
      <p:pic>
        <p:nvPicPr>
          <p:cNvPr id="2" name="Picture 1" descr="Screen Shot 2016-03-16 at 12.10.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4192" y="1487936"/>
            <a:ext cx="9091607" cy="4160566"/>
          </a:xfrm>
          <a:prstGeom prst="rect">
            <a:avLst/>
          </a:prstGeom>
        </p:spPr>
      </p:pic>
    </p:spTree>
    <p:extLst>
      <p:ext uri="{BB962C8B-B14F-4D97-AF65-F5344CB8AC3E}">
        <p14:creationId xmlns:p14="http://schemas.microsoft.com/office/powerpoint/2010/main" val="422416554"/>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2191677" y="6276744"/>
            <a:ext cx="7717901" cy="390425"/>
            <a:chOff x="2191677" y="6276744"/>
            <a:chExt cx="771790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25"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sp>
        <p:nvSpPr>
          <p:cNvPr id="13" name="Title 1"/>
          <p:cNvSpPr>
            <a:spLocks noGrp="1"/>
          </p:cNvSpPr>
          <p:nvPr>
            <p:ph type="title"/>
          </p:nvPr>
        </p:nvSpPr>
        <p:spPr/>
        <p:txBody>
          <a:bodyPr/>
          <a:lstStyle/>
          <a:p>
            <a:r>
              <a:rPr lang="en-US" dirty="0" smtClean="0"/>
              <a:t>5 year Dividend Chart </a:t>
            </a:r>
            <a:endParaRPr lang="en-US" dirty="0"/>
          </a:p>
        </p:txBody>
      </p:sp>
      <p:sp>
        <p:nvSpPr>
          <p:cNvPr id="14" name="TextBox 13"/>
          <p:cNvSpPr txBox="1"/>
          <p:nvPr/>
        </p:nvSpPr>
        <p:spPr>
          <a:xfrm>
            <a:off x="9006665" y="5648502"/>
            <a:ext cx="2890822" cy="369332"/>
          </a:xfrm>
          <a:prstGeom prst="rect">
            <a:avLst/>
          </a:prstGeom>
          <a:noFill/>
        </p:spPr>
        <p:txBody>
          <a:bodyPr wrap="square" rtlCol="0">
            <a:spAutoFit/>
          </a:bodyPr>
          <a:lstStyle/>
          <a:p>
            <a:r>
              <a:rPr lang="en-US" dirty="0" smtClean="0"/>
              <a:t>Source: </a:t>
            </a:r>
            <a:r>
              <a:rPr lang="en-US" dirty="0" err="1" smtClean="0"/>
              <a:t>YCharts</a:t>
            </a:r>
            <a:endParaRPr lang="en-US" dirty="0"/>
          </a:p>
        </p:txBody>
      </p:sp>
      <p:pic>
        <p:nvPicPr>
          <p:cNvPr id="3" name="Picture 2" descr="Screen Shot 2016-03-15 at 11.48.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3246" y="2496159"/>
            <a:ext cx="9753600" cy="2565400"/>
          </a:xfrm>
          <a:prstGeom prst="rect">
            <a:avLst/>
          </a:prstGeom>
        </p:spPr>
      </p:pic>
    </p:spTree>
    <p:extLst>
      <p:ext uri="{BB962C8B-B14F-4D97-AF65-F5344CB8AC3E}">
        <p14:creationId xmlns:p14="http://schemas.microsoft.com/office/powerpoint/2010/main" val="2121569743"/>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534" y="2701431"/>
            <a:ext cx="10515600" cy="1325563"/>
          </a:xfrm>
        </p:spPr>
        <p:txBody>
          <a:bodyPr/>
          <a:lstStyle/>
          <a:p>
            <a:r>
              <a:rPr lang="en-US" dirty="0" smtClean="0"/>
              <a:t>Shares Ownership</a:t>
            </a:r>
            <a:endParaRPr lang="en-US" dirty="0"/>
          </a:p>
        </p:txBody>
      </p:sp>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2191677" y="6276744"/>
            <a:ext cx="7717901" cy="390425"/>
            <a:chOff x="2191677" y="6276744"/>
            <a:chExt cx="771790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25"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pic>
        <p:nvPicPr>
          <p:cNvPr id="8" name="Picture 7" descr="Screen Shot 2016-03-16 at 2.02.1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8334" y="0"/>
            <a:ext cx="6453666" cy="6091100"/>
          </a:xfrm>
          <a:prstGeom prst="rect">
            <a:avLst/>
          </a:prstGeom>
        </p:spPr>
      </p:pic>
    </p:spTree>
    <p:extLst>
      <p:ext uri="{BB962C8B-B14F-4D97-AF65-F5344CB8AC3E}">
        <p14:creationId xmlns:p14="http://schemas.microsoft.com/office/powerpoint/2010/main" val="404195813"/>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Shares Outstanding</a:t>
            </a:r>
            <a:endParaRPr lang="en-US" dirty="0"/>
          </a:p>
        </p:txBody>
      </p:sp>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2191677" y="6276744"/>
            <a:ext cx="7717901" cy="390425"/>
            <a:chOff x="2191677" y="6276744"/>
            <a:chExt cx="771790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25"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grpSp>
        <p:nvGrpSpPr>
          <p:cNvPr id="6" name="Group 5"/>
          <p:cNvGrpSpPr/>
          <p:nvPr/>
        </p:nvGrpSpPr>
        <p:grpSpPr>
          <a:xfrm>
            <a:off x="542739" y="2099231"/>
            <a:ext cx="11320012" cy="3404417"/>
            <a:chOff x="1061113" y="2635250"/>
            <a:chExt cx="9219537" cy="984250"/>
          </a:xfrm>
        </p:grpSpPr>
        <p:pic>
          <p:nvPicPr>
            <p:cNvPr id="3" name="Picture 2" descr="Screen Shot 2016-03-14 at 1.07.1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750" y="2635250"/>
              <a:ext cx="8978900" cy="368300"/>
            </a:xfrm>
            <a:prstGeom prst="rect">
              <a:avLst/>
            </a:prstGeom>
          </p:spPr>
        </p:pic>
        <p:pic>
          <p:nvPicPr>
            <p:cNvPr id="5" name="Picture 4" descr="Screen Shot 2016-03-14 at 1.06.5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113" y="2984500"/>
              <a:ext cx="8674100" cy="635000"/>
            </a:xfrm>
            <a:prstGeom prst="rect">
              <a:avLst/>
            </a:prstGeom>
          </p:spPr>
        </p:pic>
      </p:grpSp>
      <p:sp>
        <p:nvSpPr>
          <p:cNvPr id="7" name="Rectangle 6"/>
          <p:cNvSpPr/>
          <p:nvPr/>
        </p:nvSpPr>
        <p:spPr>
          <a:xfrm>
            <a:off x="838200" y="1526932"/>
            <a:ext cx="9171928" cy="830997"/>
          </a:xfrm>
          <a:prstGeom prst="rect">
            <a:avLst/>
          </a:prstGeom>
        </p:spPr>
        <p:txBody>
          <a:bodyPr wrap="square">
            <a:spAutoFit/>
          </a:bodyPr>
          <a:lstStyle/>
          <a:p>
            <a:r>
              <a:rPr lang="en-US" sz="2400" dirty="0"/>
              <a:t> </a:t>
            </a:r>
            <a:r>
              <a:rPr lang="en-US" sz="2400" dirty="0" smtClean="0"/>
              <a:t>Returned </a:t>
            </a:r>
            <a:r>
              <a:rPr lang="en-US" sz="2400" dirty="0"/>
              <a:t>approximately $628 million to our shareholders in 2015 </a:t>
            </a:r>
            <a:r>
              <a:rPr lang="en-US" sz="2400" dirty="0" smtClean="0"/>
              <a:t>under normal </a:t>
            </a:r>
            <a:r>
              <a:rPr lang="en-US" sz="2400" dirty="0"/>
              <a:t>course issuer bid (NCIB) program. </a:t>
            </a:r>
          </a:p>
        </p:txBody>
      </p:sp>
    </p:spTree>
    <p:extLst>
      <p:ext uri="{BB962C8B-B14F-4D97-AF65-F5344CB8AC3E}">
        <p14:creationId xmlns:p14="http://schemas.microsoft.com/office/powerpoint/2010/main" val="828253630"/>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Dividend Growth</a:t>
            </a:r>
            <a:endParaRPr lang="en-US" dirty="0"/>
          </a:p>
        </p:txBody>
      </p:sp>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2191677" y="6276744"/>
            <a:ext cx="7717901" cy="390425"/>
            <a:chOff x="2191677" y="6276744"/>
            <a:chExt cx="771790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25"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pic>
        <p:nvPicPr>
          <p:cNvPr id="3" name="Picture 2" descr="Screen Shot 2016-03-14 at 1.33.2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34" y="1502508"/>
            <a:ext cx="11840966" cy="2510692"/>
          </a:xfrm>
          <a:prstGeom prst="rect">
            <a:avLst/>
          </a:prstGeom>
        </p:spPr>
      </p:pic>
    </p:spTree>
    <p:extLst>
      <p:ext uri="{BB962C8B-B14F-4D97-AF65-F5344CB8AC3E}">
        <p14:creationId xmlns:p14="http://schemas.microsoft.com/office/powerpoint/2010/main" val="469759556"/>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Earnings Per Share</a:t>
            </a:r>
            <a:endParaRPr lang="en-US" dirty="0"/>
          </a:p>
        </p:txBody>
      </p:sp>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2191677" y="6276744"/>
            <a:ext cx="7717901" cy="390425"/>
            <a:chOff x="2191677" y="6276744"/>
            <a:chExt cx="771790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25"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grpSp>
        <p:nvGrpSpPr>
          <p:cNvPr id="6" name="Group 5"/>
          <p:cNvGrpSpPr/>
          <p:nvPr/>
        </p:nvGrpSpPr>
        <p:grpSpPr>
          <a:xfrm>
            <a:off x="1144954" y="1863742"/>
            <a:ext cx="10208846" cy="2687515"/>
            <a:chOff x="1627554" y="2265485"/>
            <a:chExt cx="8585200" cy="1231900"/>
          </a:xfrm>
        </p:grpSpPr>
        <p:pic>
          <p:nvPicPr>
            <p:cNvPr id="3" name="Picture 2" descr="Screen Shot 2016-03-14 at 1.50.5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7554" y="2265485"/>
              <a:ext cx="8585200" cy="431800"/>
            </a:xfrm>
            <a:prstGeom prst="rect">
              <a:avLst/>
            </a:prstGeom>
          </p:spPr>
        </p:pic>
        <p:pic>
          <p:nvPicPr>
            <p:cNvPr id="5" name="Picture 4" descr="Screen Shot 2016-03-14 at 1.50.4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2004" y="2697285"/>
              <a:ext cx="8496300" cy="800100"/>
            </a:xfrm>
            <a:prstGeom prst="rect">
              <a:avLst/>
            </a:prstGeom>
          </p:spPr>
        </p:pic>
      </p:grpSp>
    </p:spTree>
    <p:extLst>
      <p:ext uri="{BB962C8B-B14F-4D97-AF65-F5344CB8AC3E}">
        <p14:creationId xmlns:p14="http://schemas.microsoft.com/office/powerpoint/2010/main" val="1098971320"/>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6857999"/>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sp>
        <p:nvSpPr>
          <p:cNvPr id="16" name="Title 1"/>
          <p:cNvSpPr>
            <a:spLocks noGrp="1"/>
          </p:cNvSpPr>
          <p:nvPr>
            <p:ph type="title"/>
          </p:nvPr>
        </p:nvSpPr>
        <p:spPr>
          <a:xfrm>
            <a:off x="838200" y="515027"/>
            <a:ext cx="10515600" cy="1325563"/>
          </a:xfrm>
        </p:spPr>
        <p:txBody>
          <a:bodyPr>
            <a:normAutofit/>
          </a:bodyPr>
          <a:lstStyle/>
          <a:p>
            <a:pPr algn="ctr"/>
            <a:r>
              <a:rPr lang="en-US" sz="6000" dirty="0" smtClean="0">
                <a:solidFill>
                  <a:schemeClr val="bg1"/>
                </a:solidFill>
              </a:rPr>
              <a:t>Management</a:t>
            </a:r>
            <a:endParaRPr lang="en-US" sz="6000" dirty="0">
              <a:solidFill>
                <a:schemeClr val="bg1"/>
              </a:solidFill>
            </a:endParaRPr>
          </a:p>
        </p:txBody>
      </p:sp>
      <p:pic>
        <p:nvPicPr>
          <p:cNvPr id="8" name="Picture 7"/>
          <p:cNvPicPr>
            <a:picLocks noChangeAspect="1"/>
          </p:cNvPicPr>
          <p:nvPr/>
        </p:nvPicPr>
        <p:blipFill>
          <a:blip r:embed="rId3"/>
          <a:stretch>
            <a:fillRect/>
          </a:stretch>
        </p:blipFill>
        <p:spPr>
          <a:xfrm>
            <a:off x="3386454" y="2092472"/>
            <a:ext cx="5419091" cy="3626275"/>
          </a:xfrm>
          <a:prstGeom prst="rect">
            <a:avLst/>
          </a:prstGeom>
        </p:spPr>
      </p:pic>
    </p:spTree>
    <p:extLst>
      <p:ext uri="{BB962C8B-B14F-4D97-AF65-F5344CB8AC3E}">
        <p14:creationId xmlns:p14="http://schemas.microsoft.com/office/powerpoint/2010/main" val="8227708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rPr>
              <a:t>Business Internet Access Service Revenue</a:t>
            </a:r>
            <a:endParaRPr lang="en-US" sz="4800" dirty="0">
              <a:solidFill>
                <a:srgbClr val="FFFFFF"/>
              </a:solidFill>
            </a:endParaRPr>
          </a:p>
        </p:txBody>
      </p:sp>
      <p:pic>
        <p:nvPicPr>
          <p:cNvPr id="2" name="Picture 1"/>
          <p:cNvPicPr>
            <a:picLocks noChangeAspect="1"/>
          </p:cNvPicPr>
          <p:nvPr/>
        </p:nvPicPr>
        <p:blipFill>
          <a:blip r:embed="rId2"/>
          <a:stretch>
            <a:fillRect/>
          </a:stretch>
        </p:blipFill>
        <p:spPr>
          <a:xfrm>
            <a:off x="1340325" y="877300"/>
            <a:ext cx="8655554" cy="4704634"/>
          </a:xfrm>
          <a:prstGeom prst="rect">
            <a:avLst/>
          </a:prstGeom>
        </p:spPr>
      </p:pic>
      <p:sp>
        <p:nvSpPr>
          <p:cNvPr id="13" name="TextBox 12"/>
          <p:cNvSpPr txBox="1"/>
          <p:nvPr/>
        </p:nvSpPr>
        <p:spPr>
          <a:xfrm>
            <a:off x="247200" y="5715943"/>
            <a:ext cx="1876105" cy="246221"/>
          </a:xfrm>
          <a:prstGeom prst="rect">
            <a:avLst/>
          </a:prstGeom>
          <a:noFill/>
        </p:spPr>
        <p:txBody>
          <a:bodyPr wrap="square" rtlCol="0">
            <a:spAutoFit/>
          </a:bodyPr>
          <a:lstStyle/>
          <a:p>
            <a:r>
              <a:rPr lang="en-US" sz="1000" dirty="0" smtClean="0"/>
              <a:t>Source: CRTC data collection</a:t>
            </a:r>
            <a:endParaRPr lang="en-CA" sz="1000" dirty="0"/>
          </a:p>
        </p:txBody>
      </p:sp>
    </p:spTree>
    <p:extLst>
      <p:ext uri="{BB962C8B-B14F-4D97-AF65-F5344CB8AC3E}">
        <p14:creationId xmlns:p14="http://schemas.microsoft.com/office/powerpoint/2010/main" val="665705217"/>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grpSp>
        <p:nvGrpSpPr>
          <p:cNvPr id="16" name="Group 15"/>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5" name="Title 1"/>
          <p:cNvSpPr>
            <a:spLocks noGrp="1"/>
          </p:cNvSpPr>
          <p:nvPr>
            <p:ph type="title"/>
          </p:nvPr>
        </p:nvSpPr>
        <p:spPr>
          <a:xfrm>
            <a:off x="449729" y="365125"/>
            <a:ext cx="10515600" cy="1325563"/>
          </a:xfrm>
        </p:spPr>
        <p:txBody>
          <a:bodyPr>
            <a:normAutofit/>
          </a:bodyPr>
          <a:lstStyle/>
          <a:p>
            <a:r>
              <a:rPr lang="en-US" sz="4000" dirty="0" smtClean="0"/>
              <a:t>Darren </a:t>
            </a:r>
            <a:r>
              <a:rPr lang="en-US" sz="4000" dirty="0" err="1" smtClean="0"/>
              <a:t>Entwistle</a:t>
            </a:r>
            <a:r>
              <a:rPr lang="en-US" sz="4000" dirty="0" smtClean="0"/>
              <a:t> – President &amp; CEO</a:t>
            </a:r>
            <a:endParaRPr lang="en-US" sz="4000" dirty="0"/>
          </a:p>
        </p:txBody>
      </p:sp>
      <p:pic>
        <p:nvPicPr>
          <p:cNvPr id="7" name="Picture 6"/>
          <p:cNvPicPr>
            <a:picLocks noChangeAspect="1"/>
          </p:cNvPicPr>
          <p:nvPr/>
        </p:nvPicPr>
        <p:blipFill>
          <a:blip r:embed="rId3"/>
          <a:stretch>
            <a:fillRect/>
          </a:stretch>
        </p:blipFill>
        <p:spPr>
          <a:xfrm>
            <a:off x="8586937" y="623794"/>
            <a:ext cx="3213100" cy="4432300"/>
          </a:xfrm>
          <a:prstGeom prst="rect">
            <a:avLst/>
          </a:prstGeom>
        </p:spPr>
      </p:pic>
      <p:sp>
        <p:nvSpPr>
          <p:cNvPr id="8" name="TextBox 7"/>
          <p:cNvSpPr txBox="1"/>
          <p:nvPr/>
        </p:nvSpPr>
        <p:spPr>
          <a:xfrm>
            <a:off x="567765" y="1690688"/>
            <a:ext cx="7297972" cy="4154983"/>
          </a:xfrm>
          <a:prstGeom prst="rect">
            <a:avLst/>
          </a:prstGeom>
          <a:noFill/>
        </p:spPr>
        <p:txBody>
          <a:bodyPr wrap="square" rtlCol="0">
            <a:spAutoFit/>
          </a:bodyPr>
          <a:lstStyle/>
          <a:p>
            <a:pPr marL="285750" indent="-285750">
              <a:buFont typeface="Arial"/>
              <a:buChar char="•"/>
            </a:pPr>
            <a:r>
              <a:rPr lang="en-US" sz="2400" dirty="0" smtClean="0"/>
              <a:t>Joined in 2000 as President and CEO</a:t>
            </a:r>
          </a:p>
          <a:p>
            <a:endParaRPr lang="en-US" sz="2400" dirty="0" smtClean="0"/>
          </a:p>
          <a:p>
            <a:pPr marL="285750" indent="-285750">
              <a:buFont typeface="Arial"/>
              <a:buChar char="•"/>
            </a:pPr>
            <a:r>
              <a:rPr lang="en-US" sz="2400" dirty="0" smtClean="0"/>
              <a:t>May 2014 - August 2015 served as Executive Chair before resuming previous role</a:t>
            </a:r>
          </a:p>
          <a:p>
            <a:endParaRPr lang="en-US" sz="2400" dirty="0" smtClean="0"/>
          </a:p>
          <a:p>
            <a:pPr marL="285750" indent="-285750">
              <a:buFont typeface="Arial"/>
              <a:buChar char="•"/>
            </a:pPr>
            <a:r>
              <a:rPr lang="en-US" sz="2400" dirty="0" smtClean="0"/>
              <a:t>Bachelor of Economics – Concordia University</a:t>
            </a:r>
          </a:p>
          <a:p>
            <a:r>
              <a:rPr lang="en-US" sz="2400" dirty="0"/>
              <a:t> </a:t>
            </a:r>
            <a:r>
              <a:rPr lang="en-US" sz="2400" dirty="0" smtClean="0"/>
              <a:t>   MBA Finance – McGill</a:t>
            </a:r>
          </a:p>
          <a:p>
            <a:r>
              <a:rPr lang="en-US" sz="2400" dirty="0" smtClean="0"/>
              <a:t>    Network Engineering Diploma – University of Toronto</a:t>
            </a:r>
          </a:p>
          <a:p>
            <a:endParaRPr lang="en-US" sz="2400" dirty="0" smtClean="0"/>
          </a:p>
          <a:p>
            <a:pPr marL="285750" indent="-285750">
              <a:buFont typeface="Arial"/>
              <a:buChar char="•"/>
            </a:pPr>
            <a:r>
              <a:rPr lang="en-US" sz="2400" dirty="0" smtClean="0"/>
              <a:t>Previously, CCO &amp; Director of IP Services – Cable and Wireless Communication</a:t>
            </a:r>
            <a:endParaRPr lang="en-US" sz="2400" dirty="0"/>
          </a:p>
        </p:txBody>
      </p:sp>
      <p:sp>
        <p:nvSpPr>
          <p:cNvPr id="9" name="TextBox 8"/>
          <p:cNvSpPr txBox="1"/>
          <p:nvPr/>
        </p:nvSpPr>
        <p:spPr>
          <a:xfrm>
            <a:off x="7931852" y="5363882"/>
            <a:ext cx="3528030" cy="369332"/>
          </a:xfrm>
          <a:prstGeom prst="rect">
            <a:avLst/>
          </a:prstGeom>
          <a:noFill/>
        </p:spPr>
        <p:txBody>
          <a:bodyPr wrap="square" rtlCol="0">
            <a:spAutoFit/>
          </a:bodyPr>
          <a:lstStyle/>
          <a:p>
            <a:r>
              <a:rPr lang="en-US" dirty="0" smtClean="0"/>
              <a:t>Total Compensation: $9,277,252</a:t>
            </a:r>
            <a:endParaRPr lang="en-US" dirty="0"/>
          </a:p>
        </p:txBody>
      </p:sp>
    </p:spTree>
    <p:extLst>
      <p:ext uri="{BB962C8B-B14F-4D97-AF65-F5344CB8AC3E}">
        <p14:creationId xmlns:p14="http://schemas.microsoft.com/office/powerpoint/2010/main" val="2051611040"/>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grpSp>
        <p:nvGrpSpPr>
          <p:cNvPr id="16" name="Group 15"/>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5" name="Title 1"/>
          <p:cNvSpPr>
            <a:spLocks noGrp="1"/>
          </p:cNvSpPr>
          <p:nvPr>
            <p:ph type="title"/>
          </p:nvPr>
        </p:nvSpPr>
        <p:spPr>
          <a:xfrm>
            <a:off x="449729" y="365125"/>
            <a:ext cx="10515600" cy="1325563"/>
          </a:xfrm>
        </p:spPr>
        <p:txBody>
          <a:bodyPr>
            <a:normAutofit/>
          </a:bodyPr>
          <a:lstStyle/>
          <a:p>
            <a:r>
              <a:rPr lang="en-US" sz="4000" dirty="0" smtClean="0"/>
              <a:t>Why CEO Switch?</a:t>
            </a:r>
            <a:endParaRPr lang="en-US" sz="4000" dirty="0"/>
          </a:p>
        </p:txBody>
      </p:sp>
      <p:pic>
        <p:nvPicPr>
          <p:cNvPr id="7" name="Picture 6"/>
          <p:cNvPicPr>
            <a:picLocks noChangeAspect="1"/>
          </p:cNvPicPr>
          <p:nvPr/>
        </p:nvPicPr>
        <p:blipFill>
          <a:blip r:embed="rId3"/>
          <a:stretch>
            <a:fillRect/>
          </a:stretch>
        </p:blipFill>
        <p:spPr>
          <a:xfrm>
            <a:off x="8747134" y="1047151"/>
            <a:ext cx="3213100" cy="4432300"/>
          </a:xfrm>
          <a:prstGeom prst="rect">
            <a:avLst/>
          </a:prstGeom>
        </p:spPr>
      </p:pic>
      <p:sp>
        <p:nvSpPr>
          <p:cNvPr id="2" name="Rectangle 1"/>
          <p:cNvSpPr/>
          <p:nvPr/>
        </p:nvSpPr>
        <p:spPr>
          <a:xfrm>
            <a:off x="624189" y="4254892"/>
            <a:ext cx="7506798" cy="1754327"/>
          </a:xfrm>
          <a:prstGeom prst="rect">
            <a:avLst/>
          </a:prstGeom>
        </p:spPr>
        <p:txBody>
          <a:bodyPr wrap="square">
            <a:spAutoFit/>
          </a:bodyPr>
          <a:lstStyle/>
          <a:p>
            <a:r>
              <a:rPr lang="en-CA" dirty="0"/>
              <a:t>“If we consider the facts though, we are comfortable saying it was certainly not an operating performance issue that prompted the move. </a:t>
            </a:r>
            <a:r>
              <a:rPr lang="en-CA" dirty="0" err="1"/>
              <a:t>Natale</a:t>
            </a:r>
            <a:r>
              <a:rPr lang="en-CA" dirty="0"/>
              <a:t> has been in a senior operating role with this company since 2003 and the company has maintained the highest growth profiles for an incumbent globally with many of the best operating metrics in the industry.” - Greg MacDonald, Macquarie Capital Markets Canada Ltd. </a:t>
            </a:r>
          </a:p>
        </p:txBody>
      </p:sp>
      <p:sp>
        <p:nvSpPr>
          <p:cNvPr id="3" name="Rectangle 2"/>
          <p:cNvSpPr/>
          <p:nvPr/>
        </p:nvSpPr>
        <p:spPr>
          <a:xfrm>
            <a:off x="720091" y="1577235"/>
            <a:ext cx="6096000" cy="1200329"/>
          </a:xfrm>
          <a:prstGeom prst="rect">
            <a:avLst/>
          </a:prstGeom>
        </p:spPr>
        <p:txBody>
          <a:bodyPr>
            <a:spAutoFit/>
          </a:bodyPr>
          <a:lstStyle/>
          <a:p>
            <a:r>
              <a:rPr lang="en-US" dirty="0" smtClean="0"/>
              <a:t>Joe </a:t>
            </a:r>
            <a:r>
              <a:rPr lang="en-US" dirty="0" err="1"/>
              <a:t>Natale’s</a:t>
            </a:r>
            <a:r>
              <a:rPr lang="en-US" dirty="0"/>
              <a:t> reluctance to relocate to the Vancouver headquarters or another city in Western </a:t>
            </a:r>
            <a:r>
              <a:rPr lang="en-US" dirty="0" smtClean="0"/>
              <a:t>Canada was the </a:t>
            </a:r>
            <a:r>
              <a:rPr lang="en-US" dirty="0"/>
              <a:t>reason for his departure.</a:t>
            </a:r>
          </a:p>
          <a:p>
            <a:endParaRPr lang="en-US" dirty="0"/>
          </a:p>
        </p:txBody>
      </p:sp>
      <p:sp>
        <p:nvSpPr>
          <p:cNvPr id="5" name="Rectangle 4"/>
          <p:cNvSpPr/>
          <p:nvPr/>
        </p:nvSpPr>
        <p:spPr>
          <a:xfrm>
            <a:off x="688733" y="2699164"/>
            <a:ext cx="6096000" cy="1477328"/>
          </a:xfrm>
          <a:prstGeom prst="rect">
            <a:avLst/>
          </a:prstGeom>
        </p:spPr>
        <p:txBody>
          <a:bodyPr>
            <a:spAutoFit/>
          </a:bodyPr>
          <a:lstStyle/>
          <a:p>
            <a:r>
              <a:rPr lang="en-CA" dirty="0"/>
              <a:t>“There’s a risk that any incoming CEO is going to feel overshadowed or at least bottlenecked by having the previous CEO there, especially when it’s someone with as large a personality as Darren </a:t>
            </a:r>
            <a:r>
              <a:rPr lang="en-CA" dirty="0" err="1"/>
              <a:t>Entwistle</a:t>
            </a:r>
            <a:r>
              <a:rPr lang="en-CA" dirty="0"/>
              <a:t>” - Matt </a:t>
            </a:r>
            <a:r>
              <a:rPr lang="en-CA" dirty="0" err="1"/>
              <a:t>Fullbrook</a:t>
            </a:r>
            <a:r>
              <a:rPr lang="en-CA" dirty="0"/>
              <a:t>, Clarkson Centre for Business Ethics</a:t>
            </a:r>
          </a:p>
        </p:txBody>
      </p:sp>
    </p:spTree>
    <p:extLst>
      <p:ext uri="{BB962C8B-B14F-4D97-AF65-F5344CB8AC3E}">
        <p14:creationId xmlns:p14="http://schemas.microsoft.com/office/powerpoint/2010/main" val="1429313048"/>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grpSp>
        <p:nvGrpSpPr>
          <p:cNvPr id="16" name="Group 15"/>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5" name="Title 1"/>
          <p:cNvSpPr>
            <a:spLocks noGrp="1"/>
          </p:cNvSpPr>
          <p:nvPr>
            <p:ph type="title"/>
          </p:nvPr>
        </p:nvSpPr>
        <p:spPr>
          <a:xfrm>
            <a:off x="449729" y="365125"/>
            <a:ext cx="10515600" cy="1325563"/>
          </a:xfrm>
        </p:spPr>
        <p:txBody>
          <a:bodyPr>
            <a:noAutofit/>
          </a:bodyPr>
          <a:lstStyle/>
          <a:p>
            <a:r>
              <a:rPr lang="en-US" sz="3200" dirty="0" smtClean="0"/>
              <a:t>Josh Blair - Executive </a:t>
            </a:r>
            <a:r>
              <a:rPr lang="en-US" sz="3200" dirty="0"/>
              <a:t>Vice President, TELUS Health and TELUS International and President, Business Solutions West</a:t>
            </a:r>
            <a:br>
              <a:rPr lang="en-US" sz="3200" dirty="0"/>
            </a:br>
            <a:endParaRPr lang="en-US" sz="3200" dirty="0"/>
          </a:p>
        </p:txBody>
      </p:sp>
      <p:sp>
        <p:nvSpPr>
          <p:cNvPr id="8" name="TextBox 7"/>
          <p:cNvSpPr txBox="1"/>
          <p:nvPr/>
        </p:nvSpPr>
        <p:spPr>
          <a:xfrm>
            <a:off x="567765" y="1317811"/>
            <a:ext cx="7297972" cy="5632310"/>
          </a:xfrm>
          <a:prstGeom prst="rect">
            <a:avLst/>
          </a:prstGeom>
          <a:noFill/>
        </p:spPr>
        <p:txBody>
          <a:bodyPr wrap="square" rtlCol="0">
            <a:spAutoFit/>
          </a:bodyPr>
          <a:lstStyle/>
          <a:p>
            <a:pPr marL="285750" indent="-285750">
              <a:buFont typeface="Arial"/>
              <a:buChar char="•"/>
            </a:pPr>
            <a:r>
              <a:rPr lang="en-US" sz="2400" dirty="0" smtClean="0"/>
              <a:t>Also serves as Chief Corporate Officer</a:t>
            </a:r>
          </a:p>
          <a:p>
            <a:endParaRPr lang="en-US" sz="2400" dirty="0"/>
          </a:p>
          <a:p>
            <a:pPr marL="342900" indent="-342900">
              <a:buFont typeface="Arial"/>
              <a:buChar char="•"/>
            </a:pPr>
            <a:r>
              <a:rPr lang="en-US" sz="2400" dirty="0"/>
              <a:t>20-year career at TELUS, </a:t>
            </a:r>
            <a:r>
              <a:rPr lang="en-US" sz="2400" dirty="0" smtClean="0"/>
              <a:t>has </a:t>
            </a:r>
            <a:r>
              <a:rPr lang="en-US" sz="2400" dirty="0"/>
              <a:t>led diverse teams throughout the organization, including Human Resources and Community Investment</a:t>
            </a:r>
            <a:r>
              <a:rPr lang="en-US" sz="2400" dirty="0" smtClean="0"/>
              <a:t>.</a:t>
            </a:r>
          </a:p>
          <a:p>
            <a:endParaRPr lang="en-US" sz="2400" dirty="0"/>
          </a:p>
          <a:p>
            <a:pPr marL="342900" indent="-342900">
              <a:buFont typeface="Arial"/>
              <a:buChar char="•"/>
            </a:pPr>
            <a:r>
              <a:rPr lang="en-US" sz="2400" dirty="0" smtClean="0"/>
              <a:t>Bachelor Electrical Engineering – </a:t>
            </a:r>
            <a:r>
              <a:rPr lang="en-US" sz="2400" dirty="0" err="1" smtClean="0"/>
              <a:t>U.Victoria</a:t>
            </a:r>
            <a:endParaRPr lang="en-US" sz="2400" dirty="0" smtClean="0"/>
          </a:p>
          <a:p>
            <a:r>
              <a:rPr lang="en-US" sz="2400" dirty="0"/>
              <a:t> </a:t>
            </a:r>
            <a:r>
              <a:rPr lang="en-US" sz="2400" dirty="0" smtClean="0"/>
              <a:t>    Executive MBA – Queen’s School of Business</a:t>
            </a:r>
          </a:p>
          <a:p>
            <a:endParaRPr lang="en-US" sz="2400" dirty="0"/>
          </a:p>
          <a:p>
            <a:pPr marL="342900" indent="-342900">
              <a:buFont typeface="Arial"/>
              <a:buChar char="•"/>
            </a:pPr>
            <a:r>
              <a:rPr lang="en-US" sz="2400" dirty="0" smtClean="0"/>
              <a:t>Previously worked with BC Tel, in </a:t>
            </a:r>
            <a:r>
              <a:rPr lang="en-US" sz="2400" dirty="0"/>
              <a:t>several areas, including engineering and information technology. He also ran a startup firm that had been incubated within </a:t>
            </a:r>
            <a:r>
              <a:rPr lang="en-US" sz="2400" dirty="0" err="1"/>
              <a:t>Telus</a:t>
            </a:r>
            <a:r>
              <a:rPr lang="en-US" sz="2400" dirty="0"/>
              <a:t>.</a:t>
            </a:r>
            <a:endParaRPr lang="en-CA" sz="2400" dirty="0"/>
          </a:p>
          <a:p>
            <a:pPr marL="342900" indent="-342900">
              <a:buFont typeface="Arial"/>
              <a:buChar char="•"/>
            </a:pPr>
            <a:endParaRPr lang="en-CA" sz="2400" dirty="0"/>
          </a:p>
          <a:p>
            <a:pPr marL="342900" indent="-342900">
              <a:buFont typeface="Arial"/>
              <a:buChar char="•"/>
            </a:pPr>
            <a:endParaRPr lang="en-US" sz="2400" dirty="0"/>
          </a:p>
        </p:txBody>
      </p:sp>
      <p:pic>
        <p:nvPicPr>
          <p:cNvPr id="2" name="Picture 1"/>
          <p:cNvPicPr>
            <a:picLocks noChangeAspect="1"/>
          </p:cNvPicPr>
          <p:nvPr/>
        </p:nvPicPr>
        <p:blipFill>
          <a:blip r:embed="rId3"/>
          <a:stretch>
            <a:fillRect/>
          </a:stretch>
        </p:blipFill>
        <p:spPr>
          <a:xfrm>
            <a:off x="8156978" y="1317811"/>
            <a:ext cx="3505200" cy="3505200"/>
          </a:xfrm>
          <a:prstGeom prst="rect">
            <a:avLst/>
          </a:prstGeom>
        </p:spPr>
      </p:pic>
      <p:sp>
        <p:nvSpPr>
          <p:cNvPr id="23" name="TextBox 22"/>
          <p:cNvSpPr txBox="1"/>
          <p:nvPr/>
        </p:nvSpPr>
        <p:spPr>
          <a:xfrm>
            <a:off x="7931852" y="5363882"/>
            <a:ext cx="3528030" cy="369332"/>
          </a:xfrm>
          <a:prstGeom prst="rect">
            <a:avLst/>
          </a:prstGeom>
          <a:noFill/>
        </p:spPr>
        <p:txBody>
          <a:bodyPr wrap="square" rtlCol="0">
            <a:spAutoFit/>
          </a:bodyPr>
          <a:lstStyle/>
          <a:p>
            <a:r>
              <a:rPr lang="en-US" dirty="0" smtClean="0"/>
              <a:t>Total Compensation: $</a:t>
            </a:r>
            <a:r>
              <a:rPr lang="en-US" dirty="0"/>
              <a:t> </a:t>
            </a:r>
            <a:r>
              <a:rPr lang="en-CA" dirty="0" smtClean="0"/>
              <a:t>3,813,540</a:t>
            </a:r>
            <a:endParaRPr lang="en-CA" dirty="0"/>
          </a:p>
        </p:txBody>
      </p:sp>
    </p:spTree>
    <p:extLst>
      <p:ext uri="{BB962C8B-B14F-4D97-AF65-F5344CB8AC3E}">
        <p14:creationId xmlns:p14="http://schemas.microsoft.com/office/powerpoint/2010/main" val="712322394"/>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grpSp>
        <p:nvGrpSpPr>
          <p:cNvPr id="16" name="Group 15"/>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5" name="Title 1"/>
          <p:cNvSpPr>
            <a:spLocks noGrp="1"/>
          </p:cNvSpPr>
          <p:nvPr>
            <p:ph type="title"/>
          </p:nvPr>
        </p:nvSpPr>
        <p:spPr>
          <a:xfrm>
            <a:off x="449729" y="365125"/>
            <a:ext cx="10515600" cy="1325563"/>
          </a:xfrm>
        </p:spPr>
        <p:txBody>
          <a:bodyPr>
            <a:noAutofit/>
          </a:bodyPr>
          <a:lstStyle/>
          <a:p>
            <a:r>
              <a:rPr lang="en-US" sz="3200" dirty="0" smtClean="0"/>
              <a:t>Dave Fuller - </a:t>
            </a:r>
            <a:r>
              <a:rPr lang="en-US" sz="3200" dirty="0"/>
              <a:t>Executive Vice-President and President, TELUS Consumer and Small Business Solutions</a:t>
            </a:r>
            <a:r>
              <a:rPr lang="en-CA" sz="3200" dirty="0"/>
              <a:t/>
            </a:r>
            <a:br>
              <a:rPr lang="en-CA" sz="3200" dirty="0"/>
            </a:br>
            <a:endParaRPr lang="en-US" sz="3200" dirty="0"/>
          </a:p>
        </p:txBody>
      </p:sp>
      <p:sp>
        <p:nvSpPr>
          <p:cNvPr id="8" name="TextBox 7"/>
          <p:cNvSpPr txBox="1"/>
          <p:nvPr/>
        </p:nvSpPr>
        <p:spPr>
          <a:xfrm>
            <a:off x="567765" y="1317811"/>
            <a:ext cx="7297972" cy="4154983"/>
          </a:xfrm>
          <a:prstGeom prst="rect">
            <a:avLst/>
          </a:prstGeom>
          <a:noFill/>
        </p:spPr>
        <p:txBody>
          <a:bodyPr wrap="square" rtlCol="0">
            <a:spAutoFit/>
          </a:bodyPr>
          <a:lstStyle/>
          <a:p>
            <a:pPr marL="285750" indent="-285750">
              <a:buFont typeface="Arial"/>
              <a:buChar char="•"/>
            </a:pPr>
            <a:r>
              <a:rPr lang="en-CA" sz="2400" dirty="0" smtClean="0"/>
              <a:t>Joined TELUS </a:t>
            </a:r>
            <a:r>
              <a:rPr lang="en-CA" sz="2400" dirty="0"/>
              <a:t>in 2004, most recently serving as Chief Marketing </a:t>
            </a:r>
            <a:r>
              <a:rPr lang="en-CA" sz="2400" dirty="0" smtClean="0"/>
              <a:t>Officer</a:t>
            </a:r>
          </a:p>
          <a:p>
            <a:endParaRPr lang="en-US" sz="2400" dirty="0" smtClean="0"/>
          </a:p>
          <a:p>
            <a:pPr marL="342900" indent="-342900">
              <a:buFont typeface="Arial"/>
              <a:buChar char="•"/>
            </a:pPr>
            <a:r>
              <a:rPr lang="en-US" sz="2400" dirty="0" smtClean="0"/>
              <a:t>Previously, spent </a:t>
            </a:r>
            <a:r>
              <a:rPr lang="en-US" sz="2400" dirty="0"/>
              <a:t>over five years as Senior Vice-President of Business Solutions </a:t>
            </a:r>
            <a:r>
              <a:rPr lang="en-US" sz="2400" dirty="0" smtClean="0"/>
              <a:t>Marketing</a:t>
            </a:r>
          </a:p>
          <a:p>
            <a:endParaRPr lang="en-US" sz="2400" dirty="0"/>
          </a:p>
          <a:p>
            <a:pPr marL="342900" indent="-342900">
              <a:buFont typeface="Arial"/>
              <a:buChar char="•"/>
            </a:pPr>
            <a:r>
              <a:rPr lang="en-US" sz="2400" dirty="0" smtClean="0"/>
              <a:t>Bachelor of Engineering – Queen’s University</a:t>
            </a:r>
          </a:p>
          <a:p>
            <a:r>
              <a:rPr lang="en-US" sz="2400" dirty="0" smtClean="0"/>
              <a:t>     MBA – York University</a:t>
            </a:r>
          </a:p>
          <a:p>
            <a:endParaRPr lang="en-US" sz="2400" dirty="0"/>
          </a:p>
          <a:p>
            <a:pPr marL="342900" indent="-342900">
              <a:buFont typeface="Arial"/>
              <a:buChar char="•"/>
            </a:pPr>
            <a:r>
              <a:rPr lang="en-CA" sz="2400" dirty="0"/>
              <a:t>S</a:t>
            </a:r>
            <a:r>
              <a:rPr lang="en-CA" sz="2400" dirty="0" smtClean="0"/>
              <a:t>pent </a:t>
            </a:r>
            <a:r>
              <a:rPr lang="en-CA" sz="2400" dirty="0"/>
              <a:t>over 15 years in the consulting industry </a:t>
            </a:r>
          </a:p>
          <a:p>
            <a:pPr marL="342900" indent="-342900">
              <a:buFont typeface="Arial"/>
              <a:buChar char="•"/>
            </a:pPr>
            <a:endParaRPr lang="en-US" sz="2400" b="1" dirty="0"/>
          </a:p>
        </p:txBody>
      </p:sp>
      <p:pic>
        <p:nvPicPr>
          <p:cNvPr id="3" name="Picture 2"/>
          <p:cNvPicPr>
            <a:picLocks noChangeAspect="1"/>
          </p:cNvPicPr>
          <p:nvPr/>
        </p:nvPicPr>
        <p:blipFill>
          <a:blip r:embed="rId3"/>
          <a:stretch>
            <a:fillRect/>
          </a:stretch>
        </p:blipFill>
        <p:spPr>
          <a:xfrm>
            <a:off x="8305381" y="1243102"/>
            <a:ext cx="3505200" cy="3505200"/>
          </a:xfrm>
          <a:prstGeom prst="rect">
            <a:avLst/>
          </a:prstGeom>
        </p:spPr>
      </p:pic>
    </p:spTree>
    <p:extLst>
      <p:ext uri="{BB962C8B-B14F-4D97-AF65-F5344CB8AC3E}">
        <p14:creationId xmlns:p14="http://schemas.microsoft.com/office/powerpoint/2010/main" val="1928627580"/>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grpSp>
        <p:nvGrpSpPr>
          <p:cNvPr id="16" name="Group 15"/>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5" name="Title 1"/>
          <p:cNvSpPr>
            <a:spLocks noGrp="1"/>
          </p:cNvSpPr>
          <p:nvPr>
            <p:ph type="title"/>
          </p:nvPr>
        </p:nvSpPr>
        <p:spPr>
          <a:xfrm>
            <a:off x="449729" y="365125"/>
            <a:ext cx="10515600" cy="1325563"/>
          </a:xfrm>
        </p:spPr>
        <p:txBody>
          <a:bodyPr>
            <a:noAutofit/>
          </a:bodyPr>
          <a:lstStyle/>
          <a:p>
            <a:r>
              <a:rPr lang="en-US" sz="3200" dirty="0" smtClean="0"/>
              <a:t>John </a:t>
            </a:r>
            <a:r>
              <a:rPr lang="en-US" sz="3200" dirty="0" err="1" smtClean="0"/>
              <a:t>Gossling</a:t>
            </a:r>
            <a:r>
              <a:rPr lang="en-US" sz="3200" dirty="0" smtClean="0"/>
              <a:t> - </a:t>
            </a:r>
            <a:r>
              <a:rPr lang="en-US" sz="3200" dirty="0"/>
              <a:t>Executive Vice-President and Chief Financial Officer</a:t>
            </a:r>
            <a:r>
              <a:rPr lang="en-CA" sz="3200" dirty="0"/>
              <a:t> </a:t>
            </a:r>
            <a:endParaRPr lang="en-US" sz="3200" dirty="0"/>
          </a:p>
        </p:txBody>
      </p:sp>
      <p:sp>
        <p:nvSpPr>
          <p:cNvPr id="8" name="TextBox 7"/>
          <p:cNvSpPr txBox="1"/>
          <p:nvPr/>
        </p:nvSpPr>
        <p:spPr>
          <a:xfrm>
            <a:off x="567765" y="1568691"/>
            <a:ext cx="7297972" cy="3785652"/>
          </a:xfrm>
          <a:prstGeom prst="rect">
            <a:avLst/>
          </a:prstGeom>
          <a:noFill/>
        </p:spPr>
        <p:txBody>
          <a:bodyPr wrap="square" rtlCol="0">
            <a:spAutoFit/>
          </a:bodyPr>
          <a:lstStyle/>
          <a:p>
            <a:pPr marL="285750" indent="-285750">
              <a:buFont typeface="Arial"/>
              <a:buChar char="•"/>
            </a:pPr>
            <a:r>
              <a:rPr lang="en-CA" sz="2400" dirty="0" smtClean="0"/>
              <a:t>Joined TELUS executive team in 2012</a:t>
            </a:r>
          </a:p>
          <a:p>
            <a:endParaRPr lang="en-US" sz="2400" dirty="0" smtClean="0"/>
          </a:p>
          <a:p>
            <a:pPr marL="342900" indent="-342900">
              <a:buFont typeface="Arial"/>
              <a:buChar char="•"/>
            </a:pPr>
            <a:r>
              <a:rPr lang="en-US" sz="2400" dirty="0" smtClean="0"/>
              <a:t>Previously, 3 years as CFO of </a:t>
            </a:r>
            <a:r>
              <a:rPr lang="en-US" sz="2400" dirty="0" err="1" smtClean="0"/>
              <a:t>CTVglobemedia</a:t>
            </a:r>
            <a:r>
              <a:rPr lang="en-US" sz="2400" dirty="0" smtClean="0"/>
              <a:t>, 8 years as part of Rogers Communications leadership team</a:t>
            </a:r>
          </a:p>
          <a:p>
            <a:endParaRPr lang="en-US" sz="2400" dirty="0"/>
          </a:p>
          <a:p>
            <a:pPr marL="342900" indent="-342900">
              <a:buFont typeface="Arial"/>
              <a:buChar char="•"/>
            </a:pPr>
            <a:r>
              <a:rPr lang="en-US" sz="2400" dirty="0" smtClean="0"/>
              <a:t>Bachelor of Mathematics – U. of Waterloo</a:t>
            </a:r>
          </a:p>
          <a:p>
            <a:r>
              <a:rPr lang="en-US" sz="2400" dirty="0" smtClean="0"/>
              <a:t>     Chartered Accountant – Ontario</a:t>
            </a:r>
          </a:p>
          <a:p>
            <a:endParaRPr lang="en-US" sz="2400" dirty="0"/>
          </a:p>
          <a:p>
            <a:pPr marL="342900" indent="-342900">
              <a:buFont typeface="Arial"/>
              <a:buChar char="•"/>
            </a:pPr>
            <a:r>
              <a:rPr lang="en-CA" sz="2400" dirty="0"/>
              <a:t>S</a:t>
            </a:r>
            <a:r>
              <a:rPr lang="en-CA" sz="2400" dirty="0" smtClean="0"/>
              <a:t>pent </a:t>
            </a:r>
            <a:r>
              <a:rPr lang="en-CA" sz="2400" dirty="0"/>
              <a:t>over 15 years in the consulting industry </a:t>
            </a:r>
          </a:p>
          <a:p>
            <a:pPr marL="342900" indent="-342900">
              <a:buFont typeface="Arial"/>
              <a:buChar char="•"/>
            </a:pPr>
            <a:endParaRPr lang="en-US" sz="2400" b="1" dirty="0"/>
          </a:p>
        </p:txBody>
      </p:sp>
      <p:pic>
        <p:nvPicPr>
          <p:cNvPr id="2" name="Picture 1"/>
          <p:cNvPicPr>
            <a:picLocks noChangeAspect="1"/>
          </p:cNvPicPr>
          <p:nvPr/>
        </p:nvPicPr>
        <p:blipFill>
          <a:blip r:embed="rId3"/>
          <a:stretch>
            <a:fillRect/>
          </a:stretch>
        </p:blipFill>
        <p:spPr>
          <a:xfrm>
            <a:off x="8156978" y="1317811"/>
            <a:ext cx="3505200" cy="3505200"/>
          </a:xfrm>
          <a:prstGeom prst="rect">
            <a:avLst/>
          </a:prstGeom>
        </p:spPr>
      </p:pic>
      <p:sp>
        <p:nvSpPr>
          <p:cNvPr id="23" name="TextBox 22"/>
          <p:cNvSpPr txBox="1"/>
          <p:nvPr/>
        </p:nvSpPr>
        <p:spPr>
          <a:xfrm>
            <a:off x="7931852" y="5363882"/>
            <a:ext cx="3528030" cy="369332"/>
          </a:xfrm>
          <a:prstGeom prst="rect">
            <a:avLst/>
          </a:prstGeom>
          <a:noFill/>
        </p:spPr>
        <p:txBody>
          <a:bodyPr wrap="square" rtlCol="0">
            <a:spAutoFit/>
          </a:bodyPr>
          <a:lstStyle/>
          <a:p>
            <a:r>
              <a:rPr lang="en-US" dirty="0" smtClean="0"/>
              <a:t>Total Compensation: $</a:t>
            </a:r>
            <a:r>
              <a:rPr lang="en-US" dirty="0"/>
              <a:t> </a:t>
            </a:r>
            <a:r>
              <a:rPr lang="en-CA" dirty="0" smtClean="0"/>
              <a:t>2,292,584</a:t>
            </a:r>
            <a:endParaRPr lang="en-CA" dirty="0"/>
          </a:p>
        </p:txBody>
      </p:sp>
    </p:spTree>
    <p:extLst>
      <p:ext uri="{BB962C8B-B14F-4D97-AF65-F5344CB8AC3E}">
        <p14:creationId xmlns:p14="http://schemas.microsoft.com/office/powerpoint/2010/main" val="325569242"/>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grpSp>
        <p:nvGrpSpPr>
          <p:cNvPr id="16" name="Group 15"/>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5" name="Title 1"/>
          <p:cNvSpPr>
            <a:spLocks noGrp="1"/>
          </p:cNvSpPr>
          <p:nvPr>
            <p:ph type="title"/>
          </p:nvPr>
        </p:nvSpPr>
        <p:spPr>
          <a:xfrm>
            <a:off x="449729" y="365125"/>
            <a:ext cx="10515600" cy="1325563"/>
          </a:xfrm>
        </p:spPr>
        <p:txBody>
          <a:bodyPr>
            <a:noAutofit/>
          </a:bodyPr>
          <a:lstStyle/>
          <a:p>
            <a:r>
              <a:rPr lang="en-CA" sz="3200" dirty="0" smtClean="0"/>
              <a:t>Monique Mercier - </a:t>
            </a:r>
            <a:r>
              <a:rPr lang="en-CA" sz="3200" dirty="0"/>
              <a:t>Executive Vice-President, Corporate Affairs, Chief Legal Officer and Corporate Secretary, TELUS</a:t>
            </a:r>
            <a:r>
              <a:rPr lang="en-CA" sz="3200" b="1" dirty="0"/>
              <a:t/>
            </a:r>
            <a:br>
              <a:rPr lang="en-CA" sz="3200" b="1" dirty="0"/>
            </a:br>
            <a:endParaRPr lang="en-US" sz="3200" dirty="0"/>
          </a:p>
        </p:txBody>
      </p:sp>
      <p:sp>
        <p:nvSpPr>
          <p:cNvPr id="8" name="TextBox 7"/>
          <p:cNvSpPr txBox="1"/>
          <p:nvPr/>
        </p:nvSpPr>
        <p:spPr>
          <a:xfrm>
            <a:off x="567765" y="1708617"/>
            <a:ext cx="7297972" cy="2677656"/>
          </a:xfrm>
          <a:prstGeom prst="rect">
            <a:avLst/>
          </a:prstGeom>
          <a:noFill/>
        </p:spPr>
        <p:txBody>
          <a:bodyPr wrap="square" rtlCol="0">
            <a:spAutoFit/>
          </a:bodyPr>
          <a:lstStyle/>
          <a:p>
            <a:pPr marL="285750" indent="-285750">
              <a:buFont typeface="Arial"/>
              <a:buChar char="•"/>
            </a:pPr>
            <a:r>
              <a:rPr lang="en-US" sz="2400" dirty="0" smtClean="0"/>
              <a:t>Trusted </a:t>
            </a:r>
            <a:r>
              <a:rPr lang="en-US" sz="2400" dirty="0"/>
              <a:t>advisor to the TELUS executive leadership team and Board of Directors.</a:t>
            </a:r>
          </a:p>
          <a:p>
            <a:endParaRPr lang="en-US" sz="2400" dirty="0"/>
          </a:p>
          <a:p>
            <a:pPr marL="342900" indent="-342900">
              <a:buFont typeface="Arial"/>
              <a:buChar char="•"/>
            </a:pPr>
            <a:r>
              <a:rPr lang="en-US" sz="2400" dirty="0" smtClean="0"/>
              <a:t>U. Montreal Law School</a:t>
            </a:r>
          </a:p>
          <a:p>
            <a:r>
              <a:rPr lang="en-US" sz="2400" dirty="0" smtClean="0"/>
              <a:t>     Masters in Politics – Oxford University</a:t>
            </a:r>
          </a:p>
          <a:p>
            <a:endParaRPr lang="en-US" sz="2400" dirty="0"/>
          </a:p>
          <a:p>
            <a:endParaRPr lang="en-US" sz="2400" b="1" dirty="0"/>
          </a:p>
        </p:txBody>
      </p:sp>
      <p:pic>
        <p:nvPicPr>
          <p:cNvPr id="3" name="Picture 2"/>
          <p:cNvPicPr>
            <a:picLocks noChangeAspect="1"/>
          </p:cNvPicPr>
          <p:nvPr/>
        </p:nvPicPr>
        <p:blipFill>
          <a:blip r:embed="rId3"/>
          <a:stretch>
            <a:fillRect/>
          </a:stretch>
        </p:blipFill>
        <p:spPr>
          <a:xfrm>
            <a:off x="8272929" y="1317811"/>
            <a:ext cx="3505200" cy="3505200"/>
          </a:xfrm>
          <a:prstGeom prst="rect">
            <a:avLst/>
          </a:prstGeom>
        </p:spPr>
      </p:pic>
    </p:spTree>
    <p:extLst>
      <p:ext uri="{BB962C8B-B14F-4D97-AF65-F5344CB8AC3E}">
        <p14:creationId xmlns:p14="http://schemas.microsoft.com/office/powerpoint/2010/main" val="53917738"/>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grpSp>
        <p:nvGrpSpPr>
          <p:cNvPr id="16" name="Group 15"/>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5" name="Title 1"/>
          <p:cNvSpPr>
            <a:spLocks noGrp="1"/>
          </p:cNvSpPr>
          <p:nvPr>
            <p:ph type="title"/>
          </p:nvPr>
        </p:nvSpPr>
        <p:spPr>
          <a:xfrm>
            <a:off x="449729" y="365125"/>
            <a:ext cx="10515600" cy="1325563"/>
          </a:xfrm>
        </p:spPr>
        <p:txBody>
          <a:bodyPr>
            <a:noAutofit/>
          </a:bodyPr>
          <a:lstStyle/>
          <a:p>
            <a:r>
              <a:rPr lang="en-CA" sz="3200" dirty="0" err="1" smtClean="0"/>
              <a:t>Erros</a:t>
            </a:r>
            <a:r>
              <a:rPr lang="en-CA" sz="3200" dirty="0"/>
              <a:t> </a:t>
            </a:r>
            <a:r>
              <a:rPr lang="en-CA" sz="3200" dirty="0" smtClean="0"/>
              <a:t> </a:t>
            </a:r>
            <a:r>
              <a:rPr lang="en-CA" sz="3200" dirty="0" err="1" smtClean="0"/>
              <a:t>Spadotto</a:t>
            </a:r>
            <a:r>
              <a:rPr lang="en-CA" sz="3200" dirty="0" smtClean="0"/>
              <a:t> - </a:t>
            </a:r>
            <a:r>
              <a:rPr lang="en-CA" sz="3200" dirty="0"/>
              <a:t>Executive Vice-President, Technology Strategy</a:t>
            </a:r>
            <a:r>
              <a:rPr lang="en-CA" sz="3200" b="1" dirty="0"/>
              <a:t/>
            </a:r>
            <a:br>
              <a:rPr lang="en-CA" sz="3200" b="1" dirty="0"/>
            </a:br>
            <a:endParaRPr lang="en-US" sz="3200" dirty="0"/>
          </a:p>
        </p:txBody>
      </p:sp>
      <p:sp>
        <p:nvSpPr>
          <p:cNvPr id="8" name="TextBox 7"/>
          <p:cNvSpPr txBox="1"/>
          <p:nvPr/>
        </p:nvSpPr>
        <p:spPr>
          <a:xfrm>
            <a:off x="567765" y="1708617"/>
            <a:ext cx="7297972" cy="3785652"/>
          </a:xfrm>
          <a:prstGeom prst="rect">
            <a:avLst/>
          </a:prstGeom>
          <a:noFill/>
        </p:spPr>
        <p:txBody>
          <a:bodyPr wrap="square" rtlCol="0">
            <a:spAutoFit/>
          </a:bodyPr>
          <a:lstStyle/>
          <a:p>
            <a:pPr marL="285750" indent="-285750">
              <a:buFont typeface="Arial"/>
              <a:buChar char="•"/>
            </a:pPr>
            <a:r>
              <a:rPr lang="en-US" sz="2400" dirty="0" smtClean="0"/>
              <a:t>Joined </a:t>
            </a:r>
            <a:r>
              <a:rPr lang="en-US" sz="2400" dirty="0" err="1" smtClean="0"/>
              <a:t>Telus</a:t>
            </a:r>
            <a:r>
              <a:rPr lang="en-US" sz="2400" dirty="0" smtClean="0"/>
              <a:t> in 2000, served as executive vice president and chief technology officer of TELUS Mobility</a:t>
            </a:r>
            <a:endParaRPr lang="en-US" sz="2400" dirty="0"/>
          </a:p>
          <a:p>
            <a:endParaRPr lang="en-US" sz="2400" dirty="0"/>
          </a:p>
          <a:p>
            <a:pPr marL="342900" indent="-342900">
              <a:buFont typeface="Arial"/>
              <a:buChar char="•"/>
            </a:pPr>
            <a:r>
              <a:rPr lang="en-US" sz="2400" dirty="0" smtClean="0"/>
              <a:t>Bachelor of Electrical Engineering – </a:t>
            </a:r>
            <a:r>
              <a:rPr lang="en-US" sz="2400" dirty="0" err="1" smtClean="0"/>
              <a:t>U.Windsor</a:t>
            </a:r>
            <a:endParaRPr lang="en-US" sz="2400" dirty="0" smtClean="0"/>
          </a:p>
          <a:p>
            <a:r>
              <a:rPr lang="en-US" sz="2400" dirty="0" smtClean="0"/>
              <a:t>     MBA – Western University</a:t>
            </a:r>
          </a:p>
          <a:p>
            <a:endParaRPr lang="en-US" sz="2400" dirty="0"/>
          </a:p>
          <a:p>
            <a:pPr marL="342900" indent="-342900">
              <a:buFont typeface="Arial"/>
              <a:buChar char="•"/>
            </a:pPr>
            <a:r>
              <a:rPr lang="en-CA" sz="2400" dirty="0" smtClean="0"/>
              <a:t>Previously, the </a:t>
            </a:r>
            <a:r>
              <a:rPr lang="en-CA" sz="2400" dirty="0"/>
              <a:t>executive positions of chief technology officer and chief information </a:t>
            </a:r>
            <a:r>
              <a:rPr lang="en-CA" sz="2400" dirty="0" smtClean="0"/>
              <a:t>officer at </a:t>
            </a:r>
            <a:r>
              <a:rPr lang="en-CA" sz="2400" dirty="0" err="1" smtClean="0"/>
              <a:t>Clearnet</a:t>
            </a:r>
            <a:endParaRPr lang="en-CA" sz="2400" dirty="0"/>
          </a:p>
          <a:p>
            <a:pPr marL="342900" indent="-342900">
              <a:buFont typeface="Arial"/>
              <a:buChar char="•"/>
            </a:pPr>
            <a:endParaRPr lang="en-US" sz="2400" b="1" dirty="0"/>
          </a:p>
        </p:txBody>
      </p:sp>
      <p:pic>
        <p:nvPicPr>
          <p:cNvPr id="2" name="Picture 1"/>
          <p:cNvPicPr>
            <a:picLocks noChangeAspect="1"/>
          </p:cNvPicPr>
          <p:nvPr/>
        </p:nvPicPr>
        <p:blipFill>
          <a:blip r:embed="rId3"/>
          <a:stretch>
            <a:fillRect/>
          </a:stretch>
        </p:blipFill>
        <p:spPr>
          <a:xfrm>
            <a:off x="7931852" y="1302870"/>
            <a:ext cx="3505200" cy="3505200"/>
          </a:xfrm>
          <a:prstGeom prst="rect">
            <a:avLst/>
          </a:prstGeom>
        </p:spPr>
      </p:pic>
      <p:sp>
        <p:nvSpPr>
          <p:cNvPr id="3" name="TextBox 2"/>
          <p:cNvSpPr txBox="1"/>
          <p:nvPr/>
        </p:nvSpPr>
        <p:spPr>
          <a:xfrm>
            <a:off x="8081263" y="5124937"/>
            <a:ext cx="3229207" cy="646331"/>
          </a:xfrm>
          <a:prstGeom prst="rect">
            <a:avLst/>
          </a:prstGeom>
          <a:noFill/>
        </p:spPr>
        <p:txBody>
          <a:bodyPr wrap="square" rtlCol="0">
            <a:spAutoFit/>
          </a:bodyPr>
          <a:lstStyle/>
          <a:p>
            <a:r>
              <a:rPr lang="en-US" dirty="0" smtClean="0"/>
              <a:t>Total Compensation: $</a:t>
            </a:r>
            <a:r>
              <a:rPr lang="en-CA" dirty="0" smtClean="0"/>
              <a:t>3,081,634</a:t>
            </a:r>
            <a:endParaRPr lang="en-CA" dirty="0"/>
          </a:p>
          <a:p>
            <a:endParaRPr lang="en-US" dirty="0"/>
          </a:p>
        </p:txBody>
      </p:sp>
    </p:spTree>
    <p:extLst>
      <p:ext uri="{BB962C8B-B14F-4D97-AF65-F5344CB8AC3E}">
        <p14:creationId xmlns:p14="http://schemas.microsoft.com/office/powerpoint/2010/main" val="2104807179"/>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grpSp>
        <p:nvGrpSpPr>
          <p:cNvPr id="16" name="Group 15"/>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5" name="Title 1"/>
          <p:cNvSpPr>
            <a:spLocks noGrp="1"/>
          </p:cNvSpPr>
          <p:nvPr>
            <p:ph type="title"/>
          </p:nvPr>
        </p:nvSpPr>
        <p:spPr>
          <a:xfrm>
            <a:off x="449729" y="365125"/>
            <a:ext cx="10515600" cy="1325563"/>
          </a:xfrm>
        </p:spPr>
        <p:txBody>
          <a:bodyPr>
            <a:noAutofit/>
          </a:bodyPr>
          <a:lstStyle/>
          <a:p>
            <a:r>
              <a:rPr lang="en-CA" sz="3200" dirty="0"/>
              <a:t>François </a:t>
            </a:r>
            <a:r>
              <a:rPr lang="en-CA" sz="3200" dirty="0" err="1"/>
              <a:t>Gratton</a:t>
            </a:r>
            <a:r>
              <a:rPr lang="en-CA" sz="3200" dirty="0"/>
              <a:t> - Executive Vice-President and President, Business Solutions East and TELUS </a:t>
            </a:r>
            <a:r>
              <a:rPr lang="en-CA" sz="3200" dirty="0" smtClean="0"/>
              <a:t>Québec</a:t>
            </a:r>
            <a:r>
              <a:rPr lang="en-CA" sz="3200" b="1" dirty="0"/>
              <a:t/>
            </a:r>
            <a:br>
              <a:rPr lang="en-CA" sz="3200" b="1" dirty="0"/>
            </a:br>
            <a:endParaRPr lang="en-US" sz="3200" dirty="0"/>
          </a:p>
        </p:txBody>
      </p:sp>
      <p:sp>
        <p:nvSpPr>
          <p:cNvPr id="8" name="TextBox 7"/>
          <p:cNvSpPr txBox="1"/>
          <p:nvPr/>
        </p:nvSpPr>
        <p:spPr>
          <a:xfrm>
            <a:off x="567765" y="1708617"/>
            <a:ext cx="7297972" cy="4154983"/>
          </a:xfrm>
          <a:prstGeom prst="rect">
            <a:avLst/>
          </a:prstGeom>
          <a:noFill/>
        </p:spPr>
        <p:txBody>
          <a:bodyPr wrap="square" rtlCol="0">
            <a:spAutoFit/>
          </a:bodyPr>
          <a:lstStyle/>
          <a:p>
            <a:pPr marL="285750" indent="-285750">
              <a:buFont typeface="Arial"/>
              <a:buChar char="•"/>
            </a:pPr>
            <a:r>
              <a:rPr lang="en-US" sz="2400" dirty="0" smtClean="0"/>
              <a:t>Joined </a:t>
            </a:r>
            <a:r>
              <a:rPr lang="en-US" sz="2400" dirty="0" err="1" smtClean="0"/>
              <a:t>Telus</a:t>
            </a:r>
            <a:r>
              <a:rPr lang="en-US" sz="2400" dirty="0" smtClean="0"/>
              <a:t> in 2008, from acquisition of </a:t>
            </a:r>
            <a:r>
              <a:rPr lang="en-US" sz="2400" dirty="0" err="1" smtClean="0"/>
              <a:t>Emergis</a:t>
            </a:r>
            <a:r>
              <a:rPr lang="en-US" sz="2400" dirty="0" smtClean="0"/>
              <a:t> where he was executive vice president, health delivery solutions.</a:t>
            </a:r>
            <a:endParaRPr lang="en-US" sz="2400" dirty="0"/>
          </a:p>
          <a:p>
            <a:endParaRPr lang="en-US" sz="2400" dirty="0"/>
          </a:p>
          <a:p>
            <a:pPr marL="342900" indent="-342900">
              <a:buFont typeface="Arial"/>
              <a:buChar char="•"/>
            </a:pPr>
            <a:r>
              <a:rPr lang="en-US" sz="2400" dirty="0" smtClean="0"/>
              <a:t>Bachelor of Law – U. Montreal</a:t>
            </a:r>
          </a:p>
          <a:p>
            <a:r>
              <a:rPr lang="en-US" sz="2400" dirty="0" smtClean="0"/>
              <a:t>     MBA – Harvard Business School</a:t>
            </a:r>
          </a:p>
          <a:p>
            <a:endParaRPr lang="en-US" sz="2400" dirty="0"/>
          </a:p>
          <a:p>
            <a:pPr marL="342900" indent="-342900">
              <a:buFont typeface="Arial"/>
              <a:buChar char="•"/>
            </a:pPr>
            <a:r>
              <a:rPr lang="en-US" sz="2400" dirty="0" smtClean="0"/>
              <a:t>Previously, President, TELUS Quebec and Atlantic Canada</a:t>
            </a:r>
          </a:p>
          <a:p>
            <a:endParaRPr lang="en-CA" sz="2400" dirty="0"/>
          </a:p>
          <a:p>
            <a:pPr marL="342900" indent="-342900">
              <a:buFont typeface="Arial"/>
              <a:buChar char="•"/>
            </a:pPr>
            <a:endParaRPr lang="en-US" sz="2400" b="1" dirty="0"/>
          </a:p>
        </p:txBody>
      </p:sp>
      <p:pic>
        <p:nvPicPr>
          <p:cNvPr id="6" name="Picture 5"/>
          <p:cNvPicPr>
            <a:picLocks noChangeAspect="1"/>
          </p:cNvPicPr>
          <p:nvPr/>
        </p:nvPicPr>
        <p:blipFill>
          <a:blip r:embed="rId3"/>
          <a:stretch>
            <a:fillRect/>
          </a:stretch>
        </p:blipFill>
        <p:spPr>
          <a:xfrm>
            <a:off x="8438029" y="1486647"/>
            <a:ext cx="2527300" cy="2540000"/>
          </a:xfrm>
          <a:prstGeom prst="rect">
            <a:avLst/>
          </a:prstGeom>
        </p:spPr>
      </p:pic>
    </p:spTree>
    <p:extLst>
      <p:ext uri="{BB962C8B-B14F-4D97-AF65-F5344CB8AC3E}">
        <p14:creationId xmlns:p14="http://schemas.microsoft.com/office/powerpoint/2010/main" val="2143624069"/>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grpSp>
        <p:nvGrpSpPr>
          <p:cNvPr id="16" name="Group 15"/>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5" name="Title 1"/>
          <p:cNvSpPr>
            <a:spLocks noGrp="1"/>
          </p:cNvSpPr>
          <p:nvPr>
            <p:ph type="title"/>
          </p:nvPr>
        </p:nvSpPr>
        <p:spPr>
          <a:xfrm>
            <a:off x="449729" y="365125"/>
            <a:ext cx="10515600" cy="1325563"/>
          </a:xfrm>
        </p:spPr>
        <p:txBody>
          <a:bodyPr>
            <a:noAutofit/>
          </a:bodyPr>
          <a:lstStyle/>
          <a:p>
            <a:r>
              <a:rPr lang="en-CA" sz="3200" dirty="0"/>
              <a:t>Sandy McIntosh - Executive Vice-president, People &amp; Culture and Chief Human Resources Officer</a:t>
            </a:r>
            <a:endParaRPr lang="en-CA" sz="3200" b="1" dirty="0"/>
          </a:p>
        </p:txBody>
      </p:sp>
      <p:sp>
        <p:nvSpPr>
          <p:cNvPr id="8" name="TextBox 7"/>
          <p:cNvSpPr txBox="1"/>
          <p:nvPr/>
        </p:nvSpPr>
        <p:spPr>
          <a:xfrm>
            <a:off x="567765" y="1708617"/>
            <a:ext cx="7297972" cy="4893647"/>
          </a:xfrm>
          <a:prstGeom prst="rect">
            <a:avLst/>
          </a:prstGeom>
          <a:noFill/>
        </p:spPr>
        <p:txBody>
          <a:bodyPr wrap="square" rtlCol="0">
            <a:spAutoFit/>
          </a:bodyPr>
          <a:lstStyle/>
          <a:p>
            <a:pPr marL="285750" indent="-285750">
              <a:buFont typeface="Arial"/>
              <a:buChar char="•"/>
            </a:pPr>
            <a:r>
              <a:rPr lang="en-US" sz="2400" dirty="0" smtClean="0"/>
              <a:t>Joined </a:t>
            </a:r>
            <a:r>
              <a:rPr lang="en-US" sz="2400" dirty="0" err="1" smtClean="0"/>
              <a:t>Telus</a:t>
            </a:r>
            <a:r>
              <a:rPr lang="en-US" sz="2400" dirty="0" smtClean="0"/>
              <a:t> in 2008, from acquisition of </a:t>
            </a:r>
            <a:r>
              <a:rPr lang="en-US" sz="2400" dirty="0" err="1" smtClean="0"/>
              <a:t>Emergis</a:t>
            </a:r>
            <a:r>
              <a:rPr lang="en-US" sz="2400" dirty="0" smtClean="0"/>
              <a:t> where he was executive vice president, health delivery solutions.</a:t>
            </a:r>
            <a:endParaRPr lang="en-US" sz="2400" dirty="0"/>
          </a:p>
          <a:p>
            <a:endParaRPr lang="en-US" sz="2400" dirty="0"/>
          </a:p>
          <a:p>
            <a:pPr marL="342900" indent="-342900">
              <a:buFont typeface="Arial"/>
              <a:buChar char="•"/>
            </a:pPr>
            <a:r>
              <a:rPr lang="en-US" sz="2400" dirty="0" smtClean="0"/>
              <a:t>Bachelor Public Administration – </a:t>
            </a:r>
            <a:r>
              <a:rPr lang="en-US" sz="2400" dirty="0" err="1" smtClean="0"/>
              <a:t>Carelton</a:t>
            </a:r>
            <a:r>
              <a:rPr lang="en-US" sz="2400" dirty="0" smtClean="0"/>
              <a:t> U.</a:t>
            </a:r>
          </a:p>
          <a:p>
            <a:r>
              <a:rPr lang="en-US" sz="2400" dirty="0"/>
              <a:t> </a:t>
            </a:r>
            <a:r>
              <a:rPr lang="en-US" sz="2400" dirty="0" smtClean="0"/>
              <a:t>    MBA – Queen’s University</a:t>
            </a:r>
          </a:p>
          <a:p>
            <a:r>
              <a:rPr lang="en-US" sz="2400" dirty="0"/>
              <a:t> </a:t>
            </a:r>
            <a:r>
              <a:rPr lang="en-US" sz="2400" dirty="0" smtClean="0"/>
              <a:t>    Master’s Industrial Relations – Queen’s University</a:t>
            </a:r>
          </a:p>
          <a:p>
            <a:endParaRPr lang="en-US" sz="2400" dirty="0"/>
          </a:p>
          <a:p>
            <a:pPr marL="342900" indent="-342900">
              <a:buFont typeface="Arial"/>
              <a:buChar char="•"/>
            </a:pPr>
            <a:r>
              <a:rPr lang="en-CA" sz="2400" dirty="0"/>
              <a:t>With her leadership, TELUS has been named as one of Canada’s 10 Most Admired Corporate Cultures three times</a:t>
            </a:r>
          </a:p>
          <a:p>
            <a:endParaRPr lang="en-CA" sz="2400" dirty="0"/>
          </a:p>
          <a:p>
            <a:pPr marL="342900" indent="-342900">
              <a:buFont typeface="Arial"/>
              <a:buChar char="•"/>
            </a:pPr>
            <a:endParaRPr lang="en-US" sz="2400" b="1" dirty="0"/>
          </a:p>
        </p:txBody>
      </p:sp>
      <p:pic>
        <p:nvPicPr>
          <p:cNvPr id="2" name="Picture 1"/>
          <p:cNvPicPr>
            <a:picLocks noChangeAspect="1"/>
          </p:cNvPicPr>
          <p:nvPr/>
        </p:nvPicPr>
        <p:blipFill>
          <a:blip r:embed="rId3"/>
          <a:stretch>
            <a:fillRect/>
          </a:stretch>
        </p:blipFill>
        <p:spPr>
          <a:xfrm>
            <a:off x="8248713" y="1346200"/>
            <a:ext cx="2540000" cy="2540000"/>
          </a:xfrm>
          <a:prstGeom prst="rect">
            <a:avLst/>
          </a:prstGeom>
        </p:spPr>
      </p:pic>
    </p:spTree>
    <p:extLst>
      <p:ext uri="{BB962C8B-B14F-4D97-AF65-F5344CB8AC3E}">
        <p14:creationId xmlns:p14="http://schemas.microsoft.com/office/powerpoint/2010/main" val="1704065611"/>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grpSp>
        <p:nvGrpSpPr>
          <p:cNvPr id="16" name="Group 15"/>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5" name="Title 1"/>
          <p:cNvSpPr>
            <a:spLocks noGrp="1"/>
          </p:cNvSpPr>
          <p:nvPr>
            <p:ph type="title"/>
          </p:nvPr>
        </p:nvSpPr>
        <p:spPr>
          <a:xfrm>
            <a:off x="449729" y="365125"/>
            <a:ext cx="10515600" cy="1325563"/>
          </a:xfrm>
        </p:spPr>
        <p:txBody>
          <a:bodyPr>
            <a:noAutofit/>
          </a:bodyPr>
          <a:lstStyle/>
          <a:p>
            <a:r>
              <a:rPr lang="en-CA" sz="3200" dirty="0"/>
              <a:t>Tony </a:t>
            </a:r>
            <a:r>
              <a:rPr lang="en-CA" sz="3200" dirty="0" err="1"/>
              <a:t>Geheran</a:t>
            </a:r>
            <a:r>
              <a:rPr lang="en-CA" sz="3200" dirty="0"/>
              <a:t> - Executive Vice-President and President Broadband Networks</a:t>
            </a:r>
            <a:endParaRPr lang="en-CA" sz="3200" b="1" dirty="0"/>
          </a:p>
        </p:txBody>
      </p:sp>
      <p:sp>
        <p:nvSpPr>
          <p:cNvPr id="8" name="TextBox 7"/>
          <p:cNvSpPr txBox="1"/>
          <p:nvPr/>
        </p:nvSpPr>
        <p:spPr>
          <a:xfrm>
            <a:off x="567765" y="1708617"/>
            <a:ext cx="7297972" cy="4154983"/>
          </a:xfrm>
          <a:prstGeom prst="rect">
            <a:avLst/>
          </a:prstGeom>
          <a:noFill/>
        </p:spPr>
        <p:txBody>
          <a:bodyPr wrap="square" rtlCol="0">
            <a:spAutoFit/>
          </a:bodyPr>
          <a:lstStyle/>
          <a:p>
            <a:pPr marL="285750" indent="-285750">
              <a:buFont typeface="Arial"/>
              <a:buChar char="•"/>
            </a:pPr>
            <a:r>
              <a:rPr lang="en-US" sz="2400" dirty="0" smtClean="0"/>
              <a:t>Spent 5 years as  Senior Vice-President of Customer Solutions Delivery</a:t>
            </a:r>
            <a:endParaRPr lang="en-US" sz="2400" dirty="0"/>
          </a:p>
          <a:p>
            <a:endParaRPr lang="en-US" sz="2400" dirty="0"/>
          </a:p>
          <a:p>
            <a:pPr marL="342900" indent="-342900">
              <a:buFont typeface="Arial"/>
              <a:buChar char="•"/>
            </a:pPr>
            <a:r>
              <a:rPr lang="en-US" sz="2400" dirty="0" smtClean="0"/>
              <a:t>Mechanical and Electrical Engineering – Royal Navy UK</a:t>
            </a:r>
          </a:p>
          <a:p>
            <a:r>
              <a:rPr lang="en-US" sz="2400" dirty="0"/>
              <a:t> </a:t>
            </a:r>
            <a:r>
              <a:rPr lang="en-US" sz="2400" dirty="0" smtClean="0"/>
              <a:t>    Marketing – </a:t>
            </a:r>
            <a:r>
              <a:rPr lang="en-US" sz="2400" dirty="0" err="1" smtClean="0"/>
              <a:t>Cranfield</a:t>
            </a:r>
            <a:r>
              <a:rPr lang="en-US" sz="2400" dirty="0" smtClean="0"/>
              <a:t> School of Management</a:t>
            </a:r>
          </a:p>
          <a:p>
            <a:r>
              <a:rPr lang="en-US" sz="2400" dirty="0"/>
              <a:t> </a:t>
            </a:r>
            <a:r>
              <a:rPr lang="en-US" sz="2400" dirty="0" smtClean="0"/>
              <a:t>    Certificate in Business Admin. Open University</a:t>
            </a:r>
          </a:p>
          <a:p>
            <a:endParaRPr lang="en-US" sz="2400" dirty="0"/>
          </a:p>
          <a:p>
            <a:pPr marL="342900" indent="-342900">
              <a:buFont typeface="Arial"/>
              <a:buChar char="•"/>
            </a:pPr>
            <a:r>
              <a:rPr lang="en-CA" sz="2400" dirty="0" smtClean="0"/>
              <a:t>Previously, a Director with Cable &amp; Wireless Communications</a:t>
            </a:r>
            <a:endParaRPr lang="en-CA" sz="2400" dirty="0"/>
          </a:p>
          <a:p>
            <a:endParaRPr lang="en-CA" sz="2400" dirty="0"/>
          </a:p>
          <a:p>
            <a:pPr marL="342900" indent="-342900">
              <a:buFont typeface="Arial"/>
              <a:buChar char="•"/>
            </a:pPr>
            <a:endParaRPr lang="en-US" sz="2400" b="1" dirty="0"/>
          </a:p>
        </p:txBody>
      </p:sp>
      <p:pic>
        <p:nvPicPr>
          <p:cNvPr id="3" name="Picture 2"/>
          <p:cNvPicPr>
            <a:picLocks noChangeAspect="1"/>
          </p:cNvPicPr>
          <p:nvPr/>
        </p:nvPicPr>
        <p:blipFill>
          <a:blip r:embed="rId3"/>
          <a:stretch>
            <a:fillRect/>
          </a:stretch>
        </p:blipFill>
        <p:spPr>
          <a:xfrm>
            <a:off x="8135052" y="1270000"/>
            <a:ext cx="2527300" cy="2540000"/>
          </a:xfrm>
          <a:prstGeom prst="rect">
            <a:avLst/>
          </a:prstGeom>
        </p:spPr>
      </p:pic>
    </p:spTree>
    <p:extLst>
      <p:ext uri="{BB962C8B-B14F-4D97-AF65-F5344CB8AC3E}">
        <p14:creationId xmlns:p14="http://schemas.microsoft.com/office/powerpoint/2010/main" val="13888076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700" dirty="0" smtClean="0">
                <a:solidFill>
                  <a:srgbClr val="FFFFFF"/>
                </a:solidFill>
              </a:rPr>
              <a:t>Residential Internet Access Service Subscriptions</a:t>
            </a:r>
            <a:endParaRPr lang="en-US" sz="4700" dirty="0">
              <a:solidFill>
                <a:srgbClr val="FFFFFF"/>
              </a:solidFill>
            </a:endParaRPr>
          </a:p>
        </p:txBody>
      </p:sp>
      <p:pic>
        <p:nvPicPr>
          <p:cNvPr id="2" name="Picture 1"/>
          <p:cNvPicPr>
            <a:picLocks noChangeAspect="1"/>
          </p:cNvPicPr>
          <p:nvPr/>
        </p:nvPicPr>
        <p:blipFill>
          <a:blip r:embed="rId2"/>
          <a:stretch>
            <a:fillRect/>
          </a:stretch>
        </p:blipFill>
        <p:spPr>
          <a:xfrm>
            <a:off x="651130" y="990108"/>
            <a:ext cx="10889739" cy="4544015"/>
          </a:xfrm>
          <a:prstGeom prst="rect">
            <a:avLst/>
          </a:prstGeom>
        </p:spPr>
      </p:pic>
      <p:sp>
        <p:nvSpPr>
          <p:cNvPr id="13" name="TextBox 12"/>
          <p:cNvSpPr txBox="1"/>
          <p:nvPr/>
        </p:nvSpPr>
        <p:spPr>
          <a:xfrm>
            <a:off x="247200" y="5715943"/>
            <a:ext cx="1876105" cy="246221"/>
          </a:xfrm>
          <a:prstGeom prst="rect">
            <a:avLst/>
          </a:prstGeom>
          <a:noFill/>
        </p:spPr>
        <p:txBody>
          <a:bodyPr wrap="square" rtlCol="0">
            <a:spAutoFit/>
          </a:bodyPr>
          <a:lstStyle/>
          <a:p>
            <a:r>
              <a:rPr lang="en-US" sz="1000" dirty="0" smtClean="0"/>
              <a:t>Source: CRTC data collection</a:t>
            </a:r>
            <a:endParaRPr lang="en-CA" sz="1000" dirty="0"/>
          </a:p>
        </p:txBody>
      </p:sp>
    </p:spTree>
    <p:extLst>
      <p:ext uri="{BB962C8B-B14F-4D97-AF65-F5344CB8AC3E}">
        <p14:creationId xmlns:p14="http://schemas.microsoft.com/office/powerpoint/2010/main" val="117781249"/>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grpSp>
        <p:nvGrpSpPr>
          <p:cNvPr id="16" name="Group 15"/>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5" name="Title 1"/>
          <p:cNvSpPr>
            <a:spLocks noGrp="1"/>
          </p:cNvSpPr>
          <p:nvPr>
            <p:ph type="title"/>
          </p:nvPr>
        </p:nvSpPr>
        <p:spPr>
          <a:xfrm>
            <a:off x="449729" y="365125"/>
            <a:ext cx="10515600" cy="1325563"/>
          </a:xfrm>
        </p:spPr>
        <p:txBody>
          <a:bodyPr>
            <a:noAutofit/>
          </a:bodyPr>
          <a:lstStyle/>
          <a:p>
            <a:r>
              <a:rPr lang="en-CA" sz="3200" dirty="0"/>
              <a:t>Phil Bates - Executive Vice-president, Operations and Application Development</a:t>
            </a:r>
            <a:endParaRPr lang="en-CA" sz="3200" b="1" dirty="0"/>
          </a:p>
        </p:txBody>
      </p:sp>
      <p:sp>
        <p:nvSpPr>
          <p:cNvPr id="8" name="TextBox 7"/>
          <p:cNvSpPr txBox="1"/>
          <p:nvPr/>
        </p:nvSpPr>
        <p:spPr>
          <a:xfrm>
            <a:off x="567764" y="1708617"/>
            <a:ext cx="7846049" cy="5632310"/>
          </a:xfrm>
          <a:prstGeom prst="rect">
            <a:avLst/>
          </a:prstGeom>
          <a:noFill/>
        </p:spPr>
        <p:txBody>
          <a:bodyPr wrap="square" rtlCol="0">
            <a:spAutoFit/>
          </a:bodyPr>
          <a:lstStyle/>
          <a:p>
            <a:pPr marL="285750" indent="-285750">
              <a:buFont typeface="Arial"/>
              <a:buChar char="•"/>
            </a:pPr>
            <a:r>
              <a:rPr lang="en-US" sz="2400" dirty="0" smtClean="0"/>
              <a:t>Joined </a:t>
            </a:r>
            <a:r>
              <a:rPr lang="en-US" sz="2400" dirty="0" err="1" smtClean="0"/>
              <a:t>Telus</a:t>
            </a:r>
            <a:r>
              <a:rPr lang="en-US" sz="2400" dirty="0" smtClean="0"/>
              <a:t> in 2003, </a:t>
            </a:r>
            <a:r>
              <a:rPr lang="en-CA" sz="2400" dirty="0"/>
              <a:t>where he led the team that provides network and IT system implementation and customer service for TELUS’ largest business and government </a:t>
            </a:r>
            <a:r>
              <a:rPr lang="en-CA" sz="2400" dirty="0" smtClean="0"/>
              <a:t>clients</a:t>
            </a:r>
          </a:p>
          <a:p>
            <a:endParaRPr lang="en-CA" sz="2400" dirty="0"/>
          </a:p>
          <a:p>
            <a:pPr marL="342900" indent="-342900">
              <a:buFont typeface="Arial"/>
              <a:buChar char="•"/>
            </a:pPr>
            <a:r>
              <a:rPr lang="en-CA" sz="2400" dirty="0" smtClean="0"/>
              <a:t>Bachelor in Electrical Engineering – Rochester IT</a:t>
            </a:r>
          </a:p>
          <a:p>
            <a:r>
              <a:rPr lang="en-CA" sz="2400" dirty="0"/>
              <a:t> </a:t>
            </a:r>
            <a:r>
              <a:rPr lang="en-CA" sz="2400" dirty="0" smtClean="0"/>
              <a:t>    MBA – University of Rochester</a:t>
            </a:r>
          </a:p>
          <a:p>
            <a:r>
              <a:rPr lang="en-CA" sz="2400" dirty="0"/>
              <a:t> </a:t>
            </a:r>
            <a:r>
              <a:rPr lang="en-CA" sz="2400" dirty="0" smtClean="0"/>
              <a:t>    Master’s Systems Engineering and Architecture </a:t>
            </a:r>
          </a:p>
          <a:p>
            <a:r>
              <a:rPr lang="en-CA" sz="2400" dirty="0"/>
              <a:t> </a:t>
            </a:r>
            <a:r>
              <a:rPr lang="en-CA" sz="2400" dirty="0" smtClean="0"/>
              <a:t>    (University of South Carolina)</a:t>
            </a:r>
          </a:p>
          <a:p>
            <a:endParaRPr lang="en-CA" sz="2400" dirty="0"/>
          </a:p>
          <a:p>
            <a:pPr marL="342900" indent="-342900">
              <a:buFont typeface="Arial"/>
              <a:buChar char="•"/>
            </a:pPr>
            <a:r>
              <a:rPr lang="en-CA" sz="2400" dirty="0" smtClean="0"/>
              <a:t>Previously worked </a:t>
            </a:r>
            <a:r>
              <a:rPr lang="en-CA" sz="2400" dirty="0"/>
              <a:t>with Sprint Canada, MCI Communications and a number of other organizations.</a:t>
            </a:r>
          </a:p>
          <a:p>
            <a:endParaRPr lang="en-CA" sz="2400" dirty="0"/>
          </a:p>
          <a:p>
            <a:endParaRPr lang="en-CA" sz="2400" dirty="0" smtClean="0"/>
          </a:p>
          <a:p>
            <a:endParaRPr lang="en-CA" sz="2400" dirty="0"/>
          </a:p>
          <a:p>
            <a:pPr marL="342900" indent="-342900">
              <a:buFont typeface="Arial"/>
              <a:buChar char="•"/>
            </a:pPr>
            <a:endParaRPr lang="en-US" sz="2400" b="1" dirty="0"/>
          </a:p>
        </p:txBody>
      </p:sp>
      <p:pic>
        <p:nvPicPr>
          <p:cNvPr id="2" name="Picture 1"/>
          <p:cNvPicPr>
            <a:picLocks noChangeAspect="1"/>
          </p:cNvPicPr>
          <p:nvPr/>
        </p:nvPicPr>
        <p:blipFill>
          <a:blip r:embed="rId3"/>
          <a:stretch>
            <a:fillRect/>
          </a:stretch>
        </p:blipFill>
        <p:spPr>
          <a:xfrm>
            <a:off x="8490013" y="1487488"/>
            <a:ext cx="2527300" cy="2540000"/>
          </a:xfrm>
          <a:prstGeom prst="rect">
            <a:avLst/>
          </a:prstGeom>
        </p:spPr>
      </p:pic>
    </p:spTree>
    <p:extLst>
      <p:ext uri="{BB962C8B-B14F-4D97-AF65-F5344CB8AC3E}">
        <p14:creationId xmlns:p14="http://schemas.microsoft.com/office/powerpoint/2010/main" val="691002552"/>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grpSp>
        <p:nvGrpSpPr>
          <p:cNvPr id="16" name="Group 15"/>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5" name="Title 1"/>
          <p:cNvSpPr>
            <a:spLocks noGrp="1"/>
          </p:cNvSpPr>
          <p:nvPr>
            <p:ph type="title"/>
          </p:nvPr>
        </p:nvSpPr>
        <p:spPr>
          <a:xfrm>
            <a:off x="449729" y="365125"/>
            <a:ext cx="10515600" cy="1325563"/>
          </a:xfrm>
        </p:spPr>
        <p:txBody>
          <a:bodyPr>
            <a:noAutofit/>
          </a:bodyPr>
          <a:lstStyle/>
          <a:p>
            <a:r>
              <a:rPr lang="en-CA" sz="3200" dirty="0" smtClean="0"/>
              <a:t>R.H. (Dick) </a:t>
            </a:r>
            <a:r>
              <a:rPr lang="en-CA" sz="3200" dirty="0" err="1" smtClean="0"/>
              <a:t>Auchinleck</a:t>
            </a:r>
            <a:r>
              <a:rPr lang="en-CA" sz="3200" dirty="0" smtClean="0"/>
              <a:t> - Chair</a:t>
            </a:r>
            <a:endParaRPr lang="en-CA" sz="3200" b="1" dirty="0"/>
          </a:p>
        </p:txBody>
      </p:sp>
      <p:sp>
        <p:nvSpPr>
          <p:cNvPr id="8" name="TextBox 7"/>
          <p:cNvSpPr txBox="1"/>
          <p:nvPr/>
        </p:nvSpPr>
        <p:spPr>
          <a:xfrm>
            <a:off x="567764" y="1708617"/>
            <a:ext cx="7846049" cy="4524315"/>
          </a:xfrm>
          <a:prstGeom prst="rect">
            <a:avLst/>
          </a:prstGeom>
          <a:noFill/>
        </p:spPr>
        <p:txBody>
          <a:bodyPr wrap="square" rtlCol="0">
            <a:spAutoFit/>
          </a:bodyPr>
          <a:lstStyle/>
          <a:p>
            <a:pPr marL="285750" indent="-285750">
              <a:buFont typeface="Arial"/>
              <a:buChar char="•"/>
            </a:pPr>
            <a:r>
              <a:rPr lang="en-CA" sz="2400" dirty="0" smtClean="0"/>
              <a:t>Became chair on August 10, 2015. Served as a director since 2003</a:t>
            </a:r>
          </a:p>
          <a:p>
            <a:endParaRPr lang="en-CA" sz="2400" dirty="0" smtClean="0"/>
          </a:p>
          <a:p>
            <a:pPr marL="285750" indent="-285750">
              <a:buFont typeface="Arial"/>
              <a:buChar char="•"/>
            </a:pPr>
            <a:r>
              <a:rPr lang="en-CA" sz="2400" dirty="0" smtClean="0"/>
              <a:t>Also Lead Director of ConocoPhillips (Oil &amp; Gas)</a:t>
            </a:r>
          </a:p>
          <a:p>
            <a:endParaRPr lang="en-CA" sz="2400" dirty="0"/>
          </a:p>
          <a:p>
            <a:pPr marL="342900" indent="-342900">
              <a:buFont typeface="Arial"/>
              <a:buChar char="•"/>
            </a:pPr>
            <a:r>
              <a:rPr lang="en-CA" sz="2400" dirty="0" smtClean="0"/>
              <a:t>Bachelor of Chemical Engineering - UBC</a:t>
            </a:r>
          </a:p>
          <a:p>
            <a:endParaRPr lang="en-CA" sz="2400" dirty="0"/>
          </a:p>
          <a:p>
            <a:pPr marL="342900" indent="-342900">
              <a:buFont typeface="Arial"/>
              <a:buChar char="•"/>
            </a:pPr>
            <a:r>
              <a:rPr lang="en-CA" sz="2400" dirty="0" smtClean="0"/>
              <a:t>Previously employed by Gulf Canada Resources Ltd. </a:t>
            </a:r>
            <a:endParaRPr lang="en-CA" sz="2400" dirty="0"/>
          </a:p>
          <a:p>
            <a:endParaRPr lang="en-CA" sz="2400" dirty="0"/>
          </a:p>
          <a:p>
            <a:endParaRPr lang="en-CA" sz="2400" dirty="0" smtClean="0"/>
          </a:p>
          <a:p>
            <a:endParaRPr lang="en-CA" sz="2400" dirty="0"/>
          </a:p>
          <a:p>
            <a:pPr marL="342900" indent="-342900">
              <a:buFont typeface="Arial"/>
              <a:buChar char="•"/>
            </a:pPr>
            <a:endParaRPr lang="en-US" sz="2400" b="1" dirty="0"/>
          </a:p>
        </p:txBody>
      </p:sp>
      <p:pic>
        <p:nvPicPr>
          <p:cNvPr id="3" name="Picture 2"/>
          <p:cNvPicPr>
            <a:picLocks noChangeAspect="1"/>
          </p:cNvPicPr>
          <p:nvPr/>
        </p:nvPicPr>
        <p:blipFill>
          <a:blip r:embed="rId3"/>
          <a:stretch>
            <a:fillRect/>
          </a:stretch>
        </p:blipFill>
        <p:spPr>
          <a:xfrm>
            <a:off x="8274113" y="1384300"/>
            <a:ext cx="2717800" cy="2667000"/>
          </a:xfrm>
          <a:prstGeom prst="rect">
            <a:avLst/>
          </a:prstGeom>
        </p:spPr>
      </p:pic>
    </p:spTree>
    <p:extLst>
      <p:ext uri="{BB962C8B-B14F-4D97-AF65-F5344CB8AC3E}">
        <p14:creationId xmlns:p14="http://schemas.microsoft.com/office/powerpoint/2010/main" val="88328488"/>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6857999"/>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sp>
        <p:nvSpPr>
          <p:cNvPr id="16" name="Title 1"/>
          <p:cNvSpPr>
            <a:spLocks noGrp="1"/>
          </p:cNvSpPr>
          <p:nvPr>
            <p:ph type="title"/>
          </p:nvPr>
        </p:nvSpPr>
        <p:spPr>
          <a:xfrm>
            <a:off x="838200" y="515027"/>
            <a:ext cx="10515600" cy="1325563"/>
          </a:xfrm>
        </p:spPr>
        <p:txBody>
          <a:bodyPr>
            <a:normAutofit/>
          </a:bodyPr>
          <a:lstStyle/>
          <a:p>
            <a:pPr algn="ctr"/>
            <a:r>
              <a:rPr lang="en-US" sz="6000" dirty="0" smtClean="0">
                <a:solidFill>
                  <a:schemeClr val="bg1"/>
                </a:solidFill>
              </a:rPr>
              <a:t>Operations</a:t>
            </a:r>
            <a:endParaRPr lang="en-US" sz="6000" dirty="0">
              <a:solidFill>
                <a:schemeClr val="bg1"/>
              </a:solidFill>
            </a:endParaRPr>
          </a:p>
        </p:txBody>
      </p:sp>
      <p:pic>
        <p:nvPicPr>
          <p:cNvPr id="2" name="Picture 1"/>
          <p:cNvPicPr>
            <a:picLocks noChangeAspect="1"/>
          </p:cNvPicPr>
          <p:nvPr/>
        </p:nvPicPr>
        <p:blipFill>
          <a:blip r:embed="rId3"/>
          <a:stretch>
            <a:fillRect/>
          </a:stretch>
        </p:blipFill>
        <p:spPr>
          <a:xfrm>
            <a:off x="2921000" y="2000875"/>
            <a:ext cx="6350000" cy="3695700"/>
          </a:xfrm>
          <a:prstGeom prst="rect">
            <a:avLst/>
          </a:prstGeom>
        </p:spPr>
      </p:pic>
    </p:spTree>
    <p:extLst>
      <p:ext uri="{BB962C8B-B14F-4D97-AF65-F5344CB8AC3E}">
        <p14:creationId xmlns:p14="http://schemas.microsoft.com/office/powerpoint/2010/main" val="476869115"/>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 y="2403514"/>
            <a:ext cx="2193182" cy="1312625"/>
          </a:xfrm>
        </p:spPr>
        <p:txBody>
          <a:bodyPr/>
          <a:lstStyle/>
          <a:p>
            <a:r>
              <a:rPr lang="en-US" dirty="0" smtClean="0"/>
              <a:t>Strategy</a:t>
            </a:r>
            <a:endParaRPr lang="en-US" dirty="0"/>
          </a:p>
        </p:txBody>
      </p:sp>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cxnSp>
        <p:nvCxnSpPr>
          <p:cNvPr id="15" name="Straight Connector 14"/>
          <p:cNvCxnSpPr/>
          <p:nvPr/>
        </p:nvCxnSpPr>
        <p:spPr>
          <a:xfrm>
            <a:off x="5186598" y="6670047"/>
            <a:ext cx="131246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sp>
        <p:nvSpPr>
          <p:cNvPr id="27" name="TextBox 26"/>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pic>
        <p:nvPicPr>
          <p:cNvPr id="7" name="Picture 6" descr="Screen Shot 2016-03-15 at 8.14.01 PM.png"/>
          <p:cNvPicPr>
            <a:picLocks noChangeAspect="1"/>
          </p:cNvPicPr>
          <p:nvPr/>
        </p:nvPicPr>
        <p:blipFill rotWithShape="1">
          <a:blip r:embed="rId3">
            <a:extLst>
              <a:ext uri="{28A0092B-C50C-407E-A947-70E740481C1C}">
                <a14:useLocalDpi xmlns:a14="http://schemas.microsoft.com/office/drawing/2010/main" val="0"/>
              </a:ext>
            </a:extLst>
          </a:blip>
          <a:srcRect l="20125"/>
          <a:stretch/>
        </p:blipFill>
        <p:spPr>
          <a:xfrm>
            <a:off x="2193182" y="-1"/>
            <a:ext cx="9998818" cy="6108921"/>
          </a:xfrm>
          <a:prstGeom prst="rect">
            <a:avLst/>
          </a:prstGeom>
        </p:spPr>
      </p:pic>
    </p:spTree>
    <p:extLst>
      <p:ext uri="{BB962C8B-B14F-4D97-AF65-F5344CB8AC3E}">
        <p14:creationId xmlns:p14="http://schemas.microsoft.com/office/powerpoint/2010/main" val="625697739"/>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cxnSp>
        <p:nvCxnSpPr>
          <p:cNvPr id="15" name="Straight Connector 14"/>
          <p:cNvCxnSpPr/>
          <p:nvPr/>
        </p:nvCxnSpPr>
        <p:spPr>
          <a:xfrm>
            <a:off x="5186598" y="6670047"/>
            <a:ext cx="131246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sp>
        <p:nvSpPr>
          <p:cNvPr id="27" name="TextBox 26"/>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pic>
        <p:nvPicPr>
          <p:cNvPr id="7" name="Picture 6" descr="Screen Shot 2016-03-16 at 1.06.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5208" y="473344"/>
            <a:ext cx="3668770" cy="5279449"/>
          </a:xfrm>
          <a:prstGeom prst="rect">
            <a:avLst/>
          </a:prstGeom>
        </p:spPr>
      </p:pic>
    </p:spTree>
    <p:extLst>
      <p:ext uri="{BB962C8B-B14F-4D97-AF65-F5344CB8AC3E}">
        <p14:creationId xmlns:p14="http://schemas.microsoft.com/office/powerpoint/2010/main" val="2021963661"/>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Wireless</a:t>
            </a:r>
            <a:br>
              <a:rPr lang="en-US" dirty="0" smtClean="0"/>
            </a:br>
            <a:endParaRPr lang="en-US" dirty="0"/>
          </a:p>
        </p:txBody>
      </p:sp>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cxnSp>
        <p:nvCxnSpPr>
          <p:cNvPr id="15" name="Straight Connector 14"/>
          <p:cNvCxnSpPr/>
          <p:nvPr/>
        </p:nvCxnSpPr>
        <p:spPr>
          <a:xfrm>
            <a:off x="5186598" y="6670047"/>
            <a:ext cx="131246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sp>
        <p:nvSpPr>
          <p:cNvPr id="27" name="TextBox 26"/>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pic>
        <p:nvPicPr>
          <p:cNvPr id="3" name="Picture 2" descr="Screen Shot 2016-03-15 at 8.21.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139" y="1079721"/>
            <a:ext cx="11201400" cy="5029200"/>
          </a:xfrm>
          <a:prstGeom prst="rect">
            <a:avLst/>
          </a:prstGeom>
        </p:spPr>
      </p:pic>
    </p:spTree>
    <p:extLst>
      <p:ext uri="{BB962C8B-B14F-4D97-AF65-F5344CB8AC3E}">
        <p14:creationId xmlns:p14="http://schemas.microsoft.com/office/powerpoint/2010/main" val="1362020299"/>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Wireline</a:t>
            </a:r>
            <a:endParaRPr lang="en-US" dirty="0"/>
          </a:p>
        </p:txBody>
      </p:sp>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cxnSp>
        <p:nvCxnSpPr>
          <p:cNvPr id="15" name="Straight Connector 14"/>
          <p:cNvCxnSpPr/>
          <p:nvPr/>
        </p:nvCxnSpPr>
        <p:spPr>
          <a:xfrm>
            <a:off x="5186598" y="6670047"/>
            <a:ext cx="131246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sp>
        <p:nvSpPr>
          <p:cNvPr id="27" name="TextBox 26"/>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sp>
        <p:nvSpPr>
          <p:cNvPr id="5" name="TextBox 4"/>
          <p:cNvSpPr txBox="1"/>
          <p:nvPr/>
        </p:nvSpPr>
        <p:spPr>
          <a:xfrm>
            <a:off x="1019103" y="1690688"/>
            <a:ext cx="10334697" cy="4308872"/>
          </a:xfrm>
          <a:prstGeom prst="rect">
            <a:avLst/>
          </a:prstGeom>
          <a:noFill/>
        </p:spPr>
        <p:txBody>
          <a:bodyPr wrap="square" rtlCol="0">
            <a:spAutoFit/>
          </a:bodyPr>
          <a:lstStyle/>
          <a:p>
            <a:pPr marL="285750" indent="-285750">
              <a:buFont typeface="Arial"/>
              <a:buChar char="•"/>
            </a:pPr>
            <a:r>
              <a:rPr lang="en-CA" sz="3200" dirty="0"/>
              <a:t>Voice</a:t>
            </a:r>
          </a:p>
          <a:p>
            <a:pPr marL="285750" indent="-285750">
              <a:buFont typeface="Arial"/>
              <a:buChar char="•"/>
            </a:pPr>
            <a:r>
              <a:rPr lang="en-CA" sz="3200" dirty="0"/>
              <a:t>Internet</a:t>
            </a:r>
          </a:p>
          <a:p>
            <a:pPr marL="285750" indent="-285750">
              <a:buFont typeface="Arial"/>
              <a:buChar char="•"/>
            </a:pPr>
            <a:r>
              <a:rPr lang="en-CA" sz="3200" dirty="0"/>
              <a:t>TELUS TV</a:t>
            </a:r>
          </a:p>
          <a:p>
            <a:pPr marL="285750" indent="-285750">
              <a:buFont typeface="Arial"/>
              <a:buChar char="•"/>
            </a:pPr>
            <a:r>
              <a:rPr lang="en-CA" sz="3200" dirty="0"/>
              <a:t>IP networks and applications</a:t>
            </a:r>
          </a:p>
          <a:p>
            <a:pPr marL="285750" indent="-285750">
              <a:buFont typeface="Arial"/>
              <a:buChar char="•"/>
            </a:pPr>
            <a:r>
              <a:rPr lang="en-CA" sz="3200" dirty="0"/>
              <a:t>Conferencing and collaboration</a:t>
            </a:r>
          </a:p>
          <a:p>
            <a:pPr marL="285750" indent="-285750">
              <a:buFont typeface="Arial"/>
              <a:buChar char="•"/>
            </a:pPr>
            <a:r>
              <a:rPr lang="en-CA" sz="3200" dirty="0"/>
              <a:t>Business process outsourcing solutions</a:t>
            </a:r>
          </a:p>
          <a:p>
            <a:pPr marL="285750" indent="-285750">
              <a:buFont typeface="Arial"/>
              <a:buChar char="•"/>
            </a:pPr>
            <a:r>
              <a:rPr lang="en-CA" sz="3200" dirty="0"/>
              <a:t>Hosting, managed IT, security and cloud-based services</a:t>
            </a:r>
          </a:p>
          <a:p>
            <a:pPr marL="285750" indent="-285750">
              <a:buFont typeface="Arial"/>
              <a:buChar char="•"/>
            </a:pPr>
            <a:r>
              <a:rPr lang="en-CA" sz="3200" dirty="0"/>
              <a:t>Healthcare</a:t>
            </a:r>
          </a:p>
          <a:p>
            <a:endParaRPr lang="en-US" dirty="0"/>
          </a:p>
        </p:txBody>
      </p:sp>
    </p:spTree>
    <p:extLst>
      <p:ext uri="{BB962C8B-B14F-4D97-AF65-F5344CB8AC3E}">
        <p14:creationId xmlns:p14="http://schemas.microsoft.com/office/powerpoint/2010/main" val="1446971920"/>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Spectrum Results 2015 +700mhz (2014)</a:t>
            </a:r>
            <a:endParaRPr lang="en-US" dirty="0"/>
          </a:p>
        </p:txBody>
      </p:sp>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cxnSp>
        <p:nvCxnSpPr>
          <p:cNvPr id="15" name="Straight Connector 14"/>
          <p:cNvCxnSpPr/>
          <p:nvPr/>
        </p:nvCxnSpPr>
        <p:spPr>
          <a:xfrm>
            <a:off x="5186598" y="6670047"/>
            <a:ext cx="131246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sp>
        <p:nvSpPr>
          <p:cNvPr id="27" name="TextBox 26"/>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sp>
        <p:nvSpPr>
          <p:cNvPr id="6" name="Rectangle 5"/>
          <p:cNvSpPr/>
          <p:nvPr/>
        </p:nvSpPr>
        <p:spPr>
          <a:xfrm>
            <a:off x="838200" y="1533888"/>
            <a:ext cx="7027537" cy="369332"/>
          </a:xfrm>
          <a:prstGeom prst="rect">
            <a:avLst/>
          </a:prstGeom>
        </p:spPr>
        <p:txBody>
          <a:bodyPr wrap="square">
            <a:spAutoFit/>
          </a:bodyPr>
          <a:lstStyle/>
          <a:p>
            <a:r>
              <a:rPr lang="en-US" dirty="0" smtClean="0"/>
              <a:t>August 25 - Residual </a:t>
            </a:r>
            <a:r>
              <a:rPr lang="en-US" dirty="0"/>
              <a:t>Spectrum </a:t>
            </a:r>
            <a:r>
              <a:rPr lang="en-US" dirty="0" smtClean="0"/>
              <a:t>Licenses </a:t>
            </a:r>
            <a:r>
              <a:rPr lang="en-US" dirty="0"/>
              <a:t>in the 700 MHz and AWS-3 </a:t>
            </a:r>
            <a:r>
              <a:rPr lang="en-US" dirty="0" smtClean="0"/>
              <a:t>Bands </a:t>
            </a:r>
            <a:endParaRPr lang="en-US" dirty="0"/>
          </a:p>
        </p:txBody>
      </p:sp>
      <p:pic>
        <p:nvPicPr>
          <p:cNvPr id="7" name="Picture 6" descr="Screen Shot 2016-03-16 at 2.23.3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903468"/>
            <a:ext cx="9283700" cy="508132"/>
          </a:xfrm>
          <a:prstGeom prst="rect">
            <a:avLst/>
          </a:prstGeom>
        </p:spPr>
      </p:pic>
      <p:sp>
        <p:nvSpPr>
          <p:cNvPr id="8" name="Rectangle 7"/>
          <p:cNvSpPr/>
          <p:nvPr/>
        </p:nvSpPr>
        <p:spPr>
          <a:xfrm>
            <a:off x="838200" y="2764370"/>
            <a:ext cx="7968112" cy="369332"/>
          </a:xfrm>
          <a:prstGeom prst="rect">
            <a:avLst/>
          </a:prstGeom>
        </p:spPr>
        <p:txBody>
          <a:bodyPr wrap="square">
            <a:spAutoFit/>
          </a:bodyPr>
          <a:lstStyle/>
          <a:p>
            <a:r>
              <a:rPr lang="en-US" dirty="0" smtClean="0"/>
              <a:t>April 14 - Spectrum Licenses </a:t>
            </a:r>
            <a:r>
              <a:rPr lang="en-US" dirty="0"/>
              <a:t>for Broadband Radio Service (BRS) — 2500 MHz Band</a:t>
            </a:r>
          </a:p>
        </p:txBody>
      </p:sp>
      <p:pic>
        <p:nvPicPr>
          <p:cNvPr id="9" name="Picture 8" descr="Screen Shot 2016-03-16 at 2.28.5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217857"/>
            <a:ext cx="9283700" cy="482600"/>
          </a:xfrm>
          <a:prstGeom prst="rect">
            <a:avLst/>
          </a:prstGeom>
        </p:spPr>
      </p:pic>
      <p:sp>
        <p:nvSpPr>
          <p:cNvPr id="10" name="Rectangle 9"/>
          <p:cNvSpPr/>
          <p:nvPr/>
        </p:nvSpPr>
        <p:spPr>
          <a:xfrm>
            <a:off x="838200" y="3896817"/>
            <a:ext cx="9283700" cy="369332"/>
          </a:xfrm>
          <a:prstGeom prst="rect">
            <a:avLst/>
          </a:prstGeom>
        </p:spPr>
        <p:txBody>
          <a:bodyPr wrap="square">
            <a:spAutoFit/>
          </a:bodyPr>
          <a:lstStyle/>
          <a:p>
            <a:r>
              <a:rPr lang="en-US" dirty="0" smtClean="0"/>
              <a:t>March 3 - Spectrum </a:t>
            </a:r>
            <a:r>
              <a:rPr lang="en-US" dirty="0" err="1"/>
              <a:t>Licences</a:t>
            </a:r>
            <a:r>
              <a:rPr lang="en-US" dirty="0"/>
              <a:t> for Advanced Wireless </a:t>
            </a:r>
            <a:r>
              <a:rPr lang="en-US" dirty="0" smtClean="0"/>
              <a:t>Services - (</a:t>
            </a:r>
            <a:r>
              <a:rPr lang="en-US" dirty="0"/>
              <a:t>AWS-3)</a:t>
            </a:r>
          </a:p>
        </p:txBody>
      </p:sp>
      <p:pic>
        <p:nvPicPr>
          <p:cNvPr id="11" name="Picture 10" descr="Screen Shot 2016-03-16 at 2.30.2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4340068"/>
            <a:ext cx="10388600" cy="520700"/>
          </a:xfrm>
          <a:prstGeom prst="rect">
            <a:avLst/>
          </a:prstGeom>
        </p:spPr>
      </p:pic>
      <p:sp>
        <p:nvSpPr>
          <p:cNvPr id="16" name="Rectangle 15"/>
          <p:cNvSpPr/>
          <p:nvPr/>
        </p:nvSpPr>
        <p:spPr>
          <a:xfrm>
            <a:off x="838200" y="5016164"/>
            <a:ext cx="2456585" cy="369332"/>
          </a:xfrm>
          <a:prstGeom prst="rect">
            <a:avLst/>
          </a:prstGeom>
        </p:spPr>
        <p:txBody>
          <a:bodyPr wrap="none">
            <a:spAutoFit/>
          </a:bodyPr>
          <a:lstStyle/>
          <a:p>
            <a:r>
              <a:rPr lang="fi-FI" dirty="0"/>
              <a:t>700 MHz </a:t>
            </a:r>
            <a:r>
              <a:rPr lang="fi-FI" dirty="0" err="1"/>
              <a:t>Auction</a:t>
            </a:r>
            <a:r>
              <a:rPr lang="fi-FI" dirty="0"/>
              <a:t> (2014)</a:t>
            </a:r>
            <a:endParaRPr lang="en-US" dirty="0"/>
          </a:p>
        </p:txBody>
      </p:sp>
      <p:pic>
        <p:nvPicPr>
          <p:cNvPr id="17" name="Picture 16" descr="Screen Shot 2016-03-16 at 2.32.12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5388725"/>
            <a:ext cx="7670800" cy="495300"/>
          </a:xfrm>
          <a:prstGeom prst="rect">
            <a:avLst/>
          </a:prstGeom>
        </p:spPr>
      </p:pic>
    </p:spTree>
    <p:extLst>
      <p:ext uri="{BB962C8B-B14F-4D97-AF65-F5344CB8AC3E}">
        <p14:creationId xmlns:p14="http://schemas.microsoft.com/office/powerpoint/2010/main" val="1152240812"/>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848"/>
            <a:ext cx="1680551" cy="1296944"/>
          </a:xfrm>
        </p:spPr>
        <p:txBody>
          <a:bodyPr>
            <a:noAutofit/>
          </a:bodyPr>
          <a:lstStyle/>
          <a:p>
            <a:r>
              <a:rPr lang="en-US" sz="2400" dirty="0" smtClean="0"/>
              <a:t>Wireless Indicators</a:t>
            </a:r>
            <a:endParaRPr lang="en-US" sz="2400" dirty="0"/>
          </a:p>
        </p:txBody>
      </p:sp>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cxnSp>
        <p:nvCxnSpPr>
          <p:cNvPr id="15" name="Straight Connector 14"/>
          <p:cNvCxnSpPr/>
          <p:nvPr/>
        </p:nvCxnSpPr>
        <p:spPr>
          <a:xfrm>
            <a:off x="5186598" y="6670047"/>
            <a:ext cx="131246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sp>
        <p:nvSpPr>
          <p:cNvPr id="27" name="TextBox 26"/>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pic>
        <p:nvPicPr>
          <p:cNvPr id="5" name="Picture 4" descr="Screen Shot 2016-03-15 at 11.16.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679" y="-1"/>
            <a:ext cx="10632321" cy="6108921"/>
          </a:xfrm>
          <a:prstGeom prst="rect">
            <a:avLst/>
          </a:prstGeom>
        </p:spPr>
      </p:pic>
    </p:spTree>
    <p:extLst>
      <p:ext uri="{BB962C8B-B14F-4D97-AF65-F5344CB8AC3E}">
        <p14:creationId xmlns:p14="http://schemas.microsoft.com/office/powerpoint/2010/main" val="1851282285"/>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Wireless</a:t>
            </a:r>
            <a:endParaRPr lang="en-US" dirty="0"/>
          </a:p>
        </p:txBody>
      </p:sp>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cxnSp>
        <p:nvCxnSpPr>
          <p:cNvPr id="15" name="Straight Connector 14"/>
          <p:cNvCxnSpPr/>
          <p:nvPr/>
        </p:nvCxnSpPr>
        <p:spPr>
          <a:xfrm>
            <a:off x="5186598" y="6670047"/>
            <a:ext cx="131246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sp>
        <p:nvSpPr>
          <p:cNvPr id="27" name="TextBox 26"/>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pic>
        <p:nvPicPr>
          <p:cNvPr id="3" name="Picture 2" descr="Screen Shot 2016-03-15 at 11.18.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9028" y="1387176"/>
            <a:ext cx="8737600" cy="1866900"/>
          </a:xfrm>
          <a:prstGeom prst="rect">
            <a:avLst/>
          </a:prstGeom>
        </p:spPr>
      </p:pic>
      <p:sp>
        <p:nvSpPr>
          <p:cNvPr id="5" name="Rectangle 4"/>
          <p:cNvSpPr/>
          <p:nvPr/>
        </p:nvSpPr>
        <p:spPr>
          <a:xfrm>
            <a:off x="838200" y="3332476"/>
            <a:ext cx="10515600" cy="1323439"/>
          </a:xfrm>
          <a:prstGeom prst="rect">
            <a:avLst/>
          </a:prstGeom>
        </p:spPr>
        <p:txBody>
          <a:bodyPr wrap="square">
            <a:spAutoFit/>
          </a:bodyPr>
          <a:lstStyle/>
          <a:p>
            <a:r>
              <a:rPr lang="en-US" sz="2000" dirty="0" smtClean="0"/>
              <a:t>Average </a:t>
            </a:r>
            <a:r>
              <a:rPr lang="en-US" sz="2000" dirty="0"/>
              <a:t>monthly postpaid subscriber churn rate was 0.94% in 2015, as compared to 0.93% in 2014</a:t>
            </a:r>
            <a:r>
              <a:rPr lang="en-US" sz="2000" dirty="0" smtClean="0"/>
              <a:t>. The modest increase  was </a:t>
            </a:r>
            <a:r>
              <a:rPr lang="en-US" sz="2000" dirty="0"/>
              <a:t>mainly due to </a:t>
            </a:r>
            <a:r>
              <a:rPr lang="en-US" sz="2000" dirty="0" smtClean="0"/>
              <a:t>competitive </a:t>
            </a:r>
            <a:r>
              <a:rPr lang="en-US" sz="2000" dirty="0"/>
              <a:t>intensity as two-year and </a:t>
            </a:r>
            <a:r>
              <a:rPr lang="en-US" sz="2000" dirty="0" smtClean="0"/>
              <a:t>three-year customer </a:t>
            </a:r>
            <a:r>
              <a:rPr lang="en-US" sz="2000" dirty="0"/>
              <a:t>contracts began expiring concurrently in June 2015, as well as the effects of the economic slowdown</a:t>
            </a:r>
            <a:r>
              <a:rPr lang="en-US" sz="2000" dirty="0" smtClean="0"/>
              <a:t>, and </a:t>
            </a:r>
            <a:r>
              <a:rPr lang="en-US" sz="2000" dirty="0"/>
              <a:t>our focused marketing efforts on higher-value loading</a:t>
            </a:r>
          </a:p>
        </p:txBody>
      </p:sp>
      <p:sp>
        <p:nvSpPr>
          <p:cNvPr id="6" name="Rectangle 5"/>
          <p:cNvSpPr/>
          <p:nvPr/>
        </p:nvSpPr>
        <p:spPr>
          <a:xfrm>
            <a:off x="838200" y="4889759"/>
            <a:ext cx="8305800" cy="707886"/>
          </a:xfrm>
          <a:prstGeom prst="rect">
            <a:avLst/>
          </a:prstGeom>
        </p:spPr>
        <p:txBody>
          <a:bodyPr wrap="square">
            <a:spAutoFit/>
          </a:bodyPr>
          <a:lstStyle/>
          <a:p>
            <a:r>
              <a:rPr lang="en-US" sz="2000" dirty="0"/>
              <a:t>COA per gross subscriber addition was $418 in 2015, an increase of $33 from 2014, mainly due to an increase </a:t>
            </a:r>
            <a:r>
              <a:rPr lang="en-US" sz="2000" dirty="0" smtClean="0"/>
              <a:t>in per</a:t>
            </a:r>
            <a:r>
              <a:rPr lang="en-US" sz="2000" dirty="0"/>
              <a:t>-unit </a:t>
            </a:r>
            <a:r>
              <a:rPr lang="en-US" sz="2000" dirty="0" smtClean="0"/>
              <a:t>subsidy cost</a:t>
            </a:r>
            <a:endParaRPr lang="en-US" sz="2000" dirty="0"/>
          </a:p>
        </p:txBody>
      </p:sp>
    </p:spTree>
    <p:extLst>
      <p:ext uri="{BB962C8B-B14F-4D97-AF65-F5344CB8AC3E}">
        <p14:creationId xmlns:p14="http://schemas.microsoft.com/office/powerpoint/2010/main" val="17582862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rPr>
              <a:t>Retail Internet Service Revenues </a:t>
            </a:r>
            <a:endParaRPr lang="en-US" sz="4800" dirty="0">
              <a:solidFill>
                <a:srgbClr val="FFFFFF"/>
              </a:solidFill>
            </a:endParaRPr>
          </a:p>
        </p:txBody>
      </p:sp>
      <p:grpSp>
        <p:nvGrpSpPr>
          <p:cNvPr id="7" name="Group 6"/>
          <p:cNvGrpSpPr/>
          <p:nvPr/>
        </p:nvGrpSpPr>
        <p:grpSpPr>
          <a:xfrm>
            <a:off x="1840066" y="920704"/>
            <a:ext cx="8511867" cy="4751834"/>
            <a:chOff x="1860431" y="964109"/>
            <a:chExt cx="8015294" cy="4322455"/>
          </a:xfrm>
        </p:grpSpPr>
        <p:pic>
          <p:nvPicPr>
            <p:cNvPr id="2" name="Picture 1"/>
            <p:cNvPicPr>
              <a:picLocks noChangeAspect="1"/>
            </p:cNvPicPr>
            <p:nvPr/>
          </p:nvPicPr>
          <p:blipFill>
            <a:blip r:embed="rId2"/>
            <a:stretch>
              <a:fillRect/>
            </a:stretch>
          </p:blipFill>
          <p:spPr>
            <a:xfrm>
              <a:off x="1860431" y="964109"/>
              <a:ext cx="8015294" cy="3144354"/>
            </a:xfrm>
            <a:prstGeom prst="rect">
              <a:avLst/>
            </a:prstGeom>
          </p:spPr>
        </p:pic>
        <p:pic>
          <p:nvPicPr>
            <p:cNvPr id="3" name="Picture 2"/>
            <p:cNvPicPr>
              <a:picLocks noChangeAspect="1"/>
            </p:cNvPicPr>
            <p:nvPr/>
          </p:nvPicPr>
          <p:blipFill>
            <a:blip r:embed="rId3"/>
            <a:stretch>
              <a:fillRect/>
            </a:stretch>
          </p:blipFill>
          <p:spPr>
            <a:xfrm>
              <a:off x="1860431" y="4108463"/>
              <a:ext cx="8015294" cy="1178101"/>
            </a:xfrm>
            <a:prstGeom prst="rect">
              <a:avLst/>
            </a:prstGeom>
          </p:spPr>
        </p:pic>
      </p:grpSp>
      <p:sp>
        <p:nvSpPr>
          <p:cNvPr id="13" name="TextBox 12"/>
          <p:cNvSpPr txBox="1"/>
          <p:nvPr/>
        </p:nvSpPr>
        <p:spPr>
          <a:xfrm>
            <a:off x="451916" y="5715943"/>
            <a:ext cx="1876105" cy="246221"/>
          </a:xfrm>
          <a:prstGeom prst="rect">
            <a:avLst/>
          </a:prstGeom>
          <a:noFill/>
        </p:spPr>
        <p:txBody>
          <a:bodyPr wrap="square" rtlCol="0">
            <a:spAutoFit/>
          </a:bodyPr>
          <a:lstStyle/>
          <a:p>
            <a:r>
              <a:rPr lang="en-US" sz="1000" dirty="0" smtClean="0"/>
              <a:t>Source: CRTC data collection</a:t>
            </a:r>
            <a:endParaRPr lang="en-CA" sz="1000" dirty="0"/>
          </a:p>
        </p:txBody>
      </p:sp>
      <p:sp>
        <p:nvSpPr>
          <p:cNvPr id="9" name="TextBox 8"/>
          <p:cNvSpPr txBox="1"/>
          <p:nvPr/>
        </p:nvSpPr>
        <p:spPr>
          <a:xfrm>
            <a:off x="3134824" y="902617"/>
            <a:ext cx="2088277" cy="369332"/>
          </a:xfrm>
          <a:prstGeom prst="rect">
            <a:avLst/>
          </a:prstGeom>
          <a:noFill/>
        </p:spPr>
        <p:txBody>
          <a:bodyPr wrap="square" rtlCol="0">
            <a:spAutoFit/>
          </a:bodyPr>
          <a:lstStyle/>
          <a:p>
            <a:r>
              <a:rPr lang="en-US" b="1" dirty="0" smtClean="0"/>
              <a:t>($ Millions)</a:t>
            </a:r>
            <a:endParaRPr lang="en-CA" b="1" dirty="0"/>
          </a:p>
        </p:txBody>
      </p:sp>
    </p:spTree>
    <p:extLst>
      <p:ext uri="{BB962C8B-B14F-4D97-AF65-F5344CB8AC3E}">
        <p14:creationId xmlns:p14="http://schemas.microsoft.com/office/powerpoint/2010/main" val="1717013056"/>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62" y="97459"/>
            <a:ext cx="10515600" cy="1325563"/>
          </a:xfrm>
        </p:spPr>
        <p:txBody>
          <a:bodyPr/>
          <a:lstStyle/>
          <a:p>
            <a:r>
              <a:rPr lang="en-US" dirty="0" smtClean="0"/>
              <a:t>Wireless Segmented</a:t>
            </a:r>
            <a:endParaRPr lang="en-US" dirty="0"/>
          </a:p>
        </p:txBody>
      </p:sp>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cxnSp>
        <p:nvCxnSpPr>
          <p:cNvPr id="15" name="Straight Connector 14"/>
          <p:cNvCxnSpPr/>
          <p:nvPr/>
        </p:nvCxnSpPr>
        <p:spPr>
          <a:xfrm>
            <a:off x="5186598" y="6670047"/>
            <a:ext cx="131246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sp>
        <p:nvSpPr>
          <p:cNvPr id="27" name="TextBox 26"/>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pic>
        <p:nvPicPr>
          <p:cNvPr id="7" name="Picture 6" descr="Screen Shot 2016-03-16 at 1.2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92" y="1167655"/>
            <a:ext cx="11353801" cy="2425885"/>
          </a:xfrm>
          <a:prstGeom prst="rect">
            <a:avLst/>
          </a:prstGeom>
        </p:spPr>
      </p:pic>
      <p:pic>
        <p:nvPicPr>
          <p:cNvPr id="8" name="Picture 7" descr="Screen Shot 2016-03-16 at 1.44.0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140" y="3569316"/>
            <a:ext cx="11333746" cy="2422733"/>
          </a:xfrm>
          <a:prstGeom prst="rect">
            <a:avLst/>
          </a:prstGeom>
        </p:spPr>
      </p:pic>
    </p:spTree>
    <p:extLst>
      <p:ext uri="{BB962C8B-B14F-4D97-AF65-F5344CB8AC3E}">
        <p14:creationId xmlns:p14="http://schemas.microsoft.com/office/powerpoint/2010/main" val="2142172293"/>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641" y="412166"/>
            <a:ext cx="8560466" cy="1485103"/>
          </a:xfrm>
        </p:spPr>
        <p:txBody>
          <a:bodyPr>
            <a:noAutofit/>
          </a:bodyPr>
          <a:lstStyle/>
          <a:p>
            <a:r>
              <a:rPr lang="en-US" dirty="0" err="1" smtClean="0"/>
              <a:t>Wireline</a:t>
            </a:r>
            <a:r>
              <a:rPr lang="en-US" dirty="0" smtClean="0"/>
              <a:t> Indicators</a:t>
            </a:r>
            <a:endParaRPr lang="en-US" dirty="0"/>
          </a:p>
        </p:txBody>
      </p:sp>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cxnSp>
        <p:nvCxnSpPr>
          <p:cNvPr id="15" name="Straight Connector 14"/>
          <p:cNvCxnSpPr/>
          <p:nvPr/>
        </p:nvCxnSpPr>
        <p:spPr>
          <a:xfrm>
            <a:off x="5186598" y="6670047"/>
            <a:ext cx="131246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sp>
        <p:nvSpPr>
          <p:cNvPr id="27" name="TextBox 26"/>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pic>
        <p:nvPicPr>
          <p:cNvPr id="3" name="Picture 2" descr="Screen Shot 2016-03-15 at 11.19.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323" y="1897269"/>
            <a:ext cx="11720004" cy="3543659"/>
          </a:xfrm>
          <a:prstGeom prst="rect">
            <a:avLst/>
          </a:prstGeom>
        </p:spPr>
      </p:pic>
    </p:spTree>
    <p:extLst>
      <p:ext uri="{BB962C8B-B14F-4D97-AF65-F5344CB8AC3E}">
        <p14:creationId xmlns:p14="http://schemas.microsoft.com/office/powerpoint/2010/main" val="926386496"/>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Wireline</a:t>
            </a:r>
            <a:r>
              <a:rPr lang="en-US" dirty="0" smtClean="0"/>
              <a:t> (Revenue &amp; EBITDA)</a:t>
            </a:r>
            <a:endParaRPr lang="en-US" dirty="0"/>
          </a:p>
        </p:txBody>
      </p:sp>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cxnSp>
        <p:nvCxnSpPr>
          <p:cNvPr id="15" name="Straight Connector 14"/>
          <p:cNvCxnSpPr/>
          <p:nvPr/>
        </p:nvCxnSpPr>
        <p:spPr>
          <a:xfrm>
            <a:off x="5186598" y="6670047"/>
            <a:ext cx="131246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sp>
        <p:nvSpPr>
          <p:cNvPr id="27" name="TextBox 26"/>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pic>
        <p:nvPicPr>
          <p:cNvPr id="3" name="Picture 2" descr="Screen Shot 2016-03-15 at 11.20.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761" y="1936364"/>
            <a:ext cx="8699500" cy="1803400"/>
          </a:xfrm>
          <a:prstGeom prst="rect">
            <a:avLst/>
          </a:prstGeom>
        </p:spPr>
      </p:pic>
    </p:spTree>
    <p:extLst>
      <p:ext uri="{BB962C8B-B14F-4D97-AF65-F5344CB8AC3E}">
        <p14:creationId xmlns:p14="http://schemas.microsoft.com/office/powerpoint/2010/main" val="521397522"/>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131" y="161286"/>
            <a:ext cx="10515600" cy="1325563"/>
          </a:xfrm>
        </p:spPr>
        <p:txBody>
          <a:bodyPr/>
          <a:lstStyle/>
          <a:p>
            <a:r>
              <a:rPr lang="en-US" dirty="0" err="1" smtClean="0"/>
              <a:t>Wireline</a:t>
            </a:r>
            <a:r>
              <a:rPr lang="en-US" dirty="0" smtClean="0"/>
              <a:t> Segmented</a:t>
            </a:r>
            <a:endParaRPr lang="en-US" dirty="0"/>
          </a:p>
        </p:txBody>
      </p:sp>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cxnSp>
        <p:nvCxnSpPr>
          <p:cNvPr id="15" name="Straight Connector 14"/>
          <p:cNvCxnSpPr/>
          <p:nvPr/>
        </p:nvCxnSpPr>
        <p:spPr>
          <a:xfrm>
            <a:off x="5186598" y="6670047"/>
            <a:ext cx="131246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sp>
        <p:nvSpPr>
          <p:cNvPr id="27" name="TextBox 26"/>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pic>
        <p:nvPicPr>
          <p:cNvPr id="3" name="Picture 2" descr="Screen Shot 2016-03-16 at 1.24.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34" y="1251650"/>
            <a:ext cx="11660895" cy="2809446"/>
          </a:xfrm>
          <a:prstGeom prst="rect">
            <a:avLst/>
          </a:prstGeom>
        </p:spPr>
      </p:pic>
      <p:pic>
        <p:nvPicPr>
          <p:cNvPr id="5" name="Picture 4" descr="Screen Shot 2016-03-16 at 1.45.2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95" y="4061095"/>
            <a:ext cx="11814729" cy="1586796"/>
          </a:xfrm>
          <a:prstGeom prst="rect">
            <a:avLst/>
          </a:prstGeom>
        </p:spPr>
      </p:pic>
    </p:spTree>
    <p:extLst>
      <p:ext uri="{BB962C8B-B14F-4D97-AF65-F5344CB8AC3E}">
        <p14:creationId xmlns:p14="http://schemas.microsoft.com/office/powerpoint/2010/main" val="1394872494"/>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6857999"/>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sp>
        <p:nvSpPr>
          <p:cNvPr id="16" name="Title 1"/>
          <p:cNvSpPr>
            <a:spLocks noGrp="1"/>
          </p:cNvSpPr>
          <p:nvPr>
            <p:ph type="title"/>
          </p:nvPr>
        </p:nvSpPr>
        <p:spPr>
          <a:xfrm>
            <a:off x="838200" y="515027"/>
            <a:ext cx="10515600" cy="1325563"/>
          </a:xfrm>
        </p:spPr>
        <p:txBody>
          <a:bodyPr>
            <a:normAutofit/>
          </a:bodyPr>
          <a:lstStyle/>
          <a:p>
            <a:pPr algn="ctr"/>
            <a:r>
              <a:rPr lang="en-US" sz="6000" dirty="0" smtClean="0">
                <a:solidFill>
                  <a:schemeClr val="bg1"/>
                </a:solidFill>
              </a:rPr>
              <a:t>Financials</a:t>
            </a:r>
            <a:endParaRPr lang="en-US" sz="6000" dirty="0">
              <a:solidFill>
                <a:schemeClr val="bg1"/>
              </a:solidFill>
            </a:endParaRPr>
          </a:p>
        </p:txBody>
      </p:sp>
      <p:pic>
        <p:nvPicPr>
          <p:cNvPr id="2" name="Picture 1"/>
          <p:cNvPicPr>
            <a:picLocks noChangeAspect="1"/>
          </p:cNvPicPr>
          <p:nvPr/>
        </p:nvPicPr>
        <p:blipFill>
          <a:blip r:embed="rId3"/>
          <a:stretch>
            <a:fillRect/>
          </a:stretch>
        </p:blipFill>
        <p:spPr>
          <a:xfrm>
            <a:off x="2708119" y="2146780"/>
            <a:ext cx="6775762" cy="3815275"/>
          </a:xfrm>
          <a:prstGeom prst="rect">
            <a:avLst/>
          </a:prstGeom>
        </p:spPr>
      </p:pic>
    </p:spTree>
    <p:extLst>
      <p:ext uri="{BB962C8B-B14F-4D97-AF65-F5344CB8AC3E}">
        <p14:creationId xmlns:p14="http://schemas.microsoft.com/office/powerpoint/2010/main" val="629751088"/>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grpSp>
        <p:nvGrpSpPr>
          <p:cNvPr id="16" name="Group 15"/>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6432370"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23" name="Title 1"/>
          <p:cNvSpPr>
            <a:spLocks noGrp="1"/>
          </p:cNvSpPr>
          <p:nvPr>
            <p:ph type="title"/>
          </p:nvPr>
        </p:nvSpPr>
        <p:spPr>
          <a:xfrm>
            <a:off x="153834" y="111125"/>
            <a:ext cx="10515600" cy="1325563"/>
          </a:xfrm>
        </p:spPr>
        <p:txBody>
          <a:bodyPr/>
          <a:lstStyle/>
          <a:p>
            <a:r>
              <a:rPr lang="en-US" dirty="0" smtClean="0"/>
              <a:t>Financial Highlights</a:t>
            </a:r>
            <a:endParaRPr lang="en-US" dirty="0"/>
          </a:p>
        </p:txBody>
      </p:sp>
      <p:pic>
        <p:nvPicPr>
          <p:cNvPr id="24" name="Picture 23" descr="Screen Shot 2016-03-14 at 1.56.13 AM.png"/>
          <p:cNvPicPr>
            <a:picLocks noChangeAspect="1"/>
          </p:cNvPicPr>
          <p:nvPr/>
        </p:nvPicPr>
        <p:blipFill rotWithShape="1">
          <a:blip r:embed="rId3">
            <a:extLst>
              <a:ext uri="{28A0092B-C50C-407E-A947-70E740481C1C}">
                <a14:useLocalDpi xmlns:a14="http://schemas.microsoft.com/office/drawing/2010/main" val="0"/>
              </a:ext>
            </a:extLst>
          </a:blip>
          <a:srcRect t="2245" b="-2245"/>
          <a:stretch/>
        </p:blipFill>
        <p:spPr>
          <a:xfrm>
            <a:off x="1854200" y="1219421"/>
            <a:ext cx="8585200" cy="4889500"/>
          </a:xfrm>
          <a:prstGeom prst="rect">
            <a:avLst/>
          </a:prstGeom>
        </p:spPr>
      </p:pic>
    </p:spTree>
    <p:extLst>
      <p:ext uri="{BB962C8B-B14F-4D97-AF65-F5344CB8AC3E}">
        <p14:creationId xmlns:p14="http://schemas.microsoft.com/office/powerpoint/2010/main" val="1690516006"/>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grpSp>
        <p:nvGrpSpPr>
          <p:cNvPr id="16" name="Group 15"/>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6432370"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4" name="Title 1"/>
          <p:cNvSpPr txBox="1">
            <a:spLocks/>
          </p:cNvSpPr>
          <p:nvPr/>
        </p:nvSpPr>
        <p:spPr>
          <a:xfrm>
            <a:off x="0" y="23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Balance Sheet (Assets)</a:t>
            </a:r>
            <a:endParaRPr lang="en-US" dirty="0"/>
          </a:p>
        </p:txBody>
      </p:sp>
      <p:pic>
        <p:nvPicPr>
          <p:cNvPr id="15" name="Picture 14" descr="Screen Shot 2016-03-14 at 2.05.4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409" y="1327884"/>
            <a:ext cx="11153936" cy="4372850"/>
          </a:xfrm>
          <a:prstGeom prst="rect">
            <a:avLst/>
          </a:prstGeom>
        </p:spPr>
      </p:pic>
    </p:spTree>
    <p:extLst>
      <p:ext uri="{BB962C8B-B14F-4D97-AF65-F5344CB8AC3E}">
        <p14:creationId xmlns:p14="http://schemas.microsoft.com/office/powerpoint/2010/main" val="1293863032"/>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grpSp>
        <p:nvGrpSpPr>
          <p:cNvPr id="16" name="Group 15"/>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6432370"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4" name="Title 1"/>
          <p:cNvSpPr txBox="1">
            <a:spLocks/>
          </p:cNvSpPr>
          <p:nvPr/>
        </p:nvSpPr>
        <p:spPr>
          <a:xfrm>
            <a:off x="0" y="23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Balance Sheet (Liabilities and Equity)</a:t>
            </a:r>
            <a:endParaRPr lang="en-US" dirty="0"/>
          </a:p>
        </p:txBody>
      </p:sp>
      <p:grpSp>
        <p:nvGrpSpPr>
          <p:cNvPr id="5" name="Group 4"/>
          <p:cNvGrpSpPr/>
          <p:nvPr/>
        </p:nvGrpSpPr>
        <p:grpSpPr>
          <a:xfrm>
            <a:off x="1084845" y="1148879"/>
            <a:ext cx="9781608" cy="4727913"/>
            <a:chOff x="1568695" y="1821232"/>
            <a:chExt cx="9042400" cy="4055560"/>
          </a:xfrm>
        </p:grpSpPr>
        <p:pic>
          <p:nvPicPr>
            <p:cNvPr id="2" name="Picture 1" descr="Screen Shot 2016-03-14 at 2.08.2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104892"/>
              <a:ext cx="8915400" cy="3771900"/>
            </a:xfrm>
            <a:prstGeom prst="rect">
              <a:avLst/>
            </a:prstGeom>
          </p:spPr>
        </p:pic>
        <p:pic>
          <p:nvPicPr>
            <p:cNvPr id="3" name="Picture 2" descr="Screen Shot 2016-03-14 at 2.08.2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695" y="1821232"/>
              <a:ext cx="9042400" cy="317500"/>
            </a:xfrm>
            <a:prstGeom prst="rect">
              <a:avLst/>
            </a:prstGeom>
          </p:spPr>
        </p:pic>
      </p:grpSp>
    </p:spTree>
    <p:extLst>
      <p:ext uri="{BB962C8B-B14F-4D97-AF65-F5344CB8AC3E}">
        <p14:creationId xmlns:p14="http://schemas.microsoft.com/office/powerpoint/2010/main" val="536569302"/>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grpSp>
        <p:nvGrpSpPr>
          <p:cNvPr id="16" name="Group 15"/>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6432370"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4" name="Title 1"/>
          <p:cNvSpPr txBox="1">
            <a:spLocks/>
          </p:cNvSpPr>
          <p:nvPr/>
        </p:nvSpPr>
        <p:spPr>
          <a:xfrm>
            <a:off x="0" y="23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Changes in Shareholder’s Equity</a:t>
            </a:r>
          </a:p>
        </p:txBody>
      </p:sp>
      <p:pic>
        <p:nvPicPr>
          <p:cNvPr id="5" name="Picture 4" descr="Screen Shot 2016-03-16 at 1.53.2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13" y="1327884"/>
            <a:ext cx="12013676" cy="4050325"/>
          </a:xfrm>
          <a:prstGeom prst="rect">
            <a:avLst/>
          </a:prstGeom>
        </p:spPr>
      </p:pic>
    </p:spTree>
    <p:extLst>
      <p:ext uri="{BB962C8B-B14F-4D97-AF65-F5344CB8AC3E}">
        <p14:creationId xmlns:p14="http://schemas.microsoft.com/office/powerpoint/2010/main" val="836424961"/>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grpSp>
        <p:nvGrpSpPr>
          <p:cNvPr id="16" name="Group 15"/>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6432370"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4" name="Title 1"/>
          <p:cNvSpPr txBox="1">
            <a:spLocks/>
          </p:cNvSpPr>
          <p:nvPr/>
        </p:nvSpPr>
        <p:spPr>
          <a:xfrm>
            <a:off x="0" y="-2171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Intangible Assets</a:t>
            </a:r>
          </a:p>
        </p:txBody>
      </p:sp>
      <p:pic>
        <p:nvPicPr>
          <p:cNvPr id="2" name="Picture 1" descr="Screen Shot 2016-03-16 at 2.37.5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54" y="1249485"/>
            <a:ext cx="12192000" cy="3531220"/>
          </a:xfrm>
          <a:prstGeom prst="rect">
            <a:avLst/>
          </a:prstGeom>
        </p:spPr>
      </p:pic>
    </p:spTree>
    <p:extLst>
      <p:ext uri="{BB962C8B-B14F-4D97-AF65-F5344CB8AC3E}">
        <p14:creationId xmlns:p14="http://schemas.microsoft.com/office/powerpoint/2010/main" val="3663662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rPr>
              <a:t>Broadband Availability % of Households (2014) </a:t>
            </a:r>
            <a:endParaRPr lang="en-US" sz="4800" dirty="0">
              <a:solidFill>
                <a:srgbClr val="FFFFFF"/>
              </a:solidFill>
            </a:endParaRPr>
          </a:p>
        </p:txBody>
      </p:sp>
      <p:grpSp>
        <p:nvGrpSpPr>
          <p:cNvPr id="7" name="Group 6"/>
          <p:cNvGrpSpPr/>
          <p:nvPr/>
        </p:nvGrpSpPr>
        <p:grpSpPr>
          <a:xfrm>
            <a:off x="1715482" y="877300"/>
            <a:ext cx="8761035" cy="4731930"/>
            <a:chOff x="2170823" y="850200"/>
            <a:chExt cx="8551097" cy="4551073"/>
          </a:xfrm>
        </p:grpSpPr>
        <p:pic>
          <p:nvPicPr>
            <p:cNvPr id="2" name="Picture 1"/>
            <p:cNvPicPr>
              <a:picLocks noChangeAspect="1"/>
            </p:cNvPicPr>
            <p:nvPr/>
          </p:nvPicPr>
          <p:blipFill>
            <a:blip r:embed="rId2"/>
            <a:stretch>
              <a:fillRect/>
            </a:stretch>
          </p:blipFill>
          <p:spPr>
            <a:xfrm>
              <a:off x="2170823" y="850200"/>
              <a:ext cx="8551096" cy="4268073"/>
            </a:xfrm>
            <a:prstGeom prst="rect">
              <a:avLst/>
            </a:prstGeom>
          </p:spPr>
        </p:pic>
        <p:pic>
          <p:nvPicPr>
            <p:cNvPr id="3" name="Picture 2"/>
            <p:cNvPicPr>
              <a:picLocks noChangeAspect="1"/>
            </p:cNvPicPr>
            <p:nvPr/>
          </p:nvPicPr>
          <p:blipFill>
            <a:blip r:embed="rId3"/>
            <a:stretch>
              <a:fillRect/>
            </a:stretch>
          </p:blipFill>
          <p:spPr>
            <a:xfrm>
              <a:off x="2170824" y="5048728"/>
              <a:ext cx="8551096" cy="352545"/>
            </a:xfrm>
            <a:prstGeom prst="rect">
              <a:avLst/>
            </a:prstGeom>
          </p:spPr>
        </p:pic>
      </p:grpSp>
      <p:sp>
        <p:nvSpPr>
          <p:cNvPr id="13" name="TextBox 12"/>
          <p:cNvSpPr txBox="1"/>
          <p:nvPr/>
        </p:nvSpPr>
        <p:spPr>
          <a:xfrm>
            <a:off x="451916" y="5715943"/>
            <a:ext cx="1876105" cy="246221"/>
          </a:xfrm>
          <a:prstGeom prst="rect">
            <a:avLst/>
          </a:prstGeom>
          <a:noFill/>
        </p:spPr>
        <p:txBody>
          <a:bodyPr wrap="square" rtlCol="0">
            <a:spAutoFit/>
          </a:bodyPr>
          <a:lstStyle/>
          <a:p>
            <a:r>
              <a:rPr lang="en-US" sz="1000" dirty="0" smtClean="0"/>
              <a:t>Source: CRTC data collection</a:t>
            </a:r>
            <a:endParaRPr lang="en-CA" sz="1000" dirty="0"/>
          </a:p>
        </p:txBody>
      </p:sp>
    </p:spTree>
    <p:extLst>
      <p:ext uri="{BB962C8B-B14F-4D97-AF65-F5344CB8AC3E}">
        <p14:creationId xmlns:p14="http://schemas.microsoft.com/office/powerpoint/2010/main" val="2100667453"/>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grpSp>
        <p:nvGrpSpPr>
          <p:cNvPr id="16" name="Group 15"/>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6432370"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4" name="Title 1"/>
          <p:cNvSpPr txBox="1">
            <a:spLocks/>
          </p:cNvSpPr>
          <p:nvPr/>
        </p:nvSpPr>
        <p:spPr>
          <a:xfrm>
            <a:off x="266535" y="22183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Intangible Assets (Accumulated Amortization)</a:t>
            </a:r>
          </a:p>
        </p:txBody>
      </p:sp>
      <p:pic>
        <p:nvPicPr>
          <p:cNvPr id="3" name="Picture 2" descr="Screen Shot 2016-03-16 at 2.39.1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90" y="2538133"/>
            <a:ext cx="12118910" cy="2011052"/>
          </a:xfrm>
          <a:prstGeom prst="rect">
            <a:avLst/>
          </a:prstGeom>
        </p:spPr>
      </p:pic>
    </p:spTree>
    <p:extLst>
      <p:ext uri="{BB962C8B-B14F-4D97-AF65-F5344CB8AC3E}">
        <p14:creationId xmlns:p14="http://schemas.microsoft.com/office/powerpoint/2010/main" val="682199906"/>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grpSp>
        <p:nvGrpSpPr>
          <p:cNvPr id="16" name="Group 15"/>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6432370"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4" name="Title 1"/>
          <p:cNvSpPr txBox="1">
            <a:spLocks/>
          </p:cNvSpPr>
          <p:nvPr/>
        </p:nvSpPr>
        <p:spPr>
          <a:xfrm>
            <a:off x="0" y="23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Income Statement</a:t>
            </a:r>
            <a:endParaRPr lang="en-US" dirty="0"/>
          </a:p>
        </p:txBody>
      </p:sp>
      <p:grpSp>
        <p:nvGrpSpPr>
          <p:cNvPr id="9" name="Group 8"/>
          <p:cNvGrpSpPr/>
          <p:nvPr/>
        </p:nvGrpSpPr>
        <p:grpSpPr>
          <a:xfrm>
            <a:off x="1710745" y="1073884"/>
            <a:ext cx="8461208" cy="4766096"/>
            <a:chOff x="2054392" y="1342825"/>
            <a:chExt cx="6688418" cy="3759200"/>
          </a:xfrm>
        </p:grpSpPr>
        <p:pic>
          <p:nvPicPr>
            <p:cNvPr id="7" name="Picture 6" descr="Screen Shot 2016-03-14 at 2.14.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4392" y="1443318"/>
              <a:ext cx="4597400" cy="3657600"/>
            </a:xfrm>
            <a:prstGeom prst="rect">
              <a:avLst/>
            </a:prstGeom>
          </p:spPr>
        </p:pic>
        <p:pic>
          <p:nvPicPr>
            <p:cNvPr id="8" name="Picture 7" descr="Screen Shot 2016-03-14 at 2.14.2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1910" y="1342825"/>
              <a:ext cx="2120900" cy="3759200"/>
            </a:xfrm>
            <a:prstGeom prst="rect">
              <a:avLst/>
            </a:prstGeom>
          </p:spPr>
        </p:pic>
      </p:grpSp>
    </p:spTree>
    <p:extLst>
      <p:ext uri="{BB962C8B-B14F-4D97-AF65-F5344CB8AC3E}">
        <p14:creationId xmlns:p14="http://schemas.microsoft.com/office/powerpoint/2010/main" val="318628809"/>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grpSp>
        <p:nvGrpSpPr>
          <p:cNvPr id="16" name="Group 15"/>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6432370"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4" name="Title 1"/>
          <p:cNvSpPr txBox="1">
            <a:spLocks/>
          </p:cNvSpPr>
          <p:nvPr/>
        </p:nvSpPr>
        <p:spPr>
          <a:xfrm>
            <a:off x="0" y="23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Segment Information</a:t>
            </a:r>
          </a:p>
        </p:txBody>
      </p:sp>
      <p:pic>
        <p:nvPicPr>
          <p:cNvPr id="2" name="Picture 1" descr="Screen Shot 2016-03-14 at 2.24.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761" y="1327883"/>
            <a:ext cx="11140087" cy="4050941"/>
          </a:xfrm>
          <a:prstGeom prst="rect">
            <a:avLst/>
          </a:prstGeom>
        </p:spPr>
      </p:pic>
    </p:spTree>
    <p:extLst>
      <p:ext uri="{BB962C8B-B14F-4D97-AF65-F5344CB8AC3E}">
        <p14:creationId xmlns:p14="http://schemas.microsoft.com/office/powerpoint/2010/main" val="1517660892"/>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grpSp>
        <p:nvGrpSpPr>
          <p:cNvPr id="16" name="Group 15"/>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6432370"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4" name="Title 1"/>
          <p:cNvSpPr txBox="1">
            <a:spLocks/>
          </p:cNvSpPr>
          <p:nvPr/>
        </p:nvSpPr>
        <p:spPr>
          <a:xfrm>
            <a:off x="0" y="23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Cash Flow Statement (</a:t>
            </a:r>
            <a:r>
              <a:rPr lang="en-US" dirty="0" err="1" smtClean="0"/>
              <a:t>cont</a:t>
            </a:r>
            <a:r>
              <a:rPr lang="en-US" dirty="0" smtClean="0"/>
              <a:t>)</a:t>
            </a:r>
          </a:p>
        </p:txBody>
      </p:sp>
      <p:grpSp>
        <p:nvGrpSpPr>
          <p:cNvPr id="8" name="Group 7"/>
          <p:cNvGrpSpPr/>
          <p:nvPr/>
        </p:nvGrpSpPr>
        <p:grpSpPr>
          <a:xfrm>
            <a:off x="1479176" y="1030942"/>
            <a:ext cx="8430402" cy="4796118"/>
            <a:chOff x="2168692" y="1668182"/>
            <a:chExt cx="6563659" cy="3327401"/>
          </a:xfrm>
        </p:grpSpPr>
        <p:pic>
          <p:nvPicPr>
            <p:cNvPr id="6" name="Picture 5" descr="Screen Shot 2016-03-14 at 2.22.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692" y="1668183"/>
              <a:ext cx="4483100" cy="3327400"/>
            </a:xfrm>
            <a:prstGeom prst="rect">
              <a:avLst/>
            </a:prstGeom>
          </p:spPr>
        </p:pic>
        <p:pic>
          <p:nvPicPr>
            <p:cNvPr id="7" name="Picture 6" descr="Screen Shot 2016-03-14 at 2.22.1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6851" y="1668182"/>
              <a:ext cx="2095500" cy="3327400"/>
            </a:xfrm>
            <a:prstGeom prst="rect">
              <a:avLst/>
            </a:prstGeom>
          </p:spPr>
        </p:pic>
      </p:grpSp>
      <p:sp>
        <p:nvSpPr>
          <p:cNvPr id="2" name="TextBox 1"/>
          <p:cNvSpPr txBox="1"/>
          <p:nvPr/>
        </p:nvSpPr>
        <p:spPr>
          <a:xfrm>
            <a:off x="7237296" y="721276"/>
            <a:ext cx="2672282" cy="369332"/>
          </a:xfrm>
          <a:prstGeom prst="rect">
            <a:avLst/>
          </a:prstGeom>
          <a:noFill/>
        </p:spPr>
        <p:txBody>
          <a:bodyPr wrap="square" rtlCol="0">
            <a:spAutoFit/>
          </a:bodyPr>
          <a:lstStyle/>
          <a:p>
            <a:r>
              <a:rPr lang="en-US" dirty="0" smtClean="0"/>
              <a:t>2015		2014</a:t>
            </a:r>
            <a:endParaRPr lang="en-US" dirty="0"/>
          </a:p>
        </p:txBody>
      </p:sp>
    </p:spTree>
    <p:extLst>
      <p:ext uri="{BB962C8B-B14F-4D97-AF65-F5344CB8AC3E}">
        <p14:creationId xmlns:p14="http://schemas.microsoft.com/office/powerpoint/2010/main" val="1663336425"/>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grpSp>
        <p:nvGrpSpPr>
          <p:cNvPr id="16" name="Group 15"/>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6432370"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4" name="Title 1"/>
          <p:cNvSpPr txBox="1">
            <a:spLocks/>
          </p:cNvSpPr>
          <p:nvPr/>
        </p:nvSpPr>
        <p:spPr>
          <a:xfrm>
            <a:off x="0" y="23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Comprehensive Income</a:t>
            </a:r>
          </a:p>
        </p:txBody>
      </p:sp>
      <p:grpSp>
        <p:nvGrpSpPr>
          <p:cNvPr id="9" name="Group 8"/>
          <p:cNvGrpSpPr/>
          <p:nvPr/>
        </p:nvGrpSpPr>
        <p:grpSpPr>
          <a:xfrm>
            <a:off x="1771276" y="1093321"/>
            <a:ext cx="8538135" cy="4464797"/>
            <a:chOff x="2503394" y="1526615"/>
            <a:chExt cx="6525559" cy="3689723"/>
          </a:xfrm>
        </p:grpSpPr>
        <p:pic>
          <p:nvPicPr>
            <p:cNvPr id="7" name="Picture 6" descr="Screen Shot 2016-03-14 at 2.15.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394" y="1526615"/>
              <a:ext cx="4495800" cy="3670300"/>
            </a:xfrm>
            <a:prstGeom prst="rect">
              <a:avLst/>
            </a:prstGeom>
          </p:spPr>
        </p:pic>
        <p:pic>
          <p:nvPicPr>
            <p:cNvPr id="8" name="Picture 7" descr="Screen Shot 2016-03-14 at 2.16.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4253" y="1571438"/>
              <a:ext cx="2044700" cy="3644900"/>
            </a:xfrm>
            <a:prstGeom prst="rect">
              <a:avLst/>
            </a:prstGeom>
          </p:spPr>
        </p:pic>
      </p:grpSp>
    </p:spTree>
    <p:extLst>
      <p:ext uri="{BB962C8B-B14F-4D97-AF65-F5344CB8AC3E}">
        <p14:creationId xmlns:p14="http://schemas.microsoft.com/office/powerpoint/2010/main" val="1900661976"/>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grpSp>
        <p:nvGrpSpPr>
          <p:cNvPr id="16" name="Group 15"/>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6432370"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4" name="Title 1"/>
          <p:cNvSpPr txBox="1">
            <a:spLocks/>
          </p:cNvSpPr>
          <p:nvPr/>
        </p:nvSpPr>
        <p:spPr>
          <a:xfrm>
            <a:off x="0" y="23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Cash Flow Statement</a:t>
            </a:r>
          </a:p>
        </p:txBody>
      </p:sp>
      <p:grpSp>
        <p:nvGrpSpPr>
          <p:cNvPr id="5" name="Group 4"/>
          <p:cNvGrpSpPr/>
          <p:nvPr/>
        </p:nvGrpSpPr>
        <p:grpSpPr>
          <a:xfrm>
            <a:off x="2002118" y="841935"/>
            <a:ext cx="7799294" cy="5119593"/>
            <a:chOff x="2002118" y="841936"/>
            <a:chExt cx="6660777" cy="4352364"/>
          </a:xfrm>
        </p:grpSpPr>
        <p:pic>
          <p:nvPicPr>
            <p:cNvPr id="2" name="Picture 1" descr="Screen Shot 2016-03-14 at 2.21.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118" y="901700"/>
              <a:ext cx="4572000" cy="4292600"/>
            </a:xfrm>
            <a:prstGeom prst="rect">
              <a:avLst/>
            </a:prstGeom>
          </p:spPr>
        </p:pic>
        <p:pic>
          <p:nvPicPr>
            <p:cNvPr id="3" name="Picture 2" descr="Screen Shot 2016-03-14 at 2.21.4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9295" y="841936"/>
              <a:ext cx="2133600" cy="4343400"/>
            </a:xfrm>
            <a:prstGeom prst="rect">
              <a:avLst/>
            </a:prstGeom>
          </p:spPr>
        </p:pic>
      </p:grpSp>
    </p:spTree>
    <p:extLst>
      <p:ext uri="{BB962C8B-B14F-4D97-AF65-F5344CB8AC3E}">
        <p14:creationId xmlns:p14="http://schemas.microsoft.com/office/powerpoint/2010/main" val="606581507"/>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grpSp>
        <p:nvGrpSpPr>
          <p:cNvPr id="16" name="Group 15"/>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6432370"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4" name="Title 1"/>
          <p:cNvSpPr txBox="1">
            <a:spLocks/>
          </p:cNvSpPr>
          <p:nvPr/>
        </p:nvSpPr>
        <p:spPr>
          <a:xfrm>
            <a:off x="391962" y="3315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Long-Term Debt</a:t>
            </a:r>
          </a:p>
        </p:txBody>
      </p:sp>
      <p:pic>
        <p:nvPicPr>
          <p:cNvPr id="6" name="Picture 5" descr="Screen Shot 2016-03-16 at 1.56.11 AM.png"/>
          <p:cNvPicPr>
            <a:picLocks noChangeAspect="1"/>
          </p:cNvPicPr>
          <p:nvPr/>
        </p:nvPicPr>
        <p:blipFill rotWithShape="1">
          <a:blip r:embed="rId3">
            <a:extLst>
              <a:ext uri="{28A0092B-C50C-407E-A947-70E740481C1C}">
                <a14:useLocalDpi xmlns:a14="http://schemas.microsoft.com/office/drawing/2010/main" val="0"/>
              </a:ext>
            </a:extLst>
          </a:blip>
          <a:srcRect t="17469"/>
          <a:stretch/>
        </p:blipFill>
        <p:spPr>
          <a:xfrm>
            <a:off x="153834" y="2002118"/>
            <a:ext cx="11819723" cy="2090337"/>
          </a:xfrm>
          <a:prstGeom prst="rect">
            <a:avLst/>
          </a:prstGeom>
        </p:spPr>
      </p:pic>
    </p:spTree>
    <p:extLst>
      <p:ext uri="{BB962C8B-B14F-4D97-AF65-F5344CB8AC3E}">
        <p14:creationId xmlns:p14="http://schemas.microsoft.com/office/powerpoint/2010/main" val="710515840"/>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grpSp>
        <p:nvGrpSpPr>
          <p:cNvPr id="16" name="Group 15"/>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6432370"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4" name="Title 1"/>
          <p:cNvSpPr txBox="1">
            <a:spLocks/>
          </p:cNvSpPr>
          <p:nvPr/>
        </p:nvSpPr>
        <p:spPr>
          <a:xfrm>
            <a:off x="0" y="23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Long-Term Debt</a:t>
            </a:r>
          </a:p>
        </p:txBody>
      </p:sp>
      <p:pic>
        <p:nvPicPr>
          <p:cNvPr id="7" name="Picture 6" descr="Screen Shot 2016-03-16 at 1.56.2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674" y="1327884"/>
            <a:ext cx="10936678" cy="4446954"/>
          </a:xfrm>
          <a:prstGeom prst="rect">
            <a:avLst/>
          </a:prstGeom>
        </p:spPr>
      </p:pic>
    </p:spTree>
    <p:extLst>
      <p:ext uri="{BB962C8B-B14F-4D97-AF65-F5344CB8AC3E}">
        <p14:creationId xmlns:p14="http://schemas.microsoft.com/office/powerpoint/2010/main" val="1630645560"/>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6857999"/>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Content Placeholder 9"/>
          <p:cNvPicPr>
            <a:picLocks noChangeAspect="1"/>
          </p:cNvPicPr>
          <p:nvPr/>
        </p:nvPicPr>
        <p:blipFill rotWithShape="1">
          <a:blip r:embed="rId2">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sp>
        <p:nvSpPr>
          <p:cNvPr id="16" name="Title 1"/>
          <p:cNvSpPr>
            <a:spLocks noGrp="1"/>
          </p:cNvSpPr>
          <p:nvPr>
            <p:ph type="title"/>
          </p:nvPr>
        </p:nvSpPr>
        <p:spPr>
          <a:xfrm>
            <a:off x="838200" y="515027"/>
            <a:ext cx="10515600" cy="1325563"/>
          </a:xfrm>
        </p:spPr>
        <p:txBody>
          <a:bodyPr>
            <a:normAutofit/>
          </a:bodyPr>
          <a:lstStyle/>
          <a:p>
            <a:pPr algn="ctr"/>
            <a:r>
              <a:rPr lang="en-US" sz="6000" dirty="0" smtClean="0">
                <a:solidFill>
                  <a:schemeClr val="bg1"/>
                </a:solidFill>
              </a:rPr>
              <a:t>Recommendation</a:t>
            </a:r>
            <a:endParaRPr lang="en-US" sz="6000" dirty="0">
              <a:solidFill>
                <a:schemeClr val="bg1"/>
              </a:solidFill>
            </a:endParaRPr>
          </a:p>
        </p:txBody>
      </p:sp>
      <p:pic>
        <p:nvPicPr>
          <p:cNvPr id="2" name="Picture 1"/>
          <p:cNvPicPr>
            <a:picLocks noChangeAspect="1"/>
          </p:cNvPicPr>
          <p:nvPr/>
        </p:nvPicPr>
        <p:blipFill rotWithShape="1">
          <a:blip r:embed="rId3"/>
          <a:srcRect t="14795" b="12874"/>
          <a:stretch/>
        </p:blipFill>
        <p:spPr>
          <a:xfrm>
            <a:off x="3048000" y="2083633"/>
            <a:ext cx="6096000" cy="3297836"/>
          </a:xfrm>
          <a:prstGeom prst="rect">
            <a:avLst/>
          </a:prstGeom>
        </p:spPr>
      </p:pic>
    </p:spTree>
    <p:extLst>
      <p:ext uri="{BB962C8B-B14F-4D97-AF65-F5344CB8AC3E}">
        <p14:creationId xmlns:p14="http://schemas.microsoft.com/office/powerpoint/2010/main" val="933741345"/>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0"/>
            <a:ext cx="12192000" cy="6857999"/>
          </a:xfrm>
          <a:prstGeom prst="rect">
            <a:avLst/>
          </a:prstGeom>
          <a:solidFill>
            <a:srgbClr val="6EBD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9"/>
          <p:cNvPicPr>
            <a:picLocks noChangeAspect="1"/>
          </p:cNvPicPr>
          <p:nvPr/>
        </p:nvPicPr>
        <p:blipFill rotWithShape="1">
          <a:blip r:embed="rId3">
            <a:extLst>
              <a:ext uri="{28A0092B-C50C-407E-A947-70E740481C1C}">
                <a14:useLocalDpi xmlns:a14="http://schemas.microsoft.com/office/drawing/2010/main" val="0"/>
              </a:ext>
            </a:extLst>
          </a:blip>
          <a:srcRect l="37709" t="9926" r="770" b="24193"/>
          <a:stretch/>
        </p:blipFill>
        <p:spPr>
          <a:xfrm>
            <a:off x="153834" y="6268246"/>
            <a:ext cx="2038806" cy="420012"/>
          </a:xfrm>
          <a:prstGeom prst="rect">
            <a:avLst/>
          </a:prstGeom>
        </p:spPr>
      </p:pic>
      <p:grpSp>
        <p:nvGrpSpPr>
          <p:cNvPr id="14" name="Group 13"/>
          <p:cNvGrpSpPr/>
          <p:nvPr/>
        </p:nvGrpSpPr>
        <p:grpSpPr>
          <a:xfrm>
            <a:off x="2401667" y="6276744"/>
            <a:ext cx="7507911" cy="391749"/>
            <a:chOff x="2401667" y="6276744"/>
            <a:chExt cx="7507911" cy="391749"/>
          </a:xfrm>
        </p:grpSpPr>
        <p:cxnSp>
          <p:nvCxnSpPr>
            <p:cNvPr id="15" name="Straight Connector 14"/>
            <p:cNvCxnSpPr/>
            <p:nvPr/>
          </p:nvCxnSpPr>
          <p:spPr>
            <a:xfrm flipV="1">
              <a:off x="7905490" y="6667167"/>
              <a:ext cx="1861359" cy="132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sp>
          <p:nvSpPr>
            <p:cNvPr id="27" name="TextBox 26"/>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7" name="Title 2"/>
          <p:cNvSpPr>
            <a:spLocks noGrp="1"/>
          </p:cNvSpPr>
          <p:nvPr>
            <p:ph type="title"/>
          </p:nvPr>
        </p:nvSpPr>
        <p:spPr>
          <a:xfrm>
            <a:off x="4679272" y="2311731"/>
            <a:ext cx="2833455" cy="2234535"/>
          </a:xfrm>
        </p:spPr>
        <p:txBody>
          <a:bodyPr>
            <a:normAutofit/>
          </a:bodyPr>
          <a:lstStyle/>
          <a:p>
            <a:r>
              <a:rPr lang="en-US" sz="12000" dirty="0" smtClean="0">
                <a:solidFill>
                  <a:schemeClr val="bg1"/>
                </a:solidFill>
              </a:rPr>
              <a:t>BUY</a:t>
            </a:r>
            <a:endParaRPr lang="en-US" sz="12000" dirty="0">
              <a:solidFill>
                <a:schemeClr val="bg1"/>
              </a:solidFill>
            </a:endParaRPr>
          </a:p>
        </p:txBody>
      </p:sp>
    </p:spTree>
    <p:extLst>
      <p:ext uri="{BB962C8B-B14F-4D97-AF65-F5344CB8AC3E}">
        <p14:creationId xmlns:p14="http://schemas.microsoft.com/office/powerpoint/2010/main" val="736239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rPr>
              <a:t>Broadband Availability % of Households</a:t>
            </a:r>
            <a:endParaRPr lang="en-US" sz="4800" dirty="0">
              <a:solidFill>
                <a:srgbClr val="FFFFFF"/>
              </a:solidFill>
            </a:endParaRPr>
          </a:p>
        </p:txBody>
      </p:sp>
      <p:pic>
        <p:nvPicPr>
          <p:cNvPr id="2" name="Picture 1"/>
          <p:cNvPicPr>
            <a:picLocks noChangeAspect="1"/>
          </p:cNvPicPr>
          <p:nvPr/>
        </p:nvPicPr>
        <p:blipFill>
          <a:blip r:embed="rId2"/>
          <a:stretch>
            <a:fillRect/>
          </a:stretch>
        </p:blipFill>
        <p:spPr>
          <a:xfrm>
            <a:off x="1193118" y="1045509"/>
            <a:ext cx="9805764" cy="4713882"/>
          </a:xfrm>
          <a:prstGeom prst="rect">
            <a:avLst/>
          </a:prstGeom>
        </p:spPr>
      </p:pic>
      <p:sp>
        <p:nvSpPr>
          <p:cNvPr id="13" name="TextBox 12"/>
          <p:cNvSpPr txBox="1"/>
          <p:nvPr/>
        </p:nvSpPr>
        <p:spPr>
          <a:xfrm>
            <a:off x="451916" y="5715943"/>
            <a:ext cx="1876105" cy="246221"/>
          </a:xfrm>
          <a:prstGeom prst="rect">
            <a:avLst/>
          </a:prstGeom>
          <a:noFill/>
        </p:spPr>
        <p:txBody>
          <a:bodyPr wrap="square" rtlCol="0">
            <a:spAutoFit/>
          </a:bodyPr>
          <a:lstStyle/>
          <a:p>
            <a:r>
              <a:rPr lang="en-US" sz="1000" dirty="0" smtClean="0"/>
              <a:t>Source: CRTC data collection</a:t>
            </a:r>
            <a:endParaRPr lang="en-CA" sz="1000" dirty="0"/>
          </a:p>
        </p:txBody>
      </p:sp>
    </p:spTree>
    <p:extLst>
      <p:ext uri="{BB962C8B-B14F-4D97-AF65-F5344CB8AC3E}">
        <p14:creationId xmlns:p14="http://schemas.microsoft.com/office/powerpoint/2010/main" val="12867258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rPr>
              <a:t>Broadband Subscriptions</a:t>
            </a:r>
            <a:endParaRPr lang="en-US" sz="4800" dirty="0">
              <a:solidFill>
                <a:srgbClr val="FFFFFF"/>
              </a:solidFill>
            </a:endParaRPr>
          </a:p>
        </p:txBody>
      </p:sp>
      <p:pic>
        <p:nvPicPr>
          <p:cNvPr id="2" name="Picture 1"/>
          <p:cNvPicPr>
            <a:picLocks noChangeAspect="1"/>
          </p:cNvPicPr>
          <p:nvPr/>
        </p:nvPicPr>
        <p:blipFill>
          <a:blip r:embed="rId2"/>
          <a:stretch>
            <a:fillRect/>
          </a:stretch>
        </p:blipFill>
        <p:spPr>
          <a:xfrm>
            <a:off x="2108084" y="983419"/>
            <a:ext cx="7519988" cy="4718770"/>
          </a:xfrm>
          <a:prstGeom prst="rect">
            <a:avLst/>
          </a:prstGeom>
        </p:spPr>
      </p:pic>
      <p:sp>
        <p:nvSpPr>
          <p:cNvPr id="13" name="TextBox 12"/>
          <p:cNvSpPr txBox="1"/>
          <p:nvPr/>
        </p:nvSpPr>
        <p:spPr>
          <a:xfrm>
            <a:off x="642416" y="5715943"/>
            <a:ext cx="1876105" cy="246221"/>
          </a:xfrm>
          <a:prstGeom prst="rect">
            <a:avLst/>
          </a:prstGeom>
          <a:noFill/>
        </p:spPr>
        <p:txBody>
          <a:bodyPr wrap="square" rtlCol="0">
            <a:spAutoFit/>
          </a:bodyPr>
          <a:lstStyle/>
          <a:p>
            <a:r>
              <a:rPr lang="en-US" sz="1000" dirty="0" smtClean="0"/>
              <a:t>Source: CRTC data collection</a:t>
            </a:r>
            <a:endParaRPr lang="en-CA" sz="1000" dirty="0"/>
          </a:p>
        </p:txBody>
      </p:sp>
    </p:spTree>
    <p:extLst>
      <p:ext uri="{BB962C8B-B14F-4D97-AF65-F5344CB8AC3E}">
        <p14:creationId xmlns:p14="http://schemas.microsoft.com/office/powerpoint/2010/main" val="8417247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500" dirty="0" smtClean="0">
                <a:solidFill>
                  <a:srgbClr val="FFFFFF"/>
                </a:solidFill>
              </a:rPr>
              <a:t>Broadband Availability vs. Broadband Subscriptions</a:t>
            </a:r>
            <a:endParaRPr lang="en-US" sz="4500" dirty="0">
              <a:solidFill>
                <a:srgbClr val="FFFFFF"/>
              </a:solidFill>
            </a:endParaRPr>
          </a:p>
        </p:txBody>
      </p:sp>
      <p:pic>
        <p:nvPicPr>
          <p:cNvPr id="2" name="Picture 1"/>
          <p:cNvPicPr>
            <a:picLocks noChangeAspect="1"/>
          </p:cNvPicPr>
          <p:nvPr/>
        </p:nvPicPr>
        <p:blipFill>
          <a:blip r:embed="rId2"/>
          <a:stretch>
            <a:fillRect/>
          </a:stretch>
        </p:blipFill>
        <p:spPr>
          <a:xfrm>
            <a:off x="1308325" y="1045509"/>
            <a:ext cx="9577516" cy="4704350"/>
          </a:xfrm>
          <a:prstGeom prst="rect">
            <a:avLst/>
          </a:prstGeom>
        </p:spPr>
      </p:pic>
      <p:sp>
        <p:nvSpPr>
          <p:cNvPr id="13" name="TextBox 12"/>
          <p:cNvSpPr txBox="1"/>
          <p:nvPr/>
        </p:nvSpPr>
        <p:spPr>
          <a:xfrm>
            <a:off x="642416" y="5715943"/>
            <a:ext cx="1876105" cy="246221"/>
          </a:xfrm>
          <a:prstGeom prst="rect">
            <a:avLst/>
          </a:prstGeom>
          <a:noFill/>
        </p:spPr>
        <p:txBody>
          <a:bodyPr wrap="square" rtlCol="0">
            <a:spAutoFit/>
          </a:bodyPr>
          <a:lstStyle/>
          <a:p>
            <a:r>
              <a:rPr lang="en-US" sz="1000" dirty="0" smtClean="0"/>
              <a:t>Source: CRTC data collection</a:t>
            </a:r>
            <a:endParaRPr lang="en-CA" sz="1000" dirty="0"/>
          </a:p>
        </p:txBody>
      </p:sp>
    </p:spTree>
    <p:extLst>
      <p:ext uri="{BB962C8B-B14F-4D97-AF65-F5344CB8AC3E}">
        <p14:creationId xmlns:p14="http://schemas.microsoft.com/office/powerpoint/2010/main" val="13930400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rPr>
              <a:t>Detail &amp; Private Line Sector (2014)</a:t>
            </a:r>
            <a:endParaRPr lang="en-US" sz="4800" dirty="0">
              <a:solidFill>
                <a:srgbClr val="FFFFFF"/>
              </a:solidFill>
            </a:endParaRPr>
          </a:p>
        </p:txBody>
      </p:sp>
      <p:pic>
        <p:nvPicPr>
          <p:cNvPr id="2" name="Picture 1"/>
          <p:cNvPicPr>
            <a:picLocks noChangeAspect="1"/>
          </p:cNvPicPr>
          <p:nvPr/>
        </p:nvPicPr>
        <p:blipFill>
          <a:blip r:embed="rId2"/>
          <a:stretch>
            <a:fillRect/>
          </a:stretch>
        </p:blipFill>
        <p:spPr>
          <a:xfrm>
            <a:off x="1067502" y="1045509"/>
            <a:ext cx="9962080" cy="4653819"/>
          </a:xfrm>
          <a:prstGeom prst="rect">
            <a:avLst/>
          </a:prstGeom>
        </p:spPr>
      </p:pic>
      <p:sp>
        <p:nvSpPr>
          <p:cNvPr id="13" name="TextBox 12"/>
          <p:cNvSpPr txBox="1"/>
          <p:nvPr/>
        </p:nvSpPr>
        <p:spPr>
          <a:xfrm>
            <a:off x="642416" y="5715943"/>
            <a:ext cx="1876105" cy="246221"/>
          </a:xfrm>
          <a:prstGeom prst="rect">
            <a:avLst/>
          </a:prstGeom>
          <a:noFill/>
        </p:spPr>
        <p:txBody>
          <a:bodyPr wrap="square" rtlCol="0">
            <a:spAutoFit/>
          </a:bodyPr>
          <a:lstStyle/>
          <a:p>
            <a:r>
              <a:rPr lang="en-US" sz="1000" dirty="0" smtClean="0"/>
              <a:t>Source: CRTC data collection</a:t>
            </a:r>
            <a:endParaRPr lang="en-CA" sz="1000" dirty="0"/>
          </a:p>
        </p:txBody>
      </p:sp>
    </p:spTree>
    <p:extLst>
      <p:ext uri="{BB962C8B-B14F-4D97-AF65-F5344CB8AC3E}">
        <p14:creationId xmlns:p14="http://schemas.microsoft.com/office/powerpoint/2010/main" val="9572326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rPr>
              <a:t>Data &amp; Private Line Revenue Growth</a:t>
            </a:r>
            <a:endParaRPr lang="en-US" sz="4800" dirty="0">
              <a:solidFill>
                <a:srgbClr val="FFFFFF"/>
              </a:solidFill>
            </a:endParaRPr>
          </a:p>
        </p:txBody>
      </p:sp>
      <p:pic>
        <p:nvPicPr>
          <p:cNvPr id="2" name="Picture 1"/>
          <p:cNvPicPr>
            <a:picLocks noChangeAspect="1"/>
          </p:cNvPicPr>
          <p:nvPr/>
        </p:nvPicPr>
        <p:blipFill>
          <a:blip r:embed="rId2"/>
          <a:stretch>
            <a:fillRect/>
          </a:stretch>
        </p:blipFill>
        <p:spPr>
          <a:xfrm>
            <a:off x="638175" y="1045509"/>
            <a:ext cx="10915650" cy="4714875"/>
          </a:xfrm>
          <a:prstGeom prst="rect">
            <a:avLst/>
          </a:prstGeom>
        </p:spPr>
      </p:pic>
      <p:sp>
        <p:nvSpPr>
          <p:cNvPr id="13" name="TextBox 12"/>
          <p:cNvSpPr txBox="1"/>
          <p:nvPr/>
        </p:nvSpPr>
        <p:spPr>
          <a:xfrm>
            <a:off x="642416" y="5760384"/>
            <a:ext cx="1876105" cy="246221"/>
          </a:xfrm>
          <a:prstGeom prst="rect">
            <a:avLst/>
          </a:prstGeom>
          <a:noFill/>
        </p:spPr>
        <p:txBody>
          <a:bodyPr wrap="square" rtlCol="0">
            <a:spAutoFit/>
          </a:bodyPr>
          <a:lstStyle/>
          <a:p>
            <a:r>
              <a:rPr lang="en-US" sz="1000" dirty="0" smtClean="0"/>
              <a:t>Source: CRTC data collection</a:t>
            </a:r>
            <a:endParaRPr lang="en-CA" sz="1000" dirty="0"/>
          </a:p>
        </p:txBody>
      </p:sp>
      <p:sp>
        <p:nvSpPr>
          <p:cNvPr id="3" name="TextBox 2"/>
          <p:cNvSpPr txBox="1"/>
          <p:nvPr/>
        </p:nvSpPr>
        <p:spPr>
          <a:xfrm>
            <a:off x="1741343" y="1073336"/>
            <a:ext cx="1554356" cy="369332"/>
          </a:xfrm>
          <a:prstGeom prst="rect">
            <a:avLst/>
          </a:prstGeom>
          <a:noFill/>
        </p:spPr>
        <p:txBody>
          <a:bodyPr wrap="square" rtlCol="0">
            <a:spAutoFit/>
          </a:bodyPr>
          <a:lstStyle/>
          <a:p>
            <a:r>
              <a:rPr lang="en-US" b="1" dirty="0" smtClean="0"/>
              <a:t>($ Millions)</a:t>
            </a:r>
            <a:endParaRPr lang="en-CA" b="1" dirty="0"/>
          </a:p>
        </p:txBody>
      </p:sp>
    </p:spTree>
    <p:extLst>
      <p:ext uri="{BB962C8B-B14F-4D97-AF65-F5344CB8AC3E}">
        <p14:creationId xmlns:p14="http://schemas.microsoft.com/office/powerpoint/2010/main" val="14097539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727416" cy="739664"/>
          </a:xfrm>
        </p:spPr>
        <p:txBody>
          <a:bodyPr>
            <a:normAutofit/>
          </a:bodyPr>
          <a:lstStyle/>
          <a:p>
            <a:r>
              <a:rPr lang="en-US" dirty="0" smtClean="0">
                <a:solidFill>
                  <a:srgbClr val="FFFFFF"/>
                </a:solidFill>
              </a:rPr>
              <a:t>x</a:t>
            </a:r>
            <a:endParaRPr lang="en-US" dirty="0">
              <a:solidFill>
                <a:srgbClr val="FFFFFF"/>
              </a:solidFill>
            </a:endParaRPr>
          </a:p>
        </p:txBody>
      </p:sp>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rPr>
              <a:t>Telecommunications</a:t>
            </a:r>
            <a:endParaRPr lang="en-US" sz="4800" dirty="0">
              <a:solidFill>
                <a:srgbClr val="FFFFFF"/>
              </a:solidFill>
            </a:endParaRPr>
          </a:p>
        </p:txBody>
      </p:sp>
      <p:sp>
        <p:nvSpPr>
          <p:cNvPr id="7" name="Content Placeholder 6"/>
          <p:cNvSpPr>
            <a:spLocks noGrp="1"/>
          </p:cNvSpPr>
          <p:nvPr>
            <p:ph idx="1"/>
          </p:nvPr>
        </p:nvSpPr>
        <p:spPr>
          <a:xfrm>
            <a:off x="497806" y="1197111"/>
            <a:ext cx="10515600" cy="4351338"/>
          </a:xfrm>
        </p:spPr>
        <p:txBody>
          <a:bodyPr/>
          <a:lstStyle/>
          <a:p>
            <a:r>
              <a:rPr lang="en-CA" sz="2400" dirty="0" smtClean="0"/>
              <a:t>Telecommunications </a:t>
            </a:r>
            <a:r>
              <a:rPr lang="en-CA" sz="2400" dirty="0"/>
              <a:t>refers to the exchange of information by electronic and electrical means over a significant distance</a:t>
            </a:r>
            <a:r>
              <a:rPr lang="en-CA" sz="2400" dirty="0" smtClean="0"/>
              <a:t>.</a:t>
            </a:r>
          </a:p>
          <a:p>
            <a:r>
              <a:rPr lang="en-CA" sz="2400" dirty="0" smtClean="0"/>
              <a:t> </a:t>
            </a:r>
            <a:r>
              <a:rPr lang="en-CA" sz="2400" dirty="0"/>
              <a:t>A complete telecommunication arrangement is made up of two or more stations equipped with transmitter and receiver devices. </a:t>
            </a:r>
            <a:endParaRPr lang="en-CA" sz="2400" dirty="0" smtClean="0"/>
          </a:p>
          <a:p>
            <a:r>
              <a:rPr lang="en-CA" sz="2400" dirty="0" smtClean="0"/>
              <a:t>Telecommunications </a:t>
            </a:r>
            <a:r>
              <a:rPr lang="en-CA" sz="2400" dirty="0"/>
              <a:t>devices include telephones, telegraph, radio, microwave communication arrangements, fiber optics, satellites and the Internet.</a:t>
            </a:r>
          </a:p>
          <a:p>
            <a:endParaRPr lang="en-US" dirty="0"/>
          </a:p>
        </p:txBody>
      </p:sp>
      <p:pic>
        <p:nvPicPr>
          <p:cNvPr id="15" name="Picture 14"/>
          <p:cNvPicPr>
            <a:picLocks noChangeAspect="1"/>
          </p:cNvPicPr>
          <p:nvPr/>
        </p:nvPicPr>
        <p:blipFill>
          <a:blip r:embed="rId2"/>
          <a:stretch>
            <a:fillRect/>
          </a:stretch>
        </p:blipFill>
        <p:spPr>
          <a:xfrm>
            <a:off x="1486489" y="4079731"/>
            <a:ext cx="1766164" cy="1848138"/>
          </a:xfrm>
          <a:prstGeom prst="rect">
            <a:avLst/>
          </a:prstGeom>
        </p:spPr>
      </p:pic>
      <p:pic>
        <p:nvPicPr>
          <p:cNvPr id="16" name="Picture 15"/>
          <p:cNvPicPr>
            <a:picLocks noChangeAspect="1"/>
          </p:cNvPicPr>
          <p:nvPr/>
        </p:nvPicPr>
        <p:blipFill>
          <a:blip r:embed="rId3"/>
          <a:stretch>
            <a:fillRect/>
          </a:stretch>
        </p:blipFill>
        <p:spPr>
          <a:xfrm>
            <a:off x="4215258" y="4079731"/>
            <a:ext cx="2798603" cy="1971743"/>
          </a:xfrm>
          <a:prstGeom prst="rect">
            <a:avLst/>
          </a:prstGeom>
        </p:spPr>
      </p:pic>
      <p:pic>
        <p:nvPicPr>
          <p:cNvPr id="17" name="Picture 16"/>
          <p:cNvPicPr>
            <a:picLocks noChangeAspect="1"/>
          </p:cNvPicPr>
          <p:nvPr/>
        </p:nvPicPr>
        <p:blipFill>
          <a:blip r:embed="rId4"/>
          <a:stretch>
            <a:fillRect/>
          </a:stretch>
        </p:blipFill>
        <p:spPr>
          <a:xfrm>
            <a:off x="8112044" y="4079731"/>
            <a:ext cx="2466357" cy="1849768"/>
          </a:xfrm>
          <a:prstGeom prst="rect">
            <a:avLst/>
          </a:prstGeom>
        </p:spPr>
      </p:pic>
    </p:spTree>
    <p:extLst>
      <p:ext uri="{BB962C8B-B14F-4D97-AF65-F5344CB8AC3E}">
        <p14:creationId xmlns:p14="http://schemas.microsoft.com/office/powerpoint/2010/main" val="20241104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rPr>
              <a:t>Private Line Retail Revenues by Service Provider</a:t>
            </a:r>
            <a:endParaRPr lang="en-US" sz="4800" dirty="0">
              <a:solidFill>
                <a:srgbClr val="FFFFFF"/>
              </a:solidFill>
            </a:endParaRPr>
          </a:p>
        </p:txBody>
      </p:sp>
      <p:pic>
        <p:nvPicPr>
          <p:cNvPr id="2" name="Picture 1"/>
          <p:cNvPicPr>
            <a:picLocks noChangeAspect="1"/>
          </p:cNvPicPr>
          <p:nvPr/>
        </p:nvPicPr>
        <p:blipFill>
          <a:blip r:embed="rId2"/>
          <a:stretch>
            <a:fillRect/>
          </a:stretch>
        </p:blipFill>
        <p:spPr>
          <a:xfrm>
            <a:off x="1029461" y="877300"/>
            <a:ext cx="9677233" cy="4863994"/>
          </a:xfrm>
          <a:prstGeom prst="rect">
            <a:avLst/>
          </a:prstGeom>
        </p:spPr>
      </p:pic>
      <p:sp>
        <p:nvSpPr>
          <p:cNvPr id="13" name="TextBox 12"/>
          <p:cNvSpPr txBox="1"/>
          <p:nvPr/>
        </p:nvSpPr>
        <p:spPr>
          <a:xfrm>
            <a:off x="642416" y="5790231"/>
            <a:ext cx="1876105" cy="246221"/>
          </a:xfrm>
          <a:prstGeom prst="rect">
            <a:avLst/>
          </a:prstGeom>
          <a:noFill/>
        </p:spPr>
        <p:txBody>
          <a:bodyPr wrap="square" rtlCol="0">
            <a:spAutoFit/>
          </a:bodyPr>
          <a:lstStyle/>
          <a:p>
            <a:r>
              <a:rPr lang="en-US" sz="1000" dirty="0" smtClean="0"/>
              <a:t>Source: CRTC data collection</a:t>
            </a:r>
            <a:endParaRPr lang="en-CA" sz="1000" dirty="0"/>
          </a:p>
        </p:txBody>
      </p:sp>
      <p:sp>
        <p:nvSpPr>
          <p:cNvPr id="3" name="TextBox 2"/>
          <p:cNvSpPr txBox="1"/>
          <p:nvPr/>
        </p:nvSpPr>
        <p:spPr>
          <a:xfrm>
            <a:off x="2705100" y="877300"/>
            <a:ext cx="2222034" cy="369332"/>
          </a:xfrm>
          <a:prstGeom prst="rect">
            <a:avLst/>
          </a:prstGeom>
          <a:noFill/>
        </p:spPr>
        <p:txBody>
          <a:bodyPr wrap="square" rtlCol="0">
            <a:spAutoFit/>
          </a:bodyPr>
          <a:lstStyle/>
          <a:p>
            <a:r>
              <a:rPr lang="en-US" b="1" dirty="0" smtClean="0"/>
              <a:t>($ Millions)</a:t>
            </a:r>
            <a:endParaRPr lang="en-CA" b="1" dirty="0"/>
          </a:p>
        </p:txBody>
      </p:sp>
    </p:spTree>
    <p:extLst>
      <p:ext uri="{BB962C8B-B14F-4D97-AF65-F5344CB8AC3E}">
        <p14:creationId xmlns:p14="http://schemas.microsoft.com/office/powerpoint/2010/main" val="5471401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smtClean="0">
                <a:solidFill>
                  <a:srgbClr val="FFFFFF"/>
                </a:solidFill>
              </a:rPr>
              <a:t>Retail Data and Private Line Revenue Market Share %</a:t>
            </a:r>
            <a:endParaRPr lang="en-US" sz="4400" dirty="0">
              <a:solidFill>
                <a:srgbClr val="FFFFFF"/>
              </a:solidFill>
            </a:endParaRPr>
          </a:p>
        </p:txBody>
      </p:sp>
      <p:pic>
        <p:nvPicPr>
          <p:cNvPr id="2" name="Picture 1"/>
          <p:cNvPicPr>
            <a:picLocks noChangeAspect="1"/>
          </p:cNvPicPr>
          <p:nvPr/>
        </p:nvPicPr>
        <p:blipFill>
          <a:blip r:embed="rId2"/>
          <a:stretch>
            <a:fillRect/>
          </a:stretch>
        </p:blipFill>
        <p:spPr>
          <a:xfrm>
            <a:off x="847725" y="1240939"/>
            <a:ext cx="10496550" cy="3981450"/>
          </a:xfrm>
          <a:prstGeom prst="rect">
            <a:avLst/>
          </a:prstGeom>
        </p:spPr>
      </p:pic>
      <p:sp>
        <p:nvSpPr>
          <p:cNvPr id="13" name="TextBox 12"/>
          <p:cNvSpPr txBox="1"/>
          <p:nvPr/>
        </p:nvSpPr>
        <p:spPr>
          <a:xfrm>
            <a:off x="847725" y="5667120"/>
            <a:ext cx="1876105" cy="246221"/>
          </a:xfrm>
          <a:prstGeom prst="rect">
            <a:avLst/>
          </a:prstGeom>
          <a:noFill/>
        </p:spPr>
        <p:txBody>
          <a:bodyPr wrap="square" rtlCol="0">
            <a:spAutoFit/>
          </a:bodyPr>
          <a:lstStyle/>
          <a:p>
            <a:r>
              <a:rPr lang="en-US" sz="1000" dirty="0" smtClean="0"/>
              <a:t>Source: CRTC data collection</a:t>
            </a:r>
            <a:endParaRPr lang="en-CA" sz="1000" dirty="0"/>
          </a:p>
        </p:txBody>
      </p:sp>
    </p:spTree>
    <p:extLst>
      <p:ext uri="{BB962C8B-B14F-4D97-AF65-F5344CB8AC3E}">
        <p14:creationId xmlns:p14="http://schemas.microsoft.com/office/powerpoint/2010/main" val="2590876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rPr>
              <a:t>Retail Data Service Revenue Market Share %</a:t>
            </a:r>
            <a:endParaRPr lang="en-US" sz="4800" dirty="0">
              <a:solidFill>
                <a:srgbClr val="FFFFFF"/>
              </a:solidFill>
            </a:endParaRPr>
          </a:p>
        </p:txBody>
      </p:sp>
      <p:pic>
        <p:nvPicPr>
          <p:cNvPr id="2" name="Picture 1"/>
          <p:cNvPicPr>
            <a:picLocks noChangeAspect="1"/>
          </p:cNvPicPr>
          <p:nvPr/>
        </p:nvPicPr>
        <p:blipFill>
          <a:blip r:embed="rId2"/>
          <a:stretch>
            <a:fillRect/>
          </a:stretch>
        </p:blipFill>
        <p:spPr>
          <a:xfrm>
            <a:off x="990600" y="1094627"/>
            <a:ext cx="10210800" cy="3990975"/>
          </a:xfrm>
          <a:prstGeom prst="rect">
            <a:avLst/>
          </a:prstGeom>
        </p:spPr>
      </p:pic>
      <p:sp>
        <p:nvSpPr>
          <p:cNvPr id="13" name="TextBox 12"/>
          <p:cNvSpPr txBox="1"/>
          <p:nvPr/>
        </p:nvSpPr>
        <p:spPr>
          <a:xfrm>
            <a:off x="990600" y="5667120"/>
            <a:ext cx="1876105" cy="246221"/>
          </a:xfrm>
          <a:prstGeom prst="rect">
            <a:avLst/>
          </a:prstGeom>
          <a:noFill/>
        </p:spPr>
        <p:txBody>
          <a:bodyPr wrap="square" rtlCol="0">
            <a:spAutoFit/>
          </a:bodyPr>
          <a:lstStyle/>
          <a:p>
            <a:r>
              <a:rPr lang="en-US" sz="1000" dirty="0" smtClean="0"/>
              <a:t>Source: CRTC data collection</a:t>
            </a:r>
            <a:endParaRPr lang="en-CA" sz="1000" dirty="0"/>
          </a:p>
        </p:txBody>
      </p:sp>
    </p:spTree>
    <p:extLst>
      <p:ext uri="{BB962C8B-B14F-4D97-AF65-F5344CB8AC3E}">
        <p14:creationId xmlns:p14="http://schemas.microsoft.com/office/powerpoint/2010/main" val="15361760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rPr>
              <a:t>Spectrum</a:t>
            </a:r>
            <a:endParaRPr lang="en-US" sz="4800" dirty="0">
              <a:solidFill>
                <a:srgbClr val="FFFFFF"/>
              </a:solidFill>
            </a:endParaRPr>
          </a:p>
        </p:txBody>
      </p:sp>
      <p:sp>
        <p:nvSpPr>
          <p:cNvPr id="14" name="TextBox 13"/>
          <p:cNvSpPr txBox="1"/>
          <p:nvPr/>
        </p:nvSpPr>
        <p:spPr>
          <a:xfrm>
            <a:off x="605307" y="1287887"/>
            <a:ext cx="10792496"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a:t>Radio waves are a form of electromagnetic radiation which, like visible light or infrared, make up a portion of the entire spectrum</a:t>
            </a:r>
            <a:r>
              <a:rPr lang="en-US" sz="2000" dirty="0" smtClean="0"/>
              <a:t>.</a:t>
            </a:r>
          </a:p>
          <a:p>
            <a:pPr marL="342900" indent="-342900">
              <a:buFont typeface="Arial" panose="020B0604020202020204" pitchFamily="34" charset="0"/>
              <a:buChar char="•"/>
            </a:pPr>
            <a:r>
              <a:rPr lang="en-US" sz="2000" dirty="0"/>
              <a:t>Depending on their frequency (measured in hertz), radio waves can pass through solid objects and travel long distances. This makes them useful for mobile communications, broadcasting and many other wireless applications</a:t>
            </a:r>
            <a:r>
              <a:rPr lang="en-US" sz="2000" dirty="0" smtClean="0"/>
              <a:t>.</a:t>
            </a:r>
          </a:p>
          <a:p>
            <a:pPr marL="342900" indent="-342900">
              <a:buFont typeface="Arial" panose="020B0604020202020204" pitchFamily="34" charset="0"/>
              <a:buChar char="•"/>
            </a:pPr>
            <a:r>
              <a:rPr lang="en-US" sz="2000" dirty="0"/>
              <a:t>The radio frequency spectrum ranges from very low frequency radio waves at around 10kHz (30 </a:t>
            </a:r>
            <a:r>
              <a:rPr lang="en-US" sz="2000" dirty="0" smtClean="0"/>
              <a:t>kilometers </a:t>
            </a:r>
            <a:r>
              <a:rPr lang="en-US" sz="2000" dirty="0"/>
              <a:t>wavelength) up to 100GHz (3 </a:t>
            </a:r>
            <a:r>
              <a:rPr lang="en-US" sz="2000" dirty="0" smtClean="0"/>
              <a:t>millimeters </a:t>
            </a:r>
            <a:r>
              <a:rPr lang="en-US" sz="2000" dirty="0"/>
              <a:t>wavelength</a:t>
            </a:r>
            <a:r>
              <a:rPr lang="en-US" sz="2000" dirty="0" smtClean="0"/>
              <a:t>).</a:t>
            </a:r>
          </a:p>
          <a:p>
            <a:pPr marL="342900" indent="-342900">
              <a:buFont typeface="Arial" panose="020B0604020202020204" pitchFamily="34" charset="0"/>
              <a:buChar char="•"/>
            </a:pPr>
            <a:r>
              <a:rPr lang="en-US" sz="2000" dirty="0"/>
              <a:t>The radio spectrum is divided into frequency bands reserved for a single use or a range of compatible uses</a:t>
            </a:r>
            <a:r>
              <a:rPr lang="en-US" sz="2000" dirty="0" smtClean="0"/>
              <a:t>.</a:t>
            </a:r>
          </a:p>
          <a:p>
            <a:pPr marL="342900" indent="-342900">
              <a:buFont typeface="Arial" panose="020B0604020202020204" pitchFamily="34" charset="0"/>
              <a:buChar char="•"/>
            </a:pPr>
            <a:r>
              <a:rPr lang="en-US" sz="2000" dirty="0"/>
              <a:t>Within each band, individual transmitters often use separate frequencies, or channels, so they do not interfere with each other.</a:t>
            </a:r>
            <a:endParaRPr lang="en-CA" sz="2000" dirty="0"/>
          </a:p>
        </p:txBody>
      </p:sp>
      <p:sp>
        <p:nvSpPr>
          <p:cNvPr id="15" name="TextBox 14"/>
          <p:cNvSpPr txBox="1"/>
          <p:nvPr/>
        </p:nvSpPr>
        <p:spPr>
          <a:xfrm>
            <a:off x="605307" y="5862700"/>
            <a:ext cx="1725769" cy="246221"/>
          </a:xfrm>
          <a:prstGeom prst="rect">
            <a:avLst/>
          </a:prstGeom>
          <a:noFill/>
        </p:spPr>
        <p:txBody>
          <a:bodyPr wrap="square" rtlCol="0">
            <a:spAutoFit/>
          </a:bodyPr>
          <a:lstStyle/>
          <a:p>
            <a:r>
              <a:rPr lang="en-US" sz="1000" dirty="0" smtClean="0"/>
              <a:t>Source: GSMA</a:t>
            </a:r>
            <a:endParaRPr lang="en-CA" sz="1000" dirty="0"/>
          </a:p>
        </p:txBody>
      </p:sp>
    </p:spTree>
    <p:extLst>
      <p:ext uri="{BB962C8B-B14F-4D97-AF65-F5344CB8AC3E}">
        <p14:creationId xmlns:p14="http://schemas.microsoft.com/office/powerpoint/2010/main" val="14621151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rPr>
              <a:t>Spectrum</a:t>
            </a:r>
            <a:endParaRPr lang="en-US" sz="4800" dirty="0">
              <a:solidFill>
                <a:srgbClr val="FFFFFF"/>
              </a:solidFill>
            </a:endParaRPr>
          </a:p>
        </p:txBody>
      </p:sp>
      <p:sp>
        <p:nvSpPr>
          <p:cNvPr id="2" name="TextBox 1"/>
          <p:cNvSpPr txBox="1"/>
          <p:nvPr/>
        </p:nvSpPr>
        <p:spPr>
          <a:xfrm>
            <a:off x="631065" y="1262130"/>
            <a:ext cx="10715222"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For mobile </a:t>
            </a:r>
            <a:r>
              <a:rPr lang="en-US" sz="2000" dirty="0"/>
              <a:t>phone call, a caller’s voice is converted by the handset into digital data, transmitted via radio to the network operator’s nearest tower or base station, transferred to another base station serving the recipient’s location, and then transmitted again to the recipient’s phone, which converts the signal back into audio through the earpiece</a:t>
            </a:r>
            <a:r>
              <a:rPr lang="en-US" sz="2000" dirty="0" smtClean="0"/>
              <a:t>.</a:t>
            </a:r>
          </a:p>
          <a:p>
            <a:pPr marL="285750" indent="-285750">
              <a:buFont typeface="Arial" panose="020B0604020202020204" pitchFamily="34" charset="0"/>
              <a:buChar char="•"/>
            </a:pPr>
            <a:r>
              <a:rPr lang="en-US" sz="2000" dirty="0"/>
              <a:t>There are a number of standards for mobile phones and base stations, such as GSM, WCDMA and LTE, which use different methods for coding and decoding, and ensure that users can only receive voice calls and data that are intended for them</a:t>
            </a:r>
            <a:r>
              <a:rPr lang="en-US" sz="2000" dirty="0" smtClean="0"/>
              <a:t>.</a:t>
            </a:r>
          </a:p>
          <a:p>
            <a:pPr marL="285750" indent="-285750">
              <a:buFont typeface="Arial" panose="020B0604020202020204" pitchFamily="34" charset="0"/>
              <a:buChar char="•"/>
            </a:pPr>
            <a:r>
              <a:rPr lang="en-US" sz="2000" dirty="0"/>
              <a:t>Because there are so many competing uses for wireless communication, strict rules are necessary to prevent one type of transmission from interfering with the next. And because spectrum is limited — there are only so many frequency </a:t>
            </a:r>
            <a:r>
              <a:rPr lang="en-US" sz="2000" dirty="0" smtClean="0"/>
              <a:t>bands</a:t>
            </a:r>
          </a:p>
          <a:p>
            <a:pPr marL="800100" lvl="1" indent="-342900">
              <a:buFont typeface="Calibri" panose="020F0502020204030204" pitchFamily="34" charset="0"/>
              <a:buChar char="–"/>
            </a:pPr>
            <a:r>
              <a:rPr lang="en-US" sz="2000" dirty="0" smtClean="0"/>
              <a:t>Governments </a:t>
            </a:r>
            <a:r>
              <a:rPr lang="en-US" sz="2000" dirty="0"/>
              <a:t>must oversee appropriate licensing of this valuable resource to facilitate use in all </a:t>
            </a:r>
            <a:r>
              <a:rPr lang="en-US" sz="2000" dirty="0" smtClean="0"/>
              <a:t>bands.</a:t>
            </a:r>
          </a:p>
          <a:p>
            <a:pPr marL="342900" indent="-342900">
              <a:buFont typeface="Arial" panose="020B0604020202020204" pitchFamily="34" charset="0"/>
              <a:buChar char="•"/>
            </a:pPr>
            <a:r>
              <a:rPr lang="en-US" sz="2000" dirty="0"/>
              <a:t>Governments spend a considerable amount of time allocating particular frequencies for particular services, so that one service does not interfere with another. These allocations are agreed internationally, so that interference across borders, as well as between services, is </a:t>
            </a:r>
            <a:r>
              <a:rPr lang="en-US" sz="2000" dirty="0" smtClean="0"/>
              <a:t>minimized.</a:t>
            </a:r>
          </a:p>
        </p:txBody>
      </p:sp>
      <p:sp>
        <p:nvSpPr>
          <p:cNvPr id="13" name="TextBox 12"/>
          <p:cNvSpPr txBox="1"/>
          <p:nvPr/>
        </p:nvSpPr>
        <p:spPr>
          <a:xfrm>
            <a:off x="631065" y="5893961"/>
            <a:ext cx="1725769" cy="246221"/>
          </a:xfrm>
          <a:prstGeom prst="rect">
            <a:avLst/>
          </a:prstGeom>
          <a:noFill/>
        </p:spPr>
        <p:txBody>
          <a:bodyPr wrap="square" rtlCol="0">
            <a:spAutoFit/>
          </a:bodyPr>
          <a:lstStyle/>
          <a:p>
            <a:r>
              <a:rPr lang="en-US" sz="1000" dirty="0" smtClean="0"/>
              <a:t>Source: GSMA</a:t>
            </a:r>
            <a:endParaRPr lang="en-CA" sz="1000" dirty="0"/>
          </a:p>
        </p:txBody>
      </p:sp>
    </p:spTree>
    <p:extLst>
      <p:ext uri="{BB962C8B-B14F-4D97-AF65-F5344CB8AC3E}">
        <p14:creationId xmlns:p14="http://schemas.microsoft.com/office/powerpoint/2010/main" val="1142727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rPr>
              <a:t>Spectrum Auction Process Overview</a:t>
            </a:r>
            <a:endParaRPr lang="en-US" sz="4800" dirty="0">
              <a:solidFill>
                <a:srgbClr val="FFFFFF"/>
              </a:solidFill>
            </a:endParaRPr>
          </a:p>
        </p:txBody>
      </p:sp>
      <p:sp>
        <p:nvSpPr>
          <p:cNvPr id="2" name="TextBox 1"/>
          <p:cNvSpPr txBox="1"/>
          <p:nvPr/>
        </p:nvSpPr>
        <p:spPr>
          <a:xfrm>
            <a:off x="643944" y="1223493"/>
            <a:ext cx="10637949" cy="4401205"/>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The Government of Canada holds spectrum auctions to sell radio frequencies to private users and telecommunication service providers.</a:t>
            </a:r>
          </a:p>
          <a:p>
            <a:pPr marL="285750" indent="-285750">
              <a:buFont typeface="Arial" panose="020B0604020202020204" pitchFamily="34" charset="0"/>
              <a:buChar char="•"/>
            </a:pPr>
            <a:r>
              <a:rPr lang="en-US" sz="2000" dirty="0" smtClean="0"/>
              <a:t>A spectrum auction </a:t>
            </a:r>
            <a:r>
              <a:rPr lang="en-US" sz="2000" dirty="0"/>
              <a:t>will </a:t>
            </a:r>
            <a:r>
              <a:rPr lang="en-US" sz="2000" dirty="0" smtClean="0"/>
              <a:t>generally take </a:t>
            </a:r>
            <a:r>
              <a:rPr lang="en-US" sz="2000" dirty="0"/>
              <a:t>place according to the following steps</a:t>
            </a:r>
            <a:r>
              <a:rPr lang="en-US" sz="2000" dirty="0" smtClean="0"/>
              <a:t>:</a:t>
            </a:r>
            <a:endParaRPr lang="en-US" sz="2000" dirty="0"/>
          </a:p>
          <a:p>
            <a:pPr marL="914400" lvl="1" indent="-457200">
              <a:buFont typeface="+mj-lt"/>
              <a:buAutoNum type="arabicPeriod"/>
            </a:pPr>
            <a:r>
              <a:rPr lang="en-US" sz="2000" dirty="0" smtClean="0"/>
              <a:t>Public Consultation </a:t>
            </a:r>
          </a:p>
          <a:p>
            <a:pPr marL="914400" lvl="1" indent="-457200">
              <a:buFont typeface="+mj-lt"/>
              <a:buAutoNum type="arabicPeriod"/>
            </a:pPr>
            <a:r>
              <a:rPr lang="en-US" sz="2000" dirty="0" smtClean="0"/>
              <a:t>Comment Period</a:t>
            </a:r>
          </a:p>
          <a:p>
            <a:pPr marL="914400" lvl="1" indent="-457200">
              <a:buFont typeface="+mj-lt"/>
              <a:buAutoNum type="arabicPeriod"/>
            </a:pPr>
            <a:r>
              <a:rPr lang="en-US" sz="2000" dirty="0" smtClean="0"/>
              <a:t>Reply Comment Period</a:t>
            </a:r>
          </a:p>
          <a:p>
            <a:pPr marL="914400" lvl="1" indent="-457200">
              <a:buFont typeface="+mj-lt"/>
              <a:buAutoNum type="arabicPeriod"/>
            </a:pPr>
            <a:r>
              <a:rPr lang="en-US" sz="2000" dirty="0" smtClean="0"/>
              <a:t>Development Final Policy</a:t>
            </a:r>
          </a:p>
          <a:p>
            <a:pPr marL="914400" lvl="1" indent="-457200">
              <a:buFont typeface="+mj-lt"/>
              <a:buAutoNum type="arabicPeriod"/>
            </a:pPr>
            <a:r>
              <a:rPr lang="en-US" sz="2000" dirty="0" smtClean="0"/>
              <a:t>Amendments, Supplements and Clarification Questions</a:t>
            </a:r>
          </a:p>
          <a:p>
            <a:pPr marL="914400" lvl="1" indent="-457200">
              <a:buFont typeface="+mj-lt"/>
              <a:buAutoNum type="arabicPeriod"/>
            </a:pPr>
            <a:r>
              <a:rPr lang="en-US" sz="2000" dirty="0" smtClean="0"/>
              <a:t>Submission of Applicants</a:t>
            </a:r>
          </a:p>
          <a:p>
            <a:pPr marL="914400" lvl="1" indent="-457200">
              <a:buFont typeface="+mj-lt"/>
              <a:buAutoNum type="arabicPeriod"/>
            </a:pPr>
            <a:r>
              <a:rPr lang="en-US" sz="2000" dirty="0" smtClean="0"/>
              <a:t>Publication of List of Qualified Bidders</a:t>
            </a:r>
          </a:p>
          <a:p>
            <a:pPr marL="914400" lvl="1" indent="-457200">
              <a:buFont typeface="+mj-lt"/>
              <a:buAutoNum type="arabicPeriod"/>
            </a:pPr>
            <a:r>
              <a:rPr lang="en-US" sz="2000" dirty="0" smtClean="0"/>
              <a:t>Auction Opens</a:t>
            </a:r>
          </a:p>
          <a:p>
            <a:pPr marL="914400" lvl="1" indent="-457200">
              <a:buFont typeface="+mj-lt"/>
              <a:buAutoNum type="arabicPeriod"/>
            </a:pPr>
            <a:r>
              <a:rPr lang="en-US" sz="2000" dirty="0" smtClean="0"/>
              <a:t>Auction Closes</a:t>
            </a:r>
          </a:p>
          <a:p>
            <a:pPr marL="914400" lvl="1" indent="-457200">
              <a:buFont typeface="+mj-lt"/>
              <a:buAutoNum type="arabicPeriod"/>
            </a:pPr>
            <a:r>
              <a:rPr lang="en-US" sz="2000" dirty="0" smtClean="0"/>
              <a:t>Issuance of Licenses</a:t>
            </a:r>
          </a:p>
          <a:p>
            <a:pPr marL="914400" lvl="1" indent="-457200">
              <a:buFont typeface="+mj-lt"/>
              <a:buAutoNum type="arabicPeriod"/>
            </a:pPr>
            <a:r>
              <a:rPr lang="en-US" sz="2000" dirty="0" smtClean="0"/>
              <a:t>Unsold Licenses</a:t>
            </a:r>
            <a:endParaRPr lang="en-CA" sz="2000" dirty="0"/>
          </a:p>
        </p:txBody>
      </p:sp>
    </p:spTree>
    <p:extLst>
      <p:ext uri="{BB962C8B-B14F-4D97-AF65-F5344CB8AC3E}">
        <p14:creationId xmlns:p14="http://schemas.microsoft.com/office/powerpoint/2010/main" val="7319305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FFFF"/>
                </a:solidFill>
              </a:rPr>
              <a:t>Spectrum Auction 700 </a:t>
            </a:r>
            <a:r>
              <a:rPr lang="en-US" sz="4800" dirty="0" smtClean="0">
                <a:solidFill>
                  <a:srgbClr val="FFFFFF"/>
                </a:solidFill>
              </a:rPr>
              <a:t>MHz</a:t>
            </a:r>
            <a:endParaRPr lang="en-US" sz="4800" dirty="0">
              <a:solidFill>
                <a:srgbClr val="FFFFFF"/>
              </a:solidFill>
            </a:endParaRPr>
          </a:p>
        </p:txBody>
      </p:sp>
      <p:pic>
        <p:nvPicPr>
          <p:cNvPr id="3" name="Picture 2"/>
          <p:cNvPicPr>
            <a:picLocks noChangeAspect="1"/>
          </p:cNvPicPr>
          <p:nvPr/>
        </p:nvPicPr>
        <p:blipFill>
          <a:blip r:embed="rId2"/>
          <a:stretch>
            <a:fillRect/>
          </a:stretch>
        </p:blipFill>
        <p:spPr>
          <a:xfrm>
            <a:off x="440859" y="1023482"/>
            <a:ext cx="4486275" cy="4410075"/>
          </a:xfrm>
          <a:prstGeom prst="rect">
            <a:avLst/>
          </a:prstGeom>
        </p:spPr>
      </p:pic>
      <p:grpSp>
        <p:nvGrpSpPr>
          <p:cNvPr id="13" name="Group 12"/>
          <p:cNvGrpSpPr/>
          <p:nvPr/>
        </p:nvGrpSpPr>
        <p:grpSpPr>
          <a:xfrm>
            <a:off x="5389173" y="1023482"/>
            <a:ext cx="6510906" cy="4873902"/>
            <a:chOff x="5389173" y="1023482"/>
            <a:chExt cx="6419441" cy="4805761"/>
          </a:xfrm>
        </p:grpSpPr>
        <p:pic>
          <p:nvPicPr>
            <p:cNvPr id="7" name="Picture 6"/>
            <p:cNvPicPr>
              <a:picLocks noChangeAspect="1"/>
            </p:cNvPicPr>
            <p:nvPr/>
          </p:nvPicPr>
          <p:blipFill>
            <a:blip r:embed="rId3"/>
            <a:stretch>
              <a:fillRect/>
            </a:stretch>
          </p:blipFill>
          <p:spPr>
            <a:xfrm>
              <a:off x="5389173" y="1023482"/>
              <a:ext cx="6419441" cy="4525180"/>
            </a:xfrm>
            <a:prstGeom prst="rect">
              <a:avLst/>
            </a:prstGeom>
          </p:spPr>
        </p:pic>
        <p:pic>
          <p:nvPicPr>
            <p:cNvPr id="9" name="Picture 8"/>
            <p:cNvPicPr>
              <a:picLocks noChangeAspect="1"/>
            </p:cNvPicPr>
            <p:nvPr/>
          </p:nvPicPr>
          <p:blipFill>
            <a:blip r:embed="rId4"/>
            <a:stretch>
              <a:fillRect/>
            </a:stretch>
          </p:blipFill>
          <p:spPr>
            <a:xfrm>
              <a:off x="5389173" y="5489790"/>
              <a:ext cx="6419441" cy="339453"/>
            </a:xfrm>
            <a:prstGeom prst="rect">
              <a:avLst/>
            </a:prstGeom>
          </p:spPr>
        </p:pic>
      </p:grpSp>
    </p:spTree>
    <p:extLst>
      <p:ext uri="{BB962C8B-B14F-4D97-AF65-F5344CB8AC3E}">
        <p14:creationId xmlns:p14="http://schemas.microsoft.com/office/powerpoint/2010/main" val="7698523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FFFF"/>
                </a:solidFill>
              </a:rPr>
              <a:t>Spectrum Auction 700 </a:t>
            </a:r>
            <a:r>
              <a:rPr lang="en-US" sz="4800" dirty="0" smtClean="0">
                <a:solidFill>
                  <a:srgbClr val="FFFFFF"/>
                </a:solidFill>
              </a:rPr>
              <a:t>MHz</a:t>
            </a:r>
            <a:endParaRPr lang="en-US" sz="4800" dirty="0">
              <a:solidFill>
                <a:srgbClr val="FFFFFF"/>
              </a:solidFill>
            </a:endParaRPr>
          </a:p>
        </p:txBody>
      </p:sp>
      <p:pic>
        <p:nvPicPr>
          <p:cNvPr id="3" name="Picture 2"/>
          <p:cNvPicPr>
            <a:picLocks noChangeAspect="1"/>
          </p:cNvPicPr>
          <p:nvPr/>
        </p:nvPicPr>
        <p:blipFill>
          <a:blip r:embed="rId2"/>
          <a:stretch>
            <a:fillRect/>
          </a:stretch>
        </p:blipFill>
        <p:spPr>
          <a:xfrm>
            <a:off x="129057" y="1044234"/>
            <a:ext cx="5829300" cy="4229100"/>
          </a:xfrm>
          <a:prstGeom prst="rect">
            <a:avLst/>
          </a:prstGeom>
        </p:spPr>
      </p:pic>
      <p:grpSp>
        <p:nvGrpSpPr>
          <p:cNvPr id="13" name="Group 12"/>
          <p:cNvGrpSpPr/>
          <p:nvPr/>
        </p:nvGrpSpPr>
        <p:grpSpPr>
          <a:xfrm>
            <a:off x="6096000" y="1069430"/>
            <a:ext cx="5932465" cy="4754477"/>
            <a:chOff x="6096000" y="1069430"/>
            <a:chExt cx="5932465" cy="4754477"/>
          </a:xfrm>
        </p:grpSpPr>
        <p:pic>
          <p:nvPicPr>
            <p:cNvPr id="7" name="Picture 6"/>
            <p:cNvPicPr>
              <a:picLocks noChangeAspect="1"/>
            </p:cNvPicPr>
            <p:nvPr/>
          </p:nvPicPr>
          <p:blipFill>
            <a:blip r:embed="rId3"/>
            <a:stretch>
              <a:fillRect/>
            </a:stretch>
          </p:blipFill>
          <p:spPr>
            <a:xfrm>
              <a:off x="6096000" y="1069430"/>
              <a:ext cx="5932465" cy="4178707"/>
            </a:xfrm>
            <a:prstGeom prst="rect">
              <a:avLst/>
            </a:prstGeom>
          </p:spPr>
        </p:pic>
        <p:pic>
          <p:nvPicPr>
            <p:cNvPr id="9" name="Picture 8"/>
            <p:cNvPicPr>
              <a:picLocks noChangeAspect="1"/>
            </p:cNvPicPr>
            <p:nvPr/>
          </p:nvPicPr>
          <p:blipFill>
            <a:blip r:embed="rId4"/>
            <a:stretch>
              <a:fillRect/>
            </a:stretch>
          </p:blipFill>
          <p:spPr>
            <a:xfrm>
              <a:off x="6096000" y="5218406"/>
              <a:ext cx="5932465" cy="605501"/>
            </a:xfrm>
            <a:prstGeom prst="rect">
              <a:avLst/>
            </a:prstGeom>
          </p:spPr>
        </p:pic>
      </p:grpSp>
    </p:spTree>
    <p:extLst>
      <p:ext uri="{BB962C8B-B14F-4D97-AF65-F5344CB8AC3E}">
        <p14:creationId xmlns:p14="http://schemas.microsoft.com/office/powerpoint/2010/main" val="3202463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FFFF"/>
                </a:solidFill>
              </a:rPr>
              <a:t>Spectrum Auction 700 MHz &amp; AWS-3</a:t>
            </a:r>
          </a:p>
        </p:txBody>
      </p:sp>
      <p:pic>
        <p:nvPicPr>
          <p:cNvPr id="2" name="Picture 1"/>
          <p:cNvPicPr>
            <a:picLocks noChangeAspect="1"/>
          </p:cNvPicPr>
          <p:nvPr/>
        </p:nvPicPr>
        <p:blipFill>
          <a:blip r:embed="rId2"/>
          <a:stretch>
            <a:fillRect/>
          </a:stretch>
        </p:blipFill>
        <p:spPr>
          <a:xfrm>
            <a:off x="2106668" y="907327"/>
            <a:ext cx="7973298" cy="5141048"/>
          </a:xfrm>
          <a:prstGeom prst="rect">
            <a:avLst/>
          </a:prstGeom>
        </p:spPr>
      </p:pic>
    </p:spTree>
    <p:extLst>
      <p:ext uri="{BB962C8B-B14F-4D97-AF65-F5344CB8AC3E}">
        <p14:creationId xmlns:p14="http://schemas.microsoft.com/office/powerpoint/2010/main" val="7871749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FFFF"/>
                </a:solidFill>
              </a:rPr>
              <a:t>Spectrum Auction 700 MHz &amp; AWS-3</a:t>
            </a:r>
          </a:p>
        </p:txBody>
      </p:sp>
      <p:sp>
        <p:nvSpPr>
          <p:cNvPr id="3" name="TextBox 2"/>
          <p:cNvSpPr txBox="1"/>
          <p:nvPr/>
        </p:nvSpPr>
        <p:spPr>
          <a:xfrm>
            <a:off x="682580" y="1326524"/>
            <a:ext cx="10573555" cy="4401205"/>
          </a:xfrm>
          <a:prstGeom prst="rect">
            <a:avLst/>
          </a:prstGeom>
          <a:noFill/>
        </p:spPr>
        <p:txBody>
          <a:bodyPr wrap="square" rtlCol="0">
            <a:spAutoFit/>
          </a:bodyPr>
          <a:lstStyle/>
          <a:p>
            <a:pPr marL="285750" indent="-285750">
              <a:buFont typeface="Arial" panose="020B0604020202020204" pitchFamily="34" charset="0"/>
              <a:buChar char="•"/>
            </a:pPr>
            <a:r>
              <a:rPr lang="en-US" sz="2000" dirty="0" err="1" smtClean="0"/>
              <a:t>Licences</a:t>
            </a:r>
            <a:r>
              <a:rPr lang="en-US" sz="2000" dirty="0" smtClean="0"/>
              <a:t> </a:t>
            </a:r>
            <a:r>
              <a:rPr lang="en-US" sz="2000" dirty="0"/>
              <a:t>in the 700 MHz and AWS-3 bands were auctioned using Tier 2 service areas (a total of 14 service areas). These included block C1 in the 700 MHz band and block GHI in the AWS-3 band. Tier 2- 14 covers the areas of Yukon, the Northwest Territories and Nunavut as a single service area. </a:t>
            </a:r>
            <a:endParaRPr lang="en-US" sz="2000" dirty="0" smtClean="0"/>
          </a:p>
          <a:p>
            <a:pPr marL="285750" indent="-285750">
              <a:buFont typeface="Arial" panose="020B0604020202020204" pitchFamily="34" charset="0"/>
              <a:buChar char="•"/>
            </a:pPr>
            <a:r>
              <a:rPr lang="en-US" sz="2000" dirty="0"/>
              <a:t>The 700 MHz auction included a spectrum cap of two paired blocks, applicable to all licensees, and a cap of one prime paired block (blocks B, C, C1, and C2) applicable to large wireless service providers</a:t>
            </a:r>
            <a:r>
              <a:rPr lang="en-US" sz="2000" dirty="0" smtClean="0"/>
              <a:t>.</a:t>
            </a:r>
          </a:p>
          <a:p>
            <a:pPr marL="285750" indent="-285750">
              <a:buFont typeface="Arial" panose="020B0604020202020204" pitchFamily="34" charset="0"/>
              <a:buChar char="•"/>
            </a:pPr>
            <a:r>
              <a:rPr lang="en-US" sz="2000" dirty="0"/>
              <a:t>The 700 MHz caps that apply to the 700 MHz spectrum licensed in the 2014 auction will be in place for a period of five years from the date of license issuance, and thus remain in effect for existing licensees</a:t>
            </a:r>
            <a:r>
              <a:rPr lang="en-US" sz="2000" dirty="0" smtClean="0"/>
              <a:t>.</a:t>
            </a:r>
          </a:p>
          <a:p>
            <a:pPr marL="800100" lvl="1" indent="-342900">
              <a:buFont typeface="Calibri" panose="020F0502020204030204" pitchFamily="34" charset="0"/>
              <a:buChar char="–"/>
            </a:pPr>
            <a:r>
              <a:rPr lang="en-US" sz="2000" dirty="0"/>
              <a:t>Industry Canada still considers the spectrum caps to be an appropriate mechanism for managing the </a:t>
            </a:r>
            <a:r>
              <a:rPr lang="en-US" sz="2000" dirty="0" smtClean="0"/>
              <a:t>availability </a:t>
            </a:r>
            <a:r>
              <a:rPr lang="en-US" sz="2000" dirty="0"/>
              <a:t>of 700 MHz spectrum. Maintaining the cap will provide the opportunity for </a:t>
            </a:r>
            <a:r>
              <a:rPr lang="en-US" sz="2000" dirty="0" smtClean="0"/>
              <a:t>all interested </a:t>
            </a:r>
            <a:r>
              <a:rPr lang="en-US" sz="2000" dirty="0"/>
              <a:t>service providers to acquire licenses in the North.</a:t>
            </a:r>
            <a:endParaRPr lang="en-US" sz="2000" dirty="0" smtClean="0"/>
          </a:p>
          <a:p>
            <a:pPr marL="285750" indent="-285750">
              <a:buFont typeface="Arial" panose="020B0604020202020204" pitchFamily="34" charset="0"/>
              <a:buChar char="•"/>
            </a:pPr>
            <a:endParaRPr lang="en-CA" sz="2000" dirty="0"/>
          </a:p>
        </p:txBody>
      </p:sp>
    </p:spTree>
    <p:extLst>
      <p:ext uri="{BB962C8B-B14F-4D97-AF65-F5344CB8AC3E}">
        <p14:creationId xmlns:p14="http://schemas.microsoft.com/office/powerpoint/2010/main" val="15509090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rPr>
              <a:t>History of Telecommunications</a:t>
            </a:r>
            <a:endParaRPr lang="en-US" sz="4800" dirty="0">
              <a:solidFill>
                <a:srgbClr val="FFFFFF"/>
              </a:solidFill>
            </a:endParaRPr>
          </a:p>
        </p:txBody>
      </p:sp>
      <p:pic>
        <p:nvPicPr>
          <p:cNvPr id="30" name="Picture 29"/>
          <p:cNvPicPr>
            <a:picLocks noChangeAspect="1"/>
          </p:cNvPicPr>
          <p:nvPr/>
        </p:nvPicPr>
        <p:blipFill>
          <a:blip r:embed="rId2"/>
          <a:stretch>
            <a:fillRect/>
          </a:stretch>
        </p:blipFill>
        <p:spPr>
          <a:xfrm>
            <a:off x="628817" y="909891"/>
            <a:ext cx="10839450" cy="5114925"/>
          </a:xfrm>
          <a:prstGeom prst="rect">
            <a:avLst/>
          </a:prstGeom>
        </p:spPr>
      </p:pic>
      <p:sp>
        <p:nvSpPr>
          <p:cNvPr id="2" name="TextBox 1"/>
          <p:cNvSpPr txBox="1"/>
          <p:nvPr/>
        </p:nvSpPr>
        <p:spPr>
          <a:xfrm>
            <a:off x="43894" y="5666759"/>
            <a:ext cx="3090930" cy="400110"/>
          </a:xfrm>
          <a:prstGeom prst="rect">
            <a:avLst/>
          </a:prstGeom>
          <a:noFill/>
        </p:spPr>
        <p:txBody>
          <a:bodyPr wrap="square" rtlCol="0">
            <a:spAutoFit/>
          </a:bodyPr>
          <a:lstStyle/>
          <a:p>
            <a:r>
              <a:rPr lang="en-US" sz="1000" dirty="0"/>
              <a:t>Sources: </a:t>
            </a:r>
            <a:r>
              <a:rPr lang="en-US" sz="1000" dirty="0" err="1"/>
              <a:t>Khourdajie</a:t>
            </a:r>
            <a:r>
              <a:rPr lang="en-US" sz="1000" dirty="0"/>
              <a:t>, A. (2008), Marketing for the Wireless World</a:t>
            </a:r>
            <a:endParaRPr lang="en-CA" sz="1000" dirty="0"/>
          </a:p>
        </p:txBody>
      </p:sp>
    </p:spTree>
    <p:extLst>
      <p:ext uri="{BB962C8B-B14F-4D97-AF65-F5344CB8AC3E}">
        <p14:creationId xmlns:p14="http://schemas.microsoft.com/office/powerpoint/2010/main" val="9362171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FFFF"/>
                </a:solidFill>
              </a:rPr>
              <a:t>Spectrum Auction 700 MHz &amp; AWS-3</a:t>
            </a:r>
          </a:p>
        </p:txBody>
      </p:sp>
      <p:sp>
        <p:nvSpPr>
          <p:cNvPr id="9" name="TextBox 8"/>
          <p:cNvSpPr txBox="1"/>
          <p:nvPr/>
        </p:nvSpPr>
        <p:spPr>
          <a:xfrm>
            <a:off x="682580" y="1326524"/>
            <a:ext cx="10573555"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licensee must comply with the spectrum aggregation </a:t>
            </a:r>
            <a:r>
              <a:rPr lang="en-US" sz="2400" dirty="0" smtClean="0"/>
              <a:t>limits.</a:t>
            </a:r>
          </a:p>
          <a:p>
            <a:pPr marL="285750" indent="-285750">
              <a:buFont typeface="Arial" panose="020B0604020202020204" pitchFamily="34" charset="0"/>
              <a:buChar char="•"/>
            </a:pPr>
            <a:r>
              <a:rPr lang="en-US" sz="2400" dirty="0"/>
              <a:t>A limit of two paired spectrum blocks in the 700 MHz band within blocks A, B, C, C1 and C2 is applicable to all licensees</a:t>
            </a:r>
            <a:r>
              <a:rPr lang="en-US" sz="2400" dirty="0" smtClean="0"/>
              <a:t>.</a:t>
            </a:r>
          </a:p>
          <a:p>
            <a:pPr marL="285750" indent="-285750">
              <a:buFont typeface="Arial" panose="020B0604020202020204" pitchFamily="34" charset="0"/>
              <a:buChar char="•"/>
            </a:pPr>
            <a:r>
              <a:rPr lang="en-US" sz="2400" dirty="0"/>
              <a:t>A limit of one paired spectrum block within blocks B, C, C1  and C2 is applicable to all licensees which are large wireless service providers. Large wireless service providers are defined as companies with 10% or more of the national wireless subscriber market share, or 20% or more of the wireless subscriber market share in the province of the relevant </a:t>
            </a:r>
            <a:r>
              <a:rPr lang="en-US" sz="2400" dirty="0" smtClean="0"/>
              <a:t>license </a:t>
            </a:r>
            <a:r>
              <a:rPr lang="en-US" sz="2400" dirty="0"/>
              <a:t>area.</a:t>
            </a:r>
            <a:endParaRPr lang="en-CA" sz="2400" dirty="0"/>
          </a:p>
        </p:txBody>
      </p:sp>
    </p:spTree>
    <p:extLst>
      <p:ext uri="{BB962C8B-B14F-4D97-AF65-F5344CB8AC3E}">
        <p14:creationId xmlns:p14="http://schemas.microsoft.com/office/powerpoint/2010/main" val="21195309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rPr>
              <a:t>Spectrum Auction AWS-3</a:t>
            </a:r>
            <a:endParaRPr lang="en-US" sz="4800" dirty="0">
              <a:solidFill>
                <a:srgbClr val="FFFFFF"/>
              </a:solidFill>
            </a:endParaRPr>
          </a:p>
        </p:txBody>
      </p:sp>
      <p:pic>
        <p:nvPicPr>
          <p:cNvPr id="7" name="Picture 6"/>
          <p:cNvPicPr>
            <a:picLocks noChangeAspect="1"/>
          </p:cNvPicPr>
          <p:nvPr/>
        </p:nvPicPr>
        <p:blipFill>
          <a:blip r:embed="rId2"/>
          <a:stretch>
            <a:fillRect/>
          </a:stretch>
        </p:blipFill>
        <p:spPr>
          <a:xfrm>
            <a:off x="187214" y="1043791"/>
            <a:ext cx="5172075" cy="3400425"/>
          </a:xfrm>
          <a:prstGeom prst="rect">
            <a:avLst/>
          </a:prstGeom>
        </p:spPr>
      </p:pic>
      <p:pic>
        <p:nvPicPr>
          <p:cNvPr id="9" name="Picture 8"/>
          <p:cNvPicPr>
            <a:picLocks noChangeAspect="1"/>
          </p:cNvPicPr>
          <p:nvPr/>
        </p:nvPicPr>
        <p:blipFill>
          <a:blip r:embed="rId3"/>
          <a:stretch>
            <a:fillRect/>
          </a:stretch>
        </p:blipFill>
        <p:spPr>
          <a:xfrm>
            <a:off x="5544947" y="1043791"/>
            <a:ext cx="6505575" cy="4343400"/>
          </a:xfrm>
          <a:prstGeom prst="rect">
            <a:avLst/>
          </a:prstGeom>
        </p:spPr>
      </p:pic>
    </p:spTree>
    <p:extLst>
      <p:ext uri="{BB962C8B-B14F-4D97-AF65-F5344CB8AC3E}">
        <p14:creationId xmlns:p14="http://schemas.microsoft.com/office/powerpoint/2010/main" val="4983435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FFFF"/>
                </a:solidFill>
              </a:rPr>
              <a:t>Spectrum </a:t>
            </a:r>
            <a:r>
              <a:rPr lang="en-US" sz="4800" dirty="0" smtClean="0">
                <a:solidFill>
                  <a:srgbClr val="FFFFFF"/>
                </a:solidFill>
              </a:rPr>
              <a:t>Auction AWS-3</a:t>
            </a:r>
            <a:endParaRPr lang="en-US" sz="4800" dirty="0">
              <a:solidFill>
                <a:srgbClr val="FFFFFF"/>
              </a:solidFill>
            </a:endParaRPr>
          </a:p>
        </p:txBody>
      </p:sp>
      <p:pic>
        <p:nvPicPr>
          <p:cNvPr id="2" name="Picture 1"/>
          <p:cNvPicPr>
            <a:picLocks noChangeAspect="1"/>
          </p:cNvPicPr>
          <p:nvPr/>
        </p:nvPicPr>
        <p:blipFill>
          <a:blip r:embed="rId2"/>
          <a:stretch>
            <a:fillRect/>
          </a:stretch>
        </p:blipFill>
        <p:spPr>
          <a:xfrm>
            <a:off x="230344" y="877300"/>
            <a:ext cx="5437411" cy="2162114"/>
          </a:xfrm>
          <a:prstGeom prst="rect">
            <a:avLst/>
          </a:prstGeom>
        </p:spPr>
      </p:pic>
      <p:grpSp>
        <p:nvGrpSpPr>
          <p:cNvPr id="15" name="Group 14"/>
          <p:cNvGrpSpPr/>
          <p:nvPr/>
        </p:nvGrpSpPr>
        <p:grpSpPr>
          <a:xfrm>
            <a:off x="5782636" y="877300"/>
            <a:ext cx="5872744" cy="5020084"/>
            <a:chOff x="5782636" y="877300"/>
            <a:chExt cx="5769713" cy="4755725"/>
          </a:xfrm>
        </p:grpSpPr>
        <p:pic>
          <p:nvPicPr>
            <p:cNvPr id="13" name="Picture 12"/>
            <p:cNvPicPr>
              <a:picLocks noChangeAspect="1"/>
            </p:cNvPicPr>
            <p:nvPr/>
          </p:nvPicPr>
          <p:blipFill>
            <a:blip r:embed="rId3"/>
            <a:stretch>
              <a:fillRect/>
            </a:stretch>
          </p:blipFill>
          <p:spPr>
            <a:xfrm>
              <a:off x="5782636" y="877300"/>
              <a:ext cx="5769713" cy="4231123"/>
            </a:xfrm>
            <a:prstGeom prst="rect">
              <a:avLst/>
            </a:prstGeom>
          </p:spPr>
        </p:pic>
        <p:pic>
          <p:nvPicPr>
            <p:cNvPr id="14" name="Picture 13"/>
            <p:cNvPicPr>
              <a:picLocks noChangeAspect="1"/>
            </p:cNvPicPr>
            <p:nvPr/>
          </p:nvPicPr>
          <p:blipFill>
            <a:blip r:embed="rId4"/>
            <a:stretch>
              <a:fillRect/>
            </a:stretch>
          </p:blipFill>
          <p:spPr>
            <a:xfrm>
              <a:off x="5782636" y="5065167"/>
              <a:ext cx="5769713" cy="567858"/>
            </a:xfrm>
            <a:prstGeom prst="rect">
              <a:avLst/>
            </a:prstGeom>
          </p:spPr>
        </p:pic>
      </p:grpSp>
    </p:spTree>
    <p:extLst>
      <p:ext uri="{BB962C8B-B14F-4D97-AF65-F5344CB8AC3E}">
        <p14:creationId xmlns:p14="http://schemas.microsoft.com/office/powerpoint/2010/main" val="4743593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rPr>
              <a:t>Spectrum Auction 2500-2690 MHz</a:t>
            </a:r>
            <a:endParaRPr lang="en-US" sz="4800" dirty="0">
              <a:solidFill>
                <a:srgbClr val="FFFFFF"/>
              </a:solidFill>
            </a:endParaRPr>
          </a:p>
        </p:txBody>
      </p:sp>
      <p:pic>
        <p:nvPicPr>
          <p:cNvPr id="2" name="Picture 1"/>
          <p:cNvPicPr>
            <a:picLocks noChangeAspect="1"/>
          </p:cNvPicPr>
          <p:nvPr/>
        </p:nvPicPr>
        <p:blipFill>
          <a:blip r:embed="rId2"/>
          <a:stretch>
            <a:fillRect/>
          </a:stretch>
        </p:blipFill>
        <p:spPr>
          <a:xfrm>
            <a:off x="558311" y="980582"/>
            <a:ext cx="5153025" cy="5019675"/>
          </a:xfrm>
          <a:prstGeom prst="rect">
            <a:avLst/>
          </a:prstGeom>
        </p:spPr>
      </p:pic>
      <p:pic>
        <p:nvPicPr>
          <p:cNvPr id="3" name="Picture 2"/>
          <p:cNvPicPr>
            <a:picLocks noChangeAspect="1"/>
          </p:cNvPicPr>
          <p:nvPr/>
        </p:nvPicPr>
        <p:blipFill>
          <a:blip r:embed="rId3"/>
          <a:stretch>
            <a:fillRect/>
          </a:stretch>
        </p:blipFill>
        <p:spPr>
          <a:xfrm>
            <a:off x="6598276" y="983273"/>
            <a:ext cx="5153025" cy="4676775"/>
          </a:xfrm>
          <a:prstGeom prst="rect">
            <a:avLst/>
          </a:prstGeom>
        </p:spPr>
      </p:pic>
    </p:spTree>
    <p:extLst>
      <p:ext uri="{BB962C8B-B14F-4D97-AF65-F5344CB8AC3E}">
        <p14:creationId xmlns:p14="http://schemas.microsoft.com/office/powerpoint/2010/main" val="10987011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rPr>
              <a:t>Spectrum Auction 2500-2690 MHz</a:t>
            </a:r>
            <a:endParaRPr lang="en-US" sz="4800" dirty="0">
              <a:solidFill>
                <a:srgbClr val="FFFFFF"/>
              </a:solidFill>
            </a:endParaRPr>
          </a:p>
        </p:txBody>
      </p:sp>
      <p:pic>
        <p:nvPicPr>
          <p:cNvPr id="2" name="Picture 1"/>
          <p:cNvPicPr>
            <a:picLocks noChangeAspect="1"/>
          </p:cNvPicPr>
          <p:nvPr/>
        </p:nvPicPr>
        <p:blipFill>
          <a:blip r:embed="rId2"/>
          <a:stretch>
            <a:fillRect/>
          </a:stretch>
        </p:blipFill>
        <p:spPr>
          <a:xfrm>
            <a:off x="2581275" y="1094627"/>
            <a:ext cx="7029450" cy="4562475"/>
          </a:xfrm>
          <a:prstGeom prst="rect">
            <a:avLst/>
          </a:prstGeom>
        </p:spPr>
      </p:pic>
    </p:spTree>
    <p:extLst>
      <p:ext uri="{BB962C8B-B14F-4D97-AF65-F5344CB8AC3E}">
        <p14:creationId xmlns:p14="http://schemas.microsoft.com/office/powerpoint/2010/main" val="18058983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rPr>
              <a:t>Spectrum Auction 2300 &amp; 3500 MHz</a:t>
            </a:r>
            <a:endParaRPr lang="en-US" sz="4800" dirty="0">
              <a:solidFill>
                <a:srgbClr val="FFFFFF"/>
              </a:solidFill>
            </a:endParaRPr>
          </a:p>
        </p:txBody>
      </p:sp>
      <p:pic>
        <p:nvPicPr>
          <p:cNvPr id="2" name="Picture 1"/>
          <p:cNvPicPr>
            <a:picLocks noChangeAspect="1"/>
          </p:cNvPicPr>
          <p:nvPr/>
        </p:nvPicPr>
        <p:blipFill>
          <a:blip r:embed="rId2"/>
          <a:stretch>
            <a:fillRect/>
          </a:stretch>
        </p:blipFill>
        <p:spPr>
          <a:xfrm>
            <a:off x="2561991" y="3646793"/>
            <a:ext cx="7068016" cy="2378024"/>
          </a:xfrm>
          <a:prstGeom prst="rect">
            <a:avLst/>
          </a:prstGeom>
        </p:spPr>
      </p:pic>
      <p:pic>
        <p:nvPicPr>
          <p:cNvPr id="3" name="Picture 2"/>
          <p:cNvPicPr>
            <a:picLocks noChangeAspect="1"/>
          </p:cNvPicPr>
          <p:nvPr/>
        </p:nvPicPr>
        <p:blipFill>
          <a:blip r:embed="rId3"/>
          <a:stretch>
            <a:fillRect/>
          </a:stretch>
        </p:blipFill>
        <p:spPr>
          <a:xfrm>
            <a:off x="3163665" y="971222"/>
            <a:ext cx="5864669" cy="2566907"/>
          </a:xfrm>
          <a:prstGeom prst="rect">
            <a:avLst/>
          </a:prstGeom>
        </p:spPr>
      </p:pic>
    </p:spTree>
    <p:extLst>
      <p:ext uri="{BB962C8B-B14F-4D97-AF65-F5344CB8AC3E}">
        <p14:creationId xmlns:p14="http://schemas.microsoft.com/office/powerpoint/2010/main" val="13475551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rPr>
              <a:t>Spectrum Auction 2300 &amp; 3500 MHz</a:t>
            </a:r>
            <a:endParaRPr lang="en-US" sz="4800" dirty="0">
              <a:solidFill>
                <a:srgbClr val="FFFFFF"/>
              </a:solidFill>
            </a:endParaRPr>
          </a:p>
        </p:txBody>
      </p:sp>
      <p:pic>
        <p:nvPicPr>
          <p:cNvPr id="2" name="Picture 1"/>
          <p:cNvPicPr>
            <a:picLocks noChangeAspect="1"/>
          </p:cNvPicPr>
          <p:nvPr/>
        </p:nvPicPr>
        <p:blipFill>
          <a:blip r:embed="rId2"/>
          <a:stretch>
            <a:fillRect/>
          </a:stretch>
        </p:blipFill>
        <p:spPr>
          <a:xfrm>
            <a:off x="2276475" y="1204912"/>
            <a:ext cx="7639050" cy="4448175"/>
          </a:xfrm>
          <a:prstGeom prst="rect">
            <a:avLst/>
          </a:prstGeom>
        </p:spPr>
      </p:pic>
    </p:spTree>
    <p:extLst>
      <p:ext uri="{BB962C8B-B14F-4D97-AF65-F5344CB8AC3E}">
        <p14:creationId xmlns:p14="http://schemas.microsoft.com/office/powerpoint/2010/main" val="9969152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dirty="0" smtClean="0">
                <a:solidFill>
                  <a:srgbClr val="FFFFFF"/>
                </a:solidFill>
              </a:rPr>
              <a:t>Spectrum Auction Air-Ground 849-851 MHz &amp; 894-896 MHz</a:t>
            </a:r>
            <a:endParaRPr lang="en-US" sz="3800" dirty="0">
              <a:solidFill>
                <a:srgbClr val="FFFFFF"/>
              </a:solidFill>
            </a:endParaRPr>
          </a:p>
        </p:txBody>
      </p:sp>
      <p:pic>
        <p:nvPicPr>
          <p:cNvPr id="2" name="Picture 1"/>
          <p:cNvPicPr>
            <a:picLocks noChangeAspect="1"/>
          </p:cNvPicPr>
          <p:nvPr/>
        </p:nvPicPr>
        <p:blipFill>
          <a:blip r:embed="rId2"/>
          <a:stretch>
            <a:fillRect/>
          </a:stretch>
        </p:blipFill>
        <p:spPr>
          <a:xfrm>
            <a:off x="431334" y="1045509"/>
            <a:ext cx="4495800" cy="4219575"/>
          </a:xfrm>
          <a:prstGeom prst="rect">
            <a:avLst/>
          </a:prstGeom>
        </p:spPr>
      </p:pic>
      <p:pic>
        <p:nvPicPr>
          <p:cNvPr id="3" name="Picture 2"/>
          <p:cNvPicPr>
            <a:picLocks noChangeAspect="1"/>
          </p:cNvPicPr>
          <p:nvPr/>
        </p:nvPicPr>
        <p:blipFill>
          <a:blip r:embed="rId3"/>
          <a:stretch>
            <a:fillRect/>
          </a:stretch>
        </p:blipFill>
        <p:spPr>
          <a:xfrm>
            <a:off x="6048542" y="1094627"/>
            <a:ext cx="4724400" cy="1438275"/>
          </a:xfrm>
          <a:prstGeom prst="rect">
            <a:avLst/>
          </a:prstGeom>
        </p:spPr>
      </p:pic>
    </p:spTree>
    <p:extLst>
      <p:ext uri="{BB962C8B-B14F-4D97-AF65-F5344CB8AC3E}">
        <p14:creationId xmlns:p14="http://schemas.microsoft.com/office/powerpoint/2010/main" val="4865037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dirty="0">
                <a:solidFill>
                  <a:srgbClr val="FFFFFF"/>
                </a:solidFill>
              </a:rPr>
              <a:t>Spectrum Auction Air-Ground 849-851 MHz &amp; 894-896 MHz</a:t>
            </a:r>
          </a:p>
        </p:txBody>
      </p:sp>
      <p:graphicFrame>
        <p:nvGraphicFramePr>
          <p:cNvPr id="2" name="Table 1"/>
          <p:cNvGraphicFramePr>
            <a:graphicFrameLocks noGrp="1"/>
          </p:cNvGraphicFramePr>
          <p:nvPr>
            <p:extLst/>
          </p:nvPr>
        </p:nvGraphicFramePr>
        <p:xfrm>
          <a:off x="528033" y="1339665"/>
          <a:ext cx="11191740" cy="1795878"/>
        </p:xfrm>
        <a:graphic>
          <a:graphicData uri="http://schemas.openxmlformats.org/drawingml/2006/table">
            <a:tbl>
              <a:tblPr firstRow="1" bandRow="1">
                <a:tableStyleId>{5C22544A-7EE6-4342-B048-85BDC9FD1C3A}</a:tableStyleId>
              </a:tblPr>
              <a:tblGrid>
                <a:gridCol w="2797935"/>
                <a:gridCol w="2797935"/>
                <a:gridCol w="2797935"/>
                <a:gridCol w="2797935"/>
              </a:tblGrid>
              <a:tr h="242445">
                <a:tc gridSpan="4">
                  <a:txBody>
                    <a:bodyPr/>
                    <a:lstStyle/>
                    <a:p>
                      <a:r>
                        <a:rPr lang="en-US" dirty="0" smtClean="0"/>
                        <a:t>                                     </a:t>
                      </a:r>
                      <a:r>
                        <a:rPr lang="en-US" baseline="0" dirty="0" smtClean="0"/>
                        <a:t> </a:t>
                      </a:r>
                      <a:r>
                        <a:rPr lang="en-US" b="1" baseline="0" dirty="0" smtClean="0">
                          <a:solidFill>
                            <a:schemeClr val="tx1"/>
                          </a:solidFill>
                        </a:rPr>
                        <a:t>Spectrum </a:t>
                      </a:r>
                      <a:r>
                        <a:rPr lang="en-US" b="1" baseline="0" dirty="0" err="1" smtClean="0">
                          <a:solidFill>
                            <a:schemeClr val="tx1"/>
                          </a:solidFill>
                        </a:rPr>
                        <a:t>Licence</a:t>
                      </a:r>
                      <a:r>
                        <a:rPr lang="en-US" dirty="0" smtClean="0"/>
                        <a:t>                                                 </a:t>
                      </a:r>
                      <a:endParaRPr lang="en-CA" dirty="0"/>
                    </a:p>
                  </a:txBody>
                  <a:tcPr/>
                </a:tc>
                <a:tc hMerge="1">
                  <a:txBody>
                    <a:bodyPr/>
                    <a:lstStyle/>
                    <a:p>
                      <a:endParaRPr lang="en-CA" dirty="0"/>
                    </a:p>
                  </a:txBody>
                  <a:tcPr/>
                </a:tc>
                <a:tc hMerge="1">
                  <a:txBody>
                    <a:bodyPr/>
                    <a:lstStyle/>
                    <a:p>
                      <a:endParaRPr lang="en-CA" dirty="0"/>
                    </a:p>
                  </a:txBody>
                  <a:tcPr/>
                </a:tc>
                <a:tc hMerge="1">
                  <a:txBody>
                    <a:bodyPr/>
                    <a:lstStyle/>
                    <a:p>
                      <a:endParaRPr lang="en-CA" dirty="0"/>
                    </a:p>
                  </a:txBody>
                  <a:tcPr/>
                </a:tc>
              </a:tr>
              <a:tr h="242445">
                <a:tc>
                  <a:txBody>
                    <a:bodyPr/>
                    <a:lstStyle/>
                    <a:p>
                      <a:endParaRPr lang="en-CA"/>
                    </a:p>
                  </a:txBody>
                  <a:tcPr/>
                </a:tc>
                <a:tc>
                  <a:txBody>
                    <a:bodyPr/>
                    <a:lstStyle/>
                    <a:p>
                      <a:r>
                        <a:rPr lang="en-US" b="1" dirty="0" smtClean="0"/>
                        <a:t>A</a:t>
                      </a:r>
                      <a:endParaRPr lang="en-CA" b="1" dirty="0"/>
                    </a:p>
                  </a:txBody>
                  <a:tcPr/>
                </a:tc>
                <a:tc>
                  <a:txBody>
                    <a:bodyPr/>
                    <a:lstStyle/>
                    <a:p>
                      <a:r>
                        <a:rPr lang="en-US" b="1" dirty="0" smtClean="0"/>
                        <a:t>B</a:t>
                      </a:r>
                      <a:endParaRPr lang="en-CA" b="1" dirty="0"/>
                    </a:p>
                  </a:txBody>
                  <a:tcPr/>
                </a:tc>
                <a:tc>
                  <a:txBody>
                    <a:bodyPr/>
                    <a:lstStyle/>
                    <a:p>
                      <a:r>
                        <a:rPr lang="en-US" b="1" dirty="0" smtClean="0"/>
                        <a:t>A+B</a:t>
                      </a:r>
                      <a:endParaRPr lang="en-CA" b="1" dirty="0"/>
                    </a:p>
                  </a:txBody>
                  <a:tcPr/>
                </a:tc>
              </a:tr>
              <a:tr h="424278">
                <a:tc>
                  <a:txBody>
                    <a:bodyPr/>
                    <a:lstStyle/>
                    <a:p>
                      <a:r>
                        <a:rPr lang="en-US" b="1" dirty="0" smtClean="0"/>
                        <a:t>MTS Allstream Inc.</a:t>
                      </a:r>
                      <a:endParaRPr lang="en-CA" b="1" dirty="0"/>
                    </a:p>
                  </a:txBody>
                  <a:tcPr/>
                </a:tc>
                <a:tc>
                  <a:txBody>
                    <a:bodyPr/>
                    <a:lstStyle/>
                    <a:p>
                      <a:r>
                        <a:rPr lang="en-US" dirty="0" smtClean="0"/>
                        <a:t>$1,900,007.00</a:t>
                      </a:r>
                      <a:endParaRPr lang="en-CA" dirty="0"/>
                    </a:p>
                  </a:txBody>
                  <a:tcPr/>
                </a:tc>
                <a:tc>
                  <a:txBody>
                    <a:bodyPr/>
                    <a:lstStyle/>
                    <a:p>
                      <a:r>
                        <a:rPr lang="en-US" dirty="0" smtClean="0"/>
                        <a:t>$0.00</a:t>
                      </a:r>
                      <a:endParaRPr lang="en-CA" dirty="0"/>
                    </a:p>
                  </a:txBody>
                  <a:tcPr/>
                </a:tc>
                <a:tc>
                  <a:txBody>
                    <a:bodyPr/>
                    <a:lstStyle/>
                    <a:p>
                      <a:r>
                        <a:rPr lang="en-US" dirty="0" smtClean="0"/>
                        <a:t>$2,100,007.00</a:t>
                      </a:r>
                      <a:endParaRPr lang="en-CA" dirty="0"/>
                    </a:p>
                  </a:txBody>
                  <a:tcPr/>
                </a:tc>
              </a:tr>
              <a:tr h="606112">
                <a:tc>
                  <a:txBody>
                    <a:bodyPr/>
                    <a:lstStyle/>
                    <a:p>
                      <a:r>
                        <a:rPr lang="en-US" b="1" dirty="0" err="1" smtClean="0"/>
                        <a:t>SkySurf</a:t>
                      </a:r>
                      <a:r>
                        <a:rPr lang="en-US" b="1" baseline="0" dirty="0" smtClean="0"/>
                        <a:t> Canada Communications Inc.</a:t>
                      </a:r>
                      <a:endParaRPr lang="en-CA" b="1" dirty="0"/>
                    </a:p>
                  </a:txBody>
                  <a:tcPr/>
                </a:tc>
                <a:tc>
                  <a:txBody>
                    <a:bodyPr/>
                    <a:lstStyle/>
                    <a:p>
                      <a:r>
                        <a:rPr lang="en-US" dirty="0" smtClean="0"/>
                        <a:t>$0.00</a:t>
                      </a:r>
                      <a:endParaRPr lang="en-CA" dirty="0"/>
                    </a:p>
                  </a:txBody>
                  <a:tcPr/>
                </a:tc>
                <a:tc>
                  <a:txBody>
                    <a:bodyPr/>
                    <a:lstStyle/>
                    <a:p>
                      <a:r>
                        <a:rPr lang="en-US" dirty="0" smtClean="0"/>
                        <a:t>$0.00</a:t>
                      </a:r>
                      <a:endParaRPr lang="en-CA" dirty="0"/>
                    </a:p>
                  </a:txBody>
                  <a:tcPr/>
                </a:tc>
                <a:tc>
                  <a:txBody>
                    <a:bodyPr/>
                    <a:lstStyle/>
                    <a:p>
                      <a:r>
                        <a:rPr lang="en-US" dirty="0" smtClean="0"/>
                        <a:t>$5,135,678.29</a:t>
                      </a:r>
                      <a:endParaRPr lang="en-CA" dirty="0"/>
                    </a:p>
                  </a:txBody>
                  <a:tcPr/>
                </a:tc>
              </a:tr>
            </a:tbl>
          </a:graphicData>
        </a:graphic>
      </p:graphicFrame>
      <p:sp>
        <p:nvSpPr>
          <p:cNvPr id="3" name="TextBox 2"/>
          <p:cNvSpPr txBox="1"/>
          <p:nvPr/>
        </p:nvSpPr>
        <p:spPr>
          <a:xfrm>
            <a:off x="4722295" y="977015"/>
            <a:ext cx="5460643" cy="369332"/>
          </a:xfrm>
          <a:prstGeom prst="rect">
            <a:avLst/>
          </a:prstGeom>
          <a:noFill/>
        </p:spPr>
        <p:txBody>
          <a:bodyPr wrap="square" rtlCol="0">
            <a:spAutoFit/>
          </a:bodyPr>
          <a:lstStyle/>
          <a:p>
            <a:r>
              <a:rPr lang="en-US" b="1" dirty="0" smtClean="0"/>
              <a:t>All Bids Received </a:t>
            </a:r>
            <a:endParaRPr lang="en-CA" b="1" dirty="0"/>
          </a:p>
        </p:txBody>
      </p:sp>
      <p:graphicFrame>
        <p:nvGraphicFramePr>
          <p:cNvPr id="7" name="Table 6"/>
          <p:cNvGraphicFramePr>
            <a:graphicFrameLocks noGrp="1"/>
          </p:cNvGraphicFramePr>
          <p:nvPr>
            <p:extLst/>
          </p:nvPr>
        </p:nvGraphicFramePr>
        <p:xfrm>
          <a:off x="528033" y="3709145"/>
          <a:ext cx="11191740" cy="1702310"/>
        </p:xfrm>
        <a:graphic>
          <a:graphicData uri="http://schemas.openxmlformats.org/drawingml/2006/table">
            <a:tbl>
              <a:tblPr firstRow="1" bandRow="1">
                <a:tableStyleId>{5C22544A-7EE6-4342-B048-85BDC9FD1C3A}</a:tableStyleId>
              </a:tblPr>
              <a:tblGrid>
                <a:gridCol w="2238348"/>
                <a:gridCol w="2238348"/>
                <a:gridCol w="2238348"/>
                <a:gridCol w="2238348"/>
                <a:gridCol w="2238348"/>
              </a:tblGrid>
              <a:tr h="7879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tx1"/>
                          </a:solidFill>
                        </a:rPr>
                        <a:t>Provisional</a:t>
                      </a:r>
                      <a:r>
                        <a:rPr lang="en-US" b="1" baseline="0" dirty="0" smtClean="0">
                          <a:solidFill>
                            <a:schemeClr val="tx1"/>
                          </a:solidFill>
                        </a:rPr>
                        <a:t> </a:t>
                      </a:r>
                      <a:r>
                        <a:rPr lang="en-US" b="1" baseline="0" dirty="0" err="1" smtClean="0">
                          <a:solidFill>
                            <a:schemeClr val="tx1"/>
                          </a:solidFill>
                        </a:rPr>
                        <a:t>Licence</a:t>
                      </a:r>
                      <a:r>
                        <a:rPr lang="en-US" b="1" baseline="0" dirty="0" smtClean="0">
                          <a:solidFill>
                            <a:schemeClr val="tx1"/>
                          </a:solidFill>
                        </a:rPr>
                        <a:t> Winner for A+B </a:t>
                      </a:r>
                      <a:r>
                        <a:rPr lang="en-US" b="1" baseline="0" dirty="0" err="1" smtClean="0">
                          <a:solidFill>
                            <a:schemeClr val="tx1"/>
                          </a:solidFill>
                        </a:rPr>
                        <a:t>Licences</a:t>
                      </a:r>
                      <a:endParaRPr lang="en-CA" b="1" dirty="0" smtClean="0"/>
                    </a:p>
                  </a:txBody>
                  <a:tcPr/>
                </a:tc>
                <a:tc>
                  <a:txBody>
                    <a:bodyPr/>
                    <a:lstStyle/>
                    <a:p>
                      <a:r>
                        <a:rPr lang="en-US" dirty="0" smtClean="0">
                          <a:solidFill>
                            <a:schemeClr val="tx1"/>
                          </a:solidFill>
                        </a:rPr>
                        <a:t>High</a:t>
                      </a:r>
                      <a:r>
                        <a:rPr lang="en-US" baseline="0" dirty="0" smtClean="0">
                          <a:solidFill>
                            <a:schemeClr val="tx1"/>
                          </a:solidFill>
                        </a:rPr>
                        <a:t> Bid</a:t>
                      </a:r>
                      <a:endParaRPr lang="en-CA" dirty="0">
                        <a:solidFill>
                          <a:schemeClr val="tx1"/>
                        </a:solidFill>
                      </a:endParaRPr>
                    </a:p>
                  </a:txBody>
                  <a:tcPr/>
                </a:tc>
                <a:tc>
                  <a:txBody>
                    <a:bodyPr/>
                    <a:lstStyle/>
                    <a:p>
                      <a:r>
                        <a:rPr lang="en-US" dirty="0" smtClean="0">
                          <a:solidFill>
                            <a:schemeClr val="tx1"/>
                          </a:solidFill>
                        </a:rPr>
                        <a:t>Second Price</a:t>
                      </a:r>
                      <a:endParaRPr lang="en-CA" dirty="0">
                        <a:solidFill>
                          <a:schemeClr val="tx1"/>
                        </a:solidFill>
                      </a:endParaRPr>
                    </a:p>
                  </a:txBody>
                  <a:tcPr/>
                </a:tc>
                <a:tc>
                  <a:txBody>
                    <a:bodyPr/>
                    <a:lstStyle/>
                    <a:p>
                      <a:r>
                        <a:rPr lang="en-US" b="1" dirty="0" smtClean="0">
                          <a:solidFill>
                            <a:schemeClr val="tx1"/>
                          </a:solidFill>
                        </a:rPr>
                        <a:t>Total</a:t>
                      </a:r>
                      <a:r>
                        <a:rPr lang="en-US" b="1" baseline="0" dirty="0" smtClean="0">
                          <a:solidFill>
                            <a:schemeClr val="tx1"/>
                          </a:solidFill>
                        </a:rPr>
                        <a:t> Populations Covered by Bids</a:t>
                      </a:r>
                      <a:endParaRPr lang="en-CA" b="1" dirty="0">
                        <a:solidFill>
                          <a:schemeClr val="tx1"/>
                        </a:solidFill>
                      </a:endParaRPr>
                    </a:p>
                  </a:txBody>
                  <a:tcPr/>
                </a:tc>
                <a:tc>
                  <a:txBody>
                    <a:bodyPr/>
                    <a:lstStyle/>
                    <a:p>
                      <a:r>
                        <a:rPr lang="en-US" b="1" dirty="0" smtClean="0">
                          <a:solidFill>
                            <a:schemeClr val="tx1"/>
                          </a:solidFill>
                        </a:rPr>
                        <a:t>Name of Service Area</a:t>
                      </a:r>
                      <a:endParaRPr lang="en-CA" b="1" dirty="0">
                        <a:solidFill>
                          <a:schemeClr val="tx1"/>
                        </a:solidFill>
                      </a:endParaRPr>
                    </a:p>
                  </a:txBody>
                  <a:tcPr/>
                </a:tc>
              </a:tr>
              <a:tr h="787910">
                <a:tc>
                  <a:txBody>
                    <a:bodyPr/>
                    <a:lstStyle/>
                    <a:p>
                      <a:r>
                        <a:rPr lang="en-US" b="1" dirty="0" err="1" smtClean="0">
                          <a:solidFill>
                            <a:schemeClr val="tx1"/>
                          </a:solidFill>
                        </a:rPr>
                        <a:t>SkySurf</a:t>
                      </a:r>
                      <a:r>
                        <a:rPr lang="en-US" b="1" baseline="0" dirty="0" smtClean="0">
                          <a:solidFill>
                            <a:schemeClr val="tx1"/>
                          </a:solidFill>
                        </a:rPr>
                        <a:t> Canada Communications Inc.</a:t>
                      </a:r>
                      <a:endParaRPr lang="en-CA" b="1" dirty="0">
                        <a:solidFill>
                          <a:schemeClr val="tx1"/>
                        </a:solidFill>
                      </a:endParaRPr>
                    </a:p>
                  </a:txBody>
                  <a:tcPr/>
                </a:tc>
                <a:tc>
                  <a:txBody>
                    <a:bodyPr/>
                    <a:lstStyle/>
                    <a:p>
                      <a:r>
                        <a:rPr lang="en-US" b="1" dirty="0" smtClean="0"/>
                        <a:t>$5,135,678.29</a:t>
                      </a:r>
                      <a:endParaRPr lang="en-CA" b="1" dirty="0"/>
                    </a:p>
                  </a:txBody>
                  <a:tcPr/>
                </a:tc>
                <a:tc>
                  <a:txBody>
                    <a:bodyPr/>
                    <a:lstStyle/>
                    <a:p>
                      <a:r>
                        <a:rPr lang="en-US" b="1" dirty="0" smtClean="0"/>
                        <a:t>$2,100,007.00</a:t>
                      </a:r>
                      <a:endParaRPr lang="en-CA" b="1" dirty="0"/>
                    </a:p>
                  </a:txBody>
                  <a:tcPr/>
                </a:tc>
                <a:tc>
                  <a:txBody>
                    <a:bodyPr/>
                    <a:lstStyle/>
                    <a:p>
                      <a:r>
                        <a:rPr lang="en-US" b="1" dirty="0" smtClean="0"/>
                        <a:t>30,007,094</a:t>
                      </a:r>
                      <a:endParaRPr lang="en-CA" b="1" dirty="0"/>
                    </a:p>
                  </a:txBody>
                  <a:tcPr/>
                </a:tc>
                <a:tc>
                  <a:txBody>
                    <a:bodyPr/>
                    <a:lstStyle/>
                    <a:p>
                      <a:r>
                        <a:rPr lang="en-US" b="1" dirty="0" smtClean="0"/>
                        <a:t>Canada</a:t>
                      </a:r>
                      <a:endParaRPr lang="en-CA" b="1" dirty="0"/>
                    </a:p>
                  </a:txBody>
                  <a:tcPr/>
                </a:tc>
              </a:tr>
            </a:tbl>
          </a:graphicData>
        </a:graphic>
      </p:graphicFrame>
      <p:sp>
        <p:nvSpPr>
          <p:cNvPr id="9" name="TextBox 8"/>
          <p:cNvSpPr txBox="1"/>
          <p:nvPr/>
        </p:nvSpPr>
        <p:spPr>
          <a:xfrm>
            <a:off x="5121501" y="3347080"/>
            <a:ext cx="3036180" cy="369332"/>
          </a:xfrm>
          <a:prstGeom prst="rect">
            <a:avLst/>
          </a:prstGeom>
          <a:noFill/>
        </p:spPr>
        <p:txBody>
          <a:bodyPr wrap="square" rtlCol="0">
            <a:spAutoFit/>
          </a:bodyPr>
          <a:lstStyle/>
          <a:p>
            <a:r>
              <a:rPr lang="en-US" b="1" dirty="0" smtClean="0"/>
              <a:t>Results</a:t>
            </a:r>
            <a:endParaRPr lang="en-CA" b="1" dirty="0"/>
          </a:p>
        </p:txBody>
      </p:sp>
    </p:spTree>
    <p:extLst>
      <p:ext uri="{BB962C8B-B14F-4D97-AF65-F5344CB8AC3E}">
        <p14:creationId xmlns:p14="http://schemas.microsoft.com/office/powerpoint/2010/main" val="11986014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rPr>
              <a:t>Spectrum Auction AWS-1</a:t>
            </a:r>
            <a:endParaRPr lang="en-US" sz="4800" dirty="0">
              <a:solidFill>
                <a:srgbClr val="FFFFFF"/>
              </a:solidFill>
            </a:endParaRPr>
          </a:p>
        </p:txBody>
      </p:sp>
      <p:pic>
        <p:nvPicPr>
          <p:cNvPr id="2" name="Picture 1"/>
          <p:cNvPicPr>
            <a:picLocks noChangeAspect="1"/>
          </p:cNvPicPr>
          <p:nvPr/>
        </p:nvPicPr>
        <p:blipFill>
          <a:blip r:embed="rId2"/>
          <a:stretch>
            <a:fillRect/>
          </a:stretch>
        </p:blipFill>
        <p:spPr>
          <a:xfrm>
            <a:off x="148509" y="1045509"/>
            <a:ext cx="6469591" cy="2045421"/>
          </a:xfrm>
          <a:prstGeom prst="rect">
            <a:avLst/>
          </a:prstGeom>
        </p:spPr>
      </p:pic>
      <p:grpSp>
        <p:nvGrpSpPr>
          <p:cNvPr id="9" name="Group 8"/>
          <p:cNvGrpSpPr/>
          <p:nvPr/>
        </p:nvGrpSpPr>
        <p:grpSpPr>
          <a:xfrm>
            <a:off x="6742157" y="864757"/>
            <a:ext cx="4913223" cy="5200836"/>
            <a:chOff x="6742157" y="1045509"/>
            <a:chExt cx="5225862" cy="5993242"/>
          </a:xfrm>
        </p:grpSpPr>
        <p:pic>
          <p:nvPicPr>
            <p:cNvPr id="3" name="Picture 2"/>
            <p:cNvPicPr>
              <a:picLocks noChangeAspect="1"/>
            </p:cNvPicPr>
            <p:nvPr/>
          </p:nvPicPr>
          <p:blipFill>
            <a:blip r:embed="rId3"/>
            <a:stretch>
              <a:fillRect/>
            </a:stretch>
          </p:blipFill>
          <p:spPr>
            <a:xfrm>
              <a:off x="6742157" y="1045509"/>
              <a:ext cx="5225862" cy="3913641"/>
            </a:xfrm>
            <a:prstGeom prst="rect">
              <a:avLst/>
            </a:prstGeom>
          </p:spPr>
        </p:pic>
        <p:pic>
          <p:nvPicPr>
            <p:cNvPr id="7" name="Picture 6"/>
            <p:cNvPicPr>
              <a:picLocks noChangeAspect="1"/>
            </p:cNvPicPr>
            <p:nvPr/>
          </p:nvPicPr>
          <p:blipFill>
            <a:blip r:embed="rId4"/>
            <a:stretch>
              <a:fillRect/>
            </a:stretch>
          </p:blipFill>
          <p:spPr>
            <a:xfrm>
              <a:off x="6742157" y="4959150"/>
              <a:ext cx="5225862" cy="2079601"/>
            </a:xfrm>
            <a:prstGeom prst="rect">
              <a:avLst/>
            </a:prstGeom>
          </p:spPr>
        </p:pic>
      </p:grpSp>
    </p:spTree>
    <p:extLst>
      <p:ext uri="{BB962C8B-B14F-4D97-AF65-F5344CB8AC3E}">
        <p14:creationId xmlns:p14="http://schemas.microsoft.com/office/powerpoint/2010/main" val="14980285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rPr>
              <a:t>Telecommunications Sector Overview (2014)</a:t>
            </a:r>
            <a:endParaRPr lang="en-US" sz="4800" dirty="0">
              <a:solidFill>
                <a:srgbClr val="FFFFFF"/>
              </a:solidFill>
            </a:endParaRPr>
          </a:p>
        </p:txBody>
      </p:sp>
      <p:pic>
        <p:nvPicPr>
          <p:cNvPr id="2" name="Picture 1"/>
          <p:cNvPicPr>
            <a:picLocks noChangeAspect="1"/>
          </p:cNvPicPr>
          <p:nvPr/>
        </p:nvPicPr>
        <p:blipFill>
          <a:blip r:embed="rId2"/>
          <a:stretch>
            <a:fillRect/>
          </a:stretch>
        </p:blipFill>
        <p:spPr>
          <a:xfrm>
            <a:off x="1273834" y="1094627"/>
            <a:ext cx="9549416" cy="4523408"/>
          </a:xfrm>
          <a:prstGeom prst="rect">
            <a:avLst/>
          </a:prstGeom>
        </p:spPr>
      </p:pic>
      <p:sp>
        <p:nvSpPr>
          <p:cNvPr id="7" name="TextBox 6"/>
          <p:cNvSpPr txBox="1"/>
          <p:nvPr/>
        </p:nvSpPr>
        <p:spPr>
          <a:xfrm>
            <a:off x="1342613" y="5669503"/>
            <a:ext cx="3644722" cy="246221"/>
          </a:xfrm>
          <a:prstGeom prst="rect">
            <a:avLst/>
          </a:prstGeom>
          <a:noFill/>
        </p:spPr>
        <p:txBody>
          <a:bodyPr wrap="square" rtlCol="0">
            <a:spAutoFit/>
          </a:bodyPr>
          <a:lstStyle/>
          <a:p>
            <a:r>
              <a:rPr lang="en-US" sz="1000" dirty="0" smtClean="0"/>
              <a:t>Source: CRTC data collection</a:t>
            </a:r>
            <a:endParaRPr lang="en-CA" sz="1000" dirty="0"/>
          </a:p>
        </p:txBody>
      </p:sp>
    </p:spTree>
    <p:extLst>
      <p:ext uri="{BB962C8B-B14F-4D97-AF65-F5344CB8AC3E}">
        <p14:creationId xmlns:p14="http://schemas.microsoft.com/office/powerpoint/2010/main" val="3891769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rPr>
              <a:t>Spectrum Auction AWS-1</a:t>
            </a:r>
            <a:endParaRPr lang="en-US" sz="4800" dirty="0">
              <a:solidFill>
                <a:srgbClr val="FFFFFF"/>
              </a:solidFill>
            </a:endParaRPr>
          </a:p>
        </p:txBody>
      </p:sp>
      <p:pic>
        <p:nvPicPr>
          <p:cNvPr id="2" name="Picture 1"/>
          <p:cNvPicPr>
            <a:picLocks noChangeAspect="1"/>
          </p:cNvPicPr>
          <p:nvPr/>
        </p:nvPicPr>
        <p:blipFill>
          <a:blip r:embed="rId2"/>
          <a:stretch>
            <a:fillRect/>
          </a:stretch>
        </p:blipFill>
        <p:spPr>
          <a:xfrm>
            <a:off x="2152650" y="1233487"/>
            <a:ext cx="7886700" cy="4391025"/>
          </a:xfrm>
          <a:prstGeom prst="rect">
            <a:avLst/>
          </a:prstGeom>
        </p:spPr>
      </p:pic>
    </p:spTree>
    <p:extLst>
      <p:ext uri="{BB962C8B-B14F-4D97-AF65-F5344CB8AC3E}">
        <p14:creationId xmlns:p14="http://schemas.microsoft.com/office/powerpoint/2010/main" val="2670245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rPr>
              <a:t>Spectrum Auction PCS – 2 GHz</a:t>
            </a:r>
            <a:endParaRPr lang="en-US" sz="4800" dirty="0">
              <a:solidFill>
                <a:srgbClr val="FFFFFF"/>
              </a:solidFill>
            </a:endParaRPr>
          </a:p>
        </p:txBody>
      </p:sp>
      <p:pic>
        <p:nvPicPr>
          <p:cNvPr id="2" name="Picture 1"/>
          <p:cNvPicPr>
            <a:picLocks noChangeAspect="1"/>
          </p:cNvPicPr>
          <p:nvPr/>
        </p:nvPicPr>
        <p:blipFill>
          <a:blip r:embed="rId2"/>
          <a:stretch>
            <a:fillRect/>
          </a:stretch>
        </p:blipFill>
        <p:spPr>
          <a:xfrm>
            <a:off x="2932492" y="951905"/>
            <a:ext cx="6327015" cy="2537573"/>
          </a:xfrm>
          <a:prstGeom prst="rect">
            <a:avLst/>
          </a:prstGeom>
        </p:spPr>
      </p:pic>
      <p:pic>
        <p:nvPicPr>
          <p:cNvPr id="3" name="Picture 2"/>
          <p:cNvPicPr>
            <a:picLocks noChangeAspect="1"/>
          </p:cNvPicPr>
          <p:nvPr/>
        </p:nvPicPr>
        <p:blipFill>
          <a:blip r:embed="rId3"/>
          <a:stretch>
            <a:fillRect/>
          </a:stretch>
        </p:blipFill>
        <p:spPr>
          <a:xfrm>
            <a:off x="3067049" y="3713349"/>
            <a:ext cx="6057900" cy="2171700"/>
          </a:xfrm>
          <a:prstGeom prst="rect">
            <a:avLst/>
          </a:prstGeom>
        </p:spPr>
      </p:pic>
    </p:spTree>
    <p:extLst>
      <p:ext uri="{BB962C8B-B14F-4D97-AF65-F5344CB8AC3E}">
        <p14:creationId xmlns:p14="http://schemas.microsoft.com/office/powerpoint/2010/main" val="17890800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FFFF"/>
                </a:solidFill>
              </a:rPr>
              <a:t>Spectrum Auction PCS – 2 GHz</a:t>
            </a:r>
          </a:p>
        </p:txBody>
      </p:sp>
      <p:pic>
        <p:nvPicPr>
          <p:cNvPr id="2" name="Picture 1"/>
          <p:cNvPicPr>
            <a:picLocks noChangeAspect="1"/>
          </p:cNvPicPr>
          <p:nvPr/>
        </p:nvPicPr>
        <p:blipFill>
          <a:blip r:embed="rId2"/>
          <a:stretch>
            <a:fillRect/>
          </a:stretch>
        </p:blipFill>
        <p:spPr>
          <a:xfrm>
            <a:off x="3041761" y="1240939"/>
            <a:ext cx="6119485" cy="4469046"/>
          </a:xfrm>
          <a:prstGeom prst="rect">
            <a:avLst/>
          </a:prstGeom>
        </p:spPr>
      </p:pic>
    </p:spTree>
    <p:extLst>
      <p:ext uri="{BB962C8B-B14F-4D97-AF65-F5344CB8AC3E}">
        <p14:creationId xmlns:p14="http://schemas.microsoft.com/office/powerpoint/2010/main" val="15851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900" dirty="0" smtClean="0">
                <a:solidFill>
                  <a:srgbClr val="FFFFFF"/>
                </a:solidFill>
              </a:rPr>
              <a:t>Spectrum Auction Broadband Wireless Access 24 &amp; 38 GHz</a:t>
            </a:r>
            <a:endParaRPr lang="en-US" sz="3900" dirty="0">
              <a:solidFill>
                <a:srgbClr val="FFFFFF"/>
              </a:solidFill>
            </a:endParaRPr>
          </a:p>
        </p:txBody>
      </p:sp>
      <p:pic>
        <p:nvPicPr>
          <p:cNvPr id="2" name="Picture 1"/>
          <p:cNvPicPr>
            <a:picLocks noChangeAspect="1"/>
          </p:cNvPicPr>
          <p:nvPr/>
        </p:nvPicPr>
        <p:blipFill>
          <a:blip r:embed="rId2"/>
          <a:stretch>
            <a:fillRect/>
          </a:stretch>
        </p:blipFill>
        <p:spPr>
          <a:xfrm>
            <a:off x="-8684" y="1094627"/>
            <a:ext cx="4656884" cy="1309078"/>
          </a:xfrm>
          <a:prstGeom prst="rect">
            <a:avLst/>
          </a:prstGeom>
        </p:spPr>
      </p:pic>
      <p:pic>
        <p:nvPicPr>
          <p:cNvPr id="3" name="Picture 2"/>
          <p:cNvPicPr>
            <a:picLocks noChangeAspect="1"/>
          </p:cNvPicPr>
          <p:nvPr/>
        </p:nvPicPr>
        <p:blipFill>
          <a:blip r:embed="rId3"/>
          <a:stretch>
            <a:fillRect/>
          </a:stretch>
        </p:blipFill>
        <p:spPr>
          <a:xfrm>
            <a:off x="4722295" y="877300"/>
            <a:ext cx="7215658" cy="4892435"/>
          </a:xfrm>
          <a:prstGeom prst="rect">
            <a:avLst/>
          </a:prstGeom>
        </p:spPr>
      </p:pic>
    </p:spTree>
    <p:extLst>
      <p:ext uri="{BB962C8B-B14F-4D97-AF65-F5344CB8AC3E}">
        <p14:creationId xmlns:p14="http://schemas.microsoft.com/office/powerpoint/2010/main" val="8714257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900" dirty="0">
                <a:solidFill>
                  <a:srgbClr val="FFFFFF"/>
                </a:solidFill>
              </a:rPr>
              <a:t>Spectrum Auction Broadband Wireless Access 24 &amp; 38 GHz</a:t>
            </a:r>
          </a:p>
        </p:txBody>
      </p:sp>
      <p:pic>
        <p:nvPicPr>
          <p:cNvPr id="2" name="Picture 1"/>
          <p:cNvPicPr>
            <a:picLocks noChangeAspect="1"/>
          </p:cNvPicPr>
          <p:nvPr/>
        </p:nvPicPr>
        <p:blipFill>
          <a:blip r:embed="rId2"/>
          <a:stretch>
            <a:fillRect/>
          </a:stretch>
        </p:blipFill>
        <p:spPr>
          <a:xfrm>
            <a:off x="2020942" y="1240939"/>
            <a:ext cx="8187245" cy="3909827"/>
          </a:xfrm>
          <a:prstGeom prst="rect">
            <a:avLst/>
          </a:prstGeom>
        </p:spPr>
      </p:pic>
    </p:spTree>
    <p:extLst>
      <p:ext uri="{BB962C8B-B14F-4D97-AF65-F5344CB8AC3E}">
        <p14:creationId xmlns:p14="http://schemas.microsoft.com/office/powerpoint/2010/main" val="2136875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96281A"/>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700" y="1524000"/>
            <a:ext cx="8102600" cy="3810000"/>
          </a:xfrm>
          <a:prstGeom prst="rect">
            <a:avLst/>
          </a:prstGeom>
        </p:spPr>
      </p:pic>
    </p:spTree>
    <p:extLst>
      <p:ext uri="{BB962C8B-B14F-4D97-AF65-F5344CB8AC3E}">
        <p14:creationId xmlns:p14="http://schemas.microsoft.com/office/powerpoint/2010/main" val="5998834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17" name="Group 16"/>
          <p:cNvGrpSpPr/>
          <p:nvPr/>
        </p:nvGrpSpPr>
        <p:grpSpPr>
          <a:xfrm>
            <a:off x="2191677" y="6276744"/>
            <a:ext cx="7717901" cy="390425"/>
            <a:chOff x="2191677" y="6276744"/>
            <a:chExt cx="7717901" cy="390425"/>
          </a:xfrm>
        </p:grpSpPr>
        <p:sp>
          <p:nvSpPr>
            <p:cNvPr id="18" name="TextBox 17"/>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9" name="TextBox 18"/>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0" name="TextBox 19"/>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1" name="TextBox 20"/>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2" name="Straight Connector 21"/>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744" y="1345359"/>
            <a:ext cx="4889559" cy="44064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1686" y="1911405"/>
            <a:ext cx="4857666" cy="384035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411678"/>
            <a:ext cx="4752559" cy="827773"/>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9303" y="411678"/>
            <a:ext cx="5952522" cy="773670"/>
          </a:xfrm>
          <a:prstGeom prst="rect">
            <a:avLst/>
          </a:prstGeom>
        </p:spPr>
      </p:pic>
      <p:sp>
        <p:nvSpPr>
          <p:cNvPr id="26" name="TextBox 25"/>
          <p:cNvSpPr txBox="1"/>
          <p:nvPr/>
        </p:nvSpPr>
        <p:spPr>
          <a:xfrm>
            <a:off x="9761583" y="5751759"/>
            <a:ext cx="2195537" cy="307777"/>
          </a:xfrm>
          <a:prstGeom prst="rect">
            <a:avLst/>
          </a:prstGeom>
          <a:noFill/>
        </p:spPr>
        <p:txBody>
          <a:bodyPr wrap="none" rtlCol="0">
            <a:spAutoFit/>
          </a:bodyPr>
          <a:lstStyle/>
          <a:p>
            <a:r>
              <a:rPr lang="en-US" sz="1400" dirty="0" smtClean="0"/>
              <a:t>Source: The Globe and Mail</a:t>
            </a:r>
            <a:endParaRPr lang="en-US" sz="1400" dirty="0"/>
          </a:p>
        </p:txBody>
      </p:sp>
    </p:spTree>
    <p:extLst>
      <p:ext uri="{BB962C8B-B14F-4D97-AF65-F5344CB8AC3E}">
        <p14:creationId xmlns:p14="http://schemas.microsoft.com/office/powerpoint/2010/main" val="15215578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24" name="Group 23"/>
          <p:cNvGrpSpPr/>
          <p:nvPr/>
        </p:nvGrpSpPr>
        <p:grpSpPr>
          <a:xfrm>
            <a:off x="2191677" y="6276744"/>
            <a:ext cx="7717901" cy="390425"/>
            <a:chOff x="2191677" y="6276744"/>
            <a:chExt cx="7717901" cy="390425"/>
          </a:xfrm>
        </p:grpSpPr>
        <p:sp>
          <p:nvSpPr>
            <p:cNvPr id="25" name="TextBox 2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6" name="TextBox 2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8" name="TextBox 27"/>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9" name="TextBox 28"/>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30" name="Straight Connector 29"/>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32" name="Content Placeholder 11"/>
          <p:cNvSpPr txBox="1">
            <a:spLocks/>
          </p:cNvSpPr>
          <p:nvPr/>
        </p:nvSpPr>
        <p:spPr>
          <a:xfrm>
            <a:off x="838200" y="142742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1962 – Ted Rogers founded Rogers Radio Broadcasting Limited and bought CHFI-FM which quickly became a popular radio station</a:t>
            </a:r>
          </a:p>
          <a:p>
            <a:r>
              <a:rPr lang="en-US" dirty="0" smtClean="0"/>
              <a:t>1967 – Rogers cable started and expanded past 12 channels in 1972</a:t>
            </a:r>
          </a:p>
          <a:p>
            <a:r>
              <a:rPr lang="en-US" dirty="0" smtClean="0"/>
              <a:t>1985 – Rogers </a:t>
            </a:r>
            <a:r>
              <a:rPr lang="en-US" dirty="0" err="1" smtClean="0"/>
              <a:t>Cantel</a:t>
            </a:r>
            <a:r>
              <a:rPr lang="en-US" dirty="0" smtClean="0"/>
              <a:t> Inc. founded (now called Rogers Wireless) and signaled beginning of expansion into mobile phone market</a:t>
            </a:r>
          </a:p>
          <a:p>
            <a:r>
              <a:rPr lang="en-US" dirty="0" smtClean="0"/>
              <a:t>1994 – Launches $3.1 billion takeover of Maclean Hunter to create Rogers Media</a:t>
            </a:r>
          </a:p>
          <a:p>
            <a:r>
              <a:rPr lang="en-US" dirty="0" smtClean="0"/>
              <a:t>2000 – Acquires Toronto Blue Jays</a:t>
            </a:r>
          </a:p>
          <a:p>
            <a:r>
              <a:rPr lang="en-US" dirty="0" smtClean="0"/>
              <a:t>2001 – Acquires </a:t>
            </a:r>
            <a:r>
              <a:rPr lang="en-US" dirty="0" err="1" smtClean="0"/>
              <a:t>Sportsnet</a:t>
            </a:r>
            <a:r>
              <a:rPr lang="en-US" dirty="0" smtClean="0"/>
              <a:t> and launches HDTV</a:t>
            </a:r>
            <a:endParaRPr lang="en-US" dirty="0"/>
          </a:p>
        </p:txBody>
      </p:sp>
    </p:spTree>
    <p:extLst>
      <p:ext uri="{BB962C8B-B14F-4D97-AF65-F5344CB8AC3E}">
        <p14:creationId xmlns:p14="http://schemas.microsoft.com/office/powerpoint/2010/main" val="4784842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24" name="Group 23"/>
          <p:cNvGrpSpPr/>
          <p:nvPr/>
        </p:nvGrpSpPr>
        <p:grpSpPr>
          <a:xfrm>
            <a:off x="2191677" y="6276744"/>
            <a:ext cx="7717901" cy="390425"/>
            <a:chOff x="2191677" y="6276744"/>
            <a:chExt cx="7717901" cy="390425"/>
          </a:xfrm>
        </p:grpSpPr>
        <p:sp>
          <p:nvSpPr>
            <p:cNvPr id="25" name="TextBox 2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6" name="TextBox 2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8" name="TextBox 27"/>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9" name="TextBox 28"/>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30" name="Straight Connector 29"/>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32" name="Content Placeholder 11"/>
          <p:cNvSpPr txBox="1">
            <a:spLocks/>
          </p:cNvSpPr>
          <p:nvPr/>
        </p:nvSpPr>
        <p:spPr>
          <a:xfrm>
            <a:off x="838200" y="1427425"/>
            <a:ext cx="10515600" cy="460550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2004 – Buys back AT&amp;T interest in Rogers Wireless for $1.8 billion and purchases Microcell for $1.6 billion</a:t>
            </a:r>
          </a:p>
          <a:p>
            <a:r>
              <a:rPr lang="en-US" dirty="0" smtClean="0"/>
              <a:t>2007 – Acquires 5 </a:t>
            </a:r>
            <a:r>
              <a:rPr lang="en-US" dirty="0" err="1" smtClean="0"/>
              <a:t>CityTV</a:t>
            </a:r>
            <a:r>
              <a:rPr lang="en-US" dirty="0" smtClean="0"/>
              <a:t> television stations</a:t>
            </a:r>
          </a:p>
          <a:p>
            <a:r>
              <a:rPr lang="en-US" dirty="0" smtClean="0"/>
              <a:t>2008 – Rogers Wireless launches Apple’s iPhone, and takeover of Aurora Cable</a:t>
            </a:r>
          </a:p>
          <a:p>
            <a:r>
              <a:rPr lang="en-US" dirty="0" smtClean="0"/>
              <a:t>2009 – Rogers and Shaw agreed to divide the country in half in a lawsuit regarding cable service, with Rogers in the East</a:t>
            </a:r>
          </a:p>
          <a:p>
            <a:r>
              <a:rPr lang="en-US" dirty="0" smtClean="0"/>
              <a:t>2011 – First to launch LTE network</a:t>
            </a:r>
          </a:p>
          <a:p>
            <a:r>
              <a:rPr lang="en-US" dirty="0" smtClean="0"/>
              <a:t>2014 – Won beachfront 700 MHz spectrum</a:t>
            </a:r>
          </a:p>
          <a:p>
            <a:r>
              <a:rPr lang="en-US" dirty="0" smtClean="0"/>
              <a:t>2015 – Acquired </a:t>
            </a:r>
            <a:r>
              <a:rPr lang="en-US" dirty="0" err="1" smtClean="0"/>
              <a:t>Mobilicity</a:t>
            </a:r>
            <a:r>
              <a:rPr lang="en-US" dirty="0" smtClean="0"/>
              <a:t> and Atlantic Inc.</a:t>
            </a:r>
            <a:endParaRPr lang="en-US" dirty="0"/>
          </a:p>
        </p:txBody>
      </p:sp>
    </p:spTree>
    <p:extLst>
      <p:ext uri="{BB962C8B-B14F-4D97-AF65-F5344CB8AC3E}">
        <p14:creationId xmlns:p14="http://schemas.microsoft.com/office/powerpoint/2010/main" val="16412091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Year Performance with 50/200 MA</a:t>
            </a:r>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24" name="Group 23"/>
          <p:cNvGrpSpPr/>
          <p:nvPr/>
        </p:nvGrpSpPr>
        <p:grpSpPr>
          <a:xfrm>
            <a:off x="2191677" y="6276744"/>
            <a:ext cx="7717901" cy="390425"/>
            <a:chOff x="2191677" y="6276744"/>
            <a:chExt cx="7717901" cy="390425"/>
          </a:xfrm>
        </p:grpSpPr>
        <p:sp>
          <p:nvSpPr>
            <p:cNvPr id="25" name="TextBox 2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6" name="TextBox 2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8" name="TextBox 27"/>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9" name="TextBox 28"/>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30" name="Straight Connector 29"/>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0" y="2057400"/>
            <a:ext cx="11872472" cy="2784423"/>
          </a:xfrm>
          <a:prstGeom prst="rect">
            <a:avLst/>
          </a:prstGeom>
        </p:spPr>
      </p:pic>
      <p:sp>
        <p:nvSpPr>
          <p:cNvPr id="13" name="TextBox 12"/>
          <p:cNvSpPr txBox="1"/>
          <p:nvPr/>
        </p:nvSpPr>
        <p:spPr>
          <a:xfrm>
            <a:off x="9006665" y="5648502"/>
            <a:ext cx="2890822" cy="369332"/>
          </a:xfrm>
          <a:prstGeom prst="rect">
            <a:avLst/>
          </a:prstGeom>
          <a:noFill/>
        </p:spPr>
        <p:txBody>
          <a:bodyPr wrap="square" rtlCol="0">
            <a:spAutoFit/>
          </a:bodyPr>
          <a:lstStyle/>
          <a:p>
            <a:r>
              <a:rPr lang="en-US" dirty="0" smtClean="0"/>
              <a:t>Source: TMX Money</a:t>
            </a:r>
            <a:endParaRPr lang="en-US" dirty="0"/>
          </a:p>
        </p:txBody>
      </p:sp>
    </p:spTree>
    <p:extLst>
      <p:ext uri="{BB962C8B-B14F-4D97-AF65-F5344CB8AC3E}">
        <p14:creationId xmlns:p14="http://schemas.microsoft.com/office/powerpoint/2010/main" val="8313334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stretch>
            <a:fillRect/>
          </a:stretch>
        </p:blipFill>
        <p:spPr>
          <a:xfrm>
            <a:off x="2084599" y="1094627"/>
            <a:ext cx="7927886" cy="4669690"/>
          </a:xfrm>
          <a:prstGeom prst="rect">
            <a:avLst/>
          </a:prstGeom>
        </p:spPr>
      </p:pic>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rPr>
              <a:t>Telecommunications Revenue &amp; Growth</a:t>
            </a:r>
            <a:endParaRPr lang="en-US" sz="4800" dirty="0">
              <a:solidFill>
                <a:srgbClr val="FFFFFF"/>
              </a:solidFill>
            </a:endParaRPr>
          </a:p>
        </p:txBody>
      </p:sp>
      <p:sp>
        <p:nvSpPr>
          <p:cNvPr id="13" name="TextBox 12"/>
          <p:cNvSpPr txBox="1"/>
          <p:nvPr/>
        </p:nvSpPr>
        <p:spPr>
          <a:xfrm>
            <a:off x="1780495" y="5798119"/>
            <a:ext cx="3644722" cy="246221"/>
          </a:xfrm>
          <a:prstGeom prst="rect">
            <a:avLst/>
          </a:prstGeom>
          <a:noFill/>
        </p:spPr>
        <p:txBody>
          <a:bodyPr wrap="square" rtlCol="0">
            <a:spAutoFit/>
          </a:bodyPr>
          <a:lstStyle/>
          <a:p>
            <a:r>
              <a:rPr lang="en-US" sz="1000" dirty="0" smtClean="0"/>
              <a:t>Source: CRTC data collection</a:t>
            </a:r>
            <a:endParaRPr lang="en-CA" sz="1000" dirty="0"/>
          </a:p>
        </p:txBody>
      </p:sp>
    </p:spTree>
    <p:extLst>
      <p:ext uri="{BB962C8B-B14F-4D97-AF65-F5344CB8AC3E}">
        <p14:creationId xmlns:p14="http://schemas.microsoft.com/office/powerpoint/2010/main" val="180966328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Year Performance Comparison</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24" name="Group 23"/>
          <p:cNvGrpSpPr/>
          <p:nvPr/>
        </p:nvGrpSpPr>
        <p:grpSpPr>
          <a:xfrm>
            <a:off x="2191677" y="6276744"/>
            <a:ext cx="7717901" cy="390425"/>
            <a:chOff x="2191677" y="6276744"/>
            <a:chExt cx="7717901" cy="390425"/>
          </a:xfrm>
        </p:grpSpPr>
        <p:sp>
          <p:nvSpPr>
            <p:cNvPr id="25" name="TextBox 2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6" name="TextBox 2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8" name="TextBox 27"/>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9" name="TextBox 28"/>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30" name="Straight Connector 29"/>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2070099"/>
            <a:ext cx="11967318" cy="2756733"/>
          </a:xfrm>
          <a:prstGeom prst="rect">
            <a:avLst/>
          </a:prstGeom>
        </p:spPr>
      </p:pic>
      <p:sp>
        <p:nvSpPr>
          <p:cNvPr id="13" name="TextBox 12"/>
          <p:cNvSpPr txBox="1"/>
          <p:nvPr/>
        </p:nvSpPr>
        <p:spPr>
          <a:xfrm>
            <a:off x="9006665" y="5648502"/>
            <a:ext cx="2890822" cy="369332"/>
          </a:xfrm>
          <a:prstGeom prst="rect">
            <a:avLst/>
          </a:prstGeom>
          <a:noFill/>
        </p:spPr>
        <p:txBody>
          <a:bodyPr wrap="square" rtlCol="0">
            <a:spAutoFit/>
          </a:bodyPr>
          <a:lstStyle/>
          <a:p>
            <a:r>
              <a:rPr lang="en-US" dirty="0" smtClean="0"/>
              <a:t>Source: TMX Money</a:t>
            </a:r>
            <a:endParaRPr lang="en-US" dirty="0"/>
          </a:p>
        </p:txBody>
      </p:sp>
    </p:spTree>
    <p:extLst>
      <p:ext uri="{BB962C8B-B14F-4D97-AF65-F5344CB8AC3E}">
        <p14:creationId xmlns:p14="http://schemas.microsoft.com/office/powerpoint/2010/main" val="3891977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Year Performance with 50/200 MA</a:t>
            </a:r>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24" name="Group 23"/>
          <p:cNvGrpSpPr/>
          <p:nvPr/>
        </p:nvGrpSpPr>
        <p:grpSpPr>
          <a:xfrm>
            <a:off x="2191677" y="6276744"/>
            <a:ext cx="7717901" cy="390425"/>
            <a:chOff x="2191677" y="6276744"/>
            <a:chExt cx="7717901" cy="390425"/>
          </a:xfrm>
        </p:grpSpPr>
        <p:sp>
          <p:nvSpPr>
            <p:cNvPr id="25" name="TextBox 2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6" name="TextBox 2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8" name="TextBox 27"/>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9" name="TextBox 28"/>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30" name="Straight Connector 29"/>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69" y="2006600"/>
            <a:ext cx="12104439" cy="2820233"/>
          </a:xfrm>
          <a:prstGeom prst="rect">
            <a:avLst/>
          </a:prstGeom>
        </p:spPr>
      </p:pic>
      <p:sp>
        <p:nvSpPr>
          <p:cNvPr id="13" name="TextBox 12"/>
          <p:cNvSpPr txBox="1"/>
          <p:nvPr/>
        </p:nvSpPr>
        <p:spPr>
          <a:xfrm>
            <a:off x="9006665" y="5648502"/>
            <a:ext cx="2890822" cy="369332"/>
          </a:xfrm>
          <a:prstGeom prst="rect">
            <a:avLst/>
          </a:prstGeom>
          <a:noFill/>
        </p:spPr>
        <p:txBody>
          <a:bodyPr wrap="square" rtlCol="0">
            <a:spAutoFit/>
          </a:bodyPr>
          <a:lstStyle/>
          <a:p>
            <a:r>
              <a:rPr lang="en-US" dirty="0" smtClean="0"/>
              <a:t>Source: TMX Money</a:t>
            </a:r>
            <a:endParaRPr lang="en-US" dirty="0"/>
          </a:p>
        </p:txBody>
      </p:sp>
    </p:spTree>
    <p:extLst>
      <p:ext uri="{BB962C8B-B14F-4D97-AF65-F5344CB8AC3E}">
        <p14:creationId xmlns:p14="http://schemas.microsoft.com/office/powerpoint/2010/main" val="10645554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Year Performance Comparison</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24" name="Group 23"/>
          <p:cNvGrpSpPr/>
          <p:nvPr/>
        </p:nvGrpSpPr>
        <p:grpSpPr>
          <a:xfrm>
            <a:off x="2191677" y="6276744"/>
            <a:ext cx="7717901" cy="390425"/>
            <a:chOff x="2191677" y="6276744"/>
            <a:chExt cx="7717901" cy="390425"/>
          </a:xfrm>
        </p:grpSpPr>
        <p:sp>
          <p:nvSpPr>
            <p:cNvPr id="25" name="TextBox 2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6" name="TextBox 2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8" name="TextBox 27"/>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9" name="TextBox 28"/>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30" name="Straight Connector 29"/>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59" y="2019300"/>
            <a:ext cx="12037103" cy="2782298"/>
          </a:xfrm>
          <a:prstGeom prst="rect">
            <a:avLst/>
          </a:prstGeom>
        </p:spPr>
      </p:pic>
      <p:sp>
        <p:nvSpPr>
          <p:cNvPr id="13" name="TextBox 12"/>
          <p:cNvSpPr txBox="1"/>
          <p:nvPr/>
        </p:nvSpPr>
        <p:spPr>
          <a:xfrm>
            <a:off x="9006665" y="5648502"/>
            <a:ext cx="2890822" cy="369332"/>
          </a:xfrm>
          <a:prstGeom prst="rect">
            <a:avLst/>
          </a:prstGeom>
          <a:noFill/>
        </p:spPr>
        <p:txBody>
          <a:bodyPr wrap="square" rtlCol="0">
            <a:spAutoFit/>
          </a:bodyPr>
          <a:lstStyle/>
          <a:p>
            <a:r>
              <a:rPr lang="en-US" dirty="0" smtClean="0"/>
              <a:t>Source: TMX Money</a:t>
            </a:r>
            <a:endParaRPr lang="en-US" dirty="0"/>
          </a:p>
        </p:txBody>
      </p:sp>
    </p:spTree>
    <p:extLst>
      <p:ext uri="{BB962C8B-B14F-4D97-AF65-F5344CB8AC3E}">
        <p14:creationId xmlns:p14="http://schemas.microsoft.com/office/powerpoint/2010/main" val="8166682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a:t>
            </a:r>
            <a:r>
              <a:rPr lang="en-US" dirty="0"/>
              <a:t>Year Performance with 50/200 MA</a:t>
            </a:r>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24" name="Group 23"/>
          <p:cNvGrpSpPr/>
          <p:nvPr/>
        </p:nvGrpSpPr>
        <p:grpSpPr>
          <a:xfrm>
            <a:off x="2191677" y="6276744"/>
            <a:ext cx="7717901" cy="390425"/>
            <a:chOff x="2191677" y="6276744"/>
            <a:chExt cx="7717901" cy="390425"/>
          </a:xfrm>
        </p:grpSpPr>
        <p:sp>
          <p:nvSpPr>
            <p:cNvPr id="25" name="TextBox 2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6" name="TextBox 2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8" name="TextBox 27"/>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9" name="TextBox 28"/>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30" name="Straight Connector 29"/>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9" y="1993899"/>
            <a:ext cx="12101439" cy="2832933"/>
          </a:xfrm>
          <a:prstGeom prst="rect">
            <a:avLst/>
          </a:prstGeom>
        </p:spPr>
      </p:pic>
      <p:sp>
        <p:nvSpPr>
          <p:cNvPr id="13" name="TextBox 12"/>
          <p:cNvSpPr txBox="1"/>
          <p:nvPr/>
        </p:nvSpPr>
        <p:spPr>
          <a:xfrm>
            <a:off x="9006665" y="5648502"/>
            <a:ext cx="2890822" cy="369332"/>
          </a:xfrm>
          <a:prstGeom prst="rect">
            <a:avLst/>
          </a:prstGeom>
          <a:noFill/>
        </p:spPr>
        <p:txBody>
          <a:bodyPr wrap="square" rtlCol="0">
            <a:spAutoFit/>
          </a:bodyPr>
          <a:lstStyle/>
          <a:p>
            <a:r>
              <a:rPr lang="en-US" dirty="0" smtClean="0"/>
              <a:t>Source: TMX Money</a:t>
            </a:r>
            <a:endParaRPr lang="en-US" dirty="0"/>
          </a:p>
        </p:txBody>
      </p:sp>
    </p:spTree>
    <p:extLst>
      <p:ext uri="{BB962C8B-B14F-4D97-AF65-F5344CB8AC3E}">
        <p14:creationId xmlns:p14="http://schemas.microsoft.com/office/powerpoint/2010/main" val="18628912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a:t>
            </a:r>
            <a:r>
              <a:rPr lang="en-US" dirty="0"/>
              <a:t>Year Performance Comparison</a:t>
            </a:r>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24" name="Group 23"/>
          <p:cNvGrpSpPr/>
          <p:nvPr/>
        </p:nvGrpSpPr>
        <p:grpSpPr>
          <a:xfrm>
            <a:off x="2191677" y="6276744"/>
            <a:ext cx="7717901" cy="390425"/>
            <a:chOff x="2191677" y="6276744"/>
            <a:chExt cx="7717901" cy="390425"/>
          </a:xfrm>
        </p:grpSpPr>
        <p:sp>
          <p:nvSpPr>
            <p:cNvPr id="25" name="TextBox 2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6" name="TextBox 2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8" name="TextBox 27"/>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9" name="TextBox 28"/>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30" name="Straight Connector 29"/>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06600"/>
            <a:ext cx="12172022" cy="2820233"/>
          </a:xfrm>
          <a:prstGeom prst="rect">
            <a:avLst/>
          </a:prstGeom>
        </p:spPr>
      </p:pic>
      <p:sp>
        <p:nvSpPr>
          <p:cNvPr id="13" name="TextBox 12"/>
          <p:cNvSpPr txBox="1"/>
          <p:nvPr/>
        </p:nvSpPr>
        <p:spPr>
          <a:xfrm>
            <a:off x="9006665" y="5648502"/>
            <a:ext cx="2890822" cy="369332"/>
          </a:xfrm>
          <a:prstGeom prst="rect">
            <a:avLst/>
          </a:prstGeom>
          <a:noFill/>
        </p:spPr>
        <p:txBody>
          <a:bodyPr wrap="square" rtlCol="0">
            <a:spAutoFit/>
          </a:bodyPr>
          <a:lstStyle/>
          <a:p>
            <a:r>
              <a:rPr lang="en-US" dirty="0" smtClean="0"/>
              <a:t>Source: TMX Money</a:t>
            </a:r>
            <a:endParaRPr lang="en-US" dirty="0"/>
          </a:p>
        </p:txBody>
      </p:sp>
    </p:spTree>
    <p:extLst>
      <p:ext uri="{BB962C8B-B14F-4D97-AF65-F5344CB8AC3E}">
        <p14:creationId xmlns:p14="http://schemas.microsoft.com/office/powerpoint/2010/main" val="1738495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 Performance</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24" name="Group 23"/>
          <p:cNvGrpSpPr/>
          <p:nvPr/>
        </p:nvGrpSpPr>
        <p:grpSpPr>
          <a:xfrm>
            <a:off x="2191677" y="6276744"/>
            <a:ext cx="7717901" cy="390425"/>
            <a:chOff x="2191677" y="6276744"/>
            <a:chExt cx="7717901" cy="390425"/>
          </a:xfrm>
        </p:grpSpPr>
        <p:sp>
          <p:nvSpPr>
            <p:cNvPr id="25" name="TextBox 2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6" name="TextBox 2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8" name="TextBox 27"/>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9" name="TextBox 28"/>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30" name="Straight Connector 29"/>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4" name="TextBox 13"/>
          <p:cNvSpPr txBox="1"/>
          <p:nvPr/>
        </p:nvSpPr>
        <p:spPr>
          <a:xfrm>
            <a:off x="9006665" y="5648502"/>
            <a:ext cx="2890822" cy="369332"/>
          </a:xfrm>
          <a:prstGeom prst="rect">
            <a:avLst/>
          </a:prstGeom>
          <a:noFill/>
        </p:spPr>
        <p:txBody>
          <a:bodyPr wrap="square" rtlCol="0">
            <a:spAutoFit/>
          </a:bodyPr>
          <a:lstStyle/>
          <a:p>
            <a:r>
              <a:rPr lang="en-US" dirty="0" smtClean="0"/>
              <a:t>Source: Globe and Mail</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7153" y="1633579"/>
            <a:ext cx="8704923" cy="4014923"/>
          </a:xfrm>
          <a:prstGeom prst="rect">
            <a:avLst/>
          </a:prstGeom>
        </p:spPr>
      </p:pic>
    </p:spTree>
    <p:extLst>
      <p:ext uri="{BB962C8B-B14F-4D97-AF65-F5344CB8AC3E}">
        <p14:creationId xmlns:p14="http://schemas.microsoft.com/office/powerpoint/2010/main" val="17440451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Shares Outstanding</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24" name="Group 23"/>
          <p:cNvGrpSpPr/>
          <p:nvPr/>
        </p:nvGrpSpPr>
        <p:grpSpPr>
          <a:xfrm>
            <a:off x="2191677" y="6276744"/>
            <a:ext cx="7717901" cy="390425"/>
            <a:chOff x="2191677" y="6276744"/>
            <a:chExt cx="7717901" cy="390425"/>
          </a:xfrm>
        </p:grpSpPr>
        <p:sp>
          <p:nvSpPr>
            <p:cNvPr id="25" name="TextBox 2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6" name="TextBox 2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8" name="TextBox 27"/>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9" name="TextBox 28"/>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30" name="Straight Connector 29"/>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4" name="TextBox 13"/>
          <p:cNvSpPr txBox="1">
            <a:spLocks noChangeArrowheads="1"/>
          </p:cNvSpPr>
          <p:nvPr/>
        </p:nvSpPr>
        <p:spPr bwMode="auto">
          <a:xfrm>
            <a:off x="9238768" y="5801144"/>
            <a:ext cx="2830390" cy="307777"/>
          </a:xfrm>
          <a:prstGeom prst="rect">
            <a:avLst/>
          </a:prstGeom>
          <a:noFill/>
          <a:ln w="9525">
            <a:noFill/>
            <a:miter lim="800000"/>
            <a:headEnd/>
            <a:tailEnd/>
          </a:ln>
        </p:spPr>
        <p:txBody>
          <a:bodyPr wrap="none">
            <a:spAutoFit/>
          </a:bodyPr>
          <a:lstStyle/>
          <a:p>
            <a:r>
              <a:rPr lang="en-US" sz="1400" dirty="0"/>
              <a:t>Source: </a:t>
            </a:r>
            <a:r>
              <a:rPr lang="en-US" sz="1400"/>
              <a:t>Rogers </a:t>
            </a:r>
            <a:r>
              <a:rPr lang="en-US" sz="1400" smtClean="0"/>
              <a:t>2015 Annual </a:t>
            </a:r>
            <a:r>
              <a:rPr lang="en-US" sz="1400" dirty="0"/>
              <a:t>Reports</a:t>
            </a:r>
            <a:endParaRPr lang="en-CA" sz="1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0293" y="1456192"/>
            <a:ext cx="7282786" cy="4344952"/>
          </a:xfrm>
          <a:prstGeom prst="rect">
            <a:avLst/>
          </a:prstGeom>
        </p:spPr>
      </p:pic>
    </p:spTree>
    <p:extLst>
      <p:ext uri="{BB962C8B-B14F-4D97-AF65-F5344CB8AC3E}">
        <p14:creationId xmlns:p14="http://schemas.microsoft.com/office/powerpoint/2010/main" val="46909275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 Features</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24" name="Group 23"/>
          <p:cNvGrpSpPr/>
          <p:nvPr/>
        </p:nvGrpSpPr>
        <p:grpSpPr>
          <a:xfrm>
            <a:off x="2191677" y="6276744"/>
            <a:ext cx="7717901" cy="390425"/>
            <a:chOff x="2191677" y="6276744"/>
            <a:chExt cx="7717901" cy="390425"/>
          </a:xfrm>
        </p:grpSpPr>
        <p:sp>
          <p:nvSpPr>
            <p:cNvPr id="25" name="TextBox 2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6" name="TextBox 2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8" name="TextBox 27"/>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9" name="TextBox 28"/>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30" name="Straight Connector 29"/>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981" y="1690688"/>
            <a:ext cx="10848038" cy="3670253"/>
          </a:xfrm>
          <a:prstGeom prst="rect">
            <a:avLst/>
          </a:prstGeom>
        </p:spPr>
      </p:pic>
      <p:sp>
        <p:nvSpPr>
          <p:cNvPr id="13" name="TextBox 12"/>
          <p:cNvSpPr txBox="1">
            <a:spLocks noChangeArrowheads="1"/>
          </p:cNvSpPr>
          <p:nvPr/>
        </p:nvSpPr>
        <p:spPr bwMode="auto">
          <a:xfrm>
            <a:off x="9238768" y="5801144"/>
            <a:ext cx="2830390" cy="307777"/>
          </a:xfrm>
          <a:prstGeom prst="rect">
            <a:avLst/>
          </a:prstGeom>
          <a:noFill/>
          <a:ln w="9525">
            <a:noFill/>
            <a:miter lim="800000"/>
            <a:headEnd/>
            <a:tailEnd/>
          </a:ln>
        </p:spPr>
        <p:txBody>
          <a:bodyPr wrap="none">
            <a:spAutoFit/>
          </a:bodyPr>
          <a:lstStyle/>
          <a:p>
            <a:r>
              <a:rPr lang="en-US" sz="1400" dirty="0"/>
              <a:t>Source: </a:t>
            </a:r>
            <a:r>
              <a:rPr lang="en-US" sz="1400"/>
              <a:t>Rogers </a:t>
            </a:r>
            <a:r>
              <a:rPr lang="en-US" sz="1400" smtClean="0"/>
              <a:t>2015 Annual </a:t>
            </a:r>
            <a:r>
              <a:rPr lang="en-US" sz="1400" dirty="0"/>
              <a:t>Reports</a:t>
            </a:r>
            <a:endParaRPr lang="en-CA" sz="1400" dirty="0"/>
          </a:p>
        </p:txBody>
      </p:sp>
    </p:spTree>
    <p:extLst>
      <p:ext uri="{BB962C8B-B14F-4D97-AF65-F5344CB8AC3E}">
        <p14:creationId xmlns:p14="http://schemas.microsoft.com/office/powerpoint/2010/main" val="149137969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Dividends</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24" name="Group 23"/>
          <p:cNvGrpSpPr/>
          <p:nvPr/>
        </p:nvGrpSpPr>
        <p:grpSpPr>
          <a:xfrm>
            <a:off x="2191677" y="6276744"/>
            <a:ext cx="7717901" cy="390425"/>
            <a:chOff x="2191677" y="6276744"/>
            <a:chExt cx="7717901" cy="390425"/>
          </a:xfrm>
        </p:grpSpPr>
        <p:sp>
          <p:nvSpPr>
            <p:cNvPr id="25" name="TextBox 2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6" name="TextBox 2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8" name="TextBox 27"/>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9" name="TextBox 28"/>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30" name="Straight Connector 29"/>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550" y="1690688"/>
            <a:ext cx="9740900" cy="3860800"/>
          </a:xfrm>
          <a:prstGeom prst="rect">
            <a:avLst/>
          </a:prstGeom>
        </p:spPr>
      </p:pic>
      <p:sp>
        <p:nvSpPr>
          <p:cNvPr id="13" name="TextBox 12"/>
          <p:cNvSpPr txBox="1">
            <a:spLocks noChangeArrowheads="1"/>
          </p:cNvSpPr>
          <p:nvPr/>
        </p:nvSpPr>
        <p:spPr bwMode="auto">
          <a:xfrm>
            <a:off x="9238768" y="5801144"/>
            <a:ext cx="2830390" cy="307777"/>
          </a:xfrm>
          <a:prstGeom prst="rect">
            <a:avLst/>
          </a:prstGeom>
          <a:noFill/>
          <a:ln w="9525">
            <a:noFill/>
            <a:miter lim="800000"/>
            <a:headEnd/>
            <a:tailEnd/>
          </a:ln>
        </p:spPr>
        <p:txBody>
          <a:bodyPr wrap="none">
            <a:spAutoFit/>
          </a:bodyPr>
          <a:lstStyle/>
          <a:p>
            <a:r>
              <a:rPr lang="en-US" sz="1400" dirty="0"/>
              <a:t>Source: </a:t>
            </a:r>
            <a:r>
              <a:rPr lang="en-US" sz="1400"/>
              <a:t>Rogers </a:t>
            </a:r>
            <a:r>
              <a:rPr lang="en-US" sz="1400" smtClean="0"/>
              <a:t>2015 Annual </a:t>
            </a:r>
            <a:r>
              <a:rPr lang="en-US" sz="1400" dirty="0"/>
              <a:t>Reports</a:t>
            </a:r>
            <a:endParaRPr lang="en-CA" sz="1400" dirty="0"/>
          </a:p>
        </p:txBody>
      </p:sp>
    </p:spTree>
    <p:extLst>
      <p:ext uri="{BB962C8B-B14F-4D97-AF65-F5344CB8AC3E}">
        <p14:creationId xmlns:p14="http://schemas.microsoft.com/office/powerpoint/2010/main" val="153650885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Dilution</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3">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24" name="Group 23"/>
          <p:cNvGrpSpPr/>
          <p:nvPr/>
        </p:nvGrpSpPr>
        <p:grpSpPr>
          <a:xfrm>
            <a:off x="2191677" y="6276744"/>
            <a:ext cx="7717901" cy="390425"/>
            <a:chOff x="2191677" y="6276744"/>
            <a:chExt cx="7717901" cy="390425"/>
          </a:xfrm>
        </p:grpSpPr>
        <p:sp>
          <p:nvSpPr>
            <p:cNvPr id="25" name="TextBox 24"/>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6" name="TextBox 25"/>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8" name="TextBox 27"/>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9" name="TextBox 28"/>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30" name="Straight Connector 29"/>
            <p:cNvCxnSpPr/>
            <p:nvPr/>
          </p:nvCxnSpPr>
          <p:spPr>
            <a:xfrm flipV="1">
              <a:off x="2191677"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2" name="TextBox 11"/>
          <p:cNvSpPr txBox="1">
            <a:spLocks noChangeArrowheads="1"/>
          </p:cNvSpPr>
          <p:nvPr/>
        </p:nvSpPr>
        <p:spPr bwMode="auto">
          <a:xfrm>
            <a:off x="9238768" y="5801144"/>
            <a:ext cx="2830390" cy="307777"/>
          </a:xfrm>
          <a:prstGeom prst="rect">
            <a:avLst/>
          </a:prstGeom>
          <a:noFill/>
          <a:ln w="9525">
            <a:noFill/>
            <a:miter lim="800000"/>
            <a:headEnd/>
            <a:tailEnd/>
          </a:ln>
        </p:spPr>
        <p:txBody>
          <a:bodyPr wrap="none">
            <a:spAutoFit/>
          </a:bodyPr>
          <a:lstStyle/>
          <a:p>
            <a:r>
              <a:rPr lang="en-US" sz="1400" dirty="0"/>
              <a:t>Source: </a:t>
            </a:r>
            <a:r>
              <a:rPr lang="en-US" sz="1400"/>
              <a:t>Rogers </a:t>
            </a:r>
            <a:r>
              <a:rPr lang="en-US" sz="1400" smtClean="0"/>
              <a:t>2015 Annual </a:t>
            </a:r>
            <a:r>
              <a:rPr lang="en-US" sz="1400" dirty="0"/>
              <a:t>Reports</a:t>
            </a:r>
            <a:endParaRPr lang="en-CA" sz="14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8500" y="850900"/>
            <a:ext cx="5702300" cy="5143500"/>
          </a:xfrm>
          <a:prstGeom prst="rect">
            <a:avLst/>
          </a:prstGeom>
        </p:spPr>
      </p:pic>
    </p:spTree>
    <p:extLst>
      <p:ext uri="{BB962C8B-B14F-4D97-AF65-F5344CB8AC3E}">
        <p14:creationId xmlns:p14="http://schemas.microsoft.com/office/powerpoint/2010/main" val="5102416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rPr>
              <a:t>Wireline and Wireless Growth</a:t>
            </a:r>
            <a:endParaRPr lang="en-US" sz="4800" dirty="0">
              <a:solidFill>
                <a:srgbClr val="FFFFFF"/>
              </a:solidFill>
            </a:endParaRPr>
          </a:p>
        </p:txBody>
      </p:sp>
      <p:grpSp>
        <p:nvGrpSpPr>
          <p:cNvPr id="9" name="Group 8"/>
          <p:cNvGrpSpPr/>
          <p:nvPr/>
        </p:nvGrpSpPr>
        <p:grpSpPr>
          <a:xfrm>
            <a:off x="1502140" y="877299"/>
            <a:ext cx="8731876" cy="5231621"/>
            <a:chOff x="2001390" y="877300"/>
            <a:chExt cx="7207005" cy="4884194"/>
          </a:xfrm>
        </p:grpSpPr>
        <p:pic>
          <p:nvPicPr>
            <p:cNvPr id="2" name="Picture 1"/>
            <p:cNvPicPr>
              <a:picLocks noChangeAspect="1"/>
            </p:cNvPicPr>
            <p:nvPr/>
          </p:nvPicPr>
          <p:blipFill>
            <a:blip r:embed="rId2"/>
            <a:stretch>
              <a:fillRect/>
            </a:stretch>
          </p:blipFill>
          <p:spPr>
            <a:xfrm>
              <a:off x="2001390" y="877300"/>
              <a:ext cx="7207005" cy="3088716"/>
            </a:xfrm>
            <a:prstGeom prst="rect">
              <a:avLst/>
            </a:prstGeom>
          </p:spPr>
        </p:pic>
        <p:pic>
          <p:nvPicPr>
            <p:cNvPr id="7" name="Picture 6"/>
            <p:cNvPicPr>
              <a:picLocks noChangeAspect="1"/>
            </p:cNvPicPr>
            <p:nvPr/>
          </p:nvPicPr>
          <p:blipFill>
            <a:blip r:embed="rId3"/>
            <a:stretch>
              <a:fillRect/>
            </a:stretch>
          </p:blipFill>
          <p:spPr>
            <a:xfrm>
              <a:off x="2001390" y="3943966"/>
              <a:ext cx="7207005" cy="1817528"/>
            </a:xfrm>
            <a:prstGeom prst="rect">
              <a:avLst/>
            </a:prstGeom>
          </p:spPr>
        </p:pic>
      </p:grpSp>
      <p:sp>
        <p:nvSpPr>
          <p:cNvPr id="13" name="TextBox 12"/>
          <p:cNvSpPr txBox="1"/>
          <p:nvPr/>
        </p:nvSpPr>
        <p:spPr>
          <a:xfrm>
            <a:off x="97074" y="5647255"/>
            <a:ext cx="1268087" cy="400110"/>
          </a:xfrm>
          <a:prstGeom prst="rect">
            <a:avLst/>
          </a:prstGeom>
          <a:noFill/>
        </p:spPr>
        <p:txBody>
          <a:bodyPr wrap="square" rtlCol="0">
            <a:spAutoFit/>
          </a:bodyPr>
          <a:lstStyle/>
          <a:p>
            <a:r>
              <a:rPr lang="en-US" sz="1000" dirty="0" smtClean="0"/>
              <a:t>Source: CRTC data collection</a:t>
            </a:r>
            <a:endParaRPr lang="en-CA" sz="1000" dirty="0"/>
          </a:p>
        </p:txBody>
      </p:sp>
      <p:sp>
        <p:nvSpPr>
          <p:cNvPr id="14" name="TextBox 13"/>
          <p:cNvSpPr txBox="1"/>
          <p:nvPr/>
        </p:nvSpPr>
        <p:spPr>
          <a:xfrm>
            <a:off x="2658979" y="824322"/>
            <a:ext cx="1237445" cy="338554"/>
          </a:xfrm>
          <a:prstGeom prst="rect">
            <a:avLst/>
          </a:prstGeom>
          <a:noFill/>
        </p:spPr>
        <p:txBody>
          <a:bodyPr wrap="square" rtlCol="0">
            <a:spAutoFit/>
          </a:bodyPr>
          <a:lstStyle/>
          <a:p>
            <a:r>
              <a:rPr lang="en-US" sz="1600" dirty="0" smtClean="0"/>
              <a:t>($ Billions)</a:t>
            </a:r>
            <a:endParaRPr lang="en-CA" sz="1600" dirty="0"/>
          </a:p>
        </p:txBody>
      </p:sp>
    </p:spTree>
    <p:extLst>
      <p:ext uri="{BB962C8B-B14F-4D97-AF65-F5344CB8AC3E}">
        <p14:creationId xmlns:p14="http://schemas.microsoft.com/office/powerpoint/2010/main" val="20000576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p:cNvSpPr>
          <p:nvPr/>
        </p:nvSpPr>
        <p:spPr>
          <a:xfrm>
            <a:off x="0" y="0"/>
            <a:ext cx="12192000" cy="6857999"/>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sp>
        <p:nvSpPr>
          <p:cNvPr id="2" name="Title 1"/>
          <p:cNvSpPr>
            <a:spLocks noGrp="1"/>
          </p:cNvSpPr>
          <p:nvPr>
            <p:ph type="title"/>
          </p:nvPr>
        </p:nvSpPr>
        <p:spPr>
          <a:xfrm>
            <a:off x="838200" y="515027"/>
            <a:ext cx="10515600" cy="1325563"/>
          </a:xfrm>
        </p:spPr>
        <p:txBody>
          <a:bodyPr>
            <a:normAutofit/>
          </a:bodyPr>
          <a:lstStyle/>
          <a:p>
            <a:pPr algn="ctr"/>
            <a:r>
              <a:rPr lang="en-US" sz="6000" dirty="0" smtClean="0">
                <a:solidFill>
                  <a:schemeClr val="bg1"/>
                </a:solidFill>
              </a:rPr>
              <a:t>Management</a:t>
            </a:r>
            <a:endParaRPr lang="en-US" sz="6000" dirty="0">
              <a:solidFill>
                <a:schemeClr val="bg1"/>
              </a:solidFill>
            </a:endParaRPr>
          </a:p>
        </p:txBody>
      </p:sp>
      <p:pic>
        <p:nvPicPr>
          <p:cNvPr id="5" name="Picture 4"/>
          <p:cNvPicPr>
            <a:picLocks noChangeAspect="1"/>
          </p:cNvPicPr>
          <p:nvPr/>
        </p:nvPicPr>
        <p:blipFill>
          <a:blip r:embed="rId3"/>
          <a:stretch>
            <a:fillRect/>
          </a:stretch>
        </p:blipFill>
        <p:spPr>
          <a:xfrm>
            <a:off x="4312985" y="1840590"/>
            <a:ext cx="3566029" cy="4403999"/>
          </a:xfrm>
          <a:prstGeom prst="rect">
            <a:avLst/>
          </a:prstGeom>
        </p:spPr>
      </p:pic>
    </p:spTree>
    <p:extLst>
      <p:ext uri="{BB962C8B-B14F-4D97-AF65-F5344CB8AC3E}">
        <p14:creationId xmlns:p14="http://schemas.microsoft.com/office/powerpoint/2010/main" val="124544166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3" name="Group 2"/>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478605"/>
            <a:ext cx="7616834" cy="4226846"/>
          </a:xfrm>
          <a:prstGeom prst="rect">
            <a:avLst/>
          </a:prstGeom>
        </p:spPr>
      </p:pic>
      <p:sp>
        <p:nvSpPr>
          <p:cNvPr id="13" name="TextBox 12"/>
          <p:cNvSpPr txBox="1">
            <a:spLocks noChangeArrowheads="1"/>
          </p:cNvSpPr>
          <p:nvPr/>
        </p:nvSpPr>
        <p:spPr bwMode="auto">
          <a:xfrm>
            <a:off x="9238768" y="5801144"/>
            <a:ext cx="2830390" cy="307777"/>
          </a:xfrm>
          <a:prstGeom prst="rect">
            <a:avLst/>
          </a:prstGeom>
          <a:noFill/>
          <a:ln w="9525">
            <a:noFill/>
            <a:miter lim="800000"/>
            <a:headEnd/>
            <a:tailEnd/>
          </a:ln>
        </p:spPr>
        <p:txBody>
          <a:bodyPr wrap="none">
            <a:spAutoFit/>
          </a:bodyPr>
          <a:lstStyle/>
          <a:p>
            <a:r>
              <a:rPr lang="en-US" sz="1400" dirty="0"/>
              <a:t>Source: </a:t>
            </a:r>
            <a:r>
              <a:rPr lang="en-US" sz="1400"/>
              <a:t>Rogers </a:t>
            </a:r>
            <a:r>
              <a:rPr lang="en-US" sz="1400" smtClean="0"/>
              <a:t>2015 Annual </a:t>
            </a:r>
            <a:r>
              <a:rPr lang="en-US" sz="1400" dirty="0"/>
              <a:t>Reports</a:t>
            </a:r>
            <a:endParaRPr lang="en-CA" sz="1400" dirty="0"/>
          </a:p>
        </p:txBody>
      </p:sp>
      <p:pic>
        <p:nvPicPr>
          <p:cNvPr id="1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8768" y="1690688"/>
            <a:ext cx="2057400" cy="3845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6930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Board of Directors</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3" name="Group 2"/>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2" name="Content Placeholder 11"/>
          <p:cNvSpPr txBox="1">
            <a:spLocks/>
          </p:cNvSpPr>
          <p:nvPr/>
        </p:nvSpPr>
        <p:spPr>
          <a:xfrm>
            <a:off x="2619705" y="1468810"/>
            <a:ext cx="8315853" cy="46171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smtClean="0"/>
              <a:t>Alan Douglas Horn – Chairman </a:t>
            </a:r>
          </a:p>
          <a:p>
            <a:r>
              <a:rPr lang="en-US" sz="2400" dirty="0" smtClean="0"/>
              <a:t>Vice President, Finance and Chief Financial Officer at Rogers from 1996 to 2006</a:t>
            </a:r>
          </a:p>
          <a:p>
            <a:r>
              <a:rPr lang="en-US" sz="2400" dirty="0" smtClean="0"/>
              <a:t>President and Chief Operating Officer at Rogers from 1990-1996 </a:t>
            </a:r>
          </a:p>
          <a:p>
            <a:r>
              <a:rPr lang="en-US" sz="2400" dirty="0" smtClean="0"/>
              <a:t>Became Chairman of the Board in 2006</a:t>
            </a:r>
          </a:p>
          <a:p>
            <a:r>
              <a:rPr lang="en-US" sz="2400" dirty="0" smtClean="0"/>
              <a:t>Member of the Advisory Committee of the Rogers Control Trust</a:t>
            </a:r>
          </a:p>
          <a:p>
            <a:r>
              <a:rPr lang="en-US" sz="2400" dirty="0" smtClean="0"/>
              <a:t>Chartered Professional Accountant and Chartered Accountant Designations</a:t>
            </a:r>
          </a:p>
          <a:p>
            <a:r>
              <a:rPr lang="en-US" sz="2400" dirty="0" smtClean="0"/>
              <a:t>Received his Bachelors of Science in Mathematics from the University of Aberdeen, Scotland</a:t>
            </a:r>
            <a:endParaRPr lang="en-US" sz="2400" dirty="0"/>
          </a:p>
        </p:txBody>
      </p:sp>
      <p:sp>
        <p:nvSpPr>
          <p:cNvPr id="15" name="TextBox 14"/>
          <p:cNvSpPr txBox="1">
            <a:spLocks noChangeArrowheads="1"/>
          </p:cNvSpPr>
          <p:nvPr/>
        </p:nvSpPr>
        <p:spPr bwMode="auto">
          <a:xfrm>
            <a:off x="9451851" y="5819706"/>
            <a:ext cx="2967415" cy="307777"/>
          </a:xfrm>
          <a:prstGeom prst="rect">
            <a:avLst/>
          </a:prstGeom>
          <a:noFill/>
          <a:ln w="9525">
            <a:noFill/>
            <a:miter lim="800000"/>
            <a:headEnd/>
            <a:tailEnd/>
          </a:ln>
        </p:spPr>
        <p:txBody>
          <a:bodyPr wrap="none">
            <a:spAutoFit/>
          </a:bodyPr>
          <a:lstStyle/>
          <a:p>
            <a:r>
              <a:rPr lang="en-US" sz="1400" dirty="0"/>
              <a:t>Source: Rogers </a:t>
            </a:r>
            <a:r>
              <a:rPr lang="en-US" sz="1400" dirty="0" smtClean="0"/>
              <a:t>Corporate Website</a:t>
            </a:r>
            <a:endParaRPr lang="en-CA" sz="1400" dirty="0"/>
          </a:p>
        </p:txBody>
      </p:sp>
      <p:pic>
        <p:nvPicPr>
          <p:cNvPr id="7" name="Picture 6"/>
          <p:cNvPicPr>
            <a:picLocks noChangeAspect="1"/>
          </p:cNvPicPr>
          <p:nvPr/>
        </p:nvPicPr>
        <p:blipFill>
          <a:blip r:embed="rId3"/>
          <a:stretch>
            <a:fillRect/>
          </a:stretch>
        </p:blipFill>
        <p:spPr>
          <a:xfrm>
            <a:off x="838200" y="2629804"/>
            <a:ext cx="1270000" cy="1270000"/>
          </a:xfrm>
          <a:prstGeom prst="rect">
            <a:avLst/>
          </a:prstGeom>
        </p:spPr>
      </p:pic>
    </p:spTree>
    <p:extLst>
      <p:ext uri="{BB962C8B-B14F-4D97-AF65-F5344CB8AC3E}">
        <p14:creationId xmlns:p14="http://schemas.microsoft.com/office/powerpoint/2010/main" val="11013669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Board of Directors</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3" name="Group 2"/>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2" name="Content Placeholder 11"/>
          <p:cNvSpPr txBox="1">
            <a:spLocks/>
          </p:cNvSpPr>
          <p:nvPr/>
        </p:nvSpPr>
        <p:spPr>
          <a:xfrm>
            <a:off x="2619705" y="1468810"/>
            <a:ext cx="8315853" cy="46171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smtClean="0"/>
              <a:t>Charles </a:t>
            </a:r>
            <a:r>
              <a:rPr lang="en-US" sz="2400" b="1" dirty="0" err="1" smtClean="0"/>
              <a:t>Sirois</a:t>
            </a:r>
            <a:r>
              <a:rPr lang="en-US" sz="2400" b="1" dirty="0" smtClean="0"/>
              <a:t> – Lead Director</a:t>
            </a:r>
          </a:p>
          <a:p>
            <a:r>
              <a:rPr lang="en-US" sz="2400" dirty="0" smtClean="0"/>
              <a:t>Current position since 2014</a:t>
            </a:r>
          </a:p>
          <a:p>
            <a:r>
              <a:rPr lang="en-US" sz="2400" dirty="0" smtClean="0"/>
              <a:t>Chair of CIBC Board</a:t>
            </a:r>
          </a:p>
          <a:p>
            <a:r>
              <a:rPr lang="en-US" sz="2400" dirty="0" smtClean="0"/>
              <a:t>Bachelors of Finance from </a:t>
            </a:r>
            <a:r>
              <a:rPr lang="en-US" sz="2400" dirty="0" err="1" smtClean="0"/>
              <a:t>Universite</a:t>
            </a:r>
            <a:r>
              <a:rPr lang="en-US" sz="2400" dirty="0" smtClean="0"/>
              <a:t> de </a:t>
            </a:r>
            <a:r>
              <a:rPr lang="en-US" sz="2400" dirty="0" err="1" smtClean="0"/>
              <a:t>Sherbrooke</a:t>
            </a:r>
            <a:r>
              <a:rPr lang="en-US" sz="2400" dirty="0" smtClean="0"/>
              <a:t>, Maser of Finance from </a:t>
            </a:r>
            <a:r>
              <a:rPr lang="en-US" sz="2400" dirty="0" err="1" smtClean="0"/>
              <a:t>Universite</a:t>
            </a:r>
            <a:r>
              <a:rPr lang="en-US" sz="2400" dirty="0" smtClean="0"/>
              <a:t> Laval</a:t>
            </a:r>
          </a:p>
          <a:p>
            <a:r>
              <a:rPr lang="en-US" sz="2400" dirty="0" smtClean="0"/>
              <a:t>Founding partner of Tandem Expansion Fund</a:t>
            </a:r>
          </a:p>
          <a:p>
            <a:r>
              <a:rPr lang="en-US" sz="2400" dirty="0" smtClean="0"/>
              <a:t>Previous senior positions at BCE and Teleglobe</a:t>
            </a:r>
          </a:p>
          <a:p>
            <a:r>
              <a:rPr lang="en-US" sz="2400" dirty="0" smtClean="0"/>
              <a:t>Founder and senior positions at Microcell Telecommunications and </a:t>
            </a:r>
            <a:r>
              <a:rPr lang="en-US" sz="2400" dirty="0" err="1" smtClean="0"/>
              <a:t>Telesystem</a:t>
            </a:r>
            <a:r>
              <a:rPr lang="en-US" sz="2400" dirty="0" smtClean="0"/>
              <a:t> International Wireless</a:t>
            </a:r>
            <a:endParaRPr lang="en-US" sz="2400" dirty="0"/>
          </a:p>
        </p:txBody>
      </p:sp>
      <p:sp>
        <p:nvSpPr>
          <p:cNvPr id="15" name="TextBox 14"/>
          <p:cNvSpPr txBox="1">
            <a:spLocks noChangeArrowheads="1"/>
          </p:cNvSpPr>
          <p:nvPr/>
        </p:nvSpPr>
        <p:spPr bwMode="auto">
          <a:xfrm>
            <a:off x="9451851" y="5819706"/>
            <a:ext cx="2967415" cy="307777"/>
          </a:xfrm>
          <a:prstGeom prst="rect">
            <a:avLst/>
          </a:prstGeom>
          <a:noFill/>
          <a:ln w="9525">
            <a:noFill/>
            <a:miter lim="800000"/>
            <a:headEnd/>
            <a:tailEnd/>
          </a:ln>
        </p:spPr>
        <p:txBody>
          <a:bodyPr wrap="none">
            <a:spAutoFit/>
          </a:bodyPr>
          <a:lstStyle/>
          <a:p>
            <a:r>
              <a:rPr lang="en-US" sz="1400" dirty="0"/>
              <a:t>Source: Rogers </a:t>
            </a:r>
            <a:r>
              <a:rPr lang="en-US" sz="1400" dirty="0" smtClean="0"/>
              <a:t>Corporate Website</a:t>
            </a:r>
            <a:endParaRPr lang="en-CA" sz="1400" dirty="0"/>
          </a:p>
        </p:txBody>
      </p:sp>
      <p:pic>
        <p:nvPicPr>
          <p:cNvPr id="4" name="Picture 3"/>
          <p:cNvPicPr>
            <a:picLocks noChangeAspect="1"/>
          </p:cNvPicPr>
          <p:nvPr/>
        </p:nvPicPr>
        <p:blipFill>
          <a:blip r:embed="rId3"/>
          <a:stretch>
            <a:fillRect/>
          </a:stretch>
        </p:blipFill>
        <p:spPr>
          <a:xfrm>
            <a:off x="838200" y="2629804"/>
            <a:ext cx="1270000" cy="1270000"/>
          </a:xfrm>
          <a:prstGeom prst="rect">
            <a:avLst/>
          </a:prstGeom>
        </p:spPr>
      </p:pic>
    </p:spTree>
    <p:extLst>
      <p:ext uri="{BB962C8B-B14F-4D97-AF65-F5344CB8AC3E}">
        <p14:creationId xmlns:p14="http://schemas.microsoft.com/office/powerpoint/2010/main" val="91058323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Board of Directors</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3" name="Group 2"/>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2" name="Content Placeholder 11"/>
          <p:cNvSpPr txBox="1">
            <a:spLocks/>
          </p:cNvSpPr>
          <p:nvPr/>
        </p:nvSpPr>
        <p:spPr>
          <a:xfrm>
            <a:off x="2619705" y="1468810"/>
            <a:ext cx="8412730" cy="46171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smtClean="0"/>
              <a:t>Charles </a:t>
            </a:r>
            <a:r>
              <a:rPr lang="en-US" sz="2400" b="1" dirty="0" err="1" smtClean="0"/>
              <a:t>Wiliam</a:t>
            </a:r>
            <a:r>
              <a:rPr lang="en-US" sz="2400" b="1" dirty="0" smtClean="0"/>
              <a:t> David </a:t>
            </a:r>
            <a:r>
              <a:rPr lang="en-US" sz="2400" b="1" dirty="0" err="1" smtClean="0"/>
              <a:t>Birchall</a:t>
            </a:r>
            <a:r>
              <a:rPr lang="en-US" sz="2400" b="1" dirty="0" smtClean="0"/>
              <a:t> – Vice Chairman </a:t>
            </a:r>
            <a:r>
              <a:rPr lang="en-US" sz="2400" b="1" dirty="0" err="1" smtClean="0"/>
              <a:t>Barrick</a:t>
            </a:r>
            <a:r>
              <a:rPr lang="en-US" sz="2400" b="1" dirty="0" smtClean="0"/>
              <a:t> Gold Corp.</a:t>
            </a:r>
          </a:p>
          <a:p>
            <a:r>
              <a:rPr lang="en-US" sz="2400" dirty="0" smtClean="0"/>
              <a:t>Chairman of </a:t>
            </a:r>
            <a:r>
              <a:rPr lang="en-US" sz="2400" dirty="0" err="1" smtClean="0"/>
              <a:t>Barrick</a:t>
            </a:r>
            <a:r>
              <a:rPr lang="en-US" sz="2400" dirty="0" smtClean="0"/>
              <a:t> International Banking Corp</a:t>
            </a:r>
          </a:p>
          <a:p>
            <a:r>
              <a:rPr lang="en-US" sz="2400" dirty="0" smtClean="0"/>
              <a:t>Vice Chairman of </a:t>
            </a:r>
            <a:r>
              <a:rPr lang="en-US" sz="2400" dirty="0" err="1" smtClean="0"/>
              <a:t>TrizeHahn</a:t>
            </a:r>
            <a:r>
              <a:rPr lang="en-US" sz="2400" dirty="0" smtClean="0"/>
              <a:t> Corp. 1996 – 2001 </a:t>
            </a:r>
          </a:p>
          <a:p>
            <a:r>
              <a:rPr lang="en-US" sz="2400" dirty="0" smtClean="0"/>
              <a:t>Fellow of the Institute of CA of England and Wales</a:t>
            </a:r>
          </a:p>
          <a:p>
            <a:pPr marL="0" indent="0">
              <a:buNone/>
            </a:pPr>
            <a:r>
              <a:rPr lang="en-US" sz="2400" b="1" dirty="0" smtClean="0"/>
              <a:t>Bonnie Brooks – Vice Chairman Hudson’s Bay Company</a:t>
            </a:r>
          </a:p>
          <a:p>
            <a:r>
              <a:rPr lang="en-US" sz="2400" dirty="0" smtClean="0"/>
              <a:t>Current position since 2014</a:t>
            </a:r>
          </a:p>
          <a:p>
            <a:r>
              <a:rPr lang="en-US" sz="2400" dirty="0" smtClean="0"/>
              <a:t>Director of Empire Company Ltd, </a:t>
            </a:r>
            <a:r>
              <a:rPr lang="en-US" sz="2400" dirty="0" err="1" smtClean="0"/>
              <a:t>Riocan</a:t>
            </a:r>
            <a:r>
              <a:rPr lang="en-US" sz="2400" dirty="0" smtClean="0"/>
              <a:t> Real Estate Investment Trust, and Abercrombie &amp; Fitch Co.</a:t>
            </a:r>
          </a:p>
          <a:p>
            <a:r>
              <a:rPr lang="en-US" sz="2400" dirty="0" smtClean="0"/>
              <a:t>MBA University of Western Ontario</a:t>
            </a:r>
          </a:p>
          <a:p>
            <a:r>
              <a:rPr lang="en-US" sz="2400" dirty="0" smtClean="0"/>
              <a:t>LLD from University of Guelph, DCL from St. Mary’s University</a:t>
            </a:r>
            <a:endParaRPr lang="en-US" sz="2400" dirty="0"/>
          </a:p>
        </p:txBody>
      </p:sp>
      <p:sp>
        <p:nvSpPr>
          <p:cNvPr id="15" name="TextBox 14"/>
          <p:cNvSpPr txBox="1">
            <a:spLocks noChangeArrowheads="1"/>
          </p:cNvSpPr>
          <p:nvPr/>
        </p:nvSpPr>
        <p:spPr bwMode="auto">
          <a:xfrm>
            <a:off x="9451851" y="5819706"/>
            <a:ext cx="2967415" cy="307777"/>
          </a:xfrm>
          <a:prstGeom prst="rect">
            <a:avLst/>
          </a:prstGeom>
          <a:noFill/>
          <a:ln w="9525">
            <a:noFill/>
            <a:miter lim="800000"/>
            <a:headEnd/>
            <a:tailEnd/>
          </a:ln>
        </p:spPr>
        <p:txBody>
          <a:bodyPr wrap="none">
            <a:spAutoFit/>
          </a:bodyPr>
          <a:lstStyle/>
          <a:p>
            <a:r>
              <a:rPr lang="en-US" sz="1400" dirty="0"/>
              <a:t>Source: Rogers </a:t>
            </a:r>
            <a:r>
              <a:rPr lang="en-US" sz="1400" dirty="0" smtClean="0"/>
              <a:t>Corporate Website</a:t>
            </a:r>
            <a:endParaRPr lang="en-CA" sz="1400" dirty="0"/>
          </a:p>
        </p:txBody>
      </p:sp>
      <p:pic>
        <p:nvPicPr>
          <p:cNvPr id="5" name="Picture 4"/>
          <p:cNvPicPr>
            <a:picLocks noChangeAspect="1"/>
          </p:cNvPicPr>
          <p:nvPr/>
        </p:nvPicPr>
        <p:blipFill>
          <a:blip r:embed="rId3"/>
          <a:stretch>
            <a:fillRect/>
          </a:stretch>
        </p:blipFill>
        <p:spPr>
          <a:xfrm>
            <a:off x="838200" y="1979903"/>
            <a:ext cx="1270000" cy="1270000"/>
          </a:xfrm>
          <a:prstGeom prst="rect">
            <a:avLst/>
          </a:prstGeom>
        </p:spPr>
      </p:pic>
      <p:pic>
        <p:nvPicPr>
          <p:cNvPr id="6" name="Picture 5"/>
          <p:cNvPicPr>
            <a:picLocks noChangeAspect="1"/>
          </p:cNvPicPr>
          <p:nvPr/>
        </p:nvPicPr>
        <p:blipFill>
          <a:blip r:embed="rId4"/>
          <a:stretch>
            <a:fillRect/>
          </a:stretch>
        </p:blipFill>
        <p:spPr>
          <a:xfrm>
            <a:off x="838200" y="3914706"/>
            <a:ext cx="1270000" cy="1270000"/>
          </a:xfrm>
          <a:prstGeom prst="rect">
            <a:avLst/>
          </a:prstGeom>
        </p:spPr>
      </p:pic>
    </p:spTree>
    <p:extLst>
      <p:ext uri="{BB962C8B-B14F-4D97-AF65-F5344CB8AC3E}">
        <p14:creationId xmlns:p14="http://schemas.microsoft.com/office/powerpoint/2010/main" val="29883189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Board of Directors</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3" name="Group 2"/>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2" name="Content Placeholder 11"/>
          <p:cNvSpPr txBox="1">
            <a:spLocks/>
          </p:cNvSpPr>
          <p:nvPr/>
        </p:nvSpPr>
        <p:spPr>
          <a:xfrm>
            <a:off x="2619705" y="1468810"/>
            <a:ext cx="8412730" cy="46171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smtClean="0"/>
              <a:t>Stephen Burch – Company Director</a:t>
            </a:r>
          </a:p>
          <a:p>
            <a:r>
              <a:rPr lang="en-US" sz="2400" dirty="0" smtClean="0"/>
              <a:t>Chairman of Board of the University of Maryland Medical System</a:t>
            </a:r>
          </a:p>
          <a:p>
            <a:r>
              <a:rPr lang="en-US" sz="2400" dirty="0" smtClean="0"/>
              <a:t>Various positions at Comcast Cable Communications 1987 - 2005</a:t>
            </a:r>
          </a:p>
          <a:p>
            <a:r>
              <a:rPr lang="en-US" sz="2400" dirty="0" smtClean="0"/>
              <a:t>JD from Gonzaga University</a:t>
            </a:r>
          </a:p>
          <a:p>
            <a:pPr marL="0" indent="0">
              <a:buNone/>
            </a:pPr>
            <a:r>
              <a:rPr lang="en-US" sz="2400" b="1" dirty="0" smtClean="0"/>
              <a:t>John Henry </a:t>
            </a:r>
            <a:r>
              <a:rPr lang="en-US" sz="2400" b="1" dirty="0" err="1" smtClean="0"/>
              <a:t>Clappison</a:t>
            </a:r>
            <a:r>
              <a:rPr lang="en-US" sz="2400" b="1" dirty="0" smtClean="0"/>
              <a:t> – Company Director</a:t>
            </a:r>
          </a:p>
          <a:p>
            <a:r>
              <a:rPr lang="en-US" sz="2400" dirty="0" smtClean="0"/>
              <a:t>Director of Rogers Bank since 2013</a:t>
            </a:r>
          </a:p>
          <a:p>
            <a:r>
              <a:rPr lang="en-US" sz="2400" dirty="0" smtClean="0"/>
              <a:t>Director of </a:t>
            </a:r>
            <a:r>
              <a:rPr lang="en-US" sz="2400" dirty="0" err="1" smtClean="0"/>
              <a:t>SunLife</a:t>
            </a:r>
            <a:r>
              <a:rPr lang="en-US" sz="2400" dirty="0" smtClean="0"/>
              <a:t> Financial Inc. and </a:t>
            </a:r>
            <a:r>
              <a:rPr lang="en-US" sz="2400" dirty="0" err="1" smtClean="0"/>
              <a:t>Cameco</a:t>
            </a:r>
            <a:r>
              <a:rPr lang="en-US" sz="2400" dirty="0" smtClean="0"/>
              <a:t> Corp</a:t>
            </a:r>
          </a:p>
          <a:p>
            <a:r>
              <a:rPr lang="en-US" sz="2400" dirty="0" smtClean="0"/>
              <a:t>CPA, CA, Fellow of the CPA of Ontario</a:t>
            </a:r>
          </a:p>
          <a:p>
            <a:r>
              <a:rPr lang="en-US" sz="2400" dirty="0" smtClean="0"/>
              <a:t>Managing Partner of PwC 1990 – 2005 </a:t>
            </a:r>
            <a:endParaRPr lang="en-US" sz="2400" dirty="0"/>
          </a:p>
        </p:txBody>
      </p:sp>
      <p:sp>
        <p:nvSpPr>
          <p:cNvPr id="15" name="TextBox 14"/>
          <p:cNvSpPr txBox="1">
            <a:spLocks noChangeArrowheads="1"/>
          </p:cNvSpPr>
          <p:nvPr/>
        </p:nvSpPr>
        <p:spPr bwMode="auto">
          <a:xfrm>
            <a:off x="9451851" y="5819706"/>
            <a:ext cx="2967415" cy="307777"/>
          </a:xfrm>
          <a:prstGeom prst="rect">
            <a:avLst/>
          </a:prstGeom>
          <a:noFill/>
          <a:ln w="9525">
            <a:noFill/>
            <a:miter lim="800000"/>
            <a:headEnd/>
            <a:tailEnd/>
          </a:ln>
        </p:spPr>
        <p:txBody>
          <a:bodyPr wrap="none">
            <a:spAutoFit/>
          </a:bodyPr>
          <a:lstStyle/>
          <a:p>
            <a:r>
              <a:rPr lang="en-US" sz="1400" dirty="0"/>
              <a:t>Source: Rogers </a:t>
            </a:r>
            <a:r>
              <a:rPr lang="en-US" sz="1400" dirty="0" smtClean="0"/>
              <a:t>Corporate Website</a:t>
            </a:r>
            <a:endParaRPr lang="en-CA" sz="1400" dirty="0"/>
          </a:p>
        </p:txBody>
      </p:sp>
      <p:pic>
        <p:nvPicPr>
          <p:cNvPr id="4" name="Picture 3"/>
          <p:cNvPicPr>
            <a:picLocks noChangeAspect="1"/>
          </p:cNvPicPr>
          <p:nvPr/>
        </p:nvPicPr>
        <p:blipFill>
          <a:blip r:embed="rId3"/>
          <a:stretch>
            <a:fillRect/>
          </a:stretch>
        </p:blipFill>
        <p:spPr>
          <a:xfrm>
            <a:off x="838200" y="1994804"/>
            <a:ext cx="1270000" cy="1270000"/>
          </a:xfrm>
          <a:prstGeom prst="rect">
            <a:avLst/>
          </a:prstGeom>
        </p:spPr>
      </p:pic>
      <p:pic>
        <p:nvPicPr>
          <p:cNvPr id="7" name="Picture 6"/>
          <p:cNvPicPr>
            <a:picLocks noChangeAspect="1"/>
          </p:cNvPicPr>
          <p:nvPr/>
        </p:nvPicPr>
        <p:blipFill>
          <a:blip r:embed="rId4"/>
          <a:stretch>
            <a:fillRect/>
          </a:stretch>
        </p:blipFill>
        <p:spPr>
          <a:xfrm>
            <a:off x="838200" y="4059314"/>
            <a:ext cx="1270000" cy="1270000"/>
          </a:xfrm>
          <a:prstGeom prst="rect">
            <a:avLst/>
          </a:prstGeom>
        </p:spPr>
      </p:pic>
    </p:spTree>
    <p:extLst>
      <p:ext uri="{BB962C8B-B14F-4D97-AF65-F5344CB8AC3E}">
        <p14:creationId xmlns:p14="http://schemas.microsoft.com/office/powerpoint/2010/main" val="206931903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Board of Directors</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3" name="Group 2"/>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2" name="Content Placeholder 11"/>
          <p:cNvSpPr txBox="1">
            <a:spLocks/>
          </p:cNvSpPr>
          <p:nvPr/>
        </p:nvSpPr>
        <p:spPr>
          <a:xfrm>
            <a:off x="2619705" y="1468810"/>
            <a:ext cx="8412730" cy="46171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smtClean="0"/>
              <a:t>Guy Laurence – President, CEO</a:t>
            </a:r>
          </a:p>
          <a:p>
            <a:r>
              <a:rPr lang="en-US" sz="2400" dirty="0" smtClean="0"/>
              <a:t>Joined Rogers in 2013</a:t>
            </a:r>
          </a:p>
          <a:p>
            <a:r>
              <a:rPr lang="en-US" sz="2400" dirty="0" smtClean="0"/>
              <a:t>Previous CEO of Vodafone UK</a:t>
            </a:r>
          </a:p>
          <a:p>
            <a:r>
              <a:rPr lang="en-US" sz="2400" dirty="0" smtClean="0"/>
              <a:t>Senior leadership positions at MGM Studios, United Cinemas, and Chrysalis Records</a:t>
            </a:r>
          </a:p>
          <a:p>
            <a:pPr marL="0" indent="0">
              <a:buNone/>
            </a:pPr>
            <a:r>
              <a:rPr lang="en-US" sz="2400" b="1" dirty="0" smtClean="0"/>
              <a:t>Philip Lind – Vice Chairman </a:t>
            </a:r>
          </a:p>
          <a:p>
            <a:r>
              <a:rPr lang="en-US" sz="2400" dirty="0" smtClean="0"/>
              <a:t>Joined Rogers as Programming Chief in 1969</a:t>
            </a:r>
          </a:p>
          <a:p>
            <a:r>
              <a:rPr lang="en-US" sz="2400" dirty="0" smtClean="0"/>
              <a:t>BA in Political Science from UBC, MA in Political Science from University of Rochester</a:t>
            </a:r>
          </a:p>
          <a:p>
            <a:r>
              <a:rPr lang="en-US" sz="2400" dirty="0" smtClean="0"/>
              <a:t>Director of Central Canadian Public TV Association and the US Cable Centre</a:t>
            </a:r>
            <a:endParaRPr lang="en-US" sz="2400" dirty="0"/>
          </a:p>
        </p:txBody>
      </p:sp>
      <p:sp>
        <p:nvSpPr>
          <p:cNvPr id="15" name="TextBox 14"/>
          <p:cNvSpPr txBox="1">
            <a:spLocks noChangeArrowheads="1"/>
          </p:cNvSpPr>
          <p:nvPr/>
        </p:nvSpPr>
        <p:spPr bwMode="auto">
          <a:xfrm>
            <a:off x="9451851" y="5819706"/>
            <a:ext cx="2967415" cy="307777"/>
          </a:xfrm>
          <a:prstGeom prst="rect">
            <a:avLst/>
          </a:prstGeom>
          <a:noFill/>
          <a:ln w="9525">
            <a:noFill/>
            <a:miter lim="800000"/>
            <a:headEnd/>
            <a:tailEnd/>
          </a:ln>
        </p:spPr>
        <p:txBody>
          <a:bodyPr wrap="none">
            <a:spAutoFit/>
          </a:bodyPr>
          <a:lstStyle/>
          <a:p>
            <a:r>
              <a:rPr lang="en-US" sz="1400" dirty="0"/>
              <a:t>Source: Rogers </a:t>
            </a:r>
            <a:r>
              <a:rPr lang="en-US" sz="1400" dirty="0" smtClean="0"/>
              <a:t>Corporate Website</a:t>
            </a:r>
            <a:endParaRPr lang="en-CA" sz="1400" dirty="0"/>
          </a:p>
        </p:txBody>
      </p:sp>
      <p:pic>
        <p:nvPicPr>
          <p:cNvPr id="5" name="Picture 4"/>
          <p:cNvPicPr>
            <a:picLocks noChangeAspect="1"/>
          </p:cNvPicPr>
          <p:nvPr/>
        </p:nvPicPr>
        <p:blipFill>
          <a:blip r:embed="rId3"/>
          <a:stretch>
            <a:fillRect/>
          </a:stretch>
        </p:blipFill>
        <p:spPr>
          <a:xfrm>
            <a:off x="838200" y="2022407"/>
            <a:ext cx="1270000" cy="1257300"/>
          </a:xfrm>
          <a:prstGeom prst="rect">
            <a:avLst/>
          </a:prstGeom>
        </p:spPr>
      </p:pic>
      <p:pic>
        <p:nvPicPr>
          <p:cNvPr id="6" name="Picture 5"/>
          <p:cNvPicPr>
            <a:picLocks noChangeAspect="1"/>
          </p:cNvPicPr>
          <p:nvPr/>
        </p:nvPicPr>
        <p:blipFill>
          <a:blip r:embed="rId4"/>
          <a:stretch>
            <a:fillRect/>
          </a:stretch>
        </p:blipFill>
        <p:spPr>
          <a:xfrm>
            <a:off x="838200" y="4059314"/>
            <a:ext cx="1270000" cy="1270000"/>
          </a:xfrm>
          <a:prstGeom prst="rect">
            <a:avLst/>
          </a:prstGeom>
        </p:spPr>
      </p:pic>
    </p:spTree>
    <p:extLst>
      <p:ext uri="{BB962C8B-B14F-4D97-AF65-F5344CB8AC3E}">
        <p14:creationId xmlns:p14="http://schemas.microsoft.com/office/powerpoint/2010/main" val="154666748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Board of Directors</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3" name="Group 2"/>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2" name="Content Placeholder 11"/>
          <p:cNvSpPr txBox="1">
            <a:spLocks/>
          </p:cNvSpPr>
          <p:nvPr/>
        </p:nvSpPr>
        <p:spPr>
          <a:xfrm>
            <a:off x="2619705" y="1468810"/>
            <a:ext cx="8412730" cy="46171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smtClean="0"/>
              <a:t>Isabelle </a:t>
            </a:r>
            <a:r>
              <a:rPr lang="en-US" sz="2400" b="1" dirty="0" err="1" smtClean="0"/>
              <a:t>Marcoux</a:t>
            </a:r>
            <a:r>
              <a:rPr lang="en-US" sz="2400" b="1" dirty="0" smtClean="0"/>
              <a:t> – Chair of the Board Transcontinental Inc.</a:t>
            </a:r>
          </a:p>
          <a:p>
            <a:r>
              <a:rPr lang="en-US" sz="2400" dirty="0" smtClean="0"/>
              <a:t>Chair since 2012</a:t>
            </a:r>
          </a:p>
          <a:p>
            <a:r>
              <a:rPr lang="en-US" sz="2400" dirty="0" smtClean="0"/>
              <a:t>Bachelor in Political Science, Economics, and Civil Law from McGill</a:t>
            </a:r>
          </a:p>
          <a:p>
            <a:r>
              <a:rPr lang="en-US" sz="2400" dirty="0" smtClean="0"/>
              <a:t>Lawyer at McCarthy </a:t>
            </a:r>
            <a:r>
              <a:rPr lang="en-US" sz="2400" dirty="0" err="1" smtClean="0"/>
              <a:t>Tertault</a:t>
            </a:r>
            <a:r>
              <a:rPr lang="en-US" sz="2400" dirty="0" smtClean="0"/>
              <a:t> LLP</a:t>
            </a:r>
          </a:p>
          <a:p>
            <a:pPr marL="0" indent="0">
              <a:buNone/>
            </a:pPr>
            <a:r>
              <a:rPr lang="en-US" sz="2400" b="1" dirty="0" smtClean="0"/>
              <a:t>John MacDonald – Company Director</a:t>
            </a:r>
          </a:p>
          <a:p>
            <a:r>
              <a:rPr lang="en-US" sz="2400" dirty="0" smtClean="0"/>
              <a:t>Previous executive positions at AT&amp;T, MTS Allstream, Bell, and </a:t>
            </a:r>
            <a:r>
              <a:rPr lang="en-US" sz="2400" dirty="0" err="1" smtClean="0"/>
              <a:t>Leitech</a:t>
            </a:r>
            <a:r>
              <a:rPr lang="en-US" sz="2400" dirty="0" smtClean="0"/>
              <a:t> Technology Corp</a:t>
            </a:r>
          </a:p>
          <a:p>
            <a:r>
              <a:rPr lang="en-US" sz="2400" dirty="0" err="1" smtClean="0"/>
              <a:t>B.Sc</a:t>
            </a:r>
            <a:r>
              <a:rPr lang="en-US" sz="2400" dirty="0" smtClean="0"/>
              <a:t> in </a:t>
            </a:r>
            <a:r>
              <a:rPr lang="en-US" sz="2400" dirty="0" err="1" smtClean="0"/>
              <a:t>Engineerint</a:t>
            </a:r>
            <a:r>
              <a:rPr lang="en-US" sz="2400" dirty="0" smtClean="0"/>
              <a:t> from Dalhousie, BA in Engineering from University of Nova Scotia</a:t>
            </a:r>
            <a:endParaRPr lang="en-US" sz="2400" dirty="0"/>
          </a:p>
        </p:txBody>
      </p:sp>
      <p:sp>
        <p:nvSpPr>
          <p:cNvPr id="15" name="TextBox 14"/>
          <p:cNvSpPr txBox="1">
            <a:spLocks noChangeArrowheads="1"/>
          </p:cNvSpPr>
          <p:nvPr/>
        </p:nvSpPr>
        <p:spPr bwMode="auto">
          <a:xfrm>
            <a:off x="9451851" y="5819706"/>
            <a:ext cx="2967415" cy="307777"/>
          </a:xfrm>
          <a:prstGeom prst="rect">
            <a:avLst/>
          </a:prstGeom>
          <a:noFill/>
          <a:ln w="9525">
            <a:noFill/>
            <a:miter lim="800000"/>
            <a:headEnd/>
            <a:tailEnd/>
          </a:ln>
        </p:spPr>
        <p:txBody>
          <a:bodyPr wrap="none">
            <a:spAutoFit/>
          </a:bodyPr>
          <a:lstStyle/>
          <a:p>
            <a:r>
              <a:rPr lang="en-US" sz="1400" dirty="0"/>
              <a:t>Source: Rogers </a:t>
            </a:r>
            <a:r>
              <a:rPr lang="en-US" sz="1400" dirty="0" smtClean="0"/>
              <a:t>Corporate Website</a:t>
            </a:r>
            <a:endParaRPr lang="en-CA" sz="1400" dirty="0"/>
          </a:p>
        </p:txBody>
      </p:sp>
      <p:pic>
        <p:nvPicPr>
          <p:cNvPr id="4" name="Picture 3"/>
          <p:cNvPicPr>
            <a:picLocks noChangeAspect="1"/>
          </p:cNvPicPr>
          <p:nvPr/>
        </p:nvPicPr>
        <p:blipFill>
          <a:blip r:embed="rId3"/>
          <a:stretch>
            <a:fillRect/>
          </a:stretch>
        </p:blipFill>
        <p:spPr>
          <a:xfrm>
            <a:off x="838200" y="1979903"/>
            <a:ext cx="1270000" cy="1270000"/>
          </a:xfrm>
          <a:prstGeom prst="rect">
            <a:avLst/>
          </a:prstGeom>
        </p:spPr>
      </p:pic>
      <p:pic>
        <p:nvPicPr>
          <p:cNvPr id="7" name="Picture 6"/>
          <p:cNvPicPr>
            <a:picLocks noChangeAspect="1"/>
          </p:cNvPicPr>
          <p:nvPr/>
        </p:nvPicPr>
        <p:blipFill>
          <a:blip r:embed="rId4"/>
          <a:stretch>
            <a:fillRect/>
          </a:stretch>
        </p:blipFill>
        <p:spPr>
          <a:xfrm>
            <a:off x="838200" y="4044412"/>
            <a:ext cx="1270000" cy="1270000"/>
          </a:xfrm>
          <a:prstGeom prst="rect">
            <a:avLst/>
          </a:prstGeom>
        </p:spPr>
      </p:pic>
    </p:spTree>
    <p:extLst>
      <p:ext uri="{BB962C8B-B14F-4D97-AF65-F5344CB8AC3E}">
        <p14:creationId xmlns:p14="http://schemas.microsoft.com/office/powerpoint/2010/main" val="129898740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Board of Directors</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3" name="Group 2"/>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2" name="Content Placeholder 11"/>
          <p:cNvSpPr txBox="1">
            <a:spLocks/>
          </p:cNvSpPr>
          <p:nvPr/>
        </p:nvSpPr>
        <p:spPr>
          <a:xfrm>
            <a:off x="2619704" y="1468810"/>
            <a:ext cx="8734095" cy="46171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smtClean="0"/>
              <a:t>The </a:t>
            </a:r>
            <a:r>
              <a:rPr lang="en-US" sz="2400" b="1" dirty="0" err="1" smtClean="0"/>
              <a:t>Honourable</a:t>
            </a:r>
            <a:r>
              <a:rPr lang="en-US" sz="2400" b="1" dirty="0" smtClean="0"/>
              <a:t> David Peterson</a:t>
            </a:r>
          </a:p>
          <a:p>
            <a:r>
              <a:rPr lang="en-US" sz="2400" dirty="0" smtClean="0"/>
              <a:t>Chairman of </a:t>
            </a:r>
            <a:r>
              <a:rPr lang="en-US" sz="2400" dirty="0" err="1" smtClean="0"/>
              <a:t>Cassels</a:t>
            </a:r>
            <a:r>
              <a:rPr lang="en-US" sz="2400" dirty="0" smtClean="0"/>
              <a:t> Brock &amp; Blackwell LLP</a:t>
            </a:r>
          </a:p>
          <a:p>
            <a:r>
              <a:rPr lang="en-US" sz="2400" dirty="0" smtClean="0"/>
              <a:t>Director of Franco-Nevada Corp and </a:t>
            </a:r>
            <a:r>
              <a:rPr lang="en-US" sz="2400" dirty="0" err="1" smtClean="0"/>
              <a:t>VersaPay</a:t>
            </a:r>
            <a:r>
              <a:rPr lang="en-US" sz="2400" dirty="0" smtClean="0"/>
              <a:t> Corp</a:t>
            </a:r>
          </a:p>
          <a:p>
            <a:r>
              <a:rPr lang="en-US" sz="2400" dirty="0" smtClean="0"/>
              <a:t>Former Premier of Ontario, appointed QC in 1980</a:t>
            </a:r>
          </a:p>
          <a:p>
            <a:r>
              <a:rPr lang="en-US" sz="2400" dirty="0" smtClean="0"/>
              <a:t>BA University of Western Ontario, LLB University of Toronto</a:t>
            </a:r>
          </a:p>
          <a:p>
            <a:pPr marL="0" indent="0">
              <a:buNone/>
            </a:pPr>
            <a:r>
              <a:rPr lang="en-US" sz="2400" b="1" dirty="0" smtClean="0"/>
              <a:t>Edward Rogers – Deputy Chairman</a:t>
            </a:r>
          </a:p>
          <a:p>
            <a:r>
              <a:rPr lang="en-US" sz="2400" dirty="0" smtClean="0"/>
              <a:t>Representative controlling shareholder of Rogers Communications</a:t>
            </a:r>
          </a:p>
          <a:p>
            <a:r>
              <a:rPr lang="en-US" sz="2400" dirty="0" smtClean="0"/>
              <a:t>Launched wireless data in Rogers in 1997</a:t>
            </a:r>
          </a:p>
          <a:p>
            <a:r>
              <a:rPr lang="en-US" sz="2400" dirty="0" smtClean="0"/>
              <a:t>Various former positions within Rogers</a:t>
            </a:r>
          </a:p>
          <a:p>
            <a:endParaRPr lang="en-US" sz="2400" dirty="0"/>
          </a:p>
        </p:txBody>
      </p:sp>
      <p:sp>
        <p:nvSpPr>
          <p:cNvPr id="15" name="TextBox 14"/>
          <p:cNvSpPr txBox="1">
            <a:spLocks noChangeArrowheads="1"/>
          </p:cNvSpPr>
          <p:nvPr/>
        </p:nvSpPr>
        <p:spPr bwMode="auto">
          <a:xfrm>
            <a:off x="9451851" y="5819706"/>
            <a:ext cx="2967415" cy="307777"/>
          </a:xfrm>
          <a:prstGeom prst="rect">
            <a:avLst/>
          </a:prstGeom>
          <a:noFill/>
          <a:ln w="9525">
            <a:noFill/>
            <a:miter lim="800000"/>
            <a:headEnd/>
            <a:tailEnd/>
          </a:ln>
        </p:spPr>
        <p:txBody>
          <a:bodyPr wrap="none">
            <a:spAutoFit/>
          </a:bodyPr>
          <a:lstStyle/>
          <a:p>
            <a:r>
              <a:rPr lang="en-US" sz="1400" dirty="0"/>
              <a:t>Source: Rogers </a:t>
            </a:r>
            <a:r>
              <a:rPr lang="en-US" sz="1400" dirty="0" smtClean="0"/>
              <a:t>Corporate Website</a:t>
            </a:r>
            <a:endParaRPr lang="en-CA" sz="1400" dirty="0"/>
          </a:p>
        </p:txBody>
      </p:sp>
      <p:pic>
        <p:nvPicPr>
          <p:cNvPr id="5" name="Picture 4"/>
          <p:cNvPicPr>
            <a:picLocks noChangeAspect="1"/>
          </p:cNvPicPr>
          <p:nvPr/>
        </p:nvPicPr>
        <p:blipFill>
          <a:blip r:embed="rId3"/>
          <a:stretch>
            <a:fillRect/>
          </a:stretch>
        </p:blipFill>
        <p:spPr>
          <a:xfrm>
            <a:off x="838200" y="1850197"/>
            <a:ext cx="1270000" cy="1270000"/>
          </a:xfrm>
          <a:prstGeom prst="rect">
            <a:avLst/>
          </a:prstGeom>
        </p:spPr>
      </p:pic>
      <p:pic>
        <p:nvPicPr>
          <p:cNvPr id="6" name="Picture 5"/>
          <p:cNvPicPr>
            <a:picLocks noChangeAspect="1"/>
          </p:cNvPicPr>
          <p:nvPr/>
        </p:nvPicPr>
        <p:blipFill>
          <a:blip r:embed="rId4"/>
          <a:stretch>
            <a:fillRect/>
          </a:stretch>
        </p:blipFill>
        <p:spPr>
          <a:xfrm>
            <a:off x="838200" y="3777362"/>
            <a:ext cx="1282222" cy="1632696"/>
          </a:xfrm>
          <a:prstGeom prst="rect">
            <a:avLst/>
          </a:prstGeom>
        </p:spPr>
      </p:pic>
    </p:spTree>
    <p:extLst>
      <p:ext uri="{BB962C8B-B14F-4D97-AF65-F5344CB8AC3E}">
        <p14:creationId xmlns:p14="http://schemas.microsoft.com/office/powerpoint/2010/main" val="206007815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Board of Directors</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3" name="Group 2"/>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2" name="Content Placeholder 11"/>
          <p:cNvSpPr txBox="1">
            <a:spLocks/>
          </p:cNvSpPr>
          <p:nvPr/>
        </p:nvSpPr>
        <p:spPr>
          <a:xfrm>
            <a:off x="2619705" y="1468810"/>
            <a:ext cx="8412730" cy="46171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smtClean="0"/>
              <a:t>Loretta Rogers – Company Director</a:t>
            </a:r>
          </a:p>
          <a:p>
            <a:r>
              <a:rPr lang="en-US" sz="2400" dirty="0" smtClean="0"/>
              <a:t>Advisor of RCT</a:t>
            </a:r>
          </a:p>
          <a:p>
            <a:r>
              <a:rPr lang="en-US" sz="2400" dirty="0" smtClean="0"/>
              <a:t>President of Canadian Lyford Cay Foundation</a:t>
            </a:r>
          </a:p>
          <a:p>
            <a:r>
              <a:rPr lang="en-US" sz="2400" dirty="0" smtClean="0"/>
              <a:t>BA from </a:t>
            </a:r>
            <a:r>
              <a:rPr lang="en-US" sz="2400" dirty="0" err="1" smtClean="0"/>
              <a:t>Univesity</a:t>
            </a:r>
            <a:r>
              <a:rPr lang="en-US" sz="2400" dirty="0" smtClean="0"/>
              <a:t> of Miami</a:t>
            </a:r>
          </a:p>
          <a:p>
            <a:pPr marL="0" indent="0">
              <a:buNone/>
            </a:pPr>
            <a:r>
              <a:rPr lang="en-US" sz="2400" b="1" dirty="0" smtClean="0"/>
              <a:t>Martha Rogers – Dr. of Naturopathic Medicine</a:t>
            </a:r>
          </a:p>
          <a:p>
            <a:r>
              <a:rPr lang="en-US" sz="2400" dirty="0" smtClean="0"/>
              <a:t>Advisor of RCT</a:t>
            </a:r>
          </a:p>
          <a:p>
            <a:r>
              <a:rPr lang="en-US" sz="2400" dirty="0" smtClean="0"/>
              <a:t>BA from University of Western Ontario</a:t>
            </a:r>
          </a:p>
          <a:p>
            <a:r>
              <a:rPr lang="en-US" sz="2400" dirty="0" smtClean="0"/>
              <a:t>Doctor of Naturopathic Medicine from the Canadian College of Naturopathic Medicine</a:t>
            </a:r>
            <a:endParaRPr lang="en-US" sz="2400" dirty="0"/>
          </a:p>
        </p:txBody>
      </p:sp>
      <p:sp>
        <p:nvSpPr>
          <p:cNvPr id="15" name="TextBox 14"/>
          <p:cNvSpPr txBox="1">
            <a:spLocks noChangeArrowheads="1"/>
          </p:cNvSpPr>
          <p:nvPr/>
        </p:nvSpPr>
        <p:spPr bwMode="auto">
          <a:xfrm>
            <a:off x="9451851" y="5819706"/>
            <a:ext cx="2967415" cy="307777"/>
          </a:xfrm>
          <a:prstGeom prst="rect">
            <a:avLst/>
          </a:prstGeom>
          <a:noFill/>
          <a:ln w="9525">
            <a:noFill/>
            <a:miter lim="800000"/>
            <a:headEnd/>
            <a:tailEnd/>
          </a:ln>
        </p:spPr>
        <p:txBody>
          <a:bodyPr wrap="none">
            <a:spAutoFit/>
          </a:bodyPr>
          <a:lstStyle/>
          <a:p>
            <a:r>
              <a:rPr lang="en-US" sz="1400" dirty="0"/>
              <a:t>Source: Rogers </a:t>
            </a:r>
            <a:r>
              <a:rPr lang="en-US" sz="1400" dirty="0" smtClean="0"/>
              <a:t>Corporate Website</a:t>
            </a:r>
            <a:endParaRPr lang="en-CA" sz="1400" dirty="0"/>
          </a:p>
        </p:txBody>
      </p:sp>
      <p:pic>
        <p:nvPicPr>
          <p:cNvPr id="5" name="Picture 4"/>
          <p:cNvPicPr>
            <a:picLocks noChangeAspect="1"/>
          </p:cNvPicPr>
          <p:nvPr/>
        </p:nvPicPr>
        <p:blipFill>
          <a:blip r:embed="rId3"/>
          <a:stretch>
            <a:fillRect/>
          </a:stretch>
        </p:blipFill>
        <p:spPr>
          <a:xfrm>
            <a:off x="838200" y="1850197"/>
            <a:ext cx="1270000" cy="1270000"/>
          </a:xfrm>
          <a:prstGeom prst="rect">
            <a:avLst/>
          </a:prstGeom>
        </p:spPr>
      </p:pic>
      <p:pic>
        <p:nvPicPr>
          <p:cNvPr id="6" name="Picture 5"/>
          <p:cNvPicPr>
            <a:picLocks noChangeAspect="1"/>
          </p:cNvPicPr>
          <p:nvPr/>
        </p:nvPicPr>
        <p:blipFill>
          <a:blip r:embed="rId4"/>
          <a:stretch>
            <a:fillRect/>
          </a:stretch>
        </p:blipFill>
        <p:spPr>
          <a:xfrm>
            <a:off x="838200" y="3979559"/>
            <a:ext cx="1270000" cy="1270000"/>
          </a:xfrm>
          <a:prstGeom prst="rect">
            <a:avLst/>
          </a:prstGeom>
        </p:spPr>
      </p:pic>
    </p:spTree>
    <p:extLst>
      <p:ext uri="{BB962C8B-B14F-4D97-AF65-F5344CB8AC3E}">
        <p14:creationId xmlns:p14="http://schemas.microsoft.com/office/powerpoint/2010/main" val="16096145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rPr>
              <a:t>Wireless vs. Wireline</a:t>
            </a:r>
            <a:endParaRPr lang="en-US" sz="4800" dirty="0">
              <a:solidFill>
                <a:srgbClr val="FFFFFF"/>
              </a:solidFill>
            </a:endParaRPr>
          </a:p>
        </p:txBody>
      </p:sp>
      <p:pic>
        <p:nvPicPr>
          <p:cNvPr id="2" name="Picture 1"/>
          <p:cNvPicPr>
            <a:picLocks noChangeAspect="1"/>
          </p:cNvPicPr>
          <p:nvPr/>
        </p:nvPicPr>
        <p:blipFill>
          <a:blip r:embed="rId2"/>
          <a:stretch>
            <a:fillRect/>
          </a:stretch>
        </p:blipFill>
        <p:spPr>
          <a:xfrm>
            <a:off x="2425737" y="877300"/>
            <a:ext cx="7181903" cy="5209475"/>
          </a:xfrm>
          <a:prstGeom prst="rect">
            <a:avLst/>
          </a:prstGeom>
        </p:spPr>
      </p:pic>
      <p:sp>
        <p:nvSpPr>
          <p:cNvPr id="13" name="TextBox 12"/>
          <p:cNvSpPr txBox="1"/>
          <p:nvPr/>
        </p:nvSpPr>
        <p:spPr>
          <a:xfrm>
            <a:off x="97074" y="5723258"/>
            <a:ext cx="3644722" cy="246221"/>
          </a:xfrm>
          <a:prstGeom prst="rect">
            <a:avLst/>
          </a:prstGeom>
          <a:noFill/>
        </p:spPr>
        <p:txBody>
          <a:bodyPr wrap="square" rtlCol="0">
            <a:spAutoFit/>
          </a:bodyPr>
          <a:lstStyle/>
          <a:p>
            <a:r>
              <a:rPr lang="en-US" sz="1000" dirty="0" smtClean="0"/>
              <a:t>Source: CRTC data collection</a:t>
            </a:r>
            <a:endParaRPr lang="en-CA" sz="1000" dirty="0"/>
          </a:p>
        </p:txBody>
      </p:sp>
    </p:spTree>
    <p:extLst>
      <p:ext uri="{BB962C8B-B14F-4D97-AF65-F5344CB8AC3E}">
        <p14:creationId xmlns:p14="http://schemas.microsoft.com/office/powerpoint/2010/main" val="68493437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Board of Directors</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3" name="Group 2"/>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2" name="Content Placeholder 11"/>
          <p:cNvSpPr txBox="1">
            <a:spLocks/>
          </p:cNvSpPr>
          <p:nvPr/>
        </p:nvSpPr>
        <p:spPr>
          <a:xfrm>
            <a:off x="2619705" y="1468810"/>
            <a:ext cx="8412730" cy="46171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smtClean="0"/>
              <a:t>Melinda Rogers – Founder, Rogers Ventures, and Vice Chair of Rogers Control Trust</a:t>
            </a:r>
          </a:p>
          <a:p>
            <a:r>
              <a:rPr lang="en-US" sz="2400" dirty="0" smtClean="0"/>
              <a:t>Advisory Council of the </a:t>
            </a:r>
            <a:r>
              <a:rPr lang="en-US" sz="2400" dirty="0" err="1" smtClean="0"/>
              <a:t>Rotman</a:t>
            </a:r>
            <a:r>
              <a:rPr lang="en-US" sz="2400" dirty="0" smtClean="0"/>
              <a:t> School of Business</a:t>
            </a:r>
          </a:p>
          <a:p>
            <a:r>
              <a:rPr lang="en-US" sz="2400" dirty="0" smtClean="0"/>
              <a:t>Director of Next Issue Magazine</a:t>
            </a:r>
          </a:p>
          <a:p>
            <a:r>
              <a:rPr lang="en-US" sz="2400" dirty="0" smtClean="0"/>
              <a:t>BA from University of Western Ontario, MBA from </a:t>
            </a:r>
            <a:r>
              <a:rPr lang="en-US" sz="2400" dirty="0" err="1" smtClean="0"/>
              <a:t>Rotman</a:t>
            </a:r>
            <a:r>
              <a:rPr lang="en-US" sz="2400" dirty="0" smtClean="0"/>
              <a:t> School of Business</a:t>
            </a:r>
            <a:endParaRPr lang="en-US" sz="2400" dirty="0"/>
          </a:p>
        </p:txBody>
      </p:sp>
      <p:sp>
        <p:nvSpPr>
          <p:cNvPr id="15" name="TextBox 14"/>
          <p:cNvSpPr txBox="1">
            <a:spLocks noChangeArrowheads="1"/>
          </p:cNvSpPr>
          <p:nvPr/>
        </p:nvSpPr>
        <p:spPr bwMode="auto">
          <a:xfrm>
            <a:off x="9451851" y="5819706"/>
            <a:ext cx="2967415" cy="307777"/>
          </a:xfrm>
          <a:prstGeom prst="rect">
            <a:avLst/>
          </a:prstGeom>
          <a:noFill/>
          <a:ln w="9525">
            <a:noFill/>
            <a:miter lim="800000"/>
            <a:headEnd/>
            <a:tailEnd/>
          </a:ln>
        </p:spPr>
        <p:txBody>
          <a:bodyPr wrap="none">
            <a:spAutoFit/>
          </a:bodyPr>
          <a:lstStyle/>
          <a:p>
            <a:r>
              <a:rPr lang="en-US" sz="1400" dirty="0"/>
              <a:t>Source: Rogers </a:t>
            </a:r>
            <a:r>
              <a:rPr lang="en-US" sz="1400" dirty="0" smtClean="0"/>
              <a:t>Corporate Website</a:t>
            </a:r>
            <a:endParaRPr lang="en-CA" sz="1400" dirty="0"/>
          </a:p>
        </p:txBody>
      </p:sp>
      <p:pic>
        <p:nvPicPr>
          <p:cNvPr id="4" name="Picture 3"/>
          <p:cNvPicPr>
            <a:picLocks noChangeAspect="1"/>
          </p:cNvPicPr>
          <p:nvPr/>
        </p:nvPicPr>
        <p:blipFill>
          <a:blip r:embed="rId3"/>
          <a:stretch>
            <a:fillRect/>
          </a:stretch>
        </p:blipFill>
        <p:spPr>
          <a:xfrm>
            <a:off x="838200" y="1979903"/>
            <a:ext cx="1270000" cy="1270000"/>
          </a:xfrm>
          <a:prstGeom prst="rect">
            <a:avLst/>
          </a:prstGeom>
        </p:spPr>
      </p:pic>
    </p:spTree>
    <p:extLst>
      <p:ext uri="{BB962C8B-B14F-4D97-AF65-F5344CB8AC3E}">
        <p14:creationId xmlns:p14="http://schemas.microsoft.com/office/powerpoint/2010/main" val="146231899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Senior Leadership</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3" name="Group 2"/>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2" name="Content Placeholder 11"/>
          <p:cNvSpPr txBox="1">
            <a:spLocks/>
          </p:cNvSpPr>
          <p:nvPr/>
        </p:nvSpPr>
        <p:spPr>
          <a:xfrm>
            <a:off x="838201" y="1415825"/>
            <a:ext cx="7093652" cy="46171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smtClean="0"/>
              <a:t>Guy Laurence – President and Chief Executive Officer</a:t>
            </a:r>
          </a:p>
          <a:p>
            <a:r>
              <a:rPr lang="en-US" sz="2400" dirty="0" smtClean="0"/>
              <a:t>Joined Rogers in 2013 as President and CEO</a:t>
            </a:r>
          </a:p>
          <a:p>
            <a:r>
              <a:rPr lang="en-US" sz="2400" dirty="0" smtClean="0"/>
              <a:t>More than 30 years of global experience in telecommunications, media, and television</a:t>
            </a:r>
          </a:p>
          <a:p>
            <a:r>
              <a:rPr lang="en-US" sz="2400" dirty="0" smtClean="0"/>
              <a:t>Previous CEO of Vodafone UK 2008 – 2013</a:t>
            </a:r>
          </a:p>
          <a:p>
            <a:r>
              <a:rPr lang="en-US" sz="2400" dirty="0" smtClean="0"/>
              <a:t>Senior roles &amp; CEO of Vodafone Netherlands 2000 – 2008 </a:t>
            </a:r>
          </a:p>
          <a:p>
            <a:r>
              <a:rPr lang="en-US" sz="2400" dirty="0" smtClean="0"/>
              <a:t>Senior leadership positions at MGM Studios, United Cinemas, and Chrysalis Records</a:t>
            </a:r>
          </a:p>
          <a:p>
            <a:r>
              <a:rPr lang="en-US" sz="2400" dirty="0" smtClean="0"/>
              <a:t>Salary = $1,200,000</a:t>
            </a:r>
          </a:p>
          <a:p>
            <a:r>
              <a:rPr lang="en-US" sz="2400" dirty="0" smtClean="0"/>
              <a:t>Total Compensation = $8,340,000</a:t>
            </a:r>
          </a:p>
          <a:p>
            <a:endParaRPr lang="en-US"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1852" y="632281"/>
            <a:ext cx="4001845" cy="5002306"/>
          </a:xfrm>
          <a:prstGeom prst="rect">
            <a:avLst/>
          </a:prstGeom>
        </p:spPr>
      </p:pic>
      <p:sp>
        <p:nvSpPr>
          <p:cNvPr id="15" name="TextBox 14"/>
          <p:cNvSpPr txBox="1">
            <a:spLocks noChangeArrowheads="1"/>
          </p:cNvSpPr>
          <p:nvPr/>
        </p:nvSpPr>
        <p:spPr bwMode="auto">
          <a:xfrm>
            <a:off x="9451851" y="5819706"/>
            <a:ext cx="2967415" cy="307777"/>
          </a:xfrm>
          <a:prstGeom prst="rect">
            <a:avLst/>
          </a:prstGeom>
          <a:noFill/>
          <a:ln w="9525">
            <a:noFill/>
            <a:miter lim="800000"/>
            <a:headEnd/>
            <a:tailEnd/>
          </a:ln>
        </p:spPr>
        <p:txBody>
          <a:bodyPr wrap="none">
            <a:spAutoFit/>
          </a:bodyPr>
          <a:lstStyle/>
          <a:p>
            <a:r>
              <a:rPr lang="en-US" sz="1400" dirty="0"/>
              <a:t>Source: Rogers </a:t>
            </a:r>
            <a:r>
              <a:rPr lang="en-US" sz="1400" dirty="0" smtClean="0"/>
              <a:t>Corporate Website</a:t>
            </a:r>
            <a:endParaRPr lang="en-CA" sz="1400" dirty="0"/>
          </a:p>
        </p:txBody>
      </p:sp>
    </p:spTree>
    <p:extLst>
      <p:ext uri="{BB962C8B-B14F-4D97-AF65-F5344CB8AC3E}">
        <p14:creationId xmlns:p14="http://schemas.microsoft.com/office/powerpoint/2010/main" val="17941229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Senior Leadership</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3">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3" name="Group 2"/>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2" name="Content Placeholder 11"/>
          <p:cNvSpPr txBox="1">
            <a:spLocks/>
          </p:cNvSpPr>
          <p:nvPr/>
        </p:nvSpPr>
        <p:spPr>
          <a:xfrm>
            <a:off x="838201" y="1415825"/>
            <a:ext cx="7093652" cy="46171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smtClean="0"/>
              <a:t>Tony </a:t>
            </a:r>
            <a:r>
              <a:rPr lang="en-US" sz="2400" b="1" dirty="0" err="1" smtClean="0"/>
              <a:t>Staffieri</a:t>
            </a:r>
            <a:r>
              <a:rPr lang="en-US" sz="2400" b="1" dirty="0" smtClean="0"/>
              <a:t> – Chief Financial Officer</a:t>
            </a:r>
            <a:endParaRPr lang="en-US" sz="2400" dirty="0" smtClean="0"/>
          </a:p>
          <a:p>
            <a:r>
              <a:rPr lang="en-US" sz="2400" dirty="0" smtClean="0"/>
              <a:t>Joined Rogers in April 2012</a:t>
            </a:r>
          </a:p>
          <a:p>
            <a:r>
              <a:rPr lang="en-US" sz="2400" dirty="0" smtClean="0"/>
              <a:t>Began his career with PricewaterhouseCoopers </a:t>
            </a:r>
          </a:p>
          <a:p>
            <a:r>
              <a:rPr lang="en-US" sz="2400" dirty="0" smtClean="0"/>
              <a:t>Bachelor of Business Administration degree from the </a:t>
            </a:r>
            <a:r>
              <a:rPr lang="en-US" sz="2400" dirty="0" err="1" smtClean="0"/>
              <a:t>Schulich</a:t>
            </a:r>
            <a:r>
              <a:rPr lang="en-US" sz="2400" dirty="0" smtClean="0"/>
              <a:t> School of Business</a:t>
            </a:r>
          </a:p>
          <a:p>
            <a:r>
              <a:rPr lang="en-US" sz="2400" dirty="0" smtClean="0"/>
              <a:t>Fellow Charted Accountant and Fellow Chartered Professional Accountant designations</a:t>
            </a:r>
          </a:p>
          <a:p>
            <a:r>
              <a:rPr lang="en-US" sz="2400" dirty="0" smtClean="0"/>
              <a:t>Worked at Bell as Senior VP Finance</a:t>
            </a:r>
          </a:p>
          <a:p>
            <a:r>
              <a:rPr lang="en-US" sz="2400" dirty="0" smtClean="0"/>
              <a:t>Salary = $675,000</a:t>
            </a:r>
          </a:p>
          <a:p>
            <a:r>
              <a:rPr lang="en-US" sz="2400" dirty="0" smtClean="0"/>
              <a:t>Total Compensation = $2,700,000</a:t>
            </a:r>
            <a:endParaRPr lang="en-US" sz="2400" dirty="0"/>
          </a:p>
        </p:txBody>
      </p:sp>
      <p:sp>
        <p:nvSpPr>
          <p:cNvPr id="15" name="TextBox 14"/>
          <p:cNvSpPr txBox="1">
            <a:spLocks noChangeArrowheads="1"/>
          </p:cNvSpPr>
          <p:nvPr/>
        </p:nvSpPr>
        <p:spPr bwMode="auto">
          <a:xfrm>
            <a:off x="9451851" y="5819706"/>
            <a:ext cx="2967415" cy="307777"/>
          </a:xfrm>
          <a:prstGeom prst="rect">
            <a:avLst/>
          </a:prstGeom>
          <a:noFill/>
          <a:ln w="9525">
            <a:noFill/>
            <a:miter lim="800000"/>
            <a:headEnd/>
            <a:tailEnd/>
          </a:ln>
        </p:spPr>
        <p:txBody>
          <a:bodyPr wrap="none">
            <a:spAutoFit/>
          </a:bodyPr>
          <a:lstStyle/>
          <a:p>
            <a:r>
              <a:rPr lang="en-US" sz="1400" dirty="0"/>
              <a:t>Source: Rogers </a:t>
            </a:r>
            <a:r>
              <a:rPr lang="en-US" sz="1400" dirty="0" smtClean="0"/>
              <a:t>Corporate Website</a:t>
            </a:r>
            <a:endParaRPr lang="en-CA" sz="14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1852" y="433363"/>
            <a:ext cx="3740195" cy="5238035"/>
          </a:xfrm>
          <a:prstGeom prst="rect">
            <a:avLst/>
          </a:prstGeom>
        </p:spPr>
      </p:pic>
    </p:spTree>
    <p:extLst>
      <p:ext uri="{BB962C8B-B14F-4D97-AF65-F5344CB8AC3E}">
        <p14:creationId xmlns:p14="http://schemas.microsoft.com/office/powerpoint/2010/main" val="145015940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Senior Leadership</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3" name="Group 2"/>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2" name="Content Placeholder 11"/>
          <p:cNvSpPr txBox="1">
            <a:spLocks/>
          </p:cNvSpPr>
          <p:nvPr/>
        </p:nvSpPr>
        <p:spPr>
          <a:xfrm>
            <a:off x="838201" y="1415825"/>
            <a:ext cx="7093652" cy="46171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smtClean="0"/>
              <a:t>Bob </a:t>
            </a:r>
            <a:r>
              <a:rPr lang="en-US" sz="2400" b="1" dirty="0" err="1" smtClean="0"/>
              <a:t>Berner</a:t>
            </a:r>
            <a:r>
              <a:rPr lang="en-US" sz="2400" b="1" dirty="0" smtClean="0"/>
              <a:t> – Chief Technology Officer</a:t>
            </a:r>
            <a:endParaRPr lang="en-US" sz="2400" dirty="0" smtClean="0"/>
          </a:p>
          <a:p>
            <a:r>
              <a:rPr lang="en-US" sz="2400" dirty="0" smtClean="0"/>
              <a:t>Joined </a:t>
            </a:r>
            <a:r>
              <a:rPr lang="en-US" sz="2400" dirty="0" err="1" smtClean="0"/>
              <a:t>Cantel</a:t>
            </a:r>
            <a:r>
              <a:rPr lang="en-US" sz="2400" dirty="0" smtClean="0"/>
              <a:t> (later Rogers) in 1985 and helped launch and operate the company’s wireless network</a:t>
            </a:r>
          </a:p>
          <a:p>
            <a:r>
              <a:rPr lang="en-US" sz="2400" dirty="0" smtClean="0"/>
              <a:t>After holding numerous positions within Rogers, became Chief Technology Officer in 2005</a:t>
            </a:r>
          </a:p>
          <a:p>
            <a:r>
              <a:rPr lang="en-US" sz="2400" dirty="0" smtClean="0"/>
              <a:t>Professional engineer with 35 years’ experience in the telecommunications industry</a:t>
            </a:r>
          </a:p>
          <a:p>
            <a:r>
              <a:rPr lang="en-US" sz="2400" dirty="0" smtClean="0"/>
              <a:t>Bachelor of Applied Science degree in Engineering from University of Toronto</a:t>
            </a:r>
          </a:p>
          <a:p>
            <a:endParaRPr lang="en-US" sz="2400" dirty="0"/>
          </a:p>
        </p:txBody>
      </p:sp>
      <p:sp>
        <p:nvSpPr>
          <p:cNvPr id="15" name="TextBox 14"/>
          <p:cNvSpPr txBox="1">
            <a:spLocks noChangeArrowheads="1"/>
          </p:cNvSpPr>
          <p:nvPr/>
        </p:nvSpPr>
        <p:spPr bwMode="auto">
          <a:xfrm>
            <a:off x="9451851" y="5819706"/>
            <a:ext cx="2967415" cy="307777"/>
          </a:xfrm>
          <a:prstGeom prst="rect">
            <a:avLst/>
          </a:prstGeom>
          <a:noFill/>
          <a:ln w="9525">
            <a:noFill/>
            <a:miter lim="800000"/>
            <a:headEnd/>
            <a:tailEnd/>
          </a:ln>
        </p:spPr>
        <p:txBody>
          <a:bodyPr wrap="none">
            <a:spAutoFit/>
          </a:bodyPr>
          <a:lstStyle/>
          <a:p>
            <a:r>
              <a:rPr lang="en-US" sz="1400" dirty="0"/>
              <a:t>Source: Rogers </a:t>
            </a:r>
            <a:r>
              <a:rPr lang="en-US" sz="1400" dirty="0" smtClean="0"/>
              <a:t>Corporate Website</a:t>
            </a:r>
            <a:endParaRPr lang="en-CA" sz="1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1852" y="233363"/>
            <a:ext cx="3883630" cy="5437082"/>
          </a:xfrm>
          <a:prstGeom prst="rect">
            <a:avLst/>
          </a:prstGeom>
        </p:spPr>
      </p:pic>
    </p:spTree>
    <p:extLst>
      <p:ext uri="{BB962C8B-B14F-4D97-AF65-F5344CB8AC3E}">
        <p14:creationId xmlns:p14="http://schemas.microsoft.com/office/powerpoint/2010/main" val="154224447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Senior Leadership</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3" name="Group 2"/>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2" name="Content Placeholder 11"/>
          <p:cNvSpPr txBox="1">
            <a:spLocks/>
          </p:cNvSpPr>
          <p:nvPr/>
        </p:nvSpPr>
        <p:spPr>
          <a:xfrm>
            <a:off x="838201" y="1415825"/>
            <a:ext cx="7093652" cy="46171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smtClean="0"/>
              <a:t>Frank </a:t>
            </a:r>
            <a:r>
              <a:rPr lang="en-US" sz="2400" b="1" dirty="0" err="1" smtClean="0"/>
              <a:t>Boulben</a:t>
            </a:r>
            <a:r>
              <a:rPr lang="en-US" sz="2400" b="1" dirty="0" smtClean="0"/>
              <a:t> – Chief Strategy Officer</a:t>
            </a:r>
            <a:endParaRPr lang="en-US" sz="2400" dirty="0" smtClean="0"/>
          </a:p>
          <a:p>
            <a:r>
              <a:rPr lang="en-US" sz="2400" dirty="0" smtClean="0"/>
              <a:t>Over 20 years of wireless and Internet experience in various executive positions (Vodafone, Orange, Vivendi, Blackberry)</a:t>
            </a:r>
          </a:p>
          <a:p>
            <a:r>
              <a:rPr lang="en-US" sz="2400" dirty="0" smtClean="0"/>
              <a:t>Joined Rogers as Chief Strategy Officer in May 2014</a:t>
            </a:r>
          </a:p>
          <a:p>
            <a:r>
              <a:rPr lang="en-US" sz="2400" dirty="0" err="1" smtClean="0"/>
              <a:t>Graduatd</a:t>
            </a:r>
            <a:r>
              <a:rPr lang="en-US" sz="2400" dirty="0" smtClean="0"/>
              <a:t> from </a:t>
            </a:r>
            <a:r>
              <a:rPr lang="en-US" sz="2400" dirty="0" err="1" smtClean="0"/>
              <a:t>Ecole</a:t>
            </a:r>
            <a:r>
              <a:rPr lang="en-US" sz="2400" dirty="0" smtClean="0"/>
              <a:t> </a:t>
            </a:r>
            <a:r>
              <a:rPr lang="en-US" sz="2400" dirty="0" err="1" smtClean="0"/>
              <a:t>Polytechnique</a:t>
            </a:r>
            <a:r>
              <a:rPr lang="en-US" sz="2400" dirty="0" smtClean="0"/>
              <a:t> and </a:t>
            </a:r>
            <a:r>
              <a:rPr lang="en-US" sz="2400" dirty="0" err="1" smtClean="0"/>
              <a:t>Ecole</a:t>
            </a:r>
            <a:r>
              <a:rPr lang="en-US" sz="2400" dirty="0" smtClean="0"/>
              <a:t> </a:t>
            </a:r>
            <a:r>
              <a:rPr lang="en-US" sz="2400" dirty="0" err="1" smtClean="0"/>
              <a:t>Nationale</a:t>
            </a:r>
            <a:r>
              <a:rPr lang="en-US" sz="2400" dirty="0" smtClean="0"/>
              <a:t> des </a:t>
            </a:r>
            <a:r>
              <a:rPr lang="en-US" sz="2400" dirty="0" err="1" smtClean="0"/>
              <a:t>Ponts</a:t>
            </a:r>
            <a:r>
              <a:rPr lang="en-US" sz="2400" dirty="0" smtClean="0"/>
              <a:t> et </a:t>
            </a:r>
            <a:r>
              <a:rPr lang="en-US" sz="2400" dirty="0" err="1" smtClean="0"/>
              <a:t>Chausees</a:t>
            </a:r>
            <a:r>
              <a:rPr lang="en-US" sz="2400" dirty="0" smtClean="0"/>
              <a:t> with a major in Network Economy and Management</a:t>
            </a:r>
          </a:p>
          <a:p>
            <a:endParaRPr lang="en-US" sz="2400" dirty="0"/>
          </a:p>
        </p:txBody>
      </p:sp>
      <p:sp>
        <p:nvSpPr>
          <p:cNvPr id="15" name="TextBox 14"/>
          <p:cNvSpPr txBox="1">
            <a:spLocks noChangeArrowheads="1"/>
          </p:cNvSpPr>
          <p:nvPr/>
        </p:nvSpPr>
        <p:spPr bwMode="auto">
          <a:xfrm>
            <a:off x="9451851" y="5819706"/>
            <a:ext cx="2967415" cy="307777"/>
          </a:xfrm>
          <a:prstGeom prst="rect">
            <a:avLst/>
          </a:prstGeom>
          <a:noFill/>
          <a:ln w="9525">
            <a:noFill/>
            <a:miter lim="800000"/>
            <a:headEnd/>
            <a:tailEnd/>
          </a:ln>
        </p:spPr>
        <p:txBody>
          <a:bodyPr wrap="none">
            <a:spAutoFit/>
          </a:bodyPr>
          <a:lstStyle/>
          <a:p>
            <a:r>
              <a:rPr lang="en-US" sz="1400" dirty="0"/>
              <a:t>Source: Rogers </a:t>
            </a:r>
            <a:r>
              <a:rPr lang="en-US" sz="1400" dirty="0" smtClean="0"/>
              <a:t>Corporate Website</a:t>
            </a:r>
            <a:endParaRPr lang="en-CA" sz="1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1852" y="409873"/>
            <a:ext cx="3758124" cy="5260572"/>
          </a:xfrm>
          <a:prstGeom prst="rect">
            <a:avLst/>
          </a:prstGeom>
        </p:spPr>
      </p:pic>
    </p:spTree>
    <p:extLst>
      <p:ext uri="{BB962C8B-B14F-4D97-AF65-F5344CB8AC3E}">
        <p14:creationId xmlns:p14="http://schemas.microsoft.com/office/powerpoint/2010/main" val="202511693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Senior Leadership</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3" name="Group 2"/>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2" name="Content Placeholder 11"/>
          <p:cNvSpPr txBox="1">
            <a:spLocks/>
          </p:cNvSpPr>
          <p:nvPr/>
        </p:nvSpPr>
        <p:spPr>
          <a:xfrm>
            <a:off x="838201" y="1415825"/>
            <a:ext cx="6630852" cy="46171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smtClean="0"/>
              <a:t>Rick Brace – President, Media Business Unit</a:t>
            </a:r>
          </a:p>
          <a:p>
            <a:r>
              <a:rPr lang="en-US" sz="2400" dirty="0" smtClean="0"/>
              <a:t>Joined Rogers in August 2015 as President, Media Business Unit</a:t>
            </a:r>
          </a:p>
          <a:p>
            <a:r>
              <a:rPr lang="en-US" sz="2400" dirty="0" smtClean="0"/>
              <a:t>More than 40 years of experience in the media industry</a:t>
            </a:r>
          </a:p>
          <a:p>
            <a:r>
              <a:rPr lang="en-US" sz="2400" dirty="0" smtClean="0"/>
              <a:t>Worked with Bell Media in senior leadership roles for 13 years</a:t>
            </a:r>
          </a:p>
          <a:p>
            <a:r>
              <a:rPr lang="en-US" sz="2400" dirty="0" smtClean="0"/>
              <a:t>Bachelors degree in Radio and Television from Ryerson University</a:t>
            </a:r>
            <a:endParaRPr lang="en-US" sz="2400" dirty="0"/>
          </a:p>
        </p:txBody>
      </p:sp>
      <p:sp>
        <p:nvSpPr>
          <p:cNvPr id="15" name="TextBox 14"/>
          <p:cNvSpPr txBox="1">
            <a:spLocks noChangeArrowheads="1"/>
          </p:cNvSpPr>
          <p:nvPr/>
        </p:nvSpPr>
        <p:spPr bwMode="auto">
          <a:xfrm>
            <a:off x="9451851" y="5819706"/>
            <a:ext cx="2967415" cy="307777"/>
          </a:xfrm>
          <a:prstGeom prst="rect">
            <a:avLst/>
          </a:prstGeom>
          <a:noFill/>
          <a:ln w="9525">
            <a:noFill/>
            <a:miter lim="800000"/>
            <a:headEnd/>
            <a:tailEnd/>
          </a:ln>
        </p:spPr>
        <p:txBody>
          <a:bodyPr wrap="none">
            <a:spAutoFit/>
          </a:bodyPr>
          <a:lstStyle/>
          <a:p>
            <a:r>
              <a:rPr lang="en-US" sz="1400" dirty="0"/>
              <a:t>Source: Rogers </a:t>
            </a:r>
            <a:r>
              <a:rPr lang="en-US" sz="1400" dirty="0" smtClean="0"/>
              <a:t>Corporate Website</a:t>
            </a:r>
            <a:endParaRPr lang="en-CA" sz="1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9053" y="1203902"/>
            <a:ext cx="4347547" cy="4347547"/>
          </a:xfrm>
          <a:prstGeom prst="rect">
            <a:avLst/>
          </a:prstGeom>
        </p:spPr>
      </p:pic>
    </p:spTree>
    <p:extLst>
      <p:ext uri="{BB962C8B-B14F-4D97-AF65-F5344CB8AC3E}">
        <p14:creationId xmlns:p14="http://schemas.microsoft.com/office/powerpoint/2010/main" val="100337757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Senior Leadership</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3" name="Group 2"/>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3662669"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12" name="Content Placeholder 11"/>
          <p:cNvSpPr txBox="1">
            <a:spLocks/>
          </p:cNvSpPr>
          <p:nvPr/>
        </p:nvSpPr>
        <p:spPr>
          <a:xfrm>
            <a:off x="838201" y="1415825"/>
            <a:ext cx="6630852" cy="46171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smtClean="0"/>
              <a:t>Jacob Glick – Chief Corporate Affairs Officer</a:t>
            </a:r>
          </a:p>
          <a:p>
            <a:r>
              <a:rPr lang="en-US" sz="2400" dirty="0" smtClean="0"/>
              <a:t>Joined Rogers in November 2014 as current position</a:t>
            </a:r>
          </a:p>
          <a:p>
            <a:r>
              <a:rPr lang="en-US" sz="2400" dirty="0" smtClean="0"/>
              <a:t>Previously held same position at Google</a:t>
            </a:r>
          </a:p>
          <a:p>
            <a:r>
              <a:rPr lang="en-US" sz="2400" dirty="0" smtClean="0"/>
              <a:t>Also served as General Counsel, Director of Policy Development and Corporate Secretary, Canadian Internet Registration Authority (CIRA), and as a litigator with McCarthy </a:t>
            </a:r>
            <a:r>
              <a:rPr lang="en-US" sz="2400" dirty="0" err="1" smtClean="0"/>
              <a:t>Tetrault</a:t>
            </a:r>
            <a:endParaRPr lang="en-US" sz="2400" dirty="0" smtClean="0"/>
          </a:p>
          <a:p>
            <a:r>
              <a:rPr lang="en-US" sz="2400" dirty="0" smtClean="0"/>
              <a:t>Attended University of Toronto for Bachelors of Arts in Political Science, and for his law degree (LLB)</a:t>
            </a:r>
          </a:p>
          <a:p>
            <a:endParaRPr lang="en-US" sz="2400" dirty="0"/>
          </a:p>
        </p:txBody>
      </p:sp>
      <p:sp>
        <p:nvSpPr>
          <p:cNvPr id="15" name="TextBox 14"/>
          <p:cNvSpPr txBox="1">
            <a:spLocks noChangeArrowheads="1"/>
          </p:cNvSpPr>
          <p:nvPr/>
        </p:nvSpPr>
        <p:spPr bwMode="auto">
          <a:xfrm>
            <a:off x="9451851" y="5819706"/>
            <a:ext cx="2967415" cy="307777"/>
          </a:xfrm>
          <a:prstGeom prst="rect">
            <a:avLst/>
          </a:prstGeom>
          <a:noFill/>
          <a:ln w="9525">
            <a:noFill/>
            <a:miter lim="800000"/>
            <a:headEnd/>
            <a:tailEnd/>
          </a:ln>
        </p:spPr>
        <p:txBody>
          <a:bodyPr wrap="none">
            <a:spAutoFit/>
          </a:bodyPr>
          <a:lstStyle/>
          <a:p>
            <a:r>
              <a:rPr lang="en-US" sz="1400" dirty="0"/>
              <a:t>Source: Rogers </a:t>
            </a:r>
            <a:r>
              <a:rPr lang="en-US" sz="1400" dirty="0" smtClean="0"/>
              <a:t>Corporate Website</a:t>
            </a:r>
            <a:endParaRPr lang="en-CA" sz="1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737" y="590135"/>
            <a:ext cx="3736391" cy="5229571"/>
          </a:xfrm>
          <a:prstGeom prst="rect">
            <a:avLst/>
          </a:prstGeom>
        </p:spPr>
      </p:pic>
    </p:spTree>
    <p:extLst>
      <p:ext uri="{BB962C8B-B14F-4D97-AF65-F5344CB8AC3E}">
        <p14:creationId xmlns:p14="http://schemas.microsoft.com/office/powerpoint/2010/main" val="30720397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p:cNvSpPr>
          <p:nvPr/>
        </p:nvSpPr>
        <p:spPr>
          <a:xfrm>
            <a:off x="0" y="0"/>
            <a:ext cx="12192000" cy="6857999"/>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sp>
        <p:nvSpPr>
          <p:cNvPr id="2" name="Title 1"/>
          <p:cNvSpPr>
            <a:spLocks noGrp="1"/>
          </p:cNvSpPr>
          <p:nvPr>
            <p:ph type="title"/>
          </p:nvPr>
        </p:nvSpPr>
        <p:spPr>
          <a:xfrm>
            <a:off x="838200" y="515027"/>
            <a:ext cx="10515600" cy="1325563"/>
          </a:xfrm>
        </p:spPr>
        <p:txBody>
          <a:bodyPr>
            <a:normAutofit/>
          </a:bodyPr>
          <a:lstStyle/>
          <a:p>
            <a:pPr algn="ctr"/>
            <a:r>
              <a:rPr lang="en-US" sz="6000" dirty="0" smtClean="0">
                <a:solidFill>
                  <a:schemeClr val="bg1"/>
                </a:solidFill>
              </a:rPr>
              <a:t>Operations</a:t>
            </a:r>
            <a:endParaRPr lang="en-US" sz="6000" dirty="0">
              <a:solidFill>
                <a:schemeClr val="bg1"/>
              </a:solidFill>
            </a:endParaRPr>
          </a:p>
        </p:txBody>
      </p:sp>
      <p:pic>
        <p:nvPicPr>
          <p:cNvPr id="3" name="Picture 2"/>
          <p:cNvPicPr>
            <a:picLocks noChangeAspect="1"/>
          </p:cNvPicPr>
          <p:nvPr/>
        </p:nvPicPr>
        <p:blipFill>
          <a:blip r:embed="rId3"/>
          <a:stretch>
            <a:fillRect/>
          </a:stretch>
        </p:blipFill>
        <p:spPr>
          <a:xfrm>
            <a:off x="3425876" y="2128603"/>
            <a:ext cx="5625684" cy="3750456"/>
          </a:xfrm>
          <a:prstGeom prst="rect">
            <a:avLst/>
          </a:prstGeom>
        </p:spPr>
      </p:pic>
    </p:spTree>
    <p:extLst>
      <p:ext uri="{BB962C8B-B14F-4D97-AF65-F5344CB8AC3E}">
        <p14:creationId xmlns:p14="http://schemas.microsoft.com/office/powerpoint/2010/main" val="160725010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Rogers 3.0</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16" name="Group 15"/>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201" y="1607978"/>
            <a:ext cx="8597900" cy="4221820"/>
          </a:xfrm>
          <a:prstGeom prst="rect">
            <a:avLst/>
          </a:prstGeom>
        </p:spPr>
      </p:pic>
      <p:sp>
        <p:nvSpPr>
          <p:cNvPr id="24" name="TextBox 23"/>
          <p:cNvSpPr txBox="1">
            <a:spLocks noChangeArrowheads="1"/>
          </p:cNvSpPr>
          <p:nvPr/>
        </p:nvSpPr>
        <p:spPr bwMode="auto">
          <a:xfrm>
            <a:off x="9238768" y="5801144"/>
            <a:ext cx="2830390" cy="307777"/>
          </a:xfrm>
          <a:prstGeom prst="rect">
            <a:avLst/>
          </a:prstGeom>
          <a:noFill/>
          <a:ln w="9525">
            <a:noFill/>
            <a:miter lim="800000"/>
            <a:headEnd/>
            <a:tailEnd/>
          </a:ln>
        </p:spPr>
        <p:txBody>
          <a:bodyPr wrap="none">
            <a:spAutoFit/>
          </a:bodyPr>
          <a:lstStyle/>
          <a:p>
            <a:r>
              <a:rPr lang="en-US" sz="1400" dirty="0"/>
              <a:t>Source: </a:t>
            </a:r>
            <a:r>
              <a:rPr lang="en-US" sz="1400"/>
              <a:t>Rogers </a:t>
            </a:r>
            <a:r>
              <a:rPr lang="en-US" sz="1400" smtClean="0"/>
              <a:t>2015 Annual </a:t>
            </a:r>
            <a:r>
              <a:rPr lang="en-US" sz="1400" dirty="0"/>
              <a:t>Reports</a:t>
            </a:r>
            <a:endParaRPr lang="en-CA" sz="1400" dirty="0"/>
          </a:p>
        </p:txBody>
      </p:sp>
    </p:spTree>
    <p:extLst>
      <p:ext uri="{BB962C8B-B14F-4D97-AF65-F5344CB8AC3E}">
        <p14:creationId xmlns:p14="http://schemas.microsoft.com/office/powerpoint/2010/main" val="189913354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Rogers 3.0</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3">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16" name="Group 15"/>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6199" y="1498993"/>
            <a:ext cx="3317015" cy="421485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9952" y="515181"/>
            <a:ext cx="3483799" cy="5202052"/>
          </a:xfrm>
          <a:prstGeom prst="rect">
            <a:avLst/>
          </a:prstGeom>
        </p:spPr>
      </p:pic>
      <p:sp>
        <p:nvSpPr>
          <p:cNvPr id="15" name="TextBox 14"/>
          <p:cNvSpPr txBox="1">
            <a:spLocks noChangeArrowheads="1"/>
          </p:cNvSpPr>
          <p:nvPr/>
        </p:nvSpPr>
        <p:spPr bwMode="auto">
          <a:xfrm>
            <a:off x="9238768" y="5801144"/>
            <a:ext cx="2830390" cy="307777"/>
          </a:xfrm>
          <a:prstGeom prst="rect">
            <a:avLst/>
          </a:prstGeom>
          <a:noFill/>
          <a:ln w="9525">
            <a:noFill/>
            <a:miter lim="800000"/>
            <a:headEnd/>
            <a:tailEnd/>
          </a:ln>
        </p:spPr>
        <p:txBody>
          <a:bodyPr wrap="none">
            <a:spAutoFit/>
          </a:bodyPr>
          <a:lstStyle/>
          <a:p>
            <a:r>
              <a:rPr lang="en-US" sz="1400" dirty="0"/>
              <a:t>Source: </a:t>
            </a:r>
            <a:r>
              <a:rPr lang="en-US" sz="1400"/>
              <a:t>Rogers </a:t>
            </a:r>
            <a:r>
              <a:rPr lang="en-US" sz="1400" smtClean="0"/>
              <a:t>2015 Annual </a:t>
            </a:r>
            <a:r>
              <a:rPr lang="en-US" sz="1400" dirty="0"/>
              <a:t>Reports</a:t>
            </a:r>
            <a:endParaRPr lang="en-CA" sz="1400" dirty="0"/>
          </a:p>
        </p:txBody>
      </p:sp>
    </p:spTree>
    <p:extLst>
      <p:ext uri="{BB962C8B-B14F-4D97-AF65-F5344CB8AC3E}">
        <p14:creationId xmlns:p14="http://schemas.microsoft.com/office/powerpoint/2010/main" val="17113598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0" y="6108921"/>
            <a:ext cx="12192000" cy="749078"/>
          </a:xfrm>
          <a:prstGeom prst="rect">
            <a:avLst/>
          </a:prstGeom>
          <a:solidFill>
            <a:srgbClr val="4A27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67A4"/>
              </a:solidFill>
            </a:endParaRPr>
          </a:p>
        </p:txBody>
      </p:sp>
      <p:grpSp>
        <p:nvGrpSpPr>
          <p:cNvPr id="5" name="Group 4"/>
          <p:cNvGrpSpPr/>
          <p:nvPr/>
        </p:nvGrpSpPr>
        <p:grpSpPr>
          <a:xfrm>
            <a:off x="3134824" y="6277130"/>
            <a:ext cx="5464070" cy="418450"/>
            <a:chOff x="2401667" y="6227626"/>
            <a:chExt cx="5464070" cy="418450"/>
          </a:xfrm>
        </p:grpSpPr>
        <p:sp>
          <p:nvSpPr>
            <p:cNvPr id="6" name="TextBox 5"/>
            <p:cNvSpPr txBox="1"/>
            <p:nvPr/>
          </p:nvSpPr>
          <p:spPr>
            <a:xfrm>
              <a:off x="2401667" y="6276744"/>
              <a:ext cx="1213945" cy="369332"/>
            </a:xfrm>
            <a:prstGeom prst="rect">
              <a:avLst/>
            </a:prstGeom>
            <a:noFill/>
          </p:spPr>
          <p:txBody>
            <a:bodyPr wrap="square" rtlCol="0">
              <a:spAutoFit/>
            </a:bodyPr>
            <a:lstStyle/>
            <a:p>
              <a:endParaRPr lang="en-US" dirty="0">
                <a:solidFill>
                  <a:schemeClr val="bg1"/>
                </a:solidFill>
              </a:endParaRPr>
            </a:p>
          </p:txBody>
        </p:sp>
        <p:sp>
          <p:nvSpPr>
            <p:cNvPr id="8" name="TextBox 7"/>
            <p:cNvSpPr txBox="1"/>
            <p:nvPr/>
          </p:nvSpPr>
          <p:spPr>
            <a:xfrm>
              <a:off x="6651792" y="6276744"/>
              <a:ext cx="1213945" cy="369332"/>
            </a:xfrm>
            <a:prstGeom prst="rect">
              <a:avLst/>
            </a:prstGeom>
            <a:noFill/>
          </p:spPr>
          <p:txBody>
            <a:bodyPr wrap="square" rtlCol="0">
              <a:spAutoFit/>
            </a:bodyPr>
            <a:lstStyle/>
            <a:p>
              <a:endParaRPr lang="en-US" dirty="0">
                <a:solidFill>
                  <a:schemeClr val="bg1"/>
                </a:solidFill>
              </a:endParaRPr>
            </a:p>
          </p:txBody>
        </p:sp>
        <p:cxnSp>
          <p:nvCxnSpPr>
            <p:cNvPr id="10" name="Straight Connector 9"/>
            <p:cNvCxnSpPr/>
            <p:nvPr/>
          </p:nvCxnSpPr>
          <p:spPr>
            <a:xfrm>
              <a:off x="3989138" y="6591265"/>
              <a:ext cx="2291566" cy="569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93977" y="6227626"/>
              <a:ext cx="2242817" cy="369332"/>
            </a:xfrm>
            <a:prstGeom prst="rect">
              <a:avLst/>
            </a:prstGeom>
            <a:noFill/>
          </p:spPr>
          <p:txBody>
            <a:bodyPr wrap="square" rtlCol="0">
              <a:spAutoFit/>
            </a:bodyPr>
            <a:lstStyle/>
            <a:p>
              <a:r>
                <a:rPr lang="en-US" dirty="0" smtClean="0">
                  <a:solidFill>
                    <a:schemeClr val="bg1"/>
                  </a:solidFill>
                </a:rPr>
                <a:t>Industry Overview</a:t>
              </a:r>
              <a:endParaRPr lang="en-US" dirty="0">
                <a:solidFill>
                  <a:schemeClr val="bg1"/>
                </a:solidFill>
              </a:endParaRPr>
            </a:p>
          </p:txBody>
        </p:sp>
      </p:grpSp>
      <p:sp>
        <p:nvSpPr>
          <p:cNvPr id="12" name="Rectangle 11"/>
          <p:cNvSpPr>
            <a:spLocks/>
          </p:cNvSpPr>
          <p:nvPr/>
        </p:nvSpPr>
        <p:spPr>
          <a:xfrm>
            <a:off x="0" y="-9414"/>
            <a:ext cx="12192000" cy="886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FFFF"/>
                </a:solidFill>
              </a:rPr>
              <a:t>Wireless Retail Sector (2014)</a:t>
            </a:r>
            <a:endParaRPr lang="en-US" sz="4800" dirty="0">
              <a:solidFill>
                <a:srgbClr val="FFFFFF"/>
              </a:solidFill>
            </a:endParaRPr>
          </a:p>
        </p:txBody>
      </p:sp>
      <p:sp>
        <p:nvSpPr>
          <p:cNvPr id="15" name="TextBox 14"/>
          <p:cNvSpPr txBox="1"/>
          <p:nvPr/>
        </p:nvSpPr>
        <p:spPr>
          <a:xfrm>
            <a:off x="1146220" y="1313645"/>
            <a:ext cx="9504608" cy="461665"/>
          </a:xfrm>
          <a:prstGeom prst="rect">
            <a:avLst/>
          </a:prstGeom>
          <a:noFill/>
        </p:spPr>
        <p:txBody>
          <a:bodyPr wrap="square" rtlCol="0">
            <a:spAutoFit/>
          </a:bodyPr>
          <a:lstStyle/>
          <a:p>
            <a:pPr marL="342900" indent="-342900">
              <a:buFont typeface="Arial" panose="020B0604020202020204" pitchFamily="34" charset="0"/>
              <a:buChar char="•"/>
            </a:pPr>
            <a:endParaRPr lang="en-CA" sz="2400" dirty="0"/>
          </a:p>
        </p:txBody>
      </p:sp>
      <p:pic>
        <p:nvPicPr>
          <p:cNvPr id="16" name="Picture 15"/>
          <p:cNvPicPr>
            <a:picLocks noChangeAspect="1"/>
          </p:cNvPicPr>
          <p:nvPr/>
        </p:nvPicPr>
        <p:blipFill>
          <a:blip r:embed="rId2"/>
          <a:stretch>
            <a:fillRect/>
          </a:stretch>
        </p:blipFill>
        <p:spPr>
          <a:xfrm>
            <a:off x="1058566" y="877300"/>
            <a:ext cx="9979951" cy="5231621"/>
          </a:xfrm>
          <a:prstGeom prst="rect">
            <a:avLst/>
          </a:prstGeom>
        </p:spPr>
      </p:pic>
      <p:sp>
        <p:nvSpPr>
          <p:cNvPr id="17" name="TextBox 16"/>
          <p:cNvSpPr txBox="1"/>
          <p:nvPr/>
        </p:nvSpPr>
        <p:spPr>
          <a:xfrm>
            <a:off x="97074" y="5460642"/>
            <a:ext cx="740053" cy="553998"/>
          </a:xfrm>
          <a:prstGeom prst="rect">
            <a:avLst/>
          </a:prstGeom>
          <a:noFill/>
        </p:spPr>
        <p:txBody>
          <a:bodyPr wrap="square" rtlCol="0">
            <a:spAutoFit/>
          </a:bodyPr>
          <a:lstStyle/>
          <a:p>
            <a:r>
              <a:rPr lang="en-US" sz="1000" dirty="0" smtClean="0"/>
              <a:t>Source: CRTC data collection</a:t>
            </a:r>
            <a:endParaRPr lang="en-CA" sz="1000" dirty="0"/>
          </a:p>
        </p:txBody>
      </p:sp>
    </p:spTree>
    <p:extLst>
      <p:ext uri="{BB962C8B-B14F-4D97-AF65-F5344CB8AC3E}">
        <p14:creationId xmlns:p14="http://schemas.microsoft.com/office/powerpoint/2010/main" val="117975993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Rogers 3.0</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3">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16" name="Group 15"/>
          <p:cNvGrpSpPr/>
          <p:nvPr/>
        </p:nvGrpSpPr>
        <p:grpSpPr>
          <a:xfrm>
            <a:off x="2401667" y="6276744"/>
            <a:ext cx="7507911" cy="390425"/>
            <a:chOff x="2401667" y="6276744"/>
            <a:chExt cx="7507911" cy="390425"/>
          </a:xfrm>
        </p:grpSpPr>
        <p:sp>
          <p:nvSpPr>
            <p:cNvPr id="17" name="TextBox 16"/>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18" name="TextBox 17"/>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19" name="TextBox 18"/>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0" name="TextBox 19"/>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1" name="Straight Connector 20"/>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1524000"/>
            <a:ext cx="10058400" cy="4151085"/>
          </a:xfrm>
          <a:prstGeom prst="rect">
            <a:avLst/>
          </a:prstGeom>
        </p:spPr>
      </p:pic>
      <p:sp>
        <p:nvSpPr>
          <p:cNvPr id="15" name="TextBox 14"/>
          <p:cNvSpPr txBox="1">
            <a:spLocks noChangeArrowheads="1"/>
          </p:cNvSpPr>
          <p:nvPr/>
        </p:nvSpPr>
        <p:spPr bwMode="auto">
          <a:xfrm>
            <a:off x="9238768" y="5801144"/>
            <a:ext cx="2830390" cy="307777"/>
          </a:xfrm>
          <a:prstGeom prst="rect">
            <a:avLst/>
          </a:prstGeom>
          <a:noFill/>
          <a:ln w="9525">
            <a:noFill/>
            <a:miter lim="800000"/>
            <a:headEnd/>
            <a:tailEnd/>
          </a:ln>
        </p:spPr>
        <p:txBody>
          <a:bodyPr wrap="none">
            <a:spAutoFit/>
          </a:bodyPr>
          <a:lstStyle/>
          <a:p>
            <a:r>
              <a:rPr lang="en-US" sz="1400" dirty="0"/>
              <a:t>Source: </a:t>
            </a:r>
            <a:r>
              <a:rPr lang="en-US" sz="1400"/>
              <a:t>Rogers </a:t>
            </a:r>
            <a:r>
              <a:rPr lang="en-US" sz="1400" smtClean="0"/>
              <a:t>2015 Annual </a:t>
            </a:r>
            <a:r>
              <a:rPr lang="en-US" sz="1400" dirty="0"/>
              <a:t>Reports</a:t>
            </a:r>
            <a:endParaRPr lang="en-CA" sz="1400" dirty="0"/>
          </a:p>
        </p:txBody>
      </p:sp>
    </p:spTree>
    <p:extLst>
      <p:ext uri="{BB962C8B-B14F-4D97-AF65-F5344CB8AC3E}">
        <p14:creationId xmlns:p14="http://schemas.microsoft.com/office/powerpoint/2010/main" val="86540611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 Structure</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2370" y="280771"/>
            <a:ext cx="5435336" cy="561622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3196" y="3614236"/>
            <a:ext cx="4193049" cy="215228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3196" y="1415450"/>
            <a:ext cx="4231578" cy="2160686"/>
          </a:xfrm>
          <a:prstGeom prst="rect">
            <a:avLst/>
          </a:prstGeom>
        </p:spPr>
      </p:pic>
      <p:grpSp>
        <p:nvGrpSpPr>
          <p:cNvPr id="23" name="Group 22"/>
          <p:cNvGrpSpPr/>
          <p:nvPr/>
        </p:nvGrpSpPr>
        <p:grpSpPr>
          <a:xfrm>
            <a:off x="2401667" y="6276744"/>
            <a:ext cx="7507911" cy="390425"/>
            <a:chOff x="2401667" y="6276744"/>
            <a:chExt cx="7507911" cy="390425"/>
          </a:xfrm>
        </p:grpSpPr>
        <p:sp>
          <p:nvSpPr>
            <p:cNvPr id="24" name="TextBox 23"/>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5" name="TextBox 24"/>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6" name="TextBox 25"/>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8" name="TextBox 27"/>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9" name="Straight Connector 28"/>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31" name="TextBox 30"/>
          <p:cNvSpPr txBox="1">
            <a:spLocks noChangeArrowheads="1"/>
          </p:cNvSpPr>
          <p:nvPr/>
        </p:nvSpPr>
        <p:spPr bwMode="auto">
          <a:xfrm>
            <a:off x="9238768" y="5801144"/>
            <a:ext cx="2830390" cy="307777"/>
          </a:xfrm>
          <a:prstGeom prst="rect">
            <a:avLst/>
          </a:prstGeom>
          <a:noFill/>
          <a:ln w="9525">
            <a:noFill/>
            <a:miter lim="800000"/>
            <a:headEnd/>
            <a:tailEnd/>
          </a:ln>
        </p:spPr>
        <p:txBody>
          <a:bodyPr wrap="none">
            <a:spAutoFit/>
          </a:bodyPr>
          <a:lstStyle/>
          <a:p>
            <a:r>
              <a:rPr lang="en-US" sz="1400" dirty="0"/>
              <a:t>Source: </a:t>
            </a:r>
            <a:r>
              <a:rPr lang="en-US" sz="1400"/>
              <a:t>Rogers </a:t>
            </a:r>
            <a:r>
              <a:rPr lang="en-US" sz="1400" smtClean="0"/>
              <a:t>2015 Annual </a:t>
            </a:r>
            <a:r>
              <a:rPr lang="en-US" sz="1400" dirty="0"/>
              <a:t>Reports</a:t>
            </a:r>
            <a:endParaRPr lang="en-CA" sz="1400" dirty="0"/>
          </a:p>
        </p:txBody>
      </p:sp>
    </p:spTree>
    <p:extLst>
      <p:ext uri="{BB962C8B-B14F-4D97-AF65-F5344CB8AC3E}">
        <p14:creationId xmlns:p14="http://schemas.microsoft.com/office/powerpoint/2010/main" val="191682419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Wireless</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sp>
        <p:nvSpPr>
          <p:cNvPr id="15" name="Content Placeholder 11"/>
          <p:cNvSpPr txBox="1">
            <a:spLocks/>
          </p:cNvSpPr>
          <p:nvPr/>
        </p:nvSpPr>
        <p:spPr>
          <a:xfrm>
            <a:off x="838200" y="1690688"/>
            <a:ext cx="10904621" cy="50967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Rogers is Canada’s largest provider of wireless communications services</a:t>
            </a:r>
          </a:p>
          <a:p>
            <a:r>
              <a:rPr lang="en-US" dirty="0" smtClean="0"/>
              <a:t>9.9 million subscribers between Rogers, Fido, </a:t>
            </a:r>
            <a:r>
              <a:rPr lang="en-US" dirty="0" err="1" smtClean="0"/>
              <a:t>Chatr</a:t>
            </a:r>
            <a:r>
              <a:rPr lang="en-US" dirty="0" smtClean="0"/>
              <a:t>, and </a:t>
            </a:r>
            <a:r>
              <a:rPr lang="en-US" dirty="0" err="1" smtClean="0"/>
              <a:t>Mobilicity</a:t>
            </a:r>
            <a:r>
              <a:rPr lang="en-US" dirty="0" smtClean="0"/>
              <a:t> brands</a:t>
            </a:r>
          </a:p>
          <a:p>
            <a:r>
              <a:rPr lang="en-US" dirty="0" smtClean="0"/>
              <a:t>34% subscriber share and 34% revenue share of Canadian wireless market</a:t>
            </a:r>
          </a:p>
          <a:p>
            <a:r>
              <a:rPr lang="en-US" dirty="0" smtClean="0"/>
              <a:t>Reached 93% of the Canadian population on LTE network alone</a:t>
            </a:r>
          </a:p>
          <a:p>
            <a:r>
              <a:rPr lang="en-US" dirty="0" smtClean="0"/>
              <a:t>Supported by voice and data roaming agreements in more than 200 countries</a:t>
            </a:r>
          </a:p>
        </p:txBody>
      </p:sp>
      <p:grpSp>
        <p:nvGrpSpPr>
          <p:cNvPr id="16" name="Group 15"/>
          <p:cNvGrpSpPr/>
          <p:nvPr/>
        </p:nvGrpSpPr>
        <p:grpSpPr>
          <a:xfrm>
            <a:off x="2401667" y="6276744"/>
            <a:ext cx="7507911" cy="390425"/>
            <a:chOff x="2401667" y="6276744"/>
            <a:chExt cx="750791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29" name="TextBox 28"/>
          <p:cNvSpPr txBox="1">
            <a:spLocks noChangeArrowheads="1"/>
          </p:cNvSpPr>
          <p:nvPr/>
        </p:nvSpPr>
        <p:spPr bwMode="auto">
          <a:xfrm>
            <a:off x="9238768" y="5801144"/>
            <a:ext cx="2830390" cy="307777"/>
          </a:xfrm>
          <a:prstGeom prst="rect">
            <a:avLst/>
          </a:prstGeom>
          <a:noFill/>
          <a:ln w="9525">
            <a:noFill/>
            <a:miter lim="800000"/>
            <a:headEnd/>
            <a:tailEnd/>
          </a:ln>
        </p:spPr>
        <p:txBody>
          <a:bodyPr wrap="none">
            <a:spAutoFit/>
          </a:bodyPr>
          <a:lstStyle/>
          <a:p>
            <a:r>
              <a:rPr lang="en-US" sz="1400" dirty="0"/>
              <a:t>Source: </a:t>
            </a:r>
            <a:r>
              <a:rPr lang="en-US" sz="1400"/>
              <a:t>Rogers </a:t>
            </a:r>
            <a:r>
              <a:rPr lang="en-US" sz="1400" smtClean="0"/>
              <a:t>2015 Annual </a:t>
            </a:r>
            <a:r>
              <a:rPr lang="en-US" sz="1400" dirty="0"/>
              <a:t>Reports</a:t>
            </a:r>
            <a:endParaRPr lang="en-CA" sz="1400" dirty="0"/>
          </a:p>
        </p:txBody>
      </p:sp>
    </p:spTree>
    <p:extLst>
      <p:ext uri="{BB962C8B-B14F-4D97-AF65-F5344CB8AC3E}">
        <p14:creationId xmlns:p14="http://schemas.microsoft.com/office/powerpoint/2010/main" val="163418111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Wireless Coverage</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16" name="Group 15"/>
          <p:cNvGrpSpPr/>
          <p:nvPr/>
        </p:nvGrpSpPr>
        <p:grpSpPr>
          <a:xfrm>
            <a:off x="2401667" y="6276744"/>
            <a:ext cx="7507911" cy="390425"/>
            <a:chOff x="2401667" y="6276744"/>
            <a:chExt cx="750791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sp>
        <p:nvSpPr>
          <p:cNvPr id="29" name="TextBox 28"/>
          <p:cNvSpPr txBox="1">
            <a:spLocks noChangeArrowheads="1"/>
          </p:cNvSpPr>
          <p:nvPr/>
        </p:nvSpPr>
        <p:spPr bwMode="auto">
          <a:xfrm>
            <a:off x="9238768" y="5801144"/>
            <a:ext cx="2674835" cy="307777"/>
          </a:xfrm>
          <a:prstGeom prst="rect">
            <a:avLst/>
          </a:prstGeom>
          <a:noFill/>
          <a:ln w="9525">
            <a:noFill/>
            <a:miter lim="800000"/>
            <a:headEnd/>
            <a:tailEnd/>
          </a:ln>
        </p:spPr>
        <p:txBody>
          <a:bodyPr wrap="none">
            <a:spAutoFit/>
          </a:bodyPr>
          <a:lstStyle/>
          <a:p>
            <a:r>
              <a:rPr lang="en-US" sz="1400" dirty="0"/>
              <a:t>Source: </a:t>
            </a:r>
            <a:r>
              <a:rPr lang="en-US" sz="1400" dirty="0" smtClean="0"/>
              <a:t>Rogers Corporate Website</a:t>
            </a:r>
            <a:endParaRPr lang="en-CA" sz="1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045" y="1638377"/>
            <a:ext cx="11672131" cy="3950844"/>
          </a:xfrm>
          <a:prstGeom prst="rect">
            <a:avLst/>
          </a:prstGeom>
        </p:spPr>
      </p:pic>
    </p:spTree>
    <p:extLst>
      <p:ext uri="{BB962C8B-B14F-4D97-AF65-F5344CB8AC3E}">
        <p14:creationId xmlns:p14="http://schemas.microsoft.com/office/powerpoint/2010/main" val="189383480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Wireless – Spectrum</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3">
            <a:extLst>
              <a:ext uri="{28A0092B-C50C-407E-A947-70E740481C1C}">
                <a14:useLocalDpi xmlns:a14="http://schemas.microsoft.com/office/drawing/2010/main" val="0"/>
              </a:ext>
            </a:extLst>
          </a:blip>
          <a:srcRect t="24155" r="77810" b="24811"/>
          <a:stretch/>
        </p:blipFill>
        <p:spPr>
          <a:xfrm>
            <a:off x="267045" y="6174498"/>
            <a:ext cx="571155" cy="607509"/>
          </a:xfrm>
        </p:spPr>
      </p:pic>
      <p:sp>
        <p:nvSpPr>
          <p:cNvPr id="15" name="Content Placeholder 11"/>
          <p:cNvSpPr txBox="1">
            <a:spLocks/>
          </p:cNvSpPr>
          <p:nvPr/>
        </p:nvSpPr>
        <p:spPr>
          <a:xfrm>
            <a:off x="838200" y="1611237"/>
            <a:ext cx="520967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grpSp>
        <p:nvGrpSpPr>
          <p:cNvPr id="16" name="Group 15"/>
          <p:cNvGrpSpPr/>
          <p:nvPr/>
        </p:nvGrpSpPr>
        <p:grpSpPr>
          <a:xfrm>
            <a:off x="2401667" y="6276744"/>
            <a:ext cx="7507911" cy="390425"/>
            <a:chOff x="2401667" y="6276744"/>
            <a:chExt cx="750791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952" y="1756265"/>
            <a:ext cx="11696095" cy="3845046"/>
          </a:xfrm>
          <a:prstGeom prst="rect">
            <a:avLst/>
          </a:prstGeom>
        </p:spPr>
      </p:pic>
      <p:sp>
        <p:nvSpPr>
          <p:cNvPr id="14" name="TextBox 13"/>
          <p:cNvSpPr txBox="1">
            <a:spLocks noChangeArrowheads="1"/>
          </p:cNvSpPr>
          <p:nvPr/>
        </p:nvSpPr>
        <p:spPr bwMode="auto">
          <a:xfrm>
            <a:off x="9238768" y="5801144"/>
            <a:ext cx="2830390" cy="307777"/>
          </a:xfrm>
          <a:prstGeom prst="rect">
            <a:avLst/>
          </a:prstGeom>
          <a:noFill/>
          <a:ln w="9525">
            <a:noFill/>
            <a:miter lim="800000"/>
            <a:headEnd/>
            <a:tailEnd/>
          </a:ln>
        </p:spPr>
        <p:txBody>
          <a:bodyPr wrap="none">
            <a:spAutoFit/>
          </a:bodyPr>
          <a:lstStyle/>
          <a:p>
            <a:r>
              <a:rPr lang="en-US" sz="1400" dirty="0"/>
              <a:t>Source: </a:t>
            </a:r>
            <a:r>
              <a:rPr lang="en-US" sz="1400"/>
              <a:t>Rogers </a:t>
            </a:r>
            <a:r>
              <a:rPr lang="en-US" sz="1400" smtClean="0"/>
              <a:t>2015 Annual </a:t>
            </a:r>
            <a:r>
              <a:rPr lang="en-US" sz="1400" dirty="0"/>
              <a:t>Reports</a:t>
            </a:r>
            <a:endParaRPr lang="en-CA" sz="1400" dirty="0"/>
          </a:p>
        </p:txBody>
      </p:sp>
    </p:spTree>
    <p:extLst>
      <p:ext uri="{BB962C8B-B14F-4D97-AF65-F5344CB8AC3E}">
        <p14:creationId xmlns:p14="http://schemas.microsoft.com/office/powerpoint/2010/main" val="129209660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Wireless – Spectrum </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3">
            <a:extLst>
              <a:ext uri="{28A0092B-C50C-407E-A947-70E740481C1C}">
                <a14:useLocalDpi xmlns:a14="http://schemas.microsoft.com/office/drawing/2010/main" val="0"/>
              </a:ext>
            </a:extLst>
          </a:blip>
          <a:srcRect t="24155" r="77810" b="24811"/>
          <a:stretch/>
        </p:blipFill>
        <p:spPr>
          <a:xfrm>
            <a:off x="267045" y="6174498"/>
            <a:ext cx="571155" cy="607509"/>
          </a:xfrm>
        </p:spPr>
      </p:pic>
      <p:sp>
        <p:nvSpPr>
          <p:cNvPr id="15" name="Content Placeholder 11"/>
          <p:cNvSpPr txBox="1">
            <a:spLocks/>
          </p:cNvSpPr>
          <p:nvPr/>
        </p:nvSpPr>
        <p:spPr>
          <a:xfrm>
            <a:off x="838200" y="1611237"/>
            <a:ext cx="520967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grpSp>
        <p:nvGrpSpPr>
          <p:cNvPr id="16" name="Group 15"/>
          <p:cNvGrpSpPr/>
          <p:nvPr/>
        </p:nvGrpSpPr>
        <p:grpSpPr>
          <a:xfrm>
            <a:off x="2401667" y="6276744"/>
            <a:ext cx="7507911" cy="390425"/>
            <a:chOff x="2401667" y="6276744"/>
            <a:chExt cx="750791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8300" y="1395671"/>
            <a:ext cx="8915400" cy="4384382"/>
          </a:xfrm>
          <a:prstGeom prst="rect">
            <a:avLst/>
          </a:prstGeom>
        </p:spPr>
      </p:pic>
      <p:sp>
        <p:nvSpPr>
          <p:cNvPr id="14" name="TextBox 13"/>
          <p:cNvSpPr txBox="1">
            <a:spLocks noChangeArrowheads="1"/>
          </p:cNvSpPr>
          <p:nvPr/>
        </p:nvSpPr>
        <p:spPr bwMode="auto">
          <a:xfrm>
            <a:off x="9238768" y="5801144"/>
            <a:ext cx="2830390" cy="307777"/>
          </a:xfrm>
          <a:prstGeom prst="rect">
            <a:avLst/>
          </a:prstGeom>
          <a:noFill/>
          <a:ln w="9525">
            <a:noFill/>
            <a:miter lim="800000"/>
            <a:headEnd/>
            <a:tailEnd/>
          </a:ln>
        </p:spPr>
        <p:txBody>
          <a:bodyPr wrap="none">
            <a:spAutoFit/>
          </a:bodyPr>
          <a:lstStyle/>
          <a:p>
            <a:r>
              <a:rPr lang="en-US" sz="1400" dirty="0"/>
              <a:t>Source: </a:t>
            </a:r>
            <a:r>
              <a:rPr lang="en-US" sz="1400"/>
              <a:t>Rogers </a:t>
            </a:r>
            <a:r>
              <a:rPr lang="en-US" sz="1400" smtClean="0"/>
              <a:t>2015 Annual </a:t>
            </a:r>
            <a:r>
              <a:rPr lang="en-US" sz="1400" dirty="0"/>
              <a:t>Reports</a:t>
            </a:r>
            <a:endParaRPr lang="en-CA" sz="1400" dirty="0"/>
          </a:p>
        </p:txBody>
      </p:sp>
    </p:spTree>
    <p:extLst>
      <p:ext uri="{BB962C8B-B14F-4D97-AF65-F5344CB8AC3E}">
        <p14:creationId xmlns:p14="http://schemas.microsoft.com/office/powerpoint/2010/main" val="48515688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Wireless – Spectrum </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3">
            <a:extLst>
              <a:ext uri="{28A0092B-C50C-407E-A947-70E740481C1C}">
                <a14:useLocalDpi xmlns:a14="http://schemas.microsoft.com/office/drawing/2010/main" val="0"/>
              </a:ext>
            </a:extLst>
          </a:blip>
          <a:srcRect t="24155" r="77810" b="24811"/>
          <a:stretch/>
        </p:blipFill>
        <p:spPr>
          <a:xfrm>
            <a:off x="267045" y="6174498"/>
            <a:ext cx="571155" cy="607509"/>
          </a:xfrm>
        </p:spPr>
      </p:pic>
      <p:sp>
        <p:nvSpPr>
          <p:cNvPr id="15" name="Content Placeholder 11"/>
          <p:cNvSpPr txBox="1">
            <a:spLocks/>
          </p:cNvSpPr>
          <p:nvPr/>
        </p:nvSpPr>
        <p:spPr>
          <a:xfrm>
            <a:off x="838200" y="1611237"/>
            <a:ext cx="520967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grpSp>
        <p:nvGrpSpPr>
          <p:cNvPr id="16" name="Group 15"/>
          <p:cNvGrpSpPr/>
          <p:nvPr/>
        </p:nvGrpSpPr>
        <p:grpSpPr>
          <a:xfrm>
            <a:off x="2401667" y="6276744"/>
            <a:ext cx="7507911" cy="390425"/>
            <a:chOff x="2401667" y="6276744"/>
            <a:chExt cx="750791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421" y="2415443"/>
            <a:ext cx="11871158" cy="1676144"/>
          </a:xfrm>
          <a:prstGeom prst="rect">
            <a:avLst/>
          </a:prstGeom>
        </p:spPr>
      </p:pic>
      <p:sp>
        <p:nvSpPr>
          <p:cNvPr id="14" name="TextBox 13"/>
          <p:cNvSpPr txBox="1">
            <a:spLocks noChangeArrowheads="1"/>
          </p:cNvSpPr>
          <p:nvPr/>
        </p:nvSpPr>
        <p:spPr bwMode="auto">
          <a:xfrm>
            <a:off x="9238768" y="5801144"/>
            <a:ext cx="2830390" cy="307777"/>
          </a:xfrm>
          <a:prstGeom prst="rect">
            <a:avLst/>
          </a:prstGeom>
          <a:noFill/>
          <a:ln w="9525">
            <a:noFill/>
            <a:miter lim="800000"/>
            <a:headEnd/>
            <a:tailEnd/>
          </a:ln>
        </p:spPr>
        <p:txBody>
          <a:bodyPr wrap="none">
            <a:spAutoFit/>
          </a:bodyPr>
          <a:lstStyle/>
          <a:p>
            <a:r>
              <a:rPr lang="en-US" sz="1400" dirty="0"/>
              <a:t>Source: </a:t>
            </a:r>
            <a:r>
              <a:rPr lang="en-US" sz="1400"/>
              <a:t>Rogers </a:t>
            </a:r>
            <a:r>
              <a:rPr lang="en-US" sz="1400" smtClean="0"/>
              <a:t>2015 Annual </a:t>
            </a:r>
            <a:r>
              <a:rPr lang="en-US" sz="1400" dirty="0"/>
              <a:t>Reports</a:t>
            </a:r>
            <a:endParaRPr lang="en-CA" sz="1400" dirty="0"/>
          </a:p>
        </p:txBody>
      </p:sp>
    </p:spTree>
    <p:extLst>
      <p:ext uri="{BB962C8B-B14F-4D97-AF65-F5344CB8AC3E}">
        <p14:creationId xmlns:p14="http://schemas.microsoft.com/office/powerpoint/2010/main" val="91008355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Wireless</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16" name="Group 15"/>
          <p:cNvGrpSpPr/>
          <p:nvPr/>
        </p:nvGrpSpPr>
        <p:grpSpPr>
          <a:xfrm>
            <a:off x="2401667" y="6276744"/>
            <a:ext cx="7507911" cy="390425"/>
            <a:chOff x="2401667" y="6276744"/>
            <a:chExt cx="750791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141" y="623378"/>
            <a:ext cx="7219563" cy="519846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31117"/>
            <a:ext cx="4860142" cy="2465013"/>
          </a:xfrm>
          <a:prstGeom prst="rect">
            <a:avLst/>
          </a:prstGeom>
        </p:spPr>
      </p:pic>
      <p:sp>
        <p:nvSpPr>
          <p:cNvPr id="17" name="TextBox 16"/>
          <p:cNvSpPr txBox="1">
            <a:spLocks noChangeArrowheads="1"/>
          </p:cNvSpPr>
          <p:nvPr/>
        </p:nvSpPr>
        <p:spPr bwMode="auto">
          <a:xfrm>
            <a:off x="9238768" y="5801144"/>
            <a:ext cx="2830390" cy="307777"/>
          </a:xfrm>
          <a:prstGeom prst="rect">
            <a:avLst/>
          </a:prstGeom>
          <a:noFill/>
          <a:ln w="9525">
            <a:noFill/>
            <a:miter lim="800000"/>
            <a:headEnd/>
            <a:tailEnd/>
          </a:ln>
        </p:spPr>
        <p:txBody>
          <a:bodyPr wrap="none">
            <a:spAutoFit/>
          </a:bodyPr>
          <a:lstStyle/>
          <a:p>
            <a:r>
              <a:rPr lang="en-US" sz="1400" dirty="0"/>
              <a:t>Source: </a:t>
            </a:r>
            <a:r>
              <a:rPr lang="en-US" sz="1400"/>
              <a:t>Rogers </a:t>
            </a:r>
            <a:r>
              <a:rPr lang="en-US" sz="1400" smtClean="0"/>
              <a:t>2015 Annual </a:t>
            </a:r>
            <a:r>
              <a:rPr lang="en-US" sz="1400" dirty="0"/>
              <a:t>Reports</a:t>
            </a:r>
            <a:endParaRPr lang="en-CA" sz="1400" dirty="0"/>
          </a:p>
        </p:txBody>
      </p:sp>
    </p:spTree>
    <p:extLst>
      <p:ext uri="{BB962C8B-B14F-4D97-AF65-F5344CB8AC3E}">
        <p14:creationId xmlns:p14="http://schemas.microsoft.com/office/powerpoint/2010/main" val="85207731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Wireless</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16" name="Group 15"/>
          <p:cNvGrpSpPr/>
          <p:nvPr/>
        </p:nvGrpSpPr>
        <p:grpSpPr>
          <a:xfrm>
            <a:off x="2401667" y="6276744"/>
            <a:ext cx="7507911" cy="390425"/>
            <a:chOff x="2401667" y="6276744"/>
            <a:chExt cx="750791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7153" y="866274"/>
            <a:ext cx="6909751" cy="4771019"/>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116" y="2304133"/>
            <a:ext cx="4320324" cy="1947026"/>
          </a:xfrm>
          <a:prstGeom prst="rect">
            <a:avLst/>
          </a:prstGeom>
        </p:spPr>
      </p:pic>
      <p:sp>
        <p:nvSpPr>
          <p:cNvPr id="17" name="TextBox 16"/>
          <p:cNvSpPr txBox="1">
            <a:spLocks noChangeArrowheads="1"/>
          </p:cNvSpPr>
          <p:nvPr/>
        </p:nvSpPr>
        <p:spPr bwMode="auto">
          <a:xfrm>
            <a:off x="9238768" y="5801144"/>
            <a:ext cx="2830390" cy="307777"/>
          </a:xfrm>
          <a:prstGeom prst="rect">
            <a:avLst/>
          </a:prstGeom>
          <a:noFill/>
          <a:ln w="9525">
            <a:noFill/>
            <a:miter lim="800000"/>
            <a:headEnd/>
            <a:tailEnd/>
          </a:ln>
        </p:spPr>
        <p:txBody>
          <a:bodyPr wrap="none">
            <a:spAutoFit/>
          </a:bodyPr>
          <a:lstStyle/>
          <a:p>
            <a:r>
              <a:rPr lang="en-US" sz="1400" dirty="0"/>
              <a:t>Source: </a:t>
            </a:r>
            <a:r>
              <a:rPr lang="en-US" sz="1400"/>
              <a:t>Rogers </a:t>
            </a:r>
            <a:r>
              <a:rPr lang="en-US" sz="1400" smtClean="0"/>
              <a:t>2015 Annual </a:t>
            </a:r>
            <a:r>
              <a:rPr lang="en-US" sz="1400" dirty="0"/>
              <a:t>Reports</a:t>
            </a:r>
            <a:endParaRPr lang="en-CA" sz="1400" dirty="0"/>
          </a:p>
        </p:txBody>
      </p:sp>
    </p:spTree>
    <p:extLst>
      <p:ext uri="{BB962C8B-B14F-4D97-AF65-F5344CB8AC3E}">
        <p14:creationId xmlns:p14="http://schemas.microsoft.com/office/powerpoint/2010/main" val="166619164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Wireless Metrics</a:t>
            </a:r>
            <a:endParaRPr lang="en-US" dirty="0"/>
          </a:p>
        </p:txBody>
      </p:sp>
      <p:sp>
        <p:nvSpPr>
          <p:cNvPr id="8" name="Rectangle 7"/>
          <p:cNvSpPr>
            <a:spLocks/>
          </p:cNvSpPr>
          <p:nvPr/>
        </p:nvSpPr>
        <p:spPr>
          <a:xfrm>
            <a:off x="0" y="6108921"/>
            <a:ext cx="12192000" cy="749078"/>
          </a:xfrm>
          <a:prstGeom prst="rect">
            <a:avLst/>
          </a:prstGeom>
          <a:solidFill>
            <a:srgbClr val="962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p:cNvPicPr>
            <a:picLocks noGrp="1"/>
          </p:cNvPicPr>
          <p:nvPr>
            <p:ph idx="1"/>
          </p:nvPr>
        </p:nvPicPr>
        <p:blipFill rotWithShape="1">
          <a:blip r:embed="rId2">
            <a:extLst>
              <a:ext uri="{28A0092B-C50C-407E-A947-70E740481C1C}">
                <a14:useLocalDpi xmlns:a14="http://schemas.microsoft.com/office/drawing/2010/main" val="0"/>
              </a:ext>
            </a:extLst>
          </a:blip>
          <a:srcRect t="24155" r="77810" b="24811"/>
          <a:stretch/>
        </p:blipFill>
        <p:spPr>
          <a:xfrm>
            <a:off x="267045" y="6174498"/>
            <a:ext cx="571155" cy="607509"/>
          </a:xfrm>
        </p:spPr>
      </p:pic>
      <p:grpSp>
        <p:nvGrpSpPr>
          <p:cNvPr id="16" name="Group 15"/>
          <p:cNvGrpSpPr/>
          <p:nvPr/>
        </p:nvGrpSpPr>
        <p:grpSpPr>
          <a:xfrm>
            <a:off x="2401667" y="6276744"/>
            <a:ext cx="7507911" cy="390425"/>
            <a:chOff x="2401667" y="6276744"/>
            <a:chExt cx="7507911" cy="390425"/>
          </a:xfrm>
        </p:grpSpPr>
        <p:sp>
          <p:nvSpPr>
            <p:cNvPr id="23" name="TextBox 22"/>
            <p:cNvSpPr txBox="1"/>
            <p:nvPr/>
          </p:nvSpPr>
          <p:spPr>
            <a:xfrm>
              <a:off x="2401667" y="6276744"/>
              <a:ext cx="1213945" cy="369332"/>
            </a:xfrm>
            <a:prstGeom prst="rect">
              <a:avLst/>
            </a:prstGeom>
            <a:noFill/>
          </p:spPr>
          <p:txBody>
            <a:bodyPr wrap="square" rtlCol="0">
              <a:spAutoFit/>
            </a:bodyPr>
            <a:lstStyle/>
            <a:p>
              <a:r>
                <a:rPr lang="en-US" dirty="0" smtClean="0">
                  <a:solidFill>
                    <a:schemeClr val="bg1"/>
                  </a:solidFill>
                </a:rPr>
                <a:t>Overview</a:t>
              </a:r>
              <a:endParaRPr lang="en-US" dirty="0">
                <a:solidFill>
                  <a:schemeClr val="bg1"/>
                </a:solidFill>
              </a:endParaRPr>
            </a:p>
          </p:txBody>
        </p:sp>
        <p:sp>
          <p:nvSpPr>
            <p:cNvPr id="24" name="TextBox 23"/>
            <p:cNvSpPr txBox="1"/>
            <p:nvPr/>
          </p:nvSpPr>
          <p:spPr>
            <a:xfrm>
              <a:off x="5245789" y="6276744"/>
              <a:ext cx="1511795" cy="369332"/>
            </a:xfrm>
            <a:prstGeom prst="rect">
              <a:avLst/>
            </a:prstGeom>
            <a:noFill/>
          </p:spPr>
          <p:txBody>
            <a:bodyPr wrap="square" rtlCol="0">
              <a:spAutoFit/>
            </a:bodyPr>
            <a:lstStyle/>
            <a:p>
              <a:r>
                <a:rPr lang="en-US" dirty="0" smtClean="0">
                  <a:solidFill>
                    <a:schemeClr val="bg1"/>
                  </a:solidFill>
                </a:rPr>
                <a:t>Operations</a:t>
              </a:r>
              <a:endParaRPr lang="en-US" dirty="0">
                <a:solidFill>
                  <a:schemeClr val="bg1"/>
                </a:solidFill>
              </a:endParaRPr>
            </a:p>
          </p:txBody>
        </p:sp>
        <p:sp>
          <p:nvSpPr>
            <p:cNvPr id="25" name="TextBox 24"/>
            <p:cNvSpPr txBox="1"/>
            <p:nvPr/>
          </p:nvSpPr>
          <p:spPr>
            <a:xfrm>
              <a:off x="6651792" y="6276744"/>
              <a:ext cx="1213945" cy="369332"/>
            </a:xfrm>
            <a:prstGeom prst="rect">
              <a:avLst/>
            </a:prstGeom>
            <a:noFill/>
          </p:spPr>
          <p:txBody>
            <a:bodyPr wrap="square" rtlCol="0">
              <a:spAutoFit/>
            </a:bodyPr>
            <a:lstStyle/>
            <a:p>
              <a:r>
                <a:rPr lang="en-US" dirty="0" smtClean="0">
                  <a:solidFill>
                    <a:schemeClr val="bg1"/>
                  </a:solidFill>
                </a:rPr>
                <a:t>Financials</a:t>
              </a:r>
              <a:endParaRPr lang="en-US" dirty="0">
                <a:solidFill>
                  <a:schemeClr val="bg1"/>
                </a:solidFill>
              </a:endParaRPr>
            </a:p>
          </p:txBody>
        </p:sp>
        <p:sp>
          <p:nvSpPr>
            <p:cNvPr id="26" name="TextBox 25"/>
            <p:cNvSpPr txBox="1"/>
            <p:nvPr/>
          </p:nvSpPr>
          <p:spPr>
            <a:xfrm>
              <a:off x="7931852" y="6276744"/>
              <a:ext cx="1977726" cy="369332"/>
            </a:xfrm>
            <a:prstGeom prst="rect">
              <a:avLst/>
            </a:prstGeom>
            <a:noFill/>
          </p:spPr>
          <p:txBody>
            <a:bodyPr wrap="square" rtlCol="0">
              <a:spAutoFit/>
            </a:bodyPr>
            <a:lstStyle/>
            <a:p>
              <a:r>
                <a:rPr lang="en-US" dirty="0" smtClean="0">
                  <a:solidFill>
                    <a:schemeClr val="bg1"/>
                  </a:solidFill>
                </a:rPr>
                <a:t>Recommendation</a:t>
              </a:r>
              <a:endParaRPr lang="en-US" dirty="0">
                <a:solidFill>
                  <a:schemeClr val="bg1"/>
                </a:solidFill>
              </a:endParaRPr>
            </a:p>
          </p:txBody>
        </p:sp>
        <p:cxnSp>
          <p:nvCxnSpPr>
            <p:cNvPr id="27" name="Straight Connector 26"/>
            <p:cNvCxnSpPr/>
            <p:nvPr/>
          </p:nvCxnSpPr>
          <p:spPr>
            <a:xfrm flipV="1">
              <a:off x="5107153" y="6667167"/>
              <a:ext cx="1459997" cy="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74803" y="6276744"/>
              <a:ext cx="1511795" cy="369332"/>
            </a:xfrm>
            <a:prstGeom prst="rect">
              <a:avLst/>
            </a:prstGeom>
            <a:noFill/>
          </p:spPr>
          <p:txBody>
            <a:bodyPr wrap="square" rtlCol="0">
              <a:spAutoFit/>
            </a:bodyPr>
            <a:lstStyle/>
            <a:p>
              <a:r>
                <a:rPr lang="en-US" dirty="0" smtClean="0">
                  <a:solidFill>
                    <a:schemeClr val="bg1"/>
                  </a:solidFill>
                </a:rPr>
                <a:t>Management</a:t>
              </a:r>
              <a:endParaRPr lang="en-US" dirty="0">
                <a:solidFill>
                  <a:schemeClr val="bg1"/>
                </a:solidFill>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501" y="1690688"/>
            <a:ext cx="5233650" cy="185620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501" y="3714712"/>
            <a:ext cx="5269526" cy="185031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9872" y="1679007"/>
            <a:ext cx="5138627" cy="186696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9871" y="3725475"/>
            <a:ext cx="5138627" cy="1912142"/>
          </a:xfrm>
          <a:prstGeom prst="rect">
            <a:avLst/>
          </a:prstGeom>
        </p:spPr>
      </p:pic>
      <p:sp>
        <p:nvSpPr>
          <p:cNvPr id="17" name="TextBox 16"/>
          <p:cNvSpPr txBox="1">
            <a:spLocks noChangeArrowheads="1"/>
          </p:cNvSpPr>
          <p:nvPr/>
        </p:nvSpPr>
        <p:spPr bwMode="auto">
          <a:xfrm>
            <a:off x="9238768" y="5801144"/>
            <a:ext cx="2830390" cy="307777"/>
          </a:xfrm>
          <a:prstGeom prst="rect">
            <a:avLst/>
          </a:prstGeom>
          <a:noFill/>
          <a:ln w="9525">
            <a:noFill/>
            <a:miter lim="800000"/>
            <a:headEnd/>
            <a:tailEnd/>
          </a:ln>
        </p:spPr>
        <p:txBody>
          <a:bodyPr wrap="none">
            <a:spAutoFit/>
          </a:bodyPr>
          <a:lstStyle/>
          <a:p>
            <a:r>
              <a:rPr lang="en-US" sz="1400" dirty="0"/>
              <a:t>Source: Rogers </a:t>
            </a:r>
            <a:r>
              <a:rPr lang="en-US" sz="1400" dirty="0" smtClean="0"/>
              <a:t>2015 Annual </a:t>
            </a:r>
            <a:r>
              <a:rPr lang="en-US" sz="1400" dirty="0"/>
              <a:t>Reports</a:t>
            </a:r>
            <a:endParaRPr lang="en-CA" sz="1400" dirty="0"/>
          </a:p>
        </p:txBody>
      </p:sp>
    </p:spTree>
    <p:extLst>
      <p:ext uri="{BB962C8B-B14F-4D97-AF65-F5344CB8AC3E}">
        <p14:creationId xmlns:p14="http://schemas.microsoft.com/office/powerpoint/2010/main" val="17866803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anadian Telecommunications" id="{61B272B1-8901-B24D-9330-6CDBEC2C9493}" vid="{4527AEA5-FF55-8D4D-856C-D8473E27C5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Canadian Telecommunications</Template>
  <TotalTime>164</TotalTime>
  <Words>7221</Words>
  <Application>Microsoft Office PowerPoint</Application>
  <PresentationFormat>Custom</PresentationFormat>
  <Paragraphs>1896</Paragraphs>
  <Slides>249</Slides>
  <Notes>12</Notes>
  <HiddenSlides>0</HiddenSlides>
  <MMClips>0</MMClips>
  <ScaleCrop>false</ScaleCrop>
  <HeadingPairs>
    <vt:vector size="4" baseType="variant">
      <vt:variant>
        <vt:lpstr>Theme</vt:lpstr>
      </vt:variant>
      <vt:variant>
        <vt:i4>1</vt:i4>
      </vt:variant>
      <vt:variant>
        <vt:lpstr>Slide Titles</vt:lpstr>
      </vt:variant>
      <vt:variant>
        <vt:i4>249</vt:i4>
      </vt:variant>
    </vt:vector>
  </HeadingPairs>
  <TitlesOfParts>
    <vt:vector size="250" baseType="lpstr">
      <vt:lpstr>Office Theme</vt:lpstr>
      <vt:lpstr>Canadian Telecommunications</vt:lpstr>
      <vt:lpstr>Agenda</vt:lpstr>
      <vt:lpstr>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History</vt:lpstr>
      <vt:lpstr>History</vt:lpstr>
      <vt:lpstr>1 Year Performance with 50/200 MA</vt:lpstr>
      <vt:lpstr>1 Year Performance Comparison</vt:lpstr>
      <vt:lpstr>5 Year Performance with 50/200 MA</vt:lpstr>
      <vt:lpstr>5 Year Performance Comparison</vt:lpstr>
      <vt:lpstr>10 Year Performance with 50/200 MA</vt:lpstr>
      <vt:lpstr>10 Year Performance Comparison</vt:lpstr>
      <vt:lpstr>Max Performance</vt:lpstr>
      <vt:lpstr>Common Shares Outstanding</vt:lpstr>
      <vt:lpstr>Share Features</vt:lpstr>
      <vt:lpstr>Dividends</vt:lpstr>
      <vt:lpstr>Dilution</vt:lpstr>
      <vt:lpstr>Management</vt:lpstr>
      <vt:lpstr>Control</vt:lpstr>
      <vt:lpstr>Board of Directors</vt:lpstr>
      <vt:lpstr>Board of Directors</vt:lpstr>
      <vt:lpstr>Board of Directors</vt:lpstr>
      <vt:lpstr>Board of Directors</vt:lpstr>
      <vt:lpstr>Board of Directors</vt:lpstr>
      <vt:lpstr>Board of Directors</vt:lpstr>
      <vt:lpstr>Board of Directors</vt:lpstr>
      <vt:lpstr>Board of Directors</vt:lpstr>
      <vt:lpstr>Board of Directors</vt:lpstr>
      <vt:lpstr>Senior Leadership</vt:lpstr>
      <vt:lpstr>Senior Leadership</vt:lpstr>
      <vt:lpstr>Senior Leadership</vt:lpstr>
      <vt:lpstr>Senior Leadership</vt:lpstr>
      <vt:lpstr>Senior Leadership</vt:lpstr>
      <vt:lpstr>Senior Leadership</vt:lpstr>
      <vt:lpstr>Operations</vt:lpstr>
      <vt:lpstr>Rogers 3.0</vt:lpstr>
      <vt:lpstr>Rogers 3.0</vt:lpstr>
      <vt:lpstr>Rogers 3.0</vt:lpstr>
      <vt:lpstr>Organization Structure</vt:lpstr>
      <vt:lpstr>Wireless</vt:lpstr>
      <vt:lpstr>Wireless Coverage</vt:lpstr>
      <vt:lpstr>Wireless – Spectrum</vt:lpstr>
      <vt:lpstr>Wireless – Spectrum </vt:lpstr>
      <vt:lpstr>Wireless – Spectrum </vt:lpstr>
      <vt:lpstr>Wireless</vt:lpstr>
      <vt:lpstr>Wireless</vt:lpstr>
      <vt:lpstr>Wireless Metrics</vt:lpstr>
      <vt:lpstr>Cable</vt:lpstr>
      <vt:lpstr>Cable</vt:lpstr>
      <vt:lpstr>Cable</vt:lpstr>
      <vt:lpstr>Cable Subscribers</vt:lpstr>
      <vt:lpstr>Cable Metrics</vt:lpstr>
      <vt:lpstr>Business Solutions</vt:lpstr>
      <vt:lpstr>Business Solutions</vt:lpstr>
      <vt:lpstr>Business Solutions</vt:lpstr>
      <vt:lpstr>Business Solutions Metrics</vt:lpstr>
      <vt:lpstr>Media</vt:lpstr>
      <vt:lpstr>Media</vt:lpstr>
      <vt:lpstr>Media</vt:lpstr>
      <vt:lpstr>Financials</vt:lpstr>
      <vt:lpstr>Financial Highlights</vt:lpstr>
      <vt:lpstr>Key Performance Indicators</vt:lpstr>
      <vt:lpstr>Segment  Financials</vt:lpstr>
      <vt:lpstr>Balance Sheet – Assets </vt:lpstr>
      <vt:lpstr>Balance Sheet – Liabilities &amp; Shareholders Equity</vt:lpstr>
      <vt:lpstr>Intangible Assets</vt:lpstr>
      <vt:lpstr>Income Statement</vt:lpstr>
      <vt:lpstr>Income Statement - Continued</vt:lpstr>
      <vt:lpstr>Cash Flow from Operations</vt:lpstr>
      <vt:lpstr>Cash Flow from Investing</vt:lpstr>
      <vt:lpstr>Cash Flow from Financing</vt:lpstr>
      <vt:lpstr>Change in Cash Flow</vt:lpstr>
      <vt:lpstr>Changes in Shareholders’ Equity</vt:lpstr>
      <vt:lpstr>Long-Term Debt</vt:lpstr>
      <vt:lpstr>Long-Term Debt Issued</vt:lpstr>
      <vt:lpstr>Recommendation</vt:lpstr>
      <vt:lpstr>HOLD</vt:lpstr>
      <vt:lpstr>PowerPoint Presentation</vt:lpstr>
      <vt:lpstr>PowerPoint Presentation</vt:lpstr>
      <vt:lpstr>History</vt:lpstr>
      <vt:lpstr>1 Year Performance with 50/200 MA</vt:lpstr>
      <vt:lpstr>1 Year Performance Comparison</vt:lpstr>
      <vt:lpstr>5 Year Performance with 50/200 MA</vt:lpstr>
      <vt:lpstr>5 Year Performance Comparison</vt:lpstr>
      <vt:lpstr>10 Year Performance with 50/200 MA</vt:lpstr>
      <vt:lpstr>10 Year Performance Comparison</vt:lpstr>
      <vt:lpstr>Max Performance</vt:lpstr>
      <vt:lpstr>Common Shares Outstanding</vt:lpstr>
      <vt:lpstr>Common Shares Outstanding</vt:lpstr>
      <vt:lpstr>Dividends Paid 5 Year</vt:lpstr>
      <vt:lpstr>Management</vt:lpstr>
      <vt:lpstr>Ownership</vt:lpstr>
      <vt:lpstr>Executive Team</vt:lpstr>
      <vt:lpstr>Executive Team Continued</vt:lpstr>
      <vt:lpstr>Executive Team Continued</vt:lpstr>
      <vt:lpstr>Executive Team Continued</vt:lpstr>
      <vt:lpstr>Executive Team Continued</vt:lpstr>
      <vt:lpstr>Executive Team Continued</vt:lpstr>
      <vt:lpstr>Executive Team Continued</vt:lpstr>
      <vt:lpstr>Executive Team Continued</vt:lpstr>
      <vt:lpstr>Executive Team Continued</vt:lpstr>
      <vt:lpstr>Executive Team Continued</vt:lpstr>
      <vt:lpstr>Executive Team Continued</vt:lpstr>
      <vt:lpstr>Executive Team Continued</vt:lpstr>
      <vt:lpstr>Executive Team Continued</vt:lpstr>
      <vt:lpstr>Executive Team Continued</vt:lpstr>
      <vt:lpstr>Executive Team Salaries</vt:lpstr>
      <vt:lpstr>Operations</vt:lpstr>
      <vt:lpstr>Business Strategies</vt:lpstr>
      <vt:lpstr>Revenue Breakdown</vt:lpstr>
      <vt:lpstr>Bell Wireless</vt:lpstr>
      <vt:lpstr>Bell Wireless</vt:lpstr>
      <vt:lpstr>Bell Wireless</vt:lpstr>
      <vt:lpstr>Bell Wireless</vt:lpstr>
      <vt:lpstr>Bell Wireless</vt:lpstr>
      <vt:lpstr>Bell Wireline</vt:lpstr>
      <vt:lpstr>Bell Wireline</vt:lpstr>
      <vt:lpstr>Bell Wireline</vt:lpstr>
      <vt:lpstr>Bell Media</vt:lpstr>
      <vt:lpstr>Subsidiaries and Investments</vt:lpstr>
      <vt:lpstr>Bell Media</vt:lpstr>
      <vt:lpstr>Bell Media</vt:lpstr>
      <vt:lpstr>Financials</vt:lpstr>
      <vt:lpstr>Financials</vt:lpstr>
      <vt:lpstr>Financials</vt:lpstr>
      <vt:lpstr>Financials</vt:lpstr>
      <vt:lpstr>Financials</vt:lpstr>
      <vt:lpstr>Financials</vt:lpstr>
      <vt:lpstr>Financials</vt:lpstr>
      <vt:lpstr>Financials</vt:lpstr>
      <vt:lpstr>Financials</vt:lpstr>
      <vt:lpstr>Recommendation</vt:lpstr>
      <vt:lpstr>HOLD</vt:lpstr>
      <vt:lpstr>PowerPoint Presentation</vt:lpstr>
      <vt:lpstr>PowerPoint Presentation</vt:lpstr>
      <vt:lpstr>Strategic Intent</vt:lpstr>
      <vt:lpstr>History</vt:lpstr>
      <vt:lpstr>History</vt:lpstr>
      <vt:lpstr>History</vt:lpstr>
      <vt:lpstr>In 2015…</vt:lpstr>
      <vt:lpstr>Acquisitions</vt:lpstr>
      <vt:lpstr>Acquisitions 2015</vt:lpstr>
      <vt:lpstr>Closure of Black’s Photography</vt:lpstr>
      <vt:lpstr>Coverage (4G HSPA &amp; LTE)</vt:lpstr>
      <vt:lpstr>1 Year Performance with 50/200 MA</vt:lpstr>
      <vt:lpstr>1 Year Performance Comparison</vt:lpstr>
      <vt:lpstr>5 Year Performance with 50/200 MA</vt:lpstr>
      <vt:lpstr>5 Year Performance Comparison</vt:lpstr>
      <vt:lpstr>10 Year Performance with 50/200 MA</vt:lpstr>
      <vt:lpstr>10 Year Performance Comparison</vt:lpstr>
      <vt:lpstr>Max Performance</vt:lpstr>
      <vt:lpstr>5 year Dividend Chart </vt:lpstr>
      <vt:lpstr>Shares Ownership</vt:lpstr>
      <vt:lpstr>Shares Outstanding</vt:lpstr>
      <vt:lpstr>Dividend Growth</vt:lpstr>
      <vt:lpstr>Earnings Per Share</vt:lpstr>
      <vt:lpstr>Management</vt:lpstr>
      <vt:lpstr>Darren Entwistle – President &amp; CEO</vt:lpstr>
      <vt:lpstr>Why CEO Switch?</vt:lpstr>
      <vt:lpstr>Josh Blair - Executive Vice President, TELUS Health and TELUS International and President, Business Solutions West </vt:lpstr>
      <vt:lpstr>Dave Fuller - Executive Vice-President and President, TELUS Consumer and Small Business Solutions </vt:lpstr>
      <vt:lpstr>John Gossling - Executive Vice-President and Chief Financial Officer </vt:lpstr>
      <vt:lpstr>Monique Mercier - Executive Vice-President, Corporate Affairs, Chief Legal Officer and Corporate Secretary, TELUS </vt:lpstr>
      <vt:lpstr>Erros  Spadotto - Executive Vice-President, Technology Strategy </vt:lpstr>
      <vt:lpstr>François Gratton - Executive Vice-President and President, Business Solutions East and TELUS Québec </vt:lpstr>
      <vt:lpstr>Sandy McIntosh - Executive Vice-president, People &amp; Culture and Chief Human Resources Officer</vt:lpstr>
      <vt:lpstr>Tony Geheran - Executive Vice-President and President Broadband Networks</vt:lpstr>
      <vt:lpstr>Phil Bates - Executive Vice-president, Operations and Application Development</vt:lpstr>
      <vt:lpstr>R.H. (Dick) Auchinleck - Chair</vt:lpstr>
      <vt:lpstr>Operations</vt:lpstr>
      <vt:lpstr>Strategy</vt:lpstr>
      <vt:lpstr>PowerPoint Presentation</vt:lpstr>
      <vt:lpstr>Wireless </vt:lpstr>
      <vt:lpstr>Wireline</vt:lpstr>
      <vt:lpstr>Spectrum Results 2015 +700mhz (2014)</vt:lpstr>
      <vt:lpstr>Wireless Indicators</vt:lpstr>
      <vt:lpstr>Wireless</vt:lpstr>
      <vt:lpstr>Wireless Segmented</vt:lpstr>
      <vt:lpstr>Wireline Indicators</vt:lpstr>
      <vt:lpstr>Wireline (Revenue &amp; EBITDA)</vt:lpstr>
      <vt:lpstr>Wireline Segmented</vt:lpstr>
      <vt:lpstr>Financials</vt:lpstr>
      <vt:lpstr>Financial Highlights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Recommendation</vt:lpstr>
      <vt:lpstr>BUY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Canadian Telecommunications</dc:title>
  <dc:creator>k.allemekinders@gmail.com</dc:creator>
  <cp:lastModifiedBy>gp</cp:lastModifiedBy>
  <cp:revision>25</cp:revision>
  <cp:lastPrinted>2016-03-16T21:45:13Z</cp:lastPrinted>
  <dcterms:created xsi:type="dcterms:W3CDTF">2016-03-16T04:13:44Z</dcterms:created>
  <dcterms:modified xsi:type="dcterms:W3CDTF">2016-03-16T23:46:31Z</dcterms:modified>
</cp:coreProperties>
</file>