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theme/theme32.xml" ContentType="application/vnd.openxmlformats-officedocument.theme+xml"/>
  <Override PartName="/ppt/notesSlides/notesSlide7.xml" ContentType="application/vnd.openxmlformats-officedocument.presentationml.notesSlide+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s/slide155.xml" ContentType="application/vnd.openxmlformats-officedocument.presentationml.slid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theme/themeOverride3.xml" ContentType="application/vnd.openxmlformats-officedocument.themeOverride+xml"/>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slideMasters/slideMaster24.xml" ContentType="application/vnd.openxmlformats-officedocument.presentationml.slideMaster+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s/slide138.xml" ContentType="application/vnd.openxmlformats-officedocument.presentationml.slide+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168.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Masters/slideMaster21.xml" ContentType="application/vnd.openxmlformats-officedocument.presentationml.slideMaster+xml"/>
  <Override PartName="/ppt/slides/slide157.xml" ContentType="application/vnd.openxmlformats-officedocument.presentationml.slide+xml"/>
  <Override PartName="/ppt/theme/theme42.xml" ContentType="application/vnd.openxmlformats-officedocument.theme+xml"/>
  <Override PartName="/ppt/theme/theme53.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Masters/slideMaster37.xml" ContentType="application/vnd.openxmlformats-officedocument.presentationml.slideMaster+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slides/slide129.xml" ContentType="application/vnd.openxmlformats-officedocument.presentationml.slide+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Override2.xml" ContentType="application/vnd.openxmlformats-officedocument.themeOverride+xml"/>
  <Override PartName="/ppt/slideMasters/slideMaster23.xml" ContentType="application/vnd.openxmlformats-officedocument.presentationml.slideMaster+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theme/theme44.xml" ContentType="application/vnd.openxmlformats-officedocument.them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theme/theme33.xml" ContentType="application/vnd.openxmlformats-officedocument.theme+xml"/>
  <Override PartName="/ppt/notesSlides/notesSlide8.xml" ContentType="application/vnd.openxmlformats-officedocument.presentationml.notesSlide+xml"/>
  <Override PartName="/ppt/diagrams/layout2.xml" ContentType="application/vnd.openxmlformats-officedocument.drawingml.diagramLayout+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s/slide167.xml" ContentType="application/vnd.openxmlformats-officedocument.presentationml.slide+xml"/>
  <Override PartName="/ppt/theme/theme52.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theme/theme41.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theme/theme30.xml" ContentType="application/vnd.openxmlformats-officedocument.them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Masters/slideMaster47.xml" ContentType="application/vnd.openxmlformats-officedocument.presentationml.slideMaster+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46.xml" ContentType="application/vnd.openxmlformats-officedocument.them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slides/slide139.xml" ContentType="application/vnd.openxmlformats-officedocument.presentationml.slide+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Masters/slideMaster22.xml" ContentType="application/vnd.openxmlformats-officedocument.presentationml.slideMaster+xml"/>
  <Override PartName="/ppt/slides/slide147.xml" ContentType="application/vnd.openxmlformats-officedocument.presentationml.slide+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diagrams/layout1.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675" r:id="rId9"/>
    <p:sldMasterId id="2147483677" r:id="rId10"/>
    <p:sldMasterId id="2147483679" r:id="rId11"/>
    <p:sldMasterId id="2147483681" r:id="rId12"/>
    <p:sldMasterId id="2147483683" r:id="rId13"/>
    <p:sldMasterId id="2147483685" r:id="rId14"/>
    <p:sldMasterId id="2147483687" r:id="rId15"/>
    <p:sldMasterId id="2147483689" r:id="rId16"/>
    <p:sldMasterId id="2147483691" r:id="rId17"/>
    <p:sldMasterId id="2147483693" r:id="rId18"/>
    <p:sldMasterId id="2147483695" r:id="rId19"/>
    <p:sldMasterId id="2147483697" r:id="rId20"/>
    <p:sldMasterId id="2147483699" r:id="rId21"/>
    <p:sldMasterId id="2147483701" r:id="rId22"/>
    <p:sldMasterId id="2147483703" r:id="rId23"/>
    <p:sldMasterId id="2147483705" r:id="rId24"/>
    <p:sldMasterId id="2147483707" r:id="rId25"/>
    <p:sldMasterId id="2147483709" r:id="rId26"/>
    <p:sldMasterId id="2147483711" r:id="rId27"/>
    <p:sldMasterId id="2147483713" r:id="rId28"/>
    <p:sldMasterId id="2147483715" r:id="rId29"/>
    <p:sldMasterId id="2147483717" r:id="rId30"/>
    <p:sldMasterId id="2147483719" r:id="rId31"/>
    <p:sldMasterId id="2147483721" r:id="rId32"/>
    <p:sldMasterId id="2147483723" r:id="rId33"/>
    <p:sldMasterId id="2147483725" r:id="rId34"/>
    <p:sldMasterId id="2147483727" r:id="rId35"/>
    <p:sldMasterId id="2147483729" r:id="rId36"/>
    <p:sldMasterId id="2147483731" r:id="rId37"/>
    <p:sldMasterId id="2147483733" r:id="rId38"/>
    <p:sldMasterId id="2147483735" r:id="rId39"/>
    <p:sldMasterId id="2147483737" r:id="rId40"/>
    <p:sldMasterId id="2147483739" r:id="rId41"/>
    <p:sldMasterId id="2147483741" r:id="rId42"/>
    <p:sldMasterId id="2147483743" r:id="rId43"/>
    <p:sldMasterId id="2147483745" r:id="rId44"/>
    <p:sldMasterId id="2147483747" r:id="rId45"/>
    <p:sldMasterId id="2147483749" r:id="rId46"/>
    <p:sldMasterId id="2147483751" r:id="rId47"/>
    <p:sldMasterId id="2147483753" r:id="rId48"/>
    <p:sldMasterId id="2147483755" r:id="rId49"/>
    <p:sldMasterId id="2147483757" r:id="rId50"/>
    <p:sldMasterId id="2147483762" r:id="rId51"/>
  </p:sldMasterIdLst>
  <p:notesMasterIdLst>
    <p:notesMasterId r:id="rId225"/>
  </p:notesMasterIdLst>
  <p:handoutMasterIdLst>
    <p:handoutMasterId r:id="rId226"/>
  </p:handoutMasterIdLst>
  <p:sldIdLst>
    <p:sldId id="260" r:id="rId52"/>
    <p:sldId id="257" r:id="rId53"/>
    <p:sldId id="261" r:id="rId54"/>
    <p:sldId id="262" r:id="rId55"/>
    <p:sldId id="265" r:id="rId56"/>
    <p:sldId id="266" r:id="rId57"/>
    <p:sldId id="294" r:id="rId58"/>
    <p:sldId id="293" r:id="rId59"/>
    <p:sldId id="288" r:id="rId60"/>
    <p:sldId id="289" r:id="rId61"/>
    <p:sldId id="290" r:id="rId62"/>
    <p:sldId id="291" r:id="rId63"/>
    <p:sldId id="285" r:id="rId64"/>
    <p:sldId id="277" r:id="rId65"/>
    <p:sldId id="268" r:id="rId66"/>
    <p:sldId id="269" r:id="rId67"/>
    <p:sldId id="270" r:id="rId68"/>
    <p:sldId id="271" r:id="rId69"/>
    <p:sldId id="272" r:id="rId70"/>
    <p:sldId id="273" r:id="rId71"/>
    <p:sldId id="292" r:id="rId72"/>
    <p:sldId id="274" r:id="rId73"/>
    <p:sldId id="279" r:id="rId74"/>
    <p:sldId id="284" r:id="rId75"/>
    <p:sldId id="282" r:id="rId76"/>
    <p:sldId id="280" r:id="rId77"/>
    <p:sldId id="281" r:id="rId78"/>
    <p:sldId id="286" r:id="rId79"/>
    <p:sldId id="295" r:id="rId80"/>
    <p:sldId id="296" r:id="rId81"/>
    <p:sldId id="297" r:id="rId82"/>
    <p:sldId id="298" r:id="rId83"/>
    <p:sldId id="299" r:id="rId84"/>
    <p:sldId id="300" r:id="rId85"/>
    <p:sldId id="301" r:id="rId86"/>
    <p:sldId id="302" r:id="rId87"/>
    <p:sldId id="303" r:id="rId88"/>
    <p:sldId id="304" r:id="rId89"/>
    <p:sldId id="305" r:id="rId90"/>
    <p:sldId id="306" r:id="rId91"/>
    <p:sldId id="307" r:id="rId92"/>
    <p:sldId id="308" r:id="rId93"/>
    <p:sldId id="309" r:id="rId94"/>
    <p:sldId id="310" r:id="rId95"/>
    <p:sldId id="311" r:id="rId96"/>
    <p:sldId id="312" r:id="rId97"/>
    <p:sldId id="313" r:id="rId98"/>
    <p:sldId id="314" r:id="rId99"/>
    <p:sldId id="315" r:id="rId100"/>
    <p:sldId id="316" r:id="rId101"/>
    <p:sldId id="317" r:id="rId102"/>
    <p:sldId id="318" r:id="rId103"/>
    <p:sldId id="319" r:id="rId104"/>
    <p:sldId id="320" r:id="rId105"/>
    <p:sldId id="321" r:id="rId106"/>
    <p:sldId id="322" r:id="rId107"/>
    <p:sldId id="323" r:id="rId108"/>
    <p:sldId id="324" r:id="rId109"/>
    <p:sldId id="325" r:id="rId110"/>
    <p:sldId id="326" r:id="rId111"/>
    <p:sldId id="327" r:id="rId112"/>
    <p:sldId id="328" r:id="rId113"/>
    <p:sldId id="329" r:id="rId114"/>
    <p:sldId id="330" r:id="rId115"/>
    <p:sldId id="331" r:id="rId116"/>
    <p:sldId id="332" r:id="rId117"/>
    <p:sldId id="333" r:id="rId118"/>
    <p:sldId id="334" r:id="rId119"/>
    <p:sldId id="335" r:id="rId120"/>
    <p:sldId id="336" r:id="rId121"/>
    <p:sldId id="337" r:id="rId122"/>
    <p:sldId id="338" r:id="rId123"/>
    <p:sldId id="339" r:id="rId124"/>
    <p:sldId id="340" r:id="rId125"/>
    <p:sldId id="341" r:id="rId126"/>
    <p:sldId id="342" r:id="rId127"/>
    <p:sldId id="343" r:id="rId128"/>
    <p:sldId id="344" r:id="rId129"/>
    <p:sldId id="345" r:id="rId130"/>
    <p:sldId id="346" r:id="rId131"/>
    <p:sldId id="347" r:id="rId132"/>
    <p:sldId id="348" r:id="rId133"/>
    <p:sldId id="349" r:id="rId134"/>
    <p:sldId id="350" r:id="rId135"/>
    <p:sldId id="351" r:id="rId136"/>
    <p:sldId id="352" r:id="rId137"/>
    <p:sldId id="353" r:id="rId138"/>
    <p:sldId id="354" r:id="rId139"/>
    <p:sldId id="355" r:id="rId140"/>
    <p:sldId id="356" r:id="rId141"/>
    <p:sldId id="357" r:id="rId142"/>
    <p:sldId id="358" r:id="rId143"/>
    <p:sldId id="359" r:id="rId144"/>
    <p:sldId id="360" r:id="rId145"/>
    <p:sldId id="361" r:id="rId146"/>
    <p:sldId id="362" r:id="rId147"/>
    <p:sldId id="363" r:id="rId148"/>
    <p:sldId id="364" r:id="rId149"/>
    <p:sldId id="365" r:id="rId150"/>
    <p:sldId id="366" r:id="rId151"/>
    <p:sldId id="367" r:id="rId152"/>
    <p:sldId id="368" r:id="rId153"/>
    <p:sldId id="369" r:id="rId154"/>
    <p:sldId id="370" r:id="rId155"/>
    <p:sldId id="371" r:id="rId156"/>
    <p:sldId id="372" r:id="rId157"/>
    <p:sldId id="373" r:id="rId158"/>
    <p:sldId id="374" r:id="rId159"/>
    <p:sldId id="375" r:id="rId160"/>
    <p:sldId id="376" r:id="rId161"/>
    <p:sldId id="377" r:id="rId162"/>
    <p:sldId id="378" r:id="rId163"/>
    <p:sldId id="379" r:id="rId164"/>
    <p:sldId id="380" r:id="rId165"/>
    <p:sldId id="381" r:id="rId166"/>
    <p:sldId id="382" r:id="rId167"/>
    <p:sldId id="383" r:id="rId168"/>
    <p:sldId id="384" r:id="rId169"/>
    <p:sldId id="385" r:id="rId170"/>
    <p:sldId id="386" r:id="rId171"/>
    <p:sldId id="387" r:id="rId172"/>
    <p:sldId id="388" r:id="rId173"/>
    <p:sldId id="389" r:id="rId174"/>
    <p:sldId id="390" r:id="rId175"/>
    <p:sldId id="391" r:id="rId176"/>
    <p:sldId id="392" r:id="rId177"/>
    <p:sldId id="393" r:id="rId178"/>
    <p:sldId id="394" r:id="rId179"/>
    <p:sldId id="395" r:id="rId180"/>
    <p:sldId id="396" r:id="rId181"/>
    <p:sldId id="397" r:id="rId182"/>
    <p:sldId id="398" r:id="rId183"/>
    <p:sldId id="399" r:id="rId184"/>
    <p:sldId id="400" r:id="rId185"/>
    <p:sldId id="401" r:id="rId186"/>
    <p:sldId id="402" r:id="rId187"/>
    <p:sldId id="403" r:id="rId188"/>
    <p:sldId id="404" r:id="rId189"/>
    <p:sldId id="405" r:id="rId190"/>
    <p:sldId id="406" r:id="rId191"/>
    <p:sldId id="407" r:id="rId192"/>
    <p:sldId id="408" r:id="rId193"/>
    <p:sldId id="409" r:id="rId194"/>
    <p:sldId id="410" r:id="rId195"/>
    <p:sldId id="411" r:id="rId196"/>
    <p:sldId id="412" r:id="rId197"/>
    <p:sldId id="413" r:id="rId198"/>
    <p:sldId id="414" r:id="rId199"/>
    <p:sldId id="415" r:id="rId200"/>
    <p:sldId id="416" r:id="rId201"/>
    <p:sldId id="417" r:id="rId202"/>
    <p:sldId id="418" r:id="rId203"/>
    <p:sldId id="419" r:id="rId204"/>
    <p:sldId id="420" r:id="rId205"/>
    <p:sldId id="421" r:id="rId206"/>
    <p:sldId id="422" r:id="rId207"/>
    <p:sldId id="423" r:id="rId208"/>
    <p:sldId id="424" r:id="rId209"/>
    <p:sldId id="425" r:id="rId210"/>
    <p:sldId id="426" r:id="rId211"/>
    <p:sldId id="427" r:id="rId212"/>
    <p:sldId id="428" r:id="rId213"/>
    <p:sldId id="429" r:id="rId214"/>
    <p:sldId id="430" r:id="rId215"/>
    <p:sldId id="431" r:id="rId216"/>
    <p:sldId id="432" r:id="rId217"/>
    <p:sldId id="433" r:id="rId218"/>
    <p:sldId id="434" r:id="rId219"/>
    <p:sldId id="435" r:id="rId220"/>
    <p:sldId id="436" r:id="rId221"/>
    <p:sldId id="437" r:id="rId222"/>
    <p:sldId id="438" r:id="rId223"/>
    <p:sldId id="439" r:id="rId2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3366"/>
    <a:srgbClr val="300448"/>
    <a:srgbClr val="363033"/>
    <a:srgbClr val="000066"/>
    <a:srgbClr val="B2B2B2"/>
    <a:srgbClr val="333333"/>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3" autoAdjust="0"/>
    <p:restoredTop sz="79392" autoAdjust="0"/>
  </p:normalViewPr>
  <p:slideViewPr>
    <p:cSldViewPr>
      <p:cViewPr>
        <p:scale>
          <a:sx n="60" d="100"/>
          <a:sy n="60" d="100"/>
        </p:scale>
        <p:origin x="-96"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slide" Target="slides/slide108.xml"/><Relationship Id="rId170" Type="http://schemas.openxmlformats.org/officeDocument/2006/relationships/slide" Target="slides/slide119.xml"/><Relationship Id="rId191" Type="http://schemas.openxmlformats.org/officeDocument/2006/relationships/slide" Target="slides/slide140.xml"/><Relationship Id="rId205" Type="http://schemas.openxmlformats.org/officeDocument/2006/relationships/slide" Target="slides/slide154.xml"/><Relationship Id="rId226" Type="http://schemas.openxmlformats.org/officeDocument/2006/relationships/handoutMaster" Target="handoutMasters/handoutMaster1.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slideMaster" Target="slideMasters/slideMaster5.xml"/><Relationship Id="rId95" Type="http://schemas.openxmlformats.org/officeDocument/2006/relationships/slide" Target="slides/slide44.xml"/><Relationship Id="rId160" Type="http://schemas.openxmlformats.org/officeDocument/2006/relationships/slide" Target="slides/slide109.xml"/><Relationship Id="rId181" Type="http://schemas.openxmlformats.org/officeDocument/2006/relationships/slide" Target="slides/slide130.xml"/><Relationship Id="rId216" Type="http://schemas.openxmlformats.org/officeDocument/2006/relationships/slide" Target="slides/slide16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3.xml"/><Relationship Id="rId69" Type="http://schemas.openxmlformats.org/officeDocument/2006/relationships/slide" Target="slides/slide18.xml"/><Relationship Id="rId113" Type="http://schemas.openxmlformats.org/officeDocument/2006/relationships/slide" Target="slides/slide62.xml"/><Relationship Id="rId118" Type="http://schemas.openxmlformats.org/officeDocument/2006/relationships/slide" Target="slides/slide67.xml"/><Relationship Id="rId134" Type="http://schemas.openxmlformats.org/officeDocument/2006/relationships/slide" Target="slides/slide83.xml"/><Relationship Id="rId139" Type="http://schemas.openxmlformats.org/officeDocument/2006/relationships/slide" Target="slides/slide88.xml"/><Relationship Id="rId80" Type="http://schemas.openxmlformats.org/officeDocument/2006/relationships/slide" Target="slides/slide29.xml"/><Relationship Id="rId85" Type="http://schemas.openxmlformats.org/officeDocument/2006/relationships/slide" Target="slides/slide34.xml"/><Relationship Id="rId150" Type="http://schemas.openxmlformats.org/officeDocument/2006/relationships/slide" Target="slides/slide99.xml"/><Relationship Id="rId155" Type="http://schemas.openxmlformats.org/officeDocument/2006/relationships/slide" Target="slides/slide104.xml"/><Relationship Id="rId171" Type="http://schemas.openxmlformats.org/officeDocument/2006/relationships/slide" Target="slides/slide120.xml"/><Relationship Id="rId176" Type="http://schemas.openxmlformats.org/officeDocument/2006/relationships/slide" Target="slides/slide125.xml"/><Relationship Id="rId192" Type="http://schemas.openxmlformats.org/officeDocument/2006/relationships/slide" Target="slides/slide141.xml"/><Relationship Id="rId197" Type="http://schemas.openxmlformats.org/officeDocument/2006/relationships/slide" Target="slides/slide146.xml"/><Relationship Id="rId206" Type="http://schemas.openxmlformats.org/officeDocument/2006/relationships/slide" Target="slides/slide155.xml"/><Relationship Id="rId227" Type="http://schemas.openxmlformats.org/officeDocument/2006/relationships/presProps" Target="presProps.xml"/><Relationship Id="rId201" Type="http://schemas.openxmlformats.org/officeDocument/2006/relationships/slide" Target="slides/slide150.xml"/><Relationship Id="rId222" Type="http://schemas.openxmlformats.org/officeDocument/2006/relationships/slide" Target="slides/slide17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08" Type="http://schemas.openxmlformats.org/officeDocument/2006/relationships/slide" Target="slides/slide57.xml"/><Relationship Id="rId124" Type="http://schemas.openxmlformats.org/officeDocument/2006/relationships/slide" Target="slides/slide73.xml"/><Relationship Id="rId129" Type="http://schemas.openxmlformats.org/officeDocument/2006/relationships/slide" Target="slides/slide78.xml"/><Relationship Id="rId54" Type="http://schemas.openxmlformats.org/officeDocument/2006/relationships/slide" Target="slides/slide3.xml"/><Relationship Id="rId70" Type="http://schemas.openxmlformats.org/officeDocument/2006/relationships/slide" Target="slides/slide19.xml"/><Relationship Id="rId75" Type="http://schemas.openxmlformats.org/officeDocument/2006/relationships/slide" Target="slides/slide24.xml"/><Relationship Id="rId91" Type="http://schemas.openxmlformats.org/officeDocument/2006/relationships/slide" Target="slides/slide40.xml"/><Relationship Id="rId96" Type="http://schemas.openxmlformats.org/officeDocument/2006/relationships/slide" Target="slides/slide45.xml"/><Relationship Id="rId140" Type="http://schemas.openxmlformats.org/officeDocument/2006/relationships/slide" Target="slides/slide89.xml"/><Relationship Id="rId145" Type="http://schemas.openxmlformats.org/officeDocument/2006/relationships/slide" Target="slides/slide94.xml"/><Relationship Id="rId161" Type="http://schemas.openxmlformats.org/officeDocument/2006/relationships/slide" Target="slides/slide110.xml"/><Relationship Id="rId166" Type="http://schemas.openxmlformats.org/officeDocument/2006/relationships/slide" Target="slides/slide115.xml"/><Relationship Id="rId182" Type="http://schemas.openxmlformats.org/officeDocument/2006/relationships/slide" Target="slides/slide131.xml"/><Relationship Id="rId187" Type="http://schemas.openxmlformats.org/officeDocument/2006/relationships/slide" Target="slides/slide136.xml"/><Relationship Id="rId217" Type="http://schemas.openxmlformats.org/officeDocument/2006/relationships/slide" Target="slides/slide166.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6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119" Type="http://schemas.openxmlformats.org/officeDocument/2006/relationships/slide" Target="slides/slide68.xml"/><Relationship Id="rId44" Type="http://schemas.openxmlformats.org/officeDocument/2006/relationships/slideMaster" Target="slideMasters/slideMaster44.xml"/><Relationship Id="rId60" Type="http://schemas.openxmlformats.org/officeDocument/2006/relationships/slide" Target="slides/slide9.xml"/><Relationship Id="rId65" Type="http://schemas.openxmlformats.org/officeDocument/2006/relationships/slide" Target="slides/slide14.xml"/><Relationship Id="rId81" Type="http://schemas.openxmlformats.org/officeDocument/2006/relationships/slide" Target="slides/slide30.xml"/><Relationship Id="rId86" Type="http://schemas.openxmlformats.org/officeDocument/2006/relationships/slide" Target="slides/slide35.xml"/><Relationship Id="rId130" Type="http://schemas.openxmlformats.org/officeDocument/2006/relationships/slide" Target="slides/slide79.xml"/><Relationship Id="rId135" Type="http://schemas.openxmlformats.org/officeDocument/2006/relationships/slide" Target="slides/slide84.xml"/><Relationship Id="rId151" Type="http://schemas.openxmlformats.org/officeDocument/2006/relationships/slide" Target="slides/slide100.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slide" Target="slides/slide147.xml"/><Relationship Id="rId172" Type="http://schemas.openxmlformats.org/officeDocument/2006/relationships/slide" Target="slides/slide121.xml"/><Relationship Id="rId193" Type="http://schemas.openxmlformats.org/officeDocument/2006/relationships/slide" Target="slides/slide142.xml"/><Relationship Id="rId202" Type="http://schemas.openxmlformats.org/officeDocument/2006/relationships/slide" Target="slides/slide151.xml"/><Relationship Id="rId207" Type="http://schemas.openxmlformats.org/officeDocument/2006/relationships/slide" Target="slides/slide156.xml"/><Relationship Id="rId223" Type="http://schemas.openxmlformats.org/officeDocument/2006/relationships/slide" Target="slides/slide172.xml"/><Relationship Id="rId228"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04" Type="http://schemas.openxmlformats.org/officeDocument/2006/relationships/slide" Target="slides/slide53.xml"/><Relationship Id="rId120" Type="http://schemas.openxmlformats.org/officeDocument/2006/relationships/slide" Target="slides/slide69.xml"/><Relationship Id="rId125" Type="http://schemas.openxmlformats.org/officeDocument/2006/relationships/slide" Target="slides/slide74.xml"/><Relationship Id="rId141" Type="http://schemas.openxmlformats.org/officeDocument/2006/relationships/slide" Target="slides/slide90.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183" Type="http://schemas.openxmlformats.org/officeDocument/2006/relationships/slide" Target="slides/slide132.xml"/><Relationship Id="rId213" Type="http://schemas.openxmlformats.org/officeDocument/2006/relationships/slide" Target="slides/slide162.xml"/><Relationship Id="rId218"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199" Type="http://schemas.openxmlformats.org/officeDocument/2006/relationships/slide" Target="slides/slide148.xml"/><Relationship Id="rId203" Type="http://schemas.openxmlformats.org/officeDocument/2006/relationships/slide" Target="slides/slide152.xml"/><Relationship Id="rId208" Type="http://schemas.openxmlformats.org/officeDocument/2006/relationships/slide" Target="slides/slide157.xml"/><Relationship Id="rId229" Type="http://schemas.openxmlformats.org/officeDocument/2006/relationships/theme" Target="theme/theme1.xml"/><Relationship Id="rId19" Type="http://schemas.openxmlformats.org/officeDocument/2006/relationships/slideMaster" Target="slideMasters/slideMaster19.xml"/><Relationship Id="rId224" Type="http://schemas.openxmlformats.org/officeDocument/2006/relationships/slide" Target="slides/slide173.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189" Type="http://schemas.openxmlformats.org/officeDocument/2006/relationships/slide" Target="slides/slide138.xml"/><Relationship Id="rId219" Type="http://schemas.openxmlformats.org/officeDocument/2006/relationships/slide" Target="slides/slide168.xml"/><Relationship Id="rId3" Type="http://schemas.openxmlformats.org/officeDocument/2006/relationships/slideMaster" Target="slideMasters/slideMaster3.xml"/><Relationship Id="rId214" Type="http://schemas.openxmlformats.org/officeDocument/2006/relationships/slide" Target="slides/slide163.xml"/><Relationship Id="rId230"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79" Type="http://schemas.openxmlformats.org/officeDocument/2006/relationships/slide" Target="slides/slide128.xml"/><Relationship Id="rId195" Type="http://schemas.openxmlformats.org/officeDocument/2006/relationships/slide" Target="slides/slide144.xml"/><Relationship Id="rId209" Type="http://schemas.openxmlformats.org/officeDocument/2006/relationships/slide" Target="slides/slide158.xml"/><Relationship Id="rId190" Type="http://schemas.openxmlformats.org/officeDocument/2006/relationships/slide" Target="slides/slide139.xml"/><Relationship Id="rId204" Type="http://schemas.openxmlformats.org/officeDocument/2006/relationships/slide" Target="slides/slide153.xml"/><Relationship Id="rId220" Type="http://schemas.openxmlformats.org/officeDocument/2006/relationships/slide" Target="slides/slide169.xml"/><Relationship Id="rId225"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slide" Target="slides/slide113.xml"/><Relationship Id="rId169" Type="http://schemas.openxmlformats.org/officeDocument/2006/relationships/slide" Target="slides/slide118.xml"/><Relationship Id="rId185"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9.xml"/><Relationship Id="rId210" Type="http://schemas.openxmlformats.org/officeDocument/2006/relationships/slide" Target="slides/slide159.xml"/><Relationship Id="rId215" Type="http://schemas.openxmlformats.org/officeDocument/2006/relationships/slide" Target="slides/slide164.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slide" Target="slides/slide145.xml"/><Relationship Id="rId200" Type="http://schemas.openxmlformats.org/officeDocument/2006/relationships/slide" Target="slides/slide149.xml"/><Relationship Id="rId16" Type="http://schemas.openxmlformats.org/officeDocument/2006/relationships/slideMaster" Target="slideMasters/slideMaster16.xml"/><Relationship Id="rId221" Type="http://schemas.openxmlformats.org/officeDocument/2006/relationships/slide" Target="slides/slide170.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11" Type="http://schemas.openxmlformats.org/officeDocument/2006/relationships/slide" Target="slides/slide16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2007_Workbook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2007_Workbook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Office_Excel_2007_Workbook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dirty="0" smtClean="0"/>
              <a:t>2009</a:t>
            </a:r>
            <a:endParaRPr lang="en-US" dirty="0"/>
          </a:p>
        </c:rich>
      </c:tx>
    </c:title>
    <c:view3D>
      <c:rotX val="30"/>
      <c:perspective val="30"/>
    </c:view3D>
    <c:plotArea>
      <c:layout/>
      <c:pie3DChart>
        <c:varyColors val="1"/>
        <c:ser>
          <c:idx val="0"/>
          <c:order val="0"/>
          <c:tx>
            <c:strRef>
              <c:f>Sheet1!$B$1</c:f>
              <c:strCache>
                <c:ptCount val="1"/>
                <c:pt idx="0">
                  <c:v>Asset type</c:v>
                </c:pt>
              </c:strCache>
            </c:strRef>
          </c:tx>
          <c:dLbls>
            <c:showPercent val="1"/>
            <c:showLeaderLines val="1"/>
          </c:dLbls>
          <c:cat>
            <c:strRef>
              <c:f>Sheet1!$A$2:$A$4</c:f>
              <c:strCache>
                <c:ptCount val="3"/>
                <c:pt idx="0">
                  <c:v>Office</c:v>
                </c:pt>
                <c:pt idx="1">
                  <c:v>Industrial</c:v>
                </c:pt>
                <c:pt idx="2">
                  <c:v>Retail</c:v>
                </c:pt>
              </c:strCache>
            </c:strRef>
          </c:cat>
          <c:val>
            <c:numRef>
              <c:f>Sheet1!$B$2:$B$4</c:f>
              <c:numCache>
                <c:formatCode>General</c:formatCode>
                <c:ptCount val="3"/>
                <c:pt idx="0">
                  <c:v>1565</c:v>
                </c:pt>
                <c:pt idx="1">
                  <c:v>1388</c:v>
                </c:pt>
                <c:pt idx="2">
                  <c:v>1172</c:v>
                </c:pt>
              </c:numCache>
            </c:numRef>
          </c:val>
        </c:ser>
        <c:dLbls>
          <c:showPercent val="1"/>
        </c:dLbls>
      </c:pie3DChart>
    </c:plotArea>
    <c:legend>
      <c:legendPos val="t"/>
    </c:legend>
    <c:plotVisOnly val="1"/>
    <c:dispBlanksAs val="zero"/>
  </c:chart>
  <c:txPr>
    <a:bodyPr/>
    <a:lstStyle/>
    <a:p>
      <a:pPr>
        <a:defRPr sz="18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dirty="0" smtClean="0"/>
              <a:t>2008</a:t>
            </a:r>
            <a:endParaRPr lang="en-US" dirty="0"/>
          </a:p>
        </c:rich>
      </c:tx>
    </c:title>
    <c:view3D>
      <c:rotX val="30"/>
      <c:perspective val="30"/>
    </c:view3D>
    <c:plotArea>
      <c:layout/>
      <c:pie3DChart>
        <c:varyColors val="1"/>
        <c:ser>
          <c:idx val="0"/>
          <c:order val="0"/>
          <c:tx>
            <c:strRef>
              <c:f>Sheet1!$B$1</c:f>
              <c:strCache>
                <c:ptCount val="1"/>
                <c:pt idx="0">
                  <c:v>Asset Type</c:v>
                </c:pt>
              </c:strCache>
            </c:strRef>
          </c:tx>
          <c:dLbls>
            <c:showPercent val="1"/>
            <c:showLeaderLines val="1"/>
          </c:dLbls>
          <c:cat>
            <c:strRef>
              <c:f>Sheet1!$A$2:$A$4</c:f>
              <c:strCache>
                <c:ptCount val="3"/>
                <c:pt idx="0">
                  <c:v>Office</c:v>
                </c:pt>
                <c:pt idx="1">
                  <c:v>Industrial</c:v>
                </c:pt>
                <c:pt idx="2">
                  <c:v>Retail</c:v>
                </c:pt>
              </c:strCache>
            </c:strRef>
          </c:cat>
          <c:val>
            <c:numRef>
              <c:f>Sheet1!$B$2:$B$4</c:f>
              <c:numCache>
                <c:formatCode>General</c:formatCode>
                <c:ptCount val="3"/>
                <c:pt idx="0">
                  <c:v>1493</c:v>
                </c:pt>
                <c:pt idx="1">
                  <c:v>1655</c:v>
                </c:pt>
                <c:pt idx="2">
                  <c:v>1369</c:v>
                </c:pt>
              </c:numCache>
            </c:numRef>
          </c:val>
        </c:ser>
        <c:dLbls>
          <c:showPercent val="1"/>
        </c:dLbls>
      </c:pie3DChart>
    </c:plotArea>
    <c:legend>
      <c:legendPos val="t"/>
    </c:legend>
    <c:plotVisOnly val="1"/>
    <c:dispBlanksAs val="zero"/>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Sheet1!$B$1</c:f>
              <c:strCache>
                <c:ptCount val="1"/>
                <c:pt idx="0">
                  <c:v>2009</c:v>
                </c:pt>
              </c:strCache>
            </c:strRef>
          </c:tx>
          <c:cat>
            <c:strRef>
              <c:f>Sheet1!$A$2:$A$5</c:f>
              <c:strCache>
                <c:ptCount val="4"/>
                <c:pt idx="0">
                  <c:v>Ontario</c:v>
                </c:pt>
                <c:pt idx="1">
                  <c:v>Alberta</c:v>
                </c:pt>
                <c:pt idx="2">
                  <c:v>Other</c:v>
                </c:pt>
                <c:pt idx="3">
                  <c:v>Quebec</c:v>
                </c:pt>
              </c:strCache>
            </c:strRef>
          </c:cat>
          <c:val>
            <c:numRef>
              <c:f>Sheet1!$B$2:$B$5</c:f>
              <c:numCache>
                <c:formatCode>General</c:formatCode>
                <c:ptCount val="4"/>
                <c:pt idx="0">
                  <c:v>1763</c:v>
                </c:pt>
                <c:pt idx="1">
                  <c:v>595</c:v>
                </c:pt>
                <c:pt idx="2">
                  <c:v>433</c:v>
                </c:pt>
                <c:pt idx="3">
                  <c:v>238</c:v>
                </c:pt>
              </c:numCache>
            </c:numRef>
          </c:val>
        </c:ser>
        <c:ser>
          <c:idx val="1"/>
          <c:order val="1"/>
          <c:tx>
            <c:strRef>
              <c:f>Sheet1!$C$1</c:f>
              <c:strCache>
                <c:ptCount val="1"/>
                <c:pt idx="0">
                  <c:v>2008</c:v>
                </c:pt>
              </c:strCache>
            </c:strRef>
          </c:tx>
          <c:cat>
            <c:strRef>
              <c:f>Sheet1!$A$2:$A$5</c:f>
              <c:strCache>
                <c:ptCount val="4"/>
                <c:pt idx="0">
                  <c:v>Ontario</c:v>
                </c:pt>
                <c:pt idx="1">
                  <c:v>Alberta</c:v>
                </c:pt>
                <c:pt idx="2">
                  <c:v>Other</c:v>
                </c:pt>
                <c:pt idx="3">
                  <c:v>Quebec</c:v>
                </c:pt>
              </c:strCache>
            </c:strRef>
          </c:cat>
          <c:val>
            <c:numRef>
              <c:f>Sheet1!$C$2:$C$5</c:f>
              <c:numCache>
                <c:formatCode>General</c:formatCode>
                <c:ptCount val="4"/>
                <c:pt idx="0">
                  <c:v>1846</c:v>
                </c:pt>
                <c:pt idx="1">
                  <c:v>608</c:v>
                </c:pt>
                <c:pt idx="2">
                  <c:v>471</c:v>
                </c:pt>
                <c:pt idx="3">
                  <c:v>244</c:v>
                </c:pt>
              </c:numCache>
            </c:numRef>
          </c:val>
        </c:ser>
        <c:axId val="173974272"/>
        <c:axId val="173975808"/>
      </c:barChart>
      <c:catAx>
        <c:axId val="173974272"/>
        <c:scaling>
          <c:orientation val="minMax"/>
        </c:scaling>
        <c:axPos val="b"/>
        <c:tickLblPos val="nextTo"/>
        <c:crossAx val="173975808"/>
        <c:crosses val="autoZero"/>
        <c:auto val="1"/>
        <c:lblAlgn val="ctr"/>
        <c:lblOffset val="100"/>
      </c:catAx>
      <c:valAx>
        <c:axId val="173975808"/>
        <c:scaling>
          <c:orientation val="minMax"/>
        </c:scaling>
        <c:axPos val="l"/>
        <c:majorGridlines/>
        <c:numFmt formatCode="General" sourceLinked="1"/>
        <c:tickLblPos val="nextTo"/>
        <c:crossAx val="173974272"/>
        <c:crosses val="autoZero"/>
        <c:crossBetween val="between"/>
      </c:valAx>
    </c:plotArea>
    <c:legend>
      <c:legendPos val="r"/>
    </c:legend>
    <c:plotVisOnly val="1"/>
    <c:dispBlanksAs val="gap"/>
  </c:chart>
  <c:txPr>
    <a:bodyPr/>
    <a:lstStyle/>
    <a:p>
      <a:pPr>
        <a:defRPr sz="1800"/>
      </a:pPr>
      <a:endParaRPr lang="en-US"/>
    </a:p>
  </c:txPr>
  <c:externalData r:id="rId2"/>
</c:chartSpace>
</file>

<file path=ppt/diagrams/_rels/data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48F8B-B8D6-4598-B718-BB4F7B0BE4D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F8F7319B-ECAF-4244-8D43-76036A67971B}">
      <dgm:prSet phldrT="[Text]"/>
      <dgm:spPr/>
      <dgm:t>
        <a:bodyPr/>
        <a:lstStyle/>
        <a:p>
          <a:endParaRPr lang="en-CA" dirty="0"/>
        </a:p>
      </dgm:t>
    </dgm:pt>
    <dgm:pt modelId="{F5F18534-611A-447B-B2A8-F7A06477838F}" type="parTrans" cxnId="{8960292C-087E-46CF-A826-448D9A0CB578}">
      <dgm:prSet/>
      <dgm:spPr/>
      <dgm:t>
        <a:bodyPr/>
        <a:lstStyle/>
        <a:p>
          <a:endParaRPr lang="en-CA"/>
        </a:p>
      </dgm:t>
    </dgm:pt>
    <dgm:pt modelId="{0A54282C-F37D-42A4-BC7C-FD6D52A62AB9}" type="sibTrans" cxnId="{8960292C-087E-46CF-A826-448D9A0CB578}">
      <dgm:prSet/>
      <dgm:spPr/>
      <dgm:t>
        <a:bodyPr/>
        <a:lstStyle/>
        <a:p>
          <a:endParaRPr lang="en-CA"/>
        </a:p>
      </dgm:t>
    </dgm:pt>
    <dgm:pt modelId="{64A2466B-B70B-461D-A3E9-8B5533B4BD70}">
      <dgm:prSet phldrT="[Text]" custT="1"/>
      <dgm:spPr/>
      <dgm:t>
        <a:bodyPr/>
        <a:lstStyle/>
        <a:p>
          <a:r>
            <a:rPr lang="en-CA" sz="2800" dirty="0" smtClean="0"/>
            <a:t>142 REITs listed on major exchanges</a:t>
          </a:r>
          <a:endParaRPr lang="en-CA" sz="2800" dirty="0"/>
        </a:p>
      </dgm:t>
    </dgm:pt>
    <dgm:pt modelId="{888FF091-E8A1-4702-AE2E-505D0D9FB2E3}" type="parTrans" cxnId="{6F7A40BA-1128-4B4E-9603-C992EC25F5A9}">
      <dgm:prSet/>
      <dgm:spPr/>
      <dgm:t>
        <a:bodyPr/>
        <a:lstStyle/>
        <a:p>
          <a:endParaRPr lang="en-CA"/>
        </a:p>
      </dgm:t>
    </dgm:pt>
    <dgm:pt modelId="{C8CBF8E1-DC00-4AF8-AF1B-DE76F46F364F}" type="sibTrans" cxnId="{6F7A40BA-1128-4B4E-9603-C992EC25F5A9}">
      <dgm:prSet/>
      <dgm:spPr/>
      <dgm:t>
        <a:bodyPr/>
        <a:lstStyle/>
        <a:p>
          <a:endParaRPr lang="en-CA"/>
        </a:p>
      </dgm:t>
    </dgm:pt>
    <dgm:pt modelId="{96232145-B0A9-4B90-9455-FC920285EAAF}">
      <dgm:prSet phldrT="[Text]"/>
      <dgm:spPr/>
      <dgm:t>
        <a:bodyPr/>
        <a:lstStyle/>
        <a:p>
          <a:endParaRPr lang="en-CA" dirty="0"/>
        </a:p>
      </dgm:t>
    </dgm:pt>
    <dgm:pt modelId="{6E016377-440E-4E3F-AEA7-F3420F66CE8C}" type="parTrans" cxnId="{3FC9BBC0-B132-4EF3-A52A-3C0A26F8A143}">
      <dgm:prSet/>
      <dgm:spPr/>
      <dgm:t>
        <a:bodyPr/>
        <a:lstStyle/>
        <a:p>
          <a:endParaRPr lang="en-CA"/>
        </a:p>
      </dgm:t>
    </dgm:pt>
    <dgm:pt modelId="{BA00A210-AB7E-4EF3-885B-FC96B8221770}" type="sibTrans" cxnId="{3FC9BBC0-B132-4EF3-A52A-3C0A26F8A143}">
      <dgm:prSet/>
      <dgm:spPr/>
      <dgm:t>
        <a:bodyPr/>
        <a:lstStyle/>
        <a:p>
          <a:endParaRPr lang="en-CA"/>
        </a:p>
      </dgm:t>
    </dgm:pt>
    <dgm:pt modelId="{E6CD8E42-FDD4-489B-AE6B-2DDB9727D516}">
      <dgm:prSet phldrT="[Text]" custT="1"/>
      <dgm:spPr/>
      <dgm:t>
        <a:bodyPr/>
        <a:lstStyle/>
        <a:p>
          <a:r>
            <a:rPr lang="en-CA" sz="2800" dirty="0" smtClean="0"/>
            <a:t>34 REITs (26 on TSX, 4 on TSX-V, 4 private)</a:t>
          </a:r>
          <a:endParaRPr lang="en-CA" sz="2800" dirty="0"/>
        </a:p>
      </dgm:t>
    </dgm:pt>
    <dgm:pt modelId="{E8508F95-61E8-41F2-8434-386425C03AE3}" type="parTrans" cxnId="{60B1D162-B602-4E42-8D5A-74AF0694DFCC}">
      <dgm:prSet/>
      <dgm:spPr/>
      <dgm:t>
        <a:bodyPr/>
        <a:lstStyle/>
        <a:p>
          <a:endParaRPr lang="en-CA"/>
        </a:p>
      </dgm:t>
    </dgm:pt>
    <dgm:pt modelId="{4F2267A5-F854-438C-A31C-E3AA4EC34821}" type="sibTrans" cxnId="{60B1D162-B602-4E42-8D5A-74AF0694DFCC}">
      <dgm:prSet/>
      <dgm:spPr/>
      <dgm:t>
        <a:bodyPr/>
        <a:lstStyle/>
        <a:p>
          <a:endParaRPr lang="en-CA"/>
        </a:p>
      </dgm:t>
    </dgm:pt>
    <dgm:pt modelId="{AF0DDE1C-E7D4-4F72-B37E-0A769954535C}">
      <dgm:prSet custT="1"/>
      <dgm:spPr/>
      <dgm:t>
        <a:bodyPr/>
        <a:lstStyle/>
        <a:p>
          <a:r>
            <a:rPr lang="en-CA" sz="2800" dirty="0" smtClean="0"/>
            <a:t>Market cap over $271 billion</a:t>
          </a:r>
        </a:p>
      </dgm:t>
    </dgm:pt>
    <dgm:pt modelId="{B027B0CD-7DF4-4C56-B9DB-0A1D2643D571}" type="parTrans" cxnId="{F5AA5184-B85F-43C7-AC38-E9D86E670748}">
      <dgm:prSet/>
      <dgm:spPr/>
      <dgm:t>
        <a:bodyPr/>
        <a:lstStyle/>
        <a:p>
          <a:endParaRPr lang="en-CA"/>
        </a:p>
      </dgm:t>
    </dgm:pt>
    <dgm:pt modelId="{8E498912-17E0-4404-AA14-C8BC11D0AB6E}" type="sibTrans" cxnId="{F5AA5184-B85F-43C7-AC38-E9D86E670748}">
      <dgm:prSet/>
      <dgm:spPr/>
      <dgm:t>
        <a:bodyPr/>
        <a:lstStyle/>
        <a:p>
          <a:endParaRPr lang="en-CA"/>
        </a:p>
      </dgm:t>
    </dgm:pt>
    <dgm:pt modelId="{68F88CD3-AE35-4C5C-AD55-4EDB2B7B06C4}">
      <dgm:prSet custT="1"/>
      <dgm:spPr/>
      <dgm:t>
        <a:bodyPr/>
        <a:lstStyle/>
        <a:p>
          <a:r>
            <a:rPr lang="en-CA" sz="2800" dirty="0" smtClean="0"/>
            <a:t>Market cap about $29 billion</a:t>
          </a:r>
        </a:p>
      </dgm:t>
    </dgm:pt>
    <dgm:pt modelId="{F611DE3F-31C0-45B2-8729-29FBAEB575E6}" type="parTrans" cxnId="{9C528BAB-B3FE-4127-9038-FB2CF9F94C51}">
      <dgm:prSet/>
      <dgm:spPr/>
      <dgm:t>
        <a:bodyPr/>
        <a:lstStyle/>
        <a:p>
          <a:endParaRPr lang="en-CA"/>
        </a:p>
      </dgm:t>
    </dgm:pt>
    <dgm:pt modelId="{6B933B96-F4D0-496D-BBDD-C8626BF6D954}" type="sibTrans" cxnId="{9C528BAB-B3FE-4127-9038-FB2CF9F94C51}">
      <dgm:prSet/>
      <dgm:spPr/>
      <dgm:t>
        <a:bodyPr/>
        <a:lstStyle/>
        <a:p>
          <a:endParaRPr lang="en-CA"/>
        </a:p>
      </dgm:t>
    </dgm:pt>
    <dgm:pt modelId="{50D68818-8528-4BA8-9652-A997FCDBCF58}">
      <dgm:prSet phldrT="[Text]" custT="1"/>
      <dgm:spPr/>
      <dgm:t>
        <a:bodyPr/>
        <a:lstStyle/>
        <a:p>
          <a:r>
            <a:rPr lang="en-US" sz="2800" dirty="0" smtClean="0"/>
            <a:t>Since 1960</a:t>
          </a:r>
          <a:endParaRPr lang="en-CA" sz="2800" dirty="0"/>
        </a:p>
      </dgm:t>
    </dgm:pt>
    <dgm:pt modelId="{0CC6CA61-0992-45F7-B6DA-F8813918A4C2}" type="parTrans" cxnId="{E477A8F1-A505-456C-AA4B-CCDDC7695810}">
      <dgm:prSet/>
      <dgm:spPr/>
      <dgm:t>
        <a:bodyPr/>
        <a:lstStyle/>
        <a:p>
          <a:endParaRPr lang="en-CA"/>
        </a:p>
      </dgm:t>
    </dgm:pt>
    <dgm:pt modelId="{AA6D3287-F0E0-4200-B5FE-35ACDC3EFBE1}" type="sibTrans" cxnId="{E477A8F1-A505-456C-AA4B-CCDDC7695810}">
      <dgm:prSet/>
      <dgm:spPr/>
      <dgm:t>
        <a:bodyPr/>
        <a:lstStyle/>
        <a:p>
          <a:endParaRPr lang="en-CA"/>
        </a:p>
      </dgm:t>
    </dgm:pt>
    <dgm:pt modelId="{376370AC-3CC8-4C02-8F92-1D069239F905}">
      <dgm:prSet phldrT="[Text]" custT="1"/>
      <dgm:spPr/>
      <dgm:t>
        <a:bodyPr/>
        <a:lstStyle/>
        <a:p>
          <a:r>
            <a:rPr lang="en-US" sz="2800" dirty="0" smtClean="0"/>
            <a:t>Since 1993</a:t>
          </a:r>
          <a:endParaRPr lang="en-CA" sz="2800" dirty="0"/>
        </a:p>
      </dgm:t>
    </dgm:pt>
    <dgm:pt modelId="{DBC6D295-986B-4283-BE05-3AA19ED482CA}" type="parTrans" cxnId="{242E7F44-3584-4B3E-88C1-84BEBE973361}">
      <dgm:prSet/>
      <dgm:spPr/>
      <dgm:t>
        <a:bodyPr/>
        <a:lstStyle/>
        <a:p>
          <a:endParaRPr lang="en-CA"/>
        </a:p>
      </dgm:t>
    </dgm:pt>
    <dgm:pt modelId="{E8B06A51-4F60-4D77-8FDD-17FB3706ED9D}" type="sibTrans" cxnId="{242E7F44-3584-4B3E-88C1-84BEBE973361}">
      <dgm:prSet/>
      <dgm:spPr/>
      <dgm:t>
        <a:bodyPr/>
        <a:lstStyle/>
        <a:p>
          <a:endParaRPr lang="en-CA"/>
        </a:p>
      </dgm:t>
    </dgm:pt>
    <dgm:pt modelId="{45615C45-E584-4B47-8C06-C35FB4A225FC}" type="pres">
      <dgm:prSet presAssocID="{C0D48F8B-B8D6-4598-B718-BB4F7B0BE4D1}" presName="Name0" presStyleCnt="0">
        <dgm:presLayoutVars>
          <dgm:dir/>
          <dgm:animLvl val="lvl"/>
          <dgm:resizeHandles val="exact"/>
        </dgm:presLayoutVars>
      </dgm:prSet>
      <dgm:spPr/>
      <dgm:t>
        <a:bodyPr/>
        <a:lstStyle/>
        <a:p>
          <a:endParaRPr lang="en-CA"/>
        </a:p>
      </dgm:t>
    </dgm:pt>
    <dgm:pt modelId="{29A2E1C7-4F6E-4B0E-86C9-2206EE3A31EA}" type="pres">
      <dgm:prSet presAssocID="{F8F7319B-ECAF-4244-8D43-76036A67971B}" presName="composite" presStyleCnt="0"/>
      <dgm:spPr/>
    </dgm:pt>
    <dgm:pt modelId="{1C0A7FDE-13ED-46EF-A4F8-4F4142CEF57C}" type="pres">
      <dgm:prSet presAssocID="{F8F7319B-ECAF-4244-8D43-76036A67971B}" presName="parTx" presStyleLbl="alignNode1" presStyleIdx="0" presStyleCnt="2">
        <dgm:presLayoutVars>
          <dgm:chMax val="0"/>
          <dgm:chPref val="0"/>
          <dgm:bulletEnabled val="1"/>
        </dgm:presLayoutVars>
      </dgm:prSet>
      <dgm:spPr/>
      <dgm:t>
        <a:bodyPr/>
        <a:lstStyle/>
        <a:p>
          <a:endParaRPr lang="en-CA"/>
        </a:p>
      </dgm:t>
    </dgm:pt>
    <dgm:pt modelId="{32D2E626-EA36-4307-A6C0-D48208169A12}" type="pres">
      <dgm:prSet presAssocID="{F8F7319B-ECAF-4244-8D43-76036A67971B}" presName="desTx" presStyleLbl="alignAccFollowNode1" presStyleIdx="0" presStyleCnt="2">
        <dgm:presLayoutVars>
          <dgm:bulletEnabled val="1"/>
        </dgm:presLayoutVars>
      </dgm:prSet>
      <dgm:spPr/>
      <dgm:t>
        <a:bodyPr/>
        <a:lstStyle/>
        <a:p>
          <a:endParaRPr lang="en-CA"/>
        </a:p>
      </dgm:t>
    </dgm:pt>
    <dgm:pt modelId="{A3A8D9C4-15EC-43F2-899B-E0CD7371B7FC}" type="pres">
      <dgm:prSet presAssocID="{0A54282C-F37D-42A4-BC7C-FD6D52A62AB9}" presName="space" presStyleCnt="0"/>
      <dgm:spPr/>
    </dgm:pt>
    <dgm:pt modelId="{B4959BCD-4FFF-4E29-B0DA-591DCD68EF07}" type="pres">
      <dgm:prSet presAssocID="{96232145-B0A9-4B90-9455-FC920285EAAF}" presName="composite" presStyleCnt="0"/>
      <dgm:spPr/>
    </dgm:pt>
    <dgm:pt modelId="{9663C400-AB44-4302-B4D2-3885CF30A85C}" type="pres">
      <dgm:prSet presAssocID="{96232145-B0A9-4B90-9455-FC920285EAAF}" presName="parTx" presStyleLbl="alignNode1" presStyleIdx="1" presStyleCnt="2">
        <dgm:presLayoutVars>
          <dgm:chMax val="0"/>
          <dgm:chPref val="0"/>
          <dgm:bulletEnabled val="1"/>
        </dgm:presLayoutVars>
      </dgm:prSet>
      <dgm:spPr/>
      <dgm:t>
        <a:bodyPr/>
        <a:lstStyle/>
        <a:p>
          <a:endParaRPr lang="en-CA"/>
        </a:p>
      </dgm:t>
    </dgm:pt>
    <dgm:pt modelId="{1A7DF602-D4B1-40D7-B83F-177F57B0963C}" type="pres">
      <dgm:prSet presAssocID="{96232145-B0A9-4B90-9455-FC920285EAAF}" presName="desTx" presStyleLbl="alignAccFollowNode1" presStyleIdx="1" presStyleCnt="2" custLinFactNeighborY="260">
        <dgm:presLayoutVars>
          <dgm:bulletEnabled val="1"/>
        </dgm:presLayoutVars>
      </dgm:prSet>
      <dgm:spPr/>
      <dgm:t>
        <a:bodyPr/>
        <a:lstStyle/>
        <a:p>
          <a:endParaRPr lang="en-CA"/>
        </a:p>
      </dgm:t>
    </dgm:pt>
  </dgm:ptLst>
  <dgm:cxnLst>
    <dgm:cxn modelId="{6F7A40BA-1128-4B4E-9603-C992EC25F5A9}" srcId="{F8F7319B-ECAF-4244-8D43-76036A67971B}" destId="{64A2466B-B70B-461D-A3E9-8B5533B4BD70}" srcOrd="1" destOrd="0" parTransId="{888FF091-E8A1-4702-AE2E-505D0D9FB2E3}" sibTransId="{C8CBF8E1-DC00-4AF8-AF1B-DE76F46F364F}"/>
    <dgm:cxn modelId="{E477A8F1-A505-456C-AA4B-CCDDC7695810}" srcId="{F8F7319B-ECAF-4244-8D43-76036A67971B}" destId="{50D68818-8528-4BA8-9652-A997FCDBCF58}" srcOrd="0" destOrd="0" parTransId="{0CC6CA61-0992-45F7-B6DA-F8813918A4C2}" sibTransId="{AA6D3287-F0E0-4200-B5FE-35ACDC3EFBE1}"/>
    <dgm:cxn modelId="{3FC9BBC0-B132-4EF3-A52A-3C0A26F8A143}" srcId="{C0D48F8B-B8D6-4598-B718-BB4F7B0BE4D1}" destId="{96232145-B0A9-4B90-9455-FC920285EAAF}" srcOrd="1" destOrd="0" parTransId="{6E016377-440E-4E3F-AEA7-F3420F66CE8C}" sibTransId="{BA00A210-AB7E-4EF3-885B-FC96B8221770}"/>
    <dgm:cxn modelId="{5F590C55-7FE2-4EE1-9300-D0A682AD2499}" type="presOf" srcId="{C0D48F8B-B8D6-4598-B718-BB4F7B0BE4D1}" destId="{45615C45-E584-4B47-8C06-C35FB4A225FC}" srcOrd="0" destOrd="0" presId="urn:microsoft.com/office/officeart/2005/8/layout/hList1"/>
    <dgm:cxn modelId="{F5AA5184-B85F-43C7-AC38-E9D86E670748}" srcId="{F8F7319B-ECAF-4244-8D43-76036A67971B}" destId="{AF0DDE1C-E7D4-4F72-B37E-0A769954535C}" srcOrd="2" destOrd="0" parTransId="{B027B0CD-7DF4-4C56-B9DB-0A1D2643D571}" sibTransId="{8E498912-17E0-4404-AA14-C8BC11D0AB6E}"/>
    <dgm:cxn modelId="{219C84C2-68BB-4368-90CA-7B4F1D0F0DCA}" type="presOf" srcId="{68F88CD3-AE35-4C5C-AD55-4EDB2B7B06C4}" destId="{1A7DF602-D4B1-40D7-B83F-177F57B0963C}" srcOrd="0" destOrd="2" presId="urn:microsoft.com/office/officeart/2005/8/layout/hList1"/>
    <dgm:cxn modelId="{BDB78B38-7122-4A24-AB4D-9137D4211F48}" type="presOf" srcId="{64A2466B-B70B-461D-A3E9-8B5533B4BD70}" destId="{32D2E626-EA36-4307-A6C0-D48208169A12}" srcOrd="0" destOrd="1" presId="urn:microsoft.com/office/officeart/2005/8/layout/hList1"/>
    <dgm:cxn modelId="{EFA2E3E7-603B-42F6-8D2B-FC0B7A168943}" type="presOf" srcId="{F8F7319B-ECAF-4244-8D43-76036A67971B}" destId="{1C0A7FDE-13ED-46EF-A4F8-4F4142CEF57C}" srcOrd="0" destOrd="0" presId="urn:microsoft.com/office/officeart/2005/8/layout/hList1"/>
    <dgm:cxn modelId="{60B1D162-B602-4E42-8D5A-74AF0694DFCC}" srcId="{96232145-B0A9-4B90-9455-FC920285EAAF}" destId="{E6CD8E42-FDD4-489B-AE6B-2DDB9727D516}" srcOrd="1" destOrd="0" parTransId="{E8508F95-61E8-41F2-8434-386425C03AE3}" sibTransId="{4F2267A5-F854-438C-A31C-E3AA4EC34821}"/>
    <dgm:cxn modelId="{F0189153-F58A-4E57-AFA3-FB78015F137C}" type="presOf" srcId="{50D68818-8528-4BA8-9652-A997FCDBCF58}" destId="{32D2E626-EA36-4307-A6C0-D48208169A12}" srcOrd="0" destOrd="0" presId="urn:microsoft.com/office/officeart/2005/8/layout/hList1"/>
    <dgm:cxn modelId="{4F8A462E-0443-479A-B524-B650FDEEA069}" type="presOf" srcId="{96232145-B0A9-4B90-9455-FC920285EAAF}" destId="{9663C400-AB44-4302-B4D2-3885CF30A85C}" srcOrd="0" destOrd="0" presId="urn:microsoft.com/office/officeart/2005/8/layout/hList1"/>
    <dgm:cxn modelId="{8960292C-087E-46CF-A826-448D9A0CB578}" srcId="{C0D48F8B-B8D6-4598-B718-BB4F7B0BE4D1}" destId="{F8F7319B-ECAF-4244-8D43-76036A67971B}" srcOrd="0" destOrd="0" parTransId="{F5F18534-611A-447B-B2A8-F7A06477838F}" sibTransId="{0A54282C-F37D-42A4-BC7C-FD6D52A62AB9}"/>
    <dgm:cxn modelId="{658A1613-A997-4CA5-87F0-F99F7291402A}" type="presOf" srcId="{AF0DDE1C-E7D4-4F72-B37E-0A769954535C}" destId="{32D2E626-EA36-4307-A6C0-D48208169A12}" srcOrd="0" destOrd="2" presId="urn:microsoft.com/office/officeart/2005/8/layout/hList1"/>
    <dgm:cxn modelId="{4B7135F7-D11B-4265-A743-F4F62A2F3E68}" type="presOf" srcId="{376370AC-3CC8-4C02-8F92-1D069239F905}" destId="{1A7DF602-D4B1-40D7-B83F-177F57B0963C}" srcOrd="0" destOrd="0" presId="urn:microsoft.com/office/officeart/2005/8/layout/hList1"/>
    <dgm:cxn modelId="{EAD5B7DD-98E8-4528-B040-77B61D777976}" type="presOf" srcId="{E6CD8E42-FDD4-489B-AE6B-2DDB9727D516}" destId="{1A7DF602-D4B1-40D7-B83F-177F57B0963C}" srcOrd="0" destOrd="1" presId="urn:microsoft.com/office/officeart/2005/8/layout/hList1"/>
    <dgm:cxn modelId="{242E7F44-3584-4B3E-88C1-84BEBE973361}" srcId="{96232145-B0A9-4B90-9455-FC920285EAAF}" destId="{376370AC-3CC8-4C02-8F92-1D069239F905}" srcOrd="0" destOrd="0" parTransId="{DBC6D295-986B-4283-BE05-3AA19ED482CA}" sibTransId="{E8B06A51-4F60-4D77-8FDD-17FB3706ED9D}"/>
    <dgm:cxn modelId="{9C528BAB-B3FE-4127-9038-FB2CF9F94C51}" srcId="{96232145-B0A9-4B90-9455-FC920285EAAF}" destId="{68F88CD3-AE35-4C5C-AD55-4EDB2B7B06C4}" srcOrd="2" destOrd="0" parTransId="{F611DE3F-31C0-45B2-8729-29FBAEB575E6}" sibTransId="{6B933B96-F4D0-496D-BBDD-C8626BF6D954}"/>
    <dgm:cxn modelId="{3F62FF75-553D-498C-B656-CFF24DAAB36B}" type="presParOf" srcId="{45615C45-E584-4B47-8C06-C35FB4A225FC}" destId="{29A2E1C7-4F6E-4B0E-86C9-2206EE3A31EA}" srcOrd="0" destOrd="0" presId="urn:microsoft.com/office/officeart/2005/8/layout/hList1"/>
    <dgm:cxn modelId="{BBED2133-B03D-4F7A-B5A6-3D26422F193A}" type="presParOf" srcId="{29A2E1C7-4F6E-4B0E-86C9-2206EE3A31EA}" destId="{1C0A7FDE-13ED-46EF-A4F8-4F4142CEF57C}" srcOrd="0" destOrd="0" presId="urn:microsoft.com/office/officeart/2005/8/layout/hList1"/>
    <dgm:cxn modelId="{5C681425-E0C5-4414-8B10-D87A24BFAC60}" type="presParOf" srcId="{29A2E1C7-4F6E-4B0E-86C9-2206EE3A31EA}" destId="{32D2E626-EA36-4307-A6C0-D48208169A12}" srcOrd="1" destOrd="0" presId="urn:microsoft.com/office/officeart/2005/8/layout/hList1"/>
    <dgm:cxn modelId="{64E738FF-C399-4DEC-B500-81C608F56607}" type="presParOf" srcId="{45615C45-E584-4B47-8C06-C35FB4A225FC}" destId="{A3A8D9C4-15EC-43F2-899B-E0CD7371B7FC}" srcOrd="1" destOrd="0" presId="urn:microsoft.com/office/officeart/2005/8/layout/hList1"/>
    <dgm:cxn modelId="{4A08EBF3-994E-41BB-8A7F-0956B3A01AC4}" type="presParOf" srcId="{45615C45-E584-4B47-8C06-C35FB4A225FC}" destId="{B4959BCD-4FFF-4E29-B0DA-591DCD68EF07}" srcOrd="2" destOrd="0" presId="urn:microsoft.com/office/officeart/2005/8/layout/hList1"/>
    <dgm:cxn modelId="{95CB1835-7253-48D4-BF0A-32F5797F71AE}" type="presParOf" srcId="{B4959BCD-4FFF-4E29-B0DA-591DCD68EF07}" destId="{9663C400-AB44-4302-B4D2-3885CF30A85C}" srcOrd="0" destOrd="0" presId="urn:microsoft.com/office/officeart/2005/8/layout/hList1"/>
    <dgm:cxn modelId="{D999B86D-3438-4B29-B37C-CAA8AC17D136}" type="presParOf" srcId="{B4959BCD-4FFF-4E29-B0DA-591DCD68EF07}" destId="{1A7DF602-D4B1-40D7-B83F-177F57B0963C}"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AA9196-D9D5-4CD4-8F2A-70EB80DBB18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CA"/>
        </a:p>
      </dgm:t>
    </dgm:pt>
    <dgm:pt modelId="{42D445F9-BF1F-4A0C-9C33-5861A16C3938}">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200" dirty="0" smtClean="0">
              <a:solidFill>
                <a:schemeClr val="tx1"/>
              </a:solidFill>
              <a:latin typeface="Times New Roman" pitchFamily="18" charset="0"/>
              <a:cs typeface="Times New Roman" pitchFamily="18" charset="0"/>
            </a:rPr>
            <a:t>High yield, stable distributions</a:t>
          </a:r>
          <a:endParaRPr lang="en-CA" sz="2200" dirty="0">
            <a:solidFill>
              <a:schemeClr val="tx1"/>
            </a:solidFill>
            <a:latin typeface="Times New Roman" pitchFamily="18" charset="0"/>
            <a:cs typeface="Times New Roman" pitchFamily="18" charset="0"/>
          </a:endParaRPr>
        </a:p>
      </dgm:t>
    </dgm:pt>
    <dgm:pt modelId="{A0EE5021-B623-43E9-A6F3-6B40EE9DB0FF}" type="parTrans" cxnId="{E2368EA3-969B-42EC-AAF8-6532F3276CD8}">
      <dgm:prSet/>
      <dgm:spPr/>
      <dgm:t>
        <a:bodyPr/>
        <a:lstStyle/>
        <a:p>
          <a:endParaRPr lang="en-CA"/>
        </a:p>
      </dgm:t>
    </dgm:pt>
    <dgm:pt modelId="{C7E016C9-255A-4387-B922-2D09543C45AF}" type="sibTrans" cxnId="{E2368EA3-969B-42EC-AAF8-6532F3276CD8}">
      <dgm:prSet/>
      <dgm:spPr/>
      <dgm:t>
        <a:bodyPr/>
        <a:lstStyle/>
        <a:p>
          <a:endParaRPr lang="en-CA"/>
        </a:p>
      </dgm:t>
    </dgm:pt>
    <dgm:pt modelId="{691BB6A4-C53F-47F7-8C0B-4B71B17577E9}">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200" dirty="0" smtClean="0">
              <a:solidFill>
                <a:schemeClr val="tx1"/>
              </a:solidFill>
              <a:latin typeface="Times New Roman" pitchFamily="18" charset="0"/>
              <a:cs typeface="Times New Roman" pitchFamily="18" charset="0"/>
            </a:rPr>
            <a:t>Capital appreciation potential </a:t>
          </a:r>
          <a:endParaRPr lang="en-CA" sz="2200" dirty="0">
            <a:solidFill>
              <a:schemeClr val="tx1"/>
            </a:solidFill>
            <a:latin typeface="Times New Roman" pitchFamily="18" charset="0"/>
            <a:cs typeface="Times New Roman" pitchFamily="18" charset="0"/>
          </a:endParaRPr>
        </a:p>
      </dgm:t>
    </dgm:pt>
    <dgm:pt modelId="{9CF493D7-508F-49C3-A256-EBED6E9425F8}" type="parTrans" cxnId="{11BC6E34-7439-4CC3-8C90-9447F68458E2}">
      <dgm:prSet/>
      <dgm:spPr/>
      <dgm:t>
        <a:bodyPr/>
        <a:lstStyle/>
        <a:p>
          <a:endParaRPr lang="en-CA"/>
        </a:p>
      </dgm:t>
    </dgm:pt>
    <dgm:pt modelId="{375CC01B-6FEC-42BB-9DD8-DA46D60A8219}" type="sibTrans" cxnId="{11BC6E34-7439-4CC3-8C90-9447F68458E2}">
      <dgm:prSet/>
      <dgm:spPr/>
      <dgm:t>
        <a:bodyPr/>
        <a:lstStyle/>
        <a:p>
          <a:endParaRPr lang="en-CA"/>
        </a:p>
      </dgm:t>
    </dgm:pt>
    <dgm:pt modelId="{57EA5F3D-5140-4856-B5EE-13C66971644D}">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200" dirty="0" smtClean="0">
              <a:solidFill>
                <a:schemeClr val="tx1"/>
              </a:solidFill>
              <a:latin typeface="Times New Roman" pitchFamily="18" charset="0"/>
              <a:cs typeface="Times New Roman" pitchFamily="18" charset="0"/>
            </a:rPr>
            <a:t>Tax advantage (no tax at entity level)</a:t>
          </a:r>
          <a:endParaRPr lang="en-CA" sz="2200" dirty="0">
            <a:solidFill>
              <a:schemeClr val="tx1"/>
            </a:solidFill>
            <a:latin typeface="Times New Roman" pitchFamily="18" charset="0"/>
            <a:cs typeface="Times New Roman" pitchFamily="18" charset="0"/>
          </a:endParaRPr>
        </a:p>
      </dgm:t>
    </dgm:pt>
    <dgm:pt modelId="{BCEB8074-7B1C-4CC3-A87B-3E5F6C424939}" type="parTrans" cxnId="{6A633753-B969-4A79-B717-1402E1D67FDD}">
      <dgm:prSet/>
      <dgm:spPr/>
      <dgm:t>
        <a:bodyPr/>
        <a:lstStyle/>
        <a:p>
          <a:endParaRPr lang="en-CA"/>
        </a:p>
      </dgm:t>
    </dgm:pt>
    <dgm:pt modelId="{224E2F55-F729-4BE0-A801-A99939B2AD68}" type="sibTrans" cxnId="{6A633753-B969-4A79-B717-1402E1D67FDD}">
      <dgm:prSet/>
      <dgm:spPr/>
      <dgm:t>
        <a:bodyPr/>
        <a:lstStyle/>
        <a:p>
          <a:endParaRPr lang="en-CA"/>
        </a:p>
      </dgm:t>
    </dgm:pt>
    <dgm:pt modelId="{B4543DE9-11DD-46E5-B712-2F8306F37099}">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200" dirty="0" smtClean="0">
              <a:solidFill>
                <a:schemeClr val="tx1"/>
              </a:solidFill>
              <a:latin typeface="Times New Roman" pitchFamily="18" charset="0"/>
              <a:cs typeface="Times New Roman" pitchFamily="18" charset="0"/>
            </a:rPr>
            <a:t>Diversification</a:t>
          </a:r>
          <a:endParaRPr lang="en-CA" sz="2200" dirty="0">
            <a:solidFill>
              <a:schemeClr val="tx1"/>
            </a:solidFill>
            <a:latin typeface="Times New Roman" pitchFamily="18" charset="0"/>
            <a:cs typeface="Times New Roman" pitchFamily="18" charset="0"/>
          </a:endParaRPr>
        </a:p>
      </dgm:t>
    </dgm:pt>
    <dgm:pt modelId="{F53656B0-B3DB-4F63-8323-592EF0600988}" type="parTrans" cxnId="{116941CB-03DC-42A8-A1CF-816B33ACF3E3}">
      <dgm:prSet/>
      <dgm:spPr/>
      <dgm:t>
        <a:bodyPr/>
        <a:lstStyle/>
        <a:p>
          <a:endParaRPr lang="en-CA"/>
        </a:p>
      </dgm:t>
    </dgm:pt>
    <dgm:pt modelId="{17009322-4C94-4F2E-A8F7-040469FB5846}" type="sibTrans" cxnId="{116941CB-03DC-42A8-A1CF-816B33ACF3E3}">
      <dgm:prSet/>
      <dgm:spPr/>
      <dgm:t>
        <a:bodyPr/>
        <a:lstStyle/>
        <a:p>
          <a:endParaRPr lang="en-CA"/>
        </a:p>
      </dgm:t>
    </dgm:pt>
    <dgm:pt modelId="{13A9ACB5-9C66-4EB3-875A-0B18D74C2CEC}">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200" smtClean="0">
              <a:solidFill>
                <a:schemeClr val="tx1"/>
              </a:solidFill>
              <a:latin typeface="Times New Roman" pitchFamily="18" charset="0"/>
              <a:cs typeface="Times New Roman" pitchFamily="18" charset="0"/>
            </a:rPr>
            <a:t>Stable market performance</a:t>
          </a:r>
          <a:endParaRPr lang="en-CA" sz="2200" dirty="0">
            <a:solidFill>
              <a:schemeClr val="tx1"/>
            </a:solidFill>
            <a:latin typeface="Times New Roman" pitchFamily="18" charset="0"/>
            <a:cs typeface="Times New Roman" pitchFamily="18" charset="0"/>
          </a:endParaRPr>
        </a:p>
      </dgm:t>
    </dgm:pt>
    <dgm:pt modelId="{AAE9AD84-B967-48CF-A6C8-F84CD527B2BA}" type="parTrans" cxnId="{0BDDB0FA-2ED7-44C4-8176-83B1D41A90AF}">
      <dgm:prSet/>
      <dgm:spPr/>
    </dgm:pt>
    <dgm:pt modelId="{2C0295AA-FF91-4BC2-95BA-AAD9449A08E8}" type="sibTrans" cxnId="{0BDDB0FA-2ED7-44C4-8176-83B1D41A90AF}">
      <dgm:prSet/>
      <dgm:spPr/>
    </dgm:pt>
    <dgm:pt modelId="{9D9BB007-0D25-4194-8B77-A00ADF7D452B}" type="pres">
      <dgm:prSet presAssocID="{39AA9196-D9D5-4CD4-8F2A-70EB80DBB18C}" presName="linearFlow" presStyleCnt="0">
        <dgm:presLayoutVars>
          <dgm:dir/>
          <dgm:resizeHandles val="exact"/>
        </dgm:presLayoutVars>
      </dgm:prSet>
      <dgm:spPr/>
      <dgm:t>
        <a:bodyPr/>
        <a:lstStyle/>
        <a:p>
          <a:endParaRPr lang="en-CA"/>
        </a:p>
      </dgm:t>
    </dgm:pt>
    <dgm:pt modelId="{37FC563E-647B-4889-93B6-4EF456CA86E4}" type="pres">
      <dgm:prSet presAssocID="{42D445F9-BF1F-4A0C-9C33-5861A16C3938}" presName="composite" presStyleCnt="0"/>
      <dgm:spPr/>
    </dgm:pt>
    <dgm:pt modelId="{B1CB7A16-A6FB-48C9-B62D-C16153A4AB32}" type="pres">
      <dgm:prSet presAssocID="{42D445F9-BF1F-4A0C-9C33-5861A16C3938}" presName="imgShp" presStyleLbl="fgImgPlace1" presStyleIdx="0" presStyleCnt="5"/>
      <dgm:spPr>
        <a:blipFill rotWithShape="0">
          <a:blip xmlns:r="http://schemas.openxmlformats.org/officeDocument/2006/relationships" r:embed="rId1"/>
          <a:stretch>
            <a:fillRect/>
          </a:stretch>
        </a:blipFill>
      </dgm:spPr>
      <dgm:t>
        <a:bodyPr/>
        <a:lstStyle/>
        <a:p>
          <a:endParaRPr lang="en-CA"/>
        </a:p>
      </dgm:t>
    </dgm:pt>
    <dgm:pt modelId="{7B8C2025-CD73-4E9B-9736-18A922AD6BA5}" type="pres">
      <dgm:prSet presAssocID="{42D445F9-BF1F-4A0C-9C33-5861A16C3938}" presName="txShp" presStyleLbl="node1" presStyleIdx="0" presStyleCnt="5">
        <dgm:presLayoutVars>
          <dgm:bulletEnabled val="1"/>
        </dgm:presLayoutVars>
      </dgm:prSet>
      <dgm:spPr/>
      <dgm:t>
        <a:bodyPr/>
        <a:lstStyle/>
        <a:p>
          <a:endParaRPr lang="en-CA"/>
        </a:p>
      </dgm:t>
    </dgm:pt>
    <dgm:pt modelId="{653866F3-1E5B-47EB-8A3C-AC9F775389C2}" type="pres">
      <dgm:prSet presAssocID="{C7E016C9-255A-4387-B922-2D09543C45AF}" presName="spacing" presStyleCnt="0"/>
      <dgm:spPr/>
    </dgm:pt>
    <dgm:pt modelId="{DADF8B1D-CE55-4248-A105-1F5AFF72299A}" type="pres">
      <dgm:prSet presAssocID="{13A9ACB5-9C66-4EB3-875A-0B18D74C2CEC}" presName="composite" presStyleCnt="0"/>
      <dgm:spPr/>
    </dgm:pt>
    <dgm:pt modelId="{F10527AE-6269-488E-BE07-81E96EAA28F0}" type="pres">
      <dgm:prSet presAssocID="{13A9ACB5-9C66-4EB3-875A-0B18D74C2CEC}" presName="imgShp" presStyleLbl="fgImgPlace1" presStyleIdx="1" presStyleCnt="5"/>
      <dgm:spPr>
        <a:blipFill rotWithShape="0">
          <a:blip xmlns:r="http://schemas.openxmlformats.org/officeDocument/2006/relationships" r:embed="rId2"/>
          <a:stretch>
            <a:fillRect/>
          </a:stretch>
        </a:blipFill>
      </dgm:spPr>
      <dgm:t>
        <a:bodyPr/>
        <a:lstStyle/>
        <a:p>
          <a:endParaRPr lang="en-CA"/>
        </a:p>
      </dgm:t>
    </dgm:pt>
    <dgm:pt modelId="{741CAB9D-5B89-4EBA-AFC7-19D6E95FDBC0}" type="pres">
      <dgm:prSet presAssocID="{13A9ACB5-9C66-4EB3-875A-0B18D74C2CEC}" presName="txShp" presStyleLbl="node1" presStyleIdx="1" presStyleCnt="5">
        <dgm:presLayoutVars>
          <dgm:bulletEnabled val="1"/>
        </dgm:presLayoutVars>
      </dgm:prSet>
      <dgm:spPr/>
      <dgm:t>
        <a:bodyPr/>
        <a:lstStyle/>
        <a:p>
          <a:endParaRPr lang="en-CA"/>
        </a:p>
      </dgm:t>
    </dgm:pt>
    <dgm:pt modelId="{9BCF4C15-F233-4FB3-9422-D1E53D91096B}" type="pres">
      <dgm:prSet presAssocID="{2C0295AA-FF91-4BC2-95BA-AAD9449A08E8}" presName="spacing" presStyleCnt="0"/>
      <dgm:spPr/>
    </dgm:pt>
    <dgm:pt modelId="{0BB80EC5-E686-482C-AEAA-BC0DFD8AA88B}" type="pres">
      <dgm:prSet presAssocID="{691BB6A4-C53F-47F7-8C0B-4B71B17577E9}" presName="composite" presStyleCnt="0"/>
      <dgm:spPr/>
    </dgm:pt>
    <dgm:pt modelId="{22332F41-0DE4-4DFF-B3E3-A0C9BC1EC89E}" type="pres">
      <dgm:prSet presAssocID="{691BB6A4-C53F-47F7-8C0B-4B71B17577E9}" presName="imgShp" presStyleLbl="fgImgPlace1" presStyleIdx="2" presStyleCnt="5"/>
      <dgm:spPr>
        <a:blipFill rotWithShape="0">
          <a:blip xmlns:r="http://schemas.openxmlformats.org/officeDocument/2006/relationships" r:embed="rId1"/>
          <a:stretch>
            <a:fillRect/>
          </a:stretch>
        </a:blipFill>
      </dgm:spPr>
      <dgm:t>
        <a:bodyPr/>
        <a:lstStyle/>
        <a:p>
          <a:endParaRPr lang="en-CA"/>
        </a:p>
      </dgm:t>
    </dgm:pt>
    <dgm:pt modelId="{694ECB4B-F83C-4A98-8D48-7496FFBDB5FE}" type="pres">
      <dgm:prSet presAssocID="{691BB6A4-C53F-47F7-8C0B-4B71B17577E9}" presName="txShp" presStyleLbl="node1" presStyleIdx="2" presStyleCnt="5">
        <dgm:presLayoutVars>
          <dgm:bulletEnabled val="1"/>
        </dgm:presLayoutVars>
      </dgm:prSet>
      <dgm:spPr/>
      <dgm:t>
        <a:bodyPr/>
        <a:lstStyle/>
        <a:p>
          <a:endParaRPr lang="en-CA"/>
        </a:p>
      </dgm:t>
    </dgm:pt>
    <dgm:pt modelId="{2F17889E-042B-4308-A634-91AE77D77E8A}" type="pres">
      <dgm:prSet presAssocID="{375CC01B-6FEC-42BB-9DD8-DA46D60A8219}" presName="spacing" presStyleCnt="0"/>
      <dgm:spPr/>
    </dgm:pt>
    <dgm:pt modelId="{D6BE380B-DF77-49B9-BC9E-5991BBDD3AA3}" type="pres">
      <dgm:prSet presAssocID="{57EA5F3D-5140-4856-B5EE-13C66971644D}" presName="composite" presStyleCnt="0"/>
      <dgm:spPr/>
    </dgm:pt>
    <dgm:pt modelId="{6076DBB5-8891-4CCB-AD0F-2F6C4F7537D8}" type="pres">
      <dgm:prSet presAssocID="{57EA5F3D-5140-4856-B5EE-13C66971644D}" presName="imgShp" presStyleLbl="fgImgPlace1" presStyleIdx="3" presStyleCnt="5"/>
      <dgm:spPr>
        <a:blipFill rotWithShape="0">
          <a:blip xmlns:r="http://schemas.openxmlformats.org/officeDocument/2006/relationships" r:embed="rId1"/>
          <a:stretch>
            <a:fillRect/>
          </a:stretch>
        </a:blipFill>
      </dgm:spPr>
      <dgm:t>
        <a:bodyPr/>
        <a:lstStyle/>
        <a:p>
          <a:endParaRPr lang="en-CA"/>
        </a:p>
      </dgm:t>
    </dgm:pt>
    <dgm:pt modelId="{9331973D-8E88-4B77-BB64-1A4B6CE2B9EC}" type="pres">
      <dgm:prSet presAssocID="{57EA5F3D-5140-4856-B5EE-13C66971644D}" presName="txShp" presStyleLbl="node1" presStyleIdx="3" presStyleCnt="5">
        <dgm:presLayoutVars>
          <dgm:bulletEnabled val="1"/>
        </dgm:presLayoutVars>
      </dgm:prSet>
      <dgm:spPr/>
      <dgm:t>
        <a:bodyPr/>
        <a:lstStyle/>
        <a:p>
          <a:endParaRPr lang="en-CA"/>
        </a:p>
      </dgm:t>
    </dgm:pt>
    <dgm:pt modelId="{DA50F6CA-A9C3-4F3E-A5B7-188CFB039CA4}" type="pres">
      <dgm:prSet presAssocID="{224E2F55-F729-4BE0-A801-A99939B2AD68}" presName="spacing" presStyleCnt="0"/>
      <dgm:spPr/>
    </dgm:pt>
    <dgm:pt modelId="{731CDFC9-8820-41D2-8D96-2FCC309DA400}" type="pres">
      <dgm:prSet presAssocID="{B4543DE9-11DD-46E5-B712-2F8306F37099}" presName="composite" presStyleCnt="0"/>
      <dgm:spPr/>
    </dgm:pt>
    <dgm:pt modelId="{1029FE88-CEC2-441F-AB6A-90F2024A46DD}" type="pres">
      <dgm:prSet presAssocID="{B4543DE9-11DD-46E5-B712-2F8306F37099}" presName="imgShp" presStyleLbl="fgImgPlace1" presStyleIdx="4" presStyleCnt="5"/>
      <dgm:spPr>
        <a:blipFill rotWithShape="0">
          <a:blip xmlns:r="http://schemas.openxmlformats.org/officeDocument/2006/relationships" r:embed="rId1"/>
          <a:stretch>
            <a:fillRect/>
          </a:stretch>
        </a:blipFill>
      </dgm:spPr>
      <dgm:t>
        <a:bodyPr/>
        <a:lstStyle/>
        <a:p>
          <a:endParaRPr lang="en-CA"/>
        </a:p>
      </dgm:t>
    </dgm:pt>
    <dgm:pt modelId="{75883A56-9029-46D3-97F8-5C5C91493DF8}" type="pres">
      <dgm:prSet presAssocID="{B4543DE9-11DD-46E5-B712-2F8306F37099}" presName="txShp" presStyleLbl="node1" presStyleIdx="4" presStyleCnt="5">
        <dgm:presLayoutVars>
          <dgm:bulletEnabled val="1"/>
        </dgm:presLayoutVars>
      </dgm:prSet>
      <dgm:spPr/>
      <dgm:t>
        <a:bodyPr/>
        <a:lstStyle/>
        <a:p>
          <a:endParaRPr lang="en-CA"/>
        </a:p>
      </dgm:t>
    </dgm:pt>
  </dgm:ptLst>
  <dgm:cxnLst>
    <dgm:cxn modelId="{5B34F6BF-55B3-44EE-A66E-D3DCAB8E159C}" type="presOf" srcId="{42D445F9-BF1F-4A0C-9C33-5861A16C3938}" destId="{7B8C2025-CD73-4E9B-9736-18A922AD6BA5}" srcOrd="0" destOrd="0" presId="urn:microsoft.com/office/officeart/2005/8/layout/vList3"/>
    <dgm:cxn modelId="{2EFFD27C-626C-421C-B4F1-7E04355E7741}" type="presOf" srcId="{691BB6A4-C53F-47F7-8C0B-4B71B17577E9}" destId="{694ECB4B-F83C-4A98-8D48-7496FFBDB5FE}" srcOrd="0" destOrd="0" presId="urn:microsoft.com/office/officeart/2005/8/layout/vList3"/>
    <dgm:cxn modelId="{11BC6E34-7439-4CC3-8C90-9447F68458E2}" srcId="{39AA9196-D9D5-4CD4-8F2A-70EB80DBB18C}" destId="{691BB6A4-C53F-47F7-8C0B-4B71B17577E9}" srcOrd="2" destOrd="0" parTransId="{9CF493D7-508F-49C3-A256-EBED6E9425F8}" sibTransId="{375CC01B-6FEC-42BB-9DD8-DA46D60A8219}"/>
    <dgm:cxn modelId="{6A633753-B969-4A79-B717-1402E1D67FDD}" srcId="{39AA9196-D9D5-4CD4-8F2A-70EB80DBB18C}" destId="{57EA5F3D-5140-4856-B5EE-13C66971644D}" srcOrd="3" destOrd="0" parTransId="{BCEB8074-7B1C-4CC3-A87B-3E5F6C424939}" sibTransId="{224E2F55-F729-4BE0-A801-A99939B2AD68}"/>
    <dgm:cxn modelId="{0BDDB0FA-2ED7-44C4-8176-83B1D41A90AF}" srcId="{39AA9196-D9D5-4CD4-8F2A-70EB80DBB18C}" destId="{13A9ACB5-9C66-4EB3-875A-0B18D74C2CEC}" srcOrd="1" destOrd="0" parTransId="{AAE9AD84-B967-48CF-A6C8-F84CD527B2BA}" sibTransId="{2C0295AA-FF91-4BC2-95BA-AAD9449A08E8}"/>
    <dgm:cxn modelId="{B2708CBD-366C-4F6A-8D34-A53BEBA9B746}" type="presOf" srcId="{39AA9196-D9D5-4CD4-8F2A-70EB80DBB18C}" destId="{9D9BB007-0D25-4194-8B77-A00ADF7D452B}" srcOrd="0" destOrd="0" presId="urn:microsoft.com/office/officeart/2005/8/layout/vList3"/>
    <dgm:cxn modelId="{856D697F-A232-48B5-B3BD-EF3813B6B0C0}" type="presOf" srcId="{13A9ACB5-9C66-4EB3-875A-0B18D74C2CEC}" destId="{741CAB9D-5B89-4EBA-AFC7-19D6E95FDBC0}" srcOrd="0" destOrd="0" presId="urn:microsoft.com/office/officeart/2005/8/layout/vList3"/>
    <dgm:cxn modelId="{2240094F-AB9C-42A8-BB69-1A8A0864D196}" type="presOf" srcId="{B4543DE9-11DD-46E5-B712-2F8306F37099}" destId="{75883A56-9029-46D3-97F8-5C5C91493DF8}" srcOrd="0" destOrd="0" presId="urn:microsoft.com/office/officeart/2005/8/layout/vList3"/>
    <dgm:cxn modelId="{E2368EA3-969B-42EC-AAF8-6532F3276CD8}" srcId="{39AA9196-D9D5-4CD4-8F2A-70EB80DBB18C}" destId="{42D445F9-BF1F-4A0C-9C33-5861A16C3938}" srcOrd="0" destOrd="0" parTransId="{A0EE5021-B623-43E9-A6F3-6B40EE9DB0FF}" sibTransId="{C7E016C9-255A-4387-B922-2D09543C45AF}"/>
    <dgm:cxn modelId="{116941CB-03DC-42A8-A1CF-816B33ACF3E3}" srcId="{39AA9196-D9D5-4CD4-8F2A-70EB80DBB18C}" destId="{B4543DE9-11DD-46E5-B712-2F8306F37099}" srcOrd="4" destOrd="0" parTransId="{F53656B0-B3DB-4F63-8323-592EF0600988}" sibTransId="{17009322-4C94-4F2E-A8F7-040469FB5846}"/>
    <dgm:cxn modelId="{8E1872FD-66D6-4868-839F-26F797E5DE47}" type="presOf" srcId="{57EA5F3D-5140-4856-B5EE-13C66971644D}" destId="{9331973D-8E88-4B77-BB64-1A4B6CE2B9EC}" srcOrd="0" destOrd="0" presId="urn:microsoft.com/office/officeart/2005/8/layout/vList3"/>
    <dgm:cxn modelId="{475AB35D-63F1-4DEA-9D96-F1BDD5400C11}" type="presParOf" srcId="{9D9BB007-0D25-4194-8B77-A00ADF7D452B}" destId="{37FC563E-647B-4889-93B6-4EF456CA86E4}" srcOrd="0" destOrd="0" presId="urn:microsoft.com/office/officeart/2005/8/layout/vList3"/>
    <dgm:cxn modelId="{B09D8D3A-F18B-4E4B-9442-243AFFA88600}" type="presParOf" srcId="{37FC563E-647B-4889-93B6-4EF456CA86E4}" destId="{B1CB7A16-A6FB-48C9-B62D-C16153A4AB32}" srcOrd="0" destOrd="0" presId="urn:microsoft.com/office/officeart/2005/8/layout/vList3"/>
    <dgm:cxn modelId="{C9D869E8-582E-4B57-B124-21D54B466B8A}" type="presParOf" srcId="{37FC563E-647B-4889-93B6-4EF456CA86E4}" destId="{7B8C2025-CD73-4E9B-9736-18A922AD6BA5}" srcOrd="1" destOrd="0" presId="urn:microsoft.com/office/officeart/2005/8/layout/vList3"/>
    <dgm:cxn modelId="{035BBD26-2AD3-4923-92D9-D793C4D6CCB4}" type="presParOf" srcId="{9D9BB007-0D25-4194-8B77-A00ADF7D452B}" destId="{653866F3-1E5B-47EB-8A3C-AC9F775389C2}" srcOrd="1" destOrd="0" presId="urn:microsoft.com/office/officeart/2005/8/layout/vList3"/>
    <dgm:cxn modelId="{C2AC2BEB-8133-4054-9398-B0E739CA3B74}" type="presParOf" srcId="{9D9BB007-0D25-4194-8B77-A00ADF7D452B}" destId="{DADF8B1D-CE55-4248-A105-1F5AFF72299A}" srcOrd="2" destOrd="0" presId="urn:microsoft.com/office/officeart/2005/8/layout/vList3"/>
    <dgm:cxn modelId="{95F33C28-6772-430E-8E79-970F57F4CC1F}" type="presParOf" srcId="{DADF8B1D-CE55-4248-A105-1F5AFF72299A}" destId="{F10527AE-6269-488E-BE07-81E96EAA28F0}" srcOrd="0" destOrd="0" presId="urn:microsoft.com/office/officeart/2005/8/layout/vList3"/>
    <dgm:cxn modelId="{F906DD6F-8C41-49F0-91B1-B98B96207DF3}" type="presParOf" srcId="{DADF8B1D-CE55-4248-A105-1F5AFF72299A}" destId="{741CAB9D-5B89-4EBA-AFC7-19D6E95FDBC0}" srcOrd="1" destOrd="0" presId="urn:microsoft.com/office/officeart/2005/8/layout/vList3"/>
    <dgm:cxn modelId="{B117F134-FA2E-428D-84CF-509C3A2C4667}" type="presParOf" srcId="{9D9BB007-0D25-4194-8B77-A00ADF7D452B}" destId="{9BCF4C15-F233-4FB3-9422-D1E53D91096B}" srcOrd="3" destOrd="0" presId="urn:microsoft.com/office/officeart/2005/8/layout/vList3"/>
    <dgm:cxn modelId="{3A0B521B-D63A-4565-BFCE-74E1F8D849CA}" type="presParOf" srcId="{9D9BB007-0D25-4194-8B77-A00ADF7D452B}" destId="{0BB80EC5-E686-482C-AEAA-BC0DFD8AA88B}" srcOrd="4" destOrd="0" presId="urn:microsoft.com/office/officeart/2005/8/layout/vList3"/>
    <dgm:cxn modelId="{96D72EB3-40A1-4F44-B2DA-5D9F3B435EE4}" type="presParOf" srcId="{0BB80EC5-E686-482C-AEAA-BC0DFD8AA88B}" destId="{22332F41-0DE4-4DFF-B3E3-A0C9BC1EC89E}" srcOrd="0" destOrd="0" presId="urn:microsoft.com/office/officeart/2005/8/layout/vList3"/>
    <dgm:cxn modelId="{7BE510C2-A9DF-44AF-9BAA-7F9F4CB138D2}" type="presParOf" srcId="{0BB80EC5-E686-482C-AEAA-BC0DFD8AA88B}" destId="{694ECB4B-F83C-4A98-8D48-7496FFBDB5FE}" srcOrd="1" destOrd="0" presId="urn:microsoft.com/office/officeart/2005/8/layout/vList3"/>
    <dgm:cxn modelId="{9E194F43-B2C2-4812-A65B-B1B00290C3F1}" type="presParOf" srcId="{9D9BB007-0D25-4194-8B77-A00ADF7D452B}" destId="{2F17889E-042B-4308-A634-91AE77D77E8A}" srcOrd="5" destOrd="0" presId="urn:microsoft.com/office/officeart/2005/8/layout/vList3"/>
    <dgm:cxn modelId="{B50DF54B-7CC4-4BD1-A071-6A4923425C17}" type="presParOf" srcId="{9D9BB007-0D25-4194-8B77-A00ADF7D452B}" destId="{D6BE380B-DF77-49B9-BC9E-5991BBDD3AA3}" srcOrd="6" destOrd="0" presId="urn:microsoft.com/office/officeart/2005/8/layout/vList3"/>
    <dgm:cxn modelId="{E47993C2-9FFD-4E5E-B572-7B39FF733925}" type="presParOf" srcId="{D6BE380B-DF77-49B9-BC9E-5991BBDD3AA3}" destId="{6076DBB5-8891-4CCB-AD0F-2F6C4F7537D8}" srcOrd="0" destOrd="0" presId="urn:microsoft.com/office/officeart/2005/8/layout/vList3"/>
    <dgm:cxn modelId="{F9F0E12B-4554-4965-8BB2-EAB13CA0EF19}" type="presParOf" srcId="{D6BE380B-DF77-49B9-BC9E-5991BBDD3AA3}" destId="{9331973D-8E88-4B77-BB64-1A4B6CE2B9EC}" srcOrd="1" destOrd="0" presId="urn:microsoft.com/office/officeart/2005/8/layout/vList3"/>
    <dgm:cxn modelId="{775F921A-B0A0-497F-A71E-D317C495B305}" type="presParOf" srcId="{9D9BB007-0D25-4194-8B77-A00ADF7D452B}" destId="{DA50F6CA-A9C3-4F3E-A5B7-188CFB039CA4}" srcOrd="7" destOrd="0" presId="urn:microsoft.com/office/officeart/2005/8/layout/vList3"/>
    <dgm:cxn modelId="{B244C29A-47AF-463C-81E0-CB0D44A1D20F}" type="presParOf" srcId="{9D9BB007-0D25-4194-8B77-A00ADF7D452B}" destId="{731CDFC9-8820-41D2-8D96-2FCC309DA400}" srcOrd="8" destOrd="0" presId="urn:microsoft.com/office/officeart/2005/8/layout/vList3"/>
    <dgm:cxn modelId="{890BA4FF-4AB8-4084-B4EB-B51CBB786D88}" type="presParOf" srcId="{731CDFC9-8820-41D2-8D96-2FCC309DA400}" destId="{1029FE88-CEC2-441F-AB6A-90F2024A46DD}" srcOrd="0" destOrd="0" presId="urn:microsoft.com/office/officeart/2005/8/layout/vList3"/>
    <dgm:cxn modelId="{888241CD-BF14-4E9E-BED1-4239839C9276}" type="presParOf" srcId="{731CDFC9-8820-41D2-8D96-2FCC309DA400}" destId="{75883A56-9029-46D3-97F8-5C5C91493DF8}"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0A7FDE-13ED-46EF-A4F8-4F4142CEF57C}">
      <dsp:nvSpPr>
        <dsp:cNvPr id="0" name=""/>
        <dsp:cNvSpPr/>
      </dsp:nvSpPr>
      <dsp:spPr>
        <a:xfrm>
          <a:off x="37" y="126541"/>
          <a:ext cx="3571550" cy="142862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lvl="0" algn="ctr" defTabSz="2889250">
            <a:lnSpc>
              <a:spcPct val="90000"/>
            </a:lnSpc>
            <a:spcBef>
              <a:spcPct val="0"/>
            </a:spcBef>
            <a:spcAft>
              <a:spcPct val="35000"/>
            </a:spcAft>
          </a:pPr>
          <a:endParaRPr lang="en-CA" sz="6500" kern="1200" dirty="0"/>
        </a:p>
      </dsp:txBody>
      <dsp:txXfrm>
        <a:off x="37" y="126541"/>
        <a:ext cx="3571550" cy="1428620"/>
      </dsp:txXfrm>
    </dsp:sp>
    <dsp:sp modelId="{32D2E626-EA36-4307-A6C0-D48208169A12}">
      <dsp:nvSpPr>
        <dsp:cNvPr id="0" name=""/>
        <dsp:cNvSpPr/>
      </dsp:nvSpPr>
      <dsp:spPr>
        <a:xfrm>
          <a:off x="37" y="1555162"/>
          <a:ext cx="3571550"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Since 1960</a:t>
          </a:r>
          <a:endParaRPr lang="en-CA" sz="2800" kern="1200" dirty="0"/>
        </a:p>
        <a:p>
          <a:pPr marL="285750" lvl="1" indent="-285750" algn="l" defTabSz="1244600">
            <a:lnSpc>
              <a:spcPct val="90000"/>
            </a:lnSpc>
            <a:spcBef>
              <a:spcPct val="0"/>
            </a:spcBef>
            <a:spcAft>
              <a:spcPct val="15000"/>
            </a:spcAft>
            <a:buChar char="••"/>
          </a:pPr>
          <a:r>
            <a:rPr lang="en-CA" sz="2800" kern="1200" dirty="0" smtClean="0"/>
            <a:t>142 REITs listed on major exchanges</a:t>
          </a:r>
          <a:endParaRPr lang="en-CA" sz="2800" kern="1200" dirty="0"/>
        </a:p>
        <a:p>
          <a:pPr marL="285750" lvl="1" indent="-285750" algn="l" defTabSz="1244600">
            <a:lnSpc>
              <a:spcPct val="90000"/>
            </a:lnSpc>
            <a:spcBef>
              <a:spcPct val="0"/>
            </a:spcBef>
            <a:spcAft>
              <a:spcPct val="15000"/>
            </a:spcAft>
            <a:buChar char="••"/>
          </a:pPr>
          <a:r>
            <a:rPr lang="en-CA" sz="2800" kern="1200" dirty="0" smtClean="0"/>
            <a:t>Market cap over $271 billion</a:t>
          </a:r>
        </a:p>
      </dsp:txBody>
      <dsp:txXfrm>
        <a:off x="37" y="1555162"/>
        <a:ext cx="3571550" cy="2854800"/>
      </dsp:txXfrm>
    </dsp:sp>
    <dsp:sp modelId="{9663C400-AB44-4302-B4D2-3885CF30A85C}">
      <dsp:nvSpPr>
        <dsp:cNvPr id="0" name=""/>
        <dsp:cNvSpPr/>
      </dsp:nvSpPr>
      <dsp:spPr>
        <a:xfrm>
          <a:off x="4071604" y="126541"/>
          <a:ext cx="3571550" cy="142862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264160" rIns="462280" bIns="264160" numCol="1" spcCol="1270" anchor="ctr" anchorCtr="0">
          <a:noAutofit/>
        </a:bodyPr>
        <a:lstStyle/>
        <a:p>
          <a:pPr lvl="0" algn="ctr" defTabSz="2889250">
            <a:lnSpc>
              <a:spcPct val="90000"/>
            </a:lnSpc>
            <a:spcBef>
              <a:spcPct val="0"/>
            </a:spcBef>
            <a:spcAft>
              <a:spcPct val="35000"/>
            </a:spcAft>
          </a:pPr>
          <a:endParaRPr lang="en-CA" sz="6500" kern="1200" dirty="0"/>
        </a:p>
      </dsp:txBody>
      <dsp:txXfrm>
        <a:off x="4071604" y="126541"/>
        <a:ext cx="3571550" cy="1428620"/>
      </dsp:txXfrm>
    </dsp:sp>
    <dsp:sp modelId="{1A7DF602-D4B1-40D7-B83F-177F57B0963C}">
      <dsp:nvSpPr>
        <dsp:cNvPr id="0" name=""/>
        <dsp:cNvSpPr/>
      </dsp:nvSpPr>
      <dsp:spPr>
        <a:xfrm>
          <a:off x="4071604" y="1562584"/>
          <a:ext cx="3571550"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Since 1993</a:t>
          </a:r>
          <a:endParaRPr lang="en-CA" sz="2800" kern="1200" dirty="0"/>
        </a:p>
        <a:p>
          <a:pPr marL="285750" lvl="1" indent="-285750" algn="l" defTabSz="1244600">
            <a:lnSpc>
              <a:spcPct val="90000"/>
            </a:lnSpc>
            <a:spcBef>
              <a:spcPct val="0"/>
            </a:spcBef>
            <a:spcAft>
              <a:spcPct val="15000"/>
            </a:spcAft>
            <a:buChar char="••"/>
          </a:pPr>
          <a:r>
            <a:rPr lang="en-CA" sz="2800" kern="1200" dirty="0" smtClean="0"/>
            <a:t>34 REITs (26 on TSX, 4 on TSX-V, 4 private)</a:t>
          </a:r>
          <a:endParaRPr lang="en-CA" sz="2800" kern="1200" dirty="0"/>
        </a:p>
        <a:p>
          <a:pPr marL="285750" lvl="1" indent="-285750" algn="l" defTabSz="1244600">
            <a:lnSpc>
              <a:spcPct val="90000"/>
            </a:lnSpc>
            <a:spcBef>
              <a:spcPct val="0"/>
            </a:spcBef>
            <a:spcAft>
              <a:spcPct val="15000"/>
            </a:spcAft>
            <a:buChar char="••"/>
          </a:pPr>
          <a:r>
            <a:rPr lang="en-CA" sz="2800" kern="1200" dirty="0" smtClean="0"/>
            <a:t>Market cap about $29 billion</a:t>
          </a:r>
        </a:p>
      </dsp:txBody>
      <dsp:txXfrm>
        <a:off x="4071604" y="1562584"/>
        <a:ext cx="3571550" cy="28548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8C2025-CD73-4E9B-9736-18A922AD6BA5}">
      <dsp:nvSpPr>
        <dsp:cNvPr id="0" name=""/>
        <dsp:cNvSpPr/>
      </dsp:nvSpPr>
      <dsp:spPr>
        <a:xfrm rot="10800000">
          <a:off x="1697598" y="3162"/>
          <a:ext cx="5985665" cy="759723"/>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017" tIns="83820" rIns="156464"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latin typeface="Times New Roman" pitchFamily="18" charset="0"/>
              <a:cs typeface="Times New Roman" pitchFamily="18" charset="0"/>
            </a:rPr>
            <a:t>High yield, stable distributions</a:t>
          </a:r>
          <a:endParaRPr lang="en-CA" sz="2200" kern="1200" dirty="0">
            <a:solidFill>
              <a:schemeClr val="tx1"/>
            </a:solidFill>
            <a:latin typeface="Times New Roman" pitchFamily="18" charset="0"/>
            <a:cs typeface="Times New Roman" pitchFamily="18" charset="0"/>
          </a:endParaRPr>
        </a:p>
      </dsp:txBody>
      <dsp:txXfrm rot="10800000">
        <a:off x="1697598" y="3162"/>
        <a:ext cx="5985665" cy="759723"/>
      </dsp:txXfrm>
    </dsp:sp>
    <dsp:sp modelId="{B1CB7A16-A6FB-48C9-B62D-C16153A4AB32}">
      <dsp:nvSpPr>
        <dsp:cNvPr id="0" name=""/>
        <dsp:cNvSpPr/>
      </dsp:nvSpPr>
      <dsp:spPr>
        <a:xfrm>
          <a:off x="1317736" y="3162"/>
          <a:ext cx="759723" cy="75972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CAB9D-5B89-4EBA-AFC7-19D6E95FDBC0}">
      <dsp:nvSpPr>
        <dsp:cNvPr id="0" name=""/>
        <dsp:cNvSpPr/>
      </dsp:nvSpPr>
      <dsp:spPr>
        <a:xfrm rot="10800000">
          <a:off x="1697598" y="989668"/>
          <a:ext cx="5985665" cy="759723"/>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017" tIns="83820" rIns="156464" bIns="83820" numCol="1" spcCol="1270" anchor="ctr" anchorCtr="0">
          <a:noAutofit/>
        </a:bodyPr>
        <a:lstStyle/>
        <a:p>
          <a:pPr lvl="0" algn="l" defTabSz="977900">
            <a:lnSpc>
              <a:spcPct val="90000"/>
            </a:lnSpc>
            <a:spcBef>
              <a:spcPct val="0"/>
            </a:spcBef>
            <a:spcAft>
              <a:spcPct val="35000"/>
            </a:spcAft>
          </a:pPr>
          <a:r>
            <a:rPr lang="en-US" sz="2200" kern="1200" smtClean="0">
              <a:solidFill>
                <a:schemeClr val="tx1"/>
              </a:solidFill>
              <a:latin typeface="Times New Roman" pitchFamily="18" charset="0"/>
              <a:cs typeface="Times New Roman" pitchFamily="18" charset="0"/>
            </a:rPr>
            <a:t>Stable market performance</a:t>
          </a:r>
          <a:endParaRPr lang="en-CA" sz="2200" kern="1200" dirty="0">
            <a:solidFill>
              <a:schemeClr val="tx1"/>
            </a:solidFill>
            <a:latin typeface="Times New Roman" pitchFamily="18" charset="0"/>
            <a:cs typeface="Times New Roman" pitchFamily="18" charset="0"/>
          </a:endParaRPr>
        </a:p>
      </dsp:txBody>
      <dsp:txXfrm rot="10800000">
        <a:off x="1697598" y="989668"/>
        <a:ext cx="5985665" cy="759723"/>
      </dsp:txXfrm>
    </dsp:sp>
    <dsp:sp modelId="{F10527AE-6269-488E-BE07-81E96EAA28F0}">
      <dsp:nvSpPr>
        <dsp:cNvPr id="0" name=""/>
        <dsp:cNvSpPr/>
      </dsp:nvSpPr>
      <dsp:spPr>
        <a:xfrm>
          <a:off x="1317736" y="989668"/>
          <a:ext cx="759723" cy="75972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4ECB4B-F83C-4A98-8D48-7496FFBDB5FE}">
      <dsp:nvSpPr>
        <dsp:cNvPr id="0" name=""/>
        <dsp:cNvSpPr/>
      </dsp:nvSpPr>
      <dsp:spPr>
        <a:xfrm rot="10800000">
          <a:off x="1697598" y="1976174"/>
          <a:ext cx="5985665" cy="759723"/>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017" tIns="83820" rIns="156464"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latin typeface="Times New Roman" pitchFamily="18" charset="0"/>
              <a:cs typeface="Times New Roman" pitchFamily="18" charset="0"/>
            </a:rPr>
            <a:t>Capital appreciation potential </a:t>
          </a:r>
          <a:endParaRPr lang="en-CA" sz="2200" kern="1200" dirty="0">
            <a:solidFill>
              <a:schemeClr val="tx1"/>
            </a:solidFill>
            <a:latin typeface="Times New Roman" pitchFamily="18" charset="0"/>
            <a:cs typeface="Times New Roman" pitchFamily="18" charset="0"/>
          </a:endParaRPr>
        </a:p>
      </dsp:txBody>
      <dsp:txXfrm rot="10800000">
        <a:off x="1697598" y="1976174"/>
        <a:ext cx="5985665" cy="759723"/>
      </dsp:txXfrm>
    </dsp:sp>
    <dsp:sp modelId="{22332F41-0DE4-4DFF-B3E3-A0C9BC1EC89E}">
      <dsp:nvSpPr>
        <dsp:cNvPr id="0" name=""/>
        <dsp:cNvSpPr/>
      </dsp:nvSpPr>
      <dsp:spPr>
        <a:xfrm>
          <a:off x="1317736" y="1976174"/>
          <a:ext cx="759723" cy="75972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31973D-8E88-4B77-BB64-1A4B6CE2B9EC}">
      <dsp:nvSpPr>
        <dsp:cNvPr id="0" name=""/>
        <dsp:cNvSpPr/>
      </dsp:nvSpPr>
      <dsp:spPr>
        <a:xfrm rot="10800000">
          <a:off x="1697598" y="2962680"/>
          <a:ext cx="5985665" cy="759723"/>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017" tIns="83820" rIns="156464"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latin typeface="Times New Roman" pitchFamily="18" charset="0"/>
              <a:cs typeface="Times New Roman" pitchFamily="18" charset="0"/>
            </a:rPr>
            <a:t>Tax advantage (no tax at entity level)</a:t>
          </a:r>
          <a:endParaRPr lang="en-CA" sz="2200" kern="1200" dirty="0">
            <a:solidFill>
              <a:schemeClr val="tx1"/>
            </a:solidFill>
            <a:latin typeface="Times New Roman" pitchFamily="18" charset="0"/>
            <a:cs typeface="Times New Roman" pitchFamily="18" charset="0"/>
          </a:endParaRPr>
        </a:p>
      </dsp:txBody>
      <dsp:txXfrm rot="10800000">
        <a:off x="1697598" y="2962680"/>
        <a:ext cx="5985665" cy="759723"/>
      </dsp:txXfrm>
    </dsp:sp>
    <dsp:sp modelId="{6076DBB5-8891-4CCB-AD0F-2F6C4F7537D8}">
      <dsp:nvSpPr>
        <dsp:cNvPr id="0" name=""/>
        <dsp:cNvSpPr/>
      </dsp:nvSpPr>
      <dsp:spPr>
        <a:xfrm>
          <a:off x="1317736" y="2962680"/>
          <a:ext cx="759723" cy="75972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883A56-9029-46D3-97F8-5C5C91493DF8}">
      <dsp:nvSpPr>
        <dsp:cNvPr id="0" name=""/>
        <dsp:cNvSpPr/>
      </dsp:nvSpPr>
      <dsp:spPr>
        <a:xfrm rot="10800000">
          <a:off x="1697598" y="3949186"/>
          <a:ext cx="5985665" cy="759723"/>
        </a:xfrm>
        <a:prstGeom prst="homePlat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35017" tIns="83820" rIns="156464"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tx1"/>
              </a:solidFill>
              <a:latin typeface="Times New Roman" pitchFamily="18" charset="0"/>
              <a:cs typeface="Times New Roman" pitchFamily="18" charset="0"/>
            </a:rPr>
            <a:t>Diversification</a:t>
          </a:r>
          <a:endParaRPr lang="en-CA" sz="2200" kern="1200" dirty="0">
            <a:solidFill>
              <a:schemeClr val="tx1"/>
            </a:solidFill>
            <a:latin typeface="Times New Roman" pitchFamily="18" charset="0"/>
            <a:cs typeface="Times New Roman" pitchFamily="18" charset="0"/>
          </a:endParaRPr>
        </a:p>
      </dsp:txBody>
      <dsp:txXfrm rot="10800000">
        <a:off x="1697598" y="3949186"/>
        <a:ext cx="5985665" cy="759723"/>
      </dsp:txXfrm>
    </dsp:sp>
    <dsp:sp modelId="{1029FE88-CEC2-441F-AB6A-90F2024A46DD}">
      <dsp:nvSpPr>
        <dsp:cNvPr id="0" name=""/>
        <dsp:cNvSpPr/>
      </dsp:nvSpPr>
      <dsp:spPr>
        <a:xfrm>
          <a:off x="1317736" y="3949186"/>
          <a:ext cx="759723" cy="75972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D79392-5647-415A-A6AC-EB140F06A16F}" type="datetimeFigureOut">
              <a:rPr lang="en-CA" smtClean="0"/>
              <a:pPr/>
              <a:t>19/11/2010</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256C26-3DFB-4F7F-BEB6-673F482BAE76}"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TW"/>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TW"/>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TW"/>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7BDACEC-31F1-498C-B6E6-E15E0DBC2CA8}"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1</a:t>
            </a:fld>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15</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16</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17</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18</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19</a:t>
            </a:fld>
            <a:endParaRPr lang="en-US"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20</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22</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23</a:t>
            </a:fld>
            <a:endParaRPr lang="en-US"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24</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25</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929AD-F5AA-429E-A4BE-05E8F7BB95B1}" type="slidenum">
              <a:rPr lang="zh-TW" altLang="en-US"/>
              <a:pPr/>
              <a:t>2</a:t>
            </a:fld>
            <a:endParaRPr lang="en-US" altLang="zh-TW"/>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26</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27</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28</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46</a:t>
            </a:fld>
            <a:endParaRPr lang="en-CA">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49</a:t>
            </a:fld>
            <a:endParaRPr lang="en-CA">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It</a:t>
            </a:r>
            <a:r>
              <a:rPr lang="en-CA" baseline="0" dirty="0" smtClean="0"/>
              <a:t> is important to keep steady rate of expiring leases to avoid constant cash flow and distribution. The industry average suggested by Deloitte is around 15 to 20% which we can see that RIO is doing a fairly good job here.</a:t>
            </a:r>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51</a:t>
            </a:fld>
            <a:endParaRPr lang="en-CA">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Dilution</a:t>
            </a:r>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59</a:t>
            </a:fld>
            <a:endParaRPr lang="en-CA">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61</a:t>
            </a:fld>
            <a:endParaRPr lang="en-CA">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C0F2076-32FA-4496-8665-49978966B799}" type="slidenum">
              <a:rPr lang="en-CA" smtClean="0">
                <a:solidFill>
                  <a:prstClr val="black"/>
                </a:solidFill>
              </a:rPr>
              <a:pPr/>
              <a:t>76</a:t>
            </a:fld>
            <a:endParaRPr lang="en-CA">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Calloway Real Estate Investment Trust operates as an open-ended mutual fund trust in Canada. It engages in the acquisition, ownership, development, management, and operation of retail centers. As of December 31, 2007, the company owned 131 shopping centers and 2 industrial buildings with total gross leaseable area of 20.2 million square feet. Calloway Real Estate Investment Trust was founded in 1945 and is based in Vaughan, Canada.</a:t>
            </a:r>
          </a:p>
        </p:txBody>
      </p:sp>
      <p:sp>
        <p:nvSpPr>
          <p:cNvPr id="47108" name="Slide Number Placeholder 3"/>
          <p:cNvSpPr>
            <a:spLocks noGrp="1"/>
          </p:cNvSpPr>
          <p:nvPr>
            <p:ph type="sldNum" sz="quarter" idx="5"/>
          </p:nvPr>
        </p:nvSpPr>
        <p:spPr bwMode="auto">
          <a:noFill/>
          <a:ln>
            <a:miter lim="800000"/>
            <a:headEnd/>
            <a:tailEnd/>
          </a:ln>
        </p:spPr>
        <p:txBody>
          <a:bodyPr/>
          <a:lstStyle/>
          <a:p>
            <a:fld id="{92AD4402-7AC3-495C-B35E-77AB5954DB15}" type="slidenum">
              <a:rPr lang="en-US">
                <a:solidFill>
                  <a:prstClr val="black"/>
                </a:solidFill>
              </a:rPr>
              <a:pPr/>
              <a:t>77</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Calloway has outperformed the S&amp;P TSX Capped REIT in 1 year, and is about 10% above the TSX REIT in Sep</a:t>
            </a:r>
          </a:p>
        </p:txBody>
      </p:sp>
      <p:sp>
        <p:nvSpPr>
          <p:cNvPr id="48132" name="Slide Number Placeholder 3"/>
          <p:cNvSpPr>
            <a:spLocks noGrp="1"/>
          </p:cNvSpPr>
          <p:nvPr>
            <p:ph type="sldNum" sz="quarter" idx="5"/>
          </p:nvPr>
        </p:nvSpPr>
        <p:spPr bwMode="auto">
          <a:noFill/>
          <a:ln>
            <a:miter lim="800000"/>
            <a:headEnd/>
            <a:tailEnd/>
          </a:ln>
        </p:spPr>
        <p:txBody>
          <a:bodyPr/>
          <a:lstStyle/>
          <a:p>
            <a:fld id="{14ABE0D8-9D31-4FEE-92BF-241B69B81141}" type="slidenum">
              <a:rPr lang="en-US">
                <a:solidFill>
                  <a:prstClr val="black"/>
                </a:solidFill>
              </a:rPr>
              <a:pPr/>
              <a:t>82</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buFontTx/>
              <a:buChar char="-"/>
            </a:pPr>
            <a:r>
              <a:rPr lang="en-US" smtClean="0"/>
              <a:t>Largest owner, operator and manager of large open-air centers in Canada</a:t>
            </a:r>
          </a:p>
          <a:p>
            <a:pPr eaLnBrk="1" hangingPunct="1">
              <a:spcBef>
                <a:spcPct val="0"/>
              </a:spcBef>
            </a:pPr>
            <a:r>
              <a:rPr lang="en-US" smtClean="0"/>
              <a:t>-Focused on the ownership and development of high quality retail properties</a:t>
            </a:r>
          </a:p>
          <a:p>
            <a:pPr eaLnBrk="1" hangingPunct="1">
              <a:spcBef>
                <a:spcPct val="0"/>
              </a:spcBef>
            </a:pPr>
            <a:endParaRPr lang="en-US" smtClean="0">
              <a:solidFill>
                <a:srgbClr val="376092"/>
              </a:solidFill>
              <a:latin typeface="Arial Rounded MT Bold" pitchFamily="34" charset="0"/>
            </a:endParaRPr>
          </a:p>
          <a:p>
            <a:pPr eaLnBrk="1" hangingPunct="1">
              <a:spcBef>
                <a:spcPct val="0"/>
              </a:spcBef>
            </a:pPr>
            <a:r>
              <a:rPr lang="en-US" smtClean="0">
                <a:solidFill>
                  <a:srgbClr val="376092"/>
                </a:solidFill>
                <a:latin typeface="Arial Rounded MT Bold" pitchFamily="34" charset="0"/>
              </a:rPr>
              <a:t>Calloway's vision is to provide a value-oriented shopping experience to Canadian consumers</a:t>
            </a:r>
          </a:p>
          <a:p>
            <a:endParaRPr lang="en-US" smtClean="0"/>
          </a:p>
        </p:txBody>
      </p:sp>
      <p:sp>
        <p:nvSpPr>
          <p:cNvPr id="49156" name="Slide Number Placeholder 3"/>
          <p:cNvSpPr>
            <a:spLocks noGrp="1"/>
          </p:cNvSpPr>
          <p:nvPr>
            <p:ph type="sldNum" sz="quarter" idx="5"/>
          </p:nvPr>
        </p:nvSpPr>
        <p:spPr bwMode="auto">
          <a:noFill/>
          <a:ln>
            <a:miter lim="800000"/>
            <a:headEnd/>
            <a:tailEnd/>
          </a:ln>
        </p:spPr>
        <p:txBody>
          <a:bodyPr/>
          <a:lstStyle/>
          <a:p>
            <a:fld id="{5BFBD23E-6625-4E7F-8601-21ADFD41F74D}" type="slidenum">
              <a:rPr lang="en-US">
                <a:solidFill>
                  <a:prstClr val="black"/>
                </a:solidFill>
              </a:rPr>
              <a:pPr/>
              <a:t>86</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a:lstStyle/>
          <a:p>
            <a:fld id="{62F85380-ABAD-4B0E-AB58-D0DE097D11C2}" type="slidenum">
              <a:rPr lang="en-US">
                <a:solidFill>
                  <a:prstClr val="black"/>
                </a:solidFill>
              </a:rPr>
              <a:pPr/>
              <a:t>87</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Calloway continued its growth through Developments and Earnouts in the third quarter of 2010. During the</a:t>
            </a:r>
          </a:p>
          <a:p>
            <a:pPr eaLnBrk="1" hangingPunct="1"/>
            <a:r>
              <a:rPr lang="en-US" smtClean="0"/>
              <a:t>quarter, it focused on managing the operation and development of existing properties and raising the capital</a:t>
            </a:r>
          </a:p>
          <a:p>
            <a:pPr eaLnBrk="1" hangingPunct="1"/>
            <a:r>
              <a:rPr lang="en-US" smtClean="0"/>
              <a:t>required for future growth of the business. </a:t>
            </a:r>
          </a:p>
          <a:p>
            <a:pPr eaLnBrk="1" hangingPunct="1"/>
            <a:endParaRPr lang="en-US" smtClean="0"/>
          </a:p>
          <a:p>
            <a:pPr eaLnBrk="1" hangingPunct="1"/>
            <a:r>
              <a:rPr lang="en-US" smtClean="0"/>
              <a:t>Highlights for the quarter include the following:</a:t>
            </a:r>
          </a:p>
          <a:p>
            <a:pPr eaLnBrk="1" hangingPunct="1"/>
            <a:endParaRPr lang="en-US" smtClean="0"/>
          </a:p>
          <a:p>
            <a:pPr eaLnBrk="1" hangingPunct="1"/>
            <a:r>
              <a:rPr lang="en-US" smtClean="0"/>
              <a:t>• Acquired two income properties for $129.9 million.</a:t>
            </a:r>
          </a:p>
          <a:p>
            <a:pPr eaLnBrk="1" hangingPunct="1"/>
            <a:r>
              <a:rPr lang="en-US" smtClean="0"/>
              <a:t>(During the third quarter, Calloway acquired 0.73 million square feet of retail space in two retail properties</a:t>
            </a:r>
          </a:p>
          <a:p>
            <a:pPr eaLnBrk="1" hangingPunct="1"/>
            <a:r>
              <a:rPr lang="en-US" smtClean="0"/>
              <a:t>from a joint venture between SmartCentres and Wal-Mart Canada Realty Inc. for $129.9 million.</a:t>
            </a:r>
          </a:p>
          <a:p>
            <a:pPr eaLnBrk="1" hangingPunct="1"/>
            <a:r>
              <a:rPr lang="en-US" smtClean="0"/>
              <a:t>These acquisitions allowed Calloway to have a presence in two new markets. )</a:t>
            </a:r>
          </a:p>
        </p:txBody>
      </p:sp>
      <p:sp>
        <p:nvSpPr>
          <p:cNvPr id="51204" name="Slide Number Placeholder 3"/>
          <p:cNvSpPr>
            <a:spLocks noGrp="1"/>
          </p:cNvSpPr>
          <p:nvPr>
            <p:ph type="sldNum" sz="quarter" idx="5"/>
          </p:nvPr>
        </p:nvSpPr>
        <p:spPr bwMode="auto">
          <a:noFill/>
          <a:ln>
            <a:miter lim="800000"/>
            <a:headEnd/>
            <a:tailEnd/>
          </a:ln>
        </p:spPr>
        <p:txBody>
          <a:bodyPr/>
          <a:lstStyle/>
          <a:p>
            <a:fld id="{F4ABFB25-3ABC-48FA-82DC-45B35C93526C}" type="slidenum">
              <a:rPr lang="en-US">
                <a:solidFill>
                  <a:prstClr val="black"/>
                </a:solidFill>
              </a:rPr>
              <a:pPr/>
              <a:t>88</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As at September 30, 2010, Calloway's $4.3 billion real estate portfolio included 24.2 million square feet of built gross leasable area and 5.1 million square feet of future developable area in 119 operating and 10 development properties.</a:t>
            </a:r>
          </a:p>
        </p:txBody>
      </p:sp>
      <p:sp>
        <p:nvSpPr>
          <p:cNvPr id="52228" name="Slide Number Placeholder 3"/>
          <p:cNvSpPr>
            <a:spLocks noGrp="1"/>
          </p:cNvSpPr>
          <p:nvPr>
            <p:ph type="sldNum" sz="quarter" idx="5"/>
          </p:nvPr>
        </p:nvSpPr>
        <p:spPr bwMode="auto">
          <a:noFill/>
          <a:ln>
            <a:miter lim="800000"/>
            <a:headEnd/>
            <a:tailEnd/>
          </a:ln>
        </p:spPr>
        <p:txBody>
          <a:bodyPr/>
          <a:lstStyle/>
          <a:p>
            <a:fld id="{35063E93-9BAD-4F06-9094-DD9B02921E2C}" type="slidenum">
              <a:rPr lang="en-US">
                <a:solidFill>
                  <a:prstClr val="black"/>
                </a:solidFill>
              </a:rPr>
              <a:pPr/>
              <a:t>90</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Main market is Canada</a:t>
            </a:r>
          </a:p>
          <a:p>
            <a:pPr>
              <a:buFontTx/>
              <a:buChar char="•"/>
            </a:pPr>
            <a:r>
              <a:rPr lang="en-US" smtClean="0"/>
              <a:t> 97% of properties are comprised of large open-air shopping centres.</a:t>
            </a:r>
          </a:p>
          <a:p>
            <a:r>
              <a:rPr lang="en-US" smtClean="0"/>
              <a:t>• 97% of revenues are derived from long-term leases extending past 2009.</a:t>
            </a:r>
          </a:p>
          <a:p>
            <a:r>
              <a:rPr lang="en-US" smtClean="0"/>
              <a:t>• Calloway portfolio has an average remaining lease term of 9.9 years, with an annual average of 4.4% of</a:t>
            </a:r>
          </a:p>
          <a:p>
            <a:r>
              <a:rPr lang="en-US" smtClean="0"/>
              <a:t>total GLA rolling over the next 10 years. Excluding anchors, average remaining lease term is 6.2 years.</a:t>
            </a:r>
          </a:p>
        </p:txBody>
      </p:sp>
      <p:sp>
        <p:nvSpPr>
          <p:cNvPr id="53252" name="Slide Number Placeholder 3"/>
          <p:cNvSpPr>
            <a:spLocks noGrp="1"/>
          </p:cNvSpPr>
          <p:nvPr>
            <p:ph type="sldNum" sz="quarter" idx="5"/>
          </p:nvPr>
        </p:nvSpPr>
        <p:spPr bwMode="auto">
          <a:noFill/>
          <a:ln>
            <a:miter lim="800000"/>
            <a:headEnd/>
            <a:tailEnd/>
          </a:ln>
        </p:spPr>
        <p:txBody>
          <a:bodyPr/>
          <a:lstStyle/>
          <a:p>
            <a:fld id="{E48475F5-71AC-4DDD-AD07-7BC11277498B}" type="slidenum">
              <a:rPr lang="en-US">
                <a:solidFill>
                  <a:prstClr val="black"/>
                </a:solidFill>
              </a:rPr>
              <a:pPr/>
              <a:t>91</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Rentals from income properties account for 97.1% of revenues for the quarter ended September 30, 2010,</a:t>
            </a:r>
          </a:p>
          <a:p>
            <a:pPr eaLnBrk="1" hangingPunct="1"/>
            <a:r>
              <a:rPr lang="en-US" smtClean="0"/>
              <a:t>with 72.5% of the portfolio located in Ontario and Quebec, primarily in the Greater Toronto and Montreal</a:t>
            </a:r>
          </a:p>
          <a:p>
            <a:pPr eaLnBrk="1" hangingPunct="1"/>
            <a:r>
              <a:rPr lang="en-US" smtClean="0"/>
              <a:t>areas. The balance of the portfolio is located across Canada.</a:t>
            </a:r>
          </a:p>
        </p:txBody>
      </p:sp>
      <p:sp>
        <p:nvSpPr>
          <p:cNvPr id="54276" name="Slide Number Placeholder 3"/>
          <p:cNvSpPr>
            <a:spLocks noGrp="1"/>
          </p:cNvSpPr>
          <p:nvPr>
            <p:ph type="sldNum" sz="quarter" idx="5"/>
          </p:nvPr>
        </p:nvSpPr>
        <p:spPr bwMode="auto">
          <a:noFill/>
          <a:ln>
            <a:miter lim="800000"/>
            <a:headEnd/>
            <a:tailEnd/>
          </a:ln>
        </p:spPr>
        <p:txBody>
          <a:bodyPr/>
          <a:lstStyle/>
          <a:p>
            <a:fld id="{3C7E8DCB-1A05-4499-BD64-F444FC9B892E}" type="slidenum">
              <a:rPr lang="en-US">
                <a:solidFill>
                  <a:prstClr val="black"/>
                </a:solidFill>
              </a:rPr>
              <a:pPr/>
              <a:t>92</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occupancy of 99.2 % - Highest occupancy amongst REITs.</a:t>
            </a:r>
          </a:p>
          <a:p>
            <a:r>
              <a:rPr lang="en-US" smtClean="0"/>
              <a:t>• 65.8% of revenues is derived from top 25 tenants.</a:t>
            </a:r>
          </a:p>
        </p:txBody>
      </p:sp>
      <p:sp>
        <p:nvSpPr>
          <p:cNvPr id="55300" name="Slide Number Placeholder 3"/>
          <p:cNvSpPr>
            <a:spLocks noGrp="1"/>
          </p:cNvSpPr>
          <p:nvPr>
            <p:ph type="sldNum" sz="quarter" idx="5"/>
          </p:nvPr>
        </p:nvSpPr>
        <p:spPr bwMode="auto">
          <a:noFill/>
          <a:ln>
            <a:miter lim="800000"/>
            <a:headEnd/>
            <a:tailEnd/>
          </a:ln>
        </p:spPr>
        <p:txBody>
          <a:bodyPr/>
          <a:lstStyle/>
          <a:p>
            <a:fld id="{AC7D3FC4-F49C-49AE-B7FA-68F995FFD750}" type="slidenum">
              <a:rPr lang="en-US">
                <a:solidFill>
                  <a:prstClr val="black"/>
                </a:solidFill>
              </a:rPr>
              <a:pPr/>
              <a:t>93</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five largest tenants are Wal-Mart, Canadian Tire, Best Buy/Future Shop, Winners, Reitmans, they account for about 40% of portfolio revenue.</a:t>
            </a:r>
          </a:p>
          <a:p>
            <a:pPr eaLnBrk="1" hangingPunct="1"/>
            <a:r>
              <a:rPr lang="en-US" smtClean="0"/>
              <a:t> </a:t>
            </a:r>
          </a:p>
          <a:p>
            <a:pPr eaLnBrk="1" hangingPunct="1"/>
            <a:r>
              <a:rPr lang="en-US" smtClean="0"/>
              <a:t>• 76% of owned properties are anchored by Wal-Mart.</a:t>
            </a:r>
          </a:p>
          <a:p>
            <a:r>
              <a:rPr lang="en-US" smtClean="0"/>
              <a:t>• Wal-Mart is an anchor tenant that does really well even in an economic downturn, as it attracts</a:t>
            </a:r>
          </a:p>
          <a:p>
            <a:r>
              <a:rPr lang="en-US" smtClean="0"/>
              <a:t>middle-ground consumers looking for value.</a:t>
            </a:r>
          </a:p>
          <a:p>
            <a:pPr eaLnBrk="1" hangingPunct="1"/>
            <a:endParaRPr lang="en-US" smtClean="0"/>
          </a:p>
        </p:txBody>
      </p:sp>
      <p:sp>
        <p:nvSpPr>
          <p:cNvPr id="56324" name="Slide Number Placeholder 3"/>
          <p:cNvSpPr>
            <a:spLocks noGrp="1"/>
          </p:cNvSpPr>
          <p:nvPr>
            <p:ph type="sldNum" sz="quarter" idx="5"/>
          </p:nvPr>
        </p:nvSpPr>
        <p:spPr bwMode="auto">
          <a:noFill/>
          <a:ln>
            <a:miter lim="800000"/>
            <a:headEnd/>
            <a:tailEnd/>
          </a:ln>
        </p:spPr>
        <p:txBody>
          <a:bodyPr/>
          <a:lstStyle/>
          <a:p>
            <a:fld id="{C90D6854-70C1-49EE-817A-8D94D8AC69BB}" type="slidenum">
              <a:rPr lang="en-US">
                <a:solidFill>
                  <a:prstClr val="black"/>
                </a:solidFill>
              </a:rPr>
              <a:pPr/>
              <a:t>94</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Calloway has a total of 74 Wal-Marts under lease, of which 34 are SuperCentres. </a:t>
            </a:r>
          </a:p>
          <a:p>
            <a:pPr eaLnBrk="1" hangingPunct="1"/>
            <a:r>
              <a:rPr lang="en-US" smtClean="0"/>
              <a:t>An additional three expansions are expected to be completed by the end of 2010. </a:t>
            </a:r>
          </a:p>
          <a:p>
            <a:pPr eaLnBrk="1" hangingPunct="1"/>
            <a:endParaRPr lang="en-US" smtClean="0"/>
          </a:p>
          <a:p>
            <a:r>
              <a:rPr lang="en-US" smtClean="0"/>
              <a:t>• Calloway has the largest number of Wal-Marts (99 stores) in its portfolio of all Canadian REITs. (as mentioned before)</a:t>
            </a:r>
          </a:p>
          <a:p>
            <a:r>
              <a:rPr lang="en-US" smtClean="0"/>
              <a:t>• Upon completion of all remaining developments, an estimated 21.1% of gross revenues would be</a:t>
            </a:r>
          </a:p>
          <a:p>
            <a:r>
              <a:rPr lang="en-US" smtClean="0"/>
              <a:t>derived from Wal-Mart leases.</a:t>
            </a:r>
          </a:p>
        </p:txBody>
      </p:sp>
      <p:sp>
        <p:nvSpPr>
          <p:cNvPr id="57348" name="Slide Number Placeholder 3"/>
          <p:cNvSpPr>
            <a:spLocks noGrp="1"/>
          </p:cNvSpPr>
          <p:nvPr>
            <p:ph type="sldNum" sz="quarter" idx="5"/>
          </p:nvPr>
        </p:nvSpPr>
        <p:spPr bwMode="auto">
          <a:noFill/>
          <a:ln>
            <a:miter lim="800000"/>
            <a:headEnd/>
            <a:tailEnd/>
          </a:ln>
        </p:spPr>
        <p:txBody>
          <a:bodyPr/>
          <a:lstStyle/>
          <a:p>
            <a:fld id="{DFE07EF7-CD45-4220-9249-16A7AE85A4FC}" type="slidenum">
              <a:rPr lang="en-US">
                <a:solidFill>
                  <a:prstClr val="black"/>
                </a:solidFill>
              </a:rPr>
              <a:pPr/>
              <a:t>95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Relationship with the most active shopping</a:t>
            </a:r>
          </a:p>
          <a:p>
            <a:r>
              <a:rPr lang="it-IT" smtClean="0"/>
              <a:t>centre developer in Canada, SmartCentres,</a:t>
            </a:r>
          </a:p>
          <a:p>
            <a:r>
              <a:rPr lang="en-US" smtClean="0"/>
              <a:t>provides Calloway with a pipeline of</a:t>
            </a:r>
          </a:p>
          <a:p>
            <a:r>
              <a:rPr lang="en-US" smtClean="0"/>
              <a:t>scarce product.</a:t>
            </a:r>
          </a:p>
          <a:p>
            <a:r>
              <a:rPr lang="en-US" smtClean="0"/>
              <a:t>• Average area developed by SmartCentres</a:t>
            </a:r>
          </a:p>
          <a:p>
            <a:r>
              <a:rPr lang="en-US" smtClean="0"/>
              <a:t>annually is: 3,000,000 square feet.</a:t>
            </a:r>
          </a:p>
          <a:p>
            <a:r>
              <a:rPr lang="en-US" smtClean="0"/>
              <a:t>• SmartCentres has a vested interest in Calloway’s</a:t>
            </a:r>
          </a:p>
          <a:p>
            <a:r>
              <a:rPr lang="en-US" smtClean="0"/>
              <a:t>success, as its owner, Mitchell Goldhar, is Calloway’s largest unitholder (24.4%).</a:t>
            </a:r>
          </a:p>
          <a:p>
            <a:r>
              <a:rPr lang="en-US" smtClean="0"/>
              <a:t>• SmartCentres has a long-standing partnership with Wal-Mart.</a:t>
            </a:r>
          </a:p>
          <a:p>
            <a:endParaRPr lang="en-US" smtClean="0"/>
          </a:p>
        </p:txBody>
      </p:sp>
      <p:sp>
        <p:nvSpPr>
          <p:cNvPr id="58372" name="Slide Number Placeholder 3"/>
          <p:cNvSpPr>
            <a:spLocks noGrp="1"/>
          </p:cNvSpPr>
          <p:nvPr>
            <p:ph type="sldNum" sz="quarter" idx="5"/>
          </p:nvPr>
        </p:nvSpPr>
        <p:spPr bwMode="auto">
          <a:noFill/>
          <a:ln>
            <a:miter lim="800000"/>
            <a:headEnd/>
            <a:tailEnd/>
          </a:ln>
        </p:spPr>
        <p:txBody>
          <a:bodyPr/>
          <a:lstStyle/>
          <a:p>
            <a:fld id="{EAA3A546-74E8-41DB-8A89-657F12A129EE}" type="slidenum">
              <a:rPr lang="en-US">
                <a:solidFill>
                  <a:prstClr val="black"/>
                </a:solidFill>
              </a:rPr>
              <a:pPr/>
              <a:t>96</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In-house development enhances Calloway’s revenues by capitalizing on the value created by rezoning and</a:t>
            </a:r>
          </a:p>
          <a:p>
            <a:r>
              <a:rPr lang="en-US" smtClean="0"/>
              <a:t>development.</a:t>
            </a:r>
          </a:p>
          <a:p>
            <a:r>
              <a:rPr lang="en-US" smtClean="0"/>
              <a:t>• 26 development projects representing 2.3 million square feet are in the pipeline.</a:t>
            </a:r>
          </a:p>
          <a:p>
            <a:r>
              <a:rPr lang="en-US" smtClean="0"/>
              <a:t>• SmartCentres is developing approximately 3.4 million square feet of the pipeline on an “earnout” basis.</a:t>
            </a:r>
          </a:p>
          <a:p>
            <a:r>
              <a:rPr lang="en-US" smtClean="0"/>
              <a:t>• “Earnouts” are a future commitment to acquire parcels, conditional on rent commencement.</a:t>
            </a:r>
          </a:p>
          <a:p>
            <a:r>
              <a:rPr lang="en-US" smtClean="0"/>
              <a:t>• Developments are only commenced on pre-leasing.</a:t>
            </a:r>
          </a:p>
        </p:txBody>
      </p:sp>
      <p:sp>
        <p:nvSpPr>
          <p:cNvPr id="59396" name="Slide Number Placeholder 3"/>
          <p:cNvSpPr>
            <a:spLocks noGrp="1"/>
          </p:cNvSpPr>
          <p:nvPr>
            <p:ph type="sldNum" sz="quarter" idx="5"/>
          </p:nvPr>
        </p:nvSpPr>
        <p:spPr bwMode="auto">
          <a:noFill/>
          <a:ln>
            <a:miter lim="800000"/>
            <a:headEnd/>
            <a:tailEnd/>
          </a:ln>
        </p:spPr>
        <p:txBody>
          <a:bodyPr/>
          <a:lstStyle/>
          <a:p>
            <a:fld id="{0BB2F94F-5B78-4D35-8CEE-C7781EE566F5}" type="slidenum">
              <a:rPr lang="en-US">
                <a:solidFill>
                  <a:prstClr val="black"/>
                </a:solidFill>
              </a:rPr>
              <a:pPr/>
              <a:t>99</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Simon Nyilassy is the President and Chief Executive Officer of Calloway REIT. </a:t>
            </a:r>
          </a:p>
          <a:p>
            <a:pPr eaLnBrk="1" hangingPunct="1">
              <a:spcBef>
                <a:spcPct val="0"/>
              </a:spcBef>
            </a:pPr>
            <a:endParaRPr lang="en-US" smtClean="0"/>
          </a:p>
          <a:p>
            <a:pPr eaLnBrk="1" hangingPunct="1">
              <a:spcBef>
                <a:spcPct val="0"/>
              </a:spcBef>
            </a:pPr>
            <a:r>
              <a:rPr lang="en-US" smtClean="0"/>
              <a:t>Prior to joining Calloway, Mr. Nyilassy was Executive Vice President Finance at SmartCentres. Mr. Nyilassy has 24 years experience in the real estate business, having previously worked in senior financial roles with a number of large public and private Canadian companies, including Markborough Properties, Dundee Realty, Bramalea Limited and CIBC World Markets. </a:t>
            </a:r>
          </a:p>
        </p:txBody>
      </p:sp>
      <p:sp>
        <p:nvSpPr>
          <p:cNvPr id="60420" name="Slide Number Placeholder 3"/>
          <p:cNvSpPr>
            <a:spLocks noGrp="1"/>
          </p:cNvSpPr>
          <p:nvPr>
            <p:ph type="sldNum" sz="quarter" idx="5"/>
          </p:nvPr>
        </p:nvSpPr>
        <p:spPr bwMode="auto">
          <a:noFill/>
          <a:ln>
            <a:miter lim="800000"/>
            <a:headEnd/>
            <a:tailEnd/>
          </a:ln>
        </p:spPr>
        <p:txBody>
          <a:bodyPr/>
          <a:lstStyle/>
          <a:p>
            <a:fld id="{5F8F5391-9717-4DEB-9188-10623145FF62}" type="slidenum">
              <a:rPr lang="en-US">
                <a:solidFill>
                  <a:prstClr val="black"/>
                </a:solidFill>
              </a:rPr>
              <a:pPr/>
              <a:t>101</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Chief Financial Officer of Calloway Real Estate Investment Trust since December 2005. </a:t>
            </a:r>
          </a:p>
          <a:p>
            <a:pPr eaLnBrk="1" hangingPunct="1">
              <a:spcBef>
                <a:spcPct val="0"/>
              </a:spcBef>
            </a:pPr>
            <a:endParaRPr lang="en-US" smtClean="0"/>
          </a:p>
          <a:p>
            <a:pPr eaLnBrk="1" hangingPunct="1">
              <a:spcBef>
                <a:spcPct val="0"/>
              </a:spcBef>
            </a:pPr>
            <a:r>
              <a:rPr lang="en-US" smtClean="0"/>
              <a:t>spent more than 20 years in the real estate industry, with extensive experience in accounting, treasury, capital markets and mergers and acquisitions.</a:t>
            </a:r>
          </a:p>
          <a:p>
            <a:pPr eaLnBrk="1" hangingPunct="1">
              <a:spcBef>
                <a:spcPct val="0"/>
              </a:spcBef>
            </a:pPr>
            <a:endParaRPr lang="en-US" smtClean="0"/>
          </a:p>
          <a:p>
            <a:pPr eaLnBrk="1" hangingPunct="1">
              <a:spcBef>
                <a:spcPct val="0"/>
              </a:spcBef>
            </a:pPr>
            <a:r>
              <a:rPr lang="en-US" smtClean="0"/>
              <a:t>- Vice President and Chief Financial Officer of Morguard Corporation, a publicly traded owner and manager of commercial and residential real estate, from 1999 to 2005. </a:t>
            </a:r>
          </a:p>
          <a:p>
            <a:pPr eaLnBrk="1" hangingPunct="1">
              <a:spcBef>
                <a:spcPct val="0"/>
              </a:spcBef>
              <a:buFontTx/>
              <a:buChar char="-"/>
            </a:pPr>
            <a:r>
              <a:rPr lang="en-US" smtClean="0"/>
              <a:t> Vice President and Chief Financial Officer of Morguard Real Estate Investment Trust from 1997 to 1999. -  </a:t>
            </a:r>
          </a:p>
          <a:p>
            <a:pPr eaLnBrk="1" hangingPunct="1">
              <a:spcBef>
                <a:spcPct val="0"/>
              </a:spcBef>
              <a:buFontTx/>
              <a:buChar char="-"/>
            </a:pPr>
            <a:r>
              <a:rPr lang="en-US" smtClean="0"/>
              <a:t> Also held the position of Senior Vice President Finance &amp; Administration for Morguard Investments Limited, a wholly owned subsidiary of Morguard Corporation, from 1991 until 2005. Mr. Munn is a Chartered Accountant. </a:t>
            </a:r>
          </a:p>
        </p:txBody>
      </p:sp>
      <p:sp>
        <p:nvSpPr>
          <p:cNvPr id="61444" name="Slide Number Placeholder 3"/>
          <p:cNvSpPr>
            <a:spLocks noGrp="1"/>
          </p:cNvSpPr>
          <p:nvPr>
            <p:ph type="sldNum" sz="quarter" idx="5"/>
          </p:nvPr>
        </p:nvSpPr>
        <p:spPr bwMode="auto">
          <a:noFill/>
          <a:ln>
            <a:miter lim="800000"/>
            <a:headEnd/>
            <a:tailEnd/>
          </a:ln>
        </p:spPr>
        <p:txBody>
          <a:bodyPr/>
          <a:lstStyle/>
          <a:p>
            <a:fld id="{42DBB08F-5F5A-4E44-B3E0-0F7708E6C786}" type="slidenum">
              <a:rPr lang="en-US">
                <a:solidFill>
                  <a:prstClr val="black"/>
                </a:solidFill>
              </a:rPr>
              <a:pPr/>
              <a:t>102</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Executive Vice President Asset Management of Calloway Real Estate Investment Trust.  </a:t>
            </a:r>
          </a:p>
          <a:p>
            <a:pPr eaLnBrk="1" hangingPunct="1">
              <a:spcBef>
                <a:spcPct val="0"/>
              </a:spcBef>
            </a:pPr>
            <a:endParaRPr lang="en-US" smtClean="0"/>
          </a:p>
          <a:p>
            <a:pPr eaLnBrk="1" hangingPunct="1">
              <a:spcBef>
                <a:spcPct val="0"/>
              </a:spcBef>
            </a:pPr>
            <a:r>
              <a:rPr lang="en-US" smtClean="0"/>
              <a:t>- Mr. Gobin was previously Calloway's Strategy Officer and prior to that, held the position of EVP, Operations.  </a:t>
            </a:r>
          </a:p>
          <a:p>
            <a:pPr eaLnBrk="1" hangingPunct="1">
              <a:spcBef>
                <a:spcPct val="0"/>
              </a:spcBef>
              <a:buFontTx/>
              <a:buChar char="-"/>
            </a:pPr>
            <a:r>
              <a:rPr lang="en-US" smtClean="0"/>
              <a:t> Before joining Calloway, Mr. Gobin was the Executive Vice President, Finance and Operations of SmartCentres from 2001 to 2006.  </a:t>
            </a:r>
          </a:p>
          <a:p>
            <a:pPr eaLnBrk="1" hangingPunct="1">
              <a:spcBef>
                <a:spcPct val="0"/>
              </a:spcBef>
              <a:buFontTx/>
              <a:buChar char="-"/>
            </a:pPr>
            <a:r>
              <a:rPr lang="en-US" smtClean="0"/>
              <a:t> Chief Financial Officer of Nexacor Realty Management (real estate subsidiary of Bell Canada) from March 1998 to May 2001. </a:t>
            </a:r>
          </a:p>
          <a:p>
            <a:pPr eaLnBrk="1" hangingPunct="1">
              <a:spcBef>
                <a:spcPct val="0"/>
              </a:spcBef>
              <a:buFontTx/>
              <a:buChar char="-"/>
            </a:pPr>
            <a:r>
              <a:rPr lang="en-US" smtClean="0"/>
              <a:t> Mr. Gobin is a Chartered Accountant and has a Bachelor of Commerce degree from the University of Toronto (1987). </a:t>
            </a:r>
          </a:p>
        </p:txBody>
      </p:sp>
      <p:sp>
        <p:nvSpPr>
          <p:cNvPr id="62468" name="Slide Number Placeholder 3"/>
          <p:cNvSpPr>
            <a:spLocks noGrp="1"/>
          </p:cNvSpPr>
          <p:nvPr>
            <p:ph type="sldNum" sz="quarter" idx="5"/>
          </p:nvPr>
        </p:nvSpPr>
        <p:spPr bwMode="auto">
          <a:noFill/>
          <a:ln>
            <a:miter lim="800000"/>
            <a:headEnd/>
            <a:tailEnd/>
          </a:ln>
        </p:spPr>
        <p:txBody>
          <a:bodyPr/>
          <a:lstStyle/>
          <a:p>
            <a:fld id="{C3A5E4EA-5F5F-4801-A3F5-FCAFEEFB5F91}" type="slidenum">
              <a:rPr lang="en-US">
                <a:solidFill>
                  <a:prstClr val="black"/>
                </a:solidFill>
              </a:rPr>
              <a:pPr/>
              <a:t>103</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Financial highlights</a:t>
            </a:r>
          </a:p>
        </p:txBody>
      </p:sp>
      <p:sp>
        <p:nvSpPr>
          <p:cNvPr id="63492" name="Slide Number Placeholder 3"/>
          <p:cNvSpPr>
            <a:spLocks noGrp="1"/>
          </p:cNvSpPr>
          <p:nvPr>
            <p:ph type="sldNum" sz="quarter" idx="5"/>
          </p:nvPr>
        </p:nvSpPr>
        <p:spPr bwMode="auto">
          <a:noFill/>
          <a:ln>
            <a:miter lim="800000"/>
            <a:headEnd/>
            <a:tailEnd/>
          </a:ln>
        </p:spPr>
        <p:txBody>
          <a:bodyPr/>
          <a:lstStyle/>
          <a:p>
            <a:fld id="{F2C36E8F-4BCA-4828-B084-191B06839099}" type="slidenum">
              <a:rPr lang="en-US">
                <a:solidFill>
                  <a:prstClr val="black"/>
                </a:solidFill>
              </a:rPr>
              <a:pPr/>
              <a:t>105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pPr>
            <a:r>
              <a:rPr lang="en-US" sz="1100" smtClean="0"/>
              <a:t>Interest Expense</a:t>
            </a:r>
          </a:p>
          <a:p>
            <a:pPr eaLnBrk="1" hangingPunct="1">
              <a:lnSpc>
                <a:spcPct val="80000"/>
              </a:lnSpc>
            </a:pPr>
            <a:endParaRPr lang="en-US" sz="1100" smtClean="0"/>
          </a:p>
          <a:p>
            <a:pPr eaLnBrk="1" hangingPunct="1">
              <a:lnSpc>
                <a:spcPct val="80000"/>
              </a:lnSpc>
            </a:pPr>
            <a:r>
              <a:rPr lang="en-US" sz="1100" smtClean="0"/>
              <a:t>Changes to the interest rate environment have a direct impact on income stream investments, and are certainly always a concern. </a:t>
            </a:r>
          </a:p>
          <a:p>
            <a:pPr eaLnBrk="1" hangingPunct="1">
              <a:lnSpc>
                <a:spcPct val="80000"/>
              </a:lnSpc>
            </a:pPr>
            <a:endParaRPr lang="en-US" sz="1100" smtClean="0"/>
          </a:p>
          <a:p>
            <a:pPr eaLnBrk="1" hangingPunct="1">
              <a:lnSpc>
                <a:spcPct val="80000"/>
              </a:lnSpc>
            </a:pPr>
            <a:r>
              <a:rPr lang="en-US" sz="1100" smtClean="0"/>
              <a:t>Interest costs incurred during the third quarter of 2010 totalled $74.6 million, net of the $1.0 million</a:t>
            </a:r>
          </a:p>
          <a:p>
            <a:pPr eaLnBrk="1" hangingPunct="1">
              <a:lnSpc>
                <a:spcPct val="80000"/>
              </a:lnSpc>
            </a:pPr>
            <a:r>
              <a:rPr lang="en-US" sz="1100" smtClean="0"/>
              <a:t>amortization of acquisition date fair value adjustments. Interest capitalized to properties under development</a:t>
            </a:r>
          </a:p>
          <a:p>
            <a:pPr eaLnBrk="1" hangingPunct="1">
              <a:lnSpc>
                <a:spcPct val="80000"/>
              </a:lnSpc>
            </a:pPr>
            <a:r>
              <a:rPr lang="en-US" sz="1100" smtClean="0"/>
              <a:t>totalled $4.8 million, and the balance of $69.8 million was expensed. </a:t>
            </a:r>
          </a:p>
          <a:p>
            <a:pPr eaLnBrk="1" hangingPunct="1">
              <a:lnSpc>
                <a:spcPct val="80000"/>
              </a:lnSpc>
            </a:pPr>
            <a:endParaRPr lang="en-US" sz="1100" smtClean="0"/>
          </a:p>
          <a:p>
            <a:pPr eaLnBrk="1" hangingPunct="1">
              <a:lnSpc>
                <a:spcPct val="80000"/>
              </a:lnSpc>
            </a:pPr>
            <a:r>
              <a:rPr lang="en-US" sz="1100" smtClean="0"/>
              <a:t>The increase in interest expense of $33.5 million over the same quarter of 2009 is mainly the result of:</a:t>
            </a:r>
          </a:p>
          <a:p>
            <a:pPr eaLnBrk="1" hangingPunct="1">
              <a:lnSpc>
                <a:spcPct val="80000"/>
              </a:lnSpc>
            </a:pPr>
            <a:r>
              <a:rPr lang="en-US" sz="1100" smtClean="0"/>
              <a:t>• Adjustment for revised payments remaining on $150 million Series C 10.25% senior unsecured</a:t>
            </a:r>
          </a:p>
          <a:p>
            <a:pPr eaLnBrk="1" hangingPunct="1">
              <a:lnSpc>
                <a:spcPct val="80000"/>
              </a:lnSpc>
            </a:pPr>
            <a:r>
              <a:rPr lang="en-US" sz="1100" smtClean="0"/>
              <a:t>debentures resulted in interest expense of $31.6 million.</a:t>
            </a:r>
          </a:p>
          <a:p>
            <a:pPr eaLnBrk="1" hangingPunct="1">
              <a:lnSpc>
                <a:spcPct val="80000"/>
              </a:lnSpc>
            </a:pPr>
            <a:r>
              <a:rPr lang="en-US" sz="1100" smtClean="0"/>
              <a:t>• The $100 million Series E 5.10% senior unsecured debentures issued on June 4, 2010 and the $60</a:t>
            </a:r>
          </a:p>
          <a:p>
            <a:pPr eaLnBrk="1" hangingPunct="1">
              <a:lnSpc>
                <a:spcPct val="80000"/>
              </a:lnSpc>
            </a:pPr>
            <a:r>
              <a:rPr lang="en-US" sz="1100" smtClean="0"/>
              <a:t>million 5.75% convertible debentures issued on January 5, 2010 offset by the $46.5 million of the</a:t>
            </a:r>
          </a:p>
          <a:p>
            <a:pPr eaLnBrk="1" hangingPunct="1">
              <a:lnSpc>
                <a:spcPct val="80000"/>
              </a:lnSpc>
            </a:pPr>
            <a:r>
              <a:rPr lang="en-US" sz="1100" smtClean="0"/>
              <a:t>Series A 4.51% senior unsecured debentures and the redemption of $3.5 million of 6.00%</a:t>
            </a:r>
          </a:p>
          <a:p>
            <a:pPr eaLnBrk="1" hangingPunct="1">
              <a:lnSpc>
                <a:spcPct val="80000"/>
              </a:lnSpc>
            </a:pPr>
            <a:r>
              <a:rPr lang="en-US" sz="1100" smtClean="0"/>
              <a:t>Convertible Debentures, respectively, increased interest expense by $1.6 million in the quarter</a:t>
            </a:r>
          </a:p>
          <a:p>
            <a:pPr eaLnBrk="1" hangingPunct="1">
              <a:lnSpc>
                <a:spcPct val="80000"/>
              </a:lnSpc>
            </a:pPr>
            <a:r>
              <a:rPr lang="en-US" sz="1100" smtClean="0"/>
              <a:t>ended September 30, 2010.</a:t>
            </a:r>
          </a:p>
          <a:p>
            <a:pPr eaLnBrk="1" hangingPunct="1">
              <a:lnSpc>
                <a:spcPct val="80000"/>
              </a:lnSpc>
            </a:pPr>
            <a:r>
              <a:rPr lang="en-US" sz="1100" smtClean="0"/>
              <a:t>• Amortization of accretion on the $125 million 6.65% convertible debentures issued on May 2, 2008,</a:t>
            </a:r>
          </a:p>
          <a:p>
            <a:pPr eaLnBrk="1" hangingPunct="1">
              <a:lnSpc>
                <a:spcPct val="80000"/>
              </a:lnSpc>
            </a:pPr>
            <a:r>
              <a:rPr lang="en-US" sz="1100" smtClean="0"/>
              <a:t>and amortization of accretion on the $60 million 5.75% convertible debenture issued on January 5,</a:t>
            </a:r>
          </a:p>
          <a:p>
            <a:pPr eaLnBrk="1" hangingPunct="1">
              <a:lnSpc>
                <a:spcPct val="80000"/>
              </a:lnSpc>
            </a:pPr>
            <a:r>
              <a:rPr lang="en-US" sz="1100" smtClean="0"/>
              <a:t>2010, totalled $0.5 million.</a:t>
            </a:r>
          </a:p>
        </p:txBody>
      </p:sp>
      <p:sp>
        <p:nvSpPr>
          <p:cNvPr id="64516" name="Slide Number Placeholder 3"/>
          <p:cNvSpPr>
            <a:spLocks noGrp="1"/>
          </p:cNvSpPr>
          <p:nvPr>
            <p:ph type="sldNum" sz="quarter" idx="5"/>
          </p:nvPr>
        </p:nvSpPr>
        <p:spPr bwMode="auto">
          <a:noFill/>
          <a:ln>
            <a:miter lim="800000"/>
            <a:headEnd/>
            <a:tailEnd/>
          </a:ln>
        </p:spPr>
        <p:txBody>
          <a:bodyPr/>
          <a:lstStyle/>
          <a:p>
            <a:fld id="{D447AD08-5085-492F-A2DE-7040B791704B}" type="slidenum">
              <a:rPr lang="en-US">
                <a:solidFill>
                  <a:prstClr val="black"/>
                </a:solidFill>
              </a:rPr>
              <a:pPr/>
              <a:t>108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321FD-8DAF-4860-848E-EE2394E86ABA}" type="slidenum">
              <a:rPr lang="en-US" smtClean="0">
                <a:solidFill>
                  <a:prstClr val="black"/>
                </a:solidFill>
              </a:rPr>
              <a:pPr/>
              <a:t>164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MintGlobal</a:t>
            </a:r>
            <a:endParaRPr lang="en-US">
              <a:solidFill>
                <a:prstClr val="black"/>
              </a:solidFill>
            </a:endParaRPr>
          </a:p>
        </p:txBody>
      </p:sp>
    </p:spTree>
    <p:extLst>
      <p:ext uri="{BB962C8B-B14F-4D97-AF65-F5344CB8AC3E}">
        <p14:creationId xmlns:p14="http://schemas.microsoft.com/office/powerpoint/2010/main" xmlns="" val="2956725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321FD-8DAF-4860-848E-EE2394E86ABA}" type="slidenum">
              <a:rPr lang="en-US" smtClean="0">
                <a:solidFill>
                  <a:prstClr val="black"/>
                </a:solidFill>
              </a:rPr>
              <a:pPr/>
              <a:t>165</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MintGlobal</a:t>
            </a:r>
            <a:endParaRPr lang="en-US">
              <a:solidFill>
                <a:prstClr val="black"/>
              </a:solidFill>
            </a:endParaRPr>
          </a:p>
        </p:txBody>
      </p:sp>
    </p:spTree>
    <p:extLst>
      <p:ext uri="{BB962C8B-B14F-4D97-AF65-F5344CB8AC3E}">
        <p14:creationId xmlns:p14="http://schemas.microsoft.com/office/powerpoint/2010/main" xmlns="" val="3016231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p:spPr>
      </p:sp>
      <p:sp>
        <p:nvSpPr>
          <p:cNvPr id="47107" name="备注占位符 2"/>
          <p:cNvSpPr>
            <a:spLocks noGrp="1"/>
          </p:cNvSpPr>
          <p:nvPr>
            <p:ph type="body" idx="1"/>
          </p:nvPr>
        </p:nvSpPr>
        <p:spPr bwMode="auto">
          <a:noFill/>
        </p:spPr>
        <p:txBody>
          <a:bodyPr/>
          <a:lstStyle/>
          <a:p>
            <a:pPr>
              <a:spcBef>
                <a:spcPct val="0"/>
              </a:spcBef>
            </a:pPr>
            <a:r>
              <a:rPr lang="en-US" altLang="zh-CN" smtClean="0"/>
              <a:t>P75 </a:t>
            </a:r>
            <a:endParaRPr lang="zh-CN" altLang="en-US" smtClean="0"/>
          </a:p>
        </p:txBody>
      </p:sp>
      <p:sp>
        <p:nvSpPr>
          <p:cNvPr id="47108" name="灯片编号占位符 3"/>
          <p:cNvSpPr>
            <a:spLocks noGrp="1"/>
          </p:cNvSpPr>
          <p:nvPr>
            <p:ph type="sldNum" sz="quarter" idx="5"/>
          </p:nvPr>
        </p:nvSpPr>
        <p:spPr bwMode="auto">
          <a:noFill/>
          <a:ln>
            <a:miter lim="800000"/>
            <a:headEnd/>
            <a:tailEnd/>
          </a:ln>
        </p:spPr>
        <p:txBody>
          <a:bodyPr/>
          <a:lstStyle/>
          <a:p>
            <a:fld id="{E6CBAE23-FBFD-4E6C-BA55-DA0C948083FD}" type="slidenum">
              <a:rPr lang="zh-CN" altLang="en-US">
                <a:solidFill>
                  <a:prstClr val="black"/>
                </a:solidFill>
              </a:rPr>
              <a:pPr/>
              <a:t>168</a:t>
            </a:fld>
            <a:endParaRPr lang="zh-CN" altLang="en-US">
              <a:solidFill>
                <a:prstClr val="black"/>
              </a:solidFill>
            </a:endParaRPr>
          </a:p>
        </p:txBody>
      </p:sp>
      <p:sp>
        <p:nvSpPr>
          <p:cNvPr id="2" name="Footer Placeholder 1"/>
          <p:cNvSpPr>
            <a:spLocks noGrp="1"/>
          </p:cNvSpPr>
          <p:nvPr>
            <p:ph type="ftr" sz="quarter" idx="10"/>
          </p:nvPr>
        </p:nvSpPr>
        <p:spPr/>
        <p:txBody>
          <a:bodyPr/>
          <a:lstStyle/>
          <a:p>
            <a:r>
              <a:rPr lang="en-US" smtClean="0">
                <a:solidFill>
                  <a:prstClr val="black"/>
                </a:solidFill>
              </a:rPr>
              <a:t>MintGlobal</a:t>
            </a:r>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7</a:t>
            </a:fld>
            <a:endParaRPr lang="en-US"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8</a:t>
            </a:fld>
            <a:endParaRPr lang="en-US"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7BDACEC-31F1-498C-B6E6-E15E0DBC2CA8}" type="slidenum">
              <a:rPr lang="zh-TW" altLang="en-US" smtClean="0"/>
              <a:pPr/>
              <a:t>10</a:t>
            </a:fld>
            <a:endParaRPr lang="en-US"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E317E71-789B-45B6-B6A5-A51F4D9D37EA}" type="slidenum">
              <a:rPr lang="en-CA" smtClean="0"/>
              <a:pPr/>
              <a:t>14</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56162CED-41E4-4891-BFC0-BF54BF4BDDA7}" type="slidenum">
              <a:rPr lang="zh-TW" altLang="en-US"/>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7ABBA43E-014A-4967-8C95-DAD8B6C944CD}" type="slidenum">
              <a:rPr lang="zh-TW" altLang="en-US"/>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A8D52C27-8756-4F84-B68B-6D7576913B10}" type="slidenum">
              <a:rPr lang="zh-TW" altLang="en-US"/>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zh-TW"/>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zh-TW"/>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F9691A2-64C1-4DFB-9FCA-72CFD07A5E72}" type="slidenum">
              <a:rPr lang="zh-TW" altLang="en-US"/>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8C7CB811-1558-487E-8D53-09F378267D77}" type="datetimeFigureOut">
              <a:rPr lang="en-US" smtClean="0">
                <a:solidFill>
                  <a:srgbClr val="D6ECFF"/>
                </a:solidFill>
              </a:rPr>
              <a:pPr/>
              <a:t>11/19/2010</a:t>
            </a:fld>
            <a:endParaRPr lang="en-CA">
              <a:solidFill>
                <a:srgbClr val="D6ECFF"/>
              </a:solidFill>
            </a:endParaRPr>
          </a:p>
        </p:txBody>
      </p:sp>
      <p:sp>
        <p:nvSpPr>
          <p:cNvPr id="17" name="Footer Placeholder 16"/>
          <p:cNvSpPr>
            <a:spLocks noGrp="1"/>
          </p:cNvSpPr>
          <p:nvPr>
            <p:ph type="ftr" sz="quarter" idx="11"/>
          </p:nvPr>
        </p:nvSpPr>
        <p:spPr/>
        <p:txBody>
          <a:bodyPr/>
          <a:lstStyle>
            <a:extLst/>
          </a:lstStyle>
          <a:p>
            <a:endParaRPr lang="en-CA">
              <a:solidFill>
                <a:srgbClr val="D6ECFF"/>
              </a:solidFill>
            </a:endParaRPr>
          </a:p>
        </p:txBody>
      </p:sp>
      <p:sp>
        <p:nvSpPr>
          <p:cNvPr id="29" name="Slide Number Placeholder 28"/>
          <p:cNvSpPr>
            <a:spLocks noGrp="1"/>
          </p:cNvSpPr>
          <p:nvPr>
            <p:ph type="sldNum" sz="quarter" idx="12"/>
          </p:nvPr>
        </p:nvSpPr>
        <p:spPr/>
        <p:txBody>
          <a:bodyPr/>
          <a:lstStyle>
            <a:extLst/>
          </a:lstStyle>
          <a:p>
            <a:fld id="{6212DE54-E57D-4679-9FAD-C130019CBEA0}" type="slidenum">
              <a:rPr lang="en-CA" smtClean="0">
                <a:solidFill>
                  <a:srgbClr val="D6ECFF"/>
                </a:solidFill>
              </a:rPr>
              <a:pPr/>
              <a:t>‹#›</a:t>
            </a:fld>
            <a:endParaRPr lang="en-CA">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F2E90505-106A-4091-BB60-BB624FAAB647}" type="slidenum">
              <a:rPr lang="zh-TW" altLang="en-US"/>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10EBECBA-85B2-4F2D-8350-F39D53423315}" type="slidenum">
              <a:rPr lang="zh-TW" altLang="en-US"/>
              <a:pPr/>
              <a:t>‹#›</a:t>
            </a:fld>
            <a:endParaRPr lang="en-US" altLang="zh-TW"/>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BE2AC07C-EA78-4194-84C1-A358D5297436}" type="slidenum">
              <a:rPr lang="zh-TW" altLang="en-US"/>
              <a:pPr/>
              <a:t>‹#›</a:t>
            </a:fld>
            <a:endParaRPr lang="en-US" altLang="zh-TW"/>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lvl1pPr>
              <a:defRPr/>
            </a:lvl1pPr>
          </a:lstStyle>
          <a:p>
            <a:endParaRPr lang="en-US" altLang="zh-TW"/>
          </a:p>
        </p:txBody>
      </p:sp>
      <p:sp>
        <p:nvSpPr>
          <p:cNvPr id="8" name="Footer Placeholder 7"/>
          <p:cNvSpPr>
            <a:spLocks noGrp="1"/>
          </p:cNvSpPr>
          <p:nvPr>
            <p:ph type="ftr" sz="quarter" idx="11"/>
          </p:nvPr>
        </p:nvSpPr>
        <p:spPr/>
        <p:txBody>
          <a:bodyPr/>
          <a:lstStyle>
            <a:lvl1pPr>
              <a:defRPr/>
            </a:lvl1pPr>
          </a:lstStyle>
          <a:p>
            <a:endParaRPr lang="en-US" altLang="zh-TW"/>
          </a:p>
        </p:txBody>
      </p:sp>
      <p:sp>
        <p:nvSpPr>
          <p:cNvPr id="9" name="Slide Number Placeholder 8"/>
          <p:cNvSpPr>
            <a:spLocks noGrp="1"/>
          </p:cNvSpPr>
          <p:nvPr>
            <p:ph type="sldNum" sz="quarter" idx="12"/>
          </p:nvPr>
        </p:nvSpPr>
        <p:spPr/>
        <p:txBody>
          <a:bodyPr/>
          <a:lstStyle>
            <a:lvl1pPr>
              <a:defRPr/>
            </a:lvl1pPr>
          </a:lstStyle>
          <a:p>
            <a:fld id="{4CC0A734-B7C4-48A2-AEB0-AB0DF25931C9}" type="slidenum">
              <a:rPr lang="zh-TW" altLang="en-US"/>
              <a:pPr/>
              <a:t>‹#›</a:t>
            </a:fld>
            <a:endParaRPr lang="en-US" altLang="zh-TW"/>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D4D2D0">
                    <a:shade val="50000"/>
                  </a:srgbClr>
                </a:solidFill>
              </a:rPr>
              <a:pPr/>
              <a:t>11/19/2010</a:t>
            </a:fld>
            <a:endParaRPr lang="en-CA">
              <a:solidFill>
                <a:srgbClr val="D4D2D0">
                  <a:shade val="50000"/>
                </a:srgbClr>
              </a:solidFill>
            </a:endParaRPr>
          </a:p>
        </p:txBody>
      </p:sp>
      <p:sp>
        <p:nvSpPr>
          <p:cNvPr id="5" name="Footer Placeholder 4"/>
          <p:cNvSpPr>
            <a:spLocks noGrp="1"/>
          </p:cNvSpPr>
          <p:nvPr>
            <p:ph type="ftr" sz="quarter" idx="11"/>
          </p:nvPr>
        </p:nvSpPr>
        <p:spPr/>
        <p:txBody>
          <a:bodyPr/>
          <a:lstStyle/>
          <a:p>
            <a:endParaRPr lang="en-CA">
              <a:solidFill>
                <a:srgbClr val="D4D2D0">
                  <a:shade val="50000"/>
                </a:srgbClr>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D4D2D0">
                    <a:shade val="50000"/>
                  </a:srgbClr>
                </a:solidFill>
              </a:rPr>
              <a:pPr/>
              <a:t>‹#›</a:t>
            </a:fld>
            <a:endParaRPr lang="en-CA">
              <a:solidFill>
                <a:srgbClr val="D4D2D0">
                  <a:shade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zh-TW"/>
          </a:p>
        </p:txBody>
      </p:sp>
      <p:sp>
        <p:nvSpPr>
          <p:cNvPr id="4" name="Footer Placeholder 3"/>
          <p:cNvSpPr>
            <a:spLocks noGrp="1"/>
          </p:cNvSpPr>
          <p:nvPr>
            <p:ph type="ftr" sz="quarter" idx="11"/>
          </p:nvPr>
        </p:nvSpPr>
        <p:spPr/>
        <p:txBody>
          <a:bodyPr/>
          <a:lstStyle>
            <a:lvl1pPr>
              <a:defRPr/>
            </a:lvl1pPr>
          </a:lstStyle>
          <a:p>
            <a:endParaRPr lang="en-US" altLang="zh-TW"/>
          </a:p>
        </p:txBody>
      </p:sp>
      <p:sp>
        <p:nvSpPr>
          <p:cNvPr id="5" name="Slide Number Placeholder 4"/>
          <p:cNvSpPr>
            <a:spLocks noGrp="1"/>
          </p:cNvSpPr>
          <p:nvPr>
            <p:ph type="sldNum" sz="quarter" idx="12"/>
          </p:nvPr>
        </p:nvSpPr>
        <p:spPr/>
        <p:txBody>
          <a:bodyPr/>
          <a:lstStyle>
            <a:lvl1pPr>
              <a:defRPr/>
            </a:lvl1pPr>
          </a:lstStyle>
          <a:p>
            <a:fld id="{B4AE601F-261B-437C-B551-AD4235A498C4}" type="slidenum">
              <a:rPr lang="zh-TW" altLang="en-US"/>
              <a:pPr/>
              <a:t>‹#›</a:t>
            </a:fld>
            <a:endParaRPr lang="en-US" altLang="zh-TW"/>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CB811-1558-487E-8D53-09F378267D77}" type="datetimeFigureOut">
              <a:rPr lang="en-US" smtClean="0">
                <a:solidFill>
                  <a:srgbClr val="464653"/>
                </a:solidFill>
              </a:rPr>
              <a:pPr/>
              <a:t>11/19/2010</a:t>
            </a:fld>
            <a:endParaRPr lang="en-CA">
              <a:solidFill>
                <a:srgbClr val="464653"/>
              </a:solidFill>
            </a:endParaRPr>
          </a:p>
        </p:txBody>
      </p:sp>
      <p:sp>
        <p:nvSpPr>
          <p:cNvPr id="5" name="Footer Placeholder 4"/>
          <p:cNvSpPr>
            <a:spLocks noGrp="1"/>
          </p:cNvSpPr>
          <p:nvPr>
            <p:ph type="ftr" sz="quarter" idx="11"/>
          </p:nvPr>
        </p:nvSpPr>
        <p:spPr/>
        <p:txBody>
          <a:bodyPr/>
          <a:lstStyle/>
          <a:p>
            <a:endParaRPr lang="en-CA">
              <a:solidFill>
                <a:srgbClr val="464653"/>
              </a:solidFill>
            </a:endParaRPr>
          </a:p>
        </p:txBody>
      </p:sp>
      <p:sp>
        <p:nvSpPr>
          <p:cNvPr id="6" name="Slide Number Placeholder 5"/>
          <p:cNvSpPr>
            <a:spLocks noGrp="1"/>
          </p:cNvSpPr>
          <p:nvPr>
            <p:ph type="sldNum" sz="quarter" idx="12"/>
          </p:nvPr>
        </p:nvSpPr>
        <p:spPr/>
        <p:txBody>
          <a:bodyPr/>
          <a:lstStyle/>
          <a:p>
            <a:fld id="{6212DE54-E57D-4679-9FAD-C130019CBEA0}" type="slidenum">
              <a:rPr lang="en-CA" smtClean="0">
                <a:solidFill>
                  <a:srgbClr val="464653"/>
                </a:solidFill>
              </a:rPr>
              <a:pPr/>
              <a:t>‹#›</a:t>
            </a:fld>
            <a:endParaRPr lang="en-CA">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B824FA1A-09E0-4482-AFF4-D8D9E285395C}" type="datetimeFigureOut">
              <a:rPr lang="en-US"/>
              <a:pPr/>
              <a:t>11/19/2010</a:t>
            </a:fld>
            <a:endParaRPr lang="en-US"/>
          </a:p>
        </p:txBody>
      </p:sp>
      <p:sp>
        <p:nvSpPr>
          <p:cNvPr id="3" name="Footer Placeholder 21"/>
          <p:cNvSpPr>
            <a:spLocks noGrp="1"/>
          </p:cNvSpPr>
          <p:nvPr>
            <p:ph type="ftr" sz="quarter" idx="11"/>
          </p:nvPr>
        </p:nvSpPr>
        <p:spPr/>
        <p:txBody>
          <a:bodyPr/>
          <a:lstStyle>
            <a:lvl1pPr>
              <a:defRPr/>
            </a:lvl1pPr>
          </a:lstStyle>
          <a:p>
            <a:endParaRPr lang="en-US"/>
          </a:p>
        </p:txBody>
      </p:sp>
      <p:sp>
        <p:nvSpPr>
          <p:cNvPr id="4" name="Slide Number Placeholder 17"/>
          <p:cNvSpPr>
            <a:spLocks noGrp="1"/>
          </p:cNvSpPr>
          <p:nvPr>
            <p:ph type="sldNum" sz="quarter" idx="12"/>
          </p:nvPr>
        </p:nvSpPr>
        <p:spPr/>
        <p:txBody>
          <a:bodyPr/>
          <a:lstStyle>
            <a:lvl1pPr>
              <a:defRPr/>
            </a:lvl1pPr>
          </a:lstStyle>
          <a:p>
            <a:fld id="{376911FF-FB20-48B3-A5C2-5B528F608ACA}"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A9E1C319-D388-4B8D-ACEA-74239C80FDBB}" type="datetimeFigureOut">
              <a:rPr lang="en-US"/>
              <a:pPr/>
              <a:t>11/19/2010</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5970803F-191A-4E0B-9757-2D8C1C7E66FB}"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15F4D52E-7A7D-4FC5-BC7E-53015FB8153A}" type="datetimeFigureOut">
              <a:rPr lang="en-US"/>
              <a:pPr/>
              <a:t>11/19/2010</a:t>
            </a:fld>
            <a:endParaRPr lang="en-US"/>
          </a:p>
        </p:txBody>
      </p:sp>
      <p:sp>
        <p:nvSpPr>
          <p:cNvPr id="6" name="Footer Placeholder 21"/>
          <p:cNvSpPr>
            <a:spLocks noGrp="1"/>
          </p:cNvSpPr>
          <p:nvPr>
            <p:ph type="ftr" sz="quarter" idx="11"/>
          </p:nvPr>
        </p:nvSpPr>
        <p:spPr/>
        <p:txBody>
          <a:bodyPr/>
          <a:lstStyle>
            <a:lvl1pPr>
              <a:defRPr/>
            </a:lvl1pPr>
          </a:lstStyle>
          <a:p>
            <a:endParaRPr lang="en-US"/>
          </a:p>
        </p:txBody>
      </p:sp>
      <p:sp>
        <p:nvSpPr>
          <p:cNvPr id="7" name="Slide Number Placeholder 17"/>
          <p:cNvSpPr>
            <a:spLocks noGrp="1"/>
          </p:cNvSpPr>
          <p:nvPr>
            <p:ph type="sldNum" sz="quarter" idx="12"/>
          </p:nvPr>
        </p:nvSpPr>
        <p:spPr/>
        <p:txBody>
          <a:bodyPr/>
          <a:lstStyle>
            <a:lvl1pPr>
              <a:defRPr/>
            </a:lvl1pPr>
          </a:lstStyle>
          <a:p>
            <a:fld id="{5C07904B-12BA-4FB1-8513-3B5EB4A016E5}"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fld id="{55E74361-06AC-4741-BAA9-731F9BB060D1}" type="datetimeFigureOut">
              <a:rPr lang="en-US"/>
              <a:pPr/>
              <a:t>11/19/2010</a:t>
            </a:fld>
            <a:endParaRPr lang="en-US"/>
          </a:p>
        </p:txBody>
      </p:sp>
      <p:sp>
        <p:nvSpPr>
          <p:cNvPr id="8" name="Footer Placeholder 21"/>
          <p:cNvSpPr>
            <a:spLocks noGrp="1"/>
          </p:cNvSpPr>
          <p:nvPr>
            <p:ph type="ftr" sz="quarter" idx="11"/>
          </p:nvPr>
        </p:nvSpPr>
        <p:spPr/>
        <p:txBody>
          <a:bodyPr/>
          <a:lstStyle>
            <a:lvl1pPr>
              <a:defRPr/>
            </a:lvl1pPr>
          </a:lstStyle>
          <a:p>
            <a:endParaRPr lang="en-US"/>
          </a:p>
        </p:txBody>
      </p:sp>
      <p:sp>
        <p:nvSpPr>
          <p:cNvPr id="9" name="Slide Number Placeholder 17"/>
          <p:cNvSpPr>
            <a:spLocks noGrp="1"/>
          </p:cNvSpPr>
          <p:nvPr>
            <p:ph type="sldNum" sz="quarter" idx="12"/>
          </p:nvPr>
        </p:nvSpPr>
        <p:spPr/>
        <p:txBody>
          <a:bodyPr/>
          <a:lstStyle>
            <a:lvl1pPr>
              <a:defRPr/>
            </a:lvl1pPr>
          </a:lstStyle>
          <a:p>
            <a:fld id="{D444621A-50B3-4CA8-B55E-8B815416818C}"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368F815-EC05-4283-8636-A34E387331FF}" type="datetimeFigureOut">
              <a:rPr lang="en-US" smtClean="0"/>
              <a:pPr/>
              <a:t>11/19/2010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7F444CD-5FF8-4D59-80FE-90B194B98EB9}" type="slidenum">
              <a:rPr lang="en-US" smtClean="0">
                <a:solidFill>
                  <a:srgbClr val="EBDDC3"/>
                </a:solidFill>
              </a:rPr>
              <a:pPr/>
              <a:t>‹#›</a:t>
            </a:fld>
            <a:endParaRPr lang="en-US">
              <a:solidFill>
                <a:srgbClr val="EBDDC3"/>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368F815-EC05-4283-8636-A34E387331FF}" type="datetimeFigureOut">
              <a:rPr lang="en-US" smtClean="0">
                <a:solidFill>
                  <a:srgbClr val="775F55"/>
                </a:solidFill>
              </a:rPr>
              <a:pPr/>
              <a:t>11/19/2010</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7F444CD-5FF8-4D59-80FE-90B194B98EB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9368F815-EC05-4283-8636-A34E387331FF}" type="datetimeFigureOut">
              <a:rPr lang="en-US" smtClean="0">
                <a:solidFill>
                  <a:srgbClr val="775F55"/>
                </a:solidFill>
              </a:rPr>
              <a:pPr/>
              <a:t>11/19/2010</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7F444CD-5FF8-4D59-80FE-90B194B98EB9}"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368F815-EC05-4283-8636-A34E387331FF}" type="datetimeFigureOut">
              <a:rPr lang="en-US" smtClean="0">
                <a:solidFill>
                  <a:srgbClr val="775F55"/>
                </a:solidFill>
              </a:rPr>
              <a:pPr/>
              <a:t>11/19/2010</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7F444CD-5FF8-4D59-80FE-90B194B98EB9}"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p>
        </p:txBody>
      </p:sp>
      <p:sp>
        <p:nvSpPr>
          <p:cNvPr id="3" name="Footer Placeholder 2"/>
          <p:cNvSpPr>
            <a:spLocks noGrp="1"/>
          </p:cNvSpPr>
          <p:nvPr>
            <p:ph type="ftr" sz="quarter" idx="11"/>
          </p:nvPr>
        </p:nvSpPr>
        <p:spPr/>
        <p:txBody>
          <a:bodyPr/>
          <a:lstStyle>
            <a:lvl1pPr>
              <a:defRPr/>
            </a:lvl1pPr>
          </a:lstStyle>
          <a:p>
            <a:endParaRPr lang="en-US" altLang="zh-TW"/>
          </a:p>
        </p:txBody>
      </p:sp>
      <p:sp>
        <p:nvSpPr>
          <p:cNvPr id="4" name="Slide Number Placeholder 3"/>
          <p:cNvSpPr>
            <a:spLocks noGrp="1"/>
          </p:cNvSpPr>
          <p:nvPr>
            <p:ph type="sldNum" sz="quarter" idx="12"/>
          </p:nvPr>
        </p:nvSpPr>
        <p:spPr/>
        <p:txBody>
          <a:bodyPr/>
          <a:lstStyle>
            <a:lvl1pPr>
              <a:defRPr/>
            </a:lvl1pPr>
          </a:lstStyle>
          <a:p>
            <a:fld id="{F2CE3807-7E5A-4F75-9AA8-73323A9B0DE9}" type="slidenum">
              <a:rPr lang="zh-TW" altLang="en-US"/>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C0CBD030-8FBB-499A-B869-39583A8012C6}" type="slidenum">
              <a:rPr lang="zh-TW" altLang="en-US"/>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4DAF646D-B74A-4003-AAF1-7925D2E785A1}" type="slidenum">
              <a:rPr lang="zh-TW" altLang="en-US"/>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1.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2.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6.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8.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2.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3.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5.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7.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8.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9.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50.xml"/><Relationship Id="rId4" Type="http://schemas.openxmlformats.org/officeDocument/2006/relationships/slideLayout" Target="../slideLayouts/slideLayout64.xml"/></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51.xml"/><Relationship Id="rId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fld id="{26F7BB5A-9AF6-4916-AFC6-A0515AC3F621}"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7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8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8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8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8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9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9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9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9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fontAlgn="auto">
              <a:spcBef>
                <a:spcPts val="0"/>
              </a:spcBef>
              <a:spcAft>
                <a:spcPts val="0"/>
              </a:spcAft>
            </a:pPr>
            <a:fld id="{8C7CB811-1558-487E-8D53-09F378267D77}" type="datetimeFigureOut">
              <a:rPr lang="en-US" smtClean="0">
                <a:solidFill>
                  <a:srgbClr val="D6ECFF"/>
                </a:solidFill>
                <a:latin typeface="Corbel"/>
              </a:rPr>
              <a:pPr fontAlgn="auto">
                <a:spcBef>
                  <a:spcPts val="0"/>
                </a:spcBef>
                <a:spcAft>
                  <a:spcPts val="0"/>
                </a:spcAft>
              </a:pPr>
              <a:t>11/19/2010</a:t>
            </a:fld>
            <a:endParaRPr lang="en-CA">
              <a:solidFill>
                <a:srgbClr val="D6ECFF"/>
              </a:solidFill>
              <a:latin typeface="Corbe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fontAlgn="auto">
              <a:spcBef>
                <a:spcPts val="0"/>
              </a:spcBef>
              <a:spcAft>
                <a:spcPts val="0"/>
              </a:spcAft>
            </a:pPr>
            <a:endParaRPr lang="en-CA">
              <a:solidFill>
                <a:srgbClr val="D6ECFF"/>
              </a:solidFill>
              <a:latin typeface="Corbe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fontAlgn="auto">
              <a:spcBef>
                <a:spcPts val="0"/>
              </a:spcBef>
              <a:spcAft>
                <a:spcPts val="0"/>
              </a:spcAft>
            </a:pPr>
            <a:fld id="{6212DE54-E57D-4679-9FAD-C130019CBEA0}" type="slidenum">
              <a:rPr lang="en-CA" smtClean="0">
                <a:solidFill>
                  <a:srgbClr val="D6ECFF"/>
                </a:solidFill>
                <a:latin typeface="Corbel"/>
              </a:rPr>
              <a:pPr fontAlgn="auto">
                <a:spcBef>
                  <a:spcPts val="0"/>
                </a:spcBef>
                <a:spcAft>
                  <a:spcPts val="0"/>
                </a:spcAft>
              </a:pPr>
              <a:t>‹#›</a:t>
            </a:fld>
            <a:endParaRPr lang="en-CA">
              <a:solidFill>
                <a:srgbClr val="D6ECFF"/>
              </a:solidFill>
              <a:latin typeface="Corbel"/>
            </a:endParaRPr>
          </a:p>
        </p:txBody>
      </p:sp>
    </p:spTree>
  </p:cSld>
  <p:clrMap bg1="dk1" tx1="lt1" bg2="dk2" tx2="lt2" accent1="accent1" accent2="accent2" accent3="accent3" accent4="accent4" accent5="accent5" accent6="accent6" hlink="hlink" folHlink="folHlink"/>
  <p:sldLayoutIdLst>
    <p:sldLayoutId id="2147483662" r:id="rId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9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0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0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0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0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0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1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1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1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1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1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2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2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2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2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2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3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3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3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3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3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4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4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4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4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48"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50"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52"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75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onstantia"/>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defRPr>
            </a:lvl1pPr>
          </a:lstStyle>
          <a:p>
            <a:fld id="{0833D036-BB47-4DC6-B39A-331C329EB258}" type="datetimeFigureOut">
              <a:rPr lang="en-US" smtClean="0">
                <a:latin typeface="Arial" pitchFamily="34" charset="0"/>
              </a:rPr>
              <a:pPr/>
              <a:t>11/19/2010</a:t>
            </a:fld>
            <a:endParaRPr lang="en-US" smtClean="0">
              <a:latin typeface="Arial" pitchFamily="34"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defRPr>
            </a:lvl1pPr>
          </a:lstStyle>
          <a:p>
            <a:endParaRPr lang="en-US" smtClean="0">
              <a:latin typeface="Arial" pitchFamily="34"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D6128523-2B80-4CE9-88B3-ECEE41ABE081}" type="slidenum">
              <a:rPr lang="en-US" smtClean="0">
                <a:latin typeface="Arial" pitchFamily="34" charset="0"/>
              </a:rPr>
              <a:pPr/>
              <a:t>‹#›</a:t>
            </a:fld>
            <a:endParaRPr lang="en-US" smtClean="0">
              <a:latin typeface="Arial" pitchFamily="34" charset="0"/>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endParaRPr lang="en-US">
                <a:solidFill>
                  <a:prstClr val="black"/>
                </a:solidFill>
                <a:latin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endParaRPr lang="en-US">
                <a:solidFill>
                  <a:prstClr val="black"/>
                </a:solidFill>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auto">
              <a:spcBef>
                <a:spcPts val="0"/>
              </a:spcBef>
              <a:spcAft>
                <a:spcPts val="0"/>
              </a:spcAft>
            </a:pPr>
            <a:fld id="{9368F815-EC05-4283-8636-A34E387331FF}" type="datetimeFigureOut">
              <a:rPr lang="en-US" smtClean="0">
                <a:solidFill>
                  <a:srgbClr val="775F55"/>
                </a:solidFill>
                <a:latin typeface="Tw Cen MT"/>
              </a:rPr>
              <a:pPr fontAlgn="auto">
                <a:spcBef>
                  <a:spcPts val="0"/>
                </a:spcBef>
                <a:spcAft>
                  <a:spcPts val="0"/>
                </a:spcAft>
              </a:pPr>
              <a:t>11/19/2010</a:t>
            </a:fld>
            <a:endParaRPr lang="en-US">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47F444CD-5FF8-4D59-80FE-90B194B98EB9}" type="slidenum">
              <a:rPr lang="en-US" smtClean="0">
                <a:latin typeface="Tw Cen MT"/>
              </a:rPr>
              <a:pPr fontAlgn="auto">
                <a:spcBef>
                  <a:spcPts val="0"/>
                </a:spcBef>
                <a:spcAft>
                  <a:spcPts val="0"/>
                </a:spcAft>
              </a:pPr>
              <a:t>‹#›</a:t>
            </a:fld>
            <a:endParaRPr lang="en-US">
              <a:latin typeface="Tw Cen MT"/>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8C7CB811-1558-487E-8D53-09F378267D77}" type="datetimeFigureOut">
              <a:rPr lang="en-US" smtClean="0">
                <a:solidFill>
                  <a:srgbClr val="464653"/>
                </a:solidFill>
                <a:latin typeface="Gill Sans MT"/>
              </a:rPr>
              <a:pPr fontAlgn="auto">
                <a:spcBef>
                  <a:spcPts val="0"/>
                </a:spcBef>
                <a:spcAft>
                  <a:spcPts val="0"/>
                </a:spcAft>
              </a:pPr>
              <a:t>11/19/2010</a:t>
            </a:fld>
            <a:endParaRPr lang="en-CA">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CA">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6212DE54-E57D-4679-9FAD-C130019CBEA0}" type="slidenum">
              <a:rPr lang="en-CA" smtClean="0">
                <a:solidFill>
                  <a:srgbClr val="464653"/>
                </a:solidFill>
                <a:latin typeface="Gill Sans MT"/>
              </a:rPr>
              <a:pPr fontAlgn="auto">
                <a:spcBef>
                  <a:spcPts val="0"/>
                </a:spcBef>
                <a:spcAft>
                  <a:spcPts val="0"/>
                </a:spcAft>
              </a:pPr>
              <a:t>‹#›</a:t>
            </a:fld>
            <a:endParaRPr lang="en-CA">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74"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8C7CB811-1558-487E-8D53-09F378267D77}" type="datetimeFigureOut">
              <a:rPr lang="en-US" smtClean="0">
                <a:solidFill>
                  <a:srgbClr val="D4D2D0">
                    <a:shade val="50000"/>
                  </a:srgbClr>
                </a:solidFill>
                <a:latin typeface="Arial"/>
              </a:rPr>
              <a:pPr fontAlgn="auto">
                <a:spcBef>
                  <a:spcPts val="0"/>
                </a:spcBef>
                <a:spcAft>
                  <a:spcPts val="0"/>
                </a:spcAft>
              </a:pPr>
              <a:t>11/19/2010</a:t>
            </a:fld>
            <a:endParaRPr lang="en-CA">
              <a:solidFill>
                <a:srgbClr val="D4D2D0">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CA">
              <a:solidFill>
                <a:srgbClr val="D4D2D0">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6212DE54-E57D-4679-9FAD-C130019CBEA0}" type="slidenum">
              <a:rPr lang="en-CA" smtClean="0">
                <a:solidFill>
                  <a:srgbClr val="D4D2D0">
                    <a:shade val="50000"/>
                  </a:srgbClr>
                </a:solidFill>
                <a:latin typeface="Arial"/>
              </a:rPr>
              <a:pPr fontAlgn="auto">
                <a:spcBef>
                  <a:spcPts val="0"/>
                </a:spcBef>
                <a:spcAft>
                  <a:spcPts val="0"/>
                </a:spcAft>
              </a:pPr>
              <a:t>‹#›</a:t>
            </a:fld>
            <a:endParaRPr lang="en-CA">
              <a:solidFill>
                <a:srgbClr val="D4D2D0">
                  <a:shade val="50000"/>
                </a:srgbClr>
              </a:solidFill>
              <a:latin typeface="Arial"/>
            </a:endParaRPr>
          </a:p>
        </p:txBody>
      </p:sp>
    </p:spTree>
  </p:cSld>
  <p:clrMap bg1="dk1" tx1="lt1" bg2="dk2" tx2="lt2" accent1="accent1" accent2="accent2" accent3="accent3" accent4="accent4" accent5="accent5" accent6="accent6" hlink="hlink" folHlink="folHlink"/>
  <p:sldLayoutIdLst>
    <p:sldLayoutId id="2147483676" r:id="rId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8.jpe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98.jpe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1.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20.png"/><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5.png"/><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6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6.xml"/></Relationships>
</file>

<file path=ppt/slides/_rels/slide13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6.xml"/></Relationships>
</file>

<file path=ppt/slides/_rels/slide13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image" Target="../media/image155.jpeg"/><Relationship Id="rId1" Type="http://schemas.openxmlformats.org/officeDocument/2006/relationships/slideLayout" Target="../slideLayouts/slideLayout66.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www.google.ca/imgres?imgurl=http://3.bp.blogspot.com/_AcBUSVxs82w/SzjHtWMj5lI/AAAAAAAAX8I/wWk3Dv03L9g/s400/Bell-Logo.gif&amp;imgrefurl=http://www.techvibes.com/blog/bce-acquires-remaining-85-stake-of-ctv-for-13-billion&amp;usg=__c937FXpjXhkHGrDwvocK1YHfO6U=&amp;h=200&amp;w=300&amp;sz=10&amp;hl=en&amp;start=10&amp;zoom=1&amp;um=1&amp;itbs=1&amp;tbnid=euwxkvStLwaR1M:&amp;tbnh=77&amp;tbnw=116&amp;prev=/images?q=BCE+bell&amp;um=1&amp;hl=en&amp;rls=com.microsoft:en-ca:IE-SearchBox&amp;rlz=1I7GGLL_en&amp;tbs=isch:1" TargetMode="External"/><Relationship Id="rId9" Type="http://schemas.openxmlformats.org/officeDocument/2006/relationships/image" Target="../media/image16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6.xml"/></Relationships>
</file>

<file path=ppt/slides/_rels/slide15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6.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66.xml"/></Relationships>
</file>

<file path=ppt/slides/_rels/slide1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6.xml"/></Relationships>
</file>

<file path=ppt/slides/_rels/slide16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6.xml"/></Relationships>
</file>

<file path=ppt/slides/_rels/slide1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66.xml"/><Relationship Id="rId4" Type="http://schemas.openxmlformats.org/officeDocument/2006/relationships/image" Target="../media/image172.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6.xml"/><Relationship Id="rId4" Type="http://schemas.openxmlformats.org/officeDocument/2006/relationships/image" Target="../media/image17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16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6.xml"/></Relationships>
</file>

<file path=ppt/slides/_rels/slide17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6.xml"/></Relationships>
</file>

<file path=ppt/slides/_rels/slide17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a/imgres?imgurl=http://mywealthplanner.files.wordpress.com/2006/09/reit.jpg&amp;imgrefurl=http://mywealthplanner.wordpress.com/category/investments/fixed-deposits/&amp;usg=__OnrgeLzpDj-bcz7omaaEuDtMnNc=&amp;h=196&amp;w=227&amp;sz=13&amp;hl=en&amp;start=23&amp;zoom=1&amp;um=1&amp;itbs=1&amp;tbnid=KVUR6HOG9tS87M:&amp;tbnh=93&amp;tbnw=108&amp;prev=/images?q=reit&amp;start=20&amp;um=1&amp;hl=en&amp;sa=N&amp;rls=com.microsoft:en-ca:IE-SearchBox&amp;rlz=1I7GGLL_en&amp;ndsp=20&amp;tbs=isch: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5.xml"/><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6.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8.xml"/><Relationship Id="rId5" Type="http://schemas.openxmlformats.org/officeDocument/2006/relationships/image" Target="../media/image79.pn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9.xml"/><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7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7.xml"/><Relationship Id="rId1" Type="http://schemas.openxmlformats.org/officeDocument/2006/relationships/slideLayout" Target="../slideLayouts/slideLayout64.xml"/><Relationship Id="rId4" Type="http://schemas.openxmlformats.org/officeDocument/2006/relationships/image" Target="../media/image112.jpeg"/></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62.xml"/><Relationship Id="rId4" Type="http://schemas.openxmlformats.org/officeDocument/2006/relationships/image" Target="../media/image114.jpeg"/></Relationships>
</file>

<file path=ppt/slides/_rels/slide9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53000"/>
            <a:ext cx="5867400" cy="1470025"/>
          </a:xfrm>
        </p:spPr>
        <p:txBody>
          <a:bodyPr/>
          <a:lstStyle/>
          <a:p>
            <a:pPr algn="l"/>
            <a:r>
              <a:rPr lang="en-US" dirty="0" smtClean="0"/>
              <a:t>Canadian REITs</a:t>
            </a:r>
            <a:endParaRPr lang="en-CA" dirty="0"/>
          </a:p>
        </p:txBody>
      </p:sp>
      <p:sp>
        <p:nvSpPr>
          <p:cNvPr id="3" name="Subtitle 2"/>
          <p:cNvSpPr>
            <a:spLocks noGrp="1"/>
          </p:cNvSpPr>
          <p:nvPr>
            <p:ph type="subTitle" idx="1"/>
          </p:nvPr>
        </p:nvSpPr>
        <p:spPr>
          <a:xfrm>
            <a:off x="6295256" y="5029200"/>
            <a:ext cx="2696344" cy="1752600"/>
          </a:xfrm>
        </p:spPr>
        <p:txBody>
          <a:bodyPr>
            <a:normAutofit fontScale="77500" lnSpcReduction="20000"/>
          </a:bodyPr>
          <a:lstStyle/>
          <a:p>
            <a:pPr algn="l"/>
            <a:r>
              <a:rPr lang="en-US" dirty="0" smtClean="0">
                <a:solidFill>
                  <a:schemeClr val="tx1"/>
                </a:solidFill>
              </a:rPr>
              <a:t>Presented by:</a:t>
            </a:r>
          </a:p>
          <a:p>
            <a:pPr lvl="1" algn="l"/>
            <a:r>
              <a:rPr lang="en-US" dirty="0" smtClean="0">
                <a:solidFill>
                  <a:schemeClr val="tx1"/>
                </a:solidFill>
              </a:rPr>
              <a:t>Suki Yang</a:t>
            </a:r>
          </a:p>
          <a:p>
            <a:pPr lvl="1" algn="l"/>
            <a:r>
              <a:rPr lang="en-US" dirty="0" err="1" smtClean="0">
                <a:solidFill>
                  <a:schemeClr val="tx1"/>
                </a:solidFill>
              </a:rPr>
              <a:t>Derrik</a:t>
            </a:r>
            <a:r>
              <a:rPr lang="en-US" dirty="0" smtClean="0">
                <a:solidFill>
                  <a:schemeClr val="tx1"/>
                </a:solidFill>
              </a:rPr>
              <a:t> Chen</a:t>
            </a:r>
          </a:p>
          <a:p>
            <a:pPr lvl="1" algn="l"/>
            <a:r>
              <a:rPr lang="en-US" dirty="0" smtClean="0">
                <a:solidFill>
                  <a:schemeClr val="tx1"/>
                </a:solidFill>
              </a:rPr>
              <a:t>Lin Dou</a:t>
            </a:r>
          </a:p>
          <a:p>
            <a:pPr lvl="1" algn="l"/>
            <a:r>
              <a:rPr lang="en-US" dirty="0" smtClean="0"/>
              <a:t>Michael Zhang</a:t>
            </a:r>
          </a:p>
          <a:p>
            <a:pPr lvl="1" algn="l"/>
            <a:endParaRPr lang="en-CA"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S&amp;P/TSX Capped REIT vs. S&amp;P/TSX Composite (5 yr)</a:t>
            </a:r>
            <a:endParaRPr lang="en-CA" sz="4000" dirty="0"/>
          </a:p>
        </p:txBody>
      </p:sp>
      <p:pic>
        <p:nvPicPr>
          <p:cNvPr id="3" name="Picture 2" descr="66666.bmp"/>
          <p:cNvPicPr>
            <a:picLocks noChangeAspect="1"/>
          </p:cNvPicPr>
          <p:nvPr/>
        </p:nvPicPr>
        <p:blipFill>
          <a:blip r:embed="rId3" cstate="print"/>
          <a:stretch>
            <a:fillRect/>
          </a:stretch>
        </p:blipFill>
        <p:spPr>
          <a:xfrm>
            <a:off x="533400" y="1447800"/>
            <a:ext cx="8153400" cy="518160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1.JPG"/>
          <p:cNvPicPr>
            <a:picLocks noChangeAspect="1"/>
          </p:cNvPicPr>
          <p:nvPr/>
        </p:nvPicPr>
        <p:blipFill>
          <a:blip r:embed="rId2" cstate="print"/>
          <a:srcRect r="80833"/>
          <a:stretch>
            <a:fillRect/>
          </a:stretch>
        </p:blipFill>
        <p:spPr bwMode="auto">
          <a:xfrm>
            <a:off x="0" y="0"/>
            <a:ext cx="1752600" cy="6858000"/>
          </a:xfrm>
          <a:prstGeom prst="rect">
            <a:avLst/>
          </a:prstGeom>
          <a:noFill/>
          <a:ln w="9525">
            <a:noFill/>
            <a:miter lim="800000"/>
            <a:headEnd/>
            <a:tailEnd/>
          </a:ln>
        </p:spPr>
      </p:pic>
      <p:sp>
        <p:nvSpPr>
          <p:cNvPr id="5" name="TextBox 4"/>
          <p:cNvSpPr txBox="1"/>
          <p:nvPr/>
        </p:nvSpPr>
        <p:spPr>
          <a:xfrm>
            <a:off x="1905000" y="1295400"/>
            <a:ext cx="4699000" cy="1446213"/>
          </a:xfrm>
          <a:prstGeom prst="rect">
            <a:avLst/>
          </a:prstGeom>
          <a:noFill/>
        </p:spPr>
        <p:txBody>
          <a:bodyPr>
            <a:spAutoFit/>
          </a:bodyPr>
          <a:lstStyle/>
          <a:p>
            <a:r>
              <a:rPr lang="en-US" sz="4400" b="1">
                <a:solidFill>
                  <a:srgbClr val="04617B"/>
                </a:solidFill>
                <a:latin typeface="Calibri" pitchFamily="34" charset="0"/>
              </a:rPr>
              <a:t> </a:t>
            </a:r>
          </a:p>
          <a:p>
            <a:r>
              <a:rPr lang="en-US" sz="4400" b="1">
                <a:solidFill>
                  <a:srgbClr val="04617B"/>
                </a:solidFill>
                <a:latin typeface="Calibri" pitchFamily="34" charset="0"/>
              </a:rPr>
              <a:t>Management Team</a:t>
            </a:r>
          </a:p>
        </p:txBody>
      </p:sp>
      <p:pic>
        <p:nvPicPr>
          <p:cNvPr id="28676" name="Picture 5" descr="logo.gif"/>
          <p:cNvPicPr>
            <a:picLocks noChangeAspect="1"/>
          </p:cNvPicPr>
          <p:nvPr/>
        </p:nvPicPr>
        <p:blipFill>
          <a:blip r:embed="rId3" cstate="print"/>
          <a:srcRect/>
          <a:stretch>
            <a:fillRect/>
          </a:stretch>
        </p:blipFill>
        <p:spPr bwMode="auto">
          <a:xfrm>
            <a:off x="4724400" y="4724400"/>
            <a:ext cx="4191000"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609600"/>
            <a:ext cx="8229600" cy="715963"/>
          </a:xfrm>
        </p:spPr>
        <p:txBody>
          <a:bodyPr>
            <a:normAutofit fontScale="90000"/>
          </a:bodyPr>
          <a:lstStyle/>
          <a:p>
            <a:pPr eaLnBrk="1" fontAlgn="auto" hangingPunct="1">
              <a:spcAft>
                <a:spcPts val="0"/>
              </a:spcAft>
              <a:defRPr/>
            </a:pPr>
            <a:r>
              <a:rPr lang="en-US" dirty="0" smtClean="0"/>
              <a:t>Management Team </a:t>
            </a:r>
          </a:p>
        </p:txBody>
      </p:sp>
      <p:pic>
        <p:nvPicPr>
          <p:cNvPr id="29699" name="Content Placeholder 3" descr="Simon Nyilassy Photo 2010.jpg"/>
          <p:cNvPicPr>
            <a:picLocks noGrp="1" noChangeAspect="1"/>
          </p:cNvPicPr>
          <p:nvPr>
            <p:ph idx="1"/>
          </p:nvPr>
        </p:nvPicPr>
        <p:blipFill>
          <a:blip r:embed="rId3" cstate="print"/>
          <a:srcRect/>
          <a:stretch>
            <a:fillRect/>
          </a:stretch>
        </p:blipFill>
        <p:spPr>
          <a:xfrm>
            <a:off x="304800" y="1752600"/>
            <a:ext cx="2889250" cy="3276600"/>
          </a:xfrm>
        </p:spPr>
      </p:pic>
      <p:sp>
        <p:nvSpPr>
          <p:cNvPr id="29700" name="TextBox 4"/>
          <p:cNvSpPr txBox="1">
            <a:spLocks noChangeArrowheads="1"/>
          </p:cNvSpPr>
          <p:nvPr/>
        </p:nvSpPr>
        <p:spPr bwMode="auto">
          <a:xfrm>
            <a:off x="3657600" y="1524000"/>
            <a:ext cx="5181600" cy="4708525"/>
          </a:xfrm>
          <a:prstGeom prst="rect">
            <a:avLst/>
          </a:prstGeom>
          <a:noFill/>
          <a:ln w="9525">
            <a:noFill/>
            <a:miter lim="800000"/>
            <a:headEnd/>
            <a:tailEnd/>
          </a:ln>
        </p:spPr>
        <p:txBody>
          <a:bodyPr>
            <a:spAutoFit/>
          </a:bodyPr>
          <a:lstStyle/>
          <a:p>
            <a:r>
              <a:rPr lang="en-US" b="1">
                <a:solidFill>
                  <a:prstClr val="black"/>
                </a:solidFill>
                <a:latin typeface="Arial" pitchFamily="34" charset="0"/>
              </a:rPr>
              <a:t>Simon Nyilassy</a:t>
            </a:r>
          </a:p>
          <a:p>
            <a:r>
              <a:rPr lang="en-US">
                <a:solidFill>
                  <a:prstClr val="black"/>
                </a:solidFill>
                <a:latin typeface="Arial" pitchFamily="34" charset="0"/>
              </a:rPr>
              <a:t>President, Chief Executive Officer</a:t>
            </a:r>
          </a:p>
          <a:p>
            <a:endParaRPr lang="en-US" b="1">
              <a:solidFill>
                <a:prstClr val="black"/>
              </a:solidFill>
              <a:latin typeface="Arial" pitchFamily="34" charset="0"/>
            </a:endParaRPr>
          </a:p>
          <a:p>
            <a:r>
              <a:rPr lang="en-US">
                <a:solidFill>
                  <a:prstClr val="black"/>
                </a:solidFill>
                <a:latin typeface="Arial" pitchFamily="34" charset="0"/>
              </a:rPr>
              <a:t>Total Annual compensation</a:t>
            </a:r>
            <a:endParaRPr lang="en-US" b="1">
              <a:solidFill>
                <a:prstClr val="black"/>
              </a:solidFill>
              <a:latin typeface="Arial" pitchFamily="34" charset="0"/>
            </a:endParaRPr>
          </a:p>
          <a:p>
            <a:r>
              <a:rPr lang="en-US" b="1">
                <a:solidFill>
                  <a:prstClr val="black"/>
                </a:solidFill>
                <a:latin typeface="Arial" pitchFamily="34" charset="0"/>
              </a:rPr>
              <a:t>C$465,000</a:t>
            </a:r>
            <a:r>
              <a:rPr lang="en-US">
                <a:solidFill>
                  <a:prstClr val="black"/>
                </a:solidFill>
                <a:latin typeface="Arial" pitchFamily="34" charset="0"/>
              </a:rPr>
              <a:t> </a:t>
            </a:r>
            <a:r>
              <a:rPr lang="en-US" sz="1200">
                <a:solidFill>
                  <a:prstClr val="black"/>
                </a:solidFill>
                <a:latin typeface="Arial" pitchFamily="34" charset="0"/>
              </a:rPr>
              <a:t>CAD</a:t>
            </a:r>
            <a:br>
              <a:rPr lang="en-US" sz="1200">
                <a:solidFill>
                  <a:prstClr val="black"/>
                </a:solidFill>
                <a:latin typeface="Arial" pitchFamily="34" charset="0"/>
              </a:rPr>
            </a:br>
            <a:r>
              <a:rPr lang="en-US" sz="1200">
                <a:solidFill>
                  <a:prstClr val="black"/>
                </a:solidFill>
                <a:latin typeface="Arial" pitchFamily="34" charset="0"/>
              </a:rPr>
              <a:t>As of Fiscal Year 2009</a:t>
            </a:r>
            <a:endParaRPr lang="en-US">
              <a:solidFill>
                <a:prstClr val="black"/>
              </a:solidFill>
              <a:latin typeface="Arial" pitchFamily="34" charset="0"/>
            </a:endParaRPr>
          </a:p>
          <a:p>
            <a:endParaRPr lang="en-US">
              <a:solidFill>
                <a:prstClr val="black"/>
              </a:solidFill>
              <a:latin typeface="Arial" pitchFamily="34" charset="0"/>
            </a:endParaRPr>
          </a:p>
          <a:p>
            <a:pPr>
              <a:buFont typeface="Arial" pitchFamily="34" charset="0"/>
              <a:buChar char="•"/>
            </a:pPr>
            <a:r>
              <a:rPr lang="en-US">
                <a:solidFill>
                  <a:prstClr val="black"/>
                </a:solidFill>
                <a:latin typeface="Arial" pitchFamily="34" charset="0"/>
              </a:rPr>
              <a:t> Chartered Accountant </a:t>
            </a:r>
          </a:p>
          <a:p>
            <a:pPr>
              <a:buFont typeface="Arial" pitchFamily="34" charset="0"/>
              <a:buChar char="•"/>
            </a:pPr>
            <a:r>
              <a:rPr lang="en-US">
                <a:solidFill>
                  <a:prstClr val="black"/>
                </a:solidFill>
                <a:latin typeface="Arial" pitchFamily="34" charset="0"/>
              </a:rPr>
              <a:t> Bachelor of Science degree from the  </a:t>
            </a:r>
          </a:p>
          <a:p>
            <a:r>
              <a:rPr lang="en-US">
                <a:solidFill>
                  <a:prstClr val="black"/>
                </a:solidFill>
                <a:latin typeface="Arial" pitchFamily="34" charset="0"/>
              </a:rPr>
              <a:t>  University of Warwick (1976)</a:t>
            </a:r>
          </a:p>
          <a:p>
            <a:pPr>
              <a:buFont typeface="Arial" pitchFamily="34" charset="0"/>
              <a:buChar char="•"/>
            </a:pPr>
            <a:r>
              <a:rPr lang="en-US">
                <a:solidFill>
                  <a:prstClr val="black"/>
                </a:solidFill>
                <a:latin typeface="Arial" pitchFamily="34" charset="0"/>
              </a:rPr>
              <a:t> Executive Vice President Finance at </a:t>
            </a:r>
          </a:p>
          <a:p>
            <a:r>
              <a:rPr lang="en-US">
                <a:solidFill>
                  <a:prstClr val="black"/>
                </a:solidFill>
                <a:latin typeface="Arial" pitchFamily="34" charset="0"/>
              </a:rPr>
              <a:t>  SmartCentres prior to joining Calloway    </a:t>
            </a:r>
          </a:p>
          <a:p>
            <a:pPr>
              <a:buFont typeface="Arial" pitchFamily="34" charset="0"/>
              <a:buChar char="•"/>
            </a:pPr>
            <a:r>
              <a:rPr lang="en-US">
                <a:solidFill>
                  <a:prstClr val="black"/>
                </a:solidFill>
                <a:latin typeface="Arial" pitchFamily="34" charset="0"/>
              </a:rPr>
              <a:t> previously worked in Markborough Properties,  </a:t>
            </a:r>
          </a:p>
          <a:p>
            <a:r>
              <a:rPr lang="en-US">
                <a:solidFill>
                  <a:prstClr val="black"/>
                </a:solidFill>
                <a:latin typeface="Arial" pitchFamily="34" charset="0"/>
              </a:rPr>
              <a:t>  Dundee Realty, Bramalea Limited and CIBC  </a:t>
            </a:r>
          </a:p>
          <a:p>
            <a:r>
              <a:rPr lang="en-US">
                <a:solidFill>
                  <a:prstClr val="black"/>
                </a:solidFill>
                <a:latin typeface="Arial" pitchFamily="34" charset="0"/>
              </a:rPr>
              <a:t>  World Markets</a:t>
            </a:r>
          </a:p>
          <a:p>
            <a:pPr>
              <a:buFont typeface="Arial" pitchFamily="34" charset="0"/>
              <a:buChar char="•"/>
            </a:pPr>
            <a:r>
              <a:rPr lang="en-US">
                <a:solidFill>
                  <a:prstClr val="black"/>
                </a:solidFill>
                <a:latin typeface="Arial" pitchFamily="34" charset="0"/>
              </a:rPr>
              <a:t> 24 years experience in the real estate business</a:t>
            </a:r>
          </a:p>
          <a:p>
            <a:endParaRPr lang="en-US">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715963"/>
          </a:xfrm>
        </p:spPr>
        <p:txBody>
          <a:bodyPr>
            <a:normAutofit fontScale="90000"/>
          </a:bodyPr>
          <a:lstStyle/>
          <a:p>
            <a:pPr eaLnBrk="1" fontAlgn="auto" hangingPunct="1">
              <a:spcAft>
                <a:spcPts val="0"/>
              </a:spcAft>
              <a:defRPr/>
            </a:pPr>
            <a:r>
              <a:rPr lang="en-US" dirty="0" smtClean="0"/>
              <a:t>Management Team </a:t>
            </a:r>
            <a:endParaRPr lang="en-US" dirty="0"/>
          </a:p>
        </p:txBody>
      </p:sp>
      <p:pic>
        <p:nvPicPr>
          <p:cNvPr id="30723" name="Content Placeholder 3" descr="Bart Munn Photo 2010.jpg"/>
          <p:cNvPicPr>
            <a:picLocks noGrp="1" noChangeAspect="1"/>
          </p:cNvPicPr>
          <p:nvPr>
            <p:ph idx="1"/>
          </p:nvPr>
        </p:nvPicPr>
        <p:blipFill>
          <a:blip r:embed="rId3" cstate="print"/>
          <a:srcRect/>
          <a:stretch>
            <a:fillRect/>
          </a:stretch>
        </p:blipFill>
        <p:spPr>
          <a:xfrm>
            <a:off x="304800" y="1828800"/>
            <a:ext cx="2971800" cy="3249613"/>
          </a:xfrm>
        </p:spPr>
      </p:pic>
      <p:sp>
        <p:nvSpPr>
          <p:cNvPr id="30724" name="TextBox 4"/>
          <p:cNvSpPr txBox="1">
            <a:spLocks noChangeArrowheads="1"/>
          </p:cNvSpPr>
          <p:nvPr/>
        </p:nvSpPr>
        <p:spPr bwMode="auto">
          <a:xfrm>
            <a:off x="3581400" y="1600200"/>
            <a:ext cx="5257800" cy="5262563"/>
          </a:xfrm>
          <a:prstGeom prst="rect">
            <a:avLst/>
          </a:prstGeom>
          <a:noFill/>
          <a:ln w="9525">
            <a:noFill/>
            <a:miter lim="800000"/>
            <a:headEnd/>
            <a:tailEnd/>
          </a:ln>
        </p:spPr>
        <p:txBody>
          <a:bodyPr>
            <a:spAutoFit/>
          </a:bodyPr>
          <a:lstStyle/>
          <a:p>
            <a:r>
              <a:rPr lang="en-US" b="1">
                <a:solidFill>
                  <a:prstClr val="black"/>
                </a:solidFill>
                <a:latin typeface="Arial" pitchFamily="34" charset="0"/>
              </a:rPr>
              <a:t>Bart Munn</a:t>
            </a:r>
          </a:p>
          <a:p>
            <a:r>
              <a:rPr lang="en-US">
                <a:solidFill>
                  <a:prstClr val="black"/>
                </a:solidFill>
                <a:latin typeface="Arial" pitchFamily="34" charset="0"/>
              </a:rPr>
              <a:t>Chief Financial Officer</a:t>
            </a:r>
          </a:p>
          <a:p>
            <a:endParaRPr lang="en-US">
              <a:solidFill>
                <a:prstClr val="black"/>
              </a:solidFill>
              <a:latin typeface="Arial" pitchFamily="34" charset="0"/>
            </a:endParaRPr>
          </a:p>
          <a:p>
            <a:r>
              <a:rPr lang="en-US">
                <a:solidFill>
                  <a:prstClr val="black"/>
                </a:solidFill>
                <a:latin typeface="Arial" pitchFamily="34" charset="0"/>
              </a:rPr>
              <a:t>Total Annual compensation</a:t>
            </a:r>
            <a:endParaRPr lang="en-US" b="1">
              <a:solidFill>
                <a:prstClr val="black"/>
              </a:solidFill>
              <a:latin typeface="Arial" pitchFamily="34" charset="0"/>
            </a:endParaRPr>
          </a:p>
          <a:p>
            <a:r>
              <a:rPr lang="en-US" b="1">
                <a:solidFill>
                  <a:prstClr val="black"/>
                </a:solidFill>
                <a:latin typeface="Arial" pitchFamily="34" charset="0"/>
              </a:rPr>
              <a:t>C$300,000</a:t>
            </a:r>
            <a:r>
              <a:rPr lang="en-US">
                <a:solidFill>
                  <a:prstClr val="black"/>
                </a:solidFill>
                <a:latin typeface="Arial" pitchFamily="34" charset="0"/>
              </a:rPr>
              <a:t> </a:t>
            </a:r>
            <a:r>
              <a:rPr lang="en-US" sz="1200">
                <a:solidFill>
                  <a:prstClr val="black"/>
                </a:solidFill>
                <a:latin typeface="Arial" pitchFamily="34" charset="0"/>
              </a:rPr>
              <a:t>CAD</a:t>
            </a:r>
            <a:br>
              <a:rPr lang="en-US" sz="1200">
                <a:solidFill>
                  <a:prstClr val="black"/>
                </a:solidFill>
                <a:latin typeface="Arial" pitchFamily="34" charset="0"/>
              </a:rPr>
            </a:br>
            <a:r>
              <a:rPr lang="en-US" sz="1200">
                <a:solidFill>
                  <a:prstClr val="black"/>
                </a:solidFill>
                <a:latin typeface="Arial" pitchFamily="34" charset="0"/>
              </a:rPr>
              <a:t>As of Fiscal Year 2009</a:t>
            </a:r>
            <a:endParaRPr lang="en-US">
              <a:solidFill>
                <a:prstClr val="black"/>
              </a:solidFill>
              <a:latin typeface="Arial" pitchFamily="34" charset="0"/>
            </a:endParaRPr>
          </a:p>
          <a:p>
            <a:endParaRPr lang="en-US">
              <a:solidFill>
                <a:prstClr val="black"/>
              </a:solidFill>
              <a:latin typeface="Arial" pitchFamily="34" charset="0"/>
            </a:endParaRPr>
          </a:p>
          <a:p>
            <a:pPr>
              <a:buFont typeface="Arial" pitchFamily="34" charset="0"/>
              <a:buChar char="•"/>
            </a:pPr>
            <a:r>
              <a:rPr lang="en-US">
                <a:solidFill>
                  <a:prstClr val="black"/>
                </a:solidFill>
                <a:latin typeface="Arial" pitchFamily="34" charset="0"/>
              </a:rPr>
              <a:t> Chartered Accountant</a:t>
            </a:r>
          </a:p>
          <a:p>
            <a:pPr>
              <a:buFont typeface="Arial" pitchFamily="34" charset="0"/>
              <a:buChar char="•"/>
            </a:pPr>
            <a:r>
              <a:rPr lang="en-US">
                <a:solidFill>
                  <a:prstClr val="black"/>
                </a:solidFill>
                <a:latin typeface="Arial" pitchFamily="34" charset="0"/>
              </a:rPr>
              <a:t> Bachelor of Commerce degree from Queen's University</a:t>
            </a:r>
          </a:p>
          <a:p>
            <a:pPr>
              <a:buFont typeface="Arial" pitchFamily="34" charset="0"/>
              <a:buChar char="•"/>
            </a:pPr>
            <a:r>
              <a:rPr lang="en-US">
                <a:solidFill>
                  <a:prstClr val="black"/>
                </a:solidFill>
                <a:latin typeface="Arial" pitchFamily="34" charset="0"/>
              </a:rPr>
              <a:t> Vice President and Chief Financial Officer of </a:t>
            </a:r>
          </a:p>
          <a:p>
            <a:r>
              <a:rPr lang="en-US">
                <a:solidFill>
                  <a:prstClr val="black"/>
                </a:solidFill>
                <a:latin typeface="Arial" pitchFamily="34" charset="0"/>
              </a:rPr>
              <a:t>  Morguard Corporation (1999-2005) </a:t>
            </a:r>
          </a:p>
          <a:p>
            <a:pPr>
              <a:buFont typeface="Arial" pitchFamily="34" charset="0"/>
              <a:buChar char="•"/>
            </a:pPr>
            <a:r>
              <a:rPr lang="en-US">
                <a:solidFill>
                  <a:prstClr val="black"/>
                </a:solidFill>
                <a:latin typeface="Arial" pitchFamily="34" charset="0"/>
              </a:rPr>
              <a:t> Vice President and Chief Financial Officer of </a:t>
            </a:r>
          </a:p>
          <a:p>
            <a:r>
              <a:rPr lang="en-US">
                <a:solidFill>
                  <a:prstClr val="black"/>
                </a:solidFill>
                <a:latin typeface="Arial" pitchFamily="34" charset="0"/>
              </a:rPr>
              <a:t>  Morguard Real Estate Investment Trust (1997- </a:t>
            </a:r>
          </a:p>
          <a:p>
            <a:r>
              <a:rPr lang="en-US">
                <a:solidFill>
                  <a:prstClr val="black"/>
                </a:solidFill>
                <a:latin typeface="Arial" pitchFamily="34" charset="0"/>
              </a:rPr>
              <a:t>  1999)</a:t>
            </a:r>
          </a:p>
          <a:p>
            <a:pPr>
              <a:buFont typeface="Arial" pitchFamily="34" charset="0"/>
              <a:buChar char="•"/>
            </a:pPr>
            <a:r>
              <a:rPr lang="en-US">
                <a:solidFill>
                  <a:prstClr val="black"/>
                </a:solidFill>
                <a:latin typeface="Arial" pitchFamily="34" charset="0"/>
              </a:rPr>
              <a:t> Senior Vice President Finance &amp; Administration </a:t>
            </a:r>
          </a:p>
          <a:p>
            <a:r>
              <a:rPr lang="en-US">
                <a:solidFill>
                  <a:prstClr val="black"/>
                </a:solidFill>
                <a:latin typeface="Arial" pitchFamily="34" charset="0"/>
              </a:rPr>
              <a:t>   for Morguard Investments Limited (1991-2005)</a:t>
            </a:r>
          </a:p>
          <a:p>
            <a:endParaRPr lang="en-US">
              <a:solidFill>
                <a:prstClr val="black"/>
              </a:solidFill>
              <a:latin typeface="Arial" pitchFamily="34" charset="0"/>
            </a:endParaRPr>
          </a:p>
          <a:p>
            <a:endParaRPr lang="en-US">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715963"/>
          </a:xfrm>
        </p:spPr>
        <p:txBody>
          <a:bodyPr>
            <a:normAutofit fontScale="90000"/>
          </a:bodyPr>
          <a:lstStyle/>
          <a:p>
            <a:pPr eaLnBrk="1" fontAlgn="auto" hangingPunct="1">
              <a:spcAft>
                <a:spcPts val="0"/>
              </a:spcAft>
              <a:defRPr/>
            </a:pPr>
            <a:r>
              <a:rPr lang="en-US" dirty="0" smtClean="0"/>
              <a:t>Management Team </a:t>
            </a:r>
            <a:endParaRPr lang="en-US" dirty="0"/>
          </a:p>
        </p:txBody>
      </p:sp>
      <p:pic>
        <p:nvPicPr>
          <p:cNvPr id="31747" name="Content Placeholder 3" descr="Rudy Gobin Photo 2010.jpg"/>
          <p:cNvPicPr>
            <a:picLocks noGrp="1" noChangeAspect="1"/>
          </p:cNvPicPr>
          <p:nvPr>
            <p:ph idx="1"/>
          </p:nvPr>
        </p:nvPicPr>
        <p:blipFill>
          <a:blip r:embed="rId3" cstate="print"/>
          <a:srcRect/>
          <a:stretch>
            <a:fillRect/>
          </a:stretch>
        </p:blipFill>
        <p:spPr>
          <a:xfrm>
            <a:off x="304800" y="1905000"/>
            <a:ext cx="2857500" cy="3124200"/>
          </a:xfrm>
        </p:spPr>
      </p:pic>
      <p:sp>
        <p:nvSpPr>
          <p:cNvPr id="31748" name="TextBox 4"/>
          <p:cNvSpPr txBox="1">
            <a:spLocks noChangeArrowheads="1"/>
          </p:cNvSpPr>
          <p:nvPr/>
        </p:nvSpPr>
        <p:spPr bwMode="auto">
          <a:xfrm>
            <a:off x="3581400" y="1524000"/>
            <a:ext cx="5181600" cy="6648450"/>
          </a:xfrm>
          <a:prstGeom prst="rect">
            <a:avLst/>
          </a:prstGeom>
          <a:noFill/>
          <a:ln w="9525">
            <a:noFill/>
            <a:miter lim="800000"/>
            <a:headEnd/>
            <a:tailEnd/>
          </a:ln>
        </p:spPr>
        <p:txBody>
          <a:bodyPr>
            <a:spAutoFit/>
          </a:bodyPr>
          <a:lstStyle/>
          <a:p>
            <a:r>
              <a:rPr lang="en-US" b="1">
                <a:solidFill>
                  <a:prstClr val="black"/>
                </a:solidFill>
                <a:latin typeface="Arial" pitchFamily="34" charset="0"/>
              </a:rPr>
              <a:t>Rudy Gobin</a:t>
            </a:r>
          </a:p>
          <a:p>
            <a:r>
              <a:rPr lang="en-US">
                <a:solidFill>
                  <a:prstClr val="black"/>
                </a:solidFill>
                <a:latin typeface="Arial" pitchFamily="34" charset="0"/>
              </a:rPr>
              <a:t>Executive Vice President Asset Management</a:t>
            </a:r>
          </a:p>
          <a:p>
            <a:endParaRPr lang="en-US">
              <a:solidFill>
                <a:prstClr val="black"/>
              </a:solidFill>
              <a:latin typeface="Arial" pitchFamily="34" charset="0"/>
            </a:endParaRPr>
          </a:p>
          <a:p>
            <a:r>
              <a:rPr lang="en-US">
                <a:solidFill>
                  <a:prstClr val="black"/>
                </a:solidFill>
                <a:latin typeface="Arial" pitchFamily="34" charset="0"/>
              </a:rPr>
              <a:t>Total Annual compensation</a:t>
            </a:r>
            <a:endParaRPr lang="en-US" b="1">
              <a:solidFill>
                <a:prstClr val="black"/>
              </a:solidFill>
              <a:latin typeface="Arial" pitchFamily="34" charset="0"/>
            </a:endParaRPr>
          </a:p>
          <a:p>
            <a:r>
              <a:rPr lang="en-US" b="1">
                <a:solidFill>
                  <a:prstClr val="black"/>
                </a:solidFill>
                <a:latin typeface="Arial" pitchFamily="34" charset="0"/>
              </a:rPr>
              <a:t>C$262,500</a:t>
            </a:r>
            <a:r>
              <a:rPr lang="en-US">
                <a:solidFill>
                  <a:prstClr val="black"/>
                </a:solidFill>
                <a:latin typeface="Arial" pitchFamily="34" charset="0"/>
              </a:rPr>
              <a:t> </a:t>
            </a:r>
            <a:r>
              <a:rPr lang="en-US" sz="1200">
                <a:solidFill>
                  <a:prstClr val="black"/>
                </a:solidFill>
                <a:latin typeface="Arial" pitchFamily="34" charset="0"/>
              </a:rPr>
              <a:t>CAD</a:t>
            </a:r>
            <a:br>
              <a:rPr lang="en-US" sz="1200">
                <a:solidFill>
                  <a:prstClr val="black"/>
                </a:solidFill>
                <a:latin typeface="Arial" pitchFamily="34" charset="0"/>
              </a:rPr>
            </a:br>
            <a:r>
              <a:rPr lang="en-US" sz="1200">
                <a:solidFill>
                  <a:prstClr val="black"/>
                </a:solidFill>
                <a:latin typeface="Arial" pitchFamily="34" charset="0"/>
              </a:rPr>
              <a:t>As of Fiscal Year 2009</a:t>
            </a:r>
            <a:endParaRPr lang="en-US">
              <a:solidFill>
                <a:prstClr val="black"/>
              </a:solidFill>
              <a:latin typeface="Arial" pitchFamily="34" charset="0"/>
            </a:endParaRPr>
          </a:p>
          <a:p>
            <a:endParaRPr lang="en-US">
              <a:solidFill>
                <a:prstClr val="black"/>
              </a:solidFill>
              <a:latin typeface="Arial" pitchFamily="34" charset="0"/>
            </a:endParaRPr>
          </a:p>
          <a:p>
            <a:pPr>
              <a:buFont typeface="Arial" pitchFamily="34" charset="0"/>
              <a:buChar char="•"/>
            </a:pPr>
            <a:r>
              <a:rPr lang="en-US">
                <a:solidFill>
                  <a:prstClr val="black"/>
                </a:solidFill>
                <a:latin typeface="Arial" pitchFamily="34" charset="0"/>
              </a:rPr>
              <a:t> Chartered Accountant</a:t>
            </a:r>
          </a:p>
          <a:p>
            <a:pPr>
              <a:buFont typeface="Arial" pitchFamily="34" charset="0"/>
              <a:buChar char="•"/>
            </a:pPr>
            <a:r>
              <a:rPr lang="en-US">
                <a:solidFill>
                  <a:prstClr val="black"/>
                </a:solidFill>
                <a:latin typeface="Arial" pitchFamily="34" charset="0"/>
              </a:rPr>
              <a:t> Bachelor of Commerce degree from the </a:t>
            </a:r>
          </a:p>
          <a:p>
            <a:r>
              <a:rPr lang="en-US">
                <a:solidFill>
                  <a:prstClr val="black"/>
                </a:solidFill>
                <a:latin typeface="Arial" pitchFamily="34" charset="0"/>
              </a:rPr>
              <a:t>  University of Toronto (1987)</a:t>
            </a:r>
          </a:p>
          <a:p>
            <a:pPr>
              <a:buFont typeface="Arial" pitchFamily="34" charset="0"/>
              <a:buChar char="•"/>
            </a:pPr>
            <a:r>
              <a:rPr lang="en-US">
                <a:solidFill>
                  <a:prstClr val="black"/>
                </a:solidFill>
                <a:latin typeface="Arial" pitchFamily="34" charset="0"/>
              </a:rPr>
              <a:t> previously Calloway's Executive Vice President </a:t>
            </a:r>
          </a:p>
          <a:p>
            <a:r>
              <a:rPr lang="en-US">
                <a:solidFill>
                  <a:prstClr val="black"/>
                </a:solidFill>
                <a:latin typeface="Arial" pitchFamily="34" charset="0"/>
              </a:rPr>
              <a:t>  of Operations and Strategy Officer</a:t>
            </a:r>
          </a:p>
          <a:p>
            <a:pPr>
              <a:buFont typeface="Arial" pitchFamily="34" charset="0"/>
              <a:buChar char="•"/>
            </a:pPr>
            <a:r>
              <a:rPr lang="en-US">
                <a:solidFill>
                  <a:prstClr val="black"/>
                </a:solidFill>
                <a:latin typeface="Arial" pitchFamily="34" charset="0"/>
              </a:rPr>
              <a:t> Executive Vice President, Finance and </a:t>
            </a:r>
          </a:p>
          <a:p>
            <a:r>
              <a:rPr lang="en-US">
                <a:solidFill>
                  <a:prstClr val="black"/>
                </a:solidFill>
                <a:latin typeface="Arial" pitchFamily="34" charset="0"/>
              </a:rPr>
              <a:t>  Operations of SmartCentres (2001-2006) </a:t>
            </a:r>
          </a:p>
          <a:p>
            <a:pPr>
              <a:buFont typeface="Arial" pitchFamily="34" charset="0"/>
              <a:buChar char="•"/>
            </a:pPr>
            <a:r>
              <a:rPr lang="en-US">
                <a:solidFill>
                  <a:prstClr val="black"/>
                </a:solidFill>
                <a:latin typeface="Arial" pitchFamily="34" charset="0"/>
              </a:rPr>
              <a:t> Chief Financial Officer of Nexacor Realty </a:t>
            </a:r>
          </a:p>
          <a:p>
            <a:r>
              <a:rPr lang="en-US">
                <a:solidFill>
                  <a:prstClr val="black"/>
                </a:solidFill>
                <a:latin typeface="Arial" pitchFamily="34" charset="0"/>
              </a:rPr>
              <a:t>  Management (March 1998-May 2001)</a:t>
            </a:r>
          </a:p>
          <a:p>
            <a:endParaRPr lang="en-US">
              <a:solidFill>
                <a:prstClr val="black"/>
              </a:solidFill>
              <a:latin typeface="Arial" pitchFamily="34" charset="0"/>
            </a:endParaRPr>
          </a:p>
          <a:p>
            <a:endParaRPr lang="en-US">
              <a:solidFill>
                <a:prstClr val="black"/>
              </a:solidFill>
              <a:latin typeface="Arial" pitchFamily="34" charset="0"/>
            </a:endParaRPr>
          </a:p>
          <a:p>
            <a:endParaRPr lang="en-US">
              <a:solidFill>
                <a:prstClr val="black"/>
              </a:solidFill>
              <a:latin typeface="Arial" pitchFamily="34" charset="0"/>
            </a:endParaRPr>
          </a:p>
          <a:p>
            <a:endParaRPr lang="en-US">
              <a:solidFill>
                <a:prstClr val="black"/>
              </a:solidFill>
              <a:latin typeface="Arial" pitchFamily="34" charset="0"/>
            </a:endParaRPr>
          </a:p>
          <a:p>
            <a:r>
              <a:rPr lang="en-US">
                <a:solidFill>
                  <a:prstClr val="black"/>
                </a:solidFill>
                <a:latin typeface="Arial" pitchFamily="34" charset="0"/>
              </a:rPr>
              <a:t/>
            </a:r>
            <a:br>
              <a:rPr lang="en-US">
                <a:solidFill>
                  <a:prstClr val="black"/>
                </a:solidFill>
                <a:latin typeface="Arial" pitchFamily="34" charset="0"/>
              </a:rPr>
            </a:br>
            <a:endParaRPr lang="en-US">
              <a:solidFill>
                <a:prstClr val="black"/>
              </a:solidFill>
              <a:latin typeface="Arial" pitchFamily="34" charset="0"/>
            </a:endParaRPr>
          </a:p>
          <a:p>
            <a:r>
              <a:rPr lang="en-US">
                <a:solidFill>
                  <a:prstClr val="black"/>
                </a:solidFill>
                <a:latin typeface="Arial" pitchFamily="34" charset="0"/>
              </a:rPr>
              <a:t/>
            </a:r>
            <a:br>
              <a:rPr lang="en-US">
                <a:solidFill>
                  <a:prstClr val="black"/>
                </a:solidFill>
                <a:latin typeface="Arial" pitchFamily="34" charset="0"/>
              </a:rPr>
            </a:br>
            <a:endParaRPr lang="en-US">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1.JPG"/>
          <p:cNvPicPr>
            <a:picLocks noChangeAspect="1"/>
          </p:cNvPicPr>
          <p:nvPr/>
        </p:nvPicPr>
        <p:blipFill>
          <a:blip r:embed="rId2" cstate="print"/>
          <a:srcRect r="80833"/>
          <a:stretch>
            <a:fillRect/>
          </a:stretch>
        </p:blipFill>
        <p:spPr bwMode="auto">
          <a:xfrm>
            <a:off x="0" y="0"/>
            <a:ext cx="1752600" cy="6858000"/>
          </a:xfrm>
          <a:prstGeom prst="rect">
            <a:avLst/>
          </a:prstGeom>
          <a:noFill/>
          <a:ln w="9525">
            <a:noFill/>
            <a:miter lim="800000"/>
            <a:headEnd/>
            <a:tailEnd/>
          </a:ln>
        </p:spPr>
      </p:pic>
      <p:sp>
        <p:nvSpPr>
          <p:cNvPr id="5" name="TextBox 4"/>
          <p:cNvSpPr txBox="1"/>
          <p:nvPr/>
        </p:nvSpPr>
        <p:spPr>
          <a:xfrm>
            <a:off x="2209800" y="1295400"/>
            <a:ext cx="5521325" cy="769938"/>
          </a:xfrm>
          <a:prstGeom prst="rect">
            <a:avLst/>
          </a:prstGeom>
          <a:noFill/>
        </p:spPr>
        <p:txBody>
          <a:bodyPr wrap="none">
            <a:spAutoFit/>
          </a:bodyPr>
          <a:lstStyle/>
          <a:p>
            <a:pPr>
              <a:defRPr/>
            </a:pPr>
            <a:r>
              <a:rPr lang="en-US" sz="4400" b="1" dirty="0">
                <a:solidFill>
                  <a:srgbClr val="04617B"/>
                </a:solidFill>
                <a:latin typeface="Calibri"/>
              </a:rPr>
              <a:t>Financial Performance </a:t>
            </a:r>
          </a:p>
        </p:txBody>
      </p:sp>
      <p:pic>
        <p:nvPicPr>
          <p:cNvPr id="32772" name="Picture 5" descr="logo.gif"/>
          <p:cNvPicPr>
            <a:picLocks noChangeAspect="1"/>
          </p:cNvPicPr>
          <p:nvPr/>
        </p:nvPicPr>
        <p:blipFill>
          <a:blip r:embed="rId3" cstate="print"/>
          <a:srcRect/>
          <a:stretch>
            <a:fillRect/>
          </a:stretch>
        </p:blipFill>
        <p:spPr bwMode="auto">
          <a:xfrm>
            <a:off x="4572000" y="4724400"/>
            <a:ext cx="4191000" cy="139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16.JPG"/>
          <p:cNvPicPr>
            <a:picLocks noChangeAspect="1"/>
          </p:cNvPicPr>
          <p:nvPr/>
        </p:nvPicPr>
        <p:blipFill>
          <a:blip r:embed="rId3" cstate="print">
            <a:lum bright="-20000"/>
          </a:blip>
          <a:srcRect/>
          <a:stretch>
            <a:fillRect/>
          </a:stretch>
        </p:blipFill>
        <p:spPr bwMode="auto">
          <a:xfrm>
            <a:off x="1676400" y="0"/>
            <a:ext cx="6172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6.JPG"/>
          <p:cNvPicPr>
            <a:picLocks noChangeAspect="1"/>
          </p:cNvPicPr>
          <p:nvPr/>
        </p:nvPicPr>
        <p:blipFill>
          <a:blip r:embed="rId2" cstate="print">
            <a:lum bright="-20000"/>
          </a:blip>
          <a:srcRect/>
          <a:stretch>
            <a:fillRect/>
          </a:stretch>
        </p:blipFill>
        <p:spPr bwMode="auto">
          <a:xfrm>
            <a:off x="1143000" y="0"/>
            <a:ext cx="7010400" cy="6858000"/>
          </a:xfrm>
          <a:prstGeom prst="rect">
            <a:avLst/>
          </a:prstGeom>
          <a:noFill/>
          <a:ln w="9525">
            <a:noFill/>
            <a:miter lim="800000"/>
            <a:headEnd/>
            <a:tailEnd/>
          </a:ln>
        </p:spPr>
      </p:pic>
      <p:sp>
        <p:nvSpPr>
          <p:cNvPr id="5" name="TextBox 4"/>
          <p:cNvSpPr txBox="1"/>
          <p:nvPr/>
        </p:nvSpPr>
        <p:spPr>
          <a:xfrm>
            <a:off x="228600" y="1219200"/>
            <a:ext cx="615553" cy="3881127"/>
          </a:xfrm>
          <a:prstGeom prst="rect">
            <a:avLst/>
          </a:prstGeom>
          <a:noFill/>
        </p:spPr>
        <p:txBody>
          <a:bodyPr vert="vert270" wrap="none">
            <a:spAutoFit/>
          </a:bodyPr>
          <a:lstStyle/>
          <a:p>
            <a:pPr>
              <a:defRPr/>
            </a:pPr>
            <a:r>
              <a:rPr lang="en-US" sz="2800" dirty="0">
                <a:solidFill>
                  <a:srgbClr val="04617B"/>
                </a:solidFill>
                <a:latin typeface="Calibri"/>
              </a:rPr>
              <a:t>Balance Sheet- 4 Quarters</a:t>
            </a:r>
          </a:p>
        </p:txBody>
      </p:sp>
      <p:sp>
        <p:nvSpPr>
          <p:cNvPr id="6" name="Rectangle 5"/>
          <p:cNvSpPr/>
          <p:nvPr/>
        </p:nvSpPr>
        <p:spPr>
          <a:xfrm>
            <a:off x="3962400" y="0"/>
            <a:ext cx="9906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Rectangle 6"/>
          <p:cNvSpPr/>
          <p:nvPr/>
        </p:nvSpPr>
        <p:spPr>
          <a:xfrm>
            <a:off x="1524000" y="533400"/>
            <a:ext cx="6629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0" name="Rectangle 9"/>
          <p:cNvSpPr/>
          <p:nvPr/>
        </p:nvSpPr>
        <p:spPr>
          <a:xfrm>
            <a:off x="1600200" y="1981200"/>
            <a:ext cx="6553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3" name="Up Arrow 12"/>
          <p:cNvSpPr/>
          <p:nvPr/>
        </p:nvSpPr>
        <p:spPr>
          <a:xfrm>
            <a:off x="4114800" y="381000"/>
            <a:ext cx="122238" cy="381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4" name="Up Arrow 13"/>
          <p:cNvSpPr/>
          <p:nvPr/>
        </p:nvSpPr>
        <p:spPr>
          <a:xfrm>
            <a:off x="4038600" y="1828800"/>
            <a:ext cx="122238" cy="381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5" name="Oval 14"/>
          <p:cNvSpPr/>
          <p:nvPr/>
        </p:nvSpPr>
        <p:spPr>
          <a:xfrm>
            <a:off x="1371600" y="4191000"/>
            <a:ext cx="1143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34826" name="TextBox 15"/>
          <p:cNvSpPr txBox="1">
            <a:spLocks noChangeArrowheads="1"/>
          </p:cNvSpPr>
          <p:nvPr/>
        </p:nvSpPr>
        <p:spPr bwMode="auto">
          <a:xfrm>
            <a:off x="0" y="5257800"/>
            <a:ext cx="1066800" cy="523875"/>
          </a:xfrm>
          <a:prstGeom prst="rect">
            <a:avLst/>
          </a:prstGeom>
          <a:noFill/>
          <a:ln w="9525">
            <a:noFill/>
            <a:miter lim="800000"/>
            <a:headEnd/>
            <a:tailEnd/>
          </a:ln>
        </p:spPr>
        <p:txBody>
          <a:bodyPr>
            <a:spAutoFit/>
          </a:bodyPr>
          <a:lstStyle/>
          <a:p>
            <a:r>
              <a:rPr lang="en-US" sz="1000">
                <a:solidFill>
                  <a:prstClr val="black"/>
                </a:solidFill>
                <a:latin typeface="Arial" pitchFamily="34" charset="0"/>
              </a:rPr>
              <a:t>(Millions of C$)</a:t>
            </a:r>
            <a:endParaRPr lang="en-US" sz="1200">
              <a:solidFill>
                <a:prstClr val="black"/>
              </a:solidFill>
              <a:latin typeface="Arial" pitchFamily="34" charset="0"/>
            </a:endParaRPr>
          </a:p>
          <a:p>
            <a:endParaRPr lang="en-US">
              <a:solidFill>
                <a:prstClr val="black"/>
              </a:solidFill>
              <a:latin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7.JPG"/>
          <p:cNvPicPr>
            <a:picLocks noChangeAspect="1"/>
          </p:cNvPicPr>
          <p:nvPr/>
        </p:nvPicPr>
        <p:blipFill>
          <a:blip r:embed="rId2" cstate="print">
            <a:lum bright="-20000"/>
          </a:blip>
          <a:srcRect/>
          <a:stretch>
            <a:fillRect/>
          </a:stretch>
        </p:blipFill>
        <p:spPr bwMode="auto">
          <a:xfrm>
            <a:off x="1143000" y="0"/>
            <a:ext cx="7086600" cy="6858000"/>
          </a:xfrm>
          <a:prstGeom prst="rect">
            <a:avLst/>
          </a:prstGeom>
          <a:noFill/>
          <a:ln w="9525">
            <a:noFill/>
            <a:miter lim="800000"/>
            <a:headEnd/>
            <a:tailEnd/>
          </a:ln>
        </p:spPr>
      </p:pic>
      <p:sp>
        <p:nvSpPr>
          <p:cNvPr id="3" name="TextBox 2"/>
          <p:cNvSpPr txBox="1"/>
          <p:nvPr/>
        </p:nvSpPr>
        <p:spPr>
          <a:xfrm>
            <a:off x="228600" y="1295400"/>
            <a:ext cx="615553" cy="3357458"/>
          </a:xfrm>
          <a:prstGeom prst="rect">
            <a:avLst/>
          </a:prstGeom>
          <a:noFill/>
        </p:spPr>
        <p:txBody>
          <a:bodyPr vert="vert270" wrap="none">
            <a:spAutoFit/>
          </a:bodyPr>
          <a:lstStyle/>
          <a:p>
            <a:pPr>
              <a:defRPr/>
            </a:pPr>
            <a:r>
              <a:rPr lang="en-US" sz="2800" dirty="0">
                <a:solidFill>
                  <a:srgbClr val="04617B"/>
                </a:solidFill>
                <a:latin typeface="Calibri"/>
              </a:rPr>
              <a:t>Balance Sheet- 4 Years</a:t>
            </a:r>
          </a:p>
        </p:txBody>
      </p:sp>
      <p:sp>
        <p:nvSpPr>
          <p:cNvPr id="35844" name="Rectangle 3"/>
          <p:cNvSpPr>
            <a:spLocks noChangeArrowheads="1"/>
          </p:cNvSpPr>
          <p:nvPr/>
        </p:nvSpPr>
        <p:spPr bwMode="auto">
          <a:xfrm>
            <a:off x="0" y="4800600"/>
            <a:ext cx="1066800" cy="246063"/>
          </a:xfrm>
          <a:prstGeom prst="rect">
            <a:avLst/>
          </a:prstGeom>
          <a:noFill/>
          <a:ln w="9525">
            <a:noFill/>
            <a:miter lim="800000"/>
            <a:headEnd/>
            <a:tailEnd/>
          </a:ln>
        </p:spPr>
        <p:txBody>
          <a:bodyPr>
            <a:spAutoFit/>
          </a:bodyPr>
          <a:lstStyle/>
          <a:p>
            <a:r>
              <a:rPr lang="en-US" sz="1000">
                <a:solidFill>
                  <a:prstClr val="black"/>
                </a:solidFill>
                <a:latin typeface="Arial" pitchFamily="34" charset="0"/>
              </a:rPr>
              <a:t>(Millions of C$)</a:t>
            </a:r>
          </a:p>
        </p:txBody>
      </p:sp>
      <p:sp>
        <p:nvSpPr>
          <p:cNvPr id="5" name="Rectangle 4"/>
          <p:cNvSpPr/>
          <p:nvPr/>
        </p:nvSpPr>
        <p:spPr>
          <a:xfrm>
            <a:off x="3962400" y="0"/>
            <a:ext cx="1066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Rectangle 5"/>
          <p:cNvSpPr/>
          <p:nvPr/>
        </p:nvSpPr>
        <p:spPr>
          <a:xfrm>
            <a:off x="1524000" y="609600"/>
            <a:ext cx="6096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Oval 6"/>
          <p:cNvSpPr/>
          <p:nvPr/>
        </p:nvSpPr>
        <p:spPr>
          <a:xfrm>
            <a:off x="7696200" y="533400"/>
            <a:ext cx="457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Rectangle 7"/>
          <p:cNvSpPr/>
          <p:nvPr/>
        </p:nvSpPr>
        <p:spPr>
          <a:xfrm>
            <a:off x="1600200" y="1828800"/>
            <a:ext cx="6553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8.JPG"/>
          <p:cNvPicPr>
            <a:picLocks noChangeAspect="1"/>
          </p:cNvPicPr>
          <p:nvPr/>
        </p:nvPicPr>
        <p:blipFill>
          <a:blip r:embed="rId3" cstate="print">
            <a:lum bright="-20000"/>
          </a:blip>
          <a:srcRect/>
          <a:stretch>
            <a:fillRect/>
          </a:stretch>
        </p:blipFill>
        <p:spPr bwMode="auto">
          <a:xfrm>
            <a:off x="1219200" y="0"/>
            <a:ext cx="7086600" cy="6858000"/>
          </a:xfrm>
          <a:prstGeom prst="rect">
            <a:avLst/>
          </a:prstGeom>
          <a:noFill/>
          <a:ln w="9525">
            <a:noFill/>
            <a:miter lim="800000"/>
            <a:headEnd/>
            <a:tailEnd/>
          </a:ln>
        </p:spPr>
      </p:pic>
      <p:sp>
        <p:nvSpPr>
          <p:cNvPr id="3" name="TextBox 2"/>
          <p:cNvSpPr txBox="1"/>
          <p:nvPr/>
        </p:nvSpPr>
        <p:spPr>
          <a:xfrm>
            <a:off x="304800" y="901217"/>
            <a:ext cx="615553" cy="4509632"/>
          </a:xfrm>
          <a:prstGeom prst="rect">
            <a:avLst/>
          </a:prstGeom>
          <a:noFill/>
        </p:spPr>
        <p:txBody>
          <a:bodyPr vert="vert270" wrap="none">
            <a:spAutoFit/>
          </a:bodyPr>
          <a:lstStyle/>
          <a:p>
            <a:pPr>
              <a:defRPr/>
            </a:pPr>
            <a:r>
              <a:rPr lang="en-US" sz="2800" dirty="0">
                <a:solidFill>
                  <a:srgbClr val="04617B"/>
                </a:solidFill>
                <a:latin typeface="Calibri"/>
              </a:rPr>
              <a:t>Income Statement- 4 Quarters</a:t>
            </a:r>
          </a:p>
        </p:txBody>
      </p:sp>
      <p:sp>
        <p:nvSpPr>
          <p:cNvPr id="4" name="Rectangle 3"/>
          <p:cNvSpPr/>
          <p:nvPr/>
        </p:nvSpPr>
        <p:spPr>
          <a:xfrm>
            <a:off x="4114800" y="0"/>
            <a:ext cx="1066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Oval 4"/>
          <p:cNvSpPr/>
          <p:nvPr/>
        </p:nvSpPr>
        <p:spPr>
          <a:xfrm>
            <a:off x="4343400" y="35052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Rectangle 5"/>
          <p:cNvSpPr/>
          <p:nvPr/>
        </p:nvSpPr>
        <p:spPr>
          <a:xfrm>
            <a:off x="1371600" y="6705600"/>
            <a:ext cx="6934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Rectangle 6"/>
          <p:cNvSpPr/>
          <p:nvPr/>
        </p:nvSpPr>
        <p:spPr>
          <a:xfrm>
            <a:off x="1447800" y="1828800"/>
            <a:ext cx="6858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9.JPG"/>
          <p:cNvPicPr>
            <a:picLocks noChangeAspect="1"/>
          </p:cNvPicPr>
          <p:nvPr/>
        </p:nvPicPr>
        <p:blipFill>
          <a:blip r:embed="rId2" cstate="print">
            <a:lum bright="-20000"/>
          </a:blip>
          <a:srcRect/>
          <a:stretch>
            <a:fillRect/>
          </a:stretch>
        </p:blipFill>
        <p:spPr bwMode="auto">
          <a:xfrm>
            <a:off x="1219200" y="0"/>
            <a:ext cx="7162800" cy="6858000"/>
          </a:xfrm>
          <a:prstGeom prst="rect">
            <a:avLst/>
          </a:prstGeom>
          <a:noFill/>
          <a:ln w="9525">
            <a:noFill/>
            <a:miter lim="800000"/>
            <a:headEnd/>
            <a:tailEnd/>
          </a:ln>
        </p:spPr>
      </p:pic>
      <p:sp>
        <p:nvSpPr>
          <p:cNvPr id="3" name="Rectangle 2"/>
          <p:cNvSpPr/>
          <p:nvPr/>
        </p:nvSpPr>
        <p:spPr>
          <a:xfrm>
            <a:off x="304800" y="1219200"/>
            <a:ext cx="615553" cy="3985963"/>
          </a:xfrm>
          <a:prstGeom prst="rect">
            <a:avLst/>
          </a:prstGeom>
        </p:spPr>
        <p:txBody>
          <a:bodyPr vert="vert270" wrap="none">
            <a:spAutoFit/>
          </a:bodyPr>
          <a:lstStyle/>
          <a:p>
            <a:pPr>
              <a:defRPr/>
            </a:pPr>
            <a:r>
              <a:rPr lang="en-US" sz="2800" dirty="0">
                <a:solidFill>
                  <a:srgbClr val="04617B"/>
                </a:solidFill>
                <a:latin typeface="Calibri"/>
              </a:rPr>
              <a:t>Income Statement- 4 Years</a:t>
            </a:r>
          </a:p>
        </p:txBody>
      </p:sp>
      <p:sp>
        <p:nvSpPr>
          <p:cNvPr id="4" name="Rectangle 3"/>
          <p:cNvSpPr/>
          <p:nvPr/>
        </p:nvSpPr>
        <p:spPr>
          <a:xfrm>
            <a:off x="1371600" y="1828800"/>
            <a:ext cx="7010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Rectangle 4"/>
          <p:cNvSpPr/>
          <p:nvPr/>
        </p:nvSpPr>
        <p:spPr>
          <a:xfrm>
            <a:off x="4114800" y="0"/>
            <a:ext cx="9906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S&amp;P/TSX Capped REIT vs. S&amp;P/TSX Income Trust (1 yr)</a:t>
            </a:r>
            <a:endParaRPr lang="en-CA" sz="4000" dirty="0"/>
          </a:p>
        </p:txBody>
      </p:sp>
      <p:pic>
        <p:nvPicPr>
          <p:cNvPr id="3" name="Picture 2" descr="888.bmp"/>
          <p:cNvPicPr>
            <a:picLocks noChangeAspect="1"/>
          </p:cNvPicPr>
          <p:nvPr/>
        </p:nvPicPr>
        <p:blipFill>
          <a:blip r:embed="rId2" cstate="print"/>
          <a:stretch>
            <a:fillRect/>
          </a:stretch>
        </p:blipFill>
        <p:spPr>
          <a:xfrm>
            <a:off x="419503" y="1524000"/>
            <a:ext cx="8267297" cy="51054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14.JPG"/>
          <p:cNvPicPr>
            <a:picLocks noChangeAspect="1"/>
          </p:cNvPicPr>
          <p:nvPr/>
        </p:nvPicPr>
        <p:blipFill>
          <a:blip r:embed="rId2" cstate="print">
            <a:lum bright="-20000"/>
          </a:blip>
          <a:srcRect/>
          <a:stretch>
            <a:fillRect/>
          </a:stretch>
        </p:blipFill>
        <p:spPr bwMode="auto">
          <a:xfrm>
            <a:off x="1066800" y="0"/>
            <a:ext cx="7467600" cy="6858000"/>
          </a:xfrm>
          <a:prstGeom prst="rect">
            <a:avLst/>
          </a:prstGeom>
          <a:noFill/>
          <a:ln w="9525">
            <a:noFill/>
            <a:miter lim="800000"/>
            <a:headEnd/>
            <a:tailEnd/>
          </a:ln>
        </p:spPr>
      </p:pic>
      <p:sp>
        <p:nvSpPr>
          <p:cNvPr id="3" name="Rectangle 2"/>
          <p:cNvSpPr/>
          <p:nvPr/>
        </p:nvSpPr>
        <p:spPr>
          <a:xfrm>
            <a:off x="228600" y="1676400"/>
            <a:ext cx="615553" cy="3296543"/>
          </a:xfrm>
          <a:prstGeom prst="rect">
            <a:avLst/>
          </a:prstGeom>
        </p:spPr>
        <p:txBody>
          <a:bodyPr vert="vert270" wrap="none">
            <a:spAutoFit/>
          </a:bodyPr>
          <a:lstStyle/>
          <a:p>
            <a:pPr>
              <a:defRPr/>
            </a:pPr>
            <a:r>
              <a:rPr lang="en-US" sz="2800" dirty="0">
                <a:solidFill>
                  <a:srgbClr val="04617B"/>
                </a:solidFill>
                <a:latin typeface="Calibri"/>
              </a:rPr>
              <a:t>Cash Flow- 4 Quarters</a:t>
            </a:r>
          </a:p>
        </p:txBody>
      </p:sp>
      <p:sp>
        <p:nvSpPr>
          <p:cNvPr id="4" name="Rectangle 3"/>
          <p:cNvSpPr/>
          <p:nvPr/>
        </p:nvSpPr>
        <p:spPr>
          <a:xfrm>
            <a:off x="4495800" y="0"/>
            <a:ext cx="6858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Rectangle 4"/>
          <p:cNvSpPr/>
          <p:nvPr/>
        </p:nvSpPr>
        <p:spPr>
          <a:xfrm>
            <a:off x="1066800" y="5410200"/>
            <a:ext cx="7467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Rectangle 5"/>
          <p:cNvSpPr/>
          <p:nvPr/>
        </p:nvSpPr>
        <p:spPr>
          <a:xfrm>
            <a:off x="1066800" y="3581400"/>
            <a:ext cx="74676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15.JPG"/>
          <p:cNvPicPr>
            <a:picLocks noChangeAspect="1"/>
          </p:cNvPicPr>
          <p:nvPr/>
        </p:nvPicPr>
        <p:blipFill>
          <a:blip r:embed="rId2" cstate="print">
            <a:lum bright="-20000"/>
          </a:blip>
          <a:srcRect/>
          <a:stretch>
            <a:fillRect/>
          </a:stretch>
        </p:blipFill>
        <p:spPr bwMode="auto">
          <a:xfrm>
            <a:off x="1600200" y="0"/>
            <a:ext cx="6934200" cy="6858000"/>
          </a:xfrm>
          <a:prstGeom prst="rect">
            <a:avLst/>
          </a:prstGeom>
          <a:noFill/>
          <a:ln w="9525">
            <a:noFill/>
            <a:miter lim="800000"/>
            <a:headEnd/>
            <a:tailEnd/>
          </a:ln>
        </p:spPr>
      </p:pic>
      <p:sp>
        <p:nvSpPr>
          <p:cNvPr id="4" name="Rectangle 3"/>
          <p:cNvSpPr/>
          <p:nvPr/>
        </p:nvSpPr>
        <p:spPr>
          <a:xfrm>
            <a:off x="533400" y="1676400"/>
            <a:ext cx="615553" cy="2772875"/>
          </a:xfrm>
          <a:prstGeom prst="rect">
            <a:avLst/>
          </a:prstGeom>
        </p:spPr>
        <p:txBody>
          <a:bodyPr vert="vert270" wrap="none">
            <a:spAutoFit/>
          </a:bodyPr>
          <a:lstStyle/>
          <a:p>
            <a:pPr>
              <a:defRPr/>
            </a:pPr>
            <a:r>
              <a:rPr lang="en-US" sz="2800" dirty="0">
                <a:solidFill>
                  <a:srgbClr val="04617B"/>
                </a:solidFill>
                <a:latin typeface="Calibri"/>
              </a:rPr>
              <a:t>Cash Flow- 4 Years</a:t>
            </a:r>
          </a:p>
        </p:txBody>
      </p:sp>
      <p:sp>
        <p:nvSpPr>
          <p:cNvPr id="5" name="Rectangle 4"/>
          <p:cNvSpPr/>
          <p:nvPr/>
        </p:nvSpPr>
        <p:spPr>
          <a:xfrm>
            <a:off x="4724400" y="0"/>
            <a:ext cx="609600" cy="685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Rectangle 5"/>
          <p:cNvSpPr/>
          <p:nvPr/>
        </p:nvSpPr>
        <p:spPr>
          <a:xfrm>
            <a:off x="1600200" y="3581400"/>
            <a:ext cx="6934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Rectangle 7"/>
          <p:cNvSpPr/>
          <p:nvPr/>
        </p:nvSpPr>
        <p:spPr>
          <a:xfrm>
            <a:off x="1600200" y="5410200"/>
            <a:ext cx="6934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11" name="Oval 10"/>
          <p:cNvSpPr/>
          <p:nvPr/>
        </p:nvSpPr>
        <p:spPr>
          <a:xfrm>
            <a:off x="1600200" y="5029200"/>
            <a:ext cx="1219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6.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a:off x="5867400" y="0"/>
            <a:ext cx="152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logo.gif"/>
          <p:cNvPicPr>
            <a:picLocks noChangeAspect="1"/>
          </p:cNvPicPr>
          <p:nvPr/>
        </p:nvPicPr>
        <p:blipFill>
          <a:blip r:embed="rId2" cstate="print"/>
          <a:srcRect/>
          <a:stretch>
            <a:fillRect/>
          </a:stretch>
        </p:blipFill>
        <p:spPr bwMode="auto">
          <a:xfrm>
            <a:off x="4724400" y="4495800"/>
            <a:ext cx="4191000" cy="1390650"/>
          </a:xfrm>
          <a:prstGeom prst="rect">
            <a:avLst/>
          </a:prstGeom>
          <a:noFill/>
          <a:ln w="9525">
            <a:noFill/>
            <a:miter lim="800000"/>
            <a:headEnd/>
            <a:tailEnd/>
          </a:ln>
        </p:spPr>
      </p:pic>
      <p:pic>
        <p:nvPicPr>
          <p:cNvPr id="41987" name="Picture 2" descr="1.JPG"/>
          <p:cNvPicPr>
            <a:picLocks noChangeAspect="1"/>
          </p:cNvPicPr>
          <p:nvPr/>
        </p:nvPicPr>
        <p:blipFill>
          <a:blip r:embed="rId3" cstate="print"/>
          <a:srcRect r="80833"/>
          <a:stretch>
            <a:fillRect/>
          </a:stretch>
        </p:blipFill>
        <p:spPr bwMode="auto">
          <a:xfrm>
            <a:off x="0" y="0"/>
            <a:ext cx="1752600" cy="6858000"/>
          </a:xfrm>
          <a:prstGeom prst="rect">
            <a:avLst/>
          </a:prstGeom>
          <a:noFill/>
          <a:ln w="9525">
            <a:noFill/>
            <a:miter lim="800000"/>
            <a:headEnd/>
            <a:tailEnd/>
          </a:ln>
        </p:spPr>
      </p:pic>
      <p:sp>
        <p:nvSpPr>
          <p:cNvPr id="4" name="TextBox 3"/>
          <p:cNvSpPr txBox="1"/>
          <p:nvPr/>
        </p:nvSpPr>
        <p:spPr>
          <a:xfrm>
            <a:off x="2057400" y="1295400"/>
            <a:ext cx="4557713" cy="769938"/>
          </a:xfrm>
          <a:prstGeom prst="rect">
            <a:avLst/>
          </a:prstGeom>
          <a:noFill/>
        </p:spPr>
        <p:txBody>
          <a:bodyPr wrap="none">
            <a:spAutoFit/>
          </a:bodyPr>
          <a:lstStyle/>
          <a:p>
            <a:pPr>
              <a:defRPr/>
            </a:pPr>
            <a:r>
              <a:rPr lang="en-US" sz="4400" b="1" dirty="0">
                <a:solidFill>
                  <a:srgbClr val="04617B"/>
                </a:solidFill>
                <a:latin typeface="Calibri"/>
              </a:rPr>
              <a:t>Recommendations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descr="12.JPG"/>
          <p:cNvPicPr>
            <a:picLocks noChangeAspect="1"/>
          </p:cNvPicPr>
          <p:nvPr/>
        </p:nvPicPr>
        <p:blipFill>
          <a:blip r:embed="rId2" cstate="print"/>
          <a:srcRect/>
          <a:stretch>
            <a:fillRect/>
          </a:stretch>
        </p:blipFill>
        <p:spPr bwMode="auto">
          <a:xfrm>
            <a:off x="0" y="1600200"/>
            <a:ext cx="9144000" cy="4800600"/>
          </a:xfrm>
          <a:prstGeom prst="rect">
            <a:avLst/>
          </a:prstGeom>
          <a:noFill/>
          <a:ln w="9525">
            <a:noFill/>
            <a:miter lim="800000"/>
            <a:headEnd/>
            <a:tailEnd/>
          </a:ln>
        </p:spPr>
      </p:pic>
      <p:sp>
        <p:nvSpPr>
          <p:cNvPr id="5" name="Oval 4"/>
          <p:cNvSpPr/>
          <p:nvPr/>
        </p:nvSpPr>
        <p:spPr>
          <a:xfrm>
            <a:off x="0" y="4572000"/>
            <a:ext cx="6934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 name="Rectangle 5"/>
          <p:cNvSpPr/>
          <p:nvPr/>
        </p:nvSpPr>
        <p:spPr>
          <a:xfrm>
            <a:off x="152400" y="685800"/>
            <a:ext cx="4572000" cy="769938"/>
          </a:xfrm>
          <a:prstGeom prst="rect">
            <a:avLst/>
          </a:prstGeom>
        </p:spPr>
        <p:txBody>
          <a:bodyPr>
            <a:spAutoFit/>
          </a:bodyPr>
          <a:lstStyle/>
          <a:p>
            <a:pPr>
              <a:defRPr/>
            </a:pPr>
            <a:r>
              <a:rPr lang="en-US" sz="4400" dirty="0">
                <a:solidFill>
                  <a:srgbClr val="04617B"/>
                </a:solidFill>
                <a:latin typeface="Calibri"/>
              </a:rPr>
              <a:t>Recommendations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609600"/>
            <a:ext cx="8229600" cy="666750"/>
          </a:xfrm>
        </p:spPr>
        <p:txBody>
          <a:bodyPr/>
          <a:lstStyle/>
          <a:p>
            <a:pPr eaLnBrk="1" hangingPunct="1"/>
            <a:r>
              <a:rPr lang="en-US" sz="4000" smtClean="0"/>
              <a:t>Recommendations </a:t>
            </a:r>
          </a:p>
        </p:txBody>
      </p:sp>
      <p:pic>
        <p:nvPicPr>
          <p:cNvPr id="44035" name="Content Placeholder 3" descr="11.JPG"/>
          <p:cNvPicPr>
            <a:picLocks noChangeAspect="1"/>
          </p:cNvPicPr>
          <p:nvPr/>
        </p:nvPicPr>
        <p:blipFill>
          <a:blip r:embed="rId2" cstate="print"/>
          <a:srcRect/>
          <a:stretch>
            <a:fillRect/>
          </a:stretch>
        </p:blipFill>
        <p:spPr bwMode="auto">
          <a:xfrm>
            <a:off x="533400" y="1295400"/>
            <a:ext cx="7772400" cy="914400"/>
          </a:xfrm>
          <a:prstGeom prst="rect">
            <a:avLst/>
          </a:prstGeom>
          <a:noFill/>
          <a:ln w="9525">
            <a:noFill/>
            <a:miter lim="800000"/>
            <a:headEnd/>
            <a:tailEnd/>
          </a:ln>
        </p:spPr>
      </p:pic>
      <p:pic>
        <p:nvPicPr>
          <p:cNvPr id="44036" name="Content Placeholder 3" descr="9.JPG"/>
          <p:cNvPicPr>
            <a:picLocks noGrp="1" noChangeAspect="1"/>
          </p:cNvPicPr>
          <p:nvPr>
            <p:ph idx="1"/>
          </p:nvPr>
        </p:nvPicPr>
        <p:blipFill>
          <a:blip r:embed="rId3" cstate="print"/>
          <a:srcRect/>
          <a:stretch>
            <a:fillRect/>
          </a:stretch>
        </p:blipFill>
        <p:spPr>
          <a:xfrm>
            <a:off x="609600" y="2133600"/>
            <a:ext cx="7924800" cy="4572000"/>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4294967295"/>
          </p:nvPr>
        </p:nvSpPr>
        <p:spPr>
          <a:xfrm>
            <a:off x="457200" y="1752600"/>
            <a:ext cx="8229600" cy="4389438"/>
          </a:xfrm>
        </p:spPr>
        <p:txBody>
          <a:bodyPr/>
          <a:lstStyle/>
          <a:p>
            <a:pPr eaLnBrk="1" hangingPunct="1">
              <a:buFont typeface="Wingdings 2" pitchFamily="18" charset="2"/>
              <a:buNone/>
            </a:pPr>
            <a:r>
              <a:rPr lang="en-US" sz="8000" smtClean="0"/>
              <a:t>       </a:t>
            </a:r>
          </a:p>
        </p:txBody>
      </p:sp>
      <p:sp>
        <p:nvSpPr>
          <p:cNvPr id="4" name="Rectangle 3"/>
          <p:cNvSpPr/>
          <p:nvPr/>
        </p:nvSpPr>
        <p:spPr>
          <a:xfrm>
            <a:off x="1905000" y="2057400"/>
            <a:ext cx="4648200" cy="1862048"/>
          </a:xfrm>
          <a:prstGeom prst="rect">
            <a:avLst/>
          </a:prstGeom>
          <a:noFill/>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11500" b="1" cap="all" dirty="0">
                <a:ln/>
                <a:solidFill>
                  <a:srgbClr val="0F6FC6"/>
                </a:solidFill>
                <a:effectLst>
                  <a:outerShdw blurRad="19685" dist="12700" dir="5400000" algn="tl" rotWithShape="0">
                    <a:srgbClr val="0F6FC6">
                      <a:satMod val="130000"/>
                      <a:alpha val="60000"/>
                    </a:srgbClr>
                  </a:outerShdw>
                  <a:reflection blurRad="10000" stA="55000" endPos="48000" dist="500" dir="5400000" sy="-100000" algn="bl" rotWithShape="0"/>
                </a:effectLst>
                <a:latin typeface="Arial" pitchFamily="34" charset="0"/>
              </a:rPr>
              <a:t>BUY</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H&amp;R REIT</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Financial Information and Analysis as of November 2010</a:t>
            </a:r>
            <a:endParaRPr lang="en-US" dirty="0"/>
          </a:p>
        </p:txBody>
      </p:sp>
      <p:pic>
        <p:nvPicPr>
          <p:cNvPr id="5" name="Picture 4" descr="dddddddd.bmp"/>
          <p:cNvPicPr>
            <a:picLocks noChangeAspect="1"/>
          </p:cNvPicPr>
          <p:nvPr/>
        </p:nvPicPr>
        <p:blipFill>
          <a:blip r:embed="rId2" cstate="print"/>
          <a:stretch>
            <a:fillRect/>
          </a:stretch>
        </p:blipFill>
        <p:spPr>
          <a:xfrm>
            <a:off x="0" y="0"/>
            <a:ext cx="9144000" cy="5943600"/>
          </a:xfrm>
          <a:prstGeom prst="rect">
            <a:avLst/>
          </a:prstGeom>
        </p:spPr>
      </p:pic>
      <p:pic>
        <p:nvPicPr>
          <p:cNvPr id="4" name="Picture 3" descr="hrreit.jpg"/>
          <p:cNvPicPr>
            <a:picLocks noChangeAspect="1"/>
          </p:cNvPicPr>
          <p:nvPr/>
        </p:nvPicPr>
        <p:blipFill>
          <a:blip r:embed="rId3" cstate="print"/>
          <a:stretch>
            <a:fillRect/>
          </a:stretch>
        </p:blipFill>
        <p:spPr>
          <a:xfrm>
            <a:off x="381000" y="304800"/>
            <a:ext cx="1542142" cy="1295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4281748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1" y="0"/>
            <a:ext cx="8229600" cy="1143000"/>
          </a:xfrm>
        </p:spPr>
        <p:txBody>
          <a:bodyPr>
            <a:noAutofit/>
          </a:bodyPr>
          <a:lstStyle/>
          <a:p>
            <a:pPr algn="l"/>
            <a:r>
              <a:rPr lang="en-US" sz="3600" dirty="0" smtClean="0"/>
              <a:t>HR Price Quote</a:t>
            </a:r>
            <a:br>
              <a:rPr lang="en-US" sz="3600" dirty="0" smtClean="0"/>
            </a:br>
            <a:r>
              <a:rPr lang="en-US" sz="3600" dirty="0" smtClean="0"/>
              <a:t>Symbol HR.UN</a:t>
            </a:r>
            <a:endParaRPr lang="en-US" sz="3600" dirty="0"/>
          </a:p>
        </p:txBody>
      </p:sp>
      <p:sp>
        <p:nvSpPr>
          <p:cNvPr id="3" name="Content Placeholder 2"/>
          <p:cNvSpPr>
            <a:spLocks noGrp="1"/>
          </p:cNvSpPr>
          <p:nvPr>
            <p:ph sz="quarter" idx="1"/>
          </p:nvPr>
        </p:nvSpPr>
        <p:spPr/>
        <p:txBody>
          <a:bodyPr/>
          <a:lstStyle/>
          <a:p>
            <a:endParaRPr lang="en-US" dirty="0"/>
          </a:p>
        </p:txBody>
      </p:sp>
      <p:pic>
        <p:nvPicPr>
          <p:cNvPr id="1034"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886" y="1600200"/>
            <a:ext cx="9022332" cy="5106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07337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One year chart with MA </a:t>
            </a:r>
            <a:r>
              <a:rPr lang="en-US" dirty="0" smtClean="0"/>
              <a:t>50(green</a:t>
            </a:r>
            <a:r>
              <a:rPr lang="en-US" dirty="0"/>
              <a:t>), MA </a:t>
            </a:r>
            <a:r>
              <a:rPr lang="en-US" dirty="0" smtClean="0"/>
              <a:t>200(purple</a:t>
            </a:r>
            <a:r>
              <a:rPr lang="en-US" dirty="0"/>
              <a:t>)</a:t>
            </a:r>
          </a:p>
        </p:txBody>
      </p:sp>
      <p:sp>
        <p:nvSpPr>
          <p:cNvPr id="3" name="Content Placeholder 2"/>
          <p:cNvSpPr>
            <a:spLocks noGrp="1"/>
          </p:cNvSpPr>
          <p:nvPr>
            <p:ph sz="quarter" idx="1"/>
          </p:nvPr>
        </p:nvSpPr>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3509" y="1584350"/>
            <a:ext cx="8087158" cy="52597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6262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S&amp;P/TSX Capped REIT vs. S&amp;P/TSX Income Trust (5 yr)</a:t>
            </a:r>
            <a:endParaRPr lang="en-CA" sz="4000" dirty="0"/>
          </a:p>
        </p:txBody>
      </p:sp>
      <p:pic>
        <p:nvPicPr>
          <p:cNvPr id="3" name="Picture 2" descr="999.bmp"/>
          <p:cNvPicPr>
            <a:picLocks noChangeAspect="1"/>
          </p:cNvPicPr>
          <p:nvPr/>
        </p:nvPicPr>
        <p:blipFill>
          <a:blip r:embed="rId2" cstate="print"/>
          <a:stretch>
            <a:fillRect/>
          </a:stretch>
        </p:blipFill>
        <p:spPr>
          <a:xfrm>
            <a:off x="446215" y="1529000"/>
            <a:ext cx="8240585" cy="5024200"/>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838200"/>
          </a:xfrm>
        </p:spPr>
        <p:txBody>
          <a:bodyPr>
            <a:normAutofit fontScale="90000"/>
          </a:bodyPr>
          <a:lstStyle/>
          <a:p>
            <a:r>
              <a:rPr lang="en-US" dirty="0" smtClean="0"/>
              <a:t>One year chart with MA 20(green), MA 100(purple)</a:t>
            </a:r>
            <a:endParaRPr lang="en-US" dirty="0"/>
          </a:p>
        </p:txBody>
      </p:sp>
      <p:sp>
        <p:nvSpPr>
          <p:cNvPr id="3" name="Content Placeholder 2"/>
          <p:cNvSpPr>
            <a:spLocks noGrp="1"/>
          </p:cNvSpPr>
          <p:nvPr>
            <p:ph sz="quarter" idx="1"/>
          </p:nvPr>
        </p:nvSpPr>
        <p:spPr/>
        <p:txBody>
          <a:bodyPr/>
          <a:lstStyle/>
          <a:p>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570396"/>
            <a:ext cx="7791450" cy="5081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91408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HR.UN-T(orange) vs. </a:t>
            </a:r>
            <a:r>
              <a:rPr lang="en-US" dirty="0" err="1" smtClean="0"/>
              <a:t>iShare</a:t>
            </a:r>
            <a:r>
              <a:rPr lang="en-US" dirty="0" smtClean="0"/>
              <a:t> (XRE-T)(teal) 5 yr </a:t>
            </a:r>
            <a:endParaRPr lang="en-US" dirty="0"/>
          </a:p>
        </p:txBody>
      </p:sp>
      <p:sp>
        <p:nvSpPr>
          <p:cNvPr id="3" name="Content Placeholder 2"/>
          <p:cNvSpPr>
            <a:spLocks noGrp="1"/>
          </p:cNvSpPr>
          <p:nvPr>
            <p:ph sz="quarter"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545771"/>
            <a:ext cx="8131629" cy="5166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ular Callout 3"/>
          <p:cNvSpPr/>
          <p:nvPr/>
        </p:nvSpPr>
        <p:spPr>
          <a:xfrm>
            <a:off x="1676400" y="3186542"/>
            <a:ext cx="1110344" cy="538843"/>
          </a:xfrm>
          <a:prstGeom prst="wedgeRectCallout">
            <a:avLst>
              <a:gd name="adj1" fmla="val -108177"/>
              <a:gd name="adj2" fmla="val 49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 Change</a:t>
            </a:r>
          </a:p>
        </p:txBody>
      </p:sp>
      <p:sp>
        <p:nvSpPr>
          <p:cNvPr id="5" name="Rectangular Callout 4"/>
          <p:cNvSpPr/>
          <p:nvPr/>
        </p:nvSpPr>
        <p:spPr>
          <a:xfrm>
            <a:off x="4294414" y="4129023"/>
            <a:ext cx="609600" cy="457200"/>
          </a:xfrm>
          <a:prstGeom prst="wedgeRectCallout">
            <a:avLst>
              <a:gd name="adj1" fmla="val 151894"/>
              <a:gd name="adj2" fmla="val 12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Nov 08</a:t>
            </a:r>
          </a:p>
        </p:txBody>
      </p:sp>
    </p:spTree>
    <p:extLst>
      <p:ext uri="{BB962C8B-B14F-4D97-AF65-F5344CB8AC3E}">
        <p14:creationId xmlns:p14="http://schemas.microsoft.com/office/powerpoint/2010/main" xmlns="" val="1441363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752" y="228600"/>
            <a:ext cx="8385048" cy="990600"/>
          </a:xfrm>
        </p:spPr>
        <p:txBody>
          <a:bodyPr>
            <a:normAutofit fontScale="90000"/>
          </a:bodyPr>
          <a:lstStyle/>
          <a:p>
            <a:r>
              <a:rPr lang="en-US" dirty="0" smtClean="0"/>
              <a:t>HR.UN-T(orange) </a:t>
            </a:r>
            <a:r>
              <a:rPr lang="en-US" dirty="0"/>
              <a:t>vs. </a:t>
            </a:r>
            <a:r>
              <a:rPr lang="en-US" dirty="0" err="1"/>
              <a:t>iShare</a:t>
            </a:r>
            <a:r>
              <a:rPr lang="en-US" dirty="0"/>
              <a:t> (XRE-T) </a:t>
            </a:r>
            <a:r>
              <a:rPr lang="en-US" dirty="0" smtClean="0"/>
              <a:t>1 </a:t>
            </a:r>
            <a:r>
              <a:rPr lang="en-US" dirty="0" err="1"/>
              <a:t>yr</a:t>
            </a:r>
            <a:r>
              <a:rPr lang="en-US" dirty="0"/>
              <a:t> </a:t>
            </a:r>
            <a:r>
              <a:rPr lang="en-US" dirty="0" smtClean="0"/>
              <a:t>(teal)</a:t>
            </a:r>
            <a:endParaRPr lang="en-US" dirty="0"/>
          </a:p>
        </p:txBody>
      </p:sp>
      <p:sp>
        <p:nvSpPr>
          <p:cNvPr id="3" name="Content Placeholder 2"/>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583734"/>
            <a:ext cx="8272462" cy="5274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670630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H&amp;R REIT’s Business Model</a:t>
            </a:r>
            <a:endParaRPr lang="en-US" dirty="0"/>
          </a:p>
        </p:txBody>
      </p:sp>
      <p:sp>
        <p:nvSpPr>
          <p:cNvPr id="3" name="Content Placeholder 2"/>
          <p:cNvSpPr>
            <a:spLocks noGrp="1"/>
          </p:cNvSpPr>
          <p:nvPr>
            <p:ph sz="quarter" idx="1"/>
          </p:nvPr>
        </p:nvSpPr>
        <p:spPr/>
        <p:txBody>
          <a:bodyPr>
            <a:normAutofit/>
          </a:bodyPr>
          <a:lstStyle/>
          <a:p>
            <a:pPr lvl="0"/>
            <a:r>
              <a:rPr lang="en-US" dirty="0" smtClean="0"/>
              <a:t>An open ended trust to:</a:t>
            </a:r>
          </a:p>
          <a:p>
            <a:pPr lvl="1"/>
            <a:r>
              <a:rPr lang="en-US" b="1" dirty="0" smtClean="0"/>
              <a:t>Provide </a:t>
            </a:r>
            <a:r>
              <a:rPr lang="en-US" b="1" dirty="0"/>
              <a:t>unitholders with stable and growing cash distributions, </a:t>
            </a:r>
            <a:r>
              <a:rPr lang="en-US" dirty="0"/>
              <a:t>generated by the revenue it derives from investments in income producing real estate properties</a:t>
            </a:r>
          </a:p>
          <a:p>
            <a:pPr lvl="1"/>
            <a:r>
              <a:rPr lang="en-US" b="1" dirty="0"/>
              <a:t>Maximize</a:t>
            </a:r>
            <a:r>
              <a:rPr lang="en-US" dirty="0"/>
              <a:t> unit value through </a:t>
            </a:r>
            <a:r>
              <a:rPr lang="en-US" b="1" dirty="0"/>
              <a:t>ongoing active management of the REIT’s assets</a:t>
            </a:r>
            <a:r>
              <a:rPr lang="en-US" dirty="0"/>
              <a:t>, acquisition of additional properties and the </a:t>
            </a:r>
            <a:r>
              <a:rPr lang="en-US" b="1" dirty="0"/>
              <a:t>development and construction of projects which are pre-leased to creditworthy tenants</a:t>
            </a:r>
          </a:p>
          <a:p>
            <a:endParaRPr lang="en-US" dirty="0" smtClean="0"/>
          </a:p>
        </p:txBody>
      </p:sp>
    </p:spTree>
    <p:extLst>
      <p:ext uri="{BB962C8B-B14F-4D97-AF65-F5344CB8AC3E}">
        <p14:creationId xmlns:p14="http://schemas.microsoft.com/office/powerpoint/2010/main" xmlns="" val="249285834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H&amp;R’s Strategic Plan</a:t>
            </a:r>
            <a:endParaRPr lang="en-US" dirty="0"/>
          </a:p>
        </p:txBody>
      </p:sp>
      <p:sp>
        <p:nvSpPr>
          <p:cNvPr id="3" name="Content Placeholder 2"/>
          <p:cNvSpPr>
            <a:spLocks noGrp="1"/>
          </p:cNvSpPr>
          <p:nvPr>
            <p:ph sz="quarter" idx="1"/>
          </p:nvPr>
        </p:nvSpPr>
        <p:spPr/>
        <p:txBody>
          <a:bodyPr/>
          <a:lstStyle/>
          <a:p>
            <a:r>
              <a:rPr lang="en-US" dirty="0" smtClean="0"/>
              <a:t>Accumulate a diversified portfolio of properties in both Canada and the United States</a:t>
            </a:r>
          </a:p>
          <a:p>
            <a:r>
              <a:rPr lang="en-US" dirty="0" smtClean="0"/>
              <a:t>Attract creditworthy tenants</a:t>
            </a:r>
          </a:p>
          <a:p>
            <a:r>
              <a:rPr lang="en-US" dirty="0" smtClean="0"/>
              <a:t>Focus is on creditworthy long-term leases rather than a specific allocation target (portfolio diversification target)</a:t>
            </a:r>
            <a:endParaRPr lang="en-US" dirty="0"/>
          </a:p>
        </p:txBody>
      </p:sp>
    </p:spTree>
    <p:extLst>
      <p:ext uri="{BB962C8B-B14F-4D97-AF65-F5344CB8AC3E}">
        <p14:creationId xmlns:p14="http://schemas.microsoft.com/office/powerpoint/2010/main" xmlns="" val="16663826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dirty="0"/>
          </a:p>
        </p:txBody>
      </p:sp>
      <p:sp>
        <p:nvSpPr>
          <p:cNvPr id="3" name="Title 2"/>
          <p:cNvSpPr>
            <a:spLocks noGrp="1"/>
          </p:cNvSpPr>
          <p:nvPr>
            <p:ph type="title"/>
          </p:nvPr>
        </p:nvSpPr>
        <p:spPr/>
        <p:txBody>
          <a:bodyPr/>
          <a:lstStyle/>
          <a:p>
            <a:r>
              <a:rPr lang="en-US" b="1" dirty="0" smtClean="0">
                <a:solidFill>
                  <a:schemeClr val="tx1"/>
                </a:solidFill>
              </a:rPr>
              <a:t>Recent Developments</a:t>
            </a:r>
            <a:endParaRPr lang="en-US" b="1" dirty="0">
              <a:solidFill>
                <a:schemeClr val="tx1"/>
              </a:solidFill>
            </a:endParaRP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t="9408" b="9408"/>
          <a:stretch>
            <a:fillRect/>
          </a:stretch>
        </p:blipFill>
        <p:spPr/>
      </p:pic>
    </p:spTree>
    <p:extLst>
      <p:ext uri="{BB962C8B-B14F-4D97-AF65-F5344CB8AC3E}">
        <p14:creationId xmlns:p14="http://schemas.microsoft.com/office/powerpoint/2010/main" xmlns="" val="12976106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announcements</a:t>
            </a:r>
            <a:endParaRPr lang="en-US" dirty="0"/>
          </a:p>
        </p:txBody>
      </p:sp>
      <p:sp>
        <p:nvSpPr>
          <p:cNvPr id="3" name="Content Placeholder 2"/>
          <p:cNvSpPr>
            <a:spLocks noGrp="1"/>
          </p:cNvSpPr>
          <p:nvPr>
            <p:ph sz="quarter" idx="1"/>
          </p:nvPr>
        </p:nvSpPr>
        <p:spPr/>
        <p:txBody>
          <a:bodyPr>
            <a:noAutofit/>
          </a:bodyPr>
          <a:lstStyle/>
          <a:p>
            <a:r>
              <a:rPr lang="en-US" sz="1400" dirty="0" smtClean="0"/>
              <a:t>11/11/2010</a:t>
            </a:r>
          </a:p>
          <a:p>
            <a:pPr marL="0" indent="0">
              <a:buNone/>
            </a:pPr>
            <a:r>
              <a:rPr lang="en-US" sz="1400" dirty="0" smtClean="0"/>
              <a:t>H&amp;R REIT announced </a:t>
            </a:r>
            <a:r>
              <a:rPr lang="en-US" sz="1400" dirty="0"/>
              <a:t>its financial results for the third quarter ended September 30, 2010.</a:t>
            </a:r>
          </a:p>
          <a:p>
            <a:endParaRPr lang="en-US" sz="1400" dirty="0"/>
          </a:p>
          <a:p>
            <a:r>
              <a:rPr lang="en-US" sz="1400" dirty="0"/>
              <a:t>9/14/2010</a:t>
            </a:r>
          </a:p>
          <a:p>
            <a:pPr marL="0" indent="0">
              <a:buNone/>
            </a:pPr>
            <a:r>
              <a:rPr lang="en-US" sz="1400" dirty="0" smtClean="0"/>
              <a:t>H&amp;R </a:t>
            </a:r>
            <a:r>
              <a:rPr lang="en-US" sz="1400" dirty="0"/>
              <a:t>Closes $125 Million Senior Unsecured Debenture </a:t>
            </a:r>
            <a:r>
              <a:rPr lang="en-US" sz="1400" dirty="0" smtClean="0"/>
              <a:t>Financing</a:t>
            </a:r>
          </a:p>
          <a:p>
            <a:pPr marL="0" indent="0">
              <a:buNone/>
            </a:pPr>
            <a:r>
              <a:rPr lang="en-US" sz="1400" dirty="0" smtClean="0"/>
              <a:t>H&amp;R </a:t>
            </a:r>
            <a:r>
              <a:rPr lang="en-US" sz="1400" dirty="0"/>
              <a:t>Real Estate Investment Trust ("H&amp;R REIT") (TSX: HR.UN; HR.DB; HR.DB.B; HR.DB.C; HR.DB.D) announced today that it closed its previously announced offering of $125 million principal amount of 5.00% Series C Senior Debentures due December 1, 2018 (the ("Debentures").</a:t>
            </a:r>
          </a:p>
          <a:p>
            <a:endParaRPr lang="en-US" sz="1400" dirty="0"/>
          </a:p>
          <a:p>
            <a:r>
              <a:rPr lang="en-US" sz="1400" dirty="0"/>
              <a:t>9/7/2010</a:t>
            </a:r>
          </a:p>
          <a:p>
            <a:pPr marL="0" indent="0">
              <a:buNone/>
            </a:pPr>
            <a:r>
              <a:rPr lang="en-US" sz="1400" dirty="0"/>
              <a:t>H&amp;R REAL ESTATE INVESTMENT TRUST Announces Increase to Series C Senior Unsecured Debenture Financing</a:t>
            </a:r>
          </a:p>
          <a:p>
            <a:pPr marL="0" indent="0">
              <a:buNone/>
            </a:pPr>
            <a:r>
              <a:rPr lang="en-US" sz="1400" dirty="0" smtClean="0"/>
              <a:t>TORONTO</a:t>
            </a:r>
            <a:r>
              <a:rPr lang="en-US" sz="1400" dirty="0"/>
              <a:t>, September 7, 2010 - H&amp;R Real Estate Investment Trust ("H&amp;R") (TSX: HR.UN; HR.DB; HR.DB.B; HR.DB.C; HR.DB.D) announced today that as a result of strong investor demand for its public offering of Series C senior unsecured debentures which was announced earlier today, the size of the offering has been increased by C$25 million, to C$125 million. These debentures will bear interest at the rate of 5.00% and will mature on December 1, 2018. The offering is being underwritten by a syndicate co-led by RBC Capital Markets TD Securities Inc. and CIBC World Markets.</a:t>
            </a:r>
          </a:p>
          <a:p>
            <a:endParaRPr lang="en-US" sz="1400" dirty="0"/>
          </a:p>
        </p:txBody>
      </p:sp>
    </p:spTree>
    <p:extLst>
      <p:ext uri="{BB962C8B-B14F-4D97-AF65-F5344CB8AC3E}">
        <p14:creationId xmlns:p14="http://schemas.microsoft.com/office/powerpoint/2010/main" xmlns="" val="23576097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38100"/>
            <a:ext cx="8229600" cy="571500"/>
          </a:xfrm>
        </p:spPr>
        <p:txBody>
          <a:bodyPr>
            <a:normAutofit/>
          </a:bodyPr>
          <a:lstStyle/>
          <a:p>
            <a:r>
              <a:rPr lang="en-US" sz="2400" dirty="0" smtClean="0">
                <a:solidFill>
                  <a:srgbClr val="002060"/>
                </a:solidFill>
              </a:rPr>
              <a:t>Selected Financial Information from 2009 Annual Report</a:t>
            </a:r>
            <a:endParaRPr lang="en-US" sz="2400" dirty="0">
              <a:solidFill>
                <a:srgbClr val="002060"/>
              </a:solidFill>
            </a:endParaRPr>
          </a:p>
        </p:txBody>
      </p:sp>
      <p:sp>
        <p:nvSpPr>
          <p:cNvPr id="3" name="Content Placeholder 2"/>
          <p:cNvSpPr>
            <a:spLocks noGrp="1"/>
          </p:cNvSpPr>
          <p:nvPr>
            <p:ph sz="quarter" idx="1"/>
          </p:nvPr>
        </p:nvSpPr>
        <p:spPr/>
        <p:txBody>
          <a:bodyPr/>
          <a:lstStyle/>
          <a:p>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62202" y="533400"/>
            <a:ext cx="4981798" cy="632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685800"/>
            <a:ext cx="4090174" cy="617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ounded Rectangle 1"/>
          <p:cNvSpPr/>
          <p:nvPr/>
        </p:nvSpPr>
        <p:spPr>
          <a:xfrm>
            <a:off x="4724400" y="1371600"/>
            <a:ext cx="2438400" cy="304800"/>
          </a:xfrm>
          <a:prstGeom prst="round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ounded Rectangle 3"/>
          <p:cNvSpPr/>
          <p:nvPr/>
        </p:nvSpPr>
        <p:spPr>
          <a:xfrm>
            <a:off x="4724400" y="1752600"/>
            <a:ext cx="2438400" cy="30480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ounded Rectangle 5"/>
          <p:cNvSpPr/>
          <p:nvPr/>
        </p:nvSpPr>
        <p:spPr>
          <a:xfrm>
            <a:off x="4572000" y="5334000"/>
            <a:ext cx="2590800" cy="30480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ounded Rectangle 8"/>
          <p:cNvSpPr/>
          <p:nvPr/>
        </p:nvSpPr>
        <p:spPr>
          <a:xfrm>
            <a:off x="4572000" y="5638800"/>
            <a:ext cx="2590800" cy="38100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ounded Rectangle 9"/>
          <p:cNvSpPr/>
          <p:nvPr/>
        </p:nvSpPr>
        <p:spPr>
          <a:xfrm>
            <a:off x="4724400" y="6019800"/>
            <a:ext cx="2438400" cy="304800"/>
          </a:xfrm>
          <a:prstGeom prst="round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38054545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Dividend Payout</a:t>
            </a:r>
            <a:endParaRPr lang="en-US" dirty="0"/>
          </a:p>
        </p:txBody>
      </p:sp>
      <p:sp>
        <p:nvSpPr>
          <p:cNvPr id="3" name="Content Placeholder 2"/>
          <p:cNvSpPr>
            <a:spLocks noGrp="1"/>
          </p:cNvSpPr>
          <p:nvPr>
            <p:ph sz="quarter"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905000"/>
            <a:ext cx="5883744"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065784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Distribution Policy</a:t>
            </a:r>
            <a:endParaRPr lang="en-US" dirty="0"/>
          </a:p>
        </p:txBody>
      </p:sp>
      <p:sp>
        <p:nvSpPr>
          <p:cNvPr id="3" name="Content Placeholder 2"/>
          <p:cNvSpPr>
            <a:spLocks noGrp="1"/>
          </p:cNvSpPr>
          <p:nvPr>
            <p:ph sz="quarter" idx="1"/>
          </p:nvPr>
        </p:nvSpPr>
        <p:spPr>
          <a:xfrm>
            <a:off x="612648" y="3786424"/>
            <a:ext cx="8153400" cy="2309576"/>
          </a:xfrm>
        </p:spPr>
        <p:txBody>
          <a:bodyPr>
            <a:normAutofit fontScale="70000" lnSpcReduction="20000"/>
          </a:bodyPr>
          <a:lstStyle/>
          <a:p>
            <a:r>
              <a:rPr lang="en-US" dirty="0" smtClean="0"/>
              <a:t>Plans to increase distributions on a quarterly basis by 25 basis points beginning in October 2010 to the end of Q2 2012 (Time at which Bow will be completed and generating net annual rent of $94M).</a:t>
            </a:r>
          </a:p>
          <a:p>
            <a:r>
              <a:rPr lang="en-US" dirty="0" smtClean="0"/>
              <a:t>Will then review dividend distribution to evaluate use of the excess cash.</a:t>
            </a:r>
          </a:p>
          <a:p>
            <a:r>
              <a:rPr lang="en-US" dirty="0" smtClean="0"/>
              <a:t>Management sees contracted rental escalations (rent step-ups), accretive </a:t>
            </a:r>
            <a:r>
              <a:rPr lang="en-US" dirty="0" err="1" smtClean="0"/>
              <a:t>acquistions</a:t>
            </a:r>
            <a:r>
              <a:rPr lang="en-US" dirty="0" smtClean="0"/>
              <a:t> and minimal pressure for rising interest rates a good sign for REITS performance in the coming year.</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9985" y="1524000"/>
            <a:ext cx="8153400" cy="2262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0396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11111111.bmp"/>
          <p:cNvPicPr>
            <a:picLocks noGrp="1" noChangeAspect="1"/>
          </p:cNvPicPr>
          <p:nvPr>
            <p:ph idx="1"/>
          </p:nvPr>
        </p:nvPicPr>
        <p:blipFill>
          <a:blip r:embed="rId2" cstate="print"/>
          <a:stretch>
            <a:fillRect/>
          </a:stretch>
        </p:blipFill>
        <p:spPr>
          <a:xfrm>
            <a:off x="228600" y="198437"/>
            <a:ext cx="8610600" cy="6126163"/>
          </a:xfrm>
        </p:spPr>
      </p:pic>
      <p:sp>
        <p:nvSpPr>
          <p:cNvPr id="5" name="TextBox 4"/>
          <p:cNvSpPr txBox="1"/>
          <p:nvPr/>
        </p:nvSpPr>
        <p:spPr>
          <a:xfrm>
            <a:off x="107504" y="6453336"/>
            <a:ext cx="6408712"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RBC Capital Markets, Real Estate Group, 2010</a:t>
            </a:r>
            <a:endParaRPr lang="en-CA" sz="1200" dirty="0">
              <a:latin typeface="Times New Roman" pitchFamily="18" charset="0"/>
              <a:cs typeface="Times New Roman" pitchFamily="18" charset="0"/>
            </a:endParaRPr>
          </a:p>
        </p:txBody>
      </p:sp>
      <p:sp>
        <p:nvSpPr>
          <p:cNvPr id="6" name="Down Arrow 5"/>
          <p:cNvSpPr/>
          <p:nvPr/>
        </p:nvSpPr>
        <p:spPr>
          <a:xfrm>
            <a:off x="5562600" y="2438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6"/>
          <p:cNvSpPr/>
          <p:nvPr/>
        </p:nvSpPr>
        <p:spPr>
          <a:xfrm>
            <a:off x="7086600" y="2819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wn Arrow 7"/>
          <p:cNvSpPr/>
          <p:nvPr/>
        </p:nvSpPr>
        <p:spPr>
          <a:xfrm>
            <a:off x="5135881" y="2438400"/>
            <a:ext cx="45719"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Reorganization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Plan of Arrangement Oct 1</a:t>
            </a:r>
            <a:r>
              <a:rPr lang="en-US" baseline="30000" dirty="0" smtClean="0"/>
              <a:t>st</a:t>
            </a:r>
            <a:r>
              <a:rPr lang="en-US" dirty="0" smtClean="0"/>
              <a:t>, 2008</a:t>
            </a:r>
          </a:p>
          <a:p>
            <a:r>
              <a:rPr lang="en-US" dirty="0" smtClean="0"/>
              <a:t>Created H&amp;R Finance Trust in Oct, 2008</a:t>
            </a:r>
          </a:p>
          <a:p>
            <a:r>
              <a:rPr lang="en-US" dirty="0" smtClean="0"/>
              <a:t>“Stapled unit”</a:t>
            </a:r>
          </a:p>
          <a:p>
            <a:r>
              <a:rPr lang="en-US" dirty="0" smtClean="0"/>
              <a:t>Traded under TSX as HR.UN</a:t>
            </a:r>
          </a:p>
          <a:p>
            <a:r>
              <a:rPr lang="en-US" dirty="0" smtClean="0"/>
              <a:t>Is not traded independently</a:t>
            </a:r>
          </a:p>
          <a:p>
            <a:r>
              <a:rPr lang="en-US" dirty="0" smtClean="0"/>
              <a:t>Purpose:</a:t>
            </a:r>
          </a:p>
          <a:p>
            <a:pPr lvl="1"/>
            <a:r>
              <a:rPr lang="en-US" dirty="0" smtClean="0"/>
              <a:t>More elegant method of raising capital (leveraged buyouts) without hurting the trust’s credit ratings</a:t>
            </a:r>
          </a:p>
          <a:p>
            <a:pPr lvl="1"/>
            <a:r>
              <a:rPr lang="en-US" dirty="0" smtClean="0"/>
              <a:t>Receives favorable US Tax Treatment</a:t>
            </a:r>
          </a:p>
          <a:p>
            <a:endParaRPr lang="en-US" dirty="0"/>
          </a:p>
        </p:txBody>
      </p:sp>
    </p:spTree>
    <p:extLst>
      <p:ext uri="{BB962C8B-B14F-4D97-AF65-F5344CB8AC3E}">
        <p14:creationId xmlns:p14="http://schemas.microsoft.com/office/powerpoint/2010/main" xmlns="" val="117501500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smtClean="0"/>
              <a:t>Unitholder gets 1 unit of sister trust H&amp;R Finance Trust</a:t>
            </a:r>
          </a:p>
          <a:p>
            <a:pPr lvl="1"/>
            <a:r>
              <a:rPr lang="en-US" dirty="0" smtClean="0"/>
              <a:t>Finance Trust holds the debt from US subsidiary(s)</a:t>
            </a:r>
          </a:p>
          <a:p>
            <a:pPr lvl="1"/>
            <a:r>
              <a:rPr lang="en-US" dirty="0" smtClean="0"/>
              <a:t>H&amp;R REIT Trust holds the Asset</a:t>
            </a:r>
            <a:endParaRPr lang="en-US" dirty="0"/>
          </a:p>
          <a:p>
            <a:r>
              <a:rPr lang="en-US" dirty="0" smtClean="0"/>
              <a:t>Nov 30</a:t>
            </a:r>
            <a:r>
              <a:rPr lang="en-US" baseline="30000" dirty="0" smtClean="0"/>
              <a:t>th</a:t>
            </a:r>
            <a:r>
              <a:rPr lang="en-US" dirty="0" smtClean="0"/>
              <a:t> 2009, REIT and Finance Trust completed the 2009 Reorganization to enable REIT to qualify for the REIT exemption under ITA (Canada)</a:t>
            </a:r>
          </a:p>
          <a:p>
            <a:pPr lvl="1"/>
            <a:r>
              <a:rPr lang="en-US" dirty="0" smtClean="0"/>
              <a:t>Redeemed the stapled units from H&amp;R Portfolio Limited Partnership</a:t>
            </a:r>
          </a:p>
        </p:txBody>
      </p:sp>
    </p:spTree>
    <p:extLst>
      <p:ext uri="{BB962C8B-B14F-4D97-AF65-F5344CB8AC3E}">
        <p14:creationId xmlns:p14="http://schemas.microsoft.com/office/powerpoint/2010/main" xmlns="" val="11470891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Diversified Portfolio</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681307029"/>
              </p:ext>
            </p:extLst>
          </p:nvPr>
        </p:nvGraphicFramePr>
        <p:xfrm>
          <a:off x="228600" y="1676400"/>
          <a:ext cx="4191000" cy="3886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xmlns="" val="3630184302"/>
              </p:ext>
            </p:extLst>
          </p:nvPr>
        </p:nvGraphicFramePr>
        <p:xfrm>
          <a:off x="4267200" y="1828800"/>
          <a:ext cx="4876800" cy="360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6295688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of Properties by Location</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3264724890"/>
              </p:ext>
            </p:extLst>
          </p:nvPr>
        </p:nvGraphicFramePr>
        <p:xfrm>
          <a:off x="612775" y="1600200"/>
          <a:ext cx="81534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017726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Square feet of Properties by Location</a:t>
            </a:r>
            <a:endParaRPr lang="en-US" dirty="0"/>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981200"/>
            <a:ext cx="8573219" cy="3230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587927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 Rental income across the 3 different types of Properties</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102534"/>
            <a:ext cx="8839200" cy="3148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6874980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Occupancy Rates</a:t>
            </a:r>
            <a:endParaRPr lang="en-US" dirty="0"/>
          </a:p>
        </p:txBody>
      </p:sp>
      <p:sp>
        <p:nvSpPr>
          <p:cNvPr id="3" name="Content Placeholder 2"/>
          <p:cNvSpPr>
            <a:spLocks noGrp="1"/>
          </p:cNvSpPr>
          <p:nvPr>
            <p:ph sz="quarter" idx="1"/>
          </p:nvPr>
        </p:nvSpPr>
        <p:spPr/>
        <p:txBody>
          <a:bodyPr/>
          <a:lstStyle/>
          <a:p>
            <a:endParaRPr lang="en-US" dirty="0"/>
          </a:p>
        </p:txBody>
      </p:sp>
      <p:sp>
        <p:nvSpPr>
          <p:cNvPr id="4" name="Rectangular Callout 3"/>
          <p:cNvSpPr/>
          <p:nvPr/>
        </p:nvSpPr>
        <p:spPr>
          <a:xfrm>
            <a:off x="5029200" y="1600200"/>
            <a:ext cx="1752600" cy="533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Very high occupancy rates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876425"/>
            <a:ext cx="841736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90801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Acquisitions</a:t>
            </a:r>
            <a:endParaRPr lang="en-US" dirty="0"/>
          </a:p>
        </p:txBody>
      </p:sp>
      <p:sp>
        <p:nvSpPr>
          <p:cNvPr id="3" name="Content Placeholder 2"/>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524000"/>
            <a:ext cx="8491344" cy="5353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12678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age of Assets</a:t>
            </a:r>
            <a:endParaRPr lang="en-US" dirty="0"/>
          </a:p>
        </p:txBody>
      </p:sp>
      <p:sp>
        <p:nvSpPr>
          <p:cNvPr id="3" name="Content Placeholder 2"/>
          <p:cNvSpPr>
            <a:spLocks noGrp="1"/>
          </p:cNvSpPr>
          <p:nvPr>
            <p:ph sz="quarter" idx="1"/>
          </p:nvPr>
        </p:nvSpPr>
        <p:spPr/>
        <p:txBody>
          <a:bodyPr/>
          <a:lstStyle/>
          <a:p>
            <a:pPr marL="0" indent="0">
              <a:buNone/>
            </a:pP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288875"/>
            <a:ext cx="8229600" cy="1699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ular Callout 3"/>
          <p:cNvSpPr/>
          <p:nvPr/>
        </p:nvSpPr>
        <p:spPr>
          <a:xfrm>
            <a:off x="4343400" y="4198186"/>
            <a:ext cx="1981200" cy="678614"/>
          </a:xfrm>
          <a:prstGeom prst="wedgeRoundRectCallout">
            <a:avLst>
              <a:gd name="adj1" fmla="val 69977"/>
              <a:gd name="adj2" fmla="val -688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Average age of assets 16.8 years</a:t>
            </a:r>
          </a:p>
        </p:txBody>
      </p:sp>
    </p:spTree>
    <p:extLst>
      <p:ext uri="{BB962C8B-B14F-4D97-AF65-F5344CB8AC3E}">
        <p14:creationId xmlns:p14="http://schemas.microsoft.com/office/powerpoint/2010/main" xmlns="" val="27594706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Recent Dispositions from Q3 2010 Report</a:t>
            </a:r>
            <a:endParaRPr lang="en-US" dirty="0"/>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536" y="1524000"/>
            <a:ext cx="8387377" cy="2008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9113" y="3554559"/>
            <a:ext cx="8296800" cy="31355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54793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eeeeeee.bmp"/>
          <p:cNvPicPr>
            <a:picLocks noChangeAspect="1"/>
          </p:cNvPicPr>
          <p:nvPr/>
        </p:nvPicPr>
        <p:blipFill>
          <a:blip r:embed="rId3" cstate="print"/>
          <a:stretch>
            <a:fillRect/>
          </a:stretch>
        </p:blipFill>
        <p:spPr>
          <a:xfrm>
            <a:off x="144016" y="4362"/>
            <a:ext cx="8820472" cy="6448974"/>
          </a:xfrm>
          <a:prstGeom prst="rect">
            <a:avLst/>
          </a:prstGeom>
        </p:spPr>
      </p:pic>
      <p:sp>
        <p:nvSpPr>
          <p:cNvPr id="5" name="TextBox 4"/>
          <p:cNvSpPr txBox="1"/>
          <p:nvPr/>
        </p:nvSpPr>
        <p:spPr>
          <a:xfrm>
            <a:off x="107504" y="6453336"/>
            <a:ext cx="6408712"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RBC Capital Markets, Real Estate Group, 2010</a:t>
            </a:r>
            <a:endParaRPr lang="en-CA"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under Development</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xmlns="" val="3032875055"/>
              </p:ext>
            </p:extLst>
          </p:nvPr>
        </p:nvGraphicFramePr>
        <p:xfrm>
          <a:off x="612775" y="1600200"/>
          <a:ext cx="8153400" cy="2494280"/>
        </p:xfrm>
        <a:graphic>
          <a:graphicData uri="http://schemas.openxmlformats.org/drawingml/2006/table">
            <a:tbl>
              <a:tblPr firstRow="1" bandRow="1">
                <a:tableStyleId>{5C22544A-7EE6-4342-B048-85BDC9FD1C3A}</a:tableStyleId>
              </a:tblPr>
              <a:tblGrid>
                <a:gridCol w="2038350"/>
                <a:gridCol w="2038350"/>
                <a:gridCol w="2038350"/>
                <a:gridCol w="2038350"/>
              </a:tblGrid>
              <a:tr h="370840">
                <a:tc>
                  <a:txBody>
                    <a:bodyPr/>
                    <a:lstStyle/>
                    <a:p>
                      <a:r>
                        <a:rPr lang="en-US" dirty="0" smtClean="0"/>
                        <a:t>Project</a:t>
                      </a:r>
                      <a:endParaRPr lang="en-US" dirty="0"/>
                    </a:p>
                  </a:txBody>
                  <a:tcPr marL="90593" marR="90593"/>
                </a:tc>
                <a:tc>
                  <a:txBody>
                    <a:bodyPr/>
                    <a:lstStyle/>
                    <a:p>
                      <a:r>
                        <a:rPr lang="en-US" dirty="0" smtClean="0"/>
                        <a:t>Location</a:t>
                      </a:r>
                      <a:endParaRPr lang="en-US" dirty="0"/>
                    </a:p>
                  </a:txBody>
                  <a:tcPr marL="90593" marR="90593"/>
                </a:tc>
                <a:tc>
                  <a:txBody>
                    <a:bodyPr/>
                    <a:lstStyle/>
                    <a:p>
                      <a:r>
                        <a:rPr lang="en-US" dirty="0" smtClean="0"/>
                        <a:t>2009</a:t>
                      </a:r>
                      <a:endParaRPr lang="en-US" dirty="0"/>
                    </a:p>
                  </a:txBody>
                  <a:tcPr marL="90593" marR="90593"/>
                </a:tc>
                <a:tc>
                  <a:txBody>
                    <a:bodyPr/>
                    <a:lstStyle/>
                    <a:p>
                      <a:r>
                        <a:rPr lang="en-US" dirty="0" smtClean="0"/>
                        <a:t>2008</a:t>
                      </a:r>
                      <a:endParaRPr lang="en-US" dirty="0"/>
                    </a:p>
                  </a:txBody>
                  <a:tcPr marL="90593" marR="90593"/>
                </a:tc>
              </a:tr>
              <a:tr h="370840">
                <a:tc>
                  <a:txBody>
                    <a:bodyPr/>
                    <a:lstStyle/>
                    <a:p>
                      <a:r>
                        <a:rPr lang="en-US" sz="1800" b="0" i="0" u="none" strike="noStrike" kern="1200" baseline="0" dirty="0" smtClean="0">
                          <a:solidFill>
                            <a:schemeClr val="dk1"/>
                          </a:solidFill>
                          <a:latin typeface="+mn-lt"/>
                          <a:ea typeface="+mn-ea"/>
                          <a:cs typeface="+mn-cs"/>
                        </a:rPr>
                        <a:t>The Bow</a:t>
                      </a:r>
                      <a:endParaRPr lang="en-US" dirty="0"/>
                    </a:p>
                  </a:txBody>
                  <a:tcPr marL="90593" marR="90593"/>
                </a:tc>
                <a:tc>
                  <a:txBody>
                    <a:bodyPr/>
                    <a:lstStyle/>
                    <a:p>
                      <a:r>
                        <a:rPr lang="en-US" dirty="0" smtClean="0"/>
                        <a:t>Calgary</a:t>
                      </a:r>
                      <a:r>
                        <a:rPr lang="en-US" baseline="0" dirty="0" smtClean="0"/>
                        <a:t>, Alberta</a:t>
                      </a:r>
                      <a:endParaRPr lang="en-US" dirty="0"/>
                    </a:p>
                  </a:txBody>
                  <a:tcPr marL="90593" marR="90593"/>
                </a:tc>
                <a:tc>
                  <a:txBody>
                    <a:bodyPr/>
                    <a:lstStyle/>
                    <a:p>
                      <a:r>
                        <a:rPr lang="en-US" dirty="0" smtClean="0"/>
                        <a:t>$ 719 173</a:t>
                      </a:r>
                    </a:p>
                  </a:txBody>
                  <a:tcPr marL="90593" marR="90593"/>
                </a:tc>
                <a:tc>
                  <a:txBody>
                    <a:bodyPr/>
                    <a:lstStyle/>
                    <a:p>
                      <a:r>
                        <a:rPr lang="en-US" dirty="0" smtClean="0"/>
                        <a:t>$ 402 031</a:t>
                      </a:r>
                    </a:p>
                  </a:txBody>
                  <a:tcPr marL="90593" marR="90593"/>
                </a:tc>
              </a:tr>
              <a:tr h="370840">
                <a:tc>
                  <a:txBody>
                    <a:bodyPr/>
                    <a:lstStyle/>
                    <a:p>
                      <a:r>
                        <a:rPr lang="en-US" sz="1800" b="0" i="0" u="none" strike="noStrike" kern="1200" baseline="0" dirty="0" smtClean="0">
                          <a:solidFill>
                            <a:schemeClr val="dk1"/>
                          </a:solidFill>
                          <a:latin typeface="+mn-lt"/>
                          <a:ea typeface="+mn-ea"/>
                          <a:cs typeface="+mn-cs"/>
                        </a:rPr>
                        <a:t>Bell  Canada  Phase III</a:t>
                      </a:r>
                      <a:endParaRPr lang="en-US" dirty="0"/>
                    </a:p>
                  </a:txBody>
                  <a:tcPr marL="90593" marR="90593"/>
                </a:tc>
                <a:tc>
                  <a:txBody>
                    <a:bodyPr/>
                    <a:lstStyle/>
                    <a:p>
                      <a:r>
                        <a:rPr lang="en-US" dirty="0" smtClean="0"/>
                        <a:t>Mississauga</a:t>
                      </a:r>
                      <a:r>
                        <a:rPr lang="en-US" baseline="0" dirty="0" smtClean="0"/>
                        <a:t> ,Ontario</a:t>
                      </a:r>
                      <a:endParaRPr lang="en-US" dirty="0"/>
                    </a:p>
                  </a:txBody>
                  <a:tcPr marL="90593" marR="90593"/>
                </a:tc>
                <a:tc>
                  <a:txBody>
                    <a:bodyPr/>
                    <a:lstStyle/>
                    <a:p>
                      <a:r>
                        <a:rPr lang="en-US" dirty="0" smtClean="0"/>
                        <a:t>completed</a:t>
                      </a:r>
                      <a:endParaRPr lang="en-US" dirty="0"/>
                    </a:p>
                  </a:txBody>
                  <a:tcPr marL="90593" marR="90593"/>
                </a:tc>
                <a:tc>
                  <a:txBody>
                    <a:bodyPr/>
                    <a:lstStyle/>
                    <a:p>
                      <a:r>
                        <a:rPr lang="en-US" dirty="0" smtClean="0"/>
                        <a:t>$ 117 007</a:t>
                      </a:r>
                      <a:endParaRPr lang="en-US" dirty="0"/>
                    </a:p>
                  </a:txBody>
                  <a:tcPr marL="90593" marR="90593"/>
                </a:tc>
              </a:tr>
              <a:tr h="370840">
                <a:tc>
                  <a:txBody>
                    <a:bodyPr/>
                    <a:lstStyle/>
                    <a:p>
                      <a:r>
                        <a:rPr lang="en-US" sz="1800" b="0" i="0" u="none" strike="noStrike" kern="1200" baseline="0" dirty="0" smtClean="0">
                          <a:solidFill>
                            <a:schemeClr val="dk1"/>
                          </a:solidFill>
                          <a:latin typeface="+mn-lt"/>
                          <a:ea typeface="+mn-ea"/>
                          <a:cs typeface="+mn-cs"/>
                        </a:rPr>
                        <a:t>Heart Lake</a:t>
                      </a:r>
                      <a:endParaRPr lang="en-US" dirty="0"/>
                    </a:p>
                  </a:txBody>
                  <a:tcPr marL="90593" marR="90593"/>
                </a:tc>
                <a:tc>
                  <a:txBody>
                    <a:bodyPr/>
                    <a:lstStyle/>
                    <a:p>
                      <a:r>
                        <a:rPr lang="en-US" dirty="0" smtClean="0"/>
                        <a:t>Caledon</a:t>
                      </a:r>
                      <a:r>
                        <a:rPr lang="en-US" baseline="0" dirty="0" smtClean="0"/>
                        <a:t> Ontario</a:t>
                      </a:r>
                      <a:endParaRPr lang="en-US" dirty="0"/>
                    </a:p>
                  </a:txBody>
                  <a:tcPr marL="90593" marR="90593"/>
                </a:tc>
                <a:tc>
                  <a:txBody>
                    <a:bodyPr/>
                    <a:lstStyle/>
                    <a:p>
                      <a:r>
                        <a:rPr lang="en-US" dirty="0" smtClean="0"/>
                        <a:t>$ 39 809</a:t>
                      </a:r>
                      <a:endParaRPr lang="en-US" dirty="0"/>
                    </a:p>
                  </a:txBody>
                  <a:tcPr marL="90593" marR="90593"/>
                </a:tc>
                <a:tc>
                  <a:txBody>
                    <a:bodyPr/>
                    <a:lstStyle/>
                    <a:p>
                      <a:r>
                        <a:rPr lang="en-US" dirty="0" smtClean="0"/>
                        <a:t>$ 38 471</a:t>
                      </a:r>
                      <a:endParaRPr lang="en-US" dirty="0"/>
                    </a:p>
                  </a:txBody>
                  <a:tcPr marL="90593" marR="90593"/>
                </a:tc>
              </a:tr>
              <a:tr h="370840">
                <a:tc>
                  <a:txBody>
                    <a:bodyPr/>
                    <a:lstStyle/>
                    <a:p>
                      <a:r>
                        <a:rPr lang="en-US" sz="1800" b="0" i="0" u="none" strike="noStrike" kern="1200" baseline="0" dirty="0" smtClean="0">
                          <a:solidFill>
                            <a:schemeClr val="dk1"/>
                          </a:solidFill>
                          <a:latin typeface="+mn-lt"/>
                          <a:ea typeface="+mn-ea"/>
                          <a:cs typeface="+mn-cs"/>
                        </a:rPr>
                        <a:t>Airport Road</a:t>
                      </a:r>
                      <a:endParaRPr lang="en-US" dirty="0"/>
                    </a:p>
                  </a:txBody>
                  <a:tcPr marL="90593" marR="90593"/>
                </a:tc>
                <a:tc>
                  <a:txBody>
                    <a:bodyPr/>
                    <a:lstStyle/>
                    <a:p>
                      <a:r>
                        <a:rPr lang="en-US" dirty="0" smtClean="0"/>
                        <a:t>Brampton, Ontario</a:t>
                      </a:r>
                      <a:endParaRPr lang="en-US" dirty="0"/>
                    </a:p>
                  </a:txBody>
                  <a:tcPr marL="90593" marR="90593"/>
                </a:tc>
                <a:tc>
                  <a:txBody>
                    <a:bodyPr/>
                    <a:lstStyle/>
                    <a:p>
                      <a:r>
                        <a:rPr lang="en-US" dirty="0" smtClean="0"/>
                        <a:t>$ 35 552</a:t>
                      </a:r>
                      <a:endParaRPr lang="en-US" dirty="0"/>
                    </a:p>
                  </a:txBody>
                  <a:tcPr marL="90593" marR="90593"/>
                </a:tc>
                <a:tc>
                  <a:txBody>
                    <a:bodyPr/>
                    <a:lstStyle/>
                    <a:p>
                      <a:r>
                        <a:rPr lang="en-US" dirty="0" smtClean="0"/>
                        <a:t>$ 32 687</a:t>
                      </a:r>
                      <a:endParaRPr lang="en-US" dirty="0"/>
                    </a:p>
                  </a:txBody>
                  <a:tcPr marL="90593" marR="90593"/>
                </a:tc>
              </a:tr>
              <a:tr h="370840">
                <a:tc>
                  <a:txBody>
                    <a:bodyPr/>
                    <a:lstStyle/>
                    <a:p>
                      <a:r>
                        <a:rPr lang="en-US" dirty="0" smtClean="0"/>
                        <a:t>Total</a:t>
                      </a:r>
                      <a:endParaRPr lang="en-US" dirty="0"/>
                    </a:p>
                  </a:txBody>
                  <a:tcPr marL="90593" marR="90593"/>
                </a:tc>
                <a:tc>
                  <a:txBody>
                    <a:bodyPr/>
                    <a:lstStyle/>
                    <a:p>
                      <a:endParaRPr lang="en-US" dirty="0"/>
                    </a:p>
                  </a:txBody>
                  <a:tcPr marL="90593" marR="90593"/>
                </a:tc>
                <a:tc>
                  <a:txBody>
                    <a:bodyPr/>
                    <a:lstStyle/>
                    <a:p>
                      <a:r>
                        <a:rPr lang="en-US" dirty="0" smtClean="0"/>
                        <a:t>$ 794 534</a:t>
                      </a:r>
                      <a:endParaRPr lang="en-US" dirty="0"/>
                    </a:p>
                  </a:txBody>
                  <a:tcPr marL="90593" marR="90593"/>
                </a:tc>
                <a:tc>
                  <a:txBody>
                    <a:bodyPr/>
                    <a:lstStyle/>
                    <a:p>
                      <a:r>
                        <a:rPr lang="en-US" dirty="0" smtClean="0"/>
                        <a:t>$ 590 196</a:t>
                      </a:r>
                      <a:endParaRPr lang="en-US" dirty="0"/>
                    </a:p>
                  </a:txBody>
                  <a:tcPr marL="90593" marR="90593"/>
                </a:tc>
              </a:tr>
            </a:tbl>
          </a:graphicData>
        </a:graphic>
      </p:graphicFrame>
    </p:spTree>
    <p:extLst>
      <p:ext uri="{BB962C8B-B14F-4D97-AF65-F5344CB8AC3E}">
        <p14:creationId xmlns:p14="http://schemas.microsoft.com/office/powerpoint/2010/main" xmlns="" val="36301613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Bow (H&amp;R’s Centerpiece)</a:t>
            </a:r>
            <a:endParaRPr lang="en-US" dirty="0"/>
          </a:p>
        </p:txBody>
      </p:sp>
      <p:pic>
        <p:nvPicPr>
          <p:cNvPr id="4" name="内容占位符 3" descr="Downtown Calgray.jpg"/>
          <p:cNvPicPr>
            <a:picLocks noGrp="1" noChangeAspect="1"/>
          </p:cNvPicPr>
          <p:nvPr>
            <p:ph sz="quarter" idx="1"/>
          </p:nvPr>
        </p:nvPicPr>
        <p:blipFill>
          <a:blip r:embed="rId2" cstate="print"/>
          <a:stretch>
            <a:fillRect/>
          </a:stretch>
        </p:blipFill>
        <p:spPr>
          <a:xfrm>
            <a:off x="131849" y="1676400"/>
            <a:ext cx="8935951" cy="5029200"/>
          </a:xfrm>
        </p:spPr>
      </p:pic>
    </p:spTree>
    <p:extLst>
      <p:ext uri="{BB962C8B-B14F-4D97-AF65-F5344CB8AC3E}">
        <p14:creationId xmlns:p14="http://schemas.microsoft.com/office/powerpoint/2010/main" xmlns="" val="23671960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Bow</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Strategic Significance:</a:t>
            </a:r>
          </a:p>
          <a:p>
            <a:pPr lvl="1"/>
            <a:r>
              <a:rPr lang="en-US" dirty="0" smtClean="0"/>
              <a:t>Flagship Property</a:t>
            </a:r>
          </a:p>
          <a:p>
            <a:pPr lvl="1"/>
            <a:r>
              <a:rPr lang="en-US" dirty="0" smtClean="0"/>
              <a:t>Encana’s Corporate headquarters in Calgary</a:t>
            </a:r>
          </a:p>
          <a:p>
            <a:pPr lvl="2"/>
            <a:r>
              <a:rPr lang="en-US" dirty="0" smtClean="0"/>
              <a:t>Approximately 2 million SF, 58-story office tower</a:t>
            </a:r>
          </a:p>
          <a:p>
            <a:pPr lvl="2"/>
            <a:r>
              <a:rPr lang="en-US" dirty="0" smtClean="0"/>
              <a:t>Budged about $1.5 billion, with full completion and the lease commencement date expected by April 2012</a:t>
            </a:r>
          </a:p>
          <a:p>
            <a:pPr lvl="1"/>
            <a:r>
              <a:rPr lang="en-US" dirty="0" smtClean="0"/>
              <a:t>Pre-leased 100% by Encana in the next 25 years</a:t>
            </a:r>
          </a:p>
          <a:p>
            <a:pPr lvl="2"/>
            <a:r>
              <a:rPr lang="en-US" dirty="0" smtClean="0"/>
              <a:t>Will generate in excess of $94 million of NOI in the first leasing year</a:t>
            </a:r>
          </a:p>
          <a:p>
            <a:pPr lvl="2"/>
            <a:r>
              <a:rPr lang="en-US" dirty="0" smtClean="0"/>
              <a:t>Rent step-up .75% per year, 1.5% for parking income</a:t>
            </a:r>
          </a:p>
          <a:p>
            <a:pPr lvl="1"/>
            <a:r>
              <a:rPr lang="en-US" dirty="0" smtClean="0"/>
              <a:t>Interest rate swap used to lock effective interest on construction facility at 6.9%</a:t>
            </a:r>
          </a:p>
          <a:p>
            <a:pPr lvl="2"/>
            <a:r>
              <a:rPr lang="en-US" dirty="0" smtClean="0"/>
              <a:t>Resulted gain for  $3 463 million</a:t>
            </a:r>
          </a:p>
          <a:p>
            <a:pPr lvl="1"/>
            <a:endParaRPr lang="en-US" dirty="0"/>
          </a:p>
        </p:txBody>
      </p:sp>
    </p:spTree>
    <p:extLst>
      <p:ext uri="{BB962C8B-B14F-4D97-AF65-F5344CB8AC3E}">
        <p14:creationId xmlns:p14="http://schemas.microsoft.com/office/powerpoint/2010/main" xmlns="" val="39620599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Canada Phase III</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10" y="1600201"/>
            <a:ext cx="4573143"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sz="quarter" idx="1"/>
          </p:nvPr>
        </p:nvSpPr>
        <p:spPr>
          <a:xfrm>
            <a:off x="4800600" y="1600200"/>
            <a:ext cx="4191000" cy="4495800"/>
          </a:xfrm>
        </p:spPr>
        <p:txBody>
          <a:bodyPr/>
          <a:lstStyle/>
          <a:p>
            <a:r>
              <a:rPr lang="en-US" dirty="0" smtClean="0"/>
              <a:t>Completed, transferred to income properties in 1</a:t>
            </a:r>
            <a:r>
              <a:rPr lang="en-US" baseline="30000" dirty="0" smtClean="0"/>
              <a:t>st</a:t>
            </a:r>
            <a:r>
              <a:rPr lang="en-US" dirty="0" smtClean="0"/>
              <a:t> Qtr. of 2009</a:t>
            </a:r>
          </a:p>
          <a:p>
            <a:r>
              <a:rPr lang="en-US" dirty="0" smtClean="0"/>
              <a:t>Started paying rent since Jan 1</a:t>
            </a:r>
            <a:r>
              <a:rPr lang="en-US" baseline="30000" dirty="0" smtClean="0"/>
              <a:t>st</a:t>
            </a:r>
            <a:r>
              <a:rPr lang="en-US" dirty="0"/>
              <a:t> </a:t>
            </a:r>
            <a:r>
              <a:rPr lang="en-US" dirty="0" smtClean="0"/>
              <a:t>2009</a:t>
            </a:r>
          </a:p>
          <a:p>
            <a:r>
              <a:rPr lang="en-US" dirty="0" smtClean="0"/>
              <a:t>A net increase of $21.8 million in property operating income at end of 2009</a:t>
            </a:r>
          </a:p>
        </p:txBody>
      </p:sp>
    </p:spTree>
    <p:extLst>
      <p:ext uri="{BB962C8B-B14F-4D97-AF65-F5344CB8AC3E}">
        <p14:creationId xmlns:p14="http://schemas.microsoft.com/office/powerpoint/2010/main" xmlns="" val="29893772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Canada Phase III</a:t>
            </a:r>
            <a:endParaRPr lang="en-US" dirty="0"/>
          </a:p>
        </p:txBody>
      </p:sp>
      <p:sp>
        <p:nvSpPr>
          <p:cNvPr id="3" name="Content Placeholder 2"/>
          <p:cNvSpPr>
            <a:spLocks noGrp="1"/>
          </p:cNvSpPr>
          <p:nvPr>
            <p:ph sz="quarter" idx="1"/>
          </p:nvPr>
        </p:nvSpPr>
        <p:spPr/>
        <p:txBody>
          <a:bodyPr/>
          <a:lstStyle/>
          <a:p>
            <a:r>
              <a:rPr lang="en-US" dirty="0" smtClean="0"/>
              <a:t>Bell Canada is one of the 5 major clients </a:t>
            </a:r>
          </a:p>
          <a:p>
            <a:pPr lvl="1"/>
            <a:r>
              <a:rPr lang="en-US" dirty="0" smtClean="0"/>
              <a:t>PipeLines </a:t>
            </a:r>
            <a:r>
              <a:rPr lang="en-US" dirty="0"/>
              <a:t>Limited, Telus Communications and Bell </a:t>
            </a:r>
            <a:r>
              <a:rPr lang="en-US" dirty="0" smtClean="0"/>
              <a:t>Mobility  ( &gt;5% rental income, A rating)</a:t>
            </a:r>
          </a:p>
          <a:p>
            <a:pPr lvl="1"/>
            <a:r>
              <a:rPr lang="en-US" dirty="0" smtClean="0"/>
              <a:t>Tenant inducement of $17.5 million</a:t>
            </a:r>
          </a:p>
          <a:p>
            <a:pPr lvl="1"/>
            <a:endParaRPr lang="en-US" dirty="0" smtClean="0"/>
          </a:p>
          <a:p>
            <a:endParaRPr lang="en-US" dirty="0" smtClean="0"/>
          </a:p>
          <a:p>
            <a:pPr lvl="1"/>
            <a:endParaRPr lang="en-US" dirty="0"/>
          </a:p>
        </p:txBody>
      </p:sp>
    </p:spTree>
    <p:extLst>
      <p:ext uri="{BB962C8B-B14F-4D97-AF65-F5344CB8AC3E}">
        <p14:creationId xmlns:p14="http://schemas.microsoft.com/office/powerpoint/2010/main" xmlns="" val="22935924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1143000"/>
          </a:xfrm>
        </p:spPr>
        <p:txBody>
          <a:bodyPr>
            <a:normAutofit fontScale="90000"/>
          </a:bodyPr>
          <a:lstStyle/>
          <a:p>
            <a:r>
              <a:rPr lang="en-US" dirty="0" smtClean="0"/>
              <a:t>Airport Road, Heart Lake </a:t>
            </a:r>
            <a:br>
              <a:rPr lang="en-US" dirty="0" smtClean="0"/>
            </a:br>
            <a:r>
              <a:rPr lang="en-US" dirty="0" smtClean="0"/>
              <a:t>2008 Acquisitions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Airport Road</a:t>
            </a:r>
          </a:p>
          <a:p>
            <a:pPr lvl="1"/>
            <a:r>
              <a:rPr lang="en-US" dirty="0" smtClean="0"/>
              <a:t>80% interest</a:t>
            </a:r>
          </a:p>
          <a:p>
            <a:pPr lvl="1"/>
            <a:r>
              <a:rPr lang="en-US" dirty="0" smtClean="0"/>
              <a:t>Located in Brampton Ontario</a:t>
            </a:r>
          </a:p>
          <a:p>
            <a:pPr lvl="1"/>
            <a:r>
              <a:rPr lang="en-US" dirty="0" smtClean="0"/>
              <a:t>72 acre development land purchase</a:t>
            </a:r>
          </a:p>
          <a:p>
            <a:pPr lvl="1"/>
            <a:r>
              <a:rPr lang="en-US" dirty="0" smtClean="0"/>
              <a:t>Projected expected to provide 1.6 million sq. feet for single tenant industrial distribution facilities.</a:t>
            </a:r>
          </a:p>
          <a:p>
            <a:r>
              <a:rPr lang="en-US" dirty="0" smtClean="0"/>
              <a:t>Heart Lake</a:t>
            </a:r>
          </a:p>
          <a:p>
            <a:pPr lvl="1"/>
            <a:r>
              <a:rPr lang="en-US" dirty="0" smtClean="0"/>
              <a:t>Part of a planned community of Mayfield West</a:t>
            </a:r>
          </a:p>
          <a:p>
            <a:pPr lvl="1"/>
            <a:r>
              <a:rPr lang="en-US" dirty="0" smtClean="0"/>
              <a:t>Project expected to produce 1,750,000 sq.ft of industrial properties</a:t>
            </a:r>
            <a:endParaRPr lang="en-US" dirty="0"/>
          </a:p>
        </p:txBody>
      </p:sp>
    </p:spTree>
    <p:extLst>
      <p:ext uri="{BB962C8B-B14F-4D97-AF65-F5344CB8AC3E}">
        <p14:creationId xmlns:p14="http://schemas.microsoft.com/office/powerpoint/2010/main" xmlns="" val="10708749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3" descr="Creditworthy Tenants.jpg"/>
          <p:cNvPicPr>
            <a:picLocks noChangeAspect="1"/>
          </p:cNvPicPr>
          <p:nvPr/>
        </p:nvPicPr>
        <p:blipFill>
          <a:blip r:embed="rId2" cstate="print"/>
          <a:stretch>
            <a:fillRect/>
          </a:stretch>
        </p:blipFill>
        <p:spPr>
          <a:xfrm>
            <a:off x="0" y="1219200"/>
            <a:ext cx="9144000" cy="5421086"/>
          </a:xfrm>
          <a:prstGeom prst="rect">
            <a:avLst/>
          </a:prstGeom>
        </p:spPr>
      </p:pic>
      <p:sp>
        <p:nvSpPr>
          <p:cNvPr id="2" name="Title 1"/>
          <p:cNvSpPr>
            <a:spLocks noGrp="1"/>
          </p:cNvSpPr>
          <p:nvPr>
            <p:ph type="title"/>
          </p:nvPr>
        </p:nvSpPr>
        <p:spPr>
          <a:xfrm>
            <a:off x="457200" y="82420"/>
            <a:ext cx="8229600" cy="1143000"/>
          </a:xfrm>
        </p:spPr>
        <p:txBody>
          <a:bodyPr>
            <a:normAutofit/>
          </a:bodyPr>
          <a:lstStyle/>
          <a:p>
            <a:r>
              <a:rPr lang="en-US" dirty="0" smtClean="0"/>
              <a:t>Creditworthy Tenants</a:t>
            </a:r>
            <a:endParaRPr lang="en-US" dirty="0"/>
          </a:p>
        </p:txBody>
      </p:sp>
      <p:pic>
        <p:nvPicPr>
          <p:cNvPr id="7" name="Content Placeholder 6" descr="untitled.bmp"/>
          <p:cNvPicPr>
            <a:picLocks noGrp="1" noChangeAspect="1"/>
          </p:cNvPicPr>
          <p:nvPr>
            <p:ph sz="quarter" idx="1"/>
          </p:nvPr>
        </p:nvPicPr>
        <p:blipFill>
          <a:blip r:embed="rId3" cstate="print"/>
          <a:stretch>
            <a:fillRect/>
          </a:stretch>
        </p:blipFill>
        <p:spPr>
          <a:xfrm>
            <a:off x="6172200" y="0"/>
            <a:ext cx="838200" cy="533400"/>
          </a:xfrm>
        </p:spPr>
      </p:pic>
      <p:sp>
        <p:nvSpPr>
          <p:cNvPr id="6" name="矩形 4"/>
          <p:cNvSpPr>
            <a:spLocks noChangeArrowheads="1"/>
          </p:cNvSpPr>
          <p:nvPr/>
        </p:nvSpPr>
        <p:spPr bwMode="auto">
          <a:xfrm>
            <a:off x="0" y="6565900"/>
            <a:ext cx="9144000" cy="292100"/>
          </a:xfrm>
          <a:prstGeom prst="rect">
            <a:avLst/>
          </a:prstGeom>
          <a:noFill/>
          <a:ln w="9525">
            <a:noFill/>
            <a:miter lim="800000"/>
            <a:headEnd/>
            <a:tailEnd/>
          </a:ln>
        </p:spPr>
        <p:txBody>
          <a:bodyPr>
            <a:spAutoFit/>
          </a:bodyPr>
          <a:lstStyle/>
          <a:p>
            <a:pPr fontAlgn="auto">
              <a:spcBef>
                <a:spcPts val="0"/>
              </a:spcBef>
              <a:spcAft>
                <a:spcPts val="0"/>
              </a:spcAft>
            </a:pPr>
            <a:r>
              <a:rPr lang="en-US" altLang="zh-CN" sz="1300" dirty="0">
                <a:solidFill>
                  <a:prstClr val="black"/>
                </a:solidFill>
                <a:latin typeface="Calibri" pitchFamily="34" charset="0"/>
              </a:rPr>
              <a:t>*Based on estimated annualized gross revenue, excluding the straight lining of contractual rental and discontinued operations</a:t>
            </a:r>
            <a:endParaRPr lang="zh-CN" altLang="en-US" sz="1300" dirty="0">
              <a:solidFill>
                <a:prstClr val="black"/>
              </a:solidFill>
              <a:latin typeface="Calibri" pitchFamily="34" charset="0"/>
            </a:endParaRPr>
          </a:p>
        </p:txBody>
      </p:sp>
      <p:sp>
        <p:nvSpPr>
          <p:cNvPr id="87042" name="AutoShape 2" descr="data:image/jpg;base64,/9j/4AAQSkZJRgABAQAAAQABAAD/2wCEAAkGBhQQDxQPEBAWDRUQFBYVFhYUFREZFRcUFRUVFRYXFBoXHSYfGCUlHRUVHzMsLyg1MCw2FR8xQTIqOSYtLCkBCQoKDQwNGg8PGjUkHyI1LCw1LDY0NTU0Lyk1MDQ1NDQyNC4yLSkrNC4pNDQpLCkpNCwuKSksLCosLCwrLCk0Nf/AABEIAE0AdAMBIgACEQEDEQH/xAAcAAACAwEBAQEAAAAAAAAAAAAABwEGCAQFAgP/xABEEAABAwICBQYLBgILAAAAAAABAAIDBBEGEgUHITFBEzVRYYGzFDI0QnFyg5GTsbIjUnN0odIiJBYXQ0RTVGKCksPw/8QAGQEAAwEBAQAAAAAAAAAAAAAAAAMEBQIB/8QAKBEAAgIBAgUEAwEBAAAAAAAAAQIAAwQREgUhMjNBMVFhwXGBsRUU/9oADAMBAAIRAxEAPwB4IQEtsf44qqOt5GBzWs5NjtrATcl19p9ATaqmtbasVdctS7mjJQkj/WpXffj+E1frDrarWn+LkpB0GMj6XBU/8F3xJP8ARp+Y6VNlRMMa04ql4hqGeCvcQGuzXjcTuFztafTs61e1LZW1Z0YSyu1LBqphZCEJcZBQpUFEIIScrtadayaRjeSsyR7R9mdwcQPO6kx8LaWfU6PjqZLZ3teTlFhdrngbOwKi3GetQzeZNVlV2sVXxPcU2SUGtmu6Yvhn9yb+h6oy00MrrZpIo3m267mBxt2lF2O9IBbzCnJS4kL4nWhBQp5TJSV1t85exj+b06UltbfOXsY/m9XYHemfxHsfudWqzD8FX4R4RC2bJyWXNm2ZuUvax6h7ladO6rKWWJ3g7PBpADlIc4sJ4B4cTs6x+q8HU9WMj8K5SRsd+Stmc0Xtyt7XO1XLT+Oaalic4TMmkscsbHNc4u4Xy+KOspmQ1oyCE18fyLx0pOMC4Hn+xDOaQSDsI2H08U/cCaTdUaOgleczspY49JjcWXPpDQe1IVjHSPsAXvkdsAFy5zjuA6yVoHCWhzSUUNO7xmNu6333EudbtJHYn8QI2AH1iOGg72I9J7CF8ySBoJcQ0AXJJsAOklVXSGs2ihdl5Uzkb+SaXD/kbA9hWSqM/JRrNh7ETqOktihVCk1qUMjspe+HrkjIHvbeytVNUskYHxvEjXbQ5pBBHUQh63TqGk8S1H6TrM5aV8om/Fk+tydWAuaIfUk7yRJXSvlE34sn1uTqwFzRD6kneSLWzuyv5+pj4Heb8fcRS0bhzyKm/Lxd21ZyWjcOeRU35eLu2rziPSs94Z1NPQKEFCx5tyUldbfOXsY/m9OkJLa2+cvYx/N6uwO9M/iPY/crOjdBz1ObweF0+S2bKL2zXtf02PuXXLg6taLmjmt1MJ+m6u2pb+9ex/7UzrKq/NeuwqB6STHwUtqDknnM20FfLSzCWJxhkjJF7C44EEOHYm7gTWAK0+DzgRzgXBGxsgG8gcCN5HaOgcetrQEbqYVgaGyRua1xG9zHHLZ3TYkW7UqaWqdE9skbixzDcEbwUzamXVu00MVufCt266iW3WHjR1VM6nicRBEcuz+0cDYud0i+4dV+Oznwvq7nro+WzNp4ybNc4El1thLWjhwvdVRW+j1n1cUbIo2wtbG0NaOTO5osPOTWreusJTFJZXZYXun1iTVlPRxGdr21LGbXZQWuaPvFpvceg7FyYGxa+hqGguJgkcBI3gL7M46CP1At0W7JdatY5pa5sJDgQQYztBFiPGVOshEsdCt0LHrRw9E6tKH+Yl4/ayfW5OrAXNEPqSd5IkWSnpgLmiH1JO8kSM8aVKPmUcPOtrH4+4igtG4c8ipvy8XdtWclo3DnkVN+Xi7tq54j0rOuGdTT0ChBQsebclJXW3zl7GP5vTpCUOtHRE0ukM0UEsreRYLsje4XBfcXAsrcEgW85BxAE08vedmpqdrfCszg2/I2uQP8XpTJl0pC0XdNG0dJewD9Ss+f0cqf8pP8GX9qluGqo7qOf4Mv7VZdipY5ff6yKjLeqsJs9Jc9ZmNoqiMUdM8StDg6R4vlOXxWtPnbdpO7YFStA6FfWVDKePe+9zwDQLkn/wBxC9fRmrmtnI+wNO073SnLb/b4x9yauEcGRaPjIaeVkf48hFif9LR5oQ11WNXsrOpni025Nu+waCIWSMtJa4ZSCQRxBGwhObCOj9H1tKyRtLAXtaBK3I3M14FjcdB3g8brz8eat3TyOqqQDO7bJHsGY/eYTsueIO/f6VrLR1FK/wDiZLTPHGz2HsOxdkrlINraGcKrYjncuoj1dg6hAuaOEAccjVz0WHNHTtzw01PM0OLbsawjM02I2JKuqaqp/gL56m/m5pX/AKbUxdWWF6ymkMsv8vE8bYnbXOPmut5lvfwtxUttDVISbOftLKchbXAWvl7xZaSYGzytAsGyPAA3AB5AATswFzRD6kneSJSaTw/UmeUilmIMryCIpbEF5sRsTfwRTuZoqFj2OjcGSXa4EOF3vIuDt4hOzWBqXQ+fqIwVIubl4+4hlo3DnkVN+BF3bUgxh2qt5JP8GX9qfuH4y2jp2uBaWwRAggggiNoIIO5ecQYFV0M64apDNqJ3lCChZE2YBSoClEIIQhEIIQhEIKLKUIhIDVKEIhCyiylCISLKUIRCQhBQiE//2Q==">
            <a:hlinkClick r:id="rId4"/>
          </p:cNvPr>
          <p:cNvSpPr>
            <a:spLocks noChangeAspect="1" noChangeArrowheads="1"/>
          </p:cNvSpPr>
          <p:nvPr/>
        </p:nvSpPr>
        <p:spPr bwMode="auto">
          <a:xfrm>
            <a:off x="155575" y="-350838"/>
            <a:ext cx="1104900" cy="733426"/>
          </a:xfrm>
          <a:prstGeom prst="rect">
            <a:avLst/>
          </a:prstGeom>
          <a:noFill/>
        </p:spPr>
        <p:txBody>
          <a:bodyPr vert="horz" wrap="square" lIns="91440" tIns="45720" rIns="91440" bIns="45720" numCol="1" anchor="t" anchorCtr="0" compatLnSpc="1">
            <a:prstTxWarp prst="textNoShape">
              <a:avLst/>
            </a:prstTxWarp>
          </a:bodyPr>
          <a:lstStyle/>
          <a:p>
            <a:endParaRPr lang="en-CA">
              <a:solidFill>
                <a:prstClr val="black"/>
              </a:solidFill>
            </a:endParaRPr>
          </a:p>
        </p:txBody>
      </p:sp>
      <p:pic>
        <p:nvPicPr>
          <p:cNvPr id="8" name="Picture 7" descr="dd.bmp"/>
          <p:cNvPicPr>
            <a:picLocks noChangeAspect="1"/>
          </p:cNvPicPr>
          <p:nvPr/>
        </p:nvPicPr>
        <p:blipFill>
          <a:blip r:embed="rId5" cstate="print"/>
          <a:stretch>
            <a:fillRect/>
          </a:stretch>
        </p:blipFill>
        <p:spPr>
          <a:xfrm>
            <a:off x="7858125" y="0"/>
            <a:ext cx="1285875" cy="628650"/>
          </a:xfrm>
          <a:prstGeom prst="rect">
            <a:avLst/>
          </a:prstGeom>
        </p:spPr>
      </p:pic>
      <p:pic>
        <p:nvPicPr>
          <p:cNvPr id="10" name="Picture 9" descr="sss.bmp"/>
          <p:cNvPicPr>
            <a:picLocks noChangeAspect="1"/>
          </p:cNvPicPr>
          <p:nvPr/>
        </p:nvPicPr>
        <p:blipFill>
          <a:blip r:embed="rId6" cstate="print"/>
          <a:stretch>
            <a:fillRect/>
          </a:stretch>
        </p:blipFill>
        <p:spPr>
          <a:xfrm>
            <a:off x="7934325" y="400050"/>
            <a:ext cx="1209675" cy="819150"/>
          </a:xfrm>
          <a:prstGeom prst="rect">
            <a:avLst/>
          </a:prstGeom>
        </p:spPr>
      </p:pic>
      <p:pic>
        <p:nvPicPr>
          <p:cNvPr id="11" name="Picture 10" descr="ccc.bmp"/>
          <p:cNvPicPr>
            <a:picLocks noChangeAspect="1"/>
          </p:cNvPicPr>
          <p:nvPr/>
        </p:nvPicPr>
        <p:blipFill>
          <a:blip r:embed="rId7" cstate="print"/>
          <a:stretch>
            <a:fillRect/>
          </a:stretch>
        </p:blipFill>
        <p:spPr>
          <a:xfrm>
            <a:off x="7220092" y="152400"/>
            <a:ext cx="628507" cy="835914"/>
          </a:xfrm>
          <a:prstGeom prst="rect">
            <a:avLst/>
          </a:prstGeom>
        </p:spPr>
      </p:pic>
      <p:pic>
        <p:nvPicPr>
          <p:cNvPr id="12" name="Picture 11" descr="fff.bmp"/>
          <p:cNvPicPr>
            <a:picLocks noChangeAspect="1"/>
          </p:cNvPicPr>
          <p:nvPr/>
        </p:nvPicPr>
        <p:blipFill>
          <a:blip r:embed="rId8" cstate="print"/>
          <a:stretch>
            <a:fillRect/>
          </a:stretch>
        </p:blipFill>
        <p:spPr>
          <a:xfrm>
            <a:off x="5836170" y="457201"/>
            <a:ext cx="1326630" cy="685800"/>
          </a:xfrm>
          <a:prstGeom prst="rect">
            <a:avLst/>
          </a:prstGeom>
        </p:spPr>
      </p:pic>
      <p:pic>
        <p:nvPicPr>
          <p:cNvPr id="9" name="Picture 8" descr="eew.bmp"/>
          <p:cNvPicPr>
            <a:picLocks noChangeAspect="1"/>
          </p:cNvPicPr>
          <p:nvPr/>
        </p:nvPicPr>
        <p:blipFill>
          <a:blip r:embed="rId9" cstate="print"/>
          <a:stretch>
            <a:fillRect/>
          </a:stretch>
        </p:blipFill>
        <p:spPr>
          <a:xfrm>
            <a:off x="5257800" y="1"/>
            <a:ext cx="838200" cy="713509"/>
          </a:xfrm>
          <a:prstGeom prst="rect">
            <a:avLst/>
          </a:prstGeom>
        </p:spPr>
      </p:pic>
    </p:spTree>
    <p:extLst>
      <p:ext uri="{BB962C8B-B14F-4D97-AF65-F5344CB8AC3E}">
        <p14:creationId xmlns:p14="http://schemas.microsoft.com/office/powerpoint/2010/main" xmlns="" val="136339233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Income Properties Comparison by Country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4197028234"/>
              </p:ext>
            </p:extLst>
          </p:nvPr>
        </p:nvGraphicFramePr>
        <p:xfrm>
          <a:off x="612775" y="1600200"/>
          <a:ext cx="8153400" cy="1483360"/>
        </p:xfrm>
        <a:graphic>
          <a:graphicData uri="http://schemas.openxmlformats.org/drawingml/2006/table">
            <a:tbl>
              <a:tblPr firstRow="1" bandRow="1">
                <a:tableStyleId>{5C22544A-7EE6-4342-B048-85BDC9FD1C3A}</a:tableStyleId>
              </a:tblPr>
              <a:tblGrid>
                <a:gridCol w="2717800"/>
                <a:gridCol w="2717800"/>
                <a:gridCol w="2717800"/>
              </a:tblGrid>
              <a:tr h="370840">
                <a:tc>
                  <a:txBody>
                    <a:bodyPr/>
                    <a:lstStyle/>
                    <a:p>
                      <a:r>
                        <a:rPr lang="en-US" dirty="0" smtClean="0"/>
                        <a:t>Income Properties</a:t>
                      </a:r>
                      <a:endParaRPr lang="en-US" dirty="0"/>
                    </a:p>
                  </a:txBody>
                  <a:tcPr marL="90593" marR="90593"/>
                </a:tc>
                <a:tc>
                  <a:txBody>
                    <a:bodyPr/>
                    <a:lstStyle/>
                    <a:p>
                      <a:r>
                        <a:rPr lang="en-US" dirty="0" smtClean="0"/>
                        <a:t>2009</a:t>
                      </a:r>
                      <a:endParaRPr lang="en-US" dirty="0"/>
                    </a:p>
                  </a:txBody>
                  <a:tcPr marL="90593" marR="90593"/>
                </a:tc>
                <a:tc>
                  <a:txBody>
                    <a:bodyPr/>
                    <a:lstStyle/>
                    <a:p>
                      <a:r>
                        <a:rPr lang="en-US" dirty="0" smtClean="0"/>
                        <a:t>2008</a:t>
                      </a:r>
                    </a:p>
                  </a:txBody>
                  <a:tcPr marL="90593" marR="90593"/>
                </a:tc>
              </a:tr>
              <a:tr h="370840">
                <a:tc>
                  <a:txBody>
                    <a:bodyPr/>
                    <a:lstStyle/>
                    <a:p>
                      <a:r>
                        <a:rPr lang="en-US" dirty="0" smtClean="0"/>
                        <a:t>Canada</a:t>
                      </a:r>
                    </a:p>
                  </a:txBody>
                  <a:tcPr marL="90593" marR="90593"/>
                </a:tc>
                <a:tc>
                  <a:txBody>
                    <a:bodyPr/>
                    <a:lstStyle/>
                    <a:p>
                      <a:r>
                        <a:rPr lang="en-US" dirty="0" smtClean="0"/>
                        <a:t>$ 3 823 522</a:t>
                      </a:r>
                      <a:endParaRPr lang="en-US" dirty="0"/>
                    </a:p>
                  </a:txBody>
                  <a:tcPr marL="90593" marR="90593"/>
                </a:tc>
                <a:tc>
                  <a:txBody>
                    <a:bodyPr/>
                    <a:lstStyle/>
                    <a:p>
                      <a:r>
                        <a:rPr lang="en-US" dirty="0" smtClean="0"/>
                        <a:t>$ 3 758 837</a:t>
                      </a:r>
                      <a:endParaRPr lang="en-US" dirty="0"/>
                    </a:p>
                  </a:txBody>
                  <a:tcPr marL="90593" marR="90593"/>
                </a:tc>
              </a:tr>
              <a:tr h="370840">
                <a:tc>
                  <a:txBody>
                    <a:bodyPr/>
                    <a:lstStyle/>
                    <a:p>
                      <a:r>
                        <a:rPr lang="en-US" dirty="0" smtClean="0"/>
                        <a:t>United States</a:t>
                      </a:r>
                      <a:endParaRPr lang="en-US" dirty="0"/>
                    </a:p>
                  </a:txBody>
                  <a:tcPr marL="90593" marR="90593"/>
                </a:tc>
                <a:tc>
                  <a:txBody>
                    <a:bodyPr/>
                    <a:lstStyle/>
                    <a:p>
                      <a:r>
                        <a:rPr lang="en-US" dirty="0" smtClean="0"/>
                        <a:t>$ 1</a:t>
                      </a:r>
                      <a:r>
                        <a:rPr lang="en-US" baseline="0" dirty="0" smtClean="0"/>
                        <a:t> 095 868</a:t>
                      </a:r>
                      <a:endParaRPr lang="en-US" dirty="0"/>
                    </a:p>
                  </a:txBody>
                  <a:tcPr marL="90593" marR="90593"/>
                </a:tc>
                <a:tc>
                  <a:txBody>
                    <a:bodyPr/>
                    <a:lstStyle/>
                    <a:p>
                      <a:r>
                        <a:rPr lang="en-US" dirty="0" smtClean="0"/>
                        <a:t>$ 1 348 189</a:t>
                      </a:r>
                      <a:endParaRPr lang="en-US" dirty="0"/>
                    </a:p>
                  </a:txBody>
                  <a:tcPr marL="90593" marR="90593"/>
                </a:tc>
              </a:tr>
              <a:tr h="370840">
                <a:tc>
                  <a:txBody>
                    <a:bodyPr/>
                    <a:lstStyle/>
                    <a:p>
                      <a:r>
                        <a:rPr lang="en-US" dirty="0" smtClean="0"/>
                        <a:t>Total</a:t>
                      </a:r>
                      <a:endParaRPr lang="en-US" dirty="0"/>
                    </a:p>
                  </a:txBody>
                  <a:tcPr marL="90593" marR="90593"/>
                </a:tc>
                <a:tc>
                  <a:txBody>
                    <a:bodyPr/>
                    <a:lstStyle/>
                    <a:p>
                      <a:r>
                        <a:rPr lang="en-US" dirty="0" smtClean="0"/>
                        <a:t>$ 4</a:t>
                      </a:r>
                      <a:r>
                        <a:rPr lang="en-US" baseline="0" dirty="0" smtClean="0"/>
                        <a:t> 919 390</a:t>
                      </a:r>
                      <a:endParaRPr lang="en-US" dirty="0"/>
                    </a:p>
                  </a:txBody>
                  <a:tcPr marL="90593" marR="90593"/>
                </a:tc>
                <a:tc>
                  <a:txBody>
                    <a:bodyPr/>
                    <a:lstStyle/>
                    <a:p>
                      <a:r>
                        <a:rPr lang="en-US" dirty="0" smtClean="0"/>
                        <a:t>$ 5 107 026</a:t>
                      </a:r>
                      <a:endParaRPr lang="en-US" dirty="0"/>
                    </a:p>
                  </a:txBody>
                  <a:tcPr marL="90593" marR="90593"/>
                </a:tc>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xmlns="" val="1790204573"/>
              </p:ext>
            </p:extLst>
          </p:nvPr>
        </p:nvGraphicFramePr>
        <p:xfrm>
          <a:off x="381000" y="3276600"/>
          <a:ext cx="8382000" cy="3352798"/>
        </p:xfrm>
        <a:graphic>
          <a:graphicData uri="http://schemas.openxmlformats.org/drawingml/2006/table">
            <a:tbl>
              <a:tblPr firstRow="1" bandRow="1">
                <a:tableStyleId>{21E4AEA4-8DFA-4A89-87EB-49C32662AFE0}</a:tableStyleId>
              </a:tblPr>
              <a:tblGrid>
                <a:gridCol w="2095500"/>
                <a:gridCol w="2095500"/>
                <a:gridCol w="2095500"/>
                <a:gridCol w="2095500"/>
              </a:tblGrid>
              <a:tr h="649927">
                <a:tc>
                  <a:txBody>
                    <a:bodyPr/>
                    <a:lstStyle/>
                    <a:p>
                      <a:r>
                        <a:rPr lang="en-US" dirty="0" smtClean="0"/>
                        <a:t>Net operating</a:t>
                      </a:r>
                      <a:r>
                        <a:rPr lang="en-US" baseline="0" dirty="0" smtClean="0"/>
                        <a:t> income (2009)</a:t>
                      </a:r>
                      <a:endParaRPr lang="en-US" dirty="0"/>
                    </a:p>
                  </a:txBody>
                  <a:tcPr/>
                </a:tc>
                <a:tc>
                  <a:txBody>
                    <a:bodyPr/>
                    <a:lstStyle/>
                    <a:p>
                      <a:r>
                        <a:rPr lang="en-US" dirty="0" smtClean="0"/>
                        <a:t>Canada</a:t>
                      </a:r>
                      <a:endParaRPr lang="en-US" dirty="0"/>
                    </a:p>
                  </a:txBody>
                  <a:tcPr/>
                </a:tc>
                <a:tc>
                  <a:txBody>
                    <a:bodyPr/>
                    <a:lstStyle/>
                    <a:p>
                      <a:r>
                        <a:rPr lang="en-US" dirty="0" smtClean="0"/>
                        <a:t>USA</a:t>
                      </a:r>
                      <a:endParaRPr lang="en-US" dirty="0"/>
                    </a:p>
                  </a:txBody>
                  <a:tcPr/>
                </a:tc>
                <a:tc>
                  <a:txBody>
                    <a:bodyPr/>
                    <a:lstStyle/>
                    <a:p>
                      <a:r>
                        <a:rPr lang="en-US" dirty="0" smtClean="0"/>
                        <a:t>Total</a:t>
                      </a:r>
                      <a:endParaRPr lang="en-US" dirty="0"/>
                    </a:p>
                  </a:txBody>
                  <a:tcPr/>
                </a:tc>
              </a:tr>
              <a:tr h="376545">
                <a:tc>
                  <a:txBody>
                    <a:bodyPr/>
                    <a:lstStyle/>
                    <a:p>
                      <a:r>
                        <a:rPr lang="en-US" dirty="0" smtClean="0"/>
                        <a:t>Operating</a:t>
                      </a:r>
                      <a:r>
                        <a:rPr lang="en-US" baseline="0" dirty="0" smtClean="0"/>
                        <a:t> revenue</a:t>
                      </a:r>
                      <a:endParaRPr lang="en-US" dirty="0"/>
                    </a:p>
                  </a:txBody>
                  <a:tcPr/>
                </a:tc>
                <a:tc>
                  <a:txBody>
                    <a:bodyPr/>
                    <a:lstStyle/>
                    <a:p>
                      <a:r>
                        <a:rPr lang="en-US" dirty="0" smtClean="0"/>
                        <a:t>$ 507 205</a:t>
                      </a:r>
                      <a:endParaRPr lang="en-US" dirty="0"/>
                    </a:p>
                  </a:txBody>
                  <a:tcPr/>
                </a:tc>
                <a:tc>
                  <a:txBody>
                    <a:bodyPr/>
                    <a:lstStyle/>
                    <a:p>
                      <a:r>
                        <a:rPr lang="en-US" dirty="0" smtClean="0"/>
                        <a:t>$ 104 708</a:t>
                      </a:r>
                      <a:endParaRPr lang="en-US" dirty="0"/>
                    </a:p>
                  </a:txBody>
                  <a:tcPr/>
                </a:tc>
                <a:tc>
                  <a:txBody>
                    <a:bodyPr/>
                    <a:lstStyle/>
                    <a:p>
                      <a:r>
                        <a:rPr lang="en-US" dirty="0" smtClean="0"/>
                        <a:t>$ 611 913</a:t>
                      </a:r>
                      <a:endParaRPr lang="en-US" dirty="0"/>
                    </a:p>
                  </a:txBody>
                  <a:tcPr/>
                </a:tc>
              </a:tr>
              <a:tr h="649927">
                <a:tc>
                  <a:txBody>
                    <a:bodyPr/>
                    <a:lstStyle/>
                    <a:p>
                      <a:r>
                        <a:rPr lang="en-US" dirty="0" smtClean="0"/>
                        <a:t>Property operating</a:t>
                      </a:r>
                      <a:r>
                        <a:rPr lang="en-US" baseline="0" dirty="0" smtClean="0"/>
                        <a:t> costs</a:t>
                      </a:r>
                      <a:endParaRPr lang="en-US" dirty="0"/>
                    </a:p>
                  </a:txBody>
                  <a:tcPr/>
                </a:tc>
                <a:tc>
                  <a:txBody>
                    <a:bodyPr/>
                    <a:lstStyle/>
                    <a:p>
                      <a:r>
                        <a:rPr lang="en-US" dirty="0" smtClean="0"/>
                        <a:t> (177 351)</a:t>
                      </a:r>
                      <a:endParaRPr lang="en-US" dirty="0"/>
                    </a:p>
                  </a:txBody>
                  <a:tcPr/>
                </a:tc>
                <a:tc>
                  <a:txBody>
                    <a:bodyPr/>
                    <a:lstStyle/>
                    <a:p>
                      <a:r>
                        <a:rPr lang="en-US" dirty="0" smtClean="0"/>
                        <a:t>(18</a:t>
                      </a:r>
                      <a:r>
                        <a:rPr lang="en-US" baseline="0" dirty="0" smtClean="0"/>
                        <a:t> 264)</a:t>
                      </a:r>
                      <a:endParaRPr lang="en-US" dirty="0"/>
                    </a:p>
                  </a:txBody>
                  <a:tcPr/>
                </a:tc>
                <a:tc>
                  <a:txBody>
                    <a:bodyPr/>
                    <a:lstStyle/>
                    <a:p>
                      <a:r>
                        <a:rPr lang="en-US" dirty="0" smtClean="0"/>
                        <a:t>(195</a:t>
                      </a:r>
                      <a:r>
                        <a:rPr lang="en-US" baseline="0" dirty="0" smtClean="0"/>
                        <a:t> 615)</a:t>
                      </a:r>
                      <a:endParaRPr lang="en-US" dirty="0"/>
                    </a:p>
                  </a:txBody>
                  <a:tcPr/>
                </a:tc>
              </a:tr>
              <a:tr h="376545">
                <a:tc>
                  <a:txBody>
                    <a:bodyPr/>
                    <a:lstStyle/>
                    <a:p>
                      <a:r>
                        <a:rPr lang="en-US" dirty="0" smtClean="0"/>
                        <a:t>Interest</a:t>
                      </a:r>
                      <a:endParaRPr lang="en-US" dirty="0"/>
                    </a:p>
                  </a:txBody>
                  <a:tcPr/>
                </a:tc>
                <a:tc>
                  <a:txBody>
                    <a:bodyPr/>
                    <a:lstStyle/>
                    <a:p>
                      <a:r>
                        <a:rPr lang="en-US" dirty="0" smtClean="0"/>
                        <a:t>(125</a:t>
                      </a:r>
                      <a:r>
                        <a:rPr lang="en-US" baseline="0" dirty="0" smtClean="0"/>
                        <a:t> 294)</a:t>
                      </a:r>
                      <a:endParaRPr lang="en-US" dirty="0"/>
                    </a:p>
                  </a:txBody>
                  <a:tcPr/>
                </a:tc>
                <a:tc>
                  <a:txBody>
                    <a:bodyPr/>
                    <a:lstStyle/>
                    <a:p>
                      <a:r>
                        <a:rPr lang="en-US" dirty="0" smtClean="0"/>
                        <a:t>(72</a:t>
                      </a:r>
                      <a:r>
                        <a:rPr lang="en-US" baseline="0" dirty="0" smtClean="0"/>
                        <a:t> 421)</a:t>
                      </a:r>
                      <a:endParaRPr lang="en-US" dirty="0"/>
                    </a:p>
                  </a:txBody>
                  <a:tcPr/>
                </a:tc>
                <a:tc>
                  <a:txBody>
                    <a:bodyPr/>
                    <a:lstStyle/>
                    <a:p>
                      <a:r>
                        <a:rPr lang="en-US" dirty="0" smtClean="0"/>
                        <a:t>(197</a:t>
                      </a:r>
                      <a:r>
                        <a:rPr lang="en-US" baseline="0" dirty="0" smtClean="0"/>
                        <a:t> 715)</a:t>
                      </a:r>
                      <a:endParaRPr lang="en-US" dirty="0"/>
                    </a:p>
                  </a:txBody>
                  <a:tcPr/>
                </a:tc>
              </a:tr>
              <a:tr h="649927">
                <a:tc>
                  <a:txBody>
                    <a:bodyPr/>
                    <a:lstStyle/>
                    <a:p>
                      <a:r>
                        <a:rPr lang="en-US" dirty="0" smtClean="0"/>
                        <a:t>Depreciation and amortization</a:t>
                      </a:r>
                      <a:endParaRPr lang="en-US" dirty="0"/>
                    </a:p>
                  </a:txBody>
                  <a:tcPr/>
                </a:tc>
                <a:tc>
                  <a:txBody>
                    <a:bodyPr/>
                    <a:lstStyle/>
                    <a:p>
                      <a:r>
                        <a:rPr lang="en-US" dirty="0" smtClean="0"/>
                        <a:t>(91 625)</a:t>
                      </a:r>
                      <a:endParaRPr lang="en-US" dirty="0"/>
                    </a:p>
                  </a:txBody>
                  <a:tcPr/>
                </a:tc>
                <a:tc>
                  <a:txBody>
                    <a:bodyPr/>
                    <a:lstStyle/>
                    <a:p>
                      <a:r>
                        <a:rPr lang="en-US" dirty="0" smtClean="0"/>
                        <a:t>(37</a:t>
                      </a:r>
                      <a:r>
                        <a:rPr lang="en-US" baseline="0" dirty="0" smtClean="0"/>
                        <a:t> 018)</a:t>
                      </a:r>
                      <a:endParaRPr lang="en-US" dirty="0"/>
                    </a:p>
                  </a:txBody>
                  <a:tcPr/>
                </a:tc>
                <a:tc>
                  <a:txBody>
                    <a:bodyPr/>
                    <a:lstStyle/>
                    <a:p>
                      <a:r>
                        <a:rPr lang="en-US" dirty="0" smtClean="0"/>
                        <a:t>(128</a:t>
                      </a:r>
                      <a:r>
                        <a:rPr lang="en-US" baseline="0" dirty="0" smtClean="0"/>
                        <a:t> 643)</a:t>
                      </a:r>
                      <a:endParaRPr lang="en-US" dirty="0"/>
                    </a:p>
                  </a:txBody>
                  <a:tcPr/>
                </a:tc>
              </a:tr>
              <a:tr h="649927">
                <a:tc>
                  <a:txBody>
                    <a:bodyPr/>
                    <a:lstStyle/>
                    <a:p>
                      <a:r>
                        <a:rPr lang="en-US" dirty="0" smtClean="0"/>
                        <a:t>Net operatin</a:t>
                      </a:r>
                      <a:r>
                        <a:rPr lang="en-US" baseline="0" dirty="0" smtClean="0"/>
                        <a:t>g income</a:t>
                      </a:r>
                      <a:endParaRPr lang="en-US" dirty="0"/>
                    </a:p>
                  </a:txBody>
                  <a:tcPr/>
                </a:tc>
                <a:tc>
                  <a:txBody>
                    <a:bodyPr/>
                    <a:lstStyle/>
                    <a:p>
                      <a:r>
                        <a:rPr lang="en-US" dirty="0" smtClean="0"/>
                        <a:t>$112</a:t>
                      </a:r>
                      <a:r>
                        <a:rPr lang="en-US" baseline="0" dirty="0" smtClean="0"/>
                        <a:t> 935</a:t>
                      </a:r>
                      <a:endParaRPr lang="en-US" dirty="0"/>
                    </a:p>
                  </a:txBody>
                  <a:tcPr/>
                </a:tc>
                <a:tc>
                  <a:txBody>
                    <a:bodyPr/>
                    <a:lstStyle/>
                    <a:p>
                      <a:r>
                        <a:rPr lang="en-US" dirty="0" smtClean="0"/>
                        <a:t>$(22</a:t>
                      </a:r>
                      <a:r>
                        <a:rPr lang="en-US" baseline="0" dirty="0" smtClean="0"/>
                        <a:t> 995)</a:t>
                      </a:r>
                      <a:endParaRPr lang="en-US" dirty="0"/>
                    </a:p>
                  </a:txBody>
                  <a:tcPr/>
                </a:tc>
                <a:tc>
                  <a:txBody>
                    <a:bodyPr/>
                    <a:lstStyle/>
                    <a:p>
                      <a:r>
                        <a:rPr lang="en-US" dirty="0" smtClean="0"/>
                        <a:t>$ 89</a:t>
                      </a:r>
                      <a:r>
                        <a:rPr lang="en-US" baseline="0" dirty="0" smtClean="0"/>
                        <a:t> 940</a:t>
                      </a:r>
                      <a:endParaRPr lang="en-US" dirty="0"/>
                    </a:p>
                  </a:txBody>
                  <a:tcPr/>
                </a:tc>
              </a:tr>
            </a:tbl>
          </a:graphicData>
        </a:graphic>
      </p:graphicFrame>
    </p:spTree>
    <p:extLst>
      <p:ext uri="{BB962C8B-B14F-4D97-AF65-F5344CB8AC3E}">
        <p14:creationId xmlns:p14="http://schemas.microsoft.com/office/powerpoint/2010/main" xmlns="" val="147908796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US Operations Losses</a:t>
            </a:r>
            <a:endParaRPr lang="en-US" dirty="0"/>
          </a:p>
        </p:txBody>
      </p:sp>
      <p:sp>
        <p:nvSpPr>
          <p:cNvPr id="3" name="Content Placeholder 2"/>
          <p:cNvSpPr>
            <a:spLocks noGrp="1"/>
          </p:cNvSpPr>
          <p:nvPr>
            <p:ph sz="quarter" idx="1"/>
          </p:nvPr>
        </p:nvSpPr>
        <p:spPr/>
        <p:txBody>
          <a:bodyPr>
            <a:normAutofit/>
          </a:bodyPr>
          <a:lstStyle/>
          <a:p>
            <a:r>
              <a:rPr lang="en-US" dirty="0" smtClean="0"/>
              <a:t>Bankruptcy proceedings from US clients,</a:t>
            </a:r>
          </a:p>
          <a:p>
            <a:r>
              <a:rPr lang="en-US" dirty="0" smtClean="0"/>
              <a:t>Circuit City (1 078 000 sq.ft)	</a:t>
            </a:r>
          </a:p>
          <a:p>
            <a:pPr lvl="1"/>
            <a:r>
              <a:rPr lang="en-US" dirty="0" smtClean="0"/>
              <a:t>Write down of $19.8 million (property)</a:t>
            </a:r>
          </a:p>
          <a:p>
            <a:r>
              <a:rPr lang="en-US" dirty="0" smtClean="0"/>
              <a:t>Bruno’s Supermarkets LLC</a:t>
            </a:r>
          </a:p>
          <a:p>
            <a:pPr lvl="1"/>
            <a:r>
              <a:rPr lang="en-US" dirty="0" smtClean="0"/>
              <a:t>Write down of $6.7 M (property), $6.8 M (mortgage)</a:t>
            </a:r>
          </a:p>
          <a:p>
            <a:r>
              <a:rPr lang="en-US" dirty="0" smtClean="0"/>
              <a:t>Boscov’s Department Stores (7 properties termination)</a:t>
            </a:r>
          </a:p>
          <a:p>
            <a:pPr lvl="1"/>
            <a:r>
              <a:rPr lang="en-US" dirty="0" smtClean="0"/>
              <a:t>Write down of $ 106.9 million </a:t>
            </a:r>
            <a:endParaRPr lang="en-US" dirty="0"/>
          </a:p>
        </p:txBody>
      </p:sp>
    </p:spTree>
    <p:extLst>
      <p:ext uri="{BB962C8B-B14F-4D97-AF65-F5344CB8AC3E}">
        <p14:creationId xmlns:p14="http://schemas.microsoft.com/office/powerpoint/2010/main" xmlns="" val="8124585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Mortgages Payable</a:t>
            </a:r>
            <a:endParaRPr lang="en-US" dirty="0"/>
          </a:p>
        </p:txBody>
      </p:sp>
      <p:sp>
        <p:nvSpPr>
          <p:cNvPr id="3" name="Content Placeholder 2"/>
          <p:cNvSpPr>
            <a:spLocks noGrp="1"/>
          </p:cNvSpPr>
          <p:nvPr>
            <p:ph sz="quarter" idx="1"/>
          </p:nvPr>
        </p:nvSpPr>
        <p:spPr/>
        <p:txBody>
          <a:bodyPr/>
          <a:lstStyle/>
          <a:p>
            <a:r>
              <a:rPr lang="en-US" dirty="0" smtClean="0"/>
              <a:t>Dramatic decrease in mortgages payable</a:t>
            </a:r>
          </a:p>
          <a:p>
            <a:r>
              <a:rPr lang="en-US" dirty="0" smtClean="0"/>
              <a:t>Financed by debentures, both convertible and non-convertible</a:t>
            </a:r>
          </a:p>
          <a:p>
            <a:r>
              <a:rPr lang="en-US" dirty="0" smtClean="0"/>
              <a:t>Some mortgage obligations released under Chapter 11 the United States Bankruptcy Code</a:t>
            </a:r>
          </a:p>
          <a:p>
            <a:pPr lvl="1"/>
            <a:r>
              <a:rPr lang="en-US" dirty="0" smtClean="0"/>
              <a:t>Did result in loss in value (write-downs) of the mortgages</a:t>
            </a:r>
          </a:p>
        </p:txBody>
      </p:sp>
    </p:spTree>
    <p:extLst>
      <p:ext uri="{BB962C8B-B14F-4D97-AF65-F5344CB8AC3E}">
        <p14:creationId xmlns:p14="http://schemas.microsoft.com/office/powerpoint/2010/main" xmlns="" val="3766627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08520" y="1597248"/>
          <a:ext cx="9001000" cy="471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p:txBody>
          <a:bodyPr/>
          <a:lstStyle/>
          <a:p>
            <a:r>
              <a:rPr lang="en-US" dirty="0" smtClean="0"/>
              <a:t>Benefits of REITs</a:t>
            </a:r>
            <a:endParaRPr lang="en-CA"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 to Debentures</a:t>
            </a:r>
            <a:endParaRPr lang="en-US" dirty="0"/>
          </a:p>
        </p:txBody>
      </p:sp>
      <p:sp>
        <p:nvSpPr>
          <p:cNvPr id="3" name="Content Placeholder 2"/>
          <p:cNvSpPr>
            <a:spLocks noGrp="1"/>
          </p:cNvSpPr>
          <p:nvPr>
            <p:ph sz="quarter" idx="1"/>
          </p:nvPr>
        </p:nvSpPr>
        <p:spPr/>
        <p:txBody>
          <a:bodyPr/>
          <a:lstStyle/>
          <a:p>
            <a:r>
              <a:rPr lang="en-US" dirty="0" smtClean="0"/>
              <a:t>Decrease in bank indebtedness</a:t>
            </a:r>
          </a:p>
          <a:p>
            <a:r>
              <a:rPr lang="en-US" dirty="0" smtClean="0"/>
              <a:t>Increase in unsecured debentures</a:t>
            </a:r>
          </a:p>
          <a:p>
            <a:r>
              <a:rPr lang="en-US" dirty="0" smtClean="0"/>
              <a:t>Able to secure financing for the Bow Project</a:t>
            </a:r>
          </a:p>
          <a:p>
            <a:endParaRPr lang="en-US" dirty="0"/>
          </a:p>
        </p:txBody>
      </p:sp>
    </p:spTree>
    <p:extLst>
      <p:ext uri="{BB962C8B-B14F-4D97-AF65-F5344CB8AC3E}">
        <p14:creationId xmlns:p14="http://schemas.microsoft.com/office/powerpoint/2010/main" xmlns="" val="313120321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Debenture Financing (purpose of the proceeds received)</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165" y="1905000"/>
            <a:ext cx="9067800" cy="369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412763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Debenture Rates</a:t>
            </a:r>
            <a:endParaRPr lang="en-US" dirty="0"/>
          </a:p>
        </p:txBody>
      </p:sp>
      <p:sp>
        <p:nvSpPr>
          <p:cNvPr id="3" name="Content Placeholder 2"/>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286000"/>
            <a:ext cx="7791450" cy="2028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003485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Risk</a:t>
            </a:r>
            <a:endParaRPr lang="en-US" dirty="0"/>
          </a:p>
        </p:txBody>
      </p:sp>
      <p:sp>
        <p:nvSpPr>
          <p:cNvPr id="3" name="Content Placeholder 2"/>
          <p:cNvSpPr>
            <a:spLocks noGrp="1"/>
          </p:cNvSpPr>
          <p:nvPr>
            <p:ph sz="quarter" idx="1"/>
          </p:nvPr>
        </p:nvSpPr>
        <p:spPr/>
        <p:txBody>
          <a:bodyPr/>
          <a:lstStyle/>
          <a:p>
            <a:r>
              <a:rPr lang="en-US" dirty="0" smtClean="0"/>
              <a:t>Currently qualified as a mutual fund trust for Canadian Income Tax Purposes</a:t>
            </a:r>
          </a:p>
          <a:p>
            <a:r>
              <a:rPr lang="en-US" dirty="0" smtClean="0"/>
              <a:t>Currently does not meet the technical requirements for REIT exemption</a:t>
            </a:r>
          </a:p>
          <a:p>
            <a:r>
              <a:rPr lang="en-US" dirty="0" smtClean="0"/>
              <a:t>SIFT rules requires certain distributions to no longer be deductible in computing taxable income</a:t>
            </a:r>
          </a:p>
          <a:p>
            <a:r>
              <a:rPr lang="en-US" dirty="0" smtClean="0"/>
              <a:t>Plans to qualify for REIT exemption</a:t>
            </a:r>
            <a:endParaRPr lang="en-US" dirty="0"/>
          </a:p>
        </p:txBody>
      </p:sp>
    </p:spTree>
    <p:extLst>
      <p:ext uri="{BB962C8B-B14F-4D97-AF65-F5344CB8AC3E}">
        <p14:creationId xmlns:p14="http://schemas.microsoft.com/office/powerpoint/2010/main" xmlns="" val="1394374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Profile</a:t>
            </a:r>
            <a:endParaRPr lang="en-US" dirty="0"/>
          </a:p>
        </p:txBody>
      </p:sp>
      <p:sp>
        <p:nvSpPr>
          <p:cNvPr id="3" name="Content Placeholder 2"/>
          <p:cNvSpPr>
            <a:spLocks noGrp="1"/>
          </p:cNvSpPr>
          <p:nvPr>
            <p:ph sz="quarter" idx="1"/>
          </p:nvPr>
        </p:nvSpPr>
        <p:spPr/>
        <p:txBody>
          <a:bodyPr>
            <a:normAutofit lnSpcReduction="10000"/>
          </a:bodyPr>
          <a:lstStyle/>
          <a:p>
            <a:pPr marL="0" indent="0">
              <a:buNone/>
            </a:pPr>
            <a:r>
              <a:rPr lang="en-US" dirty="0"/>
              <a:t>Thomas J. </a:t>
            </a:r>
            <a:r>
              <a:rPr lang="en-US" dirty="0" smtClean="0"/>
              <a:t>Hofstedter President, CEO since (December 1996)</a:t>
            </a:r>
          </a:p>
          <a:p>
            <a:r>
              <a:rPr lang="en-US" dirty="0" smtClean="0"/>
              <a:t>President </a:t>
            </a:r>
            <a:r>
              <a:rPr lang="en-US" dirty="0"/>
              <a:t>and </a:t>
            </a:r>
            <a:r>
              <a:rPr lang="en-US" dirty="0" smtClean="0"/>
              <a:t>CEO of Finance Trust (October 2008)</a:t>
            </a:r>
            <a:endParaRPr lang="en-US" dirty="0"/>
          </a:p>
          <a:p>
            <a:r>
              <a:rPr lang="en-US" dirty="0" smtClean="0"/>
              <a:t>Member of Board of Trustee </a:t>
            </a:r>
            <a:r>
              <a:rPr lang="en-US" dirty="0"/>
              <a:t>since </a:t>
            </a:r>
            <a:r>
              <a:rPr lang="en-US" dirty="0" smtClean="0"/>
              <a:t>1996</a:t>
            </a:r>
          </a:p>
          <a:p>
            <a:r>
              <a:rPr lang="en-US" dirty="0" smtClean="0"/>
              <a:t>attended </a:t>
            </a:r>
            <a:r>
              <a:rPr lang="en-US" dirty="0"/>
              <a:t>the University of </a:t>
            </a:r>
            <a:r>
              <a:rPr lang="en-US" dirty="0" smtClean="0"/>
              <a:t>Toronto</a:t>
            </a:r>
          </a:p>
          <a:p>
            <a:r>
              <a:rPr lang="en-US" dirty="0" smtClean="0"/>
              <a:t>Chartered Accountant</a:t>
            </a:r>
          </a:p>
          <a:p>
            <a:r>
              <a:rPr lang="en-US" dirty="0" smtClean="0"/>
              <a:t>Compensation: $ 1 534 760</a:t>
            </a:r>
          </a:p>
          <a:p>
            <a:r>
              <a:rPr lang="en-US" dirty="0" smtClean="0"/>
              <a:t>Exercisable options MV: $ 12 940 800</a:t>
            </a:r>
          </a:p>
          <a:p>
            <a:r>
              <a:rPr lang="en-US" dirty="0" smtClean="0"/>
              <a:t>Member of Realpac</a:t>
            </a:r>
          </a:p>
        </p:txBody>
      </p:sp>
    </p:spTree>
    <p:extLst>
      <p:ext uri="{BB962C8B-B14F-4D97-AF65-F5344CB8AC3E}">
        <p14:creationId xmlns:p14="http://schemas.microsoft.com/office/powerpoint/2010/main" xmlns="" val="37863076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Profile</a:t>
            </a:r>
            <a:endParaRPr lang="en-US" dirty="0"/>
          </a:p>
        </p:txBody>
      </p:sp>
      <p:sp>
        <p:nvSpPr>
          <p:cNvPr id="3" name="Content Placeholder 2"/>
          <p:cNvSpPr>
            <a:spLocks noGrp="1"/>
          </p:cNvSpPr>
          <p:nvPr>
            <p:ph sz="quarter" idx="1"/>
          </p:nvPr>
        </p:nvSpPr>
        <p:spPr/>
        <p:txBody>
          <a:bodyPr>
            <a:normAutofit fontScale="92500"/>
          </a:bodyPr>
          <a:lstStyle/>
          <a:p>
            <a:pPr marL="0" indent="0">
              <a:buNone/>
            </a:pPr>
            <a:r>
              <a:rPr lang="en-US" dirty="0"/>
              <a:t>Larry </a:t>
            </a:r>
            <a:r>
              <a:rPr lang="en-US" dirty="0" smtClean="0"/>
              <a:t>Froom  CA, </a:t>
            </a:r>
            <a:r>
              <a:rPr lang="en-US" dirty="0"/>
              <a:t>Chief Financial </a:t>
            </a:r>
            <a:r>
              <a:rPr lang="en-US" dirty="0" smtClean="0"/>
              <a:t>Officer (since 2006)</a:t>
            </a:r>
            <a:endParaRPr lang="en-US" dirty="0"/>
          </a:p>
          <a:p>
            <a:r>
              <a:rPr lang="en-US" dirty="0"/>
              <a:t>joined H&amp;R in </a:t>
            </a:r>
            <a:r>
              <a:rPr lang="en-US" dirty="0" smtClean="0"/>
              <a:t>1997</a:t>
            </a:r>
          </a:p>
          <a:p>
            <a:r>
              <a:rPr lang="en-US" dirty="0" smtClean="0"/>
              <a:t>joined </a:t>
            </a:r>
            <a:r>
              <a:rPr lang="en-US" dirty="0"/>
              <a:t>H&amp;R Developments in 1997 as </a:t>
            </a:r>
            <a:r>
              <a:rPr lang="en-US" dirty="0" smtClean="0"/>
              <a:t>Controller</a:t>
            </a:r>
          </a:p>
          <a:p>
            <a:r>
              <a:rPr lang="en-US" dirty="0" smtClean="0"/>
              <a:t>promoted </a:t>
            </a:r>
            <a:r>
              <a:rPr lang="en-US" dirty="0"/>
              <a:t>to VP - Finance for the H&amp;R Group in </a:t>
            </a:r>
            <a:r>
              <a:rPr lang="en-US" dirty="0" smtClean="0"/>
              <a:t>2003</a:t>
            </a:r>
          </a:p>
          <a:p>
            <a:r>
              <a:rPr lang="en-US" dirty="0" smtClean="0"/>
              <a:t>appointed </a:t>
            </a:r>
            <a:r>
              <a:rPr lang="en-US" dirty="0"/>
              <a:t>VP - Finance for H&amp;R REIT in January </a:t>
            </a:r>
            <a:r>
              <a:rPr lang="en-US" dirty="0" smtClean="0"/>
              <a:t>2006</a:t>
            </a:r>
          </a:p>
          <a:p>
            <a:r>
              <a:rPr lang="en-US" dirty="0" smtClean="0"/>
              <a:t> assumed CFO position </a:t>
            </a:r>
            <a:r>
              <a:rPr lang="en-US" dirty="0"/>
              <a:t>in September </a:t>
            </a:r>
            <a:r>
              <a:rPr lang="en-US" dirty="0" smtClean="0"/>
              <a:t>2006</a:t>
            </a:r>
          </a:p>
          <a:p>
            <a:r>
              <a:rPr lang="en-US" dirty="0" smtClean="0"/>
              <a:t>member </a:t>
            </a:r>
            <a:r>
              <a:rPr lang="en-US" dirty="0"/>
              <a:t>of </a:t>
            </a:r>
            <a:r>
              <a:rPr lang="en-US" dirty="0" smtClean="0"/>
              <a:t>Realpac</a:t>
            </a:r>
          </a:p>
          <a:p>
            <a:r>
              <a:rPr lang="en-US" dirty="0" smtClean="0"/>
              <a:t>Compensation: $ 797 256</a:t>
            </a:r>
          </a:p>
          <a:p>
            <a:endParaRPr lang="en-US" dirty="0"/>
          </a:p>
        </p:txBody>
      </p:sp>
    </p:spTree>
    <p:extLst>
      <p:ext uri="{BB962C8B-B14F-4D97-AF65-F5344CB8AC3E}">
        <p14:creationId xmlns:p14="http://schemas.microsoft.com/office/powerpoint/2010/main" xmlns="" val="41908894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Profile</a:t>
            </a:r>
            <a:endParaRPr lang="en-US" dirty="0"/>
          </a:p>
        </p:txBody>
      </p:sp>
      <p:sp>
        <p:nvSpPr>
          <p:cNvPr id="3" name="Content Placeholder 2"/>
          <p:cNvSpPr>
            <a:spLocks noGrp="1"/>
          </p:cNvSpPr>
          <p:nvPr>
            <p:ph sz="quarter" idx="1"/>
          </p:nvPr>
        </p:nvSpPr>
        <p:spPr/>
        <p:txBody>
          <a:bodyPr>
            <a:normAutofit/>
          </a:bodyPr>
          <a:lstStyle/>
          <a:p>
            <a:r>
              <a:rPr lang="en-US" dirty="0" smtClean="0"/>
              <a:t>Nathan Uhr</a:t>
            </a:r>
          </a:p>
          <a:p>
            <a:pPr lvl="1"/>
            <a:r>
              <a:rPr lang="en-US" dirty="0" smtClean="0"/>
              <a:t>Vice-President, Acquisitions, since 1996</a:t>
            </a:r>
          </a:p>
          <a:p>
            <a:pPr lvl="1"/>
            <a:r>
              <a:rPr lang="en-US" dirty="0"/>
              <a:t>Compensation: $ </a:t>
            </a:r>
            <a:r>
              <a:rPr lang="en-US" dirty="0" smtClean="0"/>
              <a:t>400 198</a:t>
            </a:r>
          </a:p>
          <a:p>
            <a:pPr lvl="1"/>
            <a:r>
              <a:rPr lang="en-US" dirty="0"/>
              <a:t>was H&amp;R Developments' Director of Leasing and Property Management and held various other positions with H&amp;R over 20 years before becoming Vice-President, Acquisitions of H&amp;R REIT, at its inception, in December </a:t>
            </a:r>
            <a:r>
              <a:rPr lang="en-US" dirty="0" smtClean="0"/>
              <a:t>1996</a:t>
            </a:r>
          </a:p>
          <a:p>
            <a:pPr lvl="1"/>
            <a:r>
              <a:rPr lang="en-US" dirty="0"/>
              <a:t>member of BOMA and the Canadian Urban Institute</a:t>
            </a:r>
          </a:p>
        </p:txBody>
      </p:sp>
    </p:spTree>
    <p:extLst>
      <p:ext uri="{BB962C8B-B14F-4D97-AF65-F5344CB8AC3E}">
        <p14:creationId xmlns:p14="http://schemas.microsoft.com/office/powerpoint/2010/main" xmlns="" val="213406550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3</a:t>
            </a:r>
            <a:r>
              <a:rPr lang="en-US" baseline="30000" dirty="0" smtClean="0"/>
              <a:t>rd</a:t>
            </a:r>
            <a:r>
              <a:rPr lang="en-US" dirty="0" smtClean="0"/>
              <a:t> Quarter 2010 Financial Statements</a:t>
            </a:r>
          </a:p>
          <a:p>
            <a:r>
              <a:rPr lang="en-US" dirty="0" smtClean="0"/>
              <a:t>Dec 31</a:t>
            </a:r>
            <a:r>
              <a:rPr lang="en-US" baseline="30000" dirty="0" smtClean="0"/>
              <a:t>st</a:t>
            </a:r>
            <a:r>
              <a:rPr lang="en-US" dirty="0" smtClean="0"/>
              <a:t> 2009 Annual Report</a:t>
            </a:r>
            <a:endParaRPr lang="en-US" dirty="0"/>
          </a:p>
        </p:txBody>
      </p:sp>
      <p:sp>
        <p:nvSpPr>
          <p:cNvPr id="3" name="Title 2"/>
          <p:cNvSpPr>
            <a:spLocks noGrp="1"/>
          </p:cNvSpPr>
          <p:nvPr>
            <p:ph type="title"/>
          </p:nvPr>
        </p:nvSpPr>
        <p:spPr/>
        <p:txBody>
          <a:bodyPr/>
          <a:lstStyle/>
          <a:p>
            <a:r>
              <a:rPr lang="en-US" dirty="0" smtClean="0"/>
              <a:t>Financial Analysis</a:t>
            </a:r>
            <a:endParaRPr lang="en-US" dirty="0"/>
          </a:p>
        </p:txBody>
      </p:sp>
    </p:spTree>
    <p:extLst>
      <p:ext uri="{BB962C8B-B14F-4D97-AF65-F5344CB8AC3E}">
        <p14:creationId xmlns:p14="http://schemas.microsoft.com/office/powerpoint/2010/main" xmlns="" val="383598197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 Income Statement 1of 2</a:t>
            </a:r>
            <a:endParaRPr lang="en-US" dirty="0"/>
          </a:p>
        </p:txBody>
      </p:sp>
      <p:sp>
        <p:nvSpPr>
          <p:cNvPr id="3" name="Content Placeholder 2"/>
          <p:cNvSpPr>
            <a:spLocks noGrp="1"/>
          </p:cNvSpPr>
          <p:nvPr>
            <p:ph sz="quarter" idx="1"/>
          </p:nvPr>
        </p:nvSpPr>
        <p:spPr/>
        <p:txBody>
          <a:bodyPr/>
          <a:lstStyle/>
          <a:p>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74543" y="1600200"/>
            <a:ext cx="7820025" cy="4476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4931229" y="4478975"/>
            <a:ext cx="19050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ounded Rectangle 4"/>
          <p:cNvSpPr/>
          <p:nvPr/>
        </p:nvSpPr>
        <p:spPr>
          <a:xfrm>
            <a:off x="5203371" y="5334000"/>
            <a:ext cx="1654629"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99943780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Q3 Income Statement </a:t>
            </a:r>
            <a:r>
              <a:rPr lang="en-US" dirty="0" smtClean="0"/>
              <a:t>2 of </a:t>
            </a:r>
            <a:r>
              <a:rPr lang="en-US" dirty="0"/>
              <a:t>2</a:t>
            </a:r>
          </a:p>
        </p:txBody>
      </p:sp>
      <p:sp>
        <p:nvSpPr>
          <p:cNvPr id="3" name="Content Placeholder 2"/>
          <p:cNvSpPr>
            <a:spLocks noGrp="1"/>
          </p:cNvSpPr>
          <p:nvPr>
            <p:ph sz="quarter"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057400"/>
            <a:ext cx="7781925" cy="340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4953000" y="3276600"/>
            <a:ext cx="1600200" cy="1524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xmlns="" val="4148980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Diversification</a:t>
            </a:r>
            <a:endParaRPr lang="en-CA" dirty="0"/>
          </a:p>
        </p:txBody>
      </p:sp>
      <p:pic>
        <p:nvPicPr>
          <p:cNvPr id="4" name="Picture 6"/>
          <p:cNvPicPr>
            <a:picLocks noChangeAspect="1" noChangeArrowheads="1"/>
          </p:cNvPicPr>
          <p:nvPr/>
        </p:nvPicPr>
        <p:blipFill>
          <a:blip r:embed="rId3" cstate="print"/>
          <a:srcRect/>
          <a:stretch>
            <a:fillRect/>
          </a:stretch>
        </p:blipFill>
        <p:spPr>
          <a:xfrm>
            <a:off x="0" y="1463693"/>
            <a:ext cx="9144000" cy="5394307"/>
          </a:xfrm>
          <a:prstGeom prst="rect">
            <a:avLst/>
          </a:prstGeom>
        </p:spPr>
      </p:pic>
      <p:pic>
        <p:nvPicPr>
          <p:cNvPr id="15362" name="Picture 2"/>
          <p:cNvPicPr>
            <a:picLocks noChangeAspect="1" noChangeArrowheads="1"/>
          </p:cNvPicPr>
          <p:nvPr/>
        </p:nvPicPr>
        <p:blipFill>
          <a:blip r:embed="rId4" cstate="print"/>
          <a:srcRect/>
          <a:stretch>
            <a:fillRect/>
          </a:stretch>
        </p:blipFill>
        <p:spPr bwMode="auto">
          <a:xfrm>
            <a:off x="5724128" y="3356992"/>
            <a:ext cx="666750" cy="248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 31</a:t>
            </a:r>
            <a:r>
              <a:rPr lang="en-US" baseline="30000" dirty="0" smtClean="0"/>
              <a:t>st</a:t>
            </a:r>
            <a:r>
              <a:rPr lang="en-US" dirty="0"/>
              <a:t> </a:t>
            </a:r>
            <a:r>
              <a:rPr lang="en-US" dirty="0" smtClean="0"/>
              <a:t>2009 Income Statement 1of 2</a:t>
            </a:r>
            <a:endParaRPr lang="en-US" dirty="0"/>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2787" y="1598591"/>
            <a:ext cx="7582395" cy="52128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6400800" y="2962894"/>
            <a:ext cx="1981200" cy="2286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ounded Rectangle 5"/>
          <p:cNvSpPr/>
          <p:nvPr/>
        </p:nvSpPr>
        <p:spPr>
          <a:xfrm>
            <a:off x="6400800" y="5715000"/>
            <a:ext cx="2099953" cy="2286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ounded Rectangle 4"/>
          <p:cNvSpPr/>
          <p:nvPr/>
        </p:nvSpPr>
        <p:spPr>
          <a:xfrm>
            <a:off x="6400800" y="5334000"/>
            <a:ext cx="685800" cy="30480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ounded Rectangle 7"/>
          <p:cNvSpPr/>
          <p:nvPr/>
        </p:nvSpPr>
        <p:spPr>
          <a:xfrm>
            <a:off x="6488876" y="5410200"/>
            <a:ext cx="826324" cy="2286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ounded Rectangle 6"/>
          <p:cNvSpPr/>
          <p:nvPr/>
        </p:nvSpPr>
        <p:spPr>
          <a:xfrm>
            <a:off x="6477000" y="4953000"/>
            <a:ext cx="1981200" cy="3810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371608739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8848" cy="990600"/>
          </a:xfrm>
        </p:spPr>
        <p:txBody>
          <a:bodyPr>
            <a:normAutofit fontScale="90000"/>
          </a:bodyPr>
          <a:lstStyle/>
          <a:p>
            <a:r>
              <a:rPr lang="en-US" dirty="0"/>
              <a:t>Dec 31</a:t>
            </a:r>
            <a:r>
              <a:rPr lang="en-US" baseline="30000" dirty="0"/>
              <a:t>st</a:t>
            </a:r>
            <a:r>
              <a:rPr lang="en-US" dirty="0"/>
              <a:t> 2009 Income Statement </a:t>
            </a:r>
            <a:r>
              <a:rPr lang="en-US" dirty="0" smtClean="0"/>
              <a:t>2 of </a:t>
            </a:r>
            <a:r>
              <a:rPr lang="en-US" dirty="0"/>
              <a:t>2</a:t>
            </a: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656607"/>
            <a:ext cx="7829550" cy="4935327"/>
          </a:xfrm>
          <a:prstGeom prst="rect">
            <a:avLst/>
          </a:prstGeom>
          <a:noFill/>
          <a:ln/>
        </p:spPr>
        <p:style>
          <a:lnRef idx="2">
            <a:schemeClr val="accent6">
              <a:shade val="50000"/>
            </a:schemeClr>
          </a:lnRef>
          <a:fillRef idx="1">
            <a:schemeClr val="accent6"/>
          </a:fillRef>
          <a:effectRef idx="0">
            <a:schemeClr val="accent6"/>
          </a:effectRef>
          <a:fontRef idx="minor">
            <a:schemeClr val="lt1"/>
          </a:fontRef>
        </p:style>
      </p:pic>
      <p:sp>
        <p:nvSpPr>
          <p:cNvPr id="4" name="Rounded Rectangle 3"/>
          <p:cNvSpPr/>
          <p:nvPr/>
        </p:nvSpPr>
        <p:spPr>
          <a:xfrm>
            <a:off x="6629400" y="2133600"/>
            <a:ext cx="2114550" cy="2286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19837" y="1495425"/>
            <a:ext cx="2428875" cy="20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ounded Rectangle 4"/>
          <p:cNvSpPr/>
          <p:nvPr/>
        </p:nvSpPr>
        <p:spPr>
          <a:xfrm>
            <a:off x="6705600" y="3733800"/>
            <a:ext cx="1981200" cy="304800"/>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37259405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 Balance Sheet</a:t>
            </a:r>
            <a:endParaRPr lang="en-US" dirty="0"/>
          </a:p>
        </p:txBody>
      </p:sp>
      <p:sp>
        <p:nvSpPr>
          <p:cNvPr id="3" name="Content Placeholder 2"/>
          <p:cNvSpPr>
            <a:spLocks noGrp="1"/>
          </p:cNvSpPr>
          <p:nvPr>
            <p:ph sz="quarter" idx="1"/>
          </p:nvPr>
        </p:nvSpPr>
        <p:spPr>
          <a:xfrm>
            <a:off x="76200" y="1600200"/>
            <a:ext cx="2743200" cy="4495800"/>
          </a:xfrm>
        </p:spPr>
        <p:txBody>
          <a:bodyPr/>
          <a:lstStyle/>
          <a:p>
            <a:endParaRPr lang="en-US"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1526781"/>
            <a:ext cx="4953000" cy="513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ular Callout 4"/>
          <p:cNvSpPr/>
          <p:nvPr/>
        </p:nvSpPr>
        <p:spPr>
          <a:xfrm>
            <a:off x="5257800" y="1752600"/>
            <a:ext cx="1524000" cy="457200"/>
          </a:xfrm>
          <a:prstGeom prst="wedgeRectCallout">
            <a:avLst>
              <a:gd name="adj1" fmla="val 74622"/>
              <a:gd name="adj2" fmla="val 93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$4,063,728</a:t>
            </a:r>
          </a:p>
        </p:txBody>
      </p:sp>
      <p:sp>
        <p:nvSpPr>
          <p:cNvPr id="6" name="Rectangular Callout 5"/>
          <p:cNvSpPr/>
          <p:nvPr/>
        </p:nvSpPr>
        <p:spPr>
          <a:xfrm>
            <a:off x="2133600" y="1752600"/>
            <a:ext cx="1295400" cy="533400"/>
          </a:xfrm>
          <a:prstGeom prst="wedgeRectCallout">
            <a:avLst>
              <a:gd name="adj1" fmla="val 92917"/>
              <a:gd name="adj2" fmla="val 107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$343,597 increase</a:t>
            </a:r>
          </a:p>
        </p:txBody>
      </p:sp>
      <p:sp>
        <p:nvSpPr>
          <p:cNvPr id="7" name="Rounded Rectangular Callout 6"/>
          <p:cNvSpPr/>
          <p:nvPr/>
        </p:nvSpPr>
        <p:spPr>
          <a:xfrm>
            <a:off x="381000" y="2333625"/>
            <a:ext cx="1676400" cy="533400"/>
          </a:xfrm>
          <a:prstGeom prst="wedgeRoundRectCallout">
            <a:avLst>
              <a:gd name="adj1" fmla="val 146709"/>
              <a:gd name="adj2" fmla="val 71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$67,474 cash decrease</a:t>
            </a:r>
          </a:p>
        </p:txBody>
      </p:sp>
      <p:sp>
        <p:nvSpPr>
          <p:cNvPr id="8" name="Rounded Rectangular Callout 7"/>
          <p:cNvSpPr/>
          <p:nvPr/>
        </p:nvSpPr>
        <p:spPr>
          <a:xfrm>
            <a:off x="1524000" y="3530487"/>
            <a:ext cx="1695450" cy="561975"/>
          </a:xfrm>
          <a:prstGeom prst="wedgeRoundRectCallout">
            <a:avLst>
              <a:gd name="adj1" fmla="val 76898"/>
              <a:gd name="adj2" fmla="val 943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$257,257 increase</a:t>
            </a:r>
          </a:p>
        </p:txBody>
      </p:sp>
      <p:sp>
        <p:nvSpPr>
          <p:cNvPr id="9" name="Cloud Callout 8"/>
          <p:cNvSpPr/>
          <p:nvPr/>
        </p:nvSpPr>
        <p:spPr>
          <a:xfrm>
            <a:off x="5867400" y="4092462"/>
            <a:ext cx="1219200" cy="431912"/>
          </a:xfrm>
          <a:prstGeom prst="cloudCallout">
            <a:avLst>
              <a:gd name="adj1" fmla="val 104182"/>
              <a:gd name="adj2" fmla="val 78302"/>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r>
              <a:rPr lang="en-US" sz="1100" dirty="0">
                <a:solidFill>
                  <a:prstClr val="black"/>
                </a:solidFill>
              </a:rPr>
              <a:t>$138,122</a:t>
            </a:r>
          </a:p>
        </p:txBody>
      </p:sp>
    </p:spTree>
    <p:extLst>
      <p:ext uri="{BB962C8B-B14F-4D97-AF65-F5344CB8AC3E}">
        <p14:creationId xmlns:p14="http://schemas.microsoft.com/office/powerpoint/2010/main" xmlns="" val="386340959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 31</a:t>
            </a:r>
            <a:r>
              <a:rPr lang="en-US" baseline="30000" dirty="0" smtClean="0"/>
              <a:t>st</a:t>
            </a:r>
            <a:r>
              <a:rPr lang="en-US" dirty="0" smtClean="0"/>
              <a:t> 2009 Balance Sheet</a:t>
            </a:r>
            <a:endParaRPr lang="en-US" dirty="0"/>
          </a:p>
        </p:txBody>
      </p:sp>
      <p:sp>
        <p:nvSpPr>
          <p:cNvPr id="3" name="Content Placeholder 2"/>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33750" y="1544738"/>
            <a:ext cx="5638800" cy="5313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ular Callout 3"/>
          <p:cNvSpPr/>
          <p:nvPr/>
        </p:nvSpPr>
        <p:spPr>
          <a:xfrm>
            <a:off x="1388268" y="1676400"/>
            <a:ext cx="1490663" cy="457200"/>
          </a:xfrm>
          <a:prstGeom prst="wedgeRoundRectCallout">
            <a:avLst>
              <a:gd name="adj1" fmla="val 77865"/>
              <a:gd name="adj2" fmla="val 104167"/>
              <a:gd name="adj3" fmla="val 16667"/>
            </a:avLst>
          </a:prstGeom>
        </p:spPr>
        <p:style>
          <a:lnRef idx="1">
            <a:schemeClr val="accent3"/>
          </a:lnRef>
          <a:fillRef idx="3">
            <a:schemeClr val="accent3"/>
          </a:fillRef>
          <a:effectRef idx="2">
            <a:schemeClr val="accent3"/>
          </a:effectRef>
          <a:fontRef idx="minor">
            <a:schemeClr val="lt1"/>
          </a:fontRef>
        </p:style>
        <p:txBody>
          <a:bodyPr rtlCol="0" anchor="ctr"/>
          <a:lstStyle/>
          <a:p>
            <a:pPr algn="ctr" fontAlgn="auto">
              <a:spcBef>
                <a:spcPts val="0"/>
              </a:spcBef>
              <a:spcAft>
                <a:spcPts val="0"/>
              </a:spcAft>
            </a:pPr>
            <a:r>
              <a:rPr lang="en-US" dirty="0">
                <a:solidFill>
                  <a:prstClr val="white"/>
                </a:solidFill>
              </a:rPr>
              <a:t>$ 4 124 856</a:t>
            </a:r>
          </a:p>
        </p:txBody>
      </p:sp>
      <p:sp>
        <p:nvSpPr>
          <p:cNvPr id="5" name="Rounded Rectangular Callout 4"/>
          <p:cNvSpPr/>
          <p:nvPr/>
        </p:nvSpPr>
        <p:spPr>
          <a:xfrm>
            <a:off x="657224" y="2476500"/>
            <a:ext cx="1535906" cy="571500"/>
          </a:xfrm>
          <a:prstGeom prst="wedgeRoundRectCallout">
            <a:avLst>
              <a:gd name="adj1" fmla="val 117276"/>
              <a:gd name="adj2" fmla="val -29166"/>
              <a:gd name="adj3" fmla="val 16667"/>
            </a:avLst>
          </a:prstGeom>
        </p:spPr>
        <p:style>
          <a:lnRef idx="1">
            <a:schemeClr val="accent3"/>
          </a:lnRef>
          <a:fillRef idx="3">
            <a:schemeClr val="accent3"/>
          </a:fillRef>
          <a:effectRef idx="2">
            <a:schemeClr val="accent3"/>
          </a:effectRef>
          <a:fontRef idx="minor">
            <a:schemeClr val="lt1"/>
          </a:fontRef>
        </p:style>
        <p:txBody>
          <a:bodyPr rtlCol="0" anchor="ctr"/>
          <a:lstStyle/>
          <a:p>
            <a:pPr algn="ctr" fontAlgn="auto">
              <a:spcBef>
                <a:spcPts val="0"/>
              </a:spcBef>
              <a:spcAft>
                <a:spcPts val="0"/>
              </a:spcAft>
            </a:pPr>
            <a:r>
              <a:rPr lang="en-US" dirty="0">
                <a:solidFill>
                  <a:prstClr val="white"/>
                </a:solidFill>
              </a:rPr>
              <a:t>$204 338 increase</a:t>
            </a:r>
          </a:p>
        </p:txBody>
      </p:sp>
      <p:sp>
        <p:nvSpPr>
          <p:cNvPr id="6" name="Rounded Rectangular Callout 5"/>
          <p:cNvSpPr/>
          <p:nvPr/>
        </p:nvSpPr>
        <p:spPr>
          <a:xfrm>
            <a:off x="1497806" y="3695700"/>
            <a:ext cx="1440658" cy="533400"/>
          </a:xfrm>
          <a:prstGeom prst="wedgeRoundRectCallout">
            <a:avLst>
              <a:gd name="adj1" fmla="val 80752"/>
              <a:gd name="adj2" fmla="val 71428"/>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a:solidFill>
                  <a:prstClr val="white"/>
                </a:solidFill>
              </a:rPr>
              <a:t>$333 035 decrease</a:t>
            </a:r>
          </a:p>
        </p:txBody>
      </p:sp>
      <p:sp>
        <p:nvSpPr>
          <p:cNvPr id="7" name="Rounded Rectangular Callout 6"/>
          <p:cNvSpPr/>
          <p:nvPr/>
        </p:nvSpPr>
        <p:spPr>
          <a:xfrm>
            <a:off x="657225" y="4495800"/>
            <a:ext cx="1476376" cy="533400"/>
          </a:xfrm>
          <a:prstGeom prst="wedgeRoundRectCallout">
            <a:avLst>
              <a:gd name="adj1" fmla="val 134790"/>
              <a:gd name="adj2" fmla="val -46428"/>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a:solidFill>
                  <a:prstClr val="white"/>
                </a:solidFill>
              </a:rPr>
              <a:t>$460 938 increase</a:t>
            </a:r>
          </a:p>
        </p:txBody>
      </p:sp>
      <p:sp>
        <p:nvSpPr>
          <p:cNvPr id="8" name="Rounded Rectangular Callout 7"/>
          <p:cNvSpPr/>
          <p:nvPr/>
        </p:nvSpPr>
        <p:spPr>
          <a:xfrm>
            <a:off x="657224" y="5181600"/>
            <a:ext cx="1347787" cy="457200"/>
          </a:xfrm>
          <a:prstGeom prst="wedgeRoundRectCallout">
            <a:avLst>
              <a:gd name="adj1" fmla="val 156070"/>
              <a:gd name="adj2" fmla="val -72917"/>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a:solidFill>
                  <a:prstClr val="white"/>
                </a:solidFill>
              </a:rPr>
              <a:t>$99 378 decrease</a:t>
            </a:r>
          </a:p>
        </p:txBody>
      </p:sp>
      <p:sp>
        <p:nvSpPr>
          <p:cNvPr id="9" name="Rounded Rectangular Callout 8"/>
          <p:cNvSpPr/>
          <p:nvPr/>
        </p:nvSpPr>
        <p:spPr>
          <a:xfrm>
            <a:off x="657224" y="5867400"/>
            <a:ext cx="1347787" cy="457200"/>
          </a:xfrm>
          <a:prstGeom prst="wedgeRoundRectCallout">
            <a:avLst>
              <a:gd name="adj1" fmla="val 165438"/>
              <a:gd name="adj2" fmla="val -175000"/>
              <a:gd name="adj3" fmla="val 16667"/>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a:solidFill>
                  <a:prstClr val="white"/>
                </a:solidFill>
              </a:rPr>
              <a:t>$5 936 decrease</a:t>
            </a:r>
          </a:p>
        </p:txBody>
      </p:sp>
      <p:sp>
        <p:nvSpPr>
          <p:cNvPr id="10" name="Rounded Rectangular Callout 9"/>
          <p:cNvSpPr/>
          <p:nvPr/>
        </p:nvSpPr>
        <p:spPr>
          <a:xfrm>
            <a:off x="5715000" y="5943600"/>
            <a:ext cx="1219200" cy="381000"/>
          </a:xfrm>
          <a:prstGeom prst="wedgeRoundRectCallout">
            <a:avLst>
              <a:gd name="adj1" fmla="val 60657"/>
              <a:gd name="adj2" fmla="val 1200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prstClr val="white"/>
                </a:solidFill>
              </a:rPr>
              <a:t>$5 351 123</a:t>
            </a:r>
          </a:p>
        </p:txBody>
      </p:sp>
      <p:sp>
        <p:nvSpPr>
          <p:cNvPr id="11" name="Rounded Rectangular Callout 10"/>
          <p:cNvSpPr/>
          <p:nvPr/>
        </p:nvSpPr>
        <p:spPr>
          <a:xfrm>
            <a:off x="7315200" y="6134100"/>
            <a:ext cx="1143000" cy="342900"/>
          </a:xfrm>
          <a:prstGeom prst="wedgeRoundRectCallout">
            <a:avLst>
              <a:gd name="adj1" fmla="val 55804"/>
              <a:gd name="adj2" fmla="val 8360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400" dirty="0">
                <a:solidFill>
                  <a:prstClr val="white"/>
                </a:solidFill>
              </a:rPr>
              <a:t>$5 442 074</a:t>
            </a:r>
          </a:p>
        </p:txBody>
      </p:sp>
    </p:spTree>
    <p:extLst>
      <p:ext uri="{BB962C8B-B14F-4D97-AF65-F5344CB8AC3E}">
        <p14:creationId xmlns:p14="http://schemas.microsoft.com/office/powerpoint/2010/main" xmlns="" val="225315358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5774" y="106392"/>
            <a:ext cx="7066626" cy="6751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a:spLocks noGrp="1"/>
          </p:cNvSpPr>
          <p:nvPr>
            <p:ph type="title"/>
          </p:nvPr>
        </p:nvSpPr>
        <p:spPr>
          <a:xfrm>
            <a:off x="152400" y="152400"/>
            <a:ext cx="1216152" cy="990600"/>
          </a:xfrm>
        </p:spPr>
        <p:txBody>
          <a:bodyPr>
            <a:noAutofit/>
          </a:bodyPr>
          <a:lstStyle/>
          <a:p>
            <a:r>
              <a:rPr lang="en-US" sz="1800" dirty="0"/>
              <a:t>Q3 Statement of Cash Flows</a:t>
            </a: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1"/>
            <a:ext cx="3133725" cy="304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ular Callout 3"/>
          <p:cNvSpPr/>
          <p:nvPr/>
        </p:nvSpPr>
        <p:spPr>
          <a:xfrm>
            <a:off x="342900" y="5410200"/>
            <a:ext cx="1143000" cy="533400"/>
          </a:xfrm>
          <a:prstGeom prst="wedgeRectCallout">
            <a:avLst>
              <a:gd name="adj1" fmla="val 113333"/>
              <a:gd name="adj2" fmla="val 101071"/>
            </a:avLst>
          </a:prstGeom>
        </p:spPr>
        <p:style>
          <a:lnRef idx="3">
            <a:schemeClr val="lt1"/>
          </a:lnRef>
          <a:fillRef idx="1">
            <a:schemeClr val="accent6"/>
          </a:fillRef>
          <a:effectRef idx="1">
            <a:schemeClr val="accent6"/>
          </a:effectRef>
          <a:fontRef idx="minor">
            <a:schemeClr val="lt1"/>
          </a:fontRef>
        </p:style>
        <p:txBody>
          <a:bodyPr rtlCol="0" anchor="ctr"/>
          <a:lstStyle/>
          <a:p>
            <a:pPr algn="ctr" fontAlgn="auto">
              <a:spcBef>
                <a:spcPts val="0"/>
              </a:spcBef>
              <a:spcAft>
                <a:spcPts val="0"/>
              </a:spcAft>
            </a:pPr>
            <a:r>
              <a:rPr lang="en-US" dirty="0">
                <a:solidFill>
                  <a:prstClr val="white"/>
                </a:solidFill>
              </a:rPr>
              <a:t>$61,059 decrease</a:t>
            </a:r>
          </a:p>
        </p:txBody>
      </p:sp>
      <p:sp>
        <p:nvSpPr>
          <p:cNvPr id="5" name="Rectangular Callout 4"/>
          <p:cNvSpPr/>
          <p:nvPr/>
        </p:nvSpPr>
        <p:spPr>
          <a:xfrm>
            <a:off x="152400" y="3733800"/>
            <a:ext cx="1524000" cy="1143000"/>
          </a:xfrm>
          <a:prstGeom prst="wedgeRectCallout">
            <a:avLst>
              <a:gd name="adj1" fmla="val 70032"/>
              <a:gd name="adj2" fmla="val 55383"/>
            </a:avLst>
          </a:prstGeom>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US" sz="1200" dirty="0">
                <a:solidFill>
                  <a:prstClr val="black"/>
                </a:solidFill>
              </a:rPr>
              <a:t>Result of properties under development and acquisitions</a:t>
            </a:r>
          </a:p>
        </p:txBody>
      </p:sp>
      <p:cxnSp>
        <p:nvCxnSpPr>
          <p:cNvPr id="9" name="Straight Arrow Connector 8"/>
          <p:cNvCxnSpPr/>
          <p:nvPr/>
        </p:nvCxnSpPr>
        <p:spPr>
          <a:xfrm>
            <a:off x="5579087" y="6096000"/>
            <a:ext cx="44071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66790430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Ratios</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xmlns="" val="2910824565"/>
              </p:ext>
            </p:extLst>
          </p:nvPr>
        </p:nvGraphicFramePr>
        <p:xfrm>
          <a:off x="685800" y="1600200"/>
          <a:ext cx="8153400" cy="4926330"/>
        </p:xfrm>
        <a:graphic>
          <a:graphicData uri="http://schemas.openxmlformats.org/drawingml/2006/table">
            <a:tbl>
              <a:tblPr>
                <a:tableStyleId>{1FECB4D8-DB02-4DC6-A0A2-4F2EBAE1DC90}</a:tableStyleId>
              </a:tblPr>
              <a:tblGrid>
                <a:gridCol w="2667000"/>
                <a:gridCol w="1559971"/>
                <a:gridCol w="976584"/>
                <a:gridCol w="976382"/>
                <a:gridCol w="973209"/>
                <a:gridCol w="1000254"/>
              </a:tblGrid>
              <a:tr h="175756">
                <a:tc gridSpan="6">
                  <a:txBody>
                    <a:bodyPr/>
                    <a:lstStyle/>
                    <a:p>
                      <a:pPr algn="l" fontAlgn="t"/>
                      <a:r>
                        <a:rPr lang="en-US" sz="1100" u="none" strike="noStrike" dirty="0">
                          <a:effectLst/>
                        </a:rPr>
                        <a:t>Consolidated data </a:t>
                      </a:r>
                      <a:r>
                        <a:rPr lang="en-US" sz="1100" u="none" strike="noStrike" dirty="0" smtClean="0">
                          <a:effectLst/>
                        </a:rPr>
                        <a:t>(CAD</a:t>
                      </a:r>
                      <a:r>
                        <a:rPr lang="en-US" sz="1100" u="none" strike="noStrike" dirty="0">
                          <a:effectLst/>
                        </a:rPr>
                        <a:t>)</a:t>
                      </a:r>
                      <a:endParaRPr lang="en-US" sz="1100" b="1" i="0" u="none" strike="noStrike" dirty="0">
                        <a:solidFill>
                          <a:srgbClr val="000000"/>
                        </a:solidFill>
                        <a:effectLst/>
                        <a:latin typeface="arial"/>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5756">
                <a:tc rowSpan="4">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tc>
                <a:tc>
                  <a:txBody>
                    <a:bodyPr/>
                    <a:lstStyle/>
                    <a:p>
                      <a:pPr algn="r" fontAlgn="t"/>
                      <a:r>
                        <a:rPr lang="en-US" sz="1100" b="1" u="none" strike="noStrike" dirty="0">
                          <a:effectLst/>
                        </a:rPr>
                        <a:t>12/31/2009</a:t>
                      </a:r>
                      <a:endParaRPr lang="en-US" sz="1100" b="1" i="0" u="none" strike="noStrike" dirty="0">
                        <a:solidFill>
                          <a:srgbClr val="000000"/>
                        </a:solidFill>
                        <a:effectLst/>
                        <a:latin typeface="arial"/>
                      </a:endParaRPr>
                    </a:p>
                  </a:txBody>
                  <a:tcPr marL="9525" marR="9525" marT="9525" marB="0"/>
                </a:tc>
                <a:tc>
                  <a:txBody>
                    <a:bodyPr/>
                    <a:lstStyle/>
                    <a:p>
                      <a:pPr algn="r" fontAlgn="t"/>
                      <a:r>
                        <a:rPr lang="en-US" sz="1100" u="none" strike="noStrike">
                          <a:effectLst/>
                        </a:rPr>
                        <a:t>12/31/2008</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12/31/2007</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12/31/2006</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12/31/2005</a:t>
                      </a:r>
                      <a:endParaRPr lang="en-US" sz="1100" b="1" i="0" u="none" strike="noStrike">
                        <a:solidFill>
                          <a:srgbClr val="000000"/>
                        </a:solidFill>
                        <a:effectLst/>
                        <a:latin typeface="arial"/>
                      </a:endParaRPr>
                    </a:p>
                  </a:txBody>
                  <a:tcPr marL="9525" marR="9525" marT="9525" marB="0"/>
                </a:tc>
              </a:tr>
              <a:tr h="175756">
                <a:tc vMerge="1">
                  <a:txBody>
                    <a:bodyPr/>
                    <a:lstStyle/>
                    <a:p>
                      <a:endParaRPr lang="en-US"/>
                    </a:p>
                  </a:txBody>
                  <a:tcPr/>
                </a:tc>
                <a:tc>
                  <a:txBody>
                    <a:bodyPr/>
                    <a:lstStyle/>
                    <a:p>
                      <a:pPr algn="r" fontAlgn="t"/>
                      <a:r>
                        <a:rPr lang="en-US" sz="1100" b="1" u="none" strike="noStrike" dirty="0">
                          <a:effectLst/>
                        </a:rPr>
                        <a:t>12 months</a:t>
                      </a:r>
                      <a:endParaRPr lang="en-US" sz="1100" b="1" i="0" u="none" strike="noStrike" dirty="0">
                        <a:solidFill>
                          <a:srgbClr val="000000"/>
                        </a:solidFill>
                        <a:effectLst/>
                        <a:latin typeface="arial"/>
                      </a:endParaRPr>
                    </a:p>
                  </a:txBody>
                  <a:tcPr marL="9525" marR="9525" marT="9525" marB="0"/>
                </a:tc>
                <a:tc>
                  <a:txBody>
                    <a:bodyPr/>
                    <a:lstStyle/>
                    <a:p>
                      <a:pPr algn="r" fontAlgn="t"/>
                      <a:r>
                        <a:rPr lang="en-US" sz="1100" u="none" strike="noStrike">
                          <a:effectLst/>
                        </a:rPr>
                        <a:t>12 months</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 months</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 months</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12 months</a:t>
                      </a:r>
                      <a:endParaRPr lang="en-US" sz="1100" b="1" i="0" u="none" strike="noStrike">
                        <a:solidFill>
                          <a:srgbClr val="000000"/>
                        </a:solidFill>
                        <a:effectLst/>
                        <a:latin typeface="arial"/>
                      </a:endParaRPr>
                    </a:p>
                  </a:txBody>
                  <a:tcPr marL="9525" marR="9525" marT="9525" marB="0"/>
                </a:tc>
              </a:tr>
              <a:tr h="175756">
                <a:tc vMerge="1">
                  <a:txBody>
                    <a:bodyPr/>
                    <a:lstStyle/>
                    <a:p>
                      <a:endParaRPr lang="en-US"/>
                    </a:p>
                  </a:txBody>
                  <a:tcPr/>
                </a:tc>
                <a:tc>
                  <a:txBody>
                    <a:bodyPr/>
                    <a:lstStyle/>
                    <a:p>
                      <a:pPr algn="r" fontAlgn="t"/>
                      <a:r>
                        <a:rPr lang="en-US" sz="1100" b="1" u="none" strike="noStrike" dirty="0">
                          <a:effectLst/>
                        </a:rPr>
                        <a:t>Local GAAP</a:t>
                      </a:r>
                      <a:endParaRPr lang="en-US" sz="1100" b="1" i="0" u="none" strike="noStrike" dirty="0">
                        <a:solidFill>
                          <a:srgbClr val="000000"/>
                        </a:solidFill>
                        <a:effectLst/>
                        <a:latin typeface="arial"/>
                      </a:endParaRPr>
                    </a:p>
                  </a:txBody>
                  <a:tcPr marL="9525" marR="9525" marT="9525" marB="0"/>
                </a:tc>
                <a:tc>
                  <a:txBody>
                    <a:bodyPr/>
                    <a:lstStyle/>
                    <a:p>
                      <a:pPr algn="r" fontAlgn="t"/>
                      <a:r>
                        <a:rPr lang="en-US" sz="1100" u="none" strike="noStrike">
                          <a:effectLst/>
                        </a:rPr>
                        <a:t>Local GAAP</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Local GAAP</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Local GAAP</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Local GAAP</a:t>
                      </a:r>
                      <a:endParaRPr lang="en-US" sz="1100" b="1" i="0" u="none" strike="noStrike">
                        <a:solidFill>
                          <a:srgbClr val="000000"/>
                        </a:solidFill>
                        <a:effectLst/>
                        <a:latin typeface="arial"/>
                      </a:endParaRPr>
                    </a:p>
                  </a:txBody>
                  <a:tcPr marL="9525" marR="9525" marT="9525" marB="0"/>
                </a:tc>
              </a:tr>
              <a:tr h="175756">
                <a:tc vMerge="1">
                  <a:txBody>
                    <a:bodyPr/>
                    <a:lstStyle/>
                    <a:p>
                      <a:endParaRPr lang="en-US"/>
                    </a:p>
                  </a:txBody>
                  <a:tcPr/>
                </a:tc>
                <a:tc>
                  <a:txBody>
                    <a:bodyPr/>
                    <a:lstStyle/>
                    <a:p>
                      <a:pPr algn="r" fontAlgn="t"/>
                      <a:r>
                        <a:rPr lang="en-US" sz="1100" b="1" u="none" strike="noStrike" dirty="0">
                          <a:effectLst/>
                        </a:rPr>
                        <a:t>AR</a:t>
                      </a:r>
                      <a:endParaRPr lang="en-US" sz="1100" b="1" i="0" u="none" strike="noStrike" dirty="0">
                        <a:solidFill>
                          <a:srgbClr val="000000"/>
                        </a:solidFill>
                        <a:effectLst/>
                        <a:latin typeface="arial"/>
                      </a:endParaRPr>
                    </a:p>
                  </a:txBody>
                  <a:tcPr marL="9525" marR="9525" marT="9525" marB="0"/>
                </a:tc>
                <a:tc>
                  <a:txBody>
                    <a:bodyPr/>
                    <a:lstStyle/>
                    <a:p>
                      <a:pPr algn="r" fontAlgn="t"/>
                      <a:r>
                        <a:rPr lang="en-US" sz="1100" u="none" strike="noStrike">
                          <a:effectLst/>
                        </a:rPr>
                        <a:t>AR</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AR</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AR</a:t>
                      </a:r>
                      <a:endParaRPr lang="en-US" sz="1100" b="1" i="0" u="none" strike="noStrike">
                        <a:solidFill>
                          <a:srgbClr val="000000"/>
                        </a:solidFill>
                        <a:effectLst/>
                        <a:latin typeface="arial"/>
                      </a:endParaRPr>
                    </a:p>
                  </a:txBody>
                  <a:tcPr marL="9525" marR="9525" marT="9525" marB="0"/>
                </a:tc>
                <a:tc>
                  <a:txBody>
                    <a:bodyPr/>
                    <a:lstStyle/>
                    <a:p>
                      <a:pPr algn="r" fontAlgn="t"/>
                      <a:r>
                        <a:rPr lang="en-US" sz="1100" u="none" strike="noStrike">
                          <a:effectLst/>
                        </a:rPr>
                        <a:t>AR</a:t>
                      </a:r>
                      <a:endParaRPr lang="en-US" sz="1100" b="1" i="0" u="none" strike="noStrike">
                        <a:solidFill>
                          <a:srgbClr val="000000"/>
                        </a:solidFill>
                        <a:effectLst/>
                        <a:latin typeface="arial"/>
                      </a:endParaRPr>
                    </a:p>
                  </a:txBody>
                  <a:tcPr marL="9525" marR="9525" marT="9525" marB="0"/>
                </a:tc>
              </a:tr>
              <a:tr h="191672">
                <a:tc>
                  <a:txBody>
                    <a:bodyPr/>
                    <a:lstStyle/>
                    <a:p>
                      <a:pPr algn="l" fontAlgn="t"/>
                      <a:r>
                        <a:rPr lang="en-US" sz="1200" b="0" u="none" strike="noStrike">
                          <a:effectLst/>
                        </a:rPr>
                        <a:t>PROFITABILITY RATIOS</a:t>
                      </a:r>
                      <a:endParaRPr lang="en-US" sz="1200" b="0" i="0" u="none" strike="noStrike">
                        <a:solidFill>
                          <a:srgbClr val="333333"/>
                        </a:solidFill>
                        <a:effectLst/>
                        <a:latin typeface="arial"/>
                      </a:endParaRPr>
                    </a:p>
                  </a:txBody>
                  <a:tcPr marL="9525" marR="9525" marT="9525" marB="0"/>
                </a:tc>
                <a:tc>
                  <a:txBody>
                    <a:bodyPr/>
                    <a:lstStyle/>
                    <a:p>
                      <a:pPr algn="l" fontAlgn="b"/>
                      <a:r>
                        <a:rPr lang="en-US" sz="1100" b="1" u="none" strike="noStrike" dirty="0">
                          <a:effectLst/>
                        </a:rPr>
                        <a:t>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86918">
                <a:tc>
                  <a:txBody>
                    <a:bodyPr/>
                    <a:lstStyle/>
                    <a:p>
                      <a:pPr algn="l" fontAlgn="t"/>
                      <a:r>
                        <a:rPr lang="en-US" sz="1200" b="0" u="none" strike="noStrike">
                          <a:effectLst/>
                        </a:rPr>
                        <a:t>Return on Shareholder Funds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6.23</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1.21</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a:effectLst/>
                        </a:rPr>
                        <a:t>6.64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5.98</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7.07</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dirty="0">
                          <a:effectLst/>
                        </a:rPr>
                        <a:t>Return on capital employed (%)</a:t>
                      </a:r>
                      <a:endParaRPr lang="en-US" sz="1200" b="0" i="0" u="none" strike="noStrike" dirty="0">
                        <a:solidFill>
                          <a:srgbClr val="000000"/>
                        </a:solidFill>
                        <a:effectLst/>
                        <a:latin typeface="arial"/>
                      </a:endParaRPr>
                    </a:p>
                  </a:txBody>
                  <a:tcPr marL="9525" marR="9525" marT="9525" marB="0"/>
                </a:tc>
                <a:tc>
                  <a:txBody>
                    <a:bodyPr/>
                    <a:lstStyle/>
                    <a:p>
                      <a:pPr algn="r" fontAlgn="t"/>
                      <a:r>
                        <a:rPr lang="en-US" sz="1100" b="1" u="none" strike="noStrike" dirty="0">
                          <a:effectLst/>
                        </a:rPr>
                        <a:t>5.81</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3.85</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dirty="0">
                          <a:effectLst/>
                        </a:rPr>
                        <a:t>5.71</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5.65</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6.26</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Return on total assets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1.68</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0.35</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a:effectLst/>
                        </a:rPr>
                        <a:t>1.91</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1.79</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2.19</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Profit margin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14.31</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3.11</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a:effectLst/>
                        </a:rPr>
                        <a:t>16.68</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15.40</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17.61</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Gross Margin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68.25</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67.74</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a:effectLst/>
                        </a:rPr>
                        <a:t>n.a.</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n.a.</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n.a.</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EBITDA Margin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68.25</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71.69</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68.22</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68.61</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67.86</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EBIT Margin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a:effectLst/>
                        </a:rPr>
                        <a:t>45.23</a:t>
                      </a:r>
                      <a:endParaRPr lang="en-US" sz="1100" b="1" i="0" u="none" strike="noStrike">
                        <a:solidFill>
                          <a:srgbClr val="333333"/>
                        </a:solidFill>
                        <a:effectLst/>
                        <a:latin typeface="arial"/>
                      </a:endParaRPr>
                    </a:p>
                  </a:txBody>
                  <a:tcPr marL="9525" marR="9525" marT="9525" marB="0"/>
                </a:tc>
                <a:tc>
                  <a:txBody>
                    <a:bodyPr/>
                    <a:lstStyle/>
                    <a:p>
                      <a:pPr algn="r" fontAlgn="t"/>
                      <a:r>
                        <a:rPr lang="en-US" sz="1100" u="none" strike="noStrike" dirty="0">
                          <a:effectLst/>
                        </a:rPr>
                        <a:t>42.01</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47.54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48.56</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49.79</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Cash Flow / Turnover (%)</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38.21</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effectLst/>
                        </a:rPr>
                        <a:t>42.36</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20.30</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35.60</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36.20</a:t>
                      </a:r>
                      <a:endParaRPr lang="en-US" sz="1100" b="0" i="0" u="none" strike="noStrike">
                        <a:solidFill>
                          <a:srgbClr val="333333"/>
                        </a:solidFill>
                        <a:effectLst/>
                        <a:latin typeface="arial"/>
                      </a:endParaRPr>
                    </a:p>
                  </a:txBody>
                  <a:tcPr marL="9525" marR="9525" marT="9525" marB="0"/>
                </a:tc>
              </a:tr>
              <a:tr h="191672">
                <a:tc>
                  <a:txBody>
                    <a:bodyPr/>
                    <a:lstStyle/>
                    <a:p>
                      <a:pPr algn="l" fontAlgn="b"/>
                      <a:r>
                        <a:rPr lang="en-US" sz="1200" b="0" u="none" strike="noStrike">
                          <a:effectLst/>
                        </a:rPr>
                        <a:t> </a:t>
                      </a:r>
                      <a:endParaRPr lang="en-US" sz="1200" b="0" i="0" u="none" strike="noStrike">
                        <a:solidFill>
                          <a:srgbClr val="000000"/>
                        </a:solidFill>
                        <a:effectLst/>
                        <a:latin typeface="Calibri"/>
                      </a:endParaRPr>
                    </a:p>
                  </a:txBody>
                  <a:tcPr marL="9525" marR="9525" marT="9525"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91672">
                <a:tc>
                  <a:txBody>
                    <a:bodyPr/>
                    <a:lstStyle/>
                    <a:p>
                      <a:pPr algn="l" fontAlgn="t"/>
                      <a:r>
                        <a:rPr lang="en-US" sz="1200" b="0" u="none" strike="noStrike">
                          <a:effectLst/>
                        </a:rPr>
                        <a:t>OPERATIONAL RATIOS</a:t>
                      </a:r>
                      <a:endParaRPr lang="en-US" sz="1200" b="0" i="0" u="none" strike="noStrike">
                        <a:solidFill>
                          <a:srgbClr val="333333"/>
                        </a:solidFill>
                        <a:effectLst/>
                        <a:latin typeface="arial"/>
                      </a:endParaRPr>
                    </a:p>
                  </a:txBody>
                  <a:tcPr marL="9525" marR="9525" marT="9525" marB="0"/>
                </a:tc>
                <a:tc>
                  <a:txBody>
                    <a:bodyPr/>
                    <a:lstStyle/>
                    <a:p>
                      <a:pPr algn="l" fontAlgn="b"/>
                      <a:r>
                        <a:rPr lang="en-US" sz="1100" b="1" u="none" strike="noStrike" dirty="0">
                          <a:effectLst/>
                        </a:rPr>
                        <a:t>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86918">
                <a:tc>
                  <a:txBody>
                    <a:bodyPr/>
                    <a:lstStyle/>
                    <a:p>
                      <a:pPr algn="l" fontAlgn="t"/>
                      <a:r>
                        <a:rPr lang="en-US" sz="1200" b="0" u="none" strike="noStrike">
                          <a:effectLst/>
                        </a:rPr>
                        <a:t>Net Assets Turnover (x)</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0.12</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effectLst/>
                        </a:rPr>
                        <a:t>0.12</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0.12</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0.12</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0.13</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dirty="0">
                          <a:effectLst/>
                        </a:rPr>
                        <a:t>Interest Cover (x)</a:t>
                      </a:r>
                      <a:endParaRPr lang="en-US" sz="1200" b="0" i="0" u="none" strike="noStrike" dirty="0">
                        <a:solidFill>
                          <a:srgbClr val="000000"/>
                        </a:solidFill>
                        <a:effectLst/>
                        <a:latin typeface="arial"/>
                      </a:endParaRPr>
                    </a:p>
                  </a:txBody>
                  <a:tcPr marL="9525" marR="9525" marT="9525" marB="0"/>
                </a:tc>
                <a:tc>
                  <a:txBody>
                    <a:bodyPr/>
                    <a:lstStyle/>
                    <a:p>
                      <a:pPr algn="r" fontAlgn="t"/>
                      <a:r>
                        <a:rPr lang="en-US" sz="1100" b="1" u="none" strike="noStrike" dirty="0">
                          <a:effectLst/>
                        </a:rPr>
                        <a:t>1.40</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1.43</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1.57</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1.52</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1.60</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dirty="0">
                          <a:effectLst/>
                        </a:rPr>
                        <a:t>Collection period (days)</a:t>
                      </a:r>
                      <a:endParaRPr lang="en-US" sz="1200" b="0" i="0" u="none" strike="noStrike" dirty="0">
                        <a:solidFill>
                          <a:srgbClr val="000000"/>
                        </a:solidFill>
                        <a:effectLst/>
                        <a:latin typeface="arial"/>
                      </a:endParaRPr>
                    </a:p>
                  </a:txBody>
                  <a:tcPr marL="9525" marR="9525" marT="9525" marB="0"/>
                </a:tc>
                <a:tc>
                  <a:txBody>
                    <a:bodyPr/>
                    <a:lstStyle/>
                    <a:p>
                      <a:pPr algn="r" fontAlgn="t"/>
                      <a:r>
                        <a:rPr lang="en-US" sz="1100" b="1" u="none" strike="noStrike" dirty="0">
                          <a:effectLst/>
                        </a:rPr>
                        <a:t>4</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5</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4</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dirty="0">
                          <a:effectLst/>
                        </a:rPr>
                        <a:t>Credit period (days)</a:t>
                      </a:r>
                      <a:endParaRPr lang="en-US" sz="1200" b="0" i="0" u="none" strike="noStrike" dirty="0">
                        <a:solidFill>
                          <a:srgbClr val="000000"/>
                        </a:solidFill>
                        <a:effectLst/>
                        <a:latin typeface="arial"/>
                      </a:endParaRPr>
                    </a:p>
                  </a:txBody>
                  <a:tcPr marL="9525" marR="9525" marT="9525" marB="0"/>
                </a:tc>
                <a:tc>
                  <a:txBody>
                    <a:bodyPr/>
                    <a:lstStyle/>
                    <a:p>
                      <a:pPr algn="r" fontAlgn="t"/>
                      <a:r>
                        <a:rPr lang="en-US" sz="1100" b="1" u="none" strike="noStrike" dirty="0">
                          <a:effectLst/>
                        </a:rPr>
                        <a:t>95</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effectLst/>
                        </a:rPr>
                        <a:t>77</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57</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39</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42</a:t>
                      </a:r>
                      <a:endParaRPr lang="en-US" sz="1100" b="0" i="0" u="none" strike="noStrike">
                        <a:solidFill>
                          <a:srgbClr val="333333"/>
                        </a:solidFill>
                        <a:effectLst/>
                        <a:latin typeface="arial"/>
                      </a:endParaRPr>
                    </a:p>
                  </a:txBody>
                  <a:tcPr marL="9525" marR="9525" marT="9525" marB="0"/>
                </a:tc>
              </a:tr>
              <a:tr h="191672">
                <a:tc>
                  <a:txBody>
                    <a:bodyPr/>
                    <a:lstStyle/>
                    <a:p>
                      <a:pPr algn="l" fontAlgn="b"/>
                      <a:r>
                        <a:rPr lang="en-US" sz="1200" b="0" u="none" strike="noStrike">
                          <a:effectLst/>
                        </a:rPr>
                        <a:t> </a:t>
                      </a:r>
                      <a:endParaRPr lang="en-US" sz="1200" b="0" i="0" u="none" strike="noStrike">
                        <a:solidFill>
                          <a:srgbClr val="000000"/>
                        </a:solidFill>
                        <a:effectLst/>
                        <a:latin typeface="Calibri"/>
                      </a:endParaRPr>
                    </a:p>
                  </a:txBody>
                  <a:tcPr marL="9525" marR="9525" marT="9525"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91672">
                <a:tc>
                  <a:txBody>
                    <a:bodyPr/>
                    <a:lstStyle/>
                    <a:p>
                      <a:pPr algn="l" fontAlgn="t"/>
                      <a:r>
                        <a:rPr lang="en-US" sz="1200" b="0" u="none" strike="noStrike">
                          <a:effectLst/>
                        </a:rPr>
                        <a:t>STRUCTURE RATIOS</a:t>
                      </a:r>
                      <a:endParaRPr lang="en-US" sz="1200" b="0" i="0" u="none" strike="noStrike">
                        <a:solidFill>
                          <a:srgbClr val="333333"/>
                        </a:solidFill>
                        <a:effectLst/>
                        <a:latin typeface="arial"/>
                      </a:endParaRPr>
                    </a:p>
                  </a:txBody>
                  <a:tcPr marL="9525" marR="9525" marT="9525" marB="0"/>
                </a:tc>
                <a:tc>
                  <a:txBody>
                    <a:bodyPr/>
                    <a:lstStyle/>
                    <a:p>
                      <a:pPr algn="l" fontAlgn="b"/>
                      <a:r>
                        <a:rPr lang="en-US" sz="1100" b="1" u="none" strike="noStrike" dirty="0">
                          <a:effectLst/>
                        </a:rPr>
                        <a:t> </a:t>
                      </a:r>
                      <a:endParaRPr lang="en-US" sz="1100" b="1"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9525" marR="9525" marT="9525" marB="0" anchor="b"/>
                </a:tc>
              </a:tr>
              <a:tr h="186918">
                <a:tc>
                  <a:txBody>
                    <a:bodyPr/>
                    <a:lstStyle/>
                    <a:p>
                      <a:pPr algn="l" fontAlgn="t"/>
                      <a:r>
                        <a:rPr lang="en-US" sz="1200" b="0" u="none" strike="noStrike">
                          <a:effectLst/>
                        </a:rPr>
                        <a:t>Current ratio (x)</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dirty="0">
                          <a:effectLst/>
                        </a:rPr>
                        <a:t>0.84</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effectLst/>
                        </a:rPr>
                        <a:t>0.95</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0.60</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0.91</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0.76</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Liquidity Ratio (x)</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a:effectLst/>
                        </a:rPr>
                        <a:t>0.84</a:t>
                      </a:r>
                      <a:endParaRPr lang="en-US" sz="1100" b="1" i="0" u="none" strike="noStrike">
                        <a:solidFill>
                          <a:srgbClr val="333333"/>
                        </a:solidFill>
                        <a:effectLst/>
                        <a:latin typeface="arial"/>
                      </a:endParaRPr>
                    </a:p>
                  </a:txBody>
                  <a:tcPr marL="9525" marR="9525" marT="9525" marB="0"/>
                </a:tc>
                <a:tc>
                  <a:txBody>
                    <a:bodyPr/>
                    <a:lstStyle/>
                    <a:p>
                      <a:pPr algn="r" fontAlgn="t"/>
                      <a:r>
                        <a:rPr lang="en-US" sz="1100" u="none" strike="noStrike" dirty="0">
                          <a:effectLst/>
                        </a:rPr>
                        <a:t>0.95</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0.60</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0.91</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0.76</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a:effectLst/>
                        </a:rPr>
                        <a:t>Shareholders Liquidity Ratio (x)</a:t>
                      </a:r>
                      <a:endParaRPr lang="en-US" sz="1200" b="0" i="0" u="none" strike="noStrike">
                        <a:solidFill>
                          <a:srgbClr val="000000"/>
                        </a:solidFill>
                        <a:effectLst/>
                        <a:latin typeface="arial"/>
                      </a:endParaRPr>
                    </a:p>
                  </a:txBody>
                  <a:tcPr marL="9525" marR="9525" marT="9525" marB="0"/>
                </a:tc>
                <a:tc>
                  <a:txBody>
                    <a:bodyPr/>
                    <a:lstStyle/>
                    <a:p>
                      <a:pPr algn="r" fontAlgn="t"/>
                      <a:r>
                        <a:rPr lang="en-US" sz="1100" b="1" u="none" strike="noStrike">
                          <a:effectLst/>
                        </a:rPr>
                        <a:t>0.40</a:t>
                      </a:r>
                      <a:endParaRPr lang="en-US" sz="1100" b="1" i="0" u="none" strike="noStrike">
                        <a:solidFill>
                          <a:srgbClr val="333333"/>
                        </a:solidFill>
                        <a:effectLst/>
                        <a:latin typeface="arial"/>
                      </a:endParaRPr>
                    </a:p>
                  </a:txBody>
                  <a:tcPr marL="9525" marR="9525" marT="9525" marB="0"/>
                </a:tc>
                <a:tc>
                  <a:txBody>
                    <a:bodyPr/>
                    <a:lstStyle/>
                    <a:p>
                      <a:pPr algn="r" fontAlgn="t"/>
                      <a:r>
                        <a:rPr lang="en-US" sz="1100" u="none" strike="noStrike" dirty="0">
                          <a:solidFill>
                            <a:schemeClr val="accent2">
                              <a:lumMod val="75000"/>
                            </a:schemeClr>
                          </a:solidFill>
                          <a:effectLst/>
                        </a:rPr>
                        <a:t>0.44</a:t>
                      </a:r>
                      <a:endParaRPr lang="en-US" sz="1100" b="0" i="0" u="none" strike="noStrike" dirty="0">
                        <a:solidFill>
                          <a:schemeClr val="accent2">
                            <a:lumMod val="75000"/>
                          </a:schemeClr>
                        </a:solidFill>
                        <a:effectLst/>
                        <a:latin typeface="arial"/>
                      </a:endParaRPr>
                    </a:p>
                  </a:txBody>
                  <a:tcPr marL="9525" marR="9525" marT="9525" marB="0"/>
                </a:tc>
                <a:tc>
                  <a:txBody>
                    <a:bodyPr/>
                    <a:lstStyle/>
                    <a:p>
                      <a:pPr algn="r" fontAlgn="t"/>
                      <a:r>
                        <a:rPr lang="en-US" sz="1100" u="none" strike="noStrike">
                          <a:effectLst/>
                        </a:rPr>
                        <a:t>0.44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0.44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0.47</a:t>
                      </a:r>
                      <a:endParaRPr lang="en-US" sz="1100" b="0" i="0" u="none" strike="noStrike">
                        <a:solidFill>
                          <a:srgbClr val="333333"/>
                        </a:solidFill>
                        <a:effectLst/>
                        <a:latin typeface="arial"/>
                      </a:endParaRPr>
                    </a:p>
                  </a:txBody>
                  <a:tcPr marL="9525" marR="9525" marT="9525" marB="0"/>
                </a:tc>
              </a:tr>
              <a:tr h="186918">
                <a:tc>
                  <a:txBody>
                    <a:bodyPr/>
                    <a:lstStyle/>
                    <a:p>
                      <a:pPr algn="l" fontAlgn="t"/>
                      <a:r>
                        <a:rPr lang="en-US" sz="1200" b="0" u="none" strike="noStrike" dirty="0">
                          <a:effectLst/>
                        </a:rPr>
                        <a:t>Solvency ratio (%)</a:t>
                      </a:r>
                      <a:endParaRPr lang="en-US" sz="1200" b="0" i="0" u="none" strike="noStrike" dirty="0">
                        <a:solidFill>
                          <a:srgbClr val="000000"/>
                        </a:solidFill>
                        <a:effectLst/>
                        <a:latin typeface="arial"/>
                      </a:endParaRPr>
                    </a:p>
                  </a:txBody>
                  <a:tcPr marL="9525" marR="9525" marT="9525" marB="0"/>
                </a:tc>
                <a:tc>
                  <a:txBody>
                    <a:bodyPr/>
                    <a:lstStyle/>
                    <a:p>
                      <a:pPr algn="r" fontAlgn="t"/>
                      <a:r>
                        <a:rPr lang="en-US" sz="1100" b="1" u="none" strike="noStrike" dirty="0">
                          <a:effectLst/>
                        </a:rPr>
                        <a:t>27.02</a:t>
                      </a:r>
                      <a:endParaRPr lang="en-US" sz="1100" b="1" i="0" u="none" strike="noStrike" dirty="0">
                        <a:solidFill>
                          <a:srgbClr val="333333"/>
                        </a:solidFill>
                        <a:effectLst/>
                        <a:latin typeface="arial"/>
                      </a:endParaRPr>
                    </a:p>
                  </a:txBody>
                  <a:tcPr marL="9525" marR="9525" marT="9525" marB="0"/>
                </a:tc>
                <a:tc>
                  <a:txBody>
                    <a:bodyPr/>
                    <a:lstStyle/>
                    <a:p>
                      <a:pPr algn="r" fontAlgn="t"/>
                      <a:r>
                        <a:rPr lang="en-US" sz="1100" u="none" strike="noStrike" dirty="0">
                          <a:effectLst/>
                        </a:rPr>
                        <a:t>28.89</a:t>
                      </a:r>
                      <a:endParaRPr lang="en-US" sz="1100" b="0" i="0" u="none" strike="noStrike" dirty="0">
                        <a:solidFill>
                          <a:srgbClr val="333333"/>
                        </a:solidFill>
                        <a:effectLst/>
                        <a:latin typeface="arial"/>
                      </a:endParaRPr>
                    </a:p>
                  </a:txBody>
                  <a:tcPr marL="9525" marR="9525" marT="9525" marB="0"/>
                </a:tc>
                <a:tc>
                  <a:txBody>
                    <a:bodyPr/>
                    <a:lstStyle/>
                    <a:p>
                      <a:pPr algn="r" fontAlgn="t"/>
                      <a:r>
                        <a:rPr lang="en-US" sz="1100" u="none" strike="noStrike">
                          <a:effectLst/>
                        </a:rPr>
                        <a:t>28.84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a:effectLst/>
                        </a:rPr>
                        <a:t>29.94</a:t>
                      </a:r>
                      <a:endParaRPr lang="en-US" sz="1100" b="0" i="0" u="none" strike="noStrike">
                        <a:solidFill>
                          <a:srgbClr val="333333"/>
                        </a:solidFill>
                        <a:effectLst/>
                        <a:latin typeface="arial"/>
                      </a:endParaRPr>
                    </a:p>
                  </a:txBody>
                  <a:tcPr marL="9525" marR="9525" marT="9525" marB="0"/>
                </a:tc>
                <a:tc>
                  <a:txBody>
                    <a:bodyPr/>
                    <a:lstStyle/>
                    <a:p>
                      <a:pPr algn="r" fontAlgn="t"/>
                      <a:r>
                        <a:rPr lang="en-US" sz="1100" u="none" strike="noStrike" dirty="0">
                          <a:effectLst/>
                        </a:rPr>
                        <a:t>30.98</a:t>
                      </a:r>
                      <a:endParaRPr lang="en-US" sz="1100" b="0" i="0" u="none" strike="noStrike" dirty="0">
                        <a:solidFill>
                          <a:srgbClr val="333333"/>
                        </a:solidFill>
                        <a:effectLst/>
                        <a:latin typeface="arial"/>
                      </a:endParaRPr>
                    </a:p>
                  </a:txBody>
                  <a:tcPr marL="9525" marR="9525" marT="9525" marB="0"/>
                </a:tc>
              </a:tr>
            </a:tbl>
          </a:graphicData>
        </a:graphic>
      </p:graphicFrame>
    </p:spTree>
    <p:extLst>
      <p:ext uri="{BB962C8B-B14F-4D97-AF65-F5344CB8AC3E}">
        <p14:creationId xmlns:p14="http://schemas.microsoft.com/office/powerpoint/2010/main" xmlns="" val="75122356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financial performance</a:t>
            </a:r>
            <a:endParaRPr lang="en-US" dirty="0"/>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1" y="1524000"/>
            <a:ext cx="4191000" cy="2683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3641" y="1524000"/>
            <a:ext cx="4381500" cy="287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4208454"/>
            <a:ext cx="4020866" cy="2523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4953000" y="4636135"/>
            <a:ext cx="1667159" cy="669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Income Statement</a:t>
            </a:r>
          </a:p>
        </p:txBody>
      </p:sp>
      <p:sp>
        <p:nvSpPr>
          <p:cNvPr id="5" name="Rounded Rectangle 4"/>
          <p:cNvSpPr/>
          <p:nvPr/>
        </p:nvSpPr>
        <p:spPr>
          <a:xfrm>
            <a:off x="6924391" y="4580284"/>
            <a:ext cx="1533809" cy="7254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Balance Sheet</a:t>
            </a:r>
          </a:p>
        </p:txBody>
      </p:sp>
      <p:sp>
        <p:nvSpPr>
          <p:cNvPr id="6" name="Rounded Rectangle 5"/>
          <p:cNvSpPr/>
          <p:nvPr/>
        </p:nvSpPr>
        <p:spPr>
          <a:xfrm>
            <a:off x="4953000" y="57150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a:solidFill>
                  <a:prstClr val="white"/>
                </a:solidFill>
              </a:rPr>
              <a:t>Statement of Cash Flows</a:t>
            </a:r>
          </a:p>
        </p:txBody>
      </p:sp>
    </p:spTree>
    <p:extLst>
      <p:ext uri="{BB962C8B-B14F-4D97-AF65-F5344CB8AC3E}">
        <p14:creationId xmlns:p14="http://schemas.microsoft.com/office/powerpoint/2010/main" xmlns="" val="11524531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FFO, AFFO</a:t>
            </a:r>
            <a:endParaRPr lang="en-US" dirty="0"/>
          </a:p>
        </p:txBody>
      </p:sp>
      <p:sp>
        <p:nvSpPr>
          <p:cNvPr id="3" name="Title 2"/>
          <p:cNvSpPr>
            <a:spLocks noGrp="1"/>
          </p:cNvSpPr>
          <p:nvPr>
            <p:ph type="title"/>
          </p:nvPr>
        </p:nvSpPr>
        <p:spPr/>
        <p:txBody>
          <a:bodyPr>
            <a:normAutofit fontScale="90000"/>
          </a:bodyPr>
          <a:lstStyle/>
          <a:p>
            <a:r>
              <a:rPr lang="en-US" dirty="0" smtClean="0"/>
              <a:t>Funds from Operations, Adjusted Funds from Operations</a:t>
            </a:r>
            <a:endParaRPr lang="en-US" dirty="0"/>
          </a:p>
        </p:txBody>
      </p:sp>
    </p:spTree>
    <p:extLst>
      <p:ext uri="{BB962C8B-B14F-4D97-AF65-F5344CB8AC3E}">
        <p14:creationId xmlns:p14="http://schemas.microsoft.com/office/powerpoint/2010/main" xmlns="" val="37079535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2"/>
          <p:cNvSpPr>
            <a:spLocks noGrp="1"/>
          </p:cNvSpPr>
          <p:nvPr>
            <p:ph type="title"/>
          </p:nvPr>
        </p:nvSpPr>
        <p:spPr>
          <a:xfrm>
            <a:off x="428625" y="0"/>
            <a:ext cx="8229600" cy="1143000"/>
          </a:xfrm>
        </p:spPr>
        <p:txBody>
          <a:bodyPr/>
          <a:lstStyle/>
          <a:p>
            <a:r>
              <a:rPr lang="en-US" altLang="zh-CN" dirty="0" smtClean="0"/>
              <a:t>Q3 2010 FFO and NFFO 1of 2</a:t>
            </a:r>
            <a:endParaRPr lang="zh-CN" altLang="en-US" dirty="0" smtClean="0"/>
          </a:p>
        </p:txBody>
      </p:sp>
      <p:sp>
        <p:nvSpPr>
          <p:cNvPr id="2" name="Content Placeholder 1"/>
          <p:cNvSpPr>
            <a:spLocks noGrp="1"/>
          </p:cNvSpPr>
          <p:nvPr>
            <p:ph sz="quarter" idx="1"/>
          </p:nvPr>
        </p:nvSpPr>
        <p:spPr/>
        <p:txBody>
          <a:bodyPr/>
          <a:lstStyle/>
          <a:p>
            <a:endParaRPr lang="en-US" dirty="0"/>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 y="1752600"/>
            <a:ext cx="8524875" cy="435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63236120"/>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Q3 2010 FFO and NFFO </a:t>
            </a:r>
            <a:r>
              <a:rPr lang="en-US" altLang="zh-CN" dirty="0" smtClean="0"/>
              <a:t>2 of </a:t>
            </a:r>
            <a:r>
              <a:rPr lang="en-US" altLang="zh-CN" dirty="0"/>
              <a:t>2</a:t>
            </a:r>
            <a:endParaRPr lang="en-US" dirty="0"/>
          </a:p>
        </p:txBody>
      </p:sp>
      <p:sp>
        <p:nvSpPr>
          <p:cNvPr id="3" name="Content Placeholder 2"/>
          <p:cNvSpPr>
            <a:spLocks noGrp="1"/>
          </p:cNvSpPr>
          <p:nvPr>
            <p:ph sz="quarter" idx="1"/>
          </p:nvPr>
        </p:nvSpPr>
        <p:spPr/>
        <p:txBody>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524000"/>
            <a:ext cx="7322128"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6509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Legality Requirements</a:t>
            </a:r>
            <a:endParaRPr lang="en-CA" dirty="0"/>
          </a:p>
        </p:txBody>
      </p:sp>
      <p:sp>
        <p:nvSpPr>
          <p:cNvPr id="3" name="Content Placeholder 2"/>
          <p:cNvSpPr>
            <a:spLocks noGrp="1"/>
          </p:cNvSpPr>
          <p:nvPr>
            <p:ph idx="1"/>
          </p:nvPr>
        </p:nvSpPr>
        <p:spPr/>
        <p:txBody>
          <a:bodyPr>
            <a:noAutofit/>
          </a:bodyPr>
          <a:lstStyle/>
          <a:p>
            <a:pPr>
              <a:buBlip>
                <a:blip r:embed="rId3"/>
              </a:buBlip>
            </a:pPr>
            <a:r>
              <a:rPr lang="en-US" altLang="zh-CN" sz="2200" dirty="0" smtClean="0">
                <a:latin typeface="Times New Roman" pitchFamily="18" charset="0"/>
                <a:ea typeface="宋体" pitchFamily="2" charset="-122"/>
                <a:cs typeface="Times New Roman" pitchFamily="18" charset="0"/>
              </a:rPr>
              <a:t>Minimum of 150 unitholders, and are listed on a recognized Canadian Exchange</a:t>
            </a:r>
          </a:p>
          <a:p>
            <a:pPr>
              <a:buBlip>
                <a:blip r:embed="rId3"/>
              </a:buBlip>
            </a:pPr>
            <a:r>
              <a:rPr lang="en-US" altLang="zh-CN" sz="2200" dirty="0" smtClean="0">
                <a:latin typeface="Times New Roman" pitchFamily="18" charset="0"/>
                <a:ea typeface="宋体" pitchFamily="2" charset="-122"/>
                <a:cs typeface="Times New Roman" pitchFamily="18" charset="0"/>
              </a:rPr>
              <a:t>No more than 50% of the shares can be held by five or fewer individuals</a:t>
            </a:r>
          </a:p>
          <a:p>
            <a:pPr>
              <a:buBlip>
                <a:blip r:embed="rId3"/>
              </a:buBlip>
            </a:pPr>
            <a:r>
              <a:rPr lang="en-US" altLang="zh-CN" sz="2200" dirty="0" smtClean="0">
                <a:latin typeface="Times New Roman" pitchFamily="18" charset="0"/>
                <a:ea typeface="宋体" pitchFamily="2" charset="-122"/>
                <a:cs typeface="Times New Roman" pitchFamily="18" charset="0"/>
              </a:rPr>
              <a:t>At least 80% of its property must be real property in Canada, and other qualifying investments</a:t>
            </a:r>
          </a:p>
          <a:p>
            <a:pPr>
              <a:buBlip>
                <a:blip r:embed="rId3"/>
              </a:buBlip>
            </a:pPr>
            <a:r>
              <a:rPr lang="en-US" altLang="zh-CN" sz="2200" dirty="0" smtClean="0">
                <a:latin typeface="Times New Roman" pitchFamily="18" charset="0"/>
                <a:ea typeface="宋体" pitchFamily="2" charset="-122"/>
                <a:cs typeface="Times New Roman" pitchFamily="18" charset="0"/>
              </a:rPr>
              <a:t>At least 95% of its income must be derived from the disposition of or income earned from qualifying investments</a:t>
            </a:r>
          </a:p>
          <a:p>
            <a:pPr>
              <a:buBlip>
                <a:blip r:embed="rId3"/>
              </a:buBlip>
            </a:pPr>
            <a:r>
              <a:rPr lang="en-US" altLang="zh-CN" sz="2200" dirty="0" smtClean="0">
                <a:latin typeface="Times New Roman" pitchFamily="18" charset="0"/>
                <a:ea typeface="宋体" pitchFamily="2" charset="-122"/>
                <a:cs typeface="Times New Roman" pitchFamily="18" charset="0"/>
              </a:rPr>
              <a:t>No more than 10% of its property should consist of bonds, securities or shares in the capital stock of any one corporation or debtor</a:t>
            </a:r>
          </a:p>
          <a:p>
            <a:pPr>
              <a:buBlip>
                <a:blip r:embed="rId3"/>
              </a:buBlip>
            </a:pPr>
            <a:endParaRPr lang="en-US" altLang="zh-CN" sz="2200" dirty="0" smtClean="0">
              <a:latin typeface="Times New Roman" pitchFamily="18" charset="0"/>
              <a:ea typeface="宋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Q3 2010 AFFO</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600" y="1547249"/>
            <a:ext cx="6023354" cy="531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31794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Annual Report FFO</a:t>
            </a:r>
            <a:endParaRPr lang="en-US" dirty="0"/>
          </a:p>
        </p:txBody>
      </p:sp>
      <p:sp>
        <p:nvSpPr>
          <p:cNvPr id="3" name="Content Placeholder 2"/>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219200"/>
            <a:ext cx="8334375" cy="5546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158729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Annual Report AFFO</a:t>
            </a:r>
            <a:endParaRPr lang="en-US" dirty="0"/>
          </a:p>
        </p:txBody>
      </p:sp>
      <p:sp>
        <p:nvSpPr>
          <p:cNvPr id="3" name="Content Placeholder 2"/>
          <p:cNvSpPr>
            <a:spLocks noGrp="1"/>
          </p:cNvSpPr>
          <p:nvPr>
            <p:ph sz="quarter"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030" y="1075265"/>
            <a:ext cx="7715250" cy="5782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949646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algn="ctr"/>
            <a:r>
              <a:rPr lang="en-US" sz="4800" dirty="0" smtClean="0"/>
              <a:t>Hold</a:t>
            </a:r>
            <a:endParaRPr lang="en-US" sz="4800" dirty="0"/>
          </a:p>
        </p:txBody>
      </p:sp>
      <p:sp>
        <p:nvSpPr>
          <p:cNvPr id="3" name="Title 2"/>
          <p:cNvSpPr>
            <a:spLocks noGrp="1"/>
          </p:cNvSpPr>
          <p:nvPr>
            <p:ph type="title"/>
          </p:nvPr>
        </p:nvSpPr>
        <p:spPr/>
        <p:txBody>
          <a:bodyPr/>
          <a:lstStyle/>
          <a:p>
            <a:pPr algn="ctr"/>
            <a:r>
              <a:rPr lang="en-US" dirty="0" smtClean="0"/>
              <a:t>Recommendation</a:t>
            </a:r>
            <a:endParaRPr lang="en-US" dirty="0"/>
          </a:p>
        </p:txBody>
      </p:sp>
    </p:spTree>
    <p:extLst>
      <p:ext uri="{BB962C8B-B14F-4D97-AF65-F5344CB8AC3E}">
        <p14:creationId xmlns:p14="http://schemas.microsoft.com/office/powerpoint/2010/main" xmlns="" val="2682687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Tax Fairness Plan</a:t>
            </a:r>
            <a:endParaRPr lang="en-CA" dirty="0"/>
          </a:p>
        </p:txBody>
      </p:sp>
      <p:sp>
        <p:nvSpPr>
          <p:cNvPr id="3" name="Content Placeholder 2"/>
          <p:cNvSpPr>
            <a:spLocks noGrp="1"/>
          </p:cNvSpPr>
          <p:nvPr>
            <p:ph idx="1"/>
          </p:nvPr>
        </p:nvSpPr>
        <p:spPr>
          <a:xfrm>
            <a:off x="457200" y="1417638"/>
            <a:ext cx="8229600" cy="4891722"/>
          </a:xfrm>
        </p:spPr>
        <p:txBody>
          <a:bodyPr>
            <a:normAutofit/>
          </a:bodyPr>
          <a:lstStyle/>
          <a:p>
            <a:pPr marL="292100" indent="-347663">
              <a:lnSpc>
                <a:spcPct val="150000"/>
              </a:lnSpc>
            </a:pPr>
            <a:r>
              <a:rPr lang="en-US" altLang="zh-CN" sz="2400" dirty="0" smtClean="0">
                <a:latin typeface="Times New Roman" pitchFamily="18" charset="0"/>
                <a:ea typeface="宋体" pitchFamily="2" charset="-122"/>
                <a:cs typeface="Times New Roman" pitchFamily="18" charset="0"/>
              </a:rPr>
              <a:t>New tax rules announced in October 2006</a:t>
            </a:r>
          </a:p>
          <a:p>
            <a:pPr marL="292100" indent="-347663">
              <a:lnSpc>
                <a:spcPct val="150000"/>
              </a:lnSpc>
            </a:pPr>
            <a:r>
              <a:rPr lang="en-US" altLang="zh-CN" sz="2400" dirty="0" smtClean="0">
                <a:latin typeface="Times New Roman" pitchFamily="18" charset="0"/>
                <a:ea typeface="宋体" pitchFamily="2" charset="-122"/>
                <a:cs typeface="Times New Roman" pitchFamily="18" charset="0"/>
              </a:rPr>
              <a:t>Applicable to Canadian publicly traded income trusts (or publicly-traded partnerships)</a:t>
            </a:r>
            <a:endParaRPr lang="en-CA" altLang="zh-CN" sz="2400" dirty="0" smtClean="0">
              <a:latin typeface="Times New Roman" pitchFamily="18" charset="0"/>
              <a:ea typeface="宋体" pitchFamily="2" charset="-122"/>
              <a:cs typeface="Times New Roman" pitchFamily="18" charset="0"/>
            </a:endParaRPr>
          </a:p>
          <a:p>
            <a:pPr marL="292100" indent="-347663">
              <a:lnSpc>
                <a:spcPct val="150000"/>
              </a:lnSpc>
            </a:pPr>
            <a:r>
              <a:rPr lang="en-CA" sz="2400" dirty="0" smtClean="0">
                <a:latin typeface="Times New Roman" pitchFamily="18" charset="0"/>
                <a:cs typeface="Times New Roman" pitchFamily="18" charset="0"/>
              </a:rPr>
              <a:t>Effective from 2007 for trusts that begin to be publicly-traded after October 2006, but will only apply beginning from 2011 for existing trusts</a:t>
            </a:r>
            <a:endParaRPr lang="en-US" altLang="zh-CN" sz="2400" dirty="0" smtClean="0">
              <a:latin typeface="Times New Roman" pitchFamily="18" charset="0"/>
              <a:ea typeface="宋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2.png"/>
          <p:cNvPicPr>
            <a:picLocks noChangeAspect="1"/>
          </p:cNvPicPr>
          <p:nvPr/>
        </p:nvPicPr>
        <p:blipFill>
          <a:blip r:embed="rId3" cstate="print"/>
          <a:stretch>
            <a:fillRect/>
          </a:stretch>
        </p:blipFill>
        <p:spPr>
          <a:xfrm>
            <a:off x="354760" y="304800"/>
            <a:ext cx="8465712" cy="6248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47763" y="457200"/>
            <a:ext cx="6853237" cy="1143000"/>
          </a:xfrm>
        </p:spPr>
        <p:txBody>
          <a:bodyPr/>
          <a:lstStyle/>
          <a:p>
            <a:pPr algn="l"/>
            <a:r>
              <a:rPr lang="en-US" altLang="zh-TW" dirty="0" smtClean="0">
                <a:solidFill>
                  <a:srgbClr val="003366"/>
                </a:solidFill>
                <a:latin typeface="Georgia" pitchFamily="18" charset="0"/>
                <a:ea typeface="新細明體" pitchFamily="18" charset="-120"/>
              </a:rPr>
              <a:t>Agenda</a:t>
            </a:r>
            <a:endParaRPr lang="en-US" altLang="zh-TW" dirty="0">
              <a:solidFill>
                <a:srgbClr val="003366"/>
              </a:solidFill>
              <a:latin typeface="Georgia" pitchFamily="18" charset="0"/>
              <a:ea typeface="新細明體" pitchFamily="18" charset="-120"/>
            </a:endParaRPr>
          </a:p>
        </p:txBody>
      </p:sp>
      <p:sp>
        <p:nvSpPr>
          <p:cNvPr id="6147" name="Rectangle 3"/>
          <p:cNvSpPr>
            <a:spLocks noGrp="1" noChangeArrowheads="1"/>
          </p:cNvSpPr>
          <p:nvPr>
            <p:ph type="body" idx="1"/>
          </p:nvPr>
        </p:nvSpPr>
        <p:spPr>
          <a:xfrm>
            <a:off x="1371600" y="1828800"/>
            <a:ext cx="6400800" cy="4525963"/>
          </a:xfrm>
        </p:spPr>
        <p:txBody>
          <a:bodyPr/>
          <a:lstStyle/>
          <a:p>
            <a:pPr>
              <a:buFont typeface="Wingdings" pitchFamily="2" charset="2"/>
              <a:buChar char="§"/>
            </a:pPr>
            <a:r>
              <a:rPr lang="en-US" altLang="zh-TW" dirty="0" smtClean="0">
                <a:solidFill>
                  <a:srgbClr val="003366"/>
                </a:solidFill>
                <a:latin typeface="Georgia" pitchFamily="18" charset="0"/>
                <a:ea typeface="新細明體" pitchFamily="18" charset="-120"/>
              </a:rPr>
              <a:t>Overview</a:t>
            </a:r>
          </a:p>
          <a:p>
            <a:pPr>
              <a:buFont typeface="Wingdings" pitchFamily="2" charset="2"/>
              <a:buChar char="§"/>
            </a:pPr>
            <a:r>
              <a:rPr lang="en-US" altLang="zh-TW" dirty="0" smtClean="0">
                <a:solidFill>
                  <a:srgbClr val="003366"/>
                </a:solidFill>
                <a:latin typeface="Georgia" pitchFamily="18" charset="0"/>
                <a:ea typeface="新細明體" pitchFamily="18" charset="-120"/>
              </a:rPr>
              <a:t>REITs</a:t>
            </a:r>
            <a:endParaRPr lang="en-US" altLang="zh-TW" dirty="0">
              <a:solidFill>
                <a:srgbClr val="003366"/>
              </a:solidFill>
              <a:latin typeface="Georgia" pitchFamily="18" charset="0"/>
              <a:ea typeface="新細明體" pitchFamily="18" charset="-120"/>
            </a:endParaRPr>
          </a:p>
        </p:txBody>
      </p:sp>
      <p:pic>
        <p:nvPicPr>
          <p:cNvPr id="4" name="Picture 3" descr="logo.jpg"/>
          <p:cNvPicPr>
            <a:picLocks noChangeAspect="1"/>
          </p:cNvPicPr>
          <p:nvPr/>
        </p:nvPicPr>
        <p:blipFill>
          <a:blip r:embed="rId3" cstate="print"/>
          <a:stretch>
            <a:fillRect/>
          </a:stretch>
        </p:blipFill>
        <p:spPr>
          <a:xfrm>
            <a:off x="2286000" y="3124200"/>
            <a:ext cx="2438400" cy="1456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hrreit.jpg"/>
          <p:cNvPicPr>
            <a:picLocks noChangeAspect="1"/>
          </p:cNvPicPr>
          <p:nvPr/>
        </p:nvPicPr>
        <p:blipFill>
          <a:blip r:embed="rId4" cstate="print"/>
          <a:stretch>
            <a:fillRect/>
          </a:stretch>
        </p:blipFill>
        <p:spPr>
          <a:xfrm>
            <a:off x="5334000" y="4267200"/>
            <a:ext cx="1814285"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609916_callowaymain.jpg"/>
          <p:cNvPicPr>
            <a:picLocks noChangeAspect="1"/>
          </p:cNvPicPr>
          <p:nvPr/>
        </p:nvPicPr>
        <p:blipFill>
          <a:blip r:embed="rId5" cstate="print"/>
          <a:stretch>
            <a:fillRect/>
          </a:stretch>
        </p:blipFill>
        <p:spPr>
          <a:xfrm>
            <a:off x="5257800" y="2819400"/>
            <a:ext cx="3175000"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CA" dirty="0" smtClean="0"/>
              <a:t>Tax Exemption for Canadian REITs If…</a:t>
            </a:r>
            <a:endParaRPr lang="en-CA" dirty="0"/>
          </a:p>
        </p:txBody>
      </p:sp>
      <p:sp>
        <p:nvSpPr>
          <p:cNvPr id="3" name="Content Placeholder 2"/>
          <p:cNvSpPr>
            <a:spLocks noGrp="1"/>
          </p:cNvSpPr>
          <p:nvPr>
            <p:ph idx="1"/>
          </p:nvPr>
        </p:nvSpPr>
        <p:spPr>
          <a:xfrm>
            <a:off x="457200" y="1981200"/>
            <a:ext cx="8229600" cy="4525963"/>
          </a:xfrm>
        </p:spPr>
        <p:txBody>
          <a:bodyPr>
            <a:normAutofit fontScale="70000" lnSpcReduction="20000"/>
          </a:bodyPr>
          <a:lstStyle/>
          <a:p>
            <a:r>
              <a:rPr lang="en-CA" dirty="0" smtClean="0">
                <a:latin typeface="Times New Roman" pitchFamily="18" charset="0"/>
                <a:cs typeface="Times New Roman" pitchFamily="18" charset="0"/>
              </a:rPr>
              <a:t>At no time in the year hold any non-portfolio property other than real properties situated in Canada</a:t>
            </a:r>
          </a:p>
          <a:p>
            <a:endParaRPr lang="en-CA" dirty="0" smtClean="0">
              <a:latin typeface="Times New Roman" pitchFamily="18" charset="0"/>
              <a:cs typeface="Times New Roman" pitchFamily="18" charset="0"/>
            </a:endParaRPr>
          </a:p>
          <a:p>
            <a:r>
              <a:rPr lang="en-CA" dirty="0" smtClean="0">
                <a:latin typeface="Times New Roman" pitchFamily="18" charset="0"/>
                <a:cs typeface="Times New Roman" pitchFamily="18" charset="0"/>
              </a:rPr>
              <a:t>Have as not less than 95% of its income for the year from properties</a:t>
            </a:r>
          </a:p>
          <a:p>
            <a:endParaRPr lang="en-CA" dirty="0" smtClean="0">
              <a:latin typeface="Times New Roman" pitchFamily="18" charset="0"/>
              <a:cs typeface="Times New Roman" pitchFamily="18" charset="0"/>
            </a:endParaRPr>
          </a:p>
          <a:p>
            <a:r>
              <a:rPr lang="en-CA" dirty="0" smtClean="0">
                <a:latin typeface="Times New Roman" pitchFamily="18" charset="0"/>
                <a:cs typeface="Times New Roman" pitchFamily="18" charset="0"/>
              </a:rPr>
              <a:t>Have as not less than 75% of its income for the year that is attributable to rents from, mortgages on, or gains from the disposition </a:t>
            </a:r>
            <a:r>
              <a:rPr lang="en-CA" b="1" dirty="0" smtClean="0">
                <a:latin typeface="Times New Roman" pitchFamily="18" charset="0"/>
                <a:cs typeface="Times New Roman" pitchFamily="18" charset="0"/>
              </a:rPr>
              <a:t>of real properties situated in Canada</a:t>
            </a:r>
          </a:p>
          <a:p>
            <a:endParaRPr lang="en-CA" dirty="0" smtClean="0">
              <a:latin typeface="Times New Roman" pitchFamily="18" charset="0"/>
              <a:cs typeface="Times New Roman" pitchFamily="18" charset="0"/>
            </a:endParaRPr>
          </a:p>
          <a:p>
            <a:r>
              <a:rPr lang="en-CA" dirty="0" smtClean="0">
                <a:latin typeface="Times New Roman" pitchFamily="18" charset="0"/>
                <a:cs typeface="Times New Roman" pitchFamily="18" charset="0"/>
              </a:rPr>
              <a:t>Hold throughout the year real properties situated in Canada, cash, and debt or other obligations of Governments in Canada with a total fair market value that is not less than 75% of its equity value</a:t>
            </a:r>
          </a:p>
          <a:p>
            <a:endParaRPr lang="en-US" dirty="0" smtClean="0">
              <a:latin typeface="Times New Roman" pitchFamily="18" charset="0"/>
              <a:ea typeface="宋体" pitchFamily="2" charset="-122"/>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400" dirty="0" smtClean="0"/>
              <a:t>October 6, 2006: S&amp;P/TSX Capped REIT vs. S&amp;P/TSX Income Trust</a:t>
            </a:r>
            <a:endParaRPr lang="en-CA" sz="3400" dirty="0"/>
          </a:p>
        </p:txBody>
      </p:sp>
      <p:pic>
        <p:nvPicPr>
          <p:cNvPr id="3" name="Picture 2" descr="ss.bmp"/>
          <p:cNvPicPr>
            <a:picLocks noChangeAspect="1"/>
          </p:cNvPicPr>
          <p:nvPr/>
        </p:nvPicPr>
        <p:blipFill>
          <a:blip r:embed="rId2" cstate="print"/>
          <a:stretch>
            <a:fillRect/>
          </a:stretch>
        </p:blipFill>
        <p:spPr>
          <a:xfrm>
            <a:off x="468992" y="1524000"/>
            <a:ext cx="8294008" cy="5105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ea typeface="宋体" pitchFamily="2" charset="-122"/>
              </a:rPr>
              <a:t>Implications</a:t>
            </a:r>
            <a:endParaRPr lang="en-CA" dirty="0"/>
          </a:p>
        </p:txBody>
      </p:sp>
      <p:sp>
        <p:nvSpPr>
          <p:cNvPr id="5" name="Content Placeholder 4"/>
          <p:cNvSpPr>
            <a:spLocks noGrp="1"/>
          </p:cNvSpPr>
          <p:nvPr>
            <p:ph idx="1"/>
          </p:nvPr>
        </p:nvSpPr>
        <p:spPr/>
        <p:txBody>
          <a:bodyPr>
            <a:normAutofit/>
          </a:bodyPr>
          <a:lstStyle/>
          <a:p>
            <a:pPr>
              <a:defRPr/>
            </a:pPr>
            <a:r>
              <a:rPr lang="en-US" altLang="zh-CN" sz="2800" dirty="0" smtClean="0">
                <a:latin typeface="Times New Roman" pitchFamily="18" charset="0"/>
                <a:ea typeface="宋体" pitchFamily="2" charset="-122"/>
                <a:cs typeface="Times New Roman" pitchFamily="18" charset="0"/>
              </a:rPr>
              <a:t>Many income trusts will convert to corporations by 2011 or cut their distributions to account for the corporate taxes</a:t>
            </a:r>
          </a:p>
          <a:p>
            <a:pPr lvl="0">
              <a:defRPr/>
            </a:pPr>
            <a:r>
              <a:rPr lang="en-US" altLang="zh-CN" sz="2800" dirty="0" smtClean="0">
                <a:latin typeface="Times New Roman" pitchFamily="18" charset="0"/>
                <a:ea typeface="宋体" pitchFamily="2" charset="-122"/>
                <a:cs typeface="Times New Roman" pitchFamily="18" charset="0"/>
              </a:rPr>
              <a:t>Most existing REITs will not be affected provided that they meet the new requirements</a:t>
            </a:r>
          </a:p>
          <a:p>
            <a:pPr lvl="0">
              <a:defRPr/>
            </a:pPr>
            <a:r>
              <a:rPr lang="en-US" altLang="zh-CN" sz="2800" dirty="0" smtClean="0">
                <a:latin typeface="Times New Roman" pitchFamily="18" charset="0"/>
                <a:ea typeface="宋体" pitchFamily="2" charset="-122"/>
                <a:cs typeface="Times New Roman" pitchFamily="18" charset="0"/>
              </a:rPr>
              <a:t>REITs will be more preferable than income trust</a:t>
            </a:r>
          </a:p>
          <a:p>
            <a:pPr lvl="0">
              <a:defRPr/>
            </a:pPr>
            <a:r>
              <a:rPr lang="en-US" altLang="zh-CN" sz="2800" dirty="0" smtClean="0">
                <a:latin typeface="Times New Roman" pitchFamily="18" charset="0"/>
                <a:ea typeface="宋体" pitchFamily="2" charset="-122"/>
                <a:cs typeface="Times New Roman" pitchFamily="18" charset="0"/>
              </a:rPr>
              <a:t>Some REITs will convert to corporations or restructure themselves to </a:t>
            </a:r>
            <a:r>
              <a:rPr lang="en-CA" sz="2800" dirty="0" smtClean="0">
                <a:latin typeface="Times New Roman" pitchFamily="18" charset="0"/>
                <a:cs typeface="Times New Roman" pitchFamily="18" charset="0"/>
              </a:rPr>
              <a:t>qualify for the tax exemptions</a:t>
            </a:r>
            <a:endParaRPr lang="en-US" altLang="zh-CN" sz="2800" dirty="0" smtClean="0">
              <a:latin typeface="Times New Roman" pitchFamily="18" charset="0"/>
              <a:ea typeface="宋体" pitchFamily="2" charset="-122"/>
              <a:cs typeface="Times New Roman" pitchFamily="18" charset="0"/>
            </a:endParaRPr>
          </a:p>
          <a:p>
            <a:endParaRPr lang="en-CA"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Factors to Consider</a:t>
            </a:r>
            <a:endParaRPr lang="en-CA" dirty="0"/>
          </a:p>
        </p:txBody>
      </p:sp>
      <p:sp>
        <p:nvSpPr>
          <p:cNvPr id="3" name="Content Placeholder 2"/>
          <p:cNvSpPr>
            <a:spLocks noGrp="1"/>
          </p:cNvSpPr>
          <p:nvPr>
            <p:ph idx="1"/>
          </p:nvPr>
        </p:nvSpPr>
        <p:spPr>
          <a:xfrm>
            <a:off x="457200" y="1600200"/>
            <a:ext cx="8229600" cy="4800600"/>
          </a:xfrm>
        </p:spPr>
        <p:txBody>
          <a:bodyPr>
            <a:noAutofit/>
          </a:bodyPr>
          <a:lstStyle/>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Management Expertise</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Net Asset Value per Share</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Portfolio Diversification</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Access to funding</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Low Leverage </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Earnings available for distribution</a:t>
            </a:r>
          </a:p>
          <a:p>
            <a:pPr marL="990600" lvl="1" indent="-646113">
              <a:buFontTx/>
              <a:buChar char="•"/>
            </a:pPr>
            <a:r>
              <a:rPr lang="en-US" altLang="zh-CN" sz="2100" dirty="0" smtClean="0">
                <a:latin typeface="Times New Roman" pitchFamily="18" charset="0"/>
                <a:ea typeface="宋体" pitchFamily="2" charset="-122"/>
                <a:cs typeface="Times New Roman" pitchFamily="18" charset="0"/>
              </a:rPr>
              <a:t>FFO, AFFO, and FCF</a:t>
            </a:r>
          </a:p>
          <a:p>
            <a:pPr marL="609600" indent="-609600">
              <a:buFontTx/>
              <a:buAutoNum type="arabicPeriod"/>
            </a:pPr>
            <a:r>
              <a:rPr lang="en-US" altLang="zh-CN" sz="2100" dirty="0" smtClean="0">
                <a:latin typeface="Times New Roman" pitchFamily="18" charset="0"/>
                <a:ea typeface="宋体" pitchFamily="2" charset="-122"/>
                <a:cs typeface="Times New Roman" pitchFamily="18" charset="0"/>
              </a:rPr>
              <a:t>Cash Distribution to Unitholders</a:t>
            </a:r>
          </a:p>
          <a:p>
            <a:pPr marL="990600" lvl="1" indent="-646113">
              <a:buFontTx/>
              <a:buChar char="•"/>
            </a:pPr>
            <a:r>
              <a:rPr lang="en-US" altLang="zh-CN" sz="2100" dirty="0" smtClean="0">
                <a:latin typeface="Times New Roman" pitchFamily="18" charset="0"/>
                <a:ea typeface="宋体" pitchFamily="2" charset="-122"/>
                <a:cs typeface="Times New Roman" pitchFamily="18" charset="0"/>
              </a:rPr>
              <a:t>FFO or AFFO Payout Ratio</a:t>
            </a:r>
          </a:p>
          <a:p>
            <a:endParaRPr lang="en-CA" sz="21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333333333.bmp"/>
          <p:cNvPicPr>
            <a:picLocks noChangeAspect="1"/>
          </p:cNvPicPr>
          <p:nvPr/>
        </p:nvPicPr>
        <p:blipFill>
          <a:blip r:embed="rId3" cstate="print"/>
          <a:stretch>
            <a:fillRect/>
          </a:stretch>
        </p:blipFill>
        <p:spPr>
          <a:xfrm>
            <a:off x="152400" y="304800"/>
            <a:ext cx="8839200" cy="6096000"/>
          </a:xfrm>
          <a:prstGeom prst="rect">
            <a:avLst/>
          </a:prstGeom>
        </p:spPr>
      </p:pic>
      <p:sp>
        <p:nvSpPr>
          <p:cNvPr id="3" name="TextBox 2"/>
          <p:cNvSpPr txBox="1"/>
          <p:nvPr/>
        </p:nvSpPr>
        <p:spPr>
          <a:xfrm>
            <a:off x="107504" y="6453336"/>
            <a:ext cx="6408712"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RBC Capital Markets, Real Estate Group, 2010</a:t>
            </a:r>
            <a:endParaRPr lang="en-CA"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381000"/>
            <a:ext cx="8229600" cy="1143000"/>
          </a:xfrm>
        </p:spPr>
        <p:txBody>
          <a:bodyPr anchor="t">
            <a:normAutofit/>
          </a:bodyPr>
          <a:lstStyle/>
          <a:p>
            <a:r>
              <a:rPr lang="en-US" sz="3000" dirty="0" smtClean="0"/>
              <a:t>Operating Performance Indicators</a:t>
            </a:r>
            <a:endParaRPr lang="en-CA" sz="3000" dirty="0"/>
          </a:p>
        </p:txBody>
      </p:sp>
      <p:graphicFrame>
        <p:nvGraphicFramePr>
          <p:cNvPr id="4" name="Content Placeholder 3"/>
          <p:cNvGraphicFramePr>
            <a:graphicFrameLocks noGrp="1"/>
          </p:cNvGraphicFramePr>
          <p:nvPr>
            <p:ph idx="4294967295"/>
          </p:nvPr>
        </p:nvGraphicFramePr>
        <p:xfrm>
          <a:off x="228600" y="1066800"/>
          <a:ext cx="8496943" cy="5540072"/>
        </p:xfrm>
        <a:graphic>
          <a:graphicData uri="http://schemas.openxmlformats.org/drawingml/2006/table">
            <a:tbl>
              <a:tblPr firstRow="1" bandRow="1">
                <a:tableStyleId>{6E25E649-3F16-4E02-A733-19D2CDBF48F0}</a:tableStyleId>
              </a:tblPr>
              <a:tblGrid>
                <a:gridCol w="1368151"/>
                <a:gridCol w="2448272"/>
                <a:gridCol w="2448272"/>
                <a:gridCol w="2232248"/>
              </a:tblGrid>
              <a:tr h="477621">
                <a:tc>
                  <a:txBody>
                    <a:bodyPr/>
                    <a:lstStyle/>
                    <a:p>
                      <a:pPr algn="ct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400" dirty="0" smtClean="0">
                          <a:solidFill>
                            <a:schemeClr val="tx1"/>
                          </a:solidFill>
                          <a:latin typeface="Times New Roman" pitchFamily="18" charset="0"/>
                          <a:cs typeface="Times New Roman" pitchFamily="18" charset="0"/>
                        </a:rPr>
                        <a:t>GAAP</a:t>
                      </a:r>
                      <a:endParaRPr lang="en-CA" sz="24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sz="2400" dirty="0" smtClean="0">
                          <a:solidFill>
                            <a:schemeClr val="tx1"/>
                          </a:solidFill>
                          <a:latin typeface="Times New Roman" pitchFamily="18" charset="0"/>
                          <a:cs typeface="Times New Roman" pitchFamily="18" charset="0"/>
                        </a:rPr>
                        <a:t>Non-GAAP</a:t>
                      </a:r>
                      <a:endParaRPr lang="en-CA" sz="24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CA" dirty="0"/>
                    </a:p>
                  </a:txBody>
                  <a:tcPr/>
                </a:tc>
              </a:tr>
              <a:tr h="883079">
                <a:tc>
                  <a:txBody>
                    <a:bodyPr/>
                    <a:lstStyle/>
                    <a:p>
                      <a:pPr algn="ct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b="1" dirty="0" smtClean="0">
                          <a:latin typeface="Times New Roman" pitchFamily="18" charset="0"/>
                          <a:cs typeface="Times New Roman" pitchFamily="18" charset="0"/>
                        </a:rPr>
                        <a:t>Net</a:t>
                      </a:r>
                      <a:r>
                        <a:rPr lang="en-US" sz="1800" b="1" baseline="0" dirty="0" smtClean="0">
                          <a:latin typeface="Times New Roman" pitchFamily="18" charset="0"/>
                          <a:cs typeface="Times New Roman" pitchFamily="18" charset="0"/>
                        </a:rPr>
                        <a:t> Income (NI)</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b="1" dirty="0" smtClean="0">
                          <a:latin typeface="Times New Roman" pitchFamily="18" charset="0"/>
                          <a:cs typeface="Times New Roman" pitchFamily="18" charset="0"/>
                        </a:rPr>
                        <a:t>Funds</a:t>
                      </a:r>
                      <a:r>
                        <a:rPr lang="en-US" sz="1800" b="1" baseline="0" dirty="0" smtClean="0">
                          <a:latin typeface="Times New Roman" pitchFamily="18" charset="0"/>
                          <a:cs typeface="Times New Roman" pitchFamily="18" charset="0"/>
                        </a:rPr>
                        <a:t> from Operation (FFO)</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b="1" dirty="0" smtClean="0">
                          <a:latin typeface="Times New Roman" pitchFamily="18" charset="0"/>
                          <a:cs typeface="Times New Roman" pitchFamily="18" charset="0"/>
                        </a:rPr>
                        <a:t>Adjusted</a:t>
                      </a:r>
                      <a:r>
                        <a:rPr lang="en-US" sz="1800" b="1" baseline="0" dirty="0" smtClean="0">
                          <a:latin typeface="Times New Roman" pitchFamily="18" charset="0"/>
                          <a:cs typeface="Times New Roman" pitchFamily="18" charset="0"/>
                        </a:rPr>
                        <a:t> Funds from Operation (AFFO)</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155298">
                <a:tc>
                  <a:txBody>
                    <a:bodyPr/>
                    <a:lstStyle/>
                    <a:p>
                      <a:pPr algn="ctr"/>
                      <a:r>
                        <a:rPr lang="en-US" sz="1800" b="1" dirty="0" smtClean="0">
                          <a:latin typeface="Times New Roman" pitchFamily="18" charset="0"/>
                          <a:cs typeface="Times New Roman" pitchFamily="18" charset="0"/>
                        </a:rPr>
                        <a:t>Calculation</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Times New Roman" pitchFamily="18" charset="0"/>
                          <a:cs typeface="Times New Roman" pitchFamily="18" charset="0"/>
                        </a:rPr>
                        <a:t>Revenues </a:t>
                      </a:r>
                      <a:r>
                        <a:rPr lang="en-US" sz="1800" baseline="0" dirty="0" smtClean="0">
                          <a:latin typeface="Times New Roman" pitchFamily="18" charset="0"/>
                          <a:cs typeface="Times New Roman" pitchFamily="18" charset="0"/>
                        </a:rPr>
                        <a:t>– Expenses (including depreciation of real estates)</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Times New Roman" pitchFamily="18" charset="0"/>
                          <a:cs typeface="Times New Roman" pitchFamily="18" charset="0"/>
                        </a:rPr>
                        <a:t>NI </a:t>
                      </a:r>
                      <a:r>
                        <a:rPr lang="en-US" sz="1800" baseline="0" dirty="0" smtClean="0">
                          <a:latin typeface="Times New Roman" pitchFamily="18" charset="0"/>
                          <a:cs typeface="Times New Roman" pitchFamily="18" charset="0"/>
                        </a:rPr>
                        <a:t>+ Depreciation of real estate</a:t>
                      </a:r>
                      <a:r>
                        <a:rPr lang="en-US" sz="1800" dirty="0" smtClean="0">
                          <a:latin typeface="Times New Roman" pitchFamily="18" charset="0"/>
                          <a:cs typeface="Times New Roman" pitchFamily="18" charset="0"/>
                        </a:rPr>
                        <a:t> </a:t>
                      </a:r>
                      <a:r>
                        <a:rPr lang="en-US" sz="1800" baseline="0" dirty="0" smtClean="0">
                          <a:latin typeface="Times New Roman" pitchFamily="18" charset="0"/>
                          <a:cs typeface="Times New Roman" pitchFamily="18" charset="0"/>
                        </a:rPr>
                        <a:t>– Gains/losses from sales of properties</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Times New Roman" pitchFamily="18" charset="0"/>
                          <a:cs typeface="Times New Roman" pitchFamily="18" charset="0"/>
                        </a:rPr>
                        <a:t>FFO  – Ongoing </a:t>
                      </a:r>
                      <a:r>
                        <a:rPr lang="en-US" sz="1800" dirty="0" err="1" smtClean="0">
                          <a:latin typeface="Times New Roman" pitchFamily="18" charset="0"/>
                          <a:cs typeface="Times New Roman" pitchFamily="18" charset="0"/>
                        </a:rPr>
                        <a:t>capex</a:t>
                      </a:r>
                      <a:r>
                        <a:rPr lang="en-US" sz="1800" baseline="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 Tenant improvements</a:t>
                      </a:r>
                      <a:r>
                        <a:rPr lang="en-US" sz="1800" baseline="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 Other</a:t>
                      </a:r>
                      <a:r>
                        <a:rPr lang="en-US" sz="1800" baseline="0" dirty="0" smtClean="0">
                          <a:latin typeface="Times New Roman" pitchFamily="18" charset="0"/>
                          <a:cs typeface="Times New Roman" pitchFamily="18" charset="0"/>
                        </a:rPr>
                        <a:t> adjustments</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947651">
                <a:tc>
                  <a:txBody>
                    <a:bodyPr/>
                    <a:lstStyle/>
                    <a:p>
                      <a:pPr algn="ctr"/>
                      <a:r>
                        <a:rPr lang="en-US" sz="1800" b="1" dirty="0" smtClean="0">
                          <a:latin typeface="Times New Roman" pitchFamily="18" charset="0"/>
                          <a:cs typeface="Times New Roman" pitchFamily="18" charset="0"/>
                        </a:rPr>
                        <a:t>Advantages</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en-CA" sz="1800" b="0" kern="1200" dirty="0" smtClean="0">
                          <a:solidFill>
                            <a:schemeClr val="dk1"/>
                          </a:solidFill>
                          <a:latin typeface="Times New Roman" pitchFamily="18" charset="0"/>
                          <a:ea typeface="+mn-ea"/>
                          <a:cs typeface="Times New Roman" pitchFamily="18" charset="0"/>
                        </a:rPr>
                        <a:t>Easily comparable across the REIT industry</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en-US" sz="1800" dirty="0" smtClean="0">
                          <a:latin typeface="Times New Roman" pitchFamily="18" charset="0"/>
                          <a:cs typeface="Times New Roman" pitchFamily="18" charset="0"/>
                        </a:rPr>
                        <a:t>Adjust the limitations of GAAP NI</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en-US" sz="1800" dirty="0" smtClean="0">
                          <a:latin typeface="Times New Roman" pitchFamily="18" charset="0"/>
                          <a:cs typeface="Times New Roman" pitchFamily="18" charset="0"/>
                        </a:rPr>
                        <a:t>Adjust the limitations of FFO</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r>
              <a:tr h="1942773">
                <a:tc>
                  <a:txBody>
                    <a:bodyPr/>
                    <a:lstStyle/>
                    <a:p>
                      <a:pPr algn="ctr"/>
                      <a:r>
                        <a:rPr lang="en-US" sz="1800" b="1" dirty="0" smtClean="0">
                          <a:latin typeface="Times New Roman" pitchFamily="18" charset="0"/>
                          <a:cs typeface="Times New Roman" pitchFamily="18" charset="0"/>
                        </a:rPr>
                        <a:t>Limitations</a:t>
                      </a:r>
                      <a:endParaRPr lang="en-CA" sz="1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Times New Roman" pitchFamily="18" charset="0"/>
                          <a:cs typeface="Times New Roman" pitchFamily="18" charset="0"/>
                        </a:rPr>
                        <a:t>Historical cost  based depreciation of properties may be a misleading  indicator of REITs’ profitability because</a:t>
                      </a:r>
                      <a:r>
                        <a:rPr lang="en-US" sz="1800" baseline="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real estate assets tend to appreciate</a:t>
                      </a: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b="0" kern="1200" dirty="0" smtClean="0">
                          <a:solidFill>
                            <a:schemeClr val="dk1"/>
                          </a:solidFill>
                          <a:latin typeface="Times New Roman" pitchFamily="18" charset="0"/>
                          <a:ea typeface="+mn-ea"/>
                          <a:cs typeface="Times New Roman" pitchFamily="18" charset="0"/>
                        </a:rPr>
                        <a:t>Does not represent amounts available for capital requirements, debt service obligations, commitments or uncertainties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800" b="0" kern="1200" dirty="0" smtClean="0">
                          <a:solidFill>
                            <a:schemeClr val="dk1"/>
                          </a:solidFill>
                          <a:latin typeface="Times New Roman" pitchFamily="18" charset="0"/>
                          <a:ea typeface="+mn-ea"/>
                          <a:cs typeface="Times New Roman" pitchFamily="18" charset="0"/>
                        </a:rPr>
                        <a:t>Can vary dramatically year-over-year depending upon the lease expiry profile that exists in any one period</a:t>
                      </a:r>
                    </a:p>
                    <a:p>
                      <a:pPr algn="ctr"/>
                      <a:endParaRPr lang="en-CA" sz="1800"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800" dirty="0" smtClean="0"/>
              <a:t>Operating Performance: GAAP NI</a:t>
            </a:r>
            <a:endParaRPr lang="en-CA" sz="3800" dirty="0"/>
          </a:p>
        </p:txBody>
      </p:sp>
      <p:pic>
        <p:nvPicPr>
          <p:cNvPr id="4" name="Content Placeholder 3" descr="untitled.bmp"/>
          <p:cNvPicPr>
            <a:picLocks noGrp="1" noChangeAspect="1"/>
          </p:cNvPicPr>
          <p:nvPr>
            <p:ph idx="1"/>
          </p:nvPr>
        </p:nvPicPr>
        <p:blipFill>
          <a:blip r:embed="rId3" cstate="print"/>
          <a:stretch>
            <a:fillRect/>
          </a:stretch>
        </p:blipFill>
        <p:spPr>
          <a:xfrm>
            <a:off x="1600200" y="1447800"/>
            <a:ext cx="5929746" cy="50292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800" dirty="0" smtClean="0"/>
              <a:t>Operating Performance: FFO and AFFO</a:t>
            </a:r>
            <a:endParaRPr lang="en-CA" sz="3800" dirty="0"/>
          </a:p>
        </p:txBody>
      </p:sp>
      <p:pic>
        <p:nvPicPr>
          <p:cNvPr id="4" name="Picture 3" descr="wwwwwe.bmp"/>
          <p:cNvPicPr>
            <a:picLocks noChangeAspect="1"/>
          </p:cNvPicPr>
          <p:nvPr/>
        </p:nvPicPr>
        <p:blipFill>
          <a:blip r:embed="rId3" cstate="print"/>
          <a:stretch>
            <a:fillRect/>
          </a:stretch>
        </p:blipFill>
        <p:spPr>
          <a:xfrm>
            <a:off x="304800" y="1905000"/>
            <a:ext cx="8511480" cy="4104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Left Arrow 4"/>
          <p:cNvSpPr/>
          <p:nvPr/>
        </p:nvSpPr>
        <p:spPr>
          <a:xfrm>
            <a:off x="3733800" y="3962400"/>
            <a:ext cx="4572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Left Arrow 5"/>
          <p:cNvSpPr/>
          <p:nvPr/>
        </p:nvSpPr>
        <p:spPr>
          <a:xfrm>
            <a:off x="4800600" y="5638800"/>
            <a:ext cx="457200" cy="2286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222222.bmp"/>
          <p:cNvPicPr>
            <a:picLocks noChangeAspect="1"/>
          </p:cNvPicPr>
          <p:nvPr/>
        </p:nvPicPr>
        <p:blipFill>
          <a:blip r:embed="rId3" cstate="print"/>
          <a:stretch>
            <a:fillRect/>
          </a:stretch>
        </p:blipFill>
        <p:spPr>
          <a:xfrm>
            <a:off x="152400" y="228601"/>
            <a:ext cx="8839200" cy="6172199"/>
          </a:xfrm>
          <a:prstGeom prst="rect">
            <a:avLst/>
          </a:prstGeom>
        </p:spPr>
      </p:pic>
      <p:sp>
        <p:nvSpPr>
          <p:cNvPr id="3" name="TextBox 2"/>
          <p:cNvSpPr txBox="1"/>
          <p:nvPr/>
        </p:nvSpPr>
        <p:spPr>
          <a:xfrm>
            <a:off x="107504" y="6453336"/>
            <a:ext cx="6408712"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RBC Capital Markets, Real Estate Group, 2010</a:t>
            </a:r>
            <a:endParaRPr lang="en-CA"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890713" y="2652713"/>
            <a:ext cx="5362575" cy="1552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perty.jpg"/>
          <p:cNvPicPr>
            <a:picLocks noChangeAspect="1"/>
          </p:cNvPicPr>
          <p:nvPr/>
        </p:nvPicPr>
        <p:blipFill>
          <a:blip r:embed="rId3" cstate="print"/>
          <a:stretch>
            <a:fillRect/>
          </a:stretch>
        </p:blipFill>
        <p:spPr>
          <a:xfrm>
            <a:off x="4648200" y="3733800"/>
            <a:ext cx="4223979" cy="2808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p:txBody>
          <a:bodyPr/>
          <a:lstStyle/>
          <a:p>
            <a:r>
              <a:rPr lang="en-US" dirty="0" smtClean="0"/>
              <a:t>What is a REIT?</a:t>
            </a:r>
            <a:endParaRPr lang="en-CA" dirty="0"/>
          </a:p>
        </p:txBody>
      </p:sp>
      <p:sp>
        <p:nvSpPr>
          <p:cNvPr id="3" name="Content Placeholder 2"/>
          <p:cNvSpPr>
            <a:spLocks noGrp="1"/>
          </p:cNvSpPr>
          <p:nvPr>
            <p:ph idx="1"/>
          </p:nvPr>
        </p:nvSpPr>
        <p:spPr>
          <a:xfrm>
            <a:off x="457200" y="1600200"/>
            <a:ext cx="7162800" cy="4525963"/>
          </a:xfrm>
        </p:spPr>
        <p:txBody>
          <a:bodyPr>
            <a:normAutofit/>
          </a:bodyPr>
          <a:lstStyle/>
          <a:p>
            <a:r>
              <a:rPr lang="en-US" sz="2600" dirty="0" smtClean="0">
                <a:latin typeface="Times New Roman" pitchFamily="18" charset="0"/>
                <a:cs typeface="Times New Roman" pitchFamily="18" charset="0"/>
              </a:rPr>
              <a:t>Real Estate Investment Trust (REIT)</a:t>
            </a:r>
            <a:endParaRPr lang="en-CA" sz="2600" dirty="0" smtClean="0">
              <a:latin typeface="Times New Roman" pitchFamily="18" charset="0"/>
              <a:cs typeface="Times New Roman" pitchFamily="18" charset="0"/>
            </a:endParaRPr>
          </a:p>
          <a:p>
            <a:r>
              <a:rPr lang="en-CA" sz="2600" dirty="0" smtClean="0">
                <a:latin typeface="Times New Roman" pitchFamily="18" charset="0"/>
                <a:cs typeface="Times New Roman" pitchFamily="18" charset="0"/>
              </a:rPr>
              <a:t>Public/private, open-end/closed-end unit trust</a:t>
            </a:r>
          </a:p>
          <a:p>
            <a:r>
              <a:rPr lang="en-CA" sz="2600" dirty="0" smtClean="0">
                <a:latin typeface="Times New Roman" pitchFamily="18" charset="0"/>
                <a:cs typeface="Times New Roman" pitchFamily="18" charset="0"/>
              </a:rPr>
              <a:t>Invest primarily in income-producing real estate assets or MBS</a:t>
            </a:r>
          </a:p>
          <a:p>
            <a:r>
              <a:rPr lang="en-CA" sz="2600" dirty="0" smtClean="0">
                <a:latin typeface="Times New Roman" pitchFamily="18" charset="0"/>
                <a:cs typeface="Times New Roman" pitchFamily="18" charset="0"/>
              </a:rPr>
              <a:t>Investors buy units of the trust </a:t>
            </a:r>
          </a:p>
          <a:p>
            <a:pPr>
              <a:buNone/>
            </a:pPr>
            <a:r>
              <a:rPr lang="en-CA" sz="2600" dirty="0" smtClean="0">
                <a:latin typeface="Times New Roman" pitchFamily="18" charset="0"/>
                <a:cs typeface="Times New Roman" pitchFamily="18" charset="0"/>
              </a:rPr>
              <a:t>	like they would buy shares </a:t>
            </a:r>
          </a:p>
          <a:p>
            <a:pPr>
              <a:buNone/>
            </a:pPr>
            <a:r>
              <a:rPr lang="en-CA" sz="2600" dirty="0" smtClean="0">
                <a:latin typeface="Times New Roman" pitchFamily="18" charset="0"/>
                <a:cs typeface="Times New Roman" pitchFamily="18" charset="0"/>
              </a:rPr>
              <a:t>	of a corporation</a:t>
            </a:r>
          </a:p>
          <a:p>
            <a:endParaRPr lang="en-CA" dirty="0" smtClean="0">
              <a:latin typeface="Times New Roman" pitchFamily="18" charset="0"/>
              <a:cs typeface="Times New Roman" pitchFamily="18" charset="0"/>
            </a:endParaRPr>
          </a:p>
          <a:p>
            <a:endParaRPr lang="en-CA"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7424766" cy="654032"/>
          </a:xfrm>
        </p:spPr>
        <p:txBody>
          <a:bodyPr/>
          <a:lstStyle/>
          <a:p>
            <a:r>
              <a:rPr lang="en-CA" dirty="0" smtClean="0"/>
              <a:t>Stock Price Overview</a:t>
            </a:r>
            <a:endParaRPr lang="en-CA" dirty="0"/>
          </a:p>
        </p:txBody>
      </p:sp>
      <p:pic>
        <p:nvPicPr>
          <p:cNvPr id="2050" name="Picture 2"/>
          <p:cNvPicPr>
            <a:picLocks noChangeAspect="1" noChangeArrowheads="1"/>
          </p:cNvPicPr>
          <p:nvPr/>
        </p:nvPicPr>
        <p:blipFill>
          <a:blip r:embed="rId2" cstate="print"/>
          <a:srcRect/>
          <a:stretch>
            <a:fillRect/>
          </a:stretch>
        </p:blipFill>
        <p:spPr bwMode="auto">
          <a:xfrm>
            <a:off x="428596" y="1074057"/>
            <a:ext cx="8286808" cy="55696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Charts &amp; 5yr Moving Average at 10, 100</a:t>
            </a:r>
            <a:endParaRPr lang="en-CA" dirty="0"/>
          </a:p>
        </p:txBody>
      </p:sp>
      <p:pic>
        <p:nvPicPr>
          <p:cNvPr id="4098" name="Picture 2"/>
          <p:cNvPicPr>
            <a:picLocks noChangeAspect="1" noChangeArrowheads="1"/>
          </p:cNvPicPr>
          <p:nvPr/>
        </p:nvPicPr>
        <p:blipFill>
          <a:blip r:embed="rId2" cstate="print"/>
          <a:srcRect/>
          <a:stretch>
            <a:fillRect/>
          </a:stretch>
        </p:blipFill>
        <p:spPr bwMode="auto">
          <a:xfrm>
            <a:off x="428596" y="1142984"/>
            <a:ext cx="8715404" cy="51720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Charts &amp; 5 yr Moving Average at 50, 200</a:t>
            </a:r>
            <a:endParaRPr lang="en-CA" dirty="0"/>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571472" y="1142984"/>
            <a:ext cx="8143932" cy="4961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RIOCAN VS </a:t>
            </a:r>
            <a:r>
              <a:rPr lang="en-CA" dirty="0" err="1" smtClean="0"/>
              <a:t>iShare</a:t>
            </a:r>
            <a:r>
              <a:rPr lang="en-CA" dirty="0" smtClean="0"/>
              <a:t> (XRE-T, ETF) 5 yr</a:t>
            </a:r>
            <a:endParaRPr lang="en-CA" dirty="0"/>
          </a:p>
        </p:txBody>
      </p:sp>
      <p:pic>
        <p:nvPicPr>
          <p:cNvPr id="6146" name="Picture 2"/>
          <p:cNvPicPr>
            <a:picLocks noChangeAspect="1" noChangeArrowheads="1"/>
          </p:cNvPicPr>
          <p:nvPr/>
        </p:nvPicPr>
        <p:blipFill>
          <a:blip r:embed="rId2" cstate="print"/>
          <a:srcRect/>
          <a:stretch>
            <a:fillRect/>
          </a:stretch>
        </p:blipFill>
        <p:spPr bwMode="auto">
          <a:xfrm>
            <a:off x="142844" y="1142984"/>
            <a:ext cx="8848725" cy="5391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 VS </a:t>
            </a:r>
            <a:r>
              <a:rPr lang="en-CA" dirty="0" err="1" smtClean="0"/>
              <a:t>iShare</a:t>
            </a:r>
            <a:r>
              <a:rPr lang="en-CA" dirty="0" smtClean="0"/>
              <a:t>, TSX (XRE-T, ETF) 1 yr</a:t>
            </a:r>
            <a:endParaRPr lang="en-CA" dirty="0"/>
          </a:p>
        </p:txBody>
      </p:sp>
      <p:sp>
        <p:nvSpPr>
          <p:cNvPr id="3" name="Content Placeholder 2"/>
          <p:cNvSpPr>
            <a:spLocks noGrp="1"/>
          </p:cNvSpPr>
          <p:nvPr>
            <p:ph sz="quarter" idx="1"/>
          </p:nvPr>
        </p:nvSpPr>
        <p:spPr/>
        <p:txBody>
          <a:bodyPr/>
          <a:lstStyle/>
          <a:p>
            <a:endParaRPr lang="en-CA" dirty="0"/>
          </a:p>
        </p:txBody>
      </p:sp>
      <p:pic>
        <p:nvPicPr>
          <p:cNvPr id="7171" name="Picture 3"/>
          <p:cNvPicPr>
            <a:picLocks noChangeAspect="1" noChangeArrowheads="1"/>
          </p:cNvPicPr>
          <p:nvPr/>
        </p:nvPicPr>
        <p:blipFill>
          <a:blip r:embed="rId2" cstate="print"/>
          <a:srcRect/>
          <a:stretch>
            <a:fillRect/>
          </a:stretch>
        </p:blipFill>
        <p:spPr bwMode="auto">
          <a:xfrm>
            <a:off x="357158" y="1142984"/>
            <a:ext cx="8643998" cy="55415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Overview of RIO</a:t>
            </a:r>
            <a:endParaRPr lang="en-CA" dirty="0"/>
          </a:p>
        </p:txBody>
      </p:sp>
      <p:sp>
        <p:nvSpPr>
          <p:cNvPr id="3" name="Content Placeholder 2"/>
          <p:cNvSpPr>
            <a:spLocks noGrp="1"/>
          </p:cNvSpPr>
          <p:nvPr>
            <p:ph idx="1"/>
          </p:nvPr>
        </p:nvSpPr>
        <p:spPr>
          <a:xfrm>
            <a:off x="457200" y="1600200"/>
            <a:ext cx="7467600" cy="5114948"/>
          </a:xfrm>
        </p:spPr>
        <p:txBody>
          <a:bodyPr>
            <a:normAutofit lnSpcReduction="10000"/>
          </a:bodyPr>
          <a:lstStyle/>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RIO is Canada’s largest REIT focused on retail real estate</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Total area of aggregated ownership of shopping center is over 60 million </a:t>
            </a:r>
            <a:r>
              <a:rPr lang="en-CA" sz="2800" dirty="0" err="1" smtClean="0">
                <a:latin typeface="Calibri" pitchFamily="34" charset="0"/>
                <a:cs typeface="Calibri" pitchFamily="34" charset="0"/>
              </a:rPr>
              <a:t>sq.ft</a:t>
            </a:r>
            <a:r>
              <a:rPr lang="en-CA" sz="2800" dirty="0" smtClean="0">
                <a:latin typeface="Calibri" pitchFamily="34" charset="0"/>
                <a:cs typeface="Calibri" pitchFamily="34" charset="0"/>
              </a:rPr>
              <a:t>.</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11 properties currently under Development</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Diversified tenant base</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Trust’s purpose is to deliver to its </a:t>
            </a:r>
            <a:r>
              <a:rPr lang="en-CA" sz="2800" dirty="0" err="1" smtClean="0">
                <a:latin typeface="Calibri" pitchFamily="34" charset="0"/>
                <a:cs typeface="Calibri" pitchFamily="34" charset="0"/>
              </a:rPr>
              <a:t>unitholders</a:t>
            </a:r>
            <a:r>
              <a:rPr lang="en-CA" sz="2800" dirty="0" smtClean="0">
                <a:latin typeface="Calibri" pitchFamily="34" charset="0"/>
                <a:cs typeface="Calibri" pitchFamily="34" charset="0"/>
              </a:rPr>
              <a:t> stable and reliable cash distributions that increase over the long term</a:t>
            </a:r>
          </a:p>
          <a:p>
            <a:pPr marL="274320" lvl="1">
              <a:spcBef>
                <a:spcPts val="600"/>
              </a:spcBef>
              <a:buClr>
                <a:schemeClr val="accent1"/>
              </a:buClr>
              <a:buFont typeface="Arial" pitchFamily="34" charset="0"/>
              <a:buChar char="•"/>
            </a:pPr>
            <a:r>
              <a:rPr lang="en-CA" sz="2800" dirty="0" smtClean="0">
                <a:latin typeface="Calibri" pitchFamily="34" charset="0"/>
                <a:cs typeface="Calibri" pitchFamily="34" charset="0"/>
              </a:rPr>
              <a:t>Most volatile sector for REITS to be in (Compared with Senior home and apartments)</a:t>
            </a:r>
          </a:p>
          <a:p>
            <a:pPr marL="274320" lvl="1">
              <a:spcBef>
                <a:spcPts val="600"/>
              </a:spcBef>
              <a:buClr>
                <a:schemeClr val="accent1"/>
              </a:buClr>
              <a:buFont typeface="Arial" pitchFamily="34" charset="0"/>
              <a:buChar char="•"/>
            </a:pPr>
            <a:endParaRPr lang="en-CA" sz="2800" dirty="0" smtClean="0">
              <a:latin typeface="Calibri" pitchFamily="34" charset="0"/>
              <a:cs typeface="Calibri" pitchFamily="34" charset="0"/>
            </a:endParaRPr>
          </a:p>
          <a:p>
            <a:pPr marL="274320" lvl="1">
              <a:spcBef>
                <a:spcPts val="600"/>
              </a:spcBef>
              <a:buClr>
                <a:schemeClr val="accent1"/>
              </a:buClr>
              <a:buFont typeface="Arial" pitchFamily="34" charset="0"/>
              <a:buChar char="•"/>
            </a:pPr>
            <a:endParaRPr lang="en-CA" sz="2800" dirty="0" smtClean="0">
              <a:latin typeface="Calibri" pitchFamily="34" charset="0"/>
              <a:cs typeface="Calibri" pitchFamily="34" charset="0"/>
            </a:endParaRPr>
          </a:p>
          <a:p>
            <a:pPr marL="274320" lvl="1">
              <a:spcBef>
                <a:spcPts val="600"/>
              </a:spcBef>
              <a:buClr>
                <a:schemeClr val="accent1"/>
              </a:buClr>
              <a:buFont typeface="Arial" pitchFamily="34" charset="0"/>
              <a:buChar char="•"/>
            </a:pPr>
            <a:endParaRPr lang="en-CA" dirty="0" smtClean="0"/>
          </a:p>
          <a:p>
            <a:pPr>
              <a:buNone/>
            </a:pPr>
            <a:endParaRPr lang="en-CA"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Specified Investment Flow-Through (SIFT – REITS </a:t>
            </a:r>
            <a:r>
              <a:rPr lang="en-CA" sz="3200" dirty="0" err="1" smtClean="0">
                <a:latin typeface="+mn-lt"/>
              </a:rPr>
              <a:t>Examption</a:t>
            </a:r>
            <a:r>
              <a:rPr lang="en-CA" sz="3200" dirty="0" smtClean="0">
                <a:latin typeface="+mn-lt"/>
              </a:rPr>
              <a:t>)</a:t>
            </a:r>
            <a:endParaRPr lang="en-CA" sz="3200" dirty="0">
              <a:latin typeface="+mn-lt"/>
            </a:endParaRPr>
          </a:p>
        </p:txBody>
      </p:sp>
      <p:sp>
        <p:nvSpPr>
          <p:cNvPr id="3" name="Content Placeholder 2"/>
          <p:cNvSpPr>
            <a:spLocks noGrp="1"/>
          </p:cNvSpPr>
          <p:nvPr>
            <p:ph idx="1"/>
          </p:nvPr>
        </p:nvSpPr>
        <p:spPr>
          <a:xfrm>
            <a:off x="214282" y="1428736"/>
            <a:ext cx="8472518" cy="5257800"/>
          </a:xfrm>
        </p:spPr>
        <p:txBody>
          <a:bodyPr>
            <a:normAutofit fontScale="62500" lnSpcReduction="20000"/>
          </a:bodyPr>
          <a:lstStyle/>
          <a:p>
            <a:r>
              <a:rPr lang="en-CA" dirty="0" smtClean="0"/>
              <a:t>To benefit from this exception (i.e. to be a REIT) for a given taxation year, a trust must:</a:t>
            </a:r>
          </a:p>
          <a:p>
            <a:endParaRPr lang="en-CA" dirty="0" smtClean="0"/>
          </a:p>
          <a:p>
            <a:r>
              <a:rPr lang="en-CA" dirty="0" smtClean="0"/>
              <a:t>At no time in the year hold any non-portfolio property other than real properties situated in Canada;</a:t>
            </a:r>
          </a:p>
          <a:p>
            <a:endParaRPr lang="en-CA" dirty="0" smtClean="0"/>
          </a:p>
          <a:p>
            <a:r>
              <a:rPr lang="en-CA" dirty="0" smtClean="0"/>
              <a:t>Have as not less than 95% of its income for the year income from properties (whether in Canada or abroad, and including dividends, interest, rents, etc. and taxable capital gains from dispositions of real properties);</a:t>
            </a:r>
          </a:p>
          <a:p>
            <a:endParaRPr lang="en-CA" dirty="0" smtClean="0"/>
          </a:p>
          <a:p>
            <a:r>
              <a:rPr lang="en-CA" dirty="0" smtClean="0"/>
              <a:t>Have as not less than 75% of its income for the year income that is directly or indirectly attributable to rents from, mortgages on, or gains from the disposition of, real properties situated in Canada; and</a:t>
            </a:r>
          </a:p>
          <a:p>
            <a:endParaRPr lang="en-CA" dirty="0" smtClean="0"/>
          </a:p>
          <a:p>
            <a:r>
              <a:rPr lang="en-CA" dirty="0" smtClean="0"/>
              <a:t>Hold throughout the year real properties situated in Canada, cash, and debt or other obligations of Governments in Canada (including Crown corporations, etc.) with a total fair market value that is not less than 75% of its equity value.</a:t>
            </a:r>
          </a:p>
          <a:p>
            <a:endParaRPr lang="en-CA"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Qualification as REIT</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Because of </a:t>
            </a:r>
            <a:r>
              <a:rPr lang="en-CA" dirty="0" err="1" smtClean="0"/>
              <a:t>RioCan’s</a:t>
            </a:r>
            <a:r>
              <a:rPr lang="en-CA" dirty="0" smtClean="0"/>
              <a:t> recent expansion in the U.S. and its associated investment income, it may be disqualified as REITS</a:t>
            </a:r>
          </a:p>
          <a:p>
            <a:r>
              <a:rPr lang="en-CA" dirty="0" smtClean="0"/>
              <a:t>Current 3 and 9 months ended Sept 30, 2010 revenue derived from non-compliant activities is $3.4 and $18.9  million. </a:t>
            </a:r>
          </a:p>
          <a:p>
            <a:r>
              <a:rPr lang="en-CA" dirty="0" smtClean="0"/>
              <a:t>Proportion in terms of total revenue is 3.9% and 7.5% respectively</a:t>
            </a:r>
          </a:p>
          <a:p>
            <a:r>
              <a:rPr lang="en-CA" dirty="0" smtClean="0"/>
              <a:t>7.5% YTD exceeded the limit for REITS exemption, therefore, restructure is needed.</a:t>
            </a:r>
          </a:p>
          <a:p>
            <a:pPr>
              <a:buNone/>
            </a:pPr>
            <a:endParaRPr lang="en-CA"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Current Qualification Plan</a:t>
            </a:r>
            <a:endParaRPr lang="en-CA" dirty="0"/>
          </a:p>
        </p:txBody>
      </p:sp>
      <p:sp>
        <p:nvSpPr>
          <p:cNvPr id="3" name="Content Placeholder 2"/>
          <p:cNvSpPr>
            <a:spLocks noGrp="1"/>
          </p:cNvSpPr>
          <p:nvPr>
            <p:ph idx="1"/>
          </p:nvPr>
        </p:nvSpPr>
        <p:spPr/>
        <p:txBody>
          <a:bodyPr/>
          <a:lstStyle/>
          <a:p>
            <a:r>
              <a:rPr lang="en-CA" dirty="0" smtClean="0"/>
              <a:t>Restructure of current mezzanine financing with development partners to </a:t>
            </a:r>
            <a:r>
              <a:rPr lang="en-CA" dirty="0" err="1" smtClean="0"/>
              <a:t>RioCan</a:t>
            </a:r>
            <a:r>
              <a:rPr lang="en-CA" dirty="0" smtClean="0"/>
              <a:t> subsidiaries</a:t>
            </a:r>
          </a:p>
          <a:p>
            <a:r>
              <a:rPr lang="en-CA" dirty="0" smtClean="0"/>
              <a:t>Sale of non-compliant assets to third parties</a:t>
            </a:r>
          </a:p>
          <a:p>
            <a:r>
              <a:rPr lang="en-CA" dirty="0" smtClean="0"/>
              <a:t>Sale of non-compliant assets to </a:t>
            </a:r>
            <a:r>
              <a:rPr lang="en-CA" dirty="0" err="1" smtClean="0"/>
              <a:t>RioCan</a:t>
            </a:r>
            <a:r>
              <a:rPr lang="en-CA" dirty="0" smtClean="0"/>
              <a:t> Management Inc.</a:t>
            </a:r>
          </a:p>
          <a:p>
            <a:r>
              <a:rPr lang="en-CA" dirty="0" smtClean="0"/>
              <a:t>Continuous training for staffs to ensure compliance with the REIT Exemption</a:t>
            </a:r>
          </a:p>
          <a:p>
            <a:pPr>
              <a:buNone/>
            </a:pPr>
            <a:endParaRPr lang="en-CA"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Income Dist. to </a:t>
            </a:r>
            <a:r>
              <a:rPr lang="en-CA" dirty="0" err="1" smtClean="0"/>
              <a:t>Unitholders</a:t>
            </a:r>
            <a:endParaRPr lang="en-CA" dirty="0"/>
          </a:p>
        </p:txBody>
      </p:sp>
      <p:pic>
        <p:nvPicPr>
          <p:cNvPr id="8194" name="Picture 2"/>
          <p:cNvPicPr>
            <a:picLocks noChangeAspect="1" noChangeArrowheads="1"/>
          </p:cNvPicPr>
          <p:nvPr/>
        </p:nvPicPr>
        <p:blipFill>
          <a:blip r:embed="rId2" cstate="print"/>
          <a:srcRect/>
          <a:stretch>
            <a:fillRect/>
          </a:stretch>
        </p:blipFill>
        <p:spPr bwMode="auto">
          <a:xfrm>
            <a:off x="357158" y="1428736"/>
            <a:ext cx="8496300" cy="4962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Structure</a:t>
            </a:r>
            <a:endParaRPr lang="en-CA" dirty="0"/>
          </a:p>
        </p:txBody>
      </p:sp>
      <p:sp>
        <p:nvSpPr>
          <p:cNvPr id="9" name="Rounded Rectangle 8"/>
          <p:cNvSpPr/>
          <p:nvPr/>
        </p:nvSpPr>
        <p:spPr>
          <a:xfrm>
            <a:off x="4139952" y="3501008"/>
            <a:ext cx="1008112" cy="864096"/>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tx1"/>
                </a:solidFill>
                <a:latin typeface="Times New Roman" pitchFamily="18" charset="0"/>
                <a:cs typeface="Times New Roman" pitchFamily="18" charset="0"/>
              </a:rPr>
              <a:t>REIT</a:t>
            </a:r>
            <a:endParaRPr lang="en-CA" sz="2300" b="1" dirty="0">
              <a:solidFill>
                <a:schemeClr val="tx1"/>
              </a:solidFill>
              <a:latin typeface="Times New Roman" pitchFamily="18" charset="0"/>
              <a:cs typeface="Times New Roman" pitchFamily="18" charset="0"/>
            </a:endParaRPr>
          </a:p>
        </p:txBody>
      </p:sp>
      <p:sp>
        <p:nvSpPr>
          <p:cNvPr id="11" name="Rounded Rectangle 10"/>
          <p:cNvSpPr/>
          <p:nvPr/>
        </p:nvSpPr>
        <p:spPr>
          <a:xfrm>
            <a:off x="3995936" y="1484784"/>
            <a:ext cx="1296144" cy="7703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Trustee</a:t>
            </a:r>
            <a:endParaRPr lang="en-CA" sz="2400" b="1" dirty="0">
              <a:solidFill>
                <a:schemeClr val="tx1"/>
              </a:solidFill>
              <a:latin typeface="Times New Roman" pitchFamily="18" charset="0"/>
              <a:cs typeface="Times New Roman" pitchFamily="18" charset="0"/>
            </a:endParaRPr>
          </a:p>
        </p:txBody>
      </p:sp>
      <p:sp>
        <p:nvSpPr>
          <p:cNvPr id="12" name="Rounded Rectangle 11"/>
          <p:cNvSpPr/>
          <p:nvPr/>
        </p:nvSpPr>
        <p:spPr>
          <a:xfrm>
            <a:off x="3581400" y="5682952"/>
            <a:ext cx="2095872" cy="7703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Management Company</a:t>
            </a:r>
            <a:endParaRPr lang="en-CA" sz="2400" b="1" dirty="0">
              <a:solidFill>
                <a:schemeClr val="tx1"/>
              </a:solidFill>
              <a:latin typeface="Times New Roman" pitchFamily="18" charset="0"/>
              <a:cs typeface="Times New Roman" pitchFamily="18" charset="0"/>
            </a:endParaRPr>
          </a:p>
        </p:txBody>
      </p:sp>
      <p:sp>
        <p:nvSpPr>
          <p:cNvPr id="13" name="Rounded Rectangle 12"/>
          <p:cNvSpPr/>
          <p:nvPr/>
        </p:nvSpPr>
        <p:spPr>
          <a:xfrm>
            <a:off x="7020272" y="3501008"/>
            <a:ext cx="1728192" cy="93610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Properties</a:t>
            </a:r>
            <a:endParaRPr lang="en-CA" sz="2400" b="1" dirty="0">
              <a:solidFill>
                <a:schemeClr val="tx1"/>
              </a:solidFill>
              <a:latin typeface="Times New Roman" pitchFamily="18" charset="0"/>
              <a:cs typeface="Times New Roman" pitchFamily="18" charset="0"/>
            </a:endParaRPr>
          </a:p>
        </p:txBody>
      </p:sp>
      <p:sp>
        <p:nvSpPr>
          <p:cNvPr id="14" name="Rounded Rectangle 13"/>
          <p:cNvSpPr/>
          <p:nvPr/>
        </p:nvSpPr>
        <p:spPr>
          <a:xfrm>
            <a:off x="395536" y="3501008"/>
            <a:ext cx="1800200" cy="9144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Unitholder</a:t>
            </a:r>
            <a:endParaRPr lang="en-CA" sz="2400" b="1" dirty="0">
              <a:solidFill>
                <a:schemeClr val="tx1"/>
              </a:solidFill>
              <a:latin typeface="Times New Roman" pitchFamily="18" charset="0"/>
              <a:cs typeface="Times New Roman" pitchFamily="18" charset="0"/>
            </a:endParaRPr>
          </a:p>
        </p:txBody>
      </p:sp>
      <p:sp>
        <p:nvSpPr>
          <p:cNvPr id="15" name="Down Arrow 14"/>
          <p:cNvSpPr/>
          <p:nvPr/>
        </p:nvSpPr>
        <p:spPr>
          <a:xfrm flipH="1">
            <a:off x="4427983" y="2492896"/>
            <a:ext cx="144017"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Down Arrow 15"/>
          <p:cNvSpPr/>
          <p:nvPr/>
        </p:nvSpPr>
        <p:spPr>
          <a:xfrm>
            <a:off x="4427984" y="4581128"/>
            <a:ext cx="144016"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Down Arrow 16"/>
          <p:cNvSpPr/>
          <p:nvPr/>
        </p:nvSpPr>
        <p:spPr>
          <a:xfrm flipH="1" flipV="1">
            <a:off x="4716016" y="2276872"/>
            <a:ext cx="144016"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Down Arrow 17"/>
          <p:cNvSpPr/>
          <p:nvPr/>
        </p:nvSpPr>
        <p:spPr>
          <a:xfrm flipH="1" flipV="1">
            <a:off x="4716016" y="4437112"/>
            <a:ext cx="144016"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ight Arrow 22"/>
          <p:cNvSpPr/>
          <p:nvPr/>
        </p:nvSpPr>
        <p:spPr>
          <a:xfrm rot="10800000">
            <a:off x="2267745" y="4077072"/>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362200" y="3563724"/>
            <a:ext cx="1981200" cy="369332"/>
          </a:xfrm>
          <a:prstGeom prst="rect">
            <a:avLst/>
          </a:prstGeom>
          <a:noFill/>
        </p:spPr>
        <p:txBody>
          <a:bodyPr wrap="square" rtlCol="0">
            <a:spAutoFit/>
          </a:bodyPr>
          <a:lstStyle/>
          <a:p>
            <a:r>
              <a:rPr lang="en-US" dirty="0" smtClean="0"/>
              <a:t>Invest in a REIT</a:t>
            </a:r>
            <a:endParaRPr lang="en-CA" dirty="0"/>
          </a:p>
        </p:txBody>
      </p:sp>
      <p:sp>
        <p:nvSpPr>
          <p:cNvPr id="25" name="Right Arrow 24"/>
          <p:cNvSpPr/>
          <p:nvPr/>
        </p:nvSpPr>
        <p:spPr>
          <a:xfrm>
            <a:off x="2555776" y="3887336"/>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ight Arrow 25"/>
          <p:cNvSpPr/>
          <p:nvPr/>
        </p:nvSpPr>
        <p:spPr>
          <a:xfrm>
            <a:off x="5436096" y="3887336"/>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ight Arrow 27"/>
          <p:cNvSpPr/>
          <p:nvPr/>
        </p:nvSpPr>
        <p:spPr>
          <a:xfrm rot="10800000">
            <a:off x="5220073" y="4103360"/>
            <a:ext cx="1512168" cy="117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p:cNvSpPr txBox="1"/>
          <p:nvPr/>
        </p:nvSpPr>
        <p:spPr>
          <a:xfrm>
            <a:off x="2195736" y="4149080"/>
            <a:ext cx="1584176" cy="369332"/>
          </a:xfrm>
          <a:prstGeom prst="rect">
            <a:avLst/>
          </a:prstGeom>
          <a:noFill/>
        </p:spPr>
        <p:txBody>
          <a:bodyPr wrap="square" rtlCol="0">
            <a:spAutoFit/>
          </a:bodyPr>
          <a:lstStyle/>
          <a:p>
            <a:r>
              <a:rPr lang="en-US" dirty="0" smtClean="0"/>
              <a:t>Distributions</a:t>
            </a:r>
            <a:endParaRPr lang="en-CA" dirty="0"/>
          </a:p>
        </p:txBody>
      </p:sp>
      <p:sp>
        <p:nvSpPr>
          <p:cNvPr id="30" name="TextBox 29"/>
          <p:cNvSpPr txBox="1"/>
          <p:nvPr/>
        </p:nvSpPr>
        <p:spPr>
          <a:xfrm>
            <a:off x="5508104" y="3563724"/>
            <a:ext cx="1368152" cy="369332"/>
          </a:xfrm>
          <a:prstGeom prst="rect">
            <a:avLst/>
          </a:prstGeom>
          <a:noFill/>
        </p:spPr>
        <p:txBody>
          <a:bodyPr wrap="square" rtlCol="0">
            <a:spAutoFit/>
          </a:bodyPr>
          <a:lstStyle/>
          <a:p>
            <a:pPr algn="ctr"/>
            <a:r>
              <a:rPr lang="en-US" dirty="0" smtClean="0"/>
              <a:t>Ownership </a:t>
            </a:r>
            <a:endParaRPr lang="en-CA" dirty="0"/>
          </a:p>
        </p:txBody>
      </p:sp>
      <p:sp>
        <p:nvSpPr>
          <p:cNvPr id="31" name="TextBox 30"/>
          <p:cNvSpPr txBox="1"/>
          <p:nvPr/>
        </p:nvSpPr>
        <p:spPr>
          <a:xfrm>
            <a:off x="5076056" y="4211796"/>
            <a:ext cx="1944216" cy="369332"/>
          </a:xfrm>
          <a:prstGeom prst="rect">
            <a:avLst/>
          </a:prstGeom>
          <a:noFill/>
        </p:spPr>
        <p:txBody>
          <a:bodyPr wrap="square" rtlCol="0">
            <a:spAutoFit/>
          </a:bodyPr>
          <a:lstStyle/>
          <a:p>
            <a:r>
              <a:rPr lang="en-US" dirty="0" smtClean="0"/>
              <a:t>Property Income</a:t>
            </a:r>
            <a:endParaRPr lang="en-CA" dirty="0"/>
          </a:p>
        </p:txBody>
      </p:sp>
      <p:sp>
        <p:nvSpPr>
          <p:cNvPr id="33" name="TextBox 32"/>
          <p:cNvSpPr txBox="1"/>
          <p:nvPr/>
        </p:nvSpPr>
        <p:spPr>
          <a:xfrm>
            <a:off x="2843808" y="2514600"/>
            <a:ext cx="1584176" cy="646331"/>
          </a:xfrm>
          <a:prstGeom prst="rect">
            <a:avLst/>
          </a:prstGeom>
          <a:noFill/>
        </p:spPr>
        <p:txBody>
          <a:bodyPr wrap="square" rtlCol="0">
            <a:spAutoFit/>
          </a:bodyPr>
          <a:lstStyle/>
          <a:p>
            <a:pPr algn="r"/>
            <a:r>
              <a:rPr lang="en-US" dirty="0" smtClean="0"/>
              <a:t>Acts on behalf of Unitholders</a:t>
            </a:r>
            <a:endParaRPr lang="en-CA" dirty="0"/>
          </a:p>
        </p:txBody>
      </p:sp>
      <p:sp>
        <p:nvSpPr>
          <p:cNvPr id="34" name="TextBox 33"/>
          <p:cNvSpPr txBox="1"/>
          <p:nvPr/>
        </p:nvSpPr>
        <p:spPr>
          <a:xfrm>
            <a:off x="4788024" y="2494637"/>
            <a:ext cx="1224136" cy="646331"/>
          </a:xfrm>
          <a:prstGeom prst="rect">
            <a:avLst/>
          </a:prstGeom>
          <a:noFill/>
        </p:spPr>
        <p:txBody>
          <a:bodyPr wrap="square" rtlCol="0">
            <a:spAutoFit/>
          </a:bodyPr>
          <a:lstStyle/>
          <a:p>
            <a:r>
              <a:rPr lang="en-US" dirty="0" smtClean="0"/>
              <a:t>Trustee Fees</a:t>
            </a:r>
            <a:endParaRPr lang="en-CA" dirty="0"/>
          </a:p>
        </p:txBody>
      </p:sp>
      <p:sp>
        <p:nvSpPr>
          <p:cNvPr id="35" name="TextBox 34"/>
          <p:cNvSpPr txBox="1"/>
          <p:nvPr/>
        </p:nvSpPr>
        <p:spPr>
          <a:xfrm>
            <a:off x="2819400" y="4942909"/>
            <a:ext cx="1608584" cy="646331"/>
          </a:xfrm>
          <a:prstGeom prst="rect">
            <a:avLst/>
          </a:prstGeom>
          <a:noFill/>
        </p:spPr>
        <p:txBody>
          <a:bodyPr wrap="square" rtlCol="0">
            <a:spAutoFit/>
          </a:bodyPr>
          <a:lstStyle/>
          <a:p>
            <a:pPr algn="r"/>
            <a:r>
              <a:rPr lang="en-US" dirty="0" smtClean="0"/>
              <a:t>Management Fees</a:t>
            </a:r>
            <a:endParaRPr lang="en-CA" dirty="0"/>
          </a:p>
        </p:txBody>
      </p:sp>
      <p:sp>
        <p:nvSpPr>
          <p:cNvPr id="36" name="TextBox 35"/>
          <p:cNvSpPr txBox="1"/>
          <p:nvPr/>
        </p:nvSpPr>
        <p:spPr>
          <a:xfrm>
            <a:off x="4860032" y="4797152"/>
            <a:ext cx="1769368" cy="646331"/>
          </a:xfrm>
          <a:prstGeom prst="rect">
            <a:avLst/>
          </a:prstGeom>
          <a:noFill/>
        </p:spPr>
        <p:txBody>
          <a:bodyPr wrap="square" rtlCol="0">
            <a:spAutoFit/>
          </a:bodyPr>
          <a:lstStyle/>
          <a:p>
            <a:r>
              <a:rPr lang="en-US" dirty="0" smtClean="0"/>
              <a:t>Management Services</a:t>
            </a:r>
            <a:endParaRPr lang="en-CA" dirty="0"/>
          </a:p>
        </p:txBody>
      </p:sp>
      <p:sp>
        <p:nvSpPr>
          <p:cNvPr id="2050" name="AutoShape 2" descr="data:image/jpg;base64,/9j/4AAQSkZJRgABAQAAAQABAAD/2wCEAAkGBhQSERUUExMUFRUVFyIaGBQUGSEeHxobHhcaHhkiIB4bLScgIRskGxcYKzslJiosLCwuGCExNTEqNSorLCkBCQoKDgwOGg8PGiokHSQpKiorLjUqKiovKSwpLCosLCwpKSksKSwpKSwsLCw0NikpLCksLCksLCwpKSksLCwsKf/AABEIAF0AbAMBIgACEQEDEQH/xAAcAAABBAMBAAAAAAAAAAAAAAAGAAQFBwEDCAL/xAA+EAACAQIEBAIIBAMGBwAAAAABAgMEEQAFEiEGEzFBIlEHFCMyQmFxkVKBkqEkM8EVQ3KisfAXVGKCg6PR/8QAGQEAAwEBAQAAAAAAAAAAAAAAAAIDAQQF/8QAJxEAAgIBAgMJAQAAAAAAAAAAAAECEQMEMSFBkQUSExUiUWFxgUL/2gAMAwEAAhEDEQA/ALxwsLCwALCxgnELmPF0EQezGQp7wisQv+N2IjT/AL2XAA+rs5hhTXLLHGt7anYC5HYebXHQb4aw8QBibRylLAqwjcX63vrVQANrG5vftben+IeNXmpnhoXmNSKlpI/VvaFUkZmkRpUUKBqckaWbYAFtsTdP6NoJlVqqSrqXIBbnzsbGwuPDbYG+HjBy2ElNR3LHHEKarWP5vGP2L3/bDfiHi6Ok5N45pjOxVFp01t4ULMdINyAB2vgSp/Rrlim3qkV/JmYn92xDJ6P62CWT1JqIwXm5cUnMBQVCorjwX3VUABv3PngcGgU0y18ozVKmGOeIkxyLqUkEGx+R3GHmK1yfPsxy+CKGfKzLDDGqc2jlDtZVAvyz4idr9sHuS5vHVQRzxNqjlUMp+XkR2INwR2IOEHHuFhYWABYWFhYAFhYWGWcZjyIXlsDoF7F1QdQN2chQN+pP36YAB70lySx0M80YD8pQ/KNwrgMNevSQzKEudNwDbxahtiq5JoJKSCrrTNVmQhYoFGmNHNxoWJbIu6kXPXyOLI/4m0Uh5E0kJ5vsyIWeZbudIVnRAgvc/FisMuyh1pMxy8n2lJKWjv12OtCPry/8+K4qsllukTtDDmUjNEopcqgREf2gVmVHLgHbwA3ibY6SLYZJlcMlMHmzCtq5hIoeOBnaPTzwjj2SkC6XsSw6i2CPKaynlmhnSKeukkp93ca9LBgxUPNohW3NIIS1uhG+JJ5ao01UohhiCtKbSyFyNzNYLGAvRxvr74xtvcxJLYgJOCaETQCPKqlwRIzczq1gttpZB0JvvbtiI4h4Xp2eojgyuWMgRhmVkIjLSFTptIV1MWta59zSApuwsGspqp6mBfWQpIlBaKELpGlSba2c6jYG/bv2vHU2RyJI8RmlW8sAI9kdQWWVwdk2ukam3a9iWthCi2NGe5n/AGfleYtHzFVZBDTpI7MU1QQrYFyxFi0hsDbbBlwLlopqCCBf7pArG9/Ha8n/ALC4/LAB6Tyohpo3IIkzIySLcbxqX/1XT188GuTcTIlPACkztIgYmKJpBdt2Yslwt2JNib79MYMFOFhpR5mknQODa9njdD9nAw7wALCwsLAAwziWRImdDbSpY2QuxAW9lUEXbbpikeN+JJqh6ik5oameCObnzlmvGTG6vHHCqqPEQNwx8J364vwjFLcb5ElPWQyEaYonML2709SxMf5JI1Sv0RcY9jVV8QXFXJLC0by1MlLEqN/C0ywqQLFXLyWPvKd++knExkOiLMwUMrLUxNHLznMjc+KzEM+4LaCNgSN/LD7h+nijjMBeDmiB4SEhaV7xOxB17abiS97bBP8ApBw+zmlvDHOgkHLr0m1TLoLLKSHJFhYMHuFtcAqCO2Gh6ZJmS9UXE18IGpVBTxvFElHVtDqKtJJpl1GPYkIF8aW67i/yJHU04U1Uc1dICRezNDHqLQKOgUH4LbHt+ZG6/LxFmEgIdxWQahEjMoM1OAylrFQRpHfzFgexfllFKJWMNNTwq0SkXbcgM4uViW24YfF5fk81TZGLujQnqRlpStQXJLE6qp2sTESNi/cjsMD3H+X86rgjkvyZa1I2VHYal9WXRc7eK7Hz69d8GlJTzhqTVJAVQXCqjA25RUdWO9j5D+hHuP6Yl6d1305pCT9OWIz++FjuUlsAFPl2UyBgmWV7BXZGbmAWdEZ3BJktcIrH6A43ycLZaBqOVZog5Jn1LIn8oWu279BqHz3xjKsjjHraH+zgRUTFQx6hoJECozC+lXLWH4lxLVeUiVWihShP8KsV6aQqWZ3IJ1Bd9OlCQb31Bd9RGNbFiiOqqOGjoJKqgkzKlqbxqkUzr4ua90uoBBDKjnffYXFji96RWCKHN2CjUfNrbn73xVOf5Tepo4Pg9dD2Zy7MlJTIxF+5LNNctbcjzxbFPfSNXW2/17/vhChswsLCwALAR6Usl51MzBdRKGMjcbkh4TtY7Txxr8hK2DfDDO6JpoHjUqpcW1MCQNxc2BHiAuR87YAKmyCv5spV46mVJ0jl0xBgNM8BWUatSi3MSMXv5jqDiWzSnD5fVhITGWpQ4DaSSyIxN92uQ8R64FocpkWnpPZxSNA89I3NRmGqOVpY/CCo3ETAX/HbysdcK5CFaS6RAPdRyoQg0N1tbcC7Ptc7Eb9sI3yHUeYN55WM9LRVqycsRPFIzBRfRLoSSxNwBpc3FiDYeW5Nkz0utEvLVaVdC2mSVTpaPTa2qMAp2WwsRsL4HeGstE+VLTyabqkkV2F9Lo7op+qkA7Yn+bUAB5auzKt2WmjRSbIQbczWxY2HS3QWAx2Ti5U0ccJKNpj7L5I7U5FC5PKN7RRi5Gj8TDoxP3xBcX1LNTQtZkJzVLq1ri1Q4A2JHwjvhxld2AIizI21WLSrHYM1+nMX5dvh2xp4ohtT0qeK5zSPZzc7yu+5ubmx63OJKLTKuVogKfOdFRmINbBFaabSrRgtcrEo0nWtt2I6e8pO+4E/S1gkkZTVUMrGohUArpJWNEk8PjYhb36jcl/PEDl87mpqrS1i8yoVvDSbMrPB11ISD4bdr6R54IBVSLJcyTuFqHfTNRlgdNPpudATzH7bYyQRMipeXM6YbEcmSTa397WBdv8Awqw28sWWMVNl0sYzCJZtKRLQwoWIMYHs6lj71ipJPyO2J3gn0ietPMKh6aMXVoNMgDMkmsorKx/mBFUm347WFsIUD3CxhWxnABDcW5uaaiqJVZVkSF2j12sXCErseu4G2KXrc2NRmNYWk56iaGOPU0rompHL6FgNyNSHYA/64GcloOYzSzNHLrJYGQiSTfpqY7X/AN7YmKKAwSO9PMYeZbUqBCLre3vA2949PPE3NXR50+0MWPI4Sv7HlNTQONRp4bBZJW00c7XRWZYz4nA8dib9BpIJx7Sni5M7cmEGKnSRdNC4DSNGXKliWsgGjf4g21sazV1DHUa2YG1iRy12vt0XzJ++PEk0xBBrJ7EWILJ4ha2/h327eWN8SIvmeD3fQlKzL6dfWFSmi9m0SIGot2kl0htWo9BrW2wvf88ZzLLoI5JilKjR08Gs66SEXch2ANjcLZRuPxfLEQvOuWFXU3a1zrG9vdvt2xmQzm/8ZVb9bON/rYb4PFQq7V0/z0CbJqJKfOadIo0iM1I5lWMaVZgR8I2uCD+Rxu4242ojU00DTb09WHmsrEJpilA8QBuQ5UWF7fkbBEmUl5BJJU1Tuo0qxlIKg9bEb73ONFPkskTSGKoZeYdTa1Dkmzi5Zt72kf7/ACGGWZbB5lppPi6/A1g4hy0SXNbVOoAteSrLXDA72AGkEoR8z8xfGY8fUlPA7U09RPMzHRDIZwjBnIGvmDdVG3W7FbbdcC8YqgSfWhuLW5KW9+N+n+KKP9AHTbG+KaoULapa6BAp5aXHL5hTt1Bmc3PUkHsMDzJgtfpV/T6M25jQUtXHE1VJUvWVio0cxRRHEDM0cCmJSPA+lj8TAC99jcezPKUp5DT1NNomDaLItwxI8JV+lm6jv8sTuXyTQlCkquU5dhOgYexB5Quulhp1G2/c3vjOdVNRVOXdokJl5p0ByQdEKFd2ClLQJsynqcc8qlzPQ03bmDAm0075NFieiXOqiSneOojlHKkZVnkYePS2kra5IKFbbeE2Nt74sAHHMVRw1HpZuXzZCSSWYrckknpsOvbESRmERKwtPCl76Ip2038/e67YtGSZDDrcWdtx4dEdAV3odyuW5NIqEm94mZP2U2t8rWxHj0DZXf8AlzfTmtixMLDnYAKeg7KwLGGQj5zP/QjAnxN6ATzxJQNEI7bwVJcgG3ZxqJB62PTz8rqwsBlI5n4pocxyxUM8MAjYlVaMlluB0NiLbdL9bHDWj4ti0AyyLq8kVtvv3x0+8QIsQCPI48CjQdEX9IwjgmcOXs/BkVd2vo5nbjCnHd/0nGBxlTfib9OOnOQvkPtjz6sv4V+wxnhoh5Rp/nqcyR8QGomhgpLNJK4S7q1luQASBvbe5O9gMHg9E+Z/8zR/of8A+YuFYVHQAfQY9WxqgkdGPQaeCrup/fEpo+irNO1RRH6iQf0xvyv0MVEkxauqhy7eFKR3U32tuwtYC/md8W9bGcb3V7FoaXDB3GKX4Vu/oJoj1nrSPwmYWP8AlxMx+iXKwLepxn5sWJ+5OC/Cw1F1FLZH/9k=">
            <a:hlinkClick r:id="rId3"/>
          </p:cNvPr>
          <p:cNvSpPr>
            <a:spLocks noChangeAspect="1" noChangeArrowheads="1"/>
          </p:cNvSpPr>
          <p:nvPr/>
        </p:nvSpPr>
        <p:spPr bwMode="auto">
          <a:xfrm>
            <a:off x="155575" y="-419100"/>
            <a:ext cx="1028700" cy="88582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2052" name="AutoShape 4" descr="data:image/jpg;base64,/9j/4AAQSkZJRgABAQAAAQABAAD/2wCEAAkGBhQSERUUExMUFRUVFyIaGBQUGSEeHxobHhcaHhkiIB4bLScgIRskGxcYKzslJiosLCwuGCExNTEqNSorLCkBCQoKDgwOGg8PGiokHSQpKiorLjUqKiovKSwpLCosLCwpKSksKSwpKSwsLCw0NikpLCksLCksLCwpKSksLCwsKf/AABEIAF0AbAMBIgACEQEDEQH/xAAcAAABBAMBAAAAAAAAAAAAAAAGAAQFBwEDCAL/xAA+EAACAQIEBAIIBAMGBwAAAAABAgMEEQAFEiEGEzFBIlEHFCMyQmFxkVKBkqEkM8EVQ3KisfAXVGKCg6PR/8QAGQEAAwEBAQAAAAAAAAAAAAAAAAIDAQQF/8QAJxEAAgIBAgMJAQAAAAAAAAAAAAECEQMEMSFBkQUSExUiUWFxgUL/2gAMAwEAAhEDEQA/ALxwsLCwALCxgnELmPF0EQezGQp7wisQv+N2IjT/AL2XAA+rs5hhTXLLHGt7anYC5HYebXHQb4aw8QBibRylLAqwjcX63vrVQANrG5vftben+IeNXmpnhoXmNSKlpI/VvaFUkZmkRpUUKBqckaWbYAFtsTdP6NoJlVqqSrqXIBbnzsbGwuPDbYG+HjBy2ElNR3LHHEKarWP5vGP2L3/bDfiHi6Ok5N45pjOxVFp01t4ULMdINyAB2vgSp/Rrlim3qkV/JmYn92xDJ6P62CWT1JqIwXm5cUnMBQVCorjwX3VUABv3PngcGgU0y18ozVKmGOeIkxyLqUkEGx+R3GHmK1yfPsxy+CKGfKzLDDGqc2jlDtZVAvyz4idr9sHuS5vHVQRzxNqjlUMp+XkR2INwR2IOEHHuFhYWABYWFhYAFhYWGWcZjyIXlsDoF7F1QdQN2chQN+pP36YAB70lySx0M80YD8pQ/KNwrgMNevSQzKEudNwDbxahtiq5JoJKSCrrTNVmQhYoFGmNHNxoWJbIu6kXPXyOLI/4m0Uh5E0kJ5vsyIWeZbudIVnRAgvc/FisMuyh1pMxy8n2lJKWjv12OtCPry/8+K4qsllukTtDDmUjNEopcqgREf2gVmVHLgHbwA3ibY6SLYZJlcMlMHmzCtq5hIoeOBnaPTzwjj2SkC6XsSw6i2CPKaynlmhnSKeukkp93ca9LBgxUPNohW3NIIS1uhG+JJ5ao01UohhiCtKbSyFyNzNYLGAvRxvr74xtvcxJLYgJOCaETQCPKqlwRIzczq1gttpZB0JvvbtiI4h4Xp2eojgyuWMgRhmVkIjLSFTptIV1MWta59zSApuwsGspqp6mBfWQpIlBaKELpGlSba2c6jYG/bv2vHU2RyJI8RmlW8sAI9kdQWWVwdk2ukam3a9iWthCi2NGe5n/AGfleYtHzFVZBDTpI7MU1QQrYFyxFi0hsDbbBlwLlopqCCBf7pArG9/Ha8n/ALC4/LAB6Tyohpo3IIkzIySLcbxqX/1XT188GuTcTIlPACkztIgYmKJpBdt2Yslwt2JNib79MYMFOFhpR5mknQODa9njdD9nAw7wALCwsLAAwziWRImdDbSpY2QuxAW9lUEXbbpikeN+JJqh6ik5oameCObnzlmvGTG6vHHCqqPEQNwx8J364vwjFLcb5ElPWQyEaYonML2709SxMf5JI1Sv0RcY9jVV8QXFXJLC0by1MlLEqN/C0ywqQLFXLyWPvKd++knExkOiLMwUMrLUxNHLznMjc+KzEM+4LaCNgSN/LD7h+nijjMBeDmiB4SEhaV7xOxB17abiS97bBP8ApBw+zmlvDHOgkHLr0m1TLoLLKSHJFhYMHuFtcAqCO2Gh6ZJmS9UXE18IGpVBTxvFElHVtDqKtJJpl1GPYkIF8aW67i/yJHU04U1Uc1dICRezNDHqLQKOgUH4LbHt+ZG6/LxFmEgIdxWQahEjMoM1OAylrFQRpHfzFgexfllFKJWMNNTwq0SkXbcgM4uViW24YfF5fk81TZGLujQnqRlpStQXJLE6qp2sTESNi/cjsMD3H+X86rgjkvyZa1I2VHYal9WXRc7eK7Hz69d8GlJTzhqTVJAVQXCqjA25RUdWO9j5D+hHuP6Yl6d1305pCT9OWIz++FjuUlsAFPl2UyBgmWV7BXZGbmAWdEZ3BJktcIrH6A43ycLZaBqOVZog5Jn1LIn8oWu279BqHz3xjKsjjHraH+zgRUTFQx6hoJECozC+lXLWH4lxLVeUiVWihShP8KsV6aQqWZ3IJ1Bd9OlCQb31Bd9RGNbFiiOqqOGjoJKqgkzKlqbxqkUzr4ua90uoBBDKjnffYXFji96RWCKHN2CjUfNrbn73xVOf5Tepo4Pg9dD2Zy7MlJTIxF+5LNNctbcjzxbFPfSNXW2/17/vhChswsLCwALAR6Usl51MzBdRKGMjcbkh4TtY7Txxr8hK2DfDDO6JpoHjUqpcW1MCQNxc2BHiAuR87YAKmyCv5spV46mVJ0jl0xBgNM8BWUatSi3MSMXv5jqDiWzSnD5fVhITGWpQ4DaSSyIxN92uQ8R64FocpkWnpPZxSNA89I3NRmGqOVpY/CCo3ETAX/HbysdcK5CFaS6RAPdRyoQg0N1tbcC7Ptc7Eb9sI3yHUeYN55WM9LRVqycsRPFIzBRfRLoSSxNwBpc3FiDYeW5Nkz0utEvLVaVdC2mSVTpaPTa2qMAp2WwsRsL4HeGstE+VLTyabqkkV2F9Lo7op+qkA7Yn+bUAB5auzKt2WmjRSbIQbczWxY2HS3QWAx2Ti5U0ccJKNpj7L5I7U5FC5PKN7RRi5Gj8TDoxP3xBcX1LNTQtZkJzVLq1ri1Q4A2JHwjvhxld2AIizI21WLSrHYM1+nMX5dvh2xp4ohtT0qeK5zSPZzc7yu+5ubmx63OJKLTKuVogKfOdFRmINbBFaabSrRgtcrEo0nWtt2I6e8pO+4E/S1gkkZTVUMrGohUArpJWNEk8PjYhb36jcl/PEDl87mpqrS1i8yoVvDSbMrPB11ISD4bdr6R54IBVSLJcyTuFqHfTNRlgdNPpudATzH7bYyQRMipeXM6YbEcmSTa397WBdv8Awqw28sWWMVNl0sYzCJZtKRLQwoWIMYHs6lj71ipJPyO2J3gn0ietPMKh6aMXVoNMgDMkmsorKx/mBFUm347WFsIUD3CxhWxnABDcW5uaaiqJVZVkSF2j12sXCErseu4G2KXrc2NRmNYWk56iaGOPU0rompHL6FgNyNSHYA/64GcloOYzSzNHLrJYGQiSTfpqY7X/AN7YmKKAwSO9PMYeZbUqBCLre3vA2949PPE3NXR50+0MWPI4Sv7HlNTQONRp4bBZJW00c7XRWZYz4nA8dib9BpIJx7Sni5M7cmEGKnSRdNC4DSNGXKliWsgGjf4g21sazV1DHUa2YG1iRy12vt0XzJ++PEk0xBBrJ7EWILJ4ha2/h327eWN8SIvmeD3fQlKzL6dfWFSmi9m0SIGot2kl0htWo9BrW2wvf88ZzLLoI5JilKjR08Gs66SEXch2ANjcLZRuPxfLEQvOuWFXU3a1zrG9vdvt2xmQzm/8ZVb9bON/rYb4PFQq7V0/z0CbJqJKfOadIo0iM1I5lWMaVZgR8I2uCD+Rxu4242ojU00DTb09WHmsrEJpilA8QBuQ5UWF7fkbBEmUl5BJJU1Tuo0qxlIKg9bEb73ONFPkskTSGKoZeYdTa1Dkmzi5Zt72kf7/ACGGWZbB5lppPi6/A1g4hy0SXNbVOoAteSrLXDA72AGkEoR8z8xfGY8fUlPA7U09RPMzHRDIZwjBnIGvmDdVG3W7FbbdcC8YqgSfWhuLW5KW9+N+n+KKP9AHTbG+KaoULapa6BAp5aXHL5hTt1Bmc3PUkHsMDzJgtfpV/T6M25jQUtXHE1VJUvWVio0cxRRHEDM0cCmJSPA+lj8TAC99jcezPKUp5DT1NNomDaLItwxI8JV+lm6jv8sTuXyTQlCkquU5dhOgYexB5Quulhp1G2/c3vjOdVNRVOXdokJl5p0ByQdEKFd2ClLQJsynqcc8qlzPQ03bmDAm0075NFieiXOqiSneOojlHKkZVnkYePS2kra5IKFbbeE2Nt74sAHHMVRw1HpZuXzZCSSWYrckknpsOvbESRmERKwtPCl76Ip2038/e67YtGSZDDrcWdtx4dEdAV3odyuW5NIqEm94mZP2U2t8rWxHj0DZXf8AlzfTmtixMLDnYAKeg7KwLGGQj5zP/QjAnxN6ATzxJQNEI7bwVJcgG3ZxqJB62PTz8rqwsBlI5n4pocxyxUM8MAjYlVaMlluB0NiLbdL9bHDWj4ti0AyyLq8kVtvv3x0+8QIsQCPI48CjQdEX9IwjgmcOXs/BkVd2vo5nbjCnHd/0nGBxlTfib9OOnOQvkPtjz6sv4V+wxnhoh5Rp/nqcyR8QGomhgpLNJK4S7q1luQASBvbe5O9gMHg9E+Z/8zR/of8A+YuFYVHQAfQY9WxqgkdGPQaeCrup/fEpo+irNO1RRH6iQf0xvyv0MVEkxauqhy7eFKR3U32tuwtYC/md8W9bGcb3V7FoaXDB3GKX4Vu/oJoj1nrSPwmYWP8AlxMx+iXKwLepxn5sWJ+5OC/Cw1F1FLZH/9k=">
            <a:hlinkClick r:id="rId3"/>
          </p:cNvPr>
          <p:cNvSpPr>
            <a:spLocks noChangeAspect="1" noChangeArrowheads="1"/>
          </p:cNvSpPr>
          <p:nvPr/>
        </p:nvSpPr>
        <p:spPr bwMode="auto">
          <a:xfrm>
            <a:off x="155575" y="-419100"/>
            <a:ext cx="1028700" cy="88582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RIO FACTS</a:t>
            </a:r>
            <a:endParaRPr lang="en-CA"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 y="1428736"/>
            <a:ext cx="9144000" cy="5286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Geographic Diversification</a:t>
            </a:r>
            <a:endParaRPr lang="en-CA" dirty="0"/>
          </a:p>
        </p:txBody>
      </p:sp>
      <p:pic>
        <p:nvPicPr>
          <p:cNvPr id="13314" name="Picture 2"/>
          <p:cNvPicPr>
            <a:picLocks noChangeAspect="1" noChangeArrowheads="1"/>
          </p:cNvPicPr>
          <p:nvPr/>
        </p:nvPicPr>
        <p:blipFill>
          <a:blip r:embed="rId2" cstate="print"/>
          <a:srcRect/>
          <a:stretch>
            <a:fillRect/>
          </a:stretch>
        </p:blipFill>
        <p:spPr bwMode="auto">
          <a:xfrm>
            <a:off x="0" y="1428736"/>
            <a:ext cx="9144000" cy="357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Lease Expiries</a:t>
            </a:r>
            <a:endParaRPr lang="en-CA" dirty="0"/>
          </a:p>
        </p:txBody>
      </p:sp>
      <p:sp>
        <p:nvSpPr>
          <p:cNvPr id="3" name="Content Placeholder 2"/>
          <p:cNvSpPr>
            <a:spLocks noGrp="1"/>
          </p:cNvSpPr>
          <p:nvPr>
            <p:ph sz="quarter" idx="1"/>
          </p:nvPr>
        </p:nvSpPr>
        <p:spPr/>
        <p:txBody>
          <a:bodyPr/>
          <a:lstStyle/>
          <a:p>
            <a:endParaRPr lang="en-CA" dirty="0"/>
          </a:p>
        </p:txBody>
      </p:sp>
      <p:pic>
        <p:nvPicPr>
          <p:cNvPr id="16386" name="Picture 2"/>
          <p:cNvPicPr>
            <a:picLocks noChangeAspect="1" noChangeArrowheads="1"/>
          </p:cNvPicPr>
          <p:nvPr/>
        </p:nvPicPr>
        <p:blipFill>
          <a:blip r:embed="rId2" cstate="print"/>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Expansion in Canada</a:t>
            </a:r>
            <a:endParaRPr lang="en-CA" dirty="0"/>
          </a:p>
        </p:txBody>
      </p:sp>
      <p:pic>
        <p:nvPicPr>
          <p:cNvPr id="21507" name="Picture 3"/>
          <p:cNvPicPr>
            <a:picLocks noChangeAspect="1" noChangeArrowheads="1"/>
          </p:cNvPicPr>
          <p:nvPr/>
        </p:nvPicPr>
        <p:blipFill>
          <a:blip r:embed="rId2" cstate="print"/>
          <a:srcRect/>
          <a:stretch>
            <a:fillRect/>
          </a:stretch>
        </p:blipFill>
        <p:spPr bwMode="auto">
          <a:xfrm>
            <a:off x="0" y="1428736"/>
            <a:ext cx="9144001" cy="4857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43768" cy="500042"/>
          </a:xfrm>
        </p:spPr>
        <p:txBody>
          <a:bodyPr>
            <a:normAutofit fontScale="90000"/>
          </a:bodyPr>
          <a:lstStyle/>
          <a:p>
            <a:r>
              <a:rPr lang="en-CA" dirty="0" smtClean="0"/>
              <a:t>Top 20 Anchors in Canada</a:t>
            </a:r>
            <a:endParaRPr lang="en-CA" dirty="0"/>
          </a:p>
        </p:txBody>
      </p:sp>
      <p:sp>
        <p:nvSpPr>
          <p:cNvPr id="3" name="Content Placeholder 2"/>
          <p:cNvSpPr>
            <a:spLocks noGrp="1"/>
          </p:cNvSpPr>
          <p:nvPr>
            <p:ph idx="1"/>
          </p:nvPr>
        </p:nvSpPr>
        <p:spPr/>
        <p:txBody>
          <a:bodyPr/>
          <a:lstStyle/>
          <a:p>
            <a:endParaRPr lang="en-CA" dirty="0"/>
          </a:p>
        </p:txBody>
      </p:sp>
      <p:pic>
        <p:nvPicPr>
          <p:cNvPr id="19458" name="Picture 2"/>
          <p:cNvPicPr>
            <a:picLocks noChangeAspect="1" noChangeArrowheads="1"/>
          </p:cNvPicPr>
          <p:nvPr/>
        </p:nvPicPr>
        <p:blipFill>
          <a:blip r:embed="rId2" cstate="print"/>
          <a:srcRect/>
          <a:stretch>
            <a:fillRect/>
          </a:stretch>
        </p:blipFill>
        <p:spPr bwMode="auto">
          <a:xfrm>
            <a:off x="0" y="500042"/>
            <a:ext cx="9144000" cy="464347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a:stretch>
            <a:fillRect/>
          </a:stretch>
        </p:blipFill>
        <p:spPr bwMode="auto">
          <a:xfrm>
            <a:off x="3428993" y="5143512"/>
            <a:ext cx="5715008" cy="1714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U.S Expansions</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Advance in U.S market due to the lowered real estate prices</a:t>
            </a:r>
          </a:p>
          <a:p>
            <a:endParaRPr lang="en-CA" dirty="0" smtClean="0"/>
          </a:p>
          <a:p>
            <a:r>
              <a:rPr lang="en-CA" dirty="0" smtClean="0"/>
              <a:t>Cedar: 80% Interest (Massachusetts, Pennsylvania, and Connecticut)</a:t>
            </a:r>
          </a:p>
          <a:p>
            <a:endParaRPr lang="en-CA" dirty="0" smtClean="0"/>
          </a:p>
          <a:p>
            <a:r>
              <a:rPr lang="en-CA" dirty="0" smtClean="0"/>
              <a:t>Inland Western:  80% interest for </a:t>
            </a:r>
            <a:r>
              <a:rPr lang="en-CA" dirty="0" err="1" smtClean="0"/>
              <a:t>usd</a:t>
            </a:r>
            <a:r>
              <a:rPr lang="en-CA" dirty="0" smtClean="0"/>
              <a:t> $123.3 million and assume $68.2m property level debt with average interest rate of  5.6% and average term 6 years.</a:t>
            </a:r>
          </a:p>
          <a:p>
            <a:pPr>
              <a:buNone/>
            </a:pPr>
            <a:r>
              <a:rPr lang="en-CA" dirty="0" smtClean="0"/>
              <a:t>	(Dallas – Fort Worth, Houston, and Austin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Recent U.S Expansions(cont’d)</a:t>
            </a:r>
            <a:endParaRPr lang="en-CA" dirty="0"/>
          </a:p>
        </p:txBody>
      </p:sp>
      <p:sp>
        <p:nvSpPr>
          <p:cNvPr id="3" name="Content Placeholder 2"/>
          <p:cNvSpPr>
            <a:spLocks noGrp="1"/>
          </p:cNvSpPr>
          <p:nvPr>
            <p:ph idx="1"/>
          </p:nvPr>
        </p:nvSpPr>
        <p:spPr/>
        <p:txBody>
          <a:bodyPr/>
          <a:lstStyle/>
          <a:p>
            <a:r>
              <a:rPr lang="en-CA" dirty="0" err="1" smtClean="0"/>
              <a:t>Kimco</a:t>
            </a:r>
            <a:r>
              <a:rPr lang="en-CA" dirty="0" smtClean="0"/>
              <a:t> Realty – 31.7% Acquired Las Palmas Market Place in El Paso for $26.4695 million. Palmas MP is 638,000 square foot with average price of $10 per square foot for 7 years.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1643050"/>
            <a:ext cx="9158231" cy="3643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Summery of Income </a:t>
            </a:r>
            <a:r>
              <a:rPr lang="en-CA" dirty="0" err="1" smtClean="0"/>
              <a:t>Ppty</a:t>
            </a:r>
            <a:endParaRPr lang="en-CA" dirty="0"/>
          </a:p>
        </p:txBody>
      </p:sp>
      <p:sp>
        <p:nvSpPr>
          <p:cNvPr id="3" name="Content Placeholder 2"/>
          <p:cNvSpPr>
            <a:spLocks noGrp="1"/>
          </p:cNvSpPr>
          <p:nvPr>
            <p:ph idx="1"/>
          </p:nvPr>
        </p:nvSpPr>
        <p:spPr/>
        <p:txBody>
          <a:bodyPr/>
          <a:lstStyle/>
          <a:p>
            <a:endParaRPr lang="en-CA"/>
          </a:p>
        </p:txBody>
      </p:sp>
      <p:pic>
        <p:nvPicPr>
          <p:cNvPr id="20482" name="Picture 2"/>
          <p:cNvPicPr>
            <a:picLocks noChangeAspect="1" noChangeArrowheads="1"/>
          </p:cNvPicPr>
          <p:nvPr/>
        </p:nvPicPr>
        <p:blipFill>
          <a:blip r:embed="rId2" cstate="print"/>
          <a:srcRect/>
          <a:stretch>
            <a:fillRect/>
          </a:stretch>
        </p:blipFill>
        <p:spPr bwMode="auto">
          <a:xfrm>
            <a:off x="0" y="1571612"/>
            <a:ext cx="9146262" cy="47149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Related Financing on </a:t>
            </a:r>
            <a:r>
              <a:rPr lang="en-CA" dirty="0" err="1" smtClean="0"/>
              <a:t>Ppty</a:t>
            </a:r>
            <a:endParaRPr lang="en-CA" dirty="0"/>
          </a:p>
        </p:txBody>
      </p:sp>
      <p:sp>
        <p:nvSpPr>
          <p:cNvPr id="3" name="Content Placeholder 2"/>
          <p:cNvSpPr>
            <a:spLocks noGrp="1"/>
          </p:cNvSpPr>
          <p:nvPr>
            <p:ph idx="1"/>
          </p:nvPr>
        </p:nvSpPr>
        <p:spPr/>
        <p:txBody>
          <a:bodyPr/>
          <a:lstStyle/>
          <a:p>
            <a:endParaRPr lang="en-CA"/>
          </a:p>
        </p:txBody>
      </p:sp>
      <p:pic>
        <p:nvPicPr>
          <p:cNvPr id="22530" name="Picture 2"/>
          <p:cNvPicPr>
            <a:picLocks noChangeAspect="1" noChangeArrowheads="1"/>
          </p:cNvPicPr>
          <p:nvPr/>
        </p:nvPicPr>
        <p:blipFill>
          <a:blip r:embed="rId3" cstate="print"/>
          <a:srcRect/>
          <a:stretch>
            <a:fillRect/>
          </a:stretch>
        </p:blipFill>
        <p:spPr bwMode="auto">
          <a:xfrm>
            <a:off x="-1" y="1214422"/>
            <a:ext cx="9150001"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Size</a:t>
            </a:r>
            <a:endParaRPr lang="en-CA" dirty="0"/>
          </a:p>
        </p:txBody>
      </p:sp>
      <p:graphicFrame>
        <p:nvGraphicFramePr>
          <p:cNvPr id="4" name="Content Placeholder 3"/>
          <p:cNvGraphicFramePr>
            <a:graphicFrameLocks noGrp="1"/>
          </p:cNvGraphicFramePr>
          <p:nvPr>
            <p:ph idx="1"/>
          </p:nvPr>
        </p:nvGraphicFramePr>
        <p:xfrm>
          <a:off x="745232" y="1772816"/>
          <a:ext cx="7643192"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fg.bmp"/>
          <p:cNvPicPr>
            <a:picLocks noChangeAspect="1"/>
          </p:cNvPicPr>
          <p:nvPr/>
        </p:nvPicPr>
        <p:blipFill>
          <a:blip r:embed="rId8" cstate="print"/>
          <a:stretch>
            <a:fillRect/>
          </a:stretch>
        </p:blipFill>
        <p:spPr>
          <a:xfrm>
            <a:off x="1579167" y="1908448"/>
            <a:ext cx="1912713" cy="1368152"/>
          </a:xfrm>
          <a:prstGeom prst="rect">
            <a:avLst/>
          </a:prstGeom>
          <a:ln>
            <a:solidFill>
              <a:schemeClr val="bg1"/>
            </a:solidFill>
          </a:ln>
        </p:spPr>
      </p:pic>
      <p:pic>
        <p:nvPicPr>
          <p:cNvPr id="6" name="Picture 5" descr="images.jpg"/>
          <p:cNvPicPr>
            <a:picLocks noChangeAspect="1"/>
          </p:cNvPicPr>
          <p:nvPr/>
        </p:nvPicPr>
        <p:blipFill>
          <a:blip r:embed="rId9" cstate="print"/>
          <a:stretch>
            <a:fillRect/>
          </a:stretch>
        </p:blipFill>
        <p:spPr>
          <a:xfrm>
            <a:off x="5652120" y="1908448"/>
            <a:ext cx="1992780" cy="136815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Occupancy Rates</a:t>
            </a:r>
            <a:endParaRPr lang="en-CA" dirty="0"/>
          </a:p>
        </p:txBody>
      </p:sp>
      <p:pic>
        <p:nvPicPr>
          <p:cNvPr id="11266" name="Picture 2"/>
          <p:cNvPicPr>
            <a:picLocks noChangeAspect="1" noChangeArrowheads="1"/>
          </p:cNvPicPr>
          <p:nvPr/>
        </p:nvPicPr>
        <p:blipFill>
          <a:blip r:embed="rId2" cstate="print"/>
          <a:srcRect/>
          <a:stretch>
            <a:fillRect/>
          </a:stretch>
        </p:blipFill>
        <p:spPr bwMode="auto">
          <a:xfrm>
            <a:off x="0" y="1301046"/>
            <a:ext cx="9144000" cy="5556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Lease Expiries</a:t>
            </a:r>
            <a:endParaRPr lang="en-CA" dirty="0"/>
          </a:p>
        </p:txBody>
      </p:sp>
      <p:pic>
        <p:nvPicPr>
          <p:cNvPr id="12290" name="Picture 2"/>
          <p:cNvPicPr>
            <a:picLocks noChangeAspect="1" noChangeArrowheads="1"/>
          </p:cNvPicPr>
          <p:nvPr/>
        </p:nvPicPr>
        <p:blipFill>
          <a:blip r:embed="rId3" cstate="print"/>
          <a:srcRect/>
          <a:stretch>
            <a:fillRect/>
          </a:stretch>
        </p:blipFill>
        <p:spPr bwMode="auto">
          <a:xfrm>
            <a:off x="0" y="1214422"/>
            <a:ext cx="9144000" cy="54552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Leasing Activities</a:t>
            </a:r>
            <a:endParaRPr lang="en-CA" dirty="0"/>
          </a:p>
        </p:txBody>
      </p:sp>
      <p:pic>
        <p:nvPicPr>
          <p:cNvPr id="23554" name="Picture 2"/>
          <p:cNvPicPr>
            <a:picLocks noChangeAspect="1" noChangeArrowheads="1"/>
          </p:cNvPicPr>
          <p:nvPr/>
        </p:nvPicPr>
        <p:blipFill>
          <a:blip r:embed="rId2" cstate="print"/>
          <a:srcRect/>
          <a:stretch>
            <a:fillRect/>
          </a:stretch>
        </p:blipFill>
        <p:spPr bwMode="auto">
          <a:xfrm>
            <a:off x="0" y="1785926"/>
            <a:ext cx="9126842" cy="3571900"/>
          </a:xfrm>
          <a:prstGeom prst="rect">
            <a:avLst/>
          </a:prstGeom>
          <a:noFill/>
          <a:ln w="9525">
            <a:noFill/>
            <a:miter lim="800000"/>
            <a:headEnd/>
            <a:tailEnd/>
          </a:ln>
          <a:effectLst/>
        </p:spPr>
      </p:pic>
      <p:sp>
        <p:nvSpPr>
          <p:cNvPr id="6" name="TextBox 5"/>
          <p:cNvSpPr txBox="1"/>
          <p:nvPr/>
        </p:nvSpPr>
        <p:spPr>
          <a:xfrm>
            <a:off x="642910" y="5500702"/>
            <a:ext cx="6643734" cy="923330"/>
          </a:xfrm>
          <a:prstGeom prst="rect">
            <a:avLst/>
          </a:prstGeom>
          <a:noFill/>
        </p:spPr>
        <p:txBody>
          <a:bodyPr wrap="square" rtlCol="0">
            <a:spAutoFit/>
          </a:bodyPr>
          <a:lstStyle/>
          <a:p>
            <a:pPr fontAlgn="auto">
              <a:spcBef>
                <a:spcPts val="0"/>
              </a:spcBef>
              <a:spcAft>
                <a:spcPts val="0"/>
              </a:spcAft>
            </a:pPr>
            <a:r>
              <a:rPr lang="en-CA" dirty="0" smtClean="0">
                <a:solidFill>
                  <a:prstClr val="white"/>
                </a:solidFill>
                <a:latin typeface="Arial"/>
              </a:rPr>
              <a:t>During 2009, </a:t>
            </a:r>
            <a:r>
              <a:rPr lang="en-CA" dirty="0" err="1" smtClean="0">
                <a:solidFill>
                  <a:prstClr val="white"/>
                </a:solidFill>
                <a:latin typeface="Arial"/>
              </a:rPr>
              <a:t>RioCan</a:t>
            </a:r>
            <a:r>
              <a:rPr lang="en-CA" dirty="0" smtClean="0">
                <a:solidFill>
                  <a:prstClr val="white"/>
                </a:solidFill>
                <a:latin typeface="Arial"/>
              </a:rPr>
              <a:t> retained 92.1% (2008 – 85.8%) of renewing tenants at an average renewal rental rate increase of 7.2% or $1.04 per square feet (2008 – $1.56).</a:t>
            </a:r>
            <a:endParaRPr lang="en-CA" dirty="0">
              <a:solidFill>
                <a:prstClr val="white"/>
              </a:solidFill>
              <a:latin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Summary of U.S Lease Breakdown</a:t>
            </a:r>
            <a:endParaRPr lang="en-CA"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1" y="1500174"/>
            <a:ext cx="9144001"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Joint Ventures Summary</a:t>
            </a:r>
            <a:endParaRPr lang="en-CA" dirty="0"/>
          </a:p>
        </p:txBody>
      </p:sp>
      <p:sp>
        <p:nvSpPr>
          <p:cNvPr id="3" name="Content Placeholder 2"/>
          <p:cNvSpPr>
            <a:spLocks noGrp="1"/>
          </p:cNvSpPr>
          <p:nvPr>
            <p:ph idx="1"/>
          </p:nvPr>
        </p:nvSpPr>
        <p:spPr/>
        <p:txBody>
          <a:bodyPr/>
          <a:lstStyle/>
          <a:p>
            <a:endParaRPr lang="en-CA"/>
          </a:p>
        </p:txBody>
      </p:sp>
      <p:pic>
        <p:nvPicPr>
          <p:cNvPr id="25602" name="Picture 2"/>
          <p:cNvPicPr>
            <a:picLocks noChangeAspect="1" noChangeArrowheads="1"/>
          </p:cNvPicPr>
          <p:nvPr/>
        </p:nvPicPr>
        <p:blipFill>
          <a:blip r:embed="rId2" cstate="print"/>
          <a:srcRect/>
          <a:stretch>
            <a:fillRect/>
          </a:stretch>
        </p:blipFill>
        <p:spPr bwMode="auto">
          <a:xfrm>
            <a:off x="-1" y="1500174"/>
            <a:ext cx="9144001" cy="42148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Capital Structure &amp; Financing </a:t>
            </a:r>
            <a:r>
              <a:rPr lang="en-CA" dirty="0" err="1" smtClean="0"/>
              <a:t>Acitivies</a:t>
            </a:r>
            <a:endParaRPr lang="en-CA" dirty="0"/>
          </a:p>
        </p:txBody>
      </p:sp>
      <p:sp>
        <p:nvSpPr>
          <p:cNvPr id="3" name="Content Placeholder 2"/>
          <p:cNvSpPr>
            <a:spLocks noGrp="1"/>
          </p:cNvSpPr>
          <p:nvPr>
            <p:ph idx="1"/>
          </p:nvPr>
        </p:nvSpPr>
        <p:spPr/>
        <p:txBody>
          <a:bodyPr/>
          <a:lstStyle/>
          <a:p>
            <a:r>
              <a:rPr lang="en-CA" sz="2800" dirty="0" smtClean="0"/>
              <a:t>Rio’s leverage ratio limit is 60% (Covenants)</a:t>
            </a:r>
          </a:p>
          <a:p>
            <a:r>
              <a:rPr lang="en-CA" sz="2800" dirty="0" smtClean="0"/>
              <a:t>Rio’s current debt rating is BBB by S&amp;P</a:t>
            </a:r>
          </a:p>
          <a:p>
            <a:endParaRPr lang="en-CA" dirty="0"/>
          </a:p>
        </p:txBody>
      </p:sp>
      <p:pic>
        <p:nvPicPr>
          <p:cNvPr id="26626" name="Picture 2"/>
          <p:cNvPicPr>
            <a:picLocks noChangeAspect="1" noChangeArrowheads="1"/>
          </p:cNvPicPr>
          <p:nvPr/>
        </p:nvPicPr>
        <p:blipFill>
          <a:blip r:embed="rId2" cstate="print"/>
          <a:srcRect/>
          <a:stretch>
            <a:fillRect/>
          </a:stretch>
        </p:blipFill>
        <p:spPr bwMode="auto">
          <a:xfrm>
            <a:off x="0" y="3143248"/>
            <a:ext cx="9130695" cy="2643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8674" name="Picture 2"/>
          <p:cNvPicPr>
            <a:picLocks noChangeAspect="1" noChangeArrowheads="1"/>
          </p:cNvPicPr>
          <p:nvPr/>
        </p:nvPicPr>
        <p:blipFill>
          <a:blip r:embed="rId2" cstate="print"/>
          <a:srcRect/>
          <a:stretch>
            <a:fillRect/>
          </a:stretch>
        </p:blipFill>
        <p:spPr bwMode="auto">
          <a:xfrm>
            <a:off x="-1" y="357166"/>
            <a:ext cx="9144001" cy="2928958"/>
          </a:xfrm>
          <a:prstGeom prst="rect">
            <a:avLst/>
          </a:prstGeom>
          <a:noFill/>
          <a:ln w="9525">
            <a:noFill/>
            <a:miter lim="800000"/>
            <a:headEnd/>
            <a:tailEnd/>
          </a:ln>
          <a:effectLst/>
        </p:spPr>
      </p:pic>
      <p:pic>
        <p:nvPicPr>
          <p:cNvPr id="28675" name="Picture 3"/>
          <p:cNvPicPr>
            <a:picLocks noChangeAspect="1" noChangeArrowheads="1"/>
          </p:cNvPicPr>
          <p:nvPr/>
        </p:nvPicPr>
        <p:blipFill>
          <a:blip r:embed="rId3" cstate="print"/>
          <a:srcRect/>
          <a:stretch>
            <a:fillRect/>
          </a:stretch>
        </p:blipFill>
        <p:spPr bwMode="auto">
          <a:xfrm>
            <a:off x="0" y="3214686"/>
            <a:ext cx="9144000" cy="3143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Capital Structure &amp; Financing (Cont’d) </a:t>
            </a:r>
            <a:endParaRPr lang="en-CA" dirty="0"/>
          </a:p>
        </p:txBody>
      </p:sp>
      <p:pic>
        <p:nvPicPr>
          <p:cNvPr id="27651" name="Picture 3"/>
          <p:cNvPicPr>
            <a:picLocks noChangeAspect="1" noChangeArrowheads="1"/>
          </p:cNvPicPr>
          <p:nvPr/>
        </p:nvPicPr>
        <p:blipFill>
          <a:blip r:embed="rId2" cstate="print"/>
          <a:srcRect/>
          <a:stretch>
            <a:fillRect/>
          </a:stretch>
        </p:blipFill>
        <p:spPr bwMode="auto">
          <a:xfrm>
            <a:off x="0" y="2571744"/>
            <a:ext cx="9144000" cy="3643338"/>
          </a:xfrm>
          <a:prstGeom prst="rect">
            <a:avLst/>
          </a:prstGeom>
          <a:noFill/>
          <a:ln w="9525">
            <a:noFill/>
            <a:miter lim="800000"/>
            <a:headEnd/>
            <a:tailEnd/>
          </a:ln>
          <a:effectLst/>
        </p:spPr>
      </p:pic>
      <p:pic>
        <p:nvPicPr>
          <p:cNvPr id="27652" name="Picture 4"/>
          <p:cNvPicPr>
            <a:picLocks noGrp="1" noChangeAspect="1" noChangeArrowheads="1"/>
          </p:cNvPicPr>
          <p:nvPr>
            <p:ph idx="1"/>
          </p:nvPr>
        </p:nvPicPr>
        <p:blipFill>
          <a:blip r:embed="rId3" cstate="print"/>
          <a:srcRect/>
          <a:stretch>
            <a:fillRect/>
          </a:stretch>
        </p:blipFill>
        <p:spPr bwMode="auto">
          <a:xfrm>
            <a:off x="0" y="1928802"/>
            <a:ext cx="9144000" cy="642942"/>
          </a:xfrm>
          <a:prstGeom prst="rect">
            <a:avLst/>
          </a:prstGeom>
          <a:noFill/>
          <a:ln w="9525">
            <a:noFill/>
            <a:miter lim="800000"/>
            <a:headEnd/>
            <a:tailEnd/>
          </a:ln>
          <a:effectLst/>
        </p:spPr>
      </p:pic>
      <p:sp>
        <p:nvSpPr>
          <p:cNvPr id="9" name="TextBox 8"/>
          <p:cNvSpPr txBox="1"/>
          <p:nvPr/>
        </p:nvSpPr>
        <p:spPr>
          <a:xfrm>
            <a:off x="1000100" y="6357958"/>
            <a:ext cx="6000792" cy="369332"/>
          </a:xfrm>
          <a:prstGeom prst="rect">
            <a:avLst/>
          </a:prstGeom>
          <a:noFill/>
        </p:spPr>
        <p:txBody>
          <a:bodyPr wrap="square" rtlCol="0">
            <a:spAutoFit/>
          </a:bodyPr>
          <a:lstStyle/>
          <a:p>
            <a:pPr fontAlgn="auto">
              <a:spcBef>
                <a:spcPts val="0"/>
              </a:spcBef>
              <a:spcAft>
                <a:spcPts val="0"/>
              </a:spcAft>
            </a:pPr>
            <a:r>
              <a:rPr lang="en-CA" dirty="0" smtClean="0">
                <a:solidFill>
                  <a:prstClr val="white"/>
                </a:solidFill>
                <a:latin typeface="Arial"/>
              </a:rPr>
              <a:t>Note: Most Secured by Income Properties</a:t>
            </a:r>
            <a:endParaRPr lang="en-CA" dirty="0">
              <a:solidFill>
                <a:prstClr val="white"/>
              </a:solidFill>
              <a:latin typeface="Aria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Capital Structure &amp; Financing (Cont’d)</a:t>
            </a:r>
            <a:endParaRPr lang="en-CA" dirty="0"/>
          </a:p>
        </p:txBody>
      </p:sp>
      <p:sp>
        <p:nvSpPr>
          <p:cNvPr id="3" name="Content Placeholder 2"/>
          <p:cNvSpPr>
            <a:spLocks noGrp="1"/>
          </p:cNvSpPr>
          <p:nvPr>
            <p:ph idx="1"/>
          </p:nvPr>
        </p:nvSpPr>
        <p:spPr/>
        <p:txBody>
          <a:bodyPr/>
          <a:lstStyle/>
          <a:p>
            <a:endParaRPr lang="en-CA"/>
          </a:p>
        </p:txBody>
      </p:sp>
      <p:pic>
        <p:nvPicPr>
          <p:cNvPr id="29698" name="Picture 2"/>
          <p:cNvPicPr>
            <a:picLocks noChangeAspect="1" noChangeArrowheads="1"/>
          </p:cNvPicPr>
          <p:nvPr/>
        </p:nvPicPr>
        <p:blipFill>
          <a:blip r:embed="rId2" cstate="print"/>
          <a:srcRect/>
          <a:stretch>
            <a:fillRect/>
          </a:stretch>
        </p:blipFill>
        <p:spPr bwMode="auto">
          <a:xfrm>
            <a:off x="0" y="1643050"/>
            <a:ext cx="9144000"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Unit Holders Summary</a:t>
            </a:r>
            <a:endParaRPr lang="en-CA" dirty="0"/>
          </a:p>
        </p:txBody>
      </p:sp>
      <p:pic>
        <p:nvPicPr>
          <p:cNvPr id="30722" name="Picture 2"/>
          <p:cNvPicPr>
            <a:picLocks noGrp="1" noChangeAspect="1" noChangeArrowheads="1"/>
          </p:cNvPicPr>
          <p:nvPr>
            <p:ph idx="1"/>
          </p:nvPr>
        </p:nvPicPr>
        <p:blipFill>
          <a:blip r:embed="rId3" cstate="print"/>
          <a:srcRect/>
          <a:stretch>
            <a:fillRect/>
          </a:stretch>
        </p:blipFill>
        <p:spPr bwMode="auto">
          <a:xfrm>
            <a:off x="0" y="2000240"/>
            <a:ext cx="9144000"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5496" y="6488668"/>
            <a:ext cx="6408712"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RBC Capital Markets, Real Estate Group, 2010</a:t>
            </a:r>
            <a:endParaRPr lang="en-CA" sz="1200" dirty="0">
              <a:latin typeface="Times New Roman" pitchFamily="18" charset="0"/>
              <a:cs typeface="Times New Roman" pitchFamily="18" charset="0"/>
            </a:endParaRPr>
          </a:p>
        </p:txBody>
      </p:sp>
      <p:sp>
        <p:nvSpPr>
          <p:cNvPr id="4" name="Title 3"/>
          <p:cNvSpPr>
            <a:spLocks noGrp="1"/>
          </p:cNvSpPr>
          <p:nvPr>
            <p:ph type="title"/>
          </p:nvPr>
        </p:nvSpPr>
        <p:spPr>
          <a:xfrm>
            <a:off x="304800" y="0"/>
            <a:ext cx="8229600" cy="685800"/>
          </a:xfrm>
        </p:spPr>
        <p:txBody>
          <a:bodyPr/>
          <a:lstStyle/>
          <a:p>
            <a:r>
              <a:rPr lang="en-US" sz="3000" dirty="0" smtClean="0"/>
              <a:t>Canadian REIT Market Cap Growth Since 1995</a:t>
            </a:r>
            <a:endParaRPr lang="en-CA" sz="3000" dirty="0"/>
          </a:p>
        </p:txBody>
      </p:sp>
      <p:pic>
        <p:nvPicPr>
          <p:cNvPr id="7" name="Picture 6" descr="Picture1.png"/>
          <p:cNvPicPr>
            <a:picLocks noChangeAspect="1"/>
          </p:cNvPicPr>
          <p:nvPr/>
        </p:nvPicPr>
        <p:blipFill>
          <a:blip r:embed="rId2" cstate="print"/>
          <a:stretch>
            <a:fillRect/>
          </a:stretch>
        </p:blipFill>
        <p:spPr>
          <a:xfrm>
            <a:off x="90292" y="855049"/>
            <a:ext cx="8963415" cy="5621951"/>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CEO</a:t>
            </a:r>
            <a:endParaRPr lang="en-CA" dirty="0"/>
          </a:p>
        </p:txBody>
      </p:sp>
      <p:pic>
        <p:nvPicPr>
          <p:cNvPr id="35843" name="Picture 3"/>
          <p:cNvPicPr>
            <a:picLocks noChangeAspect="1" noChangeArrowheads="1"/>
          </p:cNvPicPr>
          <p:nvPr/>
        </p:nvPicPr>
        <p:blipFill>
          <a:blip r:embed="rId2" cstate="print"/>
          <a:srcRect/>
          <a:stretch>
            <a:fillRect/>
          </a:stretch>
        </p:blipFill>
        <p:spPr bwMode="auto">
          <a:xfrm>
            <a:off x="4071934" y="1071546"/>
            <a:ext cx="3357586" cy="5643578"/>
          </a:xfrm>
          <a:prstGeom prst="rect">
            <a:avLst/>
          </a:prstGeom>
          <a:noFill/>
          <a:ln w="9525">
            <a:noFill/>
            <a:miter lim="800000"/>
            <a:headEnd/>
            <a:tailEnd/>
          </a:ln>
          <a:effectLst/>
        </p:spPr>
      </p:pic>
      <p:pic>
        <p:nvPicPr>
          <p:cNvPr id="35844" name="Picture 4"/>
          <p:cNvPicPr>
            <a:picLocks noChangeAspect="1" noChangeArrowheads="1"/>
          </p:cNvPicPr>
          <p:nvPr/>
        </p:nvPicPr>
        <p:blipFill>
          <a:blip r:embed="rId3" cstate="print"/>
          <a:srcRect/>
          <a:stretch>
            <a:fillRect/>
          </a:stretch>
        </p:blipFill>
        <p:spPr bwMode="auto">
          <a:xfrm>
            <a:off x="214282" y="1142984"/>
            <a:ext cx="3786214" cy="53827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Senior Managements</a:t>
            </a:r>
            <a:endParaRPr lang="en-CA" dirty="0"/>
          </a:p>
        </p:txBody>
      </p:sp>
      <p:pic>
        <p:nvPicPr>
          <p:cNvPr id="41986" name="Picture 2"/>
          <p:cNvPicPr>
            <a:picLocks noGrp="1" noChangeAspect="1" noChangeArrowheads="1"/>
          </p:cNvPicPr>
          <p:nvPr>
            <p:ph sz="quarter" idx="1"/>
          </p:nvPr>
        </p:nvPicPr>
        <p:blipFill>
          <a:blip r:embed="rId3" cstate="print"/>
          <a:srcRect/>
          <a:stretch>
            <a:fillRect/>
          </a:stretch>
        </p:blipFill>
        <p:spPr bwMode="auto">
          <a:xfrm>
            <a:off x="0" y="1142984"/>
            <a:ext cx="9144000" cy="1857388"/>
          </a:xfrm>
          <a:prstGeom prst="rect">
            <a:avLst/>
          </a:prstGeom>
          <a:noFill/>
          <a:ln w="9525">
            <a:noFill/>
            <a:miter lim="800000"/>
            <a:headEnd/>
            <a:tailEnd/>
          </a:ln>
          <a:effectLst/>
        </p:spPr>
      </p:pic>
      <p:pic>
        <p:nvPicPr>
          <p:cNvPr id="41988" name="Picture 4"/>
          <p:cNvPicPr>
            <a:picLocks noChangeAspect="1" noChangeArrowheads="1"/>
          </p:cNvPicPr>
          <p:nvPr/>
        </p:nvPicPr>
        <p:blipFill>
          <a:blip r:embed="rId4" cstate="print"/>
          <a:srcRect/>
          <a:stretch>
            <a:fillRect/>
          </a:stretch>
        </p:blipFill>
        <p:spPr bwMode="auto">
          <a:xfrm>
            <a:off x="11248" y="3000372"/>
            <a:ext cx="9132752" cy="2286016"/>
          </a:xfrm>
          <a:prstGeom prst="rect">
            <a:avLst/>
          </a:prstGeom>
          <a:noFill/>
          <a:ln w="9525">
            <a:noFill/>
            <a:miter lim="800000"/>
            <a:headEnd/>
            <a:tailEnd/>
          </a:ln>
          <a:effectLst/>
        </p:spPr>
      </p:pic>
      <p:pic>
        <p:nvPicPr>
          <p:cNvPr id="41989" name="Picture 5"/>
          <p:cNvPicPr>
            <a:picLocks noChangeAspect="1" noChangeArrowheads="1"/>
          </p:cNvPicPr>
          <p:nvPr/>
        </p:nvPicPr>
        <p:blipFill>
          <a:blip r:embed="rId5" cstate="print"/>
          <a:srcRect/>
          <a:stretch>
            <a:fillRect/>
          </a:stretch>
        </p:blipFill>
        <p:spPr bwMode="auto">
          <a:xfrm>
            <a:off x="-1" y="5572140"/>
            <a:ext cx="9144001" cy="9286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36866" name="Picture 2"/>
          <p:cNvPicPr>
            <a:picLocks noChangeAspect="1" noChangeArrowheads="1"/>
          </p:cNvPicPr>
          <p:nvPr/>
        </p:nvPicPr>
        <p:blipFill>
          <a:blip r:embed="rId2" cstate="print"/>
          <a:srcRect/>
          <a:stretch>
            <a:fillRect/>
          </a:stretch>
        </p:blipFill>
        <p:spPr bwMode="auto">
          <a:xfrm>
            <a:off x="4572000" y="1142984"/>
            <a:ext cx="2247900" cy="3114675"/>
          </a:xfrm>
          <a:prstGeom prst="rect">
            <a:avLst/>
          </a:prstGeom>
          <a:noFill/>
          <a:ln w="9525">
            <a:noFill/>
            <a:miter lim="800000"/>
            <a:headEnd/>
            <a:tailEnd/>
          </a:ln>
          <a:effectLst/>
        </p:spPr>
      </p:pic>
      <p:pic>
        <p:nvPicPr>
          <p:cNvPr id="36868" name="Picture 4"/>
          <p:cNvPicPr>
            <a:picLocks noGrp="1" noChangeAspect="1" noChangeArrowheads="1"/>
          </p:cNvPicPr>
          <p:nvPr>
            <p:ph sz="quarter" idx="1"/>
          </p:nvPr>
        </p:nvPicPr>
        <p:blipFill>
          <a:blip r:embed="rId3" cstate="print"/>
          <a:srcRect/>
          <a:stretch>
            <a:fillRect/>
          </a:stretch>
        </p:blipFill>
        <p:spPr bwMode="auto">
          <a:xfrm>
            <a:off x="428596" y="1142983"/>
            <a:ext cx="2071702" cy="2849683"/>
          </a:xfrm>
          <a:prstGeom prst="rect">
            <a:avLst/>
          </a:prstGeom>
          <a:noFill/>
          <a:ln w="9525">
            <a:noFill/>
            <a:miter lim="800000"/>
            <a:headEnd/>
            <a:tailEnd/>
          </a:ln>
          <a:effectLst/>
        </p:spPr>
      </p:pic>
      <p:pic>
        <p:nvPicPr>
          <p:cNvPr id="36877" name="Picture 13"/>
          <p:cNvPicPr>
            <a:picLocks noChangeAspect="1" noChangeArrowheads="1"/>
          </p:cNvPicPr>
          <p:nvPr/>
        </p:nvPicPr>
        <p:blipFill>
          <a:blip r:embed="rId4" cstate="print"/>
          <a:srcRect/>
          <a:stretch>
            <a:fillRect/>
          </a:stretch>
        </p:blipFill>
        <p:spPr bwMode="auto">
          <a:xfrm>
            <a:off x="2500298" y="1142984"/>
            <a:ext cx="2071702" cy="4581525"/>
          </a:xfrm>
          <a:prstGeom prst="rect">
            <a:avLst/>
          </a:prstGeom>
          <a:noFill/>
          <a:ln w="9525">
            <a:noFill/>
            <a:miter lim="800000"/>
            <a:headEnd/>
            <a:tailEnd/>
          </a:ln>
          <a:effectLst/>
        </p:spPr>
      </p:pic>
      <p:pic>
        <p:nvPicPr>
          <p:cNvPr id="36878" name="Picture 14"/>
          <p:cNvPicPr>
            <a:picLocks noChangeAspect="1" noChangeArrowheads="1"/>
          </p:cNvPicPr>
          <p:nvPr/>
        </p:nvPicPr>
        <p:blipFill>
          <a:blip r:embed="rId5" cstate="print"/>
          <a:srcRect/>
          <a:stretch>
            <a:fillRect/>
          </a:stretch>
        </p:blipFill>
        <p:spPr bwMode="auto">
          <a:xfrm>
            <a:off x="6786578" y="1142984"/>
            <a:ext cx="2000264" cy="5543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4" name="Picture 5"/>
          <p:cNvPicPr>
            <a:picLocks noChangeAspect="1" noChangeArrowheads="1"/>
          </p:cNvPicPr>
          <p:nvPr/>
        </p:nvPicPr>
        <p:blipFill>
          <a:blip r:embed="rId2" cstate="print"/>
          <a:srcRect/>
          <a:stretch>
            <a:fillRect/>
          </a:stretch>
        </p:blipFill>
        <p:spPr bwMode="auto">
          <a:xfrm>
            <a:off x="4000496" y="1214422"/>
            <a:ext cx="1836977" cy="2571768"/>
          </a:xfrm>
          <a:prstGeom prst="rect">
            <a:avLst/>
          </a:prstGeom>
          <a:noFill/>
          <a:ln w="9525">
            <a:noFill/>
            <a:miter lim="800000"/>
            <a:headEnd/>
            <a:tailEnd/>
          </a:ln>
          <a:effectLst/>
        </p:spPr>
      </p:pic>
      <p:pic>
        <p:nvPicPr>
          <p:cNvPr id="6" name="Picture 6"/>
          <p:cNvPicPr>
            <a:picLocks noChangeAspect="1" noChangeArrowheads="1"/>
          </p:cNvPicPr>
          <p:nvPr/>
        </p:nvPicPr>
        <p:blipFill>
          <a:blip r:embed="rId3" cstate="print"/>
          <a:srcRect/>
          <a:stretch>
            <a:fillRect/>
          </a:stretch>
        </p:blipFill>
        <p:spPr bwMode="auto">
          <a:xfrm>
            <a:off x="1" y="1214423"/>
            <a:ext cx="2071670" cy="2858380"/>
          </a:xfrm>
          <a:prstGeom prst="rect">
            <a:avLst/>
          </a:prstGeom>
          <a:noFill/>
          <a:ln w="9525">
            <a:noFill/>
            <a:miter lim="800000"/>
            <a:headEnd/>
            <a:tailEnd/>
          </a:ln>
          <a:effectLst/>
        </p:spPr>
      </p:pic>
      <p:pic>
        <p:nvPicPr>
          <p:cNvPr id="38914" name="Picture 2"/>
          <p:cNvPicPr>
            <a:picLocks noGrp="1" noChangeAspect="1" noChangeArrowheads="1"/>
          </p:cNvPicPr>
          <p:nvPr>
            <p:ph sz="quarter" idx="1"/>
          </p:nvPr>
        </p:nvPicPr>
        <p:blipFill>
          <a:blip r:embed="rId4" cstate="print"/>
          <a:srcRect/>
          <a:stretch>
            <a:fillRect/>
          </a:stretch>
        </p:blipFill>
        <p:spPr bwMode="auto">
          <a:xfrm>
            <a:off x="2071670" y="1214422"/>
            <a:ext cx="1928826" cy="3521733"/>
          </a:xfrm>
          <a:prstGeom prst="rect">
            <a:avLst/>
          </a:prstGeom>
          <a:noFill/>
          <a:ln w="9525">
            <a:noFill/>
            <a:miter lim="800000"/>
            <a:headEnd/>
            <a:tailEnd/>
          </a:ln>
          <a:effectLst/>
        </p:spPr>
      </p:pic>
      <p:pic>
        <p:nvPicPr>
          <p:cNvPr id="38915" name="Picture 3"/>
          <p:cNvPicPr>
            <a:picLocks noChangeAspect="1" noChangeArrowheads="1"/>
          </p:cNvPicPr>
          <p:nvPr/>
        </p:nvPicPr>
        <p:blipFill>
          <a:blip r:embed="rId5" cstate="print"/>
          <a:srcRect/>
          <a:stretch>
            <a:fillRect/>
          </a:stretch>
        </p:blipFill>
        <p:spPr bwMode="auto">
          <a:xfrm>
            <a:off x="5857884" y="1214422"/>
            <a:ext cx="1714512" cy="4123911"/>
          </a:xfrm>
          <a:prstGeom prst="rect">
            <a:avLst/>
          </a:prstGeom>
          <a:noFill/>
          <a:ln w="9525">
            <a:noFill/>
            <a:miter lim="800000"/>
            <a:headEnd/>
            <a:tailEnd/>
          </a:ln>
          <a:effectLst/>
        </p:spPr>
      </p:pic>
      <p:pic>
        <p:nvPicPr>
          <p:cNvPr id="38916" name="Picture 4"/>
          <p:cNvPicPr>
            <a:picLocks noChangeAspect="1" noChangeArrowheads="1"/>
          </p:cNvPicPr>
          <p:nvPr/>
        </p:nvPicPr>
        <p:blipFill>
          <a:blip r:embed="rId6" cstate="print"/>
          <a:srcRect/>
          <a:stretch>
            <a:fillRect/>
          </a:stretch>
        </p:blipFill>
        <p:spPr bwMode="auto">
          <a:xfrm>
            <a:off x="7572396" y="1214422"/>
            <a:ext cx="1571605"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40964" name="Picture 4"/>
          <p:cNvPicPr>
            <a:picLocks noChangeAspect="1" noChangeArrowheads="1"/>
          </p:cNvPicPr>
          <p:nvPr/>
        </p:nvPicPr>
        <p:blipFill>
          <a:blip r:embed="rId2" cstate="print"/>
          <a:srcRect/>
          <a:stretch>
            <a:fillRect/>
          </a:stretch>
        </p:blipFill>
        <p:spPr bwMode="auto">
          <a:xfrm>
            <a:off x="4643438" y="1142984"/>
            <a:ext cx="1785950" cy="2352675"/>
          </a:xfrm>
          <a:prstGeom prst="rect">
            <a:avLst/>
          </a:prstGeom>
          <a:noFill/>
          <a:ln w="9525">
            <a:noFill/>
            <a:miter lim="800000"/>
            <a:headEnd/>
            <a:tailEnd/>
          </a:ln>
          <a:effectLst/>
        </p:spPr>
      </p:pic>
      <p:pic>
        <p:nvPicPr>
          <p:cNvPr id="40965" name="Picture 5"/>
          <p:cNvPicPr>
            <a:picLocks noChangeAspect="1" noChangeArrowheads="1"/>
          </p:cNvPicPr>
          <p:nvPr/>
        </p:nvPicPr>
        <p:blipFill>
          <a:blip r:embed="rId3" cstate="print"/>
          <a:srcRect/>
          <a:stretch>
            <a:fillRect/>
          </a:stretch>
        </p:blipFill>
        <p:spPr bwMode="auto">
          <a:xfrm>
            <a:off x="6429388" y="1142984"/>
            <a:ext cx="2099159" cy="3786214"/>
          </a:xfrm>
          <a:prstGeom prst="rect">
            <a:avLst/>
          </a:prstGeom>
          <a:noFill/>
          <a:ln w="9525">
            <a:noFill/>
            <a:miter lim="800000"/>
            <a:headEnd/>
            <a:tailEnd/>
          </a:ln>
          <a:effectLst/>
        </p:spPr>
      </p:pic>
      <p:pic>
        <p:nvPicPr>
          <p:cNvPr id="8" name="Picture 9"/>
          <p:cNvPicPr>
            <a:picLocks noChangeAspect="1" noChangeArrowheads="1"/>
          </p:cNvPicPr>
          <p:nvPr/>
        </p:nvPicPr>
        <p:blipFill>
          <a:blip r:embed="rId4" cstate="print"/>
          <a:srcRect/>
          <a:stretch>
            <a:fillRect/>
          </a:stretch>
        </p:blipFill>
        <p:spPr bwMode="auto">
          <a:xfrm>
            <a:off x="428597" y="1142984"/>
            <a:ext cx="1857388" cy="2590777"/>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2285984" y="1142984"/>
            <a:ext cx="2286016" cy="54280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Broad of Trustees</a:t>
            </a:r>
            <a:endParaRPr lang="en-CA" dirty="0"/>
          </a:p>
        </p:txBody>
      </p:sp>
      <p:pic>
        <p:nvPicPr>
          <p:cNvPr id="4" name="Picture 7"/>
          <p:cNvPicPr>
            <a:picLocks noGrp="1" noChangeAspect="1" noChangeArrowheads="1"/>
          </p:cNvPicPr>
          <p:nvPr>
            <p:ph sz="quarter" idx="1"/>
          </p:nvPr>
        </p:nvPicPr>
        <p:blipFill>
          <a:blip r:embed="rId2" cstate="print"/>
          <a:srcRect/>
          <a:stretch>
            <a:fillRect/>
          </a:stretch>
        </p:blipFill>
        <p:spPr bwMode="auto">
          <a:xfrm>
            <a:off x="357158" y="1142984"/>
            <a:ext cx="1783080" cy="2484120"/>
          </a:xfrm>
          <a:prstGeom prst="rect">
            <a:avLst/>
          </a:prstGeom>
          <a:noFill/>
          <a:ln w="9525">
            <a:noFill/>
            <a:miter lim="800000"/>
            <a:headEnd/>
            <a:tailEnd/>
          </a:ln>
          <a:effectLst/>
        </p:spPr>
      </p:pic>
      <p:pic>
        <p:nvPicPr>
          <p:cNvPr id="5" name="Picture 10"/>
          <p:cNvPicPr>
            <a:picLocks noChangeAspect="1" noChangeArrowheads="1"/>
          </p:cNvPicPr>
          <p:nvPr/>
        </p:nvPicPr>
        <p:blipFill>
          <a:blip r:embed="rId3" cstate="print"/>
          <a:srcRect/>
          <a:stretch>
            <a:fillRect/>
          </a:stretch>
        </p:blipFill>
        <p:spPr bwMode="auto">
          <a:xfrm>
            <a:off x="2143108" y="1142984"/>
            <a:ext cx="1856765" cy="5554149"/>
          </a:xfrm>
          <a:prstGeom prst="rect">
            <a:avLst/>
          </a:prstGeom>
          <a:noFill/>
          <a:ln w="9525">
            <a:noFill/>
            <a:miter lim="800000"/>
            <a:headEnd/>
            <a:tailEnd/>
          </a:ln>
          <a:effectLst/>
        </p:spPr>
      </p:pic>
      <p:pic>
        <p:nvPicPr>
          <p:cNvPr id="6" name="Picture 8"/>
          <p:cNvPicPr>
            <a:picLocks noChangeAspect="1" noChangeArrowheads="1"/>
          </p:cNvPicPr>
          <p:nvPr/>
        </p:nvPicPr>
        <p:blipFill>
          <a:blip r:embed="rId4" cstate="print"/>
          <a:srcRect/>
          <a:stretch>
            <a:fillRect/>
          </a:stretch>
        </p:blipFill>
        <p:spPr bwMode="auto">
          <a:xfrm>
            <a:off x="4000496" y="1142984"/>
            <a:ext cx="1857388" cy="2565714"/>
          </a:xfrm>
          <a:prstGeom prst="rect">
            <a:avLst/>
          </a:prstGeom>
          <a:noFill/>
          <a:ln w="9525">
            <a:noFill/>
            <a:miter lim="800000"/>
            <a:headEnd/>
            <a:tailEnd/>
          </a:ln>
          <a:effectLst/>
        </p:spPr>
      </p:pic>
      <p:pic>
        <p:nvPicPr>
          <p:cNvPr id="37890" name="Picture 2"/>
          <p:cNvPicPr>
            <a:picLocks noChangeAspect="1" noChangeArrowheads="1"/>
          </p:cNvPicPr>
          <p:nvPr/>
        </p:nvPicPr>
        <p:blipFill>
          <a:blip r:embed="rId5" cstate="print"/>
          <a:srcRect/>
          <a:stretch>
            <a:fillRect/>
          </a:stretch>
        </p:blipFill>
        <p:spPr bwMode="auto">
          <a:xfrm>
            <a:off x="5857884" y="1142985"/>
            <a:ext cx="2034827" cy="542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4422"/>
            <a:ext cx="3357586" cy="214314"/>
          </a:xfrm>
        </p:spPr>
        <p:txBody>
          <a:bodyPr>
            <a:noAutofit/>
          </a:bodyPr>
          <a:lstStyle/>
          <a:p>
            <a:r>
              <a:rPr lang="en-CA" sz="2800" dirty="0" smtClean="0">
                <a:solidFill>
                  <a:schemeClr val="bg1"/>
                </a:solidFill>
                <a:latin typeface="+mn-lt"/>
              </a:rPr>
              <a:t>Balance Sheet</a:t>
            </a:r>
            <a:endParaRPr lang="en-CA" sz="2800" dirty="0">
              <a:solidFill>
                <a:schemeClr val="bg1"/>
              </a:solidFill>
              <a:latin typeface="+mn-lt"/>
            </a:endParaRPr>
          </a:p>
        </p:txBody>
      </p:sp>
      <p:sp>
        <p:nvSpPr>
          <p:cNvPr id="3" name="Content Placeholder 2"/>
          <p:cNvSpPr>
            <a:spLocks noGrp="1"/>
          </p:cNvSpPr>
          <p:nvPr>
            <p:ph idx="1"/>
          </p:nvPr>
        </p:nvSpPr>
        <p:spPr/>
        <p:txBody>
          <a:bodyPr/>
          <a:lstStyle/>
          <a:p>
            <a:endParaRPr lang="en-CA"/>
          </a:p>
        </p:txBody>
      </p:sp>
      <p:pic>
        <p:nvPicPr>
          <p:cNvPr id="33795" name="Picture 3"/>
          <p:cNvPicPr>
            <a:picLocks noChangeAspect="1" noChangeArrowheads="1"/>
          </p:cNvPicPr>
          <p:nvPr/>
        </p:nvPicPr>
        <p:blipFill>
          <a:blip r:embed="rId2" cstate="print"/>
          <a:srcRect/>
          <a:stretch>
            <a:fillRect/>
          </a:stretch>
        </p:blipFill>
        <p:spPr bwMode="auto">
          <a:xfrm>
            <a:off x="0" y="500042"/>
            <a:ext cx="9144000" cy="3436471"/>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cstate="print"/>
          <a:srcRect/>
          <a:stretch>
            <a:fillRect/>
          </a:stretch>
        </p:blipFill>
        <p:spPr bwMode="auto">
          <a:xfrm>
            <a:off x="0" y="3915946"/>
            <a:ext cx="9144000" cy="2942054"/>
          </a:xfrm>
          <a:prstGeom prst="rect">
            <a:avLst/>
          </a:prstGeom>
          <a:noFill/>
          <a:ln w="9525">
            <a:noFill/>
            <a:miter lim="800000"/>
            <a:headEnd/>
            <a:tailEnd/>
          </a:ln>
          <a:effectLst/>
        </p:spPr>
      </p:pic>
      <p:sp>
        <p:nvSpPr>
          <p:cNvPr id="7" name="TextBox 6"/>
          <p:cNvSpPr txBox="1"/>
          <p:nvPr/>
        </p:nvSpPr>
        <p:spPr>
          <a:xfrm>
            <a:off x="428596" y="0"/>
            <a:ext cx="6572296" cy="400110"/>
          </a:xfrm>
          <a:prstGeom prst="rect">
            <a:avLst/>
          </a:prstGeom>
          <a:noFill/>
        </p:spPr>
        <p:txBody>
          <a:bodyPr wrap="square" rtlCol="0">
            <a:spAutoFit/>
          </a:bodyPr>
          <a:lstStyle/>
          <a:p>
            <a:pPr fontAlgn="auto">
              <a:spcBef>
                <a:spcPts val="0"/>
              </a:spcBef>
              <a:spcAft>
                <a:spcPts val="0"/>
              </a:spcAft>
            </a:pPr>
            <a:r>
              <a:rPr lang="en-CA" sz="2000" dirty="0" smtClean="0">
                <a:solidFill>
                  <a:prstClr val="white"/>
                </a:solidFill>
                <a:latin typeface="Arial"/>
              </a:rPr>
              <a:t>Consolidated Balance Sheet (Quarterly)</a:t>
            </a:r>
            <a:endParaRPr lang="en-CA" sz="2000" dirty="0">
              <a:solidFill>
                <a:prstClr val="white"/>
              </a:solidFill>
              <a:latin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42852"/>
            <a:ext cx="7467600" cy="488968"/>
          </a:xfrm>
        </p:spPr>
        <p:txBody>
          <a:bodyPr>
            <a:normAutofit fontScale="90000"/>
          </a:bodyPr>
          <a:lstStyle/>
          <a:p>
            <a:r>
              <a:rPr lang="en-CA" sz="3200" dirty="0" smtClean="0">
                <a:latin typeface="Calibri" pitchFamily="34" charset="0"/>
                <a:cs typeface="Calibri" pitchFamily="34" charset="0"/>
              </a:rPr>
              <a:t>Consolidated Balance Sheet (Annual)</a:t>
            </a:r>
            <a:endParaRPr lang="en-CA" sz="3200" dirty="0">
              <a:latin typeface="Calibri" pitchFamily="34" charset="0"/>
              <a:cs typeface="Calibri" pitchFamily="34"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571480"/>
            <a:ext cx="9144000" cy="6143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142852"/>
            <a:ext cx="7467600" cy="439718"/>
          </a:xfrm>
        </p:spPr>
        <p:txBody>
          <a:bodyPr>
            <a:normAutofit fontScale="90000"/>
          </a:bodyPr>
          <a:lstStyle/>
          <a:p>
            <a:r>
              <a:rPr lang="en-CA" sz="3200" dirty="0" smtClean="0">
                <a:latin typeface="Calibri" pitchFamily="34" charset="0"/>
                <a:cs typeface="Calibri" pitchFamily="34" charset="0"/>
              </a:rPr>
              <a:t>Consolidated Statement of Earning (Annual)</a:t>
            </a:r>
            <a:endParaRPr lang="en-CA" sz="3200" dirty="0">
              <a:latin typeface="Calibri" pitchFamily="34" charset="0"/>
              <a:cs typeface="Calibri" pitchFamily="34"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632735"/>
            <a:ext cx="9144000" cy="62252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429684" cy="571480"/>
          </a:xfrm>
        </p:spPr>
        <p:txBody>
          <a:bodyPr>
            <a:normAutofit fontScale="90000"/>
          </a:bodyPr>
          <a:lstStyle/>
          <a:p>
            <a:r>
              <a:rPr lang="en-CA" sz="3200" dirty="0" smtClean="0">
                <a:latin typeface="+mn-lt"/>
              </a:rPr>
              <a:t>Consolidated Statements of Earnings (Quarterly)</a:t>
            </a:r>
            <a:endParaRPr lang="en-CA" sz="3200" dirty="0">
              <a:latin typeface="+mn-lt"/>
            </a:endParaRPr>
          </a:p>
        </p:txBody>
      </p:sp>
      <p:sp>
        <p:nvSpPr>
          <p:cNvPr id="3" name="Content Placeholder 2"/>
          <p:cNvSpPr>
            <a:spLocks noGrp="1"/>
          </p:cNvSpPr>
          <p:nvPr>
            <p:ph idx="1"/>
          </p:nvPr>
        </p:nvSpPr>
        <p:spPr/>
        <p:txBody>
          <a:bodyPr/>
          <a:lstStyle/>
          <a:p>
            <a:endParaRPr lang="en-CA"/>
          </a:p>
        </p:txBody>
      </p:sp>
      <p:pic>
        <p:nvPicPr>
          <p:cNvPr id="34818" name="Picture 2"/>
          <p:cNvPicPr>
            <a:picLocks noChangeAspect="1" noChangeArrowheads="1"/>
          </p:cNvPicPr>
          <p:nvPr/>
        </p:nvPicPr>
        <p:blipFill>
          <a:blip r:embed="rId2" cstate="print"/>
          <a:srcRect/>
          <a:stretch>
            <a:fillRect/>
          </a:stretch>
        </p:blipFill>
        <p:spPr bwMode="auto">
          <a:xfrm>
            <a:off x="0" y="1001048"/>
            <a:ext cx="9144000" cy="58569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U.S. REITs</a:t>
            </a:r>
            <a:endParaRPr lang="en-CA" dirty="0"/>
          </a:p>
        </p:txBody>
      </p:sp>
      <p:pic>
        <p:nvPicPr>
          <p:cNvPr id="4" name="Picture 3" descr="Picture1.jpg"/>
          <p:cNvPicPr>
            <a:picLocks noChangeAspect="1"/>
          </p:cNvPicPr>
          <p:nvPr/>
        </p:nvPicPr>
        <p:blipFill>
          <a:blip r:embed="rId3" cstate="print"/>
          <a:stretch>
            <a:fillRect/>
          </a:stretch>
        </p:blipFill>
        <p:spPr>
          <a:xfrm>
            <a:off x="457200" y="1066800"/>
            <a:ext cx="8172705" cy="5410200"/>
          </a:xfrm>
          <a:prstGeom prst="rect">
            <a:avLst/>
          </a:prstGeom>
        </p:spPr>
      </p:pic>
      <p:sp>
        <p:nvSpPr>
          <p:cNvPr id="5" name="TextBox 4"/>
          <p:cNvSpPr txBox="1"/>
          <p:nvPr/>
        </p:nvSpPr>
        <p:spPr>
          <a:xfrm>
            <a:off x="152400" y="6428601"/>
            <a:ext cx="56388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NAREIT, as of February 28, 2009</a:t>
            </a:r>
            <a:endParaRPr lang="en-CA"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0"/>
            <a:ext cx="7467600" cy="4525963"/>
          </a:xfrm>
        </p:spPr>
        <p:txBody>
          <a:bodyPr/>
          <a:lstStyle/>
          <a:p>
            <a:pPr>
              <a:buNone/>
            </a:pPr>
            <a:r>
              <a:rPr lang="en-CA" dirty="0" smtClean="0"/>
              <a:t>Statement of Cash Flow (Quarterly)</a:t>
            </a:r>
            <a:endParaRPr lang="en-CA" dirty="0"/>
          </a:p>
        </p:txBody>
      </p:sp>
      <p:pic>
        <p:nvPicPr>
          <p:cNvPr id="31746" name="Picture 2"/>
          <p:cNvPicPr>
            <a:picLocks noChangeAspect="1" noChangeArrowheads="1"/>
          </p:cNvPicPr>
          <p:nvPr/>
        </p:nvPicPr>
        <p:blipFill>
          <a:blip r:embed="rId2" cstate="print"/>
          <a:srcRect/>
          <a:stretch>
            <a:fillRect/>
          </a:stretch>
        </p:blipFill>
        <p:spPr bwMode="auto">
          <a:xfrm>
            <a:off x="0" y="714356"/>
            <a:ext cx="9144000" cy="3606085"/>
          </a:xfrm>
          <a:prstGeom prst="rect">
            <a:avLst/>
          </a:prstGeom>
          <a:noFill/>
          <a:ln w="9525">
            <a:noFill/>
            <a:miter lim="800000"/>
            <a:headEnd/>
            <a:tailEnd/>
          </a:ln>
          <a:effectLst/>
        </p:spPr>
      </p:pic>
      <p:pic>
        <p:nvPicPr>
          <p:cNvPr id="31748" name="Picture 4"/>
          <p:cNvPicPr>
            <a:picLocks noChangeAspect="1" noChangeArrowheads="1"/>
          </p:cNvPicPr>
          <p:nvPr/>
        </p:nvPicPr>
        <p:blipFill>
          <a:blip r:embed="rId3" cstate="print"/>
          <a:srcRect/>
          <a:stretch>
            <a:fillRect/>
          </a:stretch>
        </p:blipFill>
        <p:spPr bwMode="auto">
          <a:xfrm>
            <a:off x="0" y="4306957"/>
            <a:ext cx="9144000" cy="25510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smtClean="0">
                <a:latin typeface="+mn-lt"/>
              </a:rPr>
              <a:t>Statement of Cash Flow (Cont’d)</a:t>
            </a:r>
            <a:r>
              <a:rPr lang="en-CA" sz="1600" dirty="0" smtClean="0"/>
              <a:t/>
            </a:r>
            <a:br>
              <a:rPr lang="en-CA" sz="1600" dirty="0" smtClean="0"/>
            </a:br>
            <a:endParaRPr lang="en-CA" sz="1600" dirty="0">
              <a:latin typeface="Calibri" pitchFamily="34" charset="0"/>
              <a:cs typeface="Calibri" pitchFamily="34" charset="0"/>
            </a:endParaRPr>
          </a:p>
        </p:txBody>
      </p:sp>
      <p:sp>
        <p:nvSpPr>
          <p:cNvPr id="3" name="Content Placeholder 2"/>
          <p:cNvSpPr>
            <a:spLocks noGrp="1"/>
          </p:cNvSpPr>
          <p:nvPr>
            <p:ph idx="1"/>
          </p:nvPr>
        </p:nvSpPr>
        <p:spPr/>
        <p:txBody>
          <a:bodyPr/>
          <a:lstStyle/>
          <a:p>
            <a:endParaRPr lang="en-CA"/>
          </a:p>
        </p:txBody>
      </p:sp>
      <p:pic>
        <p:nvPicPr>
          <p:cNvPr id="32770" name="Picture 2"/>
          <p:cNvPicPr>
            <a:picLocks noChangeAspect="1" noChangeArrowheads="1"/>
          </p:cNvPicPr>
          <p:nvPr/>
        </p:nvPicPr>
        <p:blipFill>
          <a:blip r:embed="rId2" cstate="print"/>
          <a:srcRect/>
          <a:stretch>
            <a:fillRect/>
          </a:stretch>
        </p:blipFill>
        <p:spPr bwMode="auto">
          <a:xfrm>
            <a:off x="0" y="1071546"/>
            <a:ext cx="9144000" cy="334645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a:stretch>
            <a:fillRect/>
          </a:stretch>
        </p:blipFill>
        <p:spPr bwMode="auto">
          <a:xfrm>
            <a:off x="0" y="4429132"/>
            <a:ext cx="9144000" cy="1643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7467600" cy="582594"/>
          </a:xfrm>
        </p:spPr>
        <p:txBody>
          <a:bodyPr>
            <a:normAutofit fontScale="90000"/>
          </a:bodyPr>
          <a:lstStyle/>
          <a:p>
            <a:r>
              <a:rPr lang="en-CA" dirty="0" smtClean="0"/>
              <a:t>Consolidated Cash Flow (Annual)</a:t>
            </a:r>
            <a:endParaRPr lang="en-CA" dirty="0"/>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srcRect/>
          <a:stretch>
            <a:fillRect/>
          </a:stretch>
        </p:blipFill>
        <p:spPr bwMode="auto">
          <a:xfrm>
            <a:off x="-1" y="571480"/>
            <a:ext cx="9144001"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0"/>
            <a:ext cx="7467600" cy="511156"/>
          </a:xfrm>
        </p:spPr>
        <p:txBody>
          <a:bodyPr>
            <a:normAutofit fontScale="90000"/>
          </a:bodyPr>
          <a:lstStyle/>
          <a:p>
            <a:r>
              <a:rPr lang="en-CA" sz="3600" dirty="0" smtClean="0">
                <a:latin typeface="Calibri" pitchFamily="34" charset="0"/>
                <a:cs typeface="Calibri" pitchFamily="34" charset="0"/>
              </a:rPr>
              <a:t>Consolidated Cash Flow (Cont’d)</a:t>
            </a:r>
            <a:endParaRPr lang="en-CA" sz="3600" dirty="0">
              <a:latin typeface="Calibri" pitchFamily="34" charset="0"/>
              <a:cs typeface="Calibri" pitchFamily="34" charset="0"/>
            </a:endParaRPr>
          </a:p>
        </p:txBody>
      </p:sp>
      <p:sp>
        <p:nvSpPr>
          <p:cNvPr id="3" name="Content Placeholder 2"/>
          <p:cNvSpPr>
            <a:spLocks noGrp="1"/>
          </p:cNvSpPr>
          <p:nvPr>
            <p:ph idx="1"/>
          </p:nvPr>
        </p:nvSpPr>
        <p:spPr/>
        <p:txBody>
          <a:bodyPr/>
          <a:lstStyle/>
          <a:p>
            <a:endParaRPr lang="en-CA" dirty="0"/>
          </a:p>
        </p:txBody>
      </p:sp>
      <p:pic>
        <p:nvPicPr>
          <p:cNvPr id="4098" name="Picture 2"/>
          <p:cNvPicPr>
            <a:picLocks noChangeAspect="1" noChangeArrowheads="1"/>
          </p:cNvPicPr>
          <p:nvPr/>
        </p:nvPicPr>
        <p:blipFill>
          <a:blip r:embed="rId2" cstate="print"/>
          <a:srcRect/>
          <a:stretch>
            <a:fillRect/>
          </a:stretch>
        </p:blipFill>
        <p:spPr bwMode="auto">
          <a:xfrm>
            <a:off x="0" y="571480"/>
            <a:ext cx="9144000" cy="6286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7467600" cy="642918"/>
          </a:xfrm>
        </p:spPr>
        <p:txBody>
          <a:bodyPr>
            <a:normAutofit/>
          </a:bodyPr>
          <a:lstStyle/>
          <a:p>
            <a:r>
              <a:rPr lang="en-CA" sz="3200" dirty="0" smtClean="0">
                <a:latin typeface="Calibri" pitchFamily="34" charset="0"/>
                <a:cs typeface="Calibri" pitchFamily="34" charset="0"/>
              </a:rPr>
              <a:t>Funds From Operations (FF0 Quarterly)</a:t>
            </a:r>
            <a:endParaRPr lang="en-CA" sz="3200" dirty="0">
              <a:latin typeface="Calibri" pitchFamily="34" charset="0"/>
              <a:cs typeface="Calibri" pitchFamily="34" charset="0"/>
            </a:endParaRPr>
          </a:p>
        </p:txBody>
      </p:sp>
      <p:pic>
        <p:nvPicPr>
          <p:cNvPr id="9219" name="Picture 3"/>
          <p:cNvPicPr>
            <a:picLocks noChangeAspect="1" noChangeArrowheads="1"/>
          </p:cNvPicPr>
          <p:nvPr/>
        </p:nvPicPr>
        <p:blipFill>
          <a:blip r:embed="rId2" cstate="print"/>
          <a:srcRect/>
          <a:stretch>
            <a:fillRect/>
          </a:stretch>
        </p:blipFill>
        <p:spPr bwMode="auto">
          <a:xfrm>
            <a:off x="23621" y="785794"/>
            <a:ext cx="9120379"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7467600" cy="1143000"/>
          </a:xfrm>
        </p:spPr>
        <p:txBody>
          <a:bodyPr>
            <a:normAutofit/>
          </a:bodyPr>
          <a:lstStyle/>
          <a:p>
            <a:r>
              <a:rPr lang="en-CA" sz="3200" dirty="0" smtClean="0">
                <a:latin typeface="Calibri" pitchFamily="34" charset="0"/>
                <a:cs typeface="Calibri" pitchFamily="34" charset="0"/>
              </a:rPr>
              <a:t>Funds from Operation (FFO -Annual)</a:t>
            </a:r>
            <a:endParaRPr lang="en-CA" sz="3200" dirty="0">
              <a:latin typeface="Calibri" pitchFamily="34" charset="0"/>
              <a:cs typeface="Calibri"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0" y="1285860"/>
            <a:ext cx="9144000"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latin typeface="Arial" pitchFamily="34" charset="0"/>
                <a:cs typeface="Arial" pitchFamily="34" charset="0"/>
              </a:rPr>
              <a:t>Recommendation</a:t>
            </a:r>
            <a:endParaRPr lang="en-CA" sz="4000" dirty="0">
              <a:latin typeface="Arial" pitchFamily="34" charset="0"/>
              <a:cs typeface="Arial" pitchFamily="34" charset="0"/>
            </a:endParaRPr>
          </a:p>
        </p:txBody>
      </p:sp>
      <p:sp>
        <p:nvSpPr>
          <p:cNvPr id="3" name="Content Placeholder 2"/>
          <p:cNvSpPr>
            <a:spLocks noGrp="1"/>
          </p:cNvSpPr>
          <p:nvPr>
            <p:ph sz="quarter" idx="1"/>
          </p:nvPr>
        </p:nvSpPr>
        <p:spPr/>
        <p:txBody>
          <a:bodyPr/>
          <a:lstStyle/>
          <a:p>
            <a:pPr algn="ctr"/>
            <a:endParaRPr lang="en-CA" dirty="0" smtClean="0"/>
          </a:p>
          <a:p>
            <a:pPr algn="ctr">
              <a:buNone/>
            </a:pPr>
            <a:r>
              <a:rPr lang="en-CA" sz="6600" b="1" dirty="0" smtClean="0">
                <a:solidFill>
                  <a:srgbClr val="7030A0"/>
                </a:solidFill>
                <a:latin typeface="Arial" pitchFamily="34" charset="0"/>
                <a:cs typeface="Arial" pitchFamily="34" charset="0"/>
              </a:rPr>
              <a:t>Buy/Strong Buy</a:t>
            </a:r>
          </a:p>
          <a:p>
            <a:pPr algn="ctr"/>
            <a:endParaRPr lang="en-CA" dirty="0"/>
          </a:p>
        </p:txBody>
      </p:sp>
      <p:pic>
        <p:nvPicPr>
          <p:cNvPr id="4" name="Picture 3"/>
          <p:cNvPicPr>
            <a:picLocks noChangeAspect="1" noChangeArrowheads="1"/>
          </p:cNvPicPr>
          <p:nvPr/>
        </p:nvPicPr>
        <p:blipFill>
          <a:blip r:embed="rId3" cstate="print"/>
          <a:srcRect/>
          <a:stretch>
            <a:fillRect/>
          </a:stretch>
        </p:blipFill>
        <p:spPr bwMode="auto">
          <a:xfrm>
            <a:off x="0" y="3000372"/>
            <a:ext cx="9144000" cy="32147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76200" y="960438"/>
            <a:ext cx="8610600" cy="792162"/>
          </a:xfrm>
        </p:spPr>
        <p:txBody>
          <a:bodyPr/>
          <a:lstStyle/>
          <a:p>
            <a:pPr eaLnBrk="1" hangingPunct="1"/>
            <a:r>
              <a:rPr lang="en-US" sz="3200" smtClean="0"/>
              <a:t>            Snapshot of </a:t>
            </a:r>
            <a:r>
              <a:rPr lang="en-US" sz="2800" smtClean="0"/>
              <a:t>CALLOWAY REAL ESTATE INVESTM</a:t>
            </a:r>
            <a:r>
              <a:rPr lang="en-US" sz="3600" smtClean="0"/>
              <a:t/>
            </a:r>
            <a:br>
              <a:rPr lang="en-US" sz="3600" smtClean="0"/>
            </a:br>
            <a:endParaRPr lang="en-US" sz="4000" smtClean="0"/>
          </a:p>
        </p:txBody>
      </p:sp>
      <p:pic>
        <p:nvPicPr>
          <p:cNvPr id="6147" name="Content Placeholder 4" descr="4.JPG"/>
          <p:cNvPicPr>
            <a:picLocks noGrp="1" noChangeAspect="1"/>
          </p:cNvPicPr>
          <p:nvPr>
            <p:ph idx="1"/>
          </p:nvPr>
        </p:nvPicPr>
        <p:blipFill>
          <a:blip r:embed="rId2" cstate="print"/>
          <a:srcRect l="1190" t="32661"/>
          <a:stretch>
            <a:fillRect/>
          </a:stretch>
        </p:blipFill>
        <p:spPr>
          <a:xfrm>
            <a:off x="1143000" y="1143000"/>
            <a:ext cx="7010400" cy="5562600"/>
          </a:xfrm>
        </p:spPr>
      </p:pic>
      <p:sp>
        <p:nvSpPr>
          <p:cNvPr id="7" name="Oval 6"/>
          <p:cNvSpPr/>
          <p:nvPr/>
        </p:nvSpPr>
        <p:spPr>
          <a:xfrm>
            <a:off x="4572000" y="4495800"/>
            <a:ext cx="3733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 name="Oval 7"/>
          <p:cNvSpPr/>
          <p:nvPr/>
        </p:nvSpPr>
        <p:spPr>
          <a:xfrm>
            <a:off x="4572000" y="5486400"/>
            <a:ext cx="3810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5.JPG"/>
          <p:cNvPicPr>
            <a:picLocks noChangeAspect="1"/>
          </p:cNvPicPr>
          <p:nvPr/>
        </p:nvPicPr>
        <p:blipFill>
          <a:blip r:embed="rId2" cstate="print">
            <a:lum bright="-10000"/>
          </a:blip>
          <a:srcRect/>
          <a:stretch>
            <a:fillRect/>
          </a:stretch>
        </p:blipFill>
        <p:spPr bwMode="auto">
          <a:xfrm>
            <a:off x="1447800" y="76200"/>
            <a:ext cx="51816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Canadian REITs</a:t>
            </a:r>
            <a:endParaRPr lang="en-CA" dirty="0"/>
          </a:p>
        </p:txBody>
      </p:sp>
      <p:pic>
        <p:nvPicPr>
          <p:cNvPr id="4" name="Picture 3" descr="untitled.bmp"/>
          <p:cNvPicPr>
            <a:picLocks noChangeAspect="1"/>
          </p:cNvPicPr>
          <p:nvPr/>
        </p:nvPicPr>
        <p:blipFill>
          <a:blip r:embed="rId3" cstate="print"/>
          <a:stretch>
            <a:fillRect/>
          </a:stretch>
        </p:blipFill>
        <p:spPr>
          <a:xfrm>
            <a:off x="1143000" y="1066800"/>
            <a:ext cx="6882285" cy="5257800"/>
          </a:xfrm>
          <a:prstGeom prst="rect">
            <a:avLst/>
          </a:prstGeom>
        </p:spPr>
      </p:pic>
      <p:sp>
        <p:nvSpPr>
          <p:cNvPr id="6" name="TextBox 5"/>
          <p:cNvSpPr txBox="1"/>
          <p:nvPr/>
        </p:nvSpPr>
        <p:spPr>
          <a:xfrm>
            <a:off x="152400" y="6428601"/>
            <a:ext cx="56388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Source: De Grandpre </a:t>
            </a:r>
            <a:r>
              <a:rPr lang="en-US" sz="1200" dirty="0" err="1" smtClean="0">
                <a:latin typeface="Times New Roman" pitchFamily="18" charset="0"/>
                <a:cs typeface="Times New Roman" pitchFamily="18" charset="0"/>
              </a:rPr>
              <a:t>Chait</a:t>
            </a:r>
            <a:r>
              <a:rPr lang="en-US" sz="1200" dirty="0" smtClean="0">
                <a:latin typeface="Times New Roman" pitchFamily="18" charset="0"/>
                <a:cs typeface="Times New Roman" pitchFamily="18" charset="0"/>
              </a:rPr>
              <a:t> LLP, REIT Report, as of November 5, 2010</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1143000"/>
            <a:ext cx="8686800" cy="639763"/>
          </a:xfrm>
        </p:spPr>
        <p:txBody>
          <a:bodyPr>
            <a:normAutofit fontScale="90000"/>
          </a:bodyPr>
          <a:lstStyle/>
          <a:p>
            <a:pPr eaLnBrk="1" hangingPunct="1"/>
            <a:r>
              <a:rPr lang="en-CA" altLang="zh-CN" sz="2900" smtClean="0"/>
              <a:t/>
            </a:r>
            <a:br>
              <a:rPr lang="en-CA" altLang="zh-CN" sz="2900" smtClean="0"/>
            </a:br>
            <a:r>
              <a:rPr lang="en-CA" altLang="zh-CN" sz="2900" smtClean="0"/>
              <a:t/>
            </a:r>
            <a:br>
              <a:rPr lang="en-CA" altLang="zh-CN" sz="2900" smtClean="0"/>
            </a:br>
            <a:r>
              <a:rPr lang="en-CA" altLang="zh-CN" sz="2900" smtClean="0"/>
              <a:t/>
            </a:r>
            <a:br>
              <a:rPr lang="en-CA" altLang="zh-CN" sz="2900" smtClean="0"/>
            </a:br>
            <a:r>
              <a:rPr lang="en-CA" altLang="zh-CN" sz="2900" smtClean="0"/>
              <a:t/>
            </a:r>
            <a:br>
              <a:rPr lang="en-CA" altLang="zh-CN" sz="2900" smtClean="0"/>
            </a:br>
            <a:r>
              <a:rPr lang="en-CA" altLang="zh-CN" sz="2900" smtClean="0"/>
              <a:t/>
            </a:r>
            <a:br>
              <a:rPr lang="en-CA" altLang="zh-CN" sz="2900" smtClean="0"/>
            </a:br>
            <a:r>
              <a:rPr lang="en-CA" altLang="zh-CN" sz="3600" smtClean="0"/>
              <a:t>1 year with SMA 50 and SMA 200</a:t>
            </a:r>
            <a:r>
              <a:rPr lang="en-CA" altLang="zh-CN" sz="2900" smtClean="0"/>
              <a:t/>
            </a:r>
            <a:br>
              <a:rPr lang="en-CA" altLang="zh-CN" sz="2900" smtClean="0"/>
            </a:br>
            <a:endParaRPr lang="en-US" sz="2900" smtClean="0"/>
          </a:p>
        </p:txBody>
      </p:sp>
      <p:pic>
        <p:nvPicPr>
          <p:cNvPr id="8195" name="Content Placeholder 4" descr="2.JPG"/>
          <p:cNvPicPr>
            <a:picLocks noGrp="1" noChangeAspect="1"/>
          </p:cNvPicPr>
          <p:nvPr>
            <p:ph idx="1"/>
          </p:nvPr>
        </p:nvPicPr>
        <p:blipFill>
          <a:blip r:embed="rId2" cstate="print">
            <a:lum bright="-10000"/>
          </a:blip>
          <a:srcRect/>
          <a:stretch>
            <a:fillRect/>
          </a:stretch>
        </p:blipFill>
        <p:spPr>
          <a:xfrm>
            <a:off x="152400" y="1524000"/>
            <a:ext cx="8991600" cy="47244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066800"/>
            <a:ext cx="8229600" cy="715963"/>
          </a:xfrm>
        </p:spPr>
        <p:txBody>
          <a:bodyPr>
            <a:normAutofit fontScale="90000"/>
          </a:bodyPr>
          <a:lstStyle/>
          <a:p>
            <a:pPr eaLnBrk="1" hangingPunct="1"/>
            <a:r>
              <a:rPr lang="en-CA" altLang="zh-CN" sz="3200" smtClean="0"/>
              <a:t/>
            </a:r>
            <a:br>
              <a:rPr lang="en-CA" altLang="zh-CN" sz="3200" smtClean="0"/>
            </a:br>
            <a:r>
              <a:rPr lang="en-CA" altLang="zh-CN" sz="3600" smtClean="0"/>
              <a:t>5 years with SMA 50 and SMA 200</a:t>
            </a:r>
            <a:r>
              <a:rPr lang="en-CA" altLang="zh-CN" sz="3200" smtClean="0"/>
              <a:t/>
            </a:r>
            <a:br>
              <a:rPr lang="en-CA" altLang="zh-CN" sz="3200" smtClean="0"/>
            </a:br>
            <a:endParaRPr lang="en-US" sz="3200" smtClean="0"/>
          </a:p>
        </p:txBody>
      </p:sp>
      <p:pic>
        <p:nvPicPr>
          <p:cNvPr id="9219" name="Content Placeholder 5" descr="3.JPG"/>
          <p:cNvPicPr>
            <a:picLocks noGrp="1" noChangeAspect="1"/>
          </p:cNvPicPr>
          <p:nvPr>
            <p:ph idx="1"/>
          </p:nvPr>
        </p:nvPicPr>
        <p:blipFill>
          <a:blip r:embed="rId2" cstate="print">
            <a:lum bright="-10000"/>
          </a:blip>
          <a:srcRect/>
          <a:stretch>
            <a:fillRect/>
          </a:stretch>
        </p:blipFill>
        <p:spPr>
          <a:xfrm>
            <a:off x="228600" y="1600200"/>
            <a:ext cx="8763000" cy="48006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33400" y="1600200"/>
            <a:ext cx="8610600" cy="868363"/>
          </a:xfrm>
        </p:spPr>
        <p:txBody>
          <a:bodyPr>
            <a:normAutofit fontScale="90000"/>
          </a:bodyPr>
          <a:lstStyle/>
          <a:p>
            <a:pPr eaLnBrk="1" hangingPunct="1"/>
            <a:r>
              <a:rPr lang="en-CA" altLang="zh-CN" sz="3200" smtClean="0"/>
              <a:t/>
            </a:r>
            <a:br>
              <a:rPr lang="en-CA" altLang="zh-CN" sz="3200" smtClean="0"/>
            </a:br>
            <a:r>
              <a:rPr lang="en-CA" altLang="zh-CN" sz="3200" smtClean="0"/>
              <a:t/>
            </a:r>
            <a:br>
              <a:rPr lang="en-CA" altLang="zh-CN" sz="3200" smtClean="0"/>
            </a:br>
            <a:r>
              <a:rPr lang="en-CA" altLang="zh-CN" sz="3600" smtClean="0"/>
              <a:t>1 year compared to S&amp;P TSX Capped REIT </a:t>
            </a:r>
            <a:r>
              <a:rPr lang="en-CA" altLang="zh-CN" sz="3200" smtClean="0"/>
              <a:t/>
            </a:r>
            <a:br>
              <a:rPr lang="en-CA" altLang="zh-CN" sz="3200" smtClean="0"/>
            </a:br>
            <a:r>
              <a:rPr lang="en-CA" altLang="zh-CN" sz="3200" smtClean="0"/>
              <a:t/>
            </a:r>
            <a:br>
              <a:rPr lang="en-CA" altLang="zh-CN" sz="3200" smtClean="0"/>
            </a:br>
            <a:endParaRPr lang="en-US" sz="3200" smtClean="0"/>
          </a:p>
        </p:txBody>
      </p:sp>
      <p:pic>
        <p:nvPicPr>
          <p:cNvPr id="10243" name="Content Placeholder 3" descr="7.JPG"/>
          <p:cNvPicPr>
            <a:picLocks noGrp="1" noChangeAspect="1"/>
          </p:cNvPicPr>
          <p:nvPr>
            <p:ph idx="1"/>
          </p:nvPr>
        </p:nvPicPr>
        <p:blipFill>
          <a:blip r:embed="rId3" cstate="print">
            <a:lum bright="-10000"/>
          </a:blip>
          <a:srcRect/>
          <a:stretch>
            <a:fillRect/>
          </a:stretch>
        </p:blipFill>
        <p:spPr>
          <a:xfrm>
            <a:off x="304800" y="1676400"/>
            <a:ext cx="8458200" cy="4572000"/>
          </a:xfrm>
        </p:spPr>
      </p:pic>
      <p:sp>
        <p:nvSpPr>
          <p:cNvPr id="4" name="Oval 3"/>
          <p:cNvSpPr/>
          <p:nvPr/>
        </p:nvSpPr>
        <p:spPr>
          <a:xfrm>
            <a:off x="1219200" y="1600200"/>
            <a:ext cx="1295400" cy="533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04850"/>
            <a:ext cx="8229600" cy="819150"/>
          </a:xfrm>
        </p:spPr>
        <p:txBody>
          <a:bodyPr/>
          <a:lstStyle/>
          <a:p>
            <a:pPr eaLnBrk="1" hangingPunct="1"/>
            <a:r>
              <a:rPr lang="en-CA" altLang="zh-CN" sz="3600" smtClean="0"/>
              <a:t>5 years compared to S&amp;P TSX Capped REIT</a:t>
            </a:r>
            <a:endParaRPr lang="en-US" sz="3200" smtClean="0"/>
          </a:p>
        </p:txBody>
      </p:sp>
      <p:pic>
        <p:nvPicPr>
          <p:cNvPr id="11267" name="Content Placeholder 3" descr="8.JPG"/>
          <p:cNvPicPr>
            <a:picLocks noGrp="1" noChangeAspect="1"/>
          </p:cNvPicPr>
          <p:nvPr>
            <p:ph idx="1"/>
          </p:nvPr>
        </p:nvPicPr>
        <p:blipFill>
          <a:blip r:embed="rId2" cstate="print">
            <a:lum bright="-10000"/>
          </a:blip>
          <a:srcRect/>
          <a:stretch>
            <a:fillRect/>
          </a:stretch>
        </p:blipFill>
        <p:spPr>
          <a:xfrm>
            <a:off x="533400" y="1752600"/>
            <a:ext cx="8077200" cy="4572000"/>
          </a:xfrm>
        </p:spPr>
      </p:pic>
      <p:sp>
        <p:nvSpPr>
          <p:cNvPr id="4" name="Oval 3"/>
          <p:cNvSpPr/>
          <p:nvPr/>
        </p:nvSpPr>
        <p:spPr>
          <a:xfrm>
            <a:off x="1371600" y="1676400"/>
            <a:ext cx="1295400" cy="533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609600"/>
            <a:ext cx="8229600" cy="762000"/>
          </a:xfrm>
        </p:spPr>
        <p:txBody>
          <a:bodyPr/>
          <a:lstStyle/>
          <a:p>
            <a:r>
              <a:rPr lang="en-CA" altLang="zh-CN" sz="3600" smtClean="0"/>
              <a:t>10 years compared to S&amp;P TSX Capped REIT</a:t>
            </a:r>
            <a:endParaRPr lang="en-US" sz="3600" smtClean="0"/>
          </a:p>
        </p:txBody>
      </p:sp>
      <p:pic>
        <p:nvPicPr>
          <p:cNvPr id="12291" name="Content Placeholder 6" descr="1.JPG"/>
          <p:cNvPicPr>
            <a:picLocks noGrp="1" noChangeAspect="1"/>
          </p:cNvPicPr>
          <p:nvPr>
            <p:ph idx="1"/>
          </p:nvPr>
        </p:nvPicPr>
        <p:blipFill>
          <a:blip r:embed="rId2" cstate="print">
            <a:lum bright="-10000"/>
          </a:blip>
          <a:srcRect/>
          <a:stretch>
            <a:fillRect/>
          </a:stretch>
        </p:blipFill>
        <p:spPr>
          <a:xfrm>
            <a:off x="304800" y="1676400"/>
            <a:ext cx="8839200" cy="4724400"/>
          </a:xfrm>
        </p:spPr>
      </p:pic>
      <p:sp>
        <p:nvSpPr>
          <p:cNvPr id="5" name="Oval 4"/>
          <p:cNvSpPr/>
          <p:nvPr/>
        </p:nvSpPr>
        <p:spPr>
          <a:xfrm>
            <a:off x="914400" y="1524000"/>
            <a:ext cx="1295400" cy="533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514600" y="838200"/>
            <a:ext cx="6096000" cy="1143000"/>
          </a:xfrm>
        </p:spPr>
        <p:txBody>
          <a:bodyPr/>
          <a:lstStyle/>
          <a:p>
            <a:r>
              <a:rPr lang="en-US" b="1" smtClean="0"/>
              <a:t>About Calloway</a:t>
            </a:r>
          </a:p>
        </p:txBody>
      </p:sp>
      <p:sp>
        <p:nvSpPr>
          <p:cNvPr id="13315" name="Content Placeholder 2"/>
          <p:cNvSpPr>
            <a:spLocks noGrp="1"/>
          </p:cNvSpPr>
          <p:nvPr>
            <p:ph idx="1"/>
          </p:nvPr>
        </p:nvSpPr>
        <p:spPr>
          <a:xfrm>
            <a:off x="2514600" y="2362200"/>
            <a:ext cx="5562600" cy="3048000"/>
          </a:xfrm>
        </p:spPr>
        <p:txBody>
          <a:bodyPr/>
          <a:lstStyle/>
          <a:p>
            <a:pPr eaLnBrk="1" hangingPunct="1"/>
            <a:r>
              <a:rPr lang="en-US" smtClean="0"/>
              <a:t>Company Overview</a:t>
            </a:r>
          </a:p>
          <a:p>
            <a:pPr eaLnBrk="1" hangingPunct="1"/>
            <a:r>
              <a:rPr lang="en-US" smtClean="0"/>
              <a:t>Recent News</a:t>
            </a:r>
          </a:p>
          <a:p>
            <a:pPr eaLnBrk="1" hangingPunct="1"/>
            <a:r>
              <a:rPr lang="en-US" smtClean="0"/>
              <a:t>Overall Performance</a:t>
            </a:r>
          </a:p>
          <a:p>
            <a:pPr eaLnBrk="1" hangingPunct="1"/>
            <a:r>
              <a:rPr lang="en-US" smtClean="0"/>
              <a:t>Management Team</a:t>
            </a:r>
          </a:p>
          <a:p>
            <a:endParaRPr lang="en-US" smtClean="0"/>
          </a:p>
        </p:txBody>
      </p:sp>
      <p:pic>
        <p:nvPicPr>
          <p:cNvPr id="13316" name="Picture 3" descr="1.JPG"/>
          <p:cNvPicPr>
            <a:picLocks noChangeAspect="1"/>
          </p:cNvPicPr>
          <p:nvPr/>
        </p:nvPicPr>
        <p:blipFill>
          <a:blip r:embed="rId2" cstate="print"/>
          <a:srcRect r="80833"/>
          <a:stretch>
            <a:fillRect/>
          </a:stretch>
        </p:blipFill>
        <p:spPr bwMode="auto">
          <a:xfrm>
            <a:off x="0" y="0"/>
            <a:ext cx="1752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6" descr="1.JPG"/>
          <p:cNvPicPr>
            <a:picLocks noGrp="1" noChangeAspect="1"/>
          </p:cNvPicPr>
          <p:nvPr>
            <p:ph idx="4294967295"/>
          </p:nvPr>
        </p:nvPicPr>
        <p:blipFill>
          <a:blip r:embed="rId3" cstate="print"/>
          <a:srcRect/>
          <a:stretch>
            <a:fillRect/>
          </a:stretch>
        </p:blipFill>
        <p:spPr>
          <a:xfrm>
            <a:off x="304800" y="4419600"/>
            <a:ext cx="8534400" cy="2141538"/>
          </a:xfrm>
        </p:spPr>
      </p:pic>
      <p:sp>
        <p:nvSpPr>
          <p:cNvPr id="9" name="TextBox 8"/>
          <p:cNvSpPr txBox="1"/>
          <p:nvPr/>
        </p:nvSpPr>
        <p:spPr>
          <a:xfrm>
            <a:off x="304800" y="1524000"/>
            <a:ext cx="7394575" cy="2678113"/>
          </a:xfrm>
          <a:prstGeom prst="rect">
            <a:avLst/>
          </a:prstGeom>
          <a:noFill/>
        </p:spPr>
        <p:txBody>
          <a:bodyPr wrap="none">
            <a:spAutoFit/>
          </a:bodyPr>
          <a:lstStyle/>
          <a:p>
            <a:pPr marL="273050" indent="-273050" eaLnBrk="0" hangingPunct="0">
              <a:spcBef>
                <a:spcPct val="20000"/>
              </a:spcBef>
              <a:buClr>
                <a:srgbClr val="0BD0D9"/>
              </a:buClr>
              <a:buSzPct val="95000"/>
              <a:defRPr/>
            </a:pPr>
            <a:r>
              <a:rPr lang="en-US" sz="2400" dirty="0">
                <a:solidFill>
                  <a:prstClr val="black"/>
                </a:solidFill>
                <a:latin typeface="Constantia"/>
              </a:rPr>
              <a:t>Unincorporated open-end real estate investment trust </a:t>
            </a:r>
          </a:p>
          <a:p>
            <a:pPr marL="273050" indent="-273050" eaLnBrk="0" hangingPunct="0">
              <a:spcBef>
                <a:spcPct val="20000"/>
              </a:spcBef>
              <a:buClr>
                <a:srgbClr val="0BD0D9"/>
              </a:buClr>
              <a:buSzPct val="95000"/>
              <a:buFont typeface="Wingdings 2" pitchFamily="18" charset="2"/>
              <a:buChar char=""/>
              <a:defRPr/>
            </a:pPr>
            <a:r>
              <a:rPr lang="en-US" sz="2400" dirty="0">
                <a:solidFill>
                  <a:prstClr val="black"/>
                </a:solidFill>
                <a:latin typeface="Constantia"/>
              </a:rPr>
              <a:t>Founded in 1945 </a:t>
            </a:r>
          </a:p>
          <a:p>
            <a:pPr marL="273050" indent="-273050" eaLnBrk="0" hangingPunct="0">
              <a:spcBef>
                <a:spcPct val="20000"/>
              </a:spcBef>
              <a:buClr>
                <a:srgbClr val="0BD0D9"/>
              </a:buClr>
              <a:buSzPct val="95000"/>
              <a:buFont typeface="Wingdings 2" pitchFamily="18" charset="2"/>
              <a:buChar char=""/>
              <a:defRPr/>
            </a:pPr>
            <a:r>
              <a:rPr lang="en-US" sz="2400" dirty="0">
                <a:solidFill>
                  <a:prstClr val="black"/>
                </a:solidFill>
                <a:latin typeface="Constantia"/>
              </a:rPr>
              <a:t>Highest Occupancy (over 99%)</a:t>
            </a:r>
          </a:p>
          <a:p>
            <a:pPr marL="273050" indent="-273050" eaLnBrk="0" hangingPunct="0">
              <a:spcBef>
                <a:spcPct val="20000"/>
              </a:spcBef>
              <a:buClr>
                <a:srgbClr val="0BD0D9"/>
              </a:buClr>
              <a:buSzPct val="95000"/>
              <a:buFont typeface="Wingdings 2" pitchFamily="18" charset="2"/>
              <a:buChar char=""/>
              <a:defRPr/>
            </a:pPr>
            <a:r>
              <a:rPr lang="en-US" sz="2400" dirty="0">
                <a:solidFill>
                  <a:prstClr val="black"/>
                </a:solidFill>
                <a:latin typeface="Constantia"/>
              </a:rPr>
              <a:t>Largest number of </a:t>
            </a:r>
            <a:r>
              <a:rPr lang="en-US" sz="2400" dirty="0" err="1">
                <a:solidFill>
                  <a:prstClr val="black"/>
                </a:solidFill>
                <a:latin typeface="Constantia"/>
              </a:rPr>
              <a:t>Wal</a:t>
            </a:r>
            <a:r>
              <a:rPr lang="en-US" sz="2400" dirty="0">
                <a:solidFill>
                  <a:prstClr val="black"/>
                </a:solidFill>
                <a:latin typeface="Constantia"/>
              </a:rPr>
              <a:t>-Marts in Canada (99 stores)</a:t>
            </a:r>
          </a:p>
          <a:p>
            <a:pPr marL="273050" indent="-273050" eaLnBrk="0" hangingPunct="0">
              <a:spcBef>
                <a:spcPct val="20000"/>
              </a:spcBef>
              <a:buClr>
                <a:srgbClr val="0BD0D9"/>
              </a:buClr>
              <a:buSzPct val="95000"/>
              <a:buFont typeface="Wingdings 2" pitchFamily="18" charset="2"/>
              <a:buChar char=""/>
              <a:defRPr/>
            </a:pPr>
            <a:r>
              <a:rPr lang="en-US" sz="2400" dirty="0">
                <a:solidFill>
                  <a:prstClr val="black"/>
                </a:solidFill>
                <a:latin typeface="Constantia"/>
              </a:rPr>
              <a:t>Average term to maturity of 7.5 years</a:t>
            </a:r>
          </a:p>
          <a:p>
            <a:pPr marL="273050" indent="-273050" eaLnBrk="0" hangingPunct="0">
              <a:spcBef>
                <a:spcPct val="20000"/>
              </a:spcBef>
              <a:buClr>
                <a:srgbClr val="0BD0D9"/>
              </a:buClr>
              <a:buSzPct val="95000"/>
              <a:buFont typeface="Wingdings 2" pitchFamily="18" charset="2"/>
              <a:buChar char=""/>
              <a:defRPr/>
            </a:pPr>
            <a:r>
              <a:rPr lang="en-US" sz="2400" dirty="0">
                <a:solidFill>
                  <a:prstClr val="black"/>
                </a:solidFill>
                <a:latin typeface="Constantia"/>
              </a:rPr>
              <a:t>Average remaining lease term of 9.9 years</a:t>
            </a:r>
          </a:p>
        </p:txBody>
      </p:sp>
      <p:sp>
        <p:nvSpPr>
          <p:cNvPr id="11" name="Rectangle 10"/>
          <p:cNvSpPr/>
          <p:nvPr/>
        </p:nvSpPr>
        <p:spPr>
          <a:xfrm>
            <a:off x="304800" y="685800"/>
            <a:ext cx="4643438" cy="769938"/>
          </a:xfrm>
          <a:prstGeom prst="rect">
            <a:avLst/>
          </a:prstGeom>
        </p:spPr>
        <p:txBody>
          <a:bodyPr wrap="none">
            <a:spAutoFit/>
          </a:bodyPr>
          <a:lstStyle/>
          <a:p>
            <a:pPr>
              <a:defRPr/>
            </a:pPr>
            <a:r>
              <a:rPr lang="en-US" sz="4400" dirty="0">
                <a:solidFill>
                  <a:srgbClr val="04617B"/>
                </a:solidFill>
                <a:latin typeface="Calibri"/>
              </a:rPr>
              <a:t>Company Overview</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704850"/>
            <a:ext cx="8229600" cy="742950"/>
          </a:xfrm>
        </p:spPr>
        <p:txBody>
          <a:bodyPr/>
          <a:lstStyle/>
          <a:p>
            <a:pPr eaLnBrk="1" hangingPunct="1"/>
            <a:r>
              <a:rPr lang="en-US" sz="4400" smtClean="0"/>
              <a:t>Company Overview</a:t>
            </a:r>
          </a:p>
        </p:txBody>
      </p:sp>
      <p:sp>
        <p:nvSpPr>
          <p:cNvPr id="9219" name="Content Placeholder 2"/>
          <p:cNvSpPr>
            <a:spLocks noGrp="1"/>
          </p:cNvSpPr>
          <p:nvPr>
            <p:ph sz="half" idx="1"/>
          </p:nvPr>
        </p:nvSpPr>
        <p:spPr>
          <a:xfrm>
            <a:off x="381000" y="1676400"/>
            <a:ext cx="4495800" cy="4587875"/>
          </a:xfrm>
        </p:spPr>
        <p:txBody>
          <a:bodyPr>
            <a:normAutofit/>
          </a:bodyPr>
          <a:lstStyle/>
          <a:p>
            <a:pPr eaLnBrk="1" hangingPunct="1">
              <a:buFont typeface="Wingdings 2" pitchFamily="18" charset="2"/>
              <a:buNone/>
            </a:pPr>
            <a:endParaRPr lang="en-US" smtClean="0">
              <a:latin typeface="Calibri" pitchFamily="34" charset="0"/>
            </a:endParaRPr>
          </a:p>
          <a:p>
            <a:pPr eaLnBrk="1" hangingPunct="1"/>
            <a:endParaRPr lang="en-US" smtClean="0">
              <a:latin typeface="Calibri" pitchFamily="34" charset="0"/>
            </a:endParaRPr>
          </a:p>
        </p:txBody>
      </p:sp>
      <p:pic>
        <p:nvPicPr>
          <p:cNvPr id="15364" name="Content Placeholder 4" descr="1.JPG"/>
          <p:cNvPicPr>
            <a:picLocks noGrp="1" noChangeAspect="1"/>
          </p:cNvPicPr>
          <p:nvPr>
            <p:ph sz="half" idx="2"/>
          </p:nvPr>
        </p:nvPicPr>
        <p:blipFill>
          <a:blip r:embed="rId3" cstate="print">
            <a:lum contrast="-20000"/>
          </a:blip>
          <a:srcRect/>
          <a:stretch>
            <a:fillRect/>
          </a:stretch>
        </p:blipFill>
        <p:spPr>
          <a:xfrm>
            <a:off x="762000" y="1828800"/>
            <a:ext cx="3352800" cy="3352800"/>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704850"/>
            <a:ext cx="8229600" cy="742950"/>
          </a:xfrm>
        </p:spPr>
        <p:txBody>
          <a:bodyPr/>
          <a:lstStyle/>
          <a:p>
            <a:pPr eaLnBrk="1" hangingPunct="1"/>
            <a:r>
              <a:rPr lang="en-US" sz="4000" smtClean="0"/>
              <a:t>Recent News</a:t>
            </a:r>
          </a:p>
        </p:txBody>
      </p:sp>
      <p:sp>
        <p:nvSpPr>
          <p:cNvPr id="5" name="Content Placeholder 4"/>
          <p:cNvSpPr>
            <a:spLocks noGrp="1"/>
          </p:cNvSpPr>
          <p:nvPr>
            <p:ph idx="1"/>
          </p:nvPr>
        </p:nvSpPr>
        <p:spPr>
          <a:xfrm>
            <a:off x="457200" y="1600200"/>
            <a:ext cx="8305800" cy="4876800"/>
          </a:xfrm>
        </p:spPr>
        <p:txBody>
          <a:bodyPr>
            <a:normAutofit/>
          </a:bodyPr>
          <a:lstStyle/>
          <a:p>
            <a:pPr eaLnBrk="1" hangingPunct="1">
              <a:lnSpc>
                <a:spcPct val="90000"/>
              </a:lnSpc>
              <a:buFont typeface="Wingdings 2" pitchFamily="18" charset="2"/>
              <a:buNone/>
            </a:pPr>
            <a:r>
              <a:rPr lang="en-US" sz="2200" smtClean="0"/>
              <a:t>Highlights of the quarter:</a:t>
            </a:r>
          </a:p>
          <a:p>
            <a:pPr eaLnBrk="1" hangingPunct="1">
              <a:lnSpc>
                <a:spcPct val="90000"/>
              </a:lnSpc>
            </a:pPr>
            <a:r>
              <a:rPr lang="en-US" sz="2200" smtClean="0"/>
              <a:t>Issued $266 million in new Trust Units </a:t>
            </a:r>
          </a:p>
          <a:p>
            <a:pPr eaLnBrk="1" hangingPunct="1">
              <a:lnSpc>
                <a:spcPct val="90000"/>
              </a:lnSpc>
            </a:pPr>
            <a:r>
              <a:rPr lang="en-US" sz="2200" smtClean="0">
                <a:solidFill>
                  <a:srgbClr val="FF0000"/>
                </a:solidFill>
              </a:rPr>
              <a:t>Acquired two income properties for $129.9 million </a:t>
            </a:r>
          </a:p>
          <a:p>
            <a:pPr eaLnBrk="1" hangingPunct="1">
              <a:lnSpc>
                <a:spcPct val="90000"/>
              </a:lnSpc>
            </a:pPr>
            <a:r>
              <a:rPr lang="en-US" sz="2200" smtClean="0">
                <a:solidFill>
                  <a:srgbClr val="FF0000"/>
                </a:solidFill>
              </a:rPr>
              <a:t>Net income: </a:t>
            </a:r>
            <a:r>
              <a:rPr lang="en-US" sz="2200" smtClean="0"/>
              <a:t>increased by $3.7 million ($0.03 per unit) to $10.5 million ($0.10 per unit)</a:t>
            </a:r>
            <a:r>
              <a:rPr lang="en-US" sz="2200" baseline="30000" smtClean="0"/>
              <a:t> </a:t>
            </a:r>
            <a:r>
              <a:rPr lang="en-US" sz="2200" smtClean="0"/>
              <a:t>compared to the same period in 2009 </a:t>
            </a:r>
          </a:p>
          <a:p>
            <a:pPr eaLnBrk="1" hangingPunct="1">
              <a:lnSpc>
                <a:spcPct val="90000"/>
              </a:lnSpc>
            </a:pPr>
            <a:r>
              <a:rPr lang="en-US" sz="2200" smtClean="0"/>
              <a:t>Funds from operations (</a:t>
            </a:r>
            <a:r>
              <a:rPr lang="en-US" sz="2200" smtClean="0">
                <a:solidFill>
                  <a:srgbClr val="FF0000"/>
                </a:solidFill>
              </a:rPr>
              <a:t>FFO</a:t>
            </a:r>
            <a:r>
              <a:rPr lang="en-US" sz="2200" smtClean="0"/>
              <a:t>) (non-GAAP measure): increased by $4.1 million to $43.4 million compared to the same period in 2009</a:t>
            </a:r>
          </a:p>
          <a:p>
            <a:pPr eaLnBrk="1" hangingPunct="1">
              <a:lnSpc>
                <a:spcPct val="90000"/>
              </a:lnSpc>
            </a:pPr>
            <a:r>
              <a:rPr lang="en-US" sz="2200" smtClean="0"/>
              <a:t>Invested $40.7 million to complete the development and lease up of 153,879 square feet </a:t>
            </a:r>
          </a:p>
          <a:p>
            <a:pPr eaLnBrk="1" hangingPunct="1">
              <a:lnSpc>
                <a:spcPct val="90000"/>
              </a:lnSpc>
            </a:pPr>
            <a:r>
              <a:rPr lang="en-US" sz="2200" smtClean="0"/>
              <a:t>Portfolio occupancy rate increased to 99.2% </a:t>
            </a:r>
          </a:p>
          <a:p>
            <a:pPr eaLnBrk="1" hangingPunct="1">
              <a:lnSpc>
                <a:spcPct val="90000"/>
              </a:lnSpc>
            </a:pPr>
            <a:r>
              <a:rPr lang="en-US" sz="2200" smtClean="0"/>
              <a:t>Negotiated renewals of 279,500 square feet with an average rent increase of 8.4% </a:t>
            </a:r>
          </a:p>
          <a:p>
            <a:pPr eaLnBrk="1" hangingPunct="1">
              <a:lnSpc>
                <a:spcPct val="90000"/>
              </a:lnSpc>
              <a:buFont typeface="Wingdings 2" pitchFamily="18" charset="2"/>
              <a:buNone/>
            </a:pPr>
            <a:r>
              <a:rPr lang="en-US" sz="2200" smtClean="0"/>
              <a:t/>
            </a:r>
            <a:br>
              <a:rPr lang="en-US" sz="2200" smtClean="0"/>
            </a:br>
            <a:endParaRPr lang="en-US" sz="2200" smtClean="0"/>
          </a:p>
          <a:p>
            <a:pPr eaLnBrk="1" hangingPunct="1">
              <a:lnSpc>
                <a:spcPct val="90000"/>
              </a:lnSpc>
              <a:buFont typeface="Wingdings 2" pitchFamily="18" charset="2"/>
              <a:buNone/>
            </a:pPr>
            <a:endParaRPr lang="en-US" sz="2200"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57200" y="704850"/>
            <a:ext cx="8229600" cy="895350"/>
          </a:xfrm>
        </p:spPr>
        <p:txBody>
          <a:bodyPr/>
          <a:lstStyle/>
          <a:p>
            <a:pPr eaLnBrk="1" hangingPunct="1"/>
            <a:r>
              <a:rPr lang="en-US" sz="4000" smtClean="0"/>
              <a:t>Overall Performance</a:t>
            </a:r>
          </a:p>
        </p:txBody>
      </p:sp>
      <p:pic>
        <p:nvPicPr>
          <p:cNvPr id="17411" name="Content Placeholder 6" descr="8.JPG"/>
          <p:cNvPicPr>
            <a:picLocks noGrp="1" noChangeAspect="1"/>
          </p:cNvPicPr>
          <p:nvPr>
            <p:ph idx="1"/>
          </p:nvPr>
        </p:nvPicPr>
        <p:blipFill>
          <a:blip r:embed="rId2" cstate="print"/>
          <a:srcRect/>
          <a:stretch>
            <a:fillRect/>
          </a:stretch>
        </p:blipFill>
        <p:spPr>
          <a:xfrm>
            <a:off x="228600" y="1828800"/>
            <a:ext cx="8610600" cy="4572000"/>
          </a:xfrm>
        </p:spPr>
      </p:pic>
      <p:sp>
        <p:nvSpPr>
          <p:cNvPr id="4" name="Oval 3"/>
          <p:cNvSpPr/>
          <p:nvPr/>
        </p:nvSpPr>
        <p:spPr>
          <a:xfrm>
            <a:off x="6629400" y="2438400"/>
            <a:ext cx="838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S&amp;P/TSX Capped REIT vs. S&amp;P/TSX Composite (1 yr)</a:t>
            </a:r>
            <a:endParaRPr lang="en-CA" sz="4000" dirty="0"/>
          </a:p>
        </p:txBody>
      </p:sp>
      <p:pic>
        <p:nvPicPr>
          <p:cNvPr id="3" name="Picture 2" descr="55555.bmp"/>
          <p:cNvPicPr>
            <a:picLocks noChangeAspect="1"/>
          </p:cNvPicPr>
          <p:nvPr/>
        </p:nvPicPr>
        <p:blipFill>
          <a:blip r:embed="rId2" cstate="print"/>
          <a:stretch>
            <a:fillRect/>
          </a:stretch>
        </p:blipFill>
        <p:spPr>
          <a:xfrm>
            <a:off x="457200" y="1371600"/>
            <a:ext cx="8229600" cy="52578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04850"/>
            <a:ext cx="8229600" cy="895350"/>
          </a:xfrm>
        </p:spPr>
        <p:txBody>
          <a:bodyPr/>
          <a:lstStyle/>
          <a:p>
            <a:pPr eaLnBrk="1" hangingPunct="1"/>
            <a:r>
              <a:rPr lang="en-US" sz="4000" smtClean="0"/>
              <a:t>Portfolio Highlights </a:t>
            </a:r>
          </a:p>
        </p:txBody>
      </p:sp>
      <p:graphicFrame>
        <p:nvGraphicFramePr>
          <p:cNvPr id="4" name="Content Placeholder 3"/>
          <p:cNvGraphicFramePr>
            <a:graphicFrameLocks noGrp="1"/>
          </p:cNvGraphicFramePr>
          <p:nvPr>
            <p:ph idx="1"/>
          </p:nvPr>
        </p:nvGraphicFramePr>
        <p:xfrm>
          <a:off x="304800" y="2057400"/>
          <a:ext cx="8229600" cy="2967041"/>
        </p:xfrm>
        <a:graphic>
          <a:graphicData uri="http://schemas.openxmlformats.org/drawingml/2006/table">
            <a:tbl>
              <a:tblPr/>
              <a:tblGrid>
                <a:gridCol w="4876800"/>
                <a:gridCol w="3352800"/>
              </a:tblGrid>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onstantia" pitchFamily="18" charset="0"/>
                        </a:rPr>
                        <a:t>As at March 31, 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Constantia"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Portfolio 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23.0M sq. 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Total GLA in Wal-Mart Anchored Centers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84.8%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Occupancy: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99.0%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Average Remaining Lease Term: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9.0 years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Net Rent per square foot: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$13.79 (2009 – $13.55)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Net Rent per square foot (excluding anchors):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onstantia" pitchFamily="18" charset="0"/>
                        </a:rPr>
                        <a:t>$18.88 (2009 – $18.26)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2.JPG"/>
          <p:cNvPicPr>
            <a:picLocks noChangeAspect="1"/>
          </p:cNvPicPr>
          <p:nvPr/>
        </p:nvPicPr>
        <p:blipFill>
          <a:blip r:embed="rId3" cstate="print"/>
          <a:srcRect/>
          <a:stretch>
            <a:fillRect/>
          </a:stretch>
        </p:blipFill>
        <p:spPr bwMode="auto">
          <a:xfrm>
            <a:off x="0" y="1066800"/>
            <a:ext cx="9144000"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a:xfrm>
            <a:off x="457200" y="704850"/>
            <a:ext cx="8229600" cy="666750"/>
          </a:xfrm>
        </p:spPr>
        <p:txBody>
          <a:bodyPr/>
          <a:lstStyle/>
          <a:p>
            <a:pPr eaLnBrk="1" hangingPunct="1"/>
            <a:r>
              <a:rPr lang="en-US" sz="4000" smtClean="0"/>
              <a:t>Revenue by Province</a:t>
            </a:r>
          </a:p>
        </p:txBody>
      </p:sp>
      <p:pic>
        <p:nvPicPr>
          <p:cNvPr id="20483" name="Content Placeholder 8" descr="1.JPG"/>
          <p:cNvPicPr>
            <a:picLocks noGrp="1" noChangeAspect="1"/>
          </p:cNvPicPr>
          <p:nvPr>
            <p:ph idx="1"/>
          </p:nvPr>
        </p:nvPicPr>
        <p:blipFill>
          <a:blip r:embed="rId3" cstate="print"/>
          <a:srcRect/>
          <a:stretch>
            <a:fillRect/>
          </a:stretch>
        </p:blipFill>
        <p:spPr>
          <a:xfrm>
            <a:off x="1333500" y="1600200"/>
            <a:ext cx="6477000" cy="4724400"/>
          </a:xfrm>
        </p:spPr>
      </p:pic>
      <p:sp>
        <p:nvSpPr>
          <p:cNvPr id="4" name="Oval 3"/>
          <p:cNvSpPr/>
          <p:nvPr/>
        </p:nvSpPr>
        <p:spPr>
          <a:xfrm>
            <a:off x="3429000" y="2133600"/>
            <a:ext cx="914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685800"/>
            <a:ext cx="8229600" cy="742950"/>
          </a:xfrm>
        </p:spPr>
        <p:txBody>
          <a:bodyPr/>
          <a:lstStyle/>
          <a:p>
            <a:pPr eaLnBrk="1" hangingPunct="1"/>
            <a:r>
              <a:rPr lang="en-US" sz="4000" smtClean="0"/>
              <a:t>Portfolio Occupancy</a:t>
            </a:r>
          </a:p>
        </p:txBody>
      </p:sp>
      <p:sp>
        <p:nvSpPr>
          <p:cNvPr id="21507" name="Text Placeholder 4"/>
          <p:cNvSpPr>
            <a:spLocks noGrp="1"/>
          </p:cNvSpPr>
          <p:nvPr>
            <p:ph type="body" idx="1"/>
          </p:nvPr>
        </p:nvSpPr>
        <p:spPr>
          <a:xfrm>
            <a:off x="381000" y="2057400"/>
            <a:ext cx="4040188" cy="658813"/>
          </a:xfrm>
        </p:spPr>
        <p:txBody>
          <a:bodyPr/>
          <a:lstStyle/>
          <a:p>
            <a:pPr eaLnBrk="1" hangingPunct="1">
              <a:buFont typeface="Arial" pitchFamily="34" charset="0"/>
              <a:buChar char="•"/>
            </a:pPr>
            <a:r>
              <a:rPr lang="en-US" sz="2200" b="0" smtClean="0">
                <a:solidFill>
                  <a:schemeClr val="tx1"/>
                </a:solidFill>
              </a:rPr>
              <a:t> Calloway has maintained high and industry-leading occupancy</a:t>
            </a:r>
          </a:p>
          <a:p>
            <a:pPr eaLnBrk="1" hangingPunct="1"/>
            <a:endParaRPr lang="en-US" smtClean="0"/>
          </a:p>
        </p:txBody>
      </p:sp>
      <p:sp>
        <p:nvSpPr>
          <p:cNvPr id="21508" name="Text Placeholder 5"/>
          <p:cNvSpPr>
            <a:spLocks noGrp="1"/>
          </p:cNvSpPr>
          <p:nvPr>
            <p:ph type="body" sz="half" idx="3"/>
          </p:nvPr>
        </p:nvSpPr>
        <p:spPr>
          <a:xfrm>
            <a:off x="4572000" y="4800600"/>
            <a:ext cx="4343400" cy="1447800"/>
          </a:xfrm>
        </p:spPr>
        <p:txBody>
          <a:bodyPr/>
          <a:lstStyle/>
          <a:p>
            <a:pPr eaLnBrk="1" hangingPunct="1">
              <a:buFont typeface="Arial" pitchFamily="34" charset="0"/>
              <a:buChar char="•"/>
            </a:pPr>
            <a:r>
              <a:rPr lang="en-US" sz="2200" b="0" smtClean="0">
                <a:solidFill>
                  <a:schemeClr val="tx1"/>
                </a:solidFill>
              </a:rPr>
              <a:t> Portfolio of high quality, newly developed assets with minimal capex requirements (average age of 8.0 years).</a:t>
            </a:r>
          </a:p>
          <a:p>
            <a:pPr eaLnBrk="1" hangingPunct="1"/>
            <a:endParaRPr lang="en-US" smtClean="0"/>
          </a:p>
        </p:txBody>
      </p:sp>
      <p:sp>
        <p:nvSpPr>
          <p:cNvPr id="21509" name="Content Placeholder 2"/>
          <p:cNvSpPr>
            <a:spLocks noGrp="1"/>
          </p:cNvSpPr>
          <p:nvPr>
            <p:ph sz="quarter" idx="2"/>
          </p:nvPr>
        </p:nvSpPr>
        <p:spPr>
          <a:xfrm>
            <a:off x="457200" y="2514600"/>
            <a:ext cx="4040188" cy="3846513"/>
          </a:xfrm>
        </p:spPr>
        <p:txBody>
          <a:bodyPr/>
          <a:lstStyle/>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pic>
        <p:nvPicPr>
          <p:cNvPr id="21510" name="Content Placeholder 7" descr="7.JPG"/>
          <p:cNvPicPr>
            <a:picLocks noGrp="1" noChangeAspect="1"/>
          </p:cNvPicPr>
          <p:nvPr>
            <p:ph sz="quarter" idx="4"/>
          </p:nvPr>
        </p:nvPicPr>
        <p:blipFill>
          <a:blip r:embed="rId3" cstate="print"/>
          <a:srcRect/>
          <a:stretch>
            <a:fillRect/>
          </a:stretch>
        </p:blipFill>
        <p:spPr>
          <a:xfrm>
            <a:off x="4419600" y="1295400"/>
            <a:ext cx="4495800" cy="3014663"/>
          </a:xfrm>
        </p:spPr>
      </p:pic>
      <p:pic>
        <p:nvPicPr>
          <p:cNvPr id="21511" name="Picture 3" descr="6.JPG"/>
          <p:cNvPicPr>
            <a:picLocks noChangeAspect="1"/>
          </p:cNvPicPr>
          <p:nvPr/>
        </p:nvPicPr>
        <p:blipFill>
          <a:blip r:embed="rId4" cstate="print"/>
          <a:srcRect l="4614" r="4614" b="2940"/>
          <a:stretch>
            <a:fillRect/>
          </a:stretch>
        </p:blipFill>
        <p:spPr bwMode="auto">
          <a:xfrm>
            <a:off x="0" y="2971800"/>
            <a:ext cx="45720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9" descr="3.JPG"/>
          <p:cNvPicPr>
            <a:picLocks noGrp="1" noChangeAspect="1"/>
          </p:cNvPicPr>
          <p:nvPr>
            <p:ph idx="1"/>
          </p:nvPr>
        </p:nvPicPr>
        <p:blipFill>
          <a:blip r:embed="rId3" cstate="print"/>
          <a:srcRect/>
          <a:stretch>
            <a:fillRect/>
          </a:stretch>
        </p:blipFill>
        <p:spPr>
          <a:xfrm>
            <a:off x="4627563" y="0"/>
            <a:ext cx="4516437" cy="3048000"/>
          </a:xfrm>
        </p:spPr>
      </p:pic>
      <p:sp>
        <p:nvSpPr>
          <p:cNvPr id="22531" name="Title 7"/>
          <p:cNvSpPr>
            <a:spLocks noGrp="1"/>
          </p:cNvSpPr>
          <p:nvPr>
            <p:ph type="title"/>
          </p:nvPr>
        </p:nvSpPr>
        <p:spPr>
          <a:xfrm>
            <a:off x="304800" y="914400"/>
            <a:ext cx="4572000" cy="990600"/>
          </a:xfrm>
        </p:spPr>
        <p:txBody>
          <a:bodyPr/>
          <a:lstStyle/>
          <a:p>
            <a:pPr eaLnBrk="1" hangingPunct="1"/>
            <a:r>
              <a:rPr lang="en-US" altLang="zh-CN" sz="4400" smtClean="0"/>
              <a:t> Major Tenants</a:t>
            </a:r>
            <a:endParaRPr lang="en-US" sz="4400" smtClean="0"/>
          </a:p>
        </p:txBody>
      </p:sp>
      <p:pic>
        <p:nvPicPr>
          <p:cNvPr id="22532" name="Content Placeholder 3" descr="3.JPG"/>
          <p:cNvPicPr>
            <a:picLocks noChangeAspect="1"/>
          </p:cNvPicPr>
          <p:nvPr/>
        </p:nvPicPr>
        <p:blipFill>
          <a:blip r:embed="rId4" cstate="print"/>
          <a:srcRect/>
          <a:stretch>
            <a:fillRect/>
          </a:stretch>
        </p:blipFill>
        <p:spPr bwMode="auto">
          <a:xfrm>
            <a:off x="0" y="2897188"/>
            <a:ext cx="7631113" cy="3960812"/>
          </a:xfrm>
          <a:prstGeom prst="rect">
            <a:avLst/>
          </a:prstGeom>
          <a:noFill/>
          <a:ln w="9525">
            <a:noFill/>
            <a:miter lim="800000"/>
            <a:headEnd/>
            <a:tailEnd/>
          </a:ln>
        </p:spPr>
      </p:pic>
      <p:sp>
        <p:nvSpPr>
          <p:cNvPr id="9" name="Oval 8"/>
          <p:cNvSpPr/>
          <p:nvPr/>
        </p:nvSpPr>
        <p:spPr>
          <a:xfrm>
            <a:off x="5410200" y="6096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704850"/>
            <a:ext cx="8229600" cy="742950"/>
          </a:xfrm>
        </p:spPr>
        <p:txBody>
          <a:bodyPr/>
          <a:lstStyle/>
          <a:p>
            <a:pPr eaLnBrk="1" hangingPunct="1"/>
            <a:r>
              <a:rPr lang="en-US" sz="4000" smtClean="0"/>
              <a:t>Wal-Mart Relationship</a:t>
            </a:r>
          </a:p>
        </p:txBody>
      </p:sp>
      <p:sp>
        <p:nvSpPr>
          <p:cNvPr id="23555" name="Content Placeholder 2"/>
          <p:cNvSpPr>
            <a:spLocks noGrp="1"/>
          </p:cNvSpPr>
          <p:nvPr>
            <p:ph idx="1"/>
          </p:nvPr>
        </p:nvSpPr>
        <p:spPr>
          <a:xfrm>
            <a:off x="457200" y="1676400"/>
            <a:ext cx="8229600" cy="4389438"/>
          </a:xfrm>
        </p:spPr>
        <p:txBody>
          <a:bodyPr/>
          <a:lstStyle/>
          <a:p>
            <a:pPr eaLnBrk="1" hangingPunct="1"/>
            <a:r>
              <a:rPr lang="en-US" smtClean="0"/>
              <a:t>Calloway is Wal-Mart Canada’s biggest landlord</a:t>
            </a:r>
          </a:p>
          <a:p>
            <a:pPr eaLnBrk="1" hangingPunct="1">
              <a:buFont typeface="Wingdings 2" pitchFamily="18" charset="2"/>
              <a:buNone/>
            </a:pPr>
            <a:endParaRPr lang="en-US" smtClean="0"/>
          </a:p>
        </p:txBody>
      </p:sp>
      <p:pic>
        <p:nvPicPr>
          <p:cNvPr id="23556" name="Picture 3" descr="5.JPG"/>
          <p:cNvPicPr>
            <a:picLocks noChangeAspect="1"/>
          </p:cNvPicPr>
          <p:nvPr/>
        </p:nvPicPr>
        <p:blipFill>
          <a:blip r:embed="rId3" cstate="print"/>
          <a:srcRect/>
          <a:stretch>
            <a:fillRect/>
          </a:stretch>
        </p:blipFill>
        <p:spPr bwMode="auto">
          <a:xfrm>
            <a:off x="762000" y="2438400"/>
            <a:ext cx="76200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04850"/>
            <a:ext cx="8229600" cy="819150"/>
          </a:xfrm>
        </p:spPr>
        <p:txBody>
          <a:bodyPr/>
          <a:lstStyle/>
          <a:p>
            <a:r>
              <a:rPr lang="en-US" sz="4000" smtClean="0"/>
              <a:t>SmartCentres Alliance</a:t>
            </a:r>
          </a:p>
        </p:txBody>
      </p:sp>
      <p:pic>
        <p:nvPicPr>
          <p:cNvPr id="24579" name="Content Placeholder 3" descr="5.JPG"/>
          <p:cNvPicPr>
            <a:picLocks noGrp="1" noChangeAspect="1"/>
          </p:cNvPicPr>
          <p:nvPr>
            <p:ph idx="1"/>
          </p:nvPr>
        </p:nvPicPr>
        <p:blipFill>
          <a:blip r:embed="rId3" cstate="print"/>
          <a:srcRect/>
          <a:stretch>
            <a:fillRect/>
          </a:stretch>
        </p:blipFill>
        <p:spPr>
          <a:xfrm>
            <a:off x="5000625" y="3698875"/>
            <a:ext cx="4143375" cy="3159125"/>
          </a:xfrm>
        </p:spPr>
      </p:pic>
      <p:sp>
        <p:nvSpPr>
          <p:cNvPr id="5" name="TextBox 4"/>
          <p:cNvSpPr txBox="1"/>
          <p:nvPr/>
        </p:nvSpPr>
        <p:spPr>
          <a:xfrm>
            <a:off x="228600" y="1828800"/>
            <a:ext cx="8750300" cy="1784350"/>
          </a:xfrm>
          <a:prstGeom prst="rect">
            <a:avLst/>
          </a:prstGeom>
          <a:noFill/>
        </p:spPr>
        <p:txBody>
          <a:bodyPr>
            <a:spAutoFit/>
          </a:bodyPr>
          <a:lstStyle/>
          <a:p>
            <a:pPr>
              <a:defRPr/>
            </a:pPr>
            <a:r>
              <a:rPr lang="en-US" sz="2200" dirty="0">
                <a:solidFill>
                  <a:prstClr val="black"/>
                </a:solidFill>
                <a:latin typeface="Constantia"/>
              </a:rPr>
              <a:t>• Relationship with </a:t>
            </a:r>
            <a:r>
              <a:rPr lang="it-IT" sz="2200" dirty="0">
                <a:solidFill>
                  <a:prstClr val="black"/>
                </a:solidFill>
                <a:latin typeface="Constantia"/>
              </a:rPr>
              <a:t>SmartCentres</a:t>
            </a:r>
          </a:p>
          <a:p>
            <a:pPr>
              <a:defRPr/>
            </a:pPr>
            <a:r>
              <a:rPr lang="en-US" sz="2200" dirty="0">
                <a:solidFill>
                  <a:prstClr val="black"/>
                </a:solidFill>
                <a:latin typeface="Constantia"/>
              </a:rPr>
              <a:t>• Average area developed: 3,000,000 square feet</a:t>
            </a:r>
          </a:p>
          <a:p>
            <a:pPr>
              <a:buFont typeface="Arial" pitchFamily="34" charset="0"/>
              <a:buChar char="•"/>
              <a:defRPr/>
            </a:pPr>
            <a:r>
              <a:rPr lang="en-US" sz="2200" dirty="0">
                <a:solidFill>
                  <a:prstClr val="black"/>
                </a:solidFill>
                <a:latin typeface="Constantia"/>
              </a:rPr>
              <a:t> </a:t>
            </a:r>
            <a:r>
              <a:rPr lang="en-US" sz="2200" dirty="0" err="1">
                <a:solidFill>
                  <a:prstClr val="black"/>
                </a:solidFill>
                <a:latin typeface="Constantia"/>
              </a:rPr>
              <a:t>SmartCentres</a:t>
            </a:r>
            <a:r>
              <a:rPr lang="en-US" sz="2200" dirty="0">
                <a:solidFill>
                  <a:prstClr val="black"/>
                </a:solidFill>
                <a:latin typeface="Constantia"/>
              </a:rPr>
              <a:t>’ owner, Mitchell </a:t>
            </a:r>
            <a:r>
              <a:rPr lang="en-US" sz="2200" dirty="0" err="1">
                <a:solidFill>
                  <a:prstClr val="black"/>
                </a:solidFill>
                <a:latin typeface="Constantia"/>
              </a:rPr>
              <a:t>Goldhar</a:t>
            </a:r>
            <a:r>
              <a:rPr lang="en-US" sz="2200" dirty="0">
                <a:solidFill>
                  <a:prstClr val="black"/>
                </a:solidFill>
                <a:latin typeface="Constantia"/>
              </a:rPr>
              <a:t>, is Calloway’s largest  </a:t>
            </a:r>
          </a:p>
          <a:p>
            <a:pPr>
              <a:defRPr/>
            </a:pPr>
            <a:r>
              <a:rPr lang="en-US" sz="2200" dirty="0">
                <a:solidFill>
                  <a:prstClr val="black"/>
                </a:solidFill>
                <a:latin typeface="Constantia"/>
              </a:rPr>
              <a:t>  </a:t>
            </a:r>
            <a:r>
              <a:rPr lang="en-US" sz="2200" dirty="0" err="1">
                <a:solidFill>
                  <a:prstClr val="black"/>
                </a:solidFill>
                <a:latin typeface="Constantia"/>
              </a:rPr>
              <a:t>unitholder</a:t>
            </a:r>
            <a:r>
              <a:rPr lang="en-US" sz="2200" dirty="0">
                <a:solidFill>
                  <a:prstClr val="black"/>
                </a:solidFill>
                <a:latin typeface="Constantia"/>
              </a:rPr>
              <a:t> (24.4%)</a:t>
            </a:r>
          </a:p>
          <a:p>
            <a:pPr>
              <a:defRPr/>
            </a:pPr>
            <a:r>
              <a:rPr lang="en-US" sz="2200" dirty="0">
                <a:solidFill>
                  <a:prstClr val="black"/>
                </a:solidFill>
                <a:latin typeface="Constantia"/>
              </a:rPr>
              <a:t>• </a:t>
            </a:r>
            <a:r>
              <a:rPr lang="en-US" sz="2200" dirty="0" err="1">
                <a:solidFill>
                  <a:prstClr val="black"/>
                </a:solidFill>
                <a:latin typeface="Constantia"/>
              </a:rPr>
              <a:t>SmartCentres</a:t>
            </a:r>
            <a:r>
              <a:rPr lang="en-US" sz="2200" dirty="0">
                <a:solidFill>
                  <a:prstClr val="black"/>
                </a:solidFill>
                <a:latin typeface="Constantia"/>
              </a:rPr>
              <a:t> has a long-standing partnership with Wal-Mart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pPr eaLnBrk="1" fontAlgn="auto" hangingPunct="1">
              <a:spcAft>
                <a:spcPts val="0"/>
              </a:spcAft>
              <a:defRPr/>
            </a:pPr>
            <a:r>
              <a:rPr lang="en-US" sz="4000" dirty="0" smtClean="0"/>
              <a:t>Lease Maturity</a:t>
            </a:r>
            <a:endParaRPr lang="en-US" sz="4000" dirty="0"/>
          </a:p>
        </p:txBody>
      </p:sp>
      <p:pic>
        <p:nvPicPr>
          <p:cNvPr id="25603" name="Content Placeholder 3" descr="11.JPG"/>
          <p:cNvPicPr>
            <a:picLocks noGrp="1" noChangeAspect="1"/>
          </p:cNvPicPr>
          <p:nvPr>
            <p:ph idx="1"/>
          </p:nvPr>
        </p:nvPicPr>
        <p:blipFill>
          <a:blip r:embed="rId2" cstate="print"/>
          <a:srcRect/>
          <a:stretch>
            <a:fillRect/>
          </a:stretch>
        </p:blipFill>
        <p:spPr>
          <a:xfrm>
            <a:off x="457200" y="1371600"/>
            <a:ext cx="8229600" cy="5181600"/>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704850"/>
            <a:ext cx="8229600" cy="666750"/>
          </a:xfrm>
        </p:spPr>
        <p:txBody>
          <a:bodyPr/>
          <a:lstStyle/>
          <a:p>
            <a:pPr eaLnBrk="1" hangingPunct="1"/>
            <a:r>
              <a:rPr lang="en-US" sz="4000" smtClean="0"/>
              <a:t>Development Pipeline</a:t>
            </a:r>
          </a:p>
        </p:txBody>
      </p:sp>
      <p:pic>
        <p:nvPicPr>
          <p:cNvPr id="26627" name="Content Placeholder 3" descr="12.JPG"/>
          <p:cNvPicPr>
            <a:picLocks noGrp="1" noChangeAspect="1"/>
          </p:cNvPicPr>
          <p:nvPr>
            <p:ph idx="1"/>
          </p:nvPr>
        </p:nvPicPr>
        <p:blipFill>
          <a:blip r:embed="rId2" cstate="print"/>
          <a:srcRect/>
          <a:stretch>
            <a:fillRect/>
          </a:stretch>
        </p:blipFill>
        <p:spPr>
          <a:xfrm>
            <a:off x="228600" y="1524000"/>
            <a:ext cx="8686800" cy="5029200"/>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4.JPG"/>
          <p:cNvPicPr>
            <a:picLocks noChangeAspect="1"/>
          </p:cNvPicPr>
          <p:nvPr/>
        </p:nvPicPr>
        <p:blipFill>
          <a:blip r:embed="rId3" cstate="print"/>
          <a:srcRect/>
          <a:stretch>
            <a:fillRect/>
          </a:stretch>
        </p:blipFill>
        <p:spPr bwMode="auto">
          <a:xfrm>
            <a:off x="0" y="2209800"/>
            <a:ext cx="9144000" cy="3771900"/>
          </a:xfrm>
          <a:prstGeom prst="rect">
            <a:avLst/>
          </a:prstGeom>
          <a:noFill/>
          <a:ln w="9525">
            <a:noFill/>
            <a:miter lim="800000"/>
            <a:headEnd/>
            <a:tailEnd/>
          </a:ln>
        </p:spPr>
      </p:pic>
      <p:sp>
        <p:nvSpPr>
          <p:cNvPr id="5" name="Rectangle 4"/>
          <p:cNvSpPr/>
          <p:nvPr/>
        </p:nvSpPr>
        <p:spPr>
          <a:xfrm>
            <a:off x="304800" y="1066800"/>
            <a:ext cx="4773613" cy="708025"/>
          </a:xfrm>
          <a:prstGeom prst="rect">
            <a:avLst/>
          </a:prstGeom>
        </p:spPr>
        <p:txBody>
          <a:bodyPr wrap="none">
            <a:spAutoFit/>
          </a:bodyPr>
          <a:lstStyle/>
          <a:p>
            <a:pPr>
              <a:defRPr/>
            </a:pPr>
            <a:r>
              <a:rPr lang="en-US" sz="4000" dirty="0">
                <a:solidFill>
                  <a:srgbClr val="04617B"/>
                </a:solidFill>
                <a:latin typeface="Calibri"/>
              </a:rPr>
              <a:t>Development Pipeline</a:t>
            </a:r>
          </a:p>
        </p:txBody>
      </p:sp>
    </p:spTree>
  </p:cSld>
  <p:clrMapOvr>
    <a:masterClrMapping/>
  </p:clrMapOvr>
  <p:timing>
    <p:tnLst>
      <p:par>
        <p:cTn id="1" dur="indefinite" restart="never" nodeType="tmRoot"/>
      </p:par>
    </p:tnLst>
  </p:timing>
</p:sld>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49.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50.xml.rels><?xml version="1.0" encoding="UTF-8" standalone="yes"?>
<Relationships xmlns="http://schemas.openxmlformats.org/package/2006/relationships"><Relationship Id="rId1" Type="http://schemas.openxmlformats.org/officeDocument/2006/relationships/image" Target="../media/image4.jpeg"/></Relationships>
</file>

<file path=ppt/theme/_rels/them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1.xml><?xml version="1.0" encoding="utf-8"?>
<a:theme xmlns:a="http://schemas.openxmlformats.org/drawingml/2006/main" name="3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2.xml><?xml version="1.0" encoding="utf-8"?>
<a:theme xmlns:a="http://schemas.openxmlformats.org/drawingml/2006/main" name="4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3.xml><?xml version="1.0" encoding="utf-8"?>
<a:theme xmlns:a="http://schemas.openxmlformats.org/drawingml/2006/main" name="5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4.xml><?xml version="1.0" encoding="utf-8"?>
<a:theme xmlns:a="http://schemas.openxmlformats.org/drawingml/2006/main" name="6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6.xml><?xml version="1.0" encoding="utf-8"?>
<a:theme xmlns:a="http://schemas.openxmlformats.org/drawingml/2006/main" name="7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7.xml><?xml version="1.0" encoding="utf-8"?>
<a:theme xmlns:a="http://schemas.openxmlformats.org/drawingml/2006/main" name="8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8.xml><?xml version="1.0" encoding="utf-8"?>
<a:theme xmlns:a="http://schemas.openxmlformats.org/drawingml/2006/main" name="9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19.xml><?xml version="1.0" encoding="utf-8"?>
<a:theme xmlns:a="http://schemas.openxmlformats.org/drawingml/2006/main" name="10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1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1.xml><?xml version="1.0" encoding="utf-8"?>
<a:theme xmlns:a="http://schemas.openxmlformats.org/drawingml/2006/main" name="1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2.xml><?xml version="1.0" encoding="utf-8"?>
<a:theme xmlns:a="http://schemas.openxmlformats.org/drawingml/2006/main" name="13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3.xml><?xml version="1.0" encoding="utf-8"?>
<a:theme xmlns:a="http://schemas.openxmlformats.org/drawingml/2006/main" name="14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4.xml><?xml version="1.0" encoding="utf-8"?>
<a:theme xmlns:a="http://schemas.openxmlformats.org/drawingml/2006/main" name="15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5.xml><?xml version="1.0" encoding="utf-8"?>
<a:theme xmlns:a="http://schemas.openxmlformats.org/drawingml/2006/main" name="16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6.xml><?xml version="1.0" encoding="utf-8"?>
<a:theme xmlns:a="http://schemas.openxmlformats.org/drawingml/2006/main" name="17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7.xml><?xml version="1.0" encoding="utf-8"?>
<a:theme xmlns:a="http://schemas.openxmlformats.org/drawingml/2006/main" name="18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8.xml><?xml version="1.0" encoding="utf-8"?>
<a:theme xmlns:a="http://schemas.openxmlformats.org/drawingml/2006/main" name="19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9.xml><?xml version="1.0" encoding="utf-8"?>
<a:theme xmlns:a="http://schemas.openxmlformats.org/drawingml/2006/main" name="20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0.xml><?xml version="1.0" encoding="utf-8"?>
<a:theme xmlns:a="http://schemas.openxmlformats.org/drawingml/2006/main" name="2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1.xml><?xml version="1.0" encoding="utf-8"?>
<a:theme xmlns:a="http://schemas.openxmlformats.org/drawingml/2006/main" name="2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2.xml><?xml version="1.0" encoding="utf-8"?>
<a:theme xmlns:a="http://schemas.openxmlformats.org/drawingml/2006/main" name="23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3.xml><?xml version="1.0" encoding="utf-8"?>
<a:theme xmlns:a="http://schemas.openxmlformats.org/drawingml/2006/main" name="24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4.xml><?xml version="1.0" encoding="utf-8"?>
<a:theme xmlns:a="http://schemas.openxmlformats.org/drawingml/2006/main" name="25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5.xml><?xml version="1.0" encoding="utf-8"?>
<a:theme xmlns:a="http://schemas.openxmlformats.org/drawingml/2006/main" name="26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6.xml><?xml version="1.0" encoding="utf-8"?>
<a:theme xmlns:a="http://schemas.openxmlformats.org/drawingml/2006/main" name="27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7.xml><?xml version="1.0" encoding="utf-8"?>
<a:theme xmlns:a="http://schemas.openxmlformats.org/drawingml/2006/main" name="28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8.xml><?xml version="1.0" encoding="utf-8"?>
<a:theme xmlns:a="http://schemas.openxmlformats.org/drawingml/2006/main" name="29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9.xml><?xml version="1.0" encoding="utf-8"?>
<a:theme xmlns:a="http://schemas.openxmlformats.org/drawingml/2006/main" name="30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0.xml><?xml version="1.0" encoding="utf-8"?>
<a:theme xmlns:a="http://schemas.openxmlformats.org/drawingml/2006/main" name="3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1.xml><?xml version="1.0" encoding="utf-8"?>
<a:theme xmlns:a="http://schemas.openxmlformats.org/drawingml/2006/main" name="3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2.xml><?xml version="1.0" encoding="utf-8"?>
<a:theme xmlns:a="http://schemas.openxmlformats.org/drawingml/2006/main" name="33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3.xml><?xml version="1.0" encoding="utf-8"?>
<a:theme xmlns:a="http://schemas.openxmlformats.org/drawingml/2006/main" name="34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4.xml><?xml version="1.0" encoding="utf-8"?>
<a:theme xmlns:a="http://schemas.openxmlformats.org/drawingml/2006/main" name="35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5.xml><?xml version="1.0" encoding="utf-8"?>
<a:theme xmlns:a="http://schemas.openxmlformats.org/drawingml/2006/main" name="36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6.xml><?xml version="1.0" encoding="utf-8"?>
<a:theme xmlns:a="http://schemas.openxmlformats.org/drawingml/2006/main" name="37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7.xml><?xml version="1.0" encoding="utf-8"?>
<a:theme xmlns:a="http://schemas.openxmlformats.org/drawingml/2006/main" name="38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8.xml><?xml version="1.0" encoding="utf-8"?>
<a:theme xmlns:a="http://schemas.openxmlformats.org/drawingml/2006/main" name="39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9.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0.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9.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1422</TotalTime>
  <Words>4909</Words>
  <Application>Microsoft Office PowerPoint</Application>
  <PresentationFormat>On-screen Show (4:3)</PresentationFormat>
  <Paragraphs>862</Paragraphs>
  <Slides>173</Slides>
  <Notes>49</Notes>
  <HiddenSlides>0</HiddenSlides>
  <MMClips>0</MMClips>
  <ScaleCrop>false</ScaleCrop>
  <HeadingPairs>
    <vt:vector size="4" baseType="variant">
      <vt:variant>
        <vt:lpstr>Theme</vt:lpstr>
      </vt:variant>
      <vt:variant>
        <vt:i4>51</vt:i4>
      </vt:variant>
      <vt:variant>
        <vt:lpstr>Slide Titles</vt:lpstr>
      </vt:variant>
      <vt:variant>
        <vt:i4>173</vt:i4>
      </vt:variant>
    </vt:vector>
  </HeadingPairs>
  <TitlesOfParts>
    <vt:vector size="224" baseType="lpstr">
      <vt:lpstr>Default Design</vt:lpstr>
      <vt:lpstr>Metro</vt:lpstr>
      <vt:lpstr>Origin</vt:lpstr>
      <vt:lpstr>1_Origin</vt:lpstr>
      <vt:lpstr>2_Origin</vt:lpstr>
      <vt:lpstr>3_Origin</vt:lpstr>
      <vt:lpstr>4_Origin</vt:lpstr>
      <vt:lpstr>Technic</vt:lpstr>
      <vt:lpstr>1_Technic</vt:lpstr>
      <vt:lpstr>2_Technic</vt:lpstr>
      <vt:lpstr>3_Technic</vt:lpstr>
      <vt:lpstr>4_Technic</vt:lpstr>
      <vt:lpstr>5_Technic</vt:lpstr>
      <vt:lpstr>6_Technic</vt:lpstr>
      <vt:lpstr>5_Origin</vt:lpstr>
      <vt:lpstr>7_Technic</vt:lpstr>
      <vt:lpstr>8_Technic</vt:lpstr>
      <vt:lpstr>9_Technic</vt:lpstr>
      <vt:lpstr>10_Technic</vt:lpstr>
      <vt:lpstr>11_Technic</vt:lpstr>
      <vt:lpstr>12_Technic</vt:lpstr>
      <vt:lpstr>13_Technic</vt:lpstr>
      <vt:lpstr>14_Technic</vt:lpstr>
      <vt:lpstr>15_Technic</vt:lpstr>
      <vt:lpstr>16_Technic</vt:lpstr>
      <vt:lpstr>17_Technic</vt:lpstr>
      <vt:lpstr>18_Technic</vt:lpstr>
      <vt:lpstr>19_Technic</vt:lpstr>
      <vt:lpstr>20_Technic</vt:lpstr>
      <vt:lpstr>21_Technic</vt:lpstr>
      <vt:lpstr>22_Technic</vt:lpstr>
      <vt:lpstr>23_Technic</vt:lpstr>
      <vt:lpstr>24_Technic</vt:lpstr>
      <vt:lpstr>25_Technic</vt:lpstr>
      <vt:lpstr>26_Technic</vt:lpstr>
      <vt:lpstr>27_Technic</vt:lpstr>
      <vt:lpstr>28_Technic</vt:lpstr>
      <vt:lpstr>29_Technic</vt:lpstr>
      <vt:lpstr>30_Technic</vt:lpstr>
      <vt:lpstr>31_Technic</vt:lpstr>
      <vt:lpstr>32_Technic</vt:lpstr>
      <vt:lpstr>33_Technic</vt:lpstr>
      <vt:lpstr>34_Technic</vt:lpstr>
      <vt:lpstr>35_Technic</vt:lpstr>
      <vt:lpstr>36_Technic</vt:lpstr>
      <vt:lpstr>37_Technic</vt:lpstr>
      <vt:lpstr>38_Technic</vt:lpstr>
      <vt:lpstr>39_Technic</vt:lpstr>
      <vt:lpstr>6_Origin</vt:lpstr>
      <vt:lpstr>Flow</vt:lpstr>
      <vt:lpstr>Median</vt:lpstr>
      <vt:lpstr>Canadian REITs</vt:lpstr>
      <vt:lpstr>Agenda</vt:lpstr>
      <vt:lpstr>What is a REIT?</vt:lpstr>
      <vt:lpstr>REIT Structure</vt:lpstr>
      <vt:lpstr>Market Size</vt:lpstr>
      <vt:lpstr>Canadian REIT Market Cap Growth Since 1995</vt:lpstr>
      <vt:lpstr>U.S. REITs</vt:lpstr>
      <vt:lpstr>Canadian REITs</vt:lpstr>
      <vt:lpstr>S&amp;P/TSX Capped REIT vs. S&amp;P/TSX Composite (1 yr)</vt:lpstr>
      <vt:lpstr>S&amp;P/TSX Capped REIT vs. S&amp;P/TSX Composite (5 yr)</vt:lpstr>
      <vt:lpstr>S&amp;P/TSX Capped REIT vs. S&amp;P/TSX Income Trust (1 yr)</vt:lpstr>
      <vt:lpstr>S&amp;P/TSX Capped REIT vs. S&amp;P/TSX Income Trust (5 yr)</vt:lpstr>
      <vt:lpstr>Slide 13</vt:lpstr>
      <vt:lpstr>Slide 14</vt:lpstr>
      <vt:lpstr>Benefits of REITs</vt:lpstr>
      <vt:lpstr>Diversification</vt:lpstr>
      <vt:lpstr>Legality Requirements</vt:lpstr>
      <vt:lpstr>Tax Fairness Plan</vt:lpstr>
      <vt:lpstr>Slide 19</vt:lpstr>
      <vt:lpstr>Tax Exemption for Canadian REITs If…</vt:lpstr>
      <vt:lpstr>October 6, 2006: S&amp;P/TSX Capped REIT vs. S&amp;P/TSX Income Trust</vt:lpstr>
      <vt:lpstr>Implications</vt:lpstr>
      <vt:lpstr>Factors to Consider</vt:lpstr>
      <vt:lpstr>Slide 24</vt:lpstr>
      <vt:lpstr>Operating Performance Indicators</vt:lpstr>
      <vt:lpstr>Operating Performance: GAAP NI</vt:lpstr>
      <vt:lpstr>Operating Performance: FFO and AFFO</vt:lpstr>
      <vt:lpstr>Slide 28</vt:lpstr>
      <vt:lpstr>Slide 29</vt:lpstr>
      <vt:lpstr>Stock Price Overview</vt:lpstr>
      <vt:lpstr>Charts &amp; 5yr Moving Average at 10, 100</vt:lpstr>
      <vt:lpstr>Charts &amp; 5 yr Moving Average at 50, 200</vt:lpstr>
      <vt:lpstr>RIOCAN VS iShare (XRE-T, ETF) 5 yr</vt:lpstr>
      <vt:lpstr>RIO VS iShare, TSX (XRE-T, ETF) 1 yr</vt:lpstr>
      <vt:lpstr>Overview of RIO</vt:lpstr>
      <vt:lpstr>Specified Investment Flow-Through (SIFT – REITS Examption)</vt:lpstr>
      <vt:lpstr>Qualification as REIT</vt:lpstr>
      <vt:lpstr>Current Qualification Plan</vt:lpstr>
      <vt:lpstr>Income Dist. to Unitholders</vt:lpstr>
      <vt:lpstr>RIO FACTS</vt:lpstr>
      <vt:lpstr>Geographic Diversification</vt:lpstr>
      <vt:lpstr>Lease Expiries</vt:lpstr>
      <vt:lpstr>Recent Expansion in Canada</vt:lpstr>
      <vt:lpstr>Top 20 Anchors in Canada</vt:lpstr>
      <vt:lpstr>Recent U.S Expansions</vt:lpstr>
      <vt:lpstr>Recent U.S Expansions(cont’d)</vt:lpstr>
      <vt:lpstr>Slide 47</vt:lpstr>
      <vt:lpstr>Summery of Income Ppty</vt:lpstr>
      <vt:lpstr>Related Financing on Ppty</vt:lpstr>
      <vt:lpstr>Occupancy Rates</vt:lpstr>
      <vt:lpstr>Lease Expiries</vt:lpstr>
      <vt:lpstr>Leasing Activities</vt:lpstr>
      <vt:lpstr>Summary of U.S Lease Breakdown</vt:lpstr>
      <vt:lpstr>Joint Ventures Summary</vt:lpstr>
      <vt:lpstr>Capital Structure &amp; Financing Acitivies</vt:lpstr>
      <vt:lpstr>Slide 56</vt:lpstr>
      <vt:lpstr>Capital Structure &amp; Financing (Cont’d) </vt:lpstr>
      <vt:lpstr>Capital Structure &amp; Financing (Cont’d)</vt:lpstr>
      <vt:lpstr>Unit Holders Summary</vt:lpstr>
      <vt:lpstr>CEO</vt:lpstr>
      <vt:lpstr>Senior Managements</vt:lpstr>
      <vt:lpstr>Broad of Trustees</vt:lpstr>
      <vt:lpstr>Broad of Trustees</vt:lpstr>
      <vt:lpstr>Broad of Trustees</vt:lpstr>
      <vt:lpstr>Broad of Trustees</vt:lpstr>
      <vt:lpstr>Balance Sheet</vt:lpstr>
      <vt:lpstr>Consolidated Balance Sheet (Annual)</vt:lpstr>
      <vt:lpstr>Consolidated Statement of Earning (Annual)</vt:lpstr>
      <vt:lpstr>Consolidated Statements of Earnings (Quarterly)</vt:lpstr>
      <vt:lpstr>Slide 70</vt:lpstr>
      <vt:lpstr>Statement of Cash Flow (Cont’d) </vt:lpstr>
      <vt:lpstr>Consolidated Cash Flow (Annual)</vt:lpstr>
      <vt:lpstr>Consolidated Cash Flow (Cont’d)</vt:lpstr>
      <vt:lpstr>Funds From Operations (FF0 Quarterly)</vt:lpstr>
      <vt:lpstr>Funds from Operation (FFO -Annual)</vt:lpstr>
      <vt:lpstr>Recommendation</vt:lpstr>
      <vt:lpstr>Slide 77</vt:lpstr>
      <vt:lpstr>            Snapshot of CALLOWAY REAL ESTATE INVESTM </vt:lpstr>
      <vt:lpstr>Slide 79</vt:lpstr>
      <vt:lpstr>     1 year with SMA 50 and SMA 200 </vt:lpstr>
      <vt:lpstr> 5 years with SMA 50 and SMA 200 </vt:lpstr>
      <vt:lpstr>  1 year compared to S&amp;P TSX Capped REIT   </vt:lpstr>
      <vt:lpstr>5 years compared to S&amp;P TSX Capped REIT</vt:lpstr>
      <vt:lpstr>10 years compared to S&amp;P TSX Capped REIT</vt:lpstr>
      <vt:lpstr>About Calloway</vt:lpstr>
      <vt:lpstr>Slide 86</vt:lpstr>
      <vt:lpstr>Company Overview</vt:lpstr>
      <vt:lpstr>Recent News</vt:lpstr>
      <vt:lpstr>Overall Performance</vt:lpstr>
      <vt:lpstr>Portfolio Highlights </vt:lpstr>
      <vt:lpstr>Slide 91</vt:lpstr>
      <vt:lpstr>Revenue by Province</vt:lpstr>
      <vt:lpstr>Portfolio Occupancy</vt:lpstr>
      <vt:lpstr> Major Tenants</vt:lpstr>
      <vt:lpstr>Wal-Mart Relationship</vt:lpstr>
      <vt:lpstr>SmartCentres Alliance</vt:lpstr>
      <vt:lpstr>Lease Maturity</vt:lpstr>
      <vt:lpstr>Development Pipeline</vt:lpstr>
      <vt:lpstr>Slide 99</vt:lpstr>
      <vt:lpstr>Slide 100</vt:lpstr>
      <vt:lpstr>Management Team </vt:lpstr>
      <vt:lpstr>Management Team </vt:lpstr>
      <vt:lpstr>Management Team </vt:lpstr>
      <vt:lpstr>Slide 104</vt:lpstr>
      <vt:lpstr>Slide 105</vt:lpstr>
      <vt:lpstr>Slide 106</vt:lpstr>
      <vt:lpstr>Slide 107</vt:lpstr>
      <vt:lpstr>Slide 108</vt:lpstr>
      <vt:lpstr>Slide 109</vt:lpstr>
      <vt:lpstr>Slide 110</vt:lpstr>
      <vt:lpstr>Slide 111</vt:lpstr>
      <vt:lpstr>Slide 112</vt:lpstr>
      <vt:lpstr>Slide 113</vt:lpstr>
      <vt:lpstr>Slide 114</vt:lpstr>
      <vt:lpstr>Recommendations </vt:lpstr>
      <vt:lpstr>Slide 116</vt:lpstr>
      <vt:lpstr>H&amp;R REIT</vt:lpstr>
      <vt:lpstr>HR Price Quote Symbol HR.UN</vt:lpstr>
      <vt:lpstr>One year chart with MA 50(green), MA 200(purple)</vt:lpstr>
      <vt:lpstr>One year chart with MA 20(green), MA 100(purple)</vt:lpstr>
      <vt:lpstr>HR.UN-T(orange) vs. iShare (XRE-T)(teal) 5 yr </vt:lpstr>
      <vt:lpstr>HR.UN-T(orange) vs. iShare (XRE-T) 1 yr (teal)</vt:lpstr>
      <vt:lpstr>H&amp;R REIT’s Business Model</vt:lpstr>
      <vt:lpstr>H&amp;R’s Strategic Plan</vt:lpstr>
      <vt:lpstr>Recent Developments</vt:lpstr>
      <vt:lpstr>Recent announcements</vt:lpstr>
      <vt:lpstr>Selected Financial Information from 2009 Annual Report</vt:lpstr>
      <vt:lpstr>Dividend Payout</vt:lpstr>
      <vt:lpstr>Current Distribution Policy</vt:lpstr>
      <vt:lpstr>Internal Reorganization</vt:lpstr>
      <vt:lpstr>Slide 131</vt:lpstr>
      <vt:lpstr>Diversified Portfolio</vt:lpstr>
      <vt:lpstr>BV of Properties by Location</vt:lpstr>
      <vt:lpstr>Square feet of Properties by Location</vt:lpstr>
      <vt:lpstr>Comparison of Rental income across the 3 different types of Properties</vt:lpstr>
      <vt:lpstr>Occupancy Rates</vt:lpstr>
      <vt:lpstr>2010 Acquisitions</vt:lpstr>
      <vt:lpstr>Average age of Assets</vt:lpstr>
      <vt:lpstr>Recent Dispositions from Q3 2010 Report</vt:lpstr>
      <vt:lpstr>Properties under Development</vt:lpstr>
      <vt:lpstr>The Bow (H&amp;R’s Centerpiece)</vt:lpstr>
      <vt:lpstr>The Bow</vt:lpstr>
      <vt:lpstr>Bell Canada Phase III</vt:lpstr>
      <vt:lpstr>Bell Canada Phase III</vt:lpstr>
      <vt:lpstr>Airport Road, Heart Lake  2008 Acquisitions</vt:lpstr>
      <vt:lpstr>Creditworthy Tenants</vt:lpstr>
      <vt:lpstr>Income Properties Comparison by Country</vt:lpstr>
      <vt:lpstr>US Operations Losses</vt:lpstr>
      <vt:lpstr>Mortgages Payable</vt:lpstr>
      <vt:lpstr>Move to Debentures</vt:lpstr>
      <vt:lpstr>Debenture Financing (purpose of the proceeds received)</vt:lpstr>
      <vt:lpstr>Debenture Rates</vt:lpstr>
      <vt:lpstr>Tax Risk</vt:lpstr>
      <vt:lpstr>Management Profile</vt:lpstr>
      <vt:lpstr>Management Profile</vt:lpstr>
      <vt:lpstr>Management Profile</vt:lpstr>
      <vt:lpstr>Financial Analysis</vt:lpstr>
      <vt:lpstr>Q3 Income Statement 1of 2</vt:lpstr>
      <vt:lpstr>Q3 Income Statement 2 of 2</vt:lpstr>
      <vt:lpstr>Dec 31st 2009 Income Statement 1of 2</vt:lpstr>
      <vt:lpstr>Dec 31st 2009 Income Statement 2 of 2</vt:lpstr>
      <vt:lpstr>Q3 Balance Sheet</vt:lpstr>
      <vt:lpstr>Dec 31st 2009 Balance Sheet</vt:lpstr>
      <vt:lpstr>Q3 Statement of Cash Flows</vt:lpstr>
      <vt:lpstr>Performance Ratios</vt:lpstr>
      <vt:lpstr>5 year financial performance</vt:lpstr>
      <vt:lpstr>Funds from Operations, Adjusted Funds from Operations</vt:lpstr>
      <vt:lpstr>Q3 2010 FFO and NFFO 1of 2</vt:lpstr>
      <vt:lpstr>Q3 2010 FFO and NFFO 2 of 2</vt:lpstr>
      <vt:lpstr>Q3 2010 AFFO</vt:lpstr>
      <vt:lpstr>2009 Annual Report FFO</vt:lpstr>
      <vt:lpstr>2009 Annual Report AFFO</vt:lpstr>
      <vt:lpstr>Recommendation</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 </cp:lastModifiedBy>
  <cp:revision>38</cp:revision>
  <dcterms:created xsi:type="dcterms:W3CDTF">2009-01-05T15:07:26Z</dcterms:created>
  <dcterms:modified xsi:type="dcterms:W3CDTF">2010-11-20T07:49:07Z</dcterms:modified>
</cp:coreProperties>
</file>