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4"/>
  </p:sldMasterIdLst>
  <p:notesMasterIdLst>
    <p:notesMasterId r:id="rId247"/>
  </p:notesMasterIdLst>
  <p:handoutMasterIdLst>
    <p:handoutMasterId r:id="rId248"/>
  </p:handoutMasterIdLst>
  <p:sldIdLst>
    <p:sldId id="259" r:id="rId5"/>
    <p:sldId id="262" r:id="rId6"/>
    <p:sldId id="260" r:id="rId7"/>
    <p:sldId id="642" r:id="rId8"/>
    <p:sldId id="923" r:id="rId9"/>
    <p:sldId id="924" r:id="rId10"/>
    <p:sldId id="922" r:id="rId11"/>
    <p:sldId id="921" r:id="rId12"/>
    <p:sldId id="930" r:id="rId13"/>
    <p:sldId id="927" r:id="rId14"/>
    <p:sldId id="936" r:id="rId15"/>
    <p:sldId id="938" r:id="rId16"/>
    <p:sldId id="939" r:id="rId17"/>
    <p:sldId id="940" r:id="rId18"/>
    <p:sldId id="941" r:id="rId19"/>
    <p:sldId id="573" r:id="rId20"/>
    <p:sldId id="577" r:id="rId21"/>
    <p:sldId id="928" r:id="rId22"/>
    <p:sldId id="929" r:id="rId23"/>
    <p:sldId id="916" r:id="rId24"/>
    <p:sldId id="919" r:id="rId25"/>
    <p:sldId id="917" r:id="rId26"/>
    <p:sldId id="942" r:id="rId27"/>
    <p:sldId id="639" r:id="rId28"/>
    <p:sldId id="640" r:id="rId29"/>
    <p:sldId id="543" r:id="rId30"/>
    <p:sldId id="616" r:id="rId31"/>
    <p:sldId id="943" r:id="rId32"/>
    <p:sldId id="896" r:id="rId33"/>
    <p:sldId id="944" r:id="rId34"/>
    <p:sldId id="597" r:id="rId35"/>
    <p:sldId id="618" r:id="rId36"/>
    <p:sldId id="621" r:id="rId37"/>
    <p:sldId id="645" r:id="rId38"/>
    <p:sldId id="644" r:id="rId39"/>
    <p:sldId id="622" r:id="rId40"/>
    <p:sldId id="624" r:id="rId41"/>
    <p:sldId id="646" r:id="rId42"/>
    <p:sldId id="658" r:id="rId43"/>
    <p:sldId id="655" r:id="rId44"/>
    <p:sldId id="953" r:id="rId45"/>
    <p:sldId id="954" r:id="rId46"/>
    <p:sldId id="955" r:id="rId47"/>
    <p:sldId id="956" r:id="rId48"/>
    <p:sldId id="841" r:id="rId49"/>
    <p:sldId id="657" r:id="rId50"/>
    <p:sldId id="952" r:id="rId51"/>
    <p:sldId id="947" r:id="rId52"/>
    <p:sldId id="945" r:id="rId53"/>
    <p:sldId id="946" r:id="rId54"/>
    <p:sldId id="256" r:id="rId55"/>
    <p:sldId id="876" r:id="rId56"/>
    <p:sldId id="948" r:id="rId57"/>
    <p:sldId id="874" r:id="rId58"/>
    <p:sldId id="875" r:id="rId59"/>
    <p:sldId id="951" r:id="rId60"/>
    <p:sldId id="747" r:id="rId61"/>
    <p:sldId id="742" r:id="rId62"/>
    <p:sldId id="743" r:id="rId63"/>
    <p:sldId id="744" r:id="rId64"/>
    <p:sldId id="745" r:id="rId65"/>
    <p:sldId id="746" r:id="rId66"/>
    <p:sldId id="806" r:id="rId67"/>
    <p:sldId id="695" r:id="rId68"/>
    <p:sldId id="816" r:id="rId69"/>
    <p:sldId id="879" r:id="rId70"/>
    <p:sldId id="880" r:id="rId71"/>
    <p:sldId id="817" r:id="rId72"/>
    <p:sldId id="818" r:id="rId73"/>
    <p:sldId id="819" r:id="rId74"/>
    <p:sldId id="815" r:id="rId75"/>
    <p:sldId id="697" r:id="rId76"/>
    <p:sldId id="698" r:id="rId77"/>
    <p:sldId id="709" r:id="rId78"/>
    <p:sldId id="710" r:id="rId79"/>
    <p:sldId id="712" r:id="rId80"/>
    <p:sldId id="713" r:id="rId81"/>
    <p:sldId id="714" r:id="rId82"/>
    <p:sldId id="715" r:id="rId83"/>
    <p:sldId id="835" r:id="rId84"/>
    <p:sldId id="857" r:id="rId85"/>
    <p:sldId id="829" r:id="rId86"/>
    <p:sldId id="719" r:id="rId87"/>
    <p:sldId id="720" r:id="rId88"/>
    <p:sldId id="705" r:id="rId89"/>
    <p:sldId id="706" r:id="rId90"/>
    <p:sldId id="707" r:id="rId91"/>
    <p:sldId id="830" r:id="rId92"/>
    <p:sldId id="696" r:id="rId93"/>
    <p:sldId id="877" r:id="rId94"/>
    <p:sldId id="878" r:id="rId95"/>
    <p:sldId id="809" r:id="rId96"/>
    <p:sldId id="808" r:id="rId97"/>
    <p:sldId id="812" r:id="rId98"/>
    <p:sldId id="813" r:id="rId99"/>
    <p:sldId id="814" r:id="rId100"/>
    <p:sldId id="931" r:id="rId101"/>
    <p:sldId id="932" r:id="rId102"/>
    <p:sldId id="933" r:id="rId103"/>
    <p:sldId id="934" r:id="rId104"/>
    <p:sldId id="935" r:id="rId105"/>
    <p:sldId id="820" r:id="rId106"/>
    <p:sldId id="882" r:id="rId107"/>
    <p:sldId id="883" r:id="rId108"/>
    <p:sldId id="825" r:id="rId109"/>
    <p:sldId id="887" r:id="rId110"/>
    <p:sldId id="886" r:id="rId111"/>
    <p:sldId id="828" r:id="rId112"/>
    <p:sldId id="823" r:id="rId113"/>
    <p:sldId id="826" r:id="rId114"/>
    <p:sldId id="888" r:id="rId115"/>
    <p:sldId id="885" r:id="rId116"/>
    <p:sldId id="884" r:id="rId117"/>
    <p:sldId id="881" r:id="rId118"/>
    <p:sldId id="774" r:id="rId119"/>
    <p:sldId id="257" r:id="rId120"/>
    <p:sldId id="859" r:id="rId121"/>
    <p:sldId id="950" r:id="rId122"/>
    <p:sldId id="860" r:id="rId123"/>
    <p:sldId id="861" r:id="rId124"/>
    <p:sldId id="862" r:id="rId125"/>
    <p:sldId id="748" r:id="rId126"/>
    <p:sldId id="749" r:id="rId127"/>
    <p:sldId id="750" r:id="rId128"/>
    <p:sldId id="751" r:id="rId129"/>
    <p:sldId id="752" r:id="rId130"/>
    <p:sldId id="753" r:id="rId131"/>
    <p:sldId id="677" r:id="rId132"/>
    <p:sldId id="678" r:id="rId133"/>
    <p:sldId id="799" r:id="rId134"/>
    <p:sldId id="800" r:id="rId135"/>
    <p:sldId id="801" r:id="rId136"/>
    <p:sldId id="803" r:id="rId137"/>
    <p:sldId id="868" r:id="rId138"/>
    <p:sldId id="869" r:id="rId139"/>
    <p:sldId id="804" r:id="rId140"/>
    <p:sldId id="870" r:id="rId141"/>
    <p:sldId id="831" r:id="rId142"/>
    <p:sldId id="871" r:id="rId143"/>
    <p:sldId id="872" r:id="rId144"/>
    <p:sldId id="832" r:id="rId145"/>
    <p:sldId id="798" r:id="rId146"/>
    <p:sldId id="721" r:id="rId147"/>
    <p:sldId id="769" r:id="rId148"/>
    <p:sldId id="761" r:id="rId149"/>
    <p:sldId id="762" r:id="rId150"/>
    <p:sldId id="764" r:id="rId151"/>
    <p:sldId id="765" r:id="rId152"/>
    <p:sldId id="771" r:id="rId153"/>
    <p:sldId id="766" r:id="rId154"/>
    <p:sldId id="770" r:id="rId155"/>
    <p:sldId id="772" r:id="rId156"/>
    <p:sldId id="773" r:id="rId157"/>
    <p:sldId id="767" r:id="rId158"/>
    <p:sldId id="768" r:id="rId159"/>
    <p:sldId id="722" r:id="rId160"/>
    <p:sldId id="763" r:id="rId161"/>
    <p:sldId id="723" r:id="rId162"/>
    <p:sldId id="836" r:id="rId163"/>
    <p:sldId id="894" r:id="rId164"/>
    <p:sldId id="732" r:id="rId165"/>
    <p:sldId id="733" r:id="rId166"/>
    <p:sldId id="805" r:id="rId167"/>
    <p:sldId id="892" r:id="rId168"/>
    <p:sldId id="740" r:id="rId169"/>
    <p:sldId id="741" r:id="rId170"/>
    <p:sldId id="760" r:id="rId171"/>
    <p:sldId id="791" r:id="rId172"/>
    <p:sldId id="890" r:id="rId173"/>
    <p:sldId id="790" r:id="rId174"/>
    <p:sldId id="792" r:id="rId175"/>
    <p:sldId id="912" r:id="rId176"/>
    <p:sldId id="783" r:id="rId177"/>
    <p:sldId id="738" r:id="rId178"/>
    <p:sldId id="867" r:id="rId179"/>
    <p:sldId id="691" r:id="rId180"/>
    <p:sldId id="866" r:id="rId181"/>
    <p:sldId id="735" r:id="rId182"/>
    <p:sldId id="688" r:id="rId183"/>
    <p:sldId id="737" r:id="rId184"/>
    <p:sldId id="863" r:id="rId185"/>
    <p:sldId id="690" r:id="rId186"/>
    <p:sldId id="865" r:id="rId187"/>
    <p:sldId id="775" r:id="rId188"/>
    <p:sldId id="258" r:id="rId189"/>
    <p:sldId id="900" r:id="rId190"/>
    <p:sldId id="949" r:id="rId191"/>
    <p:sldId id="902" r:id="rId192"/>
    <p:sldId id="903" r:id="rId193"/>
    <p:sldId id="904" r:id="rId194"/>
    <p:sldId id="905" r:id="rId195"/>
    <p:sldId id="906" r:id="rId196"/>
    <p:sldId id="908" r:id="rId197"/>
    <p:sldId id="907" r:id="rId198"/>
    <p:sldId id="909" r:id="rId199"/>
    <p:sldId id="910" r:id="rId200"/>
    <p:sldId id="911" r:id="rId201"/>
    <p:sldId id="937" r:id="rId202"/>
    <p:sldId id="914" r:id="rId203"/>
    <p:sldId id="661" r:id="rId204"/>
    <p:sldId id="662" r:id="rId205"/>
    <p:sldId id="659" r:id="rId206"/>
    <p:sldId id="663" r:id="rId207"/>
    <p:sldId id="660" r:id="rId208"/>
    <p:sldId id="664" r:id="rId209"/>
    <p:sldId id="665" r:id="rId210"/>
    <p:sldId id="666" r:id="rId211"/>
    <p:sldId id="667" r:id="rId212"/>
    <p:sldId id="668" r:id="rId213"/>
    <p:sldId id="837" r:id="rId214"/>
    <p:sldId id="899" r:id="rId215"/>
    <p:sldId id="793" r:id="rId216"/>
    <p:sldId id="891" r:id="rId217"/>
    <p:sldId id="926" r:id="rId218"/>
    <p:sldId id="692" r:id="rId219"/>
    <p:sldId id="669" r:id="rId220"/>
    <p:sldId id="670" r:id="rId221"/>
    <p:sldId id="672" r:id="rId222"/>
    <p:sldId id="675" r:id="rId223"/>
    <p:sldId id="858" r:id="rId224"/>
    <p:sldId id="915" r:id="rId225"/>
    <p:sldId id="654" r:id="rId226"/>
    <p:sldId id="842" r:id="rId227"/>
    <p:sldId id="843" r:id="rId228"/>
    <p:sldId id="844" r:id="rId229"/>
    <p:sldId id="845" r:id="rId230"/>
    <p:sldId id="846" r:id="rId231"/>
    <p:sldId id="847" r:id="rId232"/>
    <p:sldId id="848" r:id="rId233"/>
    <p:sldId id="849" r:id="rId234"/>
    <p:sldId id="851" r:id="rId235"/>
    <p:sldId id="777" r:id="rId236"/>
    <p:sldId id="779" r:id="rId237"/>
    <p:sldId id="778" r:id="rId238"/>
    <p:sldId id="780" r:id="rId239"/>
    <p:sldId id="781" r:id="rId240"/>
    <p:sldId id="782" r:id="rId241"/>
    <p:sldId id="784" r:id="rId242"/>
    <p:sldId id="787" r:id="rId243"/>
    <p:sldId id="786" r:id="rId244"/>
    <p:sldId id="788" r:id="rId245"/>
    <p:sldId id="776" r:id="rId246"/>
  </p:sldIdLst>
  <p:sldSz cx="10058400" cy="7772400"/>
  <p:notesSz cx="6858000" cy="9144000"/>
  <p:custDataLst>
    <p:tags r:id="rId249"/>
  </p:custDataLst>
  <p:defaultTextStyle>
    <a:defPPr>
      <a:defRPr lang="en-CA"/>
    </a:defPPr>
    <a:lvl1pPr algn="ctr" rtl="0" fontAlgn="base">
      <a:spcBef>
        <a:spcPct val="0"/>
      </a:spcBef>
      <a:spcAft>
        <a:spcPct val="0"/>
      </a:spcAft>
      <a:defRPr sz="1200" kern="1200">
        <a:solidFill>
          <a:schemeClr val="tx1"/>
        </a:solidFill>
        <a:latin typeface="Arial" charset="0"/>
        <a:ea typeface="LF_Kai" pitchFamily="2" charset="-122"/>
        <a:cs typeface="+mn-cs"/>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p:defaultTextStyle>
  <p:extLst>
    <p:ext uri="{521415D9-36F7-43E2-AB2F-B90AF26B5E84}">
      <p14:sectionLst xmlns:p14="http://schemas.microsoft.com/office/powerpoint/2010/main">
        <p14:section name="Default Section" id="{FD4AB1D1-530A-AA48-9268-AC85D45663DF}">
          <p14:sldIdLst/>
        </p14:section>
        <p14:section name="Intro" id="{E839145D-6C88-9847-8E0F-420278A0C934}">
          <p14:sldIdLst>
            <p14:sldId id="259"/>
            <p14:sldId id="262"/>
          </p14:sldIdLst>
        </p14:section>
        <p14:section name="Sector Introduction/Basics" id="{4BF5EE23-CF06-6E48-A8D3-08E51F246F9E}">
          <p14:sldIdLst>
            <p14:sldId id="260"/>
            <p14:sldId id="642"/>
            <p14:sldId id="923"/>
            <p14:sldId id="924"/>
            <p14:sldId id="922"/>
            <p14:sldId id="921"/>
            <p14:sldId id="930"/>
            <p14:sldId id="927"/>
            <p14:sldId id="936"/>
            <p14:sldId id="938"/>
            <p14:sldId id="939"/>
            <p14:sldId id="940"/>
            <p14:sldId id="941"/>
            <p14:sldId id="573"/>
            <p14:sldId id="577"/>
            <p14:sldId id="928"/>
            <p14:sldId id="929"/>
            <p14:sldId id="916"/>
            <p14:sldId id="919"/>
            <p14:sldId id="917"/>
            <p14:sldId id="942"/>
            <p14:sldId id="639"/>
            <p14:sldId id="640"/>
            <p14:sldId id="543"/>
            <p14:sldId id="616"/>
            <p14:sldId id="943"/>
            <p14:sldId id="896"/>
            <p14:sldId id="944"/>
            <p14:sldId id="597"/>
            <p14:sldId id="618"/>
            <p14:sldId id="621"/>
            <p14:sldId id="645"/>
            <p14:sldId id="644"/>
            <p14:sldId id="622"/>
            <p14:sldId id="624"/>
            <p14:sldId id="646"/>
            <p14:sldId id="658"/>
            <p14:sldId id="655"/>
            <p14:sldId id="953"/>
            <p14:sldId id="954"/>
            <p14:sldId id="955"/>
            <p14:sldId id="956"/>
            <p14:sldId id="841"/>
            <p14:sldId id="657"/>
            <p14:sldId id="952"/>
            <p14:sldId id="947"/>
            <p14:sldId id="945"/>
            <p14:sldId id="946"/>
          </p14:sldIdLst>
        </p14:section>
        <p14:section name="Agnico Eagle" id="{C220CA51-C77B-9C44-973D-0B87AD8087B2}">
          <p14:sldIdLst>
            <p14:sldId id="256"/>
            <p14:sldId id="876"/>
            <p14:sldId id="948"/>
            <p14:sldId id="874"/>
            <p14:sldId id="875"/>
            <p14:sldId id="951"/>
            <p14:sldId id="747"/>
            <p14:sldId id="742"/>
            <p14:sldId id="743"/>
            <p14:sldId id="744"/>
            <p14:sldId id="745"/>
            <p14:sldId id="746"/>
            <p14:sldId id="806"/>
            <p14:sldId id="695"/>
            <p14:sldId id="816"/>
            <p14:sldId id="879"/>
            <p14:sldId id="880"/>
            <p14:sldId id="817"/>
            <p14:sldId id="818"/>
            <p14:sldId id="819"/>
            <p14:sldId id="815"/>
            <p14:sldId id="697"/>
            <p14:sldId id="698"/>
            <p14:sldId id="709"/>
            <p14:sldId id="710"/>
            <p14:sldId id="712"/>
            <p14:sldId id="713"/>
            <p14:sldId id="714"/>
            <p14:sldId id="715"/>
            <p14:sldId id="835"/>
            <p14:sldId id="857"/>
            <p14:sldId id="829"/>
            <p14:sldId id="719"/>
            <p14:sldId id="720"/>
            <p14:sldId id="705"/>
            <p14:sldId id="706"/>
            <p14:sldId id="707"/>
            <p14:sldId id="830"/>
            <p14:sldId id="696"/>
            <p14:sldId id="877"/>
            <p14:sldId id="878"/>
            <p14:sldId id="809"/>
            <p14:sldId id="808"/>
            <p14:sldId id="812"/>
            <p14:sldId id="813"/>
            <p14:sldId id="814"/>
            <p14:sldId id="931"/>
            <p14:sldId id="932"/>
            <p14:sldId id="933"/>
            <p14:sldId id="934"/>
            <p14:sldId id="935"/>
            <p14:sldId id="820"/>
            <p14:sldId id="882"/>
            <p14:sldId id="883"/>
            <p14:sldId id="825"/>
            <p14:sldId id="887"/>
            <p14:sldId id="886"/>
            <p14:sldId id="828"/>
            <p14:sldId id="823"/>
            <p14:sldId id="826"/>
            <p14:sldId id="888"/>
            <p14:sldId id="885"/>
            <p14:sldId id="884"/>
            <p14:sldId id="881"/>
            <p14:sldId id="774"/>
          </p14:sldIdLst>
        </p14:section>
        <p14:section name="Barrick" id="{CEB3F157-98A8-EA44-B08D-5CF615A2D8D0}">
          <p14:sldIdLst>
            <p14:sldId id="257"/>
            <p14:sldId id="859"/>
            <p14:sldId id="950"/>
            <p14:sldId id="860"/>
            <p14:sldId id="861"/>
            <p14:sldId id="862"/>
            <p14:sldId id="748"/>
            <p14:sldId id="749"/>
            <p14:sldId id="750"/>
            <p14:sldId id="751"/>
            <p14:sldId id="752"/>
            <p14:sldId id="753"/>
            <p14:sldId id="677"/>
            <p14:sldId id="678"/>
            <p14:sldId id="799"/>
            <p14:sldId id="800"/>
            <p14:sldId id="801"/>
            <p14:sldId id="803"/>
            <p14:sldId id="868"/>
            <p14:sldId id="869"/>
            <p14:sldId id="804"/>
            <p14:sldId id="870"/>
            <p14:sldId id="831"/>
            <p14:sldId id="871"/>
            <p14:sldId id="872"/>
            <p14:sldId id="832"/>
            <p14:sldId id="798"/>
            <p14:sldId id="721"/>
            <p14:sldId id="769"/>
            <p14:sldId id="761"/>
            <p14:sldId id="762"/>
            <p14:sldId id="764"/>
            <p14:sldId id="765"/>
            <p14:sldId id="771"/>
            <p14:sldId id="766"/>
            <p14:sldId id="770"/>
            <p14:sldId id="772"/>
            <p14:sldId id="773"/>
            <p14:sldId id="767"/>
            <p14:sldId id="768"/>
            <p14:sldId id="722"/>
            <p14:sldId id="763"/>
            <p14:sldId id="723"/>
            <p14:sldId id="836"/>
            <p14:sldId id="894"/>
            <p14:sldId id="732"/>
            <p14:sldId id="733"/>
            <p14:sldId id="805"/>
            <p14:sldId id="892"/>
            <p14:sldId id="740"/>
            <p14:sldId id="741"/>
            <p14:sldId id="760"/>
            <p14:sldId id="791"/>
            <p14:sldId id="890"/>
            <p14:sldId id="790"/>
            <p14:sldId id="792"/>
            <p14:sldId id="912"/>
            <p14:sldId id="783"/>
            <p14:sldId id="738"/>
            <p14:sldId id="867"/>
            <p14:sldId id="691"/>
            <p14:sldId id="866"/>
            <p14:sldId id="735"/>
            <p14:sldId id="688"/>
            <p14:sldId id="737"/>
            <p14:sldId id="863"/>
            <p14:sldId id="690"/>
            <p14:sldId id="865"/>
            <p14:sldId id="775"/>
          </p14:sldIdLst>
        </p14:section>
        <p14:section name="Kinross" id="{2151BA77-DF14-5D40-9246-CA652AAA38C2}">
          <p14:sldIdLst>
            <p14:sldId id="258"/>
            <p14:sldId id="900"/>
            <p14:sldId id="949"/>
            <p14:sldId id="902"/>
            <p14:sldId id="903"/>
            <p14:sldId id="904"/>
            <p14:sldId id="905"/>
            <p14:sldId id="906"/>
            <p14:sldId id="908"/>
            <p14:sldId id="907"/>
            <p14:sldId id="909"/>
            <p14:sldId id="910"/>
            <p14:sldId id="911"/>
            <p14:sldId id="937"/>
            <p14:sldId id="914"/>
            <p14:sldId id="661"/>
            <p14:sldId id="662"/>
            <p14:sldId id="659"/>
            <p14:sldId id="663"/>
            <p14:sldId id="660"/>
            <p14:sldId id="664"/>
            <p14:sldId id="665"/>
            <p14:sldId id="666"/>
            <p14:sldId id="667"/>
            <p14:sldId id="668"/>
            <p14:sldId id="837"/>
            <p14:sldId id="899"/>
            <p14:sldId id="793"/>
            <p14:sldId id="891"/>
            <p14:sldId id="926"/>
            <p14:sldId id="692"/>
            <p14:sldId id="669"/>
            <p14:sldId id="670"/>
            <p14:sldId id="672"/>
            <p14:sldId id="675"/>
            <p14:sldId id="858"/>
            <p14:sldId id="915"/>
            <p14:sldId id="654"/>
            <p14:sldId id="842"/>
            <p14:sldId id="843"/>
            <p14:sldId id="844"/>
            <p14:sldId id="845"/>
            <p14:sldId id="846"/>
            <p14:sldId id="847"/>
            <p14:sldId id="848"/>
            <p14:sldId id="849"/>
            <p14:sldId id="851"/>
            <p14:sldId id="777"/>
            <p14:sldId id="779"/>
            <p14:sldId id="778"/>
            <p14:sldId id="780"/>
            <p14:sldId id="781"/>
            <p14:sldId id="782"/>
            <p14:sldId id="784"/>
            <p14:sldId id="787"/>
            <p14:sldId id="786"/>
            <p14:sldId id="788"/>
            <p14:sldId id="776"/>
          </p14:sldIdLst>
        </p14:section>
      </p14:sectionLst>
    </p:ext>
    <p:ext uri="{EFAFB233-063F-42B5-8137-9DF3F51BA10A}">
      <p15:sldGuideLst xmlns:p15="http://schemas.microsoft.com/office/powerpoint/2012/main">
        <p15:guide id="4" orient="horz" pos="1008" userDrawn="1">
          <p15:clr>
            <a:srgbClr val="A4A3A4"/>
          </p15:clr>
        </p15:guide>
        <p15:guide id="8" pos="216" userDrawn="1">
          <p15:clr>
            <a:srgbClr val="A4A3A4"/>
          </p15:clr>
        </p15:guide>
        <p15:guide id="9" pos="6288" userDrawn="1">
          <p15:clr>
            <a:srgbClr val="A4A3A4"/>
          </p15:clr>
        </p15:guide>
        <p15:guide id="10" userDrawn="1">
          <p15:clr>
            <a:srgbClr val="A4A3A4"/>
          </p15:clr>
        </p15:guide>
        <p15:guide id="15" orient="horz" pos="672" userDrawn="1">
          <p15:clr>
            <a:srgbClr val="A4A3A4"/>
          </p15:clr>
        </p15:guide>
        <p15:guide id="17" orient="horz" pos="792" userDrawn="1">
          <p15:clr>
            <a:srgbClr val="A4A3A4"/>
          </p15:clr>
        </p15:guide>
        <p15:guide id="18" orient="horz" pos="4126" userDrawn="1">
          <p15:clr>
            <a:srgbClr val="A4A3A4"/>
          </p15:clr>
        </p15:guide>
        <p15:guide id="19" orient="horz" pos="2616" userDrawn="1">
          <p15:clr>
            <a:srgbClr val="A4A3A4"/>
          </p15:clr>
        </p15:guide>
        <p15:guide id="21" orient="horz" pos="2976" userDrawn="1">
          <p15:clr>
            <a:srgbClr val="A4A3A4"/>
          </p15:clr>
        </p15:guide>
        <p15:guide id="22" orient="horz" pos="331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D5308-A7F1-9274-177F-2D49D813C769}" name="Patricia Kumalaputri" initials="PK" userId="S::prk3@sfu.ca::aeade458-f38f-401b-97d8-f6035b09e62b" providerId="AD"/>
  <p188:author id="{20628208-6BD6-0229-5D6F-1A8435AB5FDA}" name="Rodrigo Kcomt" initials="RK" userId="S::rak6@sfu.ca::a0198156-53cf-42b1-a893-d85f5965084d" providerId="AD"/>
  <p188:author id="{52014A0D-8772-5278-B76A-CDB7D22E50CE}" name="Andrew Learmonth" initials="AL" userId="S::ajl29@sfu.ca::d7ba3bf7-7625-43ce-8963-8529193d936e" providerId="AD"/>
  <p188:author id="{AE592B1F-1DD5-233C-5C3A-B18E933C7E33}" name="Ben Lum" initials="BL" userId="S::bllum@sfu.ca::fe7aa596-2330-45dc-bf0a-5db78011fcee" providerId="AD"/>
  <p188:author id="{17F29B39-FE94-3B3B-07E1-05CB2AB0F32A}" name="Pranil Shashikumar" initials="PS" userId="S::psa116@sfu.ca::2026586b-0f30-4c6d-8be8-f894c6d876d2" providerId="AD"/>
  <p188:author id="{3EA7A64E-4B67-F8B6-ECBD-6E7CE6E73DDE}" name="Mann Shah" initials="MS" userId="e5fe0383c3dc0f75" providerId="Windows Live"/>
  <p188:author id="{5CECA45E-10ED-F2CE-318C-1056E6F69692}" name="Rija Ahmed" initials="RA" userId="S::raa71@sfu.ca::4857b615-6c38-4b4b-a5c9-ff8ef69fa792" providerId="AD"/>
  <p188:author id="{D279E176-4E04-CFC3-07BA-447DCA1BD786}" name="Gurnoor Bains" initials="GB" userId="S::gkb9@sfu.ca::ee075c02-b238-4698-b087-e6f69e12d77a" providerId="AD"/>
  <p188:author id="{98F7A47C-F81A-C6C2-544E-B9FD76E172BB}" name="Chetan Janjua" initials="CJ" userId="S::csj4@sfu.ca::7abee9bc-926f-4b7d-917c-091c1ca9b1d7" providerId="AD"/>
  <p188:author id="{39134C86-9EAF-8D09-72CE-4273DF46F253}" name="Ruben Gonzalez" initials="RG" userId="S::srg7@sfu.ca::71d80fb9-7935-44c6-8524-840ef16e373d" providerId="AD"/>
  <p188:author id="{82746D8A-EBBF-14CD-F122-9DEDA76803CD}" name="Daylin Wallis" initials="DW" userId="S::daw11@sfu.ca::5545d167-37c5-4e44-9b0d-cb54b456dad6" providerId="AD"/>
  <p188:author id="{FF602391-C7DC-EF4E-5F72-35C53A9A605E}" name="Perry Ng" initials="PN" userId="S::pmng@sfu.ca::61bd36d4-b4bf-424b-9452-b002576014b2" providerId="AD"/>
  <p188:author id="{841A0B92-835E-51D1-F517-551C1FF71B7A}" name="Siraka" initials="S" userId="S::sirakag@sfu.ca::4a7d3a92-a638-412b-a246-d00c8f104b65" providerId="AD"/>
  <p188:author id="{F40DBB93-0E59-957F-30D3-9C62D665451A}" name="Tanishq Sagar" initials="TS" userId="05d4e0a36b697861" providerId="Windows Live"/>
  <p188:author id="{5E32D693-3065-C945-CA9B-B91C8CB97069}" name="Stephen Hunter" initials="SH" userId="S::sjh15@sfu.ca::1aeb17a9-76c2-41e1-be65-91f2c4d58de7" providerId="AD"/>
  <p188:author id="{C35BB1B0-D499-3F61-34DC-8BE68BF437E8}" name="Harmandeep Singh" initials="HS" userId="S::hsa241@sfu.ca::7fae50d6-9cc6-4150-9cda-b81fd32e1a60" providerId="AD"/>
  <p188:author id="{729503C8-5744-EB67-21FA-EEDB0AADD7C6}" name="Chloe Bui" initials="CB" userId="S::dcb5@sfu.ca::fd8a942b-c2ee-4de8-a2d0-9ca8cdfca086" providerId="AD"/>
  <p188:author id="{5ABACFC8-A0B2-B253-7FDB-16532CD8C497}" name="Amanjot Jnagal" initials="AJ" userId="S::akj16@sfu.ca::747b36f7-5acd-4a52-88bb-d3a9f0c1850a" providerId="AD"/>
  <p188:author id="{2EB9ABDD-017E-0DF8-EC31-CE9B2042DB9B}" name="Neil Pathipati" initials="NP" userId="S::npathipa@sfu.ca::6f580d2d-647d-4016-81b8-2595221dcc34" providerId="AD"/>
  <p188:author id="{E64A30E2-6F6F-91D6-B3AF-3F9643BEB45C}" name="Juan sebastian Posada burgos" initials="JP" userId="S::jsp18@sfu.ca::3a02d652-b3fa-4fae-9c74-e9bbf408d270" providerId="AD"/>
  <p188:author id="{42F674E3-D913-960A-E0C5-48DA27BACBB8}" name="Adam Lee" initials="AL" userId="S::leeadaml@sfu.ca::ba1e809e-3405-4716-a534-c0426609382e" providerId="AD"/>
  <p188:author id="{696EE2ED-A09B-C297-3643-B60163510696}" name="Rachel Wong" initials="" userId="S::rwa117@sfu.ca::cd748a6a-7998-4458-a5a3-b6e25137bee2" providerId="AD"/>
  <p188:author id="{C0B149FE-BB36-E634-3AEA-C5717E906629}" name="Adam Lee" initials="AL" userId="S::leeadaml@sfuca0.onmicrosoft.com::ba1e809e-3405-4716-a534-c0426609382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rren Yeo" initials="DY" lastIdx="2" clrIdx="0">
    <p:extLst>
      <p:ext uri="{19B8F6BF-5375-455C-9EA6-DF929625EA0E}">
        <p15:presenceInfo xmlns:p15="http://schemas.microsoft.com/office/powerpoint/2012/main" userId="0944960847d22d7e" providerId="Windows Live"/>
      </p:ext>
    </p:extLst>
  </p:cmAuthor>
  <p:cmAuthor id="2" name="WooHee Kim" initials="WK" lastIdx="2" clrIdx="1">
    <p:extLst>
      <p:ext uri="{19B8F6BF-5375-455C-9EA6-DF929625EA0E}">
        <p15:presenceInfo xmlns:p15="http://schemas.microsoft.com/office/powerpoint/2012/main" userId="WooHee Kim" providerId="None"/>
      </p:ext>
    </p:extLst>
  </p:cmAuthor>
  <p:cmAuthor id="3" name="WooHee Kim" initials="WK [2]" lastIdx="2" clrIdx="2">
    <p:extLst>
      <p:ext uri="{19B8F6BF-5375-455C-9EA6-DF929625EA0E}">
        <p15:presenceInfo xmlns:p15="http://schemas.microsoft.com/office/powerpoint/2012/main" userId="S::woohee.kim@finning.com::10b54af5-84cb-46e7-8ac9-404c8e7e0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5C"/>
    <a:srgbClr val="FFFFFF"/>
    <a:srgbClr val="9DC3E6"/>
    <a:srgbClr val="A9D18E"/>
    <a:srgbClr val="FFE699"/>
    <a:srgbClr val="003C60"/>
    <a:srgbClr val="54585A"/>
    <a:srgbClr val="FF0000"/>
    <a:srgbClr val="156082"/>
    <a:srgbClr val="4F74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833A4-103F-09E3-F598-130468403CD7}" v="1574" dt="2025-11-06T05:18:23.954"/>
    <p1510:client id="{442F3FB8-ED69-BE77-78E9-D685DBF2A79F}" v="2" dt="2025-11-07T06:32:20.952"/>
    <p1510:client id="{47B78F0B-21E6-C98E-2D89-6209C9E821D8}" v="4" dt="2025-11-06T01:10:38.806"/>
    <p1510:client id="{A6346EF9-1A86-9E01-47BE-EB517AC14158}" v="2" dt="2025-11-07T17:16:52.629"/>
    <p1510:client id="{DB231A09-AA28-4548-B284-6B1B3F5386D1}" v="3077" dt="2025-11-06T09:41:16.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08"/>
        <p:guide pos="216"/>
        <p:guide pos="6288"/>
        <p:guide/>
        <p:guide orient="horz" pos="672"/>
        <p:guide orient="horz" pos="792"/>
        <p:guide orient="horz" pos="4126"/>
        <p:guide orient="horz" pos="2616"/>
        <p:guide orient="horz" pos="2976"/>
        <p:guide orient="horz" pos="331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handoutMaster" Target="handoutMasters/handout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tags" Target="tags/tag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commentAuthors" Target="commentAuthor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presProps" Target="presProp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viewProps" Target="viewProp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theme" Target="theme/theme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tableStyles" Target="tableStyles.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microsoft.com/office/2015/10/relationships/revisionInfo" Target="revisionInfo.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microsoft.com/office/2018/10/relationships/authors" Target="authors.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s>
</file>

<file path=ppt/charts/_rels/chart1.xml.rels><?xml version="1.0" encoding="UTF-8" standalone="yes"?>
<Relationships xmlns="http://schemas.openxmlformats.org/package/2006/relationships"><Relationship Id="rId3" Type="http://schemas.openxmlformats.org/officeDocument/2006/relationships/oleObject" Target="https://1sfu-my.sharepoint.com/personal/srg7_sfu_ca/Documents/2025.01.10%20Material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1sfu-my.sharepoint.com/personal/srg7_sfu_ca/Documents/more%20franco.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1sfu-my.sharepoint.com/personal/srg7_sfu_ca/Documents/Charting%20Excel%20Export%20-%20Jul%2023rd%202025%207_50_19%20pm.xls"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1sfu-my.sharepoint.com/personal/srg7_sfu_ca/Documents/more%20franco.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1sfu-my.sharepoint.com/personal/srg7_sfu_ca/Documents/Charting%20Excel%20Export%20-%20Jul%2023rd%202025%207_50_24%20pm.xls"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https://1sfu-my.sharepoint.com/personal/srg7_sfu_ca/Documents/2025.01.10%20Material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1sfu-my.sharepoint.com/personal/srg7_sfu_ca/Documents/2025.01.10%20Material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1sfu-my.sharepoint.com/personal/srg7_sfu_ca/Documents/2025.06.30%20BEAM%20Mining%20Comp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1sfu-my.sharepoint.com/personal/srg7_sfu_ca/Documents/Charting%20Excel%20Export%20-%20Jul%2023rd%202025%207_50_12%20pm.xls"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A6192E"/>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15-8730-4256-AA89-38BBB9FD9EC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14-8730-4256-AA89-38BBB9FD9EC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3-8730-4256-AA89-38BBB9FD9EC6}"/>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8730-4256-AA89-38BBB9FD9EC6}"/>
              </c:ext>
            </c:extLst>
          </c:dPt>
          <c:dPt>
            <c:idx val="4"/>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8730-4256-AA89-38BBB9FD9EC6}"/>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8730-4256-AA89-38BBB9FD9EC6}"/>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8730-4256-AA89-38BBB9FD9EC6}"/>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8730-4256-AA89-38BBB9FD9EC6}"/>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B-8730-4256-AA89-38BBB9FD9EC6}"/>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0D-8730-4256-AA89-38BBB9FD9EC6}"/>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0F-8730-4256-AA89-38BBB9FD9EC6}"/>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1-8730-4256-AA89-38BBB9FD9EC6}"/>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('Comps Graph'!$X$7:$X$9,'Comps Graph'!$X$12:$X$14,'Comps Graph'!$X$17:$X$19,'Comps Graph'!$X$22:$X$24)</c:f>
              <c:strCache>
                <c:ptCount val="12"/>
                <c:pt idx="0">
                  <c:v>25th Percentile</c:v>
                </c:pt>
                <c:pt idx="1">
                  <c:v>Median</c:v>
                </c:pt>
                <c:pt idx="2">
                  <c:v>75th Percentile</c:v>
                </c:pt>
                <c:pt idx="3">
                  <c:v>25th Percentile</c:v>
                </c:pt>
                <c:pt idx="4">
                  <c:v>Median</c:v>
                </c:pt>
                <c:pt idx="5">
                  <c:v>75th Percentile</c:v>
                </c:pt>
                <c:pt idx="6">
                  <c:v>25th Percentile</c:v>
                </c:pt>
                <c:pt idx="7">
                  <c:v>Median</c:v>
                </c:pt>
                <c:pt idx="8">
                  <c:v>75th Percentile</c:v>
                </c:pt>
                <c:pt idx="9">
                  <c:v>25th Percentile</c:v>
                </c:pt>
                <c:pt idx="10">
                  <c:v>Median</c:v>
                </c:pt>
                <c:pt idx="11">
                  <c:v>75th Percentile</c:v>
                </c:pt>
              </c:strCache>
            </c:strRef>
          </c:cat>
          <c:val>
            <c:numRef>
              <c:f>('Comps Graph'!$Z$7:$Z$9,'Comps Graph'!$Z$12:$Z$14,'Comps Graph'!$Z$17:$Z$19,'Comps Graph'!$Z$22:$Z$24)</c:f>
              <c:numCache>
                <c:formatCode>0.00\x</c:formatCode>
                <c:ptCount val="12"/>
                <c:pt idx="0">
                  <c:v>1.1716536814753582</c:v>
                </c:pt>
                <c:pt idx="1">
                  <c:v>1.3677453830641313</c:v>
                </c:pt>
                <c:pt idx="2">
                  <c:v>2.0864406137824467</c:v>
                </c:pt>
                <c:pt idx="3">
                  <c:v>0.82300770966954773</c:v>
                </c:pt>
                <c:pt idx="4">
                  <c:v>1.0763183048154981</c:v>
                </c:pt>
                <c:pt idx="5">
                  <c:v>1.6094287707171433</c:v>
                </c:pt>
                <c:pt idx="6">
                  <c:v>0.63710134499623383</c:v>
                </c:pt>
                <c:pt idx="7">
                  <c:v>0.77310627249749486</c:v>
                </c:pt>
                <c:pt idx="8">
                  <c:v>0.94448468832668286</c:v>
                </c:pt>
                <c:pt idx="9">
                  <c:v>0.65439170114804479</c:v>
                </c:pt>
                <c:pt idx="10">
                  <c:v>0.74961763906246326</c:v>
                </c:pt>
                <c:pt idx="11">
                  <c:v>1.1717039176664312</c:v>
                </c:pt>
              </c:numCache>
            </c:numRef>
          </c:val>
          <c:extLst>
            <c:ext xmlns:c16="http://schemas.microsoft.com/office/drawing/2014/chart" uri="{C3380CC4-5D6E-409C-BE32-E72D297353CC}">
              <c16:uniqueId val="{00000012-8730-4256-AA89-38BBB9FD9EC6}"/>
            </c:ext>
          </c:extLst>
        </c:ser>
        <c:dLbls>
          <c:showLegendKey val="0"/>
          <c:showVal val="0"/>
          <c:showCatName val="0"/>
          <c:showSerName val="0"/>
          <c:showPercent val="0"/>
          <c:showBubbleSize val="0"/>
        </c:dLbls>
        <c:gapWidth val="100"/>
        <c:axId val="998604351"/>
        <c:axId val="998600991"/>
      </c:barChart>
      <c:catAx>
        <c:axId val="998604351"/>
        <c:scaling>
          <c:orientation val="maxMin"/>
        </c:scaling>
        <c:delete val="0"/>
        <c:axPos val="l"/>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0991"/>
        <c:crosses val="autoZero"/>
        <c:auto val="1"/>
        <c:lblAlgn val="ctr"/>
        <c:lblOffset val="100"/>
        <c:noMultiLvlLbl val="0"/>
      </c:catAx>
      <c:valAx>
        <c:axId val="998600991"/>
        <c:scaling>
          <c:orientation val="minMax"/>
        </c:scaling>
        <c:delete val="0"/>
        <c:axPos val="t"/>
        <c:numFmt formatCode="0.00\x"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4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cs typeface="Goldman Sans" panose="020B0603020203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69464848318416E-2"/>
          <c:y val="0.11597296805061413"/>
          <c:w val="0.95899669616644578"/>
          <c:h val="0.68184749098114872"/>
        </c:manualLayout>
      </c:layout>
      <c:barChart>
        <c:barDir val="col"/>
        <c:grouping val="clustered"/>
        <c:varyColors val="0"/>
        <c:ser>
          <c:idx val="0"/>
          <c:order val="0"/>
          <c:tx>
            <c:strRef>
              <c:f>gold!$N$8</c:f>
              <c:strCache>
                <c:ptCount val="1"/>
                <c:pt idx="0">
                  <c:v>AISC</c:v>
                </c:pt>
              </c:strCache>
            </c:strRef>
          </c:tx>
          <c:spPr>
            <a:solidFill>
              <a:schemeClr val="accent2"/>
            </a:solidFill>
            <a:ln>
              <a:noFill/>
              <a:prstDash val="dash"/>
            </a:ln>
            <a:effectLst/>
          </c:spPr>
          <c:invertIfNegative val="0"/>
          <c:dPt>
            <c:idx val="0"/>
            <c:invertIfNegative val="0"/>
            <c:bubble3D val="0"/>
            <c:spPr>
              <a:solidFill>
                <a:schemeClr val="accent2"/>
              </a:solidFill>
              <a:ln>
                <a:noFill/>
                <a:prstDash val="dash"/>
              </a:ln>
              <a:effectLst/>
            </c:spPr>
            <c:extLst>
              <c:ext xmlns:c16="http://schemas.microsoft.com/office/drawing/2014/chart" uri="{C3380CC4-5D6E-409C-BE32-E72D297353CC}">
                <c16:uniqueId val="{00000001-7182-4D4C-B0D9-0C5EED8DB64D}"/>
              </c:ext>
            </c:extLst>
          </c:dPt>
          <c:dPt>
            <c:idx val="3"/>
            <c:invertIfNegative val="0"/>
            <c:bubble3D val="0"/>
            <c:spPr>
              <a:solidFill>
                <a:srgbClr val="FFC000"/>
              </a:solidFill>
              <a:ln>
                <a:noFill/>
                <a:prstDash val="dash"/>
              </a:ln>
              <a:effectLst/>
            </c:spPr>
            <c:extLst>
              <c:ext xmlns:c16="http://schemas.microsoft.com/office/drawing/2014/chart" uri="{C3380CC4-5D6E-409C-BE32-E72D297353CC}">
                <c16:uniqueId val="{00000000-65CB-4C53-9CF7-8153935B339F}"/>
              </c:ext>
            </c:extLst>
          </c:dPt>
          <c:dLbls>
            <c:numFmt formatCode="&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gold!$M$9:$M$19</c:f>
              <c:strCache>
                <c:ptCount val="11"/>
                <c:pt idx="0">
                  <c:v>agn</c:v>
                </c:pt>
                <c:pt idx="1">
                  <c:v>kind</c:v>
                </c:pt>
                <c:pt idx="2">
                  <c:v>ala</c:v>
                </c:pt>
                <c:pt idx="3">
                  <c:v>bar</c:v>
                </c:pt>
                <c:pt idx="4">
                  <c:v>new</c:v>
                </c:pt>
                <c:pt idx="5">
                  <c:v>angl</c:v>
                </c:pt>
                <c:pt idx="6">
                  <c:v>b2</c:v>
                </c:pt>
                <c:pt idx="7">
                  <c:v>goldf</c:v>
                </c:pt>
                <c:pt idx="8">
                  <c:v>ocea</c:v>
                </c:pt>
                <c:pt idx="9">
                  <c:v>iag</c:v>
                </c:pt>
                <c:pt idx="10">
                  <c:v>eq</c:v>
                </c:pt>
              </c:strCache>
            </c:strRef>
          </c:cat>
          <c:val>
            <c:numRef>
              <c:f>gold!$N$9:$N$19</c:f>
              <c:numCache>
                <c:formatCode>General</c:formatCode>
                <c:ptCount val="11"/>
                <c:pt idx="0">
                  <c:v>1286</c:v>
                </c:pt>
                <c:pt idx="1">
                  <c:v>1350</c:v>
                </c:pt>
                <c:pt idx="2">
                  <c:v>1425</c:v>
                </c:pt>
                <c:pt idx="3">
                  <c:v>1507</c:v>
                </c:pt>
                <c:pt idx="4">
                  <c:v>1611</c:v>
                </c:pt>
                <c:pt idx="5">
                  <c:v>1616</c:v>
                </c:pt>
                <c:pt idx="6">
                  <c:v>1650</c:v>
                </c:pt>
                <c:pt idx="7">
                  <c:v>1694</c:v>
                </c:pt>
                <c:pt idx="8">
                  <c:v>1729</c:v>
                </c:pt>
                <c:pt idx="9">
                  <c:v>1756</c:v>
                </c:pt>
                <c:pt idx="10">
                  <c:v>1994</c:v>
                </c:pt>
              </c:numCache>
            </c:numRef>
          </c:val>
          <c:extLst>
            <c:ext xmlns:c16="http://schemas.microsoft.com/office/drawing/2014/chart" uri="{C3380CC4-5D6E-409C-BE32-E72D297353CC}">
              <c16:uniqueId val="{00000002-7182-4D4C-B0D9-0C5EED8DB64D}"/>
            </c:ext>
          </c:extLst>
        </c:ser>
        <c:dLbls>
          <c:showLegendKey val="0"/>
          <c:showVal val="0"/>
          <c:showCatName val="0"/>
          <c:showSerName val="0"/>
          <c:showPercent val="0"/>
          <c:showBubbleSize val="0"/>
        </c:dLbls>
        <c:gapWidth val="100"/>
        <c:overlap val="-27"/>
        <c:axId val="1505941376"/>
        <c:axId val="1501845664"/>
      </c:barChart>
      <c:catAx>
        <c:axId val="15059413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Goldman Sans" panose="020B0603020203020204" pitchFamily="34" charset="0"/>
              </a:defRPr>
            </a:pPr>
            <a:endParaRPr lang="en-US"/>
          </a:p>
        </c:txPr>
        <c:crossAx val="1501845664"/>
        <c:crosses val="autoZero"/>
        <c:auto val="1"/>
        <c:lblAlgn val="ctr"/>
        <c:lblOffset val="100"/>
        <c:noMultiLvlLbl val="0"/>
      </c:catAx>
      <c:valAx>
        <c:axId val="1501845664"/>
        <c:scaling>
          <c:orientation val="minMax"/>
        </c:scaling>
        <c:delete val="0"/>
        <c:axPos val="l"/>
        <c:numFmt formatCode="#,##0;\(0\);&quot;-&quot;" sourceLinked="0"/>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Goldman Sans" panose="020B0603020203020204" pitchFamily="34" charset="0"/>
              </a:defRPr>
            </a:pPr>
            <a:endParaRPr lang="en-US"/>
          </a:p>
        </c:txPr>
        <c:crossAx val="1505941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mn-lt"/>
          <a:cs typeface="Goldman Sans" panose="020B0603020203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'Pane 1'!$B$36</c:f>
              <c:strCache>
                <c:ptCount val="1"/>
                <c:pt idx="0">
                  <c:v>Barrick Mining Corporation (TSX:ABX) - P/BV</c:v>
                </c:pt>
              </c:strCache>
            </c:strRef>
          </c:tx>
          <c:spPr>
            <a:ln w="28575" cap="rnd">
              <a:solidFill>
                <a:schemeClr val="accent2"/>
              </a:solidFill>
              <a:round/>
            </a:ln>
            <a:effectLst/>
          </c:spPr>
          <c:marker>
            <c:symbol val="none"/>
          </c:marker>
          <c:cat>
            <c:numRef>
              <c:f>'Pane 1'!$A$37:$A$789</c:f>
              <c:numCache>
                <c:formatCode>[$-409]mmm\-dd\-yyyy;@</c:formatCode>
                <c:ptCount val="753"/>
                <c:pt idx="0">
                  <c:v>44767</c:v>
                </c:pt>
                <c:pt idx="1">
                  <c:v>44768</c:v>
                </c:pt>
                <c:pt idx="2">
                  <c:v>44769</c:v>
                </c:pt>
                <c:pt idx="3">
                  <c:v>44770</c:v>
                </c:pt>
                <c:pt idx="4">
                  <c:v>44771</c:v>
                </c:pt>
                <c:pt idx="5">
                  <c:v>44775</c:v>
                </c:pt>
                <c:pt idx="6">
                  <c:v>44776</c:v>
                </c:pt>
                <c:pt idx="7">
                  <c:v>44777</c:v>
                </c:pt>
                <c:pt idx="8">
                  <c:v>44778</c:v>
                </c:pt>
                <c:pt idx="9">
                  <c:v>44781</c:v>
                </c:pt>
                <c:pt idx="10">
                  <c:v>44782</c:v>
                </c:pt>
                <c:pt idx="11">
                  <c:v>44783</c:v>
                </c:pt>
                <c:pt idx="12">
                  <c:v>44784</c:v>
                </c:pt>
                <c:pt idx="13">
                  <c:v>44785</c:v>
                </c:pt>
                <c:pt idx="14">
                  <c:v>44788</c:v>
                </c:pt>
                <c:pt idx="15">
                  <c:v>44789</c:v>
                </c:pt>
                <c:pt idx="16">
                  <c:v>44790</c:v>
                </c:pt>
                <c:pt idx="17">
                  <c:v>44791</c:v>
                </c:pt>
                <c:pt idx="18">
                  <c:v>44792</c:v>
                </c:pt>
                <c:pt idx="19">
                  <c:v>44795</c:v>
                </c:pt>
                <c:pt idx="20">
                  <c:v>44796</c:v>
                </c:pt>
                <c:pt idx="21">
                  <c:v>44797</c:v>
                </c:pt>
                <c:pt idx="22">
                  <c:v>44798</c:v>
                </c:pt>
                <c:pt idx="23">
                  <c:v>44799</c:v>
                </c:pt>
                <c:pt idx="24">
                  <c:v>44802</c:v>
                </c:pt>
                <c:pt idx="25">
                  <c:v>44803</c:v>
                </c:pt>
                <c:pt idx="26">
                  <c:v>44804</c:v>
                </c:pt>
                <c:pt idx="27">
                  <c:v>44805</c:v>
                </c:pt>
                <c:pt idx="28">
                  <c:v>44806</c:v>
                </c:pt>
                <c:pt idx="29">
                  <c:v>44810</c:v>
                </c:pt>
                <c:pt idx="30">
                  <c:v>44811</c:v>
                </c:pt>
                <c:pt idx="31">
                  <c:v>44812</c:v>
                </c:pt>
                <c:pt idx="32">
                  <c:v>44813</c:v>
                </c:pt>
                <c:pt idx="33">
                  <c:v>44816</c:v>
                </c:pt>
                <c:pt idx="34">
                  <c:v>44817</c:v>
                </c:pt>
                <c:pt idx="35">
                  <c:v>44818</c:v>
                </c:pt>
                <c:pt idx="36">
                  <c:v>44819</c:v>
                </c:pt>
                <c:pt idx="37">
                  <c:v>44820</c:v>
                </c:pt>
                <c:pt idx="38">
                  <c:v>44823</c:v>
                </c:pt>
                <c:pt idx="39">
                  <c:v>44824</c:v>
                </c:pt>
                <c:pt idx="40">
                  <c:v>44825</c:v>
                </c:pt>
                <c:pt idx="41">
                  <c:v>44826</c:v>
                </c:pt>
                <c:pt idx="42">
                  <c:v>44827</c:v>
                </c:pt>
                <c:pt idx="43">
                  <c:v>44830</c:v>
                </c:pt>
                <c:pt idx="44">
                  <c:v>44831</c:v>
                </c:pt>
                <c:pt idx="45">
                  <c:v>44832</c:v>
                </c:pt>
                <c:pt idx="46">
                  <c:v>44833</c:v>
                </c:pt>
                <c:pt idx="47">
                  <c:v>44834</c:v>
                </c:pt>
                <c:pt idx="48">
                  <c:v>44837</c:v>
                </c:pt>
                <c:pt idx="49">
                  <c:v>44838</c:v>
                </c:pt>
                <c:pt idx="50">
                  <c:v>44839</c:v>
                </c:pt>
                <c:pt idx="51">
                  <c:v>44840</c:v>
                </c:pt>
                <c:pt idx="52">
                  <c:v>44841</c:v>
                </c:pt>
                <c:pt idx="53">
                  <c:v>44845</c:v>
                </c:pt>
                <c:pt idx="54">
                  <c:v>44846</c:v>
                </c:pt>
                <c:pt idx="55">
                  <c:v>44847</c:v>
                </c:pt>
                <c:pt idx="56">
                  <c:v>44848</c:v>
                </c:pt>
                <c:pt idx="57">
                  <c:v>44851</c:v>
                </c:pt>
                <c:pt idx="58">
                  <c:v>44852</c:v>
                </c:pt>
                <c:pt idx="59">
                  <c:v>44853</c:v>
                </c:pt>
                <c:pt idx="60">
                  <c:v>44854</c:v>
                </c:pt>
                <c:pt idx="61">
                  <c:v>44855</c:v>
                </c:pt>
                <c:pt idx="62">
                  <c:v>44858</c:v>
                </c:pt>
                <c:pt idx="63">
                  <c:v>44859</c:v>
                </c:pt>
                <c:pt idx="64">
                  <c:v>44860</c:v>
                </c:pt>
                <c:pt idx="65">
                  <c:v>44861</c:v>
                </c:pt>
                <c:pt idx="66">
                  <c:v>44862</c:v>
                </c:pt>
                <c:pt idx="67">
                  <c:v>44865</c:v>
                </c:pt>
                <c:pt idx="68">
                  <c:v>44866</c:v>
                </c:pt>
                <c:pt idx="69">
                  <c:v>44867</c:v>
                </c:pt>
                <c:pt idx="70">
                  <c:v>44868</c:v>
                </c:pt>
                <c:pt idx="71">
                  <c:v>44869</c:v>
                </c:pt>
                <c:pt idx="72">
                  <c:v>44872</c:v>
                </c:pt>
                <c:pt idx="73">
                  <c:v>44873</c:v>
                </c:pt>
                <c:pt idx="74">
                  <c:v>44874</c:v>
                </c:pt>
                <c:pt idx="75">
                  <c:v>44875</c:v>
                </c:pt>
                <c:pt idx="76">
                  <c:v>44876</c:v>
                </c:pt>
                <c:pt idx="77">
                  <c:v>44879</c:v>
                </c:pt>
                <c:pt idx="78">
                  <c:v>44880</c:v>
                </c:pt>
                <c:pt idx="79">
                  <c:v>44881</c:v>
                </c:pt>
                <c:pt idx="80">
                  <c:v>44882</c:v>
                </c:pt>
                <c:pt idx="81">
                  <c:v>44883</c:v>
                </c:pt>
                <c:pt idx="82">
                  <c:v>44886</c:v>
                </c:pt>
                <c:pt idx="83">
                  <c:v>44887</c:v>
                </c:pt>
                <c:pt idx="84">
                  <c:v>44888</c:v>
                </c:pt>
                <c:pt idx="85">
                  <c:v>44889</c:v>
                </c:pt>
                <c:pt idx="86">
                  <c:v>44890</c:v>
                </c:pt>
                <c:pt idx="87">
                  <c:v>44893</c:v>
                </c:pt>
                <c:pt idx="88">
                  <c:v>44894</c:v>
                </c:pt>
                <c:pt idx="89">
                  <c:v>44895</c:v>
                </c:pt>
                <c:pt idx="90">
                  <c:v>44896</c:v>
                </c:pt>
                <c:pt idx="91">
                  <c:v>44897</c:v>
                </c:pt>
                <c:pt idx="92">
                  <c:v>44900</c:v>
                </c:pt>
                <c:pt idx="93">
                  <c:v>44901</c:v>
                </c:pt>
                <c:pt idx="94">
                  <c:v>44902</c:v>
                </c:pt>
                <c:pt idx="95">
                  <c:v>44903</c:v>
                </c:pt>
                <c:pt idx="96">
                  <c:v>44904</c:v>
                </c:pt>
                <c:pt idx="97">
                  <c:v>44907</c:v>
                </c:pt>
                <c:pt idx="98">
                  <c:v>44908</c:v>
                </c:pt>
                <c:pt idx="99">
                  <c:v>44909</c:v>
                </c:pt>
                <c:pt idx="100">
                  <c:v>44910</c:v>
                </c:pt>
                <c:pt idx="101">
                  <c:v>44911</c:v>
                </c:pt>
                <c:pt idx="102">
                  <c:v>44914</c:v>
                </c:pt>
                <c:pt idx="103">
                  <c:v>44915</c:v>
                </c:pt>
                <c:pt idx="104">
                  <c:v>44916</c:v>
                </c:pt>
                <c:pt idx="105">
                  <c:v>44917</c:v>
                </c:pt>
                <c:pt idx="106">
                  <c:v>44918</c:v>
                </c:pt>
                <c:pt idx="107">
                  <c:v>44923</c:v>
                </c:pt>
                <c:pt idx="108">
                  <c:v>44924</c:v>
                </c:pt>
                <c:pt idx="109">
                  <c:v>44925</c:v>
                </c:pt>
                <c:pt idx="110">
                  <c:v>44929</c:v>
                </c:pt>
                <c:pt idx="111">
                  <c:v>44930</c:v>
                </c:pt>
                <c:pt idx="112">
                  <c:v>44931</c:v>
                </c:pt>
                <c:pt idx="113">
                  <c:v>44932</c:v>
                </c:pt>
                <c:pt idx="114">
                  <c:v>44935</c:v>
                </c:pt>
                <c:pt idx="115">
                  <c:v>44936</c:v>
                </c:pt>
                <c:pt idx="116">
                  <c:v>44937</c:v>
                </c:pt>
                <c:pt idx="117">
                  <c:v>44938</c:v>
                </c:pt>
                <c:pt idx="118">
                  <c:v>44939</c:v>
                </c:pt>
                <c:pt idx="119">
                  <c:v>44942</c:v>
                </c:pt>
                <c:pt idx="120">
                  <c:v>44943</c:v>
                </c:pt>
                <c:pt idx="121">
                  <c:v>44944</c:v>
                </c:pt>
                <c:pt idx="122">
                  <c:v>44945</c:v>
                </c:pt>
                <c:pt idx="123">
                  <c:v>44946</c:v>
                </c:pt>
                <c:pt idx="124">
                  <c:v>44949</c:v>
                </c:pt>
                <c:pt idx="125">
                  <c:v>44950</c:v>
                </c:pt>
                <c:pt idx="126">
                  <c:v>44951</c:v>
                </c:pt>
                <c:pt idx="127">
                  <c:v>44952</c:v>
                </c:pt>
                <c:pt idx="128">
                  <c:v>44953</c:v>
                </c:pt>
                <c:pt idx="129">
                  <c:v>44956</c:v>
                </c:pt>
                <c:pt idx="130">
                  <c:v>44957</c:v>
                </c:pt>
                <c:pt idx="131">
                  <c:v>44958</c:v>
                </c:pt>
                <c:pt idx="132">
                  <c:v>44959</c:v>
                </c:pt>
                <c:pt idx="133">
                  <c:v>44960</c:v>
                </c:pt>
                <c:pt idx="134">
                  <c:v>44963</c:v>
                </c:pt>
                <c:pt idx="135">
                  <c:v>44964</c:v>
                </c:pt>
                <c:pt idx="136">
                  <c:v>44965</c:v>
                </c:pt>
                <c:pt idx="137">
                  <c:v>44966</c:v>
                </c:pt>
                <c:pt idx="138">
                  <c:v>44967</c:v>
                </c:pt>
                <c:pt idx="139">
                  <c:v>44970</c:v>
                </c:pt>
                <c:pt idx="140">
                  <c:v>44971</c:v>
                </c:pt>
                <c:pt idx="141">
                  <c:v>44972</c:v>
                </c:pt>
                <c:pt idx="142">
                  <c:v>44973</c:v>
                </c:pt>
                <c:pt idx="143">
                  <c:v>44974</c:v>
                </c:pt>
                <c:pt idx="144">
                  <c:v>44978</c:v>
                </c:pt>
                <c:pt idx="145">
                  <c:v>44979</c:v>
                </c:pt>
                <c:pt idx="146">
                  <c:v>44980</c:v>
                </c:pt>
                <c:pt idx="147">
                  <c:v>44981</c:v>
                </c:pt>
                <c:pt idx="148">
                  <c:v>44984</c:v>
                </c:pt>
                <c:pt idx="149">
                  <c:v>44985</c:v>
                </c:pt>
                <c:pt idx="150">
                  <c:v>44986</c:v>
                </c:pt>
                <c:pt idx="151">
                  <c:v>44987</c:v>
                </c:pt>
                <c:pt idx="152">
                  <c:v>44988</c:v>
                </c:pt>
                <c:pt idx="153">
                  <c:v>44991</c:v>
                </c:pt>
                <c:pt idx="154">
                  <c:v>44992</c:v>
                </c:pt>
                <c:pt idx="155">
                  <c:v>44993</c:v>
                </c:pt>
                <c:pt idx="156">
                  <c:v>44994</c:v>
                </c:pt>
                <c:pt idx="157">
                  <c:v>44995</c:v>
                </c:pt>
                <c:pt idx="158">
                  <c:v>44998</c:v>
                </c:pt>
                <c:pt idx="159">
                  <c:v>44999</c:v>
                </c:pt>
                <c:pt idx="160">
                  <c:v>45000</c:v>
                </c:pt>
                <c:pt idx="161">
                  <c:v>45001</c:v>
                </c:pt>
                <c:pt idx="162">
                  <c:v>45002</c:v>
                </c:pt>
                <c:pt idx="163">
                  <c:v>45005</c:v>
                </c:pt>
                <c:pt idx="164">
                  <c:v>45006</c:v>
                </c:pt>
                <c:pt idx="165">
                  <c:v>45007</c:v>
                </c:pt>
                <c:pt idx="166">
                  <c:v>45008</c:v>
                </c:pt>
                <c:pt idx="167">
                  <c:v>45009</c:v>
                </c:pt>
                <c:pt idx="168">
                  <c:v>45012</c:v>
                </c:pt>
                <c:pt idx="169">
                  <c:v>45013</c:v>
                </c:pt>
                <c:pt idx="170">
                  <c:v>45014</c:v>
                </c:pt>
                <c:pt idx="171">
                  <c:v>45015</c:v>
                </c:pt>
                <c:pt idx="172">
                  <c:v>45016</c:v>
                </c:pt>
                <c:pt idx="173">
                  <c:v>45019</c:v>
                </c:pt>
                <c:pt idx="174">
                  <c:v>45020</c:v>
                </c:pt>
                <c:pt idx="175">
                  <c:v>45021</c:v>
                </c:pt>
                <c:pt idx="176">
                  <c:v>45022</c:v>
                </c:pt>
                <c:pt idx="177">
                  <c:v>45026</c:v>
                </c:pt>
                <c:pt idx="178">
                  <c:v>45027</c:v>
                </c:pt>
                <c:pt idx="179">
                  <c:v>45028</c:v>
                </c:pt>
                <c:pt idx="180">
                  <c:v>45029</c:v>
                </c:pt>
                <c:pt idx="181">
                  <c:v>45030</c:v>
                </c:pt>
                <c:pt idx="182">
                  <c:v>45033</c:v>
                </c:pt>
                <c:pt idx="183">
                  <c:v>45034</c:v>
                </c:pt>
                <c:pt idx="184">
                  <c:v>45035</c:v>
                </c:pt>
                <c:pt idx="185">
                  <c:v>45036</c:v>
                </c:pt>
                <c:pt idx="186">
                  <c:v>45037</c:v>
                </c:pt>
                <c:pt idx="187">
                  <c:v>45040</c:v>
                </c:pt>
                <c:pt idx="188">
                  <c:v>45041</c:v>
                </c:pt>
                <c:pt idx="189">
                  <c:v>45042</c:v>
                </c:pt>
                <c:pt idx="190">
                  <c:v>45043</c:v>
                </c:pt>
                <c:pt idx="191">
                  <c:v>45044</c:v>
                </c:pt>
                <c:pt idx="192">
                  <c:v>45047</c:v>
                </c:pt>
                <c:pt idx="193">
                  <c:v>45048</c:v>
                </c:pt>
                <c:pt idx="194">
                  <c:v>45049</c:v>
                </c:pt>
                <c:pt idx="195">
                  <c:v>45050</c:v>
                </c:pt>
                <c:pt idx="196">
                  <c:v>45051</c:v>
                </c:pt>
                <c:pt idx="197">
                  <c:v>45054</c:v>
                </c:pt>
                <c:pt idx="198">
                  <c:v>45055</c:v>
                </c:pt>
                <c:pt idx="199">
                  <c:v>45056</c:v>
                </c:pt>
                <c:pt idx="200">
                  <c:v>45057</c:v>
                </c:pt>
                <c:pt idx="201">
                  <c:v>45058</c:v>
                </c:pt>
                <c:pt idx="202">
                  <c:v>45061</c:v>
                </c:pt>
                <c:pt idx="203">
                  <c:v>45062</c:v>
                </c:pt>
                <c:pt idx="204">
                  <c:v>45063</c:v>
                </c:pt>
                <c:pt idx="205">
                  <c:v>45064</c:v>
                </c:pt>
                <c:pt idx="206">
                  <c:v>45065</c:v>
                </c:pt>
                <c:pt idx="207">
                  <c:v>45069</c:v>
                </c:pt>
                <c:pt idx="208">
                  <c:v>45070</c:v>
                </c:pt>
                <c:pt idx="209">
                  <c:v>45071</c:v>
                </c:pt>
                <c:pt idx="210">
                  <c:v>45072</c:v>
                </c:pt>
                <c:pt idx="211">
                  <c:v>45075</c:v>
                </c:pt>
                <c:pt idx="212">
                  <c:v>45076</c:v>
                </c:pt>
                <c:pt idx="213">
                  <c:v>45077</c:v>
                </c:pt>
                <c:pt idx="214">
                  <c:v>45078</c:v>
                </c:pt>
                <c:pt idx="215">
                  <c:v>45079</c:v>
                </c:pt>
                <c:pt idx="216">
                  <c:v>45082</c:v>
                </c:pt>
                <c:pt idx="217">
                  <c:v>45083</c:v>
                </c:pt>
                <c:pt idx="218">
                  <c:v>45084</c:v>
                </c:pt>
                <c:pt idx="219">
                  <c:v>45085</c:v>
                </c:pt>
                <c:pt idx="220">
                  <c:v>45086</c:v>
                </c:pt>
                <c:pt idx="221">
                  <c:v>45089</c:v>
                </c:pt>
                <c:pt idx="222">
                  <c:v>45090</c:v>
                </c:pt>
                <c:pt idx="223">
                  <c:v>45091</c:v>
                </c:pt>
                <c:pt idx="224">
                  <c:v>45092</c:v>
                </c:pt>
                <c:pt idx="225">
                  <c:v>45093</c:v>
                </c:pt>
                <c:pt idx="226">
                  <c:v>45096</c:v>
                </c:pt>
                <c:pt idx="227">
                  <c:v>45097</c:v>
                </c:pt>
                <c:pt idx="228">
                  <c:v>45098</c:v>
                </c:pt>
                <c:pt idx="229">
                  <c:v>45099</c:v>
                </c:pt>
                <c:pt idx="230">
                  <c:v>45100</c:v>
                </c:pt>
                <c:pt idx="231">
                  <c:v>45103</c:v>
                </c:pt>
                <c:pt idx="232">
                  <c:v>45104</c:v>
                </c:pt>
                <c:pt idx="233">
                  <c:v>45105</c:v>
                </c:pt>
                <c:pt idx="234">
                  <c:v>45106</c:v>
                </c:pt>
                <c:pt idx="235">
                  <c:v>45107</c:v>
                </c:pt>
                <c:pt idx="236">
                  <c:v>45111</c:v>
                </c:pt>
                <c:pt idx="237">
                  <c:v>45112</c:v>
                </c:pt>
                <c:pt idx="238">
                  <c:v>45113</c:v>
                </c:pt>
                <c:pt idx="239">
                  <c:v>45114</c:v>
                </c:pt>
                <c:pt idx="240">
                  <c:v>45117</c:v>
                </c:pt>
                <c:pt idx="241">
                  <c:v>45118</c:v>
                </c:pt>
                <c:pt idx="242">
                  <c:v>45119</c:v>
                </c:pt>
                <c:pt idx="243">
                  <c:v>45120</c:v>
                </c:pt>
                <c:pt idx="244">
                  <c:v>45121</c:v>
                </c:pt>
                <c:pt idx="245">
                  <c:v>45124</c:v>
                </c:pt>
                <c:pt idx="246">
                  <c:v>45125</c:v>
                </c:pt>
                <c:pt idx="247">
                  <c:v>45126</c:v>
                </c:pt>
                <c:pt idx="248">
                  <c:v>45127</c:v>
                </c:pt>
                <c:pt idx="249">
                  <c:v>45128</c:v>
                </c:pt>
                <c:pt idx="250">
                  <c:v>45131</c:v>
                </c:pt>
                <c:pt idx="251">
                  <c:v>45132</c:v>
                </c:pt>
                <c:pt idx="252">
                  <c:v>45133</c:v>
                </c:pt>
                <c:pt idx="253">
                  <c:v>45134</c:v>
                </c:pt>
                <c:pt idx="254">
                  <c:v>45135</c:v>
                </c:pt>
                <c:pt idx="255">
                  <c:v>45138</c:v>
                </c:pt>
                <c:pt idx="256">
                  <c:v>45139</c:v>
                </c:pt>
                <c:pt idx="257">
                  <c:v>45140</c:v>
                </c:pt>
                <c:pt idx="258">
                  <c:v>45141</c:v>
                </c:pt>
                <c:pt idx="259">
                  <c:v>45142</c:v>
                </c:pt>
                <c:pt idx="260">
                  <c:v>45146</c:v>
                </c:pt>
                <c:pt idx="261">
                  <c:v>45147</c:v>
                </c:pt>
                <c:pt idx="262">
                  <c:v>45148</c:v>
                </c:pt>
                <c:pt idx="263">
                  <c:v>45149</c:v>
                </c:pt>
                <c:pt idx="264">
                  <c:v>45152</c:v>
                </c:pt>
                <c:pt idx="265">
                  <c:v>45153</c:v>
                </c:pt>
                <c:pt idx="266">
                  <c:v>45154</c:v>
                </c:pt>
                <c:pt idx="267">
                  <c:v>45155</c:v>
                </c:pt>
                <c:pt idx="268">
                  <c:v>45156</c:v>
                </c:pt>
                <c:pt idx="269">
                  <c:v>45159</c:v>
                </c:pt>
                <c:pt idx="270">
                  <c:v>45160</c:v>
                </c:pt>
                <c:pt idx="271">
                  <c:v>45161</c:v>
                </c:pt>
                <c:pt idx="272">
                  <c:v>45162</c:v>
                </c:pt>
                <c:pt idx="273">
                  <c:v>45163</c:v>
                </c:pt>
                <c:pt idx="274">
                  <c:v>45166</c:v>
                </c:pt>
                <c:pt idx="275">
                  <c:v>45167</c:v>
                </c:pt>
                <c:pt idx="276">
                  <c:v>45168</c:v>
                </c:pt>
                <c:pt idx="277">
                  <c:v>45169</c:v>
                </c:pt>
                <c:pt idx="278">
                  <c:v>45170</c:v>
                </c:pt>
                <c:pt idx="279">
                  <c:v>45174</c:v>
                </c:pt>
                <c:pt idx="280">
                  <c:v>45175</c:v>
                </c:pt>
                <c:pt idx="281">
                  <c:v>45176</c:v>
                </c:pt>
                <c:pt idx="282">
                  <c:v>45177</c:v>
                </c:pt>
                <c:pt idx="283">
                  <c:v>45180</c:v>
                </c:pt>
                <c:pt idx="284">
                  <c:v>45181</c:v>
                </c:pt>
                <c:pt idx="285">
                  <c:v>45182</c:v>
                </c:pt>
                <c:pt idx="286">
                  <c:v>45183</c:v>
                </c:pt>
                <c:pt idx="287">
                  <c:v>45184</c:v>
                </c:pt>
                <c:pt idx="288">
                  <c:v>45187</c:v>
                </c:pt>
                <c:pt idx="289">
                  <c:v>45188</c:v>
                </c:pt>
                <c:pt idx="290">
                  <c:v>45189</c:v>
                </c:pt>
                <c:pt idx="291">
                  <c:v>45190</c:v>
                </c:pt>
                <c:pt idx="292">
                  <c:v>45191</c:v>
                </c:pt>
                <c:pt idx="293">
                  <c:v>45194</c:v>
                </c:pt>
                <c:pt idx="294">
                  <c:v>45195</c:v>
                </c:pt>
                <c:pt idx="295">
                  <c:v>45196</c:v>
                </c:pt>
                <c:pt idx="296">
                  <c:v>45197</c:v>
                </c:pt>
                <c:pt idx="297">
                  <c:v>45198</c:v>
                </c:pt>
                <c:pt idx="298">
                  <c:v>45201</c:v>
                </c:pt>
                <c:pt idx="299">
                  <c:v>45202</c:v>
                </c:pt>
                <c:pt idx="300">
                  <c:v>45203</c:v>
                </c:pt>
                <c:pt idx="301">
                  <c:v>45204</c:v>
                </c:pt>
                <c:pt idx="302">
                  <c:v>45205</c:v>
                </c:pt>
                <c:pt idx="303">
                  <c:v>45209</c:v>
                </c:pt>
                <c:pt idx="304">
                  <c:v>45210</c:v>
                </c:pt>
                <c:pt idx="305">
                  <c:v>45211</c:v>
                </c:pt>
                <c:pt idx="306">
                  <c:v>45212</c:v>
                </c:pt>
                <c:pt idx="307">
                  <c:v>45215</c:v>
                </c:pt>
                <c:pt idx="308">
                  <c:v>45216</c:v>
                </c:pt>
                <c:pt idx="309">
                  <c:v>45217</c:v>
                </c:pt>
                <c:pt idx="310">
                  <c:v>45218</c:v>
                </c:pt>
                <c:pt idx="311">
                  <c:v>45219</c:v>
                </c:pt>
                <c:pt idx="312">
                  <c:v>45222</c:v>
                </c:pt>
                <c:pt idx="313">
                  <c:v>45223</c:v>
                </c:pt>
                <c:pt idx="314">
                  <c:v>45224</c:v>
                </c:pt>
                <c:pt idx="315">
                  <c:v>45225</c:v>
                </c:pt>
                <c:pt idx="316">
                  <c:v>45226</c:v>
                </c:pt>
                <c:pt idx="317">
                  <c:v>45229</c:v>
                </c:pt>
                <c:pt idx="318">
                  <c:v>45230</c:v>
                </c:pt>
                <c:pt idx="319">
                  <c:v>45231</c:v>
                </c:pt>
                <c:pt idx="320">
                  <c:v>45232</c:v>
                </c:pt>
                <c:pt idx="321">
                  <c:v>45233</c:v>
                </c:pt>
                <c:pt idx="322">
                  <c:v>45236</c:v>
                </c:pt>
                <c:pt idx="323">
                  <c:v>45237</c:v>
                </c:pt>
                <c:pt idx="324">
                  <c:v>45238</c:v>
                </c:pt>
                <c:pt idx="325">
                  <c:v>45239</c:v>
                </c:pt>
                <c:pt idx="326">
                  <c:v>45240</c:v>
                </c:pt>
                <c:pt idx="327">
                  <c:v>45243</c:v>
                </c:pt>
                <c:pt idx="328">
                  <c:v>45244</c:v>
                </c:pt>
                <c:pt idx="329">
                  <c:v>45245</c:v>
                </c:pt>
                <c:pt idx="330">
                  <c:v>45246</c:v>
                </c:pt>
                <c:pt idx="331">
                  <c:v>45247</c:v>
                </c:pt>
                <c:pt idx="332">
                  <c:v>45250</c:v>
                </c:pt>
                <c:pt idx="333">
                  <c:v>45251</c:v>
                </c:pt>
                <c:pt idx="334">
                  <c:v>45252</c:v>
                </c:pt>
                <c:pt idx="335">
                  <c:v>45253</c:v>
                </c:pt>
                <c:pt idx="336">
                  <c:v>45254</c:v>
                </c:pt>
                <c:pt idx="337">
                  <c:v>45257</c:v>
                </c:pt>
                <c:pt idx="338">
                  <c:v>45258</c:v>
                </c:pt>
                <c:pt idx="339">
                  <c:v>45259</c:v>
                </c:pt>
                <c:pt idx="340">
                  <c:v>45260</c:v>
                </c:pt>
                <c:pt idx="341">
                  <c:v>45261</c:v>
                </c:pt>
                <c:pt idx="342">
                  <c:v>45264</c:v>
                </c:pt>
                <c:pt idx="343">
                  <c:v>45265</c:v>
                </c:pt>
                <c:pt idx="344">
                  <c:v>45266</c:v>
                </c:pt>
                <c:pt idx="345">
                  <c:v>45267</c:v>
                </c:pt>
                <c:pt idx="346">
                  <c:v>45268</c:v>
                </c:pt>
                <c:pt idx="347">
                  <c:v>45271</c:v>
                </c:pt>
                <c:pt idx="348">
                  <c:v>45272</c:v>
                </c:pt>
                <c:pt idx="349">
                  <c:v>45273</c:v>
                </c:pt>
                <c:pt idx="350">
                  <c:v>45274</c:v>
                </c:pt>
                <c:pt idx="351">
                  <c:v>45275</c:v>
                </c:pt>
                <c:pt idx="352">
                  <c:v>45278</c:v>
                </c:pt>
                <c:pt idx="353">
                  <c:v>45279</c:v>
                </c:pt>
                <c:pt idx="354">
                  <c:v>45280</c:v>
                </c:pt>
                <c:pt idx="355">
                  <c:v>45281</c:v>
                </c:pt>
                <c:pt idx="356">
                  <c:v>45282</c:v>
                </c:pt>
                <c:pt idx="357">
                  <c:v>45287</c:v>
                </c:pt>
                <c:pt idx="358">
                  <c:v>45288</c:v>
                </c:pt>
                <c:pt idx="359">
                  <c:v>45289</c:v>
                </c:pt>
                <c:pt idx="360">
                  <c:v>45293</c:v>
                </c:pt>
                <c:pt idx="361">
                  <c:v>45294</c:v>
                </c:pt>
                <c:pt idx="362">
                  <c:v>45295</c:v>
                </c:pt>
                <c:pt idx="363">
                  <c:v>45296</c:v>
                </c:pt>
                <c:pt idx="364">
                  <c:v>45299</c:v>
                </c:pt>
                <c:pt idx="365">
                  <c:v>45300</c:v>
                </c:pt>
                <c:pt idx="366">
                  <c:v>45301</c:v>
                </c:pt>
                <c:pt idx="367">
                  <c:v>45302</c:v>
                </c:pt>
                <c:pt idx="368">
                  <c:v>45303</c:v>
                </c:pt>
                <c:pt idx="369">
                  <c:v>45306</c:v>
                </c:pt>
                <c:pt idx="370">
                  <c:v>45307</c:v>
                </c:pt>
                <c:pt idx="371">
                  <c:v>45308</c:v>
                </c:pt>
                <c:pt idx="372">
                  <c:v>45309</c:v>
                </c:pt>
                <c:pt idx="373">
                  <c:v>45310</c:v>
                </c:pt>
                <c:pt idx="374">
                  <c:v>45313</c:v>
                </c:pt>
                <c:pt idx="375">
                  <c:v>45314</c:v>
                </c:pt>
                <c:pt idx="376">
                  <c:v>45315</c:v>
                </c:pt>
                <c:pt idx="377">
                  <c:v>45316</c:v>
                </c:pt>
                <c:pt idx="378">
                  <c:v>45317</c:v>
                </c:pt>
                <c:pt idx="379">
                  <c:v>45320</c:v>
                </c:pt>
                <c:pt idx="380">
                  <c:v>45321</c:v>
                </c:pt>
                <c:pt idx="381">
                  <c:v>45322</c:v>
                </c:pt>
                <c:pt idx="382">
                  <c:v>45323</c:v>
                </c:pt>
                <c:pt idx="383">
                  <c:v>45324</c:v>
                </c:pt>
                <c:pt idx="384">
                  <c:v>45327</c:v>
                </c:pt>
                <c:pt idx="385">
                  <c:v>45328</c:v>
                </c:pt>
                <c:pt idx="386">
                  <c:v>45329</c:v>
                </c:pt>
                <c:pt idx="387">
                  <c:v>45330</c:v>
                </c:pt>
                <c:pt idx="388">
                  <c:v>45331</c:v>
                </c:pt>
                <c:pt idx="389">
                  <c:v>45334</c:v>
                </c:pt>
                <c:pt idx="390">
                  <c:v>45335</c:v>
                </c:pt>
                <c:pt idx="391">
                  <c:v>45336</c:v>
                </c:pt>
                <c:pt idx="392">
                  <c:v>45337</c:v>
                </c:pt>
                <c:pt idx="393">
                  <c:v>45338</c:v>
                </c:pt>
                <c:pt idx="394">
                  <c:v>45342</c:v>
                </c:pt>
                <c:pt idx="395">
                  <c:v>45343</c:v>
                </c:pt>
                <c:pt idx="396">
                  <c:v>45344</c:v>
                </c:pt>
                <c:pt idx="397">
                  <c:v>45345</c:v>
                </c:pt>
                <c:pt idx="398">
                  <c:v>45348</c:v>
                </c:pt>
                <c:pt idx="399">
                  <c:v>45349</c:v>
                </c:pt>
                <c:pt idx="400">
                  <c:v>45350</c:v>
                </c:pt>
                <c:pt idx="401">
                  <c:v>45351</c:v>
                </c:pt>
                <c:pt idx="402">
                  <c:v>45352</c:v>
                </c:pt>
                <c:pt idx="403">
                  <c:v>45355</c:v>
                </c:pt>
                <c:pt idx="404">
                  <c:v>45356</c:v>
                </c:pt>
                <c:pt idx="405">
                  <c:v>45357</c:v>
                </c:pt>
                <c:pt idx="406">
                  <c:v>45358</c:v>
                </c:pt>
                <c:pt idx="407">
                  <c:v>45359</c:v>
                </c:pt>
                <c:pt idx="408">
                  <c:v>45362</c:v>
                </c:pt>
                <c:pt idx="409">
                  <c:v>45363</c:v>
                </c:pt>
                <c:pt idx="410">
                  <c:v>45364</c:v>
                </c:pt>
                <c:pt idx="411">
                  <c:v>45365</c:v>
                </c:pt>
                <c:pt idx="412">
                  <c:v>45366</c:v>
                </c:pt>
                <c:pt idx="413">
                  <c:v>45369</c:v>
                </c:pt>
                <c:pt idx="414">
                  <c:v>45370</c:v>
                </c:pt>
                <c:pt idx="415">
                  <c:v>45371</c:v>
                </c:pt>
                <c:pt idx="416">
                  <c:v>45372</c:v>
                </c:pt>
                <c:pt idx="417">
                  <c:v>45373</c:v>
                </c:pt>
                <c:pt idx="418">
                  <c:v>45376</c:v>
                </c:pt>
                <c:pt idx="419">
                  <c:v>45377</c:v>
                </c:pt>
                <c:pt idx="420">
                  <c:v>45378</c:v>
                </c:pt>
                <c:pt idx="421">
                  <c:v>45379</c:v>
                </c:pt>
                <c:pt idx="422">
                  <c:v>45383</c:v>
                </c:pt>
                <c:pt idx="423">
                  <c:v>45384</c:v>
                </c:pt>
                <c:pt idx="424">
                  <c:v>45385</c:v>
                </c:pt>
                <c:pt idx="425">
                  <c:v>45386</c:v>
                </c:pt>
                <c:pt idx="426">
                  <c:v>45387</c:v>
                </c:pt>
                <c:pt idx="427">
                  <c:v>45390</c:v>
                </c:pt>
                <c:pt idx="428">
                  <c:v>45391</c:v>
                </c:pt>
                <c:pt idx="429">
                  <c:v>45392</c:v>
                </c:pt>
                <c:pt idx="430">
                  <c:v>45393</c:v>
                </c:pt>
                <c:pt idx="431">
                  <c:v>45394</c:v>
                </c:pt>
                <c:pt idx="432">
                  <c:v>45397</c:v>
                </c:pt>
                <c:pt idx="433">
                  <c:v>45398</c:v>
                </c:pt>
                <c:pt idx="434">
                  <c:v>45399</c:v>
                </c:pt>
                <c:pt idx="435">
                  <c:v>45400</c:v>
                </c:pt>
                <c:pt idx="436">
                  <c:v>45401</c:v>
                </c:pt>
                <c:pt idx="437">
                  <c:v>45404</c:v>
                </c:pt>
                <c:pt idx="438">
                  <c:v>45405</c:v>
                </c:pt>
                <c:pt idx="439">
                  <c:v>45406</c:v>
                </c:pt>
                <c:pt idx="440">
                  <c:v>45407</c:v>
                </c:pt>
                <c:pt idx="441">
                  <c:v>45408</c:v>
                </c:pt>
                <c:pt idx="442">
                  <c:v>45411</c:v>
                </c:pt>
                <c:pt idx="443">
                  <c:v>45412</c:v>
                </c:pt>
                <c:pt idx="444">
                  <c:v>45413</c:v>
                </c:pt>
                <c:pt idx="445">
                  <c:v>45414</c:v>
                </c:pt>
                <c:pt idx="446">
                  <c:v>45415</c:v>
                </c:pt>
                <c:pt idx="447">
                  <c:v>45418</c:v>
                </c:pt>
                <c:pt idx="448">
                  <c:v>45419</c:v>
                </c:pt>
                <c:pt idx="449">
                  <c:v>45420</c:v>
                </c:pt>
                <c:pt idx="450">
                  <c:v>45421</c:v>
                </c:pt>
                <c:pt idx="451">
                  <c:v>45422</c:v>
                </c:pt>
                <c:pt idx="452">
                  <c:v>45425</c:v>
                </c:pt>
                <c:pt idx="453">
                  <c:v>45426</c:v>
                </c:pt>
                <c:pt idx="454">
                  <c:v>45427</c:v>
                </c:pt>
                <c:pt idx="455">
                  <c:v>45428</c:v>
                </c:pt>
                <c:pt idx="456">
                  <c:v>45429</c:v>
                </c:pt>
                <c:pt idx="457">
                  <c:v>45433</c:v>
                </c:pt>
                <c:pt idx="458">
                  <c:v>45434</c:v>
                </c:pt>
                <c:pt idx="459">
                  <c:v>45435</c:v>
                </c:pt>
                <c:pt idx="460">
                  <c:v>45436</c:v>
                </c:pt>
                <c:pt idx="461">
                  <c:v>45439</c:v>
                </c:pt>
                <c:pt idx="462">
                  <c:v>45440</c:v>
                </c:pt>
                <c:pt idx="463">
                  <c:v>45441</c:v>
                </c:pt>
                <c:pt idx="464">
                  <c:v>45442</c:v>
                </c:pt>
                <c:pt idx="465">
                  <c:v>45443</c:v>
                </c:pt>
                <c:pt idx="466">
                  <c:v>45446</c:v>
                </c:pt>
                <c:pt idx="467">
                  <c:v>45447</c:v>
                </c:pt>
                <c:pt idx="468">
                  <c:v>45448</c:v>
                </c:pt>
                <c:pt idx="469">
                  <c:v>45449</c:v>
                </c:pt>
                <c:pt idx="470">
                  <c:v>45450</c:v>
                </c:pt>
                <c:pt idx="471">
                  <c:v>45453</c:v>
                </c:pt>
                <c:pt idx="472">
                  <c:v>45454</c:v>
                </c:pt>
                <c:pt idx="473">
                  <c:v>45455</c:v>
                </c:pt>
                <c:pt idx="474">
                  <c:v>45456</c:v>
                </c:pt>
                <c:pt idx="475">
                  <c:v>45457</c:v>
                </c:pt>
                <c:pt idx="476">
                  <c:v>45460</c:v>
                </c:pt>
                <c:pt idx="477">
                  <c:v>45461</c:v>
                </c:pt>
                <c:pt idx="478">
                  <c:v>45462</c:v>
                </c:pt>
                <c:pt idx="479">
                  <c:v>45463</c:v>
                </c:pt>
                <c:pt idx="480">
                  <c:v>45464</c:v>
                </c:pt>
                <c:pt idx="481">
                  <c:v>45467</c:v>
                </c:pt>
                <c:pt idx="482">
                  <c:v>45468</c:v>
                </c:pt>
                <c:pt idx="483">
                  <c:v>45469</c:v>
                </c:pt>
                <c:pt idx="484">
                  <c:v>45470</c:v>
                </c:pt>
                <c:pt idx="485">
                  <c:v>45471</c:v>
                </c:pt>
                <c:pt idx="486">
                  <c:v>45475</c:v>
                </c:pt>
                <c:pt idx="487">
                  <c:v>45476</c:v>
                </c:pt>
                <c:pt idx="488">
                  <c:v>45477</c:v>
                </c:pt>
                <c:pt idx="489">
                  <c:v>45478</c:v>
                </c:pt>
                <c:pt idx="490">
                  <c:v>45481</c:v>
                </c:pt>
                <c:pt idx="491">
                  <c:v>45482</c:v>
                </c:pt>
                <c:pt idx="492">
                  <c:v>45483</c:v>
                </c:pt>
                <c:pt idx="493">
                  <c:v>45484</c:v>
                </c:pt>
                <c:pt idx="494">
                  <c:v>45485</c:v>
                </c:pt>
                <c:pt idx="495">
                  <c:v>45488</c:v>
                </c:pt>
                <c:pt idx="496">
                  <c:v>45489</c:v>
                </c:pt>
                <c:pt idx="497">
                  <c:v>45490</c:v>
                </c:pt>
                <c:pt idx="498">
                  <c:v>45491</c:v>
                </c:pt>
                <c:pt idx="499">
                  <c:v>45492</c:v>
                </c:pt>
                <c:pt idx="500">
                  <c:v>45495</c:v>
                </c:pt>
                <c:pt idx="501">
                  <c:v>45496</c:v>
                </c:pt>
                <c:pt idx="502">
                  <c:v>45497</c:v>
                </c:pt>
                <c:pt idx="503">
                  <c:v>45498</c:v>
                </c:pt>
                <c:pt idx="504">
                  <c:v>45499</c:v>
                </c:pt>
                <c:pt idx="505">
                  <c:v>45502</c:v>
                </c:pt>
                <c:pt idx="506">
                  <c:v>45503</c:v>
                </c:pt>
                <c:pt idx="507">
                  <c:v>45504</c:v>
                </c:pt>
                <c:pt idx="508">
                  <c:v>45505</c:v>
                </c:pt>
                <c:pt idx="509">
                  <c:v>45506</c:v>
                </c:pt>
                <c:pt idx="510">
                  <c:v>45510</c:v>
                </c:pt>
                <c:pt idx="511">
                  <c:v>45511</c:v>
                </c:pt>
                <c:pt idx="512">
                  <c:v>45512</c:v>
                </c:pt>
                <c:pt idx="513">
                  <c:v>45513</c:v>
                </c:pt>
                <c:pt idx="514">
                  <c:v>45516</c:v>
                </c:pt>
                <c:pt idx="515">
                  <c:v>45517</c:v>
                </c:pt>
                <c:pt idx="516">
                  <c:v>45518</c:v>
                </c:pt>
                <c:pt idx="517">
                  <c:v>45519</c:v>
                </c:pt>
                <c:pt idx="518">
                  <c:v>45520</c:v>
                </c:pt>
                <c:pt idx="519">
                  <c:v>45523</c:v>
                </c:pt>
                <c:pt idx="520">
                  <c:v>45524</c:v>
                </c:pt>
                <c:pt idx="521">
                  <c:v>45525</c:v>
                </c:pt>
                <c:pt idx="522">
                  <c:v>45526</c:v>
                </c:pt>
                <c:pt idx="523">
                  <c:v>45527</c:v>
                </c:pt>
                <c:pt idx="524">
                  <c:v>45530</c:v>
                </c:pt>
                <c:pt idx="525">
                  <c:v>45531</c:v>
                </c:pt>
                <c:pt idx="526">
                  <c:v>45532</c:v>
                </c:pt>
                <c:pt idx="527">
                  <c:v>45533</c:v>
                </c:pt>
                <c:pt idx="528">
                  <c:v>45534</c:v>
                </c:pt>
                <c:pt idx="529">
                  <c:v>45538</c:v>
                </c:pt>
                <c:pt idx="530">
                  <c:v>45539</c:v>
                </c:pt>
                <c:pt idx="531">
                  <c:v>45540</c:v>
                </c:pt>
                <c:pt idx="532">
                  <c:v>45541</c:v>
                </c:pt>
                <c:pt idx="533">
                  <c:v>45544</c:v>
                </c:pt>
                <c:pt idx="534">
                  <c:v>45545</c:v>
                </c:pt>
                <c:pt idx="535">
                  <c:v>45546</c:v>
                </c:pt>
                <c:pt idx="536">
                  <c:v>45547</c:v>
                </c:pt>
                <c:pt idx="537">
                  <c:v>45548</c:v>
                </c:pt>
                <c:pt idx="538">
                  <c:v>45551</c:v>
                </c:pt>
                <c:pt idx="539">
                  <c:v>45552</c:v>
                </c:pt>
                <c:pt idx="540">
                  <c:v>45553</c:v>
                </c:pt>
                <c:pt idx="541">
                  <c:v>45554</c:v>
                </c:pt>
                <c:pt idx="542">
                  <c:v>45555</c:v>
                </c:pt>
                <c:pt idx="543">
                  <c:v>45558</c:v>
                </c:pt>
                <c:pt idx="544">
                  <c:v>45559</c:v>
                </c:pt>
                <c:pt idx="545">
                  <c:v>45560</c:v>
                </c:pt>
                <c:pt idx="546">
                  <c:v>45561</c:v>
                </c:pt>
                <c:pt idx="547">
                  <c:v>45562</c:v>
                </c:pt>
                <c:pt idx="548">
                  <c:v>45565</c:v>
                </c:pt>
                <c:pt idx="549">
                  <c:v>45566</c:v>
                </c:pt>
                <c:pt idx="550">
                  <c:v>45567</c:v>
                </c:pt>
                <c:pt idx="551">
                  <c:v>45568</c:v>
                </c:pt>
                <c:pt idx="552">
                  <c:v>45569</c:v>
                </c:pt>
                <c:pt idx="553">
                  <c:v>45572</c:v>
                </c:pt>
                <c:pt idx="554">
                  <c:v>45573</c:v>
                </c:pt>
                <c:pt idx="555">
                  <c:v>45574</c:v>
                </c:pt>
                <c:pt idx="556">
                  <c:v>45575</c:v>
                </c:pt>
                <c:pt idx="557">
                  <c:v>45576</c:v>
                </c:pt>
                <c:pt idx="558">
                  <c:v>45580</c:v>
                </c:pt>
                <c:pt idx="559">
                  <c:v>45581</c:v>
                </c:pt>
                <c:pt idx="560">
                  <c:v>45582</c:v>
                </c:pt>
                <c:pt idx="561">
                  <c:v>45583</c:v>
                </c:pt>
                <c:pt idx="562">
                  <c:v>45586</c:v>
                </c:pt>
                <c:pt idx="563">
                  <c:v>45587</c:v>
                </c:pt>
                <c:pt idx="564">
                  <c:v>45588</c:v>
                </c:pt>
                <c:pt idx="565">
                  <c:v>45589</c:v>
                </c:pt>
                <c:pt idx="566">
                  <c:v>45590</c:v>
                </c:pt>
                <c:pt idx="567">
                  <c:v>45593</c:v>
                </c:pt>
                <c:pt idx="568">
                  <c:v>45594</c:v>
                </c:pt>
                <c:pt idx="569">
                  <c:v>45595</c:v>
                </c:pt>
                <c:pt idx="570">
                  <c:v>45596</c:v>
                </c:pt>
                <c:pt idx="571">
                  <c:v>45597</c:v>
                </c:pt>
                <c:pt idx="572">
                  <c:v>45600</c:v>
                </c:pt>
                <c:pt idx="573">
                  <c:v>45601</c:v>
                </c:pt>
                <c:pt idx="574">
                  <c:v>45602</c:v>
                </c:pt>
                <c:pt idx="575">
                  <c:v>45603</c:v>
                </c:pt>
                <c:pt idx="576">
                  <c:v>45604</c:v>
                </c:pt>
                <c:pt idx="577">
                  <c:v>45607</c:v>
                </c:pt>
                <c:pt idx="578">
                  <c:v>45608</c:v>
                </c:pt>
                <c:pt idx="579">
                  <c:v>45609</c:v>
                </c:pt>
                <c:pt idx="580">
                  <c:v>45610</c:v>
                </c:pt>
                <c:pt idx="581">
                  <c:v>45611</c:v>
                </c:pt>
                <c:pt idx="582">
                  <c:v>45614</c:v>
                </c:pt>
                <c:pt idx="583">
                  <c:v>45615</c:v>
                </c:pt>
                <c:pt idx="584">
                  <c:v>45616</c:v>
                </c:pt>
                <c:pt idx="585">
                  <c:v>45617</c:v>
                </c:pt>
                <c:pt idx="586">
                  <c:v>45618</c:v>
                </c:pt>
                <c:pt idx="587">
                  <c:v>45621</c:v>
                </c:pt>
                <c:pt idx="588">
                  <c:v>45622</c:v>
                </c:pt>
                <c:pt idx="589">
                  <c:v>45623</c:v>
                </c:pt>
                <c:pt idx="590">
                  <c:v>45624</c:v>
                </c:pt>
                <c:pt idx="591">
                  <c:v>45625</c:v>
                </c:pt>
                <c:pt idx="592">
                  <c:v>45628</c:v>
                </c:pt>
                <c:pt idx="593">
                  <c:v>45629</c:v>
                </c:pt>
                <c:pt idx="594">
                  <c:v>45630</c:v>
                </c:pt>
                <c:pt idx="595">
                  <c:v>45631</c:v>
                </c:pt>
                <c:pt idx="596">
                  <c:v>45632</c:v>
                </c:pt>
                <c:pt idx="597">
                  <c:v>45635</c:v>
                </c:pt>
                <c:pt idx="598">
                  <c:v>45636</c:v>
                </c:pt>
                <c:pt idx="599">
                  <c:v>45637</c:v>
                </c:pt>
                <c:pt idx="600">
                  <c:v>45638</c:v>
                </c:pt>
                <c:pt idx="601">
                  <c:v>45639</c:v>
                </c:pt>
                <c:pt idx="602">
                  <c:v>45642</c:v>
                </c:pt>
                <c:pt idx="603">
                  <c:v>45643</c:v>
                </c:pt>
                <c:pt idx="604">
                  <c:v>45644</c:v>
                </c:pt>
                <c:pt idx="605">
                  <c:v>45645</c:v>
                </c:pt>
                <c:pt idx="606">
                  <c:v>45646</c:v>
                </c:pt>
                <c:pt idx="607">
                  <c:v>45649</c:v>
                </c:pt>
                <c:pt idx="608">
                  <c:v>45650</c:v>
                </c:pt>
                <c:pt idx="609">
                  <c:v>45653</c:v>
                </c:pt>
                <c:pt idx="610">
                  <c:v>45656</c:v>
                </c:pt>
                <c:pt idx="611">
                  <c:v>45657</c:v>
                </c:pt>
                <c:pt idx="612">
                  <c:v>45659</c:v>
                </c:pt>
                <c:pt idx="613">
                  <c:v>45660</c:v>
                </c:pt>
                <c:pt idx="614">
                  <c:v>45663</c:v>
                </c:pt>
                <c:pt idx="615">
                  <c:v>45664</c:v>
                </c:pt>
                <c:pt idx="616">
                  <c:v>45665</c:v>
                </c:pt>
                <c:pt idx="617">
                  <c:v>45666</c:v>
                </c:pt>
                <c:pt idx="618">
                  <c:v>45667</c:v>
                </c:pt>
                <c:pt idx="619">
                  <c:v>45670</c:v>
                </c:pt>
                <c:pt idx="620">
                  <c:v>45671</c:v>
                </c:pt>
                <c:pt idx="621">
                  <c:v>45672</c:v>
                </c:pt>
                <c:pt idx="622">
                  <c:v>45673</c:v>
                </c:pt>
                <c:pt idx="623">
                  <c:v>45674</c:v>
                </c:pt>
                <c:pt idx="624">
                  <c:v>45677</c:v>
                </c:pt>
                <c:pt idx="625">
                  <c:v>45678</c:v>
                </c:pt>
                <c:pt idx="626">
                  <c:v>45679</c:v>
                </c:pt>
                <c:pt idx="627">
                  <c:v>45680</c:v>
                </c:pt>
                <c:pt idx="628">
                  <c:v>45681</c:v>
                </c:pt>
                <c:pt idx="629">
                  <c:v>45684</c:v>
                </c:pt>
                <c:pt idx="630">
                  <c:v>45685</c:v>
                </c:pt>
                <c:pt idx="631">
                  <c:v>45686</c:v>
                </c:pt>
                <c:pt idx="632">
                  <c:v>45687</c:v>
                </c:pt>
                <c:pt idx="633">
                  <c:v>45688</c:v>
                </c:pt>
                <c:pt idx="634">
                  <c:v>45691</c:v>
                </c:pt>
                <c:pt idx="635">
                  <c:v>45692</c:v>
                </c:pt>
                <c:pt idx="636">
                  <c:v>45693</c:v>
                </c:pt>
                <c:pt idx="637">
                  <c:v>45694</c:v>
                </c:pt>
                <c:pt idx="638">
                  <c:v>45695</c:v>
                </c:pt>
                <c:pt idx="639">
                  <c:v>45698</c:v>
                </c:pt>
                <c:pt idx="640">
                  <c:v>45699</c:v>
                </c:pt>
                <c:pt idx="641">
                  <c:v>45700</c:v>
                </c:pt>
                <c:pt idx="642">
                  <c:v>45701</c:v>
                </c:pt>
                <c:pt idx="643">
                  <c:v>45702</c:v>
                </c:pt>
                <c:pt idx="644">
                  <c:v>45706</c:v>
                </c:pt>
                <c:pt idx="645">
                  <c:v>45707</c:v>
                </c:pt>
                <c:pt idx="646">
                  <c:v>45708</c:v>
                </c:pt>
                <c:pt idx="647">
                  <c:v>45709</c:v>
                </c:pt>
                <c:pt idx="648">
                  <c:v>45712</c:v>
                </c:pt>
                <c:pt idx="649">
                  <c:v>45713</c:v>
                </c:pt>
                <c:pt idx="650">
                  <c:v>45714</c:v>
                </c:pt>
                <c:pt idx="651">
                  <c:v>45715</c:v>
                </c:pt>
                <c:pt idx="652">
                  <c:v>45716</c:v>
                </c:pt>
                <c:pt idx="653">
                  <c:v>45719</c:v>
                </c:pt>
                <c:pt idx="654">
                  <c:v>45720</c:v>
                </c:pt>
                <c:pt idx="655">
                  <c:v>45721</c:v>
                </c:pt>
                <c:pt idx="656">
                  <c:v>45722</c:v>
                </c:pt>
                <c:pt idx="657">
                  <c:v>45723</c:v>
                </c:pt>
                <c:pt idx="658">
                  <c:v>45726</c:v>
                </c:pt>
                <c:pt idx="659">
                  <c:v>45727</c:v>
                </c:pt>
                <c:pt idx="660">
                  <c:v>45728</c:v>
                </c:pt>
                <c:pt idx="661">
                  <c:v>45729</c:v>
                </c:pt>
                <c:pt idx="662">
                  <c:v>45730</c:v>
                </c:pt>
                <c:pt idx="663">
                  <c:v>45733</c:v>
                </c:pt>
                <c:pt idx="664">
                  <c:v>45734</c:v>
                </c:pt>
                <c:pt idx="665">
                  <c:v>45735</c:v>
                </c:pt>
                <c:pt idx="666">
                  <c:v>45736</c:v>
                </c:pt>
                <c:pt idx="667">
                  <c:v>45737</c:v>
                </c:pt>
                <c:pt idx="668">
                  <c:v>45740</c:v>
                </c:pt>
                <c:pt idx="669">
                  <c:v>45741</c:v>
                </c:pt>
                <c:pt idx="670">
                  <c:v>45742</c:v>
                </c:pt>
                <c:pt idx="671">
                  <c:v>45743</c:v>
                </c:pt>
                <c:pt idx="672">
                  <c:v>45744</c:v>
                </c:pt>
                <c:pt idx="673">
                  <c:v>45747</c:v>
                </c:pt>
                <c:pt idx="674">
                  <c:v>45748</c:v>
                </c:pt>
                <c:pt idx="675">
                  <c:v>45749</c:v>
                </c:pt>
                <c:pt idx="676">
                  <c:v>45750</c:v>
                </c:pt>
                <c:pt idx="677">
                  <c:v>45751</c:v>
                </c:pt>
                <c:pt idx="678">
                  <c:v>45754</c:v>
                </c:pt>
                <c:pt idx="679">
                  <c:v>45755</c:v>
                </c:pt>
                <c:pt idx="680">
                  <c:v>45756</c:v>
                </c:pt>
                <c:pt idx="681">
                  <c:v>45757</c:v>
                </c:pt>
                <c:pt idx="682">
                  <c:v>45758</c:v>
                </c:pt>
                <c:pt idx="683">
                  <c:v>45761</c:v>
                </c:pt>
                <c:pt idx="684">
                  <c:v>45762</c:v>
                </c:pt>
                <c:pt idx="685">
                  <c:v>45763</c:v>
                </c:pt>
                <c:pt idx="686">
                  <c:v>45764</c:v>
                </c:pt>
                <c:pt idx="687">
                  <c:v>45768</c:v>
                </c:pt>
                <c:pt idx="688">
                  <c:v>45769</c:v>
                </c:pt>
                <c:pt idx="689">
                  <c:v>45770</c:v>
                </c:pt>
                <c:pt idx="690">
                  <c:v>45771</c:v>
                </c:pt>
                <c:pt idx="691">
                  <c:v>45772</c:v>
                </c:pt>
                <c:pt idx="692">
                  <c:v>45775</c:v>
                </c:pt>
                <c:pt idx="693">
                  <c:v>45776</c:v>
                </c:pt>
                <c:pt idx="694">
                  <c:v>45777</c:v>
                </c:pt>
                <c:pt idx="695">
                  <c:v>45778</c:v>
                </c:pt>
                <c:pt idx="696">
                  <c:v>45779</c:v>
                </c:pt>
                <c:pt idx="697">
                  <c:v>45782</c:v>
                </c:pt>
                <c:pt idx="698">
                  <c:v>45783</c:v>
                </c:pt>
                <c:pt idx="699">
                  <c:v>45784</c:v>
                </c:pt>
                <c:pt idx="700">
                  <c:v>45785</c:v>
                </c:pt>
                <c:pt idx="701">
                  <c:v>45786</c:v>
                </c:pt>
                <c:pt idx="702">
                  <c:v>45789</c:v>
                </c:pt>
                <c:pt idx="703">
                  <c:v>45790</c:v>
                </c:pt>
                <c:pt idx="704">
                  <c:v>45791</c:v>
                </c:pt>
                <c:pt idx="705">
                  <c:v>45792</c:v>
                </c:pt>
                <c:pt idx="706">
                  <c:v>45793</c:v>
                </c:pt>
                <c:pt idx="707">
                  <c:v>45797</c:v>
                </c:pt>
                <c:pt idx="708">
                  <c:v>45798</c:v>
                </c:pt>
                <c:pt idx="709">
                  <c:v>45799</c:v>
                </c:pt>
                <c:pt idx="710">
                  <c:v>45800</c:v>
                </c:pt>
                <c:pt idx="711">
                  <c:v>45803</c:v>
                </c:pt>
                <c:pt idx="712">
                  <c:v>45804</c:v>
                </c:pt>
                <c:pt idx="713">
                  <c:v>45805</c:v>
                </c:pt>
                <c:pt idx="714">
                  <c:v>45806</c:v>
                </c:pt>
                <c:pt idx="715">
                  <c:v>45807</c:v>
                </c:pt>
                <c:pt idx="716">
                  <c:v>45810</c:v>
                </c:pt>
                <c:pt idx="717">
                  <c:v>45811</c:v>
                </c:pt>
                <c:pt idx="718">
                  <c:v>45812</c:v>
                </c:pt>
                <c:pt idx="719">
                  <c:v>45813</c:v>
                </c:pt>
                <c:pt idx="720">
                  <c:v>45814</c:v>
                </c:pt>
                <c:pt idx="721">
                  <c:v>45817</c:v>
                </c:pt>
                <c:pt idx="722">
                  <c:v>45818</c:v>
                </c:pt>
                <c:pt idx="723">
                  <c:v>45819</c:v>
                </c:pt>
                <c:pt idx="724">
                  <c:v>45820</c:v>
                </c:pt>
                <c:pt idx="725">
                  <c:v>45821</c:v>
                </c:pt>
                <c:pt idx="726">
                  <c:v>45824</c:v>
                </c:pt>
                <c:pt idx="727">
                  <c:v>45825</c:v>
                </c:pt>
                <c:pt idx="728">
                  <c:v>45826</c:v>
                </c:pt>
                <c:pt idx="729">
                  <c:v>45827</c:v>
                </c:pt>
                <c:pt idx="730">
                  <c:v>45828</c:v>
                </c:pt>
                <c:pt idx="731">
                  <c:v>45831</c:v>
                </c:pt>
                <c:pt idx="732">
                  <c:v>45832</c:v>
                </c:pt>
                <c:pt idx="733">
                  <c:v>45833</c:v>
                </c:pt>
                <c:pt idx="734">
                  <c:v>45834</c:v>
                </c:pt>
                <c:pt idx="735">
                  <c:v>45835</c:v>
                </c:pt>
                <c:pt idx="736">
                  <c:v>45838</c:v>
                </c:pt>
                <c:pt idx="737">
                  <c:v>45840</c:v>
                </c:pt>
                <c:pt idx="738">
                  <c:v>45841</c:v>
                </c:pt>
                <c:pt idx="739">
                  <c:v>45842</c:v>
                </c:pt>
                <c:pt idx="740">
                  <c:v>45845</c:v>
                </c:pt>
                <c:pt idx="741">
                  <c:v>45846</c:v>
                </c:pt>
                <c:pt idx="742">
                  <c:v>45847</c:v>
                </c:pt>
                <c:pt idx="743">
                  <c:v>45848</c:v>
                </c:pt>
                <c:pt idx="744">
                  <c:v>45849</c:v>
                </c:pt>
                <c:pt idx="745">
                  <c:v>45852</c:v>
                </c:pt>
                <c:pt idx="746">
                  <c:v>45853</c:v>
                </c:pt>
                <c:pt idx="747">
                  <c:v>45854</c:v>
                </c:pt>
                <c:pt idx="748">
                  <c:v>45855</c:v>
                </c:pt>
                <c:pt idx="749">
                  <c:v>45856</c:v>
                </c:pt>
                <c:pt idx="750">
                  <c:v>45859</c:v>
                </c:pt>
                <c:pt idx="751">
                  <c:v>45860</c:v>
                </c:pt>
                <c:pt idx="752">
                  <c:v>45861</c:v>
                </c:pt>
              </c:numCache>
            </c:numRef>
          </c:cat>
          <c:val>
            <c:numRef>
              <c:f>'Pane 1'!$B$37:$B$789</c:f>
              <c:numCache>
                <c:formatCode>0.00\x</c:formatCode>
                <c:ptCount val="753"/>
                <c:pt idx="0">
                  <c:v>1.1284017102900303</c:v>
                </c:pt>
                <c:pt idx="1">
                  <c:v>1.1614165983653917</c:v>
                </c:pt>
                <c:pt idx="2">
                  <c:v>1.1655434593748117</c:v>
                </c:pt>
                <c:pt idx="3">
                  <c:v>1.1808718002669438</c:v>
                </c:pt>
                <c:pt idx="4">
                  <c:v>1.1897150738585587</c:v>
                </c:pt>
                <c:pt idx="5">
                  <c:v>1.1773344908302981</c:v>
                </c:pt>
                <c:pt idx="6">
                  <c:v>1.1508046700554542</c:v>
                </c:pt>
                <c:pt idx="7">
                  <c:v>1.1962001411590759</c:v>
                </c:pt>
                <c:pt idx="8">
                  <c:v>1.1891255222857842</c:v>
                </c:pt>
                <c:pt idx="9">
                  <c:v>1.1883728954608397</c:v>
                </c:pt>
                <c:pt idx="10">
                  <c:v>1.2066204639132134</c:v>
                </c:pt>
                <c:pt idx="11">
                  <c:v>1.2031990448283933</c:v>
                </c:pt>
                <c:pt idx="12">
                  <c:v>1.1946454971163432</c:v>
                </c:pt>
                <c:pt idx="13">
                  <c:v>1.2185954307100837</c:v>
                </c:pt>
                <c:pt idx="14">
                  <c:v>1.2260085053938605</c:v>
                </c:pt>
                <c:pt idx="15">
                  <c:v>1.2345620531059107</c:v>
                </c:pt>
                <c:pt idx="16">
                  <c:v>1.2094716464838968</c:v>
                </c:pt>
                <c:pt idx="17">
                  <c:v>1.2089014099697601</c:v>
                </c:pt>
                <c:pt idx="18">
                  <c:v>1.189513368489113</c:v>
                </c:pt>
                <c:pt idx="19">
                  <c:v>1.20376928134253</c:v>
                </c:pt>
                <c:pt idx="20">
                  <c:v>1.1969264431728899</c:v>
                </c:pt>
                <c:pt idx="21">
                  <c:v>1.2083311734556235</c:v>
                </c:pt>
                <c:pt idx="22">
                  <c:v>1.2060502273990767</c:v>
                </c:pt>
                <c:pt idx="23">
                  <c:v>1.1501670490136822</c:v>
                </c:pt>
                <c:pt idx="24">
                  <c:v>1.1381920822168119</c:v>
                </c:pt>
                <c:pt idx="25">
                  <c:v>1.1193742772503015</c:v>
                </c:pt>
                <c:pt idx="26">
                  <c:v>1.1119612025665246</c:v>
                </c:pt>
                <c:pt idx="27">
                  <c:v>1.0920029245717409</c:v>
                </c:pt>
                <c:pt idx="28">
                  <c:v>1.1165230946796181</c:v>
                </c:pt>
                <c:pt idx="29">
                  <c:v>1.111390966052388</c:v>
                </c:pt>
                <c:pt idx="30">
                  <c:v>1.1484563394712721</c:v>
                </c:pt>
                <c:pt idx="31">
                  <c:v>1.1644229618670991</c:v>
                </c:pt>
                <c:pt idx="32">
                  <c:v>1.1821002938053362</c:v>
                </c:pt>
                <c:pt idx="33">
                  <c:v>1.1809598207770629</c:v>
                </c:pt>
                <c:pt idx="34">
                  <c:v>1.1661336714095092</c:v>
                </c:pt>
                <c:pt idx="35">
                  <c:v>1.1701253270084659</c:v>
                </c:pt>
                <c:pt idx="36">
                  <c:v>1.1410432647874953</c:v>
                </c:pt>
                <c:pt idx="37">
                  <c:v>1.159290833239869</c:v>
                </c:pt>
                <c:pt idx="38">
                  <c:v>1.171836036550876</c:v>
                </c:pt>
                <c:pt idx="39">
                  <c:v>1.1473158664429988</c:v>
                </c:pt>
                <c:pt idx="40">
                  <c:v>1.1644229618670991</c:v>
                </c:pt>
                <c:pt idx="41">
                  <c:v>1.1598610697540057</c:v>
                </c:pt>
                <c:pt idx="42">
                  <c:v>1.1210849867927115</c:v>
                </c:pt>
                <c:pt idx="43">
                  <c:v>1.1108207295382513</c:v>
                </c:pt>
                <c:pt idx="44">
                  <c:v>1.1045481278827478</c:v>
                </c:pt>
                <c:pt idx="45">
                  <c:v>1.1615717792964158</c:v>
                </c:pt>
                <c:pt idx="46">
                  <c:v>1.1792491112346528</c:v>
                </c:pt>
                <c:pt idx="47">
                  <c:v>1.2208763767666304</c:v>
                </c:pt>
                <c:pt idx="48">
                  <c:v>1.2379834721907308</c:v>
                </c:pt>
                <c:pt idx="49">
                  <c:v>1.2379834721907308</c:v>
                </c:pt>
                <c:pt idx="50">
                  <c:v>1.2357025261341841</c:v>
                </c:pt>
                <c:pt idx="51">
                  <c:v>1.2659250613834281</c:v>
                </c:pt>
                <c:pt idx="52">
                  <c:v>1.2134633020828536</c:v>
                </c:pt>
                <c:pt idx="53">
                  <c:v>1.1826705303194729</c:v>
                </c:pt>
                <c:pt idx="54">
                  <c:v>1.1883728954608397</c:v>
                </c:pt>
                <c:pt idx="55">
                  <c:v>1.1513075220419555</c:v>
                </c:pt>
                <c:pt idx="56">
                  <c:v>1.1210849867927115</c:v>
                </c:pt>
                <c:pt idx="57">
                  <c:v>1.143324210844042</c:v>
                </c:pt>
                <c:pt idx="58">
                  <c:v>1.1581503602115957</c:v>
                </c:pt>
                <c:pt idx="59">
                  <c:v>1.1353408996461285</c:v>
                </c:pt>
                <c:pt idx="60">
                  <c:v>1.1404730282733586</c:v>
                </c:pt>
                <c:pt idx="61">
                  <c:v>1.1701253270084659</c:v>
                </c:pt>
                <c:pt idx="62">
                  <c:v>1.1758276921498327</c:v>
                </c:pt>
                <c:pt idx="63">
                  <c:v>1.1843812398618829</c:v>
                </c:pt>
                <c:pt idx="64">
                  <c:v>1.2134633020828536</c:v>
                </c:pt>
                <c:pt idx="65">
                  <c:v>1.1969264431728899</c:v>
                </c:pt>
                <c:pt idx="66">
                  <c:v>1.1872324224325663</c:v>
                </c:pt>
                <c:pt idx="67">
                  <c:v>1.1684146174660559</c:v>
                </c:pt>
                <c:pt idx="68">
                  <c:v>1.173546746093286</c:v>
                </c:pt>
                <c:pt idx="69">
                  <c:v>1.1176635677078914</c:v>
                </c:pt>
                <c:pt idx="70">
                  <c:v>0.96695529271284142</c:v>
                </c:pt>
                <c:pt idx="71">
                  <c:v>1.02880171021116</c:v>
                </c:pt>
                <c:pt idx="72">
                  <c:v>1.0562292518843273</c:v>
                </c:pt>
                <c:pt idx="73">
                  <c:v>1.1282937731432376</c:v>
                </c:pt>
                <c:pt idx="74">
                  <c:v>1.115924489643574</c:v>
                </c:pt>
                <c:pt idx="75">
                  <c:v>1.1777709071418925</c:v>
                </c:pt>
                <c:pt idx="76">
                  <c:v>1.1729307527289807</c:v>
                </c:pt>
                <c:pt idx="77">
                  <c:v>1.1600236742945489</c:v>
                </c:pt>
                <c:pt idx="78">
                  <c:v>1.1433520313167413</c:v>
                </c:pt>
                <c:pt idx="79">
                  <c:v>1.1320583376866136</c:v>
                </c:pt>
                <c:pt idx="80">
                  <c:v>1.114848899774038</c:v>
                </c:pt>
                <c:pt idx="81">
                  <c:v>1.1245292085998617</c:v>
                </c:pt>
                <c:pt idx="82">
                  <c:v>1.110008745361126</c:v>
                </c:pt>
                <c:pt idx="83">
                  <c:v>1.1541079300121011</c:v>
                </c:pt>
                <c:pt idx="84">
                  <c:v>1.1680905983160688</c:v>
                </c:pt>
                <c:pt idx="85">
                  <c:v>1.1804598818157324</c:v>
                </c:pt>
                <c:pt idx="86">
                  <c:v>1.156796904685941</c:v>
                </c:pt>
                <c:pt idx="87">
                  <c:v>1.1261425934041658</c:v>
                </c:pt>
                <c:pt idx="88">
                  <c:v>1.1605614692293169</c:v>
                </c:pt>
                <c:pt idx="89">
                  <c:v>1.1804598818157324</c:v>
                </c:pt>
                <c:pt idx="90">
                  <c:v>1.237466144901139</c:v>
                </c:pt>
                <c:pt idx="91">
                  <c:v>1.2293992208796194</c:v>
                </c:pt>
                <c:pt idx="92">
                  <c:v>1.2089630133584357</c:v>
                </c:pt>
                <c:pt idx="93">
                  <c:v>1.2084252184236679</c:v>
                </c:pt>
                <c:pt idx="94">
                  <c:v>1.2385417347706751</c:v>
                </c:pt>
                <c:pt idx="95">
                  <c:v>1.2272480411405473</c:v>
                </c:pt>
                <c:pt idx="96">
                  <c:v>1.2186433221842596</c:v>
                </c:pt>
                <c:pt idx="97">
                  <c:v>1.2245590664667074</c:v>
                </c:pt>
                <c:pt idx="98">
                  <c:v>1.2724228156610584</c:v>
                </c:pt>
                <c:pt idx="99">
                  <c:v>1.2686582511176825</c:v>
                </c:pt>
                <c:pt idx="100">
                  <c:v>1.2240212715319394</c:v>
                </c:pt>
                <c:pt idx="101">
                  <c:v>1.2444574790531229</c:v>
                </c:pt>
                <c:pt idx="102">
                  <c:v>1.2143409627061157</c:v>
                </c:pt>
                <c:pt idx="103">
                  <c:v>1.2648936865743066</c:v>
                </c:pt>
                <c:pt idx="104">
                  <c:v>1.2794141498130422</c:v>
                </c:pt>
                <c:pt idx="105">
                  <c:v>1.2681204561829145</c:v>
                </c:pt>
                <c:pt idx="106">
                  <c:v>1.2697338409872183</c:v>
                </c:pt>
                <c:pt idx="107">
                  <c:v>1.2595157372266266</c:v>
                </c:pt>
                <c:pt idx="108">
                  <c:v>1.2552133777484826</c:v>
                </c:pt>
                <c:pt idx="109">
                  <c:v>1.2482220435964988</c:v>
                </c:pt>
                <c:pt idx="110">
                  <c:v>1.3106062560295855</c:v>
                </c:pt>
                <c:pt idx="111">
                  <c:v>1.368688108984528</c:v>
                </c:pt>
                <c:pt idx="112">
                  <c:v>1.3713770836583681</c:v>
                </c:pt>
                <c:pt idx="113">
                  <c:v>1.3778306228755839</c:v>
                </c:pt>
                <c:pt idx="114">
                  <c:v>1.3665369292454561</c:v>
                </c:pt>
                <c:pt idx="115">
                  <c:v>1.4014936000053753</c:v>
                </c:pt>
                <c:pt idx="116">
                  <c:v>1.3875109317014076</c:v>
                </c:pt>
                <c:pt idx="117">
                  <c:v>1.3977290354619993</c:v>
                </c:pt>
                <c:pt idx="118">
                  <c:v>1.4144006784398071</c:v>
                </c:pt>
                <c:pt idx="119">
                  <c:v>1.4036447797444473</c:v>
                </c:pt>
                <c:pt idx="120">
                  <c:v>1.3509408761371844</c:v>
                </c:pt>
                <c:pt idx="121">
                  <c:v>1.3364204128984487</c:v>
                </c:pt>
                <c:pt idx="122">
                  <c:v>1.3563188254848644</c:v>
                </c:pt>
                <c:pt idx="123">
                  <c:v>1.3633101596368482</c:v>
                </c:pt>
                <c:pt idx="124">
                  <c:v>1.3815951874189598</c:v>
                </c:pt>
                <c:pt idx="125">
                  <c:v>1.3955778557229275</c:v>
                </c:pt>
                <c:pt idx="126">
                  <c:v>1.4240809872656308</c:v>
                </c:pt>
                <c:pt idx="127">
                  <c:v>1.4095605240268951</c:v>
                </c:pt>
                <c:pt idx="128">
                  <c:v>1.4084849341573591</c:v>
                </c:pt>
                <c:pt idx="129">
                  <c:v>1.4014936000053753</c:v>
                </c:pt>
                <c:pt idx="130">
                  <c:v>1.3993424202663034</c:v>
                </c:pt>
                <c:pt idx="131">
                  <c:v>1.4262321670047027</c:v>
                </c:pt>
                <c:pt idx="132">
                  <c:v>1.3864353418318716</c:v>
                </c:pt>
                <c:pt idx="133">
                  <c:v>1.3208243597901772</c:v>
                </c:pt>
                <c:pt idx="134">
                  <c:v>1.3256645142030892</c:v>
                </c:pt>
                <c:pt idx="135">
                  <c:v>1.3342692331593768</c:v>
                </c:pt>
                <c:pt idx="136">
                  <c:v>1.326740104072625</c:v>
                </c:pt>
                <c:pt idx="137">
                  <c:v>1.289632253573634</c:v>
                </c:pt>
                <c:pt idx="138">
                  <c:v>1.2874810738345619</c:v>
                </c:pt>
                <c:pt idx="139">
                  <c:v>1.28532989409549</c:v>
                </c:pt>
                <c:pt idx="140">
                  <c:v>1.2788763548782742</c:v>
                </c:pt>
                <c:pt idx="141">
                  <c:v>1.3100165704054718</c:v>
                </c:pt>
                <c:pt idx="142">
                  <c:v>1.2986251219671634</c:v>
                </c:pt>
                <c:pt idx="143">
                  <c:v>1.2855249562631086</c:v>
                </c:pt>
                <c:pt idx="144">
                  <c:v>1.2798292320439544</c:v>
                </c:pt>
                <c:pt idx="145">
                  <c:v>1.2507810385262679</c:v>
                </c:pt>
                <c:pt idx="146">
                  <c:v>1.2399591625098749</c:v>
                </c:pt>
                <c:pt idx="147">
                  <c:v>1.2399591625098749</c:v>
                </c:pt>
                <c:pt idx="148">
                  <c:v>1.2365417279783824</c:v>
                </c:pt>
                <c:pt idx="149">
                  <c:v>1.2559071903235066</c:v>
                </c:pt>
                <c:pt idx="150">
                  <c:v>1.2655899214960689</c:v>
                </c:pt>
                <c:pt idx="151">
                  <c:v>1.2678682111837305</c:v>
                </c:pt>
                <c:pt idx="152">
                  <c:v>1.2798292320439544</c:v>
                </c:pt>
                <c:pt idx="153">
                  <c:v>1.2650203490741534</c:v>
                </c:pt>
                <c:pt idx="154">
                  <c:v>1.234833010712636</c:v>
                </c:pt>
                <c:pt idx="155">
                  <c:v>1.2268589968058201</c:v>
                </c:pt>
                <c:pt idx="156">
                  <c:v>1.2257198519619892</c:v>
                </c:pt>
                <c:pt idx="157">
                  <c:v>1.253628900635845</c:v>
                </c:pt>
                <c:pt idx="158">
                  <c:v>1.3316603224382579</c:v>
                </c:pt>
                <c:pt idx="159">
                  <c:v>1.3288124603286808</c:v>
                </c:pt>
                <c:pt idx="160">
                  <c:v>1.3698216747065912</c:v>
                </c:pt>
                <c:pt idx="161">
                  <c:v>1.3589997986901983</c:v>
                </c:pt>
                <c:pt idx="162">
                  <c:v>1.4176657581474867</c:v>
                </c:pt>
                <c:pt idx="163">
                  <c:v>1.4176657581474867</c:v>
                </c:pt>
                <c:pt idx="164">
                  <c:v>1.3812131231448996</c:v>
                </c:pt>
                <c:pt idx="165">
                  <c:v>1.407413454553009</c:v>
                </c:pt>
                <c:pt idx="166">
                  <c:v>1.4290572065857952</c:v>
                </c:pt>
                <c:pt idx="167">
                  <c:v>1.4489922413528349</c:v>
                </c:pt>
                <c:pt idx="168">
                  <c:v>1.4387399377583574</c:v>
                </c:pt>
                <c:pt idx="169">
                  <c:v>1.4478530965090042</c:v>
                </c:pt>
                <c:pt idx="170">
                  <c:v>1.4319050686953723</c:v>
                </c:pt>
                <c:pt idx="171">
                  <c:v>1.4347529308049494</c:v>
                </c:pt>
                <c:pt idx="172">
                  <c:v>1.4290572065857952</c:v>
                </c:pt>
                <c:pt idx="173">
                  <c:v>1.437031220492611</c:v>
                </c:pt>
                <c:pt idx="174">
                  <c:v>1.5031016214348001</c:v>
                </c:pt>
                <c:pt idx="175">
                  <c:v>1.5087973456539543</c:v>
                </c:pt>
                <c:pt idx="176">
                  <c:v>1.5144930698731085</c:v>
                </c:pt>
                <c:pt idx="177">
                  <c:v>1.4974058972156459</c:v>
                </c:pt>
                <c:pt idx="178">
                  <c:v>1.4905710281526607</c:v>
                </c:pt>
                <c:pt idx="179">
                  <c:v>1.5031016214348001</c:v>
                </c:pt>
                <c:pt idx="180">
                  <c:v>1.5241758010456707</c:v>
                </c:pt>
                <c:pt idx="181">
                  <c:v>1.4974058972156459</c:v>
                </c:pt>
                <c:pt idx="182">
                  <c:v>1.4774708624486061</c:v>
                </c:pt>
                <c:pt idx="183">
                  <c:v>1.4820274418239294</c:v>
                </c:pt>
                <c:pt idx="184">
                  <c:v>1.4746230003390288</c:v>
                </c:pt>
                <c:pt idx="185">
                  <c:v>1.4734838554951981</c:v>
                </c:pt>
                <c:pt idx="186">
                  <c:v>1.4700664209637055</c:v>
                </c:pt>
                <c:pt idx="187">
                  <c:v>1.4717751382294517</c:v>
                </c:pt>
                <c:pt idx="188">
                  <c:v>1.4888623108869146</c:v>
                </c:pt>
                <c:pt idx="189">
                  <c:v>1.4746230003390288</c:v>
                </c:pt>
                <c:pt idx="190">
                  <c:v>1.4837361590896756</c:v>
                </c:pt>
                <c:pt idx="191">
                  <c:v>1.4672185588541284</c:v>
                </c:pt>
                <c:pt idx="192">
                  <c:v>1.4660794140102975</c:v>
                </c:pt>
                <c:pt idx="193">
                  <c:v>1.5361368219058946</c:v>
                </c:pt>
                <c:pt idx="194">
                  <c:v>1.5548575145165249</c:v>
                </c:pt>
                <c:pt idx="195">
                  <c:v>1.5777062656482885</c:v>
                </c:pt>
                <c:pt idx="196">
                  <c:v>1.5451467952855251</c:v>
                </c:pt>
                <c:pt idx="197">
                  <c:v>1.5171570751491146</c:v>
                </c:pt>
                <c:pt idx="198">
                  <c:v>1.51372976247935</c:v>
                </c:pt>
                <c:pt idx="199">
                  <c:v>1.5108736685878796</c:v>
                </c:pt>
                <c:pt idx="200">
                  <c:v>1.4663186038809402</c:v>
                </c:pt>
                <c:pt idx="201">
                  <c:v>1.4851688235646452</c:v>
                </c:pt>
                <c:pt idx="202">
                  <c:v>1.4880249174561158</c:v>
                </c:pt>
                <c:pt idx="203">
                  <c:v>1.4457547278623528</c:v>
                </c:pt>
                <c:pt idx="204">
                  <c:v>1.41605135139106</c:v>
                </c:pt>
                <c:pt idx="205">
                  <c:v>1.3720675054624145</c:v>
                </c:pt>
                <c:pt idx="206">
                  <c:v>1.3783509120236497</c:v>
                </c:pt>
                <c:pt idx="207">
                  <c:v>1.3697826303492382</c:v>
                </c:pt>
                <c:pt idx="208">
                  <c:v>1.3572158172267681</c:v>
                </c:pt>
                <c:pt idx="209">
                  <c:v>1.3315109722035339</c:v>
                </c:pt>
                <c:pt idx="210">
                  <c:v>1.3218002529725343</c:v>
                </c:pt>
                <c:pt idx="211">
                  <c:v>1.3160880651895934</c:v>
                </c:pt>
                <c:pt idx="212">
                  <c:v>1.3023788145105351</c:v>
                </c:pt>
                <c:pt idx="213">
                  <c:v>1.3103758774066525</c:v>
                </c:pt>
                <c:pt idx="214">
                  <c:v>1.3412216914345336</c:v>
                </c:pt>
                <c:pt idx="215">
                  <c:v>1.3269412219771812</c:v>
                </c:pt>
                <c:pt idx="216">
                  <c:v>1.319515377859358</c:v>
                </c:pt>
                <c:pt idx="217">
                  <c:v>1.3103758774066525</c:v>
                </c:pt>
                <c:pt idx="218">
                  <c:v>1.2960954079493001</c:v>
                </c:pt>
                <c:pt idx="219">
                  <c:v>1.3063773459585937</c:v>
                </c:pt>
                <c:pt idx="220">
                  <c:v>1.2949529703927118</c:v>
                </c:pt>
                <c:pt idx="221">
                  <c:v>1.2909544389446532</c:v>
                </c:pt>
                <c:pt idx="222">
                  <c:v>1.2772451882655949</c:v>
                </c:pt>
                <c:pt idx="223">
                  <c:v>1.2778164070438891</c:v>
                </c:pt>
                <c:pt idx="224">
                  <c:v>1.2446857179028317</c:v>
                </c:pt>
                <c:pt idx="225">
                  <c:v>1.2595374061384781</c:v>
                </c:pt>
                <c:pt idx="226">
                  <c:v>1.2418296240113611</c:v>
                </c:pt>
                <c:pt idx="227">
                  <c:v>1.2138399038749506</c:v>
                </c:pt>
                <c:pt idx="228">
                  <c:v>1.21098380998348</c:v>
                </c:pt>
                <c:pt idx="229">
                  <c:v>1.2321189047803616</c:v>
                </c:pt>
                <c:pt idx="230">
                  <c:v>1.2389735301198905</c:v>
                </c:pt>
                <c:pt idx="231">
                  <c:v>1.2441144991245374</c:v>
                </c:pt>
                <c:pt idx="232">
                  <c:v>1.2515403432423606</c:v>
                </c:pt>
                <c:pt idx="233">
                  <c:v>1.2555388746904195</c:v>
                </c:pt>
                <c:pt idx="234">
                  <c:v>1.2572525310253015</c:v>
                </c:pt>
                <c:pt idx="235">
                  <c:v>1.2801012821570654</c:v>
                </c:pt>
                <c:pt idx="236">
                  <c:v>1.28352859482683</c:v>
                </c:pt>
                <c:pt idx="237">
                  <c:v>1.2663920314780071</c:v>
                </c:pt>
                <c:pt idx="238">
                  <c:v>1.2395447488981848</c:v>
                </c:pt>
                <c:pt idx="239">
                  <c:v>1.2401159676764788</c:v>
                </c:pt>
                <c:pt idx="240">
                  <c:v>1.2543964371338312</c:v>
                </c:pt>
                <c:pt idx="241">
                  <c:v>1.2623935000299484</c:v>
                </c:pt>
                <c:pt idx="242">
                  <c:v>1.3160880651895934</c:v>
                </c:pt>
                <c:pt idx="243">
                  <c:v>1.3178017215244757</c:v>
                </c:pt>
                <c:pt idx="244">
                  <c:v>1.3109470961849465</c:v>
                </c:pt>
                <c:pt idx="245">
                  <c:v>1.3098046586283583</c:v>
                </c:pt>
                <c:pt idx="246">
                  <c:v>1.3275124407554753</c:v>
                </c:pt>
                <c:pt idx="247">
                  <c:v>1.3269412219771812</c:v>
                </c:pt>
                <c:pt idx="248">
                  <c:v>1.2995227206190647</c:v>
                </c:pt>
                <c:pt idx="249">
                  <c:v>1.3115183149632406</c:v>
                </c:pt>
                <c:pt idx="250">
                  <c:v>1.3069485647368879</c:v>
                </c:pt>
                <c:pt idx="251">
                  <c:v>1.319515377859358</c:v>
                </c:pt>
                <c:pt idx="252">
                  <c:v>1.3000939393973587</c:v>
                </c:pt>
                <c:pt idx="253">
                  <c:v>1.2686769065911836</c:v>
                </c:pt>
                <c:pt idx="254">
                  <c:v>1.284099813605124</c:v>
                </c:pt>
                <c:pt idx="255">
                  <c:v>1.301236376953947</c:v>
                </c:pt>
                <c:pt idx="256">
                  <c:v>1.2932393140578295</c:v>
                </c:pt>
                <c:pt idx="257">
                  <c:v>1.2606798436950661</c:v>
                </c:pt>
                <c:pt idx="258">
                  <c:v>1.2452569366811257</c:v>
                </c:pt>
                <c:pt idx="259">
                  <c:v>1.2589661873601838</c:v>
                </c:pt>
                <c:pt idx="260">
                  <c:v>1.2781433306052188</c:v>
                </c:pt>
                <c:pt idx="261">
                  <c:v>1.2833673496676379</c:v>
                </c:pt>
                <c:pt idx="262">
                  <c:v>1.2990394068548954</c:v>
                </c:pt>
                <c:pt idx="263">
                  <c:v>1.319355036542081</c:v>
                </c:pt>
                <c:pt idx="264">
                  <c:v>1.3013611931048594</c:v>
                </c:pt>
                <c:pt idx="265">
                  <c:v>1.2543450215430869</c:v>
                </c:pt>
                <c:pt idx="266">
                  <c:v>1.2380925177933386</c:v>
                </c:pt>
                <c:pt idx="267">
                  <c:v>1.2311271590434463</c:v>
                </c:pt>
                <c:pt idx="268">
                  <c:v>1.2276444796685002</c:v>
                </c:pt>
                <c:pt idx="269">
                  <c:v>1.2346098384183926</c:v>
                </c:pt>
                <c:pt idx="270">
                  <c:v>1.2473796627931948</c:v>
                </c:pt>
                <c:pt idx="271">
                  <c:v>1.2653735062304163</c:v>
                </c:pt>
                <c:pt idx="272">
                  <c:v>1.2584081474805242</c:v>
                </c:pt>
                <c:pt idx="273">
                  <c:v>1.2560863612305602</c:v>
                </c:pt>
                <c:pt idx="274">
                  <c:v>1.2787237771677098</c:v>
                </c:pt>
                <c:pt idx="275">
                  <c:v>1.287430475605075</c:v>
                </c:pt>
                <c:pt idx="276">
                  <c:v>1.2839477962301289</c:v>
                </c:pt>
                <c:pt idx="277">
                  <c:v>1.2711779718553264</c:v>
                </c:pt>
                <c:pt idx="278">
                  <c:v>1.2740802046677815</c:v>
                </c:pt>
                <c:pt idx="279">
                  <c:v>1.2607299337304883</c:v>
                </c:pt>
                <c:pt idx="280">
                  <c:v>1.2537645749805959</c:v>
                </c:pt>
                <c:pt idx="281">
                  <c:v>1.2549254681055779</c:v>
                </c:pt>
                <c:pt idx="282">
                  <c:v>1.2508623421681409</c:v>
                </c:pt>
                <c:pt idx="283">
                  <c:v>1.2665343993553984</c:v>
                </c:pt>
                <c:pt idx="284">
                  <c:v>1.2642126131054343</c:v>
                </c:pt>
                <c:pt idx="285">
                  <c:v>1.2671148459178894</c:v>
                </c:pt>
                <c:pt idx="286">
                  <c:v>1.2804651168551828</c:v>
                </c:pt>
                <c:pt idx="287">
                  <c:v>1.3065852121672785</c:v>
                </c:pt>
                <c:pt idx="288">
                  <c:v>1.3071656587297695</c:v>
                </c:pt>
                <c:pt idx="289">
                  <c:v>1.2740802046677815</c:v>
                </c:pt>
                <c:pt idx="290">
                  <c:v>1.2845282427926199</c:v>
                </c:pt>
                <c:pt idx="291">
                  <c:v>1.2543450215430869</c:v>
                </c:pt>
                <c:pt idx="292">
                  <c:v>1.2363511781058656</c:v>
                </c:pt>
                <c:pt idx="293">
                  <c:v>1.215455101856189</c:v>
                </c:pt>
                <c:pt idx="294">
                  <c:v>1.1928176859190391</c:v>
                </c:pt>
                <c:pt idx="295">
                  <c:v>1.1481233006072309</c:v>
                </c:pt>
                <c:pt idx="296">
                  <c:v>1.1411579418573388</c:v>
                </c:pt>
                <c:pt idx="297">
                  <c:v>1.1452210677947758</c:v>
                </c:pt>
                <c:pt idx="298">
                  <c:v>1.1278076709200453</c:v>
                </c:pt>
                <c:pt idx="299">
                  <c:v>1.1295490106075183</c:v>
                </c:pt>
                <c:pt idx="300">
                  <c:v>1.1324512434199736</c:v>
                </c:pt>
                <c:pt idx="301">
                  <c:v>1.1440601746697938</c:v>
                </c:pt>
                <c:pt idx="302">
                  <c:v>1.1579908921695783</c:v>
                </c:pt>
                <c:pt idx="303">
                  <c:v>1.1777260752942729</c:v>
                </c:pt>
                <c:pt idx="304">
                  <c:v>1.2009439377939135</c:v>
                </c:pt>
                <c:pt idx="305">
                  <c:v>1.2021048309188955</c:v>
                </c:pt>
                <c:pt idx="306">
                  <c:v>1.2479601093556858</c:v>
                </c:pt>
                <c:pt idx="307">
                  <c:v>1.2497014490431588</c:v>
                </c:pt>
                <c:pt idx="308">
                  <c:v>1.2996198534173864</c:v>
                </c:pt>
                <c:pt idx="309">
                  <c:v>1.3152919106046437</c:v>
                </c:pt>
                <c:pt idx="310">
                  <c:v>1.319935483104572</c:v>
                </c:pt>
                <c:pt idx="311">
                  <c:v>1.3448946852916857</c:v>
                </c:pt>
                <c:pt idx="312">
                  <c:v>1.3158723571671347</c:v>
                </c:pt>
                <c:pt idx="313">
                  <c:v>1.319355036542081</c:v>
                </c:pt>
                <c:pt idx="314">
                  <c:v>1.3274812884169551</c:v>
                </c:pt>
                <c:pt idx="315">
                  <c:v>1.3077461052922605</c:v>
                </c:pt>
                <c:pt idx="316">
                  <c:v>1.3158723571671347</c:v>
                </c:pt>
                <c:pt idx="317">
                  <c:v>1.291493601542512</c:v>
                </c:pt>
                <c:pt idx="318">
                  <c:v>1.2856891359176019</c:v>
                </c:pt>
                <c:pt idx="319">
                  <c:v>1.290913154980021</c:v>
                </c:pt>
                <c:pt idx="320">
                  <c:v>1.2447516511112491</c:v>
                </c:pt>
                <c:pt idx="321">
                  <c:v>1.2706839771760667</c:v>
                </c:pt>
                <c:pt idx="322">
                  <c:v>1.2588453065812586</c:v>
                </c:pt>
                <c:pt idx="323">
                  <c:v>1.222765548578034</c:v>
                </c:pt>
                <c:pt idx="324">
                  <c:v>1.1810483283868056</c:v>
                </c:pt>
                <c:pt idx="325">
                  <c:v>1.191759506544013</c:v>
                </c:pt>
                <c:pt idx="326">
                  <c:v>1.1827395670432068</c:v>
                </c:pt>
                <c:pt idx="327">
                  <c:v>1.1771021048552028</c:v>
                </c:pt>
                <c:pt idx="328">
                  <c:v>1.212618116639627</c:v>
                </c:pt>
                <c:pt idx="329">
                  <c:v>1.2041619233576213</c:v>
                </c:pt>
                <c:pt idx="330">
                  <c:v>1.2317854880788401</c:v>
                </c:pt>
                <c:pt idx="331">
                  <c:v>1.2148731015148286</c:v>
                </c:pt>
                <c:pt idx="332">
                  <c:v>1.222765548578034</c:v>
                </c:pt>
                <c:pt idx="333">
                  <c:v>1.2509528595180532</c:v>
                </c:pt>
                <c:pt idx="334">
                  <c:v>1.252080351955654</c:v>
                </c:pt>
                <c:pt idx="335">
                  <c:v>1.2419329200172471</c:v>
                </c:pt>
                <c:pt idx="336">
                  <c:v>1.2430604124548479</c:v>
                </c:pt>
                <c:pt idx="337">
                  <c:v>1.2712477233948671</c:v>
                </c:pt>
                <c:pt idx="338">
                  <c:v>1.3343872999005102</c:v>
                </c:pt>
                <c:pt idx="339">
                  <c:v>1.332696061244109</c:v>
                </c:pt>
                <c:pt idx="340">
                  <c:v>1.3439709856201167</c:v>
                </c:pt>
                <c:pt idx="341">
                  <c:v>1.3496084478081205</c:v>
                </c:pt>
                <c:pt idx="342">
                  <c:v>1.3372060309945122</c:v>
                </c:pt>
                <c:pt idx="343">
                  <c:v>1.3349510461193106</c:v>
                </c:pt>
                <c:pt idx="344">
                  <c:v>1.3304410763689074</c:v>
                </c:pt>
                <c:pt idx="345">
                  <c:v>1.3202936444305007</c:v>
                </c:pt>
                <c:pt idx="346">
                  <c:v>1.2870326175212778</c:v>
                </c:pt>
                <c:pt idx="347">
                  <c:v>1.2746302007076695</c:v>
                </c:pt>
                <c:pt idx="348">
                  <c:v>1.2532078443932548</c:v>
                </c:pt>
                <c:pt idx="349">
                  <c:v>1.3259311066185044</c:v>
                </c:pt>
                <c:pt idx="350">
                  <c:v>1.3349510461193106</c:v>
                </c:pt>
                <c:pt idx="351">
                  <c:v>1.3197298982117003</c:v>
                </c:pt>
                <c:pt idx="352">
                  <c:v>1.338333523432113</c:v>
                </c:pt>
                <c:pt idx="353">
                  <c:v>1.3597558797465275</c:v>
                </c:pt>
                <c:pt idx="354">
                  <c:v>1.3388972696509134</c:v>
                </c:pt>
                <c:pt idx="355">
                  <c:v>1.3445347318389171</c:v>
                </c:pt>
                <c:pt idx="356">
                  <c:v>1.3597558797465275</c:v>
                </c:pt>
                <c:pt idx="357">
                  <c:v>1.374977027654138</c:v>
                </c:pt>
                <c:pt idx="358">
                  <c:v>1.3484809553705197</c:v>
                </c:pt>
                <c:pt idx="359">
                  <c:v>1.3496084478081205</c:v>
                </c:pt>
                <c:pt idx="360">
                  <c:v>1.3434072394013163</c:v>
                </c:pt>
                <c:pt idx="361">
                  <c:v>1.3045087503040897</c:v>
                </c:pt>
                <c:pt idx="362">
                  <c:v>1.3078912276168921</c:v>
                </c:pt>
                <c:pt idx="363">
                  <c:v>1.3174749133364987</c:v>
                </c:pt>
                <c:pt idx="364">
                  <c:v>1.3321323150253086</c:v>
                </c:pt>
                <c:pt idx="365">
                  <c:v>1.3152199284612971</c:v>
                </c:pt>
                <c:pt idx="366">
                  <c:v>1.3090187200544929</c:v>
                </c:pt>
                <c:pt idx="367">
                  <c:v>1.2954888108032836</c:v>
                </c:pt>
                <c:pt idx="368">
                  <c:v>1.332696061244109</c:v>
                </c:pt>
                <c:pt idx="369">
                  <c:v>1.3321323150253086</c:v>
                </c:pt>
                <c:pt idx="370">
                  <c:v>1.2148731015148286</c:v>
                </c:pt>
                <c:pt idx="371">
                  <c:v>1.1849945519184082</c:v>
                </c:pt>
                <c:pt idx="372">
                  <c:v>1.1810483283868056</c:v>
                </c:pt>
                <c:pt idx="373">
                  <c:v>1.1827395670432068</c:v>
                </c:pt>
                <c:pt idx="374">
                  <c:v>1.1855582981372086</c:v>
                </c:pt>
                <c:pt idx="375">
                  <c:v>1.2160005939524294</c:v>
                </c:pt>
                <c:pt idx="376">
                  <c:v>1.1849945519184082</c:v>
                </c:pt>
                <c:pt idx="377">
                  <c:v>1.1855582981372086</c:v>
                </c:pt>
                <c:pt idx="378">
                  <c:v>1.1776658510740032</c:v>
                </c:pt>
                <c:pt idx="379">
                  <c:v>1.1872495367936098</c:v>
                </c:pt>
                <c:pt idx="380">
                  <c:v>1.184430805699608</c:v>
                </c:pt>
                <c:pt idx="381">
                  <c:v>1.1838670594808076</c:v>
                </c:pt>
                <c:pt idx="382">
                  <c:v>1.2007794460448191</c:v>
                </c:pt>
                <c:pt idx="383">
                  <c:v>1.1697734040107979</c:v>
                </c:pt>
                <c:pt idx="384">
                  <c:v>1.1573709871971896</c:v>
                </c:pt>
                <c:pt idx="385">
                  <c:v>1.142149839289579</c:v>
                </c:pt>
                <c:pt idx="386">
                  <c:v>1.1348211384451741</c:v>
                </c:pt>
                <c:pt idx="387">
                  <c:v>1.1246737065067671</c:v>
                </c:pt>
                <c:pt idx="388">
                  <c:v>1.1117075434743584</c:v>
                </c:pt>
                <c:pt idx="389">
                  <c:v>1.115653767005961</c:v>
                </c:pt>
                <c:pt idx="390">
                  <c:v>1.0812652476591376</c:v>
                </c:pt>
                <c:pt idx="391">
                  <c:v>1.084387187628804</c:v>
                </c:pt>
                <c:pt idx="392">
                  <c:v>1.1196981149570528</c:v>
                </c:pt>
                <c:pt idx="393">
                  <c:v>1.1242543636445688</c:v>
                </c:pt>
                <c:pt idx="394">
                  <c:v>1.1350754542774193</c:v>
                </c:pt>
                <c:pt idx="395">
                  <c:v>1.1345059231914798</c:v>
                </c:pt>
                <c:pt idx="396">
                  <c:v>1.1060293688945049</c:v>
                </c:pt>
                <c:pt idx="397">
                  <c:v>1.1333668610196008</c:v>
                </c:pt>
                <c:pt idx="398">
                  <c:v>1.1271020190742662</c:v>
                </c:pt>
                <c:pt idx="399">
                  <c:v>1.1185590527851739</c:v>
                </c:pt>
                <c:pt idx="400">
                  <c:v>1.1071684310663839</c:v>
                </c:pt>
                <c:pt idx="401">
                  <c:v>1.1271020190742662</c:v>
                </c:pt>
                <c:pt idx="402">
                  <c:v>1.1544395111993622</c:v>
                </c:pt>
                <c:pt idx="403">
                  <c:v>1.1948762183010666</c:v>
                </c:pt>
                <c:pt idx="404">
                  <c:v>1.203419184590159</c:v>
                </c:pt>
                <c:pt idx="405">
                  <c:v>1.2108230887073725</c:v>
                </c:pt>
                <c:pt idx="406">
                  <c:v>1.2193660549964649</c:v>
                </c:pt>
                <c:pt idx="407">
                  <c:v>1.212531681965191</c:v>
                </c:pt>
                <c:pt idx="408">
                  <c:v>1.2193660549964649</c:v>
                </c:pt>
                <c:pt idx="409">
                  <c:v>1.20228012241828</c:v>
                </c:pt>
                <c:pt idx="410">
                  <c:v>1.2267699591136785</c:v>
                </c:pt>
                <c:pt idx="411">
                  <c:v>1.2142402752230095</c:v>
                </c:pt>
                <c:pt idx="412">
                  <c:v>1.2165183995667674</c:v>
                </c:pt>
                <c:pt idx="413">
                  <c:v>1.2056973089339169</c:v>
                </c:pt>
                <c:pt idx="414">
                  <c:v>1.1789293478947607</c:v>
                </c:pt>
                <c:pt idx="415">
                  <c:v>1.2056973089339169</c:v>
                </c:pt>
                <c:pt idx="416">
                  <c:v>1.2187965239105254</c:v>
                </c:pt>
                <c:pt idx="417">
                  <c:v>1.2028496535042195</c:v>
                </c:pt>
                <c:pt idx="418">
                  <c:v>1.2039887156760984</c:v>
                </c:pt>
                <c:pt idx="419">
                  <c:v>1.2017105913323405</c:v>
                </c:pt>
                <c:pt idx="420">
                  <c:v>1.2523988579809557</c:v>
                </c:pt>
                <c:pt idx="421">
                  <c:v>1.2831535366216886</c:v>
                </c:pt>
                <c:pt idx="422">
                  <c:v>1.3042261868014502</c:v>
                </c:pt>
                <c:pt idx="423">
                  <c:v>1.3275769613249695</c:v>
                </c:pt>
                <c:pt idx="424">
                  <c:v>1.3423847695593965</c:v>
                </c:pt>
                <c:pt idx="425">
                  <c:v>1.3412457073875175</c:v>
                </c:pt>
                <c:pt idx="426">
                  <c:v>1.3811128834032824</c:v>
                </c:pt>
                <c:pt idx="427">
                  <c:v>1.3685831995126134</c:v>
                </c:pt>
                <c:pt idx="428">
                  <c:v>1.3919339740361327</c:v>
                </c:pt>
                <c:pt idx="429">
                  <c:v>1.3942120983798907</c:v>
                </c:pt>
                <c:pt idx="430">
                  <c:v>1.4050331890127412</c:v>
                </c:pt>
                <c:pt idx="431">
                  <c:v>1.4027550646689833</c:v>
                </c:pt>
                <c:pt idx="432">
                  <c:v>1.3651660129969765</c:v>
                </c:pt>
                <c:pt idx="433">
                  <c:v>1.2973918137701761</c:v>
                </c:pt>
                <c:pt idx="434">
                  <c:v>1.3110605598327241</c:v>
                </c:pt>
                <c:pt idx="435">
                  <c:v>1.3315636789265459</c:v>
                </c:pt>
                <c:pt idx="436">
                  <c:v>1.3401066452156385</c:v>
                </c:pt>
                <c:pt idx="437">
                  <c:v>1.2820144744498096</c:v>
                </c:pt>
                <c:pt idx="438">
                  <c:v>1.2985308759420551</c:v>
                </c:pt>
                <c:pt idx="439">
                  <c:v>1.2888488474810837</c:v>
                </c:pt>
                <c:pt idx="440">
                  <c:v>1.3287160234968485</c:v>
                </c:pt>
                <c:pt idx="441">
                  <c:v>1.3304246167546669</c:v>
                </c:pt>
                <c:pt idx="442">
                  <c:v>1.3492191425906706</c:v>
                </c:pt>
                <c:pt idx="443">
                  <c:v>1.3030871246295712</c:v>
                </c:pt>
                <c:pt idx="444">
                  <c:v>1.2444063625339765</c:v>
                </c:pt>
                <c:pt idx="445">
                  <c:v>1.2521424589262837</c:v>
                </c:pt>
                <c:pt idx="446">
                  <c:v>1.2444063625339765</c:v>
                </c:pt>
                <c:pt idx="447">
                  <c:v>1.2593259770048546</c:v>
                </c:pt>
                <c:pt idx="448">
                  <c:v>1.270377543279579</c:v>
                </c:pt>
                <c:pt idx="449">
                  <c:v>1.2698249649658429</c:v>
                </c:pt>
                <c:pt idx="450">
                  <c:v>1.287507471005402</c:v>
                </c:pt>
                <c:pt idx="451">
                  <c:v>1.2786662179856223</c:v>
                </c:pt>
                <c:pt idx="452">
                  <c:v>1.2792187962993586</c:v>
                </c:pt>
                <c:pt idx="453">
                  <c:v>1.2930332541427643</c:v>
                </c:pt>
                <c:pt idx="454">
                  <c:v>1.3107157601823234</c:v>
                </c:pt>
                <c:pt idx="455">
                  <c:v>1.3173466999471581</c:v>
                </c:pt>
                <c:pt idx="456">
                  <c:v>1.344423037320233</c:v>
                </c:pt>
                <c:pt idx="457">
                  <c:v>1.3433178806927606</c:v>
                </c:pt>
                <c:pt idx="458">
                  <c:v>1.307400290299906</c:v>
                </c:pt>
                <c:pt idx="459">
                  <c:v>1.2869548926916656</c:v>
                </c:pt>
                <c:pt idx="460">
                  <c:v>1.2858497360641934</c:v>
                </c:pt>
                <c:pt idx="461">
                  <c:v>1.3062951336724336</c:v>
                </c:pt>
                <c:pt idx="462">
                  <c:v>1.3151363866922132</c:v>
                </c:pt>
                <c:pt idx="463">
                  <c:v>1.2836394228092485</c:v>
                </c:pt>
                <c:pt idx="464">
                  <c:v>1.2941384107702367</c:v>
                </c:pt>
                <c:pt idx="465">
                  <c:v>1.2847445794367209</c:v>
                </c:pt>
                <c:pt idx="466">
                  <c:v>1.3129260734372683</c:v>
                </c:pt>
                <c:pt idx="467">
                  <c:v>1.245511519161449</c:v>
                </c:pt>
                <c:pt idx="468">
                  <c:v>1.2637466035147444</c:v>
                </c:pt>
                <c:pt idx="469">
                  <c:v>1.3085054469273785</c:v>
                </c:pt>
                <c:pt idx="470">
                  <c:v>1.228381591435626</c:v>
                </c:pt>
                <c:pt idx="471">
                  <c:v>1.2504847239850749</c:v>
                </c:pt>
                <c:pt idx="472">
                  <c:v>1.2300393263768348</c:v>
                </c:pt>
                <c:pt idx="473">
                  <c:v>1.2433012059065041</c:v>
                </c:pt>
                <c:pt idx="474">
                  <c:v>1.2189877601021102</c:v>
                </c:pt>
                <c:pt idx="475">
                  <c:v>1.2162248685334291</c:v>
                </c:pt>
                <c:pt idx="476">
                  <c:v>1.2239609649257361</c:v>
                </c:pt>
                <c:pt idx="477">
                  <c:v>1.2444063625339765</c:v>
                </c:pt>
                <c:pt idx="478">
                  <c:v>1.2499321456713388</c:v>
                </c:pt>
                <c:pt idx="479">
                  <c:v>1.282534266181776</c:v>
                </c:pt>
                <c:pt idx="480">
                  <c:v>1.253247615553756</c:v>
                </c:pt>
                <c:pt idx="481">
                  <c:v>1.2615362902597995</c:v>
                </c:pt>
                <c:pt idx="482">
                  <c:v>1.2521424589262837</c:v>
                </c:pt>
                <c:pt idx="483">
                  <c:v>1.2720352782207878</c:v>
                </c:pt>
                <c:pt idx="484">
                  <c:v>1.2747981697894688</c:v>
                </c:pt>
                <c:pt idx="485">
                  <c:v>1.2609837119460632</c:v>
                </c:pt>
                <c:pt idx="486">
                  <c:v>1.2549053504949648</c:v>
                </c:pt>
                <c:pt idx="487">
                  <c:v>1.3107157601823234</c:v>
                </c:pt>
                <c:pt idx="488">
                  <c:v>1.3090580252411148</c:v>
                </c:pt>
                <c:pt idx="489">
                  <c:v>1.3140312300647408</c:v>
                </c:pt>
                <c:pt idx="490">
                  <c:v>1.3107157601823234</c:v>
                </c:pt>
                <c:pt idx="491">
                  <c:v>1.3145838083784769</c:v>
                </c:pt>
                <c:pt idx="492">
                  <c:v>1.3400024108103432</c:v>
                </c:pt>
                <c:pt idx="493">
                  <c:v>1.3670787481834181</c:v>
                </c:pt>
                <c:pt idx="494">
                  <c:v>1.3952602421839657</c:v>
                </c:pt>
                <c:pt idx="495">
                  <c:v>1.3880767241053948</c:v>
                </c:pt>
                <c:pt idx="496">
                  <c:v>1.4543861217537417</c:v>
                </c:pt>
                <c:pt idx="497">
                  <c:v>1.428414941008139</c:v>
                </c:pt>
                <c:pt idx="498">
                  <c:v>1.4046540735174815</c:v>
                </c:pt>
                <c:pt idx="499">
                  <c:v>1.3963653988114382</c:v>
                </c:pt>
                <c:pt idx="500">
                  <c:v>1.3952602421839657</c:v>
                </c:pt>
                <c:pt idx="501">
                  <c:v>1.4151530614784698</c:v>
                </c:pt>
                <c:pt idx="502">
                  <c:v>1.4090747000273713</c:v>
                </c:pt>
                <c:pt idx="503">
                  <c:v>1.3549220252812213</c:v>
                </c:pt>
                <c:pt idx="504">
                  <c:v>1.3598952301048473</c:v>
                </c:pt>
                <c:pt idx="505">
                  <c:v>1.3764725795169341</c:v>
                </c:pt>
                <c:pt idx="506">
                  <c:v>1.388629302419131</c:v>
                </c:pt>
                <c:pt idx="507">
                  <c:v>1.413495326537261</c:v>
                </c:pt>
                <c:pt idx="508">
                  <c:v>1.3980231337526468</c:v>
                </c:pt>
                <c:pt idx="509">
                  <c:v>1.371499374693308</c:v>
                </c:pt>
                <c:pt idx="510">
                  <c:v>1.3239776397119927</c:v>
                </c:pt>
                <c:pt idx="511">
                  <c:v>1.2775610613581498</c:v>
                </c:pt>
                <c:pt idx="512">
                  <c:v>1.3156889650059493</c:v>
                </c:pt>
                <c:pt idx="513">
                  <c:v>1.3212147481433116</c:v>
                </c:pt>
                <c:pt idx="514">
                  <c:v>1.4180419082985027</c:v>
                </c:pt>
                <c:pt idx="515">
                  <c:v>1.4229223584609068</c:v>
                </c:pt>
                <c:pt idx="516">
                  <c:v>1.4245491751817081</c:v>
                </c:pt>
                <c:pt idx="517">
                  <c:v>1.4202109972595713</c:v>
                </c:pt>
                <c:pt idx="518">
                  <c:v>1.4635927764809404</c:v>
                </c:pt>
                <c:pt idx="519">
                  <c:v>1.4939600219358988</c:v>
                </c:pt>
                <c:pt idx="520">
                  <c:v>1.5075168279425766</c:v>
                </c:pt>
                <c:pt idx="521">
                  <c:v>1.5205313617089873</c:v>
                </c:pt>
                <c:pt idx="522">
                  <c:v>1.4945022941761659</c:v>
                </c:pt>
                <c:pt idx="523">
                  <c:v>1.5026363777801726</c:v>
                </c:pt>
                <c:pt idx="524">
                  <c:v>1.4982981998580356</c:v>
                </c:pt>
                <c:pt idx="525">
                  <c:v>1.4907063884942959</c:v>
                </c:pt>
                <c:pt idx="526">
                  <c:v>1.4581700540782692</c:v>
                </c:pt>
                <c:pt idx="527">
                  <c:v>1.4874527550526933</c:v>
                </c:pt>
                <c:pt idx="528">
                  <c:v>1.4755227657668168</c:v>
                </c:pt>
                <c:pt idx="529">
                  <c:v>1.4408173423897215</c:v>
                </c:pt>
                <c:pt idx="530">
                  <c:v>1.4169573638179684</c:v>
                </c:pt>
                <c:pt idx="531">
                  <c:v>1.4261759919025094</c:v>
                </c:pt>
                <c:pt idx="532">
                  <c:v>1.3985201076488867</c:v>
                </c:pt>
                <c:pt idx="533">
                  <c:v>1.4180419082985027</c:v>
                </c:pt>
                <c:pt idx="534">
                  <c:v>1.4467823370326598</c:v>
                </c:pt>
                <c:pt idx="535">
                  <c:v>1.4560009651172008</c:v>
                </c:pt>
                <c:pt idx="536">
                  <c:v>1.5178200005076516</c:v>
                </c:pt>
                <c:pt idx="537">
                  <c:v>1.5351727121961993</c:v>
                </c:pt>
                <c:pt idx="538">
                  <c:v>1.5118550058647136</c:v>
                </c:pt>
                <c:pt idx="539">
                  <c:v>1.5102281891439122</c:v>
                </c:pt>
                <c:pt idx="540">
                  <c:v>1.4836568493708235</c:v>
                </c:pt>
                <c:pt idx="541">
                  <c:v>1.4879950272929605</c:v>
                </c:pt>
                <c:pt idx="542">
                  <c:v>1.4977559276177685</c:v>
                </c:pt>
                <c:pt idx="543">
                  <c:v>1.4804032159292209</c:v>
                </c:pt>
                <c:pt idx="544">
                  <c:v>1.4901641162540289</c:v>
                </c:pt>
                <c:pt idx="545">
                  <c:v>1.514566367066049</c:v>
                </c:pt>
                <c:pt idx="546">
                  <c:v>1.5357149844364666</c:v>
                </c:pt>
                <c:pt idx="547">
                  <c:v>1.4836568493708235</c:v>
                </c:pt>
                <c:pt idx="548">
                  <c:v>1.4587123263185364</c:v>
                </c:pt>
                <c:pt idx="549">
                  <c:v>1.4863682105721592</c:v>
                </c:pt>
                <c:pt idx="550">
                  <c:v>1.4782341269681525</c:v>
                </c:pt>
                <c:pt idx="551">
                  <c:v>1.4592545985588035</c:v>
                </c:pt>
                <c:pt idx="552">
                  <c:v>1.4787763992084195</c:v>
                </c:pt>
                <c:pt idx="553">
                  <c:v>1.4701000433641458</c:v>
                </c:pt>
                <c:pt idx="554">
                  <c:v>1.4549164206366665</c:v>
                </c:pt>
                <c:pt idx="555">
                  <c:v>1.4619659597601391</c:v>
                </c:pt>
                <c:pt idx="556">
                  <c:v>1.4972136553775015</c:v>
                </c:pt>
                <c:pt idx="557">
                  <c:v>1.4907063884942959</c:v>
                </c:pt>
                <c:pt idx="558">
                  <c:v>1.5123972781049806</c:v>
                </c:pt>
                <c:pt idx="559">
                  <c:v>1.4869104828124262</c:v>
                </c:pt>
                <c:pt idx="560">
                  <c:v>1.5221581784297886</c:v>
                </c:pt>
                <c:pt idx="561">
                  <c:v>1.5660822298914248</c:v>
                </c:pt>
                <c:pt idx="562">
                  <c:v>1.566624502131692</c:v>
                </c:pt>
                <c:pt idx="563">
                  <c:v>1.5877731195021094</c:v>
                </c:pt>
                <c:pt idx="564">
                  <c:v>1.5601172352484867</c:v>
                </c:pt>
                <c:pt idx="565">
                  <c:v>1.5264963563519256</c:v>
                </c:pt>
                <c:pt idx="566">
                  <c:v>1.4782341269681525</c:v>
                </c:pt>
                <c:pt idx="567">
                  <c:v>1.5048054667412409</c:v>
                </c:pt>
                <c:pt idx="568">
                  <c:v>1.5308345342740624</c:v>
                </c:pt>
                <c:pt idx="569">
                  <c:v>1.5118550058647136</c:v>
                </c:pt>
                <c:pt idx="570">
                  <c:v>1.4592545985588035</c:v>
                </c:pt>
                <c:pt idx="571">
                  <c:v>1.4424441591105228</c:v>
                </c:pt>
                <c:pt idx="572">
                  <c:v>1.4245491751817081</c:v>
                </c:pt>
                <c:pt idx="573">
                  <c:v>1.4158728193374344</c:v>
                </c:pt>
                <c:pt idx="574">
                  <c:v>1.394724201967017</c:v>
                </c:pt>
                <c:pt idx="575">
                  <c:v>1.3916199154010653</c:v>
                </c:pt>
                <c:pt idx="576">
                  <c:v>1.3910769501590048</c:v>
                </c:pt>
                <c:pt idx="577">
                  <c:v>1.3150618162705348</c:v>
                </c:pt>
                <c:pt idx="578">
                  <c:v>1.2884565194095701</c:v>
                </c:pt>
                <c:pt idx="579">
                  <c:v>1.2775972145683601</c:v>
                </c:pt>
                <c:pt idx="580">
                  <c:v>1.2879135541675095</c:v>
                </c:pt>
                <c:pt idx="581">
                  <c:v>1.2737964578739365</c:v>
                </c:pt>
                <c:pt idx="582">
                  <c:v>1.3085462333658087</c:v>
                </c:pt>
                <c:pt idx="583">
                  <c:v>1.3443819393418017</c:v>
                </c:pt>
                <c:pt idx="584">
                  <c:v>1.3590420008774353</c:v>
                </c:pt>
                <c:pt idx="585">
                  <c:v>1.3742450276551292</c:v>
                </c:pt>
                <c:pt idx="586">
                  <c:v>1.3840184020122184</c:v>
                </c:pt>
                <c:pt idx="587">
                  <c:v>1.3427530436156203</c:v>
                </c:pt>
                <c:pt idx="588">
                  <c:v>1.3405811826473781</c:v>
                </c:pt>
                <c:pt idx="589">
                  <c:v>1.3384093216791362</c:v>
                </c:pt>
                <c:pt idx="590">
                  <c:v>1.3400382174053178</c:v>
                </c:pt>
                <c:pt idx="591">
                  <c:v>1.3313507735323498</c:v>
                </c:pt>
                <c:pt idx="592">
                  <c:v>1.3156047815125951</c:v>
                </c:pt>
                <c:pt idx="593">
                  <c:v>1.3460108350679834</c:v>
                </c:pt>
                <c:pt idx="594">
                  <c:v>1.3275500168379262</c:v>
                </c:pt>
                <c:pt idx="595">
                  <c:v>1.2917143108619331</c:v>
                </c:pt>
                <c:pt idx="596">
                  <c:v>1.2895424498936912</c:v>
                </c:pt>
                <c:pt idx="597">
                  <c:v>1.3156047815125951</c:v>
                </c:pt>
                <c:pt idx="598">
                  <c:v>1.3199485034490792</c:v>
                </c:pt>
                <c:pt idx="599">
                  <c:v>1.3568701399091934</c:v>
                </c:pt>
                <c:pt idx="600">
                  <c:v>1.3270070515958656</c:v>
                </c:pt>
                <c:pt idx="601">
                  <c:v>1.2976869285245987</c:v>
                </c:pt>
                <c:pt idx="602">
                  <c:v>1.265651979243029</c:v>
                </c:pt>
                <c:pt idx="603">
                  <c:v>1.2623941877906659</c:v>
                </c:pt>
                <c:pt idx="604">
                  <c:v>1.2151562117314023</c:v>
                </c:pt>
                <c:pt idx="605">
                  <c:v>1.1896368453545587</c:v>
                </c:pt>
                <c:pt idx="606">
                  <c:v>1.2064687678584343</c:v>
                </c:pt>
                <c:pt idx="607">
                  <c:v>1.2156991769734629</c:v>
                </c:pt>
                <c:pt idx="608">
                  <c:v>1.2243866208464309</c:v>
                </c:pt>
                <c:pt idx="609">
                  <c:v>1.2271014470567334</c:v>
                </c:pt>
                <c:pt idx="610">
                  <c:v>1.2048398721322529</c:v>
                </c:pt>
                <c:pt idx="611">
                  <c:v>1.2102695245528579</c:v>
                </c:pt>
                <c:pt idx="612">
                  <c:v>1.249363021981214</c:v>
                </c:pt>
                <c:pt idx="613">
                  <c:v>1.2433904043185484</c:v>
                </c:pt>
                <c:pt idx="614">
                  <c:v>1.2070117331004948</c:v>
                </c:pt>
                <c:pt idx="615">
                  <c:v>1.2140702812472814</c:v>
                </c:pt>
                <c:pt idx="616">
                  <c:v>1.2390466823820645</c:v>
                </c:pt>
                <c:pt idx="617">
                  <c:v>1.2558786048859401</c:v>
                </c:pt>
                <c:pt idx="618">
                  <c:v>1.2325310994773384</c:v>
                </c:pt>
                <c:pt idx="619">
                  <c:v>1.2086406288266764</c:v>
                </c:pt>
                <c:pt idx="620">
                  <c:v>1.2140702812472814</c:v>
                </c:pt>
                <c:pt idx="621">
                  <c:v>1.2319881342352779</c:v>
                </c:pt>
                <c:pt idx="622">
                  <c:v>1.2292733080249754</c:v>
                </c:pt>
                <c:pt idx="623">
                  <c:v>1.2564215701280006</c:v>
                </c:pt>
                <c:pt idx="624">
                  <c:v>1.260222326822424</c:v>
                </c:pt>
                <c:pt idx="625">
                  <c:v>1.2433904043185484</c:v>
                </c:pt>
                <c:pt idx="626">
                  <c:v>1.2303592385090965</c:v>
                </c:pt>
                <c:pt idx="627">
                  <c:v>1.2336170299614595</c:v>
                </c:pt>
                <c:pt idx="628">
                  <c:v>1.2569645353700609</c:v>
                </c:pt>
                <c:pt idx="629">
                  <c:v>1.2537067439176981</c:v>
                </c:pt>
                <c:pt idx="630">
                  <c:v>1.2477341262550325</c:v>
                </c:pt>
                <c:pt idx="631">
                  <c:v>1.2499059872232745</c:v>
                </c:pt>
                <c:pt idx="632">
                  <c:v>1.3025736157031431</c:v>
                </c:pt>
                <c:pt idx="633">
                  <c:v>1.2900854151357517</c:v>
                </c:pt>
                <c:pt idx="634">
                  <c:v>1.3090891986078692</c:v>
                </c:pt>
                <c:pt idx="635">
                  <c:v>1.2971439632825381</c:v>
                </c:pt>
                <c:pt idx="636">
                  <c:v>1.3329796692585312</c:v>
                </c:pt>
                <c:pt idx="637">
                  <c:v>1.3362374607108942</c:v>
                </c:pt>
                <c:pt idx="638">
                  <c:v>1.3210344339332001</c:v>
                </c:pt>
                <c:pt idx="639">
                  <c:v>1.3536123484568303</c:v>
                </c:pt>
                <c:pt idx="640">
                  <c:v>1.3259211211117448</c:v>
                </c:pt>
                <c:pt idx="641">
                  <c:v>1.2833630738328705</c:v>
                </c:pt>
                <c:pt idx="642">
                  <c:v>1.2942348441926406</c:v>
                </c:pt>
                <c:pt idx="643">
                  <c:v>1.2566778193134345</c:v>
                </c:pt>
                <c:pt idx="644">
                  <c:v>1.2878106162527765</c:v>
                </c:pt>
                <c:pt idx="645">
                  <c:v>1.3204259273320869</c:v>
                </c:pt>
                <c:pt idx="646">
                  <c:v>1.3179550704321392</c:v>
                </c:pt>
                <c:pt idx="647">
                  <c:v>1.287316444872787</c:v>
                </c:pt>
                <c:pt idx="648">
                  <c:v>1.2868222734927972</c:v>
                </c:pt>
                <c:pt idx="649">
                  <c:v>1.2784213600329748</c:v>
                </c:pt>
                <c:pt idx="650">
                  <c:v>1.308071642832348</c:v>
                </c:pt>
                <c:pt idx="651">
                  <c:v>1.2685379324331838</c:v>
                </c:pt>
                <c:pt idx="652">
                  <c:v>1.2680437610531943</c:v>
                </c:pt>
                <c:pt idx="653">
                  <c:v>1.2675495896732047</c:v>
                </c:pt>
                <c:pt idx="654">
                  <c:v>1.2690321038131733</c:v>
                </c:pt>
                <c:pt idx="655">
                  <c:v>1.3085658142123378</c:v>
                </c:pt>
                <c:pt idx="656">
                  <c:v>1.3041182717924316</c:v>
                </c:pt>
                <c:pt idx="657">
                  <c:v>1.3214142700920661</c:v>
                </c:pt>
                <c:pt idx="658">
                  <c:v>1.2976940438525675</c:v>
                </c:pt>
                <c:pt idx="659">
                  <c:v>1.3154842135321914</c:v>
                </c:pt>
                <c:pt idx="660">
                  <c:v>1.3046124431724213</c:v>
                </c:pt>
                <c:pt idx="661">
                  <c:v>1.3372277542517317</c:v>
                </c:pt>
                <c:pt idx="662">
                  <c:v>1.3342627259717945</c:v>
                </c:pt>
                <c:pt idx="663">
                  <c:v>1.3560062666913348</c:v>
                </c:pt>
                <c:pt idx="664">
                  <c:v>1.3663838656711154</c:v>
                </c:pt>
                <c:pt idx="665">
                  <c:v>1.3742906077509482</c:v>
                </c:pt>
                <c:pt idx="666">
                  <c:v>1.3634188373911782</c:v>
                </c:pt>
                <c:pt idx="667">
                  <c:v>1.3367335828717422</c:v>
                </c:pt>
                <c:pt idx="668">
                  <c:v>1.338216097011711</c:v>
                </c:pt>
                <c:pt idx="669">
                  <c:v>1.3658896942911258</c:v>
                </c:pt>
                <c:pt idx="670">
                  <c:v>1.3634188373911782</c:v>
                </c:pt>
                <c:pt idx="671">
                  <c:v>1.3841740353507392</c:v>
                </c:pt>
                <c:pt idx="672">
                  <c:v>1.3530412384113975</c:v>
                </c:pt>
                <c:pt idx="673">
                  <c:v>1.3807148356908125</c:v>
                </c:pt>
                <c:pt idx="674">
                  <c:v>1.3905982632906035</c:v>
                </c:pt>
                <c:pt idx="675">
                  <c:v>1.3728080936109797</c:v>
                </c:pt>
                <c:pt idx="676">
                  <c:v>1.349087867371481</c:v>
                </c:pt>
                <c:pt idx="677">
                  <c:v>1.2408643351537689</c:v>
                </c:pt>
                <c:pt idx="678">
                  <c:v>1.2413585065337585</c:v>
                </c:pt>
                <c:pt idx="679">
                  <c:v>1.2344401072139046</c:v>
                </c:pt>
                <c:pt idx="680">
                  <c:v>1.3110366711122854</c:v>
                </c:pt>
                <c:pt idx="681">
                  <c:v>1.3288268407919093</c:v>
                </c:pt>
                <c:pt idx="682">
                  <c:v>1.4143184895301022</c:v>
                </c:pt>
                <c:pt idx="683">
                  <c:v>1.4004816908903945</c:v>
                </c:pt>
                <c:pt idx="684">
                  <c:v>1.4039408905503215</c:v>
                </c:pt>
                <c:pt idx="685">
                  <c:v>1.4153068322900813</c:v>
                </c:pt>
                <c:pt idx="686">
                  <c:v>1.3817031784507916</c:v>
                </c:pt>
                <c:pt idx="687">
                  <c:v>1.3994933481304155</c:v>
                </c:pt>
                <c:pt idx="688">
                  <c:v>1.3649013515311468</c:v>
                </c:pt>
                <c:pt idx="689">
                  <c:v>1.308071642832348</c:v>
                </c:pt>
                <c:pt idx="690">
                  <c:v>1.3293210121718988</c:v>
                </c:pt>
                <c:pt idx="691">
                  <c:v>1.3051066145524108</c:v>
                </c:pt>
                <c:pt idx="692">
                  <c:v>1.3174608990521497</c:v>
                </c:pt>
                <c:pt idx="693">
                  <c:v>1.2917639872926929</c:v>
                </c:pt>
                <c:pt idx="694">
                  <c:v>1.2991765579925361</c:v>
                </c:pt>
                <c:pt idx="695">
                  <c:v>1.257171990693424</c:v>
                </c:pt>
                <c:pt idx="696">
                  <c:v>1.2561836479334449</c:v>
                </c:pt>
                <c:pt idx="697">
                  <c:v>1.2729854748530898</c:v>
                </c:pt>
                <c:pt idx="698">
                  <c:v>1.3110366711122854</c:v>
                </c:pt>
                <c:pt idx="699">
                  <c:v>1.3136948547166882</c:v>
                </c:pt>
                <c:pt idx="700">
                  <c:v>1.2858063605942109</c:v>
                </c:pt>
                <c:pt idx="701">
                  <c:v>1.3254373785577311</c:v>
                </c:pt>
                <c:pt idx="702">
                  <c:v>1.2456860708039807</c:v>
                </c:pt>
                <c:pt idx="703">
                  <c:v>1.2368791779231985</c:v>
                </c:pt>
                <c:pt idx="704">
                  <c:v>1.2050765091870401</c:v>
                </c:pt>
                <c:pt idx="705">
                  <c:v>1.2256259259088655</c:v>
                </c:pt>
                <c:pt idx="706">
                  <c:v>1.2202439358150541</c:v>
                </c:pt>
                <c:pt idx="707">
                  <c:v>1.2721067494463274</c:v>
                </c:pt>
                <c:pt idx="708">
                  <c:v>1.2779780113668489</c:v>
                </c:pt>
                <c:pt idx="709">
                  <c:v>1.2667247593525162</c:v>
                </c:pt>
                <c:pt idx="710">
                  <c:v>1.2809136423271097</c:v>
                </c:pt>
                <c:pt idx="711">
                  <c:v>1.2765101958867187</c:v>
                </c:pt>
                <c:pt idx="712">
                  <c:v>1.2799350986736895</c:v>
                </c:pt>
                <c:pt idx="713">
                  <c:v>1.2877634479010516</c:v>
                </c:pt>
                <c:pt idx="714">
                  <c:v>1.2828707296339501</c:v>
                </c:pt>
                <c:pt idx="715">
                  <c:v>1.2877634479010516</c:v>
                </c:pt>
                <c:pt idx="716">
                  <c:v>1.3621327655609907</c:v>
                </c:pt>
                <c:pt idx="717">
                  <c:v>1.3489224262398172</c:v>
                </c:pt>
                <c:pt idx="718">
                  <c:v>1.3489224262398172</c:v>
                </c:pt>
                <c:pt idx="719">
                  <c:v>1.3381584460521945</c:v>
                </c:pt>
                <c:pt idx="720">
                  <c:v>1.328373009517992</c:v>
                </c:pt>
                <c:pt idx="721">
                  <c:v>1.3596864064274401</c:v>
                </c:pt>
                <c:pt idx="722">
                  <c:v>1.3410940770124553</c:v>
                </c:pt>
                <c:pt idx="723">
                  <c:v>1.3538151445069184</c:v>
                </c:pt>
                <c:pt idx="724">
                  <c:v>1.3934461624704386</c:v>
                </c:pt>
                <c:pt idx="725">
                  <c:v>1.4345449959140892</c:v>
                </c:pt>
                <c:pt idx="726">
                  <c:v>1.4237810157264665</c:v>
                </c:pt>
                <c:pt idx="727">
                  <c:v>1.4257381030333069</c:v>
                </c:pt>
                <c:pt idx="728">
                  <c:v>1.414484851018974</c:v>
                </c:pt>
                <c:pt idx="729">
                  <c:v>1.4076350454450324</c:v>
                </c:pt>
                <c:pt idx="730">
                  <c:v>1.4086135890984526</c:v>
                </c:pt>
                <c:pt idx="731">
                  <c:v>1.4228024720730463</c:v>
                </c:pt>
                <c:pt idx="732">
                  <c:v>1.387085628723207</c:v>
                </c:pt>
                <c:pt idx="733">
                  <c:v>1.4007852398710905</c:v>
                </c:pt>
                <c:pt idx="734">
                  <c:v>1.4135063073655538</c:v>
                </c:pt>
                <c:pt idx="735">
                  <c:v>1.371428930268483</c:v>
                </c:pt>
                <c:pt idx="736">
                  <c:v>1.387085628723207</c:v>
                </c:pt>
                <c:pt idx="737">
                  <c:v>1.410570676405293</c:v>
                </c:pt>
                <c:pt idx="738">
                  <c:v>1.4257381030333069</c:v>
                </c:pt>
                <c:pt idx="739">
                  <c:v>1.4276951903401476</c:v>
                </c:pt>
                <c:pt idx="740">
                  <c:v>1.4443304324482917</c:v>
                </c:pt>
                <c:pt idx="741">
                  <c:v>1.387085628723207</c:v>
                </c:pt>
                <c:pt idx="742">
                  <c:v>1.3988281525642501</c:v>
                </c:pt>
                <c:pt idx="743">
                  <c:v>1.4076350454450324</c:v>
                </c:pt>
                <c:pt idx="744">
                  <c:v>1.4208453847662057</c:v>
                </c:pt>
                <c:pt idx="745">
                  <c:v>1.4232917438997563</c:v>
                </c:pt>
                <c:pt idx="746">
                  <c:v>1.410570676405293</c:v>
                </c:pt>
                <c:pt idx="747">
                  <c:v>1.4203561129394957</c:v>
                </c:pt>
                <c:pt idx="748">
                  <c:v>1.3988281525642501</c:v>
                </c:pt>
                <c:pt idx="749">
                  <c:v>1.390999803336888</c:v>
                </c:pt>
                <c:pt idx="750">
                  <c:v>1.4281844621668576</c:v>
                </c:pt>
                <c:pt idx="751">
                  <c:v>1.4472660634085526</c:v>
                </c:pt>
                <c:pt idx="752">
                  <c:v>1.4384591705277703</c:v>
                </c:pt>
              </c:numCache>
            </c:numRef>
          </c:val>
          <c:smooth val="0"/>
          <c:extLst>
            <c:ext xmlns:c16="http://schemas.microsoft.com/office/drawing/2014/chart" uri="{C3380CC4-5D6E-409C-BE32-E72D297353CC}">
              <c16:uniqueId val="{00000000-A3F5-42FB-A1B6-BAFAC8406330}"/>
            </c:ext>
          </c:extLst>
        </c:ser>
        <c:dLbls>
          <c:showLegendKey val="0"/>
          <c:showVal val="0"/>
          <c:showCatName val="0"/>
          <c:showSerName val="0"/>
          <c:showPercent val="0"/>
          <c:showBubbleSize val="0"/>
        </c:dLbls>
        <c:smooth val="0"/>
        <c:axId val="1780257455"/>
        <c:axId val="1780258895"/>
      </c:lineChart>
      <c:dateAx>
        <c:axId val="1780257455"/>
        <c:scaling>
          <c:orientation val="minMax"/>
        </c:scaling>
        <c:delete val="0"/>
        <c:axPos val="b"/>
        <c:numFmt formatCode="mmm\ 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8895"/>
        <c:crosses val="autoZero"/>
        <c:auto val="1"/>
        <c:lblOffset val="100"/>
        <c:baseTimeUnit val="days"/>
        <c:majorUnit val="180"/>
        <c:majorTimeUnit val="days"/>
      </c:dateAx>
      <c:valAx>
        <c:axId val="1780258895"/>
        <c:scaling>
          <c:orientation val="minMax"/>
          <c:min val="0.60000000000000009"/>
        </c:scaling>
        <c:delete val="0"/>
        <c:axPos val="l"/>
        <c:numFmt formatCode="0.00\x"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(3)'!$A$1:$A$7</c:f>
              <c:strCache>
                <c:ptCount val="7"/>
                <c:pt idx="0">
                  <c:v>Fort Knox &amp; Mann Choh</c:v>
                </c:pt>
                <c:pt idx="1">
                  <c:v>Round Mountain</c:v>
                </c:pt>
                <c:pt idx="2">
                  <c:v>Bald Mountain</c:v>
                </c:pt>
                <c:pt idx="3">
                  <c:v>Paracatu</c:v>
                </c:pt>
                <c:pt idx="4">
                  <c:v>Tasiast</c:v>
                </c:pt>
                <c:pt idx="5">
                  <c:v>La Coipa</c:v>
                </c:pt>
                <c:pt idx="6">
                  <c:v>Lobo-Marte</c:v>
                </c:pt>
              </c:strCache>
            </c:strRef>
          </c:cat>
          <c:val>
            <c:numRef>
              <c:f>'Sheet1 (3)'!$C$1:$C$7</c:f>
              <c:numCache>
                <c:formatCode>0.00</c:formatCode>
                <c:ptCount val="7"/>
                <c:pt idx="0">
                  <c:v>78.792837524754447</c:v>
                </c:pt>
                <c:pt idx="1">
                  <c:v>71.907561668883815</c:v>
                </c:pt>
                <c:pt idx="2">
                  <c:v>87.929182977013866</c:v>
                </c:pt>
                <c:pt idx="3">
                  <c:v>68.501285729147511</c:v>
                </c:pt>
                <c:pt idx="4">
                  <c:v>48.46950879342748</c:v>
                </c:pt>
                <c:pt idx="5">
                  <c:v>59.764421512155167</c:v>
                </c:pt>
                <c:pt idx="6">
                  <c:v>59.764421512155167</c:v>
                </c:pt>
              </c:numCache>
            </c:numRef>
          </c:val>
          <c:extLst>
            <c:ext xmlns:c16="http://schemas.microsoft.com/office/drawing/2014/chart" uri="{C3380CC4-5D6E-409C-BE32-E72D297353CC}">
              <c16:uniqueId val="{00000000-4F87-AD46-B545-545E0694C462}"/>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max val="10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(3)'!$A$1:$A$8</c:f>
              <c:strCache>
                <c:ptCount val="8"/>
                <c:pt idx="0">
                  <c:v>Fort Knox &amp; Mann Choh</c:v>
                </c:pt>
                <c:pt idx="1">
                  <c:v>Round Mountain</c:v>
                </c:pt>
                <c:pt idx="2">
                  <c:v>Bald Mountain</c:v>
                </c:pt>
                <c:pt idx="3">
                  <c:v>Paracatu</c:v>
                </c:pt>
                <c:pt idx="4">
                  <c:v>Tasiast</c:v>
                </c:pt>
                <c:pt idx="5">
                  <c:v>La Coipa</c:v>
                </c:pt>
                <c:pt idx="6">
                  <c:v>Lobo-Marte</c:v>
                </c:pt>
                <c:pt idx="7">
                  <c:v>Other</c:v>
                </c:pt>
              </c:strCache>
            </c:strRef>
          </c:cat>
          <c:val>
            <c:numRef>
              <c:f>'Sheet1 (3)'!$D$1:$D$8</c:f>
              <c:numCache>
                <c:formatCode>0%</c:formatCode>
                <c:ptCount val="8"/>
                <c:pt idx="0">
                  <c:v>8.1378899071216815E-2</c:v>
                </c:pt>
                <c:pt idx="1">
                  <c:v>7.2304817382795497E-2</c:v>
                </c:pt>
                <c:pt idx="2">
                  <c:v>1.4029039610626104E-2</c:v>
                </c:pt>
                <c:pt idx="3">
                  <c:v>0.22600856482616197</c:v>
                </c:pt>
                <c:pt idx="4">
                  <c:v>0.21705438924062653</c:v>
                </c:pt>
                <c:pt idx="5">
                  <c:v>5.8474131731097154E-2</c:v>
                </c:pt>
                <c:pt idx="6">
                  <c:v>8.1127397279003532E-2</c:v>
                </c:pt>
                <c:pt idx="7">
                  <c:v>0.24962276085847238</c:v>
                </c:pt>
              </c:numCache>
            </c:numRef>
          </c:val>
          <c:extLst>
            <c:ext xmlns:c16="http://schemas.microsoft.com/office/drawing/2014/chart" uri="{C3380CC4-5D6E-409C-BE32-E72D297353CC}">
              <c16:uniqueId val="{00000000-0936-5F42-AAF5-82C4313B8D57}"/>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69464848318416E-2"/>
          <c:y val="0.11597296805061413"/>
          <c:w val="0.95899669616644578"/>
          <c:h val="0.68184749098114872"/>
        </c:manualLayout>
      </c:layout>
      <c:barChart>
        <c:barDir val="col"/>
        <c:grouping val="clustered"/>
        <c:varyColors val="0"/>
        <c:ser>
          <c:idx val="0"/>
          <c:order val="0"/>
          <c:tx>
            <c:strRef>
              <c:f>gold!$N$8</c:f>
              <c:strCache>
                <c:ptCount val="1"/>
                <c:pt idx="0">
                  <c:v>AISC</c:v>
                </c:pt>
              </c:strCache>
            </c:strRef>
          </c:tx>
          <c:spPr>
            <a:solidFill>
              <a:schemeClr val="accent2"/>
            </a:solidFill>
            <a:ln>
              <a:noFill/>
              <a:prstDash val="dash"/>
            </a:ln>
            <a:effectLst/>
          </c:spPr>
          <c:invertIfNegative val="0"/>
          <c:dPt>
            <c:idx val="0"/>
            <c:invertIfNegative val="0"/>
            <c:bubble3D val="0"/>
            <c:spPr>
              <a:solidFill>
                <a:schemeClr val="accent2"/>
              </a:solidFill>
              <a:ln>
                <a:noFill/>
                <a:prstDash val="dash"/>
              </a:ln>
              <a:effectLst/>
            </c:spPr>
            <c:extLst>
              <c:ext xmlns:c16="http://schemas.microsoft.com/office/drawing/2014/chart" uri="{C3380CC4-5D6E-409C-BE32-E72D297353CC}">
                <c16:uniqueId val="{00000001-7182-4D4C-B0D9-0C5EED8DB64D}"/>
              </c:ext>
            </c:extLst>
          </c:dPt>
          <c:dPt>
            <c:idx val="1"/>
            <c:invertIfNegative val="0"/>
            <c:bubble3D val="0"/>
            <c:spPr>
              <a:solidFill>
                <a:schemeClr val="accent4"/>
              </a:solidFill>
              <a:ln>
                <a:noFill/>
                <a:prstDash val="dash"/>
              </a:ln>
              <a:effectLst/>
            </c:spPr>
            <c:extLst>
              <c:ext xmlns:c16="http://schemas.microsoft.com/office/drawing/2014/chart" uri="{C3380CC4-5D6E-409C-BE32-E72D297353CC}">
                <c16:uniqueId val="{00000000-B5CB-4FF8-B780-D19680906AAC}"/>
              </c:ext>
            </c:extLst>
          </c:dPt>
          <c:dLbls>
            <c:numFmt formatCode="&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gold!$M$9:$M$19</c:f>
              <c:strCache>
                <c:ptCount val="11"/>
                <c:pt idx="0">
                  <c:v>agn</c:v>
                </c:pt>
                <c:pt idx="1">
                  <c:v>kind</c:v>
                </c:pt>
                <c:pt idx="2">
                  <c:v>ala</c:v>
                </c:pt>
                <c:pt idx="3">
                  <c:v>bar</c:v>
                </c:pt>
                <c:pt idx="4">
                  <c:v>new</c:v>
                </c:pt>
                <c:pt idx="5">
                  <c:v>angl</c:v>
                </c:pt>
                <c:pt idx="6">
                  <c:v>b2</c:v>
                </c:pt>
                <c:pt idx="7">
                  <c:v>goldf</c:v>
                </c:pt>
                <c:pt idx="8">
                  <c:v>ocea</c:v>
                </c:pt>
                <c:pt idx="9">
                  <c:v>iag</c:v>
                </c:pt>
                <c:pt idx="10">
                  <c:v>eq</c:v>
                </c:pt>
              </c:strCache>
            </c:strRef>
          </c:cat>
          <c:val>
            <c:numRef>
              <c:f>gold!$N$9:$N$19</c:f>
              <c:numCache>
                <c:formatCode>General</c:formatCode>
                <c:ptCount val="11"/>
                <c:pt idx="0">
                  <c:v>1286</c:v>
                </c:pt>
                <c:pt idx="1">
                  <c:v>1350</c:v>
                </c:pt>
                <c:pt idx="2">
                  <c:v>1425</c:v>
                </c:pt>
                <c:pt idx="3">
                  <c:v>1507</c:v>
                </c:pt>
                <c:pt idx="4">
                  <c:v>1611</c:v>
                </c:pt>
                <c:pt idx="5">
                  <c:v>1616</c:v>
                </c:pt>
                <c:pt idx="6">
                  <c:v>1650</c:v>
                </c:pt>
                <c:pt idx="7">
                  <c:v>1694</c:v>
                </c:pt>
                <c:pt idx="8">
                  <c:v>1729</c:v>
                </c:pt>
                <c:pt idx="9">
                  <c:v>1756</c:v>
                </c:pt>
                <c:pt idx="10">
                  <c:v>1994</c:v>
                </c:pt>
              </c:numCache>
            </c:numRef>
          </c:val>
          <c:extLst>
            <c:ext xmlns:c16="http://schemas.microsoft.com/office/drawing/2014/chart" uri="{C3380CC4-5D6E-409C-BE32-E72D297353CC}">
              <c16:uniqueId val="{00000002-7182-4D4C-B0D9-0C5EED8DB64D}"/>
            </c:ext>
          </c:extLst>
        </c:ser>
        <c:dLbls>
          <c:showLegendKey val="0"/>
          <c:showVal val="0"/>
          <c:showCatName val="0"/>
          <c:showSerName val="0"/>
          <c:showPercent val="0"/>
          <c:showBubbleSize val="0"/>
        </c:dLbls>
        <c:gapWidth val="100"/>
        <c:overlap val="-27"/>
        <c:axId val="1505941376"/>
        <c:axId val="1501845664"/>
      </c:barChart>
      <c:catAx>
        <c:axId val="15059413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Goldman Sans" panose="020B0603020203020204" pitchFamily="34" charset="0"/>
              </a:defRPr>
            </a:pPr>
            <a:endParaRPr lang="en-US"/>
          </a:p>
        </c:txPr>
        <c:crossAx val="1501845664"/>
        <c:crosses val="autoZero"/>
        <c:auto val="1"/>
        <c:lblAlgn val="ctr"/>
        <c:lblOffset val="100"/>
        <c:noMultiLvlLbl val="0"/>
      </c:catAx>
      <c:valAx>
        <c:axId val="1501845664"/>
        <c:scaling>
          <c:orientation val="minMax"/>
        </c:scaling>
        <c:delete val="0"/>
        <c:axPos val="l"/>
        <c:numFmt formatCode="#,##0;\(0\);&quot;-&quot;" sourceLinked="0"/>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Goldman Sans" panose="020B0603020203020204" pitchFamily="34" charset="0"/>
              </a:defRPr>
            </a:pPr>
            <a:endParaRPr lang="en-US"/>
          </a:p>
        </c:txPr>
        <c:crossAx val="1505941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mn-lt"/>
          <a:cs typeface="Goldman Sans" panose="020B0603020203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'Pane 1'!$B$36</c:f>
              <c:strCache>
                <c:ptCount val="1"/>
                <c:pt idx="0">
                  <c:v>Kinross Gold Corporation (TSX:K) - P/BV</c:v>
                </c:pt>
              </c:strCache>
            </c:strRef>
          </c:tx>
          <c:spPr>
            <a:ln w="28575" cap="rnd">
              <a:solidFill>
                <a:schemeClr val="accent2"/>
              </a:solidFill>
              <a:round/>
            </a:ln>
            <a:effectLst/>
          </c:spPr>
          <c:marker>
            <c:symbol val="none"/>
          </c:marker>
          <c:cat>
            <c:numRef>
              <c:f>'Pane 1'!$A$37:$A$788</c:f>
              <c:numCache>
                <c:formatCode>[$-409]mmm\-dd\-yyyy;@</c:formatCode>
                <c:ptCount val="752"/>
                <c:pt idx="0">
                  <c:v>44767</c:v>
                </c:pt>
                <c:pt idx="1">
                  <c:v>44768</c:v>
                </c:pt>
                <c:pt idx="2">
                  <c:v>44769</c:v>
                </c:pt>
                <c:pt idx="3">
                  <c:v>44770</c:v>
                </c:pt>
                <c:pt idx="4">
                  <c:v>44771</c:v>
                </c:pt>
                <c:pt idx="5">
                  <c:v>44775</c:v>
                </c:pt>
                <c:pt idx="6">
                  <c:v>44776</c:v>
                </c:pt>
                <c:pt idx="7">
                  <c:v>44777</c:v>
                </c:pt>
                <c:pt idx="8">
                  <c:v>44778</c:v>
                </c:pt>
                <c:pt idx="9">
                  <c:v>44781</c:v>
                </c:pt>
                <c:pt idx="10">
                  <c:v>44782</c:v>
                </c:pt>
                <c:pt idx="11">
                  <c:v>44783</c:v>
                </c:pt>
                <c:pt idx="12">
                  <c:v>44784</c:v>
                </c:pt>
                <c:pt idx="13">
                  <c:v>44785</c:v>
                </c:pt>
                <c:pt idx="14">
                  <c:v>44788</c:v>
                </c:pt>
                <c:pt idx="15">
                  <c:v>44789</c:v>
                </c:pt>
                <c:pt idx="16">
                  <c:v>44790</c:v>
                </c:pt>
                <c:pt idx="17">
                  <c:v>44791</c:v>
                </c:pt>
                <c:pt idx="18">
                  <c:v>44792</c:v>
                </c:pt>
                <c:pt idx="19">
                  <c:v>44795</c:v>
                </c:pt>
                <c:pt idx="20">
                  <c:v>44796</c:v>
                </c:pt>
                <c:pt idx="21">
                  <c:v>44797</c:v>
                </c:pt>
                <c:pt idx="22">
                  <c:v>44798</c:v>
                </c:pt>
                <c:pt idx="23">
                  <c:v>44799</c:v>
                </c:pt>
                <c:pt idx="24">
                  <c:v>44802</c:v>
                </c:pt>
                <c:pt idx="25">
                  <c:v>44803</c:v>
                </c:pt>
                <c:pt idx="26">
                  <c:v>44804</c:v>
                </c:pt>
                <c:pt idx="27">
                  <c:v>44805</c:v>
                </c:pt>
                <c:pt idx="28">
                  <c:v>44806</c:v>
                </c:pt>
                <c:pt idx="29">
                  <c:v>44810</c:v>
                </c:pt>
                <c:pt idx="30">
                  <c:v>44811</c:v>
                </c:pt>
                <c:pt idx="31">
                  <c:v>44812</c:v>
                </c:pt>
                <c:pt idx="32">
                  <c:v>44813</c:v>
                </c:pt>
                <c:pt idx="33">
                  <c:v>44816</c:v>
                </c:pt>
                <c:pt idx="34">
                  <c:v>44817</c:v>
                </c:pt>
                <c:pt idx="35">
                  <c:v>44818</c:v>
                </c:pt>
                <c:pt idx="36">
                  <c:v>44819</c:v>
                </c:pt>
                <c:pt idx="37">
                  <c:v>44820</c:v>
                </c:pt>
                <c:pt idx="38">
                  <c:v>44823</c:v>
                </c:pt>
                <c:pt idx="39">
                  <c:v>44824</c:v>
                </c:pt>
                <c:pt idx="40">
                  <c:v>44825</c:v>
                </c:pt>
                <c:pt idx="41">
                  <c:v>44826</c:v>
                </c:pt>
                <c:pt idx="42">
                  <c:v>44827</c:v>
                </c:pt>
                <c:pt idx="43">
                  <c:v>44830</c:v>
                </c:pt>
                <c:pt idx="44">
                  <c:v>44831</c:v>
                </c:pt>
                <c:pt idx="45">
                  <c:v>44832</c:v>
                </c:pt>
                <c:pt idx="46">
                  <c:v>44833</c:v>
                </c:pt>
                <c:pt idx="47">
                  <c:v>44834</c:v>
                </c:pt>
                <c:pt idx="48">
                  <c:v>44837</c:v>
                </c:pt>
                <c:pt idx="49">
                  <c:v>44838</c:v>
                </c:pt>
                <c:pt idx="50">
                  <c:v>44839</c:v>
                </c:pt>
                <c:pt idx="51">
                  <c:v>44840</c:v>
                </c:pt>
                <c:pt idx="52">
                  <c:v>44841</c:v>
                </c:pt>
                <c:pt idx="53">
                  <c:v>44845</c:v>
                </c:pt>
                <c:pt idx="54">
                  <c:v>44846</c:v>
                </c:pt>
                <c:pt idx="55">
                  <c:v>44847</c:v>
                </c:pt>
                <c:pt idx="56">
                  <c:v>44848</c:v>
                </c:pt>
                <c:pt idx="57">
                  <c:v>44851</c:v>
                </c:pt>
                <c:pt idx="58">
                  <c:v>44852</c:v>
                </c:pt>
                <c:pt idx="59">
                  <c:v>44853</c:v>
                </c:pt>
                <c:pt idx="60">
                  <c:v>44854</c:v>
                </c:pt>
                <c:pt idx="61">
                  <c:v>44855</c:v>
                </c:pt>
                <c:pt idx="62">
                  <c:v>44858</c:v>
                </c:pt>
                <c:pt idx="63">
                  <c:v>44859</c:v>
                </c:pt>
                <c:pt idx="64">
                  <c:v>44860</c:v>
                </c:pt>
                <c:pt idx="65">
                  <c:v>44861</c:v>
                </c:pt>
                <c:pt idx="66">
                  <c:v>44862</c:v>
                </c:pt>
                <c:pt idx="67">
                  <c:v>44865</c:v>
                </c:pt>
                <c:pt idx="68">
                  <c:v>44866</c:v>
                </c:pt>
                <c:pt idx="69">
                  <c:v>44867</c:v>
                </c:pt>
                <c:pt idx="70">
                  <c:v>44868</c:v>
                </c:pt>
                <c:pt idx="71">
                  <c:v>44869</c:v>
                </c:pt>
                <c:pt idx="72">
                  <c:v>44872</c:v>
                </c:pt>
                <c:pt idx="73">
                  <c:v>44873</c:v>
                </c:pt>
                <c:pt idx="74">
                  <c:v>44874</c:v>
                </c:pt>
                <c:pt idx="75">
                  <c:v>44875</c:v>
                </c:pt>
                <c:pt idx="76">
                  <c:v>44876</c:v>
                </c:pt>
                <c:pt idx="77">
                  <c:v>44879</c:v>
                </c:pt>
                <c:pt idx="78">
                  <c:v>44880</c:v>
                </c:pt>
                <c:pt idx="79">
                  <c:v>44881</c:v>
                </c:pt>
                <c:pt idx="80">
                  <c:v>44882</c:v>
                </c:pt>
                <c:pt idx="81">
                  <c:v>44883</c:v>
                </c:pt>
                <c:pt idx="82">
                  <c:v>44886</c:v>
                </c:pt>
                <c:pt idx="83">
                  <c:v>44887</c:v>
                </c:pt>
                <c:pt idx="84">
                  <c:v>44888</c:v>
                </c:pt>
                <c:pt idx="85">
                  <c:v>44889</c:v>
                </c:pt>
                <c:pt idx="86">
                  <c:v>44890</c:v>
                </c:pt>
                <c:pt idx="87">
                  <c:v>44893</c:v>
                </c:pt>
                <c:pt idx="88">
                  <c:v>44894</c:v>
                </c:pt>
                <c:pt idx="89">
                  <c:v>44895</c:v>
                </c:pt>
                <c:pt idx="90">
                  <c:v>44896</c:v>
                </c:pt>
                <c:pt idx="91">
                  <c:v>44897</c:v>
                </c:pt>
                <c:pt idx="92">
                  <c:v>44900</c:v>
                </c:pt>
                <c:pt idx="93">
                  <c:v>44901</c:v>
                </c:pt>
                <c:pt idx="94">
                  <c:v>44902</c:v>
                </c:pt>
                <c:pt idx="95">
                  <c:v>44903</c:v>
                </c:pt>
                <c:pt idx="96">
                  <c:v>44904</c:v>
                </c:pt>
                <c:pt idx="97">
                  <c:v>44907</c:v>
                </c:pt>
                <c:pt idx="98">
                  <c:v>44908</c:v>
                </c:pt>
                <c:pt idx="99">
                  <c:v>44909</c:v>
                </c:pt>
                <c:pt idx="100">
                  <c:v>44910</c:v>
                </c:pt>
                <c:pt idx="101">
                  <c:v>44911</c:v>
                </c:pt>
                <c:pt idx="102">
                  <c:v>44914</c:v>
                </c:pt>
                <c:pt idx="103">
                  <c:v>44915</c:v>
                </c:pt>
                <c:pt idx="104">
                  <c:v>44916</c:v>
                </c:pt>
                <c:pt idx="105">
                  <c:v>44917</c:v>
                </c:pt>
                <c:pt idx="106">
                  <c:v>44918</c:v>
                </c:pt>
                <c:pt idx="107">
                  <c:v>44923</c:v>
                </c:pt>
                <c:pt idx="108">
                  <c:v>44924</c:v>
                </c:pt>
                <c:pt idx="109">
                  <c:v>44925</c:v>
                </c:pt>
                <c:pt idx="110">
                  <c:v>44929</c:v>
                </c:pt>
                <c:pt idx="111">
                  <c:v>44930</c:v>
                </c:pt>
                <c:pt idx="112">
                  <c:v>44931</c:v>
                </c:pt>
                <c:pt idx="113">
                  <c:v>44932</c:v>
                </c:pt>
                <c:pt idx="114">
                  <c:v>44935</c:v>
                </c:pt>
                <c:pt idx="115">
                  <c:v>44936</c:v>
                </c:pt>
                <c:pt idx="116">
                  <c:v>44937</c:v>
                </c:pt>
                <c:pt idx="117">
                  <c:v>44938</c:v>
                </c:pt>
                <c:pt idx="118">
                  <c:v>44939</c:v>
                </c:pt>
                <c:pt idx="119">
                  <c:v>44942</c:v>
                </c:pt>
                <c:pt idx="120">
                  <c:v>44943</c:v>
                </c:pt>
                <c:pt idx="121">
                  <c:v>44944</c:v>
                </c:pt>
                <c:pt idx="122">
                  <c:v>44945</c:v>
                </c:pt>
                <c:pt idx="123">
                  <c:v>44946</c:v>
                </c:pt>
                <c:pt idx="124">
                  <c:v>44949</c:v>
                </c:pt>
                <c:pt idx="125">
                  <c:v>44950</c:v>
                </c:pt>
                <c:pt idx="126">
                  <c:v>44951</c:v>
                </c:pt>
                <c:pt idx="127">
                  <c:v>44952</c:v>
                </c:pt>
                <c:pt idx="128">
                  <c:v>44953</c:v>
                </c:pt>
                <c:pt idx="129">
                  <c:v>44956</c:v>
                </c:pt>
                <c:pt idx="130">
                  <c:v>44957</c:v>
                </c:pt>
                <c:pt idx="131">
                  <c:v>44958</c:v>
                </c:pt>
                <c:pt idx="132">
                  <c:v>44959</c:v>
                </c:pt>
                <c:pt idx="133">
                  <c:v>44960</c:v>
                </c:pt>
                <c:pt idx="134">
                  <c:v>44963</c:v>
                </c:pt>
                <c:pt idx="135">
                  <c:v>44964</c:v>
                </c:pt>
                <c:pt idx="136">
                  <c:v>44965</c:v>
                </c:pt>
                <c:pt idx="137">
                  <c:v>44966</c:v>
                </c:pt>
                <c:pt idx="138">
                  <c:v>44967</c:v>
                </c:pt>
                <c:pt idx="139">
                  <c:v>44970</c:v>
                </c:pt>
                <c:pt idx="140">
                  <c:v>44971</c:v>
                </c:pt>
                <c:pt idx="141">
                  <c:v>44972</c:v>
                </c:pt>
                <c:pt idx="142">
                  <c:v>44973</c:v>
                </c:pt>
                <c:pt idx="143">
                  <c:v>44974</c:v>
                </c:pt>
                <c:pt idx="144">
                  <c:v>44978</c:v>
                </c:pt>
                <c:pt idx="145">
                  <c:v>44979</c:v>
                </c:pt>
                <c:pt idx="146">
                  <c:v>44980</c:v>
                </c:pt>
                <c:pt idx="147">
                  <c:v>44981</c:v>
                </c:pt>
                <c:pt idx="148">
                  <c:v>44984</c:v>
                </c:pt>
                <c:pt idx="149">
                  <c:v>44985</c:v>
                </c:pt>
                <c:pt idx="150">
                  <c:v>44986</c:v>
                </c:pt>
                <c:pt idx="151">
                  <c:v>44987</c:v>
                </c:pt>
                <c:pt idx="152">
                  <c:v>44988</c:v>
                </c:pt>
                <c:pt idx="153">
                  <c:v>44991</c:v>
                </c:pt>
                <c:pt idx="154">
                  <c:v>44992</c:v>
                </c:pt>
                <c:pt idx="155">
                  <c:v>44993</c:v>
                </c:pt>
                <c:pt idx="156">
                  <c:v>44994</c:v>
                </c:pt>
                <c:pt idx="157">
                  <c:v>44995</c:v>
                </c:pt>
                <c:pt idx="158">
                  <c:v>44998</c:v>
                </c:pt>
                <c:pt idx="159">
                  <c:v>44999</c:v>
                </c:pt>
                <c:pt idx="160">
                  <c:v>45000</c:v>
                </c:pt>
                <c:pt idx="161">
                  <c:v>45001</c:v>
                </c:pt>
                <c:pt idx="162">
                  <c:v>45002</c:v>
                </c:pt>
                <c:pt idx="163">
                  <c:v>45005</c:v>
                </c:pt>
                <c:pt idx="164">
                  <c:v>45006</c:v>
                </c:pt>
                <c:pt idx="165">
                  <c:v>45007</c:v>
                </c:pt>
                <c:pt idx="166">
                  <c:v>45008</c:v>
                </c:pt>
                <c:pt idx="167">
                  <c:v>45009</c:v>
                </c:pt>
                <c:pt idx="168">
                  <c:v>45012</c:v>
                </c:pt>
                <c:pt idx="169">
                  <c:v>45013</c:v>
                </c:pt>
                <c:pt idx="170">
                  <c:v>45014</c:v>
                </c:pt>
                <c:pt idx="171">
                  <c:v>45015</c:v>
                </c:pt>
                <c:pt idx="172">
                  <c:v>45016</c:v>
                </c:pt>
                <c:pt idx="173">
                  <c:v>45019</c:v>
                </c:pt>
                <c:pt idx="174">
                  <c:v>45020</c:v>
                </c:pt>
                <c:pt idx="175">
                  <c:v>45021</c:v>
                </c:pt>
                <c:pt idx="176">
                  <c:v>45022</c:v>
                </c:pt>
                <c:pt idx="177">
                  <c:v>45026</c:v>
                </c:pt>
                <c:pt idx="178">
                  <c:v>45027</c:v>
                </c:pt>
                <c:pt idx="179">
                  <c:v>45028</c:v>
                </c:pt>
                <c:pt idx="180">
                  <c:v>45029</c:v>
                </c:pt>
                <c:pt idx="181">
                  <c:v>45030</c:v>
                </c:pt>
                <c:pt idx="182">
                  <c:v>45033</c:v>
                </c:pt>
                <c:pt idx="183">
                  <c:v>45034</c:v>
                </c:pt>
                <c:pt idx="184">
                  <c:v>45035</c:v>
                </c:pt>
                <c:pt idx="185">
                  <c:v>45036</c:v>
                </c:pt>
                <c:pt idx="186">
                  <c:v>45037</c:v>
                </c:pt>
                <c:pt idx="187">
                  <c:v>45040</c:v>
                </c:pt>
                <c:pt idx="188">
                  <c:v>45041</c:v>
                </c:pt>
                <c:pt idx="189">
                  <c:v>45042</c:v>
                </c:pt>
                <c:pt idx="190">
                  <c:v>45043</c:v>
                </c:pt>
                <c:pt idx="191">
                  <c:v>45044</c:v>
                </c:pt>
                <c:pt idx="192">
                  <c:v>45047</c:v>
                </c:pt>
                <c:pt idx="193">
                  <c:v>45048</c:v>
                </c:pt>
                <c:pt idx="194">
                  <c:v>45049</c:v>
                </c:pt>
                <c:pt idx="195">
                  <c:v>45050</c:v>
                </c:pt>
                <c:pt idx="196">
                  <c:v>45051</c:v>
                </c:pt>
                <c:pt idx="197">
                  <c:v>45054</c:v>
                </c:pt>
                <c:pt idx="198">
                  <c:v>45055</c:v>
                </c:pt>
                <c:pt idx="199">
                  <c:v>45056</c:v>
                </c:pt>
                <c:pt idx="200">
                  <c:v>45057</c:v>
                </c:pt>
                <c:pt idx="201">
                  <c:v>45058</c:v>
                </c:pt>
                <c:pt idx="202">
                  <c:v>45061</c:v>
                </c:pt>
                <c:pt idx="203">
                  <c:v>45062</c:v>
                </c:pt>
                <c:pt idx="204">
                  <c:v>45063</c:v>
                </c:pt>
                <c:pt idx="205">
                  <c:v>45064</c:v>
                </c:pt>
                <c:pt idx="206">
                  <c:v>45065</c:v>
                </c:pt>
                <c:pt idx="207">
                  <c:v>45069</c:v>
                </c:pt>
                <c:pt idx="208">
                  <c:v>45070</c:v>
                </c:pt>
                <c:pt idx="209">
                  <c:v>45071</c:v>
                </c:pt>
                <c:pt idx="210">
                  <c:v>45072</c:v>
                </c:pt>
                <c:pt idx="211">
                  <c:v>45075</c:v>
                </c:pt>
                <c:pt idx="212">
                  <c:v>45076</c:v>
                </c:pt>
                <c:pt idx="213">
                  <c:v>45077</c:v>
                </c:pt>
                <c:pt idx="214">
                  <c:v>45078</c:v>
                </c:pt>
                <c:pt idx="215">
                  <c:v>45079</c:v>
                </c:pt>
                <c:pt idx="216">
                  <c:v>45082</c:v>
                </c:pt>
                <c:pt idx="217">
                  <c:v>45083</c:v>
                </c:pt>
                <c:pt idx="218">
                  <c:v>45084</c:v>
                </c:pt>
                <c:pt idx="219">
                  <c:v>45085</c:v>
                </c:pt>
                <c:pt idx="220">
                  <c:v>45086</c:v>
                </c:pt>
                <c:pt idx="221">
                  <c:v>45089</c:v>
                </c:pt>
                <c:pt idx="222">
                  <c:v>45090</c:v>
                </c:pt>
                <c:pt idx="223">
                  <c:v>45091</c:v>
                </c:pt>
                <c:pt idx="224">
                  <c:v>45092</c:v>
                </c:pt>
                <c:pt idx="225">
                  <c:v>45093</c:v>
                </c:pt>
                <c:pt idx="226">
                  <c:v>45096</c:v>
                </c:pt>
                <c:pt idx="227">
                  <c:v>45097</c:v>
                </c:pt>
                <c:pt idx="228">
                  <c:v>45098</c:v>
                </c:pt>
                <c:pt idx="229">
                  <c:v>45099</c:v>
                </c:pt>
                <c:pt idx="230">
                  <c:v>45100</c:v>
                </c:pt>
                <c:pt idx="231">
                  <c:v>45103</c:v>
                </c:pt>
                <c:pt idx="232">
                  <c:v>45104</c:v>
                </c:pt>
                <c:pt idx="233">
                  <c:v>45105</c:v>
                </c:pt>
                <c:pt idx="234">
                  <c:v>45106</c:v>
                </c:pt>
                <c:pt idx="235">
                  <c:v>45107</c:v>
                </c:pt>
                <c:pt idx="236">
                  <c:v>45111</c:v>
                </c:pt>
                <c:pt idx="237">
                  <c:v>45112</c:v>
                </c:pt>
                <c:pt idx="238">
                  <c:v>45113</c:v>
                </c:pt>
                <c:pt idx="239">
                  <c:v>45114</c:v>
                </c:pt>
                <c:pt idx="240">
                  <c:v>45117</c:v>
                </c:pt>
                <c:pt idx="241">
                  <c:v>45118</c:v>
                </c:pt>
                <c:pt idx="242">
                  <c:v>45119</c:v>
                </c:pt>
                <c:pt idx="243">
                  <c:v>45120</c:v>
                </c:pt>
                <c:pt idx="244">
                  <c:v>45121</c:v>
                </c:pt>
                <c:pt idx="245">
                  <c:v>45124</c:v>
                </c:pt>
                <c:pt idx="246">
                  <c:v>45125</c:v>
                </c:pt>
                <c:pt idx="247">
                  <c:v>45126</c:v>
                </c:pt>
                <c:pt idx="248">
                  <c:v>45127</c:v>
                </c:pt>
                <c:pt idx="249">
                  <c:v>45128</c:v>
                </c:pt>
                <c:pt idx="250">
                  <c:v>45131</c:v>
                </c:pt>
                <c:pt idx="251">
                  <c:v>45132</c:v>
                </c:pt>
                <c:pt idx="252">
                  <c:v>45133</c:v>
                </c:pt>
                <c:pt idx="253">
                  <c:v>45134</c:v>
                </c:pt>
                <c:pt idx="254">
                  <c:v>45135</c:v>
                </c:pt>
                <c:pt idx="255">
                  <c:v>45138</c:v>
                </c:pt>
                <c:pt idx="256">
                  <c:v>45139</c:v>
                </c:pt>
                <c:pt idx="257">
                  <c:v>45140</c:v>
                </c:pt>
                <c:pt idx="258">
                  <c:v>45141</c:v>
                </c:pt>
                <c:pt idx="259">
                  <c:v>45142</c:v>
                </c:pt>
                <c:pt idx="260">
                  <c:v>45146</c:v>
                </c:pt>
                <c:pt idx="261">
                  <c:v>45147</c:v>
                </c:pt>
                <c:pt idx="262">
                  <c:v>45148</c:v>
                </c:pt>
                <c:pt idx="263">
                  <c:v>45149</c:v>
                </c:pt>
                <c:pt idx="264">
                  <c:v>45152</c:v>
                </c:pt>
                <c:pt idx="265">
                  <c:v>45153</c:v>
                </c:pt>
                <c:pt idx="266">
                  <c:v>45154</c:v>
                </c:pt>
                <c:pt idx="267">
                  <c:v>45155</c:v>
                </c:pt>
                <c:pt idx="268">
                  <c:v>45156</c:v>
                </c:pt>
                <c:pt idx="269">
                  <c:v>45159</c:v>
                </c:pt>
                <c:pt idx="270">
                  <c:v>45160</c:v>
                </c:pt>
                <c:pt idx="271">
                  <c:v>45161</c:v>
                </c:pt>
                <c:pt idx="272">
                  <c:v>45162</c:v>
                </c:pt>
                <c:pt idx="273">
                  <c:v>45163</c:v>
                </c:pt>
                <c:pt idx="274">
                  <c:v>45166</c:v>
                </c:pt>
                <c:pt idx="275">
                  <c:v>45167</c:v>
                </c:pt>
                <c:pt idx="276">
                  <c:v>45168</c:v>
                </c:pt>
                <c:pt idx="277">
                  <c:v>45169</c:v>
                </c:pt>
                <c:pt idx="278">
                  <c:v>45170</c:v>
                </c:pt>
                <c:pt idx="279">
                  <c:v>45174</c:v>
                </c:pt>
                <c:pt idx="280">
                  <c:v>45175</c:v>
                </c:pt>
                <c:pt idx="281">
                  <c:v>45176</c:v>
                </c:pt>
                <c:pt idx="282">
                  <c:v>45177</c:v>
                </c:pt>
                <c:pt idx="283">
                  <c:v>45180</c:v>
                </c:pt>
                <c:pt idx="284">
                  <c:v>45181</c:v>
                </c:pt>
                <c:pt idx="285">
                  <c:v>45182</c:v>
                </c:pt>
                <c:pt idx="286">
                  <c:v>45183</c:v>
                </c:pt>
                <c:pt idx="287">
                  <c:v>45184</c:v>
                </c:pt>
                <c:pt idx="288">
                  <c:v>45187</c:v>
                </c:pt>
                <c:pt idx="289">
                  <c:v>45188</c:v>
                </c:pt>
                <c:pt idx="290">
                  <c:v>45189</c:v>
                </c:pt>
                <c:pt idx="291">
                  <c:v>45190</c:v>
                </c:pt>
                <c:pt idx="292">
                  <c:v>45191</c:v>
                </c:pt>
                <c:pt idx="293">
                  <c:v>45194</c:v>
                </c:pt>
                <c:pt idx="294">
                  <c:v>45195</c:v>
                </c:pt>
                <c:pt idx="295">
                  <c:v>45196</c:v>
                </c:pt>
                <c:pt idx="296">
                  <c:v>45197</c:v>
                </c:pt>
                <c:pt idx="297">
                  <c:v>45198</c:v>
                </c:pt>
                <c:pt idx="298">
                  <c:v>45201</c:v>
                </c:pt>
                <c:pt idx="299">
                  <c:v>45202</c:v>
                </c:pt>
                <c:pt idx="300">
                  <c:v>45203</c:v>
                </c:pt>
                <c:pt idx="301">
                  <c:v>45204</c:v>
                </c:pt>
                <c:pt idx="302">
                  <c:v>45205</c:v>
                </c:pt>
                <c:pt idx="303">
                  <c:v>45209</c:v>
                </c:pt>
                <c:pt idx="304">
                  <c:v>45210</c:v>
                </c:pt>
                <c:pt idx="305">
                  <c:v>45211</c:v>
                </c:pt>
                <c:pt idx="306">
                  <c:v>45212</c:v>
                </c:pt>
                <c:pt idx="307">
                  <c:v>45215</c:v>
                </c:pt>
                <c:pt idx="308">
                  <c:v>45216</c:v>
                </c:pt>
                <c:pt idx="309">
                  <c:v>45217</c:v>
                </c:pt>
                <c:pt idx="310">
                  <c:v>45218</c:v>
                </c:pt>
                <c:pt idx="311">
                  <c:v>45219</c:v>
                </c:pt>
                <c:pt idx="312">
                  <c:v>45222</c:v>
                </c:pt>
                <c:pt idx="313">
                  <c:v>45223</c:v>
                </c:pt>
                <c:pt idx="314">
                  <c:v>45224</c:v>
                </c:pt>
                <c:pt idx="315">
                  <c:v>45225</c:v>
                </c:pt>
                <c:pt idx="316">
                  <c:v>45226</c:v>
                </c:pt>
                <c:pt idx="317">
                  <c:v>45229</c:v>
                </c:pt>
                <c:pt idx="318">
                  <c:v>45230</c:v>
                </c:pt>
                <c:pt idx="319">
                  <c:v>45231</c:v>
                </c:pt>
                <c:pt idx="320">
                  <c:v>45232</c:v>
                </c:pt>
                <c:pt idx="321">
                  <c:v>45233</c:v>
                </c:pt>
                <c:pt idx="322">
                  <c:v>45236</c:v>
                </c:pt>
                <c:pt idx="323">
                  <c:v>45237</c:v>
                </c:pt>
                <c:pt idx="324">
                  <c:v>45238</c:v>
                </c:pt>
                <c:pt idx="325">
                  <c:v>45239</c:v>
                </c:pt>
                <c:pt idx="326">
                  <c:v>45240</c:v>
                </c:pt>
                <c:pt idx="327">
                  <c:v>45243</c:v>
                </c:pt>
                <c:pt idx="328">
                  <c:v>45244</c:v>
                </c:pt>
                <c:pt idx="329">
                  <c:v>45245</c:v>
                </c:pt>
                <c:pt idx="330">
                  <c:v>45246</c:v>
                </c:pt>
                <c:pt idx="331">
                  <c:v>45247</c:v>
                </c:pt>
                <c:pt idx="332">
                  <c:v>45250</c:v>
                </c:pt>
                <c:pt idx="333">
                  <c:v>45251</c:v>
                </c:pt>
                <c:pt idx="334">
                  <c:v>45252</c:v>
                </c:pt>
                <c:pt idx="335">
                  <c:v>45253</c:v>
                </c:pt>
                <c:pt idx="336">
                  <c:v>45254</c:v>
                </c:pt>
                <c:pt idx="337">
                  <c:v>45257</c:v>
                </c:pt>
                <c:pt idx="338">
                  <c:v>45258</c:v>
                </c:pt>
                <c:pt idx="339">
                  <c:v>45259</c:v>
                </c:pt>
                <c:pt idx="340">
                  <c:v>45260</c:v>
                </c:pt>
                <c:pt idx="341">
                  <c:v>45261</c:v>
                </c:pt>
                <c:pt idx="342">
                  <c:v>45264</c:v>
                </c:pt>
                <c:pt idx="343">
                  <c:v>45265</c:v>
                </c:pt>
                <c:pt idx="344">
                  <c:v>45266</c:v>
                </c:pt>
                <c:pt idx="345">
                  <c:v>45267</c:v>
                </c:pt>
                <c:pt idx="346">
                  <c:v>45268</c:v>
                </c:pt>
                <c:pt idx="347">
                  <c:v>45271</c:v>
                </c:pt>
                <c:pt idx="348">
                  <c:v>45272</c:v>
                </c:pt>
                <c:pt idx="349">
                  <c:v>45273</c:v>
                </c:pt>
                <c:pt idx="350">
                  <c:v>45274</c:v>
                </c:pt>
                <c:pt idx="351">
                  <c:v>45275</c:v>
                </c:pt>
                <c:pt idx="352">
                  <c:v>45278</c:v>
                </c:pt>
                <c:pt idx="353">
                  <c:v>45279</c:v>
                </c:pt>
                <c:pt idx="354">
                  <c:v>45280</c:v>
                </c:pt>
                <c:pt idx="355">
                  <c:v>45281</c:v>
                </c:pt>
                <c:pt idx="356">
                  <c:v>45282</c:v>
                </c:pt>
                <c:pt idx="357">
                  <c:v>45287</c:v>
                </c:pt>
                <c:pt idx="358">
                  <c:v>45288</c:v>
                </c:pt>
                <c:pt idx="359">
                  <c:v>45289</c:v>
                </c:pt>
                <c:pt idx="360">
                  <c:v>45293</c:v>
                </c:pt>
                <c:pt idx="361">
                  <c:v>45294</c:v>
                </c:pt>
                <c:pt idx="362">
                  <c:v>45295</c:v>
                </c:pt>
                <c:pt idx="363">
                  <c:v>45296</c:v>
                </c:pt>
                <c:pt idx="364">
                  <c:v>45299</c:v>
                </c:pt>
                <c:pt idx="365">
                  <c:v>45300</c:v>
                </c:pt>
                <c:pt idx="366">
                  <c:v>45301</c:v>
                </c:pt>
                <c:pt idx="367">
                  <c:v>45302</c:v>
                </c:pt>
                <c:pt idx="368">
                  <c:v>45303</c:v>
                </c:pt>
                <c:pt idx="369">
                  <c:v>45306</c:v>
                </c:pt>
                <c:pt idx="370">
                  <c:v>45307</c:v>
                </c:pt>
                <c:pt idx="371">
                  <c:v>45308</c:v>
                </c:pt>
                <c:pt idx="372">
                  <c:v>45309</c:v>
                </c:pt>
                <c:pt idx="373">
                  <c:v>45310</c:v>
                </c:pt>
                <c:pt idx="374">
                  <c:v>45313</c:v>
                </c:pt>
                <c:pt idx="375">
                  <c:v>45314</c:v>
                </c:pt>
                <c:pt idx="376">
                  <c:v>45315</c:v>
                </c:pt>
                <c:pt idx="377">
                  <c:v>45316</c:v>
                </c:pt>
                <c:pt idx="378">
                  <c:v>45317</c:v>
                </c:pt>
                <c:pt idx="379">
                  <c:v>45320</c:v>
                </c:pt>
                <c:pt idx="380">
                  <c:v>45321</c:v>
                </c:pt>
                <c:pt idx="381">
                  <c:v>45322</c:v>
                </c:pt>
                <c:pt idx="382">
                  <c:v>45323</c:v>
                </c:pt>
                <c:pt idx="383">
                  <c:v>45324</c:v>
                </c:pt>
                <c:pt idx="384">
                  <c:v>45327</c:v>
                </c:pt>
                <c:pt idx="385">
                  <c:v>45328</c:v>
                </c:pt>
                <c:pt idx="386">
                  <c:v>45329</c:v>
                </c:pt>
                <c:pt idx="387">
                  <c:v>45330</c:v>
                </c:pt>
                <c:pt idx="388">
                  <c:v>45331</c:v>
                </c:pt>
                <c:pt idx="389">
                  <c:v>45334</c:v>
                </c:pt>
                <c:pt idx="390">
                  <c:v>45335</c:v>
                </c:pt>
                <c:pt idx="391">
                  <c:v>45336</c:v>
                </c:pt>
                <c:pt idx="392">
                  <c:v>45337</c:v>
                </c:pt>
                <c:pt idx="393">
                  <c:v>45338</c:v>
                </c:pt>
                <c:pt idx="394">
                  <c:v>45342</c:v>
                </c:pt>
                <c:pt idx="395">
                  <c:v>45343</c:v>
                </c:pt>
                <c:pt idx="396">
                  <c:v>45344</c:v>
                </c:pt>
                <c:pt idx="397">
                  <c:v>45345</c:v>
                </c:pt>
                <c:pt idx="398">
                  <c:v>45348</c:v>
                </c:pt>
                <c:pt idx="399">
                  <c:v>45349</c:v>
                </c:pt>
                <c:pt idx="400">
                  <c:v>45350</c:v>
                </c:pt>
                <c:pt idx="401">
                  <c:v>45351</c:v>
                </c:pt>
                <c:pt idx="402">
                  <c:v>45352</c:v>
                </c:pt>
                <c:pt idx="403">
                  <c:v>45355</c:v>
                </c:pt>
                <c:pt idx="404">
                  <c:v>45356</c:v>
                </c:pt>
                <c:pt idx="405">
                  <c:v>45357</c:v>
                </c:pt>
                <c:pt idx="406">
                  <c:v>45358</c:v>
                </c:pt>
                <c:pt idx="407">
                  <c:v>45359</c:v>
                </c:pt>
                <c:pt idx="408">
                  <c:v>45362</c:v>
                </c:pt>
                <c:pt idx="409">
                  <c:v>45363</c:v>
                </c:pt>
                <c:pt idx="410">
                  <c:v>45364</c:v>
                </c:pt>
                <c:pt idx="411">
                  <c:v>45365</c:v>
                </c:pt>
                <c:pt idx="412">
                  <c:v>45366</c:v>
                </c:pt>
                <c:pt idx="413">
                  <c:v>45369</c:v>
                </c:pt>
                <c:pt idx="414">
                  <c:v>45370</c:v>
                </c:pt>
                <c:pt idx="415">
                  <c:v>45371</c:v>
                </c:pt>
                <c:pt idx="416">
                  <c:v>45372</c:v>
                </c:pt>
                <c:pt idx="417">
                  <c:v>45373</c:v>
                </c:pt>
                <c:pt idx="418">
                  <c:v>45376</c:v>
                </c:pt>
                <c:pt idx="419">
                  <c:v>45377</c:v>
                </c:pt>
                <c:pt idx="420">
                  <c:v>45378</c:v>
                </c:pt>
                <c:pt idx="421">
                  <c:v>45379</c:v>
                </c:pt>
                <c:pt idx="422">
                  <c:v>45383</c:v>
                </c:pt>
                <c:pt idx="423">
                  <c:v>45384</c:v>
                </c:pt>
                <c:pt idx="424">
                  <c:v>45385</c:v>
                </c:pt>
                <c:pt idx="425">
                  <c:v>45386</c:v>
                </c:pt>
                <c:pt idx="426">
                  <c:v>45387</c:v>
                </c:pt>
                <c:pt idx="427">
                  <c:v>45390</c:v>
                </c:pt>
                <c:pt idx="428">
                  <c:v>45391</c:v>
                </c:pt>
                <c:pt idx="429">
                  <c:v>45392</c:v>
                </c:pt>
                <c:pt idx="430">
                  <c:v>45393</c:v>
                </c:pt>
                <c:pt idx="431">
                  <c:v>45394</c:v>
                </c:pt>
                <c:pt idx="432">
                  <c:v>45397</c:v>
                </c:pt>
                <c:pt idx="433">
                  <c:v>45398</c:v>
                </c:pt>
                <c:pt idx="434">
                  <c:v>45399</c:v>
                </c:pt>
                <c:pt idx="435">
                  <c:v>45400</c:v>
                </c:pt>
                <c:pt idx="436">
                  <c:v>45401</c:v>
                </c:pt>
                <c:pt idx="437">
                  <c:v>45404</c:v>
                </c:pt>
                <c:pt idx="438">
                  <c:v>45405</c:v>
                </c:pt>
                <c:pt idx="439">
                  <c:v>45406</c:v>
                </c:pt>
                <c:pt idx="440">
                  <c:v>45407</c:v>
                </c:pt>
                <c:pt idx="441">
                  <c:v>45408</c:v>
                </c:pt>
                <c:pt idx="442">
                  <c:v>45411</c:v>
                </c:pt>
                <c:pt idx="443">
                  <c:v>45412</c:v>
                </c:pt>
                <c:pt idx="444">
                  <c:v>45413</c:v>
                </c:pt>
                <c:pt idx="445">
                  <c:v>45414</c:v>
                </c:pt>
                <c:pt idx="446">
                  <c:v>45415</c:v>
                </c:pt>
                <c:pt idx="447">
                  <c:v>45418</c:v>
                </c:pt>
                <c:pt idx="448">
                  <c:v>45419</c:v>
                </c:pt>
                <c:pt idx="449">
                  <c:v>45420</c:v>
                </c:pt>
                <c:pt idx="450">
                  <c:v>45421</c:v>
                </c:pt>
                <c:pt idx="451">
                  <c:v>45422</c:v>
                </c:pt>
                <c:pt idx="452">
                  <c:v>45425</c:v>
                </c:pt>
                <c:pt idx="453">
                  <c:v>45426</c:v>
                </c:pt>
                <c:pt idx="454">
                  <c:v>45427</c:v>
                </c:pt>
                <c:pt idx="455">
                  <c:v>45428</c:v>
                </c:pt>
                <c:pt idx="456">
                  <c:v>45429</c:v>
                </c:pt>
                <c:pt idx="457">
                  <c:v>45433</c:v>
                </c:pt>
                <c:pt idx="458">
                  <c:v>45434</c:v>
                </c:pt>
                <c:pt idx="459">
                  <c:v>45435</c:v>
                </c:pt>
                <c:pt idx="460">
                  <c:v>45436</c:v>
                </c:pt>
                <c:pt idx="461">
                  <c:v>45439</c:v>
                </c:pt>
                <c:pt idx="462">
                  <c:v>45440</c:v>
                </c:pt>
                <c:pt idx="463">
                  <c:v>45441</c:v>
                </c:pt>
                <c:pt idx="464">
                  <c:v>45442</c:v>
                </c:pt>
                <c:pt idx="465">
                  <c:v>45443</c:v>
                </c:pt>
                <c:pt idx="466">
                  <c:v>45446</c:v>
                </c:pt>
                <c:pt idx="467">
                  <c:v>45447</c:v>
                </c:pt>
                <c:pt idx="468">
                  <c:v>45448</c:v>
                </c:pt>
                <c:pt idx="469">
                  <c:v>45449</c:v>
                </c:pt>
                <c:pt idx="470">
                  <c:v>45450</c:v>
                </c:pt>
                <c:pt idx="471">
                  <c:v>45453</c:v>
                </c:pt>
                <c:pt idx="472">
                  <c:v>45454</c:v>
                </c:pt>
                <c:pt idx="473">
                  <c:v>45455</c:v>
                </c:pt>
                <c:pt idx="474">
                  <c:v>45456</c:v>
                </c:pt>
                <c:pt idx="475">
                  <c:v>45457</c:v>
                </c:pt>
                <c:pt idx="476">
                  <c:v>45460</c:v>
                </c:pt>
                <c:pt idx="477">
                  <c:v>45461</c:v>
                </c:pt>
                <c:pt idx="478">
                  <c:v>45462</c:v>
                </c:pt>
                <c:pt idx="479">
                  <c:v>45463</c:v>
                </c:pt>
                <c:pt idx="480">
                  <c:v>45464</c:v>
                </c:pt>
                <c:pt idx="481">
                  <c:v>45467</c:v>
                </c:pt>
                <c:pt idx="482">
                  <c:v>45468</c:v>
                </c:pt>
                <c:pt idx="483">
                  <c:v>45469</c:v>
                </c:pt>
                <c:pt idx="484">
                  <c:v>45470</c:v>
                </c:pt>
                <c:pt idx="485">
                  <c:v>45471</c:v>
                </c:pt>
                <c:pt idx="486">
                  <c:v>45475</c:v>
                </c:pt>
                <c:pt idx="487">
                  <c:v>45476</c:v>
                </c:pt>
                <c:pt idx="488">
                  <c:v>45477</c:v>
                </c:pt>
                <c:pt idx="489">
                  <c:v>45478</c:v>
                </c:pt>
                <c:pt idx="490">
                  <c:v>45481</c:v>
                </c:pt>
                <c:pt idx="491">
                  <c:v>45482</c:v>
                </c:pt>
                <c:pt idx="492">
                  <c:v>45483</c:v>
                </c:pt>
                <c:pt idx="493">
                  <c:v>45484</c:v>
                </c:pt>
                <c:pt idx="494">
                  <c:v>45485</c:v>
                </c:pt>
                <c:pt idx="495">
                  <c:v>45488</c:v>
                </c:pt>
                <c:pt idx="496">
                  <c:v>45489</c:v>
                </c:pt>
                <c:pt idx="497">
                  <c:v>45490</c:v>
                </c:pt>
                <c:pt idx="498">
                  <c:v>45491</c:v>
                </c:pt>
                <c:pt idx="499">
                  <c:v>45492</c:v>
                </c:pt>
                <c:pt idx="500">
                  <c:v>45495</c:v>
                </c:pt>
                <c:pt idx="501">
                  <c:v>45496</c:v>
                </c:pt>
                <c:pt idx="502">
                  <c:v>45497</c:v>
                </c:pt>
                <c:pt idx="503">
                  <c:v>45498</c:v>
                </c:pt>
                <c:pt idx="504">
                  <c:v>45499</c:v>
                </c:pt>
                <c:pt idx="505">
                  <c:v>45502</c:v>
                </c:pt>
                <c:pt idx="506">
                  <c:v>45503</c:v>
                </c:pt>
                <c:pt idx="507">
                  <c:v>45504</c:v>
                </c:pt>
                <c:pt idx="508">
                  <c:v>45505</c:v>
                </c:pt>
                <c:pt idx="509">
                  <c:v>45506</c:v>
                </c:pt>
                <c:pt idx="510">
                  <c:v>45510</c:v>
                </c:pt>
                <c:pt idx="511">
                  <c:v>45511</c:v>
                </c:pt>
                <c:pt idx="512">
                  <c:v>45512</c:v>
                </c:pt>
                <c:pt idx="513">
                  <c:v>45513</c:v>
                </c:pt>
                <c:pt idx="514">
                  <c:v>45516</c:v>
                </c:pt>
                <c:pt idx="515">
                  <c:v>45517</c:v>
                </c:pt>
                <c:pt idx="516">
                  <c:v>45518</c:v>
                </c:pt>
                <c:pt idx="517">
                  <c:v>45519</c:v>
                </c:pt>
                <c:pt idx="518">
                  <c:v>45520</c:v>
                </c:pt>
                <c:pt idx="519">
                  <c:v>45523</c:v>
                </c:pt>
                <c:pt idx="520">
                  <c:v>45524</c:v>
                </c:pt>
                <c:pt idx="521">
                  <c:v>45525</c:v>
                </c:pt>
                <c:pt idx="522">
                  <c:v>45526</c:v>
                </c:pt>
                <c:pt idx="523">
                  <c:v>45527</c:v>
                </c:pt>
                <c:pt idx="524">
                  <c:v>45530</c:v>
                </c:pt>
                <c:pt idx="525">
                  <c:v>45531</c:v>
                </c:pt>
                <c:pt idx="526">
                  <c:v>45532</c:v>
                </c:pt>
                <c:pt idx="527">
                  <c:v>45533</c:v>
                </c:pt>
                <c:pt idx="528">
                  <c:v>45534</c:v>
                </c:pt>
                <c:pt idx="529">
                  <c:v>45538</c:v>
                </c:pt>
                <c:pt idx="530">
                  <c:v>45539</c:v>
                </c:pt>
                <c:pt idx="531">
                  <c:v>45540</c:v>
                </c:pt>
                <c:pt idx="532">
                  <c:v>45541</c:v>
                </c:pt>
                <c:pt idx="533">
                  <c:v>45544</c:v>
                </c:pt>
                <c:pt idx="534">
                  <c:v>45545</c:v>
                </c:pt>
                <c:pt idx="535">
                  <c:v>45546</c:v>
                </c:pt>
                <c:pt idx="536">
                  <c:v>45547</c:v>
                </c:pt>
                <c:pt idx="537">
                  <c:v>45548</c:v>
                </c:pt>
                <c:pt idx="538">
                  <c:v>45551</c:v>
                </c:pt>
                <c:pt idx="539">
                  <c:v>45552</c:v>
                </c:pt>
                <c:pt idx="540">
                  <c:v>45553</c:v>
                </c:pt>
                <c:pt idx="541">
                  <c:v>45554</c:v>
                </c:pt>
                <c:pt idx="542">
                  <c:v>45555</c:v>
                </c:pt>
                <c:pt idx="543">
                  <c:v>45558</c:v>
                </c:pt>
                <c:pt idx="544">
                  <c:v>45559</c:v>
                </c:pt>
                <c:pt idx="545">
                  <c:v>45560</c:v>
                </c:pt>
                <c:pt idx="546">
                  <c:v>45561</c:v>
                </c:pt>
                <c:pt idx="547">
                  <c:v>45562</c:v>
                </c:pt>
                <c:pt idx="548">
                  <c:v>45565</c:v>
                </c:pt>
                <c:pt idx="549">
                  <c:v>45566</c:v>
                </c:pt>
                <c:pt idx="550">
                  <c:v>45567</c:v>
                </c:pt>
                <c:pt idx="551">
                  <c:v>45568</c:v>
                </c:pt>
                <c:pt idx="552">
                  <c:v>45569</c:v>
                </c:pt>
                <c:pt idx="553">
                  <c:v>45572</c:v>
                </c:pt>
                <c:pt idx="554">
                  <c:v>45573</c:v>
                </c:pt>
                <c:pt idx="555">
                  <c:v>45574</c:v>
                </c:pt>
                <c:pt idx="556">
                  <c:v>45575</c:v>
                </c:pt>
                <c:pt idx="557">
                  <c:v>45576</c:v>
                </c:pt>
                <c:pt idx="558">
                  <c:v>45580</c:v>
                </c:pt>
                <c:pt idx="559">
                  <c:v>45581</c:v>
                </c:pt>
                <c:pt idx="560">
                  <c:v>45582</c:v>
                </c:pt>
                <c:pt idx="561">
                  <c:v>45583</c:v>
                </c:pt>
                <c:pt idx="562">
                  <c:v>45586</c:v>
                </c:pt>
                <c:pt idx="563">
                  <c:v>45587</c:v>
                </c:pt>
                <c:pt idx="564">
                  <c:v>45588</c:v>
                </c:pt>
                <c:pt idx="565">
                  <c:v>45589</c:v>
                </c:pt>
                <c:pt idx="566">
                  <c:v>45590</c:v>
                </c:pt>
                <c:pt idx="567">
                  <c:v>45593</c:v>
                </c:pt>
                <c:pt idx="568">
                  <c:v>45594</c:v>
                </c:pt>
                <c:pt idx="569">
                  <c:v>45595</c:v>
                </c:pt>
                <c:pt idx="570">
                  <c:v>45596</c:v>
                </c:pt>
                <c:pt idx="571">
                  <c:v>45597</c:v>
                </c:pt>
                <c:pt idx="572">
                  <c:v>45600</c:v>
                </c:pt>
                <c:pt idx="573">
                  <c:v>45601</c:v>
                </c:pt>
                <c:pt idx="574">
                  <c:v>45602</c:v>
                </c:pt>
                <c:pt idx="575">
                  <c:v>45603</c:v>
                </c:pt>
                <c:pt idx="576">
                  <c:v>45604</c:v>
                </c:pt>
                <c:pt idx="577">
                  <c:v>45607</c:v>
                </c:pt>
                <c:pt idx="578">
                  <c:v>45608</c:v>
                </c:pt>
                <c:pt idx="579">
                  <c:v>45609</c:v>
                </c:pt>
                <c:pt idx="580">
                  <c:v>45610</c:v>
                </c:pt>
                <c:pt idx="581">
                  <c:v>45611</c:v>
                </c:pt>
                <c:pt idx="582">
                  <c:v>45614</c:v>
                </c:pt>
                <c:pt idx="583">
                  <c:v>45615</c:v>
                </c:pt>
                <c:pt idx="584">
                  <c:v>45616</c:v>
                </c:pt>
                <c:pt idx="585">
                  <c:v>45617</c:v>
                </c:pt>
                <c:pt idx="586">
                  <c:v>45618</c:v>
                </c:pt>
                <c:pt idx="587">
                  <c:v>45621</c:v>
                </c:pt>
                <c:pt idx="588">
                  <c:v>45622</c:v>
                </c:pt>
                <c:pt idx="589">
                  <c:v>45623</c:v>
                </c:pt>
                <c:pt idx="590">
                  <c:v>45624</c:v>
                </c:pt>
                <c:pt idx="591">
                  <c:v>45625</c:v>
                </c:pt>
                <c:pt idx="592">
                  <c:v>45628</c:v>
                </c:pt>
                <c:pt idx="593">
                  <c:v>45629</c:v>
                </c:pt>
                <c:pt idx="594">
                  <c:v>45630</c:v>
                </c:pt>
                <c:pt idx="595">
                  <c:v>45631</c:v>
                </c:pt>
                <c:pt idx="596">
                  <c:v>45632</c:v>
                </c:pt>
                <c:pt idx="597">
                  <c:v>45635</c:v>
                </c:pt>
                <c:pt idx="598">
                  <c:v>45636</c:v>
                </c:pt>
                <c:pt idx="599">
                  <c:v>45637</c:v>
                </c:pt>
                <c:pt idx="600">
                  <c:v>45638</c:v>
                </c:pt>
                <c:pt idx="601">
                  <c:v>45639</c:v>
                </c:pt>
                <c:pt idx="602">
                  <c:v>45642</c:v>
                </c:pt>
                <c:pt idx="603">
                  <c:v>45643</c:v>
                </c:pt>
                <c:pt idx="604">
                  <c:v>45644</c:v>
                </c:pt>
                <c:pt idx="605">
                  <c:v>45645</c:v>
                </c:pt>
                <c:pt idx="606">
                  <c:v>45646</c:v>
                </c:pt>
                <c:pt idx="607">
                  <c:v>45649</c:v>
                </c:pt>
                <c:pt idx="608">
                  <c:v>45650</c:v>
                </c:pt>
                <c:pt idx="609">
                  <c:v>45653</c:v>
                </c:pt>
                <c:pt idx="610">
                  <c:v>45656</c:v>
                </c:pt>
                <c:pt idx="611">
                  <c:v>45657</c:v>
                </c:pt>
                <c:pt idx="612">
                  <c:v>45659</c:v>
                </c:pt>
                <c:pt idx="613">
                  <c:v>45660</c:v>
                </c:pt>
                <c:pt idx="614">
                  <c:v>45663</c:v>
                </c:pt>
                <c:pt idx="615">
                  <c:v>45664</c:v>
                </c:pt>
                <c:pt idx="616">
                  <c:v>45665</c:v>
                </c:pt>
                <c:pt idx="617">
                  <c:v>45666</c:v>
                </c:pt>
                <c:pt idx="618">
                  <c:v>45667</c:v>
                </c:pt>
                <c:pt idx="619">
                  <c:v>45670</c:v>
                </c:pt>
                <c:pt idx="620">
                  <c:v>45671</c:v>
                </c:pt>
                <c:pt idx="621">
                  <c:v>45672</c:v>
                </c:pt>
                <c:pt idx="622">
                  <c:v>45673</c:v>
                </c:pt>
                <c:pt idx="623">
                  <c:v>45674</c:v>
                </c:pt>
                <c:pt idx="624">
                  <c:v>45677</c:v>
                </c:pt>
                <c:pt idx="625">
                  <c:v>45678</c:v>
                </c:pt>
                <c:pt idx="626">
                  <c:v>45679</c:v>
                </c:pt>
                <c:pt idx="627">
                  <c:v>45680</c:v>
                </c:pt>
                <c:pt idx="628">
                  <c:v>45681</c:v>
                </c:pt>
                <c:pt idx="629">
                  <c:v>45684</c:v>
                </c:pt>
                <c:pt idx="630">
                  <c:v>45685</c:v>
                </c:pt>
                <c:pt idx="631">
                  <c:v>45686</c:v>
                </c:pt>
                <c:pt idx="632">
                  <c:v>45687</c:v>
                </c:pt>
                <c:pt idx="633">
                  <c:v>45688</c:v>
                </c:pt>
                <c:pt idx="634">
                  <c:v>45691</c:v>
                </c:pt>
                <c:pt idx="635">
                  <c:v>45692</c:v>
                </c:pt>
                <c:pt idx="636">
                  <c:v>45693</c:v>
                </c:pt>
                <c:pt idx="637">
                  <c:v>45694</c:v>
                </c:pt>
                <c:pt idx="638">
                  <c:v>45695</c:v>
                </c:pt>
                <c:pt idx="639">
                  <c:v>45698</c:v>
                </c:pt>
                <c:pt idx="640">
                  <c:v>45699</c:v>
                </c:pt>
                <c:pt idx="641">
                  <c:v>45700</c:v>
                </c:pt>
                <c:pt idx="642">
                  <c:v>45701</c:v>
                </c:pt>
                <c:pt idx="643">
                  <c:v>45702</c:v>
                </c:pt>
                <c:pt idx="644">
                  <c:v>45706</c:v>
                </c:pt>
                <c:pt idx="645">
                  <c:v>45707</c:v>
                </c:pt>
                <c:pt idx="646">
                  <c:v>45708</c:v>
                </c:pt>
                <c:pt idx="647">
                  <c:v>45709</c:v>
                </c:pt>
                <c:pt idx="648">
                  <c:v>45712</c:v>
                </c:pt>
                <c:pt idx="649">
                  <c:v>45713</c:v>
                </c:pt>
                <c:pt idx="650">
                  <c:v>45714</c:v>
                </c:pt>
                <c:pt idx="651">
                  <c:v>45715</c:v>
                </c:pt>
                <c:pt idx="652">
                  <c:v>45716</c:v>
                </c:pt>
                <c:pt idx="653">
                  <c:v>45719</c:v>
                </c:pt>
                <c:pt idx="654">
                  <c:v>45720</c:v>
                </c:pt>
                <c:pt idx="655">
                  <c:v>45721</c:v>
                </c:pt>
                <c:pt idx="656">
                  <c:v>45722</c:v>
                </c:pt>
                <c:pt idx="657">
                  <c:v>45723</c:v>
                </c:pt>
                <c:pt idx="658">
                  <c:v>45726</c:v>
                </c:pt>
                <c:pt idx="659">
                  <c:v>45727</c:v>
                </c:pt>
                <c:pt idx="660">
                  <c:v>45728</c:v>
                </c:pt>
                <c:pt idx="661">
                  <c:v>45729</c:v>
                </c:pt>
                <c:pt idx="662">
                  <c:v>45730</c:v>
                </c:pt>
                <c:pt idx="663">
                  <c:v>45733</c:v>
                </c:pt>
                <c:pt idx="664">
                  <c:v>45734</c:v>
                </c:pt>
                <c:pt idx="665">
                  <c:v>45735</c:v>
                </c:pt>
                <c:pt idx="666">
                  <c:v>45736</c:v>
                </c:pt>
                <c:pt idx="667">
                  <c:v>45737</c:v>
                </c:pt>
                <c:pt idx="668">
                  <c:v>45740</c:v>
                </c:pt>
                <c:pt idx="669">
                  <c:v>45741</c:v>
                </c:pt>
                <c:pt idx="670">
                  <c:v>45742</c:v>
                </c:pt>
                <c:pt idx="671">
                  <c:v>45743</c:v>
                </c:pt>
                <c:pt idx="672">
                  <c:v>45744</c:v>
                </c:pt>
                <c:pt idx="673">
                  <c:v>45747</c:v>
                </c:pt>
                <c:pt idx="674">
                  <c:v>45748</c:v>
                </c:pt>
                <c:pt idx="675">
                  <c:v>45749</c:v>
                </c:pt>
                <c:pt idx="676">
                  <c:v>45750</c:v>
                </c:pt>
                <c:pt idx="677">
                  <c:v>45751</c:v>
                </c:pt>
                <c:pt idx="678">
                  <c:v>45754</c:v>
                </c:pt>
                <c:pt idx="679">
                  <c:v>45755</c:v>
                </c:pt>
                <c:pt idx="680">
                  <c:v>45756</c:v>
                </c:pt>
                <c:pt idx="681">
                  <c:v>45757</c:v>
                </c:pt>
                <c:pt idx="682">
                  <c:v>45758</c:v>
                </c:pt>
                <c:pt idx="683">
                  <c:v>45761</c:v>
                </c:pt>
                <c:pt idx="684">
                  <c:v>45762</c:v>
                </c:pt>
                <c:pt idx="685">
                  <c:v>45763</c:v>
                </c:pt>
                <c:pt idx="686">
                  <c:v>45764</c:v>
                </c:pt>
                <c:pt idx="687">
                  <c:v>45768</c:v>
                </c:pt>
                <c:pt idx="688">
                  <c:v>45769</c:v>
                </c:pt>
                <c:pt idx="689">
                  <c:v>45770</c:v>
                </c:pt>
                <c:pt idx="690">
                  <c:v>45771</c:v>
                </c:pt>
                <c:pt idx="691">
                  <c:v>45772</c:v>
                </c:pt>
                <c:pt idx="692">
                  <c:v>45775</c:v>
                </c:pt>
                <c:pt idx="693">
                  <c:v>45776</c:v>
                </c:pt>
                <c:pt idx="694">
                  <c:v>45777</c:v>
                </c:pt>
                <c:pt idx="695">
                  <c:v>45778</c:v>
                </c:pt>
                <c:pt idx="696">
                  <c:v>45779</c:v>
                </c:pt>
                <c:pt idx="697">
                  <c:v>45782</c:v>
                </c:pt>
                <c:pt idx="698">
                  <c:v>45783</c:v>
                </c:pt>
                <c:pt idx="699">
                  <c:v>45784</c:v>
                </c:pt>
                <c:pt idx="700">
                  <c:v>45785</c:v>
                </c:pt>
                <c:pt idx="701">
                  <c:v>45786</c:v>
                </c:pt>
                <c:pt idx="702">
                  <c:v>45789</c:v>
                </c:pt>
                <c:pt idx="703">
                  <c:v>45790</c:v>
                </c:pt>
                <c:pt idx="704">
                  <c:v>45791</c:v>
                </c:pt>
                <c:pt idx="705">
                  <c:v>45792</c:v>
                </c:pt>
                <c:pt idx="706">
                  <c:v>45793</c:v>
                </c:pt>
                <c:pt idx="707">
                  <c:v>45797</c:v>
                </c:pt>
                <c:pt idx="708">
                  <c:v>45798</c:v>
                </c:pt>
                <c:pt idx="709">
                  <c:v>45799</c:v>
                </c:pt>
                <c:pt idx="710">
                  <c:v>45800</c:v>
                </c:pt>
                <c:pt idx="711">
                  <c:v>45803</c:v>
                </c:pt>
                <c:pt idx="712">
                  <c:v>45804</c:v>
                </c:pt>
                <c:pt idx="713">
                  <c:v>45805</c:v>
                </c:pt>
                <c:pt idx="714">
                  <c:v>45806</c:v>
                </c:pt>
                <c:pt idx="715">
                  <c:v>45807</c:v>
                </c:pt>
                <c:pt idx="716">
                  <c:v>45810</c:v>
                </c:pt>
                <c:pt idx="717">
                  <c:v>45811</c:v>
                </c:pt>
                <c:pt idx="718">
                  <c:v>45812</c:v>
                </c:pt>
                <c:pt idx="719">
                  <c:v>45813</c:v>
                </c:pt>
                <c:pt idx="720">
                  <c:v>45814</c:v>
                </c:pt>
                <c:pt idx="721">
                  <c:v>45817</c:v>
                </c:pt>
                <c:pt idx="722">
                  <c:v>45818</c:v>
                </c:pt>
                <c:pt idx="723">
                  <c:v>45819</c:v>
                </c:pt>
                <c:pt idx="724">
                  <c:v>45820</c:v>
                </c:pt>
                <c:pt idx="725">
                  <c:v>45821</c:v>
                </c:pt>
                <c:pt idx="726">
                  <c:v>45824</c:v>
                </c:pt>
                <c:pt idx="727">
                  <c:v>45825</c:v>
                </c:pt>
                <c:pt idx="728">
                  <c:v>45826</c:v>
                </c:pt>
                <c:pt idx="729">
                  <c:v>45827</c:v>
                </c:pt>
                <c:pt idx="730">
                  <c:v>45828</c:v>
                </c:pt>
                <c:pt idx="731">
                  <c:v>45831</c:v>
                </c:pt>
                <c:pt idx="732">
                  <c:v>45832</c:v>
                </c:pt>
                <c:pt idx="733">
                  <c:v>45833</c:v>
                </c:pt>
                <c:pt idx="734">
                  <c:v>45834</c:v>
                </c:pt>
                <c:pt idx="735">
                  <c:v>45835</c:v>
                </c:pt>
                <c:pt idx="736">
                  <c:v>45838</c:v>
                </c:pt>
                <c:pt idx="737">
                  <c:v>45840</c:v>
                </c:pt>
                <c:pt idx="738">
                  <c:v>45841</c:v>
                </c:pt>
                <c:pt idx="739">
                  <c:v>45842</c:v>
                </c:pt>
                <c:pt idx="740">
                  <c:v>45845</c:v>
                </c:pt>
                <c:pt idx="741">
                  <c:v>45846</c:v>
                </c:pt>
                <c:pt idx="742">
                  <c:v>45847</c:v>
                </c:pt>
                <c:pt idx="743">
                  <c:v>45848</c:v>
                </c:pt>
                <c:pt idx="744">
                  <c:v>45849</c:v>
                </c:pt>
                <c:pt idx="745">
                  <c:v>45852</c:v>
                </c:pt>
                <c:pt idx="746">
                  <c:v>45853</c:v>
                </c:pt>
                <c:pt idx="747">
                  <c:v>45854</c:v>
                </c:pt>
                <c:pt idx="748">
                  <c:v>45855</c:v>
                </c:pt>
                <c:pt idx="749">
                  <c:v>45856</c:v>
                </c:pt>
                <c:pt idx="750">
                  <c:v>45859</c:v>
                </c:pt>
                <c:pt idx="751">
                  <c:v>45860</c:v>
                </c:pt>
              </c:numCache>
            </c:numRef>
          </c:cat>
          <c:val>
            <c:numRef>
              <c:f>'Pane 1'!$B$37:$B$788</c:f>
              <c:numCache>
                <c:formatCode>0.00\x</c:formatCode>
                <c:ptCount val="752"/>
                <c:pt idx="0">
                  <c:v>0.65435459895187786</c:v>
                </c:pt>
                <c:pt idx="1">
                  <c:v>0.65598640593180768</c:v>
                </c:pt>
                <c:pt idx="2">
                  <c:v>0.66632625763057884</c:v>
                </c:pt>
                <c:pt idx="3">
                  <c:v>0.69698049224312364</c:v>
                </c:pt>
                <c:pt idx="4">
                  <c:v>0.70827415762669277</c:v>
                </c:pt>
                <c:pt idx="5">
                  <c:v>0.71150091916485536</c:v>
                </c:pt>
                <c:pt idx="6">
                  <c:v>0.69214034993587981</c:v>
                </c:pt>
                <c:pt idx="7">
                  <c:v>0.72440796531750584</c:v>
                </c:pt>
                <c:pt idx="8">
                  <c:v>0.69859387301220499</c:v>
                </c:pt>
                <c:pt idx="9">
                  <c:v>0.7227945845484246</c:v>
                </c:pt>
                <c:pt idx="10">
                  <c:v>0.71795444224118066</c:v>
                </c:pt>
                <c:pt idx="11">
                  <c:v>0.72440796531750584</c:v>
                </c:pt>
                <c:pt idx="12">
                  <c:v>0.72602134608658719</c:v>
                </c:pt>
                <c:pt idx="13">
                  <c:v>0.74054177300831892</c:v>
                </c:pt>
                <c:pt idx="14">
                  <c:v>0.73570163070107497</c:v>
                </c:pt>
                <c:pt idx="15">
                  <c:v>0.73408824993199373</c:v>
                </c:pt>
                <c:pt idx="16">
                  <c:v>0.70343401531944894</c:v>
                </c:pt>
                <c:pt idx="17">
                  <c:v>0.72440796531750584</c:v>
                </c:pt>
                <c:pt idx="18">
                  <c:v>0.73892839223923756</c:v>
                </c:pt>
                <c:pt idx="19">
                  <c:v>0.73086148839383103</c:v>
                </c:pt>
                <c:pt idx="20">
                  <c:v>0.74054177300831892</c:v>
                </c:pt>
                <c:pt idx="21">
                  <c:v>0.75667558069913199</c:v>
                </c:pt>
                <c:pt idx="22">
                  <c:v>0.76151572300637582</c:v>
                </c:pt>
                <c:pt idx="23">
                  <c:v>0.71795444224118066</c:v>
                </c:pt>
                <c:pt idx="24">
                  <c:v>0.71150091916485536</c:v>
                </c:pt>
                <c:pt idx="25">
                  <c:v>0.6953671114740424</c:v>
                </c:pt>
                <c:pt idx="26">
                  <c:v>0.6953671114740424</c:v>
                </c:pt>
                <c:pt idx="27">
                  <c:v>0.65987273455425366</c:v>
                </c:pt>
                <c:pt idx="28">
                  <c:v>0.69698049224312364</c:v>
                </c:pt>
                <c:pt idx="29">
                  <c:v>0.6953671114740424</c:v>
                </c:pt>
                <c:pt idx="30">
                  <c:v>0.72440796531750584</c:v>
                </c:pt>
                <c:pt idx="31">
                  <c:v>0.72763472685566843</c:v>
                </c:pt>
                <c:pt idx="32">
                  <c:v>0.74538191531556286</c:v>
                </c:pt>
                <c:pt idx="33">
                  <c:v>0.74538191531556286</c:v>
                </c:pt>
                <c:pt idx="34">
                  <c:v>0.72118120377934325</c:v>
                </c:pt>
                <c:pt idx="35">
                  <c:v>0.7195678230102619</c:v>
                </c:pt>
                <c:pt idx="36">
                  <c:v>0.70343401531944894</c:v>
                </c:pt>
                <c:pt idx="37">
                  <c:v>0.70020725378128623</c:v>
                </c:pt>
                <c:pt idx="38">
                  <c:v>0.77603614992810765</c:v>
                </c:pt>
                <c:pt idx="39">
                  <c:v>0.75506219993005064</c:v>
                </c:pt>
                <c:pt idx="40">
                  <c:v>0.76796924608270112</c:v>
                </c:pt>
                <c:pt idx="41">
                  <c:v>0.77119600762086371</c:v>
                </c:pt>
                <c:pt idx="42">
                  <c:v>0.72440796531750584</c:v>
                </c:pt>
                <c:pt idx="43">
                  <c:v>0.71795444224118066</c:v>
                </c:pt>
                <c:pt idx="44">
                  <c:v>0.72924810762474979</c:v>
                </c:pt>
                <c:pt idx="45">
                  <c:v>0.77603614992810765</c:v>
                </c:pt>
                <c:pt idx="46">
                  <c:v>0.79539671915708321</c:v>
                </c:pt>
                <c:pt idx="47">
                  <c:v>0.83895799992227849</c:v>
                </c:pt>
                <c:pt idx="48">
                  <c:v>0.86799885376574193</c:v>
                </c:pt>
                <c:pt idx="49">
                  <c:v>0.87606575761114847</c:v>
                </c:pt>
                <c:pt idx="50">
                  <c:v>0.86154533068941674</c:v>
                </c:pt>
                <c:pt idx="51">
                  <c:v>0.86638547299666069</c:v>
                </c:pt>
                <c:pt idx="52">
                  <c:v>0.82927771530779071</c:v>
                </c:pt>
                <c:pt idx="53">
                  <c:v>0.81153052684789628</c:v>
                </c:pt>
                <c:pt idx="54">
                  <c:v>0.81314390761697763</c:v>
                </c:pt>
                <c:pt idx="55">
                  <c:v>0.78894319608075802</c:v>
                </c:pt>
                <c:pt idx="56">
                  <c:v>0.75022205762280669</c:v>
                </c:pt>
                <c:pt idx="57">
                  <c:v>0.75506219993005064</c:v>
                </c:pt>
                <c:pt idx="58">
                  <c:v>0.76151572300637582</c:v>
                </c:pt>
                <c:pt idx="59">
                  <c:v>0.74054177300831892</c:v>
                </c:pt>
                <c:pt idx="60">
                  <c:v>0.75667558069913199</c:v>
                </c:pt>
                <c:pt idx="61">
                  <c:v>0.79216995761892062</c:v>
                </c:pt>
                <c:pt idx="62">
                  <c:v>0.77926291146627025</c:v>
                </c:pt>
                <c:pt idx="63">
                  <c:v>0.79055657684983938</c:v>
                </c:pt>
                <c:pt idx="64">
                  <c:v>0.81637066915514023</c:v>
                </c:pt>
                <c:pt idx="65">
                  <c:v>0.8050770037715711</c:v>
                </c:pt>
                <c:pt idx="66">
                  <c:v>0.80346362300248975</c:v>
                </c:pt>
                <c:pt idx="67">
                  <c:v>0.79701009992616456</c:v>
                </c:pt>
                <c:pt idx="68">
                  <c:v>0.81959743069330282</c:v>
                </c:pt>
                <c:pt idx="69">
                  <c:v>0.77119600762086371</c:v>
                </c:pt>
                <c:pt idx="70">
                  <c:v>0.74860867685372545</c:v>
                </c:pt>
                <c:pt idx="71">
                  <c:v>0.84379814222952243</c:v>
                </c:pt>
                <c:pt idx="72">
                  <c:v>0.84863828453676637</c:v>
                </c:pt>
                <c:pt idx="73">
                  <c:v>0.90671999222369326</c:v>
                </c:pt>
                <c:pt idx="74">
                  <c:v>0.8321233668511534</c:v>
                </c:pt>
                <c:pt idx="75">
                  <c:v>0.857890392782792</c:v>
                </c:pt>
                <c:pt idx="76">
                  <c:v>0.86395322241376582</c:v>
                </c:pt>
                <c:pt idx="77">
                  <c:v>0.85334327055956172</c:v>
                </c:pt>
                <c:pt idx="78">
                  <c:v>0.8427333187053575</c:v>
                </c:pt>
                <c:pt idx="79">
                  <c:v>0.83515478166664026</c:v>
                </c:pt>
                <c:pt idx="80">
                  <c:v>0.82454482981243615</c:v>
                </c:pt>
                <c:pt idx="81">
                  <c:v>0.83060765944340997</c:v>
                </c:pt>
                <c:pt idx="82">
                  <c:v>0.82606053722017958</c:v>
                </c:pt>
                <c:pt idx="83">
                  <c:v>0.85637468537504857</c:v>
                </c:pt>
                <c:pt idx="84">
                  <c:v>0.8472804409285879</c:v>
                </c:pt>
                <c:pt idx="85">
                  <c:v>0.86546892982150925</c:v>
                </c:pt>
                <c:pt idx="86">
                  <c:v>0.84424902611310104</c:v>
                </c:pt>
                <c:pt idx="87">
                  <c:v>0.8063563409195148</c:v>
                </c:pt>
                <c:pt idx="88">
                  <c:v>0.82909195203566655</c:v>
                </c:pt>
                <c:pt idx="89">
                  <c:v>0.8427333187053575</c:v>
                </c:pt>
                <c:pt idx="90">
                  <c:v>0.89578307797637824</c:v>
                </c:pt>
                <c:pt idx="91">
                  <c:v>0.88820454093766099</c:v>
                </c:pt>
                <c:pt idx="92">
                  <c:v>0.86698463722925279</c:v>
                </c:pt>
                <c:pt idx="93">
                  <c:v>0.85637468537504857</c:v>
                </c:pt>
                <c:pt idx="94">
                  <c:v>0.87607888167571346</c:v>
                </c:pt>
                <c:pt idx="95">
                  <c:v>0.87456317426796992</c:v>
                </c:pt>
                <c:pt idx="96">
                  <c:v>0.87001605204473964</c:v>
                </c:pt>
                <c:pt idx="97">
                  <c:v>0.87456317426796992</c:v>
                </c:pt>
                <c:pt idx="98">
                  <c:v>0.89123595575314796</c:v>
                </c:pt>
                <c:pt idx="99">
                  <c:v>0.87759458908345689</c:v>
                </c:pt>
                <c:pt idx="100">
                  <c:v>0.84576473352084447</c:v>
                </c:pt>
                <c:pt idx="101">
                  <c:v>0.85182756315181829</c:v>
                </c:pt>
                <c:pt idx="102">
                  <c:v>0.83515478166664026</c:v>
                </c:pt>
                <c:pt idx="103">
                  <c:v>0.86698463722925279</c:v>
                </c:pt>
                <c:pt idx="104">
                  <c:v>0.8730474668602265</c:v>
                </c:pt>
                <c:pt idx="105">
                  <c:v>0.857890392782792</c:v>
                </c:pt>
                <c:pt idx="106">
                  <c:v>0.86092180759827897</c:v>
                </c:pt>
                <c:pt idx="107">
                  <c:v>0.84424902611310104</c:v>
                </c:pt>
                <c:pt idx="108">
                  <c:v>0.84879614833633132</c:v>
                </c:pt>
                <c:pt idx="109">
                  <c:v>0.83667048907438379</c:v>
                </c:pt>
                <c:pt idx="110">
                  <c:v>0.88365741871443071</c:v>
                </c:pt>
                <c:pt idx="111">
                  <c:v>0.92609722613124723</c:v>
                </c:pt>
                <c:pt idx="112">
                  <c:v>0.91245585946155616</c:v>
                </c:pt>
                <c:pt idx="113">
                  <c:v>0.93064434835447762</c:v>
                </c:pt>
                <c:pt idx="114">
                  <c:v>0.91700298168478656</c:v>
                </c:pt>
                <c:pt idx="115">
                  <c:v>0.9397385928009383</c:v>
                </c:pt>
                <c:pt idx="116">
                  <c:v>0.92912864094673409</c:v>
                </c:pt>
                <c:pt idx="117">
                  <c:v>0.94883283724739897</c:v>
                </c:pt>
                <c:pt idx="118">
                  <c:v>0.9655056187325769</c:v>
                </c:pt>
                <c:pt idx="119">
                  <c:v>0.96702132614032033</c:v>
                </c:pt>
                <c:pt idx="120">
                  <c:v>0.93519147057770791</c:v>
                </c:pt>
                <c:pt idx="121">
                  <c:v>0.93367576316996448</c:v>
                </c:pt>
                <c:pt idx="122">
                  <c:v>0.95641137428611622</c:v>
                </c:pt>
                <c:pt idx="123">
                  <c:v>0.95792708169385965</c:v>
                </c:pt>
                <c:pt idx="124">
                  <c:v>0.9609584965093465</c:v>
                </c:pt>
                <c:pt idx="125">
                  <c:v>0.976115570586781</c:v>
                </c:pt>
                <c:pt idx="126">
                  <c:v>0.98824122984872864</c:v>
                </c:pt>
                <c:pt idx="127">
                  <c:v>0.98066269281001139</c:v>
                </c:pt>
                <c:pt idx="128">
                  <c:v>0.96247420391709004</c:v>
                </c:pt>
                <c:pt idx="129">
                  <c:v>0.94125430020868173</c:v>
                </c:pt>
                <c:pt idx="130">
                  <c:v>0.93822288539319487</c:v>
                </c:pt>
                <c:pt idx="131">
                  <c:v>0.95337995947062937</c:v>
                </c:pt>
                <c:pt idx="132">
                  <c:v>0.92761293353899066</c:v>
                </c:pt>
                <c:pt idx="133">
                  <c:v>0.88972024834540442</c:v>
                </c:pt>
                <c:pt idx="134">
                  <c:v>0.88365741871443071</c:v>
                </c:pt>
                <c:pt idx="135">
                  <c:v>0.89123595575314796</c:v>
                </c:pt>
                <c:pt idx="136">
                  <c:v>0.88214171130668717</c:v>
                </c:pt>
                <c:pt idx="137">
                  <c:v>0.86850034463699621</c:v>
                </c:pt>
                <c:pt idx="138">
                  <c:v>0.8472804409285879</c:v>
                </c:pt>
                <c:pt idx="139">
                  <c:v>0.8427333187053575</c:v>
                </c:pt>
                <c:pt idx="140">
                  <c:v>0.83818619648212722</c:v>
                </c:pt>
                <c:pt idx="141">
                  <c:v>0.81387999495398267</c:v>
                </c:pt>
                <c:pt idx="142">
                  <c:v>0.82008098539172725</c:v>
                </c:pt>
                <c:pt idx="143">
                  <c:v>0.80612875690680186</c:v>
                </c:pt>
                <c:pt idx="144">
                  <c:v>0.79682727125018493</c:v>
                </c:pt>
                <c:pt idx="145">
                  <c:v>0.77667405232751485</c:v>
                </c:pt>
                <c:pt idx="146">
                  <c:v>0.76737256667089793</c:v>
                </c:pt>
                <c:pt idx="147">
                  <c:v>0.76272182384258946</c:v>
                </c:pt>
                <c:pt idx="148">
                  <c:v>0.76892281428033404</c:v>
                </c:pt>
                <c:pt idx="149">
                  <c:v>0.78132479515582332</c:v>
                </c:pt>
                <c:pt idx="150">
                  <c:v>0.79217652842187647</c:v>
                </c:pt>
                <c:pt idx="151">
                  <c:v>0.78597553798413178</c:v>
                </c:pt>
                <c:pt idx="152">
                  <c:v>0.79062628081244024</c:v>
                </c:pt>
                <c:pt idx="153">
                  <c:v>0.77512380471807873</c:v>
                </c:pt>
                <c:pt idx="154">
                  <c:v>0.7441188525293555</c:v>
                </c:pt>
                <c:pt idx="155">
                  <c:v>0.74101835731048327</c:v>
                </c:pt>
                <c:pt idx="156">
                  <c:v>0.73326711926330246</c:v>
                </c:pt>
                <c:pt idx="157">
                  <c:v>0.75031984296710019</c:v>
                </c:pt>
                <c:pt idx="158">
                  <c:v>0.80612875690680186</c:v>
                </c:pt>
                <c:pt idx="159">
                  <c:v>0.8092292521256742</c:v>
                </c:pt>
                <c:pt idx="160">
                  <c:v>0.81543024256341878</c:v>
                </c:pt>
                <c:pt idx="161">
                  <c:v>0.81543024256341878</c:v>
                </c:pt>
                <c:pt idx="162">
                  <c:v>0.87899039455030126</c:v>
                </c:pt>
                <c:pt idx="163">
                  <c:v>0.90224410869184357</c:v>
                </c:pt>
                <c:pt idx="164">
                  <c:v>0.88054064215973737</c:v>
                </c:pt>
                <c:pt idx="165">
                  <c:v>0.89139237542579053</c:v>
                </c:pt>
                <c:pt idx="166">
                  <c:v>0.90689485152015203</c:v>
                </c:pt>
                <c:pt idx="167">
                  <c:v>0.925497822833386</c:v>
                </c:pt>
                <c:pt idx="168">
                  <c:v>0.93169881327113058</c:v>
                </c:pt>
                <c:pt idx="169">
                  <c:v>0.97045500350703451</c:v>
                </c:pt>
                <c:pt idx="170">
                  <c:v>0.99060822242970459</c:v>
                </c:pt>
                <c:pt idx="171">
                  <c:v>0.99525896525801305</c:v>
                </c:pt>
                <c:pt idx="172">
                  <c:v>0.98595747960139613</c:v>
                </c:pt>
                <c:pt idx="173">
                  <c:v>0.99525896525801305</c:v>
                </c:pt>
                <c:pt idx="174">
                  <c:v>1.0557186220260233</c:v>
                </c:pt>
                <c:pt idx="175">
                  <c:v>1.0510678791977146</c:v>
                </c:pt>
                <c:pt idx="176">
                  <c:v>1.0541683744165871</c:v>
                </c:pt>
                <c:pt idx="177">
                  <c:v>1.0417663935410977</c:v>
                </c:pt>
                <c:pt idx="178">
                  <c:v>1.0712210981203847</c:v>
                </c:pt>
                <c:pt idx="179">
                  <c:v>1.0758718409486931</c:v>
                </c:pt>
                <c:pt idx="180">
                  <c:v>1.0991255550902357</c:v>
                </c:pt>
                <c:pt idx="181">
                  <c:v>1.1068767931374164</c:v>
                </c:pt>
                <c:pt idx="182">
                  <c:v>1.0727713457298209</c:v>
                </c:pt>
                <c:pt idx="183">
                  <c:v>1.0789723361675656</c:v>
                </c:pt>
                <c:pt idx="184">
                  <c:v>1.0572688696354593</c:v>
                </c:pt>
                <c:pt idx="185">
                  <c:v>1.0619196124637678</c:v>
                </c:pt>
                <c:pt idx="186">
                  <c:v>1.0433166411505339</c:v>
                </c:pt>
                <c:pt idx="187">
                  <c:v>1.0541683744165871</c:v>
                </c:pt>
                <c:pt idx="188">
                  <c:v>1.0603693648543318</c:v>
                </c:pt>
                <c:pt idx="189">
                  <c:v>1.0572688696354593</c:v>
                </c:pt>
                <c:pt idx="190">
                  <c:v>1.0712210981203847</c:v>
                </c:pt>
                <c:pt idx="191">
                  <c:v>1.0588191172448955</c:v>
                </c:pt>
                <c:pt idx="192">
                  <c:v>1.0526181268071508</c:v>
                </c:pt>
                <c:pt idx="193">
                  <c:v>1.1053265455279802</c:v>
                </c:pt>
                <c:pt idx="194">
                  <c:v>1.1161782787940333</c:v>
                </c:pt>
                <c:pt idx="195">
                  <c:v>1.122379269231778</c:v>
                </c:pt>
                <c:pt idx="196">
                  <c:v>1.1068767931374164</c:v>
                </c:pt>
                <c:pt idx="197">
                  <c:v>1.1037762979185441</c:v>
                </c:pt>
                <c:pt idx="198">
                  <c:v>1.0988497830985386</c:v>
                </c:pt>
                <c:pt idx="199">
                  <c:v>1.1435435330422381</c:v>
                </c:pt>
                <c:pt idx="200">
                  <c:v>1.109637929636673</c:v>
                </c:pt>
                <c:pt idx="201">
                  <c:v>1.106555602054349</c:v>
                </c:pt>
                <c:pt idx="202">
                  <c:v>1.1219672399659695</c:v>
                </c:pt>
                <c:pt idx="203">
                  <c:v>1.0957674555162147</c:v>
                </c:pt>
                <c:pt idx="204">
                  <c:v>1.0942262917250525</c:v>
                </c:pt>
                <c:pt idx="205">
                  <c:v>1.0634030159018115</c:v>
                </c:pt>
                <c:pt idx="206">
                  <c:v>1.0741911624399461</c:v>
                </c:pt>
                <c:pt idx="207">
                  <c:v>1.0495325417813532</c:v>
                </c:pt>
                <c:pt idx="208">
                  <c:v>1.0233327573315985</c:v>
                </c:pt>
                <c:pt idx="209">
                  <c:v>0.98172133497022318</c:v>
                </c:pt>
                <c:pt idx="210">
                  <c:v>0.99559180909068157</c:v>
                </c:pt>
                <c:pt idx="211">
                  <c:v>0.99405064529951959</c:v>
                </c:pt>
                <c:pt idx="212">
                  <c:v>0.97709784359673701</c:v>
                </c:pt>
                <c:pt idx="213">
                  <c:v>0.98634482634370935</c:v>
                </c:pt>
                <c:pt idx="214">
                  <c:v>1.0125446107934641</c:v>
                </c:pt>
                <c:pt idx="215">
                  <c:v>1.0032976280464918</c:v>
                </c:pt>
                <c:pt idx="216">
                  <c:v>1.007921119419978</c:v>
                </c:pt>
                <c:pt idx="217">
                  <c:v>1.0017564642553298</c:v>
                </c:pt>
                <c:pt idx="218">
                  <c:v>0.96939202464092689</c:v>
                </c:pt>
                <c:pt idx="219">
                  <c:v>0.99405064529951959</c:v>
                </c:pt>
                <c:pt idx="220">
                  <c:v>0.99713297288184366</c:v>
                </c:pt>
                <c:pt idx="221">
                  <c:v>0.99867413667300575</c:v>
                </c:pt>
                <c:pt idx="222">
                  <c:v>0.99559180909068157</c:v>
                </c:pt>
                <c:pt idx="223">
                  <c:v>0.99867413667300575</c:v>
                </c:pt>
                <c:pt idx="224">
                  <c:v>0.99250948150835749</c:v>
                </c:pt>
                <c:pt idx="225">
                  <c:v>0.99559180909068157</c:v>
                </c:pt>
                <c:pt idx="226">
                  <c:v>0.9801801711790612</c:v>
                </c:pt>
                <c:pt idx="227">
                  <c:v>0.94781573156465815</c:v>
                </c:pt>
                <c:pt idx="228">
                  <c:v>0.94627456777349617</c:v>
                </c:pt>
                <c:pt idx="229">
                  <c:v>0.93394525744419976</c:v>
                </c:pt>
                <c:pt idx="230">
                  <c:v>0.93856874881768593</c:v>
                </c:pt>
                <c:pt idx="231">
                  <c:v>0.94319224019117209</c:v>
                </c:pt>
                <c:pt idx="232">
                  <c:v>0.94010991260884791</c:v>
                </c:pt>
                <c:pt idx="233">
                  <c:v>0.94165107640001</c:v>
                </c:pt>
                <c:pt idx="234">
                  <c:v>0.97555667980557503</c:v>
                </c:pt>
                <c:pt idx="235">
                  <c:v>0.97401551601441294</c:v>
                </c:pt>
                <c:pt idx="236">
                  <c:v>0.9801801711790612</c:v>
                </c:pt>
                <c:pt idx="237">
                  <c:v>0.97247435222325096</c:v>
                </c:pt>
                <c:pt idx="238">
                  <c:v>0.93702758502652383</c:v>
                </c:pt>
                <c:pt idx="239">
                  <c:v>0.94010991260884791</c:v>
                </c:pt>
                <c:pt idx="240">
                  <c:v>0.98172133497022318</c:v>
                </c:pt>
                <c:pt idx="241">
                  <c:v>0.98326249876138527</c:v>
                </c:pt>
                <c:pt idx="242">
                  <c:v>1.0325797400785708</c:v>
                </c:pt>
                <c:pt idx="243">
                  <c:v>1.0325797400785708</c:v>
                </c:pt>
                <c:pt idx="244">
                  <c:v>1.0341209038697328</c:v>
                </c:pt>
                <c:pt idx="245">
                  <c:v>1.0341209038697328</c:v>
                </c:pt>
                <c:pt idx="246">
                  <c:v>1.0526148693636772</c:v>
                </c:pt>
                <c:pt idx="247">
                  <c:v>1.0464502141990291</c:v>
                </c:pt>
                <c:pt idx="248">
                  <c:v>1.0202504297492743</c:v>
                </c:pt>
                <c:pt idx="249">
                  <c:v>1.0233327573315985</c:v>
                </c:pt>
                <c:pt idx="250">
                  <c:v>1.007921119419978</c:v>
                </c:pt>
                <c:pt idx="251">
                  <c:v>1.0171681021669503</c:v>
                </c:pt>
                <c:pt idx="252">
                  <c:v>1.0032976280464918</c:v>
                </c:pt>
                <c:pt idx="253">
                  <c:v>0.97247435222325096</c:v>
                </c:pt>
                <c:pt idx="254">
                  <c:v>0.98942715392603342</c:v>
                </c:pt>
                <c:pt idx="255">
                  <c:v>1.0125446107934641</c:v>
                </c:pt>
                <c:pt idx="256">
                  <c:v>0.97709784359673701</c:v>
                </c:pt>
                <c:pt idx="257">
                  <c:v>0.94283110057052222</c:v>
                </c:pt>
                <c:pt idx="258">
                  <c:v>0.97683484518126229</c:v>
                </c:pt>
                <c:pt idx="259">
                  <c:v>1.0262948373423388</c:v>
                </c:pt>
                <c:pt idx="260">
                  <c:v>1.0417510848926752</c:v>
                </c:pt>
                <c:pt idx="261">
                  <c:v>1.0448423344027427</c:v>
                </c:pt>
                <c:pt idx="262">
                  <c:v>1.0494792086678435</c:v>
                </c:pt>
                <c:pt idx="263">
                  <c:v>1.0556617076879782</c:v>
                </c:pt>
                <c:pt idx="264">
                  <c:v>1.0371142106275744</c:v>
                </c:pt>
                <c:pt idx="265">
                  <c:v>1.0031104660168342</c:v>
                </c:pt>
                <c:pt idx="266">
                  <c:v>0.9861085937114642</c:v>
                </c:pt>
                <c:pt idx="267">
                  <c:v>0.9783804699362959</c:v>
                </c:pt>
                <c:pt idx="268">
                  <c:v>0.96756109665106049</c:v>
                </c:pt>
                <c:pt idx="269">
                  <c:v>0.9861085937114642</c:v>
                </c:pt>
                <c:pt idx="270">
                  <c:v>0.99847359175173334</c:v>
                </c:pt>
                <c:pt idx="271">
                  <c:v>1.0247492125873052</c:v>
                </c:pt>
                <c:pt idx="272">
                  <c:v>1.0309317116074399</c:v>
                </c:pt>
                <c:pt idx="273">
                  <c:v>1.0123842145470361</c:v>
                </c:pt>
                <c:pt idx="274">
                  <c:v>1.0479335839128099</c:v>
                </c:pt>
                <c:pt idx="275">
                  <c:v>1.0680267057282473</c:v>
                </c:pt>
                <c:pt idx="276">
                  <c:v>1.0711179552383145</c:v>
                </c:pt>
                <c:pt idx="277">
                  <c:v>1.060298581953079</c:v>
                </c:pt>
                <c:pt idx="278">
                  <c:v>1.0572073324430118</c:v>
                </c:pt>
                <c:pt idx="279">
                  <c:v>1.0262948373423388</c:v>
                </c:pt>
                <c:pt idx="280">
                  <c:v>1.0201123383222044</c:v>
                </c:pt>
                <c:pt idx="281">
                  <c:v>1.0062017155269016</c:v>
                </c:pt>
                <c:pt idx="282">
                  <c:v>1.0077473402819352</c:v>
                </c:pt>
                <c:pt idx="283">
                  <c:v>1.0092929650369689</c:v>
                </c:pt>
                <c:pt idx="284">
                  <c:v>1.0293860868524061</c:v>
                </c:pt>
                <c:pt idx="285">
                  <c:v>1.0340229611175071</c:v>
                </c:pt>
                <c:pt idx="286">
                  <c:v>1.0479335839128099</c:v>
                </c:pt>
                <c:pt idx="287">
                  <c:v>1.0803917037685165</c:v>
                </c:pt>
                <c:pt idx="288">
                  <c:v>1.0927567018087856</c:v>
                </c:pt>
                <c:pt idx="289">
                  <c:v>1.0742092047483818</c:v>
                </c:pt>
                <c:pt idx="290">
                  <c:v>1.0896654522987181</c:v>
                </c:pt>
                <c:pt idx="291">
                  <c:v>1.0417510848926752</c:v>
                </c:pt>
                <c:pt idx="292">
                  <c:v>1.038659835382608</c:v>
                </c:pt>
                <c:pt idx="293">
                  <c:v>1.0185667135671708</c:v>
                </c:pt>
                <c:pt idx="294">
                  <c:v>0.98765421846649781</c:v>
                </c:pt>
                <c:pt idx="295">
                  <c:v>0.95365047385575763</c:v>
                </c:pt>
                <c:pt idx="296">
                  <c:v>0.9598329728758922</c:v>
                </c:pt>
                <c:pt idx="297">
                  <c:v>0.95674172336582497</c:v>
                </c:pt>
                <c:pt idx="298">
                  <c:v>0.91964672924501756</c:v>
                </c:pt>
                <c:pt idx="299">
                  <c:v>0.94128547581548849</c:v>
                </c:pt>
                <c:pt idx="300">
                  <c:v>0.93355735204032031</c:v>
                </c:pt>
                <c:pt idx="301">
                  <c:v>0.94437672532555583</c:v>
                </c:pt>
                <c:pt idx="302">
                  <c:v>0.96910672140609411</c:v>
                </c:pt>
                <c:pt idx="303">
                  <c:v>1.0108385897920025</c:v>
                </c:pt>
                <c:pt idx="304">
                  <c:v>1.0355685858725407</c:v>
                </c:pt>
                <c:pt idx="305">
                  <c:v>1.0278404620973725</c:v>
                </c:pt>
                <c:pt idx="306">
                  <c:v>1.0819373285235501</c:v>
                </c:pt>
                <c:pt idx="307">
                  <c:v>1.0803917037685165</c:v>
                </c:pt>
                <c:pt idx="308">
                  <c:v>1.1190323226443575</c:v>
                </c:pt>
                <c:pt idx="309">
                  <c:v>1.1267604464195258</c:v>
                </c:pt>
                <c:pt idx="310">
                  <c:v>1.1375798197047611</c:v>
                </c:pt>
                <c:pt idx="311">
                  <c:v>1.1329429454396602</c:v>
                </c:pt>
                <c:pt idx="312">
                  <c:v>1.1360341949497275</c:v>
                </c:pt>
                <c:pt idx="313">
                  <c:v>1.146853568234963</c:v>
                </c:pt>
                <c:pt idx="314">
                  <c:v>1.1344885701946938</c:v>
                </c:pt>
                <c:pt idx="315">
                  <c:v>1.1190323226443575</c:v>
                </c:pt>
                <c:pt idx="316">
                  <c:v>1.1391254444597949</c:v>
                </c:pt>
                <c:pt idx="317">
                  <c:v>1.1283060711745594</c:v>
                </c:pt>
                <c:pt idx="318">
                  <c:v>1.1190323226443575</c:v>
                </c:pt>
                <c:pt idx="319">
                  <c:v>1.1313973206846266</c:v>
                </c:pt>
                <c:pt idx="320">
                  <c:v>1.1267604464195258</c:v>
                </c:pt>
                <c:pt idx="321">
                  <c:v>1.1715835643155013</c:v>
                </c:pt>
                <c:pt idx="322">
                  <c:v>1.1592185662752321</c:v>
                </c:pt>
                <c:pt idx="323">
                  <c:v>1.1391254444597949</c:v>
                </c:pt>
                <c:pt idx="324">
                  <c:v>1.084206043424067</c:v>
                </c:pt>
                <c:pt idx="325">
                  <c:v>1.1186490530908537</c:v>
                </c:pt>
                <c:pt idx="326">
                  <c:v>1.0707283439892374</c:v>
                </c:pt>
                <c:pt idx="327">
                  <c:v>1.0647382553515354</c:v>
                </c:pt>
                <c:pt idx="328">
                  <c:v>1.0886986099023435</c:v>
                </c:pt>
                <c:pt idx="329">
                  <c:v>1.0872010877429181</c:v>
                </c:pt>
                <c:pt idx="330">
                  <c:v>1.1216440974097046</c:v>
                </c:pt>
                <c:pt idx="331">
                  <c:v>1.0931911763806201</c:v>
                </c:pt>
                <c:pt idx="332">
                  <c:v>1.0946886985400457</c:v>
                </c:pt>
                <c:pt idx="333">
                  <c:v>1.1156540087720026</c:v>
                </c:pt>
                <c:pt idx="334">
                  <c:v>1.1381168411633853</c:v>
                </c:pt>
                <c:pt idx="335">
                  <c:v>1.1336242746851088</c:v>
                </c:pt>
                <c:pt idx="336">
                  <c:v>1.1411118854822362</c:v>
                </c:pt>
                <c:pt idx="337">
                  <c:v>1.1650722400330444</c:v>
                </c:pt>
                <c:pt idx="338">
                  <c:v>1.1980177275404056</c:v>
                </c:pt>
                <c:pt idx="339">
                  <c:v>1.1875350724244269</c:v>
                </c:pt>
                <c:pt idx="340">
                  <c:v>1.1980177275404056</c:v>
                </c:pt>
                <c:pt idx="341">
                  <c:v>1.2010127718592565</c:v>
                </c:pt>
                <c:pt idx="342">
                  <c:v>1.190530116743278</c:v>
                </c:pt>
                <c:pt idx="343">
                  <c:v>1.1815449837867249</c:v>
                </c:pt>
                <c:pt idx="344">
                  <c:v>1.1980177275404056</c:v>
                </c:pt>
                <c:pt idx="345">
                  <c:v>1.1860375502650016</c:v>
                </c:pt>
                <c:pt idx="346">
                  <c:v>1.1680672843518953</c:v>
                </c:pt>
                <c:pt idx="347">
                  <c:v>1.1635747178736189</c:v>
                </c:pt>
                <c:pt idx="348">
                  <c:v>1.1441069298010873</c:v>
                </c:pt>
                <c:pt idx="349">
                  <c:v>1.2114954269752352</c:v>
                </c:pt>
                <c:pt idx="350">
                  <c:v>1.2294656928883412</c:v>
                </c:pt>
                <c:pt idx="351">
                  <c:v>1.2070028604969587</c:v>
                </c:pt>
                <c:pt idx="352">
                  <c:v>1.2114954269752352</c:v>
                </c:pt>
                <c:pt idx="353">
                  <c:v>1.2339582593666176</c:v>
                </c:pt>
                <c:pt idx="354">
                  <c:v>1.202510294018682</c:v>
                </c:pt>
                <c:pt idx="355">
                  <c:v>1.2159879934535116</c:v>
                </c:pt>
                <c:pt idx="356">
                  <c:v>1.2264706485694903</c:v>
                </c:pt>
                <c:pt idx="357">
                  <c:v>1.2324607372071923</c:v>
                </c:pt>
                <c:pt idx="358">
                  <c:v>1.2055053383375331</c:v>
                </c:pt>
                <c:pt idx="359">
                  <c:v>1.2010127718592565</c:v>
                </c:pt>
                <c:pt idx="360">
                  <c:v>1.1830425059461505</c:v>
                </c:pt>
                <c:pt idx="361">
                  <c:v>1.1441069298010873</c:v>
                </c:pt>
                <c:pt idx="362">
                  <c:v>1.1530920627576404</c:v>
                </c:pt>
                <c:pt idx="363">
                  <c:v>1.1441069298010873</c:v>
                </c:pt>
                <c:pt idx="364">
                  <c:v>1.1366193190039597</c:v>
                </c:pt>
                <c:pt idx="365">
                  <c:v>1.1246391417285557</c:v>
                </c:pt>
                <c:pt idx="366">
                  <c:v>1.1261366638879813</c:v>
                </c:pt>
                <c:pt idx="367">
                  <c:v>1.1291317082068322</c:v>
                </c:pt>
                <c:pt idx="368">
                  <c:v>1.1800474616272996</c:v>
                </c:pt>
                <c:pt idx="369">
                  <c:v>1.1695648065113209</c:v>
                </c:pt>
                <c:pt idx="370">
                  <c:v>1.1396143633228109</c:v>
                </c:pt>
                <c:pt idx="371">
                  <c:v>1.1006787871777477</c:v>
                </c:pt>
                <c:pt idx="372">
                  <c:v>1.0991812650183221</c:v>
                </c:pt>
                <c:pt idx="373">
                  <c:v>1.0872010877429181</c:v>
                </c:pt>
                <c:pt idx="374">
                  <c:v>1.096186220699471</c:v>
                </c:pt>
                <c:pt idx="375">
                  <c:v>1.1216440974097046</c:v>
                </c:pt>
                <c:pt idx="376">
                  <c:v>1.0976837428588966</c:v>
                </c:pt>
                <c:pt idx="377">
                  <c:v>1.1201465752502793</c:v>
                </c:pt>
                <c:pt idx="378">
                  <c:v>1.1171515309314282</c:v>
                </c:pt>
                <c:pt idx="379">
                  <c:v>1.1186490530908537</c:v>
                </c:pt>
                <c:pt idx="380">
                  <c:v>1.1096639201343006</c:v>
                </c:pt>
                <c:pt idx="381">
                  <c:v>1.1096639201343006</c:v>
                </c:pt>
                <c:pt idx="382">
                  <c:v>1.1515945405982149</c:v>
                </c:pt>
                <c:pt idx="383">
                  <c:v>1.108166397974875</c:v>
                </c:pt>
                <c:pt idx="384">
                  <c:v>1.0931911763806201</c:v>
                </c:pt>
                <c:pt idx="385">
                  <c:v>1.0991812650183221</c:v>
                </c:pt>
                <c:pt idx="386">
                  <c:v>1.084206043424067</c:v>
                </c:pt>
                <c:pt idx="387">
                  <c:v>1.0737233883080886</c:v>
                </c:pt>
                <c:pt idx="388">
                  <c:v>1.0407779008007274</c:v>
                </c:pt>
                <c:pt idx="389">
                  <c:v>1.048265511597855</c:v>
                </c:pt>
                <c:pt idx="390">
                  <c:v>1.0048373689745151</c:v>
                </c:pt>
                <c:pt idx="391">
                  <c:v>1.0330917241966688</c:v>
                </c:pt>
                <c:pt idx="392">
                  <c:v>1.0560153571300268</c:v>
                </c:pt>
                <c:pt idx="393">
                  <c:v>1.0437894195655693</c:v>
                </c:pt>
                <c:pt idx="394">
                  <c:v>1.0483741461522409</c:v>
                </c:pt>
                <c:pt idx="395">
                  <c:v>1.0254505132188829</c:v>
                </c:pt>
                <c:pt idx="396">
                  <c:v>1.0147528178499825</c:v>
                </c:pt>
                <c:pt idx="397">
                  <c:v>1.0285069976099972</c:v>
                </c:pt>
                <c:pt idx="398">
                  <c:v>1.0147528178499825</c:v>
                </c:pt>
                <c:pt idx="399">
                  <c:v>1.0040551224810821</c:v>
                </c:pt>
                <c:pt idx="400">
                  <c:v>0.99335742711218156</c:v>
                </c:pt>
                <c:pt idx="401">
                  <c:v>1.0147528178499825</c:v>
                </c:pt>
                <c:pt idx="402">
                  <c:v>1.0514306305433552</c:v>
                </c:pt>
                <c:pt idx="403">
                  <c:v>1.1110320761700863</c:v>
                </c:pt>
                <c:pt idx="404">
                  <c:v>1.0804672322589421</c:v>
                </c:pt>
                <c:pt idx="405">
                  <c:v>1.1033908651923001</c:v>
                </c:pt>
                <c:pt idx="406">
                  <c:v>1.1140885605612005</c:v>
                </c:pt>
                <c:pt idx="407">
                  <c:v>1.1079755917789718</c:v>
                </c:pt>
                <c:pt idx="408">
                  <c:v>1.1507663732545734</c:v>
                </c:pt>
                <c:pt idx="409">
                  <c:v>1.1308992247123297</c:v>
                </c:pt>
                <c:pt idx="410">
                  <c:v>1.1767464905790459</c:v>
                </c:pt>
                <c:pt idx="411">
                  <c:v>1.1645205530145883</c:v>
                </c:pt>
                <c:pt idx="412">
                  <c:v>1.1767464905790459</c:v>
                </c:pt>
                <c:pt idx="413">
                  <c:v>1.1691052796012598</c:v>
                </c:pt>
                <c:pt idx="414">
                  <c:v>1.1446534044723446</c:v>
                </c:pt>
                <c:pt idx="415">
                  <c:v>1.192028912534618</c:v>
                </c:pt>
                <c:pt idx="416">
                  <c:v>1.1843877015568318</c:v>
                </c:pt>
                <c:pt idx="417">
                  <c:v>1.1752182483834888</c:v>
                </c:pt>
                <c:pt idx="418">
                  <c:v>1.1813312171657175</c:v>
                </c:pt>
                <c:pt idx="419">
                  <c:v>1.1813312171657175</c:v>
                </c:pt>
                <c:pt idx="420">
                  <c:v>1.2225937564457618</c:v>
                </c:pt>
                <c:pt idx="421">
                  <c:v>1.2699692645080352</c:v>
                </c:pt>
                <c:pt idx="422">
                  <c:v>1.2776104754858213</c:v>
                </c:pt>
                <c:pt idx="423">
                  <c:v>1.2974776240280648</c:v>
                </c:pt>
                <c:pt idx="424">
                  <c:v>1.3249859835480946</c:v>
                </c:pt>
                <c:pt idx="425">
                  <c:v>1.3005341084191793</c:v>
                </c:pt>
                <c:pt idx="426">
                  <c:v>1.3310989523303234</c:v>
                </c:pt>
                <c:pt idx="427">
                  <c:v>1.3280424679392089</c:v>
                </c:pt>
                <c:pt idx="428">
                  <c:v>1.3387401633081093</c:v>
                </c:pt>
                <c:pt idx="429">
                  <c:v>1.3341554367214377</c:v>
                </c:pt>
                <c:pt idx="430">
                  <c:v>1.3540225852636814</c:v>
                </c:pt>
                <c:pt idx="431">
                  <c:v>1.3417966476992238</c:v>
                </c:pt>
                <c:pt idx="432">
                  <c:v>1.3509661008725669</c:v>
                </c:pt>
                <c:pt idx="433">
                  <c:v>1.3326271945258805</c:v>
                </c:pt>
                <c:pt idx="434">
                  <c:v>1.3509661008725669</c:v>
                </c:pt>
                <c:pt idx="435">
                  <c:v>1.3708332494148106</c:v>
                </c:pt>
                <c:pt idx="436">
                  <c:v>1.4227934840637555</c:v>
                </c:pt>
                <c:pt idx="437">
                  <c:v>1.3540225852636814</c:v>
                </c:pt>
                <c:pt idx="438">
                  <c:v>1.3708332494148106</c:v>
                </c:pt>
                <c:pt idx="439">
                  <c:v>1.381530944783711</c:v>
                </c:pt>
                <c:pt idx="440">
                  <c:v>1.4059828199126263</c:v>
                </c:pt>
                <c:pt idx="441">
                  <c:v>1.4075110621081834</c:v>
                </c:pt>
                <c:pt idx="442">
                  <c:v>1.4289064528459843</c:v>
                </c:pt>
                <c:pt idx="443">
                  <c:v>1.3570790696547959</c:v>
                </c:pt>
                <c:pt idx="444">
                  <c:v>1.3677767650236963</c:v>
                </c:pt>
                <c:pt idx="445">
                  <c:v>1.3693050072192534</c:v>
                </c:pt>
                <c:pt idx="446">
                  <c:v>1.3784744603925967</c:v>
                </c:pt>
                <c:pt idx="447">
                  <c:v>1.4090393043037406</c:v>
                </c:pt>
                <c:pt idx="448">
                  <c:v>1.3705507815755049</c:v>
                </c:pt>
                <c:pt idx="449">
                  <c:v>1.4384144370679413</c:v>
                </c:pt>
                <c:pt idx="450">
                  <c:v>1.5210310611456896</c:v>
                </c:pt>
                <c:pt idx="451">
                  <c:v>1.5313581391554081</c:v>
                </c:pt>
                <c:pt idx="452">
                  <c:v>1.5298828422968769</c:v>
                </c:pt>
                <c:pt idx="453">
                  <c:v>1.5697158574772199</c:v>
                </c:pt>
                <c:pt idx="454">
                  <c:v>1.5770923417698759</c:v>
                </c:pt>
                <c:pt idx="455">
                  <c:v>1.5741417480528135</c:v>
                </c:pt>
                <c:pt idx="456">
                  <c:v>1.6051229820819692</c:v>
                </c:pt>
                <c:pt idx="457">
                  <c:v>1.6538077784134995</c:v>
                </c:pt>
                <c:pt idx="458">
                  <c:v>1.597746497789313</c:v>
                </c:pt>
                <c:pt idx="459">
                  <c:v>1.597746497789313</c:v>
                </c:pt>
                <c:pt idx="460">
                  <c:v>1.6287277318184687</c:v>
                </c:pt>
                <c:pt idx="461">
                  <c:v>1.6390548098281874</c:v>
                </c:pt>
                <c:pt idx="462">
                  <c:v>1.6479065909793746</c:v>
                </c:pt>
                <c:pt idx="463">
                  <c:v>1.6139747632331565</c:v>
                </c:pt>
                <c:pt idx="464">
                  <c:v>1.637579512969656</c:v>
                </c:pt>
                <c:pt idx="465">
                  <c:v>1.6331536223940624</c:v>
                </c:pt>
                <c:pt idx="466">
                  <c:v>1.6272524349599375</c:v>
                </c:pt>
                <c:pt idx="467">
                  <c:v>1.5461111077407204</c:v>
                </c:pt>
                <c:pt idx="468">
                  <c:v>1.5918453103551882</c:v>
                </c:pt>
                <c:pt idx="469">
                  <c:v>1.6124994663746253</c:v>
                </c:pt>
                <c:pt idx="470">
                  <c:v>1.5018522019847838</c:v>
                </c:pt>
                <c:pt idx="471">
                  <c:v>1.5298828422968769</c:v>
                </c:pt>
                <c:pt idx="472">
                  <c:v>1.5225063580042208</c:v>
                </c:pt>
                <c:pt idx="473">
                  <c:v>1.5180804674286272</c:v>
                </c:pt>
                <c:pt idx="474">
                  <c:v>1.4959510145506587</c:v>
                </c:pt>
                <c:pt idx="475">
                  <c:v>1.503327498843315</c:v>
                </c:pt>
                <c:pt idx="476">
                  <c:v>1.4989016082677213</c:v>
                </c:pt>
                <c:pt idx="477">
                  <c:v>1.5210310611456896</c:v>
                </c:pt>
                <c:pt idx="478">
                  <c:v>1.5225063580042208</c:v>
                </c:pt>
                <c:pt idx="479">
                  <c:v>1.5534875920333764</c:v>
                </c:pt>
                <c:pt idx="480">
                  <c:v>1.5387346234480643</c:v>
                </c:pt>
                <c:pt idx="481">
                  <c:v>1.5431605140236579</c:v>
                </c:pt>
                <c:pt idx="482">
                  <c:v>1.5387346234480643</c:v>
                </c:pt>
                <c:pt idx="483">
                  <c:v>1.5918453103551882</c:v>
                </c:pt>
                <c:pt idx="484">
                  <c:v>1.6788878250085304</c:v>
                </c:pt>
                <c:pt idx="485">
                  <c:v>1.6803631218670616</c:v>
                </c:pt>
                <c:pt idx="486">
                  <c:v>1.6169253569502189</c:v>
                </c:pt>
                <c:pt idx="487">
                  <c:v>1.6641348564232181</c:v>
                </c:pt>
                <c:pt idx="488">
                  <c:v>1.6715113407158741</c:v>
                </c:pt>
                <c:pt idx="489">
                  <c:v>1.7024925747450299</c:v>
                </c:pt>
                <c:pt idx="490">
                  <c:v>1.7275726213400606</c:v>
                </c:pt>
                <c:pt idx="491">
                  <c:v>1.7290479181985918</c:v>
                </c:pt>
                <c:pt idx="492">
                  <c:v>1.7983868705495594</c:v>
                </c:pt>
                <c:pt idx="493">
                  <c:v>1.8485469637396208</c:v>
                </c:pt>
                <c:pt idx="494">
                  <c:v>1.8514975574566832</c:v>
                </c:pt>
                <c:pt idx="495">
                  <c:v>1.842645776305496</c:v>
                </c:pt>
                <c:pt idx="496">
                  <c:v>1.8810034946273078</c:v>
                </c:pt>
                <c:pt idx="497">
                  <c:v>1.8308434014372461</c:v>
                </c:pt>
                <c:pt idx="498">
                  <c:v>1.802812761125153</c:v>
                </c:pt>
                <c:pt idx="499">
                  <c:v>1.7895350893983719</c:v>
                </c:pt>
                <c:pt idx="500">
                  <c:v>1.8087139485592778</c:v>
                </c:pt>
                <c:pt idx="501">
                  <c:v>1.8382198857299021</c:v>
                </c:pt>
                <c:pt idx="502">
                  <c:v>1.802812761125153</c:v>
                </c:pt>
                <c:pt idx="503">
                  <c:v>1.7408502930668417</c:v>
                </c:pt>
                <c:pt idx="504">
                  <c:v>1.7585538553692164</c:v>
                </c:pt>
                <c:pt idx="505">
                  <c:v>1.7895350893983719</c:v>
                </c:pt>
                <c:pt idx="506">
                  <c:v>1.7851091988227783</c:v>
                </c:pt>
                <c:pt idx="507">
                  <c:v>1.7831522459802056</c:v>
                </c:pt>
                <c:pt idx="508">
                  <c:v>1.8058856610683995</c:v>
                </c:pt>
                <c:pt idx="509">
                  <c:v>1.7248978698167088</c:v>
                </c:pt>
                <c:pt idx="510">
                  <c:v>1.6794310396403211</c:v>
                </c:pt>
                <c:pt idx="511">
                  <c:v>1.5870765408445335</c:v>
                </c:pt>
                <c:pt idx="512">
                  <c:v>1.6453309170080304</c:v>
                </c:pt>
                <c:pt idx="513">
                  <c:v>1.6552767861091151</c:v>
                </c:pt>
                <c:pt idx="514">
                  <c:v>1.7405270926898422</c:v>
                </c:pt>
                <c:pt idx="515">
                  <c:v>1.7533146386769511</c:v>
                </c:pt>
                <c:pt idx="516">
                  <c:v>1.7547354771199632</c:v>
                </c:pt>
                <c:pt idx="517">
                  <c:v>1.7405270926898422</c:v>
                </c:pt>
                <c:pt idx="518">
                  <c:v>1.7845730844232177</c:v>
                </c:pt>
                <c:pt idx="519">
                  <c:v>1.8158315301694843</c:v>
                </c:pt>
                <c:pt idx="520">
                  <c:v>1.8186732070555085</c:v>
                </c:pt>
                <c:pt idx="521">
                  <c:v>1.7987814688533388</c:v>
                </c:pt>
                <c:pt idx="522">
                  <c:v>1.7476312849049027</c:v>
                </c:pt>
                <c:pt idx="523">
                  <c:v>1.7575771540059875</c:v>
                </c:pt>
                <c:pt idx="524">
                  <c:v>1.7348437389177938</c:v>
                </c:pt>
                <c:pt idx="525">
                  <c:v>1.7106894853865877</c:v>
                </c:pt>
                <c:pt idx="526">
                  <c:v>1.6836935549693575</c:v>
                </c:pt>
                <c:pt idx="527">
                  <c:v>1.7263187082597209</c:v>
                </c:pt>
                <c:pt idx="528">
                  <c:v>1.7305812235887572</c:v>
                </c:pt>
                <c:pt idx="529">
                  <c:v>1.6566976245521272</c:v>
                </c:pt>
                <c:pt idx="530">
                  <c:v>1.6481725938940546</c:v>
                </c:pt>
                <c:pt idx="531">
                  <c:v>1.6680643320962243</c:v>
                </c:pt>
                <c:pt idx="532">
                  <c:v>1.6055474406036911</c:v>
                </c:pt>
                <c:pt idx="533">
                  <c:v>1.6424892401220061</c:v>
                </c:pt>
                <c:pt idx="534">
                  <c:v>1.7447896080188785</c:v>
                </c:pt>
                <c:pt idx="535">
                  <c:v>1.7632605077780359</c:v>
                </c:pt>
                <c:pt idx="536">
                  <c:v>1.8868734523200901</c:v>
                </c:pt>
                <c:pt idx="537">
                  <c:v>1.8982401598641869</c:v>
                </c:pt>
                <c:pt idx="538">
                  <c:v>1.8271982377135811</c:v>
                </c:pt>
                <c:pt idx="539">
                  <c:v>1.8144106917264722</c:v>
                </c:pt>
                <c:pt idx="540">
                  <c:v>1.7831522459802056</c:v>
                </c:pt>
                <c:pt idx="541">
                  <c:v>1.7987814688533388</c:v>
                </c:pt>
                <c:pt idx="542">
                  <c:v>1.848510814358763</c:v>
                </c:pt>
                <c:pt idx="543">
                  <c:v>1.8470899759157509</c:v>
                </c:pt>
                <c:pt idx="544">
                  <c:v>1.8641400372318961</c:v>
                </c:pt>
                <c:pt idx="545">
                  <c:v>1.8684025525609325</c:v>
                </c:pt>
                <c:pt idx="546">
                  <c:v>1.8769275832190053</c:v>
                </c:pt>
                <c:pt idx="547">
                  <c:v>1.8172523686124964</c:v>
                </c:pt>
                <c:pt idx="548">
                  <c:v>1.8002023072963509</c:v>
                </c:pt>
                <c:pt idx="549">
                  <c:v>1.8271982377135811</c:v>
                </c:pt>
                <c:pt idx="550">
                  <c:v>1.8740859063329811</c:v>
                </c:pt>
                <c:pt idx="551">
                  <c:v>1.8357232683716538</c:v>
                </c:pt>
                <c:pt idx="552">
                  <c:v>1.8158315301694843</c:v>
                </c:pt>
                <c:pt idx="553">
                  <c:v>1.8073064995114116</c:v>
                </c:pt>
                <c:pt idx="554">
                  <c:v>1.8300399145996054</c:v>
                </c:pt>
                <c:pt idx="555">
                  <c:v>1.8385649452576782</c:v>
                </c:pt>
                <c:pt idx="556">
                  <c:v>1.9266569287244293</c:v>
                </c:pt>
                <c:pt idx="557">
                  <c:v>1.9209735749523809</c:v>
                </c:pt>
                <c:pt idx="558">
                  <c:v>1.946548666926599</c:v>
                </c:pt>
                <c:pt idx="559">
                  <c:v>1.9621778897997322</c:v>
                </c:pt>
                <c:pt idx="560">
                  <c:v>1.9920154971029866</c:v>
                </c:pt>
                <c:pt idx="561">
                  <c:v>2.0801074805697377</c:v>
                </c:pt>
                <c:pt idx="562">
                  <c:v>2.0758449652407016</c:v>
                </c:pt>
                <c:pt idx="563">
                  <c:v>2.1028408956579319</c:v>
                </c:pt>
                <c:pt idx="564">
                  <c:v>2.1056825725439561</c:v>
                </c:pt>
                <c:pt idx="565">
                  <c:v>2.1170492800880529</c:v>
                </c:pt>
                <c:pt idx="566">
                  <c:v>2.0772658036837135</c:v>
                </c:pt>
                <c:pt idx="567">
                  <c:v>2.0658990961396166</c:v>
                </c:pt>
                <c:pt idx="568">
                  <c:v>2.1156284416450406</c:v>
                </c:pt>
                <c:pt idx="569">
                  <c:v>2.0715824499116651</c:v>
                </c:pt>
                <c:pt idx="570">
                  <c:v>1.996278012432023</c:v>
                </c:pt>
                <c:pt idx="571">
                  <c:v>1.9792279511158777</c:v>
                </c:pt>
                <c:pt idx="572">
                  <c:v>1.9707029204578048</c:v>
                </c:pt>
                <c:pt idx="573">
                  <c:v>1.9027890429794234</c:v>
                </c:pt>
                <c:pt idx="574">
                  <c:v>1.883624261251573</c:v>
                </c:pt>
                <c:pt idx="575">
                  <c:v>2.0300979501715717</c:v>
                </c:pt>
                <c:pt idx="576">
                  <c:v>1.9917683867158713</c:v>
                </c:pt>
                <c:pt idx="577">
                  <c:v>1.8001205694373681</c:v>
                </c:pt>
                <c:pt idx="578">
                  <c:v>1.8138096992429755</c:v>
                </c:pt>
                <c:pt idx="579">
                  <c:v>1.7809557877095179</c:v>
                </c:pt>
                <c:pt idx="580">
                  <c:v>1.8069651343401718</c:v>
                </c:pt>
                <c:pt idx="581">
                  <c:v>1.7850625266512001</c:v>
                </c:pt>
                <c:pt idx="582">
                  <c:v>1.868566218465405</c:v>
                </c:pt>
                <c:pt idx="583">
                  <c:v>1.9082646949016664</c:v>
                </c:pt>
                <c:pt idx="584">
                  <c:v>1.9110025208627879</c:v>
                </c:pt>
                <c:pt idx="585">
                  <c:v>1.9260605636489558</c:v>
                </c:pt>
                <c:pt idx="586">
                  <c:v>1.9534388232601707</c:v>
                </c:pt>
                <c:pt idx="587">
                  <c:v>1.8754107833682088</c:v>
                </c:pt>
                <c:pt idx="588">
                  <c:v>1.9178470857655916</c:v>
                </c:pt>
                <c:pt idx="589">
                  <c:v>1.8808864352904515</c:v>
                </c:pt>
                <c:pt idx="590">
                  <c:v>1.8973133910571804</c:v>
                </c:pt>
                <c:pt idx="591">
                  <c:v>1.8767796963487695</c:v>
                </c:pt>
                <c:pt idx="592">
                  <c:v>1.8343433939513867</c:v>
                </c:pt>
                <c:pt idx="593">
                  <c:v>1.9151092598044701</c:v>
                </c:pt>
                <c:pt idx="594">
                  <c:v>1.9151092598044701</c:v>
                </c:pt>
                <c:pt idx="595">
                  <c:v>1.9055268689405449</c:v>
                </c:pt>
                <c:pt idx="596">
                  <c:v>1.8918377391349375</c:v>
                </c:pt>
                <c:pt idx="597">
                  <c:v>1.9260605636489558</c:v>
                </c:pt>
                <c:pt idx="598">
                  <c:v>1.9561766492212922</c:v>
                </c:pt>
                <c:pt idx="599">
                  <c:v>2.0465249059383006</c:v>
                </c:pt>
                <c:pt idx="600">
                  <c:v>1.9575455622018529</c:v>
                </c:pt>
                <c:pt idx="601">
                  <c:v>1.9027890429794234</c:v>
                </c:pt>
                <c:pt idx="602">
                  <c:v>1.9027890429794234</c:v>
                </c:pt>
                <c:pt idx="603">
                  <c:v>1.8754107833682088</c:v>
                </c:pt>
                <c:pt idx="604">
                  <c:v>1.7836936136706394</c:v>
                </c:pt>
                <c:pt idx="605">
                  <c:v>1.7878003526123216</c:v>
                </c:pt>
                <c:pt idx="606">
                  <c:v>1.8179164381846578</c:v>
                </c:pt>
                <c:pt idx="607">
                  <c:v>1.8357123069319472</c:v>
                </c:pt>
                <c:pt idx="608">
                  <c:v>1.8535081756792369</c:v>
                </c:pt>
                <c:pt idx="609">
                  <c:v>1.8398190458736294</c:v>
                </c:pt>
                <c:pt idx="610">
                  <c:v>1.8028583953984896</c:v>
                </c:pt>
                <c:pt idx="611">
                  <c:v>1.827498829048583</c:v>
                </c:pt>
                <c:pt idx="612">
                  <c:v>1.9507009972990492</c:v>
                </c:pt>
                <c:pt idx="613">
                  <c:v>1.9342740415323203</c:v>
                </c:pt>
                <c:pt idx="614">
                  <c:v>1.9000512170183019</c:v>
                </c:pt>
                <c:pt idx="615">
                  <c:v>1.946594258357367</c:v>
                </c:pt>
                <c:pt idx="616">
                  <c:v>2.0465249059383006</c:v>
                </c:pt>
                <c:pt idx="617">
                  <c:v>2.1012814251607304</c:v>
                </c:pt>
                <c:pt idx="618">
                  <c:v>2.0643207746855903</c:v>
                </c:pt>
                <c:pt idx="619">
                  <c:v>1.9849238218130676</c:v>
                </c:pt>
                <c:pt idx="620">
                  <c:v>2.0807477304523192</c:v>
                </c:pt>
                <c:pt idx="621">
                  <c:v>2.0916990342968051</c:v>
                </c:pt>
                <c:pt idx="622">
                  <c:v>2.0177777333465254</c:v>
                </c:pt>
                <c:pt idx="623">
                  <c:v>2.0410492540160576</c:v>
                </c:pt>
                <c:pt idx="624">
                  <c:v>2.0670586006467118</c:v>
                </c:pt>
                <c:pt idx="625">
                  <c:v>2.0875922953551229</c:v>
                </c:pt>
                <c:pt idx="626">
                  <c:v>2.0944368602579266</c:v>
                </c:pt>
                <c:pt idx="627">
                  <c:v>2.0697964266078333</c:v>
                </c:pt>
                <c:pt idx="628">
                  <c:v>2.0985435991996089</c:v>
                </c:pt>
                <c:pt idx="629">
                  <c:v>2.0930679472773659</c:v>
                </c:pt>
                <c:pt idx="630">
                  <c:v>2.1423488145775522</c:v>
                </c:pt>
                <c:pt idx="631">
                  <c:v>2.1971053337999815</c:v>
                </c:pt>
                <c:pt idx="632">
                  <c:v>2.2737644607113827</c:v>
                </c:pt>
                <c:pt idx="633">
                  <c:v>2.2409105491779253</c:v>
                </c:pt>
                <c:pt idx="634">
                  <c:v>2.2819779385947472</c:v>
                </c:pt>
                <c:pt idx="635">
                  <c:v>2.2504929400418505</c:v>
                </c:pt>
                <c:pt idx="636">
                  <c:v>2.3285209799338125</c:v>
                </c:pt>
                <c:pt idx="637">
                  <c:v>2.3339966318560554</c:v>
                </c:pt>
                <c:pt idx="638">
                  <c:v>2.3230453280115695</c:v>
                </c:pt>
                <c:pt idx="639">
                  <c:v>2.3709572823311951</c:v>
                </c:pt>
                <c:pt idx="640">
                  <c:v>2.3586370655061484</c:v>
                </c:pt>
                <c:pt idx="641">
                  <c:v>2.1650002881340904</c:v>
                </c:pt>
                <c:pt idx="642">
                  <c:v>2.0180940006126282</c:v>
                </c:pt>
                <c:pt idx="643">
                  <c:v>1.9907046927696437</c:v>
                </c:pt>
                <c:pt idx="644">
                  <c:v>1.9956845669229137</c:v>
                </c:pt>
                <c:pt idx="645">
                  <c:v>2.0131141264593584</c:v>
                </c:pt>
                <c:pt idx="646">
                  <c:v>2.038013497225708</c:v>
                </c:pt>
                <c:pt idx="647">
                  <c:v>1.9446408568518971</c:v>
                </c:pt>
                <c:pt idx="648">
                  <c:v>1.9658053220032943</c:v>
                </c:pt>
                <c:pt idx="649">
                  <c:v>1.9222314231621827</c:v>
                </c:pt>
                <c:pt idx="650">
                  <c:v>1.9770100388481515</c:v>
                </c:pt>
                <c:pt idx="651">
                  <c:v>1.9072918007023729</c:v>
                </c:pt>
                <c:pt idx="652">
                  <c:v>1.9297012343920874</c:v>
                </c:pt>
                <c:pt idx="653">
                  <c:v>1.9421509197752622</c:v>
                </c:pt>
                <c:pt idx="654">
                  <c:v>2.0031543781528183</c:v>
                </c:pt>
                <c:pt idx="655">
                  <c:v>2.0442383399172952</c:v>
                </c:pt>
                <c:pt idx="656">
                  <c:v>1.9844798500780563</c:v>
                </c:pt>
                <c:pt idx="657">
                  <c:v>1.999419472537866</c:v>
                </c:pt>
                <c:pt idx="658">
                  <c:v>1.8985770209341506</c:v>
                </c:pt>
                <c:pt idx="659">
                  <c:v>2.0031543781528183</c:v>
                </c:pt>
                <c:pt idx="660">
                  <c:v>1.9907046927696437</c:v>
                </c:pt>
                <c:pt idx="661">
                  <c:v>2.0504631826088824</c:v>
                </c:pt>
                <c:pt idx="662">
                  <c:v>2.0790974589901845</c:v>
                </c:pt>
                <c:pt idx="663">
                  <c:v>2.1376109802911061</c:v>
                </c:pt>
                <c:pt idx="664">
                  <c:v>2.1376109802911061</c:v>
                </c:pt>
                <c:pt idx="665">
                  <c:v>2.1762050049789474</c:v>
                </c:pt>
                <c:pt idx="666">
                  <c:v>2.1961245015920272</c:v>
                </c:pt>
                <c:pt idx="667">
                  <c:v>2.1737150679023127</c:v>
                </c:pt>
                <c:pt idx="668">
                  <c:v>2.1737150679023127</c:v>
                </c:pt>
                <c:pt idx="669">
                  <c:v>2.1849197847471697</c:v>
                </c:pt>
                <c:pt idx="670">
                  <c:v>2.1687351937490429</c:v>
                </c:pt>
                <c:pt idx="671">
                  <c:v>2.2260037465116467</c:v>
                </c:pt>
                <c:pt idx="672">
                  <c:v>2.2260037465116467</c:v>
                </c:pt>
                <c:pt idx="673">
                  <c:v>2.2571279599695835</c:v>
                </c:pt>
                <c:pt idx="674">
                  <c:v>2.242188337509774</c:v>
                </c:pt>
                <c:pt idx="675">
                  <c:v>2.2857622363508856</c:v>
                </c:pt>
                <c:pt idx="676">
                  <c:v>2.2235138094350115</c:v>
                </c:pt>
                <c:pt idx="677">
                  <c:v>2.0853223016817717</c:v>
                </c:pt>
                <c:pt idx="678">
                  <c:v>2.1214263892929788</c:v>
                </c:pt>
                <c:pt idx="679">
                  <c:v>2.1201814207546614</c:v>
                </c:pt>
                <c:pt idx="680">
                  <c:v>2.2870072048892029</c:v>
                </c:pt>
                <c:pt idx="681">
                  <c:v>2.3828697823396485</c:v>
                </c:pt>
                <c:pt idx="682">
                  <c:v>2.4812222968667292</c:v>
                </c:pt>
                <c:pt idx="683">
                  <c:v>2.5061216676330789</c:v>
                </c:pt>
                <c:pt idx="684">
                  <c:v>2.545960660859238</c:v>
                </c:pt>
                <c:pt idx="685">
                  <c:v>2.5945144338536195</c:v>
                </c:pt>
                <c:pt idx="686">
                  <c:v>2.5521855035508252</c:v>
                </c:pt>
                <c:pt idx="687">
                  <c:v>2.5733499687022223</c:v>
                </c:pt>
                <c:pt idx="688">
                  <c:v>2.5360009125526983</c:v>
                </c:pt>
                <c:pt idx="689">
                  <c:v>2.4774873912517767</c:v>
                </c:pt>
                <c:pt idx="690">
                  <c:v>2.5285311013227934</c:v>
                </c:pt>
                <c:pt idx="691">
                  <c:v>2.4998968249414912</c:v>
                </c:pt>
                <c:pt idx="692">
                  <c:v>2.5409807867059682</c:v>
                </c:pt>
                <c:pt idx="693">
                  <c:v>2.5098565732480309</c:v>
                </c:pt>
                <c:pt idx="694">
                  <c:v>2.5335109754760632</c:v>
                </c:pt>
                <c:pt idx="695">
                  <c:v>2.4463631777938399</c:v>
                </c:pt>
                <c:pt idx="696">
                  <c:v>2.4189738699508552</c:v>
                </c:pt>
                <c:pt idx="697">
                  <c:v>2.4949169507882214</c:v>
                </c:pt>
                <c:pt idx="698">
                  <c:v>2.4960164606473314</c:v>
                </c:pt>
                <c:pt idx="699">
                  <c:v>2.5697083751997765</c:v>
                </c:pt>
                <c:pt idx="700">
                  <c:v>2.4437189729004349</c:v>
                </c:pt>
                <c:pt idx="701">
                  <c:v>2.4948278813803566</c:v>
                </c:pt>
                <c:pt idx="702">
                  <c:v>2.2773178755239463</c:v>
                </c:pt>
                <c:pt idx="703">
                  <c:v>2.2796950340578963</c:v>
                </c:pt>
                <c:pt idx="704">
                  <c:v>2.240471918247724</c:v>
                </c:pt>
                <c:pt idx="705">
                  <c:v>2.2808836133248711</c:v>
                </c:pt>
                <c:pt idx="706">
                  <c:v>2.2808836133248711</c:v>
                </c:pt>
                <c:pt idx="707">
                  <c:v>2.3771585339498396</c:v>
                </c:pt>
                <c:pt idx="708">
                  <c:v>2.4140044912260619</c:v>
                </c:pt>
                <c:pt idx="709">
                  <c:v>2.3902329058865637</c:v>
                </c:pt>
                <c:pt idx="710">
                  <c:v>2.399741540022363</c:v>
                </c:pt>
                <c:pt idx="711">
                  <c:v>2.4318331802306856</c:v>
                </c:pt>
                <c:pt idx="712">
                  <c:v>2.3866671680856388</c:v>
                </c:pt>
                <c:pt idx="713">
                  <c:v>2.4342103387646357</c:v>
                </c:pt>
                <c:pt idx="714">
                  <c:v>2.4056844363572374</c:v>
                </c:pt>
                <c:pt idx="715">
                  <c:v>2.4080615948911874</c:v>
                </c:pt>
                <c:pt idx="716">
                  <c:v>2.5590111617970024</c:v>
                </c:pt>
                <c:pt idx="717">
                  <c:v>2.536428155724479</c:v>
                </c:pt>
                <c:pt idx="718">
                  <c:v>2.51978804598683</c:v>
                </c:pt>
                <c:pt idx="719">
                  <c:v>2.5126565703849804</c:v>
                </c:pt>
                <c:pt idx="720">
                  <c:v>2.4579819241041343</c:v>
                </c:pt>
                <c:pt idx="721">
                  <c:v>2.4556047655701843</c:v>
                </c:pt>
                <c:pt idx="722">
                  <c:v>2.4104387534251375</c:v>
                </c:pt>
                <c:pt idx="723">
                  <c:v>2.4805649301766577</c:v>
                </c:pt>
                <c:pt idx="724">
                  <c:v>2.5150337289189304</c:v>
                </c:pt>
                <c:pt idx="725">
                  <c:v>2.5506911069281779</c:v>
                </c:pt>
                <c:pt idx="726">
                  <c:v>2.5138451496519552</c:v>
                </c:pt>
                <c:pt idx="727">
                  <c:v>2.5328624179235542</c:v>
                </c:pt>
                <c:pt idx="728">
                  <c:v>2.5292966801226293</c:v>
                </c:pt>
                <c:pt idx="729">
                  <c:v>2.4960164606473314</c:v>
                </c:pt>
                <c:pt idx="730">
                  <c:v>2.5245423630547297</c:v>
                </c:pt>
                <c:pt idx="731">
                  <c:v>2.563765478864902</c:v>
                </c:pt>
                <c:pt idx="732">
                  <c:v>2.4936393021133818</c:v>
                </c:pt>
                <c:pt idx="733">
                  <c:v>2.4983936191812814</c:v>
                </c:pt>
                <c:pt idx="734">
                  <c:v>2.5685197959328017</c:v>
                </c:pt>
                <c:pt idx="735">
                  <c:v>2.4211359668279115</c:v>
                </c:pt>
                <c:pt idx="736">
                  <c:v>2.5292966801226293</c:v>
                </c:pt>
                <c:pt idx="737">
                  <c:v>2.5126565703849804</c:v>
                </c:pt>
                <c:pt idx="738">
                  <c:v>2.561388320330952</c:v>
                </c:pt>
                <c:pt idx="739">
                  <c:v>2.5601997410639772</c:v>
                </c:pt>
                <c:pt idx="740">
                  <c:v>2.6101200702769236</c:v>
                </c:pt>
                <c:pt idx="741">
                  <c:v>2.4722448753078332</c:v>
                </c:pt>
                <c:pt idx="742">
                  <c:v>2.4936393021133818</c:v>
                </c:pt>
                <c:pt idx="743">
                  <c:v>2.4912621435794318</c:v>
                </c:pt>
                <c:pt idx="744">
                  <c:v>2.5292966801226293</c:v>
                </c:pt>
                <c:pt idx="745">
                  <c:v>2.536428155724479</c:v>
                </c:pt>
                <c:pt idx="746">
                  <c:v>2.5126565703849804</c:v>
                </c:pt>
                <c:pt idx="747">
                  <c:v>2.5292966801226293</c:v>
                </c:pt>
                <c:pt idx="748">
                  <c:v>2.5185994667198548</c:v>
                </c:pt>
                <c:pt idx="749">
                  <c:v>2.4972050399143066</c:v>
                </c:pt>
                <c:pt idx="750">
                  <c:v>2.5922913812722999</c:v>
                </c:pt>
                <c:pt idx="751">
                  <c:v>2.6564746616889456</c:v>
                </c:pt>
              </c:numCache>
            </c:numRef>
          </c:val>
          <c:smooth val="0"/>
          <c:extLst>
            <c:ext xmlns:c16="http://schemas.microsoft.com/office/drawing/2014/chart" uri="{C3380CC4-5D6E-409C-BE32-E72D297353CC}">
              <c16:uniqueId val="{00000000-3EEE-426A-8AC7-31D25BDF9763}"/>
            </c:ext>
          </c:extLst>
        </c:ser>
        <c:dLbls>
          <c:showLegendKey val="0"/>
          <c:showVal val="0"/>
          <c:showCatName val="0"/>
          <c:showSerName val="0"/>
          <c:showPercent val="0"/>
          <c:showBubbleSize val="0"/>
        </c:dLbls>
        <c:smooth val="0"/>
        <c:axId val="1780257455"/>
        <c:axId val="1780258895"/>
      </c:lineChart>
      <c:dateAx>
        <c:axId val="1780257455"/>
        <c:scaling>
          <c:orientation val="minMax"/>
        </c:scaling>
        <c:delete val="0"/>
        <c:axPos val="b"/>
        <c:numFmt formatCode="mmm\ 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8895"/>
        <c:crosses val="autoZero"/>
        <c:auto val="1"/>
        <c:lblOffset val="100"/>
        <c:baseTimeUnit val="days"/>
        <c:majorUnit val="180"/>
        <c:majorTimeUnit val="days"/>
      </c:dateAx>
      <c:valAx>
        <c:axId val="1780258895"/>
        <c:scaling>
          <c:orientation val="minMax"/>
        </c:scaling>
        <c:delete val="0"/>
        <c:axPos val="l"/>
        <c:numFmt formatCode="0.00\x"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A6192E"/>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15-140D-456D-8871-368EBA4EF69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14-140D-456D-8871-368EBA4EF69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2-140D-456D-8871-368EBA4EF696}"/>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140D-456D-8871-368EBA4EF696}"/>
              </c:ext>
            </c:extLst>
          </c:dPt>
          <c:dPt>
            <c:idx val="4"/>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140D-456D-8871-368EBA4EF696}"/>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140D-456D-8871-368EBA4EF696}"/>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140D-456D-8871-368EBA4EF696}"/>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140D-456D-8871-368EBA4EF696}"/>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B-140D-456D-8871-368EBA4EF696}"/>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0D-140D-456D-8871-368EBA4EF696}"/>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0F-140D-456D-8871-368EBA4EF696}"/>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1-140D-456D-8871-368EBA4EF696}"/>
              </c:ext>
            </c:extLst>
          </c:dPt>
          <c:dLbls>
            <c:dLbl>
              <c:idx val="2"/>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Goldman Sans" panose="020B0603020203020204" pitchFamily="34"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40D-456D-8871-368EBA4EF696}"/>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('Comps Graph'!$X$7:$X$9,'Comps Graph'!$X$12:$X$14,'Comps Graph'!$X$17:$X$19,'Comps Graph'!$X$22:$X$24)</c:f>
              <c:strCache>
                <c:ptCount val="12"/>
                <c:pt idx="0">
                  <c:v>25th Percentile</c:v>
                </c:pt>
                <c:pt idx="1">
                  <c:v>Median</c:v>
                </c:pt>
                <c:pt idx="2">
                  <c:v>75th Percentile</c:v>
                </c:pt>
                <c:pt idx="3">
                  <c:v>25th Percentile</c:v>
                </c:pt>
                <c:pt idx="4">
                  <c:v>Median</c:v>
                </c:pt>
                <c:pt idx="5">
                  <c:v>75th Percentile</c:v>
                </c:pt>
                <c:pt idx="6">
                  <c:v>25th Percentile</c:v>
                </c:pt>
                <c:pt idx="7">
                  <c:v>Median</c:v>
                </c:pt>
                <c:pt idx="8">
                  <c:v>75th Percentile</c:v>
                </c:pt>
                <c:pt idx="9">
                  <c:v>25th Percentile</c:v>
                </c:pt>
                <c:pt idx="10">
                  <c:v>Median</c:v>
                </c:pt>
                <c:pt idx="11">
                  <c:v>75th Percentile</c:v>
                </c:pt>
              </c:strCache>
            </c:strRef>
          </c:cat>
          <c:val>
            <c:numRef>
              <c:f>('Comps Graph'!$AA$7:$AA$9,'Comps Graph'!$AA$12:$AA$14,'Comps Graph'!$AA$17:$AA$19,'Comps Graph'!$AA$22:$AA$24)</c:f>
              <c:numCache>
                <c:formatCode>0.00\x</c:formatCode>
                <c:ptCount val="12"/>
                <c:pt idx="0">
                  <c:v>22.195171463067414</c:v>
                </c:pt>
                <c:pt idx="1">
                  <c:v>29.497380166893073</c:v>
                </c:pt>
                <c:pt idx="2">
                  <c:v>54.783129087319864</c:v>
                </c:pt>
                <c:pt idx="3">
                  <c:v>10.683289571265359</c:v>
                </c:pt>
                <c:pt idx="4">
                  <c:v>22.015632574510892</c:v>
                </c:pt>
                <c:pt idx="5">
                  <c:v>23.498211992127224</c:v>
                </c:pt>
                <c:pt idx="6">
                  <c:v>5.2</c:v>
                </c:pt>
                <c:pt idx="7">
                  <c:v>5.9</c:v>
                </c:pt>
                <c:pt idx="8">
                  <c:v>8.4</c:v>
                </c:pt>
                <c:pt idx="9">
                  <c:v>13.416664569001787</c:v>
                </c:pt>
                <c:pt idx="10">
                  <c:v>20.121889795507204</c:v>
                </c:pt>
                <c:pt idx="11">
                  <c:v>22.734797483721444</c:v>
                </c:pt>
              </c:numCache>
            </c:numRef>
          </c:val>
          <c:extLst>
            <c:ext xmlns:c16="http://schemas.microsoft.com/office/drawing/2014/chart" uri="{C3380CC4-5D6E-409C-BE32-E72D297353CC}">
              <c16:uniqueId val="{00000013-140D-456D-8871-368EBA4EF696}"/>
            </c:ext>
          </c:extLst>
        </c:ser>
        <c:dLbls>
          <c:showLegendKey val="0"/>
          <c:showVal val="0"/>
          <c:showCatName val="0"/>
          <c:showSerName val="0"/>
          <c:showPercent val="0"/>
          <c:showBubbleSize val="0"/>
        </c:dLbls>
        <c:gapWidth val="100"/>
        <c:axId val="998604351"/>
        <c:axId val="998600991"/>
      </c:barChart>
      <c:catAx>
        <c:axId val="998604351"/>
        <c:scaling>
          <c:orientation val="maxMin"/>
        </c:scaling>
        <c:delete val="0"/>
        <c:axPos val="l"/>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0991"/>
        <c:crosses val="autoZero"/>
        <c:auto val="1"/>
        <c:lblAlgn val="ctr"/>
        <c:lblOffset val="100"/>
        <c:noMultiLvlLbl val="0"/>
      </c:catAx>
      <c:valAx>
        <c:axId val="998600991"/>
        <c:scaling>
          <c:orientation val="minMax"/>
        </c:scaling>
        <c:delete val="0"/>
        <c:axPos val="t"/>
        <c:numFmt formatCode="0.00\x"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4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cs typeface="Goldman Sans" panose="020B0603020203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A6192E"/>
            </a:solidFill>
            <a:ln>
              <a:noFill/>
            </a:ln>
            <a:effectLst/>
          </c:spPr>
          <c:invertIfNegative val="0"/>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91E4-44A3-B401-42FEB4FCEDE1}"/>
              </c:ext>
            </c:extLst>
          </c:dPt>
          <c:dPt>
            <c:idx val="4"/>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91E4-44A3-B401-42FEB4FCEDE1}"/>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91E4-44A3-B401-42FEB4FCEDE1}"/>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91E4-44A3-B401-42FEB4FCEDE1}"/>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91E4-44A3-B401-42FEB4FCEDE1}"/>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B-91E4-44A3-B401-42FEB4FCEDE1}"/>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0D-91E4-44A3-B401-42FEB4FCEDE1}"/>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0F-91E4-44A3-B401-42FEB4FCEDE1}"/>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1-91E4-44A3-B401-42FEB4FCEDE1}"/>
              </c:ext>
            </c:extLst>
          </c:dPt>
          <c:dLbls>
            <c:numFmt formatCode="0.00\x;\(0.00\x\);&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('Comps Graph'!$X$7:$X$9,'Comps Graph'!$X$12:$X$14,'Comps Graph'!$X$17:$X$19,'Comps Graph'!$X$22:$X$24)</c:f>
              <c:strCache>
                <c:ptCount val="12"/>
                <c:pt idx="0">
                  <c:v>25th Percentile</c:v>
                </c:pt>
                <c:pt idx="1">
                  <c:v>Median</c:v>
                </c:pt>
                <c:pt idx="2">
                  <c:v>75th Percentile</c:v>
                </c:pt>
                <c:pt idx="3">
                  <c:v>25th Percentile</c:v>
                </c:pt>
                <c:pt idx="4">
                  <c:v>Median</c:v>
                </c:pt>
                <c:pt idx="5">
                  <c:v>75th Percentile</c:v>
                </c:pt>
                <c:pt idx="6">
                  <c:v>25th Percentile</c:v>
                </c:pt>
                <c:pt idx="7">
                  <c:v>Median</c:v>
                </c:pt>
                <c:pt idx="8">
                  <c:v>75th Percentile</c:v>
                </c:pt>
                <c:pt idx="9">
                  <c:v>25th Percentile</c:v>
                </c:pt>
                <c:pt idx="10">
                  <c:v>Median</c:v>
                </c:pt>
                <c:pt idx="11">
                  <c:v>75th Percentile</c:v>
                </c:pt>
              </c:strCache>
            </c:strRef>
          </c:cat>
          <c:val>
            <c:numRef>
              <c:f>('Comps Graph'!$AB$7:$AB$9,'Comps Graph'!$AB$12:$AB$14,'Comps Graph'!$AB$17:$AB$19,'Comps Graph'!$AB$22:$AB$24)</c:f>
              <c:numCache>
                <c:formatCode>0.00\x</c:formatCode>
                <c:ptCount val="12"/>
                <c:pt idx="0">
                  <c:v>0</c:v>
                </c:pt>
                <c:pt idx="1">
                  <c:v>0</c:v>
                </c:pt>
                <c:pt idx="2">
                  <c:v>0</c:v>
                </c:pt>
                <c:pt idx="3">
                  <c:v>0.76001963207792211</c:v>
                </c:pt>
                <c:pt idx="4">
                  <c:v>0.92441797056239017</c:v>
                </c:pt>
                <c:pt idx="5">
                  <c:v>1.2766275402798684</c:v>
                </c:pt>
                <c:pt idx="6">
                  <c:v>0.36979920830602897</c:v>
                </c:pt>
                <c:pt idx="7">
                  <c:v>0.55329307424597785</c:v>
                </c:pt>
                <c:pt idx="8">
                  <c:v>3.1006531671790456</c:v>
                </c:pt>
                <c:pt idx="9">
                  <c:v>0.98392205084431938</c:v>
                </c:pt>
                <c:pt idx="10">
                  <c:v>1.1932219745222929</c:v>
                </c:pt>
                <c:pt idx="11">
                  <c:v>1.6789212378787877</c:v>
                </c:pt>
              </c:numCache>
            </c:numRef>
          </c:val>
          <c:extLst>
            <c:ext xmlns:c16="http://schemas.microsoft.com/office/drawing/2014/chart" uri="{C3380CC4-5D6E-409C-BE32-E72D297353CC}">
              <c16:uniqueId val="{00000012-91E4-44A3-B401-42FEB4FCEDE1}"/>
            </c:ext>
          </c:extLst>
        </c:ser>
        <c:dLbls>
          <c:showLegendKey val="0"/>
          <c:showVal val="0"/>
          <c:showCatName val="0"/>
          <c:showSerName val="0"/>
          <c:showPercent val="0"/>
          <c:showBubbleSize val="0"/>
        </c:dLbls>
        <c:gapWidth val="100"/>
        <c:axId val="998604351"/>
        <c:axId val="998600991"/>
      </c:barChart>
      <c:catAx>
        <c:axId val="998604351"/>
        <c:scaling>
          <c:orientation val="maxMin"/>
        </c:scaling>
        <c:delete val="0"/>
        <c:axPos val="l"/>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0991"/>
        <c:crosses val="autoZero"/>
        <c:auto val="1"/>
        <c:lblAlgn val="ctr"/>
        <c:lblOffset val="100"/>
        <c:noMultiLvlLbl val="0"/>
      </c:catAx>
      <c:valAx>
        <c:axId val="998600991"/>
        <c:scaling>
          <c:orientation val="minMax"/>
        </c:scaling>
        <c:delete val="0"/>
        <c:axPos val="t"/>
        <c:numFmt formatCode="0.00\x"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4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cs typeface="Goldman Sans" panose="020B0603020203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Jurisdictions!$B$1</c:f>
              <c:strCache>
                <c:ptCount val="1"/>
                <c:pt idx="0">
                  <c:v>Score</c:v>
                </c:pt>
              </c:strCache>
            </c:strRef>
          </c:tx>
          <c:spPr>
            <a:solidFill>
              <a:schemeClr val="accent2"/>
            </a:solidFill>
            <a:ln>
              <a:noFill/>
            </a:ln>
            <a:effectLst/>
          </c:spPr>
          <c:invertIfNegative val="0"/>
          <c:cat>
            <c:strRef>
              <c:f>Jurisdictions!$A$2:$A$87</c:f>
              <c:strCache>
                <c:ptCount val="86"/>
                <c:pt idx="0">
                  <c:v>Niger</c:v>
                </c:pt>
                <c:pt idx="1">
                  <c:v>China</c:v>
                </c:pt>
                <c:pt idx="2">
                  <c:v>Solomon Islands</c:v>
                </c:pt>
                <c:pt idx="3">
                  <c:v>La Rioja</c:v>
                </c:pt>
                <c:pt idx="4">
                  <c:v>Mozambique</c:v>
                </c:pt>
                <c:pt idx="5">
                  <c:v>Zimbabwe</c:v>
                </c:pt>
                <c:pt idx="6">
                  <c:v>Senegal</c:v>
                </c:pt>
                <c:pt idx="7">
                  <c:v>Kazakhstan</c:v>
                </c:pt>
                <c:pt idx="8">
                  <c:v>Bolivia</c:v>
                </c:pt>
                <c:pt idx="9">
                  <c:v>Cambodia</c:v>
                </c:pt>
                <c:pt idx="10">
                  <c:v>Vietnam</c:v>
                </c:pt>
                <c:pt idx="11">
                  <c:v>Nova Scotia</c:v>
                </c:pt>
                <c:pt idx="12">
                  <c:v>Mexico</c:v>
                </c:pt>
                <c:pt idx="13">
                  <c:v>Liberia</c:v>
                </c:pt>
                <c:pt idx="14">
                  <c:v>Philippines</c:v>
                </c:pt>
                <c:pt idx="15">
                  <c:v>Colombia</c:v>
                </c:pt>
                <c:pt idx="16">
                  <c:v>Mali</c:v>
                </c:pt>
                <c:pt idx="17">
                  <c:v>India</c:v>
                </c:pt>
                <c:pt idx="18">
                  <c:v>Uganda</c:v>
                </c:pt>
                <c:pt idx="19">
                  <c:v>Portugal</c:v>
                </c:pt>
                <c:pt idx="20">
                  <c:v>Bulgaria</c:v>
                </c:pt>
                <c:pt idx="21">
                  <c:v>Burkina Faso</c:v>
                </c:pt>
                <c:pt idx="22">
                  <c:v>Ecuador</c:v>
                </c:pt>
                <c:pt idx="23">
                  <c:v>Mongolia</c:v>
                </c:pt>
                <c:pt idx="24">
                  <c:v>South Africa</c:v>
                </c:pt>
                <c:pt idx="25">
                  <c:v>Dem. Rep. of Congo (DRC)</c:v>
                </c:pt>
                <c:pt idx="26">
                  <c:v>Thailand</c:v>
                </c:pt>
                <c:pt idx="27">
                  <c:v>Peru</c:v>
                </c:pt>
                <c:pt idx="28">
                  <c:v>Ghana</c:v>
                </c:pt>
                <c:pt idx="29">
                  <c:v>Papua New Guinea</c:v>
                </c:pt>
                <c:pt idx="30">
                  <c:v>Indonesia</c:v>
                </c:pt>
                <c:pt idx="31">
                  <c:v>South Sudan</c:v>
                </c:pt>
                <c:pt idx="32">
                  <c:v>Guinea (Conakry)</c:v>
                </c:pt>
                <c:pt idx="33">
                  <c:v>Tanzania</c:v>
                </c:pt>
                <c:pt idx="34">
                  <c:v>Turkey</c:v>
                </c:pt>
                <c:pt idx="35">
                  <c:v>Mauritania</c:v>
                </c:pt>
                <c:pt idx="36">
                  <c:v>Northern Ireland</c:v>
                </c:pt>
                <c:pt idx="37">
                  <c:v>Spain</c:v>
                </c:pt>
                <c:pt idx="38">
                  <c:v>Victoria</c:v>
                </c:pt>
                <c:pt idx="39">
                  <c:v>Angola</c:v>
                </c:pt>
                <c:pt idx="40">
                  <c:v>Greenland</c:v>
                </c:pt>
                <c:pt idx="41">
                  <c:v>Kenya</c:v>
                </c:pt>
                <c:pt idx="42">
                  <c:v>Ivory Coast</c:v>
                </c:pt>
                <c:pt idx="43">
                  <c:v>New Zealand</c:v>
                </c:pt>
                <c:pt idx="44">
                  <c:v>Namibia</c:v>
                </c:pt>
                <c:pt idx="45">
                  <c:v>Serbia</c:v>
                </c:pt>
                <c:pt idx="46">
                  <c:v>California</c:v>
                </c:pt>
                <c:pt idx="47">
                  <c:v>Nunavut</c:v>
                </c:pt>
                <c:pt idx="48">
                  <c:v>Chile</c:v>
                </c:pt>
                <c:pt idx="49">
                  <c:v>Norway</c:v>
                </c:pt>
                <c:pt idx="50">
                  <c:v>Alberta</c:v>
                </c:pt>
                <c:pt idx="51">
                  <c:v>Ireland, Republic of</c:v>
                </c:pt>
                <c:pt idx="52">
                  <c:v>Zambia</c:v>
                </c:pt>
                <c:pt idx="53">
                  <c:v>Tasmania</c:v>
                </c:pt>
                <c:pt idx="54">
                  <c:v>Colorado</c:v>
                </c:pt>
                <c:pt idx="55">
                  <c:v>Fiji</c:v>
                </c:pt>
                <c:pt idx="56">
                  <c:v>New South Wales</c:v>
                </c:pt>
                <c:pt idx="57">
                  <c:v>Brazil</c:v>
                </c:pt>
                <c:pt idx="58">
                  <c:v>Washington</c:v>
                </c:pt>
                <c:pt idx="59">
                  <c:v>Morocco</c:v>
                </c:pt>
                <c:pt idx="60">
                  <c:v>Wyoming</c:v>
                </c:pt>
                <c:pt idx="61">
                  <c:v>British Columbia</c:v>
                </c:pt>
                <c:pt idx="62">
                  <c:v>Northwest Territories</c:v>
                </c:pt>
                <c:pt idx="63">
                  <c:v>New Brunswick</c:v>
                </c:pt>
                <c:pt idx="64">
                  <c:v>Jujuy</c:v>
                </c:pt>
                <c:pt idx="65">
                  <c:v>San Juan</c:v>
                </c:pt>
                <c:pt idx="66">
                  <c:v>Idaho</c:v>
                </c:pt>
                <c:pt idx="67">
                  <c:v>South Australia</c:v>
                </c:pt>
                <c:pt idx="68">
                  <c:v>Sweden</c:v>
                </c:pt>
                <c:pt idx="69">
                  <c:v>Finland</c:v>
                </c:pt>
                <c:pt idx="70">
                  <c:v>Yukon</c:v>
                </c:pt>
                <c:pt idx="71">
                  <c:v>Botswana</c:v>
                </c:pt>
                <c:pt idx="72">
                  <c:v>Salta</c:v>
                </c:pt>
                <c:pt idx="73">
                  <c:v>Queensland</c:v>
                </c:pt>
                <c:pt idx="74">
                  <c:v>Montana</c:v>
                </c:pt>
                <c:pt idx="75">
                  <c:v>Alaska</c:v>
                </c:pt>
                <c:pt idx="76">
                  <c:v>Ontario</c:v>
                </c:pt>
                <c:pt idx="77">
                  <c:v>Newfoundland &amp; Labrador</c:v>
                </c:pt>
                <c:pt idx="78">
                  <c:v>Northern Territory</c:v>
                </c:pt>
                <c:pt idx="79">
                  <c:v>Arizona</c:v>
                </c:pt>
                <c:pt idx="80">
                  <c:v>Manitoba</c:v>
                </c:pt>
                <c:pt idx="81">
                  <c:v>Quebec</c:v>
                </c:pt>
                <c:pt idx="82">
                  <c:v>Western Australia</c:v>
                </c:pt>
                <c:pt idx="83">
                  <c:v>Saskatchewan</c:v>
                </c:pt>
                <c:pt idx="84">
                  <c:v>Nevada</c:v>
                </c:pt>
                <c:pt idx="85">
                  <c:v>Utah</c:v>
                </c:pt>
              </c:strCache>
            </c:strRef>
          </c:cat>
          <c:val>
            <c:numRef>
              <c:f>Jurisdictions!$B$2:$B$87</c:f>
              <c:numCache>
                <c:formatCode>0.0</c:formatCode>
                <c:ptCount val="86"/>
                <c:pt idx="0">
                  <c:v>14.607875373643951</c:v>
                </c:pt>
                <c:pt idx="1">
                  <c:v>19.075149403980628</c:v>
                </c:pt>
                <c:pt idx="2">
                  <c:v>25.219343633069112</c:v>
                </c:pt>
                <c:pt idx="3">
                  <c:v>30</c:v>
                </c:pt>
                <c:pt idx="4">
                  <c:v>31.900756863043192</c:v>
                </c:pt>
                <c:pt idx="5">
                  <c:v>33.430137051090753</c:v>
                </c:pt>
                <c:pt idx="6">
                  <c:v>35.872714646962805</c:v>
                </c:pt>
                <c:pt idx="7">
                  <c:v>36.096256517428145</c:v>
                </c:pt>
                <c:pt idx="8">
                  <c:v>36.282577941005485</c:v>
                </c:pt>
                <c:pt idx="9">
                  <c:v>36.378464238637292</c:v>
                </c:pt>
                <c:pt idx="10">
                  <c:v>36.471797300406394</c:v>
                </c:pt>
                <c:pt idx="11">
                  <c:v>36.47639680933446</c:v>
                </c:pt>
                <c:pt idx="12">
                  <c:v>36.507957934482349</c:v>
                </c:pt>
                <c:pt idx="13">
                  <c:v>36.729843223133479</c:v>
                </c:pt>
                <c:pt idx="14">
                  <c:v>36.889839220003999</c:v>
                </c:pt>
                <c:pt idx="15">
                  <c:v>36.900773831042194</c:v>
                </c:pt>
                <c:pt idx="16">
                  <c:v>38.042038223257428</c:v>
                </c:pt>
                <c:pt idx="17">
                  <c:v>38.226009450498033</c:v>
                </c:pt>
                <c:pt idx="18">
                  <c:v>38.394943976472689</c:v>
                </c:pt>
                <c:pt idx="19">
                  <c:v>38.712129093138337</c:v>
                </c:pt>
                <c:pt idx="20">
                  <c:v>38.851994949964954</c:v>
                </c:pt>
                <c:pt idx="21">
                  <c:v>38.954723883222414</c:v>
                </c:pt>
                <c:pt idx="22">
                  <c:v>40.683564110128991</c:v>
                </c:pt>
                <c:pt idx="23">
                  <c:v>41.706478673215003</c:v>
                </c:pt>
                <c:pt idx="24">
                  <c:v>41.844591383033958</c:v>
                </c:pt>
                <c:pt idx="25">
                  <c:v>42.973060021170781</c:v>
                </c:pt>
                <c:pt idx="26">
                  <c:v>43.258055620268742</c:v>
                </c:pt>
                <c:pt idx="27">
                  <c:v>44.010329562174562</c:v>
                </c:pt>
                <c:pt idx="28">
                  <c:v>44.352500835294585</c:v>
                </c:pt>
                <c:pt idx="29">
                  <c:v>44.879661080055016</c:v>
                </c:pt>
                <c:pt idx="30">
                  <c:v>45.172705563225605</c:v>
                </c:pt>
                <c:pt idx="31">
                  <c:v>45.411470337949758</c:v>
                </c:pt>
                <c:pt idx="32">
                  <c:v>46.03557853226642</c:v>
                </c:pt>
                <c:pt idx="33">
                  <c:v>46.384524018369788</c:v>
                </c:pt>
                <c:pt idx="34">
                  <c:v>46.732204241625226</c:v>
                </c:pt>
                <c:pt idx="35">
                  <c:v>48.46950879342748</c:v>
                </c:pt>
                <c:pt idx="36">
                  <c:v>48.944256425715118</c:v>
                </c:pt>
                <c:pt idx="37">
                  <c:v>50.53099486903271</c:v>
                </c:pt>
                <c:pt idx="38">
                  <c:v>50.8373794295007</c:v>
                </c:pt>
                <c:pt idx="39">
                  <c:v>52.543072033310999</c:v>
                </c:pt>
                <c:pt idx="40">
                  <c:v>52.962680859698381</c:v>
                </c:pt>
                <c:pt idx="41">
                  <c:v>55.217410692028864</c:v>
                </c:pt>
                <c:pt idx="42">
                  <c:v>55.700080515651194</c:v>
                </c:pt>
                <c:pt idx="43">
                  <c:v>55.753650125574929</c:v>
                </c:pt>
                <c:pt idx="44">
                  <c:v>56.429192306085667</c:v>
                </c:pt>
                <c:pt idx="45">
                  <c:v>56.498829334219906</c:v>
                </c:pt>
                <c:pt idx="46">
                  <c:v>57.499628071196284</c:v>
                </c:pt>
                <c:pt idx="47">
                  <c:v>59.135663206032646</c:v>
                </c:pt>
                <c:pt idx="48">
                  <c:v>59.764421512155167</c:v>
                </c:pt>
                <c:pt idx="49">
                  <c:v>62.062492756600022</c:v>
                </c:pt>
                <c:pt idx="50">
                  <c:v>63.069921496235793</c:v>
                </c:pt>
                <c:pt idx="51">
                  <c:v>63.927410084581773</c:v>
                </c:pt>
                <c:pt idx="52">
                  <c:v>64.23395376302031</c:v>
                </c:pt>
                <c:pt idx="53">
                  <c:v>65.252352364526956</c:v>
                </c:pt>
                <c:pt idx="54">
                  <c:v>65.396457970185523</c:v>
                </c:pt>
                <c:pt idx="55">
                  <c:v>68.215861525924339</c:v>
                </c:pt>
                <c:pt idx="56">
                  <c:v>68.262681903929035</c:v>
                </c:pt>
                <c:pt idx="57">
                  <c:v>68.501285729147511</c:v>
                </c:pt>
                <c:pt idx="58">
                  <c:v>69.499107558589998</c:v>
                </c:pt>
                <c:pt idx="59">
                  <c:v>69.612559333073477</c:v>
                </c:pt>
                <c:pt idx="60">
                  <c:v>70.144373889154451</c:v>
                </c:pt>
                <c:pt idx="61">
                  <c:v>71.907561668883815</c:v>
                </c:pt>
                <c:pt idx="62">
                  <c:v>72.375249086585058</c:v>
                </c:pt>
                <c:pt idx="63">
                  <c:v>72.696261914400679</c:v>
                </c:pt>
                <c:pt idx="64">
                  <c:v>72.919928625478363</c:v>
                </c:pt>
                <c:pt idx="65">
                  <c:v>75.346248971457243</c:v>
                </c:pt>
                <c:pt idx="66">
                  <c:v>75.378428290950893</c:v>
                </c:pt>
                <c:pt idx="67">
                  <c:v>75.595970495129038</c:v>
                </c:pt>
                <c:pt idx="68">
                  <c:v>75.645030986870921</c:v>
                </c:pt>
                <c:pt idx="69">
                  <c:v>75.666014591972541</c:v>
                </c:pt>
                <c:pt idx="70">
                  <c:v>76.567543645852012</c:v>
                </c:pt>
                <c:pt idx="71">
                  <c:v>76.869759031196466</c:v>
                </c:pt>
                <c:pt idx="72">
                  <c:v>77.243014583987005</c:v>
                </c:pt>
                <c:pt idx="73">
                  <c:v>78.170643078134646</c:v>
                </c:pt>
                <c:pt idx="74">
                  <c:v>78.489328887497308</c:v>
                </c:pt>
                <c:pt idx="75">
                  <c:v>78.792837524754447</c:v>
                </c:pt>
                <c:pt idx="76">
                  <c:v>80.460041363436062</c:v>
                </c:pt>
                <c:pt idx="77">
                  <c:v>80.482640068938267</c:v>
                </c:pt>
                <c:pt idx="78">
                  <c:v>81.724675541661682</c:v>
                </c:pt>
                <c:pt idx="79">
                  <c:v>83.965678579049126</c:v>
                </c:pt>
                <c:pt idx="80">
                  <c:v>84.741568533822317</c:v>
                </c:pt>
                <c:pt idx="81">
                  <c:v>85.474442629765022</c:v>
                </c:pt>
                <c:pt idx="82">
                  <c:v>86.580293962076524</c:v>
                </c:pt>
                <c:pt idx="83">
                  <c:v>86.829650804109278</c:v>
                </c:pt>
                <c:pt idx="84">
                  <c:v>87.929182977013866</c:v>
                </c:pt>
                <c:pt idx="85">
                  <c:v>90</c:v>
                </c:pt>
              </c:numCache>
            </c:numRef>
          </c:val>
          <c:extLst>
            <c:ext xmlns:c16="http://schemas.microsoft.com/office/drawing/2014/chart" uri="{C3380CC4-5D6E-409C-BE32-E72D297353CC}">
              <c16:uniqueId val="{00000000-8EFD-4403-9A5C-408B26D97D0F}"/>
            </c:ext>
          </c:extLst>
        </c:ser>
        <c:dLbls>
          <c:showLegendKey val="0"/>
          <c:showVal val="0"/>
          <c:showCatName val="0"/>
          <c:showSerName val="0"/>
          <c:showPercent val="0"/>
          <c:showBubbleSize val="0"/>
        </c:dLbls>
        <c:gapWidth val="100"/>
        <c:axId val="1794246607"/>
        <c:axId val="1794252367"/>
      </c:barChart>
      <c:catAx>
        <c:axId val="1794246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94252367"/>
        <c:crosses val="autoZero"/>
        <c:auto val="1"/>
        <c:lblAlgn val="ctr"/>
        <c:lblOffset val="100"/>
        <c:noMultiLvlLbl val="0"/>
      </c:catAx>
      <c:valAx>
        <c:axId val="1794252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42466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Sheet1!$A$1:$A$18</c:f>
              <c:strCache>
                <c:ptCount val="18"/>
                <c:pt idx="0">
                  <c:v>LaRonde </c:v>
                </c:pt>
                <c:pt idx="1">
                  <c:v>Canadian Malartic </c:v>
                </c:pt>
                <c:pt idx="2">
                  <c:v>Goldex </c:v>
                </c:pt>
                <c:pt idx="3">
                  <c:v>Detour Lake </c:v>
                </c:pt>
                <c:pt idx="4">
                  <c:v>Macassa </c:v>
                </c:pt>
                <c:pt idx="5">
                  <c:v>Meadowbank </c:v>
                </c:pt>
                <c:pt idx="6">
                  <c:v>Meliadine </c:v>
                </c:pt>
                <c:pt idx="7">
                  <c:v>Fosterville</c:v>
                </c:pt>
                <c:pt idx="8">
                  <c:v>Kittila</c:v>
                </c:pt>
                <c:pt idx="9">
                  <c:v>Pinos Altos </c:v>
                </c:pt>
                <c:pt idx="10">
                  <c:v>San Nicolas</c:v>
                </c:pt>
                <c:pt idx="11">
                  <c:v>Hope Bay</c:v>
                </c:pt>
                <c:pt idx="12">
                  <c:v>Wasamac</c:v>
                </c:pt>
                <c:pt idx="13">
                  <c:v>Upper Beaver </c:v>
                </c:pt>
                <c:pt idx="14">
                  <c:v>Hammond Reef</c:v>
                </c:pt>
                <c:pt idx="15">
                  <c:v>Upper Canada </c:v>
                </c:pt>
                <c:pt idx="16">
                  <c:v>Barsele </c:v>
                </c:pt>
                <c:pt idx="17">
                  <c:v>Santa Gertrudis</c:v>
                </c:pt>
              </c:strCache>
            </c:strRef>
          </c:cat>
          <c:val>
            <c:numRef>
              <c:f>Sheet1!$C$1:$C$18</c:f>
              <c:numCache>
                <c:formatCode>0.00</c:formatCode>
                <c:ptCount val="18"/>
                <c:pt idx="0">
                  <c:v>85.474442629765022</c:v>
                </c:pt>
                <c:pt idx="1">
                  <c:v>85.474442629765022</c:v>
                </c:pt>
                <c:pt idx="2">
                  <c:v>85.474442629765022</c:v>
                </c:pt>
                <c:pt idx="3">
                  <c:v>80.460041363436062</c:v>
                </c:pt>
                <c:pt idx="4">
                  <c:v>80.460041363436062</c:v>
                </c:pt>
                <c:pt idx="5">
                  <c:v>59.135663206032646</c:v>
                </c:pt>
                <c:pt idx="6">
                  <c:v>59.135663206032646</c:v>
                </c:pt>
                <c:pt idx="7">
                  <c:v>50.8373794295007</c:v>
                </c:pt>
                <c:pt idx="8">
                  <c:v>75.666014591972541</c:v>
                </c:pt>
                <c:pt idx="9">
                  <c:v>36.507957934482349</c:v>
                </c:pt>
                <c:pt idx="10">
                  <c:v>36.507957934482349</c:v>
                </c:pt>
                <c:pt idx="11">
                  <c:v>59.135663206032646</c:v>
                </c:pt>
                <c:pt idx="12">
                  <c:v>85.474442629765022</c:v>
                </c:pt>
                <c:pt idx="13">
                  <c:v>80.460041363436062</c:v>
                </c:pt>
                <c:pt idx="14">
                  <c:v>80.460041363436062</c:v>
                </c:pt>
                <c:pt idx="15">
                  <c:v>59.135663206032646</c:v>
                </c:pt>
                <c:pt idx="16">
                  <c:v>75.645030986870921</c:v>
                </c:pt>
                <c:pt idx="17">
                  <c:v>36.507957934482349</c:v>
                </c:pt>
              </c:numCache>
            </c:numRef>
          </c:val>
          <c:extLst>
            <c:ext xmlns:c16="http://schemas.microsoft.com/office/drawing/2014/chart" uri="{C3380CC4-5D6E-409C-BE32-E72D297353CC}">
              <c16:uniqueId val="{00000000-E2D8-5B49-BA7D-65D7F7468654}"/>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max val="10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Sheet1!$A$1:$A$19</c:f>
              <c:strCache>
                <c:ptCount val="19"/>
                <c:pt idx="0">
                  <c:v>LaRonde </c:v>
                </c:pt>
                <c:pt idx="1">
                  <c:v>Canadian Malartic </c:v>
                </c:pt>
                <c:pt idx="2">
                  <c:v>Goldex </c:v>
                </c:pt>
                <c:pt idx="3">
                  <c:v>Detour Lake </c:v>
                </c:pt>
                <c:pt idx="4">
                  <c:v>Macassa </c:v>
                </c:pt>
                <c:pt idx="5">
                  <c:v>Meadowbank </c:v>
                </c:pt>
                <c:pt idx="6">
                  <c:v>Meliadine </c:v>
                </c:pt>
                <c:pt idx="7">
                  <c:v>Fosterville</c:v>
                </c:pt>
                <c:pt idx="8">
                  <c:v>Kittila</c:v>
                </c:pt>
                <c:pt idx="9">
                  <c:v>Pinos Altos </c:v>
                </c:pt>
                <c:pt idx="10">
                  <c:v>San Nicolas</c:v>
                </c:pt>
                <c:pt idx="11">
                  <c:v>Hope Bay</c:v>
                </c:pt>
                <c:pt idx="12">
                  <c:v>Wasamac</c:v>
                </c:pt>
                <c:pt idx="13">
                  <c:v>Upper Beaver </c:v>
                </c:pt>
                <c:pt idx="14">
                  <c:v>Hammond Reef</c:v>
                </c:pt>
                <c:pt idx="15">
                  <c:v>Upper Canada </c:v>
                </c:pt>
                <c:pt idx="16">
                  <c:v>Barsele </c:v>
                </c:pt>
                <c:pt idx="17">
                  <c:v>Santa Gertrudis</c:v>
                </c:pt>
                <c:pt idx="18">
                  <c:v>Other</c:v>
                </c:pt>
              </c:strCache>
            </c:strRef>
          </c:cat>
          <c:val>
            <c:numRef>
              <c:f>Sheet1!$D$1:$D$19</c:f>
              <c:numCache>
                <c:formatCode>0%</c:formatCode>
                <c:ptCount val="19"/>
                <c:pt idx="0">
                  <c:v>6.8616700476999831E-2</c:v>
                </c:pt>
                <c:pt idx="1">
                  <c:v>0.13989253796809037</c:v>
                </c:pt>
                <c:pt idx="2">
                  <c:v>2.9387576073249631E-2</c:v>
                </c:pt>
                <c:pt idx="3">
                  <c:v>0.34442677778386971</c:v>
                </c:pt>
                <c:pt idx="4">
                  <c:v>4.9865672460112948E-2</c:v>
                </c:pt>
                <c:pt idx="5">
                  <c:v>3.9777400076758597E-2</c:v>
                </c:pt>
                <c:pt idx="6">
                  <c:v>8.1967213114754092E-2</c:v>
                </c:pt>
                <c:pt idx="7">
                  <c:v>2.837326607818411E-2</c:v>
                </c:pt>
                <c:pt idx="8">
                  <c:v>9.3727726300784034E-2</c:v>
                </c:pt>
                <c:pt idx="9">
                  <c:v>9.1836175228905085E-3</c:v>
                </c:pt>
                <c:pt idx="10">
                  <c:v>2.7824990405175724E-2</c:v>
                </c:pt>
                <c:pt idx="11">
                  <c:v>4.1860847634190471E-2</c:v>
                </c:pt>
                <c:pt idx="12">
                  <c:v>0</c:v>
                </c:pt>
                <c:pt idx="13">
                  <c:v>0</c:v>
                </c:pt>
                <c:pt idx="14">
                  <c:v>3.8653434947091398E-3</c:v>
                </c:pt>
                <c:pt idx="15">
                  <c:v>4.9618948407259174E-3</c:v>
                </c:pt>
                <c:pt idx="16">
                  <c:v>0</c:v>
                </c:pt>
                <c:pt idx="17">
                  <c:v>0</c:v>
                </c:pt>
                <c:pt idx="18">
                  <c:v>3.6268435769504781E-2</c:v>
                </c:pt>
              </c:numCache>
            </c:numRef>
          </c:val>
          <c:extLst>
            <c:ext xmlns:c16="http://schemas.microsoft.com/office/drawing/2014/chart" uri="{C3380CC4-5D6E-409C-BE32-E72D297353CC}">
              <c16:uniqueId val="{00000000-989E-7C43-9045-8B16D2AA53C3}"/>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'Pane 1'!$B$36</c:f>
              <c:strCache>
                <c:ptCount val="1"/>
                <c:pt idx="0">
                  <c:v>Agnico Eagle Mines Limited (NYSE:AEM) - P/BV</c:v>
                </c:pt>
              </c:strCache>
            </c:strRef>
          </c:tx>
          <c:spPr>
            <a:ln w="28575" cap="rnd">
              <a:solidFill>
                <a:schemeClr val="accent2"/>
              </a:solidFill>
              <a:round/>
            </a:ln>
            <a:effectLst/>
          </c:spPr>
          <c:marker>
            <c:symbol val="none"/>
          </c:marker>
          <c:cat>
            <c:numRef>
              <c:f>'Pane 1'!$A$37:$A$788</c:f>
              <c:numCache>
                <c:formatCode>mmm\ yyyy</c:formatCode>
                <c:ptCount val="752"/>
                <c:pt idx="0">
                  <c:v>44767</c:v>
                </c:pt>
                <c:pt idx="1">
                  <c:v>44768</c:v>
                </c:pt>
                <c:pt idx="2">
                  <c:v>44769</c:v>
                </c:pt>
                <c:pt idx="3">
                  <c:v>44770</c:v>
                </c:pt>
                <c:pt idx="4">
                  <c:v>44771</c:v>
                </c:pt>
                <c:pt idx="5">
                  <c:v>44774</c:v>
                </c:pt>
                <c:pt idx="6">
                  <c:v>44775</c:v>
                </c:pt>
                <c:pt idx="7">
                  <c:v>44776</c:v>
                </c:pt>
                <c:pt idx="8">
                  <c:v>44777</c:v>
                </c:pt>
                <c:pt idx="9">
                  <c:v>44778</c:v>
                </c:pt>
                <c:pt idx="10">
                  <c:v>44781</c:v>
                </c:pt>
                <c:pt idx="11">
                  <c:v>44782</c:v>
                </c:pt>
                <c:pt idx="12">
                  <c:v>44783</c:v>
                </c:pt>
                <c:pt idx="13">
                  <c:v>44784</c:v>
                </c:pt>
                <c:pt idx="14">
                  <c:v>44785</c:v>
                </c:pt>
                <c:pt idx="15">
                  <c:v>44788</c:v>
                </c:pt>
                <c:pt idx="16">
                  <c:v>44789</c:v>
                </c:pt>
                <c:pt idx="17">
                  <c:v>44790</c:v>
                </c:pt>
                <c:pt idx="18">
                  <c:v>44791</c:v>
                </c:pt>
                <c:pt idx="19">
                  <c:v>44792</c:v>
                </c:pt>
                <c:pt idx="20">
                  <c:v>44795</c:v>
                </c:pt>
                <c:pt idx="21">
                  <c:v>44796</c:v>
                </c:pt>
                <c:pt idx="22">
                  <c:v>44797</c:v>
                </c:pt>
                <c:pt idx="23">
                  <c:v>44798</c:v>
                </c:pt>
                <c:pt idx="24">
                  <c:v>44799</c:v>
                </c:pt>
                <c:pt idx="25">
                  <c:v>44802</c:v>
                </c:pt>
                <c:pt idx="26">
                  <c:v>44803</c:v>
                </c:pt>
                <c:pt idx="27">
                  <c:v>44804</c:v>
                </c:pt>
                <c:pt idx="28">
                  <c:v>44805</c:v>
                </c:pt>
                <c:pt idx="29">
                  <c:v>44806</c:v>
                </c:pt>
                <c:pt idx="30">
                  <c:v>44810</c:v>
                </c:pt>
                <c:pt idx="31">
                  <c:v>44811</c:v>
                </c:pt>
                <c:pt idx="32">
                  <c:v>44812</c:v>
                </c:pt>
                <c:pt idx="33">
                  <c:v>44813</c:v>
                </c:pt>
                <c:pt idx="34">
                  <c:v>44816</c:v>
                </c:pt>
                <c:pt idx="35">
                  <c:v>44817</c:v>
                </c:pt>
                <c:pt idx="36">
                  <c:v>44818</c:v>
                </c:pt>
                <c:pt idx="37">
                  <c:v>44819</c:v>
                </c:pt>
                <c:pt idx="38">
                  <c:v>44820</c:v>
                </c:pt>
                <c:pt idx="39">
                  <c:v>44823</c:v>
                </c:pt>
                <c:pt idx="40">
                  <c:v>44824</c:v>
                </c:pt>
                <c:pt idx="41">
                  <c:v>44825</c:v>
                </c:pt>
                <c:pt idx="42">
                  <c:v>44826</c:v>
                </c:pt>
                <c:pt idx="43">
                  <c:v>44827</c:v>
                </c:pt>
                <c:pt idx="44">
                  <c:v>44830</c:v>
                </c:pt>
                <c:pt idx="45">
                  <c:v>44831</c:v>
                </c:pt>
                <c:pt idx="46">
                  <c:v>44832</c:v>
                </c:pt>
                <c:pt idx="47">
                  <c:v>44833</c:v>
                </c:pt>
                <c:pt idx="48">
                  <c:v>44834</c:v>
                </c:pt>
                <c:pt idx="49">
                  <c:v>44837</c:v>
                </c:pt>
                <c:pt idx="50">
                  <c:v>44838</c:v>
                </c:pt>
                <c:pt idx="51">
                  <c:v>44839</c:v>
                </c:pt>
                <c:pt idx="52">
                  <c:v>44840</c:v>
                </c:pt>
                <c:pt idx="53">
                  <c:v>44841</c:v>
                </c:pt>
                <c:pt idx="54">
                  <c:v>44844</c:v>
                </c:pt>
                <c:pt idx="55">
                  <c:v>44845</c:v>
                </c:pt>
                <c:pt idx="56">
                  <c:v>44846</c:v>
                </c:pt>
                <c:pt idx="57">
                  <c:v>44847</c:v>
                </c:pt>
                <c:pt idx="58">
                  <c:v>44848</c:v>
                </c:pt>
                <c:pt idx="59">
                  <c:v>44851</c:v>
                </c:pt>
                <c:pt idx="60">
                  <c:v>44852</c:v>
                </c:pt>
                <c:pt idx="61">
                  <c:v>44853</c:v>
                </c:pt>
                <c:pt idx="62">
                  <c:v>44854</c:v>
                </c:pt>
                <c:pt idx="63">
                  <c:v>44855</c:v>
                </c:pt>
                <c:pt idx="64">
                  <c:v>44858</c:v>
                </c:pt>
                <c:pt idx="65">
                  <c:v>44859</c:v>
                </c:pt>
                <c:pt idx="66">
                  <c:v>44860</c:v>
                </c:pt>
                <c:pt idx="67">
                  <c:v>44861</c:v>
                </c:pt>
                <c:pt idx="68">
                  <c:v>44862</c:v>
                </c:pt>
                <c:pt idx="69">
                  <c:v>44865</c:v>
                </c:pt>
                <c:pt idx="70">
                  <c:v>44866</c:v>
                </c:pt>
                <c:pt idx="71">
                  <c:v>44867</c:v>
                </c:pt>
                <c:pt idx="72">
                  <c:v>44868</c:v>
                </c:pt>
                <c:pt idx="73">
                  <c:v>44869</c:v>
                </c:pt>
                <c:pt idx="74">
                  <c:v>44872</c:v>
                </c:pt>
                <c:pt idx="75">
                  <c:v>44873</c:v>
                </c:pt>
                <c:pt idx="76">
                  <c:v>44874</c:v>
                </c:pt>
                <c:pt idx="77">
                  <c:v>44875</c:v>
                </c:pt>
                <c:pt idx="78">
                  <c:v>44876</c:v>
                </c:pt>
                <c:pt idx="79">
                  <c:v>44879</c:v>
                </c:pt>
                <c:pt idx="80">
                  <c:v>44880</c:v>
                </c:pt>
                <c:pt idx="81">
                  <c:v>44881</c:v>
                </c:pt>
                <c:pt idx="82">
                  <c:v>44882</c:v>
                </c:pt>
                <c:pt idx="83">
                  <c:v>44883</c:v>
                </c:pt>
                <c:pt idx="84">
                  <c:v>44886</c:v>
                </c:pt>
                <c:pt idx="85">
                  <c:v>44887</c:v>
                </c:pt>
                <c:pt idx="86">
                  <c:v>44888</c:v>
                </c:pt>
                <c:pt idx="87">
                  <c:v>44890</c:v>
                </c:pt>
                <c:pt idx="88">
                  <c:v>44893</c:v>
                </c:pt>
                <c:pt idx="89">
                  <c:v>44894</c:v>
                </c:pt>
                <c:pt idx="90">
                  <c:v>44895</c:v>
                </c:pt>
                <c:pt idx="91">
                  <c:v>44896</c:v>
                </c:pt>
                <c:pt idx="92">
                  <c:v>44897</c:v>
                </c:pt>
                <c:pt idx="93">
                  <c:v>44900</c:v>
                </c:pt>
                <c:pt idx="94">
                  <c:v>44901</c:v>
                </c:pt>
                <c:pt idx="95">
                  <c:v>44902</c:v>
                </c:pt>
                <c:pt idx="96">
                  <c:v>44903</c:v>
                </c:pt>
                <c:pt idx="97">
                  <c:v>44904</c:v>
                </c:pt>
                <c:pt idx="98">
                  <c:v>44907</c:v>
                </c:pt>
                <c:pt idx="99">
                  <c:v>44908</c:v>
                </c:pt>
                <c:pt idx="100">
                  <c:v>44909</c:v>
                </c:pt>
                <c:pt idx="101">
                  <c:v>44910</c:v>
                </c:pt>
                <c:pt idx="102">
                  <c:v>44911</c:v>
                </c:pt>
                <c:pt idx="103">
                  <c:v>44914</c:v>
                </c:pt>
                <c:pt idx="104">
                  <c:v>44915</c:v>
                </c:pt>
                <c:pt idx="105">
                  <c:v>44916</c:v>
                </c:pt>
                <c:pt idx="106">
                  <c:v>44917</c:v>
                </c:pt>
                <c:pt idx="107">
                  <c:v>44918</c:v>
                </c:pt>
                <c:pt idx="108">
                  <c:v>44922</c:v>
                </c:pt>
                <c:pt idx="109">
                  <c:v>44923</c:v>
                </c:pt>
                <c:pt idx="110">
                  <c:v>44924</c:v>
                </c:pt>
                <c:pt idx="111">
                  <c:v>44925</c:v>
                </c:pt>
                <c:pt idx="112">
                  <c:v>44929</c:v>
                </c:pt>
                <c:pt idx="113">
                  <c:v>44930</c:v>
                </c:pt>
                <c:pt idx="114">
                  <c:v>44931</c:v>
                </c:pt>
                <c:pt idx="115">
                  <c:v>44932</c:v>
                </c:pt>
                <c:pt idx="116">
                  <c:v>44935</c:v>
                </c:pt>
                <c:pt idx="117">
                  <c:v>44936</c:v>
                </c:pt>
                <c:pt idx="118">
                  <c:v>44937</c:v>
                </c:pt>
                <c:pt idx="119">
                  <c:v>44938</c:v>
                </c:pt>
                <c:pt idx="120">
                  <c:v>44939</c:v>
                </c:pt>
                <c:pt idx="121">
                  <c:v>44943</c:v>
                </c:pt>
                <c:pt idx="122">
                  <c:v>44944</c:v>
                </c:pt>
                <c:pt idx="123">
                  <c:v>44945</c:v>
                </c:pt>
                <c:pt idx="124">
                  <c:v>44946</c:v>
                </c:pt>
                <c:pt idx="125">
                  <c:v>44949</c:v>
                </c:pt>
                <c:pt idx="126">
                  <c:v>44950</c:v>
                </c:pt>
                <c:pt idx="127">
                  <c:v>44951</c:v>
                </c:pt>
                <c:pt idx="128">
                  <c:v>44952</c:v>
                </c:pt>
                <c:pt idx="129">
                  <c:v>44953</c:v>
                </c:pt>
                <c:pt idx="130">
                  <c:v>44956</c:v>
                </c:pt>
                <c:pt idx="131">
                  <c:v>44957</c:v>
                </c:pt>
                <c:pt idx="132">
                  <c:v>44958</c:v>
                </c:pt>
                <c:pt idx="133">
                  <c:v>44959</c:v>
                </c:pt>
                <c:pt idx="134">
                  <c:v>44960</c:v>
                </c:pt>
                <c:pt idx="135">
                  <c:v>44963</c:v>
                </c:pt>
                <c:pt idx="136">
                  <c:v>44964</c:v>
                </c:pt>
                <c:pt idx="137">
                  <c:v>44965</c:v>
                </c:pt>
                <c:pt idx="138">
                  <c:v>44966</c:v>
                </c:pt>
                <c:pt idx="139">
                  <c:v>44967</c:v>
                </c:pt>
                <c:pt idx="140">
                  <c:v>44970</c:v>
                </c:pt>
                <c:pt idx="141">
                  <c:v>44971</c:v>
                </c:pt>
                <c:pt idx="142">
                  <c:v>44972</c:v>
                </c:pt>
                <c:pt idx="143">
                  <c:v>44973</c:v>
                </c:pt>
                <c:pt idx="144">
                  <c:v>44974</c:v>
                </c:pt>
                <c:pt idx="145">
                  <c:v>44978</c:v>
                </c:pt>
                <c:pt idx="146">
                  <c:v>44979</c:v>
                </c:pt>
                <c:pt idx="147">
                  <c:v>44980</c:v>
                </c:pt>
                <c:pt idx="148">
                  <c:v>44981</c:v>
                </c:pt>
                <c:pt idx="149">
                  <c:v>44984</c:v>
                </c:pt>
                <c:pt idx="150">
                  <c:v>44985</c:v>
                </c:pt>
                <c:pt idx="151">
                  <c:v>44986</c:v>
                </c:pt>
                <c:pt idx="152">
                  <c:v>44987</c:v>
                </c:pt>
                <c:pt idx="153">
                  <c:v>44988</c:v>
                </c:pt>
                <c:pt idx="154">
                  <c:v>44991</c:v>
                </c:pt>
                <c:pt idx="155">
                  <c:v>44992</c:v>
                </c:pt>
                <c:pt idx="156">
                  <c:v>44993</c:v>
                </c:pt>
                <c:pt idx="157">
                  <c:v>44994</c:v>
                </c:pt>
                <c:pt idx="158">
                  <c:v>44995</c:v>
                </c:pt>
                <c:pt idx="159">
                  <c:v>44998</c:v>
                </c:pt>
                <c:pt idx="160">
                  <c:v>44999</c:v>
                </c:pt>
                <c:pt idx="161">
                  <c:v>45000</c:v>
                </c:pt>
                <c:pt idx="162">
                  <c:v>45001</c:v>
                </c:pt>
                <c:pt idx="163">
                  <c:v>45002</c:v>
                </c:pt>
                <c:pt idx="164">
                  <c:v>45005</c:v>
                </c:pt>
                <c:pt idx="165">
                  <c:v>45006</c:v>
                </c:pt>
                <c:pt idx="166">
                  <c:v>45007</c:v>
                </c:pt>
                <c:pt idx="167">
                  <c:v>45008</c:v>
                </c:pt>
                <c:pt idx="168">
                  <c:v>45009</c:v>
                </c:pt>
                <c:pt idx="169">
                  <c:v>45012</c:v>
                </c:pt>
                <c:pt idx="170">
                  <c:v>45013</c:v>
                </c:pt>
                <c:pt idx="171">
                  <c:v>45014</c:v>
                </c:pt>
                <c:pt idx="172">
                  <c:v>45015</c:v>
                </c:pt>
                <c:pt idx="173">
                  <c:v>45016</c:v>
                </c:pt>
                <c:pt idx="174">
                  <c:v>45019</c:v>
                </c:pt>
                <c:pt idx="175">
                  <c:v>45020</c:v>
                </c:pt>
                <c:pt idx="176">
                  <c:v>45021</c:v>
                </c:pt>
                <c:pt idx="177">
                  <c:v>45022</c:v>
                </c:pt>
                <c:pt idx="178">
                  <c:v>45026</c:v>
                </c:pt>
                <c:pt idx="179">
                  <c:v>45027</c:v>
                </c:pt>
                <c:pt idx="180">
                  <c:v>45028</c:v>
                </c:pt>
                <c:pt idx="181">
                  <c:v>45029</c:v>
                </c:pt>
                <c:pt idx="182">
                  <c:v>45030</c:v>
                </c:pt>
                <c:pt idx="183">
                  <c:v>45033</c:v>
                </c:pt>
                <c:pt idx="184">
                  <c:v>45034</c:v>
                </c:pt>
                <c:pt idx="185">
                  <c:v>45035</c:v>
                </c:pt>
                <c:pt idx="186">
                  <c:v>45036</c:v>
                </c:pt>
                <c:pt idx="187">
                  <c:v>45037</c:v>
                </c:pt>
                <c:pt idx="188">
                  <c:v>45040</c:v>
                </c:pt>
                <c:pt idx="189">
                  <c:v>45041</c:v>
                </c:pt>
                <c:pt idx="190">
                  <c:v>45042</c:v>
                </c:pt>
                <c:pt idx="191">
                  <c:v>45043</c:v>
                </c:pt>
                <c:pt idx="192">
                  <c:v>45044</c:v>
                </c:pt>
                <c:pt idx="193">
                  <c:v>45047</c:v>
                </c:pt>
                <c:pt idx="194">
                  <c:v>45048</c:v>
                </c:pt>
                <c:pt idx="195">
                  <c:v>45049</c:v>
                </c:pt>
                <c:pt idx="196">
                  <c:v>45050</c:v>
                </c:pt>
                <c:pt idx="197">
                  <c:v>45051</c:v>
                </c:pt>
                <c:pt idx="198">
                  <c:v>45054</c:v>
                </c:pt>
                <c:pt idx="199">
                  <c:v>45055</c:v>
                </c:pt>
                <c:pt idx="200">
                  <c:v>45056</c:v>
                </c:pt>
                <c:pt idx="201">
                  <c:v>45057</c:v>
                </c:pt>
                <c:pt idx="202">
                  <c:v>45058</c:v>
                </c:pt>
                <c:pt idx="203">
                  <c:v>45061</c:v>
                </c:pt>
                <c:pt idx="204">
                  <c:v>45062</c:v>
                </c:pt>
                <c:pt idx="205">
                  <c:v>45063</c:v>
                </c:pt>
                <c:pt idx="206">
                  <c:v>45064</c:v>
                </c:pt>
                <c:pt idx="207">
                  <c:v>45065</c:v>
                </c:pt>
                <c:pt idx="208">
                  <c:v>45068</c:v>
                </c:pt>
                <c:pt idx="209">
                  <c:v>45069</c:v>
                </c:pt>
                <c:pt idx="210">
                  <c:v>45070</c:v>
                </c:pt>
                <c:pt idx="211">
                  <c:v>45071</c:v>
                </c:pt>
                <c:pt idx="212">
                  <c:v>45072</c:v>
                </c:pt>
                <c:pt idx="213">
                  <c:v>45076</c:v>
                </c:pt>
                <c:pt idx="214">
                  <c:v>45077</c:v>
                </c:pt>
                <c:pt idx="215">
                  <c:v>45078</c:v>
                </c:pt>
                <c:pt idx="216">
                  <c:v>45079</c:v>
                </c:pt>
                <c:pt idx="217">
                  <c:v>45082</c:v>
                </c:pt>
                <c:pt idx="218">
                  <c:v>45083</c:v>
                </c:pt>
                <c:pt idx="219">
                  <c:v>45084</c:v>
                </c:pt>
                <c:pt idx="220">
                  <c:v>45085</c:v>
                </c:pt>
                <c:pt idx="221">
                  <c:v>45086</c:v>
                </c:pt>
                <c:pt idx="222">
                  <c:v>45089</c:v>
                </c:pt>
                <c:pt idx="223">
                  <c:v>45090</c:v>
                </c:pt>
                <c:pt idx="224">
                  <c:v>45091</c:v>
                </c:pt>
                <c:pt idx="225">
                  <c:v>45092</c:v>
                </c:pt>
                <c:pt idx="226">
                  <c:v>45093</c:v>
                </c:pt>
                <c:pt idx="227">
                  <c:v>45097</c:v>
                </c:pt>
                <c:pt idx="228">
                  <c:v>45098</c:v>
                </c:pt>
                <c:pt idx="229">
                  <c:v>45099</c:v>
                </c:pt>
                <c:pt idx="230">
                  <c:v>45100</c:v>
                </c:pt>
                <c:pt idx="231">
                  <c:v>45103</c:v>
                </c:pt>
                <c:pt idx="232">
                  <c:v>45104</c:v>
                </c:pt>
                <c:pt idx="233">
                  <c:v>45105</c:v>
                </c:pt>
                <c:pt idx="234">
                  <c:v>45106</c:v>
                </c:pt>
                <c:pt idx="235">
                  <c:v>45107</c:v>
                </c:pt>
                <c:pt idx="236">
                  <c:v>45110</c:v>
                </c:pt>
                <c:pt idx="237">
                  <c:v>45112</c:v>
                </c:pt>
                <c:pt idx="238">
                  <c:v>45113</c:v>
                </c:pt>
                <c:pt idx="239">
                  <c:v>45114</c:v>
                </c:pt>
                <c:pt idx="240">
                  <c:v>45117</c:v>
                </c:pt>
                <c:pt idx="241">
                  <c:v>45118</c:v>
                </c:pt>
                <c:pt idx="242">
                  <c:v>45119</c:v>
                </c:pt>
                <c:pt idx="243">
                  <c:v>45120</c:v>
                </c:pt>
                <c:pt idx="244">
                  <c:v>45121</c:v>
                </c:pt>
                <c:pt idx="245">
                  <c:v>45124</c:v>
                </c:pt>
                <c:pt idx="246">
                  <c:v>45125</c:v>
                </c:pt>
                <c:pt idx="247">
                  <c:v>45126</c:v>
                </c:pt>
                <c:pt idx="248">
                  <c:v>45127</c:v>
                </c:pt>
                <c:pt idx="249">
                  <c:v>45128</c:v>
                </c:pt>
                <c:pt idx="250">
                  <c:v>45131</c:v>
                </c:pt>
                <c:pt idx="251">
                  <c:v>45132</c:v>
                </c:pt>
                <c:pt idx="252">
                  <c:v>45133</c:v>
                </c:pt>
                <c:pt idx="253">
                  <c:v>45134</c:v>
                </c:pt>
                <c:pt idx="254">
                  <c:v>45135</c:v>
                </c:pt>
                <c:pt idx="255">
                  <c:v>45138</c:v>
                </c:pt>
                <c:pt idx="256">
                  <c:v>45139</c:v>
                </c:pt>
                <c:pt idx="257">
                  <c:v>45140</c:v>
                </c:pt>
                <c:pt idx="258">
                  <c:v>45141</c:v>
                </c:pt>
                <c:pt idx="259">
                  <c:v>45142</c:v>
                </c:pt>
                <c:pt idx="260">
                  <c:v>45145</c:v>
                </c:pt>
                <c:pt idx="261">
                  <c:v>45146</c:v>
                </c:pt>
                <c:pt idx="262">
                  <c:v>45147</c:v>
                </c:pt>
                <c:pt idx="263">
                  <c:v>45148</c:v>
                </c:pt>
                <c:pt idx="264">
                  <c:v>45149</c:v>
                </c:pt>
                <c:pt idx="265">
                  <c:v>45152</c:v>
                </c:pt>
                <c:pt idx="266">
                  <c:v>45153</c:v>
                </c:pt>
                <c:pt idx="267">
                  <c:v>45154</c:v>
                </c:pt>
                <c:pt idx="268">
                  <c:v>45155</c:v>
                </c:pt>
                <c:pt idx="269">
                  <c:v>45156</c:v>
                </c:pt>
                <c:pt idx="270">
                  <c:v>45159</c:v>
                </c:pt>
                <c:pt idx="271">
                  <c:v>45160</c:v>
                </c:pt>
                <c:pt idx="272">
                  <c:v>45161</c:v>
                </c:pt>
                <c:pt idx="273">
                  <c:v>45162</c:v>
                </c:pt>
                <c:pt idx="274">
                  <c:v>45163</c:v>
                </c:pt>
                <c:pt idx="275">
                  <c:v>45166</c:v>
                </c:pt>
                <c:pt idx="276">
                  <c:v>45167</c:v>
                </c:pt>
                <c:pt idx="277">
                  <c:v>45168</c:v>
                </c:pt>
                <c:pt idx="278">
                  <c:v>45169</c:v>
                </c:pt>
                <c:pt idx="279">
                  <c:v>45170</c:v>
                </c:pt>
                <c:pt idx="280">
                  <c:v>45174</c:v>
                </c:pt>
                <c:pt idx="281">
                  <c:v>45175</c:v>
                </c:pt>
                <c:pt idx="282">
                  <c:v>45176</c:v>
                </c:pt>
                <c:pt idx="283">
                  <c:v>45177</c:v>
                </c:pt>
                <c:pt idx="284">
                  <c:v>45180</c:v>
                </c:pt>
                <c:pt idx="285">
                  <c:v>45181</c:v>
                </c:pt>
                <c:pt idx="286">
                  <c:v>45182</c:v>
                </c:pt>
                <c:pt idx="287">
                  <c:v>45183</c:v>
                </c:pt>
                <c:pt idx="288">
                  <c:v>45184</c:v>
                </c:pt>
                <c:pt idx="289">
                  <c:v>45187</c:v>
                </c:pt>
                <c:pt idx="290">
                  <c:v>45188</c:v>
                </c:pt>
                <c:pt idx="291">
                  <c:v>45189</c:v>
                </c:pt>
                <c:pt idx="292">
                  <c:v>45190</c:v>
                </c:pt>
                <c:pt idx="293">
                  <c:v>45191</c:v>
                </c:pt>
                <c:pt idx="294">
                  <c:v>45194</c:v>
                </c:pt>
                <c:pt idx="295">
                  <c:v>45195</c:v>
                </c:pt>
                <c:pt idx="296">
                  <c:v>45196</c:v>
                </c:pt>
                <c:pt idx="297">
                  <c:v>45197</c:v>
                </c:pt>
                <c:pt idx="298">
                  <c:v>45198</c:v>
                </c:pt>
                <c:pt idx="299">
                  <c:v>45201</c:v>
                </c:pt>
                <c:pt idx="300">
                  <c:v>45202</c:v>
                </c:pt>
                <c:pt idx="301">
                  <c:v>45203</c:v>
                </c:pt>
                <c:pt idx="302">
                  <c:v>45204</c:v>
                </c:pt>
                <c:pt idx="303">
                  <c:v>45205</c:v>
                </c:pt>
                <c:pt idx="304">
                  <c:v>45208</c:v>
                </c:pt>
                <c:pt idx="305">
                  <c:v>45209</c:v>
                </c:pt>
                <c:pt idx="306">
                  <c:v>45210</c:v>
                </c:pt>
                <c:pt idx="307">
                  <c:v>45211</c:v>
                </c:pt>
                <c:pt idx="308">
                  <c:v>45212</c:v>
                </c:pt>
                <c:pt idx="309">
                  <c:v>45215</c:v>
                </c:pt>
                <c:pt idx="310">
                  <c:v>45216</c:v>
                </c:pt>
                <c:pt idx="311">
                  <c:v>45217</c:v>
                </c:pt>
                <c:pt idx="312">
                  <c:v>45218</c:v>
                </c:pt>
                <c:pt idx="313">
                  <c:v>45219</c:v>
                </c:pt>
                <c:pt idx="314">
                  <c:v>45222</c:v>
                </c:pt>
                <c:pt idx="315">
                  <c:v>45223</c:v>
                </c:pt>
                <c:pt idx="316">
                  <c:v>45224</c:v>
                </c:pt>
                <c:pt idx="317">
                  <c:v>45225</c:v>
                </c:pt>
                <c:pt idx="318">
                  <c:v>45226</c:v>
                </c:pt>
                <c:pt idx="319">
                  <c:v>45229</c:v>
                </c:pt>
                <c:pt idx="320">
                  <c:v>45230</c:v>
                </c:pt>
                <c:pt idx="321">
                  <c:v>45231</c:v>
                </c:pt>
                <c:pt idx="322">
                  <c:v>45232</c:v>
                </c:pt>
                <c:pt idx="323">
                  <c:v>45233</c:v>
                </c:pt>
                <c:pt idx="324">
                  <c:v>45236</c:v>
                </c:pt>
                <c:pt idx="325">
                  <c:v>45237</c:v>
                </c:pt>
                <c:pt idx="326">
                  <c:v>45238</c:v>
                </c:pt>
                <c:pt idx="327">
                  <c:v>45239</c:v>
                </c:pt>
                <c:pt idx="328">
                  <c:v>45240</c:v>
                </c:pt>
                <c:pt idx="329">
                  <c:v>45243</c:v>
                </c:pt>
                <c:pt idx="330">
                  <c:v>45244</c:v>
                </c:pt>
                <c:pt idx="331">
                  <c:v>45245</c:v>
                </c:pt>
                <c:pt idx="332">
                  <c:v>45246</c:v>
                </c:pt>
                <c:pt idx="333">
                  <c:v>45247</c:v>
                </c:pt>
                <c:pt idx="334">
                  <c:v>45250</c:v>
                </c:pt>
                <c:pt idx="335">
                  <c:v>45251</c:v>
                </c:pt>
                <c:pt idx="336">
                  <c:v>45252</c:v>
                </c:pt>
                <c:pt idx="337">
                  <c:v>45254</c:v>
                </c:pt>
                <c:pt idx="338">
                  <c:v>45257</c:v>
                </c:pt>
                <c:pt idx="339">
                  <c:v>45258</c:v>
                </c:pt>
                <c:pt idx="340">
                  <c:v>45259</c:v>
                </c:pt>
                <c:pt idx="341">
                  <c:v>45260</c:v>
                </c:pt>
                <c:pt idx="342">
                  <c:v>45261</c:v>
                </c:pt>
                <c:pt idx="343">
                  <c:v>45264</c:v>
                </c:pt>
                <c:pt idx="344">
                  <c:v>45265</c:v>
                </c:pt>
                <c:pt idx="345">
                  <c:v>45266</c:v>
                </c:pt>
                <c:pt idx="346">
                  <c:v>45267</c:v>
                </c:pt>
                <c:pt idx="347">
                  <c:v>45268</c:v>
                </c:pt>
                <c:pt idx="348">
                  <c:v>45271</c:v>
                </c:pt>
                <c:pt idx="349">
                  <c:v>45272</c:v>
                </c:pt>
                <c:pt idx="350">
                  <c:v>45273</c:v>
                </c:pt>
                <c:pt idx="351">
                  <c:v>45274</c:v>
                </c:pt>
                <c:pt idx="352">
                  <c:v>45275</c:v>
                </c:pt>
                <c:pt idx="353">
                  <c:v>45278</c:v>
                </c:pt>
                <c:pt idx="354">
                  <c:v>45279</c:v>
                </c:pt>
                <c:pt idx="355">
                  <c:v>45280</c:v>
                </c:pt>
                <c:pt idx="356">
                  <c:v>45281</c:v>
                </c:pt>
                <c:pt idx="357">
                  <c:v>45282</c:v>
                </c:pt>
                <c:pt idx="358">
                  <c:v>45286</c:v>
                </c:pt>
                <c:pt idx="359">
                  <c:v>45287</c:v>
                </c:pt>
                <c:pt idx="360">
                  <c:v>45288</c:v>
                </c:pt>
                <c:pt idx="361">
                  <c:v>45289</c:v>
                </c:pt>
                <c:pt idx="362">
                  <c:v>45293</c:v>
                </c:pt>
                <c:pt idx="363">
                  <c:v>45294</c:v>
                </c:pt>
                <c:pt idx="364">
                  <c:v>45295</c:v>
                </c:pt>
                <c:pt idx="365">
                  <c:v>45296</c:v>
                </c:pt>
                <c:pt idx="366">
                  <c:v>45299</c:v>
                </c:pt>
                <c:pt idx="367">
                  <c:v>45300</c:v>
                </c:pt>
                <c:pt idx="368">
                  <c:v>45301</c:v>
                </c:pt>
                <c:pt idx="369">
                  <c:v>45302</c:v>
                </c:pt>
                <c:pt idx="370">
                  <c:v>45303</c:v>
                </c:pt>
                <c:pt idx="371">
                  <c:v>45307</c:v>
                </c:pt>
                <c:pt idx="372">
                  <c:v>45308</c:v>
                </c:pt>
                <c:pt idx="373">
                  <c:v>45309</c:v>
                </c:pt>
                <c:pt idx="374">
                  <c:v>45310</c:v>
                </c:pt>
                <c:pt idx="375">
                  <c:v>45313</c:v>
                </c:pt>
                <c:pt idx="376">
                  <c:v>45314</c:v>
                </c:pt>
                <c:pt idx="377">
                  <c:v>45315</c:v>
                </c:pt>
                <c:pt idx="378">
                  <c:v>45316</c:v>
                </c:pt>
                <c:pt idx="379">
                  <c:v>45317</c:v>
                </c:pt>
                <c:pt idx="380">
                  <c:v>45320</c:v>
                </c:pt>
                <c:pt idx="381">
                  <c:v>45321</c:v>
                </c:pt>
                <c:pt idx="382">
                  <c:v>45322</c:v>
                </c:pt>
                <c:pt idx="383">
                  <c:v>45323</c:v>
                </c:pt>
                <c:pt idx="384">
                  <c:v>45324</c:v>
                </c:pt>
                <c:pt idx="385">
                  <c:v>45327</c:v>
                </c:pt>
                <c:pt idx="386">
                  <c:v>45328</c:v>
                </c:pt>
                <c:pt idx="387">
                  <c:v>45329</c:v>
                </c:pt>
                <c:pt idx="388">
                  <c:v>45330</c:v>
                </c:pt>
                <c:pt idx="389">
                  <c:v>45331</c:v>
                </c:pt>
                <c:pt idx="390">
                  <c:v>45334</c:v>
                </c:pt>
                <c:pt idx="391">
                  <c:v>45335</c:v>
                </c:pt>
                <c:pt idx="392">
                  <c:v>45336</c:v>
                </c:pt>
                <c:pt idx="393">
                  <c:v>45337</c:v>
                </c:pt>
                <c:pt idx="394">
                  <c:v>45338</c:v>
                </c:pt>
                <c:pt idx="395">
                  <c:v>45342</c:v>
                </c:pt>
                <c:pt idx="396">
                  <c:v>45343</c:v>
                </c:pt>
                <c:pt idx="397">
                  <c:v>45344</c:v>
                </c:pt>
                <c:pt idx="398">
                  <c:v>45345</c:v>
                </c:pt>
                <c:pt idx="399">
                  <c:v>45348</c:v>
                </c:pt>
                <c:pt idx="400">
                  <c:v>45349</c:v>
                </c:pt>
                <c:pt idx="401">
                  <c:v>45350</c:v>
                </c:pt>
                <c:pt idx="402">
                  <c:v>45351</c:v>
                </c:pt>
                <c:pt idx="403">
                  <c:v>45352</c:v>
                </c:pt>
                <c:pt idx="404">
                  <c:v>45355</c:v>
                </c:pt>
                <c:pt idx="405">
                  <c:v>45356</c:v>
                </c:pt>
                <c:pt idx="406">
                  <c:v>45357</c:v>
                </c:pt>
                <c:pt idx="407">
                  <c:v>45358</c:v>
                </c:pt>
                <c:pt idx="408">
                  <c:v>45359</c:v>
                </c:pt>
                <c:pt idx="409">
                  <c:v>45362</c:v>
                </c:pt>
                <c:pt idx="410">
                  <c:v>45363</c:v>
                </c:pt>
                <c:pt idx="411">
                  <c:v>45364</c:v>
                </c:pt>
                <c:pt idx="412">
                  <c:v>45365</c:v>
                </c:pt>
                <c:pt idx="413">
                  <c:v>45366</c:v>
                </c:pt>
                <c:pt idx="414">
                  <c:v>45369</c:v>
                </c:pt>
                <c:pt idx="415">
                  <c:v>45370</c:v>
                </c:pt>
                <c:pt idx="416">
                  <c:v>45371</c:v>
                </c:pt>
                <c:pt idx="417">
                  <c:v>45372</c:v>
                </c:pt>
                <c:pt idx="418">
                  <c:v>45373</c:v>
                </c:pt>
                <c:pt idx="419">
                  <c:v>45376</c:v>
                </c:pt>
                <c:pt idx="420">
                  <c:v>45377</c:v>
                </c:pt>
                <c:pt idx="421">
                  <c:v>45378</c:v>
                </c:pt>
                <c:pt idx="422">
                  <c:v>45379</c:v>
                </c:pt>
                <c:pt idx="423">
                  <c:v>45383</c:v>
                </c:pt>
                <c:pt idx="424">
                  <c:v>45384</c:v>
                </c:pt>
                <c:pt idx="425">
                  <c:v>45385</c:v>
                </c:pt>
                <c:pt idx="426">
                  <c:v>45386</c:v>
                </c:pt>
                <c:pt idx="427">
                  <c:v>45387</c:v>
                </c:pt>
                <c:pt idx="428">
                  <c:v>45390</c:v>
                </c:pt>
                <c:pt idx="429">
                  <c:v>45391</c:v>
                </c:pt>
                <c:pt idx="430">
                  <c:v>45392</c:v>
                </c:pt>
                <c:pt idx="431">
                  <c:v>45393</c:v>
                </c:pt>
                <c:pt idx="432">
                  <c:v>45394</c:v>
                </c:pt>
                <c:pt idx="433">
                  <c:v>45397</c:v>
                </c:pt>
                <c:pt idx="434">
                  <c:v>45398</c:v>
                </c:pt>
                <c:pt idx="435">
                  <c:v>45399</c:v>
                </c:pt>
                <c:pt idx="436">
                  <c:v>45400</c:v>
                </c:pt>
                <c:pt idx="437">
                  <c:v>45401</c:v>
                </c:pt>
                <c:pt idx="438">
                  <c:v>45404</c:v>
                </c:pt>
                <c:pt idx="439">
                  <c:v>45405</c:v>
                </c:pt>
                <c:pt idx="440">
                  <c:v>45406</c:v>
                </c:pt>
                <c:pt idx="441">
                  <c:v>45407</c:v>
                </c:pt>
                <c:pt idx="442">
                  <c:v>45408</c:v>
                </c:pt>
                <c:pt idx="443">
                  <c:v>45411</c:v>
                </c:pt>
                <c:pt idx="444">
                  <c:v>45412</c:v>
                </c:pt>
                <c:pt idx="445">
                  <c:v>45413</c:v>
                </c:pt>
                <c:pt idx="446">
                  <c:v>45414</c:v>
                </c:pt>
                <c:pt idx="447">
                  <c:v>45415</c:v>
                </c:pt>
                <c:pt idx="448">
                  <c:v>45418</c:v>
                </c:pt>
                <c:pt idx="449">
                  <c:v>45419</c:v>
                </c:pt>
                <c:pt idx="450">
                  <c:v>45420</c:v>
                </c:pt>
                <c:pt idx="451">
                  <c:v>45421</c:v>
                </c:pt>
                <c:pt idx="452">
                  <c:v>45422</c:v>
                </c:pt>
                <c:pt idx="453">
                  <c:v>45425</c:v>
                </c:pt>
                <c:pt idx="454">
                  <c:v>45426</c:v>
                </c:pt>
                <c:pt idx="455">
                  <c:v>45427</c:v>
                </c:pt>
                <c:pt idx="456">
                  <c:v>45428</c:v>
                </c:pt>
                <c:pt idx="457">
                  <c:v>45429</c:v>
                </c:pt>
                <c:pt idx="458">
                  <c:v>45432</c:v>
                </c:pt>
                <c:pt idx="459">
                  <c:v>45433</c:v>
                </c:pt>
                <c:pt idx="460">
                  <c:v>45434</c:v>
                </c:pt>
                <c:pt idx="461">
                  <c:v>45435</c:v>
                </c:pt>
                <c:pt idx="462">
                  <c:v>45436</c:v>
                </c:pt>
                <c:pt idx="463">
                  <c:v>45440</c:v>
                </c:pt>
                <c:pt idx="464">
                  <c:v>45441</c:v>
                </c:pt>
                <c:pt idx="465">
                  <c:v>45442</c:v>
                </c:pt>
                <c:pt idx="466">
                  <c:v>45443</c:v>
                </c:pt>
                <c:pt idx="467">
                  <c:v>45446</c:v>
                </c:pt>
                <c:pt idx="468">
                  <c:v>45447</c:v>
                </c:pt>
                <c:pt idx="469">
                  <c:v>45448</c:v>
                </c:pt>
                <c:pt idx="470">
                  <c:v>45449</c:v>
                </c:pt>
                <c:pt idx="471">
                  <c:v>45450</c:v>
                </c:pt>
                <c:pt idx="472">
                  <c:v>45453</c:v>
                </c:pt>
                <c:pt idx="473">
                  <c:v>45454</c:v>
                </c:pt>
                <c:pt idx="474">
                  <c:v>45455</c:v>
                </c:pt>
                <c:pt idx="475">
                  <c:v>45456</c:v>
                </c:pt>
                <c:pt idx="476">
                  <c:v>45457</c:v>
                </c:pt>
                <c:pt idx="477">
                  <c:v>45460</c:v>
                </c:pt>
                <c:pt idx="478">
                  <c:v>45461</c:v>
                </c:pt>
                <c:pt idx="479">
                  <c:v>45463</c:v>
                </c:pt>
                <c:pt idx="480">
                  <c:v>45464</c:v>
                </c:pt>
                <c:pt idx="481">
                  <c:v>45467</c:v>
                </c:pt>
                <c:pt idx="482">
                  <c:v>45468</c:v>
                </c:pt>
                <c:pt idx="483">
                  <c:v>45469</c:v>
                </c:pt>
                <c:pt idx="484">
                  <c:v>45470</c:v>
                </c:pt>
                <c:pt idx="485">
                  <c:v>45471</c:v>
                </c:pt>
                <c:pt idx="486">
                  <c:v>45474</c:v>
                </c:pt>
                <c:pt idx="487">
                  <c:v>45475</c:v>
                </c:pt>
                <c:pt idx="488">
                  <c:v>45476</c:v>
                </c:pt>
                <c:pt idx="489">
                  <c:v>45478</c:v>
                </c:pt>
                <c:pt idx="490">
                  <c:v>45481</c:v>
                </c:pt>
                <c:pt idx="491">
                  <c:v>45482</c:v>
                </c:pt>
                <c:pt idx="492">
                  <c:v>45483</c:v>
                </c:pt>
                <c:pt idx="493">
                  <c:v>45484</c:v>
                </c:pt>
                <c:pt idx="494">
                  <c:v>45485</c:v>
                </c:pt>
                <c:pt idx="495">
                  <c:v>45488</c:v>
                </c:pt>
                <c:pt idx="496">
                  <c:v>45489</c:v>
                </c:pt>
                <c:pt idx="497">
                  <c:v>45490</c:v>
                </c:pt>
                <c:pt idx="498">
                  <c:v>45491</c:v>
                </c:pt>
                <c:pt idx="499">
                  <c:v>45492</c:v>
                </c:pt>
                <c:pt idx="500">
                  <c:v>45495</c:v>
                </c:pt>
                <c:pt idx="501">
                  <c:v>45496</c:v>
                </c:pt>
                <c:pt idx="502">
                  <c:v>45497</c:v>
                </c:pt>
                <c:pt idx="503">
                  <c:v>45498</c:v>
                </c:pt>
                <c:pt idx="504">
                  <c:v>45499</c:v>
                </c:pt>
                <c:pt idx="505">
                  <c:v>45502</c:v>
                </c:pt>
                <c:pt idx="506">
                  <c:v>45503</c:v>
                </c:pt>
                <c:pt idx="507">
                  <c:v>45504</c:v>
                </c:pt>
                <c:pt idx="508">
                  <c:v>45505</c:v>
                </c:pt>
                <c:pt idx="509">
                  <c:v>45506</c:v>
                </c:pt>
                <c:pt idx="510">
                  <c:v>45509</c:v>
                </c:pt>
                <c:pt idx="511">
                  <c:v>45510</c:v>
                </c:pt>
                <c:pt idx="512">
                  <c:v>45511</c:v>
                </c:pt>
                <c:pt idx="513">
                  <c:v>45512</c:v>
                </c:pt>
                <c:pt idx="514">
                  <c:v>45513</c:v>
                </c:pt>
                <c:pt idx="515">
                  <c:v>45516</c:v>
                </c:pt>
                <c:pt idx="516">
                  <c:v>45517</c:v>
                </c:pt>
                <c:pt idx="517">
                  <c:v>45518</c:v>
                </c:pt>
                <c:pt idx="518">
                  <c:v>45519</c:v>
                </c:pt>
                <c:pt idx="519">
                  <c:v>45520</c:v>
                </c:pt>
                <c:pt idx="520">
                  <c:v>45523</c:v>
                </c:pt>
                <c:pt idx="521">
                  <c:v>45524</c:v>
                </c:pt>
                <c:pt idx="522">
                  <c:v>45525</c:v>
                </c:pt>
                <c:pt idx="523">
                  <c:v>45526</c:v>
                </c:pt>
                <c:pt idx="524">
                  <c:v>45527</c:v>
                </c:pt>
                <c:pt idx="525">
                  <c:v>45530</c:v>
                </c:pt>
                <c:pt idx="526">
                  <c:v>45531</c:v>
                </c:pt>
                <c:pt idx="527">
                  <c:v>45532</c:v>
                </c:pt>
                <c:pt idx="528">
                  <c:v>45533</c:v>
                </c:pt>
                <c:pt idx="529">
                  <c:v>45534</c:v>
                </c:pt>
                <c:pt idx="530">
                  <c:v>45538</c:v>
                </c:pt>
                <c:pt idx="531">
                  <c:v>45539</c:v>
                </c:pt>
                <c:pt idx="532">
                  <c:v>45540</c:v>
                </c:pt>
                <c:pt idx="533">
                  <c:v>45541</c:v>
                </c:pt>
                <c:pt idx="534">
                  <c:v>45544</c:v>
                </c:pt>
                <c:pt idx="535">
                  <c:v>45545</c:v>
                </c:pt>
                <c:pt idx="536">
                  <c:v>45546</c:v>
                </c:pt>
                <c:pt idx="537">
                  <c:v>45547</c:v>
                </c:pt>
                <c:pt idx="538">
                  <c:v>45548</c:v>
                </c:pt>
                <c:pt idx="539">
                  <c:v>45551</c:v>
                </c:pt>
                <c:pt idx="540">
                  <c:v>45552</c:v>
                </c:pt>
                <c:pt idx="541">
                  <c:v>45553</c:v>
                </c:pt>
                <c:pt idx="542">
                  <c:v>45554</c:v>
                </c:pt>
                <c:pt idx="543">
                  <c:v>45555</c:v>
                </c:pt>
                <c:pt idx="544">
                  <c:v>45558</c:v>
                </c:pt>
                <c:pt idx="545">
                  <c:v>45559</c:v>
                </c:pt>
                <c:pt idx="546">
                  <c:v>45560</c:v>
                </c:pt>
                <c:pt idx="547">
                  <c:v>45561</c:v>
                </c:pt>
                <c:pt idx="548">
                  <c:v>45562</c:v>
                </c:pt>
                <c:pt idx="549">
                  <c:v>45565</c:v>
                </c:pt>
                <c:pt idx="550">
                  <c:v>45566</c:v>
                </c:pt>
                <c:pt idx="551">
                  <c:v>45567</c:v>
                </c:pt>
                <c:pt idx="552">
                  <c:v>45568</c:v>
                </c:pt>
                <c:pt idx="553">
                  <c:v>45569</c:v>
                </c:pt>
                <c:pt idx="554">
                  <c:v>45572</c:v>
                </c:pt>
                <c:pt idx="555">
                  <c:v>45573</c:v>
                </c:pt>
                <c:pt idx="556">
                  <c:v>45574</c:v>
                </c:pt>
                <c:pt idx="557">
                  <c:v>45575</c:v>
                </c:pt>
                <c:pt idx="558">
                  <c:v>45576</c:v>
                </c:pt>
                <c:pt idx="559">
                  <c:v>45579</c:v>
                </c:pt>
                <c:pt idx="560">
                  <c:v>45580</c:v>
                </c:pt>
                <c:pt idx="561">
                  <c:v>45581</c:v>
                </c:pt>
                <c:pt idx="562">
                  <c:v>45582</c:v>
                </c:pt>
                <c:pt idx="563">
                  <c:v>45583</c:v>
                </c:pt>
                <c:pt idx="564">
                  <c:v>45586</c:v>
                </c:pt>
                <c:pt idx="565">
                  <c:v>45587</c:v>
                </c:pt>
                <c:pt idx="566">
                  <c:v>45588</c:v>
                </c:pt>
                <c:pt idx="567">
                  <c:v>45589</c:v>
                </c:pt>
                <c:pt idx="568">
                  <c:v>45590</c:v>
                </c:pt>
                <c:pt idx="569">
                  <c:v>45593</c:v>
                </c:pt>
                <c:pt idx="570">
                  <c:v>45594</c:v>
                </c:pt>
                <c:pt idx="571">
                  <c:v>45595</c:v>
                </c:pt>
                <c:pt idx="572">
                  <c:v>45596</c:v>
                </c:pt>
                <c:pt idx="573">
                  <c:v>45597</c:v>
                </c:pt>
                <c:pt idx="574">
                  <c:v>45600</c:v>
                </c:pt>
                <c:pt idx="575">
                  <c:v>45601</c:v>
                </c:pt>
                <c:pt idx="576">
                  <c:v>45602</c:v>
                </c:pt>
                <c:pt idx="577">
                  <c:v>45603</c:v>
                </c:pt>
                <c:pt idx="578">
                  <c:v>45604</c:v>
                </c:pt>
                <c:pt idx="579">
                  <c:v>45607</c:v>
                </c:pt>
                <c:pt idx="580">
                  <c:v>45608</c:v>
                </c:pt>
                <c:pt idx="581">
                  <c:v>45609</c:v>
                </c:pt>
                <c:pt idx="582">
                  <c:v>45610</c:v>
                </c:pt>
                <c:pt idx="583">
                  <c:v>45611</c:v>
                </c:pt>
                <c:pt idx="584">
                  <c:v>45614</c:v>
                </c:pt>
                <c:pt idx="585">
                  <c:v>45615</c:v>
                </c:pt>
                <c:pt idx="586">
                  <c:v>45616</c:v>
                </c:pt>
                <c:pt idx="587">
                  <c:v>45617</c:v>
                </c:pt>
                <c:pt idx="588">
                  <c:v>45618</c:v>
                </c:pt>
                <c:pt idx="589">
                  <c:v>45621</c:v>
                </c:pt>
                <c:pt idx="590">
                  <c:v>45622</c:v>
                </c:pt>
                <c:pt idx="591">
                  <c:v>45623</c:v>
                </c:pt>
                <c:pt idx="592">
                  <c:v>45625</c:v>
                </c:pt>
                <c:pt idx="593">
                  <c:v>45628</c:v>
                </c:pt>
                <c:pt idx="594">
                  <c:v>45629</c:v>
                </c:pt>
                <c:pt idx="595">
                  <c:v>45630</c:v>
                </c:pt>
                <c:pt idx="596">
                  <c:v>45631</c:v>
                </c:pt>
                <c:pt idx="597">
                  <c:v>45632</c:v>
                </c:pt>
                <c:pt idx="598">
                  <c:v>45635</c:v>
                </c:pt>
                <c:pt idx="599">
                  <c:v>45636</c:v>
                </c:pt>
                <c:pt idx="600">
                  <c:v>45637</c:v>
                </c:pt>
                <c:pt idx="601">
                  <c:v>45638</c:v>
                </c:pt>
                <c:pt idx="602">
                  <c:v>45639</c:v>
                </c:pt>
                <c:pt idx="603">
                  <c:v>45642</c:v>
                </c:pt>
                <c:pt idx="604">
                  <c:v>45643</c:v>
                </c:pt>
                <c:pt idx="605">
                  <c:v>45644</c:v>
                </c:pt>
                <c:pt idx="606">
                  <c:v>45645</c:v>
                </c:pt>
                <c:pt idx="607">
                  <c:v>45646</c:v>
                </c:pt>
                <c:pt idx="608">
                  <c:v>45649</c:v>
                </c:pt>
                <c:pt idx="609">
                  <c:v>45650</c:v>
                </c:pt>
                <c:pt idx="610">
                  <c:v>45652</c:v>
                </c:pt>
                <c:pt idx="611">
                  <c:v>45653</c:v>
                </c:pt>
                <c:pt idx="612">
                  <c:v>45656</c:v>
                </c:pt>
                <c:pt idx="613">
                  <c:v>45657</c:v>
                </c:pt>
                <c:pt idx="614">
                  <c:v>45659</c:v>
                </c:pt>
                <c:pt idx="615">
                  <c:v>45660</c:v>
                </c:pt>
                <c:pt idx="616">
                  <c:v>45663</c:v>
                </c:pt>
                <c:pt idx="617">
                  <c:v>45664</c:v>
                </c:pt>
                <c:pt idx="618">
                  <c:v>45665</c:v>
                </c:pt>
                <c:pt idx="619">
                  <c:v>45667</c:v>
                </c:pt>
                <c:pt idx="620">
                  <c:v>45670</c:v>
                </c:pt>
                <c:pt idx="621">
                  <c:v>45671</c:v>
                </c:pt>
                <c:pt idx="622">
                  <c:v>45672</c:v>
                </c:pt>
                <c:pt idx="623">
                  <c:v>45673</c:v>
                </c:pt>
                <c:pt idx="624">
                  <c:v>45674</c:v>
                </c:pt>
                <c:pt idx="625">
                  <c:v>45678</c:v>
                </c:pt>
                <c:pt idx="626">
                  <c:v>45679</c:v>
                </c:pt>
                <c:pt idx="627">
                  <c:v>45680</c:v>
                </c:pt>
                <c:pt idx="628">
                  <c:v>45681</c:v>
                </c:pt>
                <c:pt idx="629">
                  <c:v>45684</c:v>
                </c:pt>
                <c:pt idx="630">
                  <c:v>45685</c:v>
                </c:pt>
                <c:pt idx="631">
                  <c:v>45686</c:v>
                </c:pt>
                <c:pt idx="632">
                  <c:v>45687</c:v>
                </c:pt>
                <c:pt idx="633">
                  <c:v>45688</c:v>
                </c:pt>
                <c:pt idx="634">
                  <c:v>45691</c:v>
                </c:pt>
                <c:pt idx="635">
                  <c:v>45692</c:v>
                </c:pt>
                <c:pt idx="636">
                  <c:v>45693</c:v>
                </c:pt>
                <c:pt idx="637">
                  <c:v>45694</c:v>
                </c:pt>
                <c:pt idx="638">
                  <c:v>45695</c:v>
                </c:pt>
                <c:pt idx="639">
                  <c:v>45698</c:v>
                </c:pt>
                <c:pt idx="640">
                  <c:v>45699</c:v>
                </c:pt>
                <c:pt idx="641">
                  <c:v>45700</c:v>
                </c:pt>
                <c:pt idx="642">
                  <c:v>45701</c:v>
                </c:pt>
                <c:pt idx="643">
                  <c:v>45702</c:v>
                </c:pt>
                <c:pt idx="644">
                  <c:v>45706</c:v>
                </c:pt>
                <c:pt idx="645">
                  <c:v>45707</c:v>
                </c:pt>
                <c:pt idx="646">
                  <c:v>45708</c:v>
                </c:pt>
                <c:pt idx="647">
                  <c:v>45709</c:v>
                </c:pt>
                <c:pt idx="648">
                  <c:v>45712</c:v>
                </c:pt>
                <c:pt idx="649">
                  <c:v>45713</c:v>
                </c:pt>
                <c:pt idx="650">
                  <c:v>45714</c:v>
                </c:pt>
                <c:pt idx="651">
                  <c:v>45715</c:v>
                </c:pt>
                <c:pt idx="652">
                  <c:v>45716</c:v>
                </c:pt>
                <c:pt idx="653">
                  <c:v>45719</c:v>
                </c:pt>
                <c:pt idx="654">
                  <c:v>45720</c:v>
                </c:pt>
                <c:pt idx="655">
                  <c:v>45721</c:v>
                </c:pt>
                <c:pt idx="656">
                  <c:v>45722</c:v>
                </c:pt>
                <c:pt idx="657">
                  <c:v>45723</c:v>
                </c:pt>
                <c:pt idx="658">
                  <c:v>45726</c:v>
                </c:pt>
                <c:pt idx="659">
                  <c:v>45727</c:v>
                </c:pt>
                <c:pt idx="660">
                  <c:v>45728</c:v>
                </c:pt>
                <c:pt idx="661">
                  <c:v>45729</c:v>
                </c:pt>
                <c:pt idx="662">
                  <c:v>45730</c:v>
                </c:pt>
                <c:pt idx="663">
                  <c:v>45733</c:v>
                </c:pt>
                <c:pt idx="664">
                  <c:v>45734</c:v>
                </c:pt>
                <c:pt idx="665">
                  <c:v>45735</c:v>
                </c:pt>
                <c:pt idx="666">
                  <c:v>45736</c:v>
                </c:pt>
                <c:pt idx="667">
                  <c:v>45737</c:v>
                </c:pt>
                <c:pt idx="668">
                  <c:v>45740</c:v>
                </c:pt>
                <c:pt idx="669">
                  <c:v>45741</c:v>
                </c:pt>
                <c:pt idx="670">
                  <c:v>45742</c:v>
                </c:pt>
                <c:pt idx="671">
                  <c:v>45743</c:v>
                </c:pt>
                <c:pt idx="672">
                  <c:v>45744</c:v>
                </c:pt>
                <c:pt idx="673">
                  <c:v>45747</c:v>
                </c:pt>
                <c:pt idx="674">
                  <c:v>45748</c:v>
                </c:pt>
                <c:pt idx="675">
                  <c:v>45749</c:v>
                </c:pt>
                <c:pt idx="676">
                  <c:v>45750</c:v>
                </c:pt>
                <c:pt idx="677">
                  <c:v>45751</c:v>
                </c:pt>
                <c:pt idx="678">
                  <c:v>45754</c:v>
                </c:pt>
                <c:pt idx="679">
                  <c:v>45755</c:v>
                </c:pt>
                <c:pt idx="680">
                  <c:v>45756</c:v>
                </c:pt>
                <c:pt idx="681">
                  <c:v>45757</c:v>
                </c:pt>
                <c:pt idx="682">
                  <c:v>45758</c:v>
                </c:pt>
                <c:pt idx="683">
                  <c:v>45761</c:v>
                </c:pt>
                <c:pt idx="684">
                  <c:v>45762</c:v>
                </c:pt>
                <c:pt idx="685">
                  <c:v>45763</c:v>
                </c:pt>
                <c:pt idx="686">
                  <c:v>45764</c:v>
                </c:pt>
                <c:pt idx="687">
                  <c:v>45768</c:v>
                </c:pt>
                <c:pt idx="688">
                  <c:v>45769</c:v>
                </c:pt>
                <c:pt idx="689">
                  <c:v>45770</c:v>
                </c:pt>
                <c:pt idx="690">
                  <c:v>45771</c:v>
                </c:pt>
                <c:pt idx="691">
                  <c:v>45772</c:v>
                </c:pt>
                <c:pt idx="692">
                  <c:v>45775</c:v>
                </c:pt>
                <c:pt idx="693">
                  <c:v>45776</c:v>
                </c:pt>
                <c:pt idx="694">
                  <c:v>45777</c:v>
                </c:pt>
                <c:pt idx="695">
                  <c:v>45778</c:v>
                </c:pt>
                <c:pt idx="696">
                  <c:v>45779</c:v>
                </c:pt>
                <c:pt idx="697">
                  <c:v>45782</c:v>
                </c:pt>
                <c:pt idx="698">
                  <c:v>45783</c:v>
                </c:pt>
                <c:pt idx="699">
                  <c:v>45784</c:v>
                </c:pt>
                <c:pt idx="700">
                  <c:v>45785</c:v>
                </c:pt>
                <c:pt idx="701">
                  <c:v>45786</c:v>
                </c:pt>
                <c:pt idx="702">
                  <c:v>45789</c:v>
                </c:pt>
                <c:pt idx="703">
                  <c:v>45790</c:v>
                </c:pt>
                <c:pt idx="704">
                  <c:v>45791</c:v>
                </c:pt>
                <c:pt idx="705">
                  <c:v>45792</c:v>
                </c:pt>
                <c:pt idx="706">
                  <c:v>45793</c:v>
                </c:pt>
                <c:pt idx="707">
                  <c:v>45796</c:v>
                </c:pt>
                <c:pt idx="708">
                  <c:v>45797</c:v>
                </c:pt>
                <c:pt idx="709">
                  <c:v>45798</c:v>
                </c:pt>
                <c:pt idx="710">
                  <c:v>45799</c:v>
                </c:pt>
                <c:pt idx="711">
                  <c:v>45800</c:v>
                </c:pt>
                <c:pt idx="712">
                  <c:v>45804</c:v>
                </c:pt>
                <c:pt idx="713">
                  <c:v>45805</c:v>
                </c:pt>
                <c:pt idx="714">
                  <c:v>45806</c:v>
                </c:pt>
                <c:pt idx="715">
                  <c:v>45807</c:v>
                </c:pt>
                <c:pt idx="716">
                  <c:v>45810</c:v>
                </c:pt>
                <c:pt idx="717">
                  <c:v>45811</c:v>
                </c:pt>
                <c:pt idx="718">
                  <c:v>45812</c:v>
                </c:pt>
                <c:pt idx="719">
                  <c:v>45813</c:v>
                </c:pt>
                <c:pt idx="720">
                  <c:v>45814</c:v>
                </c:pt>
                <c:pt idx="721">
                  <c:v>45817</c:v>
                </c:pt>
                <c:pt idx="722">
                  <c:v>45818</c:v>
                </c:pt>
                <c:pt idx="723">
                  <c:v>45819</c:v>
                </c:pt>
                <c:pt idx="724">
                  <c:v>45820</c:v>
                </c:pt>
                <c:pt idx="725">
                  <c:v>45821</c:v>
                </c:pt>
                <c:pt idx="726">
                  <c:v>45824</c:v>
                </c:pt>
                <c:pt idx="727">
                  <c:v>45825</c:v>
                </c:pt>
                <c:pt idx="728">
                  <c:v>45826</c:v>
                </c:pt>
                <c:pt idx="729">
                  <c:v>45828</c:v>
                </c:pt>
                <c:pt idx="730">
                  <c:v>45831</c:v>
                </c:pt>
                <c:pt idx="731">
                  <c:v>45832</c:v>
                </c:pt>
                <c:pt idx="732">
                  <c:v>45833</c:v>
                </c:pt>
                <c:pt idx="733">
                  <c:v>45834</c:v>
                </c:pt>
                <c:pt idx="734">
                  <c:v>45835</c:v>
                </c:pt>
                <c:pt idx="735">
                  <c:v>45838</c:v>
                </c:pt>
                <c:pt idx="736">
                  <c:v>45839</c:v>
                </c:pt>
                <c:pt idx="737">
                  <c:v>45840</c:v>
                </c:pt>
                <c:pt idx="738">
                  <c:v>45841</c:v>
                </c:pt>
                <c:pt idx="739">
                  <c:v>45845</c:v>
                </c:pt>
                <c:pt idx="740">
                  <c:v>45846</c:v>
                </c:pt>
                <c:pt idx="741">
                  <c:v>45847</c:v>
                </c:pt>
                <c:pt idx="742">
                  <c:v>45848</c:v>
                </c:pt>
                <c:pt idx="743">
                  <c:v>45849</c:v>
                </c:pt>
                <c:pt idx="744">
                  <c:v>45852</c:v>
                </c:pt>
                <c:pt idx="745">
                  <c:v>45853</c:v>
                </c:pt>
                <c:pt idx="746">
                  <c:v>45854</c:v>
                </c:pt>
                <c:pt idx="747">
                  <c:v>45855</c:v>
                </c:pt>
                <c:pt idx="748">
                  <c:v>45856</c:v>
                </c:pt>
                <c:pt idx="749">
                  <c:v>45859</c:v>
                </c:pt>
                <c:pt idx="750">
                  <c:v>45860</c:v>
                </c:pt>
                <c:pt idx="751">
                  <c:v>45861</c:v>
                </c:pt>
              </c:numCache>
            </c:numRef>
          </c:cat>
          <c:val>
            <c:numRef>
              <c:f>'Pane 1'!$B$37:$B$788</c:f>
              <c:numCache>
                <c:formatCode>0.00\x</c:formatCode>
                <c:ptCount val="752"/>
                <c:pt idx="0">
                  <c:v>1.07529357206902</c:v>
                </c:pt>
                <c:pt idx="1">
                  <c:v>1.1043858019064754</c:v>
                </c:pt>
                <c:pt idx="2">
                  <c:v>1.1067356784943778</c:v>
                </c:pt>
                <c:pt idx="3">
                  <c:v>1.1767645116058925</c:v>
                </c:pt>
                <c:pt idx="4">
                  <c:v>1.2042158141856063</c:v>
                </c:pt>
                <c:pt idx="5">
                  <c:v>1.202815237523376</c:v>
                </c:pt>
                <c:pt idx="6">
                  <c:v>1.1826469335872598</c:v>
                </c:pt>
                <c:pt idx="7">
                  <c:v>1.193571431552656</c:v>
                </c:pt>
                <c:pt idx="8">
                  <c:v>1.2257846947839528</c:v>
                </c:pt>
                <c:pt idx="9">
                  <c:v>1.217381234810571</c:v>
                </c:pt>
                <c:pt idx="10">
                  <c:v>1.260518996007264</c:v>
                </c:pt>
                <c:pt idx="11">
                  <c:v>1.2585581886801416</c:v>
                </c:pt>
                <c:pt idx="12">
                  <c:v>1.2860094912598554</c:v>
                </c:pt>
                <c:pt idx="13">
                  <c:v>1.2577178426828035</c:v>
                </c:pt>
                <c:pt idx="14">
                  <c:v>1.2958135278954674</c:v>
                </c:pt>
                <c:pt idx="15">
                  <c:v>1.2731241859673368</c:v>
                </c:pt>
                <c:pt idx="16">
                  <c:v>1.2739645319646749</c:v>
                </c:pt>
                <c:pt idx="17">
                  <c:v>1.2227034261270462</c:v>
                </c:pt>
                <c:pt idx="18">
                  <c:v>1.2369893080817951</c:v>
                </c:pt>
                <c:pt idx="19">
                  <c:v>1.2246642334541686</c:v>
                </c:pt>
                <c:pt idx="20">
                  <c:v>1.2406308074035939</c:v>
                </c:pt>
                <c:pt idx="21">
                  <c:v>1.2591184193450338</c:v>
                </c:pt>
                <c:pt idx="22">
                  <c:v>1.2804071846109342</c:v>
                </c:pt>
                <c:pt idx="23">
                  <c:v>1.2762054546242434</c:v>
                </c:pt>
                <c:pt idx="24">
                  <c:v>1.2201823881350315</c:v>
                </c:pt>
                <c:pt idx="25">
                  <c:v>1.2204625034674776</c:v>
                </c:pt>
                <c:pt idx="26">
                  <c:v>1.1848878562468281</c:v>
                </c:pt>
                <c:pt idx="27">
                  <c:v>1.1543552850102079</c:v>
                </c:pt>
                <c:pt idx="28">
                  <c:v>1.1257835211007099</c:v>
                </c:pt>
                <c:pt idx="29">
                  <c:v>1.1641593216458199</c:v>
                </c:pt>
                <c:pt idx="30">
                  <c:v>1.1490330936937327</c:v>
                </c:pt>
                <c:pt idx="31">
                  <c:v>1.1882492402361808</c:v>
                </c:pt>
                <c:pt idx="32">
                  <c:v>1.2030953528558219</c:v>
                </c:pt>
                <c:pt idx="33">
                  <c:v>1.2355887314195648</c:v>
                </c:pt>
                <c:pt idx="34">
                  <c:v>1.2557570353556811</c:v>
                </c:pt>
                <c:pt idx="35">
                  <c:v>1.1991737382015772</c:v>
                </c:pt>
                <c:pt idx="36">
                  <c:v>1.2044959295180524</c:v>
                </c:pt>
                <c:pt idx="37">
                  <c:v>1.1507137856884091</c:v>
                </c:pt>
                <c:pt idx="38">
                  <c:v>1.1675207056351726</c:v>
                </c:pt>
                <c:pt idx="39">
                  <c:v>1.1736832429489858</c:v>
                </c:pt>
                <c:pt idx="40">
                  <c:v>1.1521143623506394</c:v>
                </c:pt>
                <c:pt idx="41">
                  <c:v>1.1515541316857472</c:v>
                </c:pt>
                <c:pt idx="42">
                  <c:v>1.1521143623506394</c:v>
                </c:pt>
                <c:pt idx="43">
                  <c:v>1.0944106038667512</c:v>
                </c:pt>
                <c:pt idx="44">
                  <c:v>1.0515529580025043</c:v>
                </c:pt>
                <c:pt idx="45">
                  <c:v>1.0546342266594109</c:v>
                </c:pt>
                <c:pt idx="46">
                  <c:v>1.140629633720351</c:v>
                </c:pt>
                <c:pt idx="47">
                  <c:v>1.1605178223240211</c:v>
                </c:pt>
                <c:pt idx="48">
                  <c:v>1.1829270489197059</c:v>
                </c:pt>
                <c:pt idx="49">
                  <c:v>1.2347483854222268</c:v>
                </c:pt>
                <c:pt idx="50">
                  <c:v>1.2720037246375524</c:v>
                </c:pt>
                <c:pt idx="51">
                  <c:v>1.2445524220578388</c:v>
                </c:pt>
                <c:pt idx="52">
                  <c:v>1.2641604953290628</c:v>
                </c:pt>
                <c:pt idx="53">
                  <c:v>1.1944117775499943</c:v>
                </c:pt>
                <c:pt idx="54">
                  <c:v>1.179005434265461</c:v>
                </c:pt>
                <c:pt idx="55">
                  <c:v>1.1621985143186975</c:v>
                </c:pt>
                <c:pt idx="56">
                  <c:v>1.1750838196112161</c:v>
                </c:pt>
                <c:pt idx="57">
                  <c:v>1.1720025509543095</c:v>
                </c:pt>
                <c:pt idx="58">
                  <c:v>1.1238227137735874</c:v>
                </c:pt>
                <c:pt idx="59">
                  <c:v>1.1588371303293448</c:v>
                </c:pt>
                <c:pt idx="60">
                  <c:v>1.1703218589596331</c:v>
                </c:pt>
                <c:pt idx="61">
                  <c:v>1.131665943082077</c:v>
                </c:pt>
                <c:pt idx="62">
                  <c:v>1.1479126323639484</c:v>
                </c:pt>
                <c:pt idx="63">
                  <c:v>1.2064567368451746</c:v>
                </c:pt>
                <c:pt idx="64">
                  <c:v>1.1860083175766125</c:v>
                </c:pt>
                <c:pt idx="65">
                  <c:v>1.2050561601829444</c:v>
                </c:pt>
                <c:pt idx="66">
                  <c:v>1.2644923493556732</c:v>
                </c:pt>
                <c:pt idx="67">
                  <c:v>1.2678786265688551</c:v>
                </c:pt>
                <c:pt idx="68">
                  <c:v>1.274651180995219</c:v>
                </c:pt>
                <c:pt idx="69">
                  <c:v>1.2405062190956349</c:v>
                </c:pt>
                <c:pt idx="70">
                  <c:v>1.2913003772933633</c:v>
                </c:pt>
                <c:pt idx="71">
                  <c:v>1.1936627176466186</c:v>
                </c:pt>
                <c:pt idx="72">
                  <c:v>1.1592355659792692</c:v>
                </c:pt>
                <c:pt idx="73">
                  <c:v>1.2249857818685512</c:v>
                </c:pt>
                <c:pt idx="74">
                  <c:v>1.215673519532301</c:v>
                </c:pt>
                <c:pt idx="75">
                  <c:v>1.2873497205446511</c:v>
                </c:pt>
                <c:pt idx="76">
                  <c:v>1.2467143939864682</c:v>
                </c:pt>
                <c:pt idx="77">
                  <c:v>1.344352053633213</c:v>
                </c:pt>
                <c:pt idx="78">
                  <c:v>1.3742641690163198</c:v>
                </c:pt>
                <c:pt idx="79">
                  <c:v>1.3720066508741986</c:v>
                </c:pt>
                <c:pt idx="80">
                  <c:v>1.3573327829504103</c:v>
                </c:pt>
                <c:pt idx="81">
                  <c:v>1.3477383308463948</c:v>
                </c:pt>
                <c:pt idx="82">
                  <c:v>1.3325000833870764</c:v>
                </c:pt>
                <c:pt idx="83">
                  <c:v>1.3468917615430995</c:v>
                </c:pt>
                <c:pt idx="84">
                  <c:v>1.3364507401357886</c:v>
                </c:pt>
                <c:pt idx="85">
                  <c:v>1.3863983290302215</c:v>
                </c:pt>
                <c:pt idx="86">
                  <c:v>1.4055872332382524</c:v>
                </c:pt>
                <c:pt idx="87">
                  <c:v>1.4072803718448432</c:v>
                </c:pt>
                <c:pt idx="88">
                  <c:v>1.3663628555188954</c:v>
                </c:pt>
                <c:pt idx="89">
                  <c:v>1.4078447513803736</c:v>
                </c:pt>
                <c:pt idx="90">
                  <c:v>1.4213898602331012</c:v>
                </c:pt>
                <c:pt idx="91">
                  <c:v>1.4721840184308297</c:v>
                </c:pt>
                <c:pt idx="92">
                  <c:v>1.4608964277202232</c:v>
                </c:pt>
                <c:pt idx="93">
                  <c:v>1.4208254806975709</c:v>
                </c:pt>
                <c:pt idx="94">
                  <c:v>1.4332418304792378</c:v>
                </c:pt>
                <c:pt idx="95">
                  <c:v>1.4642827049334053</c:v>
                </c:pt>
                <c:pt idx="96">
                  <c:v>1.4608964277202232</c:v>
                </c:pt>
                <c:pt idx="97">
                  <c:v>1.4369102974601848</c:v>
                </c:pt>
                <c:pt idx="98">
                  <c:v>1.4473513188674958</c:v>
                </c:pt>
                <c:pt idx="99">
                  <c:v>1.4916551124066255</c:v>
                </c:pt>
                <c:pt idx="100">
                  <c:v>1.4848825579802618</c:v>
                </c:pt>
                <c:pt idx="101">
                  <c:v>1.4242117579107527</c:v>
                </c:pt>
                <c:pt idx="102">
                  <c:v>1.440860954208897</c:v>
                </c:pt>
                <c:pt idx="103">
                  <c:v>1.419414531858745</c:v>
                </c:pt>
                <c:pt idx="104">
                  <c:v>1.4682333616821175</c:v>
                </c:pt>
                <c:pt idx="105">
                  <c:v>1.4758524854117767</c:v>
                </c:pt>
                <c:pt idx="106">
                  <c:v>1.4608964277202232</c:v>
                </c:pt>
                <c:pt idx="107">
                  <c:v>1.4848825579802618</c:v>
                </c:pt>
                <c:pt idx="108">
                  <c:v>1.5108440166146562</c:v>
                </c:pt>
                <c:pt idx="109">
                  <c:v>1.4682333616821175</c:v>
                </c:pt>
                <c:pt idx="110">
                  <c:v>1.4716196388952993</c:v>
                </c:pt>
                <c:pt idx="111">
                  <c:v>1.4671046026110568</c:v>
                </c:pt>
                <c:pt idx="112">
                  <c:v>1.5114083961501865</c:v>
                </c:pt>
                <c:pt idx="113">
                  <c:v>1.5655888315610968</c:v>
                </c:pt>
                <c:pt idx="114">
                  <c:v>1.538780803623407</c:v>
                </c:pt>
                <c:pt idx="115">
                  <c:v>1.5599450362057938</c:v>
                </c:pt>
                <c:pt idx="116">
                  <c:v>1.5438602194431799</c:v>
                </c:pt>
                <c:pt idx="117">
                  <c:v>1.5588162771347331</c:v>
                </c:pt>
                <c:pt idx="118">
                  <c:v>1.5390629933911721</c:v>
                </c:pt>
                <c:pt idx="119">
                  <c:v>1.5574053282959073</c:v>
                </c:pt>
                <c:pt idx="120">
                  <c:v>1.5788517506460593</c:v>
                </c:pt>
                <c:pt idx="121">
                  <c:v>1.5401917524622326</c:v>
                </c:pt>
                <c:pt idx="122">
                  <c:v>1.5342657673391644</c:v>
                </c:pt>
                <c:pt idx="123">
                  <c:v>1.5664354008643924</c:v>
                </c:pt>
                <c:pt idx="124">
                  <c:v>1.5870352539112489</c:v>
                </c:pt>
                <c:pt idx="125">
                  <c:v>1.5912681004277263</c:v>
                </c:pt>
                <c:pt idx="126">
                  <c:v>1.617511748829886</c:v>
                </c:pt>
                <c:pt idx="127">
                  <c:v>1.6341609451280303</c:v>
                </c:pt>
                <c:pt idx="128">
                  <c:v>1.6113035739390524</c:v>
                </c:pt>
                <c:pt idx="129">
                  <c:v>1.6048132092804539</c:v>
                </c:pt>
                <c:pt idx="130">
                  <c:v>1.5796983199493548</c:v>
                </c:pt>
                <c:pt idx="131">
                  <c:v>1.5938078083376128</c:v>
                </c:pt>
                <c:pt idx="132">
                  <c:v>1.6141254716167042</c:v>
                </c:pt>
                <c:pt idx="133">
                  <c:v>1.5509149636373087</c:v>
                </c:pt>
                <c:pt idx="134">
                  <c:v>1.4798031421604889</c:v>
                </c:pt>
                <c:pt idx="135">
                  <c:v>1.4798031421604889</c:v>
                </c:pt>
                <c:pt idx="136">
                  <c:v>1.4896797840322693</c:v>
                </c:pt>
                <c:pt idx="137">
                  <c:v>1.4868578863546178</c:v>
                </c:pt>
                <c:pt idx="138">
                  <c:v>1.4544060630616247</c:v>
                </c:pt>
                <c:pt idx="139">
                  <c:v>1.4456581802609048</c:v>
                </c:pt>
                <c:pt idx="140">
                  <c:v>1.4467869393319654</c:v>
                </c:pt>
                <c:pt idx="141">
                  <c:v>1.4402965746733667</c:v>
                </c:pt>
                <c:pt idx="142">
                  <c:v>1.3869627085657519</c:v>
                </c:pt>
                <c:pt idx="143">
                  <c:v>1.3855834900054462</c:v>
                </c:pt>
                <c:pt idx="144">
                  <c:v>1.2993007047251881</c:v>
                </c:pt>
                <c:pt idx="145">
                  <c:v>1.3068890930071653</c:v>
                </c:pt>
                <c:pt idx="146">
                  <c:v>1.2759734370435549</c:v>
                </c:pt>
                <c:pt idx="147">
                  <c:v>1.2756923856257039</c:v>
                </c:pt>
                <c:pt idx="148">
                  <c:v>1.2765355398792568</c:v>
                </c:pt>
                <c:pt idx="149">
                  <c:v>1.291150213607509</c:v>
                </c:pt>
                <c:pt idx="150">
                  <c:v>1.2936796763681682</c:v>
                </c:pt>
                <c:pt idx="151">
                  <c:v>1.3181311497212054</c:v>
                </c:pt>
                <c:pt idx="152">
                  <c:v>1.3243142809139274</c:v>
                </c:pt>
                <c:pt idx="153">
                  <c:v>1.3411773659849877</c:v>
                </c:pt>
                <c:pt idx="154">
                  <c:v>1.3299353092709476</c:v>
                </c:pt>
                <c:pt idx="155">
                  <c:v>1.278221848386363</c:v>
                </c:pt>
                <c:pt idx="156">
                  <c:v>1.2582671977189417</c:v>
                </c:pt>
                <c:pt idx="157">
                  <c:v>1.2636071746581108</c:v>
                </c:pt>
                <c:pt idx="158">
                  <c:v>1.2765355398792568</c:v>
                </c:pt>
                <c:pt idx="159">
                  <c:v>1.3417394688206896</c:v>
                </c:pt>
                <c:pt idx="160">
                  <c:v>1.3451120858349017</c:v>
                </c:pt>
                <c:pt idx="161">
                  <c:v>1.3538246797882829</c:v>
                </c:pt>
                <c:pt idx="162">
                  <c:v>1.3538246797882829</c:v>
                </c:pt>
                <c:pt idx="163">
                  <c:v>1.4288654083545007</c:v>
                </c:pt>
                <c:pt idx="164">
                  <c:v>1.4297085626080537</c:v>
                </c:pt>
                <c:pt idx="165">
                  <c:v>1.3903613641089132</c:v>
                </c:pt>
                <c:pt idx="166">
                  <c:v>1.4125644261191426</c:v>
                </c:pt>
                <c:pt idx="167">
                  <c:v>1.4370158994721798</c:v>
                </c:pt>
                <c:pt idx="168">
                  <c:v>1.452473727453985</c:v>
                </c:pt>
                <c:pt idx="169">
                  <c:v>1.447976904768369</c:v>
                </c:pt>
                <c:pt idx="170">
                  <c:v>1.4682126068536412</c:v>
                </c:pt>
                <c:pt idx="171">
                  <c:v>1.4533168817075379</c:v>
                </c:pt>
                <c:pt idx="172">
                  <c:v>1.4443232363363059</c:v>
                </c:pt>
                <c:pt idx="173">
                  <c:v>1.4325190767865636</c:v>
                </c:pt>
                <c:pt idx="174">
                  <c:v>1.4763630979713203</c:v>
                </c:pt>
                <c:pt idx="175">
                  <c:v>1.5564627520588563</c:v>
                </c:pt>
                <c:pt idx="176">
                  <c:v>1.5716395286228104</c:v>
                </c:pt>
                <c:pt idx="177">
                  <c:v>1.5890647165295726</c:v>
                </c:pt>
                <c:pt idx="178">
                  <c:v>1.5795089683226384</c:v>
                </c:pt>
                <c:pt idx="179">
                  <c:v>1.5960910019758476</c:v>
                </c:pt>
                <c:pt idx="180">
                  <c:v>1.622228783835991</c:v>
                </c:pt>
                <c:pt idx="181">
                  <c:v>1.6660728050207474</c:v>
                </c:pt>
                <c:pt idx="182">
                  <c:v>1.6402160745784551</c:v>
                </c:pt>
                <c:pt idx="183">
                  <c:v>1.6157646012254179</c:v>
                </c:pt>
                <c:pt idx="184">
                  <c:v>1.6095814700326958</c:v>
                </c:pt>
                <c:pt idx="185">
                  <c:v>1.5831626367547016</c:v>
                </c:pt>
                <c:pt idx="186">
                  <c:v>1.5946857448865928</c:v>
                </c:pt>
                <c:pt idx="187">
                  <c:v>1.5814763282475954</c:v>
                </c:pt>
                <c:pt idx="188">
                  <c:v>1.5781037112333836</c:v>
                </c:pt>
                <c:pt idx="189">
                  <c:v>1.5828815853368505</c:v>
                </c:pt>
                <c:pt idx="190">
                  <c:v>1.5707963743692575</c:v>
                </c:pt>
                <c:pt idx="191">
                  <c:v>1.4115936413281491</c:v>
                </c:pt>
                <c:pt idx="192">
                  <c:v>1.4150858327009348</c:v>
                </c:pt>
                <c:pt idx="193">
                  <c:v>1.3948810111869607</c:v>
                </c:pt>
                <c:pt idx="194">
                  <c:v>1.4500077464287915</c:v>
                </c:pt>
                <c:pt idx="195">
                  <c:v>1.4482616507423987</c:v>
                </c:pt>
                <c:pt idx="196">
                  <c:v>1.5066311351161019</c:v>
                </c:pt>
                <c:pt idx="197">
                  <c:v>1.4919140429022195</c:v>
                </c:pt>
                <c:pt idx="198">
                  <c:v>1.480938584302036</c:v>
                </c:pt>
                <c:pt idx="199">
                  <c:v>1.4954062342750052</c:v>
                </c:pt>
                <c:pt idx="200">
                  <c:v>1.4779452774110768</c:v>
                </c:pt>
                <c:pt idx="201">
                  <c:v>1.4163330439055013</c:v>
                </c:pt>
                <c:pt idx="202">
                  <c:v>1.4155847171827614</c:v>
                </c:pt>
                <c:pt idx="203">
                  <c:v>1.4300523671557306</c:v>
                </c:pt>
                <c:pt idx="204">
                  <c:v>1.3936337999823945</c:v>
                </c:pt>
                <c:pt idx="205">
                  <c:v>1.3746761896729864</c:v>
                </c:pt>
                <c:pt idx="206">
                  <c:v>1.3405026026678695</c:v>
                </c:pt>
                <c:pt idx="207">
                  <c:v>1.3477364276543542</c:v>
                </c:pt>
                <c:pt idx="208">
                  <c:v>1.3337676621632115</c:v>
                </c:pt>
                <c:pt idx="209">
                  <c:v>1.3325204509586452</c:v>
                </c:pt>
                <c:pt idx="210">
                  <c:v>1.2975985372307886</c:v>
                </c:pt>
                <c:pt idx="211">
                  <c:v>1.2748992933076817</c:v>
                </c:pt>
                <c:pt idx="212">
                  <c:v>1.2724048708985491</c:v>
                </c:pt>
                <c:pt idx="213">
                  <c:v>1.2536967028300545</c:v>
                </c:pt>
                <c:pt idx="214">
                  <c:v>1.2666676993575441</c:v>
                </c:pt>
                <c:pt idx="215">
                  <c:v>1.3058301311809262</c:v>
                </c:pt>
                <c:pt idx="216">
                  <c:v>1.2958524415443957</c:v>
                </c:pt>
                <c:pt idx="217">
                  <c:v>1.2993446329171814</c:v>
                </c:pt>
                <c:pt idx="218">
                  <c:v>1.2975985372307886</c:v>
                </c:pt>
                <c:pt idx="219">
                  <c:v>1.2659193726348044</c:v>
                </c:pt>
                <c:pt idx="220">
                  <c:v>1.2858747519078653</c:v>
                </c:pt>
                <c:pt idx="221">
                  <c:v>1.271407101934896</c:v>
                </c:pt>
                <c:pt idx="222">
                  <c:v>1.2691621217666766</c:v>
                </c:pt>
                <c:pt idx="223">
                  <c:v>1.2487078580117892</c:v>
                </c:pt>
                <c:pt idx="224">
                  <c:v>1.2507033959390952</c:v>
                </c:pt>
                <c:pt idx="225">
                  <c:v>1.2576877786846665</c:v>
                </c:pt>
                <c:pt idx="226">
                  <c:v>1.2721554286576358</c:v>
                </c:pt>
                <c:pt idx="227">
                  <c:v>1.2155320399703253</c:v>
                </c:pt>
                <c:pt idx="228">
                  <c:v>1.2262580563295955</c:v>
                </c:pt>
                <c:pt idx="229">
                  <c:v>1.2245119606432029</c:v>
                </c:pt>
                <c:pt idx="230">
                  <c:v>1.2250108451250292</c:v>
                </c:pt>
                <c:pt idx="231">
                  <c:v>1.2270063830523354</c:v>
                </c:pt>
                <c:pt idx="232">
                  <c:v>1.2225164227158967</c:v>
                </c:pt>
                <c:pt idx="233">
                  <c:v>1.2092959839474937</c:v>
                </c:pt>
                <c:pt idx="234">
                  <c:v>1.2280041520159883</c:v>
                </c:pt>
                <c:pt idx="235">
                  <c:v>1.2467123200844832</c:v>
                </c:pt>
                <c:pt idx="236">
                  <c:v>1.2601822010937993</c:v>
                </c:pt>
                <c:pt idx="237">
                  <c:v>1.2299996899432946</c:v>
                </c:pt>
                <c:pt idx="238">
                  <c:v>1.2025610434428358</c:v>
                </c:pt>
                <c:pt idx="239">
                  <c:v>1.2070510037792745</c:v>
                </c:pt>
                <c:pt idx="240">
                  <c:v>1.2337413235569934</c:v>
                </c:pt>
                <c:pt idx="241">
                  <c:v>1.2454651088799167</c:v>
                </c:pt>
                <c:pt idx="242">
                  <c:v>1.3140617251310638</c:v>
                </c:pt>
                <c:pt idx="243">
                  <c:v>1.3210461078766351</c:v>
                </c:pt>
                <c:pt idx="244">
                  <c:v>1.3120661872037578</c:v>
                </c:pt>
                <c:pt idx="245">
                  <c:v>1.3128145139264975</c:v>
                </c:pt>
                <c:pt idx="246">
                  <c:v>1.3429970250770022</c:v>
                </c:pt>
                <c:pt idx="247">
                  <c:v>1.3362620845723441</c:v>
                </c:pt>
                <c:pt idx="248">
                  <c:v>1.295104114821656</c:v>
                </c:pt>
                <c:pt idx="249">
                  <c:v>1.2993446329171814</c:v>
                </c:pt>
                <c:pt idx="250">
                  <c:v>1.2918613656897835</c:v>
                </c:pt>
                <c:pt idx="251">
                  <c:v>1.3048323622172731</c:v>
                </c:pt>
                <c:pt idx="252">
                  <c:v>1.2948728244412864</c:v>
                </c:pt>
                <c:pt idx="253">
                  <c:v>1.254694813033608</c:v>
                </c:pt>
                <c:pt idx="254">
                  <c:v>1.2727997194086729</c:v>
                </c:pt>
                <c:pt idx="255">
                  <c:v>1.2998330727632219</c:v>
                </c:pt>
                <c:pt idx="256">
                  <c:v>1.2551908378658017</c:v>
                </c:pt>
                <c:pt idx="257">
                  <c:v>1.2058363670625425</c:v>
                </c:pt>
                <c:pt idx="258">
                  <c:v>1.1991400318279293</c:v>
                </c:pt>
                <c:pt idx="259">
                  <c:v>1.2043482925659617</c:v>
                </c:pt>
                <c:pt idx="260">
                  <c:v>1.2021161808210907</c:v>
                </c:pt>
                <c:pt idx="261">
                  <c:v>1.1954198455864777</c:v>
                </c:pt>
                <c:pt idx="262">
                  <c:v>1.2011241311567036</c:v>
                </c:pt>
                <c:pt idx="263">
                  <c:v>1.2006281063245101</c:v>
                </c:pt>
                <c:pt idx="264">
                  <c:v>1.2165009009547039</c:v>
                </c:pt>
                <c:pt idx="265">
                  <c:v>1.1934357462577034</c:v>
                </c:pt>
                <c:pt idx="266">
                  <c:v>1.1626822066617029</c:v>
                </c:pt>
                <c:pt idx="267">
                  <c:v>1.1391210271325087</c:v>
                </c:pt>
                <c:pt idx="268">
                  <c:v>1.1525136976017347</c:v>
                </c:pt>
                <c:pt idx="269">
                  <c:v>1.1463133871993154</c:v>
                </c:pt>
                <c:pt idx="270">
                  <c:v>1.1552418341787993</c:v>
                </c:pt>
                <c:pt idx="271">
                  <c:v>1.1609461197490254</c:v>
                </c:pt>
                <c:pt idx="272">
                  <c:v>1.1879794731035742</c:v>
                </c:pt>
                <c:pt idx="273">
                  <c:v>1.1864913986069936</c:v>
                </c:pt>
                <c:pt idx="274">
                  <c:v>1.1733467405538642</c:v>
                </c:pt>
                <c:pt idx="275">
                  <c:v>1.199636056660123</c:v>
                </c:pt>
                <c:pt idx="276">
                  <c:v>1.2167489133708007</c:v>
                </c:pt>
                <c:pt idx="277">
                  <c:v>1.218733012699575</c:v>
                </c:pt>
                <c:pt idx="278">
                  <c:v>1.2031082304854779</c:v>
                </c:pt>
                <c:pt idx="279">
                  <c:v>1.1936837586738003</c:v>
                </c:pt>
                <c:pt idx="280">
                  <c:v>1.1723546908894771</c:v>
                </c:pt>
                <c:pt idx="281">
                  <c:v>1.1668984177353481</c:v>
                </c:pt>
                <c:pt idx="282">
                  <c:v>1.1693785418963158</c:v>
                </c:pt>
                <c:pt idx="283">
                  <c:v>1.1748348150504451</c:v>
                </c:pt>
                <c:pt idx="284">
                  <c:v>1.1914516469289291</c:v>
                </c:pt>
                <c:pt idx="285">
                  <c:v>1.1887235103518645</c:v>
                </c:pt>
                <c:pt idx="286">
                  <c:v>1.1740907778021545</c:v>
                </c:pt>
                <c:pt idx="287">
                  <c:v>1.1926917090094131</c:v>
                </c:pt>
                <c:pt idx="288">
                  <c:v>1.2172449382029944</c:v>
                </c:pt>
                <c:pt idx="289">
                  <c:v>1.2348538197458656</c:v>
                </c:pt>
                <c:pt idx="290">
                  <c:v>1.2227012113571234</c:v>
                </c:pt>
                <c:pt idx="291">
                  <c:v>1.2460143784702207</c:v>
                </c:pt>
                <c:pt idx="292">
                  <c:v>1.2172449382029944</c:v>
                </c:pt>
                <c:pt idx="293">
                  <c:v>1.2165009009547039</c:v>
                </c:pt>
                <c:pt idx="294">
                  <c:v>1.2048443173981553</c:v>
                </c:pt>
                <c:pt idx="295">
                  <c:v>1.1659063680709609</c:v>
                </c:pt>
                <c:pt idx="296">
                  <c:v>1.1205200959252501</c:v>
                </c:pt>
                <c:pt idx="297">
                  <c:v>1.1306886049852183</c:v>
                </c:pt>
                <c:pt idx="298">
                  <c:v>1.1272164311598634</c:v>
                </c:pt>
                <c:pt idx="299">
                  <c:v>1.0860463700877978</c:v>
                </c:pt>
                <c:pt idx="300">
                  <c:v>1.0974549412282497</c:v>
                </c:pt>
                <c:pt idx="301">
                  <c:v>1.0761258734439267</c:v>
                </c:pt>
                <c:pt idx="302">
                  <c:v>1.1001830778053143</c:v>
                </c:pt>
                <c:pt idx="303">
                  <c:v>1.1185359965964761</c:v>
                </c:pt>
                <c:pt idx="304">
                  <c:v>1.1492895361924766</c:v>
                </c:pt>
                <c:pt idx="305">
                  <c:v>1.1594580452524446</c:v>
                </c:pt>
                <c:pt idx="306">
                  <c:v>1.1792990385401869</c:v>
                </c:pt>
                <c:pt idx="307">
                  <c:v>1.1592100328363479</c:v>
                </c:pt>
                <c:pt idx="308">
                  <c:v>1.2053403422303488</c:v>
                </c:pt>
                <c:pt idx="309">
                  <c:v>1.1951718331703809</c:v>
                </c:pt>
                <c:pt idx="310">
                  <c:v>1.2231972361893171</c:v>
                </c:pt>
                <c:pt idx="311">
                  <c:v>1.2222051865249299</c:v>
                </c:pt>
                <c:pt idx="312">
                  <c:v>1.2306376086722204</c:v>
                </c:pt>
                <c:pt idx="313">
                  <c:v>1.2351018321619625</c:v>
                </c:pt>
                <c:pt idx="314">
                  <c:v>1.2249333231019945</c:v>
                </c:pt>
                <c:pt idx="315">
                  <c:v>1.2261733851824783</c:v>
                </c:pt>
                <c:pt idx="316">
                  <c:v>1.2146961359597614</c:v>
                </c:pt>
                <c:pt idx="317">
                  <c:v>1.1796065733352323</c:v>
                </c:pt>
                <c:pt idx="318">
                  <c:v>1.2141984116672149</c:v>
                </c:pt>
                <c:pt idx="319">
                  <c:v>1.185081540553244</c:v>
                </c:pt>
                <c:pt idx="320">
                  <c:v>1.1674123281678428</c:v>
                </c:pt>
                <c:pt idx="321">
                  <c:v>1.1699009496305754</c:v>
                </c:pt>
                <c:pt idx="322">
                  <c:v>1.1843349541144241</c:v>
                </c:pt>
                <c:pt idx="323">
                  <c:v>1.2308721754675229</c:v>
                </c:pt>
                <c:pt idx="324">
                  <c:v>1.2234063110793254</c:v>
                </c:pt>
                <c:pt idx="325">
                  <c:v>1.198768958598273</c:v>
                </c:pt>
                <c:pt idx="326">
                  <c:v>1.1676611903141161</c:v>
                </c:pt>
                <c:pt idx="327">
                  <c:v>1.177366814018773</c:v>
                </c:pt>
                <c:pt idx="328">
                  <c:v>1.1711452603619417</c:v>
                </c:pt>
                <c:pt idx="329">
                  <c:v>1.1614396366572846</c:v>
                </c:pt>
                <c:pt idx="330">
                  <c:v>1.2002621314759125</c:v>
                </c:pt>
                <c:pt idx="331">
                  <c:v>1.1898099213324358</c:v>
                </c:pt>
                <c:pt idx="332">
                  <c:v>1.2122075144970288</c:v>
                </c:pt>
                <c:pt idx="333">
                  <c:v>1.2039950636700114</c:v>
                </c:pt>
                <c:pt idx="334">
                  <c:v>1.2092211687417498</c:v>
                </c:pt>
                <c:pt idx="335">
                  <c:v>1.2326142104914357</c:v>
                </c:pt>
                <c:pt idx="336">
                  <c:v>1.2338585212228022</c:v>
                </c:pt>
                <c:pt idx="337">
                  <c:v>1.2398312127333602</c:v>
                </c:pt>
                <c:pt idx="338">
                  <c:v>1.263970840921866</c:v>
                </c:pt>
                <c:pt idx="339">
                  <c:v>1.3291727232454591</c:v>
                </c:pt>
                <c:pt idx="340">
                  <c:v>1.3291727232454591</c:v>
                </c:pt>
                <c:pt idx="341">
                  <c:v>1.3363897254873836</c:v>
                </c:pt>
                <c:pt idx="342">
                  <c:v>1.3535612135802382</c:v>
                </c:pt>
                <c:pt idx="343">
                  <c:v>1.3316613447081915</c:v>
                </c:pt>
                <c:pt idx="344">
                  <c:v>1.316480753785523</c:v>
                </c:pt>
                <c:pt idx="345">
                  <c:v>1.3172273402243428</c:v>
                </c:pt>
                <c:pt idx="346">
                  <c:v>1.3067751300808661</c:v>
                </c:pt>
                <c:pt idx="347">
                  <c:v>1.2751696375041626</c:v>
                </c:pt>
                <c:pt idx="348">
                  <c:v>1.2731787403339765</c:v>
                </c:pt>
                <c:pt idx="349">
                  <c:v>1.2517765957544764</c:v>
                </c:pt>
                <c:pt idx="350">
                  <c:v>1.332905655439558</c:v>
                </c:pt>
                <c:pt idx="351">
                  <c:v>1.3570452836280638</c:v>
                </c:pt>
                <c:pt idx="352">
                  <c:v>1.3441044520218544</c:v>
                </c:pt>
                <c:pt idx="353">
                  <c:v>1.355552110750424</c:v>
                </c:pt>
                <c:pt idx="354">
                  <c:v>1.37969173893893</c:v>
                </c:pt>
                <c:pt idx="355">
                  <c:v>1.3455976248994939</c:v>
                </c:pt>
                <c:pt idx="356">
                  <c:v>1.3595339050907962</c:v>
                </c:pt>
                <c:pt idx="357">
                  <c:v>1.3762076688911045</c:v>
                </c:pt>
                <c:pt idx="358">
                  <c:v>1.37969173893893</c:v>
                </c:pt>
                <c:pt idx="359">
                  <c:v>1.3946234677153253</c:v>
                </c:pt>
                <c:pt idx="360">
                  <c:v>1.3682440802103601</c:v>
                </c:pt>
                <c:pt idx="361">
                  <c:v>1.3650088723088079</c:v>
                </c:pt>
                <c:pt idx="362">
                  <c:v>1.3450999006069473</c:v>
                </c:pt>
                <c:pt idx="363">
                  <c:v>1.3080194408122323</c:v>
                </c:pt>
                <c:pt idx="364">
                  <c:v>1.3085171651047789</c:v>
                </c:pt>
                <c:pt idx="365">
                  <c:v>1.3097614758361451</c:v>
                </c:pt>
                <c:pt idx="366">
                  <c:v>1.3055308193494997</c:v>
                </c:pt>
                <c:pt idx="367">
                  <c:v>1.2833820883311799</c:v>
                </c:pt>
                <c:pt idx="368">
                  <c:v>1.2955763334985695</c:v>
                </c:pt>
                <c:pt idx="369">
                  <c:v>1.2848752612088195</c:v>
                </c:pt>
                <c:pt idx="370">
                  <c:v>1.3082683029585056</c:v>
                </c:pt>
                <c:pt idx="371">
                  <c:v>1.249287974291744</c:v>
                </c:pt>
                <c:pt idx="372">
                  <c:v>1.2189267924464067</c:v>
                </c:pt>
                <c:pt idx="373">
                  <c:v>1.2231574489330521</c:v>
                </c:pt>
                <c:pt idx="374">
                  <c:v>1.2278858297122439</c:v>
                </c:pt>
                <c:pt idx="375">
                  <c:v>1.2283835540047905</c:v>
                </c:pt>
                <c:pt idx="376">
                  <c:v>1.2560072522411219</c:v>
                </c:pt>
                <c:pt idx="377">
                  <c:v>1.218180206007587</c:v>
                </c:pt>
                <c:pt idx="378">
                  <c:v>1.238586902001994</c:v>
                </c:pt>
                <c:pt idx="379">
                  <c:v>1.2288812782973368</c:v>
                </c:pt>
                <c:pt idx="380">
                  <c:v>1.2423198341960928</c:v>
                </c:pt>
                <c:pt idx="381">
                  <c:v>1.2318676240526161</c:v>
                </c:pt>
                <c:pt idx="382">
                  <c:v>1.2234063110793254</c:v>
                </c:pt>
                <c:pt idx="383">
                  <c:v>1.2594913222889474</c:v>
                </c:pt>
                <c:pt idx="384">
                  <c:v>1.2099677551805694</c:v>
                </c:pt>
                <c:pt idx="385">
                  <c:v>1.1815974705054184</c:v>
                </c:pt>
                <c:pt idx="386">
                  <c:v>1.1893121970398892</c:v>
                </c:pt>
                <c:pt idx="387">
                  <c:v>1.1820951947979648</c:v>
                </c:pt>
                <c:pt idx="388">
                  <c:v>1.1738827439709474</c:v>
                </c:pt>
                <c:pt idx="389">
                  <c:v>1.1601953259259183</c:v>
                </c:pt>
                <c:pt idx="390">
                  <c:v>1.1674123281678428</c:v>
                </c:pt>
                <c:pt idx="391">
                  <c:v>1.1193819339371045</c:v>
                </c:pt>
                <c:pt idx="392">
                  <c:v>1.1273455226178486</c:v>
                </c:pt>
                <c:pt idx="393">
                  <c:v>1.1941588630706372</c:v>
                </c:pt>
                <c:pt idx="394">
                  <c:v>1.2238592121521539</c:v>
                </c:pt>
                <c:pt idx="395">
                  <c:v>1.2448542865028811</c:v>
                </c:pt>
                <c:pt idx="396">
                  <c:v>1.2484388113920297</c:v>
                </c:pt>
                <c:pt idx="397">
                  <c:v>1.2330765618671073</c:v>
                </c:pt>
                <c:pt idx="398">
                  <c:v>1.2707140732031672</c:v>
                </c:pt>
                <c:pt idx="399">
                  <c:v>1.2515112612970143</c:v>
                </c:pt>
                <c:pt idx="400">
                  <c:v>1.2341007118354355</c:v>
                </c:pt>
                <c:pt idx="401">
                  <c:v>1.2294920369779587</c:v>
                </c:pt>
                <c:pt idx="402">
                  <c:v>1.2305161869462868</c:v>
                </c:pt>
                <c:pt idx="403">
                  <c:v>1.2704580357110853</c:v>
                </c:pt>
                <c:pt idx="404">
                  <c:v>1.3303708088582826</c:v>
                </c:pt>
                <c:pt idx="405">
                  <c:v>1.3511098457169279</c:v>
                </c:pt>
                <c:pt idx="406">
                  <c:v>1.3738971825122297</c:v>
                </c:pt>
                <c:pt idx="407">
                  <c:v>1.3900275445133983</c:v>
                </c:pt>
                <c:pt idx="408">
                  <c:v>1.3956603693392031</c:v>
                </c:pt>
                <c:pt idx="409">
                  <c:v>1.4245926059444736</c:v>
                </c:pt>
                <c:pt idx="410">
                  <c:v>1.4166554436899303</c:v>
                </c:pt>
                <c:pt idx="411">
                  <c:v>1.4394427804852321</c:v>
                </c:pt>
                <c:pt idx="412">
                  <c:v>1.4240805309603095</c:v>
                </c:pt>
                <c:pt idx="413">
                  <c:v>1.4322737307069349</c:v>
                </c:pt>
                <c:pt idx="414">
                  <c:v>1.4158873312136844</c:v>
                </c:pt>
                <c:pt idx="415">
                  <c:v>1.3920758444500545</c:v>
                </c:pt>
                <c:pt idx="416">
                  <c:v>1.4317616557227708</c:v>
                </c:pt>
                <c:pt idx="417">
                  <c:v>1.4437954178506267</c:v>
                </c:pt>
                <c:pt idx="418">
                  <c:v>1.4245926059444736</c:v>
                </c:pt>
                <c:pt idx="419">
                  <c:v>1.4340659931515092</c:v>
                </c:pt>
                <c:pt idx="420">
                  <c:v>1.4353461806119194</c:v>
                </c:pt>
                <c:pt idx="421">
                  <c:v>1.4811768916946046</c:v>
                </c:pt>
                <c:pt idx="422">
                  <c:v>1.527263640269372</c:v>
                </c:pt>
                <c:pt idx="423">
                  <c:v>1.5695098264629086</c:v>
                </c:pt>
                <c:pt idx="424">
                  <c:v>1.5567079518588065</c:v>
                </c:pt>
                <c:pt idx="425">
                  <c:v>1.5802634011303542</c:v>
                </c:pt>
                <c:pt idx="426">
                  <c:v>1.5513311645250838</c:v>
                </c:pt>
                <c:pt idx="427">
                  <c:v>1.5874324509086515</c:v>
                </c:pt>
                <c:pt idx="428">
                  <c:v>1.5656692640816781</c:v>
                </c:pt>
                <c:pt idx="429">
                  <c:v>1.5928092382423742</c:v>
                </c:pt>
                <c:pt idx="430">
                  <c:v>1.5684856764945805</c:v>
                </c:pt>
                <c:pt idx="431">
                  <c:v>1.5789832136699442</c:v>
                </c:pt>
                <c:pt idx="432">
                  <c:v>1.5733503888441391</c:v>
                </c:pt>
                <c:pt idx="433">
                  <c:v>1.5728383138599751</c:v>
                </c:pt>
                <c:pt idx="434">
                  <c:v>1.5807754761145183</c:v>
                </c:pt>
                <c:pt idx="435">
                  <c:v>1.5999782880206714</c:v>
                </c:pt>
                <c:pt idx="436">
                  <c:v>1.6250699622447113</c:v>
                </c:pt>
                <c:pt idx="437">
                  <c:v>1.634543349451747</c:v>
                </c:pt>
                <c:pt idx="438">
                  <c:v>1.5940894257027844</c:v>
                </c:pt>
                <c:pt idx="439">
                  <c:v>1.6109879001801992</c:v>
                </c:pt>
                <c:pt idx="440">
                  <c:v>1.6307027870705162</c:v>
                </c:pt>
                <c:pt idx="441">
                  <c:v>1.6470851057548352</c:v>
                </c:pt>
                <c:pt idx="442">
                  <c:v>1.6617957519103297</c:v>
                </c:pt>
                <c:pt idx="443">
                  <c:v>1.6691510749880767</c:v>
                </c:pt>
                <c:pt idx="444">
                  <c:v>1.6067576447423593</c:v>
                </c:pt>
                <c:pt idx="445">
                  <c:v>1.629330877636135</c:v>
                </c:pt>
                <c:pt idx="446">
                  <c:v>1.6516504786996438</c:v>
                </c:pt>
                <c:pt idx="447">
                  <c:v>1.6496214240575067</c:v>
                </c:pt>
                <c:pt idx="448">
                  <c:v>1.6772672935566253</c:v>
                </c:pt>
                <c:pt idx="449">
                  <c:v>1.6709264977999467</c:v>
                </c:pt>
                <c:pt idx="450">
                  <c:v>1.6810717710106327</c:v>
                </c:pt>
                <c:pt idx="451">
                  <c:v>1.7272327641192529</c:v>
                </c:pt>
                <c:pt idx="452">
                  <c:v>1.7348417190272671</c:v>
                </c:pt>
                <c:pt idx="453">
                  <c:v>1.7183556500599027</c:v>
                </c:pt>
                <c:pt idx="454">
                  <c:v>1.7409288829536786</c:v>
                </c:pt>
                <c:pt idx="455">
                  <c:v>1.7525959471459673</c:v>
                </c:pt>
                <c:pt idx="456">
                  <c:v>1.7452406240682201</c:v>
                </c:pt>
                <c:pt idx="457">
                  <c:v>1.7782127620029489</c:v>
                </c:pt>
                <c:pt idx="458">
                  <c:v>1.7952060946308475</c:v>
                </c:pt>
                <c:pt idx="459">
                  <c:v>1.7784663938332159</c:v>
                </c:pt>
                <c:pt idx="460">
                  <c:v>1.7249500776468485</c:v>
                </c:pt>
                <c:pt idx="461">
                  <c:v>1.7074494813584156</c:v>
                </c:pt>
                <c:pt idx="462">
                  <c:v>1.7173411227388342</c:v>
                </c:pt>
                <c:pt idx="463">
                  <c:v>1.7482842060314259</c:v>
                </c:pt>
                <c:pt idx="464">
                  <c:v>1.7092249041702856</c:v>
                </c:pt>
                <c:pt idx="465">
                  <c:v>1.7396607238023429</c:v>
                </c:pt>
                <c:pt idx="466">
                  <c:v>1.7300227142521913</c:v>
                </c:pt>
                <c:pt idx="467">
                  <c:v>1.7406752511234114</c:v>
                </c:pt>
                <c:pt idx="468">
                  <c:v>1.6491141603969723</c:v>
                </c:pt>
                <c:pt idx="469">
                  <c:v>1.6765063980658239</c:v>
                </c:pt>
                <c:pt idx="470">
                  <c:v>1.7421970421050144</c:v>
                </c:pt>
                <c:pt idx="471">
                  <c:v>1.6181710771043807</c:v>
                </c:pt>
                <c:pt idx="472">
                  <c:v>1.6546940606628495</c:v>
                </c:pt>
                <c:pt idx="473">
                  <c:v>1.6404906781678894</c:v>
                </c:pt>
                <c:pt idx="474">
                  <c:v>1.6648393338735352</c:v>
                </c:pt>
                <c:pt idx="475">
                  <c:v>1.6240046092005251</c:v>
                </c:pt>
                <c:pt idx="476">
                  <c:v>1.6295845094664023</c:v>
                </c:pt>
                <c:pt idx="477">
                  <c:v>1.6295845094664023</c:v>
                </c:pt>
                <c:pt idx="478">
                  <c:v>1.6387152553560194</c:v>
                </c:pt>
                <c:pt idx="479">
                  <c:v>1.6757455025750225</c:v>
                </c:pt>
                <c:pt idx="480">
                  <c:v>1.6544404288325825</c:v>
                </c:pt>
                <c:pt idx="481">
                  <c:v>1.6653465975340696</c:v>
                </c:pt>
                <c:pt idx="482">
                  <c:v>1.6458169466034995</c:v>
                </c:pt>
                <c:pt idx="483">
                  <c:v>1.6577376426260553</c:v>
                </c:pt>
                <c:pt idx="484">
                  <c:v>1.6836080893133041</c:v>
                </c:pt>
                <c:pt idx="485">
                  <c:v>1.6587521699471239</c:v>
                </c:pt>
                <c:pt idx="486">
                  <c:v>1.6496214240575067</c:v>
                </c:pt>
                <c:pt idx="487">
                  <c:v>1.6656002293643368</c:v>
                </c:pt>
                <c:pt idx="488">
                  <c:v>1.7259646049679171</c:v>
                </c:pt>
                <c:pt idx="489">
                  <c:v>1.7703501752646673</c:v>
                </c:pt>
                <c:pt idx="490">
                  <c:v>1.7736473890581401</c:v>
                </c:pt>
                <c:pt idx="491">
                  <c:v>1.780495448475353</c:v>
                </c:pt>
                <c:pt idx="492">
                  <c:v>1.8586140521976335</c:v>
                </c:pt>
                <c:pt idx="493">
                  <c:v>1.8926007174534309</c:v>
                </c:pt>
                <c:pt idx="494">
                  <c:v>1.9052823089667881</c:v>
                </c:pt>
                <c:pt idx="495">
                  <c:v>1.8958979312469038</c:v>
                </c:pt>
                <c:pt idx="496">
                  <c:v>1.9400298697133869</c:v>
                </c:pt>
                <c:pt idx="497">
                  <c:v>1.9144130548564053</c:v>
                </c:pt>
                <c:pt idx="498">
                  <c:v>1.9007169360219796</c:v>
                </c:pt>
                <c:pt idx="499">
                  <c:v>1.8811872850914093</c:v>
                </c:pt>
                <c:pt idx="500">
                  <c:v>1.896151563077171</c:v>
                </c:pt>
                <c:pt idx="501">
                  <c:v>1.9131448957050696</c:v>
                </c:pt>
                <c:pt idx="502">
                  <c:v>1.892854349283698</c:v>
                </c:pt>
                <c:pt idx="503">
                  <c:v>1.852526888271222</c:v>
                </c:pt>
                <c:pt idx="504">
                  <c:v>1.8616576341608393</c:v>
                </c:pt>
                <c:pt idx="505">
                  <c:v>1.8900643991507595</c:v>
                </c:pt>
                <c:pt idx="506">
                  <c:v>1.9062968362878567</c:v>
                </c:pt>
                <c:pt idx="507">
                  <c:v>1.9291570628584969</c:v>
                </c:pt>
                <c:pt idx="508">
                  <c:v>1.9021583635208374</c:v>
                </c:pt>
                <c:pt idx="509">
                  <c:v>1.8779095317083099</c:v>
                </c:pt>
                <c:pt idx="510">
                  <c:v>1.8291618801264249</c:v>
                </c:pt>
                <c:pt idx="511">
                  <c:v>1.875159664183178</c:v>
                </c:pt>
                <c:pt idx="512">
                  <c:v>1.8059130001412182</c:v>
                </c:pt>
                <c:pt idx="513">
                  <c:v>1.8389114104428019</c:v>
                </c:pt>
                <c:pt idx="514">
                  <c:v>1.8536606998957825</c:v>
                </c:pt>
                <c:pt idx="515">
                  <c:v>1.9181575927579688</c:v>
                </c:pt>
                <c:pt idx="516">
                  <c:v>1.9376566533907229</c:v>
                </c:pt>
                <c:pt idx="517">
                  <c:v>1.9409064968295153</c:v>
                </c:pt>
                <c:pt idx="518">
                  <c:v>1.9519059669300431</c:v>
                </c:pt>
                <c:pt idx="519">
                  <c:v>1.9999036546414377</c:v>
                </c:pt>
                <c:pt idx="520">
                  <c:v>2.0209026430151726</c:v>
                </c:pt>
                <c:pt idx="521">
                  <c:v>2.0509011978347944</c:v>
                </c:pt>
                <c:pt idx="522">
                  <c:v>2.0674004029855864</c:v>
                </c:pt>
                <c:pt idx="523">
                  <c:v>2.0366518842954742</c:v>
                </c:pt>
                <c:pt idx="524">
                  <c:v>2.0696502945970576</c:v>
                </c:pt>
                <c:pt idx="525">
                  <c:v>2.0579008606260394</c:v>
                </c:pt>
                <c:pt idx="526">
                  <c:v>2.0566509208418884</c:v>
                </c:pt>
                <c:pt idx="527">
                  <c:v>2.0301521974178893</c:v>
                </c:pt>
                <c:pt idx="528">
                  <c:v>2.0521511376189454</c:v>
                </c:pt>
                <c:pt idx="529">
                  <c:v>2.0366518842954742</c:v>
                </c:pt>
                <c:pt idx="530">
                  <c:v>1.9751548469152498</c:v>
                </c:pt>
                <c:pt idx="531">
                  <c:v>1.9574057019803071</c:v>
                </c:pt>
                <c:pt idx="532">
                  <c:v>1.9676552082103445</c:v>
                </c:pt>
                <c:pt idx="533">
                  <c:v>1.9221574000672517</c:v>
                </c:pt>
                <c:pt idx="534">
                  <c:v>1.9439063523114775</c:v>
                </c:pt>
                <c:pt idx="535">
                  <c:v>1.972654967346948</c:v>
                </c:pt>
                <c:pt idx="536">
                  <c:v>1.9774047385267215</c:v>
                </c:pt>
                <c:pt idx="537">
                  <c:v>2.046401414611851</c:v>
                </c:pt>
                <c:pt idx="538">
                  <c:v>2.0791498369566046</c:v>
                </c:pt>
                <c:pt idx="539">
                  <c:v>2.0639005715899637</c:v>
                </c:pt>
                <c:pt idx="540">
                  <c:v>2.057150896755549</c:v>
                </c:pt>
                <c:pt idx="541">
                  <c:v>2.0321521010725307</c:v>
                </c:pt>
                <c:pt idx="542">
                  <c:v>2.0456514507413606</c:v>
                </c:pt>
                <c:pt idx="543">
                  <c:v>2.0781498851292839</c:v>
                </c:pt>
                <c:pt idx="544">
                  <c:v>2.0651505113741147</c:v>
                </c:pt>
                <c:pt idx="545">
                  <c:v>2.0998988373735097</c:v>
                </c:pt>
                <c:pt idx="546">
                  <c:v>2.105898548337434</c:v>
                </c:pt>
                <c:pt idx="547">
                  <c:v>2.1018987410281511</c:v>
                </c:pt>
                <c:pt idx="548">
                  <c:v>2.0454014627845303</c:v>
                </c:pt>
                <c:pt idx="549">
                  <c:v>2.0139029802239277</c:v>
                </c:pt>
                <c:pt idx="550">
                  <c:v>2.0461514266550207</c:v>
                </c:pt>
                <c:pt idx="551">
                  <c:v>2.0399017277342666</c:v>
                </c:pt>
                <c:pt idx="552">
                  <c:v>1.9984037269004566</c:v>
                </c:pt>
                <c:pt idx="553">
                  <c:v>1.9704050757354765</c:v>
                </c:pt>
                <c:pt idx="554">
                  <c:v>1.9554057983256656</c:v>
                </c:pt>
                <c:pt idx="555">
                  <c:v>1.9544058464983449</c:v>
                </c:pt>
                <c:pt idx="556">
                  <c:v>1.9541558585415149</c:v>
                </c:pt>
                <c:pt idx="557">
                  <c:v>1.9854043531452872</c:v>
                </c:pt>
                <c:pt idx="558">
                  <c:v>1.9864043049726079</c:v>
                </c:pt>
                <c:pt idx="559">
                  <c:v>1.9954038714184945</c:v>
                </c:pt>
                <c:pt idx="560">
                  <c:v>2.0519011496621151</c:v>
                </c:pt>
                <c:pt idx="561">
                  <c:v>2.0551509931009075</c:v>
                </c:pt>
                <c:pt idx="562">
                  <c:v>2.0544010292304167</c:v>
                </c:pt>
                <c:pt idx="563">
                  <c:v>2.1541462240056584</c:v>
                </c:pt>
                <c:pt idx="564">
                  <c:v>2.1656456700198468</c:v>
                </c:pt>
                <c:pt idx="565">
                  <c:v>2.1996440321487514</c:v>
                </c:pt>
                <c:pt idx="566">
                  <c:v>2.2151432854722222</c:v>
                </c:pt>
                <c:pt idx="567">
                  <c:v>2.1981441044077701</c:v>
                </c:pt>
                <c:pt idx="568">
                  <c:v>2.1718953689406013</c:v>
                </c:pt>
                <c:pt idx="569">
                  <c:v>2.1688955134586392</c:v>
                </c:pt>
                <c:pt idx="570">
                  <c:v>2.2211429964361469</c:v>
                </c:pt>
                <c:pt idx="571">
                  <c:v>2.1582018715112659</c:v>
                </c:pt>
                <c:pt idx="572">
                  <c:v>2.1105081538158106</c:v>
                </c:pt>
                <c:pt idx="573">
                  <c:v>2.0985235786000294</c:v>
                </c:pt>
                <c:pt idx="574">
                  <c:v>2.1007248271090506</c:v>
                </c:pt>
                <c:pt idx="575">
                  <c:v>2.0982789954323606</c:v>
                </c:pt>
                <c:pt idx="576">
                  <c:v>2.0341982055030821</c:v>
                </c:pt>
                <c:pt idx="577">
                  <c:v>2.0919198330729665</c:v>
                </c:pt>
                <c:pt idx="578">
                  <c:v>2.0505852777369054</c:v>
                </c:pt>
                <c:pt idx="579">
                  <c:v>1.9109282889979056</c:v>
                </c:pt>
                <c:pt idx="580">
                  <c:v>1.8869591385663436</c:v>
                </c:pt>
                <c:pt idx="581">
                  <c:v>1.8585874911167393</c:v>
                </c:pt>
                <c:pt idx="582">
                  <c:v>1.8989437137821246</c:v>
                </c:pt>
                <c:pt idx="583">
                  <c:v>1.8774203950272523</c:v>
                </c:pt>
                <c:pt idx="584">
                  <c:v>1.9564207581843398</c:v>
                </c:pt>
                <c:pt idx="585">
                  <c:v>2.0165882174309142</c:v>
                </c:pt>
                <c:pt idx="586">
                  <c:v>2.0251486282993292</c:v>
                </c:pt>
                <c:pt idx="587">
                  <c:v>2.043981532209842</c:v>
                </c:pt>
                <c:pt idx="588">
                  <c:v>2.061836103449679</c:v>
                </c:pt>
                <c:pt idx="589">
                  <c:v>1.998733646191077</c:v>
                </c:pt>
                <c:pt idx="590">
                  <c:v>2.0571890232639682</c:v>
                </c:pt>
                <c:pt idx="591">
                  <c:v>2.0434923658745041</c:v>
                </c:pt>
                <c:pt idx="592">
                  <c:v>2.0647711014617074</c:v>
                </c:pt>
                <c:pt idx="593">
                  <c:v>2.0268607104730121</c:v>
                </c:pt>
                <c:pt idx="594">
                  <c:v>2.1031706587857406</c:v>
                </c:pt>
                <c:pt idx="595">
                  <c:v>2.0914306667376286</c:v>
                </c:pt>
                <c:pt idx="596">
                  <c:v>2.0792015083541782</c:v>
                </c:pt>
                <c:pt idx="597">
                  <c:v>2.0444706985451804</c:v>
                </c:pt>
                <c:pt idx="598">
                  <c:v>2.0674615163060661</c:v>
                </c:pt>
                <c:pt idx="599">
                  <c:v>2.0620806866173482</c:v>
                </c:pt>
                <c:pt idx="600">
                  <c:v>2.1364339695887247</c:v>
                </c:pt>
                <c:pt idx="601">
                  <c:v>2.0840931717075581</c:v>
                </c:pt>
                <c:pt idx="602">
                  <c:v>2.047650279724877</c:v>
                </c:pt>
                <c:pt idx="603">
                  <c:v>2.021235297616625</c:v>
                </c:pt>
                <c:pt idx="604">
                  <c:v>1.9989782293587459</c:v>
                </c:pt>
                <c:pt idx="605">
                  <c:v>1.9018787117941525</c:v>
                </c:pt>
                <c:pt idx="606">
                  <c:v>1.8920953850873925</c:v>
                </c:pt>
                <c:pt idx="607">
                  <c:v>1.9116620385009127</c:v>
                </c:pt>
                <c:pt idx="608">
                  <c:v>1.9282936939024047</c:v>
                </c:pt>
                <c:pt idx="609">
                  <c:v>1.9256032790580457</c:v>
                </c:pt>
                <c:pt idx="610">
                  <c:v>1.9324516077527776</c:v>
                </c:pt>
                <c:pt idx="611">
                  <c:v>1.9236466137166937</c:v>
                </c:pt>
                <c:pt idx="612">
                  <c:v>1.9040799603031735</c:v>
                </c:pt>
                <c:pt idx="613">
                  <c:v>1.9128849543392576</c:v>
                </c:pt>
                <c:pt idx="614">
                  <c:v>2.0053373917181401</c:v>
                </c:pt>
                <c:pt idx="615">
                  <c:v>1.983080323460261</c:v>
                </c:pt>
                <c:pt idx="616">
                  <c:v>1.9483495136512627</c:v>
                </c:pt>
                <c:pt idx="617">
                  <c:v>1.9847924056339439</c:v>
                </c:pt>
                <c:pt idx="618">
                  <c:v>2.0388452856887933</c:v>
                </c:pt>
                <c:pt idx="619">
                  <c:v>2.061836103449679</c:v>
                </c:pt>
                <c:pt idx="620">
                  <c:v>2.014386968921893</c:v>
                </c:pt>
                <c:pt idx="621">
                  <c:v>2.0530311094135953</c:v>
                </c:pt>
                <c:pt idx="622">
                  <c:v>2.0628144361203553</c:v>
                </c:pt>
                <c:pt idx="623">
                  <c:v>2.0589011054376511</c:v>
                </c:pt>
                <c:pt idx="624">
                  <c:v>2.0796906746895165</c:v>
                </c:pt>
                <c:pt idx="625">
                  <c:v>2.1670068655473496</c:v>
                </c:pt>
                <c:pt idx="626">
                  <c:v>2.1824156051104966</c:v>
                </c:pt>
                <c:pt idx="627">
                  <c:v>2.1694526972240396</c:v>
                </c:pt>
                <c:pt idx="628">
                  <c:v>2.1997810100149957</c:v>
                </c:pt>
                <c:pt idx="629">
                  <c:v>2.1882856011345528</c:v>
                </c:pt>
                <c:pt idx="630">
                  <c:v>2.2005147595180028</c:v>
                </c:pt>
                <c:pt idx="631">
                  <c:v>2.203938923865369</c:v>
                </c:pt>
                <c:pt idx="632">
                  <c:v>2.3103326018013846</c:v>
                </c:pt>
                <c:pt idx="633">
                  <c:v>2.2731559603156963</c:v>
                </c:pt>
                <c:pt idx="634">
                  <c:v>2.3201159285081445</c:v>
                </c:pt>
                <c:pt idx="635">
                  <c:v>2.3379704997479815</c:v>
                </c:pt>
                <c:pt idx="636">
                  <c:v>2.4115900332163509</c:v>
                </c:pt>
                <c:pt idx="637">
                  <c:v>2.420395027252435</c:v>
                </c:pt>
                <c:pt idx="638">
                  <c:v>2.4054754540246259</c:v>
                </c:pt>
                <c:pt idx="639">
                  <c:v>2.4583054182411299</c:v>
                </c:pt>
                <c:pt idx="640">
                  <c:v>2.4059646203599638</c:v>
                </c:pt>
                <c:pt idx="641">
                  <c:v>2.4348254341449058</c:v>
                </c:pt>
                <c:pt idx="642">
                  <c:v>2.4278593890580007</c:v>
                </c:pt>
                <c:pt idx="643">
                  <c:v>2.3084051427557717</c:v>
                </c:pt>
                <c:pt idx="644">
                  <c:v>2.3438079133332468</c:v>
                </c:pt>
                <c:pt idx="645">
                  <c:v>2.3613888810349861</c:v>
                </c:pt>
                <c:pt idx="646">
                  <c:v>2.3611480458609897</c:v>
                </c:pt>
                <c:pt idx="647">
                  <c:v>2.3144260221056827</c:v>
                </c:pt>
                <c:pt idx="648">
                  <c:v>2.3479021112911864</c:v>
                </c:pt>
                <c:pt idx="649">
                  <c:v>2.3324886601554149</c:v>
                </c:pt>
                <c:pt idx="650">
                  <c:v>2.3688547714288757</c:v>
                </c:pt>
                <c:pt idx="651">
                  <c:v>2.2901016695320431</c:v>
                </c:pt>
                <c:pt idx="652">
                  <c:v>2.3187610552376183</c:v>
                </c:pt>
                <c:pt idx="653">
                  <c:v>2.3103318241477435</c:v>
                </c:pt>
                <c:pt idx="654">
                  <c:v>2.3088868131037645</c:v>
                </c:pt>
                <c:pt idx="655">
                  <c:v>2.3975141571344505</c:v>
                </c:pt>
                <c:pt idx="656">
                  <c:v>2.3572946830770469</c:v>
                </c:pt>
                <c:pt idx="657">
                  <c:v>2.3792106839107219</c:v>
                </c:pt>
                <c:pt idx="658">
                  <c:v>2.3368236932873505</c:v>
                </c:pt>
                <c:pt idx="659">
                  <c:v>2.4220793448820865</c:v>
                </c:pt>
                <c:pt idx="660">
                  <c:v>2.4336394332339149</c:v>
                </c:pt>
                <c:pt idx="661">
                  <c:v>2.4728955665953327</c:v>
                </c:pt>
                <c:pt idx="662">
                  <c:v>2.4950524026030045</c:v>
                </c:pt>
                <c:pt idx="663">
                  <c:v>2.5355127118344045</c:v>
                </c:pt>
                <c:pt idx="664">
                  <c:v>2.5485178112302114</c:v>
                </c:pt>
                <c:pt idx="665">
                  <c:v>2.540329415314333</c:v>
                </c:pt>
                <c:pt idx="666">
                  <c:v>2.538643569096358</c:v>
                </c:pt>
                <c:pt idx="667">
                  <c:v>2.5128742054787403</c:v>
                </c:pt>
                <c:pt idx="668">
                  <c:v>2.5090208426947971</c:v>
                </c:pt>
                <c:pt idx="669">
                  <c:v>2.5396069097923437</c:v>
                </c:pt>
                <c:pt idx="670">
                  <c:v>2.5227484476125936</c:v>
                </c:pt>
                <c:pt idx="671">
                  <c:v>2.5969256812034938</c:v>
                </c:pt>
                <c:pt idx="672">
                  <c:v>2.5856064280256619</c:v>
                </c:pt>
                <c:pt idx="673">
                  <c:v>2.6108941212952868</c:v>
                </c:pt>
                <c:pt idx="674">
                  <c:v>2.6067999233373476</c:v>
                </c:pt>
                <c:pt idx="675">
                  <c:v>2.5897006259836011</c:v>
                </c:pt>
                <c:pt idx="676">
                  <c:v>2.6128208026872581</c:v>
                </c:pt>
                <c:pt idx="677">
                  <c:v>2.3958283109164755</c:v>
                </c:pt>
                <c:pt idx="678">
                  <c:v>2.3994408385264219</c:v>
                </c:pt>
                <c:pt idx="679">
                  <c:v>2.4114825972262435</c:v>
                </c:pt>
                <c:pt idx="680">
                  <c:v>2.5480361408822185</c:v>
                </c:pt>
                <c:pt idx="681">
                  <c:v>2.6865163659301654</c:v>
                </c:pt>
                <c:pt idx="682">
                  <c:v>2.8334258220679871</c:v>
                </c:pt>
                <c:pt idx="683">
                  <c:v>2.8512476249437229</c:v>
                </c:pt>
                <c:pt idx="684">
                  <c:v>2.9037496928749444</c:v>
                </c:pt>
                <c:pt idx="685">
                  <c:v>2.9511942221522407</c:v>
                </c:pt>
                <c:pt idx="686">
                  <c:v>2.9268698695786015</c:v>
                </c:pt>
                <c:pt idx="687">
                  <c:v>2.9735918933339089</c:v>
                </c:pt>
                <c:pt idx="688">
                  <c:v>2.9165139570967549</c:v>
                </c:pt>
                <c:pt idx="689">
                  <c:v>2.7465742618488758</c:v>
                </c:pt>
                <c:pt idx="690">
                  <c:v>2.7788623050150623</c:v>
                </c:pt>
                <c:pt idx="691">
                  <c:v>2.7528460400178472</c:v>
                </c:pt>
                <c:pt idx="692">
                  <c:v>2.7646927321147934</c:v>
                </c:pt>
                <c:pt idx="693">
                  <c:v>2.7031363908267392</c:v>
                </c:pt>
                <c:pt idx="694">
                  <c:v>2.7312432485469453</c:v>
                </c:pt>
                <c:pt idx="695">
                  <c:v>2.6146346322201408</c:v>
                </c:pt>
                <c:pt idx="696">
                  <c:v>2.5811851486522923</c:v>
                </c:pt>
                <c:pt idx="697">
                  <c:v>2.6550527581979573</c:v>
                </c:pt>
                <c:pt idx="698">
                  <c:v>2.7672479009984485</c:v>
                </c:pt>
                <c:pt idx="699">
                  <c:v>2.7247391822976414</c:v>
                </c:pt>
                <c:pt idx="700">
                  <c:v>2.6634151290899193</c:v>
                </c:pt>
                <c:pt idx="701">
                  <c:v>2.725203758458306</c:v>
                </c:pt>
                <c:pt idx="702">
                  <c:v>2.4729389032174502</c:v>
                </c:pt>
                <c:pt idx="703">
                  <c:v>2.485482459555393</c:v>
                </c:pt>
                <c:pt idx="704">
                  <c:v>2.4339145057216269</c:v>
                </c:pt>
                <c:pt idx="705">
                  <c:v>2.4741003436191114</c:v>
                </c:pt>
                <c:pt idx="706">
                  <c:v>2.4727066151371178</c:v>
                </c:pt>
                <c:pt idx="707">
                  <c:v>2.5138216053559312</c:v>
                </c:pt>
                <c:pt idx="708">
                  <c:v>2.6148669203004729</c:v>
                </c:pt>
                <c:pt idx="709">
                  <c:v>2.6859470728821506</c:v>
                </c:pt>
                <c:pt idx="710">
                  <c:v>2.6617891125275936</c:v>
                </c:pt>
                <c:pt idx="711">
                  <c:v>2.7321724008682744</c:v>
                </c:pt>
                <c:pt idx="712">
                  <c:v>2.7015103742644135</c:v>
                </c:pt>
                <c:pt idx="713">
                  <c:v>2.7379796028765813</c:v>
                </c:pt>
                <c:pt idx="714">
                  <c:v>2.7449482452865497</c:v>
                </c:pt>
                <c:pt idx="715">
                  <c:v>2.7407670598405685</c:v>
                </c:pt>
                <c:pt idx="716">
                  <c:v>2.8868762623695727</c:v>
                </c:pt>
                <c:pt idx="717">
                  <c:v>2.8457612721507592</c:v>
                </c:pt>
                <c:pt idx="718">
                  <c:v>2.8713129609873098</c:v>
                </c:pt>
                <c:pt idx="719">
                  <c:v>2.8353083085358066</c:v>
                </c:pt>
                <c:pt idx="720">
                  <c:v>2.7403024836799039</c:v>
                </c:pt>
                <c:pt idx="721">
                  <c:v>2.7526137519375147</c:v>
                </c:pt>
                <c:pt idx="722">
                  <c:v>2.7189319802893341</c:v>
                </c:pt>
                <c:pt idx="723">
                  <c:v>2.7621375632311382</c:v>
                </c:pt>
                <c:pt idx="724">
                  <c:v>2.8360051727768032</c:v>
                </c:pt>
                <c:pt idx="725">
                  <c:v>2.8910574478155535</c:v>
                </c:pt>
                <c:pt idx="726">
                  <c:v>2.8806044842006009</c:v>
                </c:pt>
                <c:pt idx="727">
                  <c:v>2.8782816033972782</c:v>
                </c:pt>
                <c:pt idx="728">
                  <c:v>2.849013305275411</c:v>
                </c:pt>
                <c:pt idx="729">
                  <c:v>2.8111503481812492</c:v>
                </c:pt>
                <c:pt idx="730">
                  <c:v>2.842276950945775</c:v>
                </c:pt>
                <c:pt idx="731">
                  <c:v>2.7988390799236385</c:v>
                </c:pt>
                <c:pt idx="732">
                  <c:v>2.7823466262200465</c:v>
                </c:pt>
                <c:pt idx="733">
                  <c:v>2.858304828488702</c:v>
                </c:pt>
                <c:pt idx="734">
                  <c:v>2.6973291888184323</c:v>
                </c:pt>
                <c:pt idx="735">
                  <c:v>2.7626021393918028</c:v>
                </c:pt>
                <c:pt idx="736">
                  <c:v>2.7400701955995719</c:v>
                </c:pt>
                <c:pt idx="737">
                  <c:v>2.7572595135441604</c:v>
                </c:pt>
                <c:pt idx="738">
                  <c:v>2.7888506924693504</c:v>
                </c:pt>
                <c:pt idx="739">
                  <c:v>2.8373989012587968</c:v>
                </c:pt>
                <c:pt idx="740">
                  <c:v>2.6977937649790968</c:v>
                </c:pt>
                <c:pt idx="741">
                  <c:v>2.7337984174306</c:v>
                </c:pt>
                <c:pt idx="742">
                  <c:v>2.7444836691258852</c:v>
                </c:pt>
                <c:pt idx="743">
                  <c:v>2.7846695070233696</c:v>
                </c:pt>
                <c:pt idx="744">
                  <c:v>2.7772362884527366</c:v>
                </c:pt>
                <c:pt idx="745">
                  <c:v>2.7656218844361224</c:v>
                </c:pt>
                <c:pt idx="746">
                  <c:v>2.7807206096577208</c:v>
                </c:pt>
                <c:pt idx="747">
                  <c:v>2.7551689208211698</c:v>
                </c:pt>
                <c:pt idx="748">
                  <c:v>2.7347275697519295</c:v>
                </c:pt>
                <c:pt idx="749">
                  <c:v>2.8494778814360755</c:v>
                </c:pt>
                <c:pt idx="750">
                  <c:v>2.9876892892337819</c:v>
                </c:pt>
                <c:pt idx="751">
                  <c:v>2.9547043818265983</c:v>
                </c:pt>
              </c:numCache>
            </c:numRef>
          </c:val>
          <c:smooth val="0"/>
          <c:extLst>
            <c:ext xmlns:c16="http://schemas.microsoft.com/office/drawing/2014/chart" uri="{C3380CC4-5D6E-409C-BE32-E72D297353CC}">
              <c16:uniqueId val="{00000000-071B-4A81-B148-3FF8041A1323}"/>
            </c:ext>
          </c:extLst>
        </c:ser>
        <c:dLbls>
          <c:showLegendKey val="0"/>
          <c:showVal val="0"/>
          <c:showCatName val="0"/>
          <c:showSerName val="0"/>
          <c:showPercent val="0"/>
          <c:showBubbleSize val="0"/>
        </c:dLbls>
        <c:smooth val="0"/>
        <c:axId val="1780257455"/>
        <c:axId val="1780258895"/>
      </c:lineChart>
      <c:dateAx>
        <c:axId val="1780257455"/>
        <c:scaling>
          <c:orientation val="minMax"/>
        </c:scaling>
        <c:delete val="0"/>
        <c:axPos val="b"/>
        <c:numFmt formatCode="mmm\ 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8895"/>
        <c:crosses val="autoZero"/>
        <c:auto val="1"/>
        <c:lblOffset val="100"/>
        <c:baseTimeUnit val="days"/>
        <c:majorUnit val="180"/>
        <c:majorTimeUnit val="days"/>
      </c:dateAx>
      <c:valAx>
        <c:axId val="1780258895"/>
        <c:scaling>
          <c:orientation val="minMax"/>
        </c:scaling>
        <c:delete val="0"/>
        <c:axPos val="l"/>
        <c:numFmt formatCode="0.00\x"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Pt>
            <c:idx val="11"/>
            <c:invertIfNegative val="0"/>
            <c:bubble3D val="0"/>
            <c:spPr>
              <a:solidFill>
                <a:schemeClr val="tx2"/>
              </a:solidFill>
              <a:ln>
                <a:noFill/>
              </a:ln>
              <a:effectLst/>
            </c:spPr>
            <c:extLst>
              <c:ext xmlns:c16="http://schemas.microsoft.com/office/drawing/2014/chart" uri="{C3380CC4-5D6E-409C-BE32-E72D297353CC}">
                <c16:uniqueId val="{00000000-A6F4-084E-BE07-6F31C048FB90}"/>
              </c:ext>
            </c:extLst>
          </c:dPt>
          <c:dPt>
            <c:idx val="12"/>
            <c:invertIfNegative val="0"/>
            <c:bubble3D val="0"/>
            <c:spPr>
              <a:solidFill>
                <a:schemeClr val="tx2"/>
              </a:solidFill>
              <a:ln>
                <a:noFill/>
              </a:ln>
              <a:effectLst/>
            </c:spPr>
            <c:extLst>
              <c:ext xmlns:c16="http://schemas.microsoft.com/office/drawing/2014/chart" uri="{C3380CC4-5D6E-409C-BE32-E72D297353CC}">
                <c16:uniqueId val="{00000001-A6F4-084E-BE07-6F31C048FB90}"/>
              </c:ext>
            </c:extLst>
          </c:dPt>
          <c:dPt>
            <c:idx val="14"/>
            <c:invertIfNegative val="0"/>
            <c:bubble3D val="0"/>
            <c:spPr>
              <a:solidFill>
                <a:schemeClr val="tx2"/>
              </a:solidFill>
              <a:ln>
                <a:noFill/>
              </a:ln>
              <a:effectLst/>
            </c:spPr>
            <c:extLst>
              <c:ext xmlns:c16="http://schemas.microsoft.com/office/drawing/2014/chart" uri="{C3380CC4-5D6E-409C-BE32-E72D297353CC}">
                <c16:uniqueId val="{00000003-A6F4-084E-BE07-6F31C048FB90}"/>
              </c:ext>
            </c:extLst>
          </c:dPt>
          <c:dPt>
            <c:idx val="15"/>
            <c:invertIfNegative val="0"/>
            <c:bubble3D val="0"/>
            <c:spPr>
              <a:solidFill>
                <a:schemeClr val="tx2"/>
              </a:solidFill>
              <a:ln>
                <a:noFill/>
              </a:ln>
              <a:effectLst/>
            </c:spPr>
            <c:extLst>
              <c:ext xmlns:c16="http://schemas.microsoft.com/office/drawing/2014/chart" uri="{C3380CC4-5D6E-409C-BE32-E72D297353CC}">
                <c16:uniqueId val="{00000004-A6F4-084E-BE07-6F31C048FB9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(2)'!$A$1:$A$16</c:f>
              <c:strCache>
                <c:ptCount val="16"/>
                <c:pt idx="0">
                  <c:v>Bulyanhulu </c:v>
                </c:pt>
                <c:pt idx="1">
                  <c:v>Jabal Sayid </c:v>
                </c:pt>
                <c:pt idx="2">
                  <c:v>Kibali </c:v>
                </c:pt>
                <c:pt idx="3">
                  <c:v>Loulo-Gounkoto </c:v>
                </c:pt>
                <c:pt idx="4">
                  <c:v>North Mara </c:v>
                </c:pt>
                <c:pt idx="5">
                  <c:v>Tongon</c:v>
                </c:pt>
                <c:pt idx="6">
                  <c:v>Norte Abierto</c:v>
                </c:pt>
                <c:pt idx="7">
                  <c:v>Porgera </c:v>
                </c:pt>
                <c:pt idx="8">
                  <c:v>Pueblo Viejo </c:v>
                </c:pt>
                <c:pt idx="9">
                  <c:v>Reko Diq </c:v>
                </c:pt>
                <c:pt idx="10">
                  <c:v>Veladero </c:v>
                </c:pt>
                <c:pt idx="11">
                  <c:v>Carlin </c:v>
                </c:pt>
                <c:pt idx="12">
                  <c:v>Cortez </c:v>
                </c:pt>
                <c:pt idx="13">
                  <c:v>Hemlo </c:v>
                </c:pt>
                <c:pt idx="14">
                  <c:v>Phoenix </c:v>
                </c:pt>
                <c:pt idx="15">
                  <c:v>Turquoise Ridge </c:v>
                </c:pt>
              </c:strCache>
            </c:strRef>
          </c:cat>
          <c:val>
            <c:numRef>
              <c:f>'Sheet1 (2)'!$B$1:$B$16</c:f>
              <c:numCache>
                <c:formatCode>0.00</c:formatCode>
                <c:ptCount val="16"/>
                <c:pt idx="0">
                  <c:v>46.384524018369788</c:v>
                </c:pt>
                <c:pt idx="1">
                  <c:v>55.700080515651194</c:v>
                </c:pt>
                <c:pt idx="2">
                  <c:v>42.973060021170781</c:v>
                </c:pt>
                <c:pt idx="3">
                  <c:v>38.042038223257428</c:v>
                </c:pt>
                <c:pt idx="4">
                  <c:v>46.384524018369788</c:v>
                </c:pt>
                <c:pt idx="5">
                  <c:v>55.700080515651194</c:v>
                </c:pt>
                <c:pt idx="6">
                  <c:v>44.010329562174562</c:v>
                </c:pt>
                <c:pt idx="7">
                  <c:v>44.879661080055016</c:v>
                </c:pt>
                <c:pt idx="8">
                  <c:v>75.346248971457243</c:v>
                </c:pt>
                <c:pt idx="9">
                  <c:v>46.384524018369788</c:v>
                </c:pt>
                <c:pt idx="10">
                  <c:v>75.346248971457243</c:v>
                </c:pt>
                <c:pt idx="11">
                  <c:v>87.929182977013866</c:v>
                </c:pt>
                <c:pt idx="12">
                  <c:v>87.929182977013866</c:v>
                </c:pt>
                <c:pt idx="13">
                  <c:v>80.460041363436062</c:v>
                </c:pt>
                <c:pt idx="14">
                  <c:v>87.929182977013866</c:v>
                </c:pt>
                <c:pt idx="15">
                  <c:v>87.929182977013866</c:v>
                </c:pt>
              </c:numCache>
            </c:numRef>
          </c:val>
          <c:extLst>
            <c:ext xmlns:c16="http://schemas.microsoft.com/office/drawing/2014/chart" uri="{C3380CC4-5D6E-409C-BE32-E72D297353CC}">
              <c16:uniqueId val="{00000000-B3D1-894F-9DDA-C790D9894E83}"/>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max val="10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Pt>
            <c:idx val="11"/>
            <c:invertIfNegative val="0"/>
            <c:bubble3D val="0"/>
            <c:spPr>
              <a:solidFill>
                <a:schemeClr val="tx2"/>
              </a:solidFill>
              <a:ln>
                <a:noFill/>
              </a:ln>
              <a:effectLst/>
            </c:spPr>
            <c:extLst>
              <c:ext xmlns:c16="http://schemas.microsoft.com/office/drawing/2014/chart" uri="{C3380CC4-5D6E-409C-BE32-E72D297353CC}">
                <c16:uniqueId val="{00000000-AB6A-2544-949B-AE9DAD41E41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(2)'!$A$33:$A$45</c:f>
              <c:strCache>
                <c:ptCount val="13"/>
                <c:pt idx="0">
                  <c:v>Bulyanhulu </c:v>
                </c:pt>
                <c:pt idx="1">
                  <c:v>Jabal Sayid </c:v>
                </c:pt>
                <c:pt idx="2">
                  <c:v>Kibali </c:v>
                </c:pt>
                <c:pt idx="3">
                  <c:v>Loulo-Gounkoto </c:v>
                </c:pt>
                <c:pt idx="4">
                  <c:v>North Mara </c:v>
                </c:pt>
                <c:pt idx="5">
                  <c:v>Tongon</c:v>
                </c:pt>
                <c:pt idx="6">
                  <c:v>Norte Abierto</c:v>
                </c:pt>
                <c:pt idx="7">
                  <c:v>Porgera </c:v>
                </c:pt>
                <c:pt idx="8">
                  <c:v>Pueblo Viejo </c:v>
                </c:pt>
                <c:pt idx="9">
                  <c:v>Reko Diq </c:v>
                </c:pt>
                <c:pt idx="10">
                  <c:v>Veladero </c:v>
                </c:pt>
                <c:pt idx="11">
                  <c:v>Nevada Gold Mines</c:v>
                </c:pt>
                <c:pt idx="12">
                  <c:v>Other</c:v>
                </c:pt>
              </c:strCache>
            </c:strRef>
          </c:cat>
          <c:val>
            <c:numRef>
              <c:f>'Sheet1 (2)'!$C$33:$C$45</c:f>
              <c:numCache>
                <c:formatCode>0.00%</c:formatCode>
                <c:ptCount val="13"/>
                <c:pt idx="0">
                  <c:v>4.8235711220167565E-2</c:v>
                </c:pt>
                <c:pt idx="1">
                  <c:v>1.729768058069452E-2</c:v>
                </c:pt>
                <c:pt idx="2">
                  <c:v>7.0478251945289325E-2</c:v>
                </c:pt>
                <c:pt idx="3">
                  <c:v>3.073277229385531E-2</c:v>
                </c:pt>
                <c:pt idx="4">
                  <c:v>3.8196712134500196E-2</c:v>
                </c:pt>
                <c:pt idx="5">
                  <c:v>4.4410442051837059E-3</c:v>
                </c:pt>
                <c:pt idx="6">
                  <c:v>8.1730141255061482E-3</c:v>
                </c:pt>
                <c:pt idx="7">
                  <c:v>2.5974510645444197E-2</c:v>
                </c:pt>
                <c:pt idx="8">
                  <c:v>0.10451381761862999</c:v>
                </c:pt>
                <c:pt idx="9">
                  <c:v>0.10386072288257357</c:v>
                </c:pt>
                <c:pt idx="10">
                  <c:v>1.8342632158384803E-2</c:v>
                </c:pt>
                <c:pt idx="11">
                  <c:v>0.32703252411785561</c:v>
                </c:pt>
                <c:pt idx="12">
                  <c:v>0.20272060607191505</c:v>
                </c:pt>
              </c:numCache>
            </c:numRef>
          </c:val>
          <c:extLst>
            <c:ext xmlns:c16="http://schemas.microsoft.com/office/drawing/2014/chart" uri="{C3380CC4-5D6E-409C-BE32-E72D297353CC}">
              <c16:uniqueId val="{00000000-C6CA-AA4E-AF3D-583EEA23A09B}"/>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B5D6D3-8F38-014A-A448-4F85E6C4A33B}" type="doc">
      <dgm:prSet loTypeId="urn:microsoft.com/office/officeart/2005/8/layout/orgChart1" loCatId="" qsTypeId="urn:microsoft.com/office/officeart/2005/8/quickstyle/simple1" qsCatId="simple" csTypeId="urn:microsoft.com/office/officeart/2005/8/colors/accent2_4" csCatId="accent2" phldr="1"/>
      <dgm:spPr/>
      <dgm:t>
        <a:bodyPr/>
        <a:lstStyle/>
        <a:p>
          <a:endParaRPr lang="en-US"/>
        </a:p>
      </dgm:t>
    </dgm:pt>
    <dgm:pt modelId="{EEA3FE17-8C30-D84F-AB0E-53D2EC2685B8}">
      <dgm:prSet phldrT="[Text]"/>
      <dgm:spPr>
        <a:solidFill>
          <a:schemeClr val="tx1"/>
        </a:solidFill>
      </dgm:spPr>
      <dgm:t>
        <a:bodyPr/>
        <a:lstStyle/>
        <a:p>
          <a:r>
            <a:rPr lang="en-US"/>
            <a:t>Materials</a:t>
          </a:r>
        </a:p>
      </dgm:t>
    </dgm:pt>
    <dgm:pt modelId="{108775A4-B8E8-D341-98EE-FBDD6B34648D}" type="parTrans" cxnId="{998E05DE-C16D-2E42-B6BB-0036D9B6395B}">
      <dgm:prSet/>
      <dgm:spPr/>
      <dgm:t>
        <a:bodyPr/>
        <a:lstStyle/>
        <a:p>
          <a:endParaRPr lang="en-US"/>
        </a:p>
      </dgm:t>
    </dgm:pt>
    <dgm:pt modelId="{58A01A5D-5052-EB44-BC1E-B2577986C262}" type="sibTrans" cxnId="{998E05DE-C16D-2E42-B6BB-0036D9B6395B}">
      <dgm:prSet/>
      <dgm:spPr/>
      <dgm:t>
        <a:bodyPr/>
        <a:lstStyle/>
        <a:p>
          <a:endParaRPr lang="en-US"/>
        </a:p>
      </dgm:t>
    </dgm:pt>
    <dgm:pt modelId="{488D8FFB-B034-BA44-A80E-291F4AB30C59}" type="asst">
      <dgm:prSet phldrT="[Text]"/>
      <dgm:spPr>
        <a:solidFill>
          <a:schemeClr val="tx2">
            <a:lumMod val="50000"/>
          </a:schemeClr>
        </a:solidFill>
      </dgm:spPr>
      <dgm:t>
        <a:bodyPr/>
        <a:lstStyle/>
        <a:p>
          <a:r>
            <a:rPr lang="en-US"/>
            <a:t>Metals &amp; Mining</a:t>
          </a:r>
        </a:p>
      </dgm:t>
    </dgm:pt>
    <dgm:pt modelId="{A692C502-2206-8D44-8AA8-53AB1E93BD0D}" type="parTrans" cxnId="{E77C7E66-EEA3-8549-99A5-B9AA07D4C779}">
      <dgm:prSet/>
      <dgm:spPr/>
      <dgm:t>
        <a:bodyPr/>
        <a:lstStyle/>
        <a:p>
          <a:endParaRPr lang="en-US"/>
        </a:p>
      </dgm:t>
    </dgm:pt>
    <dgm:pt modelId="{56507327-CAD3-2842-9976-5E6D08301F7D}" type="sibTrans" cxnId="{E77C7E66-EEA3-8549-99A5-B9AA07D4C779}">
      <dgm:prSet/>
      <dgm:spPr/>
      <dgm:t>
        <a:bodyPr/>
        <a:lstStyle/>
        <a:p>
          <a:endParaRPr lang="en-US"/>
        </a:p>
      </dgm:t>
    </dgm:pt>
    <dgm:pt modelId="{CBBD1AB0-F41B-BC41-AFB3-36EC41C84679}" type="asst">
      <dgm:prSet/>
      <dgm:spPr>
        <a:solidFill>
          <a:schemeClr val="tx2">
            <a:lumMod val="50000"/>
          </a:schemeClr>
        </a:solidFill>
      </dgm:spPr>
      <dgm:t>
        <a:bodyPr/>
        <a:lstStyle/>
        <a:p>
          <a:r>
            <a:rPr lang="en-US"/>
            <a:t>Diversified Materials</a:t>
          </a:r>
        </a:p>
      </dgm:t>
    </dgm:pt>
    <dgm:pt modelId="{E39942F1-6698-C64B-BAD7-458DDBE68EF3}" type="parTrans" cxnId="{9A9DF375-5FD9-2A4B-AD73-C10FC30A0975}">
      <dgm:prSet/>
      <dgm:spPr/>
      <dgm:t>
        <a:bodyPr/>
        <a:lstStyle/>
        <a:p>
          <a:endParaRPr lang="en-US"/>
        </a:p>
      </dgm:t>
    </dgm:pt>
    <dgm:pt modelId="{0CC877E4-10B8-E642-ADEA-DEA5F1DB082B}" type="sibTrans" cxnId="{9A9DF375-5FD9-2A4B-AD73-C10FC30A0975}">
      <dgm:prSet/>
      <dgm:spPr/>
      <dgm:t>
        <a:bodyPr/>
        <a:lstStyle/>
        <a:p>
          <a:endParaRPr lang="en-US"/>
        </a:p>
      </dgm:t>
    </dgm:pt>
    <dgm:pt modelId="{698274E7-B701-0342-8228-4E0821244B93}">
      <dgm:prSet/>
      <dgm:spPr>
        <a:solidFill>
          <a:schemeClr val="accent2">
            <a:lumMod val="40000"/>
            <a:lumOff val="60000"/>
          </a:schemeClr>
        </a:solidFill>
        <a:ln w="28575">
          <a:solidFill>
            <a:schemeClr val="accent2">
              <a:lumMod val="50000"/>
            </a:schemeClr>
          </a:solidFill>
          <a:prstDash val="dash"/>
        </a:ln>
      </dgm:spPr>
      <dgm:t>
        <a:bodyPr/>
        <a:lstStyle/>
        <a:p>
          <a:r>
            <a:rPr lang="en-US">
              <a:solidFill>
                <a:sysClr val="windowText" lastClr="000000"/>
              </a:solidFill>
            </a:rPr>
            <a:t>Precious Metals</a:t>
          </a:r>
        </a:p>
      </dgm:t>
    </dgm:pt>
    <dgm:pt modelId="{883D6E0F-940F-3246-A6EA-DC06A712CA9A}" type="parTrans" cxnId="{23CBDA4F-4E06-1A49-8154-D17D31C6F6E8}">
      <dgm:prSet/>
      <dgm:spPr/>
      <dgm:t>
        <a:bodyPr/>
        <a:lstStyle/>
        <a:p>
          <a:endParaRPr lang="en-US"/>
        </a:p>
      </dgm:t>
    </dgm:pt>
    <dgm:pt modelId="{D8452A3E-C46A-704F-AD57-66AD73002664}" type="sibTrans" cxnId="{23CBDA4F-4E06-1A49-8154-D17D31C6F6E8}">
      <dgm:prSet/>
      <dgm:spPr/>
      <dgm:t>
        <a:bodyPr/>
        <a:lstStyle/>
        <a:p>
          <a:endParaRPr lang="en-US"/>
        </a:p>
      </dgm:t>
    </dgm:pt>
    <dgm:pt modelId="{F0E28E68-6B2D-BF45-8555-90564A8F0307}">
      <dgm:prSet/>
      <dgm:spPr/>
      <dgm:t>
        <a:bodyPr/>
        <a:lstStyle/>
        <a:p>
          <a:r>
            <a:rPr lang="en-US"/>
            <a:t>Forestry</a:t>
          </a:r>
        </a:p>
      </dgm:t>
    </dgm:pt>
    <dgm:pt modelId="{0C244D6F-B11E-5C49-B97E-2C42EFA8517F}" type="parTrans" cxnId="{7CF0D6B2-EF7A-204F-8B2B-CB308BE4BCF5}">
      <dgm:prSet/>
      <dgm:spPr/>
      <dgm:t>
        <a:bodyPr/>
        <a:lstStyle/>
        <a:p>
          <a:endParaRPr lang="en-US"/>
        </a:p>
      </dgm:t>
    </dgm:pt>
    <dgm:pt modelId="{66C64D10-213F-8A45-B143-A8334341F9EB}" type="sibTrans" cxnId="{7CF0D6B2-EF7A-204F-8B2B-CB308BE4BCF5}">
      <dgm:prSet/>
      <dgm:spPr/>
      <dgm:t>
        <a:bodyPr/>
        <a:lstStyle/>
        <a:p>
          <a:endParaRPr lang="en-US"/>
        </a:p>
      </dgm:t>
    </dgm:pt>
    <dgm:pt modelId="{C628137C-D77F-8447-87E1-889679C35BF1}">
      <dgm:prSet/>
      <dgm:spPr/>
      <dgm:t>
        <a:bodyPr/>
        <a:lstStyle/>
        <a:p>
          <a:r>
            <a:rPr lang="en-US"/>
            <a:t>Paper Products</a:t>
          </a:r>
        </a:p>
      </dgm:t>
    </dgm:pt>
    <dgm:pt modelId="{95CBE250-AEF6-754D-AECC-9E71622E8A2C}" type="parTrans" cxnId="{EC14467B-5360-C940-8B26-FD88F92E70F1}">
      <dgm:prSet/>
      <dgm:spPr/>
      <dgm:t>
        <a:bodyPr/>
        <a:lstStyle/>
        <a:p>
          <a:endParaRPr lang="en-US"/>
        </a:p>
      </dgm:t>
    </dgm:pt>
    <dgm:pt modelId="{369938A9-66C0-3741-9C81-0AAFA4194F99}" type="sibTrans" cxnId="{EC14467B-5360-C940-8B26-FD88F92E70F1}">
      <dgm:prSet/>
      <dgm:spPr/>
      <dgm:t>
        <a:bodyPr/>
        <a:lstStyle/>
        <a:p>
          <a:endParaRPr lang="en-US"/>
        </a:p>
      </dgm:t>
    </dgm:pt>
    <dgm:pt modelId="{7F9D850A-8F52-3942-BF5D-A9487AFA0049}">
      <dgm:prSet/>
      <dgm:spPr/>
      <dgm:t>
        <a:bodyPr/>
        <a:lstStyle/>
        <a:p>
          <a:r>
            <a:rPr lang="en-US"/>
            <a:t>Diversified Chemicals</a:t>
          </a:r>
        </a:p>
      </dgm:t>
    </dgm:pt>
    <dgm:pt modelId="{D37A5E2B-52F4-D94F-B727-6603033E08C4}" type="parTrans" cxnId="{C9A2F308-7DD0-8745-8ED5-AD46B3C5049A}">
      <dgm:prSet/>
      <dgm:spPr/>
      <dgm:t>
        <a:bodyPr/>
        <a:lstStyle/>
        <a:p>
          <a:endParaRPr lang="en-US"/>
        </a:p>
      </dgm:t>
    </dgm:pt>
    <dgm:pt modelId="{2F01C0A6-D634-D049-93CB-F7FDCC27A8C3}" type="sibTrans" cxnId="{C9A2F308-7DD0-8745-8ED5-AD46B3C5049A}">
      <dgm:prSet/>
      <dgm:spPr/>
      <dgm:t>
        <a:bodyPr/>
        <a:lstStyle/>
        <a:p>
          <a:endParaRPr lang="en-US"/>
        </a:p>
      </dgm:t>
    </dgm:pt>
    <dgm:pt modelId="{23CF7B63-5888-4140-80DE-3BE5B70B4BBC}">
      <dgm:prSet/>
      <dgm:spPr/>
      <dgm:t>
        <a:bodyPr/>
        <a:lstStyle/>
        <a:p>
          <a:r>
            <a:rPr lang="en-US"/>
            <a:t>Base Metals</a:t>
          </a:r>
        </a:p>
      </dgm:t>
    </dgm:pt>
    <dgm:pt modelId="{F5AC3F94-5828-4746-9987-97FD3C3D4D9C}" type="parTrans" cxnId="{40CC02C0-CE76-0F46-8155-C064C32BC0F7}">
      <dgm:prSet/>
      <dgm:spPr/>
      <dgm:t>
        <a:bodyPr/>
        <a:lstStyle/>
        <a:p>
          <a:endParaRPr lang="en-US"/>
        </a:p>
      </dgm:t>
    </dgm:pt>
    <dgm:pt modelId="{F8234A02-A1D1-D84A-91A7-1CE1D3A9E942}" type="sibTrans" cxnId="{40CC02C0-CE76-0F46-8155-C064C32BC0F7}">
      <dgm:prSet/>
      <dgm:spPr/>
      <dgm:t>
        <a:bodyPr/>
        <a:lstStyle/>
        <a:p>
          <a:endParaRPr lang="en-US"/>
        </a:p>
      </dgm:t>
    </dgm:pt>
    <dgm:pt modelId="{D734C7D9-895F-244B-B366-CEA18588BACB}">
      <dgm:prSet/>
      <dgm:spPr/>
      <dgm:t>
        <a:bodyPr/>
        <a:lstStyle/>
        <a:p>
          <a:r>
            <a:rPr lang="en-US"/>
            <a:t>Other Commodities</a:t>
          </a:r>
        </a:p>
      </dgm:t>
    </dgm:pt>
    <dgm:pt modelId="{5817F511-AB0F-5B4D-86AB-A6EFFE2FE144}" type="parTrans" cxnId="{0898EDB9-6D00-C849-9DF9-606BFFDA0CE1}">
      <dgm:prSet/>
      <dgm:spPr/>
      <dgm:t>
        <a:bodyPr/>
        <a:lstStyle/>
        <a:p>
          <a:endParaRPr lang="en-US"/>
        </a:p>
      </dgm:t>
    </dgm:pt>
    <dgm:pt modelId="{4095D8C2-CD47-974A-B41F-A068138C390C}" type="sibTrans" cxnId="{0898EDB9-6D00-C849-9DF9-606BFFDA0CE1}">
      <dgm:prSet/>
      <dgm:spPr/>
      <dgm:t>
        <a:bodyPr/>
        <a:lstStyle/>
        <a:p>
          <a:endParaRPr lang="en-US"/>
        </a:p>
      </dgm:t>
    </dgm:pt>
    <dgm:pt modelId="{8D6AF212-9602-3949-A7F6-AD0510C3C361}">
      <dgm:prSet/>
      <dgm:spPr>
        <a:solidFill>
          <a:schemeClr val="accent4">
            <a:lumMod val="20000"/>
            <a:lumOff val="80000"/>
          </a:schemeClr>
        </a:solidFill>
        <a:ln w="28575">
          <a:solidFill>
            <a:schemeClr val="accent2">
              <a:lumMod val="50000"/>
            </a:schemeClr>
          </a:solidFill>
          <a:prstDash val="dash"/>
        </a:ln>
      </dgm:spPr>
      <dgm:t>
        <a:bodyPr/>
        <a:lstStyle/>
        <a:p>
          <a:r>
            <a:rPr lang="en-US">
              <a:solidFill>
                <a:sysClr val="windowText" lastClr="000000"/>
              </a:solidFill>
            </a:rPr>
            <a:t>Gold</a:t>
          </a:r>
        </a:p>
      </dgm:t>
    </dgm:pt>
    <dgm:pt modelId="{EFEABC15-42E4-094E-9021-2AB787A27B7B}" type="parTrans" cxnId="{C127AAFB-277D-AD40-864F-5E4673229385}">
      <dgm:prSet/>
      <dgm:spPr/>
      <dgm:t>
        <a:bodyPr/>
        <a:lstStyle/>
        <a:p>
          <a:endParaRPr lang="en-US"/>
        </a:p>
      </dgm:t>
    </dgm:pt>
    <dgm:pt modelId="{6913A144-51B1-8749-A3B5-C9DD470F565B}" type="sibTrans" cxnId="{C127AAFB-277D-AD40-864F-5E4673229385}">
      <dgm:prSet/>
      <dgm:spPr/>
      <dgm:t>
        <a:bodyPr/>
        <a:lstStyle/>
        <a:p>
          <a:endParaRPr lang="en-US"/>
        </a:p>
      </dgm:t>
    </dgm:pt>
    <dgm:pt modelId="{F2F512BD-E6D1-1F46-8B37-2EF4F6B38EC8}">
      <dgm:prSet/>
      <dgm:spPr>
        <a:solidFill>
          <a:schemeClr val="bg1">
            <a:lumMod val="65000"/>
          </a:schemeClr>
        </a:solidFill>
      </dgm:spPr>
      <dgm:t>
        <a:bodyPr/>
        <a:lstStyle/>
        <a:p>
          <a:r>
            <a:rPr lang="en-US"/>
            <a:t>Silver</a:t>
          </a:r>
        </a:p>
      </dgm:t>
    </dgm:pt>
    <dgm:pt modelId="{65651616-B5CB-BD4E-85F0-96819571506E}" type="parTrans" cxnId="{4A909D6C-79B6-BC40-96CE-5574C827A430}">
      <dgm:prSet/>
      <dgm:spPr/>
      <dgm:t>
        <a:bodyPr/>
        <a:lstStyle/>
        <a:p>
          <a:endParaRPr lang="en-US"/>
        </a:p>
      </dgm:t>
    </dgm:pt>
    <dgm:pt modelId="{18FCC1F0-12CD-0B49-BC0E-5A51AB1C04E2}" type="sibTrans" cxnId="{4A909D6C-79B6-BC40-96CE-5574C827A430}">
      <dgm:prSet/>
      <dgm:spPr/>
      <dgm:t>
        <a:bodyPr/>
        <a:lstStyle/>
        <a:p>
          <a:endParaRPr lang="en-US"/>
        </a:p>
      </dgm:t>
    </dgm:pt>
    <dgm:pt modelId="{3A803611-CCB3-4C44-AF40-807C05D1B894}">
      <dgm:prSet/>
      <dgm:spPr>
        <a:solidFill>
          <a:schemeClr val="bg1">
            <a:lumMod val="65000"/>
          </a:schemeClr>
        </a:solidFill>
      </dgm:spPr>
      <dgm:t>
        <a:bodyPr/>
        <a:lstStyle/>
        <a:p>
          <a:r>
            <a:rPr lang="en-US"/>
            <a:t>PGMs</a:t>
          </a:r>
        </a:p>
      </dgm:t>
    </dgm:pt>
    <dgm:pt modelId="{FF41CE03-2A82-F549-BE05-80F834A0E8C6}" type="parTrans" cxnId="{D445123D-241A-3D4E-8386-0A58A5FB2A72}">
      <dgm:prSet/>
      <dgm:spPr/>
      <dgm:t>
        <a:bodyPr/>
        <a:lstStyle/>
        <a:p>
          <a:endParaRPr lang="en-US"/>
        </a:p>
      </dgm:t>
    </dgm:pt>
    <dgm:pt modelId="{144B997B-1561-7049-877B-EDD7D5F46AEF}" type="sibTrans" cxnId="{D445123D-241A-3D4E-8386-0A58A5FB2A72}">
      <dgm:prSet/>
      <dgm:spPr/>
      <dgm:t>
        <a:bodyPr/>
        <a:lstStyle/>
        <a:p>
          <a:endParaRPr lang="en-US"/>
        </a:p>
      </dgm:t>
    </dgm:pt>
    <dgm:pt modelId="{C062AB22-6E05-AF41-B161-4E9BDAA0F99C}">
      <dgm:prSet/>
      <dgm:spPr>
        <a:solidFill>
          <a:schemeClr val="bg1">
            <a:lumMod val="65000"/>
          </a:schemeClr>
        </a:solidFill>
      </dgm:spPr>
      <dgm:t>
        <a:bodyPr/>
        <a:lstStyle/>
        <a:p>
          <a:r>
            <a:rPr lang="en-US"/>
            <a:t>Copper</a:t>
          </a:r>
        </a:p>
      </dgm:t>
    </dgm:pt>
    <dgm:pt modelId="{03345A48-7966-4C4B-BA24-4C131930E1A1}" type="parTrans" cxnId="{2531F496-9297-6C46-9993-5628756383B7}">
      <dgm:prSet/>
      <dgm:spPr/>
      <dgm:t>
        <a:bodyPr/>
        <a:lstStyle/>
        <a:p>
          <a:endParaRPr lang="en-US"/>
        </a:p>
      </dgm:t>
    </dgm:pt>
    <dgm:pt modelId="{EE9F86DA-48E9-974B-9234-B55AA119B1AC}" type="sibTrans" cxnId="{2531F496-9297-6C46-9993-5628756383B7}">
      <dgm:prSet/>
      <dgm:spPr/>
      <dgm:t>
        <a:bodyPr/>
        <a:lstStyle/>
        <a:p>
          <a:endParaRPr lang="en-US"/>
        </a:p>
      </dgm:t>
    </dgm:pt>
    <dgm:pt modelId="{A6A82852-6F0C-7A41-AD46-24C2B65D0628}">
      <dgm:prSet/>
      <dgm:spPr>
        <a:solidFill>
          <a:schemeClr val="bg1">
            <a:lumMod val="65000"/>
          </a:schemeClr>
        </a:solidFill>
      </dgm:spPr>
      <dgm:t>
        <a:bodyPr/>
        <a:lstStyle/>
        <a:p>
          <a:r>
            <a:rPr lang="en-US"/>
            <a:t>Iron</a:t>
          </a:r>
        </a:p>
      </dgm:t>
    </dgm:pt>
    <dgm:pt modelId="{CDA58F01-A5AE-664F-BC2D-DDE858FDA202}" type="parTrans" cxnId="{46A14F9E-3499-8041-A50D-B99A11F391B0}">
      <dgm:prSet/>
      <dgm:spPr/>
      <dgm:t>
        <a:bodyPr/>
        <a:lstStyle/>
        <a:p>
          <a:endParaRPr lang="en-US"/>
        </a:p>
      </dgm:t>
    </dgm:pt>
    <dgm:pt modelId="{43CC9F74-B7C0-6C42-91C4-BAF43A327AC7}" type="sibTrans" cxnId="{46A14F9E-3499-8041-A50D-B99A11F391B0}">
      <dgm:prSet/>
      <dgm:spPr/>
      <dgm:t>
        <a:bodyPr/>
        <a:lstStyle/>
        <a:p>
          <a:endParaRPr lang="en-US"/>
        </a:p>
      </dgm:t>
    </dgm:pt>
    <dgm:pt modelId="{7E20819F-3993-8C47-AA52-0140C2738524}">
      <dgm:prSet/>
      <dgm:spPr>
        <a:solidFill>
          <a:schemeClr val="bg1">
            <a:lumMod val="65000"/>
          </a:schemeClr>
        </a:solidFill>
      </dgm:spPr>
      <dgm:t>
        <a:bodyPr/>
        <a:lstStyle/>
        <a:p>
          <a:r>
            <a:rPr lang="en-US"/>
            <a:t>Nickel</a:t>
          </a:r>
        </a:p>
      </dgm:t>
    </dgm:pt>
    <dgm:pt modelId="{0743DCFA-0891-2843-8BAE-ECB75DD47280}" type="parTrans" cxnId="{931FBDFD-D5C0-5649-B67B-B2CE8CD3A533}">
      <dgm:prSet/>
      <dgm:spPr/>
      <dgm:t>
        <a:bodyPr/>
        <a:lstStyle/>
        <a:p>
          <a:endParaRPr lang="en-US"/>
        </a:p>
      </dgm:t>
    </dgm:pt>
    <dgm:pt modelId="{4BB32091-94FC-CC44-A27A-67996230E4F3}" type="sibTrans" cxnId="{931FBDFD-D5C0-5649-B67B-B2CE8CD3A533}">
      <dgm:prSet/>
      <dgm:spPr/>
      <dgm:t>
        <a:bodyPr/>
        <a:lstStyle/>
        <a:p>
          <a:endParaRPr lang="en-US"/>
        </a:p>
      </dgm:t>
    </dgm:pt>
    <dgm:pt modelId="{E90DBB4F-FC54-9F49-A4BD-0DADC7E98D7F}">
      <dgm:prSet/>
      <dgm:spPr>
        <a:solidFill>
          <a:schemeClr val="bg1">
            <a:lumMod val="65000"/>
          </a:schemeClr>
        </a:solidFill>
      </dgm:spPr>
      <dgm:t>
        <a:bodyPr/>
        <a:lstStyle/>
        <a:p>
          <a:r>
            <a:rPr lang="en-US"/>
            <a:t>Zinc</a:t>
          </a:r>
        </a:p>
      </dgm:t>
    </dgm:pt>
    <dgm:pt modelId="{2A22618E-9D9A-A34B-B80A-E6B723A6FC1C}" type="parTrans" cxnId="{30C53518-FE16-CC45-A559-2C492AE1D6F8}">
      <dgm:prSet/>
      <dgm:spPr/>
      <dgm:t>
        <a:bodyPr/>
        <a:lstStyle/>
        <a:p>
          <a:endParaRPr lang="en-US"/>
        </a:p>
      </dgm:t>
    </dgm:pt>
    <dgm:pt modelId="{E163BE3B-3E12-6341-801B-62FE6260AAF8}" type="sibTrans" cxnId="{30C53518-FE16-CC45-A559-2C492AE1D6F8}">
      <dgm:prSet/>
      <dgm:spPr/>
      <dgm:t>
        <a:bodyPr/>
        <a:lstStyle/>
        <a:p>
          <a:endParaRPr lang="en-US"/>
        </a:p>
      </dgm:t>
    </dgm:pt>
    <dgm:pt modelId="{DBB258FE-40E7-254A-8FB4-734E2E5B24DB}">
      <dgm:prSet/>
      <dgm:spPr>
        <a:solidFill>
          <a:schemeClr val="bg1">
            <a:lumMod val="65000"/>
          </a:schemeClr>
        </a:solidFill>
      </dgm:spPr>
      <dgm:t>
        <a:bodyPr/>
        <a:lstStyle/>
        <a:p>
          <a:r>
            <a:rPr lang="en-US"/>
            <a:t>Thermal Coal</a:t>
          </a:r>
        </a:p>
      </dgm:t>
    </dgm:pt>
    <dgm:pt modelId="{E30454A2-125E-0643-87B0-2CBE2290B7EB}" type="parTrans" cxnId="{6013B2B2-9711-C148-854A-E6462B47D1F7}">
      <dgm:prSet/>
      <dgm:spPr/>
      <dgm:t>
        <a:bodyPr/>
        <a:lstStyle/>
        <a:p>
          <a:endParaRPr lang="en-US"/>
        </a:p>
      </dgm:t>
    </dgm:pt>
    <dgm:pt modelId="{01A439C0-1B34-B14F-9055-2CD6496F045D}" type="sibTrans" cxnId="{6013B2B2-9711-C148-854A-E6462B47D1F7}">
      <dgm:prSet/>
      <dgm:spPr/>
      <dgm:t>
        <a:bodyPr/>
        <a:lstStyle/>
        <a:p>
          <a:endParaRPr lang="en-US"/>
        </a:p>
      </dgm:t>
    </dgm:pt>
    <dgm:pt modelId="{11BA9803-FBF9-9343-B86A-A635B8C455CC}">
      <dgm:prSet/>
      <dgm:spPr>
        <a:solidFill>
          <a:schemeClr val="bg1">
            <a:lumMod val="65000"/>
          </a:schemeClr>
        </a:solidFill>
      </dgm:spPr>
      <dgm:t>
        <a:bodyPr/>
        <a:lstStyle/>
        <a:p>
          <a:r>
            <a:rPr lang="en-US"/>
            <a:t>Potash</a:t>
          </a:r>
        </a:p>
      </dgm:t>
    </dgm:pt>
    <dgm:pt modelId="{12A5EEC9-433A-A24C-B7A6-43BBD23AC41B}" type="parTrans" cxnId="{C9387ABB-1B3A-CA46-B8FD-DE6D12066728}">
      <dgm:prSet/>
      <dgm:spPr/>
      <dgm:t>
        <a:bodyPr/>
        <a:lstStyle/>
        <a:p>
          <a:endParaRPr lang="en-US"/>
        </a:p>
      </dgm:t>
    </dgm:pt>
    <dgm:pt modelId="{B63C0256-AF55-5A4A-8630-589E67837450}" type="sibTrans" cxnId="{C9387ABB-1B3A-CA46-B8FD-DE6D12066728}">
      <dgm:prSet/>
      <dgm:spPr/>
      <dgm:t>
        <a:bodyPr/>
        <a:lstStyle/>
        <a:p>
          <a:endParaRPr lang="en-US"/>
        </a:p>
      </dgm:t>
    </dgm:pt>
    <dgm:pt modelId="{BD8DB209-C512-3049-BB88-348A174A1D96}">
      <dgm:prSet/>
      <dgm:spPr>
        <a:solidFill>
          <a:schemeClr val="bg1">
            <a:lumMod val="65000"/>
          </a:schemeClr>
        </a:solidFill>
      </dgm:spPr>
      <dgm:t>
        <a:bodyPr/>
        <a:lstStyle/>
        <a:p>
          <a:r>
            <a:rPr lang="en-US"/>
            <a:t>Other</a:t>
          </a:r>
        </a:p>
      </dgm:t>
    </dgm:pt>
    <dgm:pt modelId="{BB59F954-E84C-7541-9A12-8E7BD79E6102}" type="parTrans" cxnId="{F6A53A9E-C8FB-1142-99C9-A87CE4DC1342}">
      <dgm:prSet/>
      <dgm:spPr/>
      <dgm:t>
        <a:bodyPr/>
        <a:lstStyle/>
        <a:p>
          <a:endParaRPr lang="en-US"/>
        </a:p>
      </dgm:t>
    </dgm:pt>
    <dgm:pt modelId="{9AC5B0B2-9BCD-E046-BC2F-1988B6284377}" type="sibTrans" cxnId="{F6A53A9E-C8FB-1142-99C9-A87CE4DC1342}">
      <dgm:prSet/>
      <dgm:spPr/>
      <dgm:t>
        <a:bodyPr/>
        <a:lstStyle/>
        <a:p>
          <a:endParaRPr lang="en-US"/>
        </a:p>
      </dgm:t>
    </dgm:pt>
    <dgm:pt modelId="{4B105EA4-DC38-084D-B948-B9247540601A}">
      <dgm:prSet/>
      <dgm:spPr>
        <a:solidFill>
          <a:schemeClr val="bg1">
            <a:lumMod val="65000"/>
          </a:schemeClr>
        </a:solidFill>
      </dgm:spPr>
      <dgm:t>
        <a:bodyPr/>
        <a:lstStyle/>
        <a:p>
          <a:r>
            <a:rPr lang="en-US"/>
            <a:t>Metallurgic Coal</a:t>
          </a:r>
        </a:p>
      </dgm:t>
    </dgm:pt>
    <dgm:pt modelId="{8661069D-03BF-3644-876A-8B44DE457B2D}" type="parTrans" cxnId="{464F9BA2-49B2-2040-A3F4-82D592B9D455}">
      <dgm:prSet/>
      <dgm:spPr/>
      <dgm:t>
        <a:bodyPr/>
        <a:lstStyle/>
        <a:p>
          <a:endParaRPr lang="en-US"/>
        </a:p>
      </dgm:t>
    </dgm:pt>
    <dgm:pt modelId="{C5BE3C3E-2744-3841-84BD-FF5A5B8C1EAF}" type="sibTrans" cxnId="{464F9BA2-49B2-2040-A3F4-82D592B9D455}">
      <dgm:prSet/>
      <dgm:spPr/>
      <dgm:t>
        <a:bodyPr/>
        <a:lstStyle/>
        <a:p>
          <a:endParaRPr lang="en-US"/>
        </a:p>
      </dgm:t>
    </dgm:pt>
    <dgm:pt modelId="{9FCAE758-863A-184C-8E82-9B524AEA2210}">
      <dgm:prSet/>
      <dgm:spPr/>
      <dgm:t>
        <a:bodyPr/>
        <a:lstStyle/>
        <a:p>
          <a:r>
            <a:rPr lang="en-US"/>
            <a:t>Agricultural products</a:t>
          </a:r>
        </a:p>
      </dgm:t>
    </dgm:pt>
    <dgm:pt modelId="{D2125FDF-F233-D546-BF26-502DD0F88A9E}" type="parTrans" cxnId="{F6EB2410-D6E7-A040-8F86-5CE7D61BACEF}">
      <dgm:prSet/>
      <dgm:spPr/>
      <dgm:t>
        <a:bodyPr/>
        <a:lstStyle/>
        <a:p>
          <a:endParaRPr lang="en-US"/>
        </a:p>
      </dgm:t>
    </dgm:pt>
    <dgm:pt modelId="{2C321F27-D3AD-3B47-9A0E-1EFDFBF07E5E}" type="sibTrans" cxnId="{F6EB2410-D6E7-A040-8F86-5CE7D61BACEF}">
      <dgm:prSet/>
      <dgm:spPr/>
      <dgm:t>
        <a:bodyPr/>
        <a:lstStyle/>
        <a:p>
          <a:endParaRPr lang="en-US"/>
        </a:p>
      </dgm:t>
    </dgm:pt>
    <dgm:pt modelId="{DD5F9882-F04F-484A-B93C-0130CD1F86AD}" type="pres">
      <dgm:prSet presAssocID="{2AB5D6D3-8F38-014A-A448-4F85E6C4A33B}" presName="hierChild1" presStyleCnt="0">
        <dgm:presLayoutVars>
          <dgm:orgChart val="1"/>
          <dgm:chPref val="1"/>
          <dgm:dir/>
          <dgm:animOne val="branch"/>
          <dgm:animLvl val="lvl"/>
          <dgm:resizeHandles/>
        </dgm:presLayoutVars>
      </dgm:prSet>
      <dgm:spPr/>
    </dgm:pt>
    <dgm:pt modelId="{63B9779E-613D-FF49-99AF-B3FB747DC55E}" type="pres">
      <dgm:prSet presAssocID="{EEA3FE17-8C30-D84F-AB0E-53D2EC2685B8}" presName="hierRoot1" presStyleCnt="0">
        <dgm:presLayoutVars>
          <dgm:hierBranch val="init"/>
        </dgm:presLayoutVars>
      </dgm:prSet>
      <dgm:spPr/>
    </dgm:pt>
    <dgm:pt modelId="{DB31DEA6-3500-9441-AFBC-987FFB434128}" type="pres">
      <dgm:prSet presAssocID="{EEA3FE17-8C30-D84F-AB0E-53D2EC2685B8}" presName="rootComposite1" presStyleCnt="0"/>
      <dgm:spPr/>
    </dgm:pt>
    <dgm:pt modelId="{F67E5743-76FC-104A-BC7F-FD9DD7DC642A}" type="pres">
      <dgm:prSet presAssocID="{EEA3FE17-8C30-D84F-AB0E-53D2EC2685B8}" presName="rootText1" presStyleLbl="node0" presStyleIdx="0" presStyleCnt="1">
        <dgm:presLayoutVars>
          <dgm:chPref val="3"/>
        </dgm:presLayoutVars>
      </dgm:prSet>
      <dgm:spPr/>
    </dgm:pt>
    <dgm:pt modelId="{59385E4E-2C11-3642-AFF7-B63940F649B1}" type="pres">
      <dgm:prSet presAssocID="{EEA3FE17-8C30-D84F-AB0E-53D2EC2685B8}" presName="rootConnector1" presStyleLbl="node1" presStyleIdx="0" presStyleCnt="0"/>
      <dgm:spPr/>
    </dgm:pt>
    <dgm:pt modelId="{DCE51385-9CC1-7944-B3DF-6C48871EFA96}" type="pres">
      <dgm:prSet presAssocID="{EEA3FE17-8C30-D84F-AB0E-53D2EC2685B8}" presName="hierChild2" presStyleCnt="0"/>
      <dgm:spPr/>
    </dgm:pt>
    <dgm:pt modelId="{20917A4C-BB2F-DA4E-B6FC-D19D0081EC64}" type="pres">
      <dgm:prSet presAssocID="{EEA3FE17-8C30-D84F-AB0E-53D2EC2685B8}" presName="hierChild3" presStyleCnt="0"/>
      <dgm:spPr/>
    </dgm:pt>
    <dgm:pt modelId="{A66ECD77-9366-AB4E-A1BF-CC2CAB3D510C}" type="pres">
      <dgm:prSet presAssocID="{A692C502-2206-8D44-8AA8-53AB1E93BD0D}" presName="Name111" presStyleLbl="parChTrans1D2" presStyleIdx="0" presStyleCnt="2"/>
      <dgm:spPr/>
    </dgm:pt>
    <dgm:pt modelId="{BB5ABB49-7A8E-2440-9B56-285F8BD553F4}" type="pres">
      <dgm:prSet presAssocID="{488D8FFB-B034-BA44-A80E-291F4AB30C59}" presName="hierRoot3" presStyleCnt="0">
        <dgm:presLayoutVars>
          <dgm:hierBranch val="init"/>
        </dgm:presLayoutVars>
      </dgm:prSet>
      <dgm:spPr/>
    </dgm:pt>
    <dgm:pt modelId="{76C5EFDE-D2F3-C24B-87A1-9E96AF2B1BBF}" type="pres">
      <dgm:prSet presAssocID="{488D8FFB-B034-BA44-A80E-291F4AB30C59}" presName="rootComposite3" presStyleCnt="0"/>
      <dgm:spPr/>
    </dgm:pt>
    <dgm:pt modelId="{41B2C330-F353-CC4B-B408-C5AF89F3A5FC}" type="pres">
      <dgm:prSet presAssocID="{488D8FFB-B034-BA44-A80E-291F4AB30C59}" presName="rootText3" presStyleLbl="asst1" presStyleIdx="0" presStyleCnt="2" custLinFactNeighborX="-62061" custLinFactNeighborY="-19230">
        <dgm:presLayoutVars>
          <dgm:chPref val="3"/>
        </dgm:presLayoutVars>
      </dgm:prSet>
      <dgm:spPr/>
    </dgm:pt>
    <dgm:pt modelId="{2EE033DE-3B02-E643-8877-1FB5AC112740}" type="pres">
      <dgm:prSet presAssocID="{488D8FFB-B034-BA44-A80E-291F4AB30C59}" presName="rootConnector3" presStyleLbl="asst1" presStyleIdx="0" presStyleCnt="2"/>
      <dgm:spPr/>
    </dgm:pt>
    <dgm:pt modelId="{B0009279-B323-0B4A-A2C3-4B70929E13CE}" type="pres">
      <dgm:prSet presAssocID="{488D8FFB-B034-BA44-A80E-291F4AB30C59}" presName="hierChild6" presStyleCnt="0"/>
      <dgm:spPr/>
    </dgm:pt>
    <dgm:pt modelId="{C926C33E-7E89-6A41-AB04-A3C5AAD9BE71}" type="pres">
      <dgm:prSet presAssocID="{883D6E0F-940F-3246-A6EA-DC06A712CA9A}" presName="Name37" presStyleLbl="parChTrans1D3" presStyleIdx="0" presStyleCnt="7"/>
      <dgm:spPr/>
    </dgm:pt>
    <dgm:pt modelId="{A9665BF0-36E3-BB47-B666-68BCAD4D4B85}" type="pres">
      <dgm:prSet presAssocID="{698274E7-B701-0342-8228-4E0821244B93}" presName="hierRoot2" presStyleCnt="0">
        <dgm:presLayoutVars>
          <dgm:hierBranch val="init"/>
        </dgm:presLayoutVars>
      </dgm:prSet>
      <dgm:spPr/>
    </dgm:pt>
    <dgm:pt modelId="{8AE65605-30A1-984F-9717-0B3791C1A297}" type="pres">
      <dgm:prSet presAssocID="{698274E7-B701-0342-8228-4E0821244B93}" presName="rootComposite" presStyleCnt="0"/>
      <dgm:spPr/>
    </dgm:pt>
    <dgm:pt modelId="{34A8C15B-1D1B-A841-B099-226A9F3715A1}" type="pres">
      <dgm:prSet presAssocID="{698274E7-B701-0342-8228-4E0821244B93}" presName="rootText" presStyleLbl="node3" presStyleIdx="0" presStyleCnt="7">
        <dgm:presLayoutVars>
          <dgm:chPref val="3"/>
        </dgm:presLayoutVars>
      </dgm:prSet>
      <dgm:spPr/>
    </dgm:pt>
    <dgm:pt modelId="{476F9FEC-5979-A048-9ED9-2C1690B1AE8E}" type="pres">
      <dgm:prSet presAssocID="{698274E7-B701-0342-8228-4E0821244B93}" presName="rootConnector" presStyleLbl="node3" presStyleIdx="0" presStyleCnt="7"/>
      <dgm:spPr/>
    </dgm:pt>
    <dgm:pt modelId="{27BE4D80-115A-034F-BFBC-B9D0EE6EEB87}" type="pres">
      <dgm:prSet presAssocID="{698274E7-B701-0342-8228-4E0821244B93}" presName="hierChild4" presStyleCnt="0"/>
      <dgm:spPr/>
    </dgm:pt>
    <dgm:pt modelId="{BFF95BA9-F6AB-504E-A45F-9890ABBF879D}" type="pres">
      <dgm:prSet presAssocID="{EFEABC15-42E4-094E-9021-2AB787A27B7B}" presName="Name37" presStyleLbl="parChTrans1D4" presStyleIdx="0" presStyleCnt="11"/>
      <dgm:spPr/>
    </dgm:pt>
    <dgm:pt modelId="{3CD551E1-3BB0-D24C-91E5-307DE6CEE169}" type="pres">
      <dgm:prSet presAssocID="{8D6AF212-9602-3949-A7F6-AD0510C3C361}" presName="hierRoot2" presStyleCnt="0">
        <dgm:presLayoutVars>
          <dgm:hierBranch val="init"/>
        </dgm:presLayoutVars>
      </dgm:prSet>
      <dgm:spPr/>
    </dgm:pt>
    <dgm:pt modelId="{6C9744FC-8F3D-D24F-9EDB-5573EA92847D}" type="pres">
      <dgm:prSet presAssocID="{8D6AF212-9602-3949-A7F6-AD0510C3C361}" presName="rootComposite" presStyleCnt="0"/>
      <dgm:spPr/>
    </dgm:pt>
    <dgm:pt modelId="{0F28B352-676C-F54A-9D72-BB74D12D6B66}" type="pres">
      <dgm:prSet presAssocID="{8D6AF212-9602-3949-A7F6-AD0510C3C361}" presName="rootText" presStyleLbl="node4" presStyleIdx="0" presStyleCnt="11">
        <dgm:presLayoutVars>
          <dgm:chPref val="3"/>
        </dgm:presLayoutVars>
      </dgm:prSet>
      <dgm:spPr/>
    </dgm:pt>
    <dgm:pt modelId="{A9F99306-6380-E647-AF6D-DA1A8BA6DC76}" type="pres">
      <dgm:prSet presAssocID="{8D6AF212-9602-3949-A7F6-AD0510C3C361}" presName="rootConnector" presStyleLbl="node4" presStyleIdx="0" presStyleCnt="11"/>
      <dgm:spPr/>
    </dgm:pt>
    <dgm:pt modelId="{5CB06BD1-E53A-3A45-B07F-44F0E7F0A23A}" type="pres">
      <dgm:prSet presAssocID="{8D6AF212-9602-3949-A7F6-AD0510C3C361}" presName="hierChild4" presStyleCnt="0"/>
      <dgm:spPr/>
    </dgm:pt>
    <dgm:pt modelId="{FFD01FF9-DEB1-7D41-A9C3-FD504470CD76}" type="pres">
      <dgm:prSet presAssocID="{8D6AF212-9602-3949-A7F6-AD0510C3C361}" presName="hierChild5" presStyleCnt="0"/>
      <dgm:spPr/>
    </dgm:pt>
    <dgm:pt modelId="{576C1B40-0C2A-B140-9D57-7CF438133BBF}" type="pres">
      <dgm:prSet presAssocID="{65651616-B5CB-BD4E-85F0-96819571506E}" presName="Name37" presStyleLbl="parChTrans1D4" presStyleIdx="1" presStyleCnt="11"/>
      <dgm:spPr/>
    </dgm:pt>
    <dgm:pt modelId="{654F1F80-F343-D243-A3F6-2EEE5BD68CEE}" type="pres">
      <dgm:prSet presAssocID="{F2F512BD-E6D1-1F46-8B37-2EF4F6B38EC8}" presName="hierRoot2" presStyleCnt="0">
        <dgm:presLayoutVars>
          <dgm:hierBranch val="init"/>
        </dgm:presLayoutVars>
      </dgm:prSet>
      <dgm:spPr/>
    </dgm:pt>
    <dgm:pt modelId="{E7D2C4EB-57A3-4940-AE0C-64D88E1214C0}" type="pres">
      <dgm:prSet presAssocID="{F2F512BD-E6D1-1F46-8B37-2EF4F6B38EC8}" presName="rootComposite" presStyleCnt="0"/>
      <dgm:spPr/>
    </dgm:pt>
    <dgm:pt modelId="{28993B25-DB5D-074B-A3ED-DF52D7A6E069}" type="pres">
      <dgm:prSet presAssocID="{F2F512BD-E6D1-1F46-8B37-2EF4F6B38EC8}" presName="rootText" presStyleLbl="node4" presStyleIdx="1" presStyleCnt="11">
        <dgm:presLayoutVars>
          <dgm:chPref val="3"/>
        </dgm:presLayoutVars>
      </dgm:prSet>
      <dgm:spPr/>
    </dgm:pt>
    <dgm:pt modelId="{EFBD4C8E-86BC-9F41-9A58-E08E9D9ADCF9}" type="pres">
      <dgm:prSet presAssocID="{F2F512BD-E6D1-1F46-8B37-2EF4F6B38EC8}" presName="rootConnector" presStyleLbl="node4" presStyleIdx="1" presStyleCnt="11"/>
      <dgm:spPr/>
    </dgm:pt>
    <dgm:pt modelId="{7B69AF01-56FE-CB43-BC72-E76BA6855536}" type="pres">
      <dgm:prSet presAssocID="{F2F512BD-E6D1-1F46-8B37-2EF4F6B38EC8}" presName="hierChild4" presStyleCnt="0"/>
      <dgm:spPr/>
    </dgm:pt>
    <dgm:pt modelId="{CB7665D9-3839-3042-AE9F-E5A8EC10B3BD}" type="pres">
      <dgm:prSet presAssocID="{F2F512BD-E6D1-1F46-8B37-2EF4F6B38EC8}" presName="hierChild5" presStyleCnt="0"/>
      <dgm:spPr/>
    </dgm:pt>
    <dgm:pt modelId="{AFE8C157-8A30-7546-A466-6882B7871289}" type="pres">
      <dgm:prSet presAssocID="{FF41CE03-2A82-F549-BE05-80F834A0E8C6}" presName="Name37" presStyleLbl="parChTrans1D4" presStyleIdx="2" presStyleCnt="11"/>
      <dgm:spPr/>
    </dgm:pt>
    <dgm:pt modelId="{4306BA37-95DA-B34C-A763-1E2DCEF9326F}" type="pres">
      <dgm:prSet presAssocID="{3A803611-CCB3-4C44-AF40-807C05D1B894}" presName="hierRoot2" presStyleCnt="0">
        <dgm:presLayoutVars>
          <dgm:hierBranch val="init"/>
        </dgm:presLayoutVars>
      </dgm:prSet>
      <dgm:spPr/>
    </dgm:pt>
    <dgm:pt modelId="{5F076D16-1E07-B146-9EA8-847122E6EDF5}" type="pres">
      <dgm:prSet presAssocID="{3A803611-CCB3-4C44-AF40-807C05D1B894}" presName="rootComposite" presStyleCnt="0"/>
      <dgm:spPr/>
    </dgm:pt>
    <dgm:pt modelId="{620CD773-D141-614D-81AB-3F6C4DB46114}" type="pres">
      <dgm:prSet presAssocID="{3A803611-CCB3-4C44-AF40-807C05D1B894}" presName="rootText" presStyleLbl="node4" presStyleIdx="2" presStyleCnt="11">
        <dgm:presLayoutVars>
          <dgm:chPref val="3"/>
        </dgm:presLayoutVars>
      </dgm:prSet>
      <dgm:spPr/>
    </dgm:pt>
    <dgm:pt modelId="{ABF3B6FF-A071-2C45-B013-7BD6854D27C8}" type="pres">
      <dgm:prSet presAssocID="{3A803611-CCB3-4C44-AF40-807C05D1B894}" presName="rootConnector" presStyleLbl="node4" presStyleIdx="2" presStyleCnt="11"/>
      <dgm:spPr/>
    </dgm:pt>
    <dgm:pt modelId="{7E74FF9F-E983-C245-97FB-38AFEC173399}" type="pres">
      <dgm:prSet presAssocID="{3A803611-CCB3-4C44-AF40-807C05D1B894}" presName="hierChild4" presStyleCnt="0"/>
      <dgm:spPr/>
    </dgm:pt>
    <dgm:pt modelId="{5AD7A08C-2724-6F42-BEC6-DE193424607C}" type="pres">
      <dgm:prSet presAssocID="{3A803611-CCB3-4C44-AF40-807C05D1B894}" presName="hierChild5" presStyleCnt="0"/>
      <dgm:spPr/>
    </dgm:pt>
    <dgm:pt modelId="{7DC180A0-E04F-8C43-BA27-7A1EBF0BCAB5}" type="pres">
      <dgm:prSet presAssocID="{698274E7-B701-0342-8228-4E0821244B93}" presName="hierChild5" presStyleCnt="0"/>
      <dgm:spPr/>
    </dgm:pt>
    <dgm:pt modelId="{7691FDB9-DCCE-E244-80F3-EFCDD8B0E7B3}" type="pres">
      <dgm:prSet presAssocID="{F5AC3F94-5828-4746-9987-97FD3C3D4D9C}" presName="Name37" presStyleLbl="parChTrans1D3" presStyleIdx="1" presStyleCnt="7"/>
      <dgm:spPr/>
    </dgm:pt>
    <dgm:pt modelId="{C27CEEE8-52BD-044F-9B9D-1B83AAB75989}" type="pres">
      <dgm:prSet presAssocID="{23CF7B63-5888-4140-80DE-3BE5B70B4BBC}" presName="hierRoot2" presStyleCnt="0">
        <dgm:presLayoutVars>
          <dgm:hierBranch val="init"/>
        </dgm:presLayoutVars>
      </dgm:prSet>
      <dgm:spPr/>
    </dgm:pt>
    <dgm:pt modelId="{7C035F7D-6B8E-6E41-8D1E-F686248C8652}" type="pres">
      <dgm:prSet presAssocID="{23CF7B63-5888-4140-80DE-3BE5B70B4BBC}" presName="rootComposite" presStyleCnt="0"/>
      <dgm:spPr/>
    </dgm:pt>
    <dgm:pt modelId="{CD197568-1A53-FF46-93A7-A93296A4513C}" type="pres">
      <dgm:prSet presAssocID="{23CF7B63-5888-4140-80DE-3BE5B70B4BBC}" presName="rootText" presStyleLbl="node3" presStyleIdx="1" presStyleCnt="7">
        <dgm:presLayoutVars>
          <dgm:chPref val="3"/>
        </dgm:presLayoutVars>
      </dgm:prSet>
      <dgm:spPr/>
    </dgm:pt>
    <dgm:pt modelId="{E701A510-A1C5-9447-B4CF-C07EFD7E8216}" type="pres">
      <dgm:prSet presAssocID="{23CF7B63-5888-4140-80DE-3BE5B70B4BBC}" presName="rootConnector" presStyleLbl="node3" presStyleIdx="1" presStyleCnt="7"/>
      <dgm:spPr/>
    </dgm:pt>
    <dgm:pt modelId="{80704F0C-DCF1-4340-A5E2-47BF1E0C598C}" type="pres">
      <dgm:prSet presAssocID="{23CF7B63-5888-4140-80DE-3BE5B70B4BBC}" presName="hierChild4" presStyleCnt="0"/>
      <dgm:spPr/>
    </dgm:pt>
    <dgm:pt modelId="{E17153B4-D7D1-FF44-8370-89E60284A093}" type="pres">
      <dgm:prSet presAssocID="{03345A48-7966-4C4B-BA24-4C131930E1A1}" presName="Name37" presStyleLbl="parChTrans1D4" presStyleIdx="3" presStyleCnt="11"/>
      <dgm:spPr/>
    </dgm:pt>
    <dgm:pt modelId="{564D5B14-A998-1C46-B731-BE7DFE48AAFE}" type="pres">
      <dgm:prSet presAssocID="{C062AB22-6E05-AF41-B161-4E9BDAA0F99C}" presName="hierRoot2" presStyleCnt="0">
        <dgm:presLayoutVars>
          <dgm:hierBranch val="init"/>
        </dgm:presLayoutVars>
      </dgm:prSet>
      <dgm:spPr/>
    </dgm:pt>
    <dgm:pt modelId="{20482D48-6FAF-274C-924B-0B7F3A701CC9}" type="pres">
      <dgm:prSet presAssocID="{C062AB22-6E05-AF41-B161-4E9BDAA0F99C}" presName="rootComposite" presStyleCnt="0"/>
      <dgm:spPr/>
    </dgm:pt>
    <dgm:pt modelId="{72AD8275-57DC-F142-81B5-24FA486F0EB9}" type="pres">
      <dgm:prSet presAssocID="{C062AB22-6E05-AF41-B161-4E9BDAA0F99C}" presName="rootText" presStyleLbl="node4" presStyleIdx="3" presStyleCnt="11">
        <dgm:presLayoutVars>
          <dgm:chPref val="3"/>
        </dgm:presLayoutVars>
      </dgm:prSet>
      <dgm:spPr/>
    </dgm:pt>
    <dgm:pt modelId="{426E86F3-8F1F-A34B-AFDA-0D164827634F}" type="pres">
      <dgm:prSet presAssocID="{C062AB22-6E05-AF41-B161-4E9BDAA0F99C}" presName="rootConnector" presStyleLbl="node4" presStyleIdx="3" presStyleCnt="11"/>
      <dgm:spPr/>
    </dgm:pt>
    <dgm:pt modelId="{97E431AD-159A-3848-B36F-AE57F12ED873}" type="pres">
      <dgm:prSet presAssocID="{C062AB22-6E05-AF41-B161-4E9BDAA0F99C}" presName="hierChild4" presStyleCnt="0"/>
      <dgm:spPr/>
    </dgm:pt>
    <dgm:pt modelId="{99C7FA58-63B7-294D-B3AE-B316EAAEDBB0}" type="pres">
      <dgm:prSet presAssocID="{C062AB22-6E05-AF41-B161-4E9BDAA0F99C}" presName="hierChild5" presStyleCnt="0"/>
      <dgm:spPr/>
    </dgm:pt>
    <dgm:pt modelId="{5F289D44-B77F-6448-A6BF-2034B2D68805}" type="pres">
      <dgm:prSet presAssocID="{CDA58F01-A5AE-664F-BC2D-DDE858FDA202}" presName="Name37" presStyleLbl="parChTrans1D4" presStyleIdx="4" presStyleCnt="11"/>
      <dgm:spPr/>
    </dgm:pt>
    <dgm:pt modelId="{AFA244BC-D21B-B645-9084-4DD822E7FF34}" type="pres">
      <dgm:prSet presAssocID="{A6A82852-6F0C-7A41-AD46-24C2B65D0628}" presName="hierRoot2" presStyleCnt="0">
        <dgm:presLayoutVars>
          <dgm:hierBranch val="init"/>
        </dgm:presLayoutVars>
      </dgm:prSet>
      <dgm:spPr/>
    </dgm:pt>
    <dgm:pt modelId="{0E3BEBDC-ADA8-9349-9457-BCB8DA83968C}" type="pres">
      <dgm:prSet presAssocID="{A6A82852-6F0C-7A41-AD46-24C2B65D0628}" presName="rootComposite" presStyleCnt="0"/>
      <dgm:spPr/>
    </dgm:pt>
    <dgm:pt modelId="{58CB8556-680C-6749-A5DB-CA799E70359D}" type="pres">
      <dgm:prSet presAssocID="{A6A82852-6F0C-7A41-AD46-24C2B65D0628}" presName="rootText" presStyleLbl="node4" presStyleIdx="4" presStyleCnt="11">
        <dgm:presLayoutVars>
          <dgm:chPref val="3"/>
        </dgm:presLayoutVars>
      </dgm:prSet>
      <dgm:spPr/>
    </dgm:pt>
    <dgm:pt modelId="{CBF6E909-8C20-9443-A24B-409A66AF884C}" type="pres">
      <dgm:prSet presAssocID="{A6A82852-6F0C-7A41-AD46-24C2B65D0628}" presName="rootConnector" presStyleLbl="node4" presStyleIdx="4" presStyleCnt="11"/>
      <dgm:spPr/>
    </dgm:pt>
    <dgm:pt modelId="{FBD87A9F-AA4A-184C-8828-B38C35639433}" type="pres">
      <dgm:prSet presAssocID="{A6A82852-6F0C-7A41-AD46-24C2B65D0628}" presName="hierChild4" presStyleCnt="0"/>
      <dgm:spPr/>
    </dgm:pt>
    <dgm:pt modelId="{0B10C07B-BEC3-BE49-BD02-360A5FE7F655}" type="pres">
      <dgm:prSet presAssocID="{A6A82852-6F0C-7A41-AD46-24C2B65D0628}" presName="hierChild5" presStyleCnt="0"/>
      <dgm:spPr/>
    </dgm:pt>
    <dgm:pt modelId="{B1B532BF-A278-7745-9C1B-5A99497F72D9}" type="pres">
      <dgm:prSet presAssocID="{0743DCFA-0891-2843-8BAE-ECB75DD47280}" presName="Name37" presStyleLbl="parChTrans1D4" presStyleIdx="5" presStyleCnt="11"/>
      <dgm:spPr/>
    </dgm:pt>
    <dgm:pt modelId="{53F98290-67CD-C942-B41D-39A139711EEA}" type="pres">
      <dgm:prSet presAssocID="{7E20819F-3993-8C47-AA52-0140C2738524}" presName="hierRoot2" presStyleCnt="0">
        <dgm:presLayoutVars>
          <dgm:hierBranch val="init"/>
        </dgm:presLayoutVars>
      </dgm:prSet>
      <dgm:spPr/>
    </dgm:pt>
    <dgm:pt modelId="{EBAF0642-CDEF-F04F-9077-0643F926F815}" type="pres">
      <dgm:prSet presAssocID="{7E20819F-3993-8C47-AA52-0140C2738524}" presName="rootComposite" presStyleCnt="0"/>
      <dgm:spPr/>
    </dgm:pt>
    <dgm:pt modelId="{0E9444D6-8DA0-FA49-8C75-5EFDFA28D16B}" type="pres">
      <dgm:prSet presAssocID="{7E20819F-3993-8C47-AA52-0140C2738524}" presName="rootText" presStyleLbl="node4" presStyleIdx="5" presStyleCnt="11">
        <dgm:presLayoutVars>
          <dgm:chPref val="3"/>
        </dgm:presLayoutVars>
      </dgm:prSet>
      <dgm:spPr/>
    </dgm:pt>
    <dgm:pt modelId="{19747A73-FDDE-C642-A599-8A4E3EF82A98}" type="pres">
      <dgm:prSet presAssocID="{7E20819F-3993-8C47-AA52-0140C2738524}" presName="rootConnector" presStyleLbl="node4" presStyleIdx="5" presStyleCnt="11"/>
      <dgm:spPr/>
    </dgm:pt>
    <dgm:pt modelId="{294714A4-5F59-D84E-838C-B863C0E924B2}" type="pres">
      <dgm:prSet presAssocID="{7E20819F-3993-8C47-AA52-0140C2738524}" presName="hierChild4" presStyleCnt="0"/>
      <dgm:spPr/>
    </dgm:pt>
    <dgm:pt modelId="{F81221B4-A5C1-6041-B928-E5A4AE9AB311}" type="pres">
      <dgm:prSet presAssocID="{7E20819F-3993-8C47-AA52-0140C2738524}" presName="hierChild5" presStyleCnt="0"/>
      <dgm:spPr/>
    </dgm:pt>
    <dgm:pt modelId="{6F453358-B041-524B-BA50-4CFCC5A1D97B}" type="pres">
      <dgm:prSet presAssocID="{2A22618E-9D9A-A34B-B80A-E6B723A6FC1C}" presName="Name37" presStyleLbl="parChTrans1D4" presStyleIdx="6" presStyleCnt="11"/>
      <dgm:spPr/>
    </dgm:pt>
    <dgm:pt modelId="{95FBC7D0-32B8-644A-9608-8E3FE8FA8978}" type="pres">
      <dgm:prSet presAssocID="{E90DBB4F-FC54-9F49-A4BD-0DADC7E98D7F}" presName="hierRoot2" presStyleCnt="0">
        <dgm:presLayoutVars>
          <dgm:hierBranch val="init"/>
        </dgm:presLayoutVars>
      </dgm:prSet>
      <dgm:spPr/>
    </dgm:pt>
    <dgm:pt modelId="{28310D29-2E36-274A-86AE-FC6CE3DB6FAB}" type="pres">
      <dgm:prSet presAssocID="{E90DBB4F-FC54-9F49-A4BD-0DADC7E98D7F}" presName="rootComposite" presStyleCnt="0"/>
      <dgm:spPr/>
    </dgm:pt>
    <dgm:pt modelId="{1F9895B6-8367-AB49-8D35-E309EA0A3BEC}" type="pres">
      <dgm:prSet presAssocID="{E90DBB4F-FC54-9F49-A4BD-0DADC7E98D7F}" presName="rootText" presStyleLbl="node4" presStyleIdx="6" presStyleCnt="11">
        <dgm:presLayoutVars>
          <dgm:chPref val="3"/>
        </dgm:presLayoutVars>
      </dgm:prSet>
      <dgm:spPr/>
    </dgm:pt>
    <dgm:pt modelId="{ED2B5EFD-B5D2-C64E-A063-FA57D48B3444}" type="pres">
      <dgm:prSet presAssocID="{E90DBB4F-FC54-9F49-A4BD-0DADC7E98D7F}" presName="rootConnector" presStyleLbl="node4" presStyleIdx="6" presStyleCnt="11"/>
      <dgm:spPr/>
    </dgm:pt>
    <dgm:pt modelId="{00033A03-0323-CE45-BF6A-465260B3D847}" type="pres">
      <dgm:prSet presAssocID="{E90DBB4F-FC54-9F49-A4BD-0DADC7E98D7F}" presName="hierChild4" presStyleCnt="0"/>
      <dgm:spPr/>
    </dgm:pt>
    <dgm:pt modelId="{457F6A9D-924F-B846-A91B-7BD4AAB3F0A0}" type="pres">
      <dgm:prSet presAssocID="{E90DBB4F-FC54-9F49-A4BD-0DADC7E98D7F}" presName="hierChild5" presStyleCnt="0"/>
      <dgm:spPr/>
    </dgm:pt>
    <dgm:pt modelId="{B3EB4104-C073-A249-B410-F27BC654609C}" type="pres">
      <dgm:prSet presAssocID="{23CF7B63-5888-4140-80DE-3BE5B70B4BBC}" presName="hierChild5" presStyleCnt="0"/>
      <dgm:spPr/>
    </dgm:pt>
    <dgm:pt modelId="{D3D640C9-BB82-3840-8038-6614C18BB5C1}" type="pres">
      <dgm:prSet presAssocID="{5817F511-AB0F-5B4D-86AB-A6EFFE2FE144}" presName="Name37" presStyleLbl="parChTrans1D3" presStyleIdx="2" presStyleCnt="7"/>
      <dgm:spPr/>
    </dgm:pt>
    <dgm:pt modelId="{686600CF-BF33-0A42-8112-637C44580CC7}" type="pres">
      <dgm:prSet presAssocID="{D734C7D9-895F-244B-B366-CEA18588BACB}" presName="hierRoot2" presStyleCnt="0">
        <dgm:presLayoutVars>
          <dgm:hierBranch val="init"/>
        </dgm:presLayoutVars>
      </dgm:prSet>
      <dgm:spPr/>
    </dgm:pt>
    <dgm:pt modelId="{558B485D-5C31-424E-800A-A1917C0E4F90}" type="pres">
      <dgm:prSet presAssocID="{D734C7D9-895F-244B-B366-CEA18588BACB}" presName="rootComposite" presStyleCnt="0"/>
      <dgm:spPr/>
    </dgm:pt>
    <dgm:pt modelId="{0EC3B947-4D0C-1445-94F0-F30C51508B82}" type="pres">
      <dgm:prSet presAssocID="{D734C7D9-895F-244B-B366-CEA18588BACB}" presName="rootText" presStyleLbl="node3" presStyleIdx="2" presStyleCnt="7">
        <dgm:presLayoutVars>
          <dgm:chPref val="3"/>
        </dgm:presLayoutVars>
      </dgm:prSet>
      <dgm:spPr/>
    </dgm:pt>
    <dgm:pt modelId="{57D7EFB3-2643-7C4D-8292-BA21225C5538}" type="pres">
      <dgm:prSet presAssocID="{D734C7D9-895F-244B-B366-CEA18588BACB}" presName="rootConnector" presStyleLbl="node3" presStyleIdx="2" presStyleCnt="7"/>
      <dgm:spPr/>
    </dgm:pt>
    <dgm:pt modelId="{690FAEA0-6428-B74B-9EB6-4AF62A2F1701}" type="pres">
      <dgm:prSet presAssocID="{D734C7D9-895F-244B-B366-CEA18588BACB}" presName="hierChild4" presStyleCnt="0"/>
      <dgm:spPr/>
    </dgm:pt>
    <dgm:pt modelId="{7229CD48-CFA4-7F48-A573-C2DC602F9FAA}" type="pres">
      <dgm:prSet presAssocID="{E30454A2-125E-0643-87B0-2CBE2290B7EB}" presName="Name37" presStyleLbl="parChTrans1D4" presStyleIdx="7" presStyleCnt="11"/>
      <dgm:spPr/>
    </dgm:pt>
    <dgm:pt modelId="{AAE08DAE-FFA9-9F44-84DC-B1A018EF9DAE}" type="pres">
      <dgm:prSet presAssocID="{DBB258FE-40E7-254A-8FB4-734E2E5B24DB}" presName="hierRoot2" presStyleCnt="0">
        <dgm:presLayoutVars>
          <dgm:hierBranch val="init"/>
        </dgm:presLayoutVars>
      </dgm:prSet>
      <dgm:spPr/>
    </dgm:pt>
    <dgm:pt modelId="{C0293E3E-B87E-054F-99B2-2D01313E7500}" type="pres">
      <dgm:prSet presAssocID="{DBB258FE-40E7-254A-8FB4-734E2E5B24DB}" presName="rootComposite" presStyleCnt="0"/>
      <dgm:spPr/>
    </dgm:pt>
    <dgm:pt modelId="{A3B3CAE2-15A4-AF4C-A32F-877A6A9F840D}" type="pres">
      <dgm:prSet presAssocID="{DBB258FE-40E7-254A-8FB4-734E2E5B24DB}" presName="rootText" presStyleLbl="node4" presStyleIdx="7" presStyleCnt="11">
        <dgm:presLayoutVars>
          <dgm:chPref val="3"/>
        </dgm:presLayoutVars>
      </dgm:prSet>
      <dgm:spPr/>
    </dgm:pt>
    <dgm:pt modelId="{409F889E-BF49-1E4B-9274-17D8F348E985}" type="pres">
      <dgm:prSet presAssocID="{DBB258FE-40E7-254A-8FB4-734E2E5B24DB}" presName="rootConnector" presStyleLbl="node4" presStyleIdx="7" presStyleCnt="11"/>
      <dgm:spPr/>
    </dgm:pt>
    <dgm:pt modelId="{6F842969-EECE-9C46-8815-F46C53987E50}" type="pres">
      <dgm:prSet presAssocID="{DBB258FE-40E7-254A-8FB4-734E2E5B24DB}" presName="hierChild4" presStyleCnt="0"/>
      <dgm:spPr/>
    </dgm:pt>
    <dgm:pt modelId="{37D5BCD0-4162-3D4D-B3D4-524B6C463C66}" type="pres">
      <dgm:prSet presAssocID="{DBB258FE-40E7-254A-8FB4-734E2E5B24DB}" presName="hierChild5" presStyleCnt="0"/>
      <dgm:spPr/>
    </dgm:pt>
    <dgm:pt modelId="{76CD8C7A-FCC0-A646-A608-CADD3191D723}" type="pres">
      <dgm:prSet presAssocID="{8661069D-03BF-3644-876A-8B44DE457B2D}" presName="Name37" presStyleLbl="parChTrans1D4" presStyleIdx="8" presStyleCnt="11"/>
      <dgm:spPr/>
    </dgm:pt>
    <dgm:pt modelId="{71D8533A-D098-9344-8020-D905E81BA211}" type="pres">
      <dgm:prSet presAssocID="{4B105EA4-DC38-084D-B948-B9247540601A}" presName="hierRoot2" presStyleCnt="0">
        <dgm:presLayoutVars>
          <dgm:hierBranch val="init"/>
        </dgm:presLayoutVars>
      </dgm:prSet>
      <dgm:spPr/>
    </dgm:pt>
    <dgm:pt modelId="{B3C57DF2-0027-4F42-ADA2-B173EA961330}" type="pres">
      <dgm:prSet presAssocID="{4B105EA4-DC38-084D-B948-B9247540601A}" presName="rootComposite" presStyleCnt="0"/>
      <dgm:spPr/>
    </dgm:pt>
    <dgm:pt modelId="{B5415698-CD0D-AF41-9463-D3DEC2FE00A4}" type="pres">
      <dgm:prSet presAssocID="{4B105EA4-DC38-084D-B948-B9247540601A}" presName="rootText" presStyleLbl="node4" presStyleIdx="8" presStyleCnt="11">
        <dgm:presLayoutVars>
          <dgm:chPref val="3"/>
        </dgm:presLayoutVars>
      </dgm:prSet>
      <dgm:spPr/>
    </dgm:pt>
    <dgm:pt modelId="{31AD28A3-6042-6E4F-8BEE-C5FF0FAB00F1}" type="pres">
      <dgm:prSet presAssocID="{4B105EA4-DC38-084D-B948-B9247540601A}" presName="rootConnector" presStyleLbl="node4" presStyleIdx="8" presStyleCnt="11"/>
      <dgm:spPr/>
    </dgm:pt>
    <dgm:pt modelId="{8CE0ECFA-8567-9A42-9DD9-7F7AF30CD933}" type="pres">
      <dgm:prSet presAssocID="{4B105EA4-DC38-084D-B948-B9247540601A}" presName="hierChild4" presStyleCnt="0"/>
      <dgm:spPr/>
    </dgm:pt>
    <dgm:pt modelId="{39779274-E708-1049-A1FB-09FBEAE2531E}" type="pres">
      <dgm:prSet presAssocID="{4B105EA4-DC38-084D-B948-B9247540601A}" presName="hierChild5" presStyleCnt="0"/>
      <dgm:spPr/>
    </dgm:pt>
    <dgm:pt modelId="{BC228256-F0DF-BF4E-A38E-04E93DE07E1A}" type="pres">
      <dgm:prSet presAssocID="{12A5EEC9-433A-A24C-B7A6-43BBD23AC41B}" presName="Name37" presStyleLbl="parChTrans1D4" presStyleIdx="9" presStyleCnt="11"/>
      <dgm:spPr/>
    </dgm:pt>
    <dgm:pt modelId="{1A7ACABD-4E8E-014A-B2A6-702760BD8C13}" type="pres">
      <dgm:prSet presAssocID="{11BA9803-FBF9-9343-B86A-A635B8C455CC}" presName="hierRoot2" presStyleCnt="0">
        <dgm:presLayoutVars>
          <dgm:hierBranch val="init"/>
        </dgm:presLayoutVars>
      </dgm:prSet>
      <dgm:spPr/>
    </dgm:pt>
    <dgm:pt modelId="{969FDE4E-234C-584E-AF20-442202E6EA37}" type="pres">
      <dgm:prSet presAssocID="{11BA9803-FBF9-9343-B86A-A635B8C455CC}" presName="rootComposite" presStyleCnt="0"/>
      <dgm:spPr/>
    </dgm:pt>
    <dgm:pt modelId="{9766F292-F09B-EA4D-B3CD-7D25F2DB4E69}" type="pres">
      <dgm:prSet presAssocID="{11BA9803-FBF9-9343-B86A-A635B8C455CC}" presName="rootText" presStyleLbl="node4" presStyleIdx="9" presStyleCnt="11">
        <dgm:presLayoutVars>
          <dgm:chPref val="3"/>
        </dgm:presLayoutVars>
      </dgm:prSet>
      <dgm:spPr/>
    </dgm:pt>
    <dgm:pt modelId="{2A0CFD0D-A7F1-C74A-9AF9-DF651100FD94}" type="pres">
      <dgm:prSet presAssocID="{11BA9803-FBF9-9343-B86A-A635B8C455CC}" presName="rootConnector" presStyleLbl="node4" presStyleIdx="9" presStyleCnt="11"/>
      <dgm:spPr/>
    </dgm:pt>
    <dgm:pt modelId="{F5BC36CB-190E-0A48-A42C-7BEFD24F8A9A}" type="pres">
      <dgm:prSet presAssocID="{11BA9803-FBF9-9343-B86A-A635B8C455CC}" presName="hierChild4" presStyleCnt="0"/>
      <dgm:spPr/>
    </dgm:pt>
    <dgm:pt modelId="{75378D93-14A0-B14D-8352-343BCCAB86BB}" type="pres">
      <dgm:prSet presAssocID="{11BA9803-FBF9-9343-B86A-A635B8C455CC}" presName="hierChild5" presStyleCnt="0"/>
      <dgm:spPr/>
    </dgm:pt>
    <dgm:pt modelId="{E8283F1F-A39B-F64F-B4C8-D056AA972F58}" type="pres">
      <dgm:prSet presAssocID="{BB59F954-E84C-7541-9A12-8E7BD79E6102}" presName="Name37" presStyleLbl="parChTrans1D4" presStyleIdx="10" presStyleCnt="11"/>
      <dgm:spPr/>
    </dgm:pt>
    <dgm:pt modelId="{F8EB9BAF-A002-FA48-8DAE-CF6BAFFF9C53}" type="pres">
      <dgm:prSet presAssocID="{BD8DB209-C512-3049-BB88-348A174A1D96}" presName="hierRoot2" presStyleCnt="0">
        <dgm:presLayoutVars>
          <dgm:hierBranch val="init"/>
        </dgm:presLayoutVars>
      </dgm:prSet>
      <dgm:spPr/>
    </dgm:pt>
    <dgm:pt modelId="{309000BB-FCAE-F34D-92DD-B7527CCBDD4D}" type="pres">
      <dgm:prSet presAssocID="{BD8DB209-C512-3049-BB88-348A174A1D96}" presName="rootComposite" presStyleCnt="0"/>
      <dgm:spPr/>
    </dgm:pt>
    <dgm:pt modelId="{6A3E2576-E3A3-064D-833B-BCA29B09AEB5}" type="pres">
      <dgm:prSet presAssocID="{BD8DB209-C512-3049-BB88-348A174A1D96}" presName="rootText" presStyleLbl="node4" presStyleIdx="10" presStyleCnt="11">
        <dgm:presLayoutVars>
          <dgm:chPref val="3"/>
        </dgm:presLayoutVars>
      </dgm:prSet>
      <dgm:spPr/>
    </dgm:pt>
    <dgm:pt modelId="{B62608F6-8D21-A94C-87A1-2CD71434CCB3}" type="pres">
      <dgm:prSet presAssocID="{BD8DB209-C512-3049-BB88-348A174A1D96}" presName="rootConnector" presStyleLbl="node4" presStyleIdx="10" presStyleCnt="11"/>
      <dgm:spPr/>
    </dgm:pt>
    <dgm:pt modelId="{1404E249-2E86-4A48-B23A-5498ECED72D3}" type="pres">
      <dgm:prSet presAssocID="{BD8DB209-C512-3049-BB88-348A174A1D96}" presName="hierChild4" presStyleCnt="0"/>
      <dgm:spPr/>
    </dgm:pt>
    <dgm:pt modelId="{1D23C75D-82CA-CB47-A7EC-019C0173D00A}" type="pres">
      <dgm:prSet presAssocID="{BD8DB209-C512-3049-BB88-348A174A1D96}" presName="hierChild5" presStyleCnt="0"/>
      <dgm:spPr/>
    </dgm:pt>
    <dgm:pt modelId="{6079D37F-CBE2-BA4E-A5A4-F1CC58054A0D}" type="pres">
      <dgm:prSet presAssocID="{D734C7D9-895F-244B-B366-CEA18588BACB}" presName="hierChild5" presStyleCnt="0"/>
      <dgm:spPr/>
    </dgm:pt>
    <dgm:pt modelId="{51E305F9-4B0E-C14D-B8F6-90284F47F7BB}" type="pres">
      <dgm:prSet presAssocID="{488D8FFB-B034-BA44-A80E-291F4AB30C59}" presName="hierChild7" presStyleCnt="0"/>
      <dgm:spPr/>
    </dgm:pt>
    <dgm:pt modelId="{17D15D32-165D-CF46-ADF2-2E2A6686EFB8}" type="pres">
      <dgm:prSet presAssocID="{E39942F1-6698-C64B-BAD7-458DDBE68EF3}" presName="Name111" presStyleLbl="parChTrans1D2" presStyleIdx="1" presStyleCnt="2"/>
      <dgm:spPr/>
    </dgm:pt>
    <dgm:pt modelId="{51DABA10-93A2-E54C-B8A4-ED38A63658FC}" type="pres">
      <dgm:prSet presAssocID="{CBBD1AB0-F41B-BC41-AFB3-36EC41C84679}" presName="hierRoot3" presStyleCnt="0">
        <dgm:presLayoutVars>
          <dgm:hierBranch val="init"/>
        </dgm:presLayoutVars>
      </dgm:prSet>
      <dgm:spPr/>
    </dgm:pt>
    <dgm:pt modelId="{F4283F77-0B6B-4C40-ACEE-8729EAEF893D}" type="pres">
      <dgm:prSet presAssocID="{CBBD1AB0-F41B-BC41-AFB3-36EC41C84679}" presName="rootComposite3" presStyleCnt="0"/>
      <dgm:spPr/>
    </dgm:pt>
    <dgm:pt modelId="{76271FDA-D08C-4748-B495-187B2B32B579}" type="pres">
      <dgm:prSet presAssocID="{CBBD1AB0-F41B-BC41-AFB3-36EC41C84679}" presName="rootText3" presStyleLbl="asst1" presStyleIdx="1" presStyleCnt="2">
        <dgm:presLayoutVars>
          <dgm:chPref val="3"/>
        </dgm:presLayoutVars>
      </dgm:prSet>
      <dgm:spPr/>
    </dgm:pt>
    <dgm:pt modelId="{56A4796C-F75B-1A4E-BF7F-C74ECF29B655}" type="pres">
      <dgm:prSet presAssocID="{CBBD1AB0-F41B-BC41-AFB3-36EC41C84679}" presName="rootConnector3" presStyleLbl="asst1" presStyleIdx="1" presStyleCnt="2"/>
      <dgm:spPr/>
    </dgm:pt>
    <dgm:pt modelId="{A31D7281-917F-2B4A-8C2D-41A4799B0323}" type="pres">
      <dgm:prSet presAssocID="{CBBD1AB0-F41B-BC41-AFB3-36EC41C84679}" presName="hierChild6" presStyleCnt="0"/>
      <dgm:spPr/>
    </dgm:pt>
    <dgm:pt modelId="{59CF6F21-596D-0A44-B887-B87236C49221}" type="pres">
      <dgm:prSet presAssocID="{0C244D6F-B11E-5C49-B97E-2C42EFA8517F}" presName="Name37" presStyleLbl="parChTrans1D3" presStyleIdx="3" presStyleCnt="7"/>
      <dgm:spPr/>
    </dgm:pt>
    <dgm:pt modelId="{6D691270-09D8-EC41-B0DB-2DAF6289AEFD}" type="pres">
      <dgm:prSet presAssocID="{F0E28E68-6B2D-BF45-8555-90564A8F0307}" presName="hierRoot2" presStyleCnt="0">
        <dgm:presLayoutVars>
          <dgm:hierBranch val="init"/>
        </dgm:presLayoutVars>
      </dgm:prSet>
      <dgm:spPr/>
    </dgm:pt>
    <dgm:pt modelId="{B83DFA9F-3BD9-D44D-8663-0AC8B4DBBEC7}" type="pres">
      <dgm:prSet presAssocID="{F0E28E68-6B2D-BF45-8555-90564A8F0307}" presName="rootComposite" presStyleCnt="0"/>
      <dgm:spPr/>
    </dgm:pt>
    <dgm:pt modelId="{A1CC1F21-C59B-7341-8D4A-7E8CC3A6984E}" type="pres">
      <dgm:prSet presAssocID="{F0E28E68-6B2D-BF45-8555-90564A8F0307}" presName="rootText" presStyleLbl="node3" presStyleIdx="3" presStyleCnt="7">
        <dgm:presLayoutVars>
          <dgm:chPref val="3"/>
        </dgm:presLayoutVars>
      </dgm:prSet>
      <dgm:spPr/>
    </dgm:pt>
    <dgm:pt modelId="{27F6C46B-CBA8-D144-9C22-7432884BD6C5}" type="pres">
      <dgm:prSet presAssocID="{F0E28E68-6B2D-BF45-8555-90564A8F0307}" presName="rootConnector" presStyleLbl="node3" presStyleIdx="3" presStyleCnt="7"/>
      <dgm:spPr/>
    </dgm:pt>
    <dgm:pt modelId="{AE426C78-4B73-B946-AFC0-EC5961DDEEB6}" type="pres">
      <dgm:prSet presAssocID="{F0E28E68-6B2D-BF45-8555-90564A8F0307}" presName="hierChild4" presStyleCnt="0"/>
      <dgm:spPr/>
    </dgm:pt>
    <dgm:pt modelId="{7D953D25-4860-9F4E-BE0E-C68419C9E823}" type="pres">
      <dgm:prSet presAssocID="{F0E28E68-6B2D-BF45-8555-90564A8F0307}" presName="hierChild5" presStyleCnt="0"/>
      <dgm:spPr/>
    </dgm:pt>
    <dgm:pt modelId="{3C5675FC-6C1C-D04C-8156-32BBD42DD1F4}" type="pres">
      <dgm:prSet presAssocID="{95CBE250-AEF6-754D-AECC-9E71622E8A2C}" presName="Name37" presStyleLbl="parChTrans1D3" presStyleIdx="4" presStyleCnt="7"/>
      <dgm:spPr/>
    </dgm:pt>
    <dgm:pt modelId="{3AFD3FF0-9D61-B140-9711-ECCEB1349448}" type="pres">
      <dgm:prSet presAssocID="{C628137C-D77F-8447-87E1-889679C35BF1}" presName="hierRoot2" presStyleCnt="0">
        <dgm:presLayoutVars>
          <dgm:hierBranch val="init"/>
        </dgm:presLayoutVars>
      </dgm:prSet>
      <dgm:spPr/>
    </dgm:pt>
    <dgm:pt modelId="{14A0F74F-D937-2144-83EB-B2AD28D575C5}" type="pres">
      <dgm:prSet presAssocID="{C628137C-D77F-8447-87E1-889679C35BF1}" presName="rootComposite" presStyleCnt="0"/>
      <dgm:spPr/>
    </dgm:pt>
    <dgm:pt modelId="{D00B7FA0-EF63-E94E-AB0F-B451ECD7CCC4}" type="pres">
      <dgm:prSet presAssocID="{C628137C-D77F-8447-87E1-889679C35BF1}" presName="rootText" presStyleLbl="node3" presStyleIdx="4" presStyleCnt="7">
        <dgm:presLayoutVars>
          <dgm:chPref val="3"/>
        </dgm:presLayoutVars>
      </dgm:prSet>
      <dgm:spPr/>
    </dgm:pt>
    <dgm:pt modelId="{B234D81F-4218-5E4B-A043-D760F5554770}" type="pres">
      <dgm:prSet presAssocID="{C628137C-D77F-8447-87E1-889679C35BF1}" presName="rootConnector" presStyleLbl="node3" presStyleIdx="4" presStyleCnt="7"/>
      <dgm:spPr/>
    </dgm:pt>
    <dgm:pt modelId="{B2E63223-A915-FE4C-ACF7-1599BA0C3777}" type="pres">
      <dgm:prSet presAssocID="{C628137C-D77F-8447-87E1-889679C35BF1}" presName="hierChild4" presStyleCnt="0"/>
      <dgm:spPr/>
    </dgm:pt>
    <dgm:pt modelId="{EC5DD343-EFE8-B542-B4A2-ECCB740F7122}" type="pres">
      <dgm:prSet presAssocID="{C628137C-D77F-8447-87E1-889679C35BF1}" presName="hierChild5" presStyleCnt="0"/>
      <dgm:spPr/>
    </dgm:pt>
    <dgm:pt modelId="{692D5B6A-6FFB-D842-82CD-8BD540A56029}" type="pres">
      <dgm:prSet presAssocID="{D37A5E2B-52F4-D94F-B727-6603033E08C4}" presName="Name37" presStyleLbl="parChTrans1D3" presStyleIdx="5" presStyleCnt="7"/>
      <dgm:spPr/>
    </dgm:pt>
    <dgm:pt modelId="{E9C5F1E8-493A-204D-9A99-B873CEF9A916}" type="pres">
      <dgm:prSet presAssocID="{7F9D850A-8F52-3942-BF5D-A9487AFA0049}" presName="hierRoot2" presStyleCnt="0">
        <dgm:presLayoutVars>
          <dgm:hierBranch val="init"/>
        </dgm:presLayoutVars>
      </dgm:prSet>
      <dgm:spPr/>
    </dgm:pt>
    <dgm:pt modelId="{16CFBAB2-8F61-9442-A03A-05568A49DE72}" type="pres">
      <dgm:prSet presAssocID="{7F9D850A-8F52-3942-BF5D-A9487AFA0049}" presName="rootComposite" presStyleCnt="0"/>
      <dgm:spPr/>
    </dgm:pt>
    <dgm:pt modelId="{D0DC16CA-E4A6-964A-9F7A-F4D8C765DDFB}" type="pres">
      <dgm:prSet presAssocID="{7F9D850A-8F52-3942-BF5D-A9487AFA0049}" presName="rootText" presStyleLbl="node3" presStyleIdx="5" presStyleCnt="7">
        <dgm:presLayoutVars>
          <dgm:chPref val="3"/>
        </dgm:presLayoutVars>
      </dgm:prSet>
      <dgm:spPr/>
    </dgm:pt>
    <dgm:pt modelId="{12A7FE9B-F1BC-514C-8678-055257E2CE8B}" type="pres">
      <dgm:prSet presAssocID="{7F9D850A-8F52-3942-BF5D-A9487AFA0049}" presName="rootConnector" presStyleLbl="node3" presStyleIdx="5" presStyleCnt="7"/>
      <dgm:spPr/>
    </dgm:pt>
    <dgm:pt modelId="{F2175E6A-250F-724B-89FE-6B2F4F505299}" type="pres">
      <dgm:prSet presAssocID="{7F9D850A-8F52-3942-BF5D-A9487AFA0049}" presName="hierChild4" presStyleCnt="0"/>
      <dgm:spPr/>
    </dgm:pt>
    <dgm:pt modelId="{FBF0AD17-F9EE-9D43-8879-401B4D037F6E}" type="pres">
      <dgm:prSet presAssocID="{7F9D850A-8F52-3942-BF5D-A9487AFA0049}" presName="hierChild5" presStyleCnt="0"/>
      <dgm:spPr/>
    </dgm:pt>
    <dgm:pt modelId="{3F971766-387D-744D-9889-7E845E88DB62}" type="pres">
      <dgm:prSet presAssocID="{D2125FDF-F233-D546-BF26-502DD0F88A9E}" presName="Name37" presStyleLbl="parChTrans1D3" presStyleIdx="6" presStyleCnt="7"/>
      <dgm:spPr/>
    </dgm:pt>
    <dgm:pt modelId="{C2FCB5E5-2D33-7A4E-A80D-AD88905EFC1B}" type="pres">
      <dgm:prSet presAssocID="{9FCAE758-863A-184C-8E82-9B524AEA2210}" presName="hierRoot2" presStyleCnt="0">
        <dgm:presLayoutVars>
          <dgm:hierBranch val="init"/>
        </dgm:presLayoutVars>
      </dgm:prSet>
      <dgm:spPr/>
    </dgm:pt>
    <dgm:pt modelId="{9189AE43-9BDC-F54A-B412-1746F318C373}" type="pres">
      <dgm:prSet presAssocID="{9FCAE758-863A-184C-8E82-9B524AEA2210}" presName="rootComposite" presStyleCnt="0"/>
      <dgm:spPr/>
    </dgm:pt>
    <dgm:pt modelId="{E23E9892-1C7C-F942-9584-BDBD25997FE4}" type="pres">
      <dgm:prSet presAssocID="{9FCAE758-863A-184C-8E82-9B524AEA2210}" presName="rootText" presStyleLbl="node3" presStyleIdx="6" presStyleCnt="7">
        <dgm:presLayoutVars>
          <dgm:chPref val="3"/>
        </dgm:presLayoutVars>
      </dgm:prSet>
      <dgm:spPr/>
    </dgm:pt>
    <dgm:pt modelId="{0B1EDBA6-7A2C-A24C-A90F-87FFF9990F9D}" type="pres">
      <dgm:prSet presAssocID="{9FCAE758-863A-184C-8E82-9B524AEA2210}" presName="rootConnector" presStyleLbl="node3" presStyleIdx="6" presStyleCnt="7"/>
      <dgm:spPr/>
    </dgm:pt>
    <dgm:pt modelId="{C4480B0D-F75B-C042-8154-5FEFE24E7C74}" type="pres">
      <dgm:prSet presAssocID="{9FCAE758-863A-184C-8E82-9B524AEA2210}" presName="hierChild4" presStyleCnt="0"/>
      <dgm:spPr/>
    </dgm:pt>
    <dgm:pt modelId="{E4AADAC2-11B4-4C41-B403-F18BA60A19A6}" type="pres">
      <dgm:prSet presAssocID="{9FCAE758-863A-184C-8E82-9B524AEA2210}" presName="hierChild5" presStyleCnt="0"/>
      <dgm:spPr/>
    </dgm:pt>
    <dgm:pt modelId="{480A50FE-3A0F-FF45-9E71-E8AEF01C0F46}" type="pres">
      <dgm:prSet presAssocID="{CBBD1AB0-F41B-BC41-AFB3-36EC41C84679}" presName="hierChild7" presStyleCnt="0"/>
      <dgm:spPr/>
    </dgm:pt>
  </dgm:ptLst>
  <dgm:cxnLst>
    <dgm:cxn modelId="{06E19D01-C61F-D64D-B309-B37CE3B3B023}" type="presOf" srcId="{BD8DB209-C512-3049-BB88-348A174A1D96}" destId="{6A3E2576-E3A3-064D-833B-BCA29B09AEB5}" srcOrd="0" destOrd="0" presId="urn:microsoft.com/office/officeart/2005/8/layout/orgChart1"/>
    <dgm:cxn modelId="{909CA702-6058-1A41-AB8A-4C679868BAA4}" type="presOf" srcId="{EEA3FE17-8C30-D84F-AB0E-53D2EC2685B8}" destId="{59385E4E-2C11-3642-AFF7-B63940F649B1}" srcOrd="1" destOrd="0" presId="urn:microsoft.com/office/officeart/2005/8/layout/orgChart1"/>
    <dgm:cxn modelId="{E120B008-8D2B-B843-A0B1-E1F49D6E5D05}" type="presOf" srcId="{8D6AF212-9602-3949-A7F6-AD0510C3C361}" destId="{0F28B352-676C-F54A-9D72-BB74D12D6B66}" srcOrd="0" destOrd="0" presId="urn:microsoft.com/office/officeart/2005/8/layout/orgChart1"/>
    <dgm:cxn modelId="{C9A2F308-7DD0-8745-8ED5-AD46B3C5049A}" srcId="{CBBD1AB0-F41B-BC41-AFB3-36EC41C84679}" destId="{7F9D850A-8F52-3942-BF5D-A9487AFA0049}" srcOrd="2" destOrd="0" parTransId="{D37A5E2B-52F4-D94F-B727-6603033E08C4}" sibTransId="{2F01C0A6-D634-D049-93CB-F7FDCC27A8C3}"/>
    <dgm:cxn modelId="{A4C7300B-9521-9947-9AC9-3F142B31879A}" type="presOf" srcId="{F5AC3F94-5828-4746-9987-97FD3C3D4D9C}" destId="{7691FDB9-DCCE-E244-80F3-EFCDD8B0E7B3}" srcOrd="0" destOrd="0" presId="urn:microsoft.com/office/officeart/2005/8/layout/orgChart1"/>
    <dgm:cxn modelId="{F6EB2410-D6E7-A040-8F86-5CE7D61BACEF}" srcId="{CBBD1AB0-F41B-BC41-AFB3-36EC41C84679}" destId="{9FCAE758-863A-184C-8E82-9B524AEA2210}" srcOrd="3" destOrd="0" parTransId="{D2125FDF-F233-D546-BF26-502DD0F88A9E}" sibTransId="{2C321F27-D3AD-3B47-9A0E-1EFDFBF07E5E}"/>
    <dgm:cxn modelId="{D7C29A11-D3F7-B24D-ABE3-8A457F13DA2E}" type="presOf" srcId="{7E20819F-3993-8C47-AA52-0140C2738524}" destId="{19747A73-FDDE-C642-A599-8A4E3EF82A98}" srcOrd="1" destOrd="0" presId="urn:microsoft.com/office/officeart/2005/8/layout/orgChart1"/>
    <dgm:cxn modelId="{71448717-A60D-FA4C-911F-37682B0A9D4F}" type="presOf" srcId="{FF41CE03-2A82-F549-BE05-80F834A0E8C6}" destId="{AFE8C157-8A30-7546-A466-6882B7871289}" srcOrd="0" destOrd="0" presId="urn:microsoft.com/office/officeart/2005/8/layout/orgChart1"/>
    <dgm:cxn modelId="{30C53518-FE16-CC45-A559-2C492AE1D6F8}" srcId="{23CF7B63-5888-4140-80DE-3BE5B70B4BBC}" destId="{E90DBB4F-FC54-9F49-A4BD-0DADC7E98D7F}" srcOrd="3" destOrd="0" parTransId="{2A22618E-9D9A-A34B-B80A-E6B723A6FC1C}" sibTransId="{E163BE3B-3E12-6341-801B-62FE6260AAF8}"/>
    <dgm:cxn modelId="{27FD7F1A-554F-4046-ADE9-32EEC99D062F}" type="presOf" srcId="{698274E7-B701-0342-8228-4E0821244B93}" destId="{476F9FEC-5979-A048-9ED9-2C1690B1AE8E}" srcOrd="1" destOrd="0" presId="urn:microsoft.com/office/officeart/2005/8/layout/orgChart1"/>
    <dgm:cxn modelId="{4324DA1F-B96B-9A47-B111-EA254A7C68A5}" type="presOf" srcId="{698274E7-B701-0342-8228-4E0821244B93}" destId="{34A8C15B-1D1B-A841-B099-226A9F3715A1}" srcOrd="0" destOrd="0" presId="urn:microsoft.com/office/officeart/2005/8/layout/orgChart1"/>
    <dgm:cxn modelId="{33069822-C040-6A4F-AF32-30F6B51D8D20}" type="presOf" srcId="{883D6E0F-940F-3246-A6EA-DC06A712CA9A}" destId="{C926C33E-7E89-6A41-AB04-A3C5AAD9BE71}" srcOrd="0" destOrd="0" presId="urn:microsoft.com/office/officeart/2005/8/layout/orgChart1"/>
    <dgm:cxn modelId="{AFB2012D-74C2-5645-9EEB-D5E9BE8D6859}" type="presOf" srcId="{D734C7D9-895F-244B-B366-CEA18588BACB}" destId="{57D7EFB3-2643-7C4D-8292-BA21225C5538}" srcOrd="1" destOrd="0" presId="urn:microsoft.com/office/officeart/2005/8/layout/orgChart1"/>
    <dgm:cxn modelId="{AED0D33B-7A24-1244-99EC-C625E85E9548}" type="presOf" srcId="{7F9D850A-8F52-3942-BF5D-A9487AFA0049}" destId="{D0DC16CA-E4A6-964A-9F7A-F4D8C765DDFB}" srcOrd="0" destOrd="0" presId="urn:microsoft.com/office/officeart/2005/8/layout/orgChart1"/>
    <dgm:cxn modelId="{2148D03C-C7B6-8449-81D0-BEB9F02C1D8F}" type="presOf" srcId="{4B105EA4-DC38-084D-B948-B9247540601A}" destId="{31AD28A3-6042-6E4F-8BEE-C5FF0FAB00F1}" srcOrd="1" destOrd="0" presId="urn:microsoft.com/office/officeart/2005/8/layout/orgChart1"/>
    <dgm:cxn modelId="{D445123D-241A-3D4E-8386-0A58A5FB2A72}" srcId="{698274E7-B701-0342-8228-4E0821244B93}" destId="{3A803611-CCB3-4C44-AF40-807C05D1B894}" srcOrd="2" destOrd="0" parTransId="{FF41CE03-2A82-F549-BE05-80F834A0E8C6}" sibTransId="{144B997B-1561-7049-877B-EDD7D5F46AEF}"/>
    <dgm:cxn modelId="{5AF49C5C-36B2-9E40-B319-78CD885AB9DD}" type="presOf" srcId="{CBBD1AB0-F41B-BC41-AFB3-36EC41C84679}" destId="{76271FDA-D08C-4748-B495-187B2B32B579}" srcOrd="0" destOrd="0" presId="urn:microsoft.com/office/officeart/2005/8/layout/orgChart1"/>
    <dgm:cxn modelId="{F70DA25C-649A-0F40-9785-409178EC4B64}" type="presOf" srcId="{2A22618E-9D9A-A34B-B80A-E6B723A6FC1C}" destId="{6F453358-B041-524B-BA50-4CFCC5A1D97B}" srcOrd="0" destOrd="0" presId="urn:microsoft.com/office/officeart/2005/8/layout/orgChart1"/>
    <dgm:cxn modelId="{0C3FDD5D-7650-9246-ACF0-9FE160C3C3F4}" type="presOf" srcId="{F0E28E68-6B2D-BF45-8555-90564A8F0307}" destId="{A1CC1F21-C59B-7341-8D4A-7E8CC3A6984E}" srcOrd="0" destOrd="0" presId="urn:microsoft.com/office/officeart/2005/8/layout/orgChart1"/>
    <dgm:cxn modelId="{81263860-E30E-B146-9A50-28E44F61E5B8}" type="presOf" srcId="{11BA9803-FBF9-9343-B86A-A635B8C455CC}" destId="{9766F292-F09B-EA4D-B3CD-7D25F2DB4E69}" srcOrd="0" destOrd="0" presId="urn:microsoft.com/office/officeart/2005/8/layout/orgChart1"/>
    <dgm:cxn modelId="{A37CCB60-40B5-014C-B487-848F63932A59}" type="presOf" srcId="{12A5EEC9-433A-A24C-B7A6-43BBD23AC41B}" destId="{BC228256-F0DF-BF4E-A38E-04E93DE07E1A}" srcOrd="0" destOrd="0" presId="urn:microsoft.com/office/officeart/2005/8/layout/orgChart1"/>
    <dgm:cxn modelId="{60702863-086E-784F-B851-B62A8E4E6C54}" type="presOf" srcId="{488D8FFB-B034-BA44-A80E-291F4AB30C59}" destId="{41B2C330-F353-CC4B-B408-C5AF89F3A5FC}" srcOrd="0" destOrd="0" presId="urn:microsoft.com/office/officeart/2005/8/layout/orgChart1"/>
    <dgm:cxn modelId="{F9B87163-E354-B74B-A5CF-9019496C4640}" type="presOf" srcId="{3A803611-CCB3-4C44-AF40-807C05D1B894}" destId="{620CD773-D141-614D-81AB-3F6C4DB46114}" srcOrd="0" destOrd="0" presId="urn:microsoft.com/office/officeart/2005/8/layout/orgChart1"/>
    <dgm:cxn modelId="{C2F9AC44-47EC-334A-AB75-FF9AD8A9494C}" type="presOf" srcId="{F2F512BD-E6D1-1F46-8B37-2EF4F6B38EC8}" destId="{EFBD4C8E-86BC-9F41-9A58-E08E9D9ADCF9}" srcOrd="1" destOrd="0" presId="urn:microsoft.com/office/officeart/2005/8/layout/orgChart1"/>
    <dgm:cxn modelId="{E77C7E66-EEA3-8549-99A5-B9AA07D4C779}" srcId="{EEA3FE17-8C30-D84F-AB0E-53D2EC2685B8}" destId="{488D8FFB-B034-BA44-A80E-291F4AB30C59}" srcOrd="0" destOrd="0" parTransId="{A692C502-2206-8D44-8AA8-53AB1E93BD0D}" sibTransId="{56507327-CAD3-2842-9976-5E6D08301F7D}"/>
    <dgm:cxn modelId="{3D1C6E48-2912-D24B-9349-9622BB8EE9CB}" type="presOf" srcId="{9FCAE758-863A-184C-8E82-9B524AEA2210}" destId="{0B1EDBA6-7A2C-A24C-A90F-87FFF9990F9D}" srcOrd="1" destOrd="0" presId="urn:microsoft.com/office/officeart/2005/8/layout/orgChart1"/>
    <dgm:cxn modelId="{D7744D4C-3512-D240-95E3-FD74C08F8959}" type="presOf" srcId="{11BA9803-FBF9-9343-B86A-A635B8C455CC}" destId="{2A0CFD0D-A7F1-C74A-9AF9-DF651100FD94}" srcOrd="1" destOrd="0" presId="urn:microsoft.com/office/officeart/2005/8/layout/orgChart1"/>
    <dgm:cxn modelId="{4A909D6C-79B6-BC40-96CE-5574C827A430}" srcId="{698274E7-B701-0342-8228-4E0821244B93}" destId="{F2F512BD-E6D1-1F46-8B37-2EF4F6B38EC8}" srcOrd="1" destOrd="0" parTransId="{65651616-B5CB-BD4E-85F0-96819571506E}" sibTransId="{18FCC1F0-12CD-0B49-BC0E-5A51AB1C04E2}"/>
    <dgm:cxn modelId="{23CBDA4F-4E06-1A49-8154-D17D31C6F6E8}" srcId="{488D8FFB-B034-BA44-A80E-291F4AB30C59}" destId="{698274E7-B701-0342-8228-4E0821244B93}" srcOrd="0" destOrd="0" parTransId="{883D6E0F-940F-3246-A6EA-DC06A712CA9A}" sibTransId="{D8452A3E-C46A-704F-AD57-66AD73002664}"/>
    <dgm:cxn modelId="{CD4CB550-789A-584E-BE97-6FE6CF66BCCA}" type="presOf" srcId="{CBBD1AB0-F41B-BC41-AFB3-36EC41C84679}" destId="{56A4796C-F75B-1A4E-BF7F-C74ECF29B655}" srcOrd="1" destOrd="0" presId="urn:microsoft.com/office/officeart/2005/8/layout/orgChart1"/>
    <dgm:cxn modelId="{11471451-1EE8-2D4D-BFC4-36D89E73A428}" type="presOf" srcId="{C062AB22-6E05-AF41-B161-4E9BDAA0F99C}" destId="{72AD8275-57DC-F142-81B5-24FA486F0EB9}" srcOrd="0" destOrd="0" presId="urn:microsoft.com/office/officeart/2005/8/layout/orgChart1"/>
    <dgm:cxn modelId="{F44F9771-FF46-2A43-9C5A-FDB7A1F6EC12}" type="presOf" srcId="{A6A82852-6F0C-7A41-AD46-24C2B65D0628}" destId="{CBF6E909-8C20-9443-A24B-409A66AF884C}" srcOrd="1" destOrd="0" presId="urn:microsoft.com/office/officeart/2005/8/layout/orgChart1"/>
    <dgm:cxn modelId="{82C70D53-E6CA-344B-9BD4-587314B4F29B}" type="presOf" srcId="{F0E28E68-6B2D-BF45-8555-90564A8F0307}" destId="{27F6C46B-CBA8-D144-9C22-7432884BD6C5}" srcOrd="1" destOrd="0" presId="urn:microsoft.com/office/officeart/2005/8/layout/orgChart1"/>
    <dgm:cxn modelId="{F5392C54-EC8B-B64E-A5FB-FEE1D08F6AB2}" type="presOf" srcId="{DBB258FE-40E7-254A-8FB4-734E2E5B24DB}" destId="{A3B3CAE2-15A4-AF4C-A32F-877A6A9F840D}" srcOrd="0" destOrd="0" presId="urn:microsoft.com/office/officeart/2005/8/layout/orgChart1"/>
    <dgm:cxn modelId="{7E03AA75-C139-4046-9DCA-0C5CEA3BD316}" type="presOf" srcId="{D734C7D9-895F-244B-B366-CEA18588BACB}" destId="{0EC3B947-4D0C-1445-94F0-F30C51508B82}" srcOrd="0" destOrd="0" presId="urn:microsoft.com/office/officeart/2005/8/layout/orgChart1"/>
    <dgm:cxn modelId="{9A9DF375-5FD9-2A4B-AD73-C10FC30A0975}" srcId="{EEA3FE17-8C30-D84F-AB0E-53D2EC2685B8}" destId="{CBBD1AB0-F41B-BC41-AFB3-36EC41C84679}" srcOrd="1" destOrd="0" parTransId="{E39942F1-6698-C64B-BAD7-458DDBE68EF3}" sibTransId="{0CC877E4-10B8-E642-ADEA-DEA5F1DB082B}"/>
    <dgm:cxn modelId="{6A5D4D76-712E-9740-ADF9-8CE425B0CDC4}" type="presOf" srcId="{A6A82852-6F0C-7A41-AD46-24C2B65D0628}" destId="{58CB8556-680C-6749-A5DB-CA799E70359D}" srcOrd="0" destOrd="0" presId="urn:microsoft.com/office/officeart/2005/8/layout/orgChart1"/>
    <dgm:cxn modelId="{01F06579-3FF6-4849-B6EB-EEF68E4DE4D1}" type="presOf" srcId="{95CBE250-AEF6-754D-AECC-9E71622E8A2C}" destId="{3C5675FC-6C1C-D04C-8156-32BBD42DD1F4}" srcOrd="0" destOrd="0" presId="urn:microsoft.com/office/officeart/2005/8/layout/orgChart1"/>
    <dgm:cxn modelId="{F7D6387A-878D-E74A-BE56-31D1DC56DC7A}" type="presOf" srcId="{65651616-B5CB-BD4E-85F0-96819571506E}" destId="{576C1B40-0C2A-B140-9D57-7CF438133BBF}" srcOrd="0" destOrd="0" presId="urn:microsoft.com/office/officeart/2005/8/layout/orgChart1"/>
    <dgm:cxn modelId="{31BEC25A-4D96-9740-8845-39AB38E1FA14}" type="presOf" srcId="{C628137C-D77F-8447-87E1-889679C35BF1}" destId="{D00B7FA0-EF63-E94E-AB0F-B451ECD7CCC4}" srcOrd="0" destOrd="0" presId="urn:microsoft.com/office/officeart/2005/8/layout/orgChart1"/>
    <dgm:cxn modelId="{9153EF5A-E60A-DD49-BDC1-63BC9C98F1FD}" type="presOf" srcId="{7E20819F-3993-8C47-AA52-0140C2738524}" destId="{0E9444D6-8DA0-FA49-8C75-5EFDFA28D16B}" srcOrd="0" destOrd="0" presId="urn:microsoft.com/office/officeart/2005/8/layout/orgChart1"/>
    <dgm:cxn modelId="{EC14467B-5360-C940-8B26-FD88F92E70F1}" srcId="{CBBD1AB0-F41B-BC41-AFB3-36EC41C84679}" destId="{C628137C-D77F-8447-87E1-889679C35BF1}" srcOrd="1" destOrd="0" parTransId="{95CBE250-AEF6-754D-AECC-9E71622E8A2C}" sibTransId="{369938A9-66C0-3741-9C81-0AAFA4194F99}"/>
    <dgm:cxn modelId="{C115737B-46FF-F546-ADAE-DBBD8CF37046}" type="presOf" srcId="{0743DCFA-0891-2843-8BAE-ECB75DD47280}" destId="{B1B532BF-A278-7745-9C1B-5A99497F72D9}" srcOrd="0" destOrd="0" presId="urn:microsoft.com/office/officeart/2005/8/layout/orgChart1"/>
    <dgm:cxn modelId="{C1229D82-0E18-D54D-96DD-8C2A2EA3F897}" type="presOf" srcId="{23CF7B63-5888-4140-80DE-3BE5B70B4BBC}" destId="{CD197568-1A53-FF46-93A7-A93296A4513C}" srcOrd="0" destOrd="0" presId="urn:microsoft.com/office/officeart/2005/8/layout/orgChart1"/>
    <dgm:cxn modelId="{78202786-BA2B-B44A-818E-3BBA27F95D68}" type="presOf" srcId="{F2F512BD-E6D1-1F46-8B37-2EF4F6B38EC8}" destId="{28993B25-DB5D-074B-A3ED-DF52D7A6E069}" srcOrd="0" destOrd="0" presId="urn:microsoft.com/office/officeart/2005/8/layout/orgChart1"/>
    <dgm:cxn modelId="{7D974393-7349-F746-B7DD-8CD651772795}" type="presOf" srcId="{8661069D-03BF-3644-876A-8B44DE457B2D}" destId="{76CD8C7A-FCC0-A646-A608-CADD3191D723}" srcOrd="0" destOrd="0" presId="urn:microsoft.com/office/officeart/2005/8/layout/orgChart1"/>
    <dgm:cxn modelId="{EFD50894-DDB0-0441-B967-4466099CA253}" type="presOf" srcId="{4B105EA4-DC38-084D-B948-B9247540601A}" destId="{B5415698-CD0D-AF41-9463-D3DEC2FE00A4}" srcOrd="0" destOrd="0" presId="urn:microsoft.com/office/officeart/2005/8/layout/orgChart1"/>
    <dgm:cxn modelId="{87A05B94-3505-5048-A7BF-A0DF6A242E69}" type="presOf" srcId="{EFEABC15-42E4-094E-9021-2AB787A27B7B}" destId="{BFF95BA9-F6AB-504E-A45F-9890ABBF879D}" srcOrd="0" destOrd="0" presId="urn:microsoft.com/office/officeart/2005/8/layout/orgChart1"/>
    <dgm:cxn modelId="{2531F496-9297-6C46-9993-5628756383B7}" srcId="{23CF7B63-5888-4140-80DE-3BE5B70B4BBC}" destId="{C062AB22-6E05-AF41-B161-4E9BDAA0F99C}" srcOrd="0" destOrd="0" parTransId="{03345A48-7966-4C4B-BA24-4C131930E1A1}" sibTransId="{EE9F86DA-48E9-974B-9234-B55AA119B1AC}"/>
    <dgm:cxn modelId="{CFEE989B-B16F-C846-BF67-A7EFE0E94D66}" type="presOf" srcId="{E90DBB4F-FC54-9F49-A4BD-0DADC7E98D7F}" destId="{ED2B5EFD-B5D2-C64E-A063-FA57D48B3444}" srcOrd="1" destOrd="0" presId="urn:microsoft.com/office/officeart/2005/8/layout/orgChart1"/>
    <dgm:cxn modelId="{F6A53A9E-C8FB-1142-99C9-A87CE4DC1342}" srcId="{D734C7D9-895F-244B-B366-CEA18588BACB}" destId="{BD8DB209-C512-3049-BB88-348A174A1D96}" srcOrd="3" destOrd="0" parTransId="{BB59F954-E84C-7541-9A12-8E7BD79E6102}" sibTransId="{9AC5B0B2-9BCD-E046-BC2F-1988B6284377}"/>
    <dgm:cxn modelId="{46A14F9E-3499-8041-A50D-B99A11F391B0}" srcId="{23CF7B63-5888-4140-80DE-3BE5B70B4BBC}" destId="{A6A82852-6F0C-7A41-AD46-24C2B65D0628}" srcOrd="1" destOrd="0" parTransId="{CDA58F01-A5AE-664F-BC2D-DDE858FDA202}" sibTransId="{43CC9F74-B7C0-6C42-91C4-BAF43A327AC7}"/>
    <dgm:cxn modelId="{464F9BA2-49B2-2040-A3F4-82D592B9D455}" srcId="{D734C7D9-895F-244B-B366-CEA18588BACB}" destId="{4B105EA4-DC38-084D-B948-B9247540601A}" srcOrd="1" destOrd="0" parTransId="{8661069D-03BF-3644-876A-8B44DE457B2D}" sibTransId="{C5BE3C3E-2744-3841-84BD-FF5A5B8C1EAF}"/>
    <dgm:cxn modelId="{BEFADDA4-FF2D-2B4E-9369-4B982F10D4F7}" type="presOf" srcId="{EEA3FE17-8C30-D84F-AB0E-53D2EC2685B8}" destId="{F67E5743-76FC-104A-BC7F-FD9DD7DC642A}" srcOrd="0" destOrd="0" presId="urn:microsoft.com/office/officeart/2005/8/layout/orgChart1"/>
    <dgm:cxn modelId="{203CC1A5-F07C-0C4F-8D8B-57B5676735B9}" type="presOf" srcId="{7F9D850A-8F52-3942-BF5D-A9487AFA0049}" destId="{12A7FE9B-F1BC-514C-8678-055257E2CE8B}" srcOrd="1" destOrd="0" presId="urn:microsoft.com/office/officeart/2005/8/layout/orgChart1"/>
    <dgm:cxn modelId="{500335A6-6B8E-1043-97EF-792CD4B112D4}" type="presOf" srcId="{03345A48-7966-4C4B-BA24-4C131930E1A1}" destId="{E17153B4-D7D1-FF44-8370-89E60284A093}" srcOrd="0" destOrd="0" presId="urn:microsoft.com/office/officeart/2005/8/layout/orgChart1"/>
    <dgm:cxn modelId="{9744E1AD-1583-8948-AAF2-3E5D58188A68}" type="presOf" srcId="{3A803611-CCB3-4C44-AF40-807C05D1B894}" destId="{ABF3B6FF-A071-2C45-B013-7BD6854D27C8}" srcOrd="1" destOrd="0" presId="urn:microsoft.com/office/officeart/2005/8/layout/orgChart1"/>
    <dgm:cxn modelId="{88EDE2AF-420F-344C-932C-C7684291E2E4}" type="presOf" srcId="{C062AB22-6E05-AF41-B161-4E9BDAA0F99C}" destId="{426E86F3-8F1F-A34B-AFDA-0D164827634F}" srcOrd="1" destOrd="0" presId="urn:microsoft.com/office/officeart/2005/8/layout/orgChart1"/>
    <dgm:cxn modelId="{1A20C3B0-1386-4443-9FDE-4418AC4C2846}" type="presOf" srcId="{E90DBB4F-FC54-9F49-A4BD-0DADC7E98D7F}" destId="{1F9895B6-8367-AB49-8D35-E309EA0A3BEC}" srcOrd="0" destOrd="0" presId="urn:microsoft.com/office/officeart/2005/8/layout/orgChart1"/>
    <dgm:cxn modelId="{6013B2B2-9711-C148-854A-E6462B47D1F7}" srcId="{D734C7D9-895F-244B-B366-CEA18588BACB}" destId="{DBB258FE-40E7-254A-8FB4-734E2E5B24DB}" srcOrd="0" destOrd="0" parTransId="{E30454A2-125E-0643-87B0-2CBE2290B7EB}" sibTransId="{01A439C0-1B34-B14F-9055-2CD6496F045D}"/>
    <dgm:cxn modelId="{7CF0D6B2-EF7A-204F-8B2B-CB308BE4BCF5}" srcId="{CBBD1AB0-F41B-BC41-AFB3-36EC41C84679}" destId="{F0E28E68-6B2D-BF45-8555-90564A8F0307}" srcOrd="0" destOrd="0" parTransId="{0C244D6F-B11E-5C49-B97E-2C42EFA8517F}" sibTransId="{66C64D10-213F-8A45-B143-A8334341F9EB}"/>
    <dgm:cxn modelId="{31170BB6-FC8C-1C46-B695-F19FFEA38F3A}" type="presOf" srcId="{5817F511-AB0F-5B4D-86AB-A6EFFE2FE144}" destId="{D3D640C9-BB82-3840-8038-6614C18BB5C1}" srcOrd="0" destOrd="0" presId="urn:microsoft.com/office/officeart/2005/8/layout/orgChart1"/>
    <dgm:cxn modelId="{0898EDB9-6D00-C849-9DF9-606BFFDA0CE1}" srcId="{488D8FFB-B034-BA44-A80E-291F4AB30C59}" destId="{D734C7D9-895F-244B-B366-CEA18588BACB}" srcOrd="2" destOrd="0" parTransId="{5817F511-AB0F-5B4D-86AB-A6EFFE2FE144}" sibTransId="{4095D8C2-CD47-974A-B41F-A068138C390C}"/>
    <dgm:cxn modelId="{C9387ABB-1B3A-CA46-B8FD-DE6D12066728}" srcId="{D734C7D9-895F-244B-B366-CEA18588BACB}" destId="{11BA9803-FBF9-9343-B86A-A635B8C455CC}" srcOrd="2" destOrd="0" parTransId="{12A5EEC9-433A-A24C-B7A6-43BBD23AC41B}" sibTransId="{B63C0256-AF55-5A4A-8630-589E67837450}"/>
    <dgm:cxn modelId="{B4A2D9BF-0E54-6147-922F-A09A420E98D5}" type="presOf" srcId="{488D8FFB-B034-BA44-A80E-291F4AB30C59}" destId="{2EE033DE-3B02-E643-8877-1FB5AC112740}" srcOrd="1" destOrd="0" presId="urn:microsoft.com/office/officeart/2005/8/layout/orgChart1"/>
    <dgm:cxn modelId="{40CC02C0-CE76-0F46-8155-C064C32BC0F7}" srcId="{488D8FFB-B034-BA44-A80E-291F4AB30C59}" destId="{23CF7B63-5888-4140-80DE-3BE5B70B4BBC}" srcOrd="1" destOrd="0" parTransId="{F5AC3F94-5828-4746-9987-97FD3C3D4D9C}" sibTransId="{F8234A02-A1D1-D84A-91A7-1CE1D3A9E942}"/>
    <dgm:cxn modelId="{0193E1C0-BB07-E448-A85B-A28163E4AE22}" type="presOf" srcId="{DBB258FE-40E7-254A-8FB4-734E2E5B24DB}" destId="{409F889E-BF49-1E4B-9274-17D8F348E985}" srcOrd="1" destOrd="0" presId="urn:microsoft.com/office/officeart/2005/8/layout/orgChart1"/>
    <dgm:cxn modelId="{CC528CC2-7739-9146-A44F-61AC6FEF361D}" type="presOf" srcId="{E30454A2-125E-0643-87B0-2CBE2290B7EB}" destId="{7229CD48-CFA4-7F48-A573-C2DC602F9FAA}" srcOrd="0" destOrd="0" presId="urn:microsoft.com/office/officeart/2005/8/layout/orgChart1"/>
    <dgm:cxn modelId="{8A6A7BCE-F225-674D-BAB4-ABB5DEED2573}" type="presOf" srcId="{23CF7B63-5888-4140-80DE-3BE5B70B4BBC}" destId="{E701A510-A1C5-9447-B4CF-C07EFD7E8216}" srcOrd="1" destOrd="0" presId="urn:microsoft.com/office/officeart/2005/8/layout/orgChart1"/>
    <dgm:cxn modelId="{86C0CDD2-94EA-584C-B7A9-84FD397434FC}" type="presOf" srcId="{C628137C-D77F-8447-87E1-889679C35BF1}" destId="{B234D81F-4218-5E4B-A043-D760F5554770}" srcOrd="1" destOrd="0" presId="urn:microsoft.com/office/officeart/2005/8/layout/orgChart1"/>
    <dgm:cxn modelId="{A58D93D5-749F-FE4B-9506-C17B89AE6EA2}" type="presOf" srcId="{D2125FDF-F233-D546-BF26-502DD0F88A9E}" destId="{3F971766-387D-744D-9889-7E845E88DB62}" srcOrd="0" destOrd="0" presId="urn:microsoft.com/office/officeart/2005/8/layout/orgChart1"/>
    <dgm:cxn modelId="{28F510D7-826E-DB4A-8879-DC7FF009535F}" type="presOf" srcId="{E39942F1-6698-C64B-BAD7-458DDBE68EF3}" destId="{17D15D32-165D-CF46-ADF2-2E2A6686EFB8}" srcOrd="0" destOrd="0" presId="urn:microsoft.com/office/officeart/2005/8/layout/orgChart1"/>
    <dgm:cxn modelId="{8AAF70D8-A485-0E41-B2AF-D6A5D08EF3D9}" type="presOf" srcId="{9FCAE758-863A-184C-8E82-9B524AEA2210}" destId="{E23E9892-1C7C-F942-9584-BDBD25997FE4}" srcOrd="0" destOrd="0" presId="urn:microsoft.com/office/officeart/2005/8/layout/orgChart1"/>
    <dgm:cxn modelId="{7D378DD9-CECF-8F42-B402-54B2EA3E1CF6}" type="presOf" srcId="{D37A5E2B-52F4-D94F-B727-6603033E08C4}" destId="{692D5B6A-6FFB-D842-82CD-8BD540A56029}" srcOrd="0" destOrd="0" presId="urn:microsoft.com/office/officeart/2005/8/layout/orgChart1"/>
    <dgm:cxn modelId="{0DE8F4DA-E37D-4A49-9C6F-2792CB637F39}" type="presOf" srcId="{BD8DB209-C512-3049-BB88-348A174A1D96}" destId="{B62608F6-8D21-A94C-87A1-2CD71434CCB3}" srcOrd="1" destOrd="0" presId="urn:microsoft.com/office/officeart/2005/8/layout/orgChart1"/>
    <dgm:cxn modelId="{4773E8DD-5301-984A-BC03-9465B5A746D7}" type="presOf" srcId="{BB59F954-E84C-7541-9A12-8E7BD79E6102}" destId="{E8283F1F-A39B-F64F-B4C8-D056AA972F58}" srcOrd="0" destOrd="0" presId="urn:microsoft.com/office/officeart/2005/8/layout/orgChart1"/>
    <dgm:cxn modelId="{998E05DE-C16D-2E42-B6BB-0036D9B6395B}" srcId="{2AB5D6D3-8F38-014A-A448-4F85E6C4A33B}" destId="{EEA3FE17-8C30-D84F-AB0E-53D2EC2685B8}" srcOrd="0" destOrd="0" parTransId="{108775A4-B8E8-D341-98EE-FBDD6B34648D}" sibTransId="{58A01A5D-5052-EB44-BC1E-B2577986C262}"/>
    <dgm:cxn modelId="{B8BE0CDE-F493-774D-B367-95C4E135B052}" type="presOf" srcId="{CDA58F01-A5AE-664F-BC2D-DDE858FDA202}" destId="{5F289D44-B77F-6448-A6BF-2034B2D68805}" srcOrd="0" destOrd="0" presId="urn:microsoft.com/office/officeart/2005/8/layout/orgChart1"/>
    <dgm:cxn modelId="{CD743AE4-B05E-4547-951B-DF4DCCD3CB67}" type="presOf" srcId="{0C244D6F-B11E-5C49-B97E-2C42EFA8517F}" destId="{59CF6F21-596D-0A44-B887-B87236C49221}" srcOrd="0" destOrd="0" presId="urn:microsoft.com/office/officeart/2005/8/layout/orgChart1"/>
    <dgm:cxn modelId="{D20203E7-4434-164A-A406-E9161AB2F14B}" type="presOf" srcId="{8D6AF212-9602-3949-A7F6-AD0510C3C361}" destId="{A9F99306-6380-E647-AF6D-DA1A8BA6DC76}" srcOrd="1" destOrd="0" presId="urn:microsoft.com/office/officeart/2005/8/layout/orgChart1"/>
    <dgm:cxn modelId="{426664FB-E52D-0C4E-8CAD-588D6DFA2CEB}" type="presOf" srcId="{2AB5D6D3-8F38-014A-A448-4F85E6C4A33B}" destId="{DD5F9882-F04F-484A-B93C-0130CD1F86AD}" srcOrd="0" destOrd="0" presId="urn:microsoft.com/office/officeart/2005/8/layout/orgChart1"/>
    <dgm:cxn modelId="{C127AAFB-277D-AD40-864F-5E4673229385}" srcId="{698274E7-B701-0342-8228-4E0821244B93}" destId="{8D6AF212-9602-3949-A7F6-AD0510C3C361}" srcOrd="0" destOrd="0" parTransId="{EFEABC15-42E4-094E-9021-2AB787A27B7B}" sibTransId="{6913A144-51B1-8749-A3B5-C9DD470F565B}"/>
    <dgm:cxn modelId="{931FBDFD-D5C0-5649-B67B-B2CE8CD3A533}" srcId="{23CF7B63-5888-4140-80DE-3BE5B70B4BBC}" destId="{7E20819F-3993-8C47-AA52-0140C2738524}" srcOrd="2" destOrd="0" parTransId="{0743DCFA-0891-2843-8BAE-ECB75DD47280}" sibTransId="{4BB32091-94FC-CC44-A27A-67996230E4F3}"/>
    <dgm:cxn modelId="{8C1283FE-7DD3-A449-A860-584A71AFC15B}" type="presOf" srcId="{A692C502-2206-8D44-8AA8-53AB1E93BD0D}" destId="{A66ECD77-9366-AB4E-A1BF-CC2CAB3D510C}" srcOrd="0" destOrd="0" presId="urn:microsoft.com/office/officeart/2005/8/layout/orgChart1"/>
    <dgm:cxn modelId="{C27F135E-D282-8646-86EF-ECA9E1F8AD13}" type="presParOf" srcId="{DD5F9882-F04F-484A-B93C-0130CD1F86AD}" destId="{63B9779E-613D-FF49-99AF-B3FB747DC55E}" srcOrd="0" destOrd="0" presId="urn:microsoft.com/office/officeart/2005/8/layout/orgChart1"/>
    <dgm:cxn modelId="{59FCEF88-B000-BE45-B890-F13CD8115A8F}" type="presParOf" srcId="{63B9779E-613D-FF49-99AF-B3FB747DC55E}" destId="{DB31DEA6-3500-9441-AFBC-987FFB434128}" srcOrd="0" destOrd="0" presId="urn:microsoft.com/office/officeart/2005/8/layout/orgChart1"/>
    <dgm:cxn modelId="{9A4C6A41-FDD8-8348-845D-AF843B7FFE9B}" type="presParOf" srcId="{DB31DEA6-3500-9441-AFBC-987FFB434128}" destId="{F67E5743-76FC-104A-BC7F-FD9DD7DC642A}" srcOrd="0" destOrd="0" presId="urn:microsoft.com/office/officeart/2005/8/layout/orgChart1"/>
    <dgm:cxn modelId="{7646C7D4-121F-904B-BA43-2A6818391B7C}" type="presParOf" srcId="{DB31DEA6-3500-9441-AFBC-987FFB434128}" destId="{59385E4E-2C11-3642-AFF7-B63940F649B1}" srcOrd="1" destOrd="0" presId="urn:microsoft.com/office/officeart/2005/8/layout/orgChart1"/>
    <dgm:cxn modelId="{FBCB6A58-C88D-5E43-B0A6-D34625315F1E}" type="presParOf" srcId="{63B9779E-613D-FF49-99AF-B3FB747DC55E}" destId="{DCE51385-9CC1-7944-B3DF-6C48871EFA96}" srcOrd="1" destOrd="0" presId="urn:microsoft.com/office/officeart/2005/8/layout/orgChart1"/>
    <dgm:cxn modelId="{388B43D9-C601-4B44-9FF6-7CCF51BC8CAB}" type="presParOf" srcId="{63B9779E-613D-FF49-99AF-B3FB747DC55E}" destId="{20917A4C-BB2F-DA4E-B6FC-D19D0081EC64}" srcOrd="2" destOrd="0" presId="urn:microsoft.com/office/officeart/2005/8/layout/orgChart1"/>
    <dgm:cxn modelId="{6D033E80-D550-DC4C-B91A-F8FBE25DD361}" type="presParOf" srcId="{20917A4C-BB2F-DA4E-B6FC-D19D0081EC64}" destId="{A66ECD77-9366-AB4E-A1BF-CC2CAB3D510C}" srcOrd="0" destOrd="0" presId="urn:microsoft.com/office/officeart/2005/8/layout/orgChart1"/>
    <dgm:cxn modelId="{B534C7DB-4FC6-184A-A441-24E7FFB91E28}" type="presParOf" srcId="{20917A4C-BB2F-DA4E-B6FC-D19D0081EC64}" destId="{BB5ABB49-7A8E-2440-9B56-285F8BD553F4}" srcOrd="1" destOrd="0" presId="urn:microsoft.com/office/officeart/2005/8/layout/orgChart1"/>
    <dgm:cxn modelId="{1247C54D-42CA-0E47-A217-6A8D250B800A}" type="presParOf" srcId="{BB5ABB49-7A8E-2440-9B56-285F8BD553F4}" destId="{76C5EFDE-D2F3-C24B-87A1-9E96AF2B1BBF}" srcOrd="0" destOrd="0" presId="urn:microsoft.com/office/officeart/2005/8/layout/orgChart1"/>
    <dgm:cxn modelId="{F3675CD9-E999-AE49-9CA4-BA22C98ED895}" type="presParOf" srcId="{76C5EFDE-D2F3-C24B-87A1-9E96AF2B1BBF}" destId="{41B2C330-F353-CC4B-B408-C5AF89F3A5FC}" srcOrd="0" destOrd="0" presId="urn:microsoft.com/office/officeart/2005/8/layout/orgChart1"/>
    <dgm:cxn modelId="{521CE351-F50D-DF44-A29E-02DD7B3D65DA}" type="presParOf" srcId="{76C5EFDE-D2F3-C24B-87A1-9E96AF2B1BBF}" destId="{2EE033DE-3B02-E643-8877-1FB5AC112740}" srcOrd="1" destOrd="0" presId="urn:microsoft.com/office/officeart/2005/8/layout/orgChart1"/>
    <dgm:cxn modelId="{5FF52230-C9A3-1743-81DB-22C3006DB6B9}" type="presParOf" srcId="{BB5ABB49-7A8E-2440-9B56-285F8BD553F4}" destId="{B0009279-B323-0B4A-A2C3-4B70929E13CE}" srcOrd="1" destOrd="0" presId="urn:microsoft.com/office/officeart/2005/8/layout/orgChart1"/>
    <dgm:cxn modelId="{90DF43BA-CD0D-BB4B-87A1-F75468DB1A86}" type="presParOf" srcId="{B0009279-B323-0B4A-A2C3-4B70929E13CE}" destId="{C926C33E-7E89-6A41-AB04-A3C5AAD9BE71}" srcOrd="0" destOrd="0" presId="urn:microsoft.com/office/officeart/2005/8/layout/orgChart1"/>
    <dgm:cxn modelId="{DFC18254-3F17-4A43-B2E1-360CDB116482}" type="presParOf" srcId="{B0009279-B323-0B4A-A2C3-4B70929E13CE}" destId="{A9665BF0-36E3-BB47-B666-68BCAD4D4B85}" srcOrd="1" destOrd="0" presId="urn:microsoft.com/office/officeart/2005/8/layout/orgChart1"/>
    <dgm:cxn modelId="{C46B28E1-C7D6-EC4C-BCAB-5C27049A96CE}" type="presParOf" srcId="{A9665BF0-36E3-BB47-B666-68BCAD4D4B85}" destId="{8AE65605-30A1-984F-9717-0B3791C1A297}" srcOrd="0" destOrd="0" presId="urn:microsoft.com/office/officeart/2005/8/layout/orgChart1"/>
    <dgm:cxn modelId="{F4C4641A-9DB8-6140-A82B-22B10EDC1569}" type="presParOf" srcId="{8AE65605-30A1-984F-9717-0B3791C1A297}" destId="{34A8C15B-1D1B-A841-B099-226A9F3715A1}" srcOrd="0" destOrd="0" presId="urn:microsoft.com/office/officeart/2005/8/layout/orgChart1"/>
    <dgm:cxn modelId="{28B51EB1-B5DC-5043-B3F0-F566C652F6F0}" type="presParOf" srcId="{8AE65605-30A1-984F-9717-0B3791C1A297}" destId="{476F9FEC-5979-A048-9ED9-2C1690B1AE8E}" srcOrd="1" destOrd="0" presId="urn:microsoft.com/office/officeart/2005/8/layout/orgChart1"/>
    <dgm:cxn modelId="{55BFD184-48B6-E845-9092-518717947044}" type="presParOf" srcId="{A9665BF0-36E3-BB47-B666-68BCAD4D4B85}" destId="{27BE4D80-115A-034F-BFBC-B9D0EE6EEB87}" srcOrd="1" destOrd="0" presId="urn:microsoft.com/office/officeart/2005/8/layout/orgChart1"/>
    <dgm:cxn modelId="{B13FE3E5-CEA6-7C46-8D89-CD33D803654A}" type="presParOf" srcId="{27BE4D80-115A-034F-BFBC-B9D0EE6EEB87}" destId="{BFF95BA9-F6AB-504E-A45F-9890ABBF879D}" srcOrd="0" destOrd="0" presId="urn:microsoft.com/office/officeart/2005/8/layout/orgChart1"/>
    <dgm:cxn modelId="{42B565E8-CCC1-BD43-867C-D1170BC1B2D4}" type="presParOf" srcId="{27BE4D80-115A-034F-BFBC-B9D0EE6EEB87}" destId="{3CD551E1-3BB0-D24C-91E5-307DE6CEE169}" srcOrd="1" destOrd="0" presId="urn:microsoft.com/office/officeart/2005/8/layout/orgChart1"/>
    <dgm:cxn modelId="{E449FFBB-C56C-1947-8003-922672F83FA4}" type="presParOf" srcId="{3CD551E1-3BB0-D24C-91E5-307DE6CEE169}" destId="{6C9744FC-8F3D-D24F-9EDB-5573EA92847D}" srcOrd="0" destOrd="0" presId="urn:microsoft.com/office/officeart/2005/8/layout/orgChart1"/>
    <dgm:cxn modelId="{CD82DEAA-EAA7-3943-9C68-761AA41A6FF1}" type="presParOf" srcId="{6C9744FC-8F3D-D24F-9EDB-5573EA92847D}" destId="{0F28B352-676C-F54A-9D72-BB74D12D6B66}" srcOrd="0" destOrd="0" presId="urn:microsoft.com/office/officeart/2005/8/layout/orgChart1"/>
    <dgm:cxn modelId="{CA945902-0AF6-554C-A647-B05B630ED85B}" type="presParOf" srcId="{6C9744FC-8F3D-D24F-9EDB-5573EA92847D}" destId="{A9F99306-6380-E647-AF6D-DA1A8BA6DC76}" srcOrd="1" destOrd="0" presId="urn:microsoft.com/office/officeart/2005/8/layout/orgChart1"/>
    <dgm:cxn modelId="{05ED386D-B907-5A45-B87F-58E4E69A13D0}" type="presParOf" srcId="{3CD551E1-3BB0-D24C-91E5-307DE6CEE169}" destId="{5CB06BD1-E53A-3A45-B07F-44F0E7F0A23A}" srcOrd="1" destOrd="0" presId="urn:microsoft.com/office/officeart/2005/8/layout/orgChart1"/>
    <dgm:cxn modelId="{0BBA2F6A-08D9-0C45-8127-89CE25120116}" type="presParOf" srcId="{3CD551E1-3BB0-D24C-91E5-307DE6CEE169}" destId="{FFD01FF9-DEB1-7D41-A9C3-FD504470CD76}" srcOrd="2" destOrd="0" presId="urn:microsoft.com/office/officeart/2005/8/layout/orgChart1"/>
    <dgm:cxn modelId="{0CAF43E1-F5B0-994D-A1A7-85C4D647D1F0}" type="presParOf" srcId="{27BE4D80-115A-034F-BFBC-B9D0EE6EEB87}" destId="{576C1B40-0C2A-B140-9D57-7CF438133BBF}" srcOrd="2" destOrd="0" presId="urn:microsoft.com/office/officeart/2005/8/layout/orgChart1"/>
    <dgm:cxn modelId="{42C782FA-C7A1-AE4E-8AFF-9F4FA417C26D}" type="presParOf" srcId="{27BE4D80-115A-034F-BFBC-B9D0EE6EEB87}" destId="{654F1F80-F343-D243-A3F6-2EEE5BD68CEE}" srcOrd="3" destOrd="0" presId="urn:microsoft.com/office/officeart/2005/8/layout/orgChart1"/>
    <dgm:cxn modelId="{2A88BD6B-E8C2-244C-B320-23FE310F11B2}" type="presParOf" srcId="{654F1F80-F343-D243-A3F6-2EEE5BD68CEE}" destId="{E7D2C4EB-57A3-4940-AE0C-64D88E1214C0}" srcOrd="0" destOrd="0" presId="urn:microsoft.com/office/officeart/2005/8/layout/orgChart1"/>
    <dgm:cxn modelId="{17322930-72A5-724F-8A6D-F7A4EFA626DE}" type="presParOf" srcId="{E7D2C4EB-57A3-4940-AE0C-64D88E1214C0}" destId="{28993B25-DB5D-074B-A3ED-DF52D7A6E069}" srcOrd="0" destOrd="0" presId="urn:microsoft.com/office/officeart/2005/8/layout/orgChart1"/>
    <dgm:cxn modelId="{599F8400-73A0-DE49-B493-6EE2F0421C52}" type="presParOf" srcId="{E7D2C4EB-57A3-4940-AE0C-64D88E1214C0}" destId="{EFBD4C8E-86BC-9F41-9A58-E08E9D9ADCF9}" srcOrd="1" destOrd="0" presId="urn:microsoft.com/office/officeart/2005/8/layout/orgChart1"/>
    <dgm:cxn modelId="{09A02242-19D1-5840-BA4C-208EA978C00D}" type="presParOf" srcId="{654F1F80-F343-D243-A3F6-2EEE5BD68CEE}" destId="{7B69AF01-56FE-CB43-BC72-E76BA6855536}" srcOrd="1" destOrd="0" presId="urn:microsoft.com/office/officeart/2005/8/layout/orgChart1"/>
    <dgm:cxn modelId="{0B179C0E-6175-1746-817E-B93B91E3CEA1}" type="presParOf" srcId="{654F1F80-F343-D243-A3F6-2EEE5BD68CEE}" destId="{CB7665D9-3839-3042-AE9F-E5A8EC10B3BD}" srcOrd="2" destOrd="0" presId="urn:microsoft.com/office/officeart/2005/8/layout/orgChart1"/>
    <dgm:cxn modelId="{9E8718BF-69D5-5A47-8FE8-F12FF5E6CA58}" type="presParOf" srcId="{27BE4D80-115A-034F-BFBC-B9D0EE6EEB87}" destId="{AFE8C157-8A30-7546-A466-6882B7871289}" srcOrd="4" destOrd="0" presId="urn:microsoft.com/office/officeart/2005/8/layout/orgChart1"/>
    <dgm:cxn modelId="{4BD9BEFC-FDA9-A64D-A2F4-58334F4245A5}" type="presParOf" srcId="{27BE4D80-115A-034F-BFBC-B9D0EE6EEB87}" destId="{4306BA37-95DA-B34C-A763-1E2DCEF9326F}" srcOrd="5" destOrd="0" presId="urn:microsoft.com/office/officeart/2005/8/layout/orgChart1"/>
    <dgm:cxn modelId="{FE95C347-C2E6-0E4D-AF25-275612539966}" type="presParOf" srcId="{4306BA37-95DA-B34C-A763-1E2DCEF9326F}" destId="{5F076D16-1E07-B146-9EA8-847122E6EDF5}" srcOrd="0" destOrd="0" presId="urn:microsoft.com/office/officeart/2005/8/layout/orgChart1"/>
    <dgm:cxn modelId="{B6AB07C9-BEA7-EC47-9217-1DF006D1F75C}" type="presParOf" srcId="{5F076D16-1E07-B146-9EA8-847122E6EDF5}" destId="{620CD773-D141-614D-81AB-3F6C4DB46114}" srcOrd="0" destOrd="0" presId="urn:microsoft.com/office/officeart/2005/8/layout/orgChart1"/>
    <dgm:cxn modelId="{4D40EF3D-5B7E-8341-8C08-4A05F475B2B3}" type="presParOf" srcId="{5F076D16-1E07-B146-9EA8-847122E6EDF5}" destId="{ABF3B6FF-A071-2C45-B013-7BD6854D27C8}" srcOrd="1" destOrd="0" presId="urn:microsoft.com/office/officeart/2005/8/layout/orgChart1"/>
    <dgm:cxn modelId="{24C3D59E-B096-4C46-81BC-FB48D6E8BAEC}" type="presParOf" srcId="{4306BA37-95DA-B34C-A763-1E2DCEF9326F}" destId="{7E74FF9F-E983-C245-97FB-38AFEC173399}" srcOrd="1" destOrd="0" presId="urn:microsoft.com/office/officeart/2005/8/layout/orgChart1"/>
    <dgm:cxn modelId="{894DD570-77BB-4D43-8FE8-C2FBA7C7C62C}" type="presParOf" srcId="{4306BA37-95DA-B34C-A763-1E2DCEF9326F}" destId="{5AD7A08C-2724-6F42-BEC6-DE193424607C}" srcOrd="2" destOrd="0" presId="urn:microsoft.com/office/officeart/2005/8/layout/orgChart1"/>
    <dgm:cxn modelId="{34FC567D-2053-134E-BBCE-60C0C59E50D8}" type="presParOf" srcId="{A9665BF0-36E3-BB47-B666-68BCAD4D4B85}" destId="{7DC180A0-E04F-8C43-BA27-7A1EBF0BCAB5}" srcOrd="2" destOrd="0" presId="urn:microsoft.com/office/officeart/2005/8/layout/orgChart1"/>
    <dgm:cxn modelId="{24875808-3D4F-7848-8257-3832F488DB9C}" type="presParOf" srcId="{B0009279-B323-0B4A-A2C3-4B70929E13CE}" destId="{7691FDB9-DCCE-E244-80F3-EFCDD8B0E7B3}" srcOrd="2" destOrd="0" presId="urn:microsoft.com/office/officeart/2005/8/layout/orgChart1"/>
    <dgm:cxn modelId="{DEBFD1FB-93E1-9B41-952B-417B0ECCD107}" type="presParOf" srcId="{B0009279-B323-0B4A-A2C3-4B70929E13CE}" destId="{C27CEEE8-52BD-044F-9B9D-1B83AAB75989}" srcOrd="3" destOrd="0" presId="urn:microsoft.com/office/officeart/2005/8/layout/orgChart1"/>
    <dgm:cxn modelId="{D59DAB54-DA10-5F48-942B-91840D6B6AC1}" type="presParOf" srcId="{C27CEEE8-52BD-044F-9B9D-1B83AAB75989}" destId="{7C035F7D-6B8E-6E41-8D1E-F686248C8652}" srcOrd="0" destOrd="0" presId="urn:microsoft.com/office/officeart/2005/8/layout/orgChart1"/>
    <dgm:cxn modelId="{E531C5CB-84A2-854C-A09F-BEE4F266893D}" type="presParOf" srcId="{7C035F7D-6B8E-6E41-8D1E-F686248C8652}" destId="{CD197568-1A53-FF46-93A7-A93296A4513C}" srcOrd="0" destOrd="0" presId="urn:microsoft.com/office/officeart/2005/8/layout/orgChart1"/>
    <dgm:cxn modelId="{DC850707-BD9F-B643-9135-50CAE1F0204A}" type="presParOf" srcId="{7C035F7D-6B8E-6E41-8D1E-F686248C8652}" destId="{E701A510-A1C5-9447-B4CF-C07EFD7E8216}" srcOrd="1" destOrd="0" presId="urn:microsoft.com/office/officeart/2005/8/layout/orgChart1"/>
    <dgm:cxn modelId="{FB63D0E1-10CB-6141-81B6-36610E19730E}" type="presParOf" srcId="{C27CEEE8-52BD-044F-9B9D-1B83AAB75989}" destId="{80704F0C-DCF1-4340-A5E2-47BF1E0C598C}" srcOrd="1" destOrd="0" presId="urn:microsoft.com/office/officeart/2005/8/layout/orgChart1"/>
    <dgm:cxn modelId="{600A780F-B97A-BC4F-848F-3842C4180468}" type="presParOf" srcId="{80704F0C-DCF1-4340-A5E2-47BF1E0C598C}" destId="{E17153B4-D7D1-FF44-8370-89E60284A093}" srcOrd="0" destOrd="0" presId="urn:microsoft.com/office/officeart/2005/8/layout/orgChart1"/>
    <dgm:cxn modelId="{2B546CF6-E752-A74C-A3D6-94D8770B6FEB}" type="presParOf" srcId="{80704F0C-DCF1-4340-A5E2-47BF1E0C598C}" destId="{564D5B14-A998-1C46-B731-BE7DFE48AAFE}" srcOrd="1" destOrd="0" presId="urn:microsoft.com/office/officeart/2005/8/layout/orgChart1"/>
    <dgm:cxn modelId="{1AB70F2F-583E-6E42-BC04-7F22F48A3B98}" type="presParOf" srcId="{564D5B14-A998-1C46-B731-BE7DFE48AAFE}" destId="{20482D48-6FAF-274C-924B-0B7F3A701CC9}" srcOrd="0" destOrd="0" presId="urn:microsoft.com/office/officeart/2005/8/layout/orgChart1"/>
    <dgm:cxn modelId="{866249E7-4B4D-3645-8981-DBD2C03D775B}" type="presParOf" srcId="{20482D48-6FAF-274C-924B-0B7F3A701CC9}" destId="{72AD8275-57DC-F142-81B5-24FA486F0EB9}" srcOrd="0" destOrd="0" presId="urn:microsoft.com/office/officeart/2005/8/layout/orgChart1"/>
    <dgm:cxn modelId="{0283943C-58C8-A64A-9F06-1985A76C9471}" type="presParOf" srcId="{20482D48-6FAF-274C-924B-0B7F3A701CC9}" destId="{426E86F3-8F1F-A34B-AFDA-0D164827634F}" srcOrd="1" destOrd="0" presId="urn:microsoft.com/office/officeart/2005/8/layout/orgChart1"/>
    <dgm:cxn modelId="{C762A9A6-957F-8E40-A52C-95912B39CF2F}" type="presParOf" srcId="{564D5B14-A998-1C46-B731-BE7DFE48AAFE}" destId="{97E431AD-159A-3848-B36F-AE57F12ED873}" srcOrd="1" destOrd="0" presId="urn:microsoft.com/office/officeart/2005/8/layout/orgChart1"/>
    <dgm:cxn modelId="{26272D1F-B792-A747-984B-BDA3AE8AC068}" type="presParOf" srcId="{564D5B14-A998-1C46-B731-BE7DFE48AAFE}" destId="{99C7FA58-63B7-294D-B3AE-B316EAAEDBB0}" srcOrd="2" destOrd="0" presId="urn:microsoft.com/office/officeart/2005/8/layout/orgChart1"/>
    <dgm:cxn modelId="{D4D04907-49CD-2948-9B85-BA1BBEBDB859}" type="presParOf" srcId="{80704F0C-DCF1-4340-A5E2-47BF1E0C598C}" destId="{5F289D44-B77F-6448-A6BF-2034B2D68805}" srcOrd="2" destOrd="0" presId="urn:microsoft.com/office/officeart/2005/8/layout/orgChart1"/>
    <dgm:cxn modelId="{18586623-F669-7242-AE91-C682CB8F47E5}" type="presParOf" srcId="{80704F0C-DCF1-4340-A5E2-47BF1E0C598C}" destId="{AFA244BC-D21B-B645-9084-4DD822E7FF34}" srcOrd="3" destOrd="0" presId="urn:microsoft.com/office/officeart/2005/8/layout/orgChart1"/>
    <dgm:cxn modelId="{959FE9DB-06AD-3A42-AAF4-F46A113FE915}" type="presParOf" srcId="{AFA244BC-D21B-B645-9084-4DD822E7FF34}" destId="{0E3BEBDC-ADA8-9349-9457-BCB8DA83968C}" srcOrd="0" destOrd="0" presId="urn:microsoft.com/office/officeart/2005/8/layout/orgChart1"/>
    <dgm:cxn modelId="{266339E5-E655-4A40-B449-BBB7CAE2D84A}" type="presParOf" srcId="{0E3BEBDC-ADA8-9349-9457-BCB8DA83968C}" destId="{58CB8556-680C-6749-A5DB-CA799E70359D}" srcOrd="0" destOrd="0" presId="urn:microsoft.com/office/officeart/2005/8/layout/orgChart1"/>
    <dgm:cxn modelId="{648B4EE1-2BC4-CC4A-9688-43FAEF077C6B}" type="presParOf" srcId="{0E3BEBDC-ADA8-9349-9457-BCB8DA83968C}" destId="{CBF6E909-8C20-9443-A24B-409A66AF884C}" srcOrd="1" destOrd="0" presId="urn:microsoft.com/office/officeart/2005/8/layout/orgChart1"/>
    <dgm:cxn modelId="{0091036E-E6FE-8749-B34E-303ADEEA6C64}" type="presParOf" srcId="{AFA244BC-D21B-B645-9084-4DD822E7FF34}" destId="{FBD87A9F-AA4A-184C-8828-B38C35639433}" srcOrd="1" destOrd="0" presId="urn:microsoft.com/office/officeart/2005/8/layout/orgChart1"/>
    <dgm:cxn modelId="{028CEEC7-A917-3D48-A11B-09BF7BD3EBC6}" type="presParOf" srcId="{AFA244BC-D21B-B645-9084-4DD822E7FF34}" destId="{0B10C07B-BEC3-BE49-BD02-360A5FE7F655}" srcOrd="2" destOrd="0" presId="urn:microsoft.com/office/officeart/2005/8/layout/orgChart1"/>
    <dgm:cxn modelId="{A45E75DC-A3C6-0E4F-92F5-C03A2DE663CD}" type="presParOf" srcId="{80704F0C-DCF1-4340-A5E2-47BF1E0C598C}" destId="{B1B532BF-A278-7745-9C1B-5A99497F72D9}" srcOrd="4" destOrd="0" presId="urn:microsoft.com/office/officeart/2005/8/layout/orgChart1"/>
    <dgm:cxn modelId="{82124FEB-EF39-B84A-BF65-FC673CDB7700}" type="presParOf" srcId="{80704F0C-DCF1-4340-A5E2-47BF1E0C598C}" destId="{53F98290-67CD-C942-B41D-39A139711EEA}" srcOrd="5" destOrd="0" presId="urn:microsoft.com/office/officeart/2005/8/layout/orgChart1"/>
    <dgm:cxn modelId="{471CE0D1-6631-774E-8C18-EE981B8EDE8D}" type="presParOf" srcId="{53F98290-67CD-C942-B41D-39A139711EEA}" destId="{EBAF0642-CDEF-F04F-9077-0643F926F815}" srcOrd="0" destOrd="0" presId="urn:microsoft.com/office/officeart/2005/8/layout/orgChart1"/>
    <dgm:cxn modelId="{F7AD12CB-CD46-FB4B-A8FE-7ABA09358AD4}" type="presParOf" srcId="{EBAF0642-CDEF-F04F-9077-0643F926F815}" destId="{0E9444D6-8DA0-FA49-8C75-5EFDFA28D16B}" srcOrd="0" destOrd="0" presId="urn:microsoft.com/office/officeart/2005/8/layout/orgChart1"/>
    <dgm:cxn modelId="{D8AA68F4-2776-2F43-BDF4-A43A2A411BB4}" type="presParOf" srcId="{EBAF0642-CDEF-F04F-9077-0643F926F815}" destId="{19747A73-FDDE-C642-A599-8A4E3EF82A98}" srcOrd="1" destOrd="0" presId="urn:microsoft.com/office/officeart/2005/8/layout/orgChart1"/>
    <dgm:cxn modelId="{77C62D10-9B1C-4C44-A4C1-DE124628268E}" type="presParOf" srcId="{53F98290-67CD-C942-B41D-39A139711EEA}" destId="{294714A4-5F59-D84E-838C-B863C0E924B2}" srcOrd="1" destOrd="0" presId="urn:microsoft.com/office/officeart/2005/8/layout/orgChart1"/>
    <dgm:cxn modelId="{45880E9A-55CC-B44E-B3A1-524EBD927BE8}" type="presParOf" srcId="{53F98290-67CD-C942-B41D-39A139711EEA}" destId="{F81221B4-A5C1-6041-B928-E5A4AE9AB311}" srcOrd="2" destOrd="0" presId="urn:microsoft.com/office/officeart/2005/8/layout/orgChart1"/>
    <dgm:cxn modelId="{79DBD62A-509F-F145-9B24-6544E855F4C1}" type="presParOf" srcId="{80704F0C-DCF1-4340-A5E2-47BF1E0C598C}" destId="{6F453358-B041-524B-BA50-4CFCC5A1D97B}" srcOrd="6" destOrd="0" presId="urn:microsoft.com/office/officeart/2005/8/layout/orgChart1"/>
    <dgm:cxn modelId="{62BE0DC5-FD79-7D4C-AB5D-5B8C94F10EF2}" type="presParOf" srcId="{80704F0C-DCF1-4340-A5E2-47BF1E0C598C}" destId="{95FBC7D0-32B8-644A-9608-8E3FE8FA8978}" srcOrd="7" destOrd="0" presId="urn:microsoft.com/office/officeart/2005/8/layout/orgChart1"/>
    <dgm:cxn modelId="{BC1C91B4-1A54-B242-B1D4-F95B5D758614}" type="presParOf" srcId="{95FBC7D0-32B8-644A-9608-8E3FE8FA8978}" destId="{28310D29-2E36-274A-86AE-FC6CE3DB6FAB}" srcOrd="0" destOrd="0" presId="urn:microsoft.com/office/officeart/2005/8/layout/orgChart1"/>
    <dgm:cxn modelId="{63F9FA72-721B-134E-9184-09D5B1909EB1}" type="presParOf" srcId="{28310D29-2E36-274A-86AE-FC6CE3DB6FAB}" destId="{1F9895B6-8367-AB49-8D35-E309EA0A3BEC}" srcOrd="0" destOrd="0" presId="urn:microsoft.com/office/officeart/2005/8/layout/orgChart1"/>
    <dgm:cxn modelId="{CE23F09F-7081-6442-9BDE-F97A665DA35E}" type="presParOf" srcId="{28310D29-2E36-274A-86AE-FC6CE3DB6FAB}" destId="{ED2B5EFD-B5D2-C64E-A063-FA57D48B3444}" srcOrd="1" destOrd="0" presId="urn:microsoft.com/office/officeart/2005/8/layout/orgChart1"/>
    <dgm:cxn modelId="{F6D23A4F-A016-984D-98A6-21224C16F9C0}" type="presParOf" srcId="{95FBC7D0-32B8-644A-9608-8E3FE8FA8978}" destId="{00033A03-0323-CE45-BF6A-465260B3D847}" srcOrd="1" destOrd="0" presId="urn:microsoft.com/office/officeart/2005/8/layout/orgChart1"/>
    <dgm:cxn modelId="{9EF91FE9-0DF4-A74B-948D-83F321175B6E}" type="presParOf" srcId="{95FBC7D0-32B8-644A-9608-8E3FE8FA8978}" destId="{457F6A9D-924F-B846-A91B-7BD4AAB3F0A0}" srcOrd="2" destOrd="0" presId="urn:microsoft.com/office/officeart/2005/8/layout/orgChart1"/>
    <dgm:cxn modelId="{2F8EF1C8-FF25-A04C-8D7E-4F94770267EC}" type="presParOf" srcId="{C27CEEE8-52BD-044F-9B9D-1B83AAB75989}" destId="{B3EB4104-C073-A249-B410-F27BC654609C}" srcOrd="2" destOrd="0" presId="urn:microsoft.com/office/officeart/2005/8/layout/orgChart1"/>
    <dgm:cxn modelId="{EC71BC27-CABC-AA43-ABC8-4FE912D14D6C}" type="presParOf" srcId="{B0009279-B323-0B4A-A2C3-4B70929E13CE}" destId="{D3D640C9-BB82-3840-8038-6614C18BB5C1}" srcOrd="4" destOrd="0" presId="urn:microsoft.com/office/officeart/2005/8/layout/orgChart1"/>
    <dgm:cxn modelId="{4DA16B84-4D6D-9541-941F-918982EB528A}" type="presParOf" srcId="{B0009279-B323-0B4A-A2C3-4B70929E13CE}" destId="{686600CF-BF33-0A42-8112-637C44580CC7}" srcOrd="5" destOrd="0" presId="urn:microsoft.com/office/officeart/2005/8/layout/orgChart1"/>
    <dgm:cxn modelId="{06106604-F6E8-814F-AADF-592E98FD96E9}" type="presParOf" srcId="{686600CF-BF33-0A42-8112-637C44580CC7}" destId="{558B485D-5C31-424E-800A-A1917C0E4F90}" srcOrd="0" destOrd="0" presId="urn:microsoft.com/office/officeart/2005/8/layout/orgChart1"/>
    <dgm:cxn modelId="{3F4A5229-7586-9441-930A-4D2B2472936A}" type="presParOf" srcId="{558B485D-5C31-424E-800A-A1917C0E4F90}" destId="{0EC3B947-4D0C-1445-94F0-F30C51508B82}" srcOrd="0" destOrd="0" presId="urn:microsoft.com/office/officeart/2005/8/layout/orgChart1"/>
    <dgm:cxn modelId="{7A73EA65-5D07-604F-A2A2-455617EF1B41}" type="presParOf" srcId="{558B485D-5C31-424E-800A-A1917C0E4F90}" destId="{57D7EFB3-2643-7C4D-8292-BA21225C5538}" srcOrd="1" destOrd="0" presId="urn:microsoft.com/office/officeart/2005/8/layout/orgChart1"/>
    <dgm:cxn modelId="{753EC883-D4F7-794F-9821-BD3FB5DC8B31}" type="presParOf" srcId="{686600CF-BF33-0A42-8112-637C44580CC7}" destId="{690FAEA0-6428-B74B-9EB6-4AF62A2F1701}" srcOrd="1" destOrd="0" presId="urn:microsoft.com/office/officeart/2005/8/layout/orgChart1"/>
    <dgm:cxn modelId="{4D5B3BC5-A78C-8645-B573-4DC0B7E65C4B}" type="presParOf" srcId="{690FAEA0-6428-B74B-9EB6-4AF62A2F1701}" destId="{7229CD48-CFA4-7F48-A573-C2DC602F9FAA}" srcOrd="0" destOrd="0" presId="urn:microsoft.com/office/officeart/2005/8/layout/orgChart1"/>
    <dgm:cxn modelId="{AD56B7D0-CCB4-5C4F-86FD-43431110879B}" type="presParOf" srcId="{690FAEA0-6428-B74B-9EB6-4AF62A2F1701}" destId="{AAE08DAE-FFA9-9F44-84DC-B1A018EF9DAE}" srcOrd="1" destOrd="0" presId="urn:microsoft.com/office/officeart/2005/8/layout/orgChart1"/>
    <dgm:cxn modelId="{79EAB4C0-5295-AB43-B017-31E54B866751}" type="presParOf" srcId="{AAE08DAE-FFA9-9F44-84DC-B1A018EF9DAE}" destId="{C0293E3E-B87E-054F-99B2-2D01313E7500}" srcOrd="0" destOrd="0" presId="urn:microsoft.com/office/officeart/2005/8/layout/orgChart1"/>
    <dgm:cxn modelId="{167ACAA9-2693-1543-A51F-2D418D6A69C4}" type="presParOf" srcId="{C0293E3E-B87E-054F-99B2-2D01313E7500}" destId="{A3B3CAE2-15A4-AF4C-A32F-877A6A9F840D}" srcOrd="0" destOrd="0" presId="urn:microsoft.com/office/officeart/2005/8/layout/orgChart1"/>
    <dgm:cxn modelId="{FC1208D8-09C0-A546-A6A4-7496B099DF5C}" type="presParOf" srcId="{C0293E3E-B87E-054F-99B2-2D01313E7500}" destId="{409F889E-BF49-1E4B-9274-17D8F348E985}" srcOrd="1" destOrd="0" presId="urn:microsoft.com/office/officeart/2005/8/layout/orgChart1"/>
    <dgm:cxn modelId="{5FE6F800-B79B-7346-B240-60287DCA8FEA}" type="presParOf" srcId="{AAE08DAE-FFA9-9F44-84DC-B1A018EF9DAE}" destId="{6F842969-EECE-9C46-8815-F46C53987E50}" srcOrd="1" destOrd="0" presId="urn:microsoft.com/office/officeart/2005/8/layout/orgChart1"/>
    <dgm:cxn modelId="{D2B0DBC5-55A6-6E4C-9F1A-BD5F77469988}" type="presParOf" srcId="{AAE08DAE-FFA9-9F44-84DC-B1A018EF9DAE}" destId="{37D5BCD0-4162-3D4D-B3D4-524B6C463C66}" srcOrd="2" destOrd="0" presId="urn:microsoft.com/office/officeart/2005/8/layout/orgChart1"/>
    <dgm:cxn modelId="{BA27E0E2-A053-094B-ADC4-F9C3A9004262}" type="presParOf" srcId="{690FAEA0-6428-B74B-9EB6-4AF62A2F1701}" destId="{76CD8C7A-FCC0-A646-A608-CADD3191D723}" srcOrd="2" destOrd="0" presId="urn:microsoft.com/office/officeart/2005/8/layout/orgChart1"/>
    <dgm:cxn modelId="{434B659D-709D-DE46-8EFC-8C3B29638841}" type="presParOf" srcId="{690FAEA0-6428-B74B-9EB6-4AF62A2F1701}" destId="{71D8533A-D098-9344-8020-D905E81BA211}" srcOrd="3" destOrd="0" presId="urn:microsoft.com/office/officeart/2005/8/layout/orgChart1"/>
    <dgm:cxn modelId="{93A3B8C7-15C9-4B43-9BFE-644ADCCEB195}" type="presParOf" srcId="{71D8533A-D098-9344-8020-D905E81BA211}" destId="{B3C57DF2-0027-4F42-ADA2-B173EA961330}" srcOrd="0" destOrd="0" presId="urn:microsoft.com/office/officeart/2005/8/layout/orgChart1"/>
    <dgm:cxn modelId="{0209ADCE-6585-344D-A18B-7AFFDC10702C}" type="presParOf" srcId="{B3C57DF2-0027-4F42-ADA2-B173EA961330}" destId="{B5415698-CD0D-AF41-9463-D3DEC2FE00A4}" srcOrd="0" destOrd="0" presId="urn:microsoft.com/office/officeart/2005/8/layout/orgChart1"/>
    <dgm:cxn modelId="{47BEEA44-7941-664E-9509-32EA408EB22F}" type="presParOf" srcId="{B3C57DF2-0027-4F42-ADA2-B173EA961330}" destId="{31AD28A3-6042-6E4F-8BEE-C5FF0FAB00F1}" srcOrd="1" destOrd="0" presId="urn:microsoft.com/office/officeart/2005/8/layout/orgChart1"/>
    <dgm:cxn modelId="{C733F65A-342F-E94A-9F94-EE0E97014BDA}" type="presParOf" srcId="{71D8533A-D098-9344-8020-D905E81BA211}" destId="{8CE0ECFA-8567-9A42-9DD9-7F7AF30CD933}" srcOrd="1" destOrd="0" presId="urn:microsoft.com/office/officeart/2005/8/layout/orgChart1"/>
    <dgm:cxn modelId="{40B6D2E7-C557-0A49-B387-2905CC42404F}" type="presParOf" srcId="{71D8533A-D098-9344-8020-D905E81BA211}" destId="{39779274-E708-1049-A1FB-09FBEAE2531E}" srcOrd="2" destOrd="0" presId="urn:microsoft.com/office/officeart/2005/8/layout/orgChart1"/>
    <dgm:cxn modelId="{FB1C1AF1-4E9A-BD40-B232-4B9470D9D592}" type="presParOf" srcId="{690FAEA0-6428-B74B-9EB6-4AF62A2F1701}" destId="{BC228256-F0DF-BF4E-A38E-04E93DE07E1A}" srcOrd="4" destOrd="0" presId="urn:microsoft.com/office/officeart/2005/8/layout/orgChart1"/>
    <dgm:cxn modelId="{BBA24004-A99A-AA42-B955-B2423D1000BE}" type="presParOf" srcId="{690FAEA0-6428-B74B-9EB6-4AF62A2F1701}" destId="{1A7ACABD-4E8E-014A-B2A6-702760BD8C13}" srcOrd="5" destOrd="0" presId="urn:microsoft.com/office/officeart/2005/8/layout/orgChart1"/>
    <dgm:cxn modelId="{0B2398F4-958E-3446-AB8E-A60A83A8AB0A}" type="presParOf" srcId="{1A7ACABD-4E8E-014A-B2A6-702760BD8C13}" destId="{969FDE4E-234C-584E-AF20-442202E6EA37}" srcOrd="0" destOrd="0" presId="urn:microsoft.com/office/officeart/2005/8/layout/orgChart1"/>
    <dgm:cxn modelId="{69C118E4-A66C-6A4E-A377-DDBB90C9AB50}" type="presParOf" srcId="{969FDE4E-234C-584E-AF20-442202E6EA37}" destId="{9766F292-F09B-EA4D-B3CD-7D25F2DB4E69}" srcOrd="0" destOrd="0" presId="urn:microsoft.com/office/officeart/2005/8/layout/orgChart1"/>
    <dgm:cxn modelId="{F64551D3-F33B-7C44-8DE4-7244DC8140D4}" type="presParOf" srcId="{969FDE4E-234C-584E-AF20-442202E6EA37}" destId="{2A0CFD0D-A7F1-C74A-9AF9-DF651100FD94}" srcOrd="1" destOrd="0" presId="urn:microsoft.com/office/officeart/2005/8/layout/orgChart1"/>
    <dgm:cxn modelId="{2FB47AFB-04AD-0943-8592-3D257ACA37E1}" type="presParOf" srcId="{1A7ACABD-4E8E-014A-B2A6-702760BD8C13}" destId="{F5BC36CB-190E-0A48-A42C-7BEFD24F8A9A}" srcOrd="1" destOrd="0" presId="urn:microsoft.com/office/officeart/2005/8/layout/orgChart1"/>
    <dgm:cxn modelId="{02687CD9-15D9-5E44-853E-BBFD85EC5FC1}" type="presParOf" srcId="{1A7ACABD-4E8E-014A-B2A6-702760BD8C13}" destId="{75378D93-14A0-B14D-8352-343BCCAB86BB}" srcOrd="2" destOrd="0" presId="urn:microsoft.com/office/officeart/2005/8/layout/orgChart1"/>
    <dgm:cxn modelId="{9B3F1175-2ECF-B84A-BBE3-61D0F8A45876}" type="presParOf" srcId="{690FAEA0-6428-B74B-9EB6-4AF62A2F1701}" destId="{E8283F1F-A39B-F64F-B4C8-D056AA972F58}" srcOrd="6" destOrd="0" presId="urn:microsoft.com/office/officeart/2005/8/layout/orgChart1"/>
    <dgm:cxn modelId="{ED5D1340-4BD9-1340-87F4-ACDBFBAB9644}" type="presParOf" srcId="{690FAEA0-6428-B74B-9EB6-4AF62A2F1701}" destId="{F8EB9BAF-A002-FA48-8DAE-CF6BAFFF9C53}" srcOrd="7" destOrd="0" presId="urn:microsoft.com/office/officeart/2005/8/layout/orgChart1"/>
    <dgm:cxn modelId="{73B37C9E-BA75-0646-83CB-0FBCA4055B88}" type="presParOf" srcId="{F8EB9BAF-A002-FA48-8DAE-CF6BAFFF9C53}" destId="{309000BB-FCAE-F34D-92DD-B7527CCBDD4D}" srcOrd="0" destOrd="0" presId="urn:microsoft.com/office/officeart/2005/8/layout/orgChart1"/>
    <dgm:cxn modelId="{2E812B4B-2E7E-7A46-A44A-343167EA04C8}" type="presParOf" srcId="{309000BB-FCAE-F34D-92DD-B7527CCBDD4D}" destId="{6A3E2576-E3A3-064D-833B-BCA29B09AEB5}" srcOrd="0" destOrd="0" presId="urn:microsoft.com/office/officeart/2005/8/layout/orgChart1"/>
    <dgm:cxn modelId="{D7B7CB7C-CC9F-E94E-A128-70A8B723CBCE}" type="presParOf" srcId="{309000BB-FCAE-F34D-92DD-B7527CCBDD4D}" destId="{B62608F6-8D21-A94C-87A1-2CD71434CCB3}" srcOrd="1" destOrd="0" presId="urn:microsoft.com/office/officeart/2005/8/layout/orgChart1"/>
    <dgm:cxn modelId="{7E47FA13-FD24-8540-8FE3-DF5253696275}" type="presParOf" srcId="{F8EB9BAF-A002-FA48-8DAE-CF6BAFFF9C53}" destId="{1404E249-2E86-4A48-B23A-5498ECED72D3}" srcOrd="1" destOrd="0" presId="urn:microsoft.com/office/officeart/2005/8/layout/orgChart1"/>
    <dgm:cxn modelId="{C47A50D2-D90C-B447-A6E6-E1A1A154275A}" type="presParOf" srcId="{F8EB9BAF-A002-FA48-8DAE-CF6BAFFF9C53}" destId="{1D23C75D-82CA-CB47-A7EC-019C0173D00A}" srcOrd="2" destOrd="0" presId="urn:microsoft.com/office/officeart/2005/8/layout/orgChart1"/>
    <dgm:cxn modelId="{560D8F80-2A2D-2542-85CB-BEA2A13E6407}" type="presParOf" srcId="{686600CF-BF33-0A42-8112-637C44580CC7}" destId="{6079D37F-CBE2-BA4E-A5A4-F1CC58054A0D}" srcOrd="2" destOrd="0" presId="urn:microsoft.com/office/officeart/2005/8/layout/orgChart1"/>
    <dgm:cxn modelId="{CDA3D68D-A3A8-9B4C-80AD-2DC582ED6733}" type="presParOf" srcId="{BB5ABB49-7A8E-2440-9B56-285F8BD553F4}" destId="{51E305F9-4B0E-C14D-B8F6-90284F47F7BB}" srcOrd="2" destOrd="0" presId="urn:microsoft.com/office/officeart/2005/8/layout/orgChart1"/>
    <dgm:cxn modelId="{F35B72FC-7B1E-CA40-9044-B0CF651780CB}" type="presParOf" srcId="{20917A4C-BB2F-DA4E-B6FC-D19D0081EC64}" destId="{17D15D32-165D-CF46-ADF2-2E2A6686EFB8}" srcOrd="2" destOrd="0" presId="urn:microsoft.com/office/officeart/2005/8/layout/orgChart1"/>
    <dgm:cxn modelId="{84297284-45F7-7C48-B78E-C5F4BFB27CAE}" type="presParOf" srcId="{20917A4C-BB2F-DA4E-B6FC-D19D0081EC64}" destId="{51DABA10-93A2-E54C-B8A4-ED38A63658FC}" srcOrd="3" destOrd="0" presId="urn:microsoft.com/office/officeart/2005/8/layout/orgChart1"/>
    <dgm:cxn modelId="{A7BDCCBB-6CE7-394F-BACF-EEDE1143AF34}" type="presParOf" srcId="{51DABA10-93A2-E54C-B8A4-ED38A63658FC}" destId="{F4283F77-0B6B-4C40-ACEE-8729EAEF893D}" srcOrd="0" destOrd="0" presId="urn:microsoft.com/office/officeart/2005/8/layout/orgChart1"/>
    <dgm:cxn modelId="{DF849F76-E85A-054D-935A-258DCACF8733}" type="presParOf" srcId="{F4283F77-0B6B-4C40-ACEE-8729EAEF893D}" destId="{76271FDA-D08C-4748-B495-187B2B32B579}" srcOrd="0" destOrd="0" presId="urn:microsoft.com/office/officeart/2005/8/layout/orgChart1"/>
    <dgm:cxn modelId="{65475F6E-5690-B142-A660-6AADBC6D6D37}" type="presParOf" srcId="{F4283F77-0B6B-4C40-ACEE-8729EAEF893D}" destId="{56A4796C-F75B-1A4E-BF7F-C74ECF29B655}" srcOrd="1" destOrd="0" presId="urn:microsoft.com/office/officeart/2005/8/layout/orgChart1"/>
    <dgm:cxn modelId="{EE5194CD-6FA7-9F40-ACB8-CC6F61DDEE13}" type="presParOf" srcId="{51DABA10-93A2-E54C-B8A4-ED38A63658FC}" destId="{A31D7281-917F-2B4A-8C2D-41A4799B0323}" srcOrd="1" destOrd="0" presId="urn:microsoft.com/office/officeart/2005/8/layout/orgChart1"/>
    <dgm:cxn modelId="{2B87FEE4-CC0B-2544-A04A-2D94FEF19C5B}" type="presParOf" srcId="{A31D7281-917F-2B4A-8C2D-41A4799B0323}" destId="{59CF6F21-596D-0A44-B887-B87236C49221}" srcOrd="0" destOrd="0" presId="urn:microsoft.com/office/officeart/2005/8/layout/orgChart1"/>
    <dgm:cxn modelId="{5A57EB6A-66AD-EA46-B1A1-AC267FB9F119}" type="presParOf" srcId="{A31D7281-917F-2B4A-8C2D-41A4799B0323}" destId="{6D691270-09D8-EC41-B0DB-2DAF6289AEFD}" srcOrd="1" destOrd="0" presId="urn:microsoft.com/office/officeart/2005/8/layout/orgChart1"/>
    <dgm:cxn modelId="{296A316E-64CC-964D-B370-E1BA7B3D7484}" type="presParOf" srcId="{6D691270-09D8-EC41-B0DB-2DAF6289AEFD}" destId="{B83DFA9F-3BD9-D44D-8663-0AC8B4DBBEC7}" srcOrd="0" destOrd="0" presId="urn:microsoft.com/office/officeart/2005/8/layout/orgChart1"/>
    <dgm:cxn modelId="{73880270-7720-264F-AD9E-E83D896CCA34}" type="presParOf" srcId="{B83DFA9F-3BD9-D44D-8663-0AC8B4DBBEC7}" destId="{A1CC1F21-C59B-7341-8D4A-7E8CC3A6984E}" srcOrd="0" destOrd="0" presId="urn:microsoft.com/office/officeart/2005/8/layout/orgChart1"/>
    <dgm:cxn modelId="{17552E5D-4F6C-C045-A013-0AE901409713}" type="presParOf" srcId="{B83DFA9F-3BD9-D44D-8663-0AC8B4DBBEC7}" destId="{27F6C46B-CBA8-D144-9C22-7432884BD6C5}" srcOrd="1" destOrd="0" presId="urn:microsoft.com/office/officeart/2005/8/layout/orgChart1"/>
    <dgm:cxn modelId="{FF278347-885E-6E48-999D-590D83D4C448}" type="presParOf" srcId="{6D691270-09D8-EC41-B0DB-2DAF6289AEFD}" destId="{AE426C78-4B73-B946-AFC0-EC5961DDEEB6}" srcOrd="1" destOrd="0" presId="urn:microsoft.com/office/officeart/2005/8/layout/orgChart1"/>
    <dgm:cxn modelId="{C3EBFCED-56CB-2B41-B783-6970AA719563}" type="presParOf" srcId="{6D691270-09D8-EC41-B0DB-2DAF6289AEFD}" destId="{7D953D25-4860-9F4E-BE0E-C68419C9E823}" srcOrd="2" destOrd="0" presId="urn:microsoft.com/office/officeart/2005/8/layout/orgChart1"/>
    <dgm:cxn modelId="{E4F73C05-7853-F14A-B19B-975B3DACBC31}" type="presParOf" srcId="{A31D7281-917F-2B4A-8C2D-41A4799B0323}" destId="{3C5675FC-6C1C-D04C-8156-32BBD42DD1F4}" srcOrd="2" destOrd="0" presId="urn:microsoft.com/office/officeart/2005/8/layout/orgChart1"/>
    <dgm:cxn modelId="{02E3B863-EECE-EE4E-BE08-0B4FBE018F41}" type="presParOf" srcId="{A31D7281-917F-2B4A-8C2D-41A4799B0323}" destId="{3AFD3FF0-9D61-B140-9711-ECCEB1349448}" srcOrd="3" destOrd="0" presId="urn:microsoft.com/office/officeart/2005/8/layout/orgChart1"/>
    <dgm:cxn modelId="{B9E62051-61D2-E945-93BA-7CDC8E58D07A}" type="presParOf" srcId="{3AFD3FF0-9D61-B140-9711-ECCEB1349448}" destId="{14A0F74F-D937-2144-83EB-B2AD28D575C5}" srcOrd="0" destOrd="0" presId="urn:microsoft.com/office/officeart/2005/8/layout/orgChart1"/>
    <dgm:cxn modelId="{49F3EEB6-3B02-7E42-B637-3D28AD0D4B49}" type="presParOf" srcId="{14A0F74F-D937-2144-83EB-B2AD28D575C5}" destId="{D00B7FA0-EF63-E94E-AB0F-B451ECD7CCC4}" srcOrd="0" destOrd="0" presId="urn:microsoft.com/office/officeart/2005/8/layout/orgChart1"/>
    <dgm:cxn modelId="{BBFAFA1B-D1FF-9746-BD68-8C034B818E73}" type="presParOf" srcId="{14A0F74F-D937-2144-83EB-B2AD28D575C5}" destId="{B234D81F-4218-5E4B-A043-D760F5554770}" srcOrd="1" destOrd="0" presId="urn:microsoft.com/office/officeart/2005/8/layout/orgChart1"/>
    <dgm:cxn modelId="{6DDF0030-C598-D643-9BB8-E3ED7C32B412}" type="presParOf" srcId="{3AFD3FF0-9D61-B140-9711-ECCEB1349448}" destId="{B2E63223-A915-FE4C-ACF7-1599BA0C3777}" srcOrd="1" destOrd="0" presId="urn:microsoft.com/office/officeart/2005/8/layout/orgChart1"/>
    <dgm:cxn modelId="{F1D7079F-C232-EE45-AE94-B395C022A2D2}" type="presParOf" srcId="{3AFD3FF0-9D61-B140-9711-ECCEB1349448}" destId="{EC5DD343-EFE8-B542-B4A2-ECCB740F7122}" srcOrd="2" destOrd="0" presId="urn:microsoft.com/office/officeart/2005/8/layout/orgChart1"/>
    <dgm:cxn modelId="{BCD6B07E-5EEA-6843-BE6F-D2203A3B82E6}" type="presParOf" srcId="{A31D7281-917F-2B4A-8C2D-41A4799B0323}" destId="{692D5B6A-6FFB-D842-82CD-8BD540A56029}" srcOrd="4" destOrd="0" presId="urn:microsoft.com/office/officeart/2005/8/layout/orgChart1"/>
    <dgm:cxn modelId="{966E7631-BA91-8547-99EE-85C04D20391C}" type="presParOf" srcId="{A31D7281-917F-2B4A-8C2D-41A4799B0323}" destId="{E9C5F1E8-493A-204D-9A99-B873CEF9A916}" srcOrd="5" destOrd="0" presId="urn:microsoft.com/office/officeart/2005/8/layout/orgChart1"/>
    <dgm:cxn modelId="{36D06E01-8F8F-B349-87E8-68754D909819}" type="presParOf" srcId="{E9C5F1E8-493A-204D-9A99-B873CEF9A916}" destId="{16CFBAB2-8F61-9442-A03A-05568A49DE72}" srcOrd="0" destOrd="0" presId="urn:microsoft.com/office/officeart/2005/8/layout/orgChart1"/>
    <dgm:cxn modelId="{A844E379-18A2-FB48-8219-20E94FE5542F}" type="presParOf" srcId="{16CFBAB2-8F61-9442-A03A-05568A49DE72}" destId="{D0DC16CA-E4A6-964A-9F7A-F4D8C765DDFB}" srcOrd="0" destOrd="0" presId="urn:microsoft.com/office/officeart/2005/8/layout/orgChart1"/>
    <dgm:cxn modelId="{1D74C781-AB9E-CD41-8439-194B6CCF16EF}" type="presParOf" srcId="{16CFBAB2-8F61-9442-A03A-05568A49DE72}" destId="{12A7FE9B-F1BC-514C-8678-055257E2CE8B}" srcOrd="1" destOrd="0" presId="urn:microsoft.com/office/officeart/2005/8/layout/orgChart1"/>
    <dgm:cxn modelId="{AF11CE5B-59BE-114E-B8CD-DB902847A7D2}" type="presParOf" srcId="{E9C5F1E8-493A-204D-9A99-B873CEF9A916}" destId="{F2175E6A-250F-724B-89FE-6B2F4F505299}" srcOrd="1" destOrd="0" presId="urn:microsoft.com/office/officeart/2005/8/layout/orgChart1"/>
    <dgm:cxn modelId="{ACAF6CE1-E356-F74F-82A7-600D0944F875}" type="presParOf" srcId="{E9C5F1E8-493A-204D-9A99-B873CEF9A916}" destId="{FBF0AD17-F9EE-9D43-8879-401B4D037F6E}" srcOrd="2" destOrd="0" presId="urn:microsoft.com/office/officeart/2005/8/layout/orgChart1"/>
    <dgm:cxn modelId="{5BDECBA1-D223-1F40-A9E1-7F32BD56A166}" type="presParOf" srcId="{A31D7281-917F-2B4A-8C2D-41A4799B0323}" destId="{3F971766-387D-744D-9889-7E845E88DB62}" srcOrd="6" destOrd="0" presId="urn:microsoft.com/office/officeart/2005/8/layout/orgChart1"/>
    <dgm:cxn modelId="{58D43EED-2584-E64E-9029-E1275F12A3D7}" type="presParOf" srcId="{A31D7281-917F-2B4A-8C2D-41A4799B0323}" destId="{C2FCB5E5-2D33-7A4E-A80D-AD88905EFC1B}" srcOrd="7" destOrd="0" presId="urn:microsoft.com/office/officeart/2005/8/layout/orgChart1"/>
    <dgm:cxn modelId="{204E1F47-DDB6-9049-B88E-05BE3AF2002C}" type="presParOf" srcId="{C2FCB5E5-2D33-7A4E-A80D-AD88905EFC1B}" destId="{9189AE43-9BDC-F54A-B412-1746F318C373}" srcOrd="0" destOrd="0" presId="urn:microsoft.com/office/officeart/2005/8/layout/orgChart1"/>
    <dgm:cxn modelId="{2FD4763C-6BFA-3844-9A13-B2D5EE725189}" type="presParOf" srcId="{9189AE43-9BDC-F54A-B412-1746F318C373}" destId="{E23E9892-1C7C-F942-9584-BDBD25997FE4}" srcOrd="0" destOrd="0" presId="urn:microsoft.com/office/officeart/2005/8/layout/orgChart1"/>
    <dgm:cxn modelId="{1765E588-2DEF-B94E-B041-22EE5CC71052}" type="presParOf" srcId="{9189AE43-9BDC-F54A-B412-1746F318C373}" destId="{0B1EDBA6-7A2C-A24C-A90F-87FFF9990F9D}" srcOrd="1" destOrd="0" presId="urn:microsoft.com/office/officeart/2005/8/layout/orgChart1"/>
    <dgm:cxn modelId="{6A37AC36-EB29-5F4B-85D7-A4B8FACA994A}" type="presParOf" srcId="{C2FCB5E5-2D33-7A4E-A80D-AD88905EFC1B}" destId="{C4480B0D-F75B-C042-8154-5FEFE24E7C74}" srcOrd="1" destOrd="0" presId="urn:microsoft.com/office/officeart/2005/8/layout/orgChart1"/>
    <dgm:cxn modelId="{A8235B32-CAEC-AE4C-A4B4-0501E572DD0A}" type="presParOf" srcId="{C2FCB5E5-2D33-7A4E-A80D-AD88905EFC1B}" destId="{E4AADAC2-11B4-4C41-B403-F18BA60A19A6}" srcOrd="2" destOrd="0" presId="urn:microsoft.com/office/officeart/2005/8/layout/orgChart1"/>
    <dgm:cxn modelId="{6E594B0A-C2B9-AC42-9B57-15A7885885EB}" type="presParOf" srcId="{51DABA10-93A2-E54C-B8A4-ED38A63658FC}" destId="{480A50FE-3A0F-FF45-9E71-E8AEF01C0F4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71766-387D-744D-9889-7E845E88DB62}">
      <dsp:nvSpPr>
        <dsp:cNvPr id="0" name=""/>
        <dsp:cNvSpPr/>
      </dsp:nvSpPr>
      <dsp:spPr>
        <a:xfrm>
          <a:off x="6587918" y="1416133"/>
          <a:ext cx="175346" cy="3027657"/>
        </a:xfrm>
        <a:custGeom>
          <a:avLst/>
          <a:gdLst/>
          <a:ahLst/>
          <a:cxnLst/>
          <a:rect l="0" t="0" r="0" b="0"/>
          <a:pathLst>
            <a:path>
              <a:moveTo>
                <a:pt x="0" y="0"/>
              </a:moveTo>
              <a:lnTo>
                <a:pt x="0" y="3027657"/>
              </a:lnTo>
              <a:lnTo>
                <a:pt x="175346" y="3027657"/>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2D5B6A-6FFB-D842-82CD-8BD540A56029}">
      <dsp:nvSpPr>
        <dsp:cNvPr id="0" name=""/>
        <dsp:cNvSpPr/>
      </dsp:nvSpPr>
      <dsp:spPr>
        <a:xfrm>
          <a:off x="6587918" y="1416133"/>
          <a:ext cx="175346" cy="2197682"/>
        </a:xfrm>
        <a:custGeom>
          <a:avLst/>
          <a:gdLst/>
          <a:ahLst/>
          <a:cxnLst/>
          <a:rect l="0" t="0" r="0" b="0"/>
          <a:pathLst>
            <a:path>
              <a:moveTo>
                <a:pt x="0" y="0"/>
              </a:moveTo>
              <a:lnTo>
                <a:pt x="0" y="2197682"/>
              </a:lnTo>
              <a:lnTo>
                <a:pt x="175346" y="219768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675FC-6C1C-D04C-8156-32BBD42DD1F4}">
      <dsp:nvSpPr>
        <dsp:cNvPr id="0" name=""/>
        <dsp:cNvSpPr/>
      </dsp:nvSpPr>
      <dsp:spPr>
        <a:xfrm>
          <a:off x="6587918" y="1416133"/>
          <a:ext cx="175346" cy="1367706"/>
        </a:xfrm>
        <a:custGeom>
          <a:avLst/>
          <a:gdLst/>
          <a:ahLst/>
          <a:cxnLst/>
          <a:rect l="0" t="0" r="0" b="0"/>
          <a:pathLst>
            <a:path>
              <a:moveTo>
                <a:pt x="0" y="0"/>
              </a:moveTo>
              <a:lnTo>
                <a:pt x="0" y="1367706"/>
              </a:lnTo>
              <a:lnTo>
                <a:pt x="175346" y="1367706"/>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CF6F21-596D-0A44-B887-B87236C49221}">
      <dsp:nvSpPr>
        <dsp:cNvPr id="0" name=""/>
        <dsp:cNvSpPr/>
      </dsp:nvSpPr>
      <dsp:spPr>
        <a:xfrm>
          <a:off x="6587918" y="1416133"/>
          <a:ext cx="175346" cy="537730"/>
        </a:xfrm>
        <a:custGeom>
          <a:avLst/>
          <a:gdLst/>
          <a:ahLst/>
          <a:cxnLst/>
          <a:rect l="0" t="0" r="0" b="0"/>
          <a:pathLst>
            <a:path>
              <a:moveTo>
                <a:pt x="0" y="0"/>
              </a:moveTo>
              <a:lnTo>
                <a:pt x="0" y="537730"/>
              </a:lnTo>
              <a:lnTo>
                <a:pt x="175346" y="537730"/>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D15D32-165D-CF46-ADF2-2E2A6686EFB8}">
      <dsp:nvSpPr>
        <dsp:cNvPr id="0" name=""/>
        <dsp:cNvSpPr/>
      </dsp:nvSpPr>
      <dsp:spPr>
        <a:xfrm>
          <a:off x="5880685" y="586157"/>
          <a:ext cx="122742" cy="537730"/>
        </a:xfrm>
        <a:custGeom>
          <a:avLst/>
          <a:gdLst/>
          <a:ahLst/>
          <a:cxnLst/>
          <a:rect l="0" t="0" r="0" b="0"/>
          <a:pathLst>
            <a:path>
              <a:moveTo>
                <a:pt x="0" y="0"/>
              </a:moveTo>
              <a:lnTo>
                <a:pt x="0" y="537730"/>
              </a:lnTo>
              <a:lnTo>
                <a:pt x="122742" y="53773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83F1F-A39B-F64F-B4C8-D056AA972F58}">
      <dsp:nvSpPr>
        <dsp:cNvPr id="0" name=""/>
        <dsp:cNvSpPr/>
      </dsp:nvSpPr>
      <dsp:spPr>
        <a:xfrm>
          <a:off x="4413615" y="2246109"/>
          <a:ext cx="175346" cy="3027657"/>
        </a:xfrm>
        <a:custGeom>
          <a:avLst/>
          <a:gdLst/>
          <a:ahLst/>
          <a:cxnLst/>
          <a:rect l="0" t="0" r="0" b="0"/>
          <a:pathLst>
            <a:path>
              <a:moveTo>
                <a:pt x="0" y="0"/>
              </a:moveTo>
              <a:lnTo>
                <a:pt x="0" y="3027657"/>
              </a:lnTo>
              <a:lnTo>
                <a:pt x="175346" y="3027657"/>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228256-F0DF-BF4E-A38E-04E93DE07E1A}">
      <dsp:nvSpPr>
        <dsp:cNvPr id="0" name=""/>
        <dsp:cNvSpPr/>
      </dsp:nvSpPr>
      <dsp:spPr>
        <a:xfrm>
          <a:off x="4413615" y="2246109"/>
          <a:ext cx="175346" cy="2197682"/>
        </a:xfrm>
        <a:custGeom>
          <a:avLst/>
          <a:gdLst/>
          <a:ahLst/>
          <a:cxnLst/>
          <a:rect l="0" t="0" r="0" b="0"/>
          <a:pathLst>
            <a:path>
              <a:moveTo>
                <a:pt x="0" y="0"/>
              </a:moveTo>
              <a:lnTo>
                <a:pt x="0" y="2197682"/>
              </a:lnTo>
              <a:lnTo>
                <a:pt x="175346" y="2197682"/>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CD8C7A-FCC0-A646-A608-CADD3191D723}">
      <dsp:nvSpPr>
        <dsp:cNvPr id="0" name=""/>
        <dsp:cNvSpPr/>
      </dsp:nvSpPr>
      <dsp:spPr>
        <a:xfrm>
          <a:off x="4413615" y="2246109"/>
          <a:ext cx="175346" cy="1367706"/>
        </a:xfrm>
        <a:custGeom>
          <a:avLst/>
          <a:gdLst/>
          <a:ahLst/>
          <a:cxnLst/>
          <a:rect l="0" t="0" r="0" b="0"/>
          <a:pathLst>
            <a:path>
              <a:moveTo>
                <a:pt x="0" y="0"/>
              </a:moveTo>
              <a:lnTo>
                <a:pt x="0" y="1367706"/>
              </a:lnTo>
              <a:lnTo>
                <a:pt x="175346" y="1367706"/>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29CD48-CFA4-7F48-A573-C2DC602F9FAA}">
      <dsp:nvSpPr>
        <dsp:cNvPr id="0" name=""/>
        <dsp:cNvSpPr/>
      </dsp:nvSpPr>
      <dsp:spPr>
        <a:xfrm>
          <a:off x="4413615" y="2246109"/>
          <a:ext cx="175346" cy="537730"/>
        </a:xfrm>
        <a:custGeom>
          <a:avLst/>
          <a:gdLst/>
          <a:ahLst/>
          <a:cxnLst/>
          <a:rect l="0" t="0" r="0" b="0"/>
          <a:pathLst>
            <a:path>
              <a:moveTo>
                <a:pt x="0" y="0"/>
              </a:moveTo>
              <a:lnTo>
                <a:pt x="0" y="537730"/>
              </a:lnTo>
              <a:lnTo>
                <a:pt x="175346" y="537730"/>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D640C9-BB82-3840-8038-6614C18BB5C1}">
      <dsp:nvSpPr>
        <dsp:cNvPr id="0" name=""/>
        <dsp:cNvSpPr/>
      </dsp:nvSpPr>
      <dsp:spPr>
        <a:xfrm>
          <a:off x="2741261" y="1303736"/>
          <a:ext cx="2139946" cy="357883"/>
        </a:xfrm>
        <a:custGeom>
          <a:avLst/>
          <a:gdLst/>
          <a:ahLst/>
          <a:cxnLst/>
          <a:rect l="0" t="0" r="0" b="0"/>
          <a:pathLst>
            <a:path>
              <a:moveTo>
                <a:pt x="0" y="0"/>
              </a:moveTo>
              <a:lnTo>
                <a:pt x="0" y="235140"/>
              </a:lnTo>
              <a:lnTo>
                <a:pt x="2139946" y="235140"/>
              </a:lnTo>
              <a:lnTo>
                <a:pt x="2139946" y="357883"/>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453358-B041-524B-BA50-4CFCC5A1D97B}">
      <dsp:nvSpPr>
        <dsp:cNvPr id="0" name=""/>
        <dsp:cNvSpPr/>
      </dsp:nvSpPr>
      <dsp:spPr>
        <a:xfrm>
          <a:off x="2999150" y="2246109"/>
          <a:ext cx="175346" cy="3027657"/>
        </a:xfrm>
        <a:custGeom>
          <a:avLst/>
          <a:gdLst/>
          <a:ahLst/>
          <a:cxnLst/>
          <a:rect l="0" t="0" r="0" b="0"/>
          <a:pathLst>
            <a:path>
              <a:moveTo>
                <a:pt x="0" y="0"/>
              </a:moveTo>
              <a:lnTo>
                <a:pt x="0" y="3027657"/>
              </a:lnTo>
              <a:lnTo>
                <a:pt x="175346" y="3027657"/>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B532BF-A278-7745-9C1B-5A99497F72D9}">
      <dsp:nvSpPr>
        <dsp:cNvPr id="0" name=""/>
        <dsp:cNvSpPr/>
      </dsp:nvSpPr>
      <dsp:spPr>
        <a:xfrm>
          <a:off x="2999150" y="2246109"/>
          <a:ext cx="175346" cy="2197682"/>
        </a:xfrm>
        <a:custGeom>
          <a:avLst/>
          <a:gdLst/>
          <a:ahLst/>
          <a:cxnLst/>
          <a:rect l="0" t="0" r="0" b="0"/>
          <a:pathLst>
            <a:path>
              <a:moveTo>
                <a:pt x="0" y="0"/>
              </a:moveTo>
              <a:lnTo>
                <a:pt x="0" y="2197682"/>
              </a:lnTo>
              <a:lnTo>
                <a:pt x="175346" y="2197682"/>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289D44-B77F-6448-A6BF-2034B2D68805}">
      <dsp:nvSpPr>
        <dsp:cNvPr id="0" name=""/>
        <dsp:cNvSpPr/>
      </dsp:nvSpPr>
      <dsp:spPr>
        <a:xfrm>
          <a:off x="2999150" y="2246109"/>
          <a:ext cx="175346" cy="1367706"/>
        </a:xfrm>
        <a:custGeom>
          <a:avLst/>
          <a:gdLst/>
          <a:ahLst/>
          <a:cxnLst/>
          <a:rect l="0" t="0" r="0" b="0"/>
          <a:pathLst>
            <a:path>
              <a:moveTo>
                <a:pt x="0" y="0"/>
              </a:moveTo>
              <a:lnTo>
                <a:pt x="0" y="1367706"/>
              </a:lnTo>
              <a:lnTo>
                <a:pt x="175346" y="1367706"/>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7153B4-D7D1-FF44-8370-89E60284A093}">
      <dsp:nvSpPr>
        <dsp:cNvPr id="0" name=""/>
        <dsp:cNvSpPr/>
      </dsp:nvSpPr>
      <dsp:spPr>
        <a:xfrm>
          <a:off x="2999150" y="2246109"/>
          <a:ext cx="175346" cy="537730"/>
        </a:xfrm>
        <a:custGeom>
          <a:avLst/>
          <a:gdLst/>
          <a:ahLst/>
          <a:cxnLst/>
          <a:rect l="0" t="0" r="0" b="0"/>
          <a:pathLst>
            <a:path>
              <a:moveTo>
                <a:pt x="0" y="0"/>
              </a:moveTo>
              <a:lnTo>
                <a:pt x="0" y="537730"/>
              </a:lnTo>
              <a:lnTo>
                <a:pt x="175346" y="537730"/>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91FDB9-DCCE-E244-80F3-EFCDD8B0E7B3}">
      <dsp:nvSpPr>
        <dsp:cNvPr id="0" name=""/>
        <dsp:cNvSpPr/>
      </dsp:nvSpPr>
      <dsp:spPr>
        <a:xfrm>
          <a:off x="2741261" y="1303736"/>
          <a:ext cx="725480" cy="357883"/>
        </a:xfrm>
        <a:custGeom>
          <a:avLst/>
          <a:gdLst/>
          <a:ahLst/>
          <a:cxnLst/>
          <a:rect l="0" t="0" r="0" b="0"/>
          <a:pathLst>
            <a:path>
              <a:moveTo>
                <a:pt x="0" y="0"/>
              </a:moveTo>
              <a:lnTo>
                <a:pt x="0" y="235140"/>
              </a:lnTo>
              <a:lnTo>
                <a:pt x="725480" y="235140"/>
              </a:lnTo>
              <a:lnTo>
                <a:pt x="725480" y="357883"/>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E8C157-8A30-7546-A466-6882B7871289}">
      <dsp:nvSpPr>
        <dsp:cNvPr id="0" name=""/>
        <dsp:cNvSpPr/>
      </dsp:nvSpPr>
      <dsp:spPr>
        <a:xfrm>
          <a:off x="1584684" y="2246109"/>
          <a:ext cx="175346" cy="2197682"/>
        </a:xfrm>
        <a:custGeom>
          <a:avLst/>
          <a:gdLst/>
          <a:ahLst/>
          <a:cxnLst/>
          <a:rect l="0" t="0" r="0" b="0"/>
          <a:pathLst>
            <a:path>
              <a:moveTo>
                <a:pt x="0" y="0"/>
              </a:moveTo>
              <a:lnTo>
                <a:pt x="0" y="2197682"/>
              </a:lnTo>
              <a:lnTo>
                <a:pt x="175346" y="2197682"/>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6C1B40-0C2A-B140-9D57-7CF438133BBF}">
      <dsp:nvSpPr>
        <dsp:cNvPr id="0" name=""/>
        <dsp:cNvSpPr/>
      </dsp:nvSpPr>
      <dsp:spPr>
        <a:xfrm>
          <a:off x="1584684" y="2246109"/>
          <a:ext cx="175346" cy="1367706"/>
        </a:xfrm>
        <a:custGeom>
          <a:avLst/>
          <a:gdLst/>
          <a:ahLst/>
          <a:cxnLst/>
          <a:rect l="0" t="0" r="0" b="0"/>
          <a:pathLst>
            <a:path>
              <a:moveTo>
                <a:pt x="0" y="0"/>
              </a:moveTo>
              <a:lnTo>
                <a:pt x="0" y="1367706"/>
              </a:lnTo>
              <a:lnTo>
                <a:pt x="175346" y="1367706"/>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F95BA9-F6AB-504E-A45F-9890ABBF879D}">
      <dsp:nvSpPr>
        <dsp:cNvPr id="0" name=""/>
        <dsp:cNvSpPr/>
      </dsp:nvSpPr>
      <dsp:spPr>
        <a:xfrm>
          <a:off x="1584684" y="2246109"/>
          <a:ext cx="175346" cy="537730"/>
        </a:xfrm>
        <a:custGeom>
          <a:avLst/>
          <a:gdLst/>
          <a:ahLst/>
          <a:cxnLst/>
          <a:rect l="0" t="0" r="0" b="0"/>
          <a:pathLst>
            <a:path>
              <a:moveTo>
                <a:pt x="0" y="0"/>
              </a:moveTo>
              <a:lnTo>
                <a:pt x="0" y="537730"/>
              </a:lnTo>
              <a:lnTo>
                <a:pt x="175346" y="537730"/>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26C33E-7E89-6A41-AB04-A3C5AAD9BE71}">
      <dsp:nvSpPr>
        <dsp:cNvPr id="0" name=""/>
        <dsp:cNvSpPr/>
      </dsp:nvSpPr>
      <dsp:spPr>
        <a:xfrm>
          <a:off x="2052276" y="1303736"/>
          <a:ext cx="688985" cy="357883"/>
        </a:xfrm>
        <a:custGeom>
          <a:avLst/>
          <a:gdLst/>
          <a:ahLst/>
          <a:cxnLst/>
          <a:rect l="0" t="0" r="0" b="0"/>
          <a:pathLst>
            <a:path>
              <a:moveTo>
                <a:pt x="688985" y="0"/>
              </a:moveTo>
              <a:lnTo>
                <a:pt x="688985" y="235140"/>
              </a:lnTo>
              <a:lnTo>
                <a:pt x="0" y="235140"/>
              </a:lnTo>
              <a:lnTo>
                <a:pt x="0" y="357883"/>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6ECD77-9366-AB4E-A1BF-CC2CAB3D510C}">
      <dsp:nvSpPr>
        <dsp:cNvPr id="0" name=""/>
        <dsp:cNvSpPr/>
      </dsp:nvSpPr>
      <dsp:spPr>
        <a:xfrm>
          <a:off x="3325751" y="586157"/>
          <a:ext cx="2554933" cy="425333"/>
        </a:xfrm>
        <a:custGeom>
          <a:avLst/>
          <a:gdLst/>
          <a:ahLst/>
          <a:cxnLst/>
          <a:rect l="0" t="0" r="0" b="0"/>
          <a:pathLst>
            <a:path>
              <a:moveTo>
                <a:pt x="2554933" y="0"/>
              </a:moveTo>
              <a:lnTo>
                <a:pt x="2554933" y="425333"/>
              </a:lnTo>
              <a:lnTo>
                <a:pt x="0" y="42533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E5743-76FC-104A-BC7F-FD9DD7DC642A}">
      <dsp:nvSpPr>
        <dsp:cNvPr id="0" name=""/>
        <dsp:cNvSpPr/>
      </dsp:nvSpPr>
      <dsp:spPr>
        <a:xfrm>
          <a:off x="5296195" y="1668"/>
          <a:ext cx="1168979" cy="584489"/>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Materials</a:t>
          </a:r>
        </a:p>
      </dsp:txBody>
      <dsp:txXfrm>
        <a:off x="5296195" y="1668"/>
        <a:ext cx="1168979" cy="584489"/>
      </dsp:txXfrm>
    </dsp:sp>
    <dsp:sp modelId="{41B2C330-F353-CC4B-B408-C5AF89F3A5FC}">
      <dsp:nvSpPr>
        <dsp:cNvPr id="0" name=""/>
        <dsp:cNvSpPr/>
      </dsp:nvSpPr>
      <dsp:spPr>
        <a:xfrm>
          <a:off x="2156771" y="719246"/>
          <a:ext cx="1168979" cy="584489"/>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Metals &amp; Mining</a:t>
          </a:r>
        </a:p>
      </dsp:txBody>
      <dsp:txXfrm>
        <a:off x="2156771" y="719246"/>
        <a:ext cx="1168979" cy="584489"/>
      </dsp:txXfrm>
    </dsp:sp>
    <dsp:sp modelId="{34A8C15B-1D1B-A841-B099-226A9F3715A1}">
      <dsp:nvSpPr>
        <dsp:cNvPr id="0" name=""/>
        <dsp:cNvSpPr/>
      </dsp:nvSpPr>
      <dsp:spPr>
        <a:xfrm>
          <a:off x="1467786" y="1661619"/>
          <a:ext cx="1168979" cy="584489"/>
        </a:xfrm>
        <a:prstGeom prst="rect">
          <a:avLst/>
        </a:prstGeom>
        <a:solidFill>
          <a:schemeClr val="accent2">
            <a:lumMod val="40000"/>
            <a:lumOff val="60000"/>
          </a:schemeClr>
        </a:solidFill>
        <a:ln w="28575" cap="flat" cmpd="sng" algn="ctr">
          <a:solidFill>
            <a:schemeClr val="accent2">
              <a:lumMod val="50000"/>
            </a:schemeClr>
          </a:solidFill>
          <a:prstDash val="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Text" lastClr="000000"/>
              </a:solidFill>
            </a:rPr>
            <a:t>Precious Metals</a:t>
          </a:r>
        </a:p>
      </dsp:txBody>
      <dsp:txXfrm>
        <a:off x="1467786" y="1661619"/>
        <a:ext cx="1168979" cy="584489"/>
      </dsp:txXfrm>
    </dsp:sp>
    <dsp:sp modelId="{0F28B352-676C-F54A-9D72-BB74D12D6B66}">
      <dsp:nvSpPr>
        <dsp:cNvPr id="0" name=""/>
        <dsp:cNvSpPr/>
      </dsp:nvSpPr>
      <dsp:spPr>
        <a:xfrm>
          <a:off x="1760031" y="2491595"/>
          <a:ext cx="1168979" cy="584489"/>
        </a:xfrm>
        <a:prstGeom prst="rect">
          <a:avLst/>
        </a:prstGeom>
        <a:solidFill>
          <a:schemeClr val="accent4">
            <a:lumMod val="20000"/>
            <a:lumOff val="80000"/>
          </a:schemeClr>
        </a:solidFill>
        <a:ln w="28575" cap="flat" cmpd="sng" algn="ctr">
          <a:solidFill>
            <a:schemeClr val="accent2">
              <a:lumMod val="50000"/>
            </a:schemeClr>
          </a:solidFill>
          <a:prstDash val="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Text" lastClr="000000"/>
              </a:solidFill>
            </a:rPr>
            <a:t>Gold</a:t>
          </a:r>
        </a:p>
      </dsp:txBody>
      <dsp:txXfrm>
        <a:off x="1760031" y="2491595"/>
        <a:ext cx="1168979" cy="584489"/>
      </dsp:txXfrm>
    </dsp:sp>
    <dsp:sp modelId="{28993B25-DB5D-074B-A3ED-DF52D7A6E069}">
      <dsp:nvSpPr>
        <dsp:cNvPr id="0" name=""/>
        <dsp:cNvSpPr/>
      </dsp:nvSpPr>
      <dsp:spPr>
        <a:xfrm>
          <a:off x="1760031" y="3321570"/>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Silver</a:t>
          </a:r>
        </a:p>
      </dsp:txBody>
      <dsp:txXfrm>
        <a:off x="1760031" y="3321570"/>
        <a:ext cx="1168979" cy="584489"/>
      </dsp:txXfrm>
    </dsp:sp>
    <dsp:sp modelId="{620CD773-D141-614D-81AB-3F6C4DB46114}">
      <dsp:nvSpPr>
        <dsp:cNvPr id="0" name=""/>
        <dsp:cNvSpPr/>
      </dsp:nvSpPr>
      <dsp:spPr>
        <a:xfrm>
          <a:off x="1760031" y="4151546"/>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PGMs</a:t>
          </a:r>
        </a:p>
      </dsp:txBody>
      <dsp:txXfrm>
        <a:off x="1760031" y="4151546"/>
        <a:ext cx="1168979" cy="584489"/>
      </dsp:txXfrm>
    </dsp:sp>
    <dsp:sp modelId="{CD197568-1A53-FF46-93A7-A93296A4513C}">
      <dsp:nvSpPr>
        <dsp:cNvPr id="0" name=""/>
        <dsp:cNvSpPr/>
      </dsp:nvSpPr>
      <dsp:spPr>
        <a:xfrm>
          <a:off x="2882252" y="1661619"/>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Base Metals</a:t>
          </a:r>
        </a:p>
      </dsp:txBody>
      <dsp:txXfrm>
        <a:off x="2882252" y="1661619"/>
        <a:ext cx="1168979" cy="584489"/>
      </dsp:txXfrm>
    </dsp:sp>
    <dsp:sp modelId="{72AD8275-57DC-F142-81B5-24FA486F0EB9}">
      <dsp:nvSpPr>
        <dsp:cNvPr id="0" name=""/>
        <dsp:cNvSpPr/>
      </dsp:nvSpPr>
      <dsp:spPr>
        <a:xfrm>
          <a:off x="3174497" y="2491595"/>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Copper</a:t>
          </a:r>
        </a:p>
      </dsp:txBody>
      <dsp:txXfrm>
        <a:off x="3174497" y="2491595"/>
        <a:ext cx="1168979" cy="584489"/>
      </dsp:txXfrm>
    </dsp:sp>
    <dsp:sp modelId="{58CB8556-680C-6749-A5DB-CA799E70359D}">
      <dsp:nvSpPr>
        <dsp:cNvPr id="0" name=""/>
        <dsp:cNvSpPr/>
      </dsp:nvSpPr>
      <dsp:spPr>
        <a:xfrm>
          <a:off x="3174497" y="3321570"/>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Iron</a:t>
          </a:r>
        </a:p>
      </dsp:txBody>
      <dsp:txXfrm>
        <a:off x="3174497" y="3321570"/>
        <a:ext cx="1168979" cy="584489"/>
      </dsp:txXfrm>
    </dsp:sp>
    <dsp:sp modelId="{0E9444D6-8DA0-FA49-8C75-5EFDFA28D16B}">
      <dsp:nvSpPr>
        <dsp:cNvPr id="0" name=""/>
        <dsp:cNvSpPr/>
      </dsp:nvSpPr>
      <dsp:spPr>
        <a:xfrm>
          <a:off x="3174497" y="4151546"/>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Nickel</a:t>
          </a:r>
        </a:p>
      </dsp:txBody>
      <dsp:txXfrm>
        <a:off x="3174497" y="4151546"/>
        <a:ext cx="1168979" cy="584489"/>
      </dsp:txXfrm>
    </dsp:sp>
    <dsp:sp modelId="{1F9895B6-8367-AB49-8D35-E309EA0A3BEC}">
      <dsp:nvSpPr>
        <dsp:cNvPr id="0" name=""/>
        <dsp:cNvSpPr/>
      </dsp:nvSpPr>
      <dsp:spPr>
        <a:xfrm>
          <a:off x="3174497" y="4981522"/>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Zinc</a:t>
          </a:r>
        </a:p>
      </dsp:txBody>
      <dsp:txXfrm>
        <a:off x="3174497" y="4981522"/>
        <a:ext cx="1168979" cy="584489"/>
      </dsp:txXfrm>
    </dsp:sp>
    <dsp:sp modelId="{0EC3B947-4D0C-1445-94F0-F30C51508B82}">
      <dsp:nvSpPr>
        <dsp:cNvPr id="0" name=""/>
        <dsp:cNvSpPr/>
      </dsp:nvSpPr>
      <dsp:spPr>
        <a:xfrm>
          <a:off x="4296717" y="1661619"/>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Other Commodities</a:t>
          </a:r>
        </a:p>
      </dsp:txBody>
      <dsp:txXfrm>
        <a:off x="4296717" y="1661619"/>
        <a:ext cx="1168979" cy="584489"/>
      </dsp:txXfrm>
    </dsp:sp>
    <dsp:sp modelId="{A3B3CAE2-15A4-AF4C-A32F-877A6A9F840D}">
      <dsp:nvSpPr>
        <dsp:cNvPr id="0" name=""/>
        <dsp:cNvSpPr/>
      </dsp:nvSpPr>
      <dsp:spPr>
        <a:xfrm>
          <a:off x="4588962" y="2491595"/>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Thermal Coal</a:t>
          </a:r>
        </a:p>
      </dsp:txBody>
      <dsp:txXfrm>
        <a:off x="4588962" y="2491595"/>
        <a:ext cx="1168979" cy="584489"/>
      </dsp:txXfrm>
    </dsp:sp>
    <dsp:sp modelId="{B5415698-CD0D-AF41-9463-D3DEC2FE00A4}">
      <dsp:nvSpPr>
        <dsp:cNvPr id="0" name=""/>
        <dsp:cNvSpPr/>
      </dsp:nvSpPr>
      <dsp:spPr>
        <a:xfrm>
          <a:off x="4588962" y="3321570"/>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Metallurgic Coal</a:t>
          </a:r>
        </a:p>
      </dsp:txBody>
      <dsp:txXfrm>
        <a:off x="4588962" y="3321570"/>
        <a:ext cx="1168979" cy="584489"/>
      </dsp:txXfrm>
    </dsp:sp>
    <dsp:sp modelId="{9766F292-F09B-EA4D-B3CD-7D25F2DB4E69}">
      <dsp:nvSpPr>
        <dsp:cNvPr id="0" name=""/>
        <dsp:cNvSpPr/>
      </dsp:nvSpPr>
      <dsp:spPr>
        <a:xfrm>
          <a:off x="4588962" y="4151546"/>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Potash</a:t>
          </a:r>
        </a:p>
      </dsp:txBody>
      <dsp:txXfrm>
        <a:off x="4588962" y="4151546"/>
        <a:ext cx="1168979" cy="584489"/>
      </dsp:txXfrm>
    </dsp:sp>
    <dsp:sp modelId="{6A3E2576-E3A3-064D-833B-BCA29B09AEB5}">
      <dsp:nvSpPr>
        <dsp:cNvPr id="0" name=""/>
        <dsp:cNvSpPr/>
      </dsp:nvSpPr>
      <dsp:spPr>
        <a:xfrm>
          <a:off x="4588962" y="4981522"/>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Other</a:t>
          </a:r>
        </a:p>
      </dsp:txBody>
      <dsp:txXfrm>
        <a:off x="4588962" y="4981522"/>
        <a:ext cx="1168979" cy="584489"/>
      </dsp:txXfrm>
    </dsp:sp>
    <dsp:sp modelId="{76271FDA-D08C-4748-B495-187B2B32B579}">
      <dsp:nvSpPr>
        <dsp:cNvPr id="0" name=""/>
        <dsp:cNvSpPr/>
      </dsp:nvSpPr>
      <dsp:spPr>
        <a:xfrm>
          <a:off x="6003428" y="831643"/>
          <a:ext cx="1168979" cy="584489"/>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Diversified Materials</a:t>
          </a:r>
        </a:p>
      </dsp:txBody>
      <dsp:txXfrm>
        <a:off x="6003428" y="831643"/>
        <a:ext cx="1168979" cy="584489"/>
      </dsp:txXfrm>
    </dsp:sp>
    <dsp:sp modelId="{A1CC1F21-C59B-7341-8D4A-7E8CC3A6984E}">
      <dsp:nvSpPr>
        <dsp:cNvPr id="0" name=""/>
        <dsp:cNvSpPr/>
      </dsp:nvSpPr>
      <dsp:spPr>
        <a:xfrm>
          <a:off x="6763265" y="1661619"/>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Forestry</a:t>
          </a:r>
        </a:p>
      </dsp:txBody>
      <dsp:txXfrm>
        <a:off x="6763265" y="1661619"/>
        <a:ext cx="1168979" cy="584489"/>
      </dsp:txXfrm>
    </dsp:sp>
    <dsp:sp modelId="{D00B7FA0-EF63-E94E-AB0F-B451ECD7CCC4}">
      <dsp:nvSpPr>
        <dsp:cNvPr id="0" name=""/>
        <dsp:cNvSpPr/>
      </dsp:nvSpPr>
      <dsp:spPr>
        <a:xfrm>
          <a:off x="6763265" y="2491595"/>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Paper Products</a:t>
          </a:r>
        </a:p>
      </dsp:txBody>
      <dsp:txXfrm>
        <a:off x="6763265" y="2491595"/>
        <a:ext cx="1168979" cy="584489"/>
      </dsp:txXfrm>
    </dsp:sp>
    <dsp:sp modelId="{D0DC16CA-E4A6-964A-9F7A-F4D8C765DDFB}">
      <dsp:nvSpPr>
        <dsp:cNvPr id="0" name=""/>
        <dsp:cNvSpPr/>
      </dsp:nvSpPr>
      <dsp:spPr>
        <a:xfrm>
          <a:off x="6763265" y="3321570"/>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Diversified Chemicals</a:t>
          </a:r>
        </a:p>
      </dsp:txBody>
      <dsp:txXfrm>
        <a:off x="6763265" y="3321570"/>
        <a:ext cx="1168979" cy="584489"/>
      </dsp:txXfrm>
    </dsp:sp>
    <dsp:sp modelId="{E23E9892-1C7C-F942-9584-BDBD25997FE4}">
      <dsp:nvSpPr>
        <dsp:cNvPr id="0" name=""/>
        <dsp:cNvSpPr/>
      </dsp:nvSpPr>
      <dsp:spPr>
        <a:xfrm>
          <a:off x="6763265" y="4151546"/>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Agricultural products</a:t>
          </a:r>
        </a:p>
      </dsp:txBody>
      <dsp:txXfrm>
        <a:off x="6763265" y="4151546"/>
        <a:ext cx="1168979" cy="58448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3A3A37-48B9-DD02-1A4D-F746942B86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BC211663-1D89-AD5D-F35A-5D118B2E34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0B1820-02F4-4480-8692-E5F85CC81759}" type="datetimeFigureOut">
              <a:rPr lang="en-CA" smtClean="0"/>
              <a:t>2025-11-07</a:t>
            </a:fld>
            <a:endParaRPr lang="en-CA"/>
          </a:p>
        </p:txBody>
      </p:sp>
      <p:sp>
        <p:nvSpPr>
          <p:cNvPr id="4" name="Footer Placeholder 3">
            <a:extLst>
              <a:ext uri="{FF2B5EF4-FFF2-40B4-BE49-F238E27FC236}">
                <a16:creationId xmlns:a16="http://schemas.microsoft.com/office/drawing/2014/main" id="{6CA4DA4E-F87B-6E35-16B8-0A60F234AB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E976B5F5-77DD-6163-C56C-84833FB1EF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09A33E-27E0-447D-99DE-B728693F556B}" type="slidenum">
              <a:rPr lang="en-CA" smtClean="0"/>
              <a:t>‹#›</a:t>
            </a:fld>
            <a:endParaRPr lang="en-CA"/>
          </a:p>
        </p:txBody>
      </p:sp>
    </p:spTree>
    <p:extLst>
      <p:ext uri="{BB962C8B-B14F-4D97-AF65-F5344CB8AC3E}">
        <p14:creationId xmlns:p14="http://schemas.microsoft.com/office/powerpoint/2010/main" val="3716458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6DED90AF-B7D3-4147-B9C4-3DCC18270383}" type="datetimeFigureOut">
              <a:rPr lang="en-CA" smtClean="0"/>
              <a:t>2025-11-07</a:t>
            </a:fld>
            <a:endParaRPr lang="en-CA"/>
          </a:p>
        </p:txBody>
      </p:sp>
      <p:sp>
        <p:nvSpPr>
          <p:cNvPr id="4" name="Slide Image Placeholder 3"/>
          <p:cNvSpPr>
            <a:spLocks noGrp="1" noRot="1" noChangeAspect="1"/>
          </p:cNvSpPr>
          <p:nvPr>
            <p:ph type="sldImg" idx="2"/>
          </p:nvPr>
        </p:nvSpPr>
        <p:spPr>
          <a:xfrm>
            <a:off x="1314450" y="1279525"/>
            <a:ext cx="4470400" cy="34544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16B53923-3844-4F7A-8CD4-A185379AFA29}" type="slidenum">
              <a:rPr lang="en-CA" smtClean="0"/>
              <a:t>‹#›</a:t>
            </a:fld>
            <a:endParaRPr lang="en-CA"/>
          </a:p>
        </p:txBody>
      </p:sp>
    </p:spTree>
    <p:extLst>
      <p:ext uri="{BB962C8B-B14F-4D97-AF65-F5344CB8AC3E}">
        <p14:creationId xmlns:p14="http://schemas.microsoft.com/office/powerpoint/2010/main" val="330259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
            </a:r>
            <a:endParaRPr lang="en-CA"/>
          </a:p>
        </p:txBody>
      </p:sp>
      <p:sp>
        <p:nvSpPr>
          <p:cNvPr id="4" name="Slide Number Placeholder 3"/>
          <p:cNvSpPr>
            <a:spLocks noGrp="1"/>
          </p:cNvSpPr>
          <p:nvPr>
            <p:ph type="sldNum" sz="quarter" idx="5"/>
          </p:nvPr>
        </p:nvSpPr>
        <p:spPr/>
        <p:txBody>
          <a:bodyPr/>
          <a:lstStyle/>
          <a:p>
            <a:fld id="{16B53923-3844-4F7A-8CD4-A185379AFA29}" type="slidenum">
              <a:rPr lang="en-CA" smtClean="0"/>
              <a:t>25</a:t>
            </a:fld>
            <a:endParaRPr lang="en-CA"/>
          </a:p>
        </p:txBody>
      </p:sp>
    </p:spTree>
    <p:extLst>
      <p:ext uri="{BB962C8B-B14F-4D97-AF65-F5344CB8AC3E}">
        <p14:creationId xmlns:p14="http://schemas.microsoft.com/office/powerpoint/2010/main" val="148310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6B53923-3844-4F7A-8CD4-A185379AFA29}" type="slidenum">
              <a:rPr lang="en-CA" smtClean="0"/>
              <a:t>88</a:t>
            </a:fld>
            <a:endParaRPr lang="en-CA"/>
          </a:p>
        </p:txBody>
      </p:sp>
    </p:spTree>
    <p:extLst>
      <p:ext uri="{BB962C8B-B14F-4D97-AF65-F5344CB8AC3E}">
        <p14:creationId xmlns:p14="http://schemas.microsoft.com/office/powerpoint/2010/main" val="3721242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2DA89B4F-81D3-822C-D319-7A69E8265D83}"/>
              </a:ext>
            </a:extLst>
          </p:cNvPr>
          <p:cNvSpPr>
            <a:spLocks noGrp="1"/>
          </p:cNvSpPr>
          <p:nvPr>
            <p:ph sz="quarter" idx="14"/>
          </p:nvPr>
        </p:nvSpPr>
        <p:spPr>
          <a:xfrm>
            <a:off x="331217" y="1603482"/>
            <a:ext cx="9400032" cy="4799403"/>
          </a:xfrm>
        </p:spPr>
        <p:txBody>
          <a:bodyPr/>
          <a:lstStyle>
            <a:lvl1pPr marL="0" indent="0">
              <a:buClr>
                <a:schemeClr val="accent2">
                  <a:lumMod val="50000"/>
                </a:schemeClr>
              </a:buClr>
              <a:buNone/>
              <a:defRPr/>
            </a:lvl1pPr>
          </a:lstStyle>
          <a:p>
            <a:pPr marL="285750" indent="-285750">
              <a:buAutoNum type="romanUcPeriod"/>
            </a:pPr>
            <a:endParaRPr lang="en-US" sz="1400"/>
          </a:p>
        </p:txBody>
      </p:sp>
      <p:sp>
        <p:nvSpPr>
          <p:cNvPr id="10" name="Title 11">
            <a:extLst>
              <a:ext uri="{FF2B5EF4-FFF2-40B4-BE49-F238E27FC236}">
                <a16:creationId xmlns:a16="http://schemas.microsoft.com/office/drawing/2014/main" id="{3C500A92-A896-B23B-B82F-76ADA72891D8}"/>
              </a:ext>
            </a:extLst>
          </p:cNvPr>
          <p:cNvSpPr>
            <a:spLocks noGrp="1"/>
          </p:cNvSpPr>
          <p:nvPr>
            <p:ph type="title"/>
          </p:nvPr>
        </p:nvSpPr>
        <p:spPr>
          <a:xfrm>
            <a:off x="327151" y="1166661"/>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CA" sz="2400"/>
              <a:t>Table of Contents</a:t>
            </a:r>
          </a:p>
        </p:txBody>
      </p:sp>
      <p:sp>
        <p:nvSpPr>
          <p:cNvPr id="2" name="Footer Placeholder 4">
            <a:extLst>
              <a:ext uri="{FF2B5EF4-FFF2-40B4-BE49-F238E27FC236}">
                <a16:creationId xmlns:a16="http://schemas.microsoft.com/office/drawing/2014/main" id="{64E12443-D890-E166-5378-E51B600335E8}"/>
              </a:ext>
            </a:extLst>
          </p:cNvPr>
          <p:cNvSpPr>
            <a:spLocks noGrp="1"/>
          </p:cNvSpPr>
          <p:nvPr>
            <p:ph type="ftr" sz="quarter" idx="3"/>
          </p:nvPr>
        </p:nvSpPr>
        <p:spPr>
          <a:xfrm>
            <a:off x="327151"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spTree>
    <p:extLst>
      <p:ext uri="{BB962C8B-B14F-4D97-AF65-F5344CB8AC3E}">
        <p14:creationId xmlns:p14="http://schemas.microsoft.com/office/powerpoint/2010/main" val="377320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7" y="866999"/>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0" kern="0" baseline="0" dirty="0">
                <a:solidFill>
                  <a:schemeClr val="tx1"/>
                </a:solidFill>
                <a:ea typeface="+mj-ea"/>
                <a:cs typeface="+mj-cs"/>
              </a:defRPr>
            </a:lvl1pPr>
          </a:lstStyle>
          <a:p>
            <a:pPr lvl="0" defTabSz="1019175">
              <a:lnSpc>
                <a:spcPct val="100000"/>
              </a:lnSpc>
              <a:spcBef>
                <a:spcPct val="0"/>
              </a:spcBef>
            </a:pPr>
            <a:r>
              <a:rPr lang="en-US" sz="1200" i="1" kern="0"/>
              <a:t>Sub-title and Scenarios</a:t>
            </a:r>
            <a:endParaRPr lang="en-CA" sz="1200" i="1" kern="0"/>
          </a:p>
        </p:txBody>
      </p:sp>
      <p:sp>
        <p:nvSpPr>
          <p:cNvPr id="7" name="Footer Placeholder 6"/>
          <p:cNvSpPr>
            <a:spLocks noGrp="1"/>
          </p:cNvSpPr>
          <p:nvPr>
            <p:ph type="ftr" sz="quarter" idx="13"/>
          </p:nvPr>
        </p:nvSpPr>
        <p:spPr/>
        <p:txBody>
          <a:bodyPr/>
          <a:lstStyle/>
          <a:p>
            <a:endParaRPr lang="en-CA"/>
          </a:p>
        </p:txBody>
      </p:sp>
      <p:sp>
        <p:nvSpPr>
          <p:cNvPr id="9"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7" y="1053646"/>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486923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chemeClr val="tx1"/>
                </a:solidFill>
                <a:ea typeface="+mj-ea"/>
                <a:cs typeface="+mj-cs"/>
              </a:defRPr>
            </a:lvl1pPr>
          </a:lstStyle>
          <a:p>
            <a:pPr lvl="0" defTabSz="1019175">
              <a:lnSpc>
                <a:spcPct val="100000"/>
              </a:lnSpc>
              <a:spcBef>
                <a:spcPct val="0"/>
              </a:spcBef>
            </a:pPr>
            <a:r>
              <a:rPr lang="en-US" sz="1200" i="1" kern="0"/>
              <a:t>Sub-title and Scenarios</a:t>
            </a:r>
            <a:endParaRPr lang="en-CA" sz="1200" i="1" kern="0"/>
          </a:p>
        </p:txBody>
      </p:sp>
      <p:sp>
        <p:nvSpPr>
          <p:cNvPr id="4" name="Footer Placeholder 3"/>
          <p:cNvSpPr>
            <a:spLocks noGrp="1"/>
          </p:cNvSpPr>
          <p:nvPr>
            <p:ph type="ftr" sz="quarter" idx="13"/>
          </p:nvPr>
        </p:nvSpPr>
        <p:spPr/>
        <p:txBody>
          <a:bodyPr/>
          <a:lstStyle/>
          <a:p>
            <a:endParaRPr lang="en-CA"/>
          </a:p>
        </p:txBody>
      </p:sp>
      <p:sp>
        <p:nvSpPr>
          <p:cNvPr id="12"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395430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Do not remove" hidden="1">
            <a:extLst>
              <a:ext uri="{FF2B5EF4-FFF2-40B4-BE49-F238E27FC236}">
                <a16:creationId xmlns:a16="http://schemas.microsoft.com/office/drawing/2014/main" id="{E566A7ED-1544-B548-755A-F7C2BFB7C618}"/>
              </a:ext>
            </a:extLst>
          </p:cNvPr>
          <p:cNvSpPr/>
          <p:nvPr userDrawn="1">
            <p:custDataLst>
              <p:tags r:id="rId1"/>
            </p:custDataLst>
          </p:nvPr>
        </p:nvSpPr>
        <p:spPr bwMode="auto">
          <a:xfrm>
            <a:off x="0" y="0"/>
            <a:ext cx="12700" cy="12700"/>
          </a:xfrm>
          <a:prstGeom prst="octagon">
            <a:avLst/>
          </a:prstGeom>
          <a:no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7" name="Footer Placeholder 6"/>
          <p:cNvSpPr>
            <a:spLocks noGrp="1"/>
          </p:cNvSpPr>
          <p:nvPr>
            <p:ph type="ftr" sz="quarter" idx="13"/>
          </p:nvPr>
        </p:nvSpPr>
        <p:spPr>
          <a:xfrm>
            <a:off x="331787" y="7035954"/>
            <a:ext cx="6400800" cy="414338"/>
          </a:xfrm>
        </p:spPr>
        <p:txBody>
          <a:bodyPr/>
          <a:lstStyle>
            <a:lvl1pPr>
              <a:defRPr sz="700">
                <a:latin typeface="+mn-lt"/>
                <a:cs typeface="Goldman Sans" panose="020B0603020203020204" pitchFamily="34" charset="0"/>
              </a:defRPr>
            </a:lvl1pPr>
          </a:lstStyle>
          <a:p>
            <a:endParaRPr lang="en-CA"/>
          </a:p>
        </p:txBody>
      </p:sp>
      <p:sp>
        <p:nvSpPr>
          <p:cNvPr id="6" name="Content Placeholder 5"/>
          <p:cNvSpPr>
            <a:spLocks noGrp="1"/>
          </p:cNvSpPr>
          <p:nvPr>
            <p:ph sz="quarter" idx="14"/>
          </p:nvPr>
        </p:nvSpPr>
        <p:spPr>
          <a:xfrm>
            <a:off x="331217" y="1053646"/>
            <a:ext cx="9400032" cy="5349240"/>
          </a:xfrm>
        </p:spPr>
        <p:txBody>
          <a:bodyPr/>
          <a:lstStyle>
            <a:lvl1pPr>
              <a:buClr>
                <a:schemeClr val="accent2">
                  <a:lumMod val="50000"/>
                </a:schemeClr>
              </a:buClr>
              <a:defRPr>
                <a:latin typeface="+mn-lt"/>
                <a:cs typeface="Goldman Sans" panose="020B0603020203020204" pitchFamily="34" charset="0"/>
              </a:defRPr>
            </a:lvl1pPr>
            <a:lvl2pPr>
              <a:buClr>
                <a:schemeClr val="accent2">
                  <a:lumMod val="50000"/>
                </a:schemeClr>
              </a:buClr>
              <a:defRPr>
                <a:latin typeface="+mn-lt"/>
                <a:cs typeface="Goldman Sans" panose="020B0603020203020204" pitchFamily="34" charset="0"/>
              </a:defRPr>
            </a:lvl2pPr>
            <a:lvl3pPr>
              <a:buClr>
                <a:schemeClr val="accent2">
                  <a:lumMod val="50000"/>
                </a:schemeClr>
              </a:buClr>
              <a:defRPr>
                <a:latin typeface="+mn-lt"/>
                <a:cs typeface="Goldman Sans" panose="020B0603020203020204" pitchFamily="34" charset="0"/>
              </a:defRPr>
            </a:lvl3pPr>
            <a:lvl4pPr>
              <a:buClr>
                <a:schemeClr val="accent2">
                  <a:lumMod val="50000"/>
                </a:schemeClr>
              </a:buClr>
              <a:defRPr>
                <a:latin typeface="+mn-lt"/>
                <a:cs typeface="Goldman Sans" panose="020B0603020203020204" pitchFamily="34" charset="0"/>
              </a:defRPr>
            </a:lvl4pPr>
            <a:lvl5pPr>
              <a:buClr>
                <a:schemeClr val="accent2">
                  <a:lumMod val="50000"/>
                </a:schemeClr>
              </a:buClr>
              <a:defRPr>
                <a:latin typeface="+mn-lt"/>
                <a:cs typeface="Goldman Sans"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sp>
        <p:nvSpPr>
          <p:cNvPr id="4" name="Text Placeholder 9">
            <a:extLst>
              <a:ext uri="{FF2B5EF4-FFF2-40B4-BE49-F238E27FC236}">
                <a16:creationId xmlns:a16="http://schemas.microsoft.com/office/drawing/2014/main" id="{640CCC7A-288F-F82C-AE1D-769107773F57}"/>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Tree>
    <p:extLst>
      <p:ext uri="{BB962C8B-B14F-4D97-AF65-F5344CB8AC3E}">
        <p14:creationId xmlns:p14="http://schemas.microsoft.com/office/powerpoint/2010/main" val="102798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331218" y="1406878"/>
            <a:ext cx="9400032" cy="549867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CA" dirty="0"/>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a:lstStyle>
            <a:lvl1pPr>
              <a:defRPr>
                <a:solidFill>
                  <a:schemeClr val="accent2">
                    <a:lumMod val="50000"/>
                  </a:schemeClr>
                </a:solidFill>
                <a:latin typeface="+mj-lt"/>
              </a:defRPr>
            </a:lvl1pPr>
          </a:lstStyle>
          <a:p>
            <a:r>
              <a:rPr lang="en-US"/>
              <a:t>Click to edit Master title style</a:t>
            </a:r>
            <a:endParaRPr lang="en-CA"/>
          </a:p>
        </p:txBody>
      </p:sp>
      <p:sp>
        <p:nvSpPr>
          <p:cNvPr id="4" name="Text Placeholder 9">
            <a:extLst>
              <a:ext uri="{FF2B5EF4-FFF2-40B4-BE49-F238E27FC236}">
                <a16:creationId xmlns:a16="http://schemas.microsoft.com/office/drawing/2014/main" id="{640CCC7A-288F-F82C-AE1D-769107773F57}"/>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
        <p:nvSpPr>
          <p:cNvPr id="11" name="Footer Placeholder 4">
            <a:extLst>
              <a:ext uri="{FF2B5EF4-FFF2-40B4-BE49-F238E27FC236}">
                <a16:creationId xmlns:a16="http://schemas.microsoft.com/office/drawing/2014/main" id="{2ECC53F9-6DF4-E272-7931-8F5499F82C36}"/>
              </a:ext>
            </a:extLst>
          </p:cNvPr>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cxnSp>
        <p:nvCxnSpPr>
          <p:cNvPr id="13" name="Straight Connector 12">
            <a:extLst>
              <a:ext uri="{FF2B5EF4-FFF2-40B4-BE49-F238E27FC236}">
                <a16:creationId xmlns:a16="http://schemas.microsoft.com/office/drawing/2014/main" id="{0CCC4CDC-7676-A916-7459-C9298B6769FF}"/>
              </a:ext>
            </a:extLst>
          </p:cNvPr>
          <p:cNvCxnSpPr>
            <a:cxnSpLocks/>
          </p:cNvCxnSpPr>
          <p:nvPr userDrawn="1"/>
        </p:nvCxnSpPr>
        <p:spPr bwMode="auto">
          <a:xfrm>
            <a:off x="344646" y="1411891"/>
            <a:ext cx="9385142" cy="0"/>
          </a:xfrm>
          <a:prstGeom prst="line">
            <a:avLst/>
          </a:prstGeom>
          <a:noFill/>
          <a:ln w="19050" cap="flat" cmpd="sng" algn="ctr">
            <a:solidFill>
              <a:schemeClr val="tx1"/>
            </a:solidFill>
            <a:prstDash val="solid"/>
            <a:round/>
            <a:headEnd type="none" w="med" len="med"/>
            <a:tailEnd type="none" w="med" len="med"/>
          </a:ln>
          <a:effectLst/>
        </p:spPr>
      </p:cxnSp>
      <p:sp>
        <p:nvSpPr>
          <p:cNvPr id="15" name="Content Placeholder 27">
            <a:extLst>
              <a:ext uri="{FF2B5EF4-FFF2-40B4-BE49-F238E27FC236}">
                <a16:creationId xmlns:a16="http://schemas.microsoft.com/office/drawing/2014/main" id="{BB411998-FC14-F663-87C8-EC828DA17114}"/>
              </a:ext>
            </a:extLst>
          </p:cNvPr>
          <p:cNvSpPr>
            <a:spLocks noGrp="1"/>
          </p:cNvSpPr>
          <p:nvPr>
            <p:ph sz="quarter" idx="18"/>
          </p:nvPr>
        </p:nvSpPr>
        <p:spPr>
          <a:xfrm>
            <a:off x="327150" y="1114778"/>
            <a:ext cx="9400032" cy="292100"/>
          </a:xfrm>
        </p:spPr>
        <p:txBody>
          <a:bodyPr/>
          <a:lstStyle>
            <a:lvl1pPr marL="0" indent="0">
              <a:buNone/>
              <a:defRPr sz="1400" b="1">
                <a:latin typeface="+mn-lt"/>
              </a:defRPr>
            </a:lvl1pPr>
          </a:lstStyle>
          <a:p>
            <a:pPr lvl="0"/>
            <a:r>
              <a:rPr lang="en-US"/>
              <a:t>Click to edit Master text styles</a:t>
            </a:r>
          </a:p>
        </p:txBody>
      </p:sp>
    </p:spTree>
    <p:extLst>
      <p:ext uri="{BB962C8B-B14F-4D97-AF65-F5344CB8AC3E}">
        <p14:creationId xmlns:p14="http://schemas.microsoft.com/office/powerpoint/2010/main" val="246406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331217" y="1053646"/>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sp>
        <p:nvSpPr>
          <p:cNvPr id="4" name="Text Placeholder 9">
            <a:extLst>
              <a:ext uri="{FF2B5EF4-FFF2-40B4-BE49-F238E27FC236}">
                <a16:creationId xmlns:a16="http://schemas.microsoft.com/office/drawing/2014/main" id="{640CCC7A-288F-F82C-AE1D-769107773F57}"/>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
        <p:nvSpPr>
          <p:cNvPr id="5" name="Footer Placeholder 4">
            <a:extLst>
              <a:ext uri="{FF2B5EF4-FFF2-40B4-BE49-F238E27FC236}">
                <a16:creationId xmlns:a16="http://schemas.microsoft.com/office/drawing/2014/main" id="{1FC7A5AB-763E-AB8B-C285-400A3A0FECBC}"/>
              </a:ext>
            </a:extLst>
          </p:cNvPr>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spTree>
    <p:extLst>
      <p:ext uri="{BB962C8B-B14F-4D97-AF65-F5344CB8AC3E}">
        <p14:creationId xmlns:p14="http://schemas.microsoft.com/office/powerpoint/2010/main" val="91967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4 Category Text Box">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54CB5EAC-0876-CB78-1348-49F158C8084A}"/>
              </a:ext>
            </a:extLst>
          </p:cNvPr>
          <p:cNvSpPr/>
          <p:nvPr userDrawn="1">
            <p:custDataLst>
              <p:tags r:id="rId1"/>
            </p:custDataLst>
          </p:nvPr>
        </p:nvSpPr>
        <p:spPr bwMode="auto">
          <a:xfrm>
            <a:off x="0" y="0"/>
            <a:ext cx="12700" cy="12700"/>
          </a:xfrm>
          <a:prstGeom prst="octagon">
            <a:avLst/>
          </a:prstGeom>
          <a:no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6" name="Content Placeholder 5"/>
          <p:cNvSpPr>
            <a:spLocks noGrp="1"/>
          </p:cNvSpPr>
          <p:nvPr>
            <p:ph sz="quarter" idx="14"/>
          </p:nvPr>
        </p:nvSpPr>
        <p:spPr>
          <a:xfrm>
            <a:off x="331217" y="1422244"/>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cxnSp>
        <p:nvCxnSpPr>
          <p:cNvPr id="12" name="Straight Connector 11">
            <a:extLst>
              <a:ext uri="{FF2B5EF4-FFF2-40B4-BE49-F238E27FC236}">
                <a16:creationId xmlns:a16="http://schemas.microsoft.com/office/drawing/2014/main" id="{DD90E6ED-B9D6-42E6-AEA3-147B9655C17F}"/>
              </a:ext>
            </a:extLst>
          </p:cNvPr>
          <p:cNvCxnSpPr/>
          <p:nvPr/>
        </p:nvCxnSpPr>
        <p:spPr bwMode="auto">
          <a:xfrm>
            <a:off x="344646" y="1411891"/>
            <a:ext cx="4608576" cy="0"/>
          </a:xfrm>
          <a:prstGeom prst="line">
            <a:avLst/>
          </a:prstGeom>
          <a:noFill/>
          <a:ln w="19050"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0A0F667-3E88-4DDA-83EB-58908FE997C5}"/>
              </a:ext>
            </a:extLst>
          </p:cNvPr>
          <p:cNvCxnSpPr/>
          <p:nvPr/>
        </p:nvCxnSpPr>
        <p:spPr bwMode="auto">
          <a:xfrm>
            <a:off x="5122672" y="1411891"/>
            <a:ext cx="4608576" cy="0"/>
          </a:xfrm>
          <a:prstGeom prst="line">
            <a:avLst/>
          </a:prstGeom>
          <a:noFill/>
          <a:ln w="190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57CD702-CEE0-441A-AC2E-2D614F18F148}"/>
              </a:ext>
            </a:extLst>
          </p:cNvPr>
          <p:cNvCxnSpPr/>
          <p:nvPr/>
        </p:nvCxnSpPr>
        <p:spPr bwMode="auto">
          <a:xfrm>
            <a:off x="344646" y="4429760"/>
            <a:ext cx="4608576" cy="0"/>
          </a:xfrm>
          <a:prstGeom prst="line">
            <a:avLst/>
          </a:prstGeom>
          <a:noFill/>
          <a:ln w="1905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98E28573-C87B-4F14-8EDF-28A45A8D7ECC}"/>
              </a:ext>
            </a:extLst>
          </p:cNvPr>
          <p:cNvCxnSpPr/>
          <p:nvPr/>
        </p:nvCxnSpPr>
        <p:spPr bwMode="auto">
          <a:xfrm>
            <a:off x="5122672" y="4429760"/>
            <a:ext cx="4608576" cy="0"/>
          </a:xfrm>
          <a:prstGeom prst="line">
            <a:avLst/>
          </a:prstGeom>
          <a:noFill/>
          <a:ln w="19050" cap="flat" cmpd="sng" algn="ctr">
            <a:solidFill>
              <a:schemeClr val="tx1"/>
            </a:solidFill>
            <a:prstDash val="solid"/>
            <a:round/>
            <a:headEnd type="none" w="med" len="med"/>
            <a:tailEnd type="none" w="med" len="med"/>
          </a:ln>
          <a:effectLst/>
        </p:spPr>
      </p:cxn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2" y="1423817"/>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3" y="4449102"/>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4" name="Content Placeholder 5">
            <a:extLst>
              <a:ext uri="{FF2B5EF4-FFF2-40B4-BE49-F238E27FC236}">
                <a16:creationId xmlns:a16="http://schemas.microsoft.com/office/drawing/2014/main" id="{1DA915D2-F29F-4AD3-8768-8FD25149757D}"/>
              </a:ext>
            </a:extLst>
          </p:cNvPr>
          <p:cNvSpPr>
            <a:spLocks noGrp="1"/>
          </p:cNvSpPr>
          <p:nvPr userDrawn="1">
            <p:ph sz="quarter" idx="17"/>
          </p:nvPr>
        </p:nvSpPr>
        <p:spPr>
          <a:xfrm>
            <a:off x="5126128" y="4450675"/>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8" name="Content Placeholder 27">
            <a:extLst>
              <a:ext uri="{FF2B5EF4-FFF2-40B4-BE49-F238E27FC236}">
                <a16:creationId xmlns:a16="http://schemas.microsoft.com/office/drawing/2014/main" id="{C5810D72-CFF0-40D8-9618-B305FEEF7FEF}"/>
              </a:ext>
            </a:extLst>
          </p:cNvPr>
          <p:cNvSpPr>
            <a:spLocks noGrp="1"/>
          </p:cNvSpPr>
          <p:nvPr userDrawn="1">
            <p:ph sz="quarter" idx="18" hasCustomPrompt="1"/>
          </p:nvPr>
        </p:nvSpPr>
        <p:spPr>
          <a:xfrm>
            <a:off x="327151" y="1114778"/>
            <a:ext cx="4608576" cy="292100"/>
          </a:xfrm>
        </p:spPr>
        <p:txBody>
          <a:bodyPr anchor="b"/>
          <a:lstStyle>
            <a:lvl1pPr marL="0" indent="0">
              <a:buNone/>
              <a:defRPr sz="1400" b="1">
                <a:latin typeface="+mn-lt"/>
              </a:defRPr>
            </a:lvl1pPr>
          </a:lstStyle>
          <a:p>
            <a:pPr lvl="0"/>
            <a:r>
              <a:rPr lang="en-US"/>
              <a:t>Click to edit Master text styles\</a:t>
            </a:r>
          </a:p>
        </p:txBody>
      </p:sp>
      <p:sp>
        <p:nvSpPr>
          <p:cNvPr id="29" name="Content Placeholder 27">
            <a:extLst>
              <a:ext uri="{FF2B5EF4-FFF2-40B4-BE49-F238E27FC236}">
                <a16:creationId xmlns:a16="http://schemas.microsoft.com/office/drawing/2014/main" id="{2B7C457A-33F4-45F4-8CF2-8D8C695C0407}"/>
              </a:ext>
            </a:extLst>
          </p:cNvPr>
          <p:cNvSpPr>
            <a:spLocks noGrp="1"/>
          </p:cNvSpPr>
          <p:nvPr userDrawn="1">
            <p:ph sz="quarter" idx="19" hasCustomPrompt="1"/>
          </p:nvPr>
        </p:nvSpPr>
        <p:spPr>
          <a:xfrm>
            <a:off x="5118607" y="1115010"/>
            <a:ext cx="4608576" cy="292100"/>
          </a:xfrm>
        </p:spPr>
        <p:txBody>
          <a:bodyPr anchor="b"/>
          <a:lstStyle>
            <a:lvl1pPr marL="0" indent="0">
              <a:buNone/>
              <a:defRPr sz="1400" b="1">
                <a:latin typeface="+mn-lt"/>
              </a:defRPr>
            </a:lvl1pPr>
          </a:lstStyle>
          <a:p>
            <a:pPr lvl="0"/>
            <a:r>
              <a:rPr lang="en-US"/>
              <a:t>Click to edit Master text styles\</a:t>
            </a:r>
          </a:p>
        </p:txBody>
      </p:sp>
      <p:sp>
        <p:nvSpPr>
          <p:cNvPr id="32" name="Content Placeholder 27">
            <a:extLst>
              <a:ext uri="{FF2B5EF4-FFF2-40B4-BE49-F238E27FC236}">
                <a16:creationId xmlns:a16="http://schemas.microsoft.com/office/drawing/2014/main" id="{EDD59B3C-0E47-4919-9F62-DCA2991DFF53}"/>
              </a:ext>
            </a:extLst>
          </p:cNvPr>
          <p:cNvSpPr>
            <a:spLocks noGrp="1"/>
          </p:cNvSpPr>
          <p:nvPr>
            <p:ph sz="quarter" idx="20" hasCustomPrompt="1"/>
          </p:nvPr>
        </p:nvSpPr>
        <p:spPr>
          <a:xfrm>
            <a:off x="334294" y="4130061"/>
            <a:ext cx="4608576" cy="292100"/>
          </a:xfrm>
        </p:spPr>
        <p:txBody>
          <a:bodyPr anchor="b"/>
          <a:lstStyle>
            <a:lvl1pPr marL="0" indent="0">
              <a:buNone/>
              <a:defRPr sz="1400" b="1">
                <a:latin typeface="+mn-lt"/>
              </a:defRPr>
            </a:lvl1pPr>
          </a:lstStyle>
          <a:p>
            <a:pPr lvl="0"/>
            <a:r>
              <a:rPr lang="en-US"/>
              <a:t>Click to edit Master text styles\</a:t>
            </a:r>
          </a:p>
        </p:txBody>
      </p:sp>
      <p:sp>
        <p:nvSpPr>
          <p:cNvPr id="33" name="Content Placeholder 27">
            <a:extLst>
              <a:ext uri="{FF2B5EF4-FFF2-40B4-BE49-F238E27FC236}">
                <a16:creationId xmlns:a16="http://schemas.microsoft.com/office/drawing/2014/main" id="{7E154627-7EB1-4D5E-9343-CCF6A5964598}"/>
              </a:ext>
            </a:extLst>
          </p:cNvPr>
          <p:cNvSpPr>
            <a:spLocks noGrp="1"/>
          </p:cNvSpPr>
          <p:nvPr>
            <p:ph sz="quarter" idx="21" hasCustomPrompt="1"/>
          </p:nvPr>
        </p:nvSpPr>
        <p:spPr>
          <a:xfrm>
            <a:off x="5120982" y="4132715"/>
            <a:ext cx="4608576" cy="292100"/>
          </a:xfrm>
        </p:spPr>
        <p:txBody>
          <a:bodyPr anchor="b"/>
          <a:lstStyle>
            <a:lvl1pPr marL="0" indent="0">
              <a:buNone/>
              <a:defRPr sz="1400" b="1">
                <a:latin typeface="+mn-lt"/>
              </a:defRPr>
            </a:lvl1pPr>
          </a:lstStyle>
          <a:p>
            <a:pPr lvl="0"/>
            <a:r>
              <a:rPr lang="en-US"/>
              <a:t>Click to edit Master text styles\</a:t>
            </a:r>
          </a:p>
        </p:txBody>
      </p:sp>
      <p:sp>
        <p:nvSpPr>
          <p:cNvPr id="4" name="Text Placeholder 9">
            <a:extLst>
              <a:ext uri="{FF2B5EF4-FFF2-40B4-BE49-F238E27FC236}">
                <a16:creationId xmlns:a16="http://schemas.microsoft.com/office/drawing/2014/main" id="{B5F51778-583A-A174-2981-F1B8D2404BF1}"/>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
        <p:nvSpPr>
          <p:cNvPr id="11" name="Text Placeholder 9">
            <a:extLst>
              <a:ext uri="{FF2B5EF4-FFF2-40B4-BE49-F238E27FC236}">
                <a16:creationId xmlns:a16="http://schemas.microsoft.com/office/drawing/2014/main" id="{0620C882-4FB3-D0E8-6839-2C364525C6BA}"/>
              </a:ext>
            </a:extLst>
          </p:cNvPr>
          <p:cNvSpPr>
            <a:spLocks noGrp="1"/>
          </p:cNvSpPr>
          <p:nvPr>
            <p:ph type="body" sz="quarter" idx="22" hasCustomPrompt="1"/>
          </p:nvPr>
        </p:nvSpPr>
        <p:spPr>
          <a:xfrm>
            <a:off x="8625177" y="7265626"/>
            <a:ext cx="1106072" cy="184666"/>
          </a:xfrm>
        </p:spPr>
        <p:txBody>
          <a:bodyPr wrap="none" tIns="0" bIns="0" anchor="ctr">
            <a:spAutoFit/>
          </a:bodyPr>
          <a:lstStyle>
            <a:lvl1pPr marL="0" indent="0" algn="ctr">
              <a:buNone/>
              <a:defRPr>
                <a:latin typeface="Trebuchet MS" panose="020B0603020202020204" pitchFamily="34" charset="0"/>
              </a:defRPr>
            </a:lvl1pPr>
          </a:lstStyle>
          <a:p>
            <a:pPr algn="l"/>
            <a:r>
              <a:rPr lang="en-US" sz="1200" kern="0">
                <a:solidFill>
                  <a:schemeClr val="accent1">
                    <a:lumMod val="60000"/>
                    <a:lumOff val="40000"/>
                  </a:schemeClr>
                </a:solidFill>
              </a:rPr>
              <a:t>COMPANY LOGO</a:t>
            </a:r>
            <a:endParaRPr lang="en-CA" sz="1200" kern="0">
              <a:solidFill>
                <a:schemeClr val="accent1">
                  <a:lumMod val="60000"/>
                  <a:lumOff val="40000"/>
                </a:schemeClr>
              </a:solidFill>
            </a:endParaRPr>
          </a:p>
        </p:txBody>
      </p:sp>
      <p:sp>
        <p:nvSpPr>
          <p:cNvPr id="5" name="Footer Placeholder 4">
            <a:extLst>
              <a:ext uri="{FF2B5EF4-FFF2-40B4-BE49-F238E27FC236}">
                <a16:creationId xmlns:a16="http://schemas.microsoft.com/office/drawing/2014/main" id="{F5A62A88-4593-B89E-5E07-EBC38CD76C27}"/>
              </a:ext>
            </a:extLst>
          </p:cNvPr>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spTree>
    <p:extLst>
      <p:ext uri="{BB962C8B-B14F-4D97-AF65-F5344CB8AC3E}">
        <p14:creationId xmlns:p14="http://schemas.microsoft.com/office/powerpoint/2010/main" val="255543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 4 Category Text Box">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331217" y="1407106"/>
            <a:ext cx="4608576" cy="54452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2" y="1406878"/>
            <a:ext cx="4608576" cy="54455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3" name="Text Placeholder 9">
            <a:extLst>
              <a:ext uri="{FF2B5EF4-FFF2-40B4-BE49-F238E27FC236}">
                <a16:creationId xmlns:a16="http://schemas.microsoft.com/office/drawing/2014/main" id="{3B8570C9-4AAB-0F62-702F-36CA70252109}"/>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
        <p:nvSpPr>
          <p:cNvPr id="8" name="Footer Placeholder 4">
            <a:extLst>
              <a:ext uri="{FF2B5EF4-FFF2-40B4-BE49-F238E27FC236}">
                <a16:creationId xmlns:a16="http://schemas.microsoft.com/office/drawing/2014/main" id="{30E43EB3-EAD2-BBB8-85DF-0269DC64A27C}"/>
              </a:ext>
            </a:extLst>
          </p:cNvPr>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cxnSp>
        <p:nvCxnSpPr>
          <p:cNvPr id="4" name="Straight Connector 3">
            <a:extLst>
              <a:ext uri="{FF2B5EF4-FFF2-40B4-BE49-F238E27FC236}">
                <a16:creationId xmlns:a16="http://schemas.microsoft.com/office/drawing/2014/main" id="{A594548D-C039-3C5B-65DF-1C073CD91714}"/>
              </a:ext>
            </a:extLst>
          </p:cNvPr>
          <p:cNvCxnSpPr/>
          <p:nvPr userDrawn="1"/>
        </p:nvCxnSpPr>
        <p:spPr bwMode="auto">
          <a:xfrm>
            <a:off x="344646" y="1411891"/>
            <a:ext cx="4608576" cy="0"/>
          </a:xfrm>
          <a:prstGeom prst="line">
            <a:avLst/>
          </a:prstGeom>
          <a:noFill/>
          <a:ln w="19050"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2C77665A-6460-632C-91C8-BDC622DB36AB}"/>
              </a:ext>
            </a:extLst>
          </p:cNvPr>
          <p:cNvCxnSpPr/>
          <p:nvPr userDrawn="1"/>
        </p:nvCxnSpPr>
        <p:spPr bwMode="auto">
          <a:xfrm>
            <a:off x="5122672" y="1411891"/>
            <a:ext cx="4608576" cy="0"/>
          </a:xfrm>
          <a:prstGeom prst="line">
            <a:avLst/>
          </a:prstGeom>
          <a:noFill/>
          <a:ln w="19050" cap="flat" cmpd="sng" algn="ctr">
            <a:solidFill>
              <a:schemeClr val="tx1"/>
            </a:solidFill>
            <a:prstDash val="solid"/>
            <a:round/>
            <a:headEnd type="none" w="med" len="med"/>
            <a:tailEnd type="none" w="med" len="med"/>
          </a:ln>
          <a:effectLst/>
        </p:spPr>
      </p:cxnSp>
      <p:sp>
        <p:nvSpPr>
          <p:cNvPr id="9" name="Content Placeholder 27">
            <a:extLst>
              <a:ext uri="{FF2B5EF4-FFF2-40B4-BE49-F238E27FC236}">
                <a16:creationId xmlns:a16="http://schemas.microsoft.com/office/drawing/2014/main" id="{76909B51-CC32-B3D5-2002-C48D233661D5}"/>
              </a:ext>
            </a:extLst>
          </p:cNvPr>
          <p:cNvSpPr>
            <a:spLocks noGrp="1"/>
          </p:cNvSpPr>
          <p:nvPr>
            <p:ph sz="quarter" idx="18" hasCustomPrompt="1"/>
          </p:nvPr>
        </p:nvSpPr>
        <p:spPr>
          <a:xfrm>
            <a:off x="327151" y="1114778"/>
            <a:ext cx="4608576" cy="292100"/>
          </a:xfrm>
        </p:spPr>
        <p:txBody>
          <a:bodyPr anchor="b"/>
          <a:lstStyle>
            <a:lvl1pPr marL="0" indent="0">
              <a:buNone/>
              <a:defRPr sz="1400" b="1">
                <a:latin typeface="+mn-lt"/>
              </a:defRPr>
            </a:lvl1pPr>
          </a:lstStyle>
          <a:p>
            <a:pPr lvl="0"/>
            <a:r>
              <a:rPr lang="en-US"/>
              <a:t>Click to edit Master text styles\</a:t>
            </a:r>
          </a:p>
        </p:txBody>
      </p:sp>
      <p:sp>
        <p:nvSpPr>
          <p:cNvPr id="10" name="Content Placeholder 27">
            <a:extLst>
              <a:ext uri="{FF2B5EF4-FFF2-40B4-BE49-F238E27FC236}">
                <a16:creationId xmlns:a16="http://schemas.microsoft.com/office/drawing/2014/main" id="{829B093F-B5C5-029C-3C71-C96001538AD6}"/>
              </a:ext>
            </a:extLst>
          </p:cNvPr>
          <p:cNvSpPr>
            <a:spLocks noGrp="1"/>
          </p:cNvSpPr>
          <p:nvPr>
            <p:ph sz="quarter" idx="19" hasCustomPrompt="1"/>
          </p:nvPr>
        </p:nvSpPr>
        <p:spPr>
          <a:xfrm>
            <a:off x="5118607" y="1115010"/>
            <a:ext cx="4608576" cy="292100"/>
          </a:xfrm>
        </p:spPr>
        <p:txBody>
          <a:bodyPr anchor="b"/>
          <a:lstStyle>
            <a:lvl1pPr marL="0" indent="0">
              <a:buNone/>
              <a:defRPr sz="1400" b="1">
                <a:latin typeface="+mn-lt"/>
              </a:defRPr>
            </a:lvl1pPr>
          </a:lstStyle>
          <a:p>
            <a:pPr lvl="0"/>
            <a:r>
              <a:rPr lang="en-US"/>
              <a:t>Click to edit Master text styles\</a:t>
            </a:r>
          </a:p>
        </p:txBody>
      </p:sp>
    </p:spTree>
    <p:extLst>
      <p:ext uri="{BB962C8B-B14F-4D97-AF65-F5344CB8AC3E}">
        <p14:creationId xmlns:p14="http://schemas.microsoft.com/office/powerpoint/2010/main" val="187976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3 Category Text Box">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331217" y="1405305"/>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2" y="1406878"/>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3" y="4421022"/>
            <a:ext cx="9391050" cy="2548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3" name="Text Placeholder 9">
            <a:extLst>
              <a:ext uri="{FF2B5EF4-FFF2-40B4-BE49-F238E27FC236}">
                <a16:creationId xmlns:a16="http://schemas.microsoft.com/office/drawing/2014/main" id="{12965E4E-6BEA-CFA6-59E6-28F4E651AB66}"/>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
        <p:nvSpPr>
          <p:cNvPr id="5" name="Footer Placeholder 4">
            <a:extLst>
              <a:ext uri="{FF2B5EF4-FFF2-40B4-BE49-F238E27FC236}">
                <a16:creationId xmlns:a16="http://schemas.microsoft.com/office/drawing/2014/main" id="{ACE58FF8-3F8D-C8E1-253D-C983E4D91B67}"/>
              </a:ext>
            </a:extLst>
          </p:cNvPr>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cxnSp>
        <p:nvCxnSpPr>
          <p:cNvPr id="7" name="Straight Connector 6">
            <a:extLst>
              <a:ext uri="{FF2B5EF4-FFF2-40B4-BE49-F238E27FC236}">
                <a16:creationId xmlns:a16="http://schemas.microsoft.com/office/drawing/2014/main" id="{506C3DB1-13DD-9424-A69E-B8FF8A4AC41D}"/>
              </a:ext>
            </a:extLst>
          </p:cNvPr>
          <p:cNvCxnSpPr/>
          <p:nvPr userDrawn="1"/>
        </p:nvCxnSpPr>
        <p:spPr bwMode="auto">
          <a:xfrm>
            <a:off x="344646" y="1411891"/>
            <a:ext cx="4608576" cy="0"/>
          </a:xfrm>
          <a:prstGeom prst="line">
            <a:avLst/>
          </a:prstGeom>
          <a:noFill/>
          <a:ln w="19050"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CDBD0A25-C8FD-BAC5-210B-96B6EF6B6948}"/>
              </a:ext>
            </a:extLst>
          </p:cNvPr>
          <p:cNvCxnSpPr/>
          <p:nvPr userDrawn="1"/>
        </p:nvCxnSpPr>
        <p:spPr bwMode="auto">
          <a:xfrm>
            <a:off x="5122672" y="1411891"/>
            <a:ext cx="4608576" cy="0"/>
          </a:xfrm>
          <a:prstGeom prst="line">
            <a:avLst/>
          </a:prstGeom>
          <a:noFill/>
          <a:ln w="19050" cap="flat" cmpd="sng" algn="ctr">
            <a:solidFill>
              <a:schemeClr val="tx1"/>
            </a:solidFill>
            <a:prstDash val="solid"/>
            <a:round/>
            <a:headEnd type="none" w="med" len="med"/>
            <a:tailEnd type="none" w="med" len="med"/>
          </a:ln>
          <a:effectLst/>
        </p:spPr>
      </p:cxnSp>
      <p:sp>
        <p:nvSpPr>
          <p:cNvPr id="9" name="Content Placeholder 27">
            <a:extLst>
              <a:ext uri="{FF2B5EF4-FFF2-40B4-BE49-F238E27FC236}">
                <a16:creationId xmlns:a16="http://schemas.microsoft.com/office/drawing/2014/main" id="{E26E657C-99E1-A922-DC81-5F29E425DF4F}"/>
              </a:ext>
            </a:extLst>
          </p:cNvPr>
          <p:cNvSpPr>
            <a:spLocks noGrp="1"/>
          </p:cNvSpPr>
          <p:nvPr>
            <p:ph sz="quarter" idx="18" hasCustomPrompt="1"/>
          </p:nvPr>
        </p:nvSpPr>
        <p:spPr>
          <a:xfrm>
            <a:off x="327151" y="1114778"/>
            <a:ext cx="4608576" cy="292100"/>
          </a:xfrm>
        </p:spPr>
        <p:txBody>
          <a:bodyPr anchor="b"/>
          <a:lstStyle>
            <a:lvl1pPr marL="0" indent="0">
              <a:buNone/>
              <a:defRPr sz="1400" b="1">
                <a:latin typeface="+mn-lt"/>
              </a:defRPr>
            </a:lvl1pPr>
          </a:lstStyle>
          <a:p>
            <a:pPr lvl="0"/>
            <a:r>
              <a:rPr lang="en-US"/>
              <a:t>Click to edit Master text styles\</a:t>
            </a:r>
          </a:p>
        </p:txBody>
      </p:sp>
      <p:sp>
        <p:nvSpPr>
          <p:cNvPr id="10" name="Content Placeholder 27">
            <a:extLst>
              <a:ext uri="{FF2B5EF4-FFF2-40B4-BE49-F238E27FC236}">
                <a16:creationId xmlns:a16="http://schemas.microsoft.com/office/drawing/2014/main" id="{006F136E-BF28-9D64-A043-3B0648B2BD44}"/>
              </a:ext>
            </a:extLst>
          </p:cNvPr>
          <p:cNvSpPr>
            <a:spLocks noGrp="1"/>
          </p:cNvSpPr>
          <p:nvPr>
            <p:ph sz="quarter" idx="19" hasCustomPrompt="1"/>
          </p:nvPr>
        </p:nvSpPr>
        <p:spPr>
          <a:xfrm>
            <a:off x="5118607" y="1115010"/>
            <a:ext cx="4608576" cy="292100"/>
          </a:xfrm>
        </p:spPr>
        <p:txBody>
          <a:bodyPr anchor="b"/>
          <a:lstStyle>
            <a:lvl1pPr marL="0" indent="0">
              <a:buNone/>
              <a:defRPr sz="1400" b="1">
                <a:latin typeface="+mn-lt"/>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DC1E1A05-C9CC-E10B-31AB-29A12C455000}"/>
              </a:ext>
            </a:extLst>
          </p:cNvPr>
          <p:cNvCxnSpPr>
            <a:cxnSpLocks/>
          </p:cNvCxnSpPr>
          <p:nvPr userDrawn="1"/>
        </p:nvCxnSpPr>
        <p:spPr bwMode="auto">
          <a:xfrm>
            <a:off x="349442" y="4426034"/>
            <a:ext cx="9373553" cy="0"/>
          </a:xfrm>
          <a:prstGeom prst="line">
            <a:avLst/>
          </a:prstGeom>
          <a:noFill/>
          <a:ln w="19050" cap="flat" cmpd="sng" algn="ctr">
            <a:solidFill>
              <a:schemeClr val="tx1"/>
            </a:solidFill>
            <a:prstDash val="solid"/>
            <a:round/>
            <a:headEnd type="none" w="med" len="med"/>
            <a:tailEnd type="none" w="med" len="med"/>
          </a:ln>
          <a:effectLst/>
        </p:spPr>
      </p:cxnSp>
      <p:sp>
        <p:nvSpPr>
          <p:cNvPr id="14" name="Content Placeholder 27">
            <a:extLst>
              <a:ext uri="{FF2B5EF4-FFF2-40B4-BE49-F238E27FC236}">
                <a16:creationId xmlns:a16="http://schemas.microsoft.com/office/drawing/2014/main" id="{902370F5-0B33-DDB8-7C16-536E95A19D1C}"/>
              </a:ext>
            </a:extLst>
          </p:cNvPr>
          <p:cNvSpPr>
            <a:spLocks noGrp="1"/>
          </p:cNvSpPr>
          <p:nvPr>
            <p:ph sz="quarter" idx="21" hasCustomPrompt="1"/>
          </p:nvPr>
        </p:nvSpPr>
        <p:spPr>
          <a:xfrm>
            <a:off x="331946" y="4128921"/>
            <a:ext cx="9391049" cy="292100"/>
          </a:xfrm>
        </p:spPr>
        <p:txBody>
          <a:bodyPr anchor="b"/>
          <a:lstStyle>
            <a:lvl1pPr marL="0" indent="0">
              <a:buNone/>
              <a:defRPr sz="1400" b="1">
                <a:latin typeface="+mn-lt"/>
              </a:defRPr>
            </a:lvl1pPr>
          </a:lstStyle>
          <a:p>
            <a:pPr lvl="0"/>
            <a:r>
              <a:rPr lang="en-US"/>
              <a:t>Click to edit Master text styles\</a:t>
            </a:r>
          </a:p>
        </p:txBody>
      </p:sp>
    </p:spTree>
    <p:extLst>
      <p:ext uri="{BB962C8B-B14F-4D97-AF65-F5344CB8AC3E}">
        <p14:creationId xmlns:p14="http://schemas.microsoft.com/office/powerpoint/2010/main" val="152398229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2 Category Text Box">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331787" y="7035954"/>
            <a:ext cx="6400800" cy="414338"/>
          </a:xfrm>
        </p:spPr>
        <p:txBody>
          <a:bodyPr/>
          <a:lstStyle/>
          <a:p>
            <a:endParaRPr lang="en-CA"/>
          </a:p>
        </p:txBody>
      </p:sp>
      <p:sp>
        <p:nvSpPr>
          <p:cNvPr id="6" name="Content Placeholder 5"/>
          <p:cNvSpPr>
            <a:spLocks noGrp="1"/>
          </p:cNvSpPr>
          <p:nvPr>
            <p:ph sz="quarter" idx="14"/>
          </p:nvPr>
        </p:nvSpPr>
        <p:spPr>
          <a:xfrm>
            <a:off x="338737" y="1435469"/>
            <a:ext cx="9391050" cy="254807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3" y="4421020"/>
            <a:ext cx="9391050" cy="254808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3" name="Text Placeholder 9">
            <a:extLst>
              <a:ext uri="{FF2B5EF4-FFF2-40B4-BE49-F238E27FC236}">
                <a16:creationId xmlns:a16="http://schemas.microsoft.com/office/drawing/2014/main" id="{3C1D7DE6-6C09-CDB8-5991-E5E0B76348EB}"/>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cxnSp>
        <p:nvCxnSpPr>
          <p:cNvPr id="9" name="Straight Connector 8">
            <a:extLst>
              <a:ext uri="{FF2B5EF4-FFF2-40B4-BE49-F238E27FC236}">
                <a16:creationId xmlns:a16="http://schemas.microsoft.com/office/drawing/2014/main" id="{10423E97-1E76-97AA-0C99-18FAE3E313FF}"/>
              </a:ext>
            </a:extLst>
          </p:cNvPr>
          <p:cNvCxnSpPr>
            <a:cxnSpLocks/>
          </p:cNvCxnSpPr>
          <p:nvPr userDrawn="1"/>
        </p:nvCxnSpPr>
        <p:spPr bwMode="auto">
          <a:xfrm>
            <a:off x="344646" y="1411891"/>
            <a:ext cx="9382537" cy="0"/>
          </a:xfrm>
          <a:prstGeom prst="line">
            <a:avLst/>
          </a:prstGeom>
          <a:noFill/>
          <a:ln w="19050" cap="flat" cmpd="sng" algn="ctr">
            <a:solidFill>
              <a:schemeClr val="tx1"/>
            </a:solidFill>
            <a:prstDash val="solid"/>
            <a:round/>
            <a:headEnd type="none" w="med" len="med"/>
            <a:tailEnd type="none" w="med" len="med"/>
          </a:ln>
          <a:effectLst/>
        </p:spPr>
      </p:cxnSp>
      <p:sp>
        <p:nvSpPr>
          <p:cNvPr id="11" name="Content Placeholder 27">
            <a:extLst>
              <a:ext uri="{FF2B5EF4-FFF2-40B4-BE49-F238E27FC236}">
                <a16:creationId xmlns:a16="http://schemas.microsoft.com/office/drawing/2014/main" id="{64B54289-3191-0594-2CA6-5245008E082C}"/>
              </a:ext>
            </a:extLst>
          </p:cNvPr>
          <p:cNvSpPr>
            <a:spLocks noGrp="1"/>
          </p:cNvSpPr>
          <p:nvPr>
            <p:ph sz="quarter" idx="18" hasCustomPrompt="1"/>
          </p:nvPr>
        </p:nvSpPr>
        <p:spPr>
          <a:xfrm>
            <a:off x="327151" y="1114778"/>
            <a:ext cx="9400032" cy="292100"/>
          </a:xfrm>
        </p:spPr>
        <p:txBody>
          <a:bodyPr anchor="b"/>
          <a:lstStyle>
            <a:lvl1pPr marL="0" indent="0">
              <a:buNone/>
              <a:defRPr sz="1400" b="1">
                <a:latin typeface="+mn-lt"/>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44EB105B-0FB6-D147-93F0-F5B2CB41CA0A}"/>
              </a:ext>
            </a:extLst>
          </p:cNvPr>
          <p:cNvCxnSpPr>
            <a:cxnSpLocks/>
          </p:cNvCxnSpPr>
          <p:nvPr userDrawn="1"/>
        </p:nvCxnSpPr>
        <p:spPr bwMode="auto">
          <a:xfrm>
            <a:off x="349442" y="4426034"/>
            <a:ext cx="9373553" cy="0"/>
          </a:xfrm>
          <a:prstGeom prst="line">
            <a:avLst/>
          </a:prstGeom>
          <a:noFill/>
          <a:ln w="19050" cap="flat" cmpd="sng" algn="ctr">
            <a:solidFill>
              <a:schemeClr val="tx1"/>
            </a:solidFill>
            <a:prstDash val="solid"/>
            <a:round/>
            <a:headEnd type="none" w="med" len="med"/>
            <a:tailEnd type="none" w="med" len="med"/>
          </a:ln>
          <a:effectLst/>
        </p:spPr>
      </p:cxnSp>
      <p:sp>
        <p:nvSpPr>
          <p:cNvPr id="16" name="Content Placeholder 27">
            <a:extLst>
              <a:ext uri="{FF2B5EF4-FFF2-40B4-BE49-F238E27FC236}">
                <a16:creationId xmlns:a16="http://schemas.microsoft.com/office/drawing/2014/main" id="{811E77EB-AB2E-C270-6661-E4F7B07A7FC2}"/>
              </a:ext>
            </a:extLst>
          </p:cNvPr>
          <p:cNvSpPr>
            <a:spLocks noGrp="1"/>
          </p:cNvSpPr>
          <p:nvPr>
            <p:ph sz="quarter" idx="21" hasCustomPrompt="1"/>
          </p:nvPr>
        </p:nvSpPr>
        <p:spPr>
          <a:xfrm>
            <a:off x="331946" y="4128921"/>
            <a:ext cx="9391049" cy="292100"/>
          </a:xfrm>
        </p:spPr>
        <p:txBody>
          <a:bodyPr anchor="b"/>
          <a:lstStyle>
            <a:lvl1pPr marL="0" indent="0">
              <a:buNone/>
              <a:defRPr sz="1400" b="1">
                <a:latin typeface="+mn-lt"/>
              </a:defRPr>
            </a:lvl1pPr>
          </a:lstStyle>
          <a:p>
            <a:pPr lvl="0"/>
            <a:r>
              <a:rPr lang="en-US"/>
              <a:t>Click to edit Master text styles\</a:t>
            </a:r>
          </a:p>
        </p:txBody>
      </p:sp>
    </p:spTree>
    <p:extLst>
      <p:ext uri="{BB962C8B-B14F-4D97-AF65-F5344CB8AC3E}">
        <p14:creationId xmlns:p14="http://schemas.microsoft.com/office/powerpoint/2010/main" val="682930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Transi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1D4BAB-716B-4326-95A8-A76B4F62A839}"/>
              </a:ext>
            </a:extLst>
          </p:cNvPr>
          <p:cNvSpPr>
            <a:spLocks noGrp="1"/>
          </p:cNvSpPr>
          <p:nvPr>
            <p:ph type="ftr" sz="quarter" idx="10"/>
          </p:nvPr>
        </p:nvSpPr>
        <p:spPr>
          <a:xfrm>
            <a:off x="331787" y="7035954"/>
            <a:ext cx="6400800" cy="414338"/>
          </a:xfrm>
        </p:spPr>
        <p:txBody>
          <a:bodyPr/>
          <a:lstStyle/>
          <a:p>
            <a:endParaRPr lang="en-CA"/>
          </a:p>
        </p:txBody>
      </p:sp>
      <p:sp>
        <p:nvSpPr>
          <p:cNvPr id="4" name="Text Placeholder 13">
            <a:extLst>
              <a:ext uri="{FF2B5EF4-FFF2-40B4-BE49-F238E27FC236}">
                <a16:creationId xmlns:a16="http://schemas.microsoft.com/office/drawing/2014/main" id="{2999D6BC-693C-5F91-8821-40CED85BB425}"/>
              </a:ext>
            </a:extLst>
          </p:cNvPr>
          <p:cNvSpPr>
            <a:spLocks noGrp="1"/>
          </p:cNvSpPr>
          <p:nvPr>
            <p:ph type="body" sz="quarter" idx="13" hasCustomPrompt="1"/>
          </p:nvPr>
        </p:nvSpPr>
        <p:spPr>
          <a:xfrm>
            <a:off x="329406" y="3387808"/>
            <a:ext cx="9402763" cy="498392"/>
          </a:xfrm>
        </p:spPr>
        <p:txBody>
          <a:bodyPr/>
          <a:lstStyle>
            <a:lvl1pPr marL="0" indent="0">
              <a:buNone/>
              <a:defRPr>
                <a:solidFill>
                  <a:schemeClr val="accent2">
                    <a:lumMod val="50000"/>
                  </a:schemeClr>
                </a:solidFill>
                <a:latin typeface="+mj-lt"/>
              </a:defRPr>
            </a:lvl1pPr>
          </a:lstStyle>
          <a:p>
            <a:r>
              <a:rPr lang="en-CA" sz="2800"/>
              <a:t>Enter next section text</a:t>
            </a:r>
          </a:p>
        </p:txBody>
      </p:sp>
    </p:spTree>
    <p:extLst>
      <p:ext uri="{BB962C8B-B14F-4D97-AF65-F5344CB8AC3E}">
        <p14:creationId xmlns:p14="http://schemas.microsoft.com/office/powerpoint/2010/main" val="2983561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2340" name="Line 20"/>
          <p:cNvSpPr>
            <a:spLocks noChangeShapeType="1"/>
          </p:cNvSpPr>
          <p:nvPr/>
        </p:nvSpPr>
        <p:spPr bwMode="auto">
          <a:xfrm flipH="1">
            <a:off x="327024" y="7024688"/>
            <a:ext cx="9402763" cy="0"/>
          </a:xfrm>
          <a:prstGeom prst="line">
            <a:avLst/>
          </a:prstGeom>
          <a:noFill/>
          <a:ln w="19050">
            <a:solidFill>
              <a:srgbClr val="000000"/>
            </a:solidFill>
            <a:round/>
            <a:headEnd/>
            <a:tailEnd/>
          </a:ln>
          <a:effectLst/>
        </p:spPr>
        <p:txBody>
          <a:bodyPr wrap="none" lIns="0" tIns="50941" rIns="0" bIns="50941" anchor="ctr"/>
          <a:lstStyle/>
          <a:p>
            <a:pPr>
              <a:defRPr/>
            </a:pPr>
            <a:endParaRPr lang="en-CA">
              <a:ea typeface="+mn-ea"/>
            </a:endParaRPr>
          </a:p>
        </p:txBody>
      </p:sp>
      <p:sp>
        <p:nvSpPr>
          <p:cNvPr id="1031" name="Rectangle 24"/>
          <p:cNvSpPr>
            <a:spLocks noGrp="1" noChangeArrowheads="1"/>
          </p:cNvSpPr>
          <p:nvPr>
            <p:ph type="body" idx="1"/>
          </p:nvPr>
        </p:nvSpPr>
        <p:spPr bwMode="gray">
          <a:xfrm>
            <a:off x="331787" y="1053646"/>
            <a:ext cx="9400032" cy="534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buClr>
                <a:schemeClr val="accent2">
                  <a:lumMod val="50000"/>
                </a:schemeClr>
              </a:buClr>
            </a:pPr>
            <a:r>
              <a:rPr lang="en-CA"/>
              <a:t>Bullet one</a:t>
            </a:r>
          </a:p>
          <a:p>
            <a:pPr lvl="1">
              <a:buClr>
                <a:schemeClr val="accent2">
                  <a:lumMod val="50000"/>
                </a:schemeClr>
              </a:buClr>
            </a:pPr>
            <a:r>
              <a:rPr lang="en-CA"/>
              <a:t>Bullet two</a:t>
            </a:r>
          </a:p>
          <a:p>
            <a:pPr lvl="2">
              <a:buClr>
                <a:schemeClr val="accent2">
                  <a:lumMod val="50000"/>
                </a:schemeClr>
              </a:buClr>
            </a:pPr>
            <a:r>
              <a:rPr lang="en-CA"/>
              <a:t>Bullet three</a:t>
            </a:r>
          </a:p>
          <a:p>
            <a:pPr lvl="3">
              <a:buClr>
                <a:schemeClr val="accent2">
                  <a:lumMod val="50000"/>
                </a:schemeClr>
              </a:buClr>
            </a:pPr>
            <a:r>
              <a:rPr lang="en-CA"/>
              <a:t>Bullet four</a:t>
            </a:r>
          </a:p>
          <a:p>
            <a:pPr lvl="4">
              <a:buClr>
                <a:schemeClr val="accent2">
                  <a:lumMod val="50000"/>
                </a:schemeClr>
              </a:buClr>
            </a:pPr>
            <a:r>
              <a:rPr lang="en-CA"/>
              <a:t>Bullet five</a:t>
            </a:r>
          </a:p>
        </p:txBody>
      </p:sp>
      <p:sp>
        <p:nvSpPr>
          <p:cNvPr id="12" name="Rectangle 17"/>
          <p:cNvSpPr txBox="1">
            <a:spLocks noChangeArrowheads="1"/>
          </p:cNvSpPr>
          <p:nvPr/>
        </p:nvSpPr>
        <p:spPr bwMode="auto">
          <a:xfrm>
            <a:off x="9394456" y="7104922"/>
            <a:ext cx="335331" cy="230832"/>
          </a:xfrm>
          <a:prstGeom prst="rect">
            <a:avLst/>
          </a:prstGeom>
          <a:solidFill>
            <a:schemeClr val="bg1"/>
          </a:solidFill>
        </p:spPr>
        <p:txBody>
          <a:bodyPr wrap="square" lIns="0">
            <a:spAutoFit/>
          </a:bodyPr>
          <a:lstStyle>
            <a:defPPr>
              <a:defRPr lang="en-CA"/>
            </a:defPPr>
            <a:lvl1pPr lvl="0" algn="r" fontAlgn="auto">
              <a:spcBef>
                <a:spcPts val="0"/>
              </a:spcBef>
              <a:spcAft>
                <a:spcPts val="0"/>
              </a:spcAft>
              <a:defRPr sz="900" kern="0" cap="small">
                <a:solidFill>
                  <a:schemeClr val="accent1"/>
                </a:solidFill>
                <a:latin typeface="Arial" pitchFamily="34" charset="0"/>
                <a:cs typeface="Arial" pitchFamily="34" charset="0"/>
              </a:defRPr>
            </a:lvl1pPr>
          </a:lstStyle>
          <a:p>
            <a:pPr algn="r"/>
            <a:fld id="{4709DFA8-5E55-4CEC-9D0D-670ECCEB4301}" type="slidenum">
              <a:rPr lang="en-CA" smtClean="0">
                <a:solidFill>
                  <a:schemeClr val="tx1"/>
                </a:solidFill>
                <a:latin typeface="+mn-lt"/>
                <a:cs typeface="Goldman Sans" panose="020B0603020203020204" pitchFamily="34" charset="0"/>
              </a:rPr>
              <a:pPr algn="r"/>
              <a:t>‹#›</a:t>
            </a:fld>
            <a:endParaRPr lang="en-CA">
              <a:solidFill>
                <a:schemeClr val="tx1"/>
              </a:solidFill>
              <a:latin typeface="+mn-lt"/>
              <a:cs typeface="Goldman Sans" panose="020B0603020203020204" pitchFamily="34" charset="0"/>
            </a:endParaRPr>
          </a:p>
        </p:txBody>
      </p:sp>
      <p:sp>
        <p:nvSpPr>
          <p:cNvPr id="2" name="Title Placeholder 1"/>
          <p:cNvSpPr>
            <a:spLocks noGrp="1"/>
          </p:cNvSpPr>
          <p:nvPr>
            <p:ph type="title"/>
          </p:nvPr>
        </p:nvSpPr>
        <p:spPr>
          <a:xfrm>
            <a:off x="331787" y="546288"/>
            <a:ext cx="9400032" cy="320040"/>
          </a:xfrm>
          <a:prstGeom prst="rect">
            <a:avLst/>
          </a:prstGeom>
        </p:spPr>
        <p:txBody>
          <a:bodyPr vert="horz" wrap="square" lIns="0" tIns="0" rIns="0" bIns="0" rtlCol="0" anchor="b">
            <a:noAutofit/>
          </a:bodyPr>
          <a:lstStyle/>
          <a:p>
            <a:pPr lvl="0"/>
            <a:r>
              <a:rPr lang="en-US"/>
              <a:t>Click to edit Master title style</a:t>
            </a:r>
            <a:endParaRPr lang="en-CA"/>
          </a:p>
        </p:txBody>
      </p:sp>
      <p:sp>
        <p:nvSpPr>
          <p:cNvPr id="5" name="Footer Placeholder 4"/>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pic>
        <p:nvPicPr>
          <p:cNvPr id="4" name="ClientLogoImg_FT" hidden="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32900" y="7073900"/>
            <a:ext cx="495300" cy="546100"/>
          </a:xfrm>
          <a:prstGeom prst="rect">
            <a:avLst/>
          </a:prstGeom>
        </p:spPr>
      </p:pic>
      <p:sp>
        <p:nvSpPr>
          <p:cNvPr id="13" name="Rectangle 12">
            <a:extLst>
              <a:ext uri="{FF2B5EF4-FFF2-40B4-BE49-F238E27FC236}">
                <a16:creationId xmlns:a16="http://schemas.microsoft.com/office/drawing/2014/main" id="{C7237F86-70C5-4DAF-A098-82F2B55525E2}"/>
              </a:ext>
            </a:extLst>
          </p:cNvPr>
          <p:cNvSpPr/>
          <p:nvPr userDrawn="1"/>
        </p:nvSpPr>
        <p:spPr>
          <a:xfrm>
            <a:off x="-2229399" y="1660640"/>
            <a:ext cx="2082800" cy="660211"/>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mn-lt"/>
                <a:cs typeface="Goldman Sans" panose="020B0603020203020204" pitchFamily="34" charset="0"/>
              </a:rPr>
              <a:t>84-88-90</a:t>
            </a:r>
          </a:p>
          <a:p>
            <a:pPr algn="ctr"/>
            <a:r>
              <a:rPr lang="en-CA">
                <a:latin typeface="+mn-lt"/>
                <a:cs typeface="Goldman Sans" panose="020B0603020203020204" pitchFamily="34" charset="0"/>
              </a:rPr>
              <a:t>Use for bar </a:t>
            </a:r>
            <a:r>
              <a:rPr lang="en-CA" b="0">
                <a:latin typeface="+mn-lt"/>
                <a:cs typeface="Goldman Sans" panose="020B0603020203020204" pitchFamily="34" charset="0"/>
              </a:rPr>
              <a:t>graphs, subtitles, and box shapes</a:t>
            </a:r>
          </a:p>
        </p:txBody>
      </p:sp>
      <p:sp>
        <p:nvSpPr>
          <p:cNvPr id="16" name="Rectangle 15">
            <a:extLst>
              <a:ext uri="{FF2B5EF4-FFF2-40B4-BE49-F238E27FC236}">
                <a16:creationId xmlns:a16="http://schemas.microsoft.com/office/drawing/2014/main" id="{4FDBDBCF-D9E9-4A0C-B163-241C6268F49C}"/>
              </a:ext>
            </a:extLst>
          </p:cNvPr>
          <p:cNvSpPr/>
          <p:nvPr userDrawn="1"/>
        </p:nvSpPr>
        <p:spPr>
          <a:xfrm>
            <a:off x="-2229399" y="-138"/>
            <a:ext cx="2082800" cy="66021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mn-lt"/>
                <a:cs typeface="Goldman Sans" panose="020B0603020203020204" pitchFamily="34" charset="0"/>
              </a:rPr>
              <a:t>Use for titles, pie charts</a:t>
            </a:r>
          </a:p>
        </p:txBody>
      </p:sp>
      <p:sp>
        <p:nvSpPr>
          <p:cNvPr id="17" name="Rectangle 16">
            <a:extLst>
              <a:ext uri="{FF2B5EF4-FFF2-40B4-BE49-F238E27FC236}">
                <a16:creationId xmlns:a16="http://schemas.microsoft.com/office/drawing/2014/main" id="{5560DE8D-1016-40FD-B341-641717DB4576}"/>
              </a:ext>
            </a:extLst>
          </p:cNvPr>
          <p:cNvSpPr/>
          <p:nvPr userDrawn="1"/>
        </p:nvSpPr>
        <p:spPr>
          <a:xfrm>
            <a:off x="-2229399" y="830251"/>
            <a:ext cx="2082800" cy="66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mn-lt"/>
                <a:cs typeface="Goldman Sans" panose="020B0603020203020204" pitchFamily="34" charset="0"/>
              </a:rPr>
              <a:t>0-0-0</a:t>
            </a:r>
          </a:p>
          <a:p>
            <a:pPr algn="ctr"/>
            <a:r>
              <a:rPr lang="en-CA">
                <a:latin typeface="+mn-lt"/>
                <a:cs typeface="Goldman Sans" panose="020B0603020203020204" pitchFamily="34" charset="0"/>
              </a:rPr>
              <a:t>Use for body text</a:t>
            </a:r>
          </a:p>
        </p:txBody>
      </p:sp>
      <p:sp>
        <p:nvSpPr>
          <p:cNvPr id="18" name="Rectangle 17">
            <a:extLst>
              <a:ext uri="{FF2B5EF4-FFF2-40B4-BE49-F238E27FC236}">
                <a16:creationId xmlns:a16="http://schemas.microsoft.com/office/drawing/2014/main" id="{CF606836-827A-4D96-84FC-0ADAB590E50E}"/>
              </a:ext>
            </a:extLst>
          </p:cNvPr>
          <p:cNvSpPr/>
          <p:nvPr userDrawn="1"/>
        </p:nvSpPr>
        <p:spPr>
          <a:xfrm>
            <a:off x="-2229399" y="2491028"/>
            <a:ext cx="2082800" cy="66021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mn-lt"/>
                <a:cs typeface="Goldman Sans" panose="020B0603020203020204" pitchFamily="34" charset="0"/>
              </a:rPr>
              <a:t>166-166-166</a:t>
            </a:r>
          </a:p>
          <a:p>
            <a:pPr algn="ctr"/>
            <a:r>
              <a:rPr lang="en-CA">
                <a:latin typeface="+mn-lt"/>
                <a:cs typeface="Goldman Sans" panose="020B0603020203020204" pitchFamily="34" charset="0"/>
              </a:rPr>
              <a:t>Use for box shapes and bar graphs</a:t>
            </a:r>
          </a:p>
        </p:txBody>
      </p:sp>
    </p:spTree>
    <p:extLst>
      <p:ext uri="{BB962C8B-B14F-4D97-AF65-F5344CB8AC3E}">
        <p14:creationId xmlns:p14="http://schemas.microsoft.com/office/powerpoint/2010/main" val="1161951322"/>
      </p:ext>
    </p:extLst>
  </p:cSld>
  <p:clrMap bg1="lt1" tx1="dk1" bg2="lt2" tx2="dk2" accent1="accent1" accent2="accent2" accent3="accent3" accent4="accent4" accent5="accent5" accent6="accent6" hlink="hlink" folHlink="folHlink"/>
  <p:sldLayoutIdLst>
    <p:sldLayoutId id="2147483690" r:id="rId1"/>
    <p:sldLayoutId id="2147483956" r:id="rId2"/>
    <p:sldLayoutId id="2147483965" r:id="rId3"/>
    <p:sldLayoutId id="2147483955" r:id="rId4"/>
    <p:sldLayoutId id="2147483694" r:id="rId5"/>
    <p:sldLayoutId id="2147483953" r:id="rId6"/>
    <p:sldLayoutId id="2147483695" r:id="rId7"/>
    <p:sldLayoutId id="2147483697" r:id="rId8"/>
    <p:sldLayoutId id="2147483696" r:id="rId9"/>
    <p:sldLayoutId id="2147483966" r:id="rId10"/>
    <p:sldLayoutId id="2147483967" r:id="rId11"/>
  </p:sldLayoutIdLst>
  <p:hf sldNum="0" hdr="0" dt="0"/>
  <p:txStyles>
    <p:titleStyle>
      <a:lvl1pPr algn="l" defTabSz="1019175" rtl="0" eaLnBrk="1" fontAlgn="base" hangingPunct="1">
        <a:lnSpc>
          <a:spcPct val="100000"/>
        </a:lnSpc>
        <a:spcBef>
          <a:spcPct val="0"/>
        </a:spcBef>
        <a:spcAft>
          <a:spcPct val="0"/>
        </a:spcAft>
        <a:defRPr lang="en-CA" sz="2400" b="0">
          <a:solidFill>
            <a:schemeClr val="accent2">
              <a:lumMod val="50000"/>
            </a:schemeClr>
          </a:solidFill>
          <a:latin typeface="+mj-lt"/>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p:titleStyle>
    <p:body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1.xml"/><Relationship Id="rId4" Type="http://schemas.openxmlformats.org/officeDocument/2006/relationships/image" Target="../media/image161.png"/></Relationships>
</file>

<file path=ppt/slides/_rels/slide13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jpeg"/><Relationship Id="rId3" Type="http://schemas.openxmlformats.org/officeDocument/2006/relationships/image" Target="../media/image184.png"/><Relationship Id="rId7" Type="http://schemas.openxmlformats.org/officeDocument/2006/relationships/image" Target="../media/image188.png"/><Relationship Id="rId12" Type="http://schemas.openxmlformats.org/officeDocument/2006/relationships/image" Target="../media/image193.png"/><Relationship Id="rId2" Type="http://schemas.openxmlformats.org/officeDocument/2006/relationships/chart" Target="../charts/chart10.xml"/><Relationship Id="rId1" Type="http://schemas.openxmlformats.org/officeDocument/2006/relationships/slideLayout" Target="../slideLayouts/slideLayout3.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jpe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16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7.png"/><Relationship Id="rId7" Type="http://schemas.openxmlformats.org/officeDocument/2006/relationships/image" Target="../media/image201.jpeg"/><Relationship Id="rId2" Type="http://schemas.openxmlformats.org/officeDocument/2006/relationships/hyperlink" Target="https://en.wikipedia.org/wiki/Kibali_Gold_Mine" TargetMode="External"/><Relationship Id="rId1" Type="http://schemas.openxmlformats.org/officeDocument/2006/relationships/slideLayout" Target="../slideLayouts/slideLayout2.xml"/><Relationship Id="rId6" Type="http://schemas.openxmlformats.org/officeDocument/2006/relationships/image" Target="../media/image200.jpeg"/><Relationship Id="rId5" Type="http://schemas.openxmlformats.org/officeDocument/2006/relationships/image" Target="../media/image199.jpeg"/><Relationship Id="rId10" Type="http://schemas.openxmlformats.org/officeDocument/2006/relationships/image" Target="../media/image203.png"/><Relationship Id="rId4" Type="http://schemas.openxmlformats.org/officeDocument/2006/relationships/image" Target="../media/image198.jpeg"/><Relationship Id="rId9" Type="http://schemas.openxmlformats.org/officeDocument/2006/relationships/image" Target="../media/image202.jpeg"/></Relationships>
</file>

<file path=ppt/slides/_rels/slide1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4.png"/><Relationship Id="rId1" Type="http://schemas.openxmlformats.org/officeDocument/2006/relationships/slideLayout" Target="../slideLayouts/slideLayout10.xml"/><Relationship Id="rId6" Type="http://schemas.openxmlformats.org/officeDocument/2006/relationships/image" Target="../media/image206.png"/><Relationship Id="rId5" Type="http://schemas.microsoft.com/office/2007/relationships/hdphoto" Target="../media/hdphoto2.wdp"/><Relationship Id="rId4" Type="http://schemas.openxmlformats.org/officeDocument/2006/relationships/image" Target="../media/image205.png"/></Relationships>
</file>

<file path=ppt/slides/_rels/slide16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1.xml"/><Relationship Id="rId4" Type="http://schemas.openxmlformats.org/officeDocument/2006/relationships/image" Target="../media/image2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1.xml"/><Relationship Id="rId4" Type="http://schemas.openxmlformats.org/officeDocument/2006/relationships/image" Target="../media/image218.png"/></Relationships>
</file>

<file path=ppt/slides/_rels/slide171.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1.xml"/><Relationship Id="rId4" Type="http://schemas.openxmlformats.org/officeDocument/2006/relationships/image" Target="../media/image222.png"/></Relationships>
</file>

<file path=ppt/slides/_rels/slide17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3.xml"/><Relationship Id="rId4" Type="http://schemas.openxmlformats.org/officeDocument/2006/relationships/image" Target="../media/image225.png"/></Relationships>
</file>

<file path=ppt/slides/_rels/slide17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8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11.xml"/></Relationships>
</file>

<file path=ppt/slides/_rels/slide203.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1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jpeg"/><Relationship Id="rId3" Type="http://schemas.openxmlformats.org/officeDocument/2006/relationships/image" Target="../media/image184.png"/><Relationship Id="rId7" Type="http://schemas.openxmlformats.org/officeDocument/2006/relationships/image" Target="../media/image188.png"/><Relationship Id="rId12" Type="http://schemas.openxmlformats.org/officeDocument/2006/relationships/image" Target="../media/image193.png"/><Relationship Id="rId2" Type="http://schemas.openxmlformats.org/officeDocument/2006/relationships/chart" Target="../charts/chart14.xml"/><Relationship Id="rId1" Type="http://schemas.openxmlformats.org/officeDocument/2006/relationships/slideLayout" Target="../slideLayouts/slideLayout3.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jpe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21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11.xml"/></Relationships>
</file>

<file path=ppt/slides/_rels/slide21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1.xml"/></Relationships>
</file>

<file path=ppt/slides/_rels/slide214.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6.jpeg"/><Relationship Id="rId7" Type="http://schemas.openxmlformats.org/officeDocument/2006/relationships/image" Target="../media/image269.png"/><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4.png"/><Relationship Id="rId4" Type="http://schemas.openxmlformats.org/officeDocument/2006/relationships/image" Target="../media/image267.jpeg"/><Relationship Id="rId9" Type="http://schemas.openxmlformats.org/officeDocument/2006/relationships/image" Target="../media/image271.png"/></Relationships>
</file>

<file path=ppt/slides/_rels/slide21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11.xml"/></Relationships>
</file>

<file path=ppt/slides/_rels/slide217.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1.xml"/></Relationships>
</file>

<file path=ppt/slides/_rels/slide223.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11.xml"/></Relationships>
</file>

<file path=ppt/slides/_rels/slide225.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11.xml"/></Relationships>
</file>

<file path=ppt/slides/_rels/slide226.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11.xml"/></Relationships>
</file>

<file path=ppt/slides/_rels/slide227.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1.xml"/></Relationships>
</file>

<file path=ppt/slides/_rels/slide228.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11.xml"/></Relationships>
</file>

<file path=ppt/slides/_rels/slide229.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30.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11.xml"/></Relationships>
</file>

<file path=ppt/slides/_rels/slide231.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11.xml"/></Relationships>
</file>

<file path=ppt/slides/_rels/slide232.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11.xml"/></Relationships>
</file>

<file path=ppt/slides/_rels/slide233.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11.xml"/></Relationships>
</file>

<file path=ppt/slides/_rels/slide234.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1.xml"/></Relationships>
</file>

<file path=ppt/slides/_rels/slide235.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11.xml"/></Relationships>
</file>

<file path=ppt/slides/_rels/slide237.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11.xml"/></Relationships>
</file>

<file path=ppt/slides/_rels/slide238.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11.xml"/></Relationships>
</file>

<file path=ppt/slides/_rels/slide239.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3.png"/><Relationship Id="rId12" Type="http://schemas.openxmlformats.org/officeDocument/2006/relationships/image" Target="../media/image4.png"/><Relationship Id="rId17" Type="http://schemas.openxmlformats.org/officeDocument/2006/relationships/image" Target="../media/image39.png"/><Relationship Id="rId2" Type="http://schemas.openxmlformats.org/officeDocument/2006/relationships/image" Target="../media/image27.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37.png"/><Relationship Id="rId10" Type="http://schemas.openxmlformats.org/officeDocument/2006/relationships/image" Target="../media/image33.png"/><Relationship Id="rId19"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image" Target="../media/image36.png"/></Relationships>
</file>

<file path=ppt/slides/_rels/slide240.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11.xml"/></Relationships>
</file>

<file path=ppt/slides/_rels/slide241.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11.xml"/></Relationships>
</file>

<file path=ppt/slides/_rels/slide24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3.png"/><Relationship Id="rId12" Type="http://schemas.openxmlformats.org/officeDocument/2006/relationships/image" Target="../media/image4.png"/><Relationship Id="rId17" Type="http://schemas.openxmlformats.org/officeDocument/2006/relationships/image" Target="../media/image39.png"/><Relationship Id="rId2" Type="http://schemas.openxmlformats.org/officeDocument/2006/relationships/image" Target="../media/image27.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37.png"/><Relationship Id="rId10" Type="http://schemas.openxmlformats.org/officeDocument/2006/relationships/image" Target="../media/image33.png"/><Relationship Id="rId19"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78F10-9618-D0CF-EDE8-7E06814B722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B522F5A-FAA7-5C7F-4A21-D85C827C11EB}"/>
              </a:ext>
            </a:extLst>
          </p:cNvPr>
          <p:cNvSpPr>
            <a:spLocks noGrp="1"/>
          </p:cNvSpPr>
          <p:nvPr>
            <p:ph type="body" sz="quarter" idx="13"/>
          </p:nvPr>
        </p:nvSpPr>
        <p:spPr/>
        <p:txBody>
          <a:bodyPr/>
          <a:lstStyle/>
          <a:p>
            <a:r>
              <a:rPr lang="en-US" sz="2400" b="1"/>
              <a:t>Canadian Materials – AEM, ABX, K</a:t>
            </a:r>
          </a:p>
        </p:txBody>
      </p:sp>
      <p:sp>
        <p:nvSpPr>
          <p:cNvPr id="2" name="Text Placeholder 5">
            <a:extLst>
              <a:ext uri="{FF2B5EF4-FFF2-40B4-BE49-F238E27FC236}">
                <a16:creationId xmlns:a16="http://schemas.microsoft.com/office/drawing/2014/main" id="{9398E6EF-76C6-B62E-75E1-77BFE39A63AA}"/>
              </a:ext>
            </a:extLst>
          </p:cNvPr>
          <p:cNvSpPr txBox="1">
            <a:spLocks/>
          </p:cNvSpPr>
          <p:nvPr/>
        </p:nvSpPr>
        <p:spPr bwMode="gray">
          <a:xfrm>
            <a:off x="329406" y="3837033"/>
            <a:ext cx="9402763" cy="49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75" rtl="0" eaLnBrk="1" fontAlgn="base" hangingPunct="1">
              <a:spcBef>
                <a:spcPts val="900"/>
              </a:spcBef>
              <a:spcAft>
                <a:spcPct val="0"/>
              </a:spcAft>
              <a:buClr>
                <a:srgbClr val="CC0633"/>
              </a:buClr>
              <a:buSzPct val="70000"/>
              <a:buFont typeface="Wingdings" pitchFamily="2" charset="2"/>
              <a:buNone/>
              <a:defRPr lang="en-CA" sz="1200">
                <a:solidFill>
                  <a:schemeClr val="accent2">
                    <a:lumMod val="50000"/>
                  </a:schemeClr>
                </a:solidFill>
                <a:latin typeface="+mj-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400" i="1" kern="0">
                <a:solidFill>
                  <a:srgbClr val="54585A"/>
                </a:solidFill>
              </a:rPr>
              <a:t>Discussion Materials | BUS 417 | Group 3 | November 7, 2025</a:t>
            </a:r>
          </a:p>
        </p:txBody>
      </p:sp>
      <p:sp>
        <p:nvSpPr>
          <p:cNvPr id="3" name="Text Placeholder 5">
            <a:extLst>
              <a:ext uri="{FF2B5EF4-FFF2-40B4-BE49-F238E27FC236}">
                <a16:creationId xmlns:a16="http://schemas.microsoft.com/office/drawing/2014/main" id="{35FB0F33-D1D7-B88E-E3D5-67DADF78BA86}"/>
              </a:ext>
            </a:extLst>
          </p:cNvPr>
          <p:cNvSpPr txBox="1">
            <a:spLocks/>
          </p:cNvSpPr>
          <p:nvPr/>
        </p:nvSpPr>
        <p:spPr bwMode="gray">
          <a:xfrm>
            <a:off x="323056" y="7072504"/>
            <a:ext cx="9402763" cy="49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75" rtl="0" eaLnBrk="1" fontAlgn="base" hangingPunct="1">
              <a:spcBef>
                <a:spcPts val="900"/>
              </a:spcBef>
              <a:spcAft>
                <a:spcPct val="0"/>
              </a:spcAft>
              <a:buClr>
                <a:srgbClr val="CC0633"/>
              </a:buClr>
              <a:buSzPct val="70000"/>
              <a:buFont typeface="Wingdings" pitchFamily="2" charset="2"/>
              <a:buNone/>
              <a:defRPr lang="en-CA" sz="1200">
                <a:solidFill>
                  <a:schemeClr val="accent2">
                    <a:lumMod val="50000"/>
                  </a:schemeClr>
                </a:solidFill>
                <a:latin typeface="+mj-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400" kern="0">
                <a:solidFill>
                  <a:schemeClr val="tx1"/>
                </a:solidFill>
                <a:ea typeface="+mj-lt"/>
                <a:cs typeface="+mj-lt"/>
              </a:rPr>
              <a:t>Chris Cheung, Calvin </a:t>
            </a:r>
            <a:r>
              <a:rPr lang="en-US" sz="1400" kern="0" err="1">
                <a:solidFill>
                  <a:schemeClr val="tx1"/>
                </a:solidFill>
                <a:ea typeface="+mj-lt"/>
                <a:cs typeface="+mj-lt"/>
              </a:rPr>
              <a:t>Efendy</a:t>
            </a:r>
            <a:r>
              <a:rPr lang="en-US" sz="1400" kern="0">
                <a:solidFill>
                  <a:schemeClr val="tx1"/>
                </a:solidFill>
                <a:ea typeface="+mj-lt"/>
                <a:cs typeface="+mj-lt"/>
              </a:rPr>
              <a:t>, Alvin Wang, Kevin Zhou</a:t>
            </a:r>
            <a:endParaRPr lang="en-US"/>
          </a:p>
          <a:p>
            <a:endParaRPr lang="en-US" sz="1400" kern="0">
              <a:solidFill>
                <a:schemeClr val="tx1"/>
              </a:solidFill>
            </a:endParaRPr>
          </a:p>
        </p:txBody>
      </p:sp>
      <p:pic>
        <p:nvPicPr>
          <p:cNvPr id="9" name="Logo 5">
            <a:extLst>
              <a:ext uri="{FF2B5EF4-FFF2-40B4-BE49-F238E27FC236}">
                <a16:creationId xmlns:a16="http://schemas.microsoft.com/office/drawing/2014/main" id="{9EC46119-EB4E-1277-7011-B328A32DC421}"/>
              </a:ext>
            </a:extLst>
          </p:cNvPr>
          <p:cNvPicPr>
            <a:picLocks noChangeAspect="1"/>
          </p:cNvPicPr>
          <p:nvPr/>
        </p:nvPicPr>
        <p:blipFill dpi="330">
          <a:blip r:embed="rId2"/>
          <a:stretch>
            <a:fillRect/>
          </a:stretch>
        </p:blipFill>
        <p:spPr>
          <a:xfrm>
            <a:off x="387581" y="4249700"/>
            <a:ext cx="614523" cy="294971"/>
          </a:xfrm>
          <a:prstGeom prst="rect">
            <a:avLst/>
          </a:prstGeom>
        </p:spPr>
      </p:pic>
      <p:pic>
        <p:nvPicPr>
          <p:cNvPr id="10" name="Logo 6">
            <a:extLst>
              <a:ext uri="{FF2B5EF4-FFF2-40B4-BE49-F238E27FC236}">
                <a16:creationId xmlns:a16="http://schemas.microsoft.com/office/drawing/2014/main" id="{2FB757C2-AF38-6075-136B-8BD78F90EEB0}"/>
              </a:ext>
            </a:extLst>
          </p:cNvPr>
          <p:cNvPicPr>
            <a:picLocks noChangeAspect="1"/>
          </p:cNvPicPr>
          <p:nvPr/>
        </p:nvPicPr>
        <p:blipFill dpi="330">
          <a:blip r:embed="rId3"/>
          <a:stretch>
            <a:fillRect/>
          </a:stretch>
        </p:blipFill>
        <p:spPr>
          <a:xfrm>
            <a:off x="1425407" y="4333450"/>
            <a:ext cx="822387" cy="127470"/>
          </a:xfrm>
          <a:prstGeom prst="rect">
            <a:avLst/>
          </a:prstGeom>
        </p:spPr>
      </p:pic>
      <p:pic>
        <p:nvPicPr>
          <p:cNvPr id="11" name="Logo 11">
            <a:extLst>
              <a:ext uri="{FF2B5EF4-FFF2-40B4-BE49-F238E27FC236}">
                <a16:creationId xmlns:a16="http://schemas.microsoft.com/office/drawing/2014/main" id="{D0FCCA46-1997-8D44-B3FD-659ADCEA0942}"/>
              </a:ext>
            </a:extLst>
          </p:cNvPr>
          <p:cNvPicPr>
            <a:picLocks noChangeAspect="1"/>
          </p:cNvPicPr>
          <p:nvPr/>
        </p:nvPicPr>
        <p:blipFill dpi="330">
          <a:blip r:embed="rId4"/>
          <a:stretch>
            <a:fillRect/>
          </a:stretch>
        </p:blipFill>
        <p:spPr>
          <a:xfrm>
            <a:off x="2683552" y="4284996"/>
            <a:ext cx="733146" cy="224379"/>
          </a:xfrm>
          <a:prstGeom prst="rect">
            <a:avLst/>
          </a:prstGeom>
        </p:spPr>
      </p:pic>
    </p:spTree>
    <p:extLst>
      <p:ext uri="{BB962C8B-B14F-4D97-AF65-F5344CB8AC3E}">
        <p14:creationId xmlns:p14="http://schemas.microsoft.com/office/powerpoint/2010/main" val="1707272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IRSCO virtual meeting - Eurogeologists">
            <a:extLst>
              <a:ext uri="{FF2B5EF4-FFF2-40B4-BE49-F238E27FC236}">
                <a16:creationId xmlns:a16="http://schemas.microsoft.com/office/drawing/2014/main" id="{EC02D3DD-BC98-375F-CA83-B201C0264C6E}"/>
              </a:ext>
            </a:extLst>
          </p:cNvPr>
          <p:cNvPicPr>
            <a:picLocks noChangeAspect="1"/>
          </p:cNvPicPr>
          <p:nvPr/>
        </p:nvPicPr>
        <p:blipFill>
          <a:blip r:embed="rId2"/>
          <a:stretch>
            <a:fillRect/>
          </a:stretch>
        </p:blipFill>
        <p:spPr>
          <a:xfrm>
            <a:off x="-10373" y="21586"/>
            <a:ext cx="10062844" cy="7745520"/>
          </a:xfrm>
          <a:prstGeom prst="rect">
            <a:avLst/>
          </a:prstGeom>
        </p:spPr>
      </p:pic>
      <p:sp>
        <p:nvSpPr>
          <p:cNvPr id="2" name="TextBox 1">
            <a:extLst>
              <a:ext uri="{FF2B5EF4-FFF2-40B4-BE49-F238E27FC236}">
                <a16:creationId xmlns:a16="http://schemas.microsoft.com/office/drawing/2014/main" id="{C64C484F-8551-5C07-FE1D-E476063BF029}"/>
              </a:ext>
            </a:extLst>
          </p:cNvPr>
          <p:cNvSpPr txBox="1"/>
          <p:nvPr/>
        </p:nvSpPr>
        <p:spPr>
          <a:xfrm>
            <a:off x="6283219" y="7029519"/>
            <a:ext cx="3247684" cy="246221"/>
          </a:xfrm>
          <a:prstGeom prst="rect">
            <a:avLst/>
          </a:prstGeom>
          <a:noFill/>
        </p:spPr>
        <p:txBody>
          <a:bodyPr rot="0" spcFirstLastPara="0" vertOverflow="overflow" horzOverflow="overflow" vert="horz" wrap="none" lIns="0" tIns="45720" rIns="0" bIns="45720" numCol="1" spcCol="0" rtlCol="0" fromWordArt="0" anchor="t" anchorCtr="0" forceAA="0" compatLnSpc="1">
            <a:prstTxWarp prst="textNoShape">
              <a:avLst/>
            </a:prstTxWarp>
            <a:spAutoFit/>
          </a:bodyPr>
          <a:lstStyle/>
          <a:p>
            <a:pPr algn="l"/>
            <a:r>
              <a:rPr lang="en-US" sz="1000">
                <a:latin typeface="Arial"/>
                <a:ea typeface="LF_Kai"/>
                <a:cs typeface="Arial"/>
              </a:rPr>
              <a:t>*Philippines' PMRC Committee join CRIRSCO as of 2023</a:t>
            </a:r>
            <a:endParaRPr lang="en-US" sz="1000" err="1"/>
          </a:p>
        </p:txBody>
      </p:sp>
    </p:spTree>
    <p:extLst>
      <p:ext uri="{BB962C8B-B14F-4D97-AF65-F5344CB8AC3E}">
        <p14:creationId xmlns:p14="http://schemas.microsoft.com/office/powerpoint/2010/main" val="2359065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CC815-DDBE-8E66-F781-83CD020E6DA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F1B7EF-4516-AB24-0D63-570BA6225951}"/>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182B25B1-6214-8D53-8AEE-D76987546EA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A103A95-0818-77AB-7873-066AD532F005}"/>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5B3A7555-1E62-BB32-35D0-C2D060256835}"/>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A613B910-D3FB-6222-37EA-2C64A17B09FF}"/>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D2C24B00-8F1D-8287-621C-26B52A15CF84}"/>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AA1A42F5-33CE-B1EC-6321-1F6ED27D3D4A}"/>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endParaRPr lang="en-US" kern="0"/>
          </a:p>
          <a:p>
            <a:r>
              <a:rPr lang="en-US" b="1" kern="0">
                <a:ea typeface="+mn-lt"/>
                <a:cs typeface="+mn-lt"/>
              </a:rPr>
              <a:t>Natasha Vaz </a:t>
            </a:r>
            <a:r>
              <a:rPr lang="en-US" kern="0">
                <a:ea typeface="+mn-lt"/>
                <a:cs typeface="+mn-lt"/>
              </a:rPr>
              <a:t>– Executive Vice President, </a:t>
            </a:r>
            <a:r>
              <a:rPr lang="en-US" b="1" kern="0">
                <a:ea typeface="+mn-lt"/>
                <a:cs typeface="+mn-lt"/>
              </a:rPr>
              <a:t>Chief Operating Officer</a:t>
            </a:r>
            <a:r>
              <a:rPr lang="en-US" kern="0">
                <a:ea typeface="+mn-lt"/>
                <a:cs typeface="+mn-lt"/>
              </a:rPr>
              <a:t>, Ontario, Australia &amp; Mexico, Agnico Eagle Mines Ltd.</a:t>
            </a:r>
          </a:p>
          <a:p>
            <a:r>
              <a:rPr lang="en-US" kern="0">
                <a:ea typeface="+mn-lt"/>
                <a:cs typeface="+mn-lt"/>
              </a:rPr>
              <a:t>Has over </a:t>
            </a:r>
            <a:r>
              <a:rPr lang="en-US" b="1" kern="0">
                <a:ea typeface="+mn-lt"/>
                <a:cs typeface="+mn-lt"/>
              </a:rPr>
              <a:t>20 years</a:t>
            </a:r>
            <a:r>
              <a:rPr lang="en-US" kern="0">
                <a:ea typeface="+mn-lt"/>
                <a:cs typeface="+mn-lt"/>
              </a:rPr>
              <a:t> of operational and technical experience in the mining industry</a:t>
            </a:r>
            <a:endParaRPr lang="en-US">
              <a:ea typeface="+mn-lt"/>
              <a:cs typeface="+mn-lt"/>
            </a:endParaRPr>
          </a:p>
          <a:p>
            <a:r>
              <a:rPr lang="en-US" b="1" kern="0">
                <a:ea typeface="+mn-lt"/>
                <a:cs typeface="+mn-lt"/>
              </a:rPr>
              <a:t>Joined Agnico Eagle in 2022</a:t>
            </a:r>
          </a:p>
          <a:p>
            <a:r>
              <a:rPr lang="en-US" kern="0">
                <a:ea typeface="+mn-lt"/>
                <a:cs typeface="+mn-lt"/>
              </a:rPr>
              <a:t>Holds a </a:t>
            </a:r>
            <a:r>
              <a:rPr lang="en-US" b="1" kern="0">
                <a:ea typeface="+mn-lt"/>
                <a:cs typeface="+mn-lt"/>
              </a:rPr>
              <a:t>Bachelor of Applied Sciences, Mineral Engineering </a:t>
            </a:r>
            <a:r>
              <a:rPr lang="en-US" kern="0">
                <a:ea typeface="+mn-lt"/>
                <a:cs typeface="+mn-lt"/>
              </a:rPr>
              <a:t>from the </a:t>
            </a:r>
            <a:r>
              <a:rPr lang="en-US" b="1" kern="0">
                <a:ea typeface="+mn-lt"/>
                <a:cs typeface="+mn-lt"/>
              </a:rPr>
              <a:t>University of Toronto</a:t>
            </a:r>
            <a:r>
              <a:rPr lang="en-US" kern="0">
                <a:ea typeface="+mn-lt"/>
                <a:cs typeface="+mn-lt"/>
              </a:rPr>
              <a:t> and an </a:t>
            </a:r>
            <a:r>
              <a:rPr lang="en-US" b="1" kern="0">
                <a:ea typeface="+mn-lt"/>
                <a:cs typeface="+mn-lt"/>
              </a:rPr>
              <a:t>Executive MBA </a:t>
            </a:r>
            <a:r>
              <a:rPr lang="en-US" kern="0">
                <a:ea typeface="+mn-lt"/>
                <a:cs typeface="+mn-lt"/>
              </a:rPr>
              <a:t>from the </a:t>
            </a:r>
            <a:r>
              <a:rPr lang="en-US" b="1" kern="0">
                <a:ea typeface="+mn-lt"/>
                <a:cs typeface="+mn-lt"/>
              </a:rPr>
              <a:t>Kellogg-Schulich School of Management</a:t>
            </a:r>
          </a:p>
          <a:p>
            <a:pPr lvl="1"/>
            <a:r>
              <a:rPr lang="en-US" kern="0">
                <a:ea typeface="+mn-lt"/>
                <a:cs typeface="+mn-lt"/>
              </a:rPr>
              <a:t>A Professional Engineer</a:t>
            </a:r>
            <a:endParaRPr lang="en-US"/>
          </a:p>
          <a:p>
            <a:r>
              <a:rPr lang="en-US" kern="0">
                <a:ea typeface="+mn-lt"/>
                <a:cs typeface="+mn-lt"/>
              </a:rPr>
              <a:t>Currently sits on the Board of Directors of the Ontario Mining Association</a:t>
            </a:r>
            <a:endParaRPr lang="en-US"/>
          </a:p>
          <a:p>
            <a:pPr marL="0" indent="0">
              <a:buNone/>
            </a:pPr>
            <a:endParaRPr lang="en-US"/>
          </a:p>
        </p:txBody>
      </p:sp>
      <p:pic>
        <p:nvPicPr>
          <p:cNvPr id="10" name="Picture 9">
            <a:extLst>
              <a:ext uri="{FF2B5EF4-FFF2-40B4-BE49-F238E27FC236}">
                <a16:creationId xmlns:a16="http://schemas.microsoft.com/office/drawing/2014/main" id="{7265D621-F6F3-9568-258E-631822F01481}"/>
              </a:ext>
            </a:extLst>
          </p:cNvPr>
          <p:cNvPicPr>
            <a:picLocks noChangeAspect="1"/>
          </p:cNvPicPr>
          <p:nvPr/>
        </p:nvPicPr>
        <p:blipFill>
          <a:blip r:embed="rId2"/>
          <a:stretch>
            <a:fillRect/>
          </a:stretch>
        </p:blipFill>
        <p:spPr>
          <a:xfrm>
            <a:off x="6866794" y="1739513"/>
            <a:ext cx="2410161" cy="1200318"/>
          </a:xfrm>
          <a:prstGeom prst="rect">
            <a:avLst/>
          </a:prstGeom>
        </p:spPr>
      </p:pic>
      <p:pic>
        <p:nvPicPr>
          <p:cNvPr id="14" name="Picture 13">
            <a:extLst>
              <a:ext uri="{FF2B5EF4-FFF2-40B4-BE49-F238E27FC236}">
                <a16:creationId xmlns:a16="http://schemas.microsoft.com/office/drawing/2014/main" id="{82C49A59-C207-0125-E5CE-B081C9FBCCBE}"/>
              </a:ext>
            </a:extLst>
          </p:cNvPr>
          <p:cNvPicPr>
            <a:picLocks noChangeAspect="1"/>
          </p:cNvPicPr>
          <p:nvPr/>
        </p:nvPicPr>
        <p:blipFill>
          <a:blip r:embed="rId3"/>
          <a:stretch>
            <a:fillRect/>
          </a:stretch>
        </p:blipFill>
        <p:spPr>
          <a:xfrm>
            <a:off x="6475494" y="3079414"/>
            <a:ext cx="2800741" cy="3343742"/>
          </a:xfrm>
          <a:prstGeom prst="rect">
            <a:avLst/>
          </a:prstGeom>
        </p:spPr>
      </p:pic>
    </p:spTree>
    <p:extLst>
      <p:ext uri="{BB962C8B-B14F-4D97-AF65-F5344CB8AC3E}">
        <p14:creationId xmlns:p14="http://schemas.microsoft.com/office/powerpoint/2010/main" val="1204914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16302-D73D-E2EA-9AEA-8D9339198F6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BAA459-D792-4597-59C9-5B39551718DB}"/>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399AF118-95FF-C78F-7A27-E9BAE48CFE7F}"/>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7C9952C-D89D-4DC1-2609-0685E74B7758}"/>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0821AC06-15F5-6760-C08C-19D584D3C3B1}"/>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87B5F41A-B54D-C20C-AC8B-3715281DD308}"/>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16881106-0DCD-CD1C-0AC3-CE561EB9B17E}"/>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189592C6-04FB-7AF4-3CAA-2BBE912799A2}"/>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endParaRPr lang="en-US" kern="0"/>
          </a:p>
          <a:p>
            <a:r>
              <a:rPr lang="en-US" b="1" kern="0">
                <a:ea typeface="+mn-lt"/>
                <a:cs typeface="+mn-lt"/>
              </a:rPr>
              <a:t>Chris </a:t>
            </a:r>
            <a:r>
              <a:rPr lang="en-US" b="1" kern="0" err="1">
                <a:ea typeface="+mn-lt"/>
                <a:cs typeface="+mn-lt"/>
              </a:rPr>
              <a:t>Vollmershausen</a:t>
            </a:r>
            <a:r>
              <a:rPr lang="en-US" b="1" kern="0">
                <a:ea typeface="+mn-lt"/>
                <a:cs typeface="+mn-lt"/>
              </a:rPr>
              <a:t> </a:t>
            </a:r>
            <a:r>
              <a:rPr lang="en-US" kern="0">
                <a:ea typeface="+mn-lt"/>
                <a:cs typeface="+mn-lt"/>
              </a:rPr>
              <a:t>– Executive Vice President, </a:t>
            </a:r>
            <a:r>
              <a:rPr lang="en-US" b="1" kern="0">
                <a:ea typeface="+mn-lt"/>
                <a:cs typeface="+mn-lt"/>
              </a:rPr>
              <a:t>Legal, General Counsel &amp; Corporate Secretary</a:t>
            </a:r>
            <a:r>
              <a:rPr lang="en-US" kern="0">
                <a:ea typeface="+mn-lt"/>
                <a:cs typeface="+mn-lt"/>
              </a:rPr>
              <a:t>, Agnico Eagle Mines Ltd.</a:t>
            </a:r>
          </a:p>
          <a:p>
            <a:r>
              <a:rPr lang="en-US" b="1" kern="0">
                <a:ea typeface="+mn-lt"/>
                <a:cs typeface="+mn-lt"/>
              </a:rPr>
              <a:t>Joined Agnico Eagle in 2014 </a:t>
            </a:r>
            <a:r>
              <a:rPr lang="en-US" kern="0">
                <a:ea typeface="+mn-lt"/>
                <a:cs typeface="+mn-lt"/>
              </a:rPr>
              <a:t>with prior roles including</a:t>
            </a:r>
          </a:p>
          <a:p>
            <a:pPr lvl="1"/>
            <a:r>
              <a:rPr lang="en-US" kern="0">
                <a:ea typeface="+mn-lt"/>
                <a:cs typeface="+mn-lt"/>
              </a:rPr>
              <a:t>SVP – Legal, General Counsel &amp; Corporate Secretary (2021-2022)</a:t>
            </a:r>
          </a:p>
          <a:p>
            <a:pPr lvl="1"/>
            <a:r>
              <a:rPr lang="en-US" kern="0">
                <a:ea typeface="+mn-lt"/>
                <a:cs typeface="+mn-lt"/>
              </a:rPr>
              <a:t>VP – Legal &amp; Corporate Secretary (2018-2020)</a:t>
            </a:r>
          </a:p>
          <a:p>
            <a:pPr lvl="1"/>
            <a:r>
              <a:rPr lang="en-US" kern="0">
                <a:ea typeface="+mn-lt"/>
                <a:cs typeface="+mn-lt"/>
              </a:rPr>
              <a:t>Corporate Legal Counsel (2014-2018)</a:t>
            </a:r>
          </a:p>
          <a:p>
            <a:r>
              <a:rPr lang="en-US" kern="0">
                <a:ea typeface="+mn-lt"/>
                <a:cs typeface="+mn-lt"/>
              </a:rPr>
              <a:t>Graduated from </a:t>
            </a:r>
            <a:r>
              <a:rPr lang="en-US" b="1" kern="0">
                <a:ea typeface="+mn-lt"/>
                <a:cs typeface="+mn-lt"/>
              </a:rPr>
              <a:t>Western University </a:t>
            </a:r>
            <a:r>
              <a:rPr lang="en-US" kern="0">
                <a:ea typeface="+mn-lt"/>
                <a:cs typeface="+mn-lt"/>
              </a:rPr>
              <a:t>with a </a:t>
            </a:r>
            <a:r>
              <a:rPr lang="en-US" b="1" kern="0">
                <a:ea typeface="+mn-lt"/>
                <a:cs typeface="+mn-lt"/>
              </a:rPr>
              <a:t>Bachelor of Laws (LL.B.) </a:t>
            </a:r>
            <a:r>
              <a:rPr lang="en-US" kern="0">
                <a:ea typeface="+mn-lt"/>
                <a:cs typeface="+mn-lt"/>
              </a:rPr>
              <a:t>and from </a:t>
            </a:r>
            <a:r>
              <a:rPr lang="en-US" b="1" kern="0">
                <a:ea typeface="+mn-lt"/>
                <a:cs typeface="+mn-lt"/>
              </a:rPr>
              <a:t>Ivey Business School </a:t>
            </a:r>
            <a:r>
              <a:rPr lang="en-US" kern="0">
                <a:ea typeface="+mn-lt"/>
                <a:cs typeface="+mn-lt"/>
              </a:rPr>
              <a:t>in </a:t>
            </a:r>
            <a:r>
              <a:rPr lang="en-US" b="1" kern="0">
                <a:ea typeface="+mn-lt"/>
                <a:cs typeface="+mn-lt"/>
              </a:rPr>
              <a:t>Business Administration</a:t>
            </a:r>
            <a:endParaRPr lang="en-US" b="1"/>
          </a:p>
          <a:p>
            <a:pPr marL="0" indent="0">
              <a:buNone/>
            </a:pPr>
            <a:endParaRPr lang="en-US"/>
          </a:p>
        </p:txBody>
      </p:sp>
      <p:pic>
        <p:nvPicPr>
          <p:cNvPr id="8" name="Picture 7">
            <a:extLst>
              <a:ext uri="{FF2B5EF4-FFF2-40B4-BE49-F238E27FC236}">
                <a16:creationId xmlns:a16="http://schemas.microsoft.com/office/drawing/2014/main" id="{B1DAACB9-C6E0-0C16-FE90-1D6D39E66078}"/>
              </a:ext>
            </a:extLst>
          </p:cNvPr>
          <p:cNvPicPr>
            <a:picLocks noChangeAspect="1"/>
          </p:cNvPicPr>
          <p:nvPr/>
        </p:nvPicPr>
        <p:blipFill>
          <a:blip r:embed="rId2"/>
          <a:stretch>
            <a:fillRect/>
          </a:stretch>
        </p:blipFill>
        <p:spPr>
          <a:xfrm>
            <a:off x="6875600" y="1739595"/>
            <a:ext cx="2400635" cy="1543265"/>
          </a:xfrm>
          <a:prstGeom prst="rect">
            <a:avLst/>
          </a:prstGeom>
        </p:spPr>
      </p:pic>
      <p:pic>
        <p:nvPicPr>
          <p:cNvPr id="12" name="Picture 11">
            <a:extLst>
              <a:ext uri="{FF2B5EF4-FFF2-40B4-BE49-F238E27FC236}">
                <a16:creationId xmlns:a16="http://schemas.microsoft.com/office/drawing/2014/main" id="{3E9BDC2A-5BB2-CF2C-D857-AF572042895B}"/>
              </a:ext>
            </a:extLst>
          </p:cNvPr>
          <p:cNvPicPr>
            <a:picLocks noChangeAspect="1"/>
          </p:cNvPicPr>
          <p:nvPr/>
        </p:nvPicPr>
        <p:blipFill>
          <a:blip r:embed="rId3"/>
          <a:stretch>
            <a:fillRect/>
          </a:stretch>
        </p:blipFill>
        <p:spPr>
          <a:xfrm>
            <a:off x="6475494" y="3403006"/>
            <a:ext cx="2800741" cy="3362794"/>
          </a:xfrm>
          <a:prstGeom prst="rect">
            <a:avLst/>
          </a:prstGeom>
        </p:spPr>
      </p:pic>
    </p:spTree>
    <p:extLst>
      <p:ext uri="{BB962C8B-B14F-4D97-AF65-F5344CB8AC3E}">
        <p14:creationId xmlns:p14="http://schemas.microsoft.com/office/powerpoint/2010/main" val="1583962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D9084-5F6E-7ED2-6755-5F5A053D3218}"/>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2FF55B06-3AFC-50C4-0B72-81C061B46D97}"/>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EC71EAD3-68EA-57B4-E001-2B4A788AE222}"/>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AE7B1DF9-A6D4-E7DE-C84D-E70E7FD14BEB}"/>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8809A110-8BBF-7388-CC07-60ED94D9BE18}"/>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b="1"/>
              <a:t>Company Financials (Q3 10-Q): Consolidated Balance Sheet</a:t>
            </a:r>
          </a:p>
        </p:txBody>
      </p:sp>
      <p:pic>
        <p:nvPicPr>
          <p:cNvPr id="5" name="Picture 4">
            <a:extLst>
              <a:ext uri="{FF2B5EF4-FFF2-40B4-BE49-F238E27FC236}">
                <a16:creationId xmlns:a16="http://schemas.microsoft.com/office/drawing/2014/main" id="{B2C97A57-D111-B056-BEA8-32E82A778389}"/>
              </a:ext>
            </a:extLst>
          </p:cNvPr>
          <p:cNvPicPr>
            <a:picLocks noChangeAspect="1"/>
          </p:cNvPicPr>
          <p:nvPr/>
        </p:nvPicPr>
        <p:blipFill>
          <a:blip r:embed="rId2"/>
          <a:stretch>
            <a:fillRect/>
          </a:stretch>
        </p:blipFill>
        <p:spPr>
          <a:xfrm>
            <a:off x="284874" y="1551398"/>
            <a:ext cx="9488652" cy="4294597"/>
          </a:xfrm>
          <a:prstGeom prst="rect">
            <a:avLst/>
          </a:prstGeom>
        </p:spPr>
      </p:pic>
    </p:spTree>
    <p:extLst>
      <p:ext uri="{BB962C8B-B14F-4D97-AF65-F5344CB8AC3E}">
        <p14:creationId xmlns:p14="http://schemas.microsoft.com/office/powerpoint/2010/main" val="1006515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EDC5-2316-9BC1-D933-6B588203BC49}"/>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7C148D31-05AD-6A88-9EF5-8138289DE6C2}"/>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44256F80-8843-0D2C-D6FD-524C57AD542D}"/>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F3E318D8-651C-E8E2-F90A-133FF44176E3}"/>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1A17A0E9-0BBB-954E-1547-604AD2CD04AF}"/>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b="1"/>
              <a:t>Company Financials (Q3 10-Q): Consolidated Balance Sheet</a:t>
            </a:r>
          </a:p>
        </p:txBody>
      </p:sp>
      <p:pic>
        <p:nvPicPr>
          <p:cNvPr id="5" name="Picture 4">
            <a:extLst>
              <a:ext uri="{FF2B5EF4-FFF2-40B4-BE49-F238E27FC236}">
                <a16:creationId xmlns:a16="http://schemas.microsoft.com/office/drawing/2014/main" id="{E58B82B6-04AE-0B0B-E9BE-6E33CC156D06}"/>
              </a:ext>
            </a:extLst>
          </p:cNvPr>
          <p:cNvPicPr>
            <a:picLocks noChangeAspect="1"/>
          </p:cNvPicPr>
          <p:nvPr/>
        </p:nvPicPr>
        <p:blipFill>
          <a:blip r:embed="rId2"/>
          <a:stretch>
            <a:fillRect/>
          </a:stretch>
        </p:blipFill>
        <p:spPr>
          <a:xfrm>
            <a:off x="571656" y="1669346"/>
            <a:ext cx="8915087" cy="4433707"/>
          </a:xfrm>
          <a:prstGeom prst="rect">
            <a:avLst/>
          </a:prstGeom>
        </p:spPr>
      </p:pic>
    </p:spTree>
    <p:extLst>
      <p:ext uri="{BB962C8B-B14F-4D97-AF65-F5344CB8AC3E}">
        <p14:creationId xmlns:p14="http://schemas.microsoft.com/office/powerpoint/2010/main" val="14128724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28931-4377-1374-A4DF-DC2EE98C6BB1}"/>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0CFBD080-06BA-E737-9069-46065253695E}"/>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70472DAB-0B1D-7695-DEB0-E95AC6BB5DF4}"/>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A70F6D13-EF45-AFF8-A6A5-E5DE89F11AA7}"/>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6273C6B1-B2CF-772A-D6F3-E3E87AD2CB4B}"/>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b="1"/>
              <a:t>Company Financials (Q3 10-Q): Consolidated Balance Sheet</a:t>
            </a:r>
          </a:p>
        </p:txBody>
      </p:sp>
      <p:pic>
        <p:nvPicPr>
          <p:cNvPr id="5" name="Picture 4">
            <a:extLst>
              <a:ext uri="{FF2B5EF4-FFF2-40B4-BE49-F238E27FC236}">
                <a16:creationId xmlns:a16="http://schemas.microsoft.com/office/drawing/2014/main" id="{35955B27-CA5D-560F-4022-C070392842B0}"/>
              </a:ext>
            </a:extLst>
          </p:cNvPr>
          <p:cNvPicPr>
            <a:picLocks noChangeAspect="1"/>
          </p:cNvPicPr>
          <p:nvPr/>
        </p:nvPicPr>
        <p:blipFill>
          <a:blip r:embed="rId2"/>
          <a:stretch>
            <a:fillRect/>
          </a:stretch>
        </p:blipFill>
        <p:spPr>
          <a:xfrm>
            <a:off x="421195" y="2617639"/>
            <a:ext cx="9400033" cy="2537121"/>
          </a:xfrm>
          <a:prstGeom prst="rect">
            <a:avLst/>
          </a:prstGeom>
        </p:spPr>
      </p:pic>
    </p:spTree>
    <p:extLst>
      <p:ext uri="{BB962C8B-B14F-4D97-AF65-F5344CB8AC3E}">
        <p14:creationId xmlns:p14="http://schemas.microsoft.com/office/powerpoint/2010/main" val="29901035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52B62-8516-7849-581E-730E2693C18B}"/>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488F430E-6AC0-41C0-FDB7-1800E9E2E896}"/>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45EA8456-E434-B638-9321-FE78EE0C9CF1}"/>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1101AB0E-2C45-C396-2C99-A7C402A734E9}"/>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64052441-A681-176A-F50C-9997AB0C358C}"/>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b="1">
                <a:cs typeface="Arial"/>
              </a:rPr>
              <a:t>Company Financials (2024 10-K): Consolidated Balance Sheet</a:t>
            </a:r>
            <a:endParaRPr lang="en-US" sz="2200" b="1">
              <a:solidFill>
                <a:srgbClr val="000000"/>
              </a:solidFill>
              <a:cs typeface="Arial"/>
            </a:endParaRPr>
          </a:p>
          <a:p>
            <a:pPr>
              <a:lnSpc>
                <a:spcPct val="90000"/>
              </a:lnSpc>
            </a:pPr>
            <a:endParaRPr lang="en-US" sz="2200">
              <a:cs typeface="Arial"/>
            </a:endParaRPr>
          </a:p>
        </p:txBody>
      </p:sp>
      <p:pic>
        <p:nvPicPr>
          <p:cNvPr id="2" name="Picture 1" descr="A document with numbers and text&#10;&#10;AI-generated content may be incorrect.">
            <a:extLst>
              <a:ext uri="{FF2B5EF4-FFF2-40B4-BE49-F238E27FC236}">
                <a16:creationId xmlns:a16="http://schemas.microsoft.com/office/drawing/2014/main" id="{42169E0D-5F0A-CF97-30D8-74AF89BCD4B5}"/>
              </a:ext>
            </a:extLst>
          </p:cNvPr>
          <p:cNvPicPr>
            <a:picLocks noChangeAspect="1"/>
          </p:cNvPicPr>
          <p:nvPr/>
        </p:nvPicPr>
        <p:blipFill>
          <a:blip r:embed="rId2"/>
          <a:srcRect r="120" b="56237"/>
          <a:stretch>
            <a:fillRect/>
          </a:stretch>
        </p:blipFill>
        <p:spPr>
          <a:xfrm>
            <a:off x="474947" y="1704669"/>
            <a:ext cx="9291878" cy="4550377"/>
          </a:xfrm>
          <a:prstGeom prst="rect">
            <a:avLst/>
          </a:prstGeom>
        </p:spPr>
      </p:pic>
    </p:spTree>
    <p:extLst>
      <p:ext uri="{BB962C8B-B14F-4D97-AF65-F5344CB8AC3E}">
        <p14:creationId xmlns:p14="http://schemas.microsoft.com/office/powerpoint/2010/main" val="25077136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C841D-17B8-FA87-AC31-BA66E74E5CB3}"/>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CC34E280-E6C9-BE4B-CF04-3DFAB9C9F788}"/>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9CF62B56-D560-E0F6-BC28-7E1ECCEE1EF7}"/>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B3161B6A-9E0A-5CD8-A44E-5875084DD0C8}"/>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6E8018E4-8E5B-DDD7-2D36-44A8358215C6}"/>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b="1">
                <a:cs typeface="Arial"/>
              </a:rPr>
              <a:t>Company Financials (2024 10-K): Consolidated Balance Sheet</a:t>
            </a:r>
            <a:endParaRPr lang="en-US" sz="2200" b="1">
              <a:solidFill>
                <a:srgbClr val="000000"/>
              </a:solidFill>
              <a:cs typeface="Arial"/>
            </a:endParaRPr>
          </a:p>
          <a:p>
            <a:pPr>
              <a:lnSpc>
                <a:spcPct val="90000"/>
              </a:lnSpc>
            </a:pPr>
            <a:endParaRPr lang="en-US" sz="2200">
              <a:cs typeface="Arial"/>
            </a:endParaRPr>
          </a:p>
        </p:txBody>
      </p:sp>
      <p:pic>
        <p:nvPicPr>
          <p:cNvPr id="2" name="Picture 1" descr="A document with numbers and text&#10;&#10;AI-generated content may be incorrect.">
            <a:extLst>
              <a:ext uri="{FF2B5EF4-FFF2-40B4-BE49-F238E27FC236}">
                <a16:creationId xmlns:a16="http://schemas.microsoft.com/office/drawing/2014/main" id="{6E3D32EF-5116-5601-2149-467CC44992A8}"/>
              </a:ext>
            </a:extLst>
          </p:cNvPr>
          <p:cNvPicPr>
            <a:picLocks noChangeAspect="1"/>
          </p:cNvPicPr>
          <p:nvPr/>
        </p:nvPicPr>
        <p:blipFill>
          <a:blip r:embed="rId2"/>
          <a:srcRect t="43333" r="120" b="18172"/>
          <a:stretch>
            <a:fillRect/>
          </a:stretch>
        </p:blipFill>
        <p:spPr>
          <a:xfrm>
            <a:off x="192770" y="1945718"/>
            <a:ext cx="9544661" cy="4144731"/>
          </a:xfrm>
          <a:prstGeom prst="rect">
            <a:avLst/>
          </a:prstGeom>
        </p:spPr>
      </p:pic>
    </p:spTree>
    <p:extLst>
      <p:ext uri="{BB962C8B-B14F-4D97-AF65-F5344CB8AC3E}">
        <p14:creationId xmlns:p14="http://schemas.microsoft.com/office/powerpoint/2010/main" val="7902528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433CF-4C6A-B9D1-7668-B63E3D518091}"/>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F01BCD01-2739-A7A7-0F45-EA57B0F64DE0}"/>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F26D788E-420B-9ACB-FB4F-156882DF9492}"/>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5B9CFA85-17BF-07C4-D238-B669FDC86FE1}"/>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38D28712-1546-B4EE-72E7-5D89B4B9B8E0}"/>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b="1">
                <a:cs typeface="Arial"/>
              </a:rPr>
              <a:t>Company Financials (2024 10-K): Consolidated Balance Sheet</a:t>
            </a:r>
            <a:endParaRPr lang="en-US" sz="2200" b="1">
              <a:solidFill>
                <a:srgbClr val="000000"/>
              </a:solidFill>
              <a:cs typeface="Arial"/>
            </a:endParaRPr>
          </a:p>
          <a:p>
            <a:pPr>
              <a:lnSpc>
                <a:spcPct val="90000"/>
              </a:lnSpc>
            </a:pPr>
            <a:endParaRPr lang="en-US" sz="2200">
              <a:cs typeface="Arial"/>
            </a:endParaRPr>
          </a:p>
        </p:txBody>
      </p:sp>
      <p:pic>
        <p:nvPicPr>
          <p:cNvPr id="2" name="Picture 1" descr="A document with numbers and text&#10;&#10;AI-generated content may be incorrect.">
            <a:extLst>
              <a:ext uri="{FF2B5EF4-FFF2-40B4-BE49-F238E27FC236}">
                <a16:creationId xmlns:a16="http://schemas.microsoft.com/office/drawing/2014/main" id="{2E21EF43-D0C0-F7EE-4F70-909C87E0BA67}"/>
              </a:ext>
            </a:extLst>
          </p:cNvPr>
          <p:cNvPicPr>
            <a:picLocks noChangeAspect="1"/>
          </p:cNvPicPr>
          <p:nvPr/>
        </p:nvPicPr>
        <p:blipFill>
          <a:blip r:embed="rId2"/>
          <a:srcRect t="81398" r="120"/>
          <a:stretch>
            <a:fillRect/>
          </a:stretch>
        </p:blipFill>
        <p:spPr>
          <a:xfrm>
            <a:off x="63437" y="2604196"/>
            <a:ext cx="9938534" cy="2069436"/>
          </a:xfrm>
          <a:prstGeom prst="rect">
            <a:avLst/>
          </a:prstGeom>
        </p:spPr>
      </p:pic>
    </p:spTree>
    <p:extLst>
      <p:ext uri="{BB962C8B-B14F-4D97-AF65-F5344CB8AC3E}">
        <p14:creationId xmlns:p14="http://schemas.microsoft.com/office/powerpoint/2010/main" val="42155544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CBAB7-8F6C-80EA-17A5-2D5C76E88D27}"/>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3C2680BA-17C5-80ED-67A7-4890A979BB18}"/>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333E28A6-4257-EA20-EFBD-C645F92B7130}"/>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6A7C91A4-0123-DE8B-5ECE-802A08A3F84A}"/>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947E90ED-4655-18EB-3D0E-87F77E422504}"/>
              </a:ext>
            </a:extLst>
          </p:cNvPr>
          <p:cNvSpPr>
            <a:spLocks noGrp="1"/>
          </p:cNvSpPr>
          <p:nvPr>
            <p:ph type="title"/>
          </p:nvPr>
        </p:nvSpPr>
        <p:spPr>
          <a:xfrm>
            <a:off x="331787" y="546288"/>
            <a:ext cx="9400032" cy="320040"/>
          </a:xfrm>
        </p:spPr>
        <p:txBody>
          <a:bodyPr vert="horz" wrap="square" lIns="0" tIns="0" rIns="0" bIns="0" rtlCol="0" anchor="t">
            <a:normAutofit fontScale="90000"/>
          </a:bodyPr>
          <a:lstStyle/>
          <a:p>
            <a:r>
              <a:rPr lang="en-US" b="1">
                <a:cs typeface="Arial"/>
              </a:rPr>
              <a:t>Company Financials (2024 10-K): Consolidated Income Statement</a:t>
            </a:r>
            <a:endParaRPr lang="en-US" b="1">
              <a:solidFill>
                <a:srgbClr val="000000"/>
              </a:solidFill>
              <a:cs typeface="Arial"/>
            </a:endParaRPr>
          </a:p>
          <a:p>
            <a:pPr>
              <a:lnSpc>
                <a:spcPct val="90000"/>
              </a:lnSpc>
            </a:pPr>
            <a:endParaRPr lang="en-US" sz="2200">
              <a:cs typeface="Arial"/>
            </a:endParaRPr>
          </a:p>
        </p:txBody>
      </p:sp>
      <p:pic>
        <p:nvPicPr>
          <p:cNvPr id="2" name="Picture 1">
            <a:extLst>
              <a:ext uri="{FF2B5EF4-FFF2-40B4-BE49-F238E27FC236}">
                <a16:creationId xmlns:a16="http://schemas.microsoft.com/office/drawing/2014/main" id="{9549E4F1-96C3-0159-8119-19ADB8DE7B90}"/>
              </a:ext>
            </a:extLst>
          </p:cNvPr>
          <p:cNvPicPr>
            <a:picLocks noChangeAspect="1"/>
          </p:cNvPicPr>
          <p:nvPr/>
        </p:nvPicPr>
        <p:blipFill>
          <a:blip r:embed="rId2"/>
          <a:stretch>
            <a:fillRect/>
          </a:stretch>
        </p:blipFill>
        <p:spPr>
          <a:xfrm>
            <a:off x="1637381" y="957835"/>
            <a:ext cx="6784021" cy="5856897"/>
          </a:xfrm>
          <a:prstGeom prst="rect">
            <a:avLst/>
          </a:prstGeom>
        </p:spPr>
      </p:pic>
    </p:spTree>
    <p:extLst>
      <p:ext uri="{BB962C8B-B14F-4D97-AF65-F5344CB8AC3E}">
        <p14:creationId xmlns:p14="http://schemas.microsoft.com/office/powerpoint/2010/main" val="34623935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6C4BD-3CA1-0567-697A-C73C4B8F4234}"/>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B2FCD859-C008-EFDD-6C9F-35ADD6E5FE90}"/>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950C5CBA-2CD4-EF55-B8EF-B160AE918060}"/>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BBA213A2-ACD7-15AF-A0F4-8DEA80F96F7A}"/>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D162E878-3754-7FFD-4EB7-91E75D419F3D}"/>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b="1"/>
              <a:t>Company Financials (Q3 10-Q): Consolidated Income Statement</a:t>
            </a:r>
          </a:p>
        </p:txBody>
      </p:sp>
      <p:pic>
        <p:nvPicPr>
          <p:cNvPr id="4" name="Picture 3">
            <a:extLst>
              <a:ext uri="{FF2B5EF4-FFF2-40B4-BE49-F238E27FC236}">
                <a16:creationId xmlns:a16="http://schemas.microsoft.com/office/drawing/2014/main" id="{58C173FC-013F-7C30-A8A9-613C0086D98A}"/>
              </a:ext>
            </a:extLst>
          </p:cNvPr>
          <p:cNvPicPr>
            <a:picLocks noChangeAspect="1"/>
          </p:cNvPicPr>
          <p:nvPr/>
        </p:nvPicPr>
        <p:blipFill>
          <a:blip r:embed="rId2"/>
          <a:stretch>
            <a:fillRect/>
          </a:stretch>
        </p:blipFill>
        <p:spPr>
          <a:xfrm>
            <a:off x="1238479" y="1120674"/>
            <a:ext cx="7581441" cy="5531051"/>
          </a:xfrm>
          <a:prstGeom prst="rect">
            <a:avLst/>
          </a:prstGeom>
        </p:spPr>
      </p:pic>
    </p:spTree>
    <p:extLst>
      <p:ext uri="{BB962C8B-B14F-4D97-AF65-F5344CB8AC3E}">
        <p14:creationId xmlns:p14="http://schemas.microsoft.com/office/powerpoint/2010/main" val="4010379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98EF82F-3E4A-9A1A-AA33-8078E0FAF07A}"/>
              </a:ext>
            </a:extLst>
          </p:cNvPr>
          <p:cNvSpPr>
            <a:spLocks noGrp="1"/>
          </p:cNvSpPr>
          <p:nvPr>
            <p:ph type="ftr" sz="quarter" idx="13"/>
          </p:nvPr>
        </p:nvSpPr>
        <p:spPr/>
        <p:txBody>
          <a:bodyPr/>
          <a:lstStyle/>
          <a:p>
            <a:endParaRPr lang="en-CA"/>
          </a:p>
        </p:txBody>
      </p:sp>
      <p:sp>
        <p:nvSpPr>
          <p:cNvPr id="7" name="Text Placeholder 2">
            <a:extLst>
              <a:ext uri="{FF2B5EF4-FFF2-40B4-BE49-F238E27FC236}">
                <a16:creationId xmlns:a16="http://schemas.microsoft.com/office/drawing/2014/main" id="{32D5254E-1B11-232D-45AD-A445BC683200}"/>
              </a:ext>
            </a:extLst>
          </p:cNvPr>
          <p:cNvSpPr txBox="1">
            <a:spLocks/>
          </p:cNvSpPr>
          <p:nvPr/>
        </p:nvSpPr>
        <p:spPr>
          <a:xfrm>
            <a:off x="329406" y="439390"/>
            <a:ext cx="9402763" cy="498392"/>
          </a:xfrm>
          <a:prstGeom prst="rect">
            <a:avLst/>
          </a:prstGeom>
        </p:spPr>
        <p:txBody>
          <a:bodyPr vert="horz" lIns="0" tIns="45720" rIns="0" bIns="45720" rtlCol="0" anchor="t"/>
          <a:lstStyle>
            <a:defPPr>
              <a:defRPr lang="en-CA"/>
            </a:defPPr>
            <a:lvl1pPr algn="l" rtl="0" fontAlgn="base">
              <a:spcBef>
                <a:spcPct val="0"/>
              </a:spcBef>
              <a:spcAft>
                <a:spcPct val="0"/>
              </a:spcAft>
              <a:defRPr sz="700" kern="1200">
                <a:solidFill>
                  <a:schemeClr val="tx1"/>
                </a:solidFill>
                <a:latin typeface="+mn-lt"/>
                <a:ea typeface="LF_Kai" pitchFamily="2" charset="-122"/>
                <a:cs typeface="Goldman Sans" panose="020B0603020203020204" pitchFamily="34" charset="0"/>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a:lstStyle>
          <a:p>
            <a:r>
              <a:rPr lang="en-CA" sz="2400" b="1">
                <a:solidFill>
                  <a:srgbClr val="002060"/>
                </a:solidFill>
                <a:ea typeface="LF_Kai"/>
                <a:cs typeface="Arial"/>
              </a:rPr>
              <a:t>National Instrument (NI) 43-101</a:t>
            </a:r>
            <a:endParaRPr lang="en-US">
              <a:solidFill>
                <a:srgbClr val="002060"/>
              </a:solidFill>
              <a:ea typeface="LF_Kai"/>
            </a:endParaRPr>
          </a:p>
        </p:txBody>
      </p:sp>
      <p:pic>
        <p:nvPicPr>
          <p:cNvPr id="8" name="Picture 7" descr="A globe with text on it&#10;&#10;AI-generated content may be incorrect.">
            <a:extLst>
              <a:ext uri="{FF2B5EF4-FFF2-40B4-BE49-F238E27FC236}">
                <a16:creationId xmlns:a16="http://schemas.microsoft.com/office/drawing/2014/main" id="{6EAADA2A-174F-2B3B-3525-A4097984E44A}"/>
              </a:ext>
            </a:extLst>
          </p:cNvPr>
          <p:cNvPicPr>
            <a:picLocks noChangeAspect="1"/>
          </p:cNvPicPr>
          <p:nvPr/>
        </p:nvPicPr>
        <p:blipFill>
          <a:blip r:embed="rId2"/>
          <a:stretch>
            <a:fillRect/>
          </a:stretch>
        </p:blipFill>
        <p:spPr>
          <a:xfrm>
            <a:off x="463323" y="2714918"/>
            <a:ext cx="5628817" cy="2350283"/>
          </a:xfrm>
          <a:prstGeom prst="rect">
            <a:avLst/>
          </a:prstGeom>
        </p:spPr>
      </p:pic>
      <p:sp>
        <p:nvSpPr>
          <p:cNvPr id="10" name="Content Placeholder 7">
            <a:extLst>
              <a:ext uri="{FF2B5EF4-FFF2-40B4-BE49-F238E27FC236}">
                <a16:creationId xmlns:a16="http://schemas.microsoft.com/office/drawing/2014/main" id="{057152A7-5AD0-20DA-F477-DC729EAB2A05}"/>
              </a:ext>
            </a:extLst>
          </p:cNvPr>
          <p:cNvSpPr txBox="1">
            <a:spLocks/>
          </p:cNvSpPr>
          <p:nvPr/>
        </p:nvSpPr>
        <p:spPr>
          <a:xfrm>
            <a:off x="302929" y="1242990"/>
            <a:ext cx="9367428" cy="1471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buClr>
                <a:srgbClr val="003C60"/>
              </a:buClr>
            </a:pPr>
            <a:r>
              <a:rPr lang="en-US" sz="1400" kern="0">
                <a:cs typeface="Arial"/>
              </a:rPr>
              <a:t>NI 43-101 is a part of Canadian Securities Law to prevent unfair, improper, or fraudulent practices. It foster fair &amp; efficient capital markets. This is done by requiring issuers to </a:t>
            </a:r>
            <a:r>
              <a:rPr lang="en-US" sz="1400" kern="0" err="1">
                <a:cs typeface="Arial"/>
              </a:rPr>
              <a:t>proced</a:t>
            </a:r>
            <a:r>
              <a:rPr lang="en-US" sz="1400" kern="0">
                <a:cs typeface="Arial"/>
              </a:rPr>
              <a:t>, in specific filings, disclosure that is consistent, comparable, and decision-useful information.</a:t>
            </a:r>
          </a:p>
          <a:p>
            <a:pPr>
              <a:buClr>
                <a:srgbClr val="003C60"/>
              </a:buClr>
            </a:pPr>
            <a:r>
              <a:rPr lang="en-US" sz="1400" kern="0">
                <a:solidFill>
                  <a:srgbClr val="000000"/>
                </a:solidFill>
                <a:cs typeface="Arial"/>
              </a:rPr>
              <a:t>It's the most common standard used worldwide.</a:t>
            </a:r>
          </a:p>
          <a:p>
            <a:pPr>
              <a:buClr>
                <a:srgbClr val="003C60"/>
              </a:buClr>
            </a:pPr>
            <a:endParaRPr lang="en-US" b="1" kern="0" cap="all">
              <a:solidFill>
                <a:srgbClr val="1B3160"/>
              </a:solidFill>
              <a:cs typeface="Arial"/>
            </a:endParaRPr>
          </a:p>
          <a:p>
            <a:pPr marL="0" indent="0">
              <a:buNone/>
            </a:pPr>
            <a:endParaRPr lang="en-US" b="1" kern="0" cap="all">
              <a:solidFill>
                <a:srgbClr val="1B3160"/>
              </a:solidFill>
              <a:cs typeface="Arial"/>
            </a:endParaRPr>
          </a:p>
          <a:p>
            <a:pPr>
              <a:buClr>
                <a:srgbClr val="003C60"/>
              </a:buClr>
            </a:pPr>
            <a:endParaRPr lang="en-US" sz="1400" kern="0">
              <a:cs typeface="Arial"/>
            </a:endParaRPr>
          </a:p>
          <a:p>
            <a:pPr marL="0" indent="0">
              <a:buClr>
                <a:srgbClr val="003C60"/>
              </a:buClr>
              <a:buNone/>
            </a:pPr>
            <a:endParaRPr lang="en-US" sz="1400" kern="0">
              <a:solidFill>
                <a:srgbClr val="000000"/>
              </a:solidFill>
              <a:cs typeface="Arial"/>
            </a:endParaRPr>
          </a:p>
          <a:p>
            <a:pPr marL="285750" indent="-285750">
              <a:buClr>
                <a:srgbClr val="003C60"/>
              </a:buClr>
            </a:pPr>
            <a:endParaRPr lang="en-US" b="1" kern="0" cap="all">
              <a:solidFill>
                <a:srgbClr val="1B3160"/>
              </a:solidFill>
              <a:cs typeface="Arial"/>
            </a:endParaRPr>
          </a:p>
          <a:p>
            <a:pPr marL="285750" indent="-285750">
              <a:buClr>
                <a:srgbClr val="003C60"/>
              </a:buClr>
            </a:pPr>
            <a:endParaRPr lang="en-US" sz="1400" kern="0">
              <a:cs typeface="Arial"/>
            </a:endParaRPr>
          </a:p>
          <a:p>
            <a:pPr marL="285750" indent="-285750">
              <a:buClr>
                <a:srgbClr val="003C60"/>
              </a:buClr>
            </a:pPr>
            <a:endParaRPr lang="en-US" sz="1400" kern="0">
              <a:cs typeface="Arial"/>
            </a:endParaRPr>
          </a:p>
          <a:p>
            <a:pPr marL="0" indent="0">
              <a:buNone/>
            </a:pPr>
            <a:endParaRPr lang="en-US" sz="1600" b="1" kern="0">
              <a:cs typeface="Arial"/>
            </a:endParaRPr>
          </a:p>
          <a:p>
            <a:pPr marL="0" indent="0">
              <a:buClr>
                <a:srgbClr val="003C60"/>
              </a:buClr>
              <a:buNone/>
            </a:pPr>
            <a:endParaRPr lang="en-US" sz="1600" kern="0">
              <a:cs typeface="Arial"/>
            </a:endParaRPr>
          </a:p>
          <a:p>
            <a:pPr marL="0" indent="0">
              <a:buClr>
                <a:srgbClr val="0079C1">
                  <a:lumMod val="50000"/>
                </a:srgbClr>
              </a:buClr>
              <a:buNone/>
            </a:pPr>
            <a:endParaRPr lang="en-US" sz="1600" b="1" kern="0">
              <a:cs typeface="Arial"/>
            </a:endParaRPr>
          </a:p>
          <a:p>
            <a:pPr marL="0" indent="0">
              <a:buNone/>
            </a:pPr>
            <a:endParaRPr lang="en-US" sz="1600" b="1" kern="0">
              <a:cs typeface="Arial"/>
            </a:endParaRPr>
          </a:p>
          <a:p>
            <a:pPr marL="0" indent="0">
              <a:buClr>
                <a:srgbClr val="0079C1">
                  <a:lumMod val="50000"/>
                </a:srgbClr>
              </a:buClr>
              <a:buNone/>
            </a:pPr>
            <a:endParaRPr lang="en-US" sz="1600" kern="0">
              <a:cs typeface="Arial"/>
            </a:endParaRPr>
          </a:p>
          <a:p>
            <a:pPr>
              <a:buClr>
                <a:srgbClr val="0079C1">
                  <a:lumMod val="50000"/>
                </a:srgbClr>
              </a:buClr>
            </a:pPr>
            <a:endParaRPr lang="en-US" sz="1600" kern="0">
              <a:cs typeface="Arial"/>
            </a:endParaRPr>
          </a:p>
        </p:txBody>
      </p:sp>
    </p:spTree>
    <p:extLst>
      <p:ext uri="{BB962C8B-B14F-4D97-AF65-F5344CB8AC3E}">
        <p14:creationId xmlns:p14="http://schemas.microsoft.com/office/powerpoint/2010/main" val="905755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96B6B-A72D-AF1E-B320-C6123D0607CD}"/>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9D15EEDD-51CA-013F-4011-0E1A92ECDA54}"/>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36A83E31-507E-133F-E7F2-8D821CDBF531}"/>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88C0FA84-87CC-A28C-7962-5BEC117B68E8}"/>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9AD30D26-3017-91E8-46CD-5065F35007F2}"/>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b="1">
                <a:cs typeface="Arial"/>
              </a:rPr>
              <a:t>Company Financials (2024 10-K): Consolidated Cash Flows</a:t>
            </a:r>
            <a:endParaRPr lang="en-US" sz="2200" b="1">
              <a:solidFill>
                <a:srgbClr val="000000"/>
              </a:solidFill>
              <a:cs typeface="Arial"/>
            </a:endParaRPr>
          </a:p>
          <a:p>
            <a:pPr>
              <a:lnSpc>
                <a:spcPct val="90000"/>
              </a:lnSpc>
            </a:pPr>
            <a:endParaRPr lang="en-US" sz="2200">
              <a:cs typeface="Arial"/>
            </a:endParaRPr>
          </a:p>
        </p:txBody>
      </p:sp>
      <p:pic>
        <p:nvPicPr>
          <p:cNvPr id="2" name="Picture 1" descr="A document with numbers and text&#10;&#10;AI-generated content may be incorrect.">
            <a:extLst>
              <a:ext uri="{FF2B5EF4-FFF2-40B4-BE49-F238E27FC236}">
                <a16:creationId xmlns:a16="http://schemas.microsoft.com/office/drawing/2014/main" id="{8DE524E9-4808-B5F2-B271-1B7C3892C82C}"/>
              </a:ext>
            </a:extLst>
          </p:cNvPr>
          <p:cNvPicPr>
            <a:picLocks noChangeAspect="1"/>
          </p:cNvPicPr>
          <p:nvPr/>
        </p:nvPicPr>
        <p:blipFill>
          <a:blip r:embed="rId2"/>
          <a:srcRect t="22" b="51582"/>
          <a:stretch>
            <a:fillRect/>
          </a:stretch>
        </p:blipFill>
        <p:spPr>
          <a:xfrm>
            <a:off x="332630" y="1135522"/>
            <a:ext cx="9446890" cy="5500280"/>
          </a:xfrm>
          <a:prstGeom prst="rect">
            <a:avLst/>
          </a:prstGeom>
        </p:spPr>
      </p:pic>
    </p:spTree>
    <p:extLst>
      <p:ext uri="{BB962C8B-B14F-4D97-AF65-F5344CB8AC3E}">
        <p14:creationId xmlns:p14="http://schemas.microsoft.com/office/powerpoint/2010/main" val="26735660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4F206-5229-2535-0C6A-57D39EABF77C}"/>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1B7ECAE9-6E2E-E128-F419-A31D8C977F23}"/>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933405A7-C305-EEAC-61BE-7CF18FAC52DF}"/>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8948FCE6-3962-0881-1D60-812828B5E504}"/>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07BC977F-F12F-E980-55DE-099EFCCA8462}"/>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b="1">
                <a:cs typeface="Arial"/>
              </a:rPr>
              <a:t>Company Financials (2024 10-K): Consolidated Cash Flows</a:t>
            </a:r>
            <a:endParaRPr lang="en-US" sz="2200" b="1">
              <a:solidFill>
                <a:srgbClr val="000000"/>
              </a:solidFill>
              <a:cs typeface="Arial"/>
            </a:endParaRPr>
          </a:p>
          <a:p>
            <a:pPr>
              <a:lnSpc>
                <a:spcPct val="90000"/>
              </a:lnSpc>
            </a:pPr>
            <a:endParaRPr lang="en-US" sz="2200">
              <a:cs typeface="Arial"/>
            </a:endParaRPr>
          </a:p>
        </p:txBody>
      </p:sp>
      <p:pic>
        <p:nvPicPr>
          <p:cNvPr id="2" name="Picture 1" descr="A document with numbers and text&#10;&#10;AI-generated content may be incorrect.">
            <a:extLst>
              <a:ext uri="{FF2B5EF4-FFF2-40B4-BE49-F238E27FC236}">
                <a16:creationId xmlns:a16="http://schemas.microsoft.com/office/drawing/2014/main" id="{EBC88332-182D-A76D-B540-486B66C6BE69}"/>
              </a:ext>
            </a:extLst>
          </p:cNvPr>
          <p:cNvPicPr>
            <a:picLocks noChangeAspect="1"/>
          </p:cNvPicPr>
          <p:nvPr/>
        </p:nvPicPr>
        <p:blipFill>
          <a:blip r:embed="rId2"/>
          <a:srcRect t="47891" b="88"/>
          <a:stretch>
            <a:fillRect/>
          </a:stretch>
        </p:blipFill>
        <p:spPr>
          <a:xfrm>
            <a:off x="514868" y="1233993"/>
            <a:ext cx="9205865" cy="5760352"/>
          </a:xfrm>
          <a:prstGeom prst="rect">
            <a:avLst/>
          </a:prstGeom>
        </p:spPr>
      </p:pic>
    </p:spTree>
    <p:extLst>
      <p:ext uri="{BB962C8B-B14F-4D97-AF65-F5344CB8AC3E}">
        <p14:creationId xmlns:p14="http://schemas.microsoft.com/office/powerpoint/2010/main" val="32792132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3494F-5D79-1B57-E1F8-5449BC3C01F0}"/>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9DF781BE-770F-BAC9-844D-352CD46550B0}"/>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B25B95C0-676D-2AD8-5560-0E87FC01822E}"/>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7A1AD930-E068-DDC5-91A3-24A0410AC352}"/>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62A21567-84B3-6D69-4A7E-8A23DA7DE43D}"/>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b="1"/>
              <a:t>Company Financials (Q3 10-Q): Consolidated Cash Flows</a:t>
            </a:r>
          </a:p>
        </p:txBody>
      </p:sp>
      <p:pic>
        <p:nvPicPr>
          <p:cNvPr id="4" name="Picture 3">
            <a:extLst>
              <a:ext uri="{FF2B5EF4-FFF2-40B4-BE49-F238E27FC236}">
                <a16:creationId xmlns:a16="http://schemas.microsoft.com/office/drawing/2014/main" id="{A83CFC7F-92C0-A890-8789-D18D740D67C2}"/>
              </a:ext>
            </a:extLst>
          </p:cNvPr>
          <p:cNvPicPr>
            <a:picLocks noChangeAspect="1"/>
          </p:cNvPicPr>
          <p:nvPr/>
        </p:nvPicPr>
        <p:blipFill>
          <a:blip r:embed="rId2"/>
          <a:stretch>
            <a:fillRect/>
          </a:stretch>
        </p:blipFill>
        <p:spPr>
          <a:xfrm>
            <a:off x="1108556" y="1238244"/>
            <a:ext cx="7841287" cy="5478446"/>
          </a:xfrm>
          <a:prstGeom prst="rect">
            <a:avLst/>
          </a:prstGeom>
        </p:spPr>
      </p:pic>
    </p:spTree>
    <p:extLst>
      <p:ext uri="{BB962C8B-B14F-4D97-AF65-F5344CB8AC3E}">
        <p14:creationId xmlns:p14="http://schemas.microsoft.com/office/powerpoint/2010/main" val="4780373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97C49-5FCD-400A-F50D-55ACA8CC7CB4}"/>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AD8F819-6B39-54FF-D783-361DAC15437F}"/>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6CACACEC-B84D-EE8F-2829-5108A2B556C5}"/>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42DE9635-93DF-723F-0C8E-71AAF12BED10}"/>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03F48A03-F4B6-1096-7577-6A5077694DCC}"/>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b="1"/>
              <a:t>Company Financials (Q3 10-Q): Consolidated Cash Flows</a:t>
            </a:r>
          </a:p>
        </p:txBody>
      </p:sp>
      <p:pic>
        <p:nvPicPr>
          <p:cNvPr id="4" name="Picture 3">
            <a:extLst>
              <a:ext uri="{FF2B5EF4-FFF2-40B4-BE49-F238E27FC236}">
                <a16:creationId xmlns:a16="http://schemas.microsoft.com/office/drawing/2014/main" id="{72CCC86F-AC93-8875-0E13-252D0C701CC5}"/>
              </a:ext>
            </a:extLst>
          </p:cNvPr>
          <p:cNvPicPr>
            <a:picLocks noChangeAspect="1"/>
          </p:cNvPicPr>
          <p:nvPr/>
        </p:nvPicPr>
        <p:blipFill>
          <a:blip r:embed="rId2"/>
          <a:stretch>
            <a:fillRect/>
          </a:stretch>
        </p:blipFill>
        <p:spPr>
          <a:xfrm>
            <a:off x="1180614" y="1144670"/>
            <a:ext cx="7697171" cy="5483059"/>
          </a:xfrm>
          <a:prstGeom prst="rect">
            <a:avLst/>
          </a:prstGeom>
        </p:spPr>
      </p:pic>
    </p:spTree>
    <p:extLst>
      <p:ext uri="{BB962C8B-B14F-4D97-AF65-F5344CB8AC3E}">
        <p14:creationId xmlns:p14="http://schemas.microsoft.com/office/powerpoint/2010/main" val="20265878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41C579-18DB-416A-705E-013113F3C610}"/>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499851C-B381-E428-CFED-7E265D405106}"/>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B4004C9-92BC-B0E8-5733-1DC9EB028F76}"/>
              </a:ext>
            </a:extLst>
          </p:cNvPr>
          <p:cNvSpPr>
            <a:spLocks noGrp="1"/>
          </p:cNvSpPr>
          <p:nvPr>
            <p:ph type="body" sz="quarter" idx="10"/>
          </p:nvPr>
        </p:nvSpPr>
        <p:spPr/>
        <p:txBody>
          <a:bodyPr/>
          <a:lstStyle/>
          <a:p>
            <a:endParaRPr lang="en-US"/>
          </a:p>
        </p:txBody>
      </p:sp>
      <p:pic>
        <p:nvPicPr>
          <p:cNvPr id="7" name="Content Placeholder 6">
            <a:extLst>
              <a:ext uri="{FF2B5EF4-FFF2-40B4-BE49-F238E27FC236}">
                <a16:creationId xmlns:a16="http://schemas.microsoft.com/office/drawing/2014/main" id="{C8849ED0-A801-A695-251A-EA3B75B0B9D3}"/>
              </a:ext>
            </a:extLst>
          </p:cNvPr>
          <p:cNvPicPr>
            <a:picLocks noGrp="1" noChangeAspect="1"/>
          </p:cNvPicPr>
          <p:nvPr>
            <p:ph sz="quarter" idx="14"/>
          </p:nvPr>
        </p:nvPicPr>
        <p:blipFill>
          <a:blip r:embed="rId2"/>
          <a:stretch>
            <a:fillRect/>
          </a:stretch>
        </p:blipFill>
        <p:spPr bwMode="gray">
          <a:xfrm>
            <a:off x="47980" y="1529979"/>
            <a:ext cx="9682434" cy="446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E46CB7E3-B96A-9DC3-CA5C-D037857684C6}"/>
              </a:ext>
            </a:extLst>
          </p:cNvPr>
          <p:cNvSpPr>
            <a:spLocks noGrp="1"/>
          </p:cNvSpPr>
          <p:nvPr>
            <p:ph type="title"/>
          </p:nvPr>
        </p:nvSpPr>
        <p:spPr/>
        <p:txBody>
          <a:bodyPr/>
          <a:lstStyle/>
          <a:p>
            <a:r>
              <a:rPr lang="en-US" b="1"/>
              <a:t>Sustainable Competitive Advantage</a:t>
            </a:r>
          </a:p>
        </p:txBody>
      </p:sp>
    </p:spTree>
    <p:extLst>
      <p:ext uri="{BB962C8B-B14F-4D97-AF65-F5344CB8AC3E}">
        <p14:creationId xmlns:p14="http://schemas.microsoft.com/office/powerpoint/2010/main" val="30615502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5F8F76-9AB8-4779-A837-0864499A6638}"/>
              </a:ext>
            </a:extLst>
          </p:cNvPr>
          <p:cNvSpPr>
            <a:spLocks noGrp="1"/>
          </p:cNvSpPr>
          <p:nvPr>
            <p:ph type="ftr" sz="quarter" idx="13"/>
          </p:nvPr>
        </p:nvSpPr>
        <p:spPr/>
        <p:txBody>
          <a:bodyPr/>
          <a:lstStyle/>
          <a:p>
            <a:endParaRPr lang="en-CA"/>
          </a:p>
        </p:txBody>
      </p:sp>
      <p:sp>
        <p:nvSpPr>
          <p:cNvPr id="5" name="Title 4">
            <a:extLst>
              <a:ext uri="{FF2B5EF4-FFF2-40B4-BE49-F238E27FC236}">
                <a16:creationId xmlns:a16="http://schemas.microsoft.com/office/drawing/2014/main" id="{943B58D7-1B9B-4CA5-8398-6EC9A45228E4}"/>
              </a:ext>
            </a:extLst>
          </p:cNvPr>
          <p:cNvSpPr>
            <a:spLocks noGrp="1"/>
          </p:cNvSpPr>
          <p:nvPr>
            <p:ph type="title"/>
          </p:nvPr>
        </p:nvSpPr>
        <p:spPr/>
        <p:txBody>
          <a:bodyPr/>
          <a:lstStyle/>
          <a:p>
            <a:r>
              <a:rPr lang="en-US"/>
              <a:t>Rating: </a:t>
            </a:r>
            <a:r>
              <a:rPr lang="en-US">
                <a:solidFill>
                  <a:srgbClr val="00B050"/>
                </a:solidFill>
              </a:rPr>
              <a:t>Buy</a:t>
            </a:r>
          </a:p>
        </p:txBody>
      </p:sp>
      <p:sp>
        <p:nvSpPr>
          <p:cNvPr id="6" name="Text Placeholder 5">
            <a:extLst>
              <a:ext uri="{FF2B5EF4-FFF2-40B4-BE49-F238E27FC236}">
                <a16:creationId xmlns:a16="http://schemas.microsoft.com/office/drawing/2014/main" id="{2EC12DB6-D8CA-4CA3-8ADC-7ACD8D4A53FA}"/>
              </a:ext>
            </a:extLst>
          </p:cNvPr>
          <p:cNvSpPr>
            <a:spLocks noGrp="1"/>
          </p:cNvSpPr>
          <p:nvPr>
            <p:ph type="body" sz="quarter" idx="12"/>
          </p:nvPr>
        </p:nvSpPr>
        <p:spPr/>
        <p:txBody>
          <a:bodyPr/>
          <a:lstStyle/>
          <a:p>
            <a:endParaRPr lang="en-US"/>
          </a:p>
        </p:txBody>
      </p:sp>
      <p:sp>
        <p:nvSpPr>
          <p:cNvPr id="8" name="Rectangle 7">
            <a:extLst>
              <a:ext uri="{FF2B5EF4-FFF2-40B4-BE49-F238E27FC236}">
                <a16:creationId xmlns:a16="http://schemas.microsoft.com/office/drawing/2014/main" id="{2F69990B-9711-6E96-D7CA-99E18760A8FB}"/>
              </a:ext>
            </a:extLst>
          </p:cNvPr>
          <p:cNvSpPr/>
          <p:nvPr/>
        </p:nvSpPr>
        <p:spPr bwMode="auto">
          <a:xfrm>
            <a:off x="331787" y="1273629"/>
            <a:ext cx="3314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kumimoji="0" lang="en-US" b="1" i="0" u="none" strike="noStrike" cap="none" normalizeH="0" baseline="0">
                <a:ln>
                  <a:noFill/>
                </a:ln>
                <a:solidFill>
                  <a:schemeClr val="bg1"/>
                </a:solidFill>
                <a:effectLst/>
                <a:latin typeface="Arial" charset="0"/>
              </a:rPr>
              <a:t>Investment Thesis</a:t>
            </a:r>
            <a:endParaRPr kumimoji="0" lang="en-CA" b="1" i="0" u="none" strike="noStrike" cap="none" normalizeH="0" baseline="0">
              <a:ln>
                <a:noFill/>
              </a:ln>
              <a:solidFill>
                <a:schemeClr val="bg1"/>
              </a:solidFill>
              <a:effectLst/>
              <a:latin typeface="Arial" charset="0"/>
            </a:endParaRPr>
          </a:p>
        </p:txBody>
      </p:sp>
      <p:sp>
        <p:nvSpPr>
          <p:cNvPr id="9" name="Rectangle 8">
            <a:extLst>
              <a:ext uri="{FF2B5EF4-FFF2-40B4-BE49-F238E27FC236}">
                <a16:creationId xmlns:a16="http://schemas.microsoft.com/office/drawing/2014/main" id="{56B30EEB-516F-6335-D689-6E26AF96D45E}"/>
              </a:ext>
            </a:extLst>
          </p:cNvPr>
          <p:cNvSpPr/>
          <p:nvPr/>
        </p:nvSpPr>
        <p:spPr bwMode="auto">
          <a:xfrm>
            <a:off x="4191000" y="1273629"/>
            <a:ext cx="5535613"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lang="en-US" b="1">
                <a:solidFill>
                  <a:schemeClr val="bg1"/>
                </a:solidFill>
              </a:rPr>
              <a:t>Price/Book Value</a:t>
            </a:r>
            <a:endParaRPr kumimoji="0" lang="en-CA" b="1" i="0" u="none" strike="noStrike" cap="none" normalizeH="0" baseline="0">
              <a:ln>
                <a:noFill/>
              </a:ln>
              <a:solidFill>
                <a:schemeClr val="bg1"/>
              </a:solidFill>
              <a:effectLst/>
              <a:latin typeface="Arial" charset="0"/>
            </a:endParaRPr>
          </a:p>
        </p:txBody>
      </p:sp>
      <p:sp>
        <p:nvSpPr>
          <p:cNvPr id="10" name="Rectangle 9">
            <a:extLst>
              <a:ext uri="{FF2B5EF4-FFF2-40B4-BE49-F238E27FC236}">
                <a16:creationId xmlns:a16="http://schemas.microsoft.com/office/drawing/2014/main" id="{71FEE9A1-7722-7190-9AB3-3FE56DB3A887}"/>
              </a:ext>
            </a:extLst>
          </p:cNvPr>
          <p:cNvSpPr/>
          <p:nvPr/>
        </p:nvSpPr>
        <p:spPr bwMode="auto">
          <a:xfrm>
            <a:off x="331787" y="1589314"/>
            <a:ext cx="3314927" cy="526323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Low-risk mining jurisdictions with long-term geologic potential and geopolitical stability</a:t>
            </a:r>
            <a:endParaRPr lang="en-US"/>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Disciplined capital allocation and shareholder returns driven by sustainable and high-quality assets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Low-cost, high-quality portfolio of assets with synergistic economies of scale with unique partnerships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Consistent dividend payment over 41-year span</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endParaRPr lang="en-US"/>
          </a:p>
          <a:p>
            <a:pPr marR="0" algn="l" defTabSz="1081088" rtl="0" eaLnBrk="1" fontAlgn="base" latinLnBrk="0" hangingPunct="1">
              <a:lnSpc>
                <a:spcPct val="150000"/>
              </a:lnSpc>
              <a:spcBef>
                <a:spcPct val="0"/>
              </a:spcBef>
              <a:spcAft>
                <a:spcPct val="0"/>
              </a:spcAft>
              <a:buClrTx/>
              <a:buSzTx/>
              <a:tabLst/>
            </a:pPr>
            <a:r>
              <a:rPr kumimoji="0" lang="en-US" sz="1200" b="0" i="0" u="none" strike="noStrike" cap="none" normalizeH="0" baseline="0">
                <a:ln>
                  <a:noFill/>
                </a:ln>
                <a:solidFill>
                  <a:schemeClr val="tx1"/>
                </a:solidFill>
                <a:effectLst/>
                <a:latin typeface="Arial" charset="0"/>
              </a:rPr>
              <a:t>Sustainable source of competitive advantage:</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b="1"/>
              <a:t>Low-cost, profitable, long-lifespan tier 1 mines in extremely safe, mining-friendly jurisdictions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Having the resources to operate mines and restructure operations to boost profitability and consolidate through cash generation</a:t>
            </a:r>
            <a:endParaRPr kumimoji="0" lang="en-CA" sz="1200" b="0" i="0" u="none" strike="noStrike" cap="none" normalizeH="0" baseline="0">
              <a:ln>
                <a:noFill/>
              </a:ln>
              <a:solidFill>
                <a:schemeClr val="tx1"/>
              </a:solidFill>
              <a:effectLst/>
              <a:latin typeface="Arial" charset="0"/>
            </a:endParaRPr>
          </a:p>
        </p:txBody>
      </p:sp>
      <p:graphicFrame>
        <p:nvGraphicFramePr>
          <p:cNvPr id="2" name="Chart 1">
            <a:extLst>
              <a:ext uri="{FF2B5EF4-FFF2-40B4-BE49-F238E27FC236}">
                <a16:creationId xmlns:a16="http://schemas.microsoft.com/office/drawing/2014/main" id="{9074B26C-B138-7534-DE3C-9E8D53DA6EE0}"/>
              </a:ext>
            </a:extLst>
          </p:cNvPr>
          <p:cNvGraphicFramePr>
            <a:graphicFrameLocks/>
          </p:cNvGraphicFramePr>
          <p:nvPr>
            <p:extLst>
              <p:ext uri="{D42A27DB-BD31-4B8C-83A1-F6EECF244321}">
                <p14:modId xmlns:p14="http://schemas.microsoft.com/office/powerpoint/2010/main" val="2794051343"/>
              </p:ext>
            </p:extLst>
          </p:nvPr>
        </p:nvGraphicFramePr>
        <p:xfrm>
          <a:off x="4191000" y="1772716"/>
          <a:ext cx="5535612" cy="49876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39424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F7CA1-CDDB-C383-1F7A-265C843AC2C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175A3F-2916-CD9C-0927-E2D19A526A78}"/>
              </a:ext>
            </a:extLst>
          </p:cNvPr>
          <p:cNvSpPr>
            <a:spLocks noGrp="1"/>
          </p:cNvSpPr>
          <p:nvPr>
            <p:ph type="ftr" sz="quarter" idx="10"/>
          </p:nvPr>
        </p:nvSpPr>
        <p:spPr/>
        <p:txBody>
          <a:bodyPr/>
          <a:lstStyle/>
          <a:p>
            <a:endParaRPr lang="en-CA"/>
          </a:p>
        </p:txBody>
      </p:sp>
      <p:sp>
        <p:nvSpPr>
          <p:cNvPr id="6" name="Text Placeholder 5">
            <a:extLst>
              <a:ext uri="{FF2B5EF4-FFF2-40B4-BE49-F238E27FC236}">
                <a16:creationId xmlns:a16="http://schemas.microsoft.com/office/drawing/2014/main" id="{9D78828C-CACE-ADF4-53D6-1008A708A9C8}"/>
              </a:ext>
            </a:extLst>
          </p:cNvPr>
          <p:cNvSpPr>
            <a:spLocks noGrp="1"/>
          </p:cNvSpPr>
          <p:nvPr>
            <p:ph type="body" sz="quarter" idx="13"/>
          </p:nvPr>
        </p:nvSpPr>
        <p:spPr/>
        <p:txBody>
          <a:bodyPr/>
          <a:lstStyle/>
          <a:p>
            <a:r>
              <a:rPr lang="en-US" sz="2400"/>
              <a:t>Barrick Mining Corporation (TSX:ABX)</a:t>
            </a:r>
          </a:p>
        </p:txBody>
      </p:sp>
      <p:pic>
        <p:nvPicPr>
          <p:cNvPr id="7" name="Logo 6">
            <a:extLst>
              <a:ext uri="{FF2B5EF4-FFF2-40B4-BE49-F238E27FC236}">
                <a16:creationId xmlns:a16="http://schemas.microsoft.com/office/drawing/2014/main" id="{F5DF78CE-87E8-4B06-8F4D-4B3F18EAA98F}"/>
              </a:ext>
            </a:extLst>
          </p:cNvPr>
          <p:cNvPicPr>
            <a:picLocks noChangeAspect="1"/>
          </p:cNvPicPr>
          <p:nvPr/>
        </p:nvPicPr>
        <p:blipFill dpi="330">
          <a:blip r:embed="rId2"/>
          <a:stretch>
            <a:fillRect/>
          </a:stretch>
        </p:blipFill>
        <p:spPr>
          <a:xfrm>
            <a:off x="329406" y="4057540"/>
            <a:ext cx="1800845" cy="279131"/>
          </a:xfrm>
          <a:prstGeom prst="rect">
            <a:avLst/>
          </a:prstGeom>
        </p:spPr>
      </p:pic>
    </p:spTree>
    <p:extLst>
      <p:ext uri="{BB962C8B-B14F-4D97-AF65-F5344CB8AC3E}">
        <p14:creationId xmlns:p14="http://schemas.microsoft.com/office/powerpoint/2010/main" val="8416418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E1DD-5444-1C3B-8D58-06128B17C8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5CDB83-6F32-525E-4C29-8040CE7EC7F8}"/>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4D438DF3-9ED9-DEF9-2330-DD2EFB6FF964}"/>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CFFE4DA0-DF19-06B8-2F06-25CA53E2A318}"/>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C959A0E9-5B44-C2AC-8A2A-C67DF6F74047}"/>
              </a:ext>
            </a:extLst>
          </p:cNvPr>
          <p:cNvSpPr>
            <a:spLocks noGrp="1"/>
          </p:cNvSpPr>
          <p:nvPr>
            <p:ph type="title"/>
          </p:nvPr>
        </p:nvSpPr>
        <p:spPr/>
        <p:txBody>
          <a:bodyPr/>
          <a:lstStyle/>
          <a:p>
            <a:r>
              <a:rPr lang="en-US" b="1">
                <a:cs typeface="Arial"/>
              </a:rPr>
              <a:t>1D Performance Snapshot</a:t>
            </a:r>
          </a:p>
        </p:txBody>
      </p:sp>
      <p:pic>
        <p:nvPicPr>
          <p:cNvPr id="5" name="Picture 4" descr="A screenshot of a computer&#10;&#10;AI-generated content may be incorrect.">
            <a:extLst>
              <a:ext uri="{FF2B5EF4-FFF2-40B4-BE49-F238E27FC236}">
                <a16:creationId xmlns:a16="http://schemas.microsoft.com/office/drawing/2014/main" id="{552CB97E-6BC6-88D1-9A38-73B5E7BA76E5}"/>
              </a:ext>
            </a:extLst>
          </p:cNvPr>
          <p:cNvPicPr>
            <a:picLocks noChangeAspect="1"/>
          </p:cNvPicPr>
          <p:nvPr/>
        </p:nvPicPr>
        <p:blipFill>
          <a:blip r:embed="rId2"/>
          <a:stretch>
            <a:fillRect/>
          </a:stretch>
        </p:blipFill>
        <p:spPr>
          <a:xfrm>
            <a:off x="327151" y="1078572"/>
            <a:ext cx="3086803" cy="1704975"/>
          </a:xfrm>
          <a:prstGeom prst="rect">
            <a:avLst/>
          </a:prstGeom>
        </p:spPr>
      </p:pic>
      <p:pic>
        <p:nvPicPr>
          <p:cNvPr id="7" name="Picture 6" descr="A screenshot of a graph&#10;&#10;AI-generated content may be incorrect.">
            <a:extLst>
              <a:ext uri="{FF2B5EF4-FFF2-40B4-BE49-F238E27FC236}">
                <a16:creationId xmlns:a16="http://schemas.microsoft.com/office/drawing/2014/main" id="{2FCBB0B1-3279-54FE-8EEE-A5293AB36DCC}"/>
              </a:ext>
            </a:extLst>
          </p:cNvPr>
          <p:cNvPicPr>
            <a:picLocks noChangeAspect="1"/>
          </p:cNvPicPr>
          <p:nvPr/>
        </p:nvPicPr>
        <p:blipFill>
          <a:blip r:embed="rId3"/>
          <a:stretch>
            <a:fillRect/>
          </a:stretch>
        </p:blipFill>
        <p:spPr>
          <a:xfrm>
            <a:off x="323866" y="2731779"/>
            <a:ext cx="9405922" cy="3901610"/>
          </a:xfrm>
          <a:prstGeom prst="rect">
            <a:avLst/>
          </a:prstGeom>
        </p:spPr>
      </p:pic>
    </p:spTree>
    <p:extLst>
      <p:ext uri="{BB962C8B-B14F-4D97-AF65-F5344CB8AC3E}">
        <p14:creationId xmlns:p14="http://schemas.microsoft.com/office/powerpoint/2010/main" val="42703773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4AB27-CAAE-DD03-31EF-C63BB45639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036A12B-7F43-6F11-D550-C44219D3A6E4}"/>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CC10BF64-D9ED-EC07-5B5D-DEF4B7C0508E}"/>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ACE395C3-1511-F773-EFAD-F09F77FAA1AA}"/>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008307E7-66A3-1BD1-7D84-2134DAF3D383}"/>
              </a:ext>
            </a:extLst>
          </p:cNvPr>
          <p:cNvSpPr>
            <a:spLocks noGrp="1"/>
          </p:cNvSpPr>
          <p:nvPr>
            <p:ph type="title"/>
          </p:nvPr>
        </p:nvSpPr>
        <p:spPr/>
        <p:txBody>
          <a:bodyPr/>
          <a:lstStyle/>
          <a:p>
            <a:r>
              <a:rPr lang="en-US" b="1">
                <a:cs typeface="Arial"/>
              </a:rPr>
              <a:t>1D Performance Snapshot</a:t>
            </a:r>
          </a:p>
        </p:txBody>
      </p:sp>
      <p:pic>
        <p:nvPicPr>
          <p:cNvPr id="11" name="Content Placeholder 10" descr="A close up of a price&#10;&#10;AI-generated content may be incorrect.">
            <a:extLst>
              <a:ext uri="{FF2B5EF4-FFF2-40B4-BE49-F238E27FC236}">
                <a16:creationId xmlns:a16="http://schemas.microsoft.com/office/drawing/2014/main" id="{D0CE0C4F-B8B7-AD5B-9301-85B8F1EC15FD}"/>
              </a:ext>
            </a:extLst>
          </p:cNvPr>
          <p:cNvPicPr>
            <a:picLocks noGrp="1" noChangeAspect="1"/>
          </p:cNvPicPr>
          <p:nvPr>
            <p:ph sz="quarter" idx="14"/>
          </p:nvPr>
        </p:nvPicPr>
        <p:blipFill>
          <a:blip r:embed="rId2"/>
          <a:stretch>
            <a:fillRect/>
          </a:stretch>
        </p:blipFill>
        <p:spPr bwMode="gray">
          <a:xfrm>
            <a:off x="327151" y="1049879"/>
            <a:ext cx="3015007" cy="168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screenshot of a graph&#10;&#10;AI-generated content may be incorrect.">
            <a:extLst>
              <a:ext uri="{FF2B5EF4-FFF2-40B4-BE49-F238E27FC236}">
                <a16:creationId xmlns:a16="http://schemas.microsoft.com/office/drawing/2014/main" id="{29CD40AC-E0EF-990E-C694-DF41F1864613}"/>
              </a:ext>
            </a:extLst>
          </p:cNvPr>
          <p:cNvPicPr>
            <a:picLocks noChangeAspect="1"/>
          </p:cNvPicPr>
          <p:nvPr/>
        </p:nvPicPr>
        <p:blipFill>
          <a:blip r:embed="rId3"/>
          <a:stretch>
            <a:fillRect/>
          </a:stretch>
        </p:blipFill>
        <p:spPr>
          <a:xfrm>
            <a:off x="327151" y="2734151"/>
            <a:ext cx="9387861" cy="4118252"/>
          </a:xfrm>
          <a:prstGeom prst="rect">
            <a:avLst/>
          </a:prstGeom>
        </p:spPr>
      </p:pic>
    </p:spTree>
    <p:extLst>
      <p:ext uri="{BB962C8B-B14F-4D97-AF65-F5344CB8AC3E}">
        <p14:creationId xmlns:p14="http://schemas.microsoft.com/office/powerpoint/2010/main" val="21750336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DFB3-BD73-5213-97FE-75343D970B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E523CC-9DC0-7A9D-21C8-4F010E9E42CF}"/>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5D2A6ACB-1053-5921-61A9-916D1D8FA6AB}"/>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338B4473-5C9F-0D5F-20FE-B4F403838581}"/>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D59C4D13-CEF7-814C-770E-55BB430EFA14}"/>
              </a:ext>
            </a:extLst>
          </p:cNvPr>
          <p:cNvSpPr>
            <a:spLocks noGrp="1"/>
          </p:cNvSpPr>
          <p:nvPr>
            <p:ph type="title"/>
          </p:nvPr>
        </p:nvSpPr>
        <p:spPr/>
        <p:txBody>
          <a:bodyPr/>
          <a:lstStyle/>
          <a:p>
            <a:r>
              <a:rPr lang="en-US" b="1">
                <a:cs typeface="Arial"/>
              </a:rPr>
              <a:t>1-Year Price Chart</a:t>
            </a:r>
          </a:p>
        </p:txBody>
      </p:sp>
      <p:pic>
        <p:nvPicPr>
          <p:cNvPr id="9" name="Content Placeholder 8" descr="A graph with blue lines and red and green lines&#10;&#10;AI-generated content may be incorrect.">
            <a:extLst>
              <a:ext uri="{FF2B5EF4-FFF2-40B4-BE49-F238E27FC236}">
                <a16:creationId xmlns:a16="http://schemas.microsoft.com/office/drawing/2014/main" id="{C2DF61A9-9E3C-1898-78D3-2BA57FE9265B}"/>
              </a:ext>
            </a:extLst>
          </p:cNvPr>
          <p:cNvPicPr>
            <a:picLocks noGrp="1" noChangeAspect="1"/>
          </p:cNvPicPr>
          <p:nvPr>
            <p:ph sz="quarter" idx="14"/>
          </p:nvPr>
        </p:nvPicPr>
        <p:blipFill>
          <a:blip r:embed="rId2"/>
          <a:stretch>
            <a:fillRect/>
          </a:stretch>
        </p:blipFill>
        <p:spPr bwMode="gray">
          <a:xfrm>
            <a:off x="334197" y="2390874"/>
            <a:ext cx="9394071" cy="267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graph with numbers and lines&#10;&#10;AI-generated content may be incorrect.">
            <a:extLst>
              <a:ext uri="{FF2B5EF4-FFF2-40B4-BE49-F238E27FC236}">
                <a16:creationId xmlns:a16="http://schemas.microsoft.com/office/drawing/2014/main" id="{E931FADA-4ED2-F0F2-41BB-F2B20196EE9E}"/>
              </a:ext>
            </a:extLst>
          </p:cNvPr>
          <p:cNvPicPr>
            <a:picLocks noChangeAspect="1"/>
          </p:cNvPicPr>
          <p:nvPr/>
        </p:nvPicPr>
        <p:blipFill>
          <a:blip r:embed="rId3"/>
          <a:stretch>
            <a:fillRect/>
          </a:stretch>
        </p:blipFill>
        <p:spPr>
          <a:xfrm>
            <a:off x="336655" y="1485627"/>
            <a:ext cx="9398238" cy="4801146"/>
          </a:xfrm>
          <a:prstGeom prst="rect">
            <a:avLst/>
          </a:prstGeom>
        </p:spPr>
      </p:pic>
    </p:spTree>
    <p:extLst>
      <p:ext uri="{BB962C8B-B14F-4D97-AF65-F5344CB8AC3E}">
        <p14:creationId xmlns:p14="http://schemas.microsoft.com/office/powerpoint/2010/main" val="77130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3762D98-D4C5-79CE-4B12-ABEF5CC2C59E}"/>
              </a:ext>
            </a:extLst>
          </p:cNvPr>
          <p:cNvSpPr>
            <a:spLocks noGrp="1"/>
          </p:cNvSpPr>
          <p:nvPr>
            <p:ph type="ftr" sz="quarter" idx="13"/>
          </p:nvPr>
        </p:nvSpPr>
        <p:spPr/>
        <p:txBody>
          <a:bodyPr/>
          <a:lstStyle/>
          <a:p>
            <a:endParaRPr lang="en-CA"/>
          </a:p>
        </p:txBody>
      </p:sp>
      <p:sp>
        <p:nvSpPr>
          <p:cNvPr id="6" name="TextBox 5">
            <a:extLst>
              <a:ext uri="{FF2B5EF4-FFF2-40B4-BE49-F238E27FC236}">
                <a16:creationId xmlns:a16="http://schemas.microsoft.com/office/drawing/2014/main" id="{635F4467-70AF-BBBC-0C7B-32CAB88C3466}"/>
              </a:ext>
            </a:extLst>
          </p:cNvPr>
          <p:cNvSpPr txBox="1"/>
          <p:nvPr/>
        </p:nvSpPr>
        <p:spPr>
          <a:xfrm>
            <a:off x="214003" y="334034"/>
            <a:ext cx="4804970" cy="615553"/>
          </a:xfrm>
          <a:prstGeom prst="rect">
            <a:avLst/>
          </a:prstGeom>
          <a:noFill/>
        </p:spPr>
        <p:txBody>
          <a:bodyPr rot="0" spcFirstLastPara="0" vertOverflow="overflow" horzOverflow="overflow" vert="horz" wrap="none" lIns="0" tIns="45720" rIns="0" bIns="45720" numCol="1" spcCol="0" rtlCol="0" fromWordArt="0" anchor="t" anchorCtr="0" forceAA="0" compatLnSpc="1">
            <a:prstTxWarp prst="textNoShape">
              <a:avLst/>
            </a:prstTxWarp>
            <a:spAutoFit/>
          </a:bodyPr>
          <a:lstStyle/>
          <a:p>
            <a:r>
              <a:rPr lang="en-CA" sz="2400" b="1" baseline="0">
                <a:solidFill>
                  <a:srgbClr val="002060"/>
                </a:solidFill>
                <a:latin typeface="Arial"/>
              </a:rPr>
              <a:t>National Instrument (NI) 43-101</a:t>
            </a:r>
            <a:endParaRPr lang="en-US"/>
          </a:p>
          <a:p>
            <a:pPr algn="l"/>
            <a:endParaRPr lang="en-US" sz="1000" err="1"/>
          </a:p>
        </p:txBody>
      </p:sp>
      <p:pic>
        <p:nvPicPr>
          <p:cNvPr id="7" name="Picture 6" descr="A diagram of a company&amp;#39;s law&#10;&#10;AI-generated content may be incorrect.">
            <a:extLst>
              <a:ext uri="{FF2B5EF4-FFF2-40B4-BE49-F238E27FC236}">
                <a16:creationId xmlns:a16="http://schemas.microsoft.com/office/drawing/2014/main" id="{2E08F6F1-FF62-2EBD-6DDD-9B044D8B72DF}"/>
              </a:ext>
            </a:extLst>
          </p:cNvPr>
          <p:cNvPicPr>
            <a:picLocks noChangeAspect="1"/>
          </p:cNvPicPr>
          <p:nvPr/>
        </p:nvPicPr>
        <p:blipFill>
          <a:blip r:embed="rId2"/>
          <a:stretch>
            <a:fillRect/>
          </a:stretch>
        </p:blipFill>
        <p:spPr>
          <a:xfrm>
            <a:off x="434853" y="1399397"/>
            <a:ext cx="9291302" cy="4419600"/>
          </a:xfrm>
          <a:prstGeom prst="rect">
            <a:avLst/>
          </a:prstGeom>
        </p:spPr>
      </p:pic>
    </p:spTree>
    <p:extLst>
      <p:ext uri="{BB962C8B-B14F-4D97-AF65-F5344CB8AC3E}">
        <p14:creationId xmlns:p14="http://schemas.microsoft.com/office/powerpoint/2010/main" val="159059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4AD61-9B9C-F6B5-22E5-14C06AD383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EAAC29-0324-D595-6FEC-13D1E45B6EAB}"/>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F9A23471-3EB2-DD4E-288F-FA59D13A031A}"/>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1514FECE-08BC-F58F-4730-2447C9DA24DE}"/>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4F254F9E-59EC-CC7E-B883-9897A23EB559}"/>
              </a:ext>
            </a:extLst>
          </p:cNvPr>
          <p:cNvSpPr>
            <a:spLocks noGrp="1"/>
          </p:cNvSpPr>
          <p:nvPr>
            <p:ph type="title"/>
          </p:nvPr>
        </p:nvSpPr>
        <p:spPr/>
        <p:txBody>
          <a:bodyPr/>
          <a:lstStyle/>
          <a:p>
            <a:r>
              <a:rPr lang="en-US" b="1">
                <a:cs typeface="Arial"/>
              </a:rPr>
              <a:t>5-Year Price Chart</a:t>
            </a:r>
          </a:p>
        </p:txBody>
      </p:sp>
      <p:pic>
        <p:nvPicPr>
          <p:cNvPr id="9" name="Content Placeholder 8" descr="A graph with blue and red lines&#10;&#10;AI-generated content may be incorrect.">
            <a:extLst>
              <a:ext uri="{FF2B5EF4-FFF2-40B4-BE49-F238E27FC236}">
                <a16:creationId xmlns:a16="http://schemas.microsoft.com/office/drawing/2014/main" id="{BA12862D-8338-A8CE-45FE-4319CFBF1CC3}"/>
              </a:ext>
            </a:extLst>
          </p:cNvPr>
          <p:cNvPicPr>
            <a:picLocks noGrp="1" noChangeAspect="1"/>
          </p:cNvPicPr>
          <p:nvPr>
            <p:ph sz="quarter" idx="14"/>
          </p:nvPr>
        </p:nvPicPr>
        <p:blipFill>
          <a:blip r:embed="rId2"/>
          <a:stretch>
            <a:fillRect/>
          </a:stretch>
        </p:blipFill>
        <p:spPr bwMode="gray">
          <a:xfrm>
            <a:off x="334198" y="2390874"/>
            <a:ext cx="9394069" cy="267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854B081-D863-6027-6A65-99EEE627390A}"/>
              </a:ext>
            </a:extLst>
          </p:cNvPr>
          <p:cNvPicPr>
            <a:picLocks noChangeAspect="1"/>
          </p:cNvPicPr>
          <p:nvPr/>
        </p:nvPicPr>
        <p:blipFill>
          <a:blip r:embed="rId3"/>
          <a:stretch>
            <a:fillRect/>
          </a:stretch>
        </p:blipFill>
        <p:spPr>
          <a:xfrm>
            <a:off x="322628" y="1481451"/>
            <a:ext cx="9398238" cy="4809497"/>
          </a:xfrm>
          <a:prstGeom prst="rect">
            <a:avLst/>
          </a:prstGeom>
        </p:spPr>
      </p:pic>
    </p:spTree>
    <p:extLst>
      <p:ext uri="{BB962C8B-B14F-4D97-AF65-F5344CB8AC3E}">
        <p14:creationId xmlns:p14="http://schemas.microsoft.com/office/powerpoint/2010/main" val="25430515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BA63-4EFD-9D3E-AA52-CCDA9004CC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AD6631-2216-7D68-4FC0-D0683B63023D}"/>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6DB24928-A16D-E4DA-C78B-A37DFEDBED24}"/>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C01132AB-9769-6659-5D21-26CEE3C5880F}"/>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EB196914-B567-A675-47E1-5F2E8A270C89}"/>
              </a:ext>
            </a:extLst>
          </p:cNvPr>
          <p:cNvSpPr>
            <a:spLocks noGrp="1"/>
          </p:cNvSpPr>
          <p:nvPr>
            <p:ph type="title"/>
          </p:nvPr>
        </p:nvSpPr>
        <p:spPr/>
        <p:txBody>
          <a:bodyPr/>
          <a:lstStyle/>
          <a:p>
            <a:r>
              <a:rPr lang="en-US" b="1">
                <a:cs typeface="Arial"/>
              </a:rPr>
              <a:t>10-Year Price Chart</a:t>
            </a:r>
          </a:p>
        </p:txBody>
      </p:sp>
      <p:pic>
        <p:nvPicPr>
          <p:cNvPr id="5" name="Picture 4" descr="A graph with blue line and green line&#10;&#10;AI-generated content may be incorrect.">
            <a:extLst>
              <a:ext uri="{FF2B5EF4-FFF2-40B4-BE49-F238E27FC236}">
                <a16:creationId xmlns:a16="http://schemas.microsoft.com/office/drawing/2014/main" id="{39089126-D7EB-FCA7-755C-0939C86C0136}"/>
              </a:ext>
            </a:extLst>
          </p:cNvPr>
          <p:cNvPicPr>
            <a:picLocks noChangeAspect="1"/>
          </p:cNvPicPr>
          <p:nvPr/>
        </p:nvPicPr>
        <p:blipFill>
          <a:blip r:embed="rId2"/>
          <a:stretch>
            <a:fillRect/>
          </a:stretch>
        </p:blipFill>
        <p:spPr>
          <a:xfrm>
            <a:off x="308601" y="2653876"/>
            <a:ext cx="9412266" cy="3895625"/>
          </a:xfrm>
          <a:prstGeom prst="rect">
            <a:avLst/>
          </a:prstGeom>
        </p:spPr>
      </p:pic>
      <p:pic>
        <p:nvPicPr>
          <p:cNvPr id="10" name="Picture 9" descr="A graph with different colored lines&#10;&#10;AI-generated content may be incorrect.">
            <a:extLst>
              <a:ext uri="{FF2B5EF4-FFF2-40B4-BE49-F238E27FC236}">
                <a16:creationId xmlns:a16="http://schemas.microsoft.com/office/drawing/2014/main" id="{DD594FB2-A0C5-031D-A78C-97B1D8E106E3}"/>
              </a:ext>
            </a:extLst>
          </p:cNvPr>
          <p:cNvPicPr>
            <a:picLocks noChangeAspect="1"/>
          </p:cNvPicPr>
          <p:nvPr/>
        </p:nvPicPr>
        <p:blipFill>
          <a:blip r:embed="rId3"/>
          <a:stretch>
            <a:fillRect/>
          </a:stretch>
        </p:blipFill>
        <p:spPr>
          <a:xfrm>
            <a:off x="308626" y="1485627"/>
            <a:ext cx="9370182" cy="4801146"/>
          </a:xfrm>
          <a:prstGeom prst="rect">
            <a:avLst/>
          </a:prstGeom>
        </p:spPr>
      </p:pic>
    </p:spTree>
    <p:extLst>
      <p:ext uri="{BB962C8B-B14F-4D97-AF65-F5344CB8AC3E}">
        <p14:creationId xmlns:p14="http://schemas.microsoft.com/office/powerpoint/2010/main" val="18807120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01FDB-F9DA-E990-B52D-A1D97A42742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3E4B0F-6B3C-F8D2-0DF8-9C5864C380DE}"/>
              </a:ext>
            </a:extLst>
          </p:cNvPr>
          <p:cNvSpPr>
            <a:spLocks noGrp="1"/>
          </p:cNvSpPr>
          <p:nvPr>
            <p:ph type="ftr" sz="quarter" idx="13"/>
          </p:nvPr>
        </p:nvSpPr>
        <p:spPr/>
        <p:txBody>
          <a:bodyPr/>
          <a:lstStyle/>
          <a:p>
            <a:r>
              <a:rPr lang="en-US">
                <a:ea typeface="LF_Kai"/>
                <a:cs typeface="Arial"/>
              </a:rPr>
              <a:t>Source(s): Trading View</a:t>
            </a:r>
            <a:endParaRPr lang="en-US">
              <a:ea typeface="LF_Kai"/>
            </a:endParaRPr>
          </a:p>
        </p:txBody>
      </p:sp>
      <p:sp>
        <p:nvSpPr>
          <p:cNvPr id="6" name="Title 5">
            <a:extLst>
              <a:ext uri="{FF2B5EF4-FFF2-40B4-BE49-F238E27FC236}">
                <a16:creationId xmlns:a16="http://schemas.microsoft.com/office/drawing/2014/main" id="{8241D888-B1E4-C951-D816-AE300E54C2D0}"/>
              </a:ext>
            </a:extLst>
          </p:cNvPr>
          <p:cNvSpPr>
            <a:spLocks noGrp="1"/>
          </p:cNvSpPr>
          <p:nvPr>
            <p:ph type="title"/>
          </p:nvPr>
        </p:nvSpPr>
        <p:spPr/>
        <p:txBody>
          <a:bodyPr/>
          <a:lstStyle/>
          <a:p>
            <a:r>
              <a:rPr lang="en-US" b="1"/>
              <a:t>1 Year Price Performance Vs TSX Composite Index and Gold</a:t>
            </a:r>
            <a:endParaRPr lang="en-US" b="1">
              <a:cs typeface="Arial"/>
            </a:endParaRPr>
          </a:p>
        </p:txBody>
      </p:sp>
      <p:sp>
        <p:nvSpPr>
          <p:cNvPr id="13" name="Text Placeholder 12">
            <a:extLst>
              <a:ext uri="{FF2B5EF4-FFF2-40B4-BE49-F238E27FC236}">
                <a16:creationId xmlns:a16="http://schemas.microsoft.com/office/drawing/2014/main" id="{99B095CB-94AE-4E66-B2BF-D7D766FF14FD}"/>
              </a:ext>
            </a:extLst>
          </p:cNvPr>
          <p:cNvSpPr>
            <a:spLocks noGrp="1"/>
          </p:cNvSpPr>
          <p:nvPr>
            <p:ph type="body" sz="quarter" idx="12"/>
          </p:nvPr>
        </p:nvSpPr>
        <p:spPr/>
        <p:txBody>
          <a:bodyPr/>
          <a:lstStyle/>
          <a:p>
            <a:endParaRPr lang="en-US"/>
          </a:p>
        </p:txBody>
      </p:sp>
      <p:pic>
        <p:nvPicPr>
          <p:cNvPr id="4" name="Picture 3" descr="A graph with different colored lines&#10;&#10;AI-generated content may be incorrect.">
            <a:extLst>
              <a:ext uri="{FF2B5EF4-FFF2-40B4-BE49-F238E27FC236}">
                <a16:creationId xmlns:a16="http://schemas.microsoft.com/office/drawing/2014/main" id="{7CC69591-C980-43C1-7F9C-D43BD9BE015C}"/>
              </a:ext>
            </a:extLst>
          </p:cNvPr>
          <p:cNvPicPr>
            <a:picLocks noChangeAspect="1"/>
          </p:cNvPicPr>
          <p:nvPr/>
        </p:nvPicPr>
        <p:blipFill>
          <a:blip r:embed="rId2"/>
          <a:stretch>
            <a:fillRect/>
          </a:stretch>
        </p:blipFill>
        <p:spPr>
          <a:xfrm>
            <a:off x="329364" y="1044610"/>
            <a:ext cx="9403002" cy="5970104"/>
          </a:xfrm>
          <a:prstGeom prst="rect">
            <a:avLst/>
          </a:prstGeom>
        </p:spPr>
      </p:pic>
    </p:spTree>
    <p:extLst>
      <p:ext uri="{BB962C8B-B14F-4D97-AF65-F5344CB8AC3E}">
        <p14:creationId xmlns:p14="http://schemas.microsoft.com/office/powerpoint/2010/main" val="11933387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93A0A-E8C2-D8AB-F5B8-624E94BA35F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399578-1975-CC0A-E7A9-9FECA7FD66B0}"/>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err="1">
              <a:ea typeface="LF_Kai"/>
            </a:endParaRPr>
          </a:p>
        </p:txBody>
      </p:sp>
      <p:sp>
        <p:nvSpPr>
          <p:cNvPr id="6" name="Title 5">
            <a:extLst>
              <a:ext uri="{FF2B5EF4-FFF2-40B4-BE49-F238E27FC236}">
                <a16:creationId xmlns:a16="http://schemas.microsoft.com/office/drawing/2014/main" id="{5816066F-1A05-C5E5-CE0D-814212F855C0}"/>
              </a:ext>
            </a:extLst>
          </p:cNvPr>
          <p:cNvSpPr>
            <a:spLocks noGrp="1"/>
          </p:cNvSpPr>
          <p:nvPr>
            <p:ph type="title"/>
          </p:nvPr>
        </p:nvSpPr>
        <p:spPr/>
        <p:txBody>
          <a:bodyPr/>
          <a:lstStyle/>
          <a:p>
            <a:r>
              <a:rPr lang="en-US" b="1"/>
              <a:t>1 Year Price Performance Vs AEM &amp; K</a:t>
            </a:r>
          </a:p>
        </p:txBody>
      </p:sp>
      <p:sp>
        <p:nvSpPr>
          <p:cNvPr id="13" name="Text Placeholder 12">
            <a:extLst>
              <a:ext uri="{FF2B5EF4-FFF2-40B4-BE49-F238E27FC236}">
                <a16:creationId xmlns:a16="http://schemas.microsoft.com/office/drawing/2014/main" id="{777FA0E6-4666-46BC-A6D7-2B3B746BB262}"/>
              </a:ext>
            </a:extLst>
          </p:cNvPr>
          <p:cNvSpPr>
            <a:spLocks noGrp="1"/>
          </p:cNvSpPr>
          <p:nvPr>
            <p:ph type="body" sz="quarter" idx="12"/>
          </p:nvPr>
        </p:nvSpPr>
        <p:spPr/>
        <p:txBody>
          <a:bodyPr/>
          <a:lstStyle/>
          <a:p>
            <a:endParaRPr lang="en-US"/>
          </a:p>
        </p:txBody>
      </p:sp>
      <p:pic>
        <p:nvPicPr>
          <p:cNvPr id="5" name="Picture 4" descr="A graph of stock market&#10;&#10;AI-generated content may be incorrect.">
            <a:extLst>
              <a:ext uri="{FF2B5EF4-FFF2-40B4-BE49-F238E27FC236}">
                <a16:creationId xmlns:a16="http://schemas.microsoft.com/office/drawing/2014/main" id="{6FDE927B-038C-1B94-4171-EC48733AE5B4}"/>
              </a:ext>
            </a:extLst>
          </p:cNvPr>
          <p:cNvPicPr>
            <a:picLocks noChangeAspect="1"/>
          </p:cNvPicPr>
          <p:nvPr/>
        </p:nvPicPr>
        <p:blipFill>
          <a:blip r:embed="rId2"/>
          <a:stretch>
            <a:fillRect/>
          </a:stretch>
        </p:blipFill>
        <p:spPr>
          <a:xfrm>
            <a:off x="329364" y="1045249"/>
            <a:ext cx="9403002" cy="5968915"/>
          </a:xfrm>
          <a:prstGeom prst="rect">
            <a:avLst/>
          </a:prstGeom>
        </p:spPr>
      </p:pic>
    </p:spTree>
    <p:extLst>
      <p:ext uri="{BB962C8B-B14F-4D97-AF65-F5344CB8AC3E}">
        <p14:creationId xmlns:p14="http://schemas.microsoft.com/office/powerpoint/2010/main" val="21173229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C5C03-B208-ECB8-DE3A-82B2C27A16F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4D606B-60C6-FD81-5396-CE6E38AF9CE7}"/>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err="1">
              <a:ea typeface="LF_Kai"/>
            </a:endParaRPr>
          </a:p>
        </p:txBody>
      </p:sp>
      <p:sp>
        <p:nvSpPr>
          <p:cNvPr id="6" name="Title 5">
            <a:extLst>
              <a:ext uri="{FF2B5EF4-FFF2-40B4-BE49-F238E27FC236}">
                <a16:creationId xmlns:a16="http://schemas.microsoft.com/office/drawing/2014/main" id="{008D9749-4221-7D20-6260-57B0D1E9A212}"/>
              </a:ext>
            </a:extLst>
          </p:cNvPr>
          <p:cNvSpPr>
            <a:spLocks noGrp="1"/>
          </p:cNvSpPr>
          <p:nvPr>
            <p:ph type="title"/>
          </p:nvPr>
        </p:nvSpPr>
        <p:spPr/>
        <p:txBody>
          <a:bodyPr/>
          <a:lstStyle/>
          <a:p>
            <a:r>
              <a:rPr lang="en-US" b="1"/>
              <a:t>5 Year Price Performance Vs TSX Composite Index and Gold</a:t>
            </a:r>
            <a:endParaRPr lang="en-US" b="1">
              <a:cs typeface="Arial"/>
            </a:endParaRPr>
          </a:p>
        </p:txBody>
      </p:sp>
      <p:sp>
        <p:nvSpPr>
          <p:cNvPr id="11" name="Text Placeholder 10">
            <a:extLst>
              <a:ext uri="{FF2B5EF4-FFF2-40B4-BE49-F238E27FC236}">
                <a16:creationId xmlns:a16="http://schemas.microsoft.com/office/drawing/2014/main" id="{C1A4C8DC-631E-44D9-BD6B-F539A115BB17}"/>
              </a:ext>
            </a:extLst>
          </p:cNvPr>
          <p:cNvSpPr>
            <a:spLocks noGrp="1"/>
          </p:cNvSpPr>
          <p:nvPr>
            <p:ph type="body" sz="quarter" idx="12"/>
          </p:nvPr>
        </p:nvSpPr>
        <p:spPr/>
        <p:txBody>
          <a:bodyPr/>
          <a:lstStyle/>
          <a:p>
            <a:endParaRPr lang="en-US"/>
          </a:p>
        </p:txBody>
      </p:sp>
      <p:pic>
        <p:nvPicPr>
          <p:cNvPr id="5" name="Content Placeholder 4" descr="A graph of stock market&#10;&#10;AI-generated content may be incorrect.">
            <a:extLst>
              <a:ext uri="{FF2B5EF4-FFF2-40B4-BE49-F238E27FC236}">
                <a16:creationId xmlns:a16="http://schemas.microsoft.com/office/drawing/2014/main" id="{98833718-F80A-A963-842E-25BD925AED65}"/>
              </a:ext>
            </a:extLst>
          </p:cNvPr>
          <p:cNvPicPr>
            <a:picLocks noGrp="1" noChangeAspect="1"/>
          </p:cNvPicPr>
          <p:nvPr>
            <p:ph sz="quarter" idx="14"/>
          </p:nvPr>
        </p:nvPicPr>
        <p:blipFill>
          <a:blip r:embed="rId2"/>
          <a:stretch>
            <a:fillRect/>
          </a:stretch>
        </p:blipFill>
        <p:spPr bwMode="gray">
          <a:xfrm>
            <a:off x="328431" y="1056003"/>
            <a:ext cx="9411263" cy="595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5316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9DBFC-A7DB-742F-9D60-60EB9D1D9A2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7C2592-F6E5-86EB-7D00-50E6A3AEE6DA}"/>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err="1">
              <a:ea typeface="LF_Kai"/>
            </a:endParaRPr>
          </a:p>
        </p:txBody>
      </p:sp>
      <p:sp>
        <p:nvSpPr>
          <p:cNvPr id="6" name="Title 5">
            <a:extLst>
              <a:ext uri="{FF2B5EF4-FFF2-40B4-BE49-F238E27FC236}">
                <a16:creationId xmlns:a16="http://schemas.microsoft.com/office/drawing/2014/main" id="{EE2927CD-52CD-08B5-5419-FBF9ABBEE891}"/>
              </a:ext>
            </a:extLst>
          </p:cNvPr>
          <p:cNvSpPr>
            <a:spLocks noGrp="1"/>
          </p:cNvSpPr>
          <p:nvPr>
            <p:ph type="title"/>
          </p:nvPr>
        </p:nvSpPr>
        <p:spPr/>
        <p:txBody>
          <a:bodyPr/>
          <a:lstStyle/>
          <a:p>
            <a:r>
              <a:rPr lang="en-US" b="1"/>
              <a:t>5 Year Price Performance Vs ABX &amp; K</a:t>
            </a:r>
            <a:endParaRPr lang="en-US" b="1">
              <a:cs typeface="Arial"/>
            </a:endParaRPr>
          </a:p>
        </p:txBody>
      </p:sp>
      <p:sp>
        <p:nvSpPr>
          <p:cNvPr id="9" name="Text Placeholder 8">
            <a:extLst>
              <a:ext uri="{FF2B5EF4-FFF2-40B4-BE49-F238E27FC236}">
                <a16:creationId xmlns:a16="http://schemas.microsoft.com/office/drawing/2014/main" id="{F071114F-888F-4ED6-82E4-777C18EC9B52}"/>
              </a:ext>
            </a:extLst>
          </p:cNvPr>
          <p:cNvSpPr>
            <a:spLocks noGrp="1"/>
          </p:cNvSpPr>
          <p:nvPr>
            <p:ph type="body" sz="quarter" idx="12"/>
          </p:nvPr>
        </p:nvSpPr>
        <p:spPr/>
        <p:txBody>
          <a:bodyPr/>
          <a:lstStyle/>
          <a:p>
            <a:endParaRPr lang="en-US"/>
          </a:p>
        </p:txBody>
      </p:sp>
      <p:pic>
        <p:nvPicPr>
          <p:cNvPr id="5" name="Content Placeholder 4" descr="A graph of stock market&#10;&#10;AI-generated content may be incorrect.">
            <a:extLst>
              <a:ext uri="{FF2B5EF4-FFF2-40B4-BE49-F238E27FC236}">
                <a16:creationId xmlns:a16="http://schemas.microsoft.com/office/drawing/2014/main" id="{D23B1581-6375-F648-1804-775A5143E07E}"/>
              </a:ext>
            </a:extLst>
          </p:cNvPr>
          <p:cNvPicPr>
            <a:picLocks noGrp="1" noChangeAspect="1"/>
          </p:cNvPicPr>
          <p:nvPr>
            <p:ph sz="quarter" idx="14"/>
          </p:nvPr>
        </p:nvPicPr>
        <p:blipFill>
          <a:blip r:embed="rId2"/>
          <a:stretch>
            <a:fillRect/>
          </a:stretch>
        </p:blipFill>
        <p:spPr bwMode="gray">
          <a:xfrm>
            <a:off x="330353" y="1040671"/>
            <a:ext cx="9388780" cy="598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5817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21CFA-5B7D-1BEC-938C-5F11EFAFD8D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E27B3AD-AADE-F59A-CC35-0D926BB5D43C}"/>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err="1">
              <a:ea typeface="LF_Kai"/>
            </a:endParaRPr>
          </a:p>
        </p:txBody>
      </p:sp>
      <p:sp>
        <p:nvSpPr>
          <p:cNvPr id="6" name="Title 5">
            <a:extLst>
              <a:ext uri="{FF2B5EF4-FFF2-40B4-BE49-F238E27FC236}">
                <a16:creationId xmlns:a16="http://schemas.microsoft.com/office/drawing/2014/main" id="{1F9C0338-448C-ADE9-693B-CFEFEA761A59}"/>
              </a:ext>
            </a:extLst>
          </p:cNvPr>
          <p:cNvSpPr>
            <a:spLocks noGrp="1"/>
          </p:cNvSpPr>
          <p:nvPr>
            <p:ph type="title"/>
          </p:nvPr>
        </p:nvSpPr>
        <p:spPr/>
        <p:txBody>
          <a:bodyPr/>
          <a:lstStyle/>
          <a:p>
            <a:r>
              <a:rPr lang="en-US" b="1"/>
              <a:t>10 Year Price Performance Vs TSX Composite Index and Gold</a:t>
            </a:r>
            <a:endParaRPr lang="en-US" b="1">
              <a:cs typeface="Arial"/>
            </a:endParaRPr>
          </a:p>
        </p:txBody>
      </p:sp>
      <p:sp>
        <p:nvSpPr>
          <p:cNvPr id="9" name="Text Placeholder 8">
            <a:extLst>
              <a:ext uri="{FF2B5EF4-FFF2-40B4-BE49-F238E27FC236}">
                <a16:creationId xmlns:a16="http://schemas.microsoft.com/office/drawing/2014/main" id="{C171BAA7-DE3C-4A2A-B624-8F013DBF50AF}"/>
              </a:ext>
            </a:extLst>
          </p:cNvPr>
          <p:cNvSpPr>
            <a:spLocks noGrp="1"/>
          </p:cNvSpPr>
          <p:nvPr>
            <p:ph type="body" sz="quarter" idx="12"/>
          </p:nvPr>
        </p:nvSpPr>
        <p:spPr/>
        <p:txBody>
          <a:bodyPr/>
          <a:lstStyle/>
          <a:p>
            <a:endParaRPr lang="en-US"/>
          </a:p>
        </p:txBody>
      </p:sp>
      <p:pic>
        <p:nvPicPr>
          <p:cNvPr id="7" name="Content Placeholder 6" descr="A graph with different colored lines&#10;&#10;AI-generated content may be incorrect.">
            <a:extLst>
              <a:ext uri="{FF2B5EF4-FFF2-40B4-BE49-F238E27FC236}">
                <a16:creationId xmlns:a16="http://schemas.microsoft.com/office/drawing/2014/main" id="{4C132905-F6DF-DABC-EE80-C93D3843C814}"/>
              </a:ext>
            </a:extLst>
          </p:cNvPr>
          <p:cNvPicPr>
            <a:picLocks noGrp="1" noChangeAspect="1"/>
          </p:cNvPicPr>
          <p:nvPr>
            <p:ph sz="quarter" idx="14"/>
          </p:nvPr>
        </p:nvPicPr>
        <p:blipFill>
          <a:blip r:embed="rId2"/>
          <a:stretch>
            <a:fillRect/>
          </a:stretch>
        </p:blipFill>
        <p:spPr bwMode="gray">
          <a:xfrm>
            <a:off x="333996" y="1053646"/>
            <a:ext cx="9394473" cy="58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8087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F182D-2DE4-AD26-6D84-20303888B30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2EF09B-A52D-E697-9E95-FE8420DD6240}"/>
              </a:ext>
            </a:extLst>
          </p:cNvPr>
          <p:cNvSpPr>
            <a:spLocks noGrp="1"/>
          </p:cNvSpPr>
          <p:nvPr>
            <p:ph type="ftr" sz="quarter" idx="13"/>
          </p:nvPr>
        </p:nvSpPr>
        <p:spPr/>
        <p:txBody>
          <a:bodyPr/>
          <a:lstStyle/>
          <a:p>
            <a:r>
              <a:rPr lang="en-US">
                <a:ea typeface="LF_Kai"/>
                <a:cs typeface="Arial"/>
              </a:rPr>
              <a:t>Source(s): Bloomberg</a:t>
            </a:r>
            <a:endParaRPr lang="en-US">
              <a:ea typeface="LF_Kai"/>
            </a:endParaRPr>
          </a:p>
        </p:txBody>
      </p:sp>
      <p:sp>
        <p:nvSpPr>
          <p:cNvPr id="6" name="Title 5">
            <a:extLst>
              <a:ext uri="{FF2B5EF4-FFF2-40B4-BE49-F238E27FC236}">
                <a16:creationId xmlns:a16="http://schemas.microsoft.com/office/drawing/2014/main" id="{601B2EDD-7F69-A5D4-2A7F-9BDA58917A65}"/>
              </a:ext>
            </a:extLst>
          </p:cNvPr>
          <p:cNvSpPr>
            <a:spLocks noGrp="1"/>
          </p:cNvSpPr>
          <p:nvPr>
            <p:ph type="title"/>
          </p:nvPr>
        </p:nvSpPr>
        <p:spPr/>
        <p:txBody>
          <a:bodyPr/>
          <a:lstStyle/>
          <a:p>
            <a:r>
              <a:rPr lang="en-US" b="1"/>
              <a:t>10 Year Price Performance Vs AEM &amp; K</a:t>
            </a:r>
            <a:endParaRPr lang="en-US" b="1">
              <a:cs typeface="Arial"/>
            </a:endParaRPr>
          </a:p>
        </p:txBody>
      </p:sp>
      <p:sp>
        <p:nvSpPr>
          <p:cNvPr id="12" name="Text Placeholder 11">
            <a:extLst>
              <a:ext uri="{FF2B5EF4-FFF2-40B4-BE49-F238E27FC236}">
                <a16:creationId xmlns:a16="http://schemas.microsoft.com/office/drawing/2014/main" id="{96BCA5EB-F88F-414B-A68E-4A5912D18C99}"/>
              </a:ext>
            </a:extLst>
          </p:cNvPr>
          <p:cNvSpPr>
            <a:spLocks noGrp="1"/>
          </p:cNvSpPr>
          <p:nvPr>
            <p:ph type="body" sz="quarter" idx="12"/>
          </p:nvPr>
        </p:nvSpPr>
        <p:spPr/>
        <p:txBody>
          <a:bodyPr/>
          <a:lstStyle/>
          <a:p>
            <a:endParaRPr lang="en-US"/>
          </a:p>
        </p:txBody>
      </p:sp>
      <p:pic>
        <p:nvPicPr>
          <p:cNvPr id="5" name="Content Placeholder 4" descr="A graph with different colored lines&#10;&#10;AI-generated content may be incorrect.">
            <a:extLst>
              <a:ext uri="{FF2B5EF4-FFF2-40B4-BE49-F238E27FC236}">
                <a16:creationId xmlns:a16="http://schemas.microsoft.com/office/drawing/2014/main" id="{15049246-9E56-CE7D-EF55-5C5D87C0E5B8}"/>
              </a:ext>
            </a:extLst>
          </p:cNvPr>
          <p:cNvPicPr>
            <a:picLocks noGrp="1" noChangeAspect="1"/>
          </p:cNvPicPr>
          <p:nvPr>
            <p:ph sz="quarter" idx="14"/>
          </p:nvPr>
        </p:nvPicPr>
        <p:blipFill>
          <a:blip r:embed="rId2"/>
          <a:stretch>
            <a:fillRect/>
          </a:stretch>
        </p:blipFill>
        <p:spPr bwMode="gray">
          <a:xfrm>
            <a:off x="330441" y="1056003"/>
            <a:ext cx="9407189" cy="595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9182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D49D9-1A20-72FE-076A-E2E68B2419B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B9CD11-DFF5-2FD5-DDF9-3ABDCA417AE5}"/>
              </a:ext>
            </a:extLst>
          </p:cNvPr>
          <p:cNvSpPr>
            <a:spLocks noGrp="1"/>
          </p:cNvSpPr>
          <p:nvPr>
            <p:ph sz="quarter" idx="14"/>
          </p:nvPr>
        </p:nvSpPr>
        <p:spPr/>
        <p:txBody>
          <a:bodyPr/>
          <a:lstStyle/>
          <a:p>
            <a:r>
              <a:rPr lang="en-US"/>
              <a:t>Founded by Peter Munk in 1983 in Toronto, Canada</a:t>
            </a:r>
          </a:p>
          <a:p>
            <a:r>
              <a:rPr lang="en-US"/>
              <a:t>Barrick Mining Corporation (FKA Barrick Gold Corporation) is a large senior gold and copper company engaged in production, exploration, and mine development</a:t>
            </a:r>
          </a:p>
          <a:p>
            <a:r>
              <a:rPr lang="en-US"/>
              <a:t>Primary production is gold, but significant copper production is achieved through its Zaldivar and Jabal Sayid joint ventures in addition to its </a:t>
            </a:r>
            <a:r>
              <a:rPr lang="en-US" err="1"/>
              <a:t>Lumwana</a:t>
            </a:r>
            <a:r>
              <a:rPr lang="en-US"/>
              <a:t> mine</a:t>
            </a:r>
          </a:p>
          <a:p>
            <a:r>
              <a:rPr lang="en-US"/>
              <a:t>Operations span across 18 countries and five continents</a:t>
            </a:r>
          </a:p>
          <a:p>
            <a:pPr lvl="1">
              <a:buClr>
                <a:srgbClr val="8C8C8C"/>
              </a:buClr>
              <a:buFont typeface="Courier New" pitchFamily="2" charset="2"/>
              <a:buChar char="o"/>
            </a:pPr>
            <a:r>
              <a:rPr lang="en-US"/>
              <a:t>(Q1) 60% attributable gold production (758koz) in NA</a:t>
            </a:r>
          </a:p>
          <a:p>
            <a:pPr lvl="1">
              <a:buClr>
                <a:srgbClr val="8C8C8C"/>
              </a:buClr>
              <a:buFont typeface="Courier New" pitchFamily="2" charset="2"/>
              <a:buChar char="o"/>
            </a:pPr>
            <a:r>
              <a:rPr lang="en-US"/>
              <a:t>80% attributable copper production (44kt) in Africa and Middle East</a:t>
            </a:r>
          </a:p>
          <a:p>
            <a:r>
              <a:rPr lang="en-US"/>
              <a:t>Barrick's 2024 group production</a:t>
            </a:r>
          </a:p>
          <a:p>
            <a:pPr lvl="1">
              <a:buClr>
                <a:srgbClr val="8C8C8C"/>
              </a:buClr>
              <a:buFont typeface="Courier New" pitchFamily="2" charset="2"/>
              <a:buChar char="o"/>
            </a:pPr>
            <a:r>
              <a:rPr lang="en-US"/>
              <a:t>Gold production – 3.91Moz (758koz in Q1 2025)</a:t>
            </a:r>
          </a:p>
          <a:p>
            <a:pPr lvl="1">
              <a:buClr>
                <a:srgbClr val="8C8C8C"/>
              </a:buClr>
              <a:buFont typeface="Courier New" pitchFamily="2" charset="2"/>
              <a:buChar char="o"/>
            </a:pPr>
            <a:r>
              <a:rPr lang="en-US"/>
              <a:t>Copper production – 195kt (44kt in Q1 2025)</a:t>
            </a:r>
          </a:p>
          <a:p>
            <a:r>
              <a:rPr lang="en-US"/>
              <a:t>(2024) The business is organized into sixteen mine sites, with eight individually owned gold mines and one individually owned copper mine</a:t>
            </a:r>
          </a:p>
          <a:p>
            <a:r>
              <a:rPr lang="en-US"/>
              <a:t>Key developments</a:t>
            </a:r>
          </a:p>
          <a:p>
            <a:pPr lvl="1">
              <a:buFont typeface="Courier New" pitchFamily="2" charset="2"/>
              <a:buChar char="o"/>
            </a:pPr>
            <a:r>
              <a:rPr lang="en-US"/>
              <a:t>Agreement to sell 50% stake in the Donlin Gold Project (Alaska) for $1bn</a:t>
            </a:r>
          </a:p>
          <a:p>
            <a:pPr lvl="1">
              <a:buFont typeface="Courier New" pitchFamily="2" charset="2"/>
              <a:buChar char="o"/>
            </a:pPr>
            <a:r>
              <a:rPr lang="en-US"/>
              <a:t>Restructuring of the business to build on its copper production (aimed at growing the company’s production volumes)</a:t>
            </a:r>
          </a:p>
        </p:txBody>
      </p:sp>
      <p:sp>
        <p:nvSpPr>
          <p:cNvPr id="3" name="Title 2">
            <a:extLst>
              <a:ext uri="{FF2B5EF4-FFF2-40B4-BE49-F238E27FC236}">
                <a16:creationId xmlns:a16="http://schemas.microsoft.com/office/drawing/2014/main" id="{3A679731-6793-75B9-2B44-04E8DB69F2EB}"/>
              </a:ext>
            </a:extLst>
          </p:cNvPr>
          <p:cNvSpPr>
            <a:spLocks noGrp="1"/>
          </p:cNvSpPr>
          <p:nvPr>
            <p:ph type="title"/>
          </p:nvPr>
        </p:nvSpPr>
        <p:spPr/>
        <p:txBody>
          <a:bodyPr/>
          <a:lstStyle/>
          <a:p>
            <a:r>
              <a:rPr lang="en-US" b="1"/>
              <a:t>Company Overview &amp; Key Statistics</a:t>
            </a:r>
            <a:endParaRPr lang="en-CA" b="1"/>
          </a:p>
        </p:txBody>
      </p:sp>
      <p:sp>
        <p:nvSpPr>
          <p:cNvPr id="5" name="Text Placeholder 4">
            <a:extLst>
              <a:ext uri="{FF2B5EF4-FFF2-40B4-BE49-F238E27FC236}">
                <a16:creationId xmlns:a16="http://schemas.microsoft.com/office/drawing/2014/main" id="{323528D8-2728-E032-6935-AD998448DE1E}"/>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A5CC1165-20CE-28BA-9A34-16CFB8A6C3D3}"/>
              </a:ext>
            </a:extLst>
          </p:cNvPr>
          <p:cNvSpPr>
            <a:spLocks noGrp="1"/>
          </p:cNvSpPr>
          <p:nvPr>
            <p:ph type="ftr" sz="quarter" idx="3"/>
          </p:nvPr>
        </p:nvSpPr>
        <p:spPr/>
        <p:txBody>
          <a:bodyPr/>
          <a:lstStyle/>
          <a:p>
            <a:r>
              <a:rPr lang="en-US">
                <a:ea typeface="LF_Kai"/>
              </a:rPr>
              <a:t>Source(s): S&amp;P Capi IQ, Globe and Mail Investor, Yahoo Finance, and Company filings &amp; releases</a:t>
            </a:r>
            <a:endParaRPr lang="en-CA"/>
          </a:p>
        </p:txBody>
      </p:sp>
      <p:sp>
        <p:nvSpPr>
          <p:cNvPr id="7" name="Content Placeholder 6">
            <a:extLst>
              <a:ext uri="{FF2B5EF4-FFF2-40B4-BE49-F238E27FC236}">
                <a16:creationId xmlns:a16="http://schemas.microsoft.com/office/drawing/2014/main" id="{9EDE09D9-D03D-8FBE-4228-F19ADF97C166}"/>
              </a:ext>
            </a:extLst>
          </p:cNvPr>
          <p:cNvSpPr>
            <a:spLocks noGrp="1"/>
          </p:cNvSpPr>
          <p:nvPr>
            <p:ph sz="quarter" idx="18"/>
          </p:nvPr>
        </p:nvSpPr>
        <p:spPr/>
        <p:txBody>
          <a:bodyPr/>
          <a:lstStyle/>
          <a:p>
            <a:r>
              <a:rPr lang="en-US"/>
              <a:t>Company Overview</a:t>
            </a:r>
            <a:endParaRPr lang="en-CA"/>
          </a:p>
        </p:txBody>
      </p:sp>
      <p:sp>
        <p:nvSpPr>
          <p:cNvPr id="8" name="Content Placeholder 7">
            <a:extLst>
              <a:ext uri="{FF2B5EF4-FFF2-40B4-BE49-F238E27FC236}">
                <a16:creationId xmlns:a16="http://schemas.microsoft.com/office/drawing/2014/main" id="{BEDC8C00-110B-FF8C-17D8-C8FD4C62E013}"/>
              </a:ext>
            </a:extLst>
          </p:cNvPr>
          <p:cNvSpPr>
            <a:spLocks noGrp="1"/>
          </p:cNvSpPr>
          <p:nvPr>
            <p:ph sz="quarter" idx="19"/>
          </p:nvPr>
        </p:nvSpPr>
        <p:spPr/>
        <p:txBody>
          <a:bodyPr/>
          <a:lstStyle/>
          <a:p>
            <a:r>
              <a:rPr lang="en-US"/>
              <a:t>Key Statistics </a:t>
            </a:r>
            <a:endParaRPr lang="en-CA"/>
          </a:p>
        </p:txBody>
      </p:sp>
      <p:graphicFrame>
        <p:nvGraphicFramePr>
          <p:cNvPr id="17" name="Content Placeholder 16">
            <a:extLst>
              <a:ext uri="{FF2B5EF4-FFF2-40B4-BE49-F238E27FC236}">
                <a16:creationId xmlns:a16="http://schemas.microsoft.com/office/drawing/2014/main" id="{6E0B0A6C-A750-851D-306D-24CE4CF51F94}"/>
              </a:ext>
            </a:extLst>
          </p:cNvPr>
          <p:cNvGraphicFramePr>
            <a:graphicFrameLocks noGrp="1"/>
          </p:cNvGraphicFramePr>
          <p:nvPr>
            <p:ph sz="quarter" idx="15"/>
            <p:extLst>
              <p:ext uri="{D42A27DB-BD31-4B8C-83A1-F6EECF244321}">
                <p14:modId xmlns:p14="http://schemas.microsoft.com/office/powerpoint/2010/main" val="4222808373"/>
              </p:ext>
            </p:extLst>
          </p:nvPr>
        </p:nvGraphicFramePr>
        <p:xfrm>
          <a:off x="5118607" y="1406876"/>
          <a:ext cx="4608576" cy="5250516"/>
        </p:xfrm>
        <a:graphic>
          <a:graphicData uri="http://schemas.openxmlformats.org/drawingml/2006/table">
            <a:tbl>
              <a:tblPr/>
              <a:tblGrid>
                <a:gridCol w="2894275">
                  <a:extLst>
                    <a:ext uri="{9D8B030D-6E8A-4147-A177-3AD203B41FA5}">
                      <a16:colId xmlns:a16="http://schemas.microsoft.com/office/drawing/2014/main" val="1333618142"/>
                    </a:ext>
                  </a:extLst>
                </a:gridCol>
                <a:gridCol w="1714301">
                  <a:extLst>
                    <a:ext uri="{9D8B030D-6E8A-4147-A177-3AD203B41FA5}">
                      <a16:colId xmlns:a16="http://schemas.microsoft.com/office/drawing/2014/main" val="3571352956"/>
                    </a:ext>
                  </a:extLst>
                </a:gridCol>
              </a:tblGrid>
              <a:tr h="437543">
                <a:tc>
                  <a:txBody>
                    <a:bodyPr/>
                    <a:lstStyle/>
                    <a:p>
                      <a:pPr algn="l" fontAlgn="b">
                        <a:buNone/>
                      </a:pPr>
                      <a:r>
                        <a:rPr lang="en-CA" sz="1200" b="0" i="0" u="none" strike="noStrike">
                          <a:solidFill>
                            <a:srgbClr val="000000"/>
                          </a:solidFill>
                          <a:effectLst/>
                          <a:latin typeface="Arial"/>
                        </a:rPr>
                        <a:t>52 Week Range ($)</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000000"/>
                          </a:solidFill>
                          <a:effectLst/>
                          <a:latin typeface="Arial"/>
                        </a:rPr>
                        <a:t>21.73 - 51.09</a:t>
                      </a:r>
                      <a:endParaRPr lang="en-CA" sz="12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25760134"/>
                  </a:ext>
                </a:extLst>
              </a:tr>
              <a:tr h="437543">
                <a:tc>
                  <a:txBody>
                    <a:bodyPr/>
                    <a:lstStyle/>
                    <a:p>
                      <a:pPr algn="l" fontAlgn="b">
                        <a:buNone/>
                      </a:pPr>
                      <a:r>
                        <a:rPr lang="en-CA" sz="1200" b="0" i="0" u="none" strike="noStrike">
                          <a:solidFill>
                            <a:srgbClr val="000000"/>
                          </a:solidFill>
                          <a:effectLst/>
                          <a:latin typeface="Arial"/>
                        </a:rPr>
                        <a:t>Volume</a:t>
                      </a:r>
                      <a:endParaRPr lang="en-CA" sz="12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32A31"/>
                          </a:solidFill>
                          <a:effectLst/>
                        </a:rPr>
                        <a:t>5,389,51</a:t>
                      </a:r>
                      <a:endParaRPr lang="en-CA" sz="1200" b="0" i="0" u="none" strike="noStrike">
                        <a:solidFill>
                          <a:srgbClr val="232A31"/>
                        </a:solidFill>
                        <a:effectLst/>
                        <a:latin typeface="Arial"/>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595483696"/>
                  </a:ext>
                </a:extLst>
              </a:tr>
              <a:tr h="437543">
                <a:tc>
                  <a:txBody>
                    <a:bodyPr/>
                    <a:lstStyle/>
                    <a:p>
                      <a:pPr algn="l" fontAlgn="b">
                        <a:buNone/>
                      </a:pPr>
                      <a:r>
                        <a:rPr lang="en-CA" sz="1200" b="0" i="0" u="none" strike="noStrike">
                          <a:solidFill>
                            <a:srgbClr val="000000"/>
                          </a:solidFill>
                          <a:effectLst/>
                          <a:latin typeface="Arial"/>
                        </a:rPr>
                        <a:t>Market Cap ($m)</a:t>
                      </a:r>
                      <a:endParaRPr lang="en-CA" sz="12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32A31"/>
                          </a:solidFill>
                          <a:effectLst/>
                        </a:rPr>
                        <a:t>78,936</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27389262"/>
                  </a:ext>
                </a:extLst>
              </a:tr>
              <a:tr h="437543">
                <a:tc>
                  <a:txBody>
                    <a:bodyPr/>
                    <a:lstStyle/>
                    <a:p>
                      <a:pPr algn="l" fontAlgn="b">
                        <a:buNone/>
                      </a:pPr>
                      <a:r>
                        <a:rPr lang="en-CA" sz="1200" b="0" i="0" u="none" strike="noStrike">
                          <a:solidFill>
                            <a:srgbClr val="000000"/>
                          </a:solidFill>
                          <a:effectLst/>
                          <a:latin typeface="Arial"/>
                        </a:rPr>
                        <a:t>Beta (5Y Monthly)</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0.53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73255839"/>
                  </a:ext>
                </a:extLst>
              </a:tr>
              <a:tr h="437543">
                <a:tc>
                  <a:txBody>
                    <a:bodyPr/>
                    <a:lstStyle/>
                    <a:p>
                      <a:pPr algn="l" fontAlgn="b">
                        <a:buNone/>
                      </a:pPr>
                      <a:r>
                        <a:rPr lang="en-CA" sz="1200" b="0" i="0" u="none" strike="noStrike">
                          <a:solidFill>
                            <a:srgbClr val="000000"/>
                          </a:solidFill>
                          <a:effectLst/>
                          <a:latin typeface="Arial"/>
                        </a:rPr>
                        <a:t>PE Ratio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20.74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31341143"/>
                  </a:ext>
                </a:extLst>
              </a:tr>
              <a:tr h="437543">
                <a:tc>
                  <a:txBody>
                    <a:bodyPr/>
                    <a:lstStyle/>
                    <a:p>
                      <a:pPr algn="l" fontAlgn="b">
                        <a:buNone/>
                      </a:pPr>
                      <a:r>
                        <a:rPr lang="en-CA" sz="1200" b="0" i="0" u="none" strike="noStrike">
                          <a:solidFill>
                            <a:srgbClr val="000000"/>
                          </a:solidFill>
                          <a:effectLst/>
                          <a:latin typeface="Arial"/>
                        </a:rPr>
                        <a:t>EPS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2.23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7196960"/>
                  </a:ext>
                </a:extLst>
              </a:tr>
              <a:tr h="437543">
                <a:tc>
                  <a:txBody>
                    <a:bodyPr/>
                    <a:lstStyle/>
                    <a:p>
                      <a:pPr algn="l" fontAlgn="b">
                        <a:buNone/>
                      </a:pPr>
                      <a:r>
                        <a:rPr lang="en-CA" sz="1200" b="0" i="0" u="none" strike="noStrike">
                          <a:solidFill>
                            <a:srgbClr val="000000"/>
                          </a:solidFill>
                          <a:effectLst/>
                          <a:latin typeface="Arial"/>
                        </a:rPr>
                        <a:t>Forward Dividend Yield</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1.79%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35043879"/>
                  </a:ext>
                </a:extLst>
              </a:tr>
              <a:tr h="437543">
                <a:tc>
                  <a:txBody>
                    <a:bodyPr/>
                    <a:lstStyle/>
                    <a:p>
                      <a:pPr algn="l" fontAlgn="b">
                        <a:buNone/>
                      </a:pPr>
                      <a:r>
                        <a:rPr lang="en-CA" sz="1200" b="0" i="0" u="none" strike="noStrike">
                          <a:solidFill>
                            <a:srgbClr val="000000"/>
                          </a:solidFill>
                          <a:effectLst/>
                          <a:latin typeface="Arial"/>
                        </a:rPr>
                        <a:t>1-Year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71.09%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73833882"/>
                  </a:ext>
                </a:extLst>
              </a:tr>
              <a:tr h="437543">
                <a:tc>
                  <a:txBody>
                    <a:bodyPr/>
                    <a:lstStyle/>
                    <a:p>
                      <a:pPr algn="l" fontAlgn="b">
                        <a:buNone/>
                      </a:pPr>
                      <a:r>
                        <a:rPr lang="en-CA" sz="1200" b="0" i="0" u="none" strike="noStrike">
                          <a:solidFill>
                            <a:srgbClr val="000000"/>
                          </a:solidFill>
                          <a:effectLst/>
                          <a:latin typeface="Arial"/>
                        </a:rPr>
                        <a:t>3-Year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122.43%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118043186"/>
                  </a:ext>
                </a:extLst>
              </a:tr>
              <a:tr h="437543">
                <a:tc>
                  <a:txBody>
                    <a:bodyPr/>
                    <a:lstStyle/>
                    <a:p>
                      <a:pPr algn="l" fontAlgn="b">
                        <a:buNone/>
                      </a:pPr>
                      <a:r>
                        <a:rPr lang="en-CA" sz="1200" b="0" i="0" u="none" strike="noStrike">
                          <a:solidFill>
                            <a:srgbClr val="000000"/>
                          </a:solidFill>
                          <a:effectLst/>
                          <a:latin typeface="Arial"/>
                        </a:rPr>
                        <a:t>5-Year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29.25%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27387897"/>
                  </a:ext>
                </a:extLst>
              </a:tr>
              <a:tr h="437543">
                <a:tc>
                  <a:txBody>
                    <a:bodyPr/>
                    <a:lstStyle/>
                    <a:p>
                      <a:pPr algn="l" fontAlgn="b">
                        <a:buNone/>
                      </a:pPr>
                      <a:r>
                        <a:rPr lang="en-CA" sz="1200" b="0" i="0" u="none" strike="noStrike">
                          <a:solidFill>
                            <a:srgbClr val="000000"/>
                          </a:solidFill>
                          <a:effectLst/>
                          <a:latin typeface="Arial"/>
                        </a:rPr>
                        <a:t>5-Year Revenue Growth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15.4%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72798044"/>
                  </a:ext>
                </a:extLst>
              </a:tr>
              <a:tr h="437543">
                <a:tc>
                  <a:txBody>
                    <a:bodyPr/>
                    <a:lstStyle/>
                    <a:p>
                      <a:pPr algn="l" fontAlgn="b">
                        <a:buNone/>
                      </a:pPr>
                      <a:r>
                        <a:rPr lang="en-CA" sz="1200" b="0" i="0" u="none" strike="noStrike">
                          <a:solidFill>
                            <a:srgbClr val="000000"/>
                          </a:solidFill>
                          <a:effectLst/>
                          <a:latin typeface="Arial"/>
                        </a:rPr>
                        <a:t>5-Year Earnings Growth</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b">
                        <a:buNone/>
                      </a:pPr>
                      <a:r>
                        <a:rPr lang="en-CA" sz="1200" b="0" i="0" u="none" strike="noStrike">
                          <a:solidFill>
                            <a:srgbClr val="232A31"/>
                          </a:solidFill>
                          <a:effectLst/>
                          <a:latin typeface="Arial"/>
                        </a:rPr>
                        <a:t>36.7%</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2477788851"/>
                  </a:ext>
                </a:extLst>
              </a:tr>
            </a:tbl>
          </a:graphicData>
        </a:graphic>
      </p:graphicFrame>
    </p:spTree>
    <p:extLst>
      <p:ext uri="{BB962C8B-B14F-4D97-AF65-F5344CB8AC3E}">
        <p14:creationId xmlns:p14="http://schemas.microsoft.com/office/powerpoint/2010/main" val="19015080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4F374-C5EA-D12A-1425-D3CA06E3FD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7783D7-8F11-CE8B-A644-EF638E282FAB}"/>
              </a:ext>
            </a:extLst>
          </p:cNvPr>
          <p:cNvSpPr>
            <a:spLocks noGrp="1"/>
          </p:cNvSpPr>
          <p:nvPr>
            <p:ph type="body" sz="quarter" idx="12"/>
          </p:nvPr>
        </p:nvSpPr>
        <p:spPr/>
        <p:txBody>
          <a:bodyPr/>
          <a:lstStyle/>
          <a:p>
            <a:r>
              <a:rPr lang="en-CA">
                <a:cs typeface="Arial"/>
              </a:rPr>
              <a:t>Commentary</a:t>
            </a:r>
            <a:endParaRPr lang="en-CA"/>
          </a:p>
        </p:txBody>
      </p:sp>
      <p:sp>
        <p:nvSpPr>
          <p:cNvPr id="3" name="Footer Placeholder 2">
            <a:extLst>
              <a:ext uri="{FF2B5EF4-FFF2-40B4-BE49-F238E27FC236}">
                <a16:creationId xmlns:a16="http://schemas.microsoft.com/office/drawing/2014/main" id="{72B2F369-2BCD-3CA1-61EC-4FBD5F95335A}"/>
              </a:ext>
            </a:extLst>
          </p:cNvPr>
          <p:cNvSpPr>
            <a:spLocks noGrp="1"/>
          </p:cNvSpPr>
          <p:nvPr>
            <p:ph type="ftr" sz="quarter" idx="13"/>
          </p:nvPr>
        </p:nvSpPr>
        <p:spPr/>
        <p:txBody>
          <a:bodyPr/>
          <a:lstStyle/>
          <a:p>
            <a:r>
              <a:rPr lang="en-US">
                <a:ea typeface="LF_Kai"/>
                <a:cs typeface="Arial"/>
              </a:rPr>
              <a:t>Source(s): Globe and Mail Investor, Seeking Alpha, and Company filings &amp; releases</a:t>
            </a:r>
            <a:endParaRPr lang="en-US">
              <a:ea typeface="LF_Kai"/>
            </a:endParaRPr>
          </a:p>
        </p:txBody>
      </p:sp>
      <p:sp>
        <p:nvSpPr>
          <p:cNvPr id="4" name="Text Placeholder 3">
            <a:extLst>
              <a:ext uri="{FF2B5EF4-FFF2-40B4-BE49-F238E27FC236}">
                <a16:creationId xmlns:a16="http://schemas.microsoft.com/office/drawing/2014/main" id="{8850B0EC-2D6D-BC6D-6BC5-AAB2E9CE4F79}"/>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18726212-E6BA-B4E7-72D8-1842776C3894}"/>
              </a:ext>
            </a:extLst>
          </p:cNvPr>
          <p:cNvSpPr>
            <a:spLocks noGrp="1"/>
          </p:cNvSpPr>
          <p:nvPr>
            <p:ph type="title"/>
          </p:nvPr>
        </p:nvSpPr>
        <p:spPr/>
        <p:txBody>
          <a:bodyPr/>
          <a:lstStyle/>
          <a:p>
            <a:r>
              <a:rPr lang="en-US" b="1"/>
              <a:t>YTD Price Performance</a:t>
            </a:r>
            <a:endParaRPr lang="en-CA" b="1"/>
          </a:p>
        </p:txBody>
      </p:sp>
      <p:sp>
        <p:nvSpPr>
          <p:cNvPr id="10" name="Content Placeholder 6">
            <a:extLst>
              <a:ext uri="{FF2B5EF4-FFF2-40B4-BE49-F238E27FC236}">
                <a16:creationId xmlns:a16="http://schemas.microsoft.com/office/drawing/2014/main" id="{6550C34D-BBE2-CCFC-8745-1CB5789EB992}"/>
              </a:ext>
            </a:extLst>
          </p:cNvPr>
          <p:cNvSpPr txBox="1">
            <a:spLocks/>
          </p:cNvSpPr>
          <p:nvPr/>
        </p:nvSpPr>
        <p:spPr>
          <a:xfrm>
            <a:off x="327151" y="1098899"/>
            <a:ext cx="9403582" cy="3102548"/>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b="1" kern="0"/>
              <a:t>Q2 2025 Highlights</a:t>
            </a:r>
            <a:endParaRPr lang="en-US" b="1"/>
          </a:p>
          <a:p>
            <a:pPr lvl="1">
              <a:buFont typeface="Courier New" pitchFamily="2" charset="2"/>
              <a:buChar char="o"/>
            </a:pPr>
            <a:r>
              <a:rPr lang="en-US"/>
              <a:t>Net earnings per share surged to $0.47, a 124% increase year-on-year and a 74% increase quarter-on-quarter.</a:t>
            </a:r>
            <a:endParaRPr lang="en-US" kern="0"/>
          </a:p>
          <a:p>
            <a:pPr lvl="1">
              <a:buFont typeface="Courier New" pitchFamily="2" charset="2"/>
              <a:buChar char="o"/>
            </a:pPr>
            <a:r>
              <a:rPr lang="en-US" kern="0"/>
              <a:t>35% increase in operating cash flow (compared to Q1 2025)</a:t>
            </a:r>
          </a:p>
          <a:p>
            <a:pPr lvl="1">
              <a:buFont typeface="Courier New" pitchFamily="2" charset="2"/>
              <a:buChar char="o"/>
            </a:pPr>
            <a:r>
              <a:rPr lang="en-US" kern="0"/>
              <a:t>$268m in share buybacks and a $0.15/share quarterly dividend</a:t>
            </a:r>
          </a:p>
          <a:p>
            <a:pPr lvl="1">
              <a:buFont typeface="Courier New" pitchFamily="2" charset="2"/>
              <a:buChar char="o"/>
            </a:pPr>
            <a:endParaRPr lang="en-US" kern="0"/>
          </a:p>
          <a:p>
            <a:r>
              <a:rPr lang="en-US" b="1" kern="0"/>
              <a:t>Asset Performance: </a:t>
            </a:r>
            <a:r>
              <a:rPr lang="en-US"/>
              <a:t>Q2 gold production 5% higher than Q1; in line with full year guidance</a:t>
            </a:r>
          </a:p>
          <a:p>
            <a:pPr lvl="1">
              <a:buClr>
                <a:srgbClr val="8C8C8C"/>
              </a:buClr>
              <a:buFont typeface="Courier New" pitchFamily="2" charset="2"/>
              <a:buChar char="o"/>
            </a:pPr>
            <a:r>
              <a:rPr lang="en-US" kern="0"/>
              <a:t>Positioning the company on track to achieve year end production targets</a:t>
            </a:r>
          </a:p>
          <a:p>
            <a:r>
              <a:rPr lang="en-US" b="1" kern="0"/>
              <a:t>Developments</a:t>
            </a:r>
          </a:p>
          <a:p>
            <a:pPr lvl="1">
              <a:buFont typeface="Courier New" pitchFamily="2" charset="2"/>
              <a:buChar char="o"/>
            </a:pPr>
            <a:r>
              <a:rPr lang="en-US"/>
              <a:t>The sales processes for the </a:t>
            </a:r>
            <a:r>
              <a:rPr lang="en-US" err="1"/>
              <a:t>Tongon</a:t>
            </a:r>
            <a:r>
              <a:rPr lang="en-US"/>
              <a:t> and Hemlo mines are advancing </a:t>
            </a:r>
          </a:p>
          <a:p>
            <a:pPr lvl="2">
              <a:buFont typeface="Courier New" pitchFamily="2" charset="2"/>
              <a:buChar char="o"/>
            </a:pPr>
            <a:r>
              <a:rPr lang="en-US" kern="0"/>
              <a:t>Sale aimed at capturing high gold prices and rising interest by smaller firms in NA to acquire mining operations</a:t>
            </a:r>
          </a:p>
          <a:p>
            <a:pPr lvl="1">
              <a:buFont typeface="Courier New" pitchFamily="2" charset="2"/>
              <a:buChar char="o"/>
            </a:pPr>
            <a:r>
              <a:rPr lang="en-US" kern="0"/>
              <a:t>Geopolitical conflict in Mali: </a:t>
            </a:r>
            <a:r>
              <a:rPr lang="en-US"/>
              <a:t> Bamako Commercial Court placed the </a:t>
            </a:r>
            <a:r>
              <a:rPr lang="en-US" err="1"/>
              <a:t>Loulo-Gounkoto</a:t>
            </a:r>
            <a:r>
              <a:rPr lang="en-US"/>
              <a:t> complex under provisional administration for a six-month period</a:t>
            </a:r>
            <a:endParaRPr lang="en-US" kern="0"/>
          </a:p>
          <a:p>
            <a:pPr lvl="2">
              <a:buFont typeface="Wingdings" pitchFamily="2" charset="2"/>
              <a:buChar char="§"/>
            </a:pPr>
            <a:r>
              <a:rPr lang="en-US"/>
              <a:t> Barrick retains its 80% legal ownership but has deconsolidated the operations for reporting purposes. </a:t>
            </a:r>
          </a:p>
          <a:p>
            <a:pPr lvl="2">
              <a:buFont typeface="Wingdings" pitchFamily="2" charset="2"/>
              <a:buChar char="§"/>
            </a:pPr>
            <a:r>
              <a:rPr lang="en-US"/>
              <a:t>The company is continuing arbitration and remains committed to a constructive solution</a:t>
            </a:r>
          </a:p>
        </p:txBody>
      </p:sp>
      <p:pic>
        <p:nvPicPr>
          <p:cNvPr id="11" name="Picture 10">
            <a:extLst>
              <a:ext uri="{FF2B5EF4-FFF2-40B4-BE49-F238E27FC236}">
                <a16:creationId xmlns:a16="http://schemas.microsoft.com/office/drawing/2014/main" id="{52B24029-324F-F65C-80A0-0920E494D7FA}"/>
              </a:ext>
            </a:extLst>
          </p:cNvPr>
          <p:cNvPicPr>
            <a:picLocks noChangeAspect="1"/>
          </p:cNvPicPr>
          <p:nvPr/>
        </p:nvPicPr>
        <p:blipFill>
          <a:blip r:embed="rId2"/>
          <a:stretch>
            <a:fillRect/>
          </a:stretch>
        </p:blipFill>
        <p:spPr>
          <a:xfrm>
            <a:off x="327151" y="4434017"/>
            <a:ext cx="9399462" cy="2526167"/>
          </a:xfrm>
          <a:prstGeom prst="rect">
            <a:avLst/>
          </a:prstGeom>
        </p:spPr>
      </p:pic>
      <p:sp>
        <p:nvSpPr>
          <p:cNvPr id="14" name="Content Placeholder 13">
            <a:extLst>
              <a:ext uri="{FF2B5EF4-FFF2-40B4-BE49-F238E27FC236}">
                <a16:creationId xmlns:a16="http://schemas.microsoft.com/office/drawing/2014/main" id="{B004E75C-1188-8EE7-4609-C53A9548A5F0}"/>
              </a:ext>
            </a:extLst>
          </p:cNvPr>
          <p:cNvSpPr>
            <a:spLocks noGrp="1"/>
          </p:cNvSpPr>
          <p:nvPr>
            <p:ph sz="quarter" idx="14"/>
          </p:nvPr>
        </p:nvSpPr>
        <p:spPr/>
        <p:txBody>
          <a:bodyPr/>
          <a:lstStyle/>
          <a:p>
            <a:pPr marL="0" indent="0">
              <a:buNone/>
            </a:pPr>
            <a:endParaRPr lang="en-CA"/>
          </a:p>
        </p:txBody>
      </p:sp>
    </p:spTree>
    <p:extLst>
      <p:ext uri="{BB962C8B-B14F-4D97-AF65-F5344CB8AC3E}">
        <p14:creationId xmlns:p14="http://schemas.microsoft.com/office/powerpoint/2010/main" val="2973269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5E50FB-FC5B-DFEA-3BBC-21A8CD5D4732}"/>
              </a:ext>
            </a:extLst>
          </p:cNvPr>
          <p:cNvSpPr>
            <a:spLocks noGrp="1"/>
          </p:cNvSpPr>
          <p:nvPr>
            <p:ph type="ftr" sz="quarter" idx="13"/>
          </p:nvPr>
        </p:nvSpPr>
        <p:spPr/>
        <p:txBody>
          <a:bodyPr/>
          <a:lstStyle/>
          <a:p>
            <a:endParaRPr lang="en-CA"/>
          </a:p>
        </p:txBody>
      </p:sp>
      <p:sp>
        <p:nvSpPr>
          <p:cNvPr id="7" name="Text Placeholder 2">
            <a:extLst>
              <a:ext uri="{FF2B5EF4-FFF2-40B4-BE49-F238E27FC236}">
                <a16:creationId xmlns:a16="http://schemas.microsoft.com/office/drawing/2014/main" id="{F808B225-06D8-8A0F-F408-5CA7C84F6C9B}"/>
              </a:ext>
            </a:extLst>
          </p:cNvPr>
          <p:cNvSpPr txBox="1">
            <a:spLocks/>
          </p:cNvSpPr>
          <p:nvPr/>
        </p:nvSpPr>
        <p:spPr>
          <a:xfrm>
            <a:off x="329406" y="439390"/>
            <a:ext cx="9402763" cy="498392"/>
          </a:xfrm>
          <a:prstGeom prst="rect">
            <a:avLst/>
          </a:prstGeom>
        </p:spPr>
        <p:txBody>
          <a:bodyPr vert="horz" lIns="0" tIns="45720" rIns="0" bIns="45720" rtlCol="0" anchor="t"/>
          <a:lstStyle>
            <a:defPPr>
              <a:defRPr lang="en-CA"/>
            </a:defPPr>
            <a:lvl1pPr algn="l" rtl="0" fontAlgn="base">
              <a:spcBef>
                <a:spcPct val="0"/>
              </a:spcBef>
              <a:spcAft>
                <a:spcPct val="0"/>
              </a:spcAft>
              <a:defRPr sz="700" kern="1200">
                <a:solidFill>
                  <a:schemeClr val="tx1"/>
                </a:solidFill>
                <a:latin typeface="+mn-lt"/>
                <a:ea typeface="LF_Kai" pitchFamily="2" charset="-122"/>
                <a:cs typeface="Goldman Sans" panose="020B0603020203020204" pitchFamily="34" charset="0"/>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a:lstStyle>
          <a:p>
            <a:r>
              <a:rPr lang="en-CA" sz="2400" b="1">
                <a:solidFill>
                  <a:srgbClr val="002060"/>
                </a:solidFill>
                <a:ea typeface="LF_Kai"/>
                <a:cs typeface="Arial"/>
              </a:rPr>
              <a:t>National Instrument (NI) 43-101</a:t>
            </a:r>
            <a:endParaRPr lang="en-US">
              <a:solidFill>
                <a:srgbClr val="002060"/>
              </a:solidFill>
              <a:ea typeface="LF_Kai"/>
            </a:endParaRPr>
          </a:p>
        </p:txBody>
      </p:sp>
      <p:sp>
        <p:nvSpPr>
          <p:cNvPr id="9" name="Content Placeholder 7">
            <a:extLst>
              <a:ext uri="{FF2B5EF4-FFF2-40B4-BE49-F238E27FC236}">
                <a16:creationId xmlns:a16="http://schemas.microsoft.com/office/drawing/2014/main" id="{38E6239A-C83E-CD25-2D33-4DED0249BFF1}"/>
              </a:ext>
            </a:extLst>
          </p:cNvPr>
          <p:cNvSpPr txBox="1">
            <a:spLocks/>
          </p:cNvSpPr>
          <p:nvPr/>
        </p:nvSpPr>
        <p:spPr>
          <a:xfrm>
            <a:off x="302929" y="1242990"/>
            <a:ext cx="9367428" cy="1471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buClr>
                <a:srgbClr val="003C60"/>
              </a:buClr>
            </a:pPr>
            <a:r>
              <a:rPr lang="en-US" sz="1400" kern="0">
                <a:cs typeface="Arial"/>
              </a:rPr>
              <a:t>Important definitions in NI 43-101</a:t>
            </a:r>
            <a:endParaRPr lang="en-US"/>
          </a:p>
          <a:p>
            <a:pPr lvl="1" indent="-285750">
              <a:buClr>
                <a:srgbClr val="003C60"/>
              </a:buClr>
              <a:buFont typeface="Courier New" pitchFamily="2" charset="2"/>
              <a:buChar char="o"/>
            </a:pPr>
            <a:r>
              <a:rPr lang="en-US" sz="1400" kern="0">
                <a:solidFill>
                  <a:srgbClr val="000000"/>
                </a:solidFill>
                <a:cs typeface="Arial"/>
              </a:rPr>
              <a:t>Reasonable assumptions &amp; cutoff grades</a:t>
            </a:r>
          </a:p>
          <a:p>
            <a:pPr lvl="1" indent="-285750">
              <a:buClr>
                <a:srgbClr val="003C60"/>
              </a:buClr>
              <a:buFont typeface="Courier New" pitchFamily="2" charset="2"/>
              <a:buChar char="o"/>
            </a:pPr>
            <a:r>
              <a:rPr lang="en-US" sz="1400" kern="0">
                <a:solidFill>
                  <a:srgbClr val="000000"/>
                </a:solidFill>
                <a:cs typeface="Arial"/>
              </a:rPr>
              <a:t>2014 CIM definition standards</a:t>
            </a:r>
          </a:p>
          <a:p>
            <a:pPr lvl="1" indent="-285750">
              <a:buClr>
                <a:srgbClr val="003C60"/>
              </a:buClr>
              <a:buFont typeface="Courier New" pitchFamily="2" charset="2"/>
              <a:buChar char="o"/>
            </a:pPr>
            <a:r>
              <a:rPr lang="en-US" sz="1400" kern="0">
                <a:solidFill>
                  <a:srgbClr val="000000"/>
                </a:solidFill>
                <a:cs typeface="Arial"/>
              </a:rPr>
              <a:t>PEA, PFS, FS</a:t>
            </a:r>
          </a:p>
          <a:p>
            <a:pPr lvl="1" indent="-285750">
              <a:buClr>
                <a:srgbClr val="003C60"/>
              </a:buClr>
              <a:buFont typeface="Courier New" pitchFamily="2" charset="2"/>
              <a:buChar char="o"/>
            </a:pPr>
            <a:r>
              <a:rPr lang="en-US" sz="1400" kern="0">
                <a:solidFill>
                  <a:srgbClr val="000000"/>
                </a:solidFill>
                <a:cs typeface="Arial"/>
              </a:rPr>
              <a:t>Social license issues</a:t>
            </a:r>
          </a:p>
          <a:p>
            <a:pPr lvl="1" indent="-285750">
              <a:buClr>
                <a:srgbClr val="003C60"/>
              </a:buClr>
              <a:buFont typeface="Courier New" pitchFamily="2" charset="2"/>
              <a:buChar char="o"/>
            </a:pPr>
            <a:r>
              <a:rPr lang="en-US" sz="1400" kern="0">
                <a:solidFill>
                  <a:srgbClr val="000000"/>
                </a:solidFill>
                <a:cs typeface="Arial"/>
              </a:rPr>
              <a:t>Potential property-specific impacts are clearly identified</a:t>
            </a:r>
          </a:p>
          <a:p>
            <a:pPr lvl="1" indent="-285750">
              <a:buClr>
                <a:srgbClr val="003C60"/>
              </a:buClr>
              <a:buFont typeface="Courier New" pitchFamily="2" charset="2"/>
              <a:buChar char="o"/>
            </a:pPr>
            <a:endParaRPr lang="en-US" sz="1400" kern="0">
              <a:solidFill>
                <a:srgbClr val="000000"/>
              </a:solidFill>
              <a:cs typeface="Arial"/>
            </a:endParaRPr>
          </a:p>
          <a:p>
            <a:pPr>
              <a:buClr>
                <a:srgbClr val="003C60"/>
              </a:buClr>
            </a:pPr>
            <a:endParaRPr lang="en-US" b="1" kern="0" cap="all">
              <a:solidFill>
                <a:srgbClr val="1B3160"/>
              </a:solidFill>
              <a:cs typeface="Arial"/>
            </a:endParaRPr>
          </a:p>
          <a:p>
            <a:pPr marL="0" indent="0">
              <a:buNone/>
            </a:pPr>
            <a:endParaRPr lang="en-US" b="1" kern="0" cap="all">
              <a:solidFill>
                <a:srgbClr val="1B3160"/>
              </a:solidFill>
              <a:cs typeface="Arial"/>
            </a:endParaRPr>
          </a:p>
          <a:p>
            <a:pPr>
              <a:buClr>
                <a:srgbClr val="003C60"/>
              </a:buClr>
            </a:pPr>
            <a:endParaRPr lang="en-US" sz="1400" kern="0">
              <a:solidFill>
                <a:srgbClr val="000000"/>
              </a:solidFill>
              <a:cs typeface="Arial"/>
            </a:endParaRPr>
          </a:p>
          <a:p>
            <a:pPr marL="0" indent="0">
              <a:buClr>
                <a:srgbClr val="003C60"/>
              </a:buClr>
              <a:buNone/>
            </a:pPr>
            <a:endParaRPr lang="en-US" sz="1400" kern="0">
              <a:solidFill>
                <a:srgbClr val="000000"/>
              </a:solidFill>
              <a:cs typeface="Arial"/>
            </a:endParaRPr>
          </a:p>
          <a:p>
            <a:pPr marL="285750" indent="-285750">
              <a:buClr>
                <a:srgbClr val="003C60"/>
              </a:buClr>
            </a:pPr>
            <a:endParaRPr lang="en-US" b="1" kern="0" cap="all">
              <a:solidFill>
                <a:srgbClr val="1B3160"/>
              </a:solidFill>
              <a:cs typeface="Arial"/>
            </a:endParaRPr>
          </a:p>
          <a:p>
            <a:pPr marL="285750" indent="-285750">
              <a:buClr>
                <a:srgbClr val="003C60"/>
              </a:buClr>
            </a:pPr>
            <a:endParaRPr lang="en-US" sz="1400" kern="0">
              <a:cs typeface="Arial"/>
            </a:endParaRPr>
          </a:p>
          <a:p>
            <a:pPr marL="285750" indent="-285750">
              <a:buClr>
                <a:srgbClr val="003C60"/>
              </a:buClr>
            </a:pPr>
            <a:endParaRPr lang="en-US" sz="1400" kern="0">
              <a:cs typeface="Arial"/>
            </a:endParaRPr>
          </a:p>
          <a:p>
            <a:pPr marL="0" indent="0">
              <a:buNone/>
            </a:pPr>
            <a:endParaRPr lang="en-US" sz="1600" b="1" kern="0">
              <a:cs typeface="Arial"/>
            </a:endParaRPr>
          </a:p>
          <a:p>
            <a:pPr marL="0" indent="0">
              <a:buClr>
                <a:srgbClr val="003C60"/>
              </a:buClr>
              <a:buNone/>
            </a:pPr>
            <a:endParaRPr lang="en-US" sz="1600" kern="0">
              <a:cs typeface="Arial"/>
            </a:endParaRPr>
          </a:p>
          <a:p>
            <a:pPr marL="0" indent="0">
              <a:buClr>
                <a:srgbClr val="0079C1">
                  <a:lumMod val="50000"/>
                </a:srgbClr>
              </a:buClr>
              <a:buNone/>
            </a:pPr>
            <a:endParaRPr lang="en-US" sz="1600" b="1" kern="0">
              <a:cs typeface="Arial"/>
            </a:endParaRPr>
          </a:p>
          <a:p>
            <a:pPr marL="0" indent="0">
              <a:buNone/>
            </a:pPr>
            <a:endParaRPr lang="en-US" sz="1600" b="1" kern="0">
              <a:cs typeface="Arial"/>
            </a:endParaRPr>
          </a:p>
          <a:p>
            <a:pPr marL="0" indent="0">
              <a:buClr>
                <a:srgbClr val="0079C1">
                  <a:lumMod val="50000"/>
                </a:srgbClr>
              </a:buClr>
              <a:buNone/>
            </a:pPr>
            <a:endParaRPr lang="en-US" sz="1600" kern="0">
              <a:cs typeface="Arial"/>
            </a:endParaRPr>
          </a:p>
          <a:p>
            <a:pPr>
              <a:buClr>
                <a:srgbClr val="0079C1">
                  <a:lumMod val="50000"/>
                </a:srgbClr>
              </a:buClr>
            </a:pPr>
            <a:endParaRPr lang="en-US" sz="1600" kern="0">
              <a:cs typeface="Arial"/>
            </a:endParaRPr>
          </a:p>
        </p:txBody>
      </p:sp>
      <p:pic>
        <p:nvPicPr>
          <p:cNvPr id="10" name="Picture 9" descr="A list of items on a white background&#10;&#10;AI-generated content may be incorrect.">
            <a:extLst>
              <a:ext uri="{FF2B5EF4-FFF2-40B4-BE49-F238E27FC236}">
                <a16:creationId xmlns:a16="http://schemas.microsoft.com/office/drawing/2014/main" id="{E327C382-5FC1-2188-109C-7EEFDB79F8A7}"/>
              </a:ext>
            </a:extLst>
          </p:cNvPr>
          <p:cNvPicPr>
            <a:picLocks noChangeAspect="1"/>
          </p:cNvPicPr>
          <p:nvPr/>
        </p:nvPicPr>
        <p:blipFill>
          <a:blip r:embed="rId2"/>
          <a:stretch>
            <a:fillRect/>
          </a:stretch>
        </p:blipFill>
        <p:spPr>
          <a:xfrm>
            <a:off x="486168" y="3252423"/>
            <a:ext cx="8886724" cy="3274330"/>
          </a:xfrm>
          <a:prstGeom prst="rect">
            <a:avLst/>
          </a:prstGeom>
        </p:spPr>
      </p:pic>
    </p:spTree>
    <p:extLst>
      <p:ext uri="{BB962C8B-B14F-4D97-AF65-F5344CB8AC3E}">
        <p14:creationId xmlns:p14="http://schemas.microsoft.com/office/powerpoint/2010/main" val="3617416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4B8F-3BAC-9156-D73E-4F2C6D85727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1AC37A-B945-B59C-3BAE-E8886D4E51B7}"/>
              </a:ext>
            </a:extLst>
          </p:cNvPr>
          <p:cNvSpPr>
            <a:spLocks noGrp="1"/>
          </p:cNvSpPr>
          <p:nvPr>
            <p:ph type="body" sz="quarter" idx="12"/>
          </p:nvPr>
        </p:nvSpPr>
        <p:spPr/>
        <p:txBody>
          <a:bodyPr/>
          <a:lstStyle/>
          <a:p>
            <a:r>
              <a:rPr lang="en-CA">
                <a:cs typeface="Arial"/>
              </a:rPr>
              <a:t>North America</a:t>
            </a:r>
            <a:endParaRPr lang="en-CA"/>
          </a:p>
        </p:txBody>
      </p:sp>
      <p:sp>
        <p:nvSpPr>
          <p:cNvPr id="3" name="Footer Placeholder 2">
            <a:extLst>
              <a:ext uri="{FF2B5EF4-FFF2-40B4-BE49-F238E27FC236}">
                <a16:creationId xmlns:a16="http://schemas.microsoft.com/office/drawing/2014/main" id="{5D8A49BC-6B34-DAE8-528C-210FB41693DD}"/>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DC4D3E9C-2BC6-0598-F29C-B23475CC700C}"/>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4DE5F62-0C38-7A79-8466-54C96D22CD33}"/>
              </a:ext>
            </a:extLst>
          </p:cNvPr>
          <p:cNvSpPr>
            <a:spLocks noGrp="1"/>
          </p:cNvSpPr>
          <p:nvPr>
            <p:ph type="title"/>
          </p:nvPr>
        </p:nvSpPr>
        <p:spPr/>
        <p:txBody>
          <a:bodyPr/>
          <a:lstStyle/>
          <a:p>
            <a:r>
              <a:rPr lang="en-US" b="1"/>
              <a:t>Barrick Production (Sample)</a:t>
            </a:r>
          </a:p>
        </p:txBody>
      </p:sp>
      <p:pic>
        <p:nvPicPr>
          <p:cNvPr id="6" name="Picture 5" descr="A blue and white screen with numbers and text&#10;&#10;AI-generated content may be incorrect.">
            <a:extLst>
              <a:ext uri="{FF2B5EF4-FFF2-40B4-BE49-F238E27FC236}">
                <a16:creationId xmlns:a16="http://schemas.microsoft.com/office/drawing/2014/main" id="{DC6D657A-0653-F7C8-EEAB-E182B7C86AA1}"/>
              </a:ext>
            </a:extLst>
          </p:cNvPr>
          <p:cNvPicPr>
            <a:picLocks noChangeAspect="1"/>
          </p:cNvPicPr>
          <p:nvPr/>
        </p:nvPicPr>
        <p:blipFill>
          <a:blip r:embed="rId2"/>
          <a:stretch>
            <a:fillRect/>
          </a:stretch>
        </p:blipFill>
        <p:spPr>
          <a:xfrm>
            <a:off x="1991104" y="1178793"/>
            <a:ext cx="6276610" cy="5838465"/>
          </a:xfrm>
          <a:prstGeom prst="rect">
            <a:avLst/>
          </a:prstGeom>
        </p:spPr>
      </p:pic>
    </p:spTree>
    <p:extLst>
      <p:ext uri="{BB962C8B-B14F-4D97-AF65-F5344CB8AC3E}">
        <p14:creationId xmlns:p14="http://schemas.microsoft.com/office/powerpoint/2010/main" val="154873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F9114-41DA-56D5-6644-97C073F863D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8ABB73-1641-1474-524C-6B165E3FB815}"/>
              </a:ext>
            </a:extLst>
          </p:cNvPr>
          <p:cNvSpPr>
            <a:spLocks noGrp="1"/>
          </p:cNvSpPr>
          <p:nvPr>
            <p:ph type="body" sz="quarter" idx="12"/>
          </p:nvPr>
        </p:nvSpPr>
        <p:spPr/>
        <p:txBody>
          <a:bodyPr/>
          <a:lstStyle/>
          <a:p>
            <a:r>
              <a:rPr lang="en-CA">
                <a:cs typeface="Arial"/>
              </a:rPr>
              <a:t>Latin America &amp; Asia Pacific</a:t>
            </a:r>
            <a:endParaRPr lang="en-CA"/>
          </a:p>
        </p:txBody>
      </p:sp>
      <p:sp>
        <p:nvSpPr>
          <p:cNvPr id="3" name="Footer Placeholder 2">
            <a:extLst>
              <a:ext uri="{FF2B5EF4-FFF2-40B4-BE49-F238E27FC236}">
                <a16:creationId xmlns:a16="http://schemas.microsoft.com/office/drawing/2014/main" id="{9EE25B1F-8B57-5BDE-5EDD-0414B84BEA37}"/>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600F770E-4909-7B92-02C1-C24A4CC19AAE}"/>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0726F68B-87F1-6A49-DC99-D3C897A8912B}"/>
              </a:ext>
            </a:extLst>
          </p:cNvPr>
          <p:cNvSpPr>
            <a:spLocks noGrp="1"/>
          </p:cNvSpPr>
          <p:nvPr>
            <p:ph type="title"/>
          </p:nvPr>
        </p:nvSpPr>
        <p:spPr/>
        <p:txBody>
          <a:bodyPr/>
          <a:lstStyle/>
          <a:p>
            <a:r>
              <a:rPr lang="en-US" b="1"/>
              <a:t>Barrick Production (Sample)</a:t>
            </a:r>
          </a:p>
        </p:txBody>
      </p:sp>
      <p:pic>
        <p:nvPicPr>
          <p:cNvPr id="6" name="Picture 5" descr="A blue and gold table with numbers and text&#10;&#10;AI-generated content may be incorrect.">
            <a:extLst>
              <a:ext uri="{FF2B5EF4-FFF2-40B4-BE49-F238E27FC236}">
                <a16:creationId xmlns:a16="http://schemas.microsoft.com/office/drawing/2014/main" id="{DD1F01EC-8505-D6CA-57F7-D21FD883370A}"/>
              </a:ext>
            </a:extLst>
          </p:cNvPr>
          <p:cNvPicPr>
            <a:picLocks noChangeAspect="1"/>
          </p:cNvPicPr>
          <p:nvPr/>
        </p:nvPicPr>
        <p:blipFill>
          <a:blip r:embed="rId2"/>
          <a:stretch>
            <a:fillRect/>
          </a:stretch>
        </p:blipFill>
        <p:spPr>
          <a:xfrm>
            <a:off x="1958531" y="1264548"/>
            <a:ext cx="6146134" cy="5666955"/>
          </a:xfrm>
          <a:prstGeom prst="rect">
            <a:avLst/>
          </a:prstGeom>
        </p:spPr>
      </p:pic>
    </p:spTree>
    <p:extLst>
      <p:ext uri="{BB962C8B-B14F-4D97-AF65-F5344CB8AC3E}">
        <p14:creationId xmlns:p14="http://schemas.microsoft.com/office/powerpoint/2010/main" val="1973628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6A80B-D9B0-B362-4B24-6359345FB17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BC7B8F-316C-BAB4-63AF-83940D5633F4}"/>
              </a:ext>
            </a:extLst>
          </p:cNvPr>
          <p:cNvSpPr>
            <a:spLocks noGrp="1"/>
          </p:cNvSpPr>
          <p:nvPr>
            <p:ph type="body" sz="quarter" idx="12"/>
          </p:nvPr>
        </p:nvSpPr>
        <p:spPr/>
        <p:txBody>
          <a:bodyPr/>
          <a:lstStyle/>
          <a:p>
            <a:r>
              <a:rPr lang="en-CA">
                <a:cs typeface="Arial"/>
              </a:rPr>
              <a:t>Africa &amp; Middle East</a:t>
            </a:r>
            <a:endParaRPr lang="en-CA"/>
          </a:p>
        </p:txBody>
      </p:sp>
      <p:sp>
        <p:nvSpPr>
          <p:cNvPr id="3" name="Footer Placeholder 2">
            <a:extLst>
              <a:ext uri="{FF2B5EF4-FFF2-40B4-BE49-F238E27FC236}">
                <a16:creationId xmlns:a16="http://schemas.microsoft.com/office/drawing/2014/main" id="{14BFBE69-76AB-2E1F-CC2B-77E8A88168BF}"/>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AE99ED6A-E035-AF40-F82E-403F920BC328}"/>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279E4C4-1DEF-F58C-C1A5-94796BBD9FA2}"/>
              </a:ext>
            </a:extLst>
          </p:cNvPr>
          <p:cNvSpPr>
            <a:spLocks noGrp="1"/>
          </p:cNvSpPr>
          <p:nvPr>
            <p:ph type="title"/>
          </p:nvPr>
        </p:nvSpPr>
        <p:spPr/>
        <p:txBody>
          <a:bodyPr/>
          <a:lstStyle/>
          <a:p>
            <a:r>
              <a:rPr lang="en-US" b="1"/>
              <a:t>Barrick Production (Sample)</a:t>
            </a:r>
          </a:p>
        </p:txBody>
      </p:sp>
      <p:pic>
        <p:nvPicPr>
          <p:cNvPr id="8" name="Picture 7" descr="A blue and gold table with white text&#10;&#10;AI-generated content may be incorrect.">
            <a:extLst>
              <a:ext uri="{FF2B5EF4-FFF2-40B4-BE49-F238E27FC236}">
                <a16:creationId xmlns:a16="http://schemas.microsoft.com/office/drawing/2014/main" id="{E63662F7-86C4-A416-8205-A72CAD6960B5}"/>
              </a:ext>
            </a:extLst>
          </p:cNvPr>
          <p:cNvPicPr>
            <a:picLocks noChangeAspect="1"/>
          </p:cNvPicPr>
          <p:nvPr/>
        </p:nvPicPr>
        <p:blipFill>
          <a:blip r:embed="rId2"/>
          <a:stretch>
            <a:fillRect/>
          </a:stretch>
        </p:blipFill>
        <p:spPr>
          <a:xfrm>
            <a:off x="337135" y="2290158"/>
            <a:ext cx="3026195" cy="2937440"/>
          </a:xfrm>
          <a:prstGeom prst="rect">
            <a:avLst/>
          </a:prstGeom>
        </p:spPr>
      </p:pic>
      <p:pic>
        <p:nvPicPr>
          <p:cNvPr id="9" name="Picture 8" descr="A screenshot of a blue and gold table&#10;&#10;AI-generated content may be incorrect.">
            <a:extLst>
              <a:ext uri="{FF2B5EF4-FFF2-40B4-BE49-F238E27FC236}">
                <a16:creationId xmlns:a16="http://schemas.microsoft.com/office/drawing/2014/main" id="{BB11A11B-C39D-7F49-AC2A-674510360A75}"/>
              </a:ext>
            </a:extLst>
          </p:cNvPr>
          <p:cNvPicPr>
            <a:picLocks noChangeAspect="1"/>
          </p:cNvPicPr>
          <p:nvPr/>
        </p:nvPicPr>
        <p:blipFill>
          <a:blip r:embed="rId3"/>
          <a:stretch>
            <a:fillRect/>
          </a:stretch>
        </p:blipFill>
        <p:spPr>
          <a:xfrm>
            <a:off x="3454320" y="2295450"/>
            <a:ext cx="3160029" cy="2911071"/>
          </a:xfrm>
          <a:prstGeom prst="rect">
            <a:avLst/>
          </a:prstGeom>
        </p:spPr>
      </p:pic>
      <p:pic>
        <p:nvPicPr>
          <p:cNvPr id="10" name="Picture 9" descr="A blue and gold table with numbers and text&#10;&#10;AI-generated content may be incorrect.">
            <a:extLst>
              <a:ext uri="{FF2B5EF4-FFF2-40B4-BE49-F238E27FC236}">
                <a16:creationId xmlns:a16="http://schemas.microsoft.com/office/drawing/2014/main" id="{D051C1EF-8999-7715-FFC7-A7D9AD82226A}"/>
              </a:ext>
            </a:extLst>
          </p:cNvPr>
          <p:cNvPicPr>
            <a:picLocks noChangeAspect="1"/>
          </p:cNvPicPr>
          <p:nvPr/>
        </p:nvPicPr>
        <p:blipFill>
          <a:blip r:embed="rId4"/>
          <a:stretch>
            <a:fillRect/>
          </a:stretch>
        </p:blipFill>
        <p:spPr>
          <a:xfrm>
            <a:off x="6674576" y="2276734"/>
            <a:ext cx="3150783" cy="2926893"/>
          </a:xfrm>
          <a:prstGeom prst="rect">
            <a:avLst/>
          </a:prstGeom>
        </p:spPr>
      </p:pic>
    </p:spTree>
    <p:extLst>
      <p:ext uri="{BB962C8B-B14F-4D97-AF65-F5344CB8AC3E}">
        <p14:creationId xmlns:p14="http://schemas.microsoft.com/office/powerpoint/2010/main" val="15786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4E465-E1E1-3362-DC0C-62D7B8EECCD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948790-148A-5890-1757-5873D139AD1C}"/>
              </a:ext>
            </a:extLst>
          </p:cNvPr>
          <p:cNvSpPr>
            <a:spLocks noGrp="1"/>
          </p:cNvSpPr>
          <p:nvPr>
            <p:ph type="body" sz="quarter" idx="12"/>
          </p:nvPr>
        </p:nvSpPr>
        <p:spPr/>
        <p:txBody>
          <a:bodyPr/>
          <a:lstStyle/>
          <a:p>
            <a:r>
              <a:rPr lang="en-CA">
                <a:cs typeface="Arial"/>
              </a:rPr>
              <a:t>Africa &amp; Midde East</a:t>
            </a:r>
          </a:p>
        </p:txBody>
      </p:sp>
      <p:sp>
        <p:nvSpPr>
          <p:cNvPr id="3" name="Footer Placeholder 2">
            <a:extLst>
              <a:ext uri="{FF2B5EF4-FFF2-40B4-BE49-F238E27FC236}">
                <a16:creationId xmlns:a16="http://schemas.microsoft.com/office/drawing/2014/main" id="{66A24263-648C-A0FC-343C-40887ED3BD58}"/>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6A3DBD2A-808C-35FE-9401-E536D9E0A6E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9D85BAD8-A56F-F05F-CADA-522262F82443}"/>
              </a:ext>
            </a:extLst>
          </p:cNvPr>
          <p:cNvSpPr>
            <a:spLocks noGrp="1"/>
          </p:cNvSpPr>
          <p:nvPr>
            <p:ph type="title"/>
          </p:nvPr>
        </p:nvSpPr>
        <p:spPr/>
        <p:txBody>
          <a:bodyPr/>
          <a:lstStyle/>
          <a:p>
            <a:r>
              <a:rPr lang="en-US" b="1">
                <a:cs typeface="Arial"/>
              </a:rPr>
              <a:t>Proven &amp; Probable Mineral Resources (Gold)</a:t>
            </a:r>
            <a:endParaRPr lang="en-US" b="1"/>
          </a:p>
        </p:txBody>
      </p:sp>
      <p:pic>
        <p:nvPicPr>
          <p:cNvPr id="6" name="Picture 5">
            <a:extLst>
              <a:ext uri="{FF2B5EF4-FFF2-40B4-BE49-F238E27FC236}">
                <a16:creationId xmlns:a16="http://schemas.microsoft.com/office/drawing/2014/main" id="{49C7EFCE-87B5-08A7-C320-A909CA692BFB}"/>
              </a:ext>
            </a:extLst>
          </p:cNvPr>
          <p:cNvPicPr>
            <a:picLocks noChangeAspect="1"/>
          </p:cNvPicPr>
          <p:nvPr/>
        </p:nvPicPr>
        <p:blipFill>
          <a:blip r:embed="rId2"/>
          <a:stretch>
            <a:fillRect/>
          </a:stretch>
        </p:blipFill>
        <p:spPr>
          <a:xfrm>
            <a:off x="329882" y="1304435"/>
            <a:ext cx="9389719" cy="4968680"/>
          </a:xfrm>
          <a:prstGeom prst="rect">
            <a:avLst/>
          </a:prstGeom>
        </p:spPr>
      </p:pic>
    </p:spTree>
    <p:extLst>
      <p:ext uri="{BB962C8B-B14F-4D97-AF65-F5344CB8AC3E}">
        <p14:creationId xmlns:p14="http://schemas.microsoft.com/office/powerpoint/2010/main" val="4186793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5AEE0-7804-87AC-33CF-52AF4BF2D9E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9C61A92-4B40-B40E-9DC9-7BC1B3BE15ED}"/>
              </a:ext>
            </a:extLst>
          </p:cNvPr>
          <p:cNvSpPr>
            <a:spLocks noGrp="1"/>
          </p:cNvSpPr>
          <p:nvPr>
            <p:ph type="body" sz="quarter" idx="12"/>
          </p:nvPr>
        </p:nvSpPr>
        <p:spPr/>
        <p:txBody>
          <a:bodyPr/>
          <a:lstStyle/>
          <a:p>
            <a:r>
              <a:rPr lang="en-CA">
                <a:cs typeface="Arial"/>
              </a:rPr>
              <a:t>Latin America &amp; Asia Pacific</a:t>
            </a:r>
          </a:p>
        </p:txBody>
      </p:sp>
      <p:sp>
        <p:nvSpPr>
          <p:cNvPr id="3" name="Footer Placeholder 2">
            <a:extLst>
              <a:ext uri="{FF2B5EF4-FFF2-40B4-BE49-F238E27FC236}">
                <a16:creationId xmlns:a16="http://schemas.microsoft.com/office/drawing/2014/main" id="{7166DE71-C967-D322-AAC3-DFB02A35BEBD}"/>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BD295AA9-9AF1-3C3A-D153-50C0413304DE}"/>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929F848-BCED-BFF6-26E0-8F37F80ADE34}"/>
              </a:ext>
            </a:extLst>
          </p:cNvPr>
          <p:cNvSpPr>
            <a:spLocks noGrp="1"/>
          </p:cNvSpPr>
          <p:nvPr>
            <p:ph type="title"/>
          </p:nvPr>
        </p:nvSpPr>
        <p:spPr/>
        <p:txBody>
          <a:bodyPr/>
          <a:lstStyle/>
          <a:p>
            <a:r>
              <a:rPr lang="en-US" b="1">
                <a:cs typeface="Arial"/>
              </a:rPr>
              <a:t>Proven &amp; Probable Mineral Resources (Gold)</a:t>
            </a:r>
            <a:endParaRPr lang="en-US" b="1"/>
          </a:p>
        </p:txBody>
      </p:sp>
      <p:pic>
        <p:nvPicPr>
          <p:cNvPr id="6" name="Picture 5">
            <a:extLst>
              <a:ext uri="{FF2B5EF4-FFF2-40B4-BE49-F238E27FC236}">
                <a16:creationId xmlns:a16="http://schemas.microsoft.com/office/drawing/2014/main" id="{11F4DF96-1704-829A-2D5B-D158B350F043}"/>
              </a:ext>
            </a:extLst>
          </p:cNvPr>
          <p:cNvPicPr>
            <a:picLocks noChangeAspect="1"/>
          </p:cNvPicPr>
          <p:nvPr/>
        </p:nvPicPr>
        <p:blipFill>
          <a:blip r:embed="rId2"/>
          <a:stretch>
            <a:fillRect/>
          </a:stretch>
        </p:blipFill>
        <p:spPr>
          <a:xfrm>
            <a:off x="338109" y="2485959"/>
            <a:ext cx="9394920" cy="1956127"/>
          </a:xfrm>
          <a:prstGeom prst="rect">
            <a:avLst/>
          </a:prstGeom>
        </p:spPr>
      </p:pic>
      <p:pic>
        <p:nvPicPr>
          <p:cNvPr id="8" name="Picture 7" descr="A close-up of a label&#10;&#10;AI-generated content may be incorrect.">
            <a:extLst>
              <a:ext uri="{FF2B5EF4-FFF2-40B4-BE49-F238E27FC236}">
                <a16:creationId xmlns:a16="http://schemas.microsoft.com/office/drawing/2014/main" id="{7138340A-C36F-1C5A-6ED1-34B1EA062BB6}"/>
              </a:ext>
            </a:extLst>
          </p:cNvPr>
          <p:cNvPicPr>
            <a:picLocks noChangeAspect="1"/>
          </p:cNvPicPr>
          <p:nvPr/>
        </p:nvPicPr>
        <p:blipFill>
          <a:blip r:embed="rId3"/>
          <a:stretch>
            <a:fillRect/>
          </a:stretch>
        </p:blipFill>
        <p:spPr>
          <a:xfrm>
            <a:off x="328582" y="1393887"/>
            <a:ext cx="9392319" cy="1098426"/>
          </a:xfrm>
          <a:prstGeom prst="rect">
            <a:avLst/>
          </a:prstGeom>
        </p:spPr>
      </p:pic>
    </p:spTree>
    <p:extLst>
      <p:ext uri="{BB962C8B-B14F-4D97-AF65-F5344CB8AC3E}">
        <p14:creationId xmlns:p14="http://schemas.microsoft.com/office/powerpoint/2010/main" val="57348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637BA-3791-40BB-B2E4-F09346D6F4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1DEE06-BDE3-0A31-B02D-65E567F5C8F0}"/>
              </a:ext>
            </a:extLst>
          </p:cNvPr>
          <p:cNvSpPr>
            <a:spLocks noGrp="1"/>
          </p:cNvSpPr>
          <p:nvPr>
            <p:ph type="body" sz="quarter" idx="12"/>
          </p:nvPr>
        </p:nvSpPr>
        <p:spPr/>
        <p:txBody>
          <a:bodyPr/>
          <a:lstStyle/>
          <a:p>
            <a:r>
              <a:rPr lang="en-CA">
                <a:cs typeface="Arial"/>
              </a:rPr>
              <a:t>North America</a:t>
            </a:r>
          </a:p>
        </p:txBody>
      </p:sp>
      <p:sp>
        <p:nvSpPr>
          <p:cNvPr id="3" name="Footer Placeholder 2">
            <a:extLst>
              <a:ext uri="{FF2B5EF4-FFF2-40B4-BE49-F238E27FC236}">
                <a16:creationId xmlns:a16="http://schemas.microsoft.com/office/drawing/2014/main" id="{854F9A7C-FB8C-8505-BAEE-097C2D2CA855}"/>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64F55F4B-3953-B2FF-44FA-F72C3E0E64D8}"/>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E6E48C0-77AD-D851-9801-450234CDC10A}"/>
              </a:ext>
            </a:extLst>
          </p:cNvPr>
          <p:cNvSpPr>
            <a:spLocks noGrp="1"/>
          </p:cNvSpPr>
          <p:nvPr>
            <p:ph type="title"/>
          </p:nvPr>
        </p:nvSpPr>
        <p:spPr/>
        <p:txBody>
          <a:bodyPr/>
          <a:lstStyle/>
          <a:p>
            <a:r>
              <a:rPr lang="en-US" b="1">
                <a:cs typeface="Arial"/>
              </a:rPr>
              <a:t>Proven &amp; Probable Mineral Resources (Gold)</a:t>
            </a:r>
            <a:endParaRPr lang="en-US" b="1"/>
          </a:p>
        </p:txBody>
      </p:sp>
      <p:pic>
        <p:nvPicPr>
          <p:cNvPr id="8" name="Picture 7" descr="A close-up of a label&#10;&#10;AI-generated content may be incorrect.">
            <a:extLst>
              <a:ext uri="{FF2B5EF4-FFF2-40B4-BE49-F238E27FC236}">
                <a16:creationId xmlns:a16="http://schemas.microsoft.com/office/drawing/2014/main" id="{2E30103C-345F-ABEB-EEC0-173C7860B4A4}"/>
              </a:ext>
            </a:extLst>
          </p:cNvPr>
          <p:cNvPicPr>
            <a:picLocks noChangeAspect="1"/>
          </p:cNvPicPr>
          <p:nvPr/>
        </p:nvPicPr>
        <p:blipFill>
          <a:blip r:embed="rId2"/>
          <a:srcRect l="34" r="92" b="4301"/>
          <a:stretch>
            <a:fillRect/>
          </a:stretch>
        </p:blipFill>
        <p:spPr>
          <a:xfrm>
            <a:off x="331741" y="1393887"/>
            <a:ext cx="9380504" cy="1051183"/>
          </a:xfrm>
          <a:prstGeom prst="rect">
            <a:avLst/>
          </a:prstGeom>
        </p:spPr>
      </p:pic>
      <p:pic>
        <p:nvPicPr>
          <p:cNvPr id="9" name="Picture 8" descr="A table of numbers with a white background&#10;&#10;AI-generated content may be incorrect.">
            <a:extLst>
              <a:ext uri="{FF2B5EF4-FFF2-40B4-BE49-F238E27FC236}">
                <a16:creationId xmlns:a16="http://schemas.microsoft.com/office/drawing/2014/main" id="{21EF9DD6-2027-84F7-36BC-46BDA7826F52}"/>
              </a:ext>
            </a:extLst>
          </p:cNvPr>
          <p:cNvPicPr>
            <a:picLocks noChangeAspect="1"/>
          </p:cNvPicPr>
          <p:nvPr/>
        </p:nvPicPr>
        <p:blipFill>
          <a:blip r:embed="rId3"/>
          <a:srcRect l="35" r="-115" b="-707"/>
          <a:stretch>
            <a:fillRect/>
          </a:stretch>
        </p:blipFill>
        <p:spPr>
          <a:xfrm>
            <a:off x="331741" y="2453759"/>
            <a:ext cx="9400869" cy="3359595"/>
          </a:xfrm>
          <a:prstGeom prst="rect">
            <a:avLst/>
          </a:prstGeom>
        </p:spPr>
      </p:pic>
    </p:spTree>
    <p:extLst>
      <p:ext uri="{BB962C8B-B14F-4D97-AF65-F5344CB8AC3E}">
        <p14:creationId xmlns:p14="http://schemas.microsoft.com/office/powerpoint/2010/main" val="1659852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D48CB-298E-D5B8-1CC0-8B5E3290155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6318B0-750F-CE0A-074B-E98F155AE833}"/>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CBCEE5AD-8CC4-325B-10E6-4B390F0BAFF4}"/>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0FFE4A8E-E8C6-27F8-0D7F-65C7F3B9FC9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B3574FE-7DF3-AAE1-6FBF-BFF75A87625F}"/>
              </a:ext>
            </a:extLst>
          </p:cNvPr>
          <p:cNvSpPr>
            <a:spLocks noGrp="1"/>
          </p:cNvSpPr>
          <p:nvPr>
            <p:ph type="title"/>
          </p:nvPr>
        </p:nvSpPr>
        <p:spPr/>
        <p:txBody>
          <a:bodyPr/>
          <a:lstStyle/>
          <a:p>
            <a:r>
              <a:rPr lang="en-US" b="1">
                <a:cs typeface="Arial"/>
              </a:rPr>
              <a:t>Proven &amp; Probable Mineral Resources (Copper)</a:t>
            </a:r>
            <a:endParaRPr lang="en-US" b="1"/>
          </a:p>
        </p:txBody>
      </p:sp>
      <p:pic>
        <p:nvPicPr>
          <p:cNvPr id="6" name="Picture 5">
            <a:extLst>
              <a:ext uri="{FF2B5EF4-FFF2-40B4-BE49-F238E27FC236}">
                <a16:creationId xmlns:a16="http://schemas.microsoft.com/office/drawing/2014/main" id="{F722822F-57B5-6FDC-A7BF-099080216B6E}"/>
              </a:ext>
            </a:extLst>
          </p:cNvPr>
          <p:cNvPicPr>
            <a:picLocks noChangeAspect="1"/>
          </p:cNvPicPr>
          <p:nvPr/>
        </p:nvPicPr>
        <p:blipFill>
          <a:blip r:embed="rId2"/>
          <a:stretch>
            <a:fillRect/>
          </a:stretch>
        </p:blipFill>
        <p:spPr>
          <a:xfrm>
            <a:off x="325120" y="1362460"/>
            <a:ext cx="9399246" cy="5058305"/>
          </a:xfrm>
          <a:prstGeom prst="rect">
            <a:avLst/>
          </a:prstGeom>
        </p:spPr>
      </p:pic>
    </p:spTree>
    <p:extLst>
      <p:ext uri="{BB962C8B-B14F-4D97-AF65-F5344CB8AC3E}">
        <p14:creationId xmlns:p14="http://schemas.microsoft.com/office/powerpoint/2010/main" val="2929135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3B84-8161-8078-E9FE-B267B367B9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F6454F-67EC-936F-67FE-88FBE740C01D}"/>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0AAA12FE-8061-4084-60BB-335883B3CDE2}"/>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79231A0A-661A-CC64-4E2B-9C5D2EA3ADEA}"/>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EA14440-4465-FA10-9B5F-D23FD26C7A50}"/>
              </a:ext>
            </a:extLst>
          </p:cNvPr>
          <p:cNvSpPr>
            <a:spLocks noGrp="1"/>
          </p:cNvSpPr>
          <p:nvPr>
            <p:ph type="title"/>
          </p:nvPr>
        </p:nvSpPr>
        <p:spPr/>
        <p:txBody>
          <a:bodyPr/>
          <a:lstStyle/>
          <a:p>
            <a:r>
              <a:rPr lang="en-US" b="1">
                <a:cs typeface="Arial"/>
              </a:rPr>
              <a:t>Proven &amp; Probable Mineral Resources (Silver)</a:t>
            </a:r>
            <a:endParaRPr lang="en-US" b="1"/>
          </a:p>
        </p:txBody>
      </p:sp>
      <p:pic>
        <p:nvPicPr>
          <p:cNvPr id="6" name="Picture 5" descr="A table with numbers and text&#10;&#10;AI-generated content may be incorrect.">
            <a:extLst>
              <a:ext uri="{FF2B5EF4-FFF2-40B4-BE49-F238E27FC236}">
                <a16:creationId xmlns:a16="http://schemas.microsoft.com/office/drawing/2014/main" id="{730DC02B-54DE-EEA5-2FFE-524921E2256C}"/>
              </a:ext>
            </a:extLst>
          </p:cNvPr>
          <p:cNvPicPr>
            <a:picLocks noChangeAspect="1"/>
          </p:cNvPicPr>
          <p:nvPr/>
        </p:nvPicPr>
        <p:blipFill>
          <a:blip r:embed="rId2"/>
          <a:stretch>
            <a:fillRect/>
          </a:stretch>
        </p:blipFill>
        <p:spPr>
          <a:xfrm>
            <a:off x="330736" y="1368396"/>
            <a:ext cx="9398313" cy="4199485"/>
          </a:xfrm>
          <a:prstGeom prst="rect">
            <a:avLst/>
          </a:prstGeom>
        </p:spPr>
      </p:pic>
    </p:spTree>
    <p:extLst>
      <p:ext uri="{BB962C8B-B14F-4D97-AF65-F5344CB8AC3E}">
        <p14:creationId xmlns:p14="http://schemas.microsoft.com/office/powerpoint/2010/main" val="3137783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BF909-46B3-D9D2-3D74-F19247741F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8FFBE1-85D5-5114-856A-671A9E565879}"/>
              </a:ext>
            </a:extLst>
          </p:cNvPr>
          <p:cNvSpPr>
            <a:spLocks noGrp="1"/>
          </p:cNvSpPr>
          <p:nvPr>
            <p:ph type="body" sz="quarter" idx="12"/>
          </p:nvPr>
        </p:nvSpPr>
        <p:spPr/>
        <p:txBody>
          <a:bodyPr/>
          <a:lstStyle/>
          <a:p>
            <a:r>
              <a:rPr lang="en-CA">
                <a:cs typeface="Arial"/>
              </a:rPr>
              <a:t>Africa &amp; Middle East</a:t>
            </a:r>
          </a:p>
        </p:txBody>
      </p:sp>
      <p:sp>
        <p:nvSpPr>
          <p:cNvPr id="3" name="Footer Placeholder 2">
            <a:extLst>
              <a:ext uri="{FF2B5EF4-FFF2-40B4-BE49-F238E27FC236}">
                <a16:creationId xmlns:a16="http://schemas.microsoft.com/office/drawing/2014/main" id="{5D6D2411-0064-8CB5-C97A-AD72EA3569BB}"/>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AA8E7CC6-1C84-DA05-51DF-DE94B5228F6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805F0A6-442D-2FE2-6AB4-4D540B024F99}"/>
              </a:ext>
            </a:extLst>
          </p:cNvPr>
          <p:cNvSpPr>
            <a:spLocks noGrp="1"/>
          </p:cNvSpPr>
          <p:nvPr>
            <p:ph type="title"/>
          </p:nvPr>
        </p:nvSpPr>
        <p:spPr/>
        <p:txBody>
          <a:bodyPr/>
          <a:lstStyle/>
          <a:p>
            <a:r>
              <a:rPr lang="en-US" b="1">
                <a:cs typeface="Arial"/>
              </a:rPr>
              <a:t>Mineral Reserves (Gold)</a:t>
            </a:r>
            <a:endParaRPr lang="en-US" b="1"/>
          </a:p>
        </p:txBody>
      </p:sp>
      <p:pic>
        <p:nvPicPr>
          <p:cNvPr id="7" name="Picture 6" descr="A table with numbers and numbers&#10;&#10;AI-generated content may be incorrect.">
            <a:extLst>
              <a:ext uri="{FF2B5EF4-FFF2-40B4-BE49-F238E27FC236}">
                <a16:creationId xmlns:a16="http://schemas.microsoft.com/office/drawing/2014/main" id="{68A1AFB1-0A4D-ADA7-F07E-8DADAC447933}"/>
              </a:ext>
            </a:extLst>
          </p:cNvPr>
          <p:cNvPicPr>
            <a:picLocks noChangeAspect="1"/>
          </p:cNvPicPr>
          <p:nvPr/>
        </p:nvPicPr>
        <p:blipFill>
          <a:blip r:embed="rId2"/>
          <a:stretch>
            <a:fillRect/>
          </a:stretch>
        </p:blipFill>
        <p:spPr>
          <a:xfrm>
            <a:off x="331183" y="1169334"/>
            <a:ext cx="9397944" cy="4924955"/>
          </a:xfrm>
          <a:prstGeom prst="rect">
            <a:avLst/>
          </a:prstGeom>
        </p:spPr>
      </p:pic>
    </p:spTree>
    <p:extLst>
      <p:ext uri="{BB962C8B-B14F-4D97-AF65-F5344CB8AC3E}">
        <p14:creationId xmlns:p14="http://schemas.microsoft.com/office/powerpoint/2010/main" val="2379861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CE5C7-8D24-5F0A-5908-0FFC623899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001AF2-8069-F998-3A91-E473AA923F1A}"/>
              </a:ext>
            </a:extLst>
          </p:cNvPr>
          <p:cNvSpPr>
            <a:spLocks noGrp="1"/>
          </p:cNvSpPr>
          <p:nvPr>
            <p:ph type="body" sz="quarter" idx="12"/>
          </p:nvPr>
        </p:nvSpPr>
        <p:spPr/>
        <p:txBody>
          <a:bodyPr/>
          <a:lstStyle/>
          <a:p>
            <a:r>
              <a:rPr lang="en-CA">
                <a:cs typeface="Arial"/>
              </a:rPr>
              <a:t>Latin America &amp; Asia Pacific</a:t>
            </a:r>
          </a:p>
        </p:txBody>
      </p:sp>
      <p:sp>
        <p:nvSpPr>
          <p:cNvPr id="3" name="Footer Placeholder 2">
            <a:extLst>
              <a:ext uri="{FF2B5EF4-FFF2-40B4-BE49-F238E27FC236}">
                <a16:creationId xmlns:a16="http://schemas.microsoft.com/office/drawing/2014/main" id="{544DEDD1-5EFC-1853-BB7E-E18A9C569FA0}"/>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303C525F-ABC5-8AFE-A933-D4A5B217B196}"/>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AE00AD3-D9CD-AC3D-F416-0F8E83D12B04}"/>
              </a:ext>
            </a:extLst>
          </p:cNvPr>
          <p:cNvSpPr>
            <a:spLocks noGrp="1"/>
          </p:cNvSpPr>
          <p:nvPr>
            <p:ph type="title"/>
          </p:nvPr>
        </p:nvSpPr>
        <p:spPr/>
        <p:txBody>
          <a:bodyPr/>
          <a:lstStyle/>
          <a:p>
            <a:r>
              <a:rPr lang="en-US" b="1">
                <a:cs typeface="Arial"/>
              </a:rPr>
              <a:t>Mineral Reserves (Gold)</a:t>
            </a:r>
            <a:endParaRPr lang="en-US" b="1"/>
          </a:p>
        </p:txBody>
      </p:sp>
      <p:pic>
        <p:nvPicPr>
          <p:cNvPr id="7" name="Picture 6" descr="A brown rectangular sign with white text&#10;&#10;AI-generated content may be incorrect.">
            <a:extLst>
              <a:ext uri="{FF2B5EF4-FFF2-40B4-BE49-F238E27FC236}">
                <a16:creationId xmlns:a16="http://schemas.microsoft.com/office/drawing/2014/main" id="{761A88A8-3C81-1E39-1AFD-3DFAAC3B6B17}"/>
              </a:ext>
            </a:extLst>
          </p:cNvPr>
          <p:cNvPicPr>
            <a:picLocks noChangeAspect="1"/>
          </p:cNvPicPr>
          <p:nvPr/>
        </p:nvPicPr>
        <p:blipFill>
          <a:blip r:embed="rId2"/>
          <a:stretch>
            <a:fillRect/>
          </a:stretch>
        </p:blipFill>
        <p:spPr>
          <a:xfrm>
            <a:off x="329882" y="1415099"/>
            <a:ext cx="9389719" cy="1001876"/>
          </a:xfrm>
          <a:prstGeom prst="rect">
            <a:avLst/>
          </a:prstGeom>
        </p:spPr>
      </p:pic>
      <p:pic>
        <p:nvPicPr>
          <p:cNvPr id="8" name="Picture 7" descr="A screenshot of a graph&#10;&#10;AI-generated content may be incorrect.">
            <a:extLst>
              <a:ext uri="{FF2B5EF4-FFF2-40B4-BE49-F238E27FC236}">
                <a16:creationId xmlns:a16="http://schemas.microsoft.com/office/drawing/2014/main" id="{9E002D43-FC40-3866-E840-A7CE41D1F65B}"/>
              </a:ext>
            </a:extLst>
          </p:cNvPr>
          <p:cNvPicPr>
            <a:picLocks noChangeAspect="1"/>
          </p:cNvPicPr>
          <p:nvPr/>
        </p:nvPicPr>
        <p:blipFill>
          <a:blip r:embed="rId3"/>
          <a:stretch>
            <a:fillRect/>
          </a:stretch>
        </p:blipFill>
        <p:spPr>
          <a:xfrm>
            <a:off x="332045" y="2407159"/>
            <a:ext cx="9396220" cy="2102902"/>
          </a:xfrm>
          <a:prstGeom prst="rect">
            <a:avLst/>
          </a:prstGeom>
        </p:spPr>
      </p:pic>
    </p:spTree>
    <p:extLst>
      <p:ext uri="{BB962C8B-B14F-4D97-AF65-F5344CB8AC3E}">
        <p14:creationId xmlns:p14="http://schemas.microsoft.com/office/powerpoint/2010/main" val="420670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38F810-9500-2D84-C556-E1EDEDBDD72C}"/>
              </a:ext>
            </a:extLst>
          </p:cNvPr>
          <p:cNvSpPr>
            <a:spLocks noGrp="1"/>
          </p:cNvSpPr>
          <p:nvPr>
            <p:ph type="ftr" sz="quarter" idx="13"/>
          </p:nvPr>
        </p:nvSpPr>
        <p:spPr/>
        <p:txBody>
          <a:bodyPr/>
          <a:lstStyle/>
          <a:p>
            <a:endParaRPr lang="en-CA"/>
          </a:p>
        </p:txBody>
      </p:sp>
      <p:pic>
        <p:nvPicPr>
          <p:cNvPr id="6" name="Picture 5" descr="A table with numbers and text&#10;&#10;AI-generated content may be incorrect.">
            <a:extLst>
              <a:ext uri="{FF2B5EF4-FFF2-40B4-BE49-F238E27FC236}">
                <a16:creationId xmlns:a16="http://schemas.microsoft.com/office/drawing/2014/main" id="{BEE3241B-BFB8-1DED-E561-7416F0FCCF04}"/>
              </a:ext>
            </a:extLst>
          </p:cNvPr>
          <p:cNvPicPr>
            <a:picLocks noChangeAspect="1"/>
          </p:cNvPicPr>
          <p:nvPr/>
        </p:nvPicPr>
        <p:blipFill>
          <a:blip r:embed="rId2"/>
          <a:srcRect l="195" r="1524" b="-538"/>
          <a:stretch>
            <a:fillRect/>
          </a:stretch>
        </p:blipFill>
        <p:spPr>
          <a:xfrm>
            <a:off x="2277062" y="202091"/>
            <a:ext cx="5242250" cy="3050236"/>
          </a:xfrm>
          <a:prstGeom prst="rect">
            <a:avLst/>
          </a:prstGeom>
        </p:spPr>
      </p:pic>
      <p:pic>
        <p:nvPicPr>
          <p:cNvPr id="7" name="Picture 6" descr="A table with numbers and text&#10;&#10;AI-generated content may be incorrect.">
            <a:extLst>
              <a:ext uri="{FF2B5EF4-FFF2-40B4-BE49-F238E27FC236}">
                <a16:creationId xmlns:a16="http://schemas.microsoft.com/office/drawing/2014/main" id="{0215E960-3738-9AD8-8D08-D87826B2BA8E}"/>
              </a:ext>
            </a:extLst>
          </p:cNvPr>
          <p:cNvPicPr>
            <a:picLocks noChangeAspect="1"/>
          </p:cNvPicPr>
          <p:nvPr/>
        </p:nvPicPr>
        <p:blipFill>
          <a:blip r:embed="rId3"/>
          <a:stretch>
            <a:fillRect/>
          </a:stretch>
        </p:blipFill>
        <p:spPr>
          <a:xfrm>
            <a:off x="2119334" y="3506098"/>
            <a:ext cx="5286558" cy="3253238"/>
          </a:xfrm>
          <a:prstGeom prst="rect">
            <a:avLst/>
          </a:prstGeom>
        </p:spPr>
      </p:pic>
    </p:spTree>
    <p:extLst>
      <p:ext uri="{BB962C8B-B14F-4D97-AF65-F5344CB8AC3E}">
        <p14:creationId xmlns:p14="http://schemas.microsoft.com/office/powerpoint/2010/main" val="3817016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1644D-8F86-E527-CA47-AE4AAD0A304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898112A-7A6C-F4E9-78C3-D6EB2DCF0E31}"/>
              </a:ext>
            </a:extLst>
          </p:cNvPr>
          <p:cNvSpPr>
            <a:spLocks noGrp="1"/>
          </p:cNvSpPr>
          <p:nvPr>
            <p:ph type="body" sz="quarter" idx="12"/>
          </p:nvPr>
        </p:nvSpPr>
        <p:spPr/>
        <p:txBody>
          <a:bodyPr/>
          <a:lstStyle/>
          <a:p>
            <a:r>
              <a:rPr lang="en-CA">
                <a:cs typeface="Arial"/>
              </a:rPr>
              <a:t>North America</a:t>
            </a:r>
          </a:p>
        </p:txBody>
      </p:sp>
      <p:sp>
        <p:nvSpPr>
          <p:cNvPr id="3" name="Footer Placeholder 2">
            <a:extLst>
              <a:ext uri="{FF2B5EF4-FFF2-40B4-BE49-F238E27FC236}">
                <a16:creationId xmlns:a16="http://schemas.microsoft.com/office/drawing/2014/main" id="{FE3B8A05-DAA8-69C7-DFAD-F8334B51836E}"/>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E97D39C3-AD6B-E1DE-0D46-24D8BB0B4973}"/>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55518C54-8D7A-713C-8375-0699F09C9639}"/>
              </a:ext>
            </a:extLst>
          </p:cNvPr>
          <p:cNvSpPr>
            <a:spLocks noGrp="1"/>
          </p:cNvSpPr>
          <p:nvPr>
            <p:ph type="title"/>
          </p:nvPr>
        </p:nvSpPr>
        <p:spPr/>
        <p:txBody>
          <a:bodyPr/>
          <a:lstStyle/>
          <a:p>
            <a:r>
              <a:rPr lang="en-US" b="1">
                <a:cs typeface="Arial"/>
              </a:rPr>
              <a:t>Mineral Reserves (Gold)</a:t>
            </a:r>
            <a:endParaRPr lang="en-US" b="1"/>
          </a:p>
        </p:txBody>
      </p:sp>
      <p:pic>
        <p:nvPicPr>
          <p:cNvPr id="8" name="Picture 7" descr="A brown rectangular sign with white text&#10;&#10;AI-generated content may be incorrect.">
            <a:extLst>
              <a:ext uri="{FF2B5EF4-FFF2-40B4-BE49-F238E27FC236}">
                <a16:creationId xmlns:a16="http://schemas.microsoft.com/office/drawing/2014/main" id="{32800D02-79AC-314C-C5C8-4CD9B5366731}"/>
              </a:ext>
            </a:extLst>
          </p:cNvPr>
          <p:cNvPicPr>
            <a:picLocks noChangeAspect="1"/>
          </p:cNvPicPr>
          <p:nvPr/>
        </p:nvPicPr>
        <p:blipFill>
          <a:blip r:embed="rId2"/>
          <a:stretch>
            <a:fillRect/>
          </a:stretch>
        </p:blipFill>
        <p:spPr>
          <a:xfrm>
            <a:off x="329882" y="1415099"/>
            <a:ext cx="9389719" cy="1001876"/>
          </a:xfrm>
          <a:prstGeom prst="rect">
            <a:avLst/>
          </a:prstGeom>
        </p:spPr>
      </p:pic>
      <p:pic>
        <p:nvPicPr>
          <p:cNvPr id="9" name="Picture 8" descr="A table of numbers with numbers&#10;&#10;AI-generated content may be incorrect.">
            <a:extLst>
              <a:ext uri="{FF2B5EF4-FFF2-40B4-BE49-F238E27FC236}">
                <a16:creationId xmlns:a16="http://schemas.microsoft.com/office/drawing/2014/main" id="{0B903525-3166-4412-EAF8-D709A9BC9711}"/>
              </a:ext>
            </a:extLst>
          </p:cNvPr>
          <p:cNvPicPr>
            <a:picLocks noChangeAspect="1"/>
          </p:cNvPicPr>
          <p:nvPr/>
        </p:nvPicPr>
        <p:blipFill>
          <a:blip r:embed="rId3"/>
          <a:stretch>
            <a:fillRect/>
          </a:stretch>
        </p:blipFill>
        <p:spPr>
          <a:xfrm>
            <a:off x="328485" y="2418398"/>
            <a:ext cx="9391038" cy="3241790"/>
          </a:xfrm>
          <a:prstGeom prst="rect">
            <a:avLst/>
          </a:prstGeom>
        </p:spPr>
      </p:pic>
    </p:spTree>
    <p:extLst>
      <p:ext uri="{BB962C8B-B14F-4D97-AF65-F5344CB8AC3E}">
        <p14:creationId xmlns:p14="http://schemas.microsoft.com/office/powerpoint/2010/main" val="73282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A6E3F-89FD-9A9F-B828-A28F501681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09AD399-E87D-A977-3729-F875FF757462}"/>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23C08ACF-664C-D2A3-E5CC-77F5BC6B8479}"/>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AD70376B-7228-3F16-EFED-036A9D0DBE5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328DDA03-E406-214D-2A1F-A25A8AEBFE6E}"/>
              </a:ext>
            </a:extLst>
          </p:cNvPr>
          <p:cNvSpPr>
            <a:spLocks noGrp="1"/>
          </p:cNvSpPr>
          <p:nvPr>
            <p:ph type="title"/>
          </p:nvPr>
        </p:nvSpPr>
        <p:spPr/>
        <p:txBody>
          <a:bodyPr/>
          <a:lstStyle/>
          <a:p>
            <a:r>
              <a:rPr lang="en-US" b="1">
                <a:cs typeface="Arial"/>
              </a:rPr>
              <a:t>Mineral Reserves (Copper)</a:t>
            </a:r>
            <a:endParaRPr lang="en-US" b="1"/>
          </a:p>
        </p:txBody>
      </p:sp>
      <p:pic>
        <p:nvPicPr>
          <p:cNvPr id="6" name="Picture 5">
            <a:extLst>
              <a:ext uri="{FF2B5EF4-FFF2-40B4-BE49-F238E27FC236}">
                <a16:creationId xmlns:a16="http://schemas.microsoft.com/office/drawing/2014/main" id="{71185AB2-4D88-7F30-0946-AF25ACE3EECC}"/>
              </a:ext>
            </a:extLst>
          </p:cNvPr>
          <p:cNvPicPr>
            <a:picLocks noChangeAspect="1"/>
          </p:cNvPicPr>
          <p:nvPr/>
        </p:nvPicPr>
        <p:blipFill>
          <a:blip r:embed="rId2"/>
          <a:stretch>
            <a:fillRect/>
          </a:stretch>
        </p:blipFill>
        <p:spPr>
          <a:xfrm>
            <a:off x="336947" y="1289130"/>
            <a:ext cx="9407415" cy="5182361"/>
          </a:xfrm>
          <a:prstGeom prst="rect">
            <a:avLst/>
          </a:prstGeom>
        </p:spPr>
      </p:pic>
    </p:spTree>
    <p:extLst>
      <p:ext uri="{BB962C8B-B14F-4D97-AF65-F5344CB8AC3E}">
        <p14:creationId xmlns:p14="http://schemas.microsoft.com/office/powerpoint/2010/main" val="124890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13D5F-23BD-C081-F3D2-FEA057F500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C30E6D-B71D-1F31-7499-B53562628A60}"/>
              </a:ext>
            </a:extLst>
          </p:cNvPr>
          <p:cNvSpPr>
            <a:spLocks noGrp="1"/>
          </p:cNvSpPr>
          <p:nvPr>
            <p:ph type="body" sz="quarter" idx="12"/>
          </p:nvPr>
        </p:nvSpPr>
        <p:spPr/>
        <p:txBody>
          <a:bodyPr/>
          <a:lstStyle/>
          <a:p>
            <a:r>
              <a:rPr lang="en-CA">
                <a:cs typeface="Arial"/>
              </a:rPr>
              <a:t>NA, Latin America &amp; Asia Pacific, Africa &amp; ME</a:t>
            </a:r>
            <a:endParaRPr lang="en-US"/>
          </a:p>
        </p:txBody>
      </p:sp>
      <p:sp>
        <p:nvSpPr>
          <p:cNvPr id="3" name="Footer Placeholder 2">
            <a:extLst>
              <a:ext uri="{FF2B5EF4-FFF2-40B4-BE49-F238E27FC236}">
                <a16:creationId xmlns:a16="http://schemas.microsoft.com/office/drawing/2014/main" id="{38FB52E1-DAD1-749B-6D19-64340EB5BACD}"/>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FCBA20D2-2CC7-49BE-382E-CFF3E97225E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C57EF5C-396A-1498-A2DE-2456377D051A}"/>
              </a:ext>
            </a:extLst>
          </p:cNvPr>
          <p:cNvSpPr>
            <a:spLocks noGrp="1"/>
          </p:cNvSpPr>
          <p:nvPr>
            <p:ph type="title"/>
          </p:nvPr>
        </p:nvSpPr>
        <p:spPr/>
        <p:txBody>
          <a:bodyPr/>
          <a:lstStyle/>
          <a:p>
            <a:r>
              <a:rPr lang="en-US" b="1"/>
              <a:t>Barrick Asset Map</a:t>
            </a:r>
            <a:endParaRPr lang="en-US" b="1">
              <a:cs typeface="Arial"/>
            </a:endParaRPr>
          </a:p>
        </p:txBody>
      </p:sp>
      <p:pic>
        <p:nvPicPr>
          <p:cNvPr id="6" name="Picture 5" descr="A map of the world&#10;&#10;AI-generated content may be incorrect.">
            <a:extLst>
              <a:ext uri="{FF2B5EF4-FFF2-40B4-BE49-F238E27FC236}">
                <a16:creationId xmlns:a16="http://schemas.microsoft.com/office/drawing/2014/main" id="{1A5507A3-FABA-08FB-BAD3-A17C16AC14FD}"/>
              </a:ext>
            </a:extLst>
          </p:cNvPr>
          <p:cNvPicPr>
            <a:picLocks noChangeAspect="1"/>
          </p:cNvPicPr>
          <p:nvPr/>
        </p:nvPicPr>
        <p:blipFill>
          <a:blip r:embed="rId2"/>
          <a:stretch>
            <a:fillRect/>
          </a:stretch>
        </p:blipFill>
        <p:spPr>
          <a:xfrm>
            <a:off x="329783" y="1260975"/>
            <a:ext cx="9400220" cy="5226898"/>
          </a:xfrm>
          <a:prstGeom prst="rect">
            <a:avLst/>
          </a:prstGeom>
        </p:spPr>
      </p:pic>
    </p:spTree>
    <p:extLst>
      <p:ext uri="{BB962C8B-B14F-4D97-AF65-F5344CB8AC3E}">
        <p14:creationId xmlns:p14="http://schemas.microsoft.com/office/powerpoint/2010/main" val="46319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Nevada Operations: Cortez</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ClrTx/>
              <a:buSzTx/>
              <a:buFontTx/>
              <a:buNone/>
              <a:tabLst/>
            </a:pPr>
            <a:r>
              <a:rPr lang="en-US" b="1">
                <a:latin typeface="Arial"/>
                <a:ea typeface="LF_Kai"/>
                <a:cs typeface="Arial"/>
              </a:rPr>
              <a:t>2030</a:t>
            </a:r>
            <a:endParaRPr lang="en-US" b="1" i="0" u="none" strike="noStrike" cap="none" normalizeH="0" baseline="0">
              <a:ln>
                <a:noFill/>
              </a:ln>
              <a:effectLst/>
              <a:latin typeface="Arial" charset="0"/>
              <a:cs typeface="Arial"/>
            </a:endParaRPr>
          </a:p>
          <a:p>
            <a:pPr defTabSz="1081088">
              <a:spcAft>
                <a:spcPts val="1200"/>
              </a:spcAft>
            </a:pPr>
            <a:endParaRPr lang="en-CA" b="1">
              <a:cs typeface="Arial"/>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420,000 – 470,000</a:t>
            </a:r>
            <a:endParaRPr lang="en-CA" sz="1200" b="1" i="0" u="none" strike="noStrike" cap="none" normalizeH="0" baseline="0">
              <a:ln>
                <a:noFill/>
              </a:ln>
              <a:solidFill>
                <a:schemeClr val="tx1"/>
              </a:solidFill>
              <a:effectLst/>
              <a:latin typeface="Arial" charset="0"/>
              <a:cs typeface="Arial"/>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1,420 – 1,520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8,290,000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cs typeface="Arial"/>
              </a:rPr>
              <a:t>444,000</a:t>
            </a:r>
            <a:endParaRPr lang="en-CA" sz="1200" b="1" i="0" u="none" strike="noStrike" cap="none" normalizeH="0" baseline="0">
              <a:ln>
                <a:noFill/>
              </a:ln>
              <a:solidFill>
                <a:schemeClr val="tx1"/>
              </a:solidFill>
              <a:effectLst/>
              <a:latin typeface="Arial" charset="0"/>
              <a:cs typeface="Arial"/>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cs typeface="Arial"/>
              </a:rPr>
              <a:t>Joint venture with Newmont (38.5% ownership) and JV operator Barrick (61.5%) through Nevada Gold Mines (NGM)</a:t>
            </a:r>
            <a:endParaRPr lang="en-US"/>
          </a:p>
          <a:p>
            <a:r>
              <a:rPr lang="en-US">
                <a:cs typeface="Arial"/>
              </a:rPr>
              <a:t>Complex consists of multiple open pit mines, underground mines, and processing facilities</a:t>
            </a:r>
            <a:endParaRPr lang="en-US"/>
          </a:p>
          <a:p>
            <a:pPr lvl="1">
              <a:buClr>
                <a:srgbClr val="8C8C8C"/>
              </a:buClr>
              <a:buFont typeface="Courier New" pitchFamily="2" charset="2"/>
              <a:buChar char="o"/>
            </a:pPr>
            <a:r>
              <a:rPr lang="en-US">
                <a:cs typeface="Arial"/>
              </a:rPr>
              <a:t>Incl. Oxide mill and heap leach pads</a:t>
            </a:r>
          </a:p>
          <a:p>
            <a:r>
              <a:rPr lang="en-US">
                <a:cs typeface="Arial"/>
              </a:rPr>
              <a:t>Goldrush</a:t>
            </a:r>
          </a:p>
          <a:p>
            <a:pPr lvl="1">
              <a:buClr>
                <a:srgbClr val="8C8C8C"/>
              </a:buClr>
              <a:buFont typeface="Courier New" pitchFamily="2" charset="2"/>
              <a:buChar char="o"/>
            </a:pPr>
            <a:r>
              <a:rPr lang="en-US">
                <a:cs typeface="Arial"/>
              </a:rPr>
              <a:t>ventilation shaft enables increased mining rates (alongside two underground primary fans) with another planned</a:t>
            </a:r>
            <a:endParaRPr lang="en-US"/>
          </a:p>
          <a:p>
            <a:pPr lvl="1">
              <a:buClr>
                <a:srgbClr val="8C8C8C"/>
              </a:buClr>
              <a:buFont typeface="Courier New" pitchFamily="2" charset="2"/>
              <a:buChar char="o"/>
            </a:pPr>
            <a:r>
              <a:rPr lang="en-US">
                <a:cs typeface="Arial"/>
              </a:rPr>
              <a:t>Exp. Long-life underground mine with projected annual production of 400,000+ ounces per annum (100% basis) by 2028</a:t>
            </a:r>
          </a:p>
          <a:p>
            <a:pPr>
              <a:buFont typeface="Wingdings" pitchFamily="2" charset="2"/>
              <a:buChar char="l"/>
            </a:pPr>
            <a:r>
              <a:rPr lang="en-US">
                <a:cs typeface="Arial"/>
              </a:rPr>
              <a:t>Fourmile</a:t>
            </a:r>
          </a:p>
          <a:p>
            <a:pPr lvl="1">
              <a:buClr>
                <a:srgbClr val="8C8C8C"/>
              </a:buClr>
              <a:buFont typeface="Courier New" pitchFamily="2" charset="2"/>
              <a:buChar char="o"/>
            </a:pPr>
            <a:r>
              <a:rPr lang="en-US">
                <a:cs typeface="Arial"/>
              </a:rPr>
              <a:t>100% owned by Barrick</a:t>
            </a:r>
          </a:p>
          <a:p>
            <a:pPr lvl="1">
              <a:buClr>
                <a:srgbClr val="8C8C8C"/>
              </a:buClr>
              <a:buFont typeface="Courier New" pitchFamily="2" charset="2"/>
              <a:buChar char="o"/>
            </a:pPr>
            <a:r>
              <a:rPr lang="en-US">
                <a:cs typeface="Arial"/>
              </a:rPr>
              <a:t>3-yr feasibility study beginning in 2025</a:t>
            </a:r>
          </a:p>
          <a:p>
            <a:pPr lvl="1">
              <a:buClr>
                <a:srgbClr val="8C8C8C"/>
              </a:buClr>
              <a:buFont typeface="Courier New" pitchFamily="2" charset="2"/>
              <a:buChar char="o"/>
            </a:pPr>
            <a:r>
              <a:rPr lang="en-US">
                <a:cs typeface="Arial"/>
              </a:rPr>
              <a:t>192% increase in resources and 137% growth in inferred resources (as per mineral resource estimate)</a:t>
            </a:r>
          </a:p>
          <a:p>
            <a:pPr lvl="1">
              <a:buClr>
                <a:srgbClr val="8C8C8C"/>
              </a:buClr>
              <a:buFont typeface="Courier New" pitchFamily="2" charset="2"/>
              <a:buChar char="o"/>
            </a:pPr>
            <a:r>
              <a:rPr lang="en-US">
                <a:cs typeface="Arial"/>
              </a:rPr>
              <a:t>Grade improving by 35% (as per mineral resource estimate)</a:t>
            </a:r>
          </a:p>
        </p:txBody>
      </p:sp>
      <p:pic>
        <p:nvPicPr>
          <p:cNvPr id="10" name="Picture 9" descr="A screenshot of a data&#10;&#10;AI-generated content may be incorrect.">
            <a:extLst>
              <a:ext uri="{FF2B5EF4-FFF2-40B4-BE49-F238E27FC236}">
                <a16:creationId xmlns:a16="http://schemas.microsoft.com/office/drawing/2014/main" id="{CA5DF760-CE90-C162-C964-99DD50A459FF}"/>
              </a:ext>
            </a:extLst>
          </p:cNvPr>
          <p:cNvPicPr>
            <a:picLocks noChangeAspect="1"/>
          </p:cNvPicPr>
          <p:nvPr/>
        </p:nvPicPr>
        <p:blipFill>
          <a:blip r:embed="rId2"/>
          <a:stretch>
            <a:fillRect/>
          </a:stretch>
        </p:blipFill>
        <p:spPr>
          <a:xfrm>
            <a:off x="335062" y="5146465"/>
            <a:ext cx="4600251" cy="1732292"/>
          </a:xfrm>
          <a:prstGeom prst="rect">
            <a:avLst/>
          </a:prstGeom>
        </p:spPr>
      </p:pic>
    </p:spTree>
    <p:extLst>
      <p:ext uri="{BB962C8B-B14F-4D97-AF65-F5344CB8AC3E}">
        <p14:creationId xmlns:p14="http://schemas.microsoft.com/office/powerpoint/2010/main" val="17006320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Nevada Operations: Carlin</a:t>
            </a:r>
            <a:endParaRPr lang="en-CA" b="1">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2037</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700,000 – 785,000</a:t>
            </a:r>
            <a:endParaRPr lang="en-CA" sz="1200" b="1" i="0" u="none" strike="noStrike" cap="none" normalizeH="0" baseline="0">
              <a:ln>
                <a:noFill/>
              </a:ln>
              <a:solidFill>
                <a:schemeClr val="tx1"/>
              </a:solidFill>
              <a:effectLst/>
              <a:latin typeface="Arial" charset="0"/>
              <a:cs typeface="Arial"/>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1,470 – 1,570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9,520,000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775,000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cs typeface="Arial"/>
              </a:rPr>
              <a:t>Joint venture with Newmont (38.5% ownership) and JV operator Barrick (61.5%) through Nevada Gold Mines (NGM)</a:t>
            </a:r>
            <a:endParaRPr lang="en-US"/>
          </a:p>
          <a:p>
            <a:r>
              <a:rPr lang="en-US"/>
              <a:t>Gold mine located in Eureka and Elko Counties</a:t>
            </a:r>
          </a:p>
          <a:p>
            <a:pPr lvl="1">
              <a:buFont typeface="Courier New" pitchFamily="2" charset="2"/>
              <a:buChar char="o"/>
            </a:pPr>
            <a:r>
              <a:rPr lang="en-US"/>
              <a:t>46 km west of Elko, Nevada</a:t>
            </a:r>
          </a:p>
          <a:p>
            <a:r>
              <a:rPr lang="en-US"/>
              <a:t>Complex is a mature mineral district with gold extraction occurring since 1925 with consistent exploitation occurring since 1965</a:t>
            </a:r>
          </a:p>
          <a:p>
            <a:r>
              <a:rPr lang="en-US"/>
              <a:t>Complex consists of multiple open pit mines, underground mines, and processing facilities</a:t>
            </a:r>
          </a:p>
          <a:p>
            <a:pPr lvl="1">
              <a:buFont typeface="Courier New" pitchFamily="2" charset="2"/>
              <a:buChar char="o"/>
            </a:pPr>
            <a:r>
              <a:rPr lang="en-US"/>
              <a:t>Incl. Two roasters, an autoclave, and heap leach pads</a:t>
            </a:r>
          </a:p>
          <a:p>
            <a:r>
              <a:rPr lang="en-US"/>
              <a:t>Reserve additions made at Leeville (attributed to Miramar), Gold Quarry, and Exodus</a:t>
            </a:r>
          </a:p>
          <a:p>
            <a:r>
              <a:rPr lang="en-US"/>
              <a:t>Increases in resources at Leeville and Pete Bajo</a:t>
            </a:r>
          </a:p>
          <a:p>
            <a:r>
              <a:rPr lang="en-US"/>
              <a:t>Final phase of Gold Quarry roaster expansion complete</a:t>
            </a:r>
          </a:p>
          <a:p>
            <a:pPr lvl="1">
              <a:buFont typeface="Courier New" pitchFamily="2" charset="2"/>
              <a:buChar char="o"/>
            </a:pPr>
            <a:r>
              <a:rPr lang="en-US"/>
              <a:t>Exp. to deliver an increase of 20% in throughput</a:t>
            </a:r>
          </a:p>
          <a:p>
            <a:endParaRPr lang="en-US"/>
          </a:p>
        </p:txBody>
      </p:sp>
      <p:pic>
        <p:nvPicPr>
          <p:cNvPr id="10" name="Picture 9" descr="A screenshot of a data&#10;&#10;AI-generated content may be incorrect.">
            <a:extLst>
              <a:ext uri="{FF2B5EF4-FFF2-40B4-BE49-F238E27FC236}">
                <a16:creationId xmlns:a16="http://schemas.microsoft.com/office/drawing/2014/main" id="{C1D92513-18DD-AD3D-88FC-9553C75A3E81}"/>
              </a:ext>
            </a:extLst>
          </p:cNvPr>
          <p:cNvPicPr>
            <a:picLocks noChangeAspect="1"/>
          </p:cNvPicPr>
          <p:nvPr/>
        </p:nvPicPr>
        <p:blipFill>
          <a:blip r:embed="rId2"/>
          <a:stretch>
            <a:fillRect/>
          </a:stretch>
        </p:blipFill>
        <p:spPr>
          <a:xfrm>
            <a:off x="325532" y="4976753"/>
            <a:ext cx="4619311" cy="1762125"/>
          </a:xfrm>
          <a:prstGeom prst="rect">
            <a:avLst/>
          </a:prstGeom>
        </p:spPr>
      </p:pic>
    </p:spTree>
    <p:extLst>
      <p:ext uri="{BB962C8B-B14F-4D97-AF65-F5344CB8AC3E}">
        <p14:creationId xmlns:p14="http://schemas.microsoft.com/office/powerpoint/2010/main" val="37701413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Nevada Operations: Phoenix</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MDO Database &amp;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2032</a:t>
            </a:r>
            <a:endParaRPr lang="en-CA" b="1" i="0" u="none" strike="noStrike" cap="none" normalizeH="0" baseline="0">
              <a:ln>
                <a:noFill/>
              </a:ln>
              <a:effectLst/>
              <a:latin typeface="Arial" charset="0"/>
              <a:cs typeface="Arial"/>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85,000 – 105,000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2,070 – 2,170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1,910,000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127,000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The Phoenix complex is located in Elko, Nevada and is a tri-metal operation</a:t>
            </a:r>
          </a:p>
          <a:p>
            <a:pPr lvl="1">
              <a:buClr>
                <a:srgbClr val="8C8C8C"/>
              </a:buClr>
              <a:buFont typeface="Courier New" pitchFamily="2" charset="2"/>
              <a:buChar char="o"/>
            </a:pPr>
            <a:r>
              <a:rPr lang="en-US"/>
              <a:t>Gold, copper, &amp; silver</a:t>
            </a:r>
          </a:p>
          <a:p>
            <a:r>
              <a:rPr lang="en-US"/>
              <a:t>Owned by Nevada Gold Mines (joint venture) with Barrick owning 61.5% and Newmont owning 38.5%</a:t>
            </a:r>
          </a:p>
          <a:p>
            <a:r>
              <a:rPr lang="en-US"/>
              <a:t>Mine includes a flotation mill, carbon-in-leach plant, copper leach pad, and solvent extraction-electrowinning plant</a:t>
            </a:r>
          </a:p>
          <a:p>
            <a:r>
              <a:rPr lang="en-US"/>
              <a:t>Increased throughput due to planned maintenance</a:t>
            </a:r>
          </a:p>
          <a:p>
            <a:pPr lvl="1">
              <a:buFont typeface="Courier New" pitchFamily="2" charset="2"/>
              <a:buChar char="o"/>
            </a:pPr>
            <a:r>
              <a:rPr lang="en-US"/>
              <a:t>Gold production in Q4 2024 34% higher than Q3 2024</a:t>
            </a:r>
          </a:p>
          <a:p>
            <a:r>
              <a:rPr lang="en-US"/>
              <a:t>Growth driven by the addition of Reona layback to reserves</a:t>
            </a:r>
          </a:p>
          <a:p>
            <a:pPr lvl="1">
              <a:buFont typeface="Courier New" pitchFamily="2" charset="2"/>
              <a:buChar char="o"/>
            </a:pPr>
            <a:r>
              <a:rPr lang="en-US"/>
              <a:t>Tailings Storage Facility Cell 1 design updated (displacing lower grade material)</a:t>
            </a:r>
          </a:p>
          <a:p>
            <a:r>
              <a:rPr lang="en-US"/>
              <a:t>Growth opportunities in copper production and high-grade gold + copper</a:t>
            </a:r>
          </a:p>
          <a:p>
            <a:pPr lvl="1">
              <a:buFont typeface="Courier New" pitchFamily="2" charset="2"/>
              <a:buChar char="o"/>
            </a:pPr>
            <a:r>
              <a:rPr lang="en-US"/>
              <a:t>Porphyry potential around Copper Canyon stock</a:t>
            </a:r>
          </a:p>
        </p:txBody>
      </p:sp>
      <p:pic>
        <p:nvPicPr>
          <p:cNvPr id="11" name="Picture 10" descr="A screenshot of a data sheet&#10;&#10;AI-generated content may be incorrect.">
            <a:extLst>
              <a:ext uri="{FF2B5EF4-FFF2-40B4-BE49-F238E27FC236}">
                <a16:creationId xmlns:a16="http://schemas.microsoft.com/office/drawing/2014/main" id="{649465CC-3FCA-BBAC-0435-02CD42957FE6}"/>
              </a:ext>
            </a:extLst>
          </p:cNvPr>
          <p:cNvPicPr>
            <a:picLocks noChangeAspect="1"/>
          </p:cNvPicPr>
          <p:nvPr/>
        </p:nvPicPr>
        <p:blipFill>
          <a:blip r:embed="rId2"/>
          <a:stretch>
            <a:fillRect/>
          </a:stretch>
        </p:blipFill>
        <p:spPr>
          <a:xfrm>
            <a:off x="327151" y="4742579"/>
            <a:ext cx="4697642" cy="2109818"/>
          </a:xfrm>
          <a:prstGeom prst="rect">
            <a:avLst/>
          </a:prstGeom>
        </p:spPr>
      </p:pic>
    </p:spTree>
    <p:extLst>
      <p:ext uri="{BB962C8B-B14F-4D97-AF65-F5344CB8AC3E}">
        <p14:creationId xmlns:p14="http://schemas.microsoft.com/office/powerpoint/2010/main" val="27231378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Nevada Operations: Turquoise Ridge</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2032</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310,000 – 345,000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1,370 – 1,470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8,900,000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304,000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cs typeface="Arial"/>
              </a:rPr>
              <a:t>Joint venture with Newmont (38.5% ownership) and JV operator Barrick (61.5%) through Nevada Gold Mines (NGM)</a:t>
            </a:r>
          </a:p>
          <a:p>
            <a:r>
              <a:rPr lang="en-US">
                <a:cs typeface="Arial"/>
              </a:rPr>
              <a:t>Gold mining operation located in Humboldt County, 64 km northeast of Winnemucca, Nevada</a:t>
            </a:r>
            <a:endParaRPr lang="en-US"/>
          </a:p>
          <a:p>
            <a:r>
              <a:rPr lang="en-US">
                <a:cs typeface="Arial"/>
              </a:rPr>
              <a:t>Complex has supported sporadic mining of minerals since 1883</a:t>
            </a:r>
          </a:p>
          <a:p>
            <a:r>
              <a:rPr lang="en-US">
                <a:cs typeface="Arial"/>
              </a:rPr>
              <a:t>Complex consists of multiple open pit and underground mines</a:t>
            </a:r>
            <a:endParaRPr lang="en-US"/>
          </a:p>
          <a:p>
            <a:r>
              <a:rPr lang="en-US">
                <a:cs typeface="Arial"/>
              </a:rPr>
              <a:t>Mine features an autoclave, oxide mill, and heap leach pads</a:t>
            </a:r>
          </a:p>
          <a:p>
            <a:r>
              <a:rPr lang="en-US">
                <a:cs typeface="Arial"/>
              </a:rPr>
              <a:t>Value attributed to high-grade underground mine</a:t>
            </a:r>
          </a:p>
          <a:p>
            <a:r>
              <a:rPr lang="en-US">
                <a:cs typeface="Arial"/>
              </a:rPr>
              <a:t>Barrick invested in a third shaft: additional ventilation and shorter haulage distances</a:t>
            </a:r>
          </a:p>
          <a:p>
            <a:r>
              <a:rPr lang="en-US">
                <a:cs typeface="Arial"/>
              </a:rPr>
              <a:t>Growth in open pit mining operations (replacement of cut 40 for cut 55 in reserves)</a:t>
            </a:r>
          </a:p>
          <a:p>
            <a:r>
              <a:rPr lang="en-US">
                <a:cs typeface="Arial"/>
              </a:rPr>
              <a:t>Production up 19% y/y</a:t>
            </a:r>
            <a:endParaRPr lang="en-US"/>
          </a:p>
          <a:p>
            <a:r>
              <a:rPr lang="en-US">
                <a:cs typeface="Arial"/>
              </a:rPr>
              <a:t>Processing cost per </a:t>
            </a:r>
            <a:r>
              <a:rPr lang="en-US" err="1">
                <a:cs typeface="Arial"/>
              </a:rPr>
              <a:t>tonne</a:t>
            </a:r>
            <a:r>
              <a:rPr lang="en-US">
                <a:cs typeface="Arial"/>
              </a:rPr>
              <a:t> declined 40% y/y</a:t>
            </a:r>
          </a:p>
        </p:txBody>
      </p:sp>
      <p:pic>
        <p:nvPicPr>
          <p:cNvPr id="10" name="Picture 9" descr="A screenshot of a data report&#10;&#10;AI-generated content may be incorrect.">
            <a:extLst>
              <a:ext uri="{FF2B5EF4-FFF2-40B4-BE49-F238E27FC236}">
                <a16:creationId xmlns:a16="http://schemas.microsoft.com/office/drawing/2014/main" id="{E2ABB124-DD2A-74E5-8C79-98B0AEAC8BFD}"/>
              </a:ext>
            </a:extLst>
          </p:cNvPr>
          <p:cNvPicPr>
            <a:picLocks noChangeAspect="1"/>
          </p:cNvPicPr>
          <p:nvPr/>
        </p:nvPicPr>
        <p:blipFill>
          <a:blip r:embed="rId2"/>
          <a:stretch>
            <a:fillRect/>
          </a:stretch>
        </p:blipFill>
        <p:spPr>
          <a:xfrm>
            <a:off x="213425" y="5133915"/>
            <a:ext cx="4615295" cy="1447800"/>
          </a:xfrm>
          <a:prstGeom prst="rect">
            <a:avLst/>
          </a:prstGeom>
        </p:spPr>
      </p:pic>
    </p:spTree>
    <p:extLst>
      <p:ext uri="{BB962C8B-B14F-4D97-AF65-F5344CB8AC3E}">
        <p14:creationId xmlns:p14="http://schemas.microsoft.com/office/powerpoint/2010/main" val="37189696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Ontario Operations: </a:t>
            </a:r>
            <a:r>
              <a:rPr lang="en-US" b="1" err="1"/>
              <a:t>Hemlo</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defTabSz="1081088">
              <a:spcAft>
                <a:spcPts val="1200"/>
              </a:spcAft>
            </a:pPr>
            <a:r>
              <a:rPr lang="en-CA" b="1">
                <a:latin typeface="Arial"/>
                <a:ea typeface="LF_Kai"/>
                <a:cs typeface="Arial"/>
              </a:rPr>
              <a:t>2026</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140,000 – 160,000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1,500 – 1,600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1,636,000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143,000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Located north of Lake Superior, 35 km east of Marathon, Ontario</a:t>
            </a:r>
          </a:p>
          <a:p>
            <a:r>
              <a:rPr lang="en-US"/>
              <a:t>Mine in production since 1985 with production of 21 million oz of gold by December 2016</a:t>
            </a:r>
          </a:p>
          <a:p>
            <a:r>
              <a:rPr lang="en-US"/>
              <a:t>Operates as an underground mine with ongoing advancements in studies and permits for restart of larger-scale open pit mining</a:t>
            </a:r>
          </a:p>
          <a:p>
            <a:pPr lvl="1">
              <a:buFont typeface="Courier New" pitchFamily="2" charset="2"/>
              <a:buChar char="o"/>
            </a:pPr>
            <a:r>
              <a:rPr lang="en-US"/>
              <a:t>Golden Giant and David Bell mines closed</a:t>
            </a:r>
          </a:p>
          <a:p>
            <a:r>
              <a:rPr lang="en-US"/>
              <a:t>Skilled workforce in neighboring towns of Marathon, Manitouwadge, White River, etc.</a:t>
            </a:r>
          </a:p>
          <a:p>
            <a:r>
              <a:rPr lang="en-US"/>
              <a:t>William's mine contains a 10,000 </a:t>
            </a:r>
            <a:r>
              <a:rPr lang="en-US" err="1"/>
              <a:t>tpd</a:t>
            </a:r>
            <a:r>
              <a:rPr lang="en-US"/>
              <a:t> carbon-in-pulp gold mill with electrowinning and refining capacity</a:t>
            </a:r>
          </a:p>
          <a:p>
            <a:r>
              <a:rPr lang="en-US"/>
              <a:t>To be sold to </a:t>
            </a:r>
            <a:r>
              <a:rPr lang="en-CA"/>
              <a:t>to </a:t>
            </a:r>
            <a:r>
              <a:rPr lang="en-CA" err="1"/>
              <a:t>Carcetti</a:t>
            </a:r>
            <a:r>
              <a:rPr lang="en-CA"/>
              <a:t> Capital Corp for $1.09 Billion</a:t>
            </a:r>
            <a:endParaRPr lang="en-US"/>
          </a:p>
          <a:p>
            <a:pPr lvl="1">
              <a:buFont typeface="Courier New" pitchFamily="2" charset="2"/>
              <a:buChar char="o"/>
            </a:pPr>
            <a:endParaRPr lang="en-US"/>
          </a:p>
        </p:txBody>
      </p:sp>
      <p:pic>
        <p:nvPicPr>
          <p:cNvPr id="10" name="Picture 9" descr="A screenshot of a data sheet&#10;&#10;AI-generated content may be incorrect.">
            <a:extLst>
              <a:ext uri="{FF2B5EF4-FFF2-40B4-BE49-F238E27FC236}">
                <a16:creationId xmlns:a16="http://schemas.microsoft.com/office/drawing/2014/main" id="{0A28ACD7-CB1C-36CC-E36C-B128BECE12BD}"/>
              </a:ext>
            </a:extLst>
          </p:cNvPr>
          <p:cNvPicPr>
            <a:picLocks noChangeAspect="1"/>
          </p:cNvPicPr>
          <p:nvPr/>
        </p:nvPicPr>
        <p:blipFill>
          <a:blip r:embed="rId2"/>
          <a:stretch>
            <a:fillRect/>
          </a:stretch>
        </p:blipFill>
        <p:spPr>
          <a:xfrm>
            <a:off x="335272" y="4142984"/>
            <a:ext cx="4599830" cy="2207584"/>
          </a:xfrm>
          <a:prstGeom prst="rect">
            <a:avLst/>
          </a:prstGeom>
        </p:spPr>
      </p:pic>
    </p:spTree>
    <p:extLst>
      <p:ext uri="{BB962C8B-B14F-4D97-AF65-F5344CB8AC3E}">
        <p14:creationId xmlns:p14="http://schemas.microsoft.com/office/powerpoint/2010/main" val="5716221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Pakistan Operations: </a:t>
            </a:r>
            <a:r>
              <a:rPr lang="en-US" b="1" err="1"/>
              <a:t>Reko</a:t>
            </a:r>
            <a:r>
              <a:rPr lang="en-US" b="1"/>
              <a:t> </a:t>
            </a:r>
            <a:r>
              <a:rPr lang="en-US" b="1" err="1"/>
              <a:t>Diq</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Expected plant commissioning date</a:t>
            </a:r>
          </a:p>
          <a:p>
            <a:pPr defTabSz="1081088">
              <a:spcAft>
                <a:spcPts val="1200"/>
              </a:spcAft>
            </a:pPr>
            <a:r>
              <a:rPr lang="en-CA" b="1">
                <a:latin typeface="Arial"/>
                <a:ea typeface="LF_Kai"/>
                <a:cs typeface="Arial"/>
              </a:rPr>
              <a:t>2028</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Probable copper </a:t>
            </a:r>
            <a:r>
              <a:rPr lang="en-US" b="1" err="1">
                <a:latin typeface="Arial"/>
                <a:ea typeface="LF_Kai"/>
                <a:cs typeface="Arial"/>
              </a:rPr>
              <a:t>tonnes</a:t>
            </a:r>
            <a:r>
              <a:rPr lang="en-US" b="1">
                <a:latin typeface="Arial"/>
                <a:ea typeface="LF_Kai"/>
                <a:cs typeface="Arial"/>
              </a:rPr>
              <a:t> (Mt)</a:t>
            </a:r>
            <a:endParaRPr kumimoji="0" lang="en-US" sz="1200" b="1" i="0" u="none" strike="noStrike" cap="none" normalizeH="0" baseline="0">
              <a:ln>
                <a:noFill/>
              </a:ln>
              <a:effectLst/>
              <a:latin typeface="Arial"/>
              <a:ea typeface="LF_Kai"/>
              <a:cs typeface="Arial"/>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1,500</a:t>
            </a:r>
            <a:endParaRPr lang="en-CA" sz="1200" b="1" i="0" u="none" strike="noStrike" cap="none" normalizeH="0" baseline="0">
              <a:ln>
                <a:noFill/>
              </a:ln>
              <a:solidFill>
                <a:schemeClr val="tx1"/>
              </a:solidFill>
              <a:effectLst/>
              <a:latin typeface="Arial" charset="0"/>
              <a:cs typeface="Arial"/>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Probable contained copper (Mt)</a:t>
            </a:r>
            <a:endParaRPr lang="en-US" sz="1200" b="1" i="0" u="none" strike="noStrike" cap="none" normalizeH="0" baseline="0">
              <a:ln>
                <a:noFill/>
              </a:ln>
              <a:effectLst/>
              <a:latin typeface="Arial"/>
              <a:ea typeface="LF_Kai"/>
              <a:cs typeface="Arial"/>
            </a:endParaRPr>
          </a:p>
          <a:p>
            <a:pPr defTabSz="1081088">
              <a:spcAft>
                <a:spcPts val="1200"/>
              </a:spcAft>
            </a:pPr>
            <a:r>
              <a:rPr lang="en-US" b="1">
                <a:latin typeface="Arial"/>
                <a:ea typeface="LF_Kai"/>
                <a:cs typeface="Arial"/>
              </a:rPr>
              <a:t>7.3</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Mine life</a:t>
            </a:r>
            <a:endParaRPr lang="en-US" sz="1200" b="1" i="0" u="none" strike="noStrike" cap="none" normalizeH="0" baseline="0">
              <a:ln>
                <a:noFill/>
              </a:ln>
              <a:effectLst/>
              <a:cs typeface="Arial" charset="0"/>
            </a:endParaRPr>
          </a:p>
          <a:p>
            <a:pPr defTabSz="1081088">
              <a:spcAft>
                <a:spcPts val="1200"/>
              </a:spcAft>
            </a:pPr>
            <a:r>
              <a:rPr lang="en-US" b="1">
                <a:latin typeface="Arial"/>
                <a:ea typeface="LF_Kai"/>
                <a:cs typeface="Arial"/>
              </a:rPr>
              <a:t>2064</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Probable copper grade (%)</a:t>
            </a:r>
            <a:r>
              <a:rPr kumimoji="0" lang="en-US" sz="1200" b="1" i="0" u="none" strike="noStrike" cap="none" normalizeH="0" baseline="0">
                <a:ln>
                  <a:noFill/>
                </a:ln>
                <a:effectLst/>
                <a:latin typeface="Arial"/>
                <a:ea typeface="LF_Kai"/>
                <a:cs typeface="Arial"/>
              </a:rPr>
              <a:t>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0.48</a:t>
            </a:r>
            <a:endParaRPr lang="en-CA" sz="1200" b="1" i="0" u="none" strike="noStrike" cap="none" normalizeH="0" baseline="0">
              <a:ln>
                <a:noFill/>
              </a:ln>
              <a:solidFill>
                <a:schemeClr val="tx1"/>
              </a:solidFill>
              <a:effectLst/>
              <a:latin typeface="Arial"/>
              <a:ea typeface="LF_Kai"/>
              <a:cs typeface="Arial"/>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Barrick owns 50% of the copper-gold mine with remaining ownership by three SOEs (25%) and the Government of </a:t>
            </a:r>
            <a:r>
              <a:rPr lang="en-US" err="1"/>
              <a:t>Balochistan</a:t>
            </a:r>
            <a:r>
              <a:rPr lang="en-US"/>
              <a:t> (15%)</a:t>
            </a:r>
          </a:p>
          <a:p>
            <a:r>
              <a:rPr lang="en-US"/>
              <a:t>Mine is located in the Chagai district of </a:t>
            </a:r>
            <a:r>
              <a:rPr lang="en-US" err="1"/>
              <a:t>Balochistan</a:t>
            </a:r>
            <a:r>
              <a:rPr lang="en-US"/>
              <a:t>, near the Afghanistan and Iran borders</a:t>
            </a:r>
          </a:p>
          <a:p>
            <a:r>
              <a:rPr lang="en-US"/>
              <a:t>Mine faces challenges related to sustaining adequate living conditions</a:t>
            </a:r>
          </a:p>
          <a:p>
            <a:pPr lvl="1">
              <a:buClr>
                <a:srgbClr val="8C8C8C"/>
              </a:buClr>
              <a:buFont typeface="Courier New" pitchFamily="2" charset="2"/>
              <a:buChar char="o"/>
            </a:pPr>
            <a:r>
              <a:rPr lang="en-US"/>
              <a:t>Locale has a sparse population</a:t>
            </a:r>
          </a:p>
          <a:p>
            <a:pPr lvl="1">
              <a:buClr>
                <a:srgbClr val="8C8C8C"/>
              </a:buClr>
              <a:buFont typeface="Courier New" pitchFamily="2" charset="2"/>
              <a:buChar char="o"/>
            </a:pPr>
            <a:r>
              <a:rPr lang="en-US"/>
              <a:t>Lack of infrastructure including education, healthcare, and clean water</a:t>
            </a:r>
          </a:p>
          <a:p>
            <a:r>
              <a:rPr lang="en-US"/>
              <a:t>Reconstitution completed in December 2022, with the aim of creating a long-life copper-gold mine</a:t>
            </a:r>
          </a:p>
          <a:p>
            <a:pPr lvl="1">
              <a:buClr>
                <a:srgbClr val="8C8C8C"/>
              </a:buClr>
              <a:buFont typeface="Courier New" pitchFamily="2" charset="2"/>
              <a:buChar char="o"/>
            </a:pPr>
            <a:r>
              <a:rPr lang="en-US"/>
              <a:t>Targeting production of 240kt pa copper and 300koz pa gold (Phase 1) and 400kt pa copper and 500koz pa gold (Phase 2)</a:t>
            </a:r>
          </a:p>
        </p:txBody>
      </p:sp>
    </p:spTree>
    <p:extLst>
      <p:ext uri="{BB962C8B-B14F-4D97-AF65-F5344CB8AC3E}">
        <p14:creationId xmlns:p14="http://schemas.microsoft.com/office/powerpoint/2010/main" val="25821319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Chile Operations: Norte Abierto</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MDO Database, Newmont releases, &amp;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defTabSz="1081088">
              <a:spcAft>
                <a:spcPts val="1200"/>
              </a:spcAft>
            </a:pPr>
            <a:r>
              <a:rPr lang="en-CA" b="1">
                <a:latin typeface="Arial"/>
                <a:ea typeface="LF_Kai"/>
                <a:cs typeface="Arial"/>
              </a:rPr>
              <a:t>21 years</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Proven gold </a:t>
            </a:r>
            <a:r>
              <a:rPr lang="en-US" b="1" err="1">
                <a:latin typeface="Arial"/>
                <a:ea typeface="LF_Kai"/>
                <a:cs typeface="Arial"/>
              </a:rPr>
              <a:t>tonnes</a:t>
            </a:r>
            <a:r>
              <a:rPr lang="en-US" b="1">
                <a:latin typeface="Arial"/>
                <a:ea typeface="LF_Kai"/>
                <a:cs typeface="Arial"/>
              </a:rPr>
              <a:t> (Mt)</a:t>
            </a:r>
            <a:endParaRPr lang="en-US" sz="1200" b="1" i="0" u="none" strike="noStrike" cap="none" normalizeH="0" baseline="0">
              <a:ln>
                <a:noFill/>
              </a:ln>
              <a:effectLst/>
              <a:latin typeface="Arial"/>
              <a:ea typeface="LF_Kai"/>
              <a:cs typeface="Arial"/>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110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Proven contained gold (oz)</a:t>
            </a:r>
          </a:p>
          <a:p>
            <a:pPr defTabSz="1081088">
              <a:spcAft>
                <a:spcPts val="1200"/>
              </a:spcAft>
            </a:pPr>
            <a:r>
              <a:rPr lang="en-US" b="1">
                <a:latin typeface="Arial"/>
                <a:ea typeface="LF_Kai"/>
                <a:cs typeface="Arial"/>
              </a:rPr>
              <a:t>2,400,000</a:t>
            </a: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11,600,000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Proven gold grade (g/t)</a:t>
            </a:r>
            <a:endParaRPr lang="en-US" sz="1200" b="1" i="0" u="none" strike="noStrike" cap="none" normalizeH="0" baseline="0">
              <a:ln>
                <a:noFill/>
              </a:ln>
              <a:effectLst/>
              <a:latin typeface="Arial"/>
              <a:ea typeface="LF_Kai"/>
              <a:cs typeface="Arial"/>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0.65</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Ownership is structured through a 50/50 joint venture with Newmont</a:t>
            </a:r>
          </a:p>
          <a:p>
            <a:r>
              <a:rPr lang="en-US"/>
              <a:t>Located in the Chile by the </a:t>
            </a:r>
            <a:r>
              <a:rPr lang="en-US" err="1"/>
              <a:t>Maricunga</a:t>
            </a:r>
            <a:r>
              <a:rPr lang="en-US"/>
              <a:t> Volcanic Belt</a:t>
            </a:r>
          </a:p>
          <a:p>
            <a:r>
              <a:rPr lang="en-US"/>
              <a:t>One of the world's largest undeveloped gold-copper deposits</a:t>
            </a:r>
          </a:p>
          <a:p>
            <a:r>
              <a:rPr lang="en-US"/>
              <a:t>Currently in the pre-feasibility stage (2A) with the scope of mine development, power, water treatment, camp, etc.</a:t>
            </a:r>
          </a:p>
          <a:p>
            <a:r>
              <a:rPr lang="en-US"/>
              <a:t>Mine includes a porphyry copper-gold deposit and minor epithermal gold deposits</a:t>
            </a:r>
          </a:p>
          <a:p>
            <a:pPr lvl="1">
              <a:buFont typeface="Courier New" pitchFamily="2" charset="2"/>
              <a:buChar char="o"/>
            </a:pPr>
            <a:r>
              <a:rPr lang="en-US"/>
              <a:t>55% gold and 45% copper</a:t>
            </a:r>
          </a:p>
        </p:txBody>
      </p:sp>
    </p:spTree>
    <p:extLst>
      <p:ext uri="{BB962C8B-B14F-4D97-AF65-F5344CB8AC3E}">
        <p14:creationId xmlns:p14="http://schemas.microsoft.com/office/powerpoint/2010/main" val="572167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1540453-8BBE-F593-2057-5D90A3A14F74}"/>
              </a:ext>
            </a:extLst>
          </p:cNvPr>
          <p:cNvSpPr>
            <a:spLocks noGrp="1"/>
          </p:cNvSpPr>
          <p:nvPr>
            <p:ph type="ftr" sz="quarter" idx="13"/>
          </p:nvPr>
        </p:nvSpPr>
        <p:spPr/>
        <p:txBody>
          <a:bodyPr/>
          <a:lstStyle/>
          <a:p>
            <a:endParaRPr lang="en-CA"/>
          </a:p>
        </p:txBody>
      </p:sp>
      <p:pic>
        <p:nvPicPr>
          <p:cNvPr id="6" name="Picture 5">
            <a:extLst>
              <a:ext uri="{FF2B5EF4-FFF2-40B4-BE49-F238E27FC236}">
                <a16:creationId xmlns:a16="http://schemas.microsoft.com/office/drawing/2014/main" id="{02434A83-55BF-CE82-CED2-DE96B10E1614}"/>
              </a:ext>
            </a:extLst>
          </p:cNvPr>
          <p:cNvPicPr>
            <a:picLocks noChangeAspect="1"/>
          </p:cNvPicPr>
          <p:nvPr/>
        </p:nvPicPr>
        <p:blipFill>
          <a:blip r:embed="rId2"/>
          <a:stretch>
            <a:fillRect/>
          </a:stretch>
        </p:blipFill>
        <p:spPr>
          <a:xfrm>
            <a:off x="1872555" y="1062996"/>
            <a:ext cx="6318085" cy="4733925"/>
          </a:xfrm>
          <a:prstGeom prst="rect">
            <a:avLst/>
          </a:prstGeom>
        </p:spPr>
      </p:pic>
    </p:spTree>
    <p:extLst>
      <p:ext uri="{BB962C8B-B14F-4D97-AF65-F5344CB8AC3E}">
        <p14:creationId xmlns:p14="http://schemas.microsoft.com/office/powerpoint/2010/main" val="3089728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Papua New Guinea Operations: Porgera</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2043</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70,000 – 95,000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1,510 – 1,610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1,450,000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46,000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cs typeface="Arial"/>
              </a:rPr>
              <a:t>Located in the Enga Province of the Western Highlands of PNG</a:t>
            </a:r>
          </a:p>
          <a:p>
            <a:r>
              <a:rPr lang="en-US">
                <a:cs typeface="Arial"/>
              </a:rPr>
              <a:t>Joint venture operation through </a:t>
            </a:r>
            <a:r>
              <a:rPr lang="en-US" err="1">
                <a:cs typeface="Arial"/>
              </a:rPr>
              <a:t>Porgera</a:t>
            </a:r>
            <a:r>
              <a:rPr lang="en-US">
                <a:cs typeface="Arial"/>
              </a:rPr>
              <a:t> Joint Venture with Barrick (owning 95%) and Mineral Resources Enga (owning 5%)</a:t>
            </a:r>
            <a:endParaRPr lang="en-US"/>
          </a:p>
          <a:p>
            <a:r>
              <a:rPr lang="en-US">
                <a:cs typeface="Arial"/>
              </a:rPr>
              <a:t>Gold operations consist of an open pit and underground mine located in Papua, New Guinea</a:t>
            </a:r>
          </a:p>
          <a:p>
            <a:r>
              <a:rPr lang="en-US">
                <a:cs typeface="Arial"/>
              </a:rPr>
              <a:t>Local resources to support mine operations have grown significantly since inception</a:t>
            </a:r>
          </a:p>
          <a:p>
            <a:pPr lvl="1">
              <a:buClr>
                <a:srgbClr val="8C8C8C"/>
              </a:buClr>
              <a:buFont typeface="Courier New" pitchFamily="2" charset="2"/>
              <a:buChar char="o"/>
            </a:pPr>
            <a:r>
              <a:rPr lang="en-US">
                <a:cs typeface="Arial"/>
              </a:rPr>
              <a:t>Local population increase from 3-5,000 to 30-50,000</a:t>
            </a:r>
          </a:p>
          <a:p>
            <a:pPr lvl="1">
              <a:buClr>
                <a:srgbClr val="8C8C8C"/>
              </a:buClr>
              <a:buFont typeface="Courier New" pitchFamily="2" charset="2"/>
              <a:buChar char="o"/>
            </a:pPr>
            <a:r>
              <a:rPr lang="en-US">
                <a:cs typeface="Arial"/>
              </a:rPr>
              <a:t>Reduction of mortality rates through infrastructure improvements including a hospital</a:t>
            </a:r>
          </a:p>
          <a:p>
            <a:r>
              <a:rPr lang="en-US">
                <a:cs typeface="Arial"/>
              </a:rPr>
              <a:t>Gold production 62% higher q/q: driven by ramp up in operations</a:t>
            </a:r>
            <a:endParaRPr lang="en-US"/>
          </a:p>
        </p:txBody>
      </p:sp>
      <p:pic>
        <p:nvPicPr>
          <p:cNvPr id="11" name="Picture 10" descr="A screenshot of a data sheet&#10;&#10;AI-generated content may be incorrect.">
            <a:extLst>
              <a:ext uri="{FF2B5EF4-FFF2-40B4-BE49-F238E27FC236}">
                <a16:creationId xmlns:a16="http://schemas.microsoft.com/office/drawing/2014/main" id="{DF6A5B8F-A125-6D34-BB54-3E1F4740F4C1}"/>
              </a:ext>
            </a:extLst>
          </p:cNvPr>
          <p:cNvPicPr>
            <a:picLocks noChangeAspect="1"/>
          </p:cNvPicPr>
          <p:nvPr/>
        </p:nvPicPr>
        <p:blipFill>
          <a:blip r:embed="rId2"/>
          <a:stretch>
            <a:fillRect/>
          </a:stretch>
        </p:blipFill>
        <p:spPr>
          <a:xfrm>
            <a:off x="335272" y="4142984"/>
            <a:ext cx="4599830" cy="2207584"/>
          </a:xfrm>
          <a:prstGeom prst="rect">
            <a:avLst/>
          </a:prstGeom>
        </p:spPr>
      </p:pic>
    </p:spTree>
    <p:extLst>
      <p:ext uri="{BB962C8B-B14F-4D97-AF65-F5344CB8AC3E}">
        <p14:creationId xmlns:p14="http://schemas.microsoft.com/office/powerpoint/2010/main" val="10532584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Argentina Operations: Veladero</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2027</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190,000 – 220,000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1,390 – 1,490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1,610,000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252,000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Mine is located in the San Juan Province of Argentina</a:t>
            </a:r>
          </a:p>
          <a:p>
            <a:r>
              <a:rPr lang="en-US"/>
              <a:t>Ownership is through a 50/50 joint venture in Minera Argentina Gold SRL with Shandong Gold</a:t>
            </a:r>
          </a:p>
          <a:p>
            <a:r>
              <a:rPr lang="en-US"/>
              <a:t>Operations consist of a large open-pit heap leach gold and silver mine</a:t>
            </a:r>
          </a:p>
          <a:p>
            <a:pPr lvl="1">
              <a:buFont typeface="Courier New" pitchFamily="2" charset="2"/>
              <a:buChar char="o"/>
            </a:pPr>
            <a:r>
              <a:rPr lang="en-US"/>
              <a:t>Mine also consists of a two-stage crushing and extraction process using valley-fill heap leaching and Merrill-Crowe recovery</a:t>
            </a:r>
          </a:p>
          <a:p>
            <a:r>
              <a:rPr lang="en-US"/>
              <a:t>Production began in 2005</a:t>
            </a:r>
          </a:p>
        </p:txBody>
      </p:sp>
      <p:pic>
        <p:nvPicPr>
          <p:cNvPr id="11" name="Picture 10" descr="A screenshot of a data sheet&#10;&#10;AI-generated content may be incorrect.">
            <a:extLst>
              <a:ext uri="{FF2B5EF4-FFF2-40B4-BE49-F238E27FC236}">
                <a16:creationId xmlns:a16="http://schemas.microsoft.com/office/drawing/2014/main" id="{CBEC3BE2-D106-103E-EA89-2F3ED99CC0FE}"/>
              </a:ext>
            </a:extLst>
          </p:cNvPr>
          <p:cNvPicPr>
            <a:picLocks noChangeAspect="1"/>
          </p:cNvPicPr>
          <p:nvPr/>
        </p:nvPicPr>
        <p:blipFill>
          <a:blip r:embed="rId2"/>
          <a:stretch>
            <a:fillRect/>
          </a:stretch>
        </p:blipFill>
        <p:spPr>
          <a:xfrm>
            <a:off x="335272" y="4142984"/>
            <a:ext cx="4599830" cy="2207584"/>
          </a:xfrm>
          <a:prstGeom prst="rect">
            <a:avLst/>
          </a:prstGeom>
        </p:spPr>
      </p:pic>
    </p:spTree>
    <p:extLst>
      <p:ext uri="{BB962C8B-B14F-4D97-AF65-F5344CB8AC3E}">
        <p14:creationId xmlns:p14="http://schemas.microsoft.com/office/powerpoint/2010/main" val="1089207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a:xfrm>
            <a:off x="331787" y="546288"/>
            <a:ext cx="9400032" cy="320040"/>
          </a:xfrm>
        </p:spPr>
        <p:txBody>
          <a:bodyPr/>
          <a:lstStyle/>
          <a:p>
            <a:r>
              <a:rPr lang="en-US" b="1"/>
              <a:t>D.R. Congo Operations: </a:t>
            </a:r>
            <a:r>
              <a:rPr lang="en-US" b="1" err="1"/>
              <a:t>Kibali</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2034</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310,000 – 340,000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1,280 – 1,380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4,600,000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309,000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err="1"/>
              <a:t>Kibali</a:t>
            </a:r>
            <a:r>
              <a:rPr lang="en-US"/>
              <a:t> is located in the Haut </a:t>
            </a:r>
            <a:r>
              <a:rPr lang="en-US" err="1"/>
              <a:t>Uélé</a:t>
            </a:r>
            <a:r>
              <a:rPr lang="en-US"/>
              <a:t> Province of the DRC</a:t>
            </a:r>
          </a:p>
          <a:p>
            <a:r>
              <a:rPr lang="en-US"/>
              <a:t>Production at </a:t>
            </a:r>
            <a:r>
              <a:rPr lang="en-US" err="1"/>
              <a:t>Kibali</a:t>
            </a:r>
            <a:r>
              <a:rPr lang="en-US"/>
              <a:t> is for gold </a:t>
            </a:r>
            <a:r>
              <a:rPr lang="en-US" err="1"/>
              <a:t>doré</a:t>
            </a:r>
            <a:r>
              <a:rPr lang="en-US"/>
              <a:t> bars</a:t>
            </a:r>
          </a:p>
          <a:p>
            <a:r>
              <a:rPr lang="en-US"/>
              <a:t>Ownership structured as a joint venture through </a:t>
            </a:r>
            <a:r>
              <a:rPr lang="en-US" err="1"/>
              <a:t>Kibali</a:t>
            </a:r>
            <a:r>
              <a:rPr lang="en-US"/>
              <a:t> Goldmines SA with Barrick (45%), </a:t>
            </a:r>
            <a:r>
              <a:rPr lang="en-US" err="1"/>
              <a:t>Anglogold</a:t>
            </a:r>
            <a:r>
              <a:rPr lang="en-US"/>
              <a:t> Shanti (45%), and SOKIMO (10%)</a:t>
            </a:r>
          </a:p>
          <a:p>
            <a:pPr lvl="1">
              <a:buClr>
                <a:srgbClr val="8C8C8C"/>
              </a:buClr>
              <a:buFont typeface="Courier New" pitchFamily="2" charset="2"/>
              <a:buChar char="o"/>
            </a:pPr>
            <a:r>
              <a:rPr lang="en-US"/>
              <a:t>Barrick serving as the operator at </a:t>
            </a:r>
            <a:r>
              <a:rPr lang="en-US" err="1"/>
              <a:t>Kibali</a:t>
            </a:r>
            <a:r>
              <a:rPr lang="en-US"/>
              <a:t> for exploration and mining</a:t>
            </a:r>
          </a:p>
          <a:p>
            <a:r>
              <a:rPr lang="en-US"/>
              <a:t>Project consists of multiple mineral deposits</a:t>
            </a:r>
          </a:p>
          <a:p>
            <a:pPr lvl="1">
              <a:buClr>
                <a:srgbClr val="8C8C8C"/>
              </a:buClr>
              <a:buFont typeface="Courier New" pitchFamily="2" charset="2"/>
              <a:buChar char="o"/>
            </a:pPr>
            <a:r>
              <a:rPr lang="en-US"/>
              <a:t>Underground mine at </a:t>
            </a:r>
            <a:r>
              <a:rPr lang="en-US" err="1"/>
              <a:t>Karagba</a:t>
            </a:r>
            <a:r>
              <a:rPr lang="en-US"/>
              <a:t>-Chauffeur-Durba (KCD)</a:t>
            </a:r>
          </a:p>
          <a:p>
            <a:pPr lvl="1">
              <a:buClr>
                <a:srgbClr val="8C8C8C"/>
              </a:buClr>
              <a:buFont typeface="Courier New" pitchFamily="2" charset="2"/>
              <a:buChar char="o"/>
            </a:pPr>
            <a:r>
              <a:rPr lang="en-US"/>
              <a:t>Open pit mines at KCD, </a:t>
            </a:r>
            <a:r>
              <a:rPr lang="en-US" err="1"/>
              <a:t>Sessenge</a:t>
            </a:r>
            <a:r>
              <a:rPr lang="en-US"/>
              <a:t>, Aerodrome, and </a:t>
            </a:r>
            <a:r>
              <a:rPr lang="en-US" err="1"/>
              <a:t>Gorumbwa</a:t>
            </a:r>
            <a:endParaRPr lang="en-US"/>
          </a:p>
        </p:txBody>
      </p:sp>
      <p:pic>
        <p:nvPicPr>
          <p:cNvPr id="10" name="Picture 9" descr="A screenshot of a data&#10;&#10;AI-generated content may be incorrect.">
            <a:extLst>
              <a:ext uri="{FF2B5EF4-FFF2-40B4-BE49-F238E27FC236}">
                <a16:creationId xmlns:a16="http://schemas.microsoft.com/office/drawing/2014/main" id="{A86EF99B-E78D-C5D9-4368-572B6E5480E8}"/>
              </a:ext>
            </a:extLst>
          </p:cNvPr>
          <p:cNvPicPr>
            <a:picLocks noChangeAspect="1"/>
          </p:cNvPicPr>
          <p:nvPr/>
        </p:nvPicPr>
        <p:blipFill>
          <a:blip r:embed="rId2"/>
          <a:stretch>
            <a:fillRect/>
          </a:stretch>
        </p:blipFill>
        <p:spPr>
          <a:xfrm>
            <a:off x="248037" y="4536806"/>
            <a:ext cx="4774300" cy="1762125"/>
          </a:xfrm>
          <a:prstGeom prst="rect">
            <a:avLst/>
          </a:prstGeom>
        </p:spPr>
      </p:pic>
    </p:spTree>
    <p:extLst>
      <p:ext uri="{BB962C8B-B14F-4D97-AF65-F5344CB8AC3E}">
        <p14:creationId xmlns:p14="http://schemas.microsoft.com/office/powerpoint/2010/main" val="6734703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a:xfrm>
            <a:off x="331787" y="546288"/>
            <a:ext cx="9400032" cy="320040"/>
          </a:xfrm>
        </p:spPr>
        <p:txBody>
          <a:bodyPr/>
          <a:lstStyle/>
          <a:p>
            <a:r>
              <a:rPr lang="en-US" b="1"/>
              <a:t>Saudi Arabia Operations: Jabal </a:t>
            </a:r>
            <a:r>
              <a:rPr lang="en-US" b="1" err="1"/>
              <a:t>Sayid</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2032</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kumimoji="0" lang="en-US" sz="1200" b="1" i="0" u="none" strike="noStrike" cap="none" normalizeH="0" baseline="0">
                <a:ln>
                  <a:noFill/>
                </a:ln>
                <a:effectLst/>
                <a:latin typeface="Arial"/>
                <a:ea typeface="LF_Kai"/>
                <a:cs typeface="Arial"/>
              </a:rPr>
              <a:t>2025 </a:t>
            </a:r>
            <a:r>
              <a:rPr lang="en-US" b="1">
                <a:latin typeface="Arial"/>
                <a:ea typeface="LF_Kai"/>
                <a:cs typeface="Arial"/>
              </a:rPr>
              <a:t>copper </a:t>
            </a:r>
            <a:r>
              <a:rPr kumimoji="0" lang="en-US" sz="1200" b="1" i="0" u="none" strike="noStrike" cap="none" normalizeH="0" baseline="0">
                <a:ln>
                  <a:noFill/>
                </a:ln>
                <a:effectLst/>
                <a:latin typeface="Arial"/>
                <a:ea typeface="LF_Kai"/>
                <a:cs typeface="Arial"/>
              </a:rPr>
              <a:t>production estimate </a:t>
            </a:r>
            <a:r>
              <a:rPr lang="en-US" b="1">
                <a:latin typeface="Arial"/>
                <a:ea typeface="LF_Kai"/>
                <a:cs typeface="Arial"/>
              </a:rPr>
              <a:t>(kt)</a:t>
            </a:r>
            <a:endParaRPr kumimoji="0" lang="en-US" sz="1200" b="1" i="0" u="none" strike="noStrike" cap="none" normalizeH="0" baseline="0">
              <a:ln>
                <a:noFill/>
              </a:ln>
              <a:effectLst/>
              <a:latin typeface="Arial"/>
              <a:ea typeface="LF_Kai"/>
              <a:cs typeface="Arial"/>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25-35</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a:t>
            </a:r>
            <a:r>
              <a:rPr lang="en-US" b="1">
                <a:latin typeface="Arial"/>
                <a:ea typeface="LF_Kai"/>
                <a:cs typeface="Arial"/>
              </a:rPr>
              <a:t>($/</a:t>
            </a:r>
            <a:r>
              <a:rPr lang="en-US" b="1" err="1">
                <a:latin typeface="Arial"/>
                <a:ea typeface="LF_Kai"/>
                <a:cs typeface="Arial"/>
              </a:rPr>
              <a:t>lb</a:t>
            </a:r>
            <a:r>
              <a:rPr lang="en-US" b="1">
                <a:latin typeface="Arial"/>
                <a:ea typeface="LF_Kai"/>
                <a:cs typeface="Arial"/>
              </a:rPr>
              <a:t>)</a:t>
            </a:r>
          </a:p>
          <a:p>
            <a:pPr defTabSz="1081088">
              <a:spcAft>
                <a:spcPts val="1200"/>
              </a:spcAft>
            </a:pPr>
            <a:r>
              <a:rPr lang="en-US" b="1">
                <a:latin typeface="Arial"/>
                <a:ea typeface="LF_Kai"/>
                <a:cs typeface="Arial"/>
              </a:rPr>
              <a:t>2.00-2.30</a:t>
            </a: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158,000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kumimoji="0" lang="en-US" sz="1200" b="1" i="0" u="none" strike="noStrike" cap="none" normalizeH="0" baseline="0">
                <a:ln>
                  <a:noFill/>
                </a:ln>
                <a:effectLst/>
                <a:latin typeface="Arial"/>
                <a:ea typeface="LF_Kai"/>
                <a:cs typeface="Arial"/>
              </a:rPr>
              <a:t>2024 </a:t>
            </a:r>
            <a:r>
              <a:rPr lang="en-US" b="1">
                <a:latin typeface="Arial"/>
                <a:ea typeface="LF_Kai"/>
                <a:cs typeface="Arial"/>
              </a:rPr>
              <a:t>copper </a:t>
            </a:r>
            <a:r>
              <a:rPr kumimoji="0" lang="en-US" sz="1200" b="1" i="0" u="none" strike="noStrike" cap="none" normalizeH="0" baseline="0">
                <a:ln>
                  <a:noFill/>
                </a:ln>
                <a:effectLst/>
                <a:latin typeface="Arial"/>
                <a:ea typeface="LF_Kai"/>
                <a:cs typeface="Arial"/>
              </a:rPr>
              <a:t>production </a:t>
            </a:r>
            <a:r>
              <a:rPr lang="en-US" b="1">
                <a:latin typeface="Arial"/>
                <a:ea typeface="LF_Kai"/>
                <a:cs typeface="Arial"/>
              </a:rPr>
              <a:t>(kt)</a:t>
            </a:r>
            <a:r>
              <a:rPr kumimoji="0" lang="en-US" sz="1200" b="1" i="0" u="none" strike="noStrike" cap="none" normalizeH="0" baseline="0">
                <a:ln>
                  <a:noFill/>
                </a:ln>
                <a:effectLst/>
                <a:latin typeface="Arial"/>
                <a:ea typeface="LF_Kai"/>
                <a:cs typeface="Arial"/>
              </a:rPr>
              <a:t> </a:t>
            </a:r>
          </a:p>
          <a:p>
            <a:pPr marL="0" marR="0" indent="0" algn="ctr" defTabSz="1081088" rtl="0" eaLnBrk="1" fontAlgn="base" latinLnBrk="0" hangingPunct="1">
              <a:lnSpc>
                <a:spcPct val="100000"/>
              </a:lnSpc>
              <a:spcBef>
                <a:spcPct val="0"/>
              </a:spcBef>
              <a:spcAft>
                <a:spcPts val="1200"/>
              </a:spcAft>
              <a:buClrTx/>
              <a:buSzTx/>
              <a:buFontTx/>
              <a:buNone/>
              <a:tabLst/>
            </a:pPr>
            <a:r>
              <a:rPr lang="en-CA" b="1">
                <a:cs typeface="Arial"/>
              </a:rPr>
              <a:t>32</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Copper operation located in Jeddah, Saudi Arabia</a:t>
            </a:r>
          </a:p>
          <a:p>
            <a:r>
              <a:rPr lang="en-US"/>
              <a:t>Ownership through a 50/50 joint venture with </a:t>
            </a:r>
            <a:r>
              <a:rPr lang="en-US" err="1"/>
              <a:t>Ma'aden</a:t>
            </a:r>
            <a:endParaRPr lang="en-US"/>
          </a:p>
          <a:p>
            <a:r>
              <a:rPr lang="en-US"/>
              <a:t>Commercial production began in July 2016</a:t>
            </a:r>
          </a:p>
          <a:p>
            <a:r>
              <a:rPr lang="en-US"/>
              <a:t>Lode 1 growth project</a:t>
            </a:r>
          </a:p>
          <a:p>
            <a:pPr lvl="1">
              <a:buFont typeface="Courier New" pitchFamily="2" charset="2"/>
              <a:buChar char="o"/>
            </a:pPr>
            <a:r>
              <a:rPr lang="en-US"/>
              <a:t>New orebody located 1 km from existing lode</a:t>
            </a:r>
          </a:p>
          <a:p>
            <a:pPr lvl="1">
              <a:buFont typeface="Courier New" pitchFamily="2" charset="2"/>
              <a:buChar char="o"/>
            </a:pPr>
            <a:r>
              <a:rPr lang="en-US"/>
              <a:t>Design includes a processing plant upgrade, underground capital development, ventilation, and infrastructure upgrades to paste plant and underground mining infrastructure</a:t>
            </a:r>
          </a:p>
        </p:txBody>
      </p:sp>
      <p:pic>
        <p:nvPicPr>
          <p:cNvPr id="10" name="Picture 9" descr="A close-up of a data&#10;&#10;AI-generated content may be incorrect.">
            <a:extLst>
              <a:ext uri="{FF2B5EF4-FFF2-40B4-BE49-F238E27FC236}">
                <a16:creationId xmlns:a16="http://schemas.microsoft.com/office/drawing/2014/main" id="{2D95B929-CFFC-5B35-BD3F-0A1A81AB130B}"/>
              </a:ext>
            </a:extLst>
          </p:cNvPr>
          <p:cNvPicPr>
            <a:picLocks noChangeAspect="1"/>
          </p:cNvPicPr>
          <p:nvPr/>
        </p:nvPicPr>
        <p:blipFill>
          <a:blip r:embed="rId2"/>
          <a:stretch>
            <a:fillRect/>
          </a:stretch>
        </p:blipFill>
        <p:spPr>
          <a:xfrm>
            <a:off x="332005" y="4628282"/>
            <a:ext cx="4606363" cy="1693233"/>
          </a:xfrm>
          <a:prstGeom prst="rect">
            <a:avLst/>
          </a:prstGeom>
        </p:spPr>
      </p:pic>
    </p:spTree>
    <p:extLst>
      <p:ext uri="{BB962C8B-B14F-4D97-AF65-F5344CB8AC3E}">
        <p14:creationId xmlns:p14="http://schemas.microsoft.com/office/powerpoint/2010/main" val="3093054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Mali Operations: </a:t>
            </a:r>
            <a:r>
              <a:rPr lang="en-US" b="1" err="1"/>
              <a:t>Loulo-Gounkoto</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ClrTx/>
              <a:buSzTx/>
              <a:buFontTx/>
              <a:buNone/>
              <a:tabLst/>
            </a:pPr>
            <a:r>
              <a:rPr lang="en-US" b="1">
                <a:latin typeface="Arial"/>
                <a:ea typeface="LF_Kai"/>
                <a:cs typeface="Arial"/>
              </a:rPr>
              <a:t>2034</a:t>
            </a:r>
            <a:endParaRPr lang="en-US" b="1" i="0" u="none" strike="noStrike" cap="none" normalizeH="0" baseline="0">
              <a:ln>
                <a:noFill/>
              </a:ln>
              <a:effectLst/>
              <a:latin typeface="Arial" charset="0"/>
              <a:cs typeface="Arial"/>
            </a:endParaRPr>
          </a:p>
          <a:p>
            <a:pPr defTabSz="1081088">
              <a:spcAft>
                <a:spcPts val="1200"/>
              </a:spcAft>
            </a:pPr>
            <a:endParaRPr lang="en-CA" b="1">
              <a:cs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N/A (projection not included due to gov shutdown)</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N/A (projection not included due to gov shutdown)</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7,300,000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578.000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Complex consists of </a:t>
            </a:r>
            <a:r>
              <a:rPr lang="en-US" err="1"/>
              <a:t>Loulo</a:t>
            </a:r>
            <a:r>
              <a:rPr lang="en-US"/>
              <a:t> and </a:t>
            </a:r>
            <a:r>
              <a:rPr lang="en-US" err="1"/>
              <a:t>Gounkoto</a:t>
            </a:r>
            <a:r>
              <a:rPr lang="en-US"/>
              <a:t> (distinct mining permits)</a:t>
            </a:r>
          </a:p>
          <a:p>
            <a:pPr lvl="1">
              <a:buFont typeface="Courier New" pitchFamily="2" charset="2"/>
              <a:buChar char="o"/>
            </a:pPr>
            <a:r>
              <a:rPr lang="en-US" err="1"/>
              <a:t>Loulo</a:t>
            </a:r>
            <a:r>
              <a:rPr lang="en-US"/>
              <a:t>: complex comprises two underground mines (</a:t>
            </a:r>
            <a:r>
              <a:rPr lang="en-US" err="1"/>
              <a:t>Yalea</a:t>
            </a:r>
            <a:r>
              <a:rPr lang="en-US"/>
              <a:t> and Gara) and a processing plant producing gold </a:t>
            </a:r>
            <a:r>
              <a:rPr lang="en-US" err="1"/>
              <a:t>doré</a:t>
            </a:r>
            <a:r>
              <a:rPr lang="en-US"/>
              <a:t> bars</a:t>
            </a:r>
          </a:p>
          <a:p>
            <a:pPr lvl="1">
              <a:buClr>
                <a:srgbClr val="8C8C8C"/>
              </a:buClr>
              <a:buFont typeface="Courier New" pitchFamily="2" charset="2"/>
              <a:buChar char="o"/>
            </a:pPr>
            <a:r>
              <a:rPr lang="en-US" err="1"/>
              <a:t>Gounkoto</a:t>
            </a:r>
            <a:r>
              <a:rPr lang="en-US"/>
              <a:t>: operations include an underground and open-pit mine</a:t>
            </a:r>
          </a:p>
          <a:p>
            <a:r>
              <a:rPr lang="en-US"/>
              <a:t>Mines are located in western Mali near the Senegal border</a:t>
            </a:r>
          </a:p>
          <a:p>
            <a:r>
              <a:rPr lang="en-US"/>
              <a:t>Ownership structured through joint ventures: Société des Mines de </a:t>
            </a:r>
            <a:r>
              <a:rPr lang="en-US" err="1"/>
              <a:t>Loulo</a:t>
            </a:r>
            <a:r>
              <a:rPr lang="en-US"/>
              <a:t> SA and Société des Mines de </a:t>
            </a:r>
            <a:r>
              <a:rPr lang="en-US" err="1"/>
              <a:t>Gounkoto</a:t>
            </a:r>
            <a:r>
              <a:rPr lang="en-US"/>
              <a:t> owning </a:t>
            </a:r>
            <a:r>
              <a:rPr lang="en-US" err="1"/>
              <a:t>Loulo</a:t>
            </a:r>
            <a:r>
              <a:rPr lang="en-US"/>
              <a:t> and </a:t>
            </a:r>
            <a:r>
              <a:rPr lang="en-US" err="1"/>
              <a:t>Gounkoto</a:t>
            </a:r>
            <a:r>
              <a:rPr lang="en-US"/>
              <a:t> respectively</a:t>
            </a:r>
          </a:p>
          <a:p>
            <a:pPr lvl="1">
              <a:buFont typeface="Courier New" pitchFamily="2" charset="2"/>
              <a:buChar char="o"/>
            </a:pPr>
            <a:r>
              <a:rPr lang="en-US"/>
              <a:t>Barrick has 80% ownership, and the State of Mali has 20%</a:t>
            </a:r>
          </a:p>
          <a:p>
            <a:pPr lvl="1">
              <a:buFont typeface="Courier New" pitchFamily="2" charset="2"/>
              <a:buChar char="o"/>
            </a:pPr>
            <a:r>
              <a:rPr lang="en-US"/>
              <a:t>Barrick is the operator for both operations</a:t>
            </a:r>
          </a:p>
        </p:txBody>
      </p:sp>
      <p:pic>
        <p:nvPicPr>
          <p:cNvPr id="2" name="Picture 1" descr="A screenshot of a computer screen&#10;&#10;AI-generated content may be incorrect.">
            <a:extLst>
              <a:ext uri="{FF2B5EF4-FFF2-40B4-BE49-F238E27FC236}">
                <a16:creationId xmlns:a16="http://schemas.microsoft.com/office/drawing/2014/main" id="{C613C06A-834D-A293-8032-6134FA5CBCB6}"/>
              </a:ext>
            </a:extLst>
          </p:cNvPr>
          <p:cNvPicPr>
            <a:picLocks noChangeAspect="1"/>
          </p:cNvPicPr>
          <p:nvPr/>
        </p:nvPicPr>
        <p:blipFill>
          <a:blip r:embed="rId2"/>
          <a:stretch>
            <a:fillRect/>
          </a:stretch>
        </p:blipFill>
        <p:spPr>
          <a:xfrm>
            <a:off x="331949" y="4412439"/>
            <a:ext cx="4602249" cy="1906212"/>
          </a:xfrm>
          <a:prstGeom prst="rect">
            <a:avLst/>
          </a:prstGeom>
        </p:spPr>
      </p:pic>
    </p:spTree>
    <p:extLst>
      <p:ext uri="{BB962C8B-B14F-4D97-AF65-F5344CB8AC3E}">
        <p14:creationId xmlns:p14="http://schemas.microsoft.com/office/powerpoint/2010/main" val="7340203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Ivory Coast Operations: </a:t>
            </a:r>
            <a:r>
              <a:rPr lang="en-US" b="1" err="1"/>
              <a:t>Tongon</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2026</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110,000 – 140,000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1,790 – 1,890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610,000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148,000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err="1"/>
              <a:t>Tongon</a:t>
            </a:r>
            <a:r>
              <a:rPr lang="en-US"/>
              <a:t> is a gold mine located within the Nielle mining permit area</a:t>
            </a:r>
          </a:p>
          <a:p>
            <a:pPr lvl="1">
              <a:buFont typeface="Courier New" pitchFamily="2" charset="2"/>
              <a:buChar char="o"/>
            </a:pPr>
            <a:r>
              <a:rPr lang="en-US"/>
              <a:t>55 km south of Mali border</a:t>
            </a:r>
          </a:p>
          <a:p>
            <a:r>
              <a:rPr lang="en-US"/>
              <a:t>Ownership structured through a joint venture through Société des Mines de </a:t>
            </a:r>
            <a:r>
              <a:rPr lang="en-US" err="1"/>
              <a:t>Tongon</a:t>
            </a:r>
            <a:r>
              <a:rPr lang="en-US"/>
              <a:t> SA</a:t>
            </a:r>
          </a:p>
          <a:p>
            <a:pPr lvl="1">
              <a:buFont typeface="Courier New" pitchFamily="2" charset="2"/>
              <a:buChar char="o"/>
            </a:pPr>
            <a:r>
              <a:rPr lang="en-US"/>
              <a:t>Barrick owning 89.7%, with the remaining 10% owned by the State of Côte d’Ivoire and 0.3% by Ivorian investors</a:t>
            </a:r>
          </a:p>
        </p:txBody>
      </p:sp>
      <p:pic>
        <p:nvPicPr>
          <p:cNvPr id="11" name="Picture 10" descr="A screenshot of a data sheet&#10;&#10;AI-generated content may be incorrect.">
            <a:extLst>
              <a:ext uri="{FF2B5EF4-FFF2-40B4-BE49-F238E27FC236}">
                <a16:creationId xmlns:a16="http://schemas.microsoft.com/office/drawing/2014/main" id="{0BD1C32B-3D38-5374-844C-4DB7621717B3}"/>
              </a:ext>
            </a:extLst>
          </p:cNvPr>
          <p:cNvPicPr>
            <a:picLocks noChangeAspect="1"/>
          </p:cNvPicPr>
          <p:nvPr/>
        </p:nvPicPr>
        <p:blipFill>
          <a:blip r:embed="rId2"/>
          <a:stretch>
            <a:fillRect/>
          </a:stretch>
        </p:blipFill>
        <p:spPr>
          <a:xfrm>
            <a:off x="335272" y="4142984"/>
            <a:ext cx="4599830" cy="2207584"/>
          </a:xfrm>
          <a:prstGeom prst="rect">
            <a:avLst/>
          </a:prstGeom>
        </p:spPr>
      </p:pic>
    </p:spTree>
    <p:extLst>
      <p:ext uri="{BB962C8B-B14F-4D97-AF65-F5344CB8AC3E}">
        <p14:creationId xmlns:p14="http://schemas.microsoft.com/office/powerpoint/2010/main" val="11274808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Tanzania Operations: </a:t>
            </a:r>
            <a:r>
              <a:rPr lang="en-US" b="1" err="1"/>
              <a:t>Bulyanhulu</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2033</a:t>
            </a:r>
            <a:endParaRPr lang="en-CA" b="1" i="0" u="none" strike="noStrike" cap="none" normalizeH="0" baseline="0">
              <a:ln>
                <a:noFill/>
              </a:ln>
              <a:effectLst/>
              <a:latin typeface="Arial" charset="0"/>
              <a:cs typeface="Arial"/>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150,000 – 180,000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1,470 – 1,570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3,740,000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168,000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Located in the Kahama district of Shinyanga (NW Tanzania)</a:t>
            </a:r>
          </a:p>
          <a:p>
            <a:pPr lvl="1">
              <a:buFont typeface="Courier New" pitchFamily="2" charset="2"/>
              <a:buChar char="o"/>
            </a:pPr>
            <a:r>
              <a:rPr lang="en-US"/>
              <a:t>55 km south of Lake Victoria</a:t>
            </a:r>
          </a:p>
          <a:p>
            <a:r>
              <a:rPr lang="en-US" err="1"/>
              <a:t>Bulyanhulu</a:t>
            </a:r>
            <a:r>
              <a:rPr lang="en-US"/>
              <a:t> is a narrow-vein gold mine with gold, silver, and copper mineralization due to steeply-dipping veins</a:t>
            </a:r>
          </a:p>
          <a:p>
            <a:r>
              <a:rPr lang="en-US"/>
              <a:t>Commercial production began in 2001</a:t>
            </a:r>
          </a:p>
          <a:p>
            <a:r>
              <a:rPr lang="en-US"/>
              <a:t>Conversion drilling successfully replaced the reserves in 2024</a:t>
            </a:r>
          </a:p>
          <a:p>
            <a:r>
              <a:rPr lang="en-US"/>
              <a:t>Upper West Box Cut completed with improved decline development rate to 180m/</a:t>
            </a:r>
            <a:r>
              <a:rPr lang="en-US" err="1"/>
              <a:t>mth</a:t>
            </a:r>
            <a:r>
              <a:rPr lang="en-US"/>
              <a:t> and total advance of 436m </a:t>
            </a:r>
          </a:p>
          <a:p>
            <a:pPr lvl="1">
              <a:buFont typeface="Courier New" pitchFamily="2" charset="2"/>
              <a:buChar char="o"/>
            </a:pPr>
            <a:r>
              <a:rPr lang="en-US"/>
              <a:t>on track for first ore by end 2025</a:t>
            </a:r>
          </a:p>
          <a:p>
            <a:pPr lvl="1">
              <a:buFont typeface="Courier New" pitchFamily="2" charset="2"/>
              <a:buChar char="o"/>
            </a:pPr>
            <a:endParaRPr lang="en-US"/>
          </a:p>
        </p:txBody>
      </p:sp>
      <p:pic>
        <p:nvPicPr>
          <p:cNvPr id="12" name="Picture 11" descr="A screenshot of a data&#10;&#10;AI-generated content may be incorrect.">
            <a:extLst>
              <a:ext uri="{FF2B5EF4-FFF2-40B4-BE49-F238E27FC236}">
                <a16:creationId xmlns:a16="http://schemas.microsoft.com/office/drawing/2014/main" id="{12EB1D1A-B474-609C-562D-38F7B2891F9D}"/>
              </a:ext>
            </a:extLst>
          </p:cNvPr>
          <p:cNvPicPr>
            <a:picLocks noChangeAspect="1"/>
          </p:cNvPicPr>
          <p:nvPr/>
        </p:nvPicPr>
        <p:blipFill>
          <a:blip r:embed="rId2"/>
          <a:stretch>
            <a:fillRect/>
          </a:stretch>
        </p:blipFill>
        <p:spPr>
          <a:xfrm>
            <a:off x="273869" y="5177017"/>
            <a:ext cx="4722637" cy="1149769"/>
          </a:xfrm>
          <a:prstGeom prst="rect">
            <a:avLst/>
          </a:prstGeom>
        </p:spPr>
      </p:pic>
    </p:spTree>
    <p:extLst>
      <p:ext uri="{BB962C8B-B14F-4D97-AF65-F5344CB8AC3E}">
        <p14:creationId xmlns:p14="http://schemas.microsoft.com/office/powerpoint/2010/main" val="39807662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Tanzania Operations: North Mara</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2038</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230,000 – 260,000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1,370 – 1,470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2,880,000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265,000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Ownership structured through a joint venture between Barrick and the Tanzanian government through North Mara Gold Mine </a:t>
            </a:r>
            <a:r>
              <a:rPr lang="en-US" err="1"/>
              <a:t>Ltc</a:t>
            </a:r>
            <a:r>
              <a:rPr lang="en-US"/>
              <a:t>.</a:t>
            </a:r>
          </a:p>
          <a:p>
            <a:pPr lvl="1">
              <a:buClr>
                <a:srgbClr val="8C8C8C"/>
              </a:buClr>
              <a:buFont typeface="Courier New" pitchFamily="2" charset="2"/>
              <a:buChar char="o"/>
            </a:pPr>
            <a:r>
              <a:rPr lang="en-US"/>
              <a:t>Majority owned by Barrick with the Tanzanian government owning 16%</a:t>
            </a:r>
          </a:p>
          <a:p>
            <a:pPr lvl="1">
              <a:buClr>
                <a:srgbClr val="8C8C8C"/>
              </a:buClr>
              <a:buFont typeface="Courier New" pitchFamily="2" charset="2"/>
              <a:buChar char="o"/>
            </a:pPr>
            <a:r>
              <a:rPr lang="en-US"/>
              <a:t>Economic benefits shared 50/50</a:t>
            </a:r>
          </a:p>
          <a:p>
            <a:r>
              <a:rPr lang="en-US"/>
              <a:t>North Mara is a gold mine located in NW Tanzania in the </a:t>
            </a:r>
            <a:r>
              <a:rPr lang="en-US" err="1"/>
              <a:t>Tarime</a:t>
            </a:r>
            <a:r>
              <a:rPr lang="en-US"/>
              <a:t> district</a:t>
            </a:r>
          </a:p>
          <a:p>
            <a:r>
              <a:rPr lang="en-US"/>
              <a:t>The mine contains an open pit and underground mine</a:t>
            </a:r>
          </a:p>
          <a:p>
            <a:pPr lvl="1">
              <a:buFont typeface="Courier New" pitchFamily="2" charset="2"/>
              <a:buChar char="o"/>
            </a:pPr>
            <a:r>
              <a:rPr lang="en-US"/>
              <a:t>Extracting from the </a:t>
            </a:r>
            <a:r>
              <a:rPr lang="en-US" err="1"/>
              <a:t>Gokona</a:t>
            </a:r>
            <a:r>
              <a:rPr lang="en-US"/>
              <a:t> and </a:t>
            </a:r>
            <a:r>
              <a:rPr lang="en-US" err="1"/>
              <a:t>Nyabirama</a:t>
            </a:r>
            <a:r>
              <a:rPr lang="en-US"/>
              <a:t> deposits</a:t>
            </a:r>
          </a:p>
          <a:p>
            <a:r>
              <a:rPr lang="en-US"/>
              <a:t>The processing plant has a capacity of 8,000 </a:t>
            </a:r>
            <a:r>
              <a:rPr lang="en-US" err="1"/>
              <a:t>tonnes</a:t>
            </a:r>
            <a:r>
              <a:rPr lang="en-US"/>
              <a:t> per day</a:t>
            </a:r>
          </a:p>
          <a:p>
            <a:r>
              <a:rPr lang="en-US"/>
              <a:t>Commerical production began in 2002</a:t>
            </a:r>
          </a:p>
        </p:txBody>
      </p:sp>
      <p:pic>
        <p:nvPicPr>
          <p:cNvPr id="10" name="Picture 9" descr="A screenshot of a data sheet&#10;&#10;AI-generated content may be incorrect.">
            <a:extLst>
              <a:ext uri="{FF2B5EF4-FFF2-40B4-BE49-F238E27FC236}">
                <a16:creationId xmlns:a16="http://schemas.microsoft.com/office/drawing/2014/main" id="{C908ABDA-F80B-48F1-E09E-7C19243C7008}"/>
              </a:ext>
            </a:extLst>
          </p:cNvPr>
          <p:cNvPicPr>
            <a:picLocks noChangeAspect="1"/>
          </p:cNvPicPr>
          <p:nvPr/>
        </p:nvPicPr>
        <p:blipFill>
          <a:blip r:embed="rId2"/>
          <a:stretch>
            <a:fillRect/>
          </a:stretch>
        </p:blipFill>
        <p:spPr>
          <a:xfrm>
            <a:off x="172551" y="4634572"/>
            <a:ext cx="4762254" cy="1664359"/>
          </a:xfrm>
          <a:prstGeom prst="rect">
            <a:avLst/>
          </a:prstGeom>
        </p:spPr>
      </p:pic>
    </p:spTree>
    <p:extLst>
      <p:ext uri="{BB962C8B-B14F-4D97-AF65-F5344CB8AC3E}">
        <p14:creationId xmlns:p14="http://schemas.microsoft.com/office/powerpoint/2010/main" val="9107147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Dominican Republic Operations: Pueblo Viejo</a:t>
            </a:r>
            <a:endParaRPr lang="en-CA" b="1"/>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2041</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370,000 – 410,000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1,540 – 1,640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12,300,000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352,000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Ownership structured through a joint venture in the Pueblo Viejo Dominicana Corp. between Barrick (60%) and Newmont (40%)</a:t>
            </a:r>
          </a:p>
          <a:p>
            <a:r>
              <a:rPr lang="en-US"/>
              <a:t>Located 100 km northwest of Santo Domingo in the Dominican Republic</a:t>
            </a:r>
          </a:p>
          <a:p>
            <a:r>
              <a:rPr lang="en-US"/>
              <a:t>Pueblo Viejo is a precious metal deposit containing an open pit gold mine</a:t>
            </a:r>
          </a:p>
          <a:p>
            <a:r>
              <a:rPr lang="en-US"/>
              <a:t>Commercial production began in 2013 and full design capacity was achieved in 2014</a:t>
            </a:r>
          </a:p>
          <a:p>
            <a:r>
              <a:rPr lang="en-US"/>
              <a:t>Gold production target of 800koz for 2026 (100% basis)</a:t>
            </a:r>
          </a:p>
        </p:txBody>
      </p:sp>
      <p:pic>
        <p:nvPicPr>
          <p:cNvPr id="10" name="Picture 9" descr="A screenshot of a data report&#10;&#10;AI-generated content may be incorrect.">
            <a:extLst>
              <a:ext uri="{FF2B5EF4-FFF2-40B4-BE49-F238E27FC236}">
                <a16:creationId xmlns:a16="http://schemas.microsoft.com/office/drawing/2014/main" id="{05C6835F-A022-25A1-1C78-9EB348C32660}"/>
              </a:ext>
            </a:extLst>
          </p:cNvPr>
          <p:cNvPicPr>
            <a:picLocks noChangeAspect="1"/>
          </p:cNvPicPr>
          <p:nvPr/>
        </p:nvPicPr>
        <p:blipFill>
          <a:blip r:embed="rId2"/>
          <a:stretch>
            <a:fillRect/>
          </a:stretch>
        </p:blipFill>
        <p:spPr>
          <a:xfrm>
            <a:off x="120887" y="4873206"/>
            <a:ext cx="4898184" cy="1447800"/>
          </a:xfrm>
          <a:prstGeom prst="rect">
            <a:avLst/>
          </a:prstGeom>
        </p:spPr>
      </p:pic>
    </p:spTree>
    <p:extLst>
      <p:ext uri="{BB962C8B-B14F-4D97-AF65-F5344CB8AC3E}">
        <p14:creationId xmlns:p14="http://schemas.microsoft.com/office/powerpoint/2010/main" val="13667387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012F9-251E-A06E-F0CC-9E9D6B80E2F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B20F98-B7B9-DDD0-8874-132644F9F2F2}"/>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7C913EA7-B93B-6AD8-72CF-D40B88E8269B}"/>
              </a:ext>
            </a:extLst>
          </p:cNvPr>
          <p:cNvSpPr>
            <a:spLocks noGrp="1"/>
          </p:cNvSpPr>
          <p:nvPr>
            <p:ph type="title"/>
          </p:nvPr>
        </p:nvSpPr>
        <p:spPr/>
        <p:txBody>
          <a:bodyPr/>
          <a:lstStyle/>
          <a:p>
            <a:r>
              <a:rPr lang="en-US" b="1"/>
              <a:t>Jurisdictional Risk</a:t>
            </a:r>
          </a:p>
        </p:txBody>
      </p:sp>
      <p:sp>
        <p:nvSpPr>
          <p:cNvPr id="7" name="Text Placeholder 6">
            <a:extLst>
              <a:ext uri="{FF2B5EF4-FFF2-40B4-BE49-F238E27FC236}">
                <a16:creationId xmlns:a16="http://schemas.microsoft.com/office/drawing/2014/main" id="{2281ACEA-A109-D7A1-F489-13819C9DEACF}"/>
              </a:ext>
            </a:extLst>
          </p:cNvPr>
          <p:cNvSpPr>
            <a:spLocks noGrp="1"/>
          </p:cNvSpPr>
          <p:nvPr>
            <p:ph type="body" sz="quarter" idx="12"/>
          </p:nvPr>
        </p:nvSpPr>
        <p:spPr/>
        <p:txBody>
          <a:bodyPr/>
          <a:lstStyle/>
          <a:p>
            <a:r>
              <a:rPr lang="en-US"/>
              <a:t>Highest jurisdictional risk among peers despite Nevada Gold Mines exposure</a:t>
            </a:r>
          </a:p>
        </p:txBody>
      </p:sp>
      <p:sp>
        <p:nvSpPr>
          <p:cNvPr id="9" name="Content Placeholder 8">
            <a:extLst>
              <a:ext uri="{FF2B5EF4-FFF2-40B4-BE49-F238E27FC236}">
                <a16:creationId xmlns:a16="http://schemas.microsoft.com/office/drawing/2014/main" id="{E774E217-5554-64FE-419B-FB51DF556DB6}"/>
              </a:ext>
            </a:extLst>
          </p:cNvPr>
          <p:cNvSpPr>
            <a:spLocks noGrp="1"/>
          </p:cNvSpPr>
          <p:nvPr>
            <p:ph sz="quarter" idx="18"/>
          </p:nvPr>
        </p:nvSpPr>
        <p:spPr/>
        <p:txBody>
          <a:bodyPr/>
          <a:lstStyle/>
          <a:p>
            <a:r>
              <a:rPr lang="en-US"/>
              <a:t>Investment Attractiveness Score - By Asset</a:t>
            </a:r>
          </a:p>
        </p:txBody>
      </p:sp>
      <p:sp>
        <p:nvSpPr>
          <p:cNvPr id="10" name="Content Placeholder 9">
            <a:extLst>
              <a:ext uri="{FF2B5EF4-FFF2-40B4-BE49-F238E27FC236}">
                <a16:creationId xmlns:a16="http://schemas.microsoft.com/office/drawing/2014/main" id="{0714995F-60A3-7620-DAF5-D1E85EF09609}"/>
              </a:ext>
            </a:extLst>
          </p:cNvPr>
          <p:cNvSpPr>
            <a:spLocks noGrp="1"/>
          </p:cNvSpPr>
          <p:nvPr>
            <p:ph sz="quarter" idx="21"/>
          </p:nvPr>
        </p:nvSpPr>
        <p:spPr/>
        <p:txBody>
          <a:bodyPr/>
          <a:lstStyle/>
          <a:p>
            <a:r>
              <a:rPr lang="en-US"/>
              <a:t>Net Asset Value (NAV) Breakdown</a:t>
            </a:r>
          </a:p>
        </p:txBody>
      </p:sp>
      <p:graphicFrame>
        <p:nvGraphicFramePr>
          <p:cNvPr id="13" name="Content Placeholder 12">
            <a:extLst>
              <a:ext uri="{FF2B5EF4-FFF2-40B4-BE49-F238E27FC236}">
                <a16:creationId xmlns:a16="http://schemas.microsoft.com/office/drawing/2014/main" id="{FEA6869A-90F7-A24A-A39A-DAFDD0C7F70B}"/>
              </a:ext>
            </a:extLst>
          </p:cNvPr>
          <p:cNvGraphicFramePr>
            <a:graphicFrameLocks noGrp="1"/>
          </p:cNvGraphicFramePr>
          <p:nvPr>
            <p:ph sz="quarter" idx="14"/>
          </p:nvPr>
        </p:nvGraphicFramePr>
        <p:xfrm>
          <a:off x="338138" y="1435100"/>
          <a:ext cx="9391650" cy="25479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ontent Placeholder 16">
            <a:extLst>
              <a:ext uri="{FF2B5EF4-FFF2-40B4-BE49-F238E27FC236}">
                <a16:creationId xmlns:a16="http://schemas.microsoft.com/office/drawing/2014/main" id="{BAFF7F6A-CD76-9049-BC81-35F6442E74A1}"/>
              </a:ext>
            </a:extLst>
          </p:cNvPr>
          <p:cNvGraphicFramePr>
            <a:graphicFrameLocks noGrp="1"/>
          </p:cNvGraphicFramePr>
          <p:nvPr>
            <p:ph sz="quarter" idx="16"/>
          </p:nvPr>
        </p:nvGraphicFramePr>
        <p:xfrm>
          <a:off x="336550" y="4421188"/>
          <a:ext cx="9390063" cy="25479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3924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7B59D2-9D09-E278-F3D0-CB0741992F86}"/>
              </a:ext>
            </a:extLst>
          </p:cNvPr>
          <p:cNvSpPr>
            <a:spLocks noGrp="1"/>
          </p:cNvSpPr>
          <p:nvPr>
            <p:ph type="ftr" sz="quarter" idx="13"/>
          </p:nvPr>
        </p:nvSpPr>
        <p:spPr/>
        <p:txBody>
          <a:bodyPr/>
          <a:lstStyle/>
          <a:p>
            <a:r>
              <a:rPr lang="en-CA"/>
              <a:t>Source(s): Gold Fields company filings</a:t>
            </a:r>
          </a:p>
        </p:txBody>
      </p:sp>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a:cs typeface="Arial"/>
              </a:rPr>
              <a:t>Mineral Resources and Reserves Classification</a:t>
            </a:r>
          </a:p>
        </p:txBody>
      </p:sp>
      <p:pic>
        <p:nvPicPr>
          <p:cNvPr id="8" name="Picture 7" descr="Measured vs. Indicated Resources – Do We Treat Them the Same?">
            <a:extLst>
              <a:ext uri="{FF2B5EF4-FFF2-40B4-BE49-F238E27FC236}">
                <a16:creationId xmlns:a16="http://schemas.microsoft.com/office/drawing/2014/main" id="{8EDCBDDB-7A9F-DE0A-F78C-B6C84FACDA6B}"/>
              </a:ext>
            </a:extLst>
          </p:cNvPr>
          <p:cNvPicPr>
            <a:picLocks noChangeAspect="1"/>
          </p:cNvPicPr>
          <p:nvPr/>
        </p:nvPicPr>
        <p:blipFill>
          <a:blip r:embed="rId2"/>
          <a:stretch>
            <a:fillRect/>
          </a:stretch>
        </p:blipFill>
        <p:spPr>
          <a:xfrm>
            <a:off x="331971" y="1180335"/>
            <a:ext cx="9361853" cy="5705027"/>
          </a:xfrm>
          <a:prstGeom prst="rect">
            <a:avLst/>
          </a:prstGeom>
        </p:spPr>
      </p:pic>
    </p:spTree>
    <p:extLst>
      <p:ext uri="{BB962C8B-B14F-4D97-AF65-F5344CB8AC3E}">
        <p14:creationId xmlns:p14="http://schemas.microsoft.com/office/powerpoint/2010/main" val="2378956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BE94-A1EC-38B0-CD92-FA707621B166}"/>
            </a:ext>
          </a:extLst>
        </p:cNvPr>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0556075C-48E6-7526-177F-3B93D6397C1A}"/>
              </a:ext>
            </a:extLst>
          </p:cNvPr>
          <p:cNvGraphicFramePr>
            <a:graphicFrameLocks noGrp="1"/>
          </p:cNvGraphicFramePr>
          <p:nvPr>
            <p:ph sz="quarter" idx="14"/>
            <p:extLst>
              <p:ext uri="{D42A27DB-BD31-4B8C-83A1-F6EECF244321}">
                <p14:modId xmlns:p14="http://schemas.microsoft.com/office/powerpoint/2010/main" val="42557306"/>
              </p:ext>
            </p:extLst>
          </p:nvPr>
        </p:nvGraphicFramePr>
        <p:xfrm>
          <a:off x="331788" y="1406525"/>
          <a:ext cx="9399587" cy="54991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310F4D67-374E-7E4A-4B1F-0B81D9E1B844}"/>
              </a:ext>
            </a:extLst>
          </p:cNvPr>
          <p:cNvSpPr>
            <a:spLocks noGrp="1"/>
          </p:cNvSpPr>
          <p:nvPr>
            <p:ph type="title"/>
          </p:nvPr>
        </p:nvSpPr>
        <p:spPr/>
        <p:txBody>
          <a:bodyPr/>
          <a:lstStyle/>
          <a:p>
            <a:r>
              <a:rPr lang="en-US" b="1"/>
              <a:t>All-in Sustaining Costs (AISC)</a:t>
            </a:r>
          </a:p>
        </p:txBody>
      </p:sp>
      <p:sp>
        <p:nvSpPr>
          <p:cNvPr id="6" name="Text Placeholder 5">
            <a:extLst>
              <a:ext uri="{FF2B5EF4-FFF2-40B4-BE49-F238E27FC236}">
                <a16:creationId xmlns:a16="http://schemas.microsoft.com/office/drawing/2014/main" id="{8151C885-58BE-B39A-772A-EEFF5BA05381}"/>
              </a:ext>
            </a:extLst>
          </p:cNvPr>
          <p:cNvSpPr>
            <a:spLocks noGrp="1"/>
          </p:cNvSpPr>
          <p:nvPr>
            <p:ph type="body" sz="quarter" idx="12"/>
          </p:nvPr>
        </p:nvSpPr>
        <p:spPr/>
        <p:txBody>
          <a:bodyPr/>
          <a:lstStyle/>
          <a:p>
            <a:r>
              <a:rPr lang="en-US"/>
              <a:t>Second-priciest among large senior gold producers </a:t>
            </a:r>
          </a:p>
        </p:txBody>
      </p:sp>
      <p:sp>
        <p:nvSpPr>
          <p:cNvPr id="2" name="Footer Placeholder 1">
            <a:extLst>
              <a:ext uri="{FF2B5EF4-FFF2-40B4-BE49-F238E27FC236}">
                <a16:creationId xmlns:a16="http://schemas.microsoft.com/office/drawing/2014/main" id="{7E9C68CF-B1A1-1AB2-3A60-BE3D00E518C6}"/>
              </a:ext>
            </a:extLst>
          </p:cNvPr>
          <p:cNvSpPr>
            <a:spLocks noGrp="1"/>
          </p:cNvSpPr>
          <p:nvPr>
            <p:ph type="ftr" sz="quarter" idx="3"/>
          </p:nvPr>
        </p:nvSpPr>
        <p:spPr/>
        <p:txBody>
          <a:bodyPr/>
          <a:lstStyle/>
          <a:p>
            <a:endParaRPr lang="en-CA"/>
          </a:p>
        </p:txBody>
      </p:sp>
      <p:sp>
        <p:nvSpPr>
          <p:cNvPr id="9" name="Content Placeholder 8">
            <a:extLst>
              <a:ext uri="{FF2B5EF4-FFF2-40B4-BE49-F238E27FC236}">
                <a16:creationId xmlns:a16="http://schemas.microsoft.com/office/drawing/2014/main" id="{93A8B7D8-E859-FB5D-4C7B-2412969B91CE}"/>
              </a:ext>
            </a:extLst>
          </p:cNvPr>
          <p:cNvSpPr>
            <a:spLocks noGrp="1"/>
          </p:cNvSpPr>
          <p:nvPr>
            <p:ph sz="quarter" idx="18"/>
          </p:nvPr>
        </p:nvSpPr>
        <p:spPr/>
        <p:txBody>
          <a:bodyPr/>
          <a:lstStyle/>
          <a:p>
            <a:r>
              <a:rPr lang="en-US"/>
              <a:t>Vs Peers</a:t>
            </a:r>
          </a:p>
        </p:txBody>
      </p:sp>
      <p:pic>
        <p:nvPicPr>
          <p:cNvPr id="5" name="Picture 6" descr="Agnico Eagle Mines Limited - Media Centre - Logos">
            <a:extLst>
              <a:ext uri="{FF2B5EF4-FFF2-40B4-BE49-F238E27FC236}">
                <a16:creationId xmlns:a16="http://schemas.microsoft.com/office/drawing/2014/main" id="{74D434AE-BC9B-DD82-65B8-2DAB0E6E40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98" y="5929468"/>
            <a:ext cx="499430" cy="2362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a:extLst>
              <a:ext uri="{FF2B5EF4-FFF2-40B4-BE49-F238E27FC236}">
                <a16:creationId xmlns:a16="http://schemas.microsoft.com/office/drawing/2014/main" id="{02BCB29B-0551-B800-5731-8A8C0AC694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017" y="5993913"/>
            <a:ext cx="660507" cy="1073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ngloGold Ashanti | World Economic Forum">
            <a:extLst>
              <a:ext uri="{FF2B5EF4-FFF2-40B4-BE49-F238E27FC236}">
                <a16:creationId xmlns:a16="http://schemas.microsoft.com/office/drawing/2014/main" id="{33955E56-FE7B-6572-92B5-5F69621DEF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91" y="5883326"/>
            <a:ext cx="513743" cy="3285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BD836EB-1C43-6C67-559B-B30666D3C1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2750" y="5996818"/>
            <a:ext cx="654642" cy="1015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obbyMap Kinross Gold">
            <a:extLst>
              <a:ext uri="{FF2B5EF4-FFF2-40B4-BE49-F238E27FC236}">
                <a16:creationId xmlns:a16="http://schemas.microsoft.com/office/drawing/2014/main" id="{C1341A07-EC97-DA35-77C1-7342C06851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246" y="5883277"/>
            <a:ext cx="657289" cy="328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lamos Gold - Wikipedia">
            <a:extLst>
              <a:ext uri="{FF2B5EF4-FFF2-40B4-BE49-F238E27FC236}">
                <a16:creationId xmlns:a16="http://schemas.microsoft.com/office/drawing/2014/main" id="{E87720BF-BCD4-78F1-64E9-D285D55292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3435" y="5890518"/>
            <a:ext cx="698141" cy="314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ld Fields - Wikipedia">
            <a:extLst>
              <a:ext uri="{FF2B5EF4-FFF2-40B4-BE49-F238E27FC236}">
                <a16:creationId xmlns:a16="http://schemas.microsoft.com/office/drawing/2014/main" id="{C5364182-99B1-D8C5-9FB3-B717E32319A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6383" y="5851476"/>
            <a:ext cx="565740" cy="3922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AMGOLD Corporation - Home">
            <a:extLst>
              <a:ext uri="{FF2B5EF4-FFF2-40B4-BE49-F238E27FC236}">
                <a16:creationId xmlns:a16="http://schemas.microsoft.com/office/drawing/2014/main" id="{9AD2BD87-7D18-C314-04DA-96C2EFE0B9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6819" y="5975446"/>
            <a:ext cx="643454" cy="144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13BC914-B94E-E509-3AF7-6C655F50B73E}"/>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7164393" y="5929349"/>
            <a:ext cx="660704" cy="236502"/>
          </a:xfrm>
          <a:prstGeom prst="rect">
            <a:avLst/>
          </a:prstGeom>
        </p:spPr>
      </p:pic>
      <p:pic>
        <p:nvPicPr>
          <p:cNvPr id="19" name="Picture 10" descr="B2Gold - Wikipedia">
            <a:extLst>
              <a:ext uri="{FF2B5EF4-FFF2-40B4-BE49-F238E27FC236}">
                <a16:creationId xmlns:a16="http://schemas.microsoft.com/office/drawing/2014/main" id="{DBA4A9FB-51A2-63A3-1119-596D5EAA6C7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51740" y="5871199"/>
            <a:ext cx="439633" cy="3528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Equinox Gold Corp. - YouTube">
            <a:extLst>
              <a:ext uri="{FF2B5EF4-FFF2-40B4-BE49-F238E27FC236}">
                <a16:creationId xmlns:a16="http://schemas.microsoft.com/office/drawing/2014/main" id="{131A6FED-BD85-0FBB-F856-7E732795AABA}"/>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4894" b="8631"/>
          <a:stretch/>
        </p:blipFill>
        <p:spPr bwMode="auto">
          <a:xfrm>
            <a:off x="8893635" y="5845435"/>
            <a:ext cx="492589" cy="42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3184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7C7CD0-D237-46F7-BE87-0B367D9E1EE8}"/>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4DF917CA-0748-458B-B730-9439DC34C3A3}"/>
              </a:ext>
            </a:extLst>
          </p:cNvPr>
          <p:cNvSpPr>
            <a:spLocks noGrp="1"/>
          </p:cNvSpPr>
          <p:nvPr>
            <p:ph type="title"/>
          </p:nvPr>
        </p:nvSpPr>
        <p:spPr/>
        <p:txBody>
          <a:bodyPr/>
          <a:lstStyle/>
          <a:p>
            <a:r>
              <a:rPr lang="en-US" b="1"/>
              <a:t>Growth – Project Pipeline</a:t>
            </a:r>
          </a:p>
        </p:txBody>
      </p:sp>
      <p:sp>
        <p:nvSpPr>
          <p:cNvPr id="5" name="Text Placeholder 4">
            <a:extLst>
              <a:ext uri="{FF2B5EF4-FFF2-40B4-BE49-F238E27FC236}">
                <a16:creationId xmlns:a16="http://schemas.microsoft.com/office/drawing/2014/main" id="{5C197A38-7673-41C8-89BD-6A75D08DFB24}"/>
              </a:ext>
            </a:extLst>
          </p:cNvPr>
          <p:cNvSpPr>
            <a:spLocks noGrp="1"/>
          </p:cNvSpPr>
          <p:nvPr>
            <p:ph type="body" sz="quarter" idx="12"/>
          </p:nvPr>
        </p:nvSpPr>
        <p:spPr/>
        <p:txBody>
          <a:bodyPr/>
          <a:lstStyle/>
          <a:p>
            <a:endParaRPr lang="en-US"/>
          </a:p>
        </p:txBody>
      </p:sp>
      <p:pic>
        <p:nvPicPr>
          <p:cNvPr id="7" name="Picture 6">
            <a:extLst>
              <a:ext uri="{FF2B5EF4-FFF2-40B4-BE49-F238E27FC236}">
                <a16:creationId xmlns:a16="http://schemas.microsoft.com/office/drawing/2014/main" id="{362207AE-665F-25B5-7962-E7D8CD7933A8}"/>
              </a:ext>
            </a:extLst>
          </p:cNvPr>
          <p:cNvPicPr>
            <a:picLocks noChangeAspect="1"/>
          </p:cNvPicPr>
          <p:nvPr/>
        </p:nvPicPr>
        <p:blipFill>
          <a:blip r:embed="rId2"/>
          <a:stretch>
            <a:fillRect/>
          </a:stretch>
        </p:blipFill>
        <p:spPr>
          <a:xfrm>
            <a:off x="827214" y="1369514"/>
            <a:ext cx="5441960" cy="3648309"/>
          </a:xfrm>
          <a:prstGeom prst="rect">
            <a:avLst/>
          </a:prstGeom>
        </p:spPr>
      </p:pic>
      <p:pic>
        <p:nvPicPr>
          <p:cNvPr id="8" name="Picture 7">
            <a:extLst>
              <a:ext uri="{FF2B5EF4-FFF2-40B4-BE49-F238E27FC236}">
                <a16:creationId xmlns:a16="http://schemas.microsoft.com/office/drawing/2014/main" id="{8A1D7D07-EB89-D804-2221-D248EC3E5367}"/>
              </a:ext>
            </a:extLst>
          </p:cNvPr>
          <p:cNvPicPr>
            <a:picLocks noChangeAspect="1"/>
          </p:cNvPicPr>
          <p:nvPr/>
        </p:nvPicPr>
        <p:blipFill>
          <a:blip r:embed="rId3"/>
          <a:srcRect r="50289"/>
          <a:stretch>
            <a:fillRect/>
          </a:stretch>
        </p:blipFill>
        <p:spPr>
          <a:xfrm>
            <a:off x="6269174" y="1369514"/>
            <a:ext cx="2705246" cy="3656897"/>
          </a:xfrm>
          <a:prstGeom prst="rect">
            <a:avLst/>
          </a:prstGeom>
        </p:spPr>
      </p:pic>
      <p:pic>
        <p:nvPicPr>
          <p:cNvPr id="9" name="Picture 8">
            <a:extLst>
              <a:ext uri="{FF2B5EF4-FFF2-40B4-BE49-F238E27FC236}">
                <a16:creationId xmlns:a16="http://schemas.microsoft.com/office/drawing/2014/main" id="{5CCD0547-5FC2-298D-35E7-3B1FCC2210B8}"/>
              </a:ext>
            </a:extLst>
          </p:cNvPr>
          <p:cNvPicPr>
            <a:picLocks noChangeAspect="1"/>
          </p:cNvPicPr>
          <p:nvPr/>
        </p:nvPicPr>
        <p:blipFill>
          <a:blip r:embed="rId3"/>
          <a:srcRect l="50289" b="50620"/>
          <a:stretch>
            <a:fillRect/>
          </a:stretch>
        </p:blipFill>
        <p:spPr>
          <a:xfrm>
            <a:off x="787259" y="4969888"/>
            <a:ext cx="2705246" cy="1805779"/>
          </a:xfrm>
          <a:prstGeom prst="rect">
            <a:avLst/>
          </a:prstGeom>
        </p:spPr>
      </p:pic>
      <p:sp>
        <p:nvSpPr>
          <p:cNvPr id="10" name="Rectangle 9">
            <a:extLst>
              <a:ext uri="{FF2B5EF4-FFF2-40B4-BE49-F238E27FC236}">
                <a16:creationId xmlns:a16="http://schemas.microsoft.com/office/drawing/2014/main" id="{42F06F4B-4987-32FC-5EBE-820004C911B3}"/>
              </a:ext>
            </a:extLst>
          </p:cNvPr>
          <p:cNvSpPr/>
          <p:nvPr/>
        </p:nvSpPr>
        <p:spPr bwMode="auto">
          <a:xfrm>
            <a:off x="964429" y="2802512"/>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Construction Stage     Estimated: 2026</a:t>
            </a:r>
            <a:endParaRPr lang="en-CA">
              <a:solidFill>
                <a:schemeClr val="bg1"/>
              </a:solidFill>
              <a:latin typeface="Arial"/>
              <a:ea typeface="LF_Kai"/>
            </a:endParaRPr>
          </a:p>
        </p:txBody>
      </p:sp>
      <p:sp>
        <p:nvSpPr>
          <p:cNvPr id="11" name="Rectangle 10">
            <a:extLst>
              <a:ext uri="{FF2B5EF4-FFF2-40B4-BE49-F238E27FC236}">
                <a16:creationId xmlns:a16="http://schemas.microsoft.com/office/drawing/2014/main" id="{08847C91-61B3-A8AE-3A1E-A23DD9FDD764}"/>
              </a:ext>
            </a:extLst>
          </p:cNvPr>
          <p:cNvSpPr/>
          <p:nvPr/>
        </p:nvSpPr>
        <p:spPr bwMode="auto">
          <a:xfrm>
            <a:off x="3695947" y="2802512"/>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Pre-Feasibility Stage     Estimated: TBD</a:t>
            </a:r>
            <a:endParaRPr lang="en-CA">
              <a:solidFill>
                <a:schemeClr val="bg1"/>
              </a:solidFill>
              <a:latin typeface="Arial"/>
              <a:ea typeface="LF_Kai"/>
            </a:endParaRPr>
          </a:p>
        </p:txBody>
      </p:sp>
      <p:sp>
        <p:nvSpPr>
          <p:cNvPr id="12" name="Rectangle 11">
            <a:extLst>
              <a:ext uri="{FF2B5EF4-FFF2-40B4-BE49-F238E27FC236}">
                <a16:creationId xmlns:a16="http://schemas.microsoft.com/office/drawing/2014/main" id="{80F857E5-08D8-1955-3A46-9F115B5C362E}"/>
              </a:ext>
            </a:extLst>
          </p:cNvPr>
          <p:cNvSpPr/>
          <p:nvPr/>
        </p:nvSpPr>
        <p:spPr bwMode="auto">
          <a:xfrm>
            <a:off x="6427465" y="2802512"/>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Feasibility Study Stage     Estimated: 2028</a:t>
            </a:r>
            <a:endParaRPr lang="en-CA">
              <a:solidFill>
                <a:schemeClr val="bg1"/>
              </a:solidFill>
              <a:latin typeface="Arial"/>
              <a:ea typeface="LF_Kai"/>
            </a:endParaRPr>
          </a:p>
        </p:txBody>
      </p:sp>
      <p:sp>
        <p:nvSpPr>
          <p:cNvPr id="13" name="Rectangle 12">
            <a:extLst>
              <a:ext uri="{FF2B5EF4-FFF2-40B4-BE49-F238E27FC236}">
                <a16:creationId xmlns:a16="http://schemas.microsoft.com/office/drawing/2014/main" id="{C523ADAD-B78E-F909-1A03-CF38F9B1F92F}"/>
              </a:ext>
            </a:extLst>
          </p:cNvPr>
          <p:cNvSpPr/>
          <p:nvPr/>
        </p:nvSpPr>
        <p:spPr bwMode="auto">
          <a:xfrm>
            <a:off x="964429" y="4627803"/>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Feasibility Study Stage     Estimated: N/A</a:t>
            </a:r>
            <a:endParaRPr lang="en-CA">
              <a:solidFill>
                <a:schemeClr val="bg1"/>
              </a:solidFill>
              <a:latin typeface="Arial"/>
              <a:ea typeface="LF_Kai"/>
            </a:endParaRPr>
          </a:p>
        </p:txBody>
      </p:sp>
      <p:sp>
        <p:nvSpPr>
          <p:cNvPr id="14" name="Rectangle 13">
            <a:extLst>
              <a:ext uri="{FF2B5EF4-FFF2-40B4-BE49-F238E27FC236}">
                <a16:creationId xmlns:a16="http://schemas.microsoft.com/office/drawing/2014/main" id="{156607D6-C4FF-7A6E-FB23-BB0782444541}"/>
              </a:ext>
            </a:extLst>
          </p:cNvPr>
          <p:cNvSpPr/>
          <p:nvPr/>
        </p:nvSpPr>
        <p:spPr bwMode="auto">
          <a:xfrm>
            <a:off x="3695946" y="4627803"/>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Construction Stage     Estimated: 2028</a:t>
            </a:r>
            <a:endParaRPr lang="en-CA">
              <a:solidFill>
                <a:schemeClr val="bg1"/>
              </a:solidFill>
              <a:latin typeface="Arial"/>
              <a:ea typeface="LF_Kai"/>
            </a:endParaRPr>
          </a:p>
        </p:txBody>
      </p:sp>
      <p:sp>
        <p:nvSpPr>
          <p:cNvPr id="15" name="Rectangle 14">
            <a:extLst>
              <a:ext uri="{FF2B5EF4-FFF2-40B4-BE49-F238E27FC236}">
                <a16:creationId xmlns:a16="http://schemas.microsoft.com/office/drawing/2014/main" id="{3C104D48-9807-124C-ACE9-DCC61488DC85}"/>
              </a:ext>
            </a:extLst>
          </p:cNvPr>
          <p:cNvSpPr/>
          <p:nvPr/>
        </p:nvSpPr>
        <p:spPr bwMode="auto">
          <a:xfrm>
            <a:off x="6406389" y="4627803"/>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Construction Stage     Estimated: N/A</a:t>
            </a:r>
            <a:endParaRPr lang="en-CA">
              <a:solidFill>
                <a:schemeClr val="bg1"/>
              </a:solidFill>
              <a:latin typeface="Arial"/>
              <a:ea typeface="LF_Kai"/>
            </a:endParaRPr>
          </a:p>
        </p:txBody>
      </p:sp>
      <p:sp>
        <p:nvSpPr>
          <p:cNvPr id="16" name="Rectangle 15">
            <a:extLst>
              <a:ext uri="{FF2B5EF4-FFF2-40B4-BE49-F238E27FC236}">
                <a16:creationId xmlns:a16="http://schemas.microsoft.com/office/drawing/2014/main" id="{4A799889-FA33-551D-0A95-21A50C6832A1}"/>
              </a:ext>
            </a:extLst>
          </p:cNvPr>
          <p:cNvSpPr/>
          <p:nvPr/>
        </p:nvSpPr>
        <p:spPr bwMode="auto">
          <a:xfrm>
            <a:off x="964429" y="6402886"/>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Construction Stage     Estimated: N/A</a:t>
            </a:r>
            <a:endParaRPr lang="en-CA">
              <a:solidFill>
                <a:schemeClr val="bg1"/>
              </a:solidFill>
              <a:latin typeface="Arial"/>
              <a:ea typeface="LF_Kai"/>
            </a:endParaRPr>
          </a:p>
        </p:txBody>
      </p:sp>
    </p:spTree>
    <p:extLst>
      <p:ext uri="{BB962C8B-B14F-4D97-AF65-F5344CB8AC3E}">
        <p14:creationId xmlns:p14="http://schemas.microsoft.com/office/powerpoint/2010/main" val="234451553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7C7CD0-D237-46F7-BE87-0B367D9E1EE8}"/>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4DF917CA-0748-458B-B730-9439DC34C3A3}"/>
              </a:ext>
            </a:extLst>
          </p:cNvPr>
          <p:cNvSpPr>
            <a:spLocks noGrp="1"/>
          </p:cNvSpPr>
          <p:nvPr>
            <p:ph type="title"/>
          </p:nvPr>
        </p:nvSpPr>
        <p:spPr/>
        <p:txBody>
          <a:bodyPr/>
          <a:lstStyle/>
          <a:p>
            <a:r>
              <a:rPr lang="en-US" b="1"/>
              <a:t>Precedent Transactions</a:t>
            </a:r>
          </a:p>
        </p:txBody>
      </p:sp>
      <p:sp>
        <p:nvSpPr>
          <p:cNvPr id="5" name="Text Placeholder 4">
            <a:extLst>
              <a:ext uri="{FF2B5EF4-FFF2-40B4-BE49-F238E27FC236}">
                <a16:creationId xmlns:a16="http://schemas.microsoft.com/office/drawing/2014/main" id="{5C197A38-7673-41C8-89BD-6A75D08DFB24}"/>
              </a:ext>
            </a:extLst>
          </p:cNvPr>
          <p:cNvSpPr>
            <a:spLocks noGrp="1"/>
          </p:cNvSpPr>
          <p:nvPr>
            <p:ph type="body" sz="quarter" idx="12"/>
          </p:nvPr>
        </p:nvSpPr>
        <p:spPr/>
        <p:txBody>
          <a:bodyPr/>
          <a:lstStyle/>
          <a:p>
            <a:r>
              <a:rPr lang="en-US"/>
              <a:t>Rare and spaced out</a:t>
            </a:r>
          </a:p>
        </p:txBody>
      </p:sp>
      <p:graphicFrame>
        <p:nvGraphicFramePr>
          <p:cNvPr id="7" name="Table 6">
            <a:extLst>
              <a:ext uri="{FF2B5EF4-FFF2-40B4-BE49-F238E27FC236}">
                <a16:creationId xmlns:a16="http://schemas.microsoft.com/office/drawing/2014/main" id="{162C8CEA-23E9-D249-45F7-42922FE6F67A}"/>
              </a:ext>
            </a:extLst>
          </p:cNvPr>
          <p:cNvGraphicFramePr>
            <a:graphicFrameLocks noGrp="1"/>
          </p:cNvGraphicFramePr>
          <p:nvPr>
            <p:extLst>
              <p:ext uri="{D42A27DB-BD31-4B8C-83A1-F6EECF244321}">
                <p14:modId xmlns:p14="http://schemas.microsoft.com/office/powerpoint/2010/main" val="423179228"/>
              </p:ext>
            </p:extLst>
          </p:nvPr>
        </p:nvGraphicFramePr>
        <p:xfrm>
          <a:off x="330994" y="1237049"/>
          <a:ext cx="9398794" cy="5521795"/>
        </p:xfrm>
        <a:graphic>
          <a:graphicData uri="http://schemas.openxmlformats.org/drawingml/2006/table">
            <a:tbl>
              <a:tblPr/>
              <a:tblGrid>
                <a:gridCol w="1821784">
                  <a:extLst>
                    <a:ext uri="{9D8B030D-6E8A-4147-A177-3AD203B41FA5}">
                      <a16:colId xmlns:a16="http://schemas.microsoft.com/office/drawing/2014/main" val="1254374640"/>
                    </a:ext>
                  </a:extLst>
                </a:gridCol>
                <a:gridCol w="1821784">
                  <a:extLst>
                    <a:ext uri="{9D8B030D-6E8A-4147-A177-3AD203B41FA5}">
                      <a16:colId xmlns:a16="http://schemas.microsoft.com/office/drawing/2014/main" val="4223084259"/>
                    </a:ext>
                  </a:extLst>
                </a:gridCol>
                <a:gridCol w="1994438">
                  <a:extLst>
                    <a:ext uri="{9D8B030D-6E8A-4147-A177-3AD203B41FA5}">
                      <a16:colId xmlns:a16="http://schemas.microsoft.com/office/drawing/2014/main" val="2122433571"/>
                    </a:ext>
                  </a:extLst>
                </a:gridCol>
                <a:gridCol w="1435100">
                  <a:extLst>
                    <a:ext uri="{9D8B030D-6E8A-4147-A177-3AD203B41FA5}">
                      <a16:colId xmlns:a16="http://schemas.microsoft.com/office/drawing/2014/main" val="1869944409"/>
                    </a:ext>
                  </a:extLst>
                </a:gridCol>
                <a:gridCol w="2325688">
                  <a:extLst>
                    <a:ext uri="{9D8B030D-6E8A-4147-A177-3AD203B41FA5}">
                      <a16:colId xmlns:a16="http://schemas.microsoft.com/office/drawing/2014/main" val="2157227658"/>
                    </a:ext>
                  </a:extLst>
                </a:gridCol>
              </a:tblGrid>
              <a:tr h="324000">
                <a:tc>
                  <a:txBody>
                    <a:bodyPr/>
                    <a:lstStyle/>
                    <a:p>
                      <a:pPr algn="ctr" fontAlgn="b"/>
                      <a:r>
                        <a:rPr lang="en-CA" sz="1050" b="1" i="0" u="none" strike="noStrike" noProof="0">
                          <a:solidFill>
                            <a:srgbClr val="000000"/>
                          </a:solidFill>
                          <a:effectLst/>
                          <a:latin typeface="+mn-lt"/>
                        </a:rPr>
                        <a:t>Buyer</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Target</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Mine(s)</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Purchase Price</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Date</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46872831"/>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Rackla</a:t>
                      </a:r>
                    </a:p>
                    <a:p>
                      <a:pPr marL="0" algn="ctr" defTabSz="914400" rtl="0" eaLnBrk="1" fontAlgn="ctr" latinLnBrk="0" hangingPunct="1"/>
                      <a:r>
                        <a:rPr lang="en-CA" sz="1000" b="0" i="0" u="none" strike="noStrike" kern="1200">
                          <a:solidFill>
                            <a:srgbClr val="000000"/>
                          </a:solidFill>
                          <a:effectLst/>
                          <a:latin typeface="+mn-lt"/>
                          <a:ea typeface="+mn-ea"/>
                          <a:cs typeface="+mn-cs"/>
                        </a:rPr>
                        <a:t>Connaught</a:t>
                      </a:r>
                    </a:p>
                  </a:txBody>
                  <a:tcPr marL="0" marR="0" marT="0" marB="0" anchor="ctr">
                    <a:lnL>
                      <a:noFill/>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$35.99mm</a:t>
                      </a:r>
                    </a:p>
                    <a:p>
                      <a:pPr marL="0" algn="ctr" defTabSz="914400" rtl="0" eaLnBrk="1" fontAlgn="ctr" latinLnBrk="0" hangingPunct="1"/>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0" i="0" u="none" strike="noStrike" noProof="0">
                          <a:solidFill>
                            <a:schemeClr val="tx1"/>
                          </a:solidFill>
                          <a:effectLst/>
                          <a:latin typeface="+mn-lt"/>
                        </a:rPr>
                        <a:t>Feb 2023</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770197"/>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Reko Diq</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$1.14bn</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0" i="0" u="none" strike="noStrike" noProof="0">
                          <a:solidFill>
                            <a:schemeClr val="tx1"/>
                          </a:solidFill>
                          <a:effectLst/>
                          <a:latin typeface="+mn-lt"/>
                        </a:rPr>
                        <a:t>Dec 2022</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442696"/>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Sabodala-Massawa</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$3.19bn</a:t>
                      </a:r>
                    </a:p>
                    <a:p>
                      <a:pPr marL="0" algn="ctr" defTabSz="914400" rtl="0" eaLnBrk="1" fontAlgn="ctr" latinLnBrk="0" hangingPunct="1"/>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000" b="0" i="0" u="none" strike="noStrike" kern="1200">
                          <a:solidFill>
                            <a:schemeClr val="tx1"/>
                          </a:solidFill>
                          <a:effectLst/>
                          <a:latin typeface="+mn-lt"/>
                          <a:ea typeface="+mn-ea"/>
                          <a:cs typeface="+mn-cs"/>
                        </a:rPr>
                        <a:t>Nov 2020</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366219"/>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Massawa</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$554mm</a:t>
                      </a:r>
                    </a:p>
                    <a:p>
                      <a:pPr marL="0" algn="ctr" defTabSz="914400" rtl="0" eaLnBrk="1" fontAlgn="ctr" latinLnBrk="0" hangingPunct="1"/>
                      <a:r>
                        <a:rPr lang="en-CA" sz="1000" b="0" i="0" u="none" strike="noStrike" kern="1200">
                          <a:solidFill>
                            <a:srgbClr val="000000"/>
                          </a:solidFill>
                          <a:effectLst/>
                          <a:latin typeface="+mn-lt"/>
                          <a:ea typeface="+mn-ea"/>
                          <a:cs typeface="+mn-cs"/>
                        </a:rPr>
                        <a:t>(25% cash, 75%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0" i="0" u="none" strike="noStrike" noProof="0">
                          <a:solidFill>
                            <a:schemeClr val="tx1"/>
                          </a:solidFill>
                          <a:effectLst/>
                          <a:latin typeface="+mn-lt"/>
                        </a:rPr>
                        <a:t>Dec 2019</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845035"/>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Loulo-Gounkoto</a:t>
                      </a:r>
                    </a:p>
                    <a:p>
                      <a:pPr marL="0" algn="ctr" defTabSz="914400" rtl="0" eaLnBrk="1" fontAlgn="ctr" latinLnBrk="0" hangingPunct="1"/>
                      <a:r>
                        <a:rPr lang="en-CA" sz="1000" b="0" i="0" u="none" strike="noStrike" kern="1200">
                          <a:solidFill>
                            <a:srgbClr val="000000"/>
                          </a:solidFill>
                          <a:effectLst/>
                          <a:latin typeface="+mn-lt"/>
                          <a:ea typeface="+mn-ea"/>
                          <a:cs typeface="+mn-cs"/>
                        </a:rPr>
                        <a:t>Tongon </a:t>
                      </a:r>
                    </a:p>
                    <a:p>
                      <a:pPr marL="0" algn="ctr" defTabSz="914400" rtl="0" eaLnBrk="1" fontAlgn="ctr" latinLnBrk="0" hangingPunct="1"/>
                      <a:r>
                        <a:rPr lang="en-CA" sz="1000" b="0" i="0" u="none" strike="noStrike" kern="1200">
                          <a:solidFill>
                            <a:srgbClr val="000000"/>
                          </a:solidFill>
                          <a:effectLst/>
                          <a:latin typeface="+mn-lt"/>
                          <a:ea typeface="+mn-ea"/>
                          <a:cs typeface="+mn-cs"/>
                          <a:hlinkClick r:id="rId2" tooltip="Kibali Gold Mine">
                            <a:extLst>
                              <a:ext uri="{A12FA001-AC4F-418D-AE19-62706E023703}">
                                <ahyp:hlinkClr xmlns:ahyp="http://schemas.microsoft.com/office/drawing/2018/hyperlinkcolor" val="tx"/>
                              </a:ext>
                            </a:extLst>
                          </a:hlinkClick>
                        </a:rPr>
                        <a:t>Kibali</a:t>
                      </a:r>
                      <a:endParaRPr lang="en-CA" sz="1000" b="0" i="0" u="none" strike="noStrike" kern="1200">
                        <a:solidFill>
                          <a:srgbClr val="000000"/>
                        </a:solidFill>
                        <a:effectLst/>
                        <a:latin typeface="+mn-lt"/>
                        <a:ea typeface="+mn-ea"/>
                        <a:cs typeface="+mn-cs"/>
                      </a:endParaRP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$8.43bn</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0" i="0" u="none" strike="noStrike" noProof="0">
                          <a:solidFill>
                            <a:schemeClr val="tx1"/>
                          </a:solidFill>
                          <a:effectLst/>
                          <a:latin typeface="+mn-lt"/>
                        </a:rPr>
                        <a:t>Sep 2018</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7324442"/>
                  </a:ext>
                </a:extLst>
              </a:tr>
            </a:tbl>
          </a:graphicData>
        </a:graphic>
      </p:graphicFrame>
      <p:pic>
        <p:nvPicPr>
          <p:cNvPr id="2050" name="Picture 2" descr="Barrick Mining Corporation - Reko Diq Copper-Gold Project">
            <a:extLst>
              <a:ext uri="{FF2B5EF4-FFF2-40B4-BE49-F238E27FC236}">
                <a16:creationId xmlns:a16="http://schemas.microsoft.com/office/drawing/2014/main" id="{0F6D01FF-1895-AF61-0F5E-2F06453A78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149" y="2805729"/>
            <a:ext cx="1084284" cy="6559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ranga Gold to Acquire High-Grade Massawa Gold Project, Accelerates  Repositioning as Low-Cost, Mid-Tier Producer">
            <a:extLst>
              <a:ext uri="{FF2B5EF4-FFF2-40B4-BE49-F238E27FC236}">
                <a16:creationId xmlns:a16="http://schemas.microsoft.com/office/drawing/2014/main" id="{334150A0-45C2-4564-B036-8A957D6E28D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85" t="16325" r="5000" b="14693"/>
          <a:stretch>
            <a:fillRect/>
          </a:stretch>
        </p:blipFill>
        <p:spPr bwMode="auto">
          <a:xfrm>
            <a:off x="2356638" y="3871673"/>
            <a:ext cx="1399305" cy="5609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ndeavour Mining | EITI">
            <a:extLst>
              <a:ext uri="{FF2B5EF4-FFF2-40B4-BE49-F238E27FC236}">
                <a16:creationId xmlns:a16="http://schemas.microsoft.com/office/drawing/2014/main" id="{AE344005-B492-28C6-67F3-46F319C5FE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576" y="3992118"/>
            <a:ext cx="1432043" cy="3200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X-99.1">
            <a:extLst>
              <a:ext uri="{FF2B5EF4-FFF2-40B4-BE49-F238E27FC236}">
                <a16:creationId xmlns:a16="http://schemas.microsoft.com/office/drawing/2014/main" id="{2B21F1D7-4654-5D07-2018-9D02375577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2720" y="4813801"/>
            <a:ext cx="845742" cy="721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eranga Gold to Acquire High-Grade Massawa Gold Project, Accelerates  Repositioning as Low-Cost, Mid-Tier Producer">
            <a:extLst>
              <a:ext uri="{FF2B5EF4-FFF2-40B4-BE49-F238E27FC236}">
                <a16:creationId xmlns:a16="http://schemas.microsoft.com/office/drawing/2014/main" id="{87C4AC81-7819-BB18-653A-9AD97A3F3B0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85" t="16325" r="5000" b="14693"/>
          <a:stretch>
            <a:fillRect/>
          </a:stretch>
        </p:blipFill>
        <p:spPr bwMode="auto">
          <a:xfrm>
            <a:off x="496314" y="4893889"/>
            <a:ext cx="1399305" cy="5609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andgold Resources looks to extend Yalea and Gara deposits">
            <a:extLst>
              <a:ext uri="{FF2B5EF4-FFF2-40B4-BE49-F238E27FC236}">
                <a16:creationId xmlns:a16="http://schemas.microsoft.com/office/drawing/2014/main" id="{A79432AA-C3F0-9599-F94F-03105E76BC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0574" y="6000426"/>
            <a:ext cx="1350033" cy="560929"/>
          </a:xfrm>
          <a:prstGeom prst="rect">
            <a:avLst/>
          </a:prstGeom>
          <a:noFill/>
          <a:extLst>
            <a:ext uri="{909E8E84-426E-40DD-AFC4-6F175D3DCCD1}">
              <a14:hiddenFill xmlns:a14="http://schemas.microsoft.com/office/drawing/2010/main">
                <a:solidFill>
                  <a:srgbClr val="FFFFFF"/>
                </a:solidFill>
              </a14:hiddenFill>
            </a:ext>
          </a:extLst>
        </p:spPr>
      </p:pic>
      <p:pic>
        <p:nvPicPr>
          <p:cNvPr id="10" name="Logo 6">
            <a:extLst>
              <a:ext uri="{FF2B5EF4-FFF2-40B4-BE49-F238E27FC236}">
                <a16:creationId xmlns:a16="http://schemas.microsoft.com/office/drawing/2014/main" id="{FC54B5E4-45D8-7C02-D2FB-7F3E96A5936E}"/>
              </a:ext>
            </a:extLst>
          </p:cNvPr>
          <p:cNvPicPr>
            <a:picLocks noChangeAspect="1"/>
          </p:cNvPicPr>
          <p:nvPr/>
        </p:nvPicPr>
        <p:blipFill dpi="330">
          <a:blip r:embed="rId8"/>
          <a:stretch>
            <a:fillRect/>
          </a:stretch>
        </p:blipFill>
        <p:spPr>
          <a:xfrm>
            <a:off x="542617" y="6176032"/>
            <a:ext cx="1353002" cy="209715"/>
          </a:xfrm>
          <a:prstGeom prst="rect">
            <a:avLst/>
          </a:prstGeom>
        </p:spPr>
      </p:pic>
      <p:pic>
        <p:nvPicPr>
          <p:cNvPr id="11" name="Logo 6">
            <a:extLst>
              <a:ext uri="{FF2B5EF4-FFF2-40B4-BE49-F238E27FC236}">
                <a16:creationId xmlns:a16="http://schemas.microsoft.com/office/drawing/2014/main" id="{77D3ABF1-06EE-622F-D757-DEAB366FFDD1}"/>
              </a:ext>
            </a:extLst>
          </p:cNvPr>
          <p:cNvPicPr>
            <a:picLocks noChangeAspect="1"/>
          </p:cNvPicPr>
          <p:nvPr/>
        </p:nvPicPr>
        <p:blipFill dpi="330">
          <a:blip r:embed="rId8"/>
          <a:stretch>
            <a:fillRect/>
          </a:stretch>
        </p:blipFill>
        <p:spPr>
          <a:xfrm>
            <a:off x="542617" y="3030426"/>
            <a:ext cx="1353002" cy="209715"/>
          </a:xfrm>
          <a:prstGeom prst="rect">
            <a:avLst/>
          </a:prstGeom>
        </p:spPr>
      </p:pic>
      <p:pic>
        <p:nvPicPr>
          <p:cNvPr id="2060" name="Picture 12" descr="ATAC Resources Ltd. Announces Signing of Definitive Agreement with Hecla  Mining Company">
            <a:extLst>
              <a:ext uri="{FF2B5EF4-FFF2-40B4-BE49-F238E27FC236}">
                <a16:creationId xmlns:a16="http://schemas.microsoft.com/office/drawing/2014/main" id="{BB4E43DA-455A-F0DE-D1A7-5B8B2575BEB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56638" y="1680384"/>
            <a:ext cx="1350033" cy="7537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lexco Resource Corp. - AnnualReports.com">
            <a:extLst>
              <a:ext uri="{FF2B5EF4-FFF2-40B4-BE49-F238E27FC236}">
                <a16:creationId xmlns:a16="http://schemas.microsoft.com/office/drawing/2014/main" id="{DFF39557-BF2B-3B7A-BFA5-49C6AE46687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323" y="1726400"/>
            <a:ext cx="988477" cy="59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58105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58BE2-8DD1-21DE-E496-75F9A53B36DD}"/>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7C8327C0-0AD1-4CFD-36A6-EB6826608062}"/>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5D7D0A9A-B469-8A28-0251-E86753AD7997}"/>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r>
              <a:rPr lang="en-CA">
                <a:ea typeface="LF_Kai"/>
              </a:rPr>
              <a:t> and releases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C9BC0BDD-670B-3D8D-A53B-55019CD19F13}"/>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051E21F8-33B1-AA14-C859-23C7DA92892F}"/>
              </a:ext>
            </a:extLst>
          </p:cNvPr>
          <p:cNvSpPr>
            <a:spLocks noGrp="1"/>
          </p:cNvSpPr>
          <p:nvPr>
            <p:ph type="title"/>
          </p:nvPr>
        </p:nvSpPr>
        <p:spPr>
          <a:xfrm>
            <a:off x="331787" y="546288"/>
            <a:ext cx="9400032" cy="320040"/>
          </a:xfrm>
        </p:spPr>
        <p:txBody>
          <a:bodyPr vert="horz" wrap="square" lIns="0" tIns="0" rIns="0" bIns="0" rtlCol="0" anchor="t">
            <a:normAutofit fontScale="90000"/>
          </a:bodyPr>
          <a:lstStyle/>
          <a:p>
            <a:r>
              <a:rPr lang="en-US" b="1">
                <a:solidFill>
                  <a:srgbClr val="003C60"/>
                </a:solidFill>
                <a:cs typeface="Arial"/>
              </a:rPr>
              <a:t>2025E Forward Guidance &amp; Outlook</a:t>
            </a:r>
          </a:p>
          <a:p>
            <a:pPr>
              <a:lnSpc>
                <a:spcPct val="90000"/>
              </a:lnSpc>
            </a:pPr>
            <a:endParaRPr lang="en-US" sz="2200">
              <a:cs typeface="Arial"/>
            </a:endParaRPr>
          </a:p>
        </p:txBody>
      </p:sp>
      <p:pic>
        <p:nvPicPr>
          <p:cNvPr id="2" name="Picture 1">
            <a:extLst>
              <a:ext uri="{FF2B5EF4-FFF2-40B4-BE49-F238E27FC236}">
                <a16:creationId xmlns:a16="http://schemas.microsoft.com/office/drawing/2014/main" id="{204CE119-6D32-7B3F-92A1-C2EC065753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28895" y="957094"/>
            <a:ext cx="4662072" cy="2659105"/>
          </a:xfrm>
          <a:prstGeom prst="rect">
            <a:avLst/>
          </a:prstGeom>
        </p:spPr>
      </p:pic>
      <p:pic>
        <p:nvPicPr>
          <p:cNvPr id="4" name="Picture 3" descr="A group of white and blue rectangles with blue text&#10;&#10;AI-generated content may be incorrect.">
            <a:extLst>
              <a:ext uri="{FF2B5EF4-FFF2-40B4-BE49-F238E27FC236}">
                <a16:creationId xmlns:a16="http://schemas.microsoft.com/office/drawing/2014/main" id="{A45645E5-69DB-36F2-AA13-C9330EC4D3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432841" y="1049966"/>
            <a:ext cx="4380665" cy="2583295"/>
          </a:xfrm>
          <a:prstGeom prst="rect">
            <a:avLst/>
          </a:prstGeom>
        </p:spPr>
      </p:pic>
      <p:pic>
        <p:nvPicPr>
          <p:cNvPr id="5" name="Picture 4" descr="A graph of different colored bars&#10;&#10;AI-generated content may be incorrect.">
            <a:extLst>
              <a:ext uri="{FF2B5EF4-FFF2-40B4-BE49-F238E27FC236}">
                <a16:creationId xmlns:a16="http://schemas.microsoft.com/office/drawing/2014/main" id="{D5DF5066-92F7-F79B-61A8-521BC20D12A5}"/>
              </a:ext>
            </a:extLst>
          </p:cNvPr>
          <p:cNvPicPr>
            <a:picLocks noChangeAspect="1"/>
          </p:cNvPicPr>
          <p:nvPr/>
        </p:nvPicPr>
        <p:blipFill>
          <a:blip r:embed="rId6"/>
          <a:stretch>
            <a:fillRect/>
          </a:stretch>
        </p:blipFill>
        <p:spPr>
          <a:xfrm>
            <a:off x="459428" y="3728451"/>
            <a:ext cx="9270811" cy="3173806"/>
          </a:xfrm>
          <a:prstGeom prst="rect">
            <a:avLst/>
          </a:prstGeom>
        </p:spPr>
      </p:pic>
    </p:spTree>
    <p:extLst>
      <p:ext uri="{BB962C8B-B14F-4D97-AF65-F5344CB8AC3E}">
        <p14:creationId xmlns:p14="http://schemas.microsoft.com/office/powerpoint/2010/main" val="178450460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EA593-EEDE-123A-2AB0-14A998087D3E}"/>
              </a:ext>
            </a:extLst>
          </p:cNvPr>
          <p:cNvSpPr>
            <a:spLocks noGrp="1"/>
          </p:cNvSpPr>
          <p:nvPr>
            <p:ph type="title"/>
          </p:nvPr>
        </p:nvSpPr>
        <p:spPr/>
        <p:txBody>
          <a:bodyPr/>
          <a:lstStyle/>
          <a:p>
            <a:r>
              <a:rPr lang="en-US" b="1"/>
              <a:t>2Q25 MD&amp;A</a:t>
            </a:r>
            <a:r>
              <a:rPr lang="en-US"/>
              <a:t> </a:t>
            </a:r>
            <a:endParaRPr lang="en-CA"/>
          </a:p>
        </p:txBody>
      </p:sp>
      <p:sp>
        <p:nvSpPr>
          <p:cNvPr id="4" name="Text Placeholder 3">
            <a:extLst>
              <a:ext uri="{FF2B5EF4-FFF2-40B4-BE49-F238E27FC236}">
                <a16:creationId xmlns:a16="http://schemas.microsoft.com/office/drawing/2014/main" id="{9B85CAC3-7B5B-6AE9-6692-3C7615FC4CA1}"/>
              </a:ext>
            </a:extLst>
          </p:cNvPr>
          <p:cNvSpPr>
            <a:spLocks noGrp="1"/>
          </p:cNvSpPr>
          <p:nvPr>
            <p:ph type="body" sz="quarter" idx="12"/>
          </p:nvPr>
        </p:nvSpPr>
        <p:spPr/>
        <p:txBody>
          <a:bodyPr/>
          <a:lstStyle/>
          <a:p>
            <a:endParaRPr lang="en-CA"/>
          </a:p>
        </p:txBody>
      </p:sp>
      <p:sp>
        <p:nvSpPr>
          <p:cNvPr id="5" name="Footer Placeholder 4">
            <a:extLst>
              <a:ext uri="{FF2B5EF4-FFF2-40B4-BE49-F238E27FC236}">
                <a16:creationId xmlns:a16="http://schemas.microsoft.com/office/drawing/2014/main" id="{622EA539-5091-EE1A-4D43-8F7CBE89523F}"/>
              </a:ext>
            </a:extLst>
          </p:cNvPr>
          <p:cNvSpPr>
            <a:spLocks noGrp="1"/>
          </p:cNvSpPr>
          <p:nvPr>
            <p:ph type="ftr" sz="quarter" idx="3"/>
          </p:nvPr>
        </p:nvSpPr>
        <p:spPr/>
        <p:txBody>
          <a:bodyPr/>
          <a:lstStyle/>
          <a:p>
            <a:r>
              <a:rPr lang="en-US"/>
              <a:t>Source(s): Company filings </a:t>
            </a:r>
            <a:endParaRPr lang="en-CA"/>
          </a:p>
          <a:p>
            <a:endParaRPr lang="en-CA"/>
          </a:p>
          <a:p>
            <a:endParaRPr lang="en-CA"/>
          </a:p>
        </p:txBody>
      </p:sp>
      <p:sp>
        <p:nvSpPr>
          <p:cNvPr id="6" name="Rectangle 5">
            <a:extLst>
              <a:ext uri="{FF2B5EF4-FFF2-40B4-BE49-F238E27FC236}">
                <a16:creationId xmlns:a16="http://schemas.microsoft.com/office/drawing/2014/main" id="{5AD76767-6C20-200D-97BB-D37E205D4053}"/>
              </a:ext>
            </a:extLst>
          </p:cNvPr>
          <p:cNvSpPr/>
          <p:nvPr/>
        </p:nvSpPr>
        <p:spPr bwMode="auto">
          <a:xfrm>
            <a:off x="331787" y="1273629"/>
            <a:ext cx="3314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lang="en-US" b="1">
                <a:solidFill>
                  <a:schemeClr val="bg1"/>
                </a:solidFill>
              </a:rPr>
              <a:t>MD&amp;A Commentary</a:t>
            </a:r>
            <a:endParaRPr kumimoji="0" lang="en-CA" b="1" i="0" u="none" strike="noStrike" cap="none" normalizeH="0" baseline="0">
              <a:ln>
                <a:noFill/>
              </a:ln>
              <a:solidFill>
                <a:schemeClr val="bg1"/>
              </a:solidFill>
              <a:effectLst/>
              <a:latin typeface="Arial" charset="0"/>
            </a:endParaRPr>
          </a:p>
        </p:txBody>
      </p:sp>
      <p:sp>
        <p:nvSpPr>
          <p:cNvPr id="7" name="Rectangle 6">
            <a:extLst>
              <a:ext uri="{FF2B5EF4-FFF2-40B4-BE49-F238E27FC236}">
                <a16:creationId xmlns:a16="http://schemas.microsoft.com/office/drawing/2014/main" id="{F0589A39-097A-887C-7F1B-3029C61AE739}"/>
              </a:ext>
            </a:extLst>
          </p:cNvPr>
          <p:cNvSpPr/>
          <p:nvPr/>
        </p:nvSpPr>
        <p:spPr bwMode="auto">
          <a:xfrm>
            <a:off x="3744686" y="1273629"/>
            <a:ext cx="5981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kumimoji="0" lang="en-US" b="1" i="0" u="none" strike="noStrike" cap="none" normalizeH="0" baseline="0">
                <a:ln>
                  <a:noFill/>
                </a:ln>
                <a:solidFill>
                  <a:schemeClr val="bg1"/>
                </a:solidFill>
                <a:effectLst/>
                <a:latin typeface="Arial" charset="0"/>
              </a:rPr>
              <a:t>Select Financials</a:t>
            </a:r>
            <a:endParaRPr kumimoji="0" lang="en-CA" b="1" i="0" u="none" strike="noStrike" cap="none" normalizeH="0" baseline="0">
              <a:ln>
                <a:noFill/>
              </a:ln>
              <a:solidFill>
                <a:schemeClr val="bg1"/>
              </a:solidFill>
              <a:effectLst/>
              <a:latin typeface="Arial" charset="0"/>
            </a:endParaRPr>
          </a:p>
        </p:txBody>
      </p:sp>
      <p:sp>
        <p:nvSpPr>
          <p:cNvPr id="8" name="Rectangle 7">
            <a:extLst>
              <a:ext uri="{FF2B5EF4-FFF2-40B4-BE49-F238E27FC236}">
                <a16:creationId xmlns:a16="http://schemas.microsoft.com/office/drawing/2014/main" id="{A5EE4195-D3A9-4490-7462-2AB8F487611B}"/>
              </a:ext>
            </a:extLst>
          </p:cNvPr>
          <p:cNvSpPr/>
          <p:nvPr/>
        </p:nvSpPr>
        <p:spPr bwMode="auto">
          <a:xfrm>
            <a:off x="331787" y="1589314"/>
            <a:ext cx="3314927" cy="5317362"/>
          </a:xfrm>
          <a:prstGeom prst="rect">
            <a:avLst/>
          </a:prstGeom>
          <a:noFill/>
          <a:ln w="9525" cap="flat" cmpd="sng" algn="ctr">
            <a:solidFill>
              <a:srgbClr val="003C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indent="-171450" algn="l" defTabSz="1081088">
              <a:spcBef>
                <a:spcPts val="0"/>
              </a:spcBef>
              <a:spcAft>
                <a:spcPts val="0"/>
              </a:spcAft>
              <a:buFont typeface="Arial" panose="05000000000000000000" pitchFamily="2" charset="2"/>
              <a:buChar char="•"/>
            </a:pPr>
            <a:r>
              <a:rPr lang="en-CA" b="1">
                <a:latin typeface="Arial"/>
                <a:ea typeface="LF_Kai"/>
                <a:cs typeface="Arial"/>
              </a:rPr>
              <a:t>Gold revenues in Q2 '25 increased 19% compared to Q1 '25</a:t>
            </a:r>
            <a:endParaRPr lang="en-US" b="1">
              <a:latin typeface="Arial"/>
              <a:ea typeface="LF_Kai"/>
              <a:cs typeface="Arial"/>
            </a:endParaRPr>
          </a:p>
          <a:p>
            <a:pPr marL="628650" lvl="1" indent="-171450" algn="l" defTabSz="1081088">
              <a:spcBef>
                <a:spcPts val="0"/>
              </a:spcBef>
              <a:spcAft>
                <a:spcPts val="0"/>
              </a:spcAft>
              <a:buFont typeface="Courier New" panose="05000000000000000000" pitchFamily="2" charset="2"/>
              <a:buChar char="o"/>
            </a:pPr>
            <a:r>
              <a:rPr lang="en-US">
                <a:latin typeface="Arial"/>
                <a:ea typeface="LF_Kai"/>
                <a:cs typeface="Arial"/>
              </a:rPr>
              <a:t>Lower sales volumes offset by higher gold prices</a:t>
            </a:r>
            <a:br>
              <a:rPr lang="en-US">
                <a:latin typeface="Arial"/>
                <a:ea typeface="LF_Kai"/>
                <a:cs typeface="Arial"/>
              </a:rPr>
            </a:br>
            <a:endParaRPr lang="en-US">
              <a:cs typeface="Arial"/>
            </a:endParaRPr>
          </a:p>
          <a:p>
            <a:pPr marL="171450" indent="-171450" algn="l" defTabSz="1081088">
              <a:spcBef>
                <a:spcPts val="0"/>
              </a:spcBef>
              <a:spcAft>
                <a:spcPts val="0"/>
              </a:spcAft>
              <a:buFont typeface="Arial" panose="05000000000000000000" pitchFamily="2" charset="2"/>
              <a:buChar char="•"/>
            </a:pPr>
            <a:r>
              <a:rPr lang="en-CA" b="1">
                <a:latin typeface="Arial"/>
                <a:ea typeface="LF_Kai"/>
                <a:cs typeface="Arial"/>
              </a:rPr>
              <a:t>Gold prices volatile due to economic &amp; geopolitical headwinds</a:t>
            </a:r>
            <a:endParaRPr lang="en-CA" sz="1200" b="1" i="0" u="none" strike="noStrike" cap="none" normalizeH="0" baseline="0">
              <a:ln>
                <a:noFill/>
              </a:ln>
              <a:effectLst/>
              <a:cs typeface="Arial" charset="0"/>
            </a:endParaRPr>
          </a:p>
          <a:p>
            <a:pPr marL="628650" lvl="1" indent="-171450" algn="l" defTabSz="1081088">
              <a:spcBef>
                <a:spcPts val="0"/>
              </a:spcBef>
              <a:spcAft>
                <a:spcPts val="0"/>
              </a:spcAft>
              <a:buFont typeface="Courier New" panose="05000000000000000000" pitchFamily="2" charset="2"/>
              <a:buChar char="o"/>
            </a:pPr>
            <a:r>
              <a:rPr lang="en-CA">
                <a:latin typeface="Arial"/>
                <a:ea typeface="LF_Kai"/>
                <a:cs typeface="Arial"/>
              </a:rPr>
              <a:t>Trade disputes</a:t>
            </a:r>
            <a:endParaRPr lang="en-CA">
              <a:cs typeface="Arial" charset="0"/>
            </a:endParaRPr>
          </a:p>
          <a:p>
            <a:pPr marL="628650" lvl="1" indent="-171450" algn="l" defTabSz="1081088">
              <a:buFont typeface="Courier New" panose="05000000000000000000" pitchFamily="2" charset="2"/>
              <a:buChar char="o"/>
            </a:pPr>
            <a:r>
              <a:rPr lang="en-CA">
                <a:latin typeface="Arial"/>
                <a:ea typeface="LF_Kai"/>
                <a:cs typeface="Arial"/>
              </a:rPr>
              <a:t>Decline in trade-weighted USD</a:t>
            </a:r>
            <a:br>
              <a:rPr lang="en-CA">
                <a:latin typeface="Arial"/>
                <a:ea typeface="LF_Kai"/>
                <a:cs typeface="Arial"/>
              </a:rPr>
            </a:br>
            <a:endParaRPr lang="en-CA">
              <a:cs typeface="Arial" charset="0"/>
            </a:endParaRPr>
          </a:p>
          <a:p>
            <a:pPr marL="171450" indent="-171450" algn="l" defTabSz="1081088">
              <a:spcBef>
                <a:spcPts val="0"/>
              </a:spcBef>
              <a:spcAft>
                <a:spcPts val="0"/>
              </a:spcAft>
              <a:buFont typeface="Arial"/>
              <a:buChar char="•"/>
            </a:pPr>
            <a:r>
              <a:rPr lang="en-CA" b="1">
                <a:solidFill>
                  <a:srgbClr val="000000"/>
                </a:solidFill>
                <a:latin typeface="Arial"/>
                <a:ea typeface="LF_Kai"/>
                <a:cs typeface="Arial"/>
              </a:rPr>
              <a:t>Attributable gold production in Q2 2025 was 5% higher than Q1 2025 </a:t>
            </a:r>
          </a:p>
          <a:p>
            <a:pPr marL="628650" lvl="1" indent="-171450" algn="l" defTabSz="1081088">
              <a:spcBef>
                <a:spcPts val="0"/>
              </a:spcBef>
              <a:spcAft>
                <a:spcPts val="0"/>
              </a:spcAft>
              <a:buFont typeface="Courier New"/>
              <a:buChar char="o"/>
            </a:pPr>
            <a:r>
              <a:rPr lang="en-CA">
                <a:latin typeface="Arial"/>
                <a:ea typeface="LF_Kai"/>
                <a:cs typeface="Arial"/>
              </a:rPr>
              <a:t>(primary) attributed to suspension of </a:t>
            </a:r>
            <a:r>
              <a:rPr lang="en-CA" err="1">
                <a:latin typeface="Arial"/>
                <a:ea typeface="LF_Kai"/>
                <a:cs typeface="Arial"/>
              </a:rPr>
              <a:t>Loulo-Gounkoto</a:t>
            </a:r>
            <a:r>
              <a:rPr lang="en-CA">
                <a:latin typeface="Arial"/>
                <a:ea typeface="LF_Kai"/>
                <a:cs typeface="Arial"/>
              </a:rPr>
              <a:t> operations by Mali gov in Q1</a:t>
            </a:r>
          </a:p>
          <a:p>
            <a:pPr marL="628650" lvl="1" indent="-171450" algn="l" defTabSz="1081088">
              <a:spcBef>
                <a:spcPts val="0"/>
              </a:spcBef>
              <a:spcAft>
                <a:spcPts val="0"/>
              </a:spcAft>
              <a:buFont typeface="Courier New"/>
              <a:buChar char="o"/>
            </a:pPr>
            <a:r>
              <a:rPr lang="en-CA">
                <a:latin typeface="Arial"/>
                <a:ea typeface="LF_Kai"/>
                <a:cs typeface="Arial"/>
              </a:rPr>
              <a:t>(secondary) lower production in Q1 in Carlin, Pueblo Viejo, and </a:t>
            </a:r>
            <a:r>
              <a:rPr lang="en-CA" err="1">
                <a:latin typeface="Arial"/>
                <a:ea typeface="LF_Kai"/>
                <a:cs typeface="Arial"/>
              </a:rPr>
              <a:t>Kibali</a:t>
            </a:r>
            <a:r>
              <a:rPr lang="en-CA">
                <a:latin typeface="Arial"/>
                <a:ea typeface="LF_Kai"/>
                <a:cs typeface="Arial"/>
              </a:rPr>
              <a:t> due to planned shutdown</a:t>
            </a:r>
            <a:br>
              <a:rPr lang="en-CA">
                <a:latin typeface="Arial"/>
                <a:ea typeface="LF_Kai"/>
                <a:cs typeface="Arial"/>
              </a:rPr>
            </a:br>
            <a:endParaRPr lang="en-CA">
              <a:latin typeface="Arial"/>
              <a:ea typeface="LF_Kai"/>
              <a:cs typeface="Arial"/>
            </a:endParaRPr>
          </a:p>
          <a:p>
            <a:pPr marL="171450" indent="-171450" algn="l" defTabSz="1081088">
              <a:spcBef>
                <a:spcPts val="0"/>
              </a:spcBef>
              <a:spcAft>
                <a:spcPts val="0"/>
              </a:spcAft>
              <a:buFont typeface="Arial"/>
              <a:buChar char="•"/>
            </a:pPr>
            <a:r>
              <a:rPr lang="en-CA" b="1">
                <a:latin typeface="Arial"/>
                <a:ea typeface="LF_Kai"/>
                <a:cs typeface="Arial"/>
              </a:rPr>
              <a:t>11% increase in Q2 '25 copper revenues compared to Q4 '25</a:t>
            </a:r>
          </a:p>
          <a:p>
            <a:pPr marL="628650" lvl="1" indent="-171450" algn="l" defTabSz="1081088">
              <a:spcBef>
                <a:spcPts val="0"/>
              </a:spcBef>
              <a:spcAft>
                <a:spcPts val="0"/>
              </a:spcAft>
              <a:buFont typeface="Courier New"/>
              <a:buChar char="o"/>
            </a:pPr>
            <a:r>
              <a:rPr lang="en-CA">
                <a:latin typeface="Arial"/>
                <a:ea typeface="LF_Kai"/>
                <a:cs typeface="Arial"/>
              </a:rPr>
              <a:t>Higher volume of sales</a:t>
            </a:r>
          </a:p>
          <a:p>
            <a:pPr marL="628650" lvl="1" indent="-171450" algn="l" defTabSz="1081088">
              <a:spcBef>
                <a:spcPts val="0"/>
              </a:spcBef>
              <a:spcAft>
                <a:spcPts val="0"/>
              </a:spcAft>
              <a:buFont typeface="Courier New"/>
              <a:buChar char="o"/>
            </a:pPr>
            <a:r>
              <a:rPr lang="en-CA">
                <a:latin typeface="Arial"/>
                <a:ea typeface="LF_Kai"/>
                <a:cs typeface="Arial"/>
              </a:rPr>
              <a:t>Copper prices impacted by Chinese demand forecasts</a:t>
            </a:r>
            <a:br>
              <a:rPr lang="en-CA">
                <a:latin typeface="Arial"/>
                <a:ea typeface="LF_Kai"/>
                <a:cs typeface="Arial"/>
              </a:rPr>
            </a:br>
            <a:endParaRPr lang="en-CA">
              <a:latin typeface="Arial"/>
              <a:ea typeface="LF_Kai"/>
              <a:cs typeface="Arial"/>
            </a:endParaRPr>
          </a:p>
          <a:p>
            <a:pPr marL="171450" indent="-171450" algn="l" defTabSz="1081088">
              <a:spcBef>
                <a:spcPts val="0"/>
              </a:spcBef>
              <a:spcAft>
                <a:spcPts val="0"/>
              </a:spcAft>
              <a:buFont typeface="Arial"/>
              <a:buChar char="•"/>
            </a:pPr>
            <a:r>
              <a:rPr lang="en-CA" b="1">
                <a:latin typeface="Arial"/>
                <a:ea typeface="LF_Kai"/>
                <a:cs typeface="Arial"/>
              </a:rPr>
              <a:t>Attributable copper production in Q2 '25 15% higher than Q1 '25 by 15k tonnes</a:t>
            </a:r>
          </a:p>
          <a:p>
            <a:pPr marL="628650" lvl="1" indent="-171450" algn="l" defTabSz="1081088">
              <a:spcBef>
                <a:spcPts val="0"/>
              </a:spcBef>
              <a:spcAft>
                <a:spcPts val="0"/>
              </a:spcAft>
              <a:buFont typeface="Courier New"/>
              <a:buChar char="o"/>
            </a:pPr>
            <a:r>
              <a:rPr lang="en-CA">
                <a:latin typeface="Arial"/>
                <a:ea typeface="LF_Kai"/>
                <a:cs typeface="Arial"/>
              </a:rPr>
              <a:t>Higher throughput, grades and recovery at </a:t>
            </a:r>
            <a:r>
              <a:rPr lang="en-CA" err="1">
                <a:latin typeface="Arial"/>
                <a:ea typeface="LF_Kai"/>
                <a:cs typeface="Arial"/>
              </a:rPr>
              <a:t>Lumwana</a:t>
            </a:r>
            <a:endParaRPr lang="en-CA">
              <a:latin typeface="Arial"/>
              <a:ea typeface="LF_Kai"/>
              <a:cs typeface="Arial"/>
            </a:endParaRPr>
          </a:p>
          <a:p>
            <a:pPr marL="171450" indent="-171450" algn="l" defTabSz="1081088">
              <a:buFont typeface="Arial"/>
              <a:buChar char="•"/>
            </a:pPr>
            <a:endParaRPr lang="en-CA">
              <a:latin typeface="Arial"/>
              <a:ea typeface="LF_Kai"/>
              <a:cs typeface="Arial"/>
            </a:endParaRPr>
          </a:p>
        </p:txBody>
      </p:sp>
      <p:cxnSp>
        <p:nvCxnSpPr>
          <p:cNvPr id="17" name="Straight Connector 16">
            <a:extLst>
              <a:ext uri="{FF2B5EF4-FFF2-40B4-BE49-F238E27FC236}">
                <a16:creationId xmlns:a16="http://schemas.microsoft.com/office/drawing/2014/main" id="{097FA095-CEAC-97BF-661F-8EAA42BB2C36}"/>
              </a:ext>
            </a:extLst>
          </p:cNvPr>
          <p:cNvCxnSpPr/>
          <p:nvPr/>
        </p:nvCxnSpPr>
        <p:spPr bwMode="auto">
          <a:xfrm>
            <a:off x="3744686" y="4715223"/>
            <a:ext cx="5981927" cy="0"/>
          </a:xfrm>
          <a:prstGeom prst="line">
            <a:avLst/>
          </a:prstGeom>
          <a:noFill/>
          <a:ln w="38100" cap="flat" cmpd="sng" algn="ctr">
            <a:solidFill>
              <a:srgbClr val="54585A"/>
            </a:solidFill>
            <a:prstDash val="sysDash"/>
            <a:round/>
            <a:headEnd type="none" w="med" len="med"/>
            <a:tailEnd type="none" w="med" len="med"/>
          </a:ln>
          <a:effectLst/>
        </p:spPr>
      </p:cxnSp>
      <p:pic>
        <p:nvPicPr>
          <p:cNvPr id="2" name="Picture 1" descr="A screenshot of a data sheet&#10;&#10;AI-generated content may be incorrect.">
            <a:extLst>
              <a:ext uri="{FF2B5EF4-FFF2-40B4-BE49-F238E27FC236}">
                <a16:creationId xmlns:a16="http://schemas.microsoft.com/office/drawing/2014/main" id="{57295D9D-C6FB-7A73-5481-0F4A2AC1CE9C}"/>
              </a:ext>
            </a:extLst>
          </p:cNvPr>
          <p:cNvPicPr>
            <a:picLocks noChangeAspect="1"/>
          </p:cNvPicPr>
          <p:nvPr/>
        </p:nvPicPr>
        <p:blipFill>
          <a:blip r:embed="rId2"/>
          <a:stretch>
            <a:fillRect/>
          </a:stretch>
        </p:blipFill>
        <p:spPr>
          <a:xfrm>
            <a:off x="4768905" y="1685386"/>
            <a:ext cx="3948825" cy="3016611"/>
          </a:xfrm>
          <a:prstGeom prst="rect">
            <a:avLst/>
          </a:prstGeom>
        </p:spPr>
      </p:pic>
      <p:pic>
        <p:nvPicPr>
          <p:cNvPr id="10" name="Picture 9" descr="A screenshot of a graph&#10;&#10;AI-generated content may be incorrect.">
            <a:extLst>
              <a:ext uri="{FF2B5EF4-FFF2-40B4-BE49-F238E27FC236}">
                <a16:creationId xmlns:a16="http://schemas.microsoft.com/office/drawing/2014/main" id="{54578BB3-12F6-3652-3F0B-534D5FB9A0DC}"/>
              </a:ext>
            </a:extLst>
          </p:cNvPr>
          <p:cNvPicPr>
            <a:picLocks noChangeAspect="1"/>
          </p:cNvPicPr>
          <p:nvPr/>
        </p:nvPicPr>
        <p:blipFill>
          <a:blip r:embed="rId3"/>
          <a:stretch>
            <a:fillRect/>
          </a:stretch>
        </p:blipFill>
        <p:spPr>
          <a:xfrm>
            <a:off x="4764142" y="4793771"/>
            <a:ext cx="3942052" cy="2095500"/>
          </a:xfrm>
          <a:prstGeom prst="rect">
            <a:avLst/>
          </a:prstGeom>
        </p:spPr>
      </p:pic>
    </p:spTree>
    <p:extLst>
      <p:ext uri="{BB962C8B-B14F-4D97-AF65-F5344CB8AC3E}">
        <p14:creationId xmlns:p14="http://schemas.microsoft.com/office/powerpoint/2010/main" val="5155438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56ED8-F165-046B-80E5-244A731BE3F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C15806-595D-3D99-0761-543B74DCBB76}"/>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F4F9D0FB-8EB3-8FDE-2461-522695F23F1A}"/>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51BF9D92-D3ED-B04C-2129-2413C1E4C8BB}"/>
              </a:ext>
            </a:extLst>
          </p:cNvPr>
          <p:cNvSpPr>
            <a:spLocks noGrp="1"/>
          </p:cNvSpPr>
          <p:nvPr>
            <p:ph type="title"/>
          </p:nvPr>
        </p:nvSpPr>
        <p:spPr/>
        <p:txBody>
          <a:bodyPr/>
          <a:lstStyle/>
          <a:p>
            <a:r>
              <a:rPr lang="en-US" b="1"/>
              <a:t>Ownership Structure </a:t>
            </a:r>
            <a:endParaRPr lang="en-CA" b="1"/>
          </a:p>
        </p:txBody>
      </p:sp>
      <p:sp>
        <p:nvSpPr>
          <p:cNvPr id="6" name="Text Placeholder 5">
            <a:extLst>
              <a:ext uri="{FF2B5EF4-FFF2-40B4-BE49-F238E27FC236}">
                <a16:creationId xmlns:a16="http://schemas.microsoft.com/office/drawing/2014/main" id="{2FDA3B04-65CF-BFDF-E8B2-3C9D51C2B069}"/>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D7E9806A-6A47-0172-D7CC-369818FC1291}"/>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Top 10 Largest Shareholders</a:t>
            </a:r>
            <a:endParaRPr kumimoji="0" lang="en-CA" sz="1600" b="0" i="0" u="none" strike="noStrike" cap="none" normalizeH="0" baseline="0">
              <a:ln>
                <a:noFill/>
              </a:ln>
              <a:solidFill>
                <a:schemeClr val="tx1"/>
              </a:solidFill>
              <a:effectLst/>
              <a:latin typeface="Arial" charset="0"/>
            </a:endParaRPr>
          </a:p>
        </p:txBody>
      </p:sp>
      <p:cxnSp>
        <p:nvCxnSpPr>
          <p:cNvPr id="9" name="Straight Connector 8">
            <a:extLst>
              <a:ext uri="{FF2B5EF4-FFF2-40B4-BE49-F238E27FC236}">
                <a16:creationId xmlns:a16="http://schemas.microsoft.com/office/drawing/2014/main" id="{68A819D5-D948-E9CA-2E55-2A7AF9D1B9BA}"/>
              </a:ext>
            </a:extLst>
          </p:cNvPr>
          <p:cNvCxnSpPr>
            <a:cxnSpLocks/>
          </p:cNvCxnSpPr>
          <p:nvPr/>
        </p:nvCxnSpPr>
        <p:spPr bwMode="auto">
          <a:xfrm>
            <a:off x="331787" y="1619449"/>
            <a:ext cx="5426757" cy="0"/>
          </a:xfrm>
          <a:prstGeom prst="line">
            <a:avLst/>
          </a:prstGeom>
          <a:noFill/>
          <a:ln w="12700" cap="flat" cmpd="sng" algn="ctr">
            <a:solidFill>
              <a:srgbClr val="003C6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831B417A-48B2-B054-64E1-B4491F6B4F66}"/>
              </a:ext>
            </a:extLst>
          </p:cNvPr>
          <p:cNvSpPr/>
          <p:nvPr/>
        </p:nvSpPr>
        <p:spPr bwMode="auto">
          <a:xfrm>
            <a:off x="6257466" y="1292196"/>
            <a:ext cx="3282270"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lang="en-US" sz="1600"/>
              <a:t>Ownership Structure</a:t>
            </a:r>
            <a:endParaRPr kumimoji="0" lang="en-CA" sz="1600" b="0" i="0" u="none" strike="noStrike" cap="none" normalizeH="0" baseline="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525BA19E-85C5-0297-A821-F84F9087BE11}"/>
              </a:ext>
            </a:extLst>
          </p:cNvPr>
          <p:cNvCxnSpPr>
            <a:cxnSpLocks/>
          </p:cNvCxnSpPr>
          <p:nvPr/>
        </p:nvCxnSpPr>
        <p:spPr bwMode="auto">
          <a:xfrm flipV="1">
            <a:off x="6059597" y="1608456"/>
            <a:ext cx="3667017" cy="10993"/>
          </a:xfrm>
          <a:prstGeom prst="line">
            <a:avLst/>
          </a:prstGeom>
          <a:noFill/>
          <a:ln w="12700" cap="flat" cmpd="sng" algn="ctr">
            <a:solidFill>
              <a:srgbClr val="003C60"/>
            </a:solidFill>
            <a:prstDash val="solid"/>
            <a:round/>
            <a:headEnd type="none" w="med" len="med"/>
            <a:tailEnd type="none" w="med" len="med"/>
          </a:ln>
          <a:effectLst/>
        </p:spPr>
      </p:cxnSp>
      <p:graphicFrame>
        <p:nvGraphicFramePr>
          <p:cNvPr id="18" name="Table 17">
            <a:extLst>
              <a:ext uri="{FF2B5EF4-FFF2-40B4-BE49-F238E27FC236}">
                <a16:creationId xmlns:a16="http://schemas.microsoft.com/office/drawing/2014/main" id="{9E29F8F4-F2BC-EBDD-D820-6A4AC4FBC1C3}"/>
              </a:ext>
            </a:extLst>
          </p:cNvPr>
          <p:cNvGraphicFramePr>
            <a:graphicFrameLocks noGrp="1"/>
          </p:cNvGraphicFramePr>
          <p:nvPr>
            <p:extLst>
              <p:ext uri="{D42A27DB-BD31-4B8C-83A1-F6EECF244321}">
                <p14:modId xmlns:p14="http://schemas.microsoft.com/office/powerpoint/2010/main" val="1510888647"/>
              </p:ext>
            </p:extLst>
          </p:nvPr>
        </p:nvGraphicFramePr>
        <p:xfrm>
          <a:off x="418871" y="1654196"/>
          <a:ext cx="5328000" cy="5024655"/>
        </p:xfrm>
        <a:graphic>
          <a:graphicData uri="http://schemas.openxmlformats.org/drawingml/2006/table">
            <a:tbl>
              <a:tblPr/>
              <a:tblGrid>
                <a:gridCol w="1332000">
                  <a:extLst>
                    <a:ext uri="{9D8B030D-6E8A-4147-A177-3AD203B41FA5}">
                      <a16:colId xmlns:a16="http://schemas.microsoft.com/office/drawing/2014/main" val="3331987732"/>
                    </a:ext>
                  </a:extLst>
                </a:gridCol>
                <a:gridCol w="1332000">
                  <a:extLst>
                    <a:ext uri="{9D8B030D-6E8A-4147-A177-3AD203B41FA5}">
                      <a16:colId xmlns:a16="http://schemas.microsoft.com/office/drawing/2014/main" val="3658117513"/>
                    </a:ext>
                  </a:extLst>
                </a:gridCol>
                <a:gridCol w="1332000">
                  <a:extLst>
                    <a:ext uri="{9D8B030D-6E8A-4147-A177-3AD203B41FA5}">
                      <a16:colId xmlns:a16="http://schemas.microsoft.com/office/drawing/2014/main" val="2370851891"/>
                    </a:ext>
                  </a:extLst>
                </a:gridCol>
                <a:gridCol w="1332000">
                  <a:extLst>
                    <a:ext uri="{9D8B030D-6E8A-4147-A177-3AD203B41FA5}">
                      <a16:colId xmlns:a16="http://schemas.microsoft.com/office/drawing/2014/main" val="2767255626"/>
                    </a:ext>
                  </a:extLst>
                </a:gridCol>
              </a:tblGrid>
              <a:tr h="468000">
                <a:tc>
                  <a:txBody>
                    <a:bodyPr/>
                    <a:lstStyle/>
                    <a:p>
                      <a:pPr algn="ctr" fontAlgn="b">
                        <a:buNone/>
                      </a:pPr>
                      <a:r>
                        <a:rPr lang="en-CA" sz="1050" b="1" i="0" u="none" strike="noStrike">
                          <a:solidFill>
                            <a:schemeClr val="tx1"/>
                          </a:solidFill>
                          <a:effectLst/>
                          <a:latin typeface="Arial"/>
                        </a:rPr>
                        <a:t>Holder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Common Stock Equivalent Held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 Ownership</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050" b="1" i="0" u="none" strike="noStrike">
                          <a:solidFill>
                            <a:schemeClr val="tx1"/>
                          </a:solidFill>
                          <a:effectLst/>
                          <a:latin typeface="Arial"/>
                        </a:rPr>
                        <a:t>Market Value (CAD in mm)</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213918"/>
                  </a:ext>
                </a:extLst>
              </a:tr>
              <a:tr h="441945">
                <a:tc>
                  <a:txBody>
                    <a:bodyPr/>
                    <a:lstStyle/>
                    <a:p>
                      <a:pPr algn="l" fontAlgn="t">
                        <a:buNone/>
                      </a:pPr>
                      <a:r>
                        <a:rPr lang="en-CA" sz="1050" b="0" i="0" u="none" strike="noStrike">
                          <a:solidFill>
                            <a:schemeClr val="tx1"/>
                          </a:solidFill>
                          <a:effectLst/>
                          <a:latin typeface="Arial"/>
                        </a:rPr>
                        <a:t>Capital Research and Management Company</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102,800,662</a:t>
                      </a:r>
                      <a:endParaRPr lang="en-CA" sz="1050" b="0" i="0" u="none" strike="noStrike">
                        <a:solidFill>
                          <a:schemeClr val="tx1"/>
                        </a:solidFill>
                        <a:effectLst/>
                        <a:latin typeface="Arial"/>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6.026</a:t>
                      </a:r>
                      <a:endParaRPr lang="en-CA" sz="1050" b="0" i="0" u="none" strike="noStrike">
                        <a:solidFill>
                          <a:schemeClr val="tx1"/>
                        </a:solidFill>
                        <a:effectLst/>
                        <a:latin typeface="Arial"/>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4,624.2</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02510454"/>
                  </a:ext>
                </a:extLst>
              </a:tr>
              <a:tr h="441945">
                <a:tc>
                  <a:txBody>
                    <a:bodyPr/>
                    <a:lstStyle/>
                    <a:p>
                      <a:pPr lvl="0" algn="l">
                        <a:buNone/>
                      </a:pPr>
                      <a:r>
                        <a:rPr lang="en-CA" sz="1050" b="0" i="0" u="none" strike="noStrike">
                          <a:solidFill>
                            <a:schemeClr val="tx1"/>
                          </a:solidFill>
                          <a:effectLst/>
                          <a:latin typeface="Arial"/>
                        </a:rPr>
                        <a:t>Wellington Management Group LLP</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73,253,147</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a:solidFill>
                            <a:schemeClr val="tx1"/>
                          </a:solidFill>
                          <a:effectLst/>
                          <a:latin typeface="Arial"/>
                        </a:rPr>
                        <a:t>4.294</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a:solidFill>
                            <a:schemeClr val="tx1"/>
                          </a:solidFill>
                          <a:effectLst/>
                          <a:latin typeface="Arial"/>
                        </a:rPr>
                        <a:t>3,296.1</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375053177"/>
                  </a:ext>
                </a:extLst>
              </a:tr>
              <a:tr h="441945">
                <a:tc>
                  <a:txBody>
                    <a:bodyPr/>
                    <a:lstStyle/>
                    <a:p>
                      <a:pPr algn="l" fontAlgn="t">
                        <a:buNone/>
                      </a:pPr>
                      <a:r>
                        <a:rPr lang="en-CA" sz="1050" b="0" i="0" u="none" strike="noStrike">
                          <a:solidFill>
                            <a:schemeClr val="tx1"/>
                          </a:solidFill>
                          <a:effectLst/>
                          <a:latin typeface="Arial"/>
                        </a:rPr>
                        <a:t>The Vanguard Group, Inc.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70,110,624</a:t>
                      </a:r>
                      <a:endParaRPr lang="en-CA" sz="1050" b="0" i="0" u="none" strike="noStrike">
                        <a:solidFill>
                          <a:schemeClr val="tx1"/>
                        </a:solidFill>
                        <a:effectLst/>
                        <a:latin typeface="Arial"/>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4.110</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3.153.7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61999253"/>
                  </a:ext>
                </a:extLst>
              </a:tr>
              <a:tr h="441945">
                <a:tc>
                  <a:txBody>
                    <a:bodyPr/>
                    <a:lstStyle/>
                    <a:p>
                      <a:pPr algn="l" fontAlgn="t">
                        <a:buNone/>
                      </a:pPr>
                      <a:r>
                        <a:rPr lang="en-US" sz="1050" b="0" i="0" u="none" strike="noStrike">
                          <a:solidFill>
                            <a:schemeClr val="tx1"/>
                          </a:solidFill>
                          <a:effectLst/>
                          <a:latin typeface="Arial"/>
                        </a:rPr>
                        <a:t>Van Eck Associated Corp.</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65,069,886</a:t>
                      </a:r>
                      <a:endParaRPr lang="en-CA" sz="1050" b="0" i="0" u="none" strike="noStrike">
                        <a:solidFill>
                          <a:schemeClr val="tx1"/>
                        </a:solidFill>
                        <a:effectLst/>
                        <a:latin typeface="Arial"/>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3.814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2,927.0</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98631976"/>
                  </a:ext>
                </a:extLst>
              </a:tr>
              <a:tr h="441945">
                <a:tc>
                  <a:txBody>
                    <a:bodyPr/>
                    <a:lstStyle/>
                    <a:p>
                      <a:pPr algn="l" fontAlgn="t">
                        <a:buNone/>
                      </a:pPr>
                      <a:r>
                        <a:rPr lang="en-CA" sz="1050" b="0" i="0" u="none" strike="noStrike" err="1">
                          <a:solidFill>
                            <a:schemeClr val="tx1"/>
                          </a:solidFill>
                          <a:effectLst/>
                          <a:latin typeface="Arial"/>
                        </a:rPr>
                        <a:t>Arrowstreet</a:t>
                      </a:r>
                      <a:r>
                        <a:rPr lang="en-CA" sz="1050" b="0" i="0" u="none" strike="noStrike">
                          <a:solidFill>
                            <a:schemeClr val="tx1"/>
                          </a:solidFill>
                          <a:effectLst/>
                          <a:latin typeface="Arial"/>
                        </a:rPr>
                        <a:t> Capital LP</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52,386,350</a:t>
                      </a:r>
                      <a:endParaRPr lang="en-CA" sz="1050" b="0" i="0" u="none" strike="noStrike">
                        <a:solidFill>
                          <a:schemeClr val="tx1"/>
                        </a:solidFill>
                        <a:effectLst/>
                        <a:latin typeface="Arial"/>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3.071</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2,356.5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4613398"/>
                  </a:ext>
                </a:extLst>
              </a:tr>
              <a:tr h="441945">
                <a:tc>
                  <a:txBody>
                    <a:bodyPr/>
                    <a:lstStyle/>
                    <a:p>
                      <a:pPr lvl="0" algn="l">
                        <a:buNone/>
                      </a:pPr>
                      <a:r>
                        <a:rPr lang="en-CA" sz="1050" b="0" i="0" u="none" strike="noStrike">
                          <a:solidFill>
                            <a:schemeClr val="tx1"/>
                          </a:solidFill>
                          <a:effectLst/>
                          <a:latin typeface="Arial"/>
                        </a:rPr>
                        <a:t>Blackrock, Inc</a:t>
                      </a:r>
                    </a:p>
                  </a:txBody>
                  <a:tcPr marL="7620" marR="7620" marT="7620" marB="0" anchor="b">
                    <a:lnL w="0">
                      <a:noFill/>
                    </a:lnL>
                    <a:lnR w="0">
                      <a:noFill/>
                    </a:lnR>
                    <a:lnT w="6350" cap="flat" cmpd="sng" algn="ctr">
                      <a:solidFill>
                        <a:srgbClr val="000000"/>
                      </a:solidFill>
                      <a:prstDash val="dot"/>
                      <a:round/>
                      <a:headEnd type="none" w="med" len="med"/>
                      <a:tailEnd type="none" w="med" len="med"/>
                    </a:lnT>
                    <a:lnB w="6350">
                      <a:solidFill>
                        <a:srgbClr val="000000"/>
                      </a:solidFill>
                    </a:lnB>
                    <a:noFill/>
                  </a:tcPr>
                </a:tc>
                <a:tc>
                  <a:txBody>
                    <a:bodyPr/>
                    <a:lstStyle/>
                    <a:p>
                      <a:pPr lvl="0" algn="ctr">
                        <a:buNone/>
                      </a:pPr>
                      <a:r>
                        <a:rPr lang="en-CA" sz="1050" b="0" i="0" u="none" strike="noStrike" noProof="0">
                          <a:solidFill>
                            <a:schemeClr val="tx1"/>
                          </a:solidFill>
                          <a:effectLst/>
                        </a:rPr>
                        <a:t>48,589,968</a:t>
                      </a:r>
                      <a:endParaRPr lang="en-US"/>
                    </a:p>
                  </a:txBody>
                  <a:tcPr marL="7620" marR="7620" marT="7620" marB="0" anchor="b">
                    <a:lnL w="0">
                      <a:noFill/>
                    </a:lnL>
                    <a:lnR w="0">
                      <a:noFill/>
                    </a:lnR>
                    <a:lnT w="6350" cap="flat" cmpd="sng" algn="ctr">
                      <a:solidFill>
                        <a:srgbClr val="000000"/>
                      </a:solidFill>
                      <a:prstDash val="dot"/>
                      <a:round/>
                      <a:headEnd type="none" w="med" len="med"/>
                      <a:tailEnd type="none" w="med" len="med"/>
                    </a:lnT>
                    <a:lnB w="6350">
                      <a:solidFill>
                        <a:srgbClr val="000000"/>
                      </a:solidFill>
                    </a:lnB>
                    <a:noFill/>
                  </a:tcPr>
                </a:tc>
                <a:tc>
                  <a:txBody>
                    <a:bodyPr/>
                    <a:lstStyle/>
                    <a:p>
                      <a:pPr lvl="0" algn="ctr">
                        <a:buNone/>
                      </a:pPr>
                      <a:r>
                        <a:rPr lang="en-CA" sz="1050" b="0" i="0" u="none" strike="noStrike">
                          <a:solidFill>
                            <a:schemeClr val="tx1"/>
                          </a:solidFill>
                          <a:effectLst/>
                          <a:latin typeface="Arial"/>
                        </a:rPr>
                        <a:t>2.848</a:t>
                      </a:r>
                    </a:p>
                  </a:txBody>
                  <a:tcPr marL="7620" marR="7620" marT="7620" marB="0" anchor="b">
                    <a:lnL w="0">
                      <a:noFill/>
                    </a:lnL>
                    <a:lnR w="0">
                      <a:noFill/>
                    </a:lnR>
                    <a:lnT w="6350" cap="flat" cmpd="sng" algn="ctr">
                      <a:solidFill>
                        <a:srgbClr val="000000"/>
                      </a:solidFill>
                      <a:prstDash val="dot"/>
                      <a:round/>
                      <a:headEnd type="none" w="med" len="med"/>
                      <a:tailEnd type="none" w="med" len="med"/>
                    </a:lnT>
                    <a:lnB w="6350">
                      <a:solidFill>
                        <a:srgbClr val="000000"/>
                      </a:solidFill>
                    </a:lnB>
                    <a:noFill/>
                  </a:tcPr>
                </a:tc>
                <a:tc>
                  <a:txBody>
                    <a:bodyPr/>
                    <a:lstStyle/>
                    <a:p>
                      <a:pPr lvl="0" algn="ctr">
                        <a:buNone/>
                      </a:pPr>
                      <a:r>
                        <a:rPr lang="en-CA" sz="1050" b="0" i="0" u="none" strike="noStrike">
                          <a:solidFill>
                            <a:schemeClr val="tx1"/>
                          </a:solidFill>
                          <a:effectLst/>
                          <a:latin typeface="Arial"/>
                        </a:rPr>
                        <a:t>2,185.7</a:t>
                      </a:r>
                    </a:p>
                  </a:txBody>
                  <a:tcPr marL="7620" marR="7620" marT="7620" marB="0" anchor="b">
                    <a:lnL w="0">
                      <a:noFill/>
                    </a:lnL>
                    <a:lnR w="0">
                      <a:noFill/>
                    </a:lnR>
                    <a:lnT w="6350" cap="flat" cmpd="sng" algn="ctr">
                      <a:solidFill>
                        <a:srgbClr val="000000"/>
                      </a:solidFill>
                      <a:prstDash val="dot"/>
                      <a:round/>
                      <a:headEnd type="none" w="med" len="med"/>
                      <a:tailEnd type="none" w="med" len="med"/>
                    </a:lnT>
                    <a:lnB w="6350">
                      <a:solidFill>
                        <a:srgbClr val="000000"/>
                      </a:solidFill>
                    </a:lnB>
                    <a:noFill/>
                  </a:tcPr>
                </a:tc>
                <a:extLst>
                  <a:ext uri="{0D108BD9-81ED-4DB2-BD59-A6C34878D82A}">
                    <a16:rowId xmlns:a16="http://schemas.microsoft.com/office/drawing/2014/main" val="981093455"/>
                  </a:ext>
                </a:extLst>
              </a:tr>
              <a:tr h="441945">
                <a:tc>
                  <a:txBody>
                    <a:bodyPr/>
                    <a:lstStyle/>
                    <a:p>
                      <a:pPr algn="l" fontAlgn="t">
                        <a:buNone/>
                      </a:pPr>
                      <a:r>
                        <a:rPr lang="en-CA" sz="1050" b="0" i="0" u="none" strike="noStrike">
                          <a:solidFill>
                            <a:schemeClr val="tx1"/>
                          </a:solidFill>
                          <a:effectLst/>
                          <a:latin typeface="Arial"/>
                        </a:rPr>
                        <a:t>First Eagle Investment Management LLC</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39,483,961</a:t>
                      </a:r>
                      <a:endParaRPr lang="en-CA" sz="1050" b="0" i="0" u="none" strike="noStrike">
                        <a:solidFill>
                          <a:schemeClr val="tx1"/>
                        </a:solidFill>
                        <a:effectLst/>
                        <a:latin typeface="Arial"/>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2.314</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1,776.1</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11785103"/>
                  </a:ext>
                </a:extLst>
              </a:tr>
              <a:tr h="441945">
                <a:tc>
                  <a:txBody>
                    <a:bodyPr/>
                    <a:lstStyle/>
                    <a:p>
                      <a:pPr algn="l" fontAlgn="t">
                        <a:buNone/>
                      </a:pPr>
                      <a:r>
                        <a:rPr lang="en-CA" sz="1050" b="0" i="0" u="none" strike="noStrike">
                          <a:solidFill>
                            <a:schemeClr val="tx1"/>
                          </a:solidFill>
                          <a:effectLst/>
                          <a:latin typeface="Arial"/>
                        </a:rPr>
                        <a:t>RBC Global Asset Management Inc.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21,049,762</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1.234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946.9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603452537"/>
                  </a:ext>
                </a:extLst>
              </a:tr>
              <a:tr h="441945">
                <a:tc>
                  <a:txBody>
                    <a:bodyPr/>
                    <a:lstStyle/>
                    <a:p>
                      <a:pPr lvl="0" algn="l">
                        <a:buNone/>
                      </a:pPr>
                      <a:r>
                        <a:rPr lang="en-CA" sz="1050" b="0" i="0" u="none" strike="noStrike" noProof="0">
                          <a:solidFill>
                            <a:schemeClr val="tx1"/>
                          </a:solidFill>
                          <a:effectLst/>
                        </a:rPr>
                        <a:t>TD Asset Management Inc.</a:t>
                      </a:r>
                      <a:r>
                        <a:rPr lang="en-CA" sz="1050" b="0" i="0" u="none" strike="noStrike">
                          <a:solidFill>
                            <a:schemeClr val="tx1"/>
                          </a:solidFill>
                          <a:effectLst/>
                          <a:latin typeface="Arial"/>
                        </a:rPr>
                        <a:t>.</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18,594,184</a:t>
                      </a:r>
                      <a:endParaRPr lang="en-CA" sz="1050" b="0" i="0" u="none" strike="noStrike">
                        <a:solidFill>
                          <a:schemeClr val="tx1"/>
                        </a:solidFill>
                        <a:effectLst/>
                        <a:latin typeface="Arial"/>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1.090</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836.4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43853683"/>
                  </a:ext>
                </a:extLst>
              </a:tr>
              <a:tr h="441945">
                <a:tc>
                  <a:txBody>
                    <a:bodyPr/>
                    <a:lstStyle/>
                    <a:p>
                      <a:pPr lvl="0" algn="l">
                        <a:buNone/>
                      </a:pPr>
                      <a:r>
                        <a:rPr lang="en-CA" sz="1050" b="0" i="0" u="none" strike="noStrike" noProof="0">
                          <a:solidFill>
                            <a:schemeClr val="tx1"/>
                          </a:solidFill>
                          <a:effectLst/>
                        </a:rPr>
                        <a:t>Dimensional Fund Advisors LP</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18,302,873</a:t>
                      </a:r>
                      <a:endParaRPr lang="en-CA" sz="1050" b="0" i="0" u="none" strike="noStrike">
                        <a:solidFill>
                          <a:schemeClr val="tx1"/>
                        </a:solidFill>
                        <a:effectLst/>
                        <a:latin typeface="Arial"/>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1.073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823.3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485570043"/>
                  </a:ext>
                </a:extLst>
              </a:tr>
            </a:tbl>
          </a:graphicData>
        </a:graphic>
      </p:graphicFrame>
      <p:pic>
        <p:nvPicPr>
          <p:cNvPr id="2" name="Picture 1" descr="A blue circle with brown and red stripes&#10;&#10;AI-generated content may be incorrect.">
            <a:extLst>
              <a:ext uri="{FF2B5EF4-FFF2-40B4-BE49-F238E27FC236}">
                <a16:creationId xmlns:a16="http://schemas.microsoft.com/office/drawing/2014/main" id="{435A02FC-180A-2AC6-7759-217952CEB857}"/>
              </a:ext>
            </a:extLst>
          </p:cNvPr>
          <p:cNvPicPr>
            <a:picLocks noChangeAspect="1"/>
          </p:cNvPicPr>
          <p:nvPr/>
        </p:nvPicPr>
        <p:blipFill>
          <a:blip r:embed="rId2"/>
          <a:stretch>
            <a:fillRect/>
          </a:stretch>
        </p:blipFill>
        <p:spPr>
          <a:xfrm>
            <a:off x="6059405" y="2065475"/>
            <a:ext cx="3725126" cy="1998890"/>
          </a:xfrm>
          <a:prstGeom prst="rect">
            <a:avLst/>
          </a:prstGeom>
        </p:spPr>
      </p:pic>
      <p:pic>
        <p:nvPicPr>
          <p:cNvPr id="10" name="Picture 9" descr="A screenshot of a data sheet&#10;&#10;AI-generated content may be incorrect.">
            <a:extLst>
              <a:ext uri="{FF2B5EF4-FFF2-40B4-BE49-F238E27FC236}">
                <a16:creationId xmlns:a16="http://schemas.microsoft.com/office/drawing/2014/main" id="{F245EA46-F698-434C-C82B-2A81122CDDCE}"/>
              </a:ext>
            </a:extLst>
          </p:cNvPr>
          <p:cNvPicPr>
            <a:picLocks noChangeAspect="1"/>
          </p:cNvPicPr>
          <p:nvPr/>
        </p:nvPicPr>
        <p:blipFill>
          <a:blip r:embed="rId3"/>
          <a:stretch>
            <a:fillRect/>
          </a:stretch>
        </p:blipFill>
        <p:spPr>
          <a:xfrm>
            <a:off x="6054226" y="4366532"/>
            <a:ext cx="3710668" cy="2514055"/>
          </a:xfrm>
          <a:prstGeom prst="rect">
            <a:avLst/>
          </a:prstGeom>
        </p:spPr>
      </p:pic>
    </p:spTree>
    <p:extLst>
      <p:ext uri="{BB962C8B-B14F-4D97-AF65-F5344CB8AC3E}">
        <p14:creationId xmlns:p14="http://schemas.microsoft.com/office/powerpoint/2010/main" val="40778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FD03-3FE6-9B63-8CE8-3B54E56FEDD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42B8A9-173C-5628-47CE-8EFAA5695CC4}"/>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4F0B782B-0B6E-0744-DFFB-15DF6CF1A55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EBD6C0CE-5BBD-8F0F-8CF9-A14A7FA2BB3E}"/>
              </a:ext>
            </a:extLst>
          </p:cNvPr>
          <p:cNvSpPr>
            <a:spLocks noGrp="1"/>
          </p:cNvSpPr>
          <p:nvPr>
            <p:ph type="title"/>
          </p:nvPr>
        </p:nvSpPr>
        <p:spPr/>
        <p:txBody>
          <a:bodyPr/>
          <a:lstStyle/>
          <a:p>
            <a:r>
              <a:rPr lang="en-US" b="1"/>
              <a:t>Insider Trading Activity</a:t>
            </a:r>
            <a:endParaRPr lang="en-CA" b="1"/>
          </a:p>
        </p:txBody>
      </p:sp>
      <p:sp>
        <p:nvSpPr>
          <p:cNvPr id="6" name="Text Placeholder 5">
            <a:extLst>
              <a:ext uri="{FF2B5EF4-FFF2-40B4-BE49-F238E27FC236}">
                <a16:creationId xmlns:a16="http://schemas.microsoft.com/office/drawing/2014/main" id="{27AE74A1-D01F-5C1F-4401-860B6CA7C505}"/>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CBA1DEC6-FD1F-11E3-142B-41C30FC4C9CB}"/>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(LTM) Top 10 Open Market Transactions by Value</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0ED9A6F6-766B-ACF0-F379-17065DE23018}"/>
              </a:ext>
            </a:extLst>
          </p:cNvPr>
          <p:cNvCxnSpPr>
            <a:cxnSpLocks/>
          </p:cNvCxnSpPr>
          <p:nvPr/>
        </p:nvCxnSpPr>
        <p:spPr bwMode="auto">
          <a:xfrm>
            <a:off x="331787" y="1619449"/>
            <a:ext cx="5426757" cy="0"/>
          </a:xfrm>
          <a:prstGeom prst="line">
            <a:avLst/>
          </a:prstGeom>
          <a:noFill/>
          <a:ln w="12700" cap="flat" cmpd="sng" algn="ctr">
            <a:solidFill>
              <a:srgbClr val="003C6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EA0E9A5F-D44F-AA7A-624D-079FBBED26DD}"/>
              </a:ext>
            </a:extLst>
          </p:cNvPr>
          <p:cNvSpPr/>
          <p:nvPr/>
        </p:nvSpPr>
        <p:spPr bwMode="auto">
          <a:xfrm>
            <a:off x="6257466" y="1292196"/>
            <a:ext cx="3282270"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lang="en-US" sz="1600"/>
              <a:t>Ownership Structure</a:t>
            </a:r>
            <a:endParaRPr kumimoji="0" lang="en-CA" sz="1600" b="0" i="0" u="none" strike="noStrike" cap="none" normalizeH="0" baseline="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F0B8CA8C-B548-4DCC-00D6-D9039E018B1F}"/>
              </a:ext>
            </a:extLst>
          </p:cNvPr>
          <p:cNvCxnSpPr>
            <a:cxnSpLocks/>
          </p:cNvCxnSpPr>
          <p:nvPr/>
        </p:nvCxnSpPr>
        <p:spPr bwMode="auto">
          <a:xfrm flipV="1">
            <a:off x="6059597" y="1608456"/>
            <a:ext cx="3667017" cy="10993"/>
          </a:xfrm>
          <a:prstGeom prst="line">
            <a:avLst/>
          </a:prstGeom>
          <a:noFill/>
          <a:ln w="12700" cap="flat" cmpd="sng" algn="ctr">
            <a:solidFill>
              <a:srgbClr val="003C60"/>
            </a:solidFill>
            <a:prstDash val="solid"/>
            <a:round/>
            <a:headEnd type="none" w="med" len="med"/>
            <a:tailEnd type="none" w="med" len="med"/>
          </a:ln>
          <a:effectLst/>
        </p:spPr>
      </p:cxnSp>
      <p:graphicFrame>
        <p:nvGraphicFramePr>
          <p:cNvPr id="18" name="Table 17">
            <a:extLst>
              <a:ext uri="{FF2B5EF4-FFF2-40B4-BE49-F238E27FC236}">
                <a16:creationId xmlns:a16="http://schemas.microsoft.com/office/drawing/2014/main" id="{EC5146DB-9F4B-2FFA-C8E4-AAA468D0597B}"/>
              </a:ext>
            </a:extLst>
          </p:cNvPr>
          <p:cNvGraphicFramePr>
            <a:graphicFrameLocks noGrp="1"/>
          </p:cNvGraphicFramePr>
          <p:nvPr>
            <p:extLst>
              <p:ext uri="{D42A27DB-BD31-4B8C-83A1-F6EECF244321}">
                <p14:modId xmlns:p14="http://schemas.microsoft.com/office/powerpoint/2010/main" val="222779696"/>
              </p:ext>
            </p:extLst>
          </p:nvPr>
        </p:nvGraphicFramePr>
        <p:xfrm>
          <a:off x="418871" y="1664814"/>
          <a:ext cx="5328000" cy="5276145"/>
        </p:xfrm>
        <a:graphic>
          <a:graphicData uri="http://schemas.openxmlformats.org/drawingml/2006/table">
            <a:tbl>
              <a:tblPr/>
              <a:tblGrid>
                <a:gridCol w="1332000">
                  <a:extLst>
                    <a:ext uri="{9D8B030D-6E8A-4147-A177-3AD203B41FA5}">
                      <a16:colId xmlns:a16="http://schemas.microsoft.com/office/drawing/2014/main" val="3331987732"/>
                    </a:ext>
                  </a:extLst>
                </a:gridCol>
                <a:gridCol w="1332000">
                  <a:extLst>
                    <a:ext uri="{9D8B030D-6E8A-4147-A177-3AD203B41FA5}">
                      <a16:colId xmlns:a16="http://schemas.microsoft.com/office/drawing/2014/main" val="3658117513"/>
                    </a:ext>
                  </a:extLst>
                </a:gridCol>
                <a:gridCol w="1332000">
                  <a:extLst>
                    <a:ext uri="{9D8B030D-6E8A-4147-A177-3AD203B41FA5}">
                      <a16:colId xmlns:a16="http://schemas.microsoft.com/office/drawing/2014/main" val="2370851891"/>
                    </a:ext>
                  </a:extLst>
                </a:gridCol>
                <a:gridCol w="1332000">
                  <a:extLst>
                    <a:ext uri="{9D8B030D-6E8A-4147-A177-3AD203B41FA5}">
                      <a16:colId xmlns:a16="http://schemas.microsoft.com/office/drawing/2014/main" val="2767255626"/>
                    </a:ext>
                  </a:extLst>
                </a:gridCol>
              </a:tblGrid>
              <a:tr h="468000">
                <a:tc>
                  <a:txBody>
                    <a:bodyPr/>
                    <a:lstStyle/>
                    <a:p>
                      <a:pPr algn="ctr" fontAlgn="b">
                        <a:buNone/>
                      </a:pPr>
                      <a:r>
                        <a:rPr lang="en-CA" sz="1050" b="1" i="0" u="none" strike="noStrike">
                          <a:solidFill>
                            <a:schemeClr val="tx1"/>
                          </a:solidFill>
                          <a:effectLst/>
                          <a:latin typeface="Arial"/>
                        </a:rPr>
                        <a:t>Holder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Transaction Type</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Transacted Shares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050" b="1" i="0" u="none" strike="noStrike">
                          <a:solidFill>
                            <a:schemeClr val="tx1"/>
                          </a:solidFill>
                          <a:effectLst/>
                          <a:latin typeface="Arial"/>
                        </a:rPr>
                        <a:t>Transaction Value (CAD)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213918"/>
                  </a:ext>
                </a:extLst>
              </a:tr>
              <a:tr h="441945">
                <a:tc>
                  <a:txBody>
                    <a:bodyPr/>
                    <a:lstStyle/>
                    <a:p>
                      <a:pPr algn="l" fontAlgn="t">
                        <a:buNone/>
                      </a:pPr>
                      <a:r>
                        <a:rPr lang="en-CA" sz="1050" b="0" i="0" u="none" strike="noStrike">
                          <a:solidFill>
                            <a:schemeClr val="tx1"/>
                          </a:solidFill>
                          <a:effectLst/>
                          <a:latin typeface="Arial"/>
                        </a:rPr>
                        <a:t>Bristow, Dennis Mark (President &amp; CEO)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a:solidFill>
                            <a:schemeClr val="tx1"/>
                          </a:solidFill>
                          <a:effectLst/>
                          <a:latin typeface="Arial"/>
                        </a:rPr>
                        <a:t>230,872</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5,696,567</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5953266"/>
                  </a:ext>
                </a:extLst>
              </a:tr>
              <a:tr h="441945">
                <a:tc>
                  <a:txBody>
                    <a:bodyPr/>
                    <a:lstStyle/>
                    <a:p>
                      <a:pPr algn="l" fontAlgn="t">
                        <a:buNone/>
                      </a:pPr>
                      <a:r>
                        <a:rPr lang="en-CA" sz="1050" b="0" i="0" u="none" strike="noStrike">
                          <a:solidFill>
                            <a:schemeClr val="tx1"/>
                          </a:solidFill>
                          <a:effectLst/>
                          <a:latin typeface="Arial"/>
                        </a:rPr>
                        <a:t>Coleman, Christopher Lewis (Former Independent Director)</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Disposition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(121,334)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(3,473,291)</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02510454"/>
                  </a:ext>
                </a:extLst>
              </a:tr>
              <a:tr h="441945">
                <a:tc>
                  <a:txBody>
                    <a:bodyPr/>
                    <a:lstStyle/>
                    <a:p>
                      <a:pPr algn="l" fontAlgn="t">
                        <a:buNone/>
                      </a:pPr>
                      <a:r>
                        <a:rPr lang="en-CA" sz="1050" b="0" i="0" u="none" strike="noStrike">
                          <a:solidFill>
                            <a:schemeClr val="tx1"/>
                          </a:solidFill>
                          <a:effectLst/>
                          <a:latin typeface="Arial"/>
                        </a:rPr>
                        <a:t>Grobler, Riaan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Disposition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(121,874)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(3,221,639)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61999253"/>
                  </a:ext>
                </a:extLst>
              </a:tr>
              <a:tr h="441945">
                <a:tc>
                  <a:txBody>
                    <a:bodyPr/>
                    <a:lstStyle/>
                    <a:p>
                      <a:pPr algn="l" fontAlgn="t">
                        <a:buNone/>
                      </a:pPr>
                      <a:r>
                        <a:rPr lang="en-US" sz="1050" b="0" i="0" u="none" strike="noStrike">
                          <a:solidFill>
                            <a:schemeClr val="tx1"/>
                          </a:solidFill>
                          <a:effectLst/>
                          <a:latin typeface="Arial"/>
                        </a:rPr>
                        <a:t>Hill </a:t>
                      </a:r>
                      <a:r>
                        <a:rPr lang="en-US" sz="1050" b="0" i="0" u="none" strike="noStrike" err="1">
                          <a:solidFill>
                            <a:schemeClr val="tx1"/>
                          </a:solidFill>
                          <a:effectLst/>
                          <a:latin typeface="Arial"/>
                        </a:rPr>
                        <a:t>B.Eng</a:t>
                      </a:r>
                      <a:r>
                        <a:rPr lang="en-US" sz="1050" b="0" i="0" u="none" strike="noStrike">
                          <a:solidFill>
                            <a:schemeClr val="tx1"/>
                          </a:solidFill>
                          <a:effectLst/>
                          <a:latin typeface="Arial"/>
                        </a:rPr>
                        <a:t>, Mark F. (COO Latin America &amp; Asia Pacific)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86,085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2,112,417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98631976"/>
                  </a:ext>
                </a:extLst>
              </a:tr>
              <a:tr h="441945">
                <a:tc>
                  <a:txBody>
                    <a:bodyPr/>
                    <a:lstStyle/>
                    <a:p>
                      <a:pPr algn="l" fontAlgn="t">
                        <a:buNone/>
                      </a:pPr>
                      <a:r>
                        <a:rPr lang="en-CA" sz="1050" b="0" i="0" u="none" strike="noStrike">
                          <a:solidFill>
                            <a:schemeClr val="tx1"/>
                          </a:solidFill>
                          <a:effectLst/>
                          <a:latin typeface="Arial"/>
                        </a:rPr>
                        <a:t>Shuttleworth, Graham Patrick (Senior EVP &amp; CFO)</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83,365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2,056,959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4613398"/>
                  </a:ext>
                </a:extLst>
              </a:tr>
              <a:tr h="441945">
                <a:tc>
                  <a:txBody>
                    <a:bodyPr/>
                    <a:lstStyle/>
                    <a:p>
                      <a:pPr algn="l" fontAlgn="t">
                        <a:buNone/>
                      </a:pPr>
                      <a:r>
                        <a:rPr lang="en-CA" sz="1050" b="0" i="0" u="none" strike="noStrike">
                          <a:solidFill>
                            <a:schemeClr val="tx1"/>
                          </a:solidFill>
                          <a:effectLst/>
                          <a:latin typeface="Arial"/>
                        </a:rPr>
                        <a:t>Keener, Christine (COO NA)</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80,049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1,969,969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11785103"/>
                  </a:ext>
                </a:extLst>
              </a:tr>
              <a:tr h="441945">
                <a:tc>
                  <a:txBody>
                    <a:bodyPr/>
                    <a:lstStyle/>
                    <a:p>
                      <a:pPr algn="l" fontAlgn="t">
                        <a:buNone/>
                      </a:pPr>
                      <a:r>
                        <a:rPr lang="en-CA" sz="1050" b="0" i="0" u="none" strike="noStrike">
                          <a:solidFill>
                            <a:schemeClr val="tx1"/>
                          </a:solidFill>
                          <a:effectLst/>
                          <a:latin typeface="Arial"/>
                        </a:rPr>
                        <a:t>Steele, John (Exec. Metallurgy, Engineering &amp; Capital Projects</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54,477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1,344,173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603452537"/>
                  </a:ext>
                </a:extLst>
              </a:tr>
              <a:tr h="441945">
                <a:tc>
                  <a:txBody>
                    <a:bodyPr/>
                    <a:lstStyle/>
                    <a:p>
                      <a:pPr algn="l" fontAlgn="t">
                        <a:buNone/>
                      </a:pPr>
                      <a:r>
                        <a:rPr lang="en-CA" sz="1050" b="0" i="0" u="none" strike="noStrike">
                          <a:solidFill>
                            <a:schemeClr val="tx1"/>
                          </a:solidFill>
                          <a:effectLst/>
                          <a:latin typeface="Arial"/>
                        </a:rPr>
                        <a:t>Bock, Sebastian (COO Africa &amp; ME)</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52,365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1,292,061</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43853683"/>
                  </a:ext>
                </a:extLst>
              </a:tr>
              <a:tr h="441945">
                <a:tc>
                  <a:txBody>
                    <a:bodyPr/>
                    <a:lstStyle/>
                    <a:p>
                      <a:pPr algn="l" fontAlgn="t">
                        <a:buNone/>
                      </a:pPr>
                      <a:r>
                        <a:rPr lang="en-CA" sz="1050" b="0" i="0" u="none" strike="noStrike">
                          <a:solidFill>
                            <a:schemeClr val="tx1"/>
                          </a:solidFill>
                          <a:effectLst/>
                          <a:latin typeface="Arial"/>
                        </a:rPr>
                        <a:t>Thomas, Kevin J. (Senior EVP Strategic Matters)</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50,528</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1,232,105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485570043"/>
                  </a:ext>
                </a:extLst>
              </a:tr>
              <a:tr h="441945">
                <a:tc>
                  <a:txBody>
                    <a:bodyPr/>
                    <a:lstStyle/>
                    <a:p>
                      <a:pPr algn="l" fontAlgn="t">
                        <a:buNone/>
                      </a:pPr>
                      <a:r>
                        <a:rPr lang="en-CA" sz="1050" b="0" i="0" u="none" strike="noStrike">
                          <a:solidFill>
                            <a:schemeClr val="tx1"/>
                          </a:solidFill>
                          <a:effectLst/>
                          <a:latin typeface="Arial"/>
                        </a:rPr>
                        <a:t>Rich, Darian Kevin (HR Exec)</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a:rPr>
                        <a:t>40,378</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a:rPr>
                        <a:t>996,292</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104715675"/>
                  </a:ext>
                </a:extLst>
              </a:tr>
            </a:tbl>
          </a:graphicData>
        </a:graphic>
      </p:graphicFrame>
      <p:pic>
        <p:nvPicPr>
          <p:cNvPr id="2" name="Picture 1" descr="A graph with lines and arrows&#10;&#10;AI-generated content may be incorrect.">
            <a:extLst>
              <a:ext uri="{FF2B5EF4-FFF2-40B4-BE49-F238E27FC236}">
                <a16:creationId xmlns:a16="http://schemas.microsoft.com/office/drawing/2014/main" id="{7F8F0D63-FBEC-22E6-8136-E6994FF42208}"/>
              </a:ext>
            </a:extLst>
          </p:cNvPr>
          <p:cNvPicPr>
            <a:picLocks noChangeAspect="1"/>
          </p:cNvPicPr>
          <p:nvPr/>
        </p:nvPicPr>
        <p:blipFill>
          <a:blip r:embed="rId2"/>
          <a:stretch>
            <a:fillRect/>
          </a:stretch>
        </p:blipFill>
        <p:spPr>
          <a:xfrm>
            <a:off x="6073185" y="1778949"/>
            <a:ext cx="3666926" cy="2492618"/>
          </a:xfrm>
          <a:prstGeom prst="rect">
            <a:avLst/>
          </a:prstGeom>
        </p:spPr>
      </p:pic>
      <p:sp>
        <p:nvSpPr>
          <p:cNvPr id="11" name="Content Placeholder 1">
            <a:extLst>
              <a:ext uri="{FF2B5EF4-FFF2-40B4-BE49-F238E27FC236}">
                <a16:creationId xmlns:a16="http://schemas.microsoft.com/office/drawing/2014/main" id="{5C07389E-5A87-6625-3B7C-25DAE3A86F41}"/>
              </a:ext>
            </a:extLst>
          </p:cNvPr>
          <p:cNvSpPr txBox="1">
            <a:spLocks/>
          </p:cNvSpPr>
          <p:nvPr/>
        </p:nvSpPr>
        <p:spPr>
          <a:xfrm>
            <a:off x="6060080" y="4504109"/>
            <a:ext cx="3675693" cy="240807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b="1" kern="0"/>
              <a:t>Commentary</a:t>
            </a:r>
          </a:p>
          <a:p>
            <a:r>
              <a:rPr lang="en-US" kern="0"/>
              <a:t>Strong buy-in from key executives</a:t>
            </a:r>
            <a:endParaRPr lang="en-US"/>
          </a:p>
          <a:p>
            <a:pPr lvl="1">
              <a:buFont typeface="Courier New" pitchFamily="2" charset="2"/>
              <a:buChar char="o"/>
            </a:pPr>
            <a:r>
              <a:rPr lang="en-US" kern="0"/>
              <a:t>CEO &amp; CFO</a:t>
            </a:r>
          </a:p>
          <a:p>
            <a:pPr lvl="1">
              <a:buClr>
                <a:srgbClr val="8C8C8C"/>
              </a:buClr>
              <a:buFont typeface="Courier New" pitchFamily="2" charset="2"/>
              <a:buChar char="o"/>
            </a:pPr>
            <a:r>
              <a:rPr lang="en-US" kern="0"/>
              <a:t>COOs of operating regions</a:t>
            </a:r>
          </a:p>
          <a:p>
            <a:r>
              <a:rPr lang="en-US" kern="0"/>
              <a:t>83+% of LTM open market transactions by insiders are acquisitions</a:t>
            </a:r>
          </a:p>
          <a:p>
            <a:pPr lvl="1">
              <a:buClr>
                <a:srgbClr val="8C8C8C"/>
              </a:buClr>
              <a:buFont typeface="Courier New" pitchFamily="2" charset="2"/>
              <a:buChar char="o"/>
            </a:pPr>
            <a:r>
              <a:rPr lang="en-US" kern="0"/>
              <a:t>~16% dispositions</a:t>
            </a:r>
          </a:p>
          <a:p>
            <a:pPr marL="0" indent="0">
              <a:buNone/>
            </a:pPr>
            <a:endParaRPr lang="en-US" kern="0"/>
          </a:p>
        </p:txBody>
      </p:sp>
    </p:spTree>
    <p:extLst>
      <p:ext uri="{BB962C8B-B14F-4D97-AF65-F5344CB8AC3E}">
        <p14:creationId xmlns:p14="http://schemas.microsoft.com/office/powerpoint/2010/main" val="730950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0CFFD-03E0-62C6-A8E4-9DBE8DDACC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FFCCF2-136B-1746-737A-116014BDAA5F}"/>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324EBBCC-3C4C-0B20-F437-C1C18E76100E}"/>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AB3C6710-BF2E-4086-6D85-28E01B9DD8E2}"/>
              </a:ext>
            </a:extLst>
          </p:cNvPr>
          <p:cNvSpPr>
            <a:spLocks noGrp="1"/>
          </p:cNvSpPr>
          <p:nvPr>
            <p:ph type="ftr" sz="quarter" idx="3"/>
          </p:nvPr>
        </p:nvSpPr>
        <p:spPr/>
        <p:txBody>
          <a:bodyPr/>
          <a:lstStyle/>
          <a:p>
            <a:endParaRPr lang="en-CA"/>
          </a:p>
        </p:txBody>
      </p:sp>
      <p:sp>
        <p:nvSpPr>
          <p:cNvPr id="8" name="Content Placeholder 7">
            <a:extLst>
              <a:ext uri="{FF2B5EF4-FFF2-40B4-BE49-F238E27FC236}">
                <a16:creationId xmlns:a16="http://schemas.microsoft.com/office/drawing/2014/main" id="{A0B97718-2361-0EDA-9BE9-731461924722}"/>
              </a:ext>
            </a:extLst>
          </p:cNvPr>
          <p:cNvSpPr>
            <a:spLocks noGrp="1"/>
          </p:cNvSpPr>
          <p:nvPr>
            <p:ph sz="quarter" idx="18"/>
          </p:nvPr>
        </p:nvSpPr>
        <p:spPr/>
        <p:txBody>
          <a:bodyPr/>
          <a:lstStyle/>
          <a:p>
            <a:r>
              <a:rPr lang="en-US"/>
              <a:t>Key Executives</a:t>
            </a:r>
          </a:p>
        </p:txBody>
      </p:sp>
      <p:pic>
        <p:nvPicPr>
          <p:cNvPr id="2" name="Picture 1" descr="A collage of a group of people&#10;&#10;AI-generated content may be incorrect.">
            <a:extLst>
              <a:ext uri="{FF2B5EF4-FFF2-40B4-BE49-F238E27FC236}">
                <a16:creationId xmlns:a16="http://schemas.microsoft.com/office/drawing/2014/main" id="{7FA1E08F-EA65-2025-530C-24A9871E374B}"/>
              </a:ext>
            </a:extLst>
          </p:cNvPr>
          <p:cNvPicPr>
            <a:picLocks noChangeAspect="1"/>
          </p:cNvPicPr>
          <p:nvPr/>
        </p:nvPicPr>
        <p:blipFill>
          <a:blip r:embed="rId2"/>
          <a:stretch>
            <a:fillRect/>
          </a:stretch>
        </p:blipFill>
        <p:spPr>
          <a:xfrm>
            <a:off x="2639150" y="2330703"/>
            <a:ext cx="4552134" cy="3781425"/>
          </a:xfrm>
          <a:prstGeom prst="rect">
            <a:avLst/>
          </a:prstGeom>
        </p:spPr>
      </p:pic>
    </p:spTree>
    <p:extLst>
      <p:ext uri="{BB962C8B-B14F-4D97-AF65-F5344CB8AC3E}">
        <p14:creationId xmlns:p14="http://schemas.microsoft.com/office/powerpoint/2010/main" val="17555263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3E94C-4092-B1BF-7C0F-C0CEDBF033A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336979-F880-D489-9B1B-468A3AF4EF81}"/>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DB4BA2C9-E68D-BD0B-FFB6-F396F59BA78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E27C15C7-18AE-C1D2-706F-37A6152E0CD6}"/>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EC14D262-989E-A9EE-FC2B-891E92411C95}"/>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EDFEB3FD-9C50-0E13-9E31-9ABA4524725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DFAA42CB-96DD-91C0-645A-31A9961F7099}"/>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4F50D651-1A50-8240-14D7-C4B938A0CF59}"/>
              </a:ext>
            </a:extLst>
          </p:cNvPr>
          <p:cNvSpPr txBox="1">
            <a:spLocks/>
          </p:cNvSpPr>
          <p:nvPr/>
        </p:nvSpPr>
        <p:spPr>
          <a:xfrm>
            <a:off x="282311"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Appointed Group COO and Interim President and CEO in September 29, 2025</a:t>
            </a:r>
          </a:p>
          <a:p>
            <a:r>
              <a:rPr lang="en-US" kern="0"/>
              <a:t>Served as Barrick's COO of Latin America and Asia Pacific from January 1, 2019 through September 29, 2025</a:t>
            </a:r>
            <a:endParaRPr lang="en-US"/>
          </a:p>
          <a:p>
            <a:r>
              <a:rPr lang="en-US" kern="0"/>
              <a:t>Served as Barrick's CIO from September 12, 2016 through December 31, 2018</a:t>
            </a:r>
            <a:endParaRPr lang="en-US"/>
          </a:p>
          <a:p>
            <a:pPr lvl="1">
              <a:buFont typeface="Courier New" pitchFamily="2" charset="2"/>
              <a:buChar char="o"/>
            </a:pPr>
            <a:r>
              <a:rPr lang="en-US" kern="0"/>
              <a:t>Also held the role of VP of Evaluations and VP of Mining Capital Projects</a:t>
            </a:r>
          </a:p>
          <a:p>
            <a:r>
              <a:rPr lang="en-US" kern="0"/>
              <a:t>Prior professional experience as the Partner and Head of Mining and Evaluations at Waterton Global Resource Management</a:t>
            </a:r>
          </a:p>
          <a:p>
            <a:r>
              <a:rPr lang="en-US" kern="0"/>
              <a:t>Several years of experience in the mining industry</a:t>
            </a:r>
          </a:p>
          <a:p>
            <a:pPr lvl="1">
              <a:buClr>
                <a:srgbClr val="8C8C8C"/>
              </a:buClr>
              <a:buFont typeface="Courier New" pitchFamily="2" charset="2"/>
              <a:buChar char="o"/>
            </a:pPr>
            <a:r>
              <a:rPr lang="en-US" kern="0"/>
              <a:t>Senior positions at BHP Billiton, AngloGold Ashanti, Placer Dome, and WMC Ltd</a:t>
            </a:r>
          </a:p>
          <a:p>
            <a:r>
              <a:rPr lang="en-US" kern="0"/>
              <a:t>Formerly the Director of Midas Gold Corporation from May 22, 2018 until January 31, 2019</a:t>
            </a:r>
          </a:p>
          <a:p>
            <a:r>
              <a:rPr lang="en-US" kern="0"/>
              <a:t>Education</a:t>
            </a:r>
          </a:p>
          <a:p>
            <a:pPr lvl="1">
              <a:buClr>
                <a:srgbClr val="8C8C8C"/>
              </a:buClr>
              <a:buFont typeface="Courier New" pitchFamily="2" charset="2"/>
              <a:buChar char="o"/>
            </a:pPr>
            <a:r>
              <a:rPr lang="en-US" kern="0" err="1"/>
              <a:t>B.eng</a:t>
            </a:r>
            <a:r>
              <a:rPr lang="en-US" kern="0"/>
              <a:t> in Mining Engineering</a:t>
            </a:r>
          </a:p>
          <a:p>
            <a:pPr lvl="1">
              <a:buClr>
                <a:srgbClr val="8C8C8C"/>
              </a:buClr>
              <a:buFont typeface="Courier New" pitchFamily="2" charset="2"/>
              <a:buChar char="o"/>
            </a:pPr>
            <a:r>
              <a:rPr lang="en-US" kern="0"/>
              <a:t>Graduate Diploma in Mineral Economics</a:t>
            </a:r>
          </a:p>
        </p:txBody>
      </p:sp>
      <p:pic>
        <p:nvPicPr>
          <p:cNvPr id="10" name="Picture 9" descr="A person in a suit and tie&#10;&#10;AI-generated content may be incorrect.">
            <a:extLst>
              <a:ext uri="{FF2B5EF4-FFF2-40B4-BE49-F238E27FC236}">
                <a16:creationId xmlns:a16="http://schemas.microsoft.com/office/drawing/2014/main" id="{776500C6-4FCA-0F57-52ED-8E9952E5A130}"/>
              </a:ext>
            </a:extLst>
          </p:cNvPr>
          <p:cNvPicPr>
            <a:picLocks noChangeAspect="1"/>
          </p:cNvPicPr>
          <p:nvPr/>
        </p:nvPicPr>
        <p:blipFill>
          <a:blip r:embed="rId2"/>
          <a:stretch>
            <a:fillRect/>
          </a:stretch>
        </p:blipFill>
        <p:spPr>
          <a:xfrm>
            <a:off x="6498974" y="1813865"/>
            <a:ext cx="2777261" cy="3564693"/>
          </a:xfrm>
          <a:prstGeom prst="rect">
            <a:avLst/>
          </a:prstGeom>
          <a:ln w="57150">
            <a:solidFill>
              <a:schemeClr val="tx2"/>
            </a:solidFill>
          </a:ln>
        </p:spPr>
      </p:pic>
    </p:spTree>
    <p:extLst>
      <p:ext uri="{BB962C8B-B14F-4D97-AF65-F5344CB8AC3E}">
        <p14:creationId xmlns:p14="http://schemas.microsoft.com/office/powerpoint/2010/main" val="2810483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672E-902E-FD98-9EF8-CFC1861D71E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94EECC-393A-9B9A-7F5E-E2ABDE4D010D}"/>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B5AFD99D-7315-8780-E615-B2832A1D94B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DF05DF25-6C75-8D52-BE57-354EE860938D}"/>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DFF6D0B6-8A50-1640-3EB0-7B7397508EAE}"/>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4135DAE6-A41D-F8E3-035B-9F3386CF043E}"/>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Compensation (FY 2023 USD)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F17D64BC-054C-9901-6FD8-91624DF3019F}"/>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6F54B6D0-E056-200F-ABED-8BADD130C9E7}"/>
              </a:ext>
            </a:extLst>
          </p:cNvPr>
          <p:cNvGrpSpPr/>
          <p:nvPr/>
        </p:nvGrpSpPr>
        <p:grpSpPr>
          <a:xfrm>
            <a:off x="328052" y="2043199"/>
            <a:ext cx="5432941" cy="1943100"/>
            <a:chOff x="328052" y="2043199"/>
            <a:chExt cx="5432941" cy="1943100"/>
          </a:xfrm>
        </p:grpSpPr>
        <p:pic>
          <p:nvPicPr>
            <p:cNvPr id="2" name="Picture 1" descr="A list of words on a white background&#10;&#10;AI-generated content may be incorrect.">
              <a:extLst>
                <a:ext uri="{FF2B5EF4-FFF2-40B4-BE49-F238E27FC236}">
                  <a16:creationId xmlns:a16="http://schemas.microsoft.com/office/drawing/2014/main" id="{F0CE766F-CE85-264E-21AB-BD0FD7F7DA76}"/>
                </a:ext>
              </a:extLst>
            </p:cNvPr>
            <p:cNvPicPr>
              <a:picLocks noChangeAspect="1"/>
            </p:cNvPicPr>
            <p:nvPr/>
          </p:nvPicPr>
          <p:blipFill>
            <a:blip r:embed="rId2"/>
            <a:stretch>
              <a:fillRect/>
            </a:stretch>
          </p:blipFill>
          <p:spPr>
            <a:xfrm>
              <a:off x="328052" y="2043199"/>
              <a:ext cx="4704266" cy="1943100"/>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descr="A screenshot of a cell phone&#10;&#10;AI-generated content may be incorrect.">
              <a:extLst>
                <a:ext uri="{FF2B5EF4-FFF2-40B4-BE49-F238E27FC236}">
                  <a16:creationId xmlns:a16="http://schemas.microsoft.com/office/drawing/2014/main" id="{37EE712E-8276-A334-C351-6FCDA5FDCAC5}"/>
                </a:ext>
              </a:extLst>
            </p:cNvPr>
            <p:cNvPicPr>
              <a:picLocks noChangeAspect="1"/>
            </p:cNvPicPr>
            <p:nvPr/>
          </p:nvPicPr>
          <p:blipFill>
            <a:blip r:embed="rId3"/>
            <a:stretch>
              <a:fillRect/>
            </a:stretch>
          </p:blipFill>
          <p:spPr>
            <a:xfrm>
              <a:off x="5029027" y="2043199"/>
              <a:ext cx="731966" cy="1943100"/>
            </a:xfrm>
            <a:prstGeom prst="rect">
              <a:avLst/>
            </a:prstGeom>
          </p:spPr>
          <p:style>
            <a:lnRef idx="2">
              <a:schemeClr val="accent1"/>
            </a:lnRef>
            <a:fillRef idx="1">
              <a:schemeClr val="lt1"/>
            </a:fillRef>
            <a:effectRef idx="0">
              <a:schemeClr val="accent1"/>
            </a:effectRef>
            <a:fontRef idx="minor">
              <a:schemeClr val="dk1"/>
            </a:fontRef>
          </p:style>
        </p:pic>
      </p:grpSp>
      <p:pic>
        <p:nvPicPr>
          <p:cNvPr id="8" name="Picture 7" descr="A person in a suit and tie&#10;&#10;AI-generated content may be incorrect.">
            <a:extLst>
              <a:ext uri="{FF2B5EF4-FFF2-40B4-BE49-F238E27FC236}">
                <a16:creationId xmlns:a16="http://schemas.microsoft.com/office/drawing/2014/main" id="{CA59E385-E580-7C4B-3869-C49313390203}"/>
              </a:ext>
            </a:extLst>
          </p:cNvPr>
          <p:cNvPicPr>
            <a:picLocks noChangeAspect="1"/>
          </p:cNvPicPr>
          <p:nvPr/>
        </p:nvPicPr>
        <p:blipFill>
          <a:blip r:embed="rId4"/>
          <a:stretch>
            <a:fillRect/>
          </a:stretch>
        </p:blipFill>
        <p:spPr>
          <a:xfrm>
            <a:off x="6498974" y="1813865"/>
            <a:ext cx="2804769" cy="3600000"/>
          </a:xfrm>
          <a:prstGeom prst="rect">
            <a:avLst/>
          </a:prstGeom>
          <a:ln w="57150">
            <a:solidFill>
              <a:schemeClr val="tx2"/>
            </a:solidFill>
          </a:ln>
        </p:spPr>
      </p:pic>
    </p:spTree>
    <p:extLst>
      <p:ext uri="{BB962C8B-B14F-4D97-AF65-F5344CB8AC3E}">
        <p14:creationId xmlns:p14="http://schemas.microsoft.com/office/powerpoint/2010/main" val="73753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a:t>Source(s): Canadian Institute of Mining</a:t>
            </a:r>
          </a:p>
          <a:p>
            <a:endParaRPr lang="en-CA"/>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a:xfrm>
            <a:off x="331217" y="1900951"/>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400" b="1"/>
              <a:t>Inferred</a:t>
            </a:r>
          </a:p>
          <a:p>
            <a:pPr marL="0" indent="0">
              <a:buClr>
                <a:schemeClr val="accent2">
                  <a:lumMod val="50000"/>
                </a:schemeClr>
              </a:buClr>
              <a:buNone/>
            </a:pPr>
            <a:r>
              <a:rPr lang="en-CA" sz="1400" i="1">
                <a:ea typeface="+mn-lt"/>
                <a:cs typeface="+mn-lt"/>
              </a:rPr>
              <a:t>"An Inferred Mineral Resource is that part of a Mineral Resource for which quantity and grade or quality are estimated on the basis of limited geological evidence and sampling. Geological evidence is sufficient to imply but not verify geological and grade or quality continuity.</a:t>
            </a:r>
            <a:endParaRPr lang="en-CA" sz="1400">
              <a:ea typeface="+mn-lt"/>
              <a:cs typeface="+mn-lt"/>
            </a:endParaRPr>
          </a:p>
          <a:p>
            <a:pPr marL="0" indent="0">
              <a:buClr>
                <a:srgbClr val="003C60"/>
              </a:buClr>
              <a:buNone/>
            </a:pPr>
            <a:r>
              <a:rPr lang="en-CA" sz="1400" i="1">
                <a:ea typeface="+mn-lt"/>
                <a:cs typeface="+mn-lt"/>
              </a:rPr>
              <a:t>An Inferred Mineral Resource has a lower level of confidence than that applying to an Indicated Mineral Resource and must not be converted to a Mineral Reserve. It is reasonably expected that the majority of Inferred Mineral Resources could be upgraded to Indicated Mineral Resources with continued exploration." </a:t>
            </a:r>
            <a:r>
              <a:rPr lang="en-CA" sz="1400">
                <a:ea typeface="+mn-lt"/>
                <a:cs typeface="+mn-lt"/>
              </a:rPr>
              <a:t>(CIM, 2014)</a:t>
            </a:r>
            <a:endParaRPr lang="en-CA" sz="1400"/>
          </a:p>
          <a:p>
            <a:pPr marL="0" indent="0">
              <a:buClr>
                <a:srgbClr val="003C60"/>
              </a:buClr>
              <a:buNone/>
            </a:pPr>
            <a:r>
              <a:rPr lang="en-CA" sz="1400" b="1">
                <a:cs typeface="Arial"/>
              </a:rPr>
              <a:t>Indicated</a:t>
            </a:r>
            <a:endParaRPr lang="en-US" sz="1400">
              <a:cs typeface="Arial"/>
            </a:endParaRPr>
          </a:p>
          <a:p>
            <a:pPr marL="0" indent="0">
              <a:buNone/>
            </a:pPr>
            <a:r>
              <a:rPr lang="en-CA" sz="1400" i="1">
                <a:ea typeface="+mn-lt"/>
                <a:cs typeface="+mn-lt"/>
              </a:rPr>
              <a:t>"An Indicated Mineral Resource is that part of a Mineral Resource for which quantity, grade or quality, densities, shape and physical characteristics are estimated with sufficient confidence to allow the application of Modifying Factors in sufficient detail to support mine planning and evaluation of the economic viability of the deposit. </a:t>
            </a:r>
          </a:p>
          <a:p>
            <a:pPr marL="0" indent="0">
              <a:buNone/>
            </a:pPr>
            <a:r>
              <a:rPr lang="en-CA" sz="1400" i="1">
                <a:ea typeface="+mn-lt"/>
                <a:cs typeface="+mn-lt"/>
              </a:rPr>
              <a:t>Geological evidence is derived from adequately detailed and reliable exploration, sampling and testing and is sufficient to assume geological and grade or quality continuity between points of observation. </a:t>
            </a:r>
          </a:p>
          <a:p>
            <a:pPr marL="0" indent="0">
              <a:buNone/>
            </a:pPr>
            <a:r>
              <a:rPr lang="en-CA" sz="1400" i="1">
                <a:ea typeface="+mn-lt"/>
                <a:cs typeface="+mn-lt"/>
              </a:rPr>
              <a:t>An Indicated Mineral Resource has a lower level of confidence than that applying to a Measured Mineral Resource and may only be converted to a Probable Mineral Reserve." </a:t>
            </a:r>
            <a:r>
              <a:rPr lang="en-CA" sz="1400">
                <a:ea typeface="+mn-lt"/>
                <a:cs typeface="+mn-lt"/>
              </a:rPr>
              <a:t>(CIM, 2014)</a:t>
            </a:r>
            <a:endParaRPr lang="en-CA" sz="1400">
              <a:cs typeface="Arial"/>
            </a:endParaRPr>
          </a:p>
          <a:p>
            <a:pPr marL="0" indent="0">
              <a:buNone/>
            </a:pPr>
            <a:r>
              <a:rPr lang="en-CA" sz="1400">
                <a:ea typeface="+mn-lt"/>
                <a:cs typeface="+mn-lt"/>
              </a:rPr>
              <a:t>An Indicated Mineral Resource estimate is of sufficient quality to support a Pre-Feasibility Study which can serve as the basis for major development decisions.</a:t>
            </a:r>
            <a:endParaRPr lang="en-CA" sz="1400"/>
          </a:p>
          <a:p>
            <a:pPr>
              <a:buClr>
                <a:srgbClr val="003C60"/>
              </a:buClr>
            </a:pPr>
            <a:endParaRPr lang="en-CA" sz="1600"/>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a:t>Mineral Resources</a:t>
            </a:r>
          </a:p>
        </p:txBody>
      </p:sp>
      <p:sp>
        <p:nvSpPr>
          <p:cNvPr id="13" name="Content Placeholder 8">
            <a:extLst>
              <a:ext uri="{FF2B5EF4-FFF2-40B4-BE49-F238E27FC236}">
                <a16:creationId xmlns:a16="http://schemas.microsoft.com/office/drawing/2014/main" id="{5B1DA356-765D-C8D9-7938-45CCC6327721}"/>
              </a:ext>
            </a:extLst>
          </p:cNvPr>
          <p:cNvSpPr txBox="1">
            <a:spLocks/>
          </p:cNvSpPr>
          <p:nvPr/>
        </p:nvSpPr>
        <p:spPr bwMode="gray">
          <a:xfrm>
            <a:off x="336898" y="619449"/>
            <a:ext cx="8959875" cy="119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US"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US"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US"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US"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Clr>
                <a:schemeClr val="accent2">
                  <a:lumMod val="50000"/>
                </a:schemeClr>
              </a:buClr>
              <a:buFont typeface="Wingdings" pitchFamily="2" charset="2"/>
              <a:buNone/>
            </a:pPr>
            <a:endParaRPr lang="en-CA" sz="1400" b="1" kern="0"/>
          </a:p>
          <a:p>
            <a:pPr marL="0" indent="0">
              <a:buNone/>
            </a:pPr>
            <a:r>
              <a:rPr lang="en-CA" sz="1400" i="1" kern="0">
                <a:ea typeface="+mn-lt"/>
                <a:cs typeface="+mn-lt"/>
              </a:rPr>
              <a:t>"A Mineral Resource is a concentration or occurrence of solid material of economic interest in or on the earth’s crust in such form, grade or quality and quantity that there are reasonable prospects for eventual economic extraction."</a:t>
            </a:r>
            <a:r>
              <a:rPr lang="en-CA" sz="1400" kern="0">
                <a:ea typeface="+mn-lt"/>
                <a:cs typeface="+mn-lt"/>
              </a:rPr>
              <a:t>(CIM, 2014)</a:t>
            </a:r>
            <a:endParaRPr lang="en-CA"/>
          </a:p>
        </p:txBody>
      </p:sp>
    </p:spTree>
    <p:extLst>
      <p:ext uri="{BB962C8B-B14F-4D97-AF65-F5344CB8AC3E}">
        <p14:creationId xmlns:p14="http://schemas.microsoft.com/office/powerpoint/2010/main" val="329810791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316CC-629D-21D1-2BB0-FFB0142C26A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31E9F9-E659-3E9F-EEA7-529875701271}"/>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24184C00-8BE9-BC06-60CF-DD796861C07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E3621F7-A424-330B-F3E9-BA4D1F543764}"/>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91661737-1FEA-FF10-783E-F597B66F616A}"/>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78B93995-9AC3-1821-41B4-3549B04F426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CFC8932E-8491-138F-76B6-4FD8739963EE}"/>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ABDE4D67-455E-2552-46F4-6C4E93CD4224}"/>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Position held since July 2022</a:t>
            </a:r>
          </a:p>
          <a:p>
            <a:r>
              <a:rPr lang="en-US" kern="0"/>
              <a:t>Group GM of Finance at Randgold Resources Ltd since February 25, 2016</a:t>
            </a:r>
          </a:p>
          <a:p>
            <a:pPr lvl="1">
              <a:buClr>
                <a:srgbClr val="8C8C8C"/>
              </a:buClr>
              <a:buFont typeface="Courier New" pitchFamily="2" charset="2"/>
              <a:buChar char="o"/>
            </a:pPr>
            <a:r>
              <a:rPr lang="en-US" kern="0"/>
              <a:t>Prior role as the Group Corporate Finance Manager</a:t>
            </a:r>
          </a:p>
          <a:p>
            <a:r>
              <a:rPr lang="en-US" kern="0"/>
              <a:t>Prior professional experience</a:t>
            </a:r>
          </a:p>
          <a:p>
            <a:pPr lvl="1">
              <a:buFont typeface="Courier New" pitchFamily="2" charset="2"/>
              <a:buChar char="o"/>
            </a:pPr>
            <a:r>
              <a:rPr lang="en-US" kern="0"/>
              <a:t>Joined Randgold in 2008 as the Senior VP and CFO (Africa &amp; ME) for Randgold </a:t>
            </a:r>
          </a:p>
          <a:p>
            <a:pPr lvl="2">
              <a:buClr>
                <a:srgbClr val="8C8C8C"/>
              </a:buClr>
              <a:buFont typeface="Wingdings" pitchFamily="2" charset="2"/>
              <a:buChar char="§"/>
            </a:pPr>
            <a:r>
              <a:rPr lang="en-US" kern="0"/>
              <a:t>Later assuming responsibility for Africa &amp; the ME in July 2022</a:t>
            </a:r>
          </a:p>
          <a:p>
            <a:pPr>
              <a:buFont typeface="Wingdings" pitchFamily="2" charset="2"/>
              <a:buChar char="l"/>
            </a:pPr>
            <a:r>
              <a:rPr lang="en-US" kern="0"/>
              <a:t>Education</a:t>
            </a:r>
          </a:p>
          <a:p>
            <a:pPr lvl="1">
              <a:buFont typeface="Courier New" pitchFamily="2" charset="2"/>
              <a:buChar char="o"/>
            </a:pPr>
            <a:r>
              <a:rPr lang="en-US" kern="0"/>
              <a:t>Chartered Accountant</a:t>
            </a:r>
          </a:p>
          <a:p>
            <a:pPr lvl="1">
              <a:buClr>
                <a:srgbClr val="8C8C8C"/>
              </a:buClr>
              <a:buFont typeface="Courier New" pitchFamily="2" charset="2"/>
              <a:buChar char="o"/>
            </a:pPr>
            <a:r>
              <a:rPr lang="en-US" kern="0"/>
              <a:t>Executive program at HBS</a:t>
            </a:r>
          </a:p>
        </p:txBody>
      </p:sp>
      <p:sp>
        <p:nvSpPr>
          <p:cNvPr id="8" name="Rectangle 7">
            <a:extLst>
              <a:ext uri="{FF2B5EF4-FFF2-40B4-BE49-F238E27FC236}">
                <a16:creationId xmlns:a16="http://schemas.microsoft.com/office/drawing/2014/main" id="{AE12960D-F20E-43C3-3E0A-9DB5A6A5CCBC}"/>
              </a:ext>
            </a:extLst>
          </p:cNvPr>
          <p:cNvSpPr/>
          <p:nvPr/>
        </p:nvSpPr>
        <p:spPr bwMode="auto">
          <a:xfrm>
            <a:off x="331720" y="4707341"/>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Compensation (FY 2023 USD)</a:t>
            </a:r>
            <a:endParaRPr lang="en-US" sz="1600" b="0" i="0" u="none" strike="noStrike" cap="none" normalizeH="0" baseline="0">
              <a:ln>
                <a:noFill/>
              </a:ln>
              <a:effectLst/>
              <a:latin typeface="Arial"/>
              <a:ea typeface="LF_Kai"/>
              <a:cs typeface="Arial"/>
            </a:endParaRPr>
          </a:p>
        </p:txBody>
      </p:sp>
      <p:cxnSp>
        <p:nvCxnSpPr>
          <p:cNvPr id="12" name="Straight Connector 11">
            <a:extLst>
              <a:ext uri="{FF2B5EF4-FFF2-40B4-BE49-F238E27FC236}">
                <a16:creationId xmlns:a16="http://schemas.microsoft.com/office/drawing/2014/main" id="{158775D7-A30C-C07F-B290-3A05D26BC451}"/>
              </a:ext>
            </a:extLst>
          </p:cNvPr>
          <p:cNvCxnSpPr>
            <a:cxnSpLocks/>
          </p:cNvCxnSpPr>
          <p:nvPr/>
        </p:nvCxnSpPr>
        <p:spPr bwMode="auto">
          <a:xfrm flipV="1">
            <a:off x="331721" y="5130373"/>
            <a:ext cx="5422831" cy="10209"/>
          </a:xfrm>
          <a:prstGeom prst="line">
            <a:avLst/>
          </a:prstGeom>
          <a:noFill/>
          <a:ln w="12700" cap="flat" cmpd="sng" algn="ctr">
            <a:solidFill>
              <a:srgbClr val="003C60"/>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B0512F5C-999B-C1BE-2127-D3E1D8F1B589}"/>
              </a:ext>
            </a:extLst>
          </p:cNvPr>
          <p:cNvGrpSpPr/>
          <p:nvPr/>
        </p:nvGrpSpPr>
        <p:grpSpPr>
          <a:xfrm>
            <a:off x="318870" y="5201598"/>
            <a:ext cx="5433548" cy="1698299"/>
            <a:chOff x="329697" y="5075011"/>
            <a:chExt cx="5433548" cy="1805418"/>
          </a:xfrm>
        </p:grpSpPr>
        <p:pic>
          <p:nvPicPr>
            <p:cNvPr id="2" name="Picture 1" descr="A screenshot of a computer screen&#10;&#10;AI-generated content may be incorrect.">
              <a:extLst>
                <a:ext uri="{FF2B5EF4-FFF2-40B4-BE49-F238E27FC236}">
                  <a16:creationId xmlns:a16="http://schemas.microsoft.com/office/drawing/2014/main" id="{A217317F-3CBE-3362-DA00-F285E26F93ED}"/>
                </a:ext>
              </a:extLst>
            </p:cNvPr>
            <p:cNvPicPr>
              <a:picLocks noChangeAspect="1"/>
            </p:cNvPicPr>
            <p:nvPr/>
          </p:nvPicPr>
          <p:blipFill>
            <a:blip r:embed="rId2"/>
            <a:stretch>
              <a:fillRect/>
            </a:stretch>
          </p:blipFill>
          <p:spPr>
            <a:xfrm>
              <a:off x="329697" y="5089729"/>
              <a:ext cx="4700975" cy="1790700"/>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descr="A screenshot of a cell phone&#10;&#10;AI-generated content may be incorrect.">
              <a:extLst>
                <a:ext uri="{FF2B5EF4-FFF2-40B4-BE49-F238E27FC236}">
                  <a16:creationId xmlns:a16="http://schemas.microsoft.com/office/drawing/2014/main" id="{63AA7323-724A-BC65-692C-B9B49DCBC019}"/>
                </a:ext>
              </a:extLst>
            </p:cNvPr>
            <p:cNvPicPr>
              <a:picLocks noChangeAspect="1"/>
            </p:cNvPicPr>
            <p:nvPr/>
          </p:nvPicPr>
          <p:blipFill>
            <a:blip r:embed="rId3"/>
            <a:stretch>
              <a:fillRect/>
            </a:stretch>
          </p:blipFill>
          <p:spPr>
            <a:xfrm>
              <a:off x="5037602" y="5075011"/>
              <a:ext cx="725643" cy="1801460"/>
            </a:xfrm>
            <a:prstGeom prst="rect">
              <a:avLst/>
            </a:prstGeom>
          </p:spPr>
          <p:style>
            <a:lnRef idx="2">
              <a:schemeClr val="accent1"/>
            </a:lnRef>
            <a:fillRef idx="1">
              <a:schemeClr val="lt1"/>
            </a:fillRef>
            <a:effectRef idx="0">
              <a:schemeClr val="accent1"/>
            </a:effectRef>
            <a:fontRef idx="minor">
              <a:schemeClr val="dk1"/>
            </a:fontRef>
          </p:style>
        </p:pic>
      </p:grpSp>
      <p:pic>
        <p:nvPicPr>
          <p:cNvPr id="16" name="Picture 15">
            <a:extLst>
              <a:ext uri="{FF2B5EF4-FFF2-40B4-BE49-F238E27FC236}">
                <a16:creationId xmlns:a16="http://schemas.microsoft.com/office/drawing/2014/main" id="{561512E6-DAE5-1D39-4454-2F70CAB391A7}"/>
              </a:ext>
            </a:extLst>
          </p:cNvPr>
          <p:cNvPicPr>
            <a:picLocks noChangeAspect="1"/>
          </p:cNvPicPr>
          <p:nvPr/>
        </p:nvPicPr>
        <p:blipFill>
          <a:blip r:embed="rId4"/>
          <a:stretch>
            <a:fillRect/>
          </a:stretch>
        </p:blipFill>
        <p:spPr>
          <a:xfrm>
            <a:off x="6398357" y="1775443"/>
            <a:ext cx="2877878" cy="3600000"/>
          </a:xfrm>
          <a:prstGeom prst="rect">
            <a:avLst/>
          </a:prstGeom>
          <a:ln w="57150">
            <a:solidFill>
              <a:schemeClr val="tx2"/>
            </a:solidFill>
          </a:ln>
        </p:spPr>
      </p:pic>
    </p:spTree>
    <p:extLst>
      <p:ext uri="{BB962C8B-B14F-4D97-AF65-F5344CB8AC3E}">
        <p14:creationId xmlns:p14="http://schemas.microsoft.com/office/powerpoint/2010/main" val="844174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A920C-DBB8-B1CD-9EBF-DFA45244503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4C192D-1DE3-CC8A-E186-182D66849068}"/>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963B8C38-407C-DED8-CBAE-78AEA1F7ED6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C28B320-E231-3AE8-5642-2449CC38688F}"/>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B96756AE-03D4-7D80-F688-713B7B2FD623}"/>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761669DE-643F-F39E-B05A-A0C1EF25EDF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C2315906-7F8F-E15C-5CA8-D6089F332081}"/>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B89518A5-57AF-E661-97AD-B84A80958A2D}"/>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Position held since February 7, 2022</a:t>
            </a:r>
          </a:p>
          <a:p>
            <a:r>
              <a:rPr lang="en-US" kern="0"/>
              <a:t>Professional experience expands across finance, strategy, commercial roles, and operations</a:t>
            </a:r>
          </a:p>
          <a:p>
            <a:r>
              <a:rPr lang="en-US" kern="0"/>
              <a:t>Serves as the North American COO for Nevada Gold Mines LLC</a:t>
            </a:r>
          </a:p>
          <a:p>
            <a:r>
              <a:rPr lang="en-US" kern="0"/>
              <a:t>Was formerly the VP of Europe and North America for Alcoa</a:t>
            </a:r>
          </a:p>
          <a:p>
            <a:pPr lvl="1">
              <a:buFont typeface="Courier New" pitchFamily="2" charset="2"/>
              <a:buChar char="o"/>
            </a:pPr>
            <a:r>
              <a:rPr lang="en-US" kern="0"/>
              <a:t>Prior professional role was as a CPA for PWC</a:t>
            </a:r>
          </a:p>
          <a:p>
            <a:r>
              <a:rPr lang="en-US" kern="0"/>
              <a:t>Education</a:t>
            </a:r>
          </a:p>
          <a:p>
            <a:pPr lvl="1">
              <a:buClr>
                <a:srgbClr val="8C8C8C"/>
              </a:buClr>
              <a:buFont typeface="Courier New" pitchFamily="2" charset="2"/>
              <a:buChar char="o"/>
            </a:pPr>
            <a:r>
              <a:rPr lang="en-US" kern="0"/>
              <a:t>BSC in Accounting from Grove City College</a:t>
            </a:r>
          </a:p>
          <a:p>
            <a:pPr lvl="1">
              <a:buClr>
                <a:srgbClr val="8C8C8C"/>
              </a:buClr>
              <a:buFont typeface="Courier New" pitchFamily="2" charset="2"/>
              <a:buChar char="o"/>
            </a:pPr>
            <a:r>
              <a:rPr lang="en-US" kern="0"/>
              <a:t>MBA from Carnegie Mellon University</a:t>
            </a:r>
          </a:p>
          <a:p>
            <a:endParaRPr lang="en-US" kern="0"/>
          </a:p>
        </p:txBody>
      </p:sp>
      <p:pic>
        <p:nvPicPr>
          <p:cNvPr id="2" name="Picture 1" descr="A person with long brown hair smiling&#10;&#10;AI-generated content may be incorrect.">
            <a:extLst>
              <a:ext uri="{FF2B5EF4-FFF2-40B4-BE49-F238E27FC236}">
                <a16:creationId xmlns:a16="http://schemas.microsoft.com/office/drawing/2014/main" id="{F41CD5F8-5AA7-55E8-5AD4-1C28B02F5387}"/>
              </a:ext>
            </a:extLst>
          </p:cNvPr>
          <p:cNvPicPr>
            <a:picLocks noChangeAspect="1"/>
          </p:cNvPicPr>
          <p:nvPr/>
        </p:nvPicPr>
        <p:blipFill>
          <a:blip r:embed="rId2"/>
          <a:stretch>
            <a:fillRect/>
          </a:stretch>
        </p:blipFill>
        <p:spPr>
          <a:xfrm>
            <a:off x="6413913" y="1813865"/>
            <a:ext cx="2862322" cy="3600000"/>
          </a:xfrm>
          <a:prstGeom prst="rect">
            <a:avLst/>
          </a:prstGeom>
          <a:ln w="57150">
            <a:solidFill>
              <a:schemeClr val="tx2"/>
            </a:solidFill>
          </a:ln>
        </p:spPr>
      </p:pic>
    </p:spTree>
    <p:extLst>
      <p:ext uri="{BB962C8B-B14F-4D97-AF65-F5344CB8AC3E}">
        <p14:creationId xmlns:p14="http://schemas.microsoft.com/office/powerpoint/2010/main" val="3912002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5C6AF-1873-4AD0-F9BF-14FC6994BFA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3B6FDD-7F78-33BA-31F7-3C824D2CE9E9}"/>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879DB7FF-7E0F-48A3-286B-ABD6D26A647C}"/>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56903DFF-0867-6AEF-66A4-25C618DBBAC4}"/>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765DC510-8FFC-48E6-1A56-F18E446F2CB0}"/>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AE48B78C-E07C-0105-7820-82018D2422A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5A446F16-3C62-158F-2B5C-003F820B9D90}"/>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71BEA8EC-C844-B331-6545-37134C97C8D9}"/>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Position held since January 1, 2019</a:t>
            </a:r>
          </a:p>
          <a:p>
            <a:r>
              <a:rPr lang="en-US" kern="0"/>
              <a:t>Professional experience expands across finance, strategy and managing roles for mining companies </a:t>
            </a:r>
          </a:p>
          <a:p>
            <a:r>
              <a:rPr lang="en-US" kern="0"/>
              <a:t>Serves as the Senior Vice-President, Chief Financial Officer </a:t>
            </a:r>
          </a:p>
          <a:p>
            <a:r>
              <a:rPr lang="en-US"/>
              <a:t>Prior Professional Experience</a:t>
            </a:r>
          </a:p>
          <a:p>
            <a:pPr lvl="1"/>
            <a:r>
              <a:rPr lang="en-US"/>
              <a:t>Financial Director and Chief Financial Officer of Randgold Resources </a:t>
            </a:r>
          </a:p>
          <a:p>
            <a:pPr lvl="1"/>
            <a:r>
              <a:rPr lang="en-US"/>
              <a:t>Managing director and head of metals and mining for the Americas in the global investment banking division of HSBC.</a:t>
            </a:r>
            <a:endParaRPr lang="en-US" kern="0"/>
          </a:p>
          <a:p>
            <a:r>
              <a:rPr lang="en-US" kern="0"/>
              <a:t>Education</a:t>
            </a:r>
          </a:p>
          <a:p>
            <a:pPr lvl="1">
              <a:buClr>
                <a:srgbClr val="8C8C8C"/>
              </a:buClr>
              <a:buFont typeface="Courier New" pitchFamily="2" charset="2"/>
              <a:buChar char="o"/>
            </a:pPr>
            <a:r>
              <a:rPr lang="en-US"/>
              <a:t>BCom in Accounting from University of Cape Town</a:t>
            </a:r>
          </a:p>
          <a:p>
            <a:pPr lvl="1">
              <a:buClr>
                <a:srgbClr val="8C8C8C"/>
              </a:buClr>
              <a:buFont typeface="Courier New" pitchFamily="2" charset="2"/>
              <a:buChar char="o"/>
            </a:pPr>
            <a:r>
              <a:rPr lang="en-US" kern="0"/>
              <a:t>Chartered Accountant</a:t>
            </a:r>
          </a:p>
          <a:p>
            <a:pPr lvl="1">
              <a:buClr>
                <a:srgbClr val="8C8C8C"/>
              </a:buClr>
              <a:buFont typeface="Courier New" pitchFamily="2" charset="2"/>
              <a:buChar char="o"/>
            </a:pPr>
            <a:endParaRPr lang="en-US" kern="0"/>
          </a:p>
          <a:p>
            <a:endParaRPr lang="en-US" kern="0"/>
          </a:p>
        </p:txBody>
      </p:sp>
      <p:pic>
        <p:nvPicPr>
          <p:cNvPr id="8" name="Picture 7" descr="A person in a suit and tie&#10;&#10;AI-generated content may be incorrect.">
            <a:extLst>
              <a:ext uri="{FF2B5EF4-FFF2-40B4-BE49-F238E27FC236}">
                <a16:creationId xmlns:a16="http://schemas.microsoft.com/office/drawing/2014/main" id="{6F9BCAFE-08FF-5677-CBB9-5221B28AA287}"/>
              </a:ext>
            </a:extLst>
          </p:cNvPr>
          <p:cNvPicPr>
            <a:picLocks noChangeAspect="1"/>
          </p:cNvPicPr>
          <p:nvPr/>
        </p:nvPicPr>
        <p:blipFill>
          <a:blip r:embed="rId2"/>
          <a:stretch>
            <a:fillRect/>
          </a:stretch>
        </p:blipFill>
        <p:spPr>
          <a:xfrm>
            <a:off x="6526422" y="1813865"/>
            <a:ext cx="2749813" cy="3600000"/>
          </a:xfrm>
          <a:prstGeom prst="rect">
            <a:avLst/>
          </a:prstGeom>
          <a:ln w="57150">
            <a:solidFill>
              <a:schemeClr val="tx2"/>
            </a:solidFill>
          </a:ln>
        </p:spPr>
      </p:pic>
      <p:pic>
        <p:nvPicPr>
          <p:cNvPr id="10" name="Picture 9">
            <a:extLst>
              <a:ext uri="{FF2B5EF4-FFF2-40B4-BE49-F238E27FC236}">
                <a16:creationId xmlns:a16="http://schemas.microsoft.com/office/drawing/2014/main" id="{D2AF1D3A-79F4-16D2-E9BE-963438506CBC}"/>
              </a:ext>
            </a:extLst>
          </p:cNvPr>
          <p:cNvPicPr>
            <a:picLocks noChangeAspect="1"/>
          </p:cNvPicPr>
          <p:nvPr/>
        </p:nvPicPr>
        <p:blipFill>
          <a:blip r:embed="rId3"/>
          <a:stretch>
            <a:fillRect/>
          </a:stretch>
        </p:blipFill>
        <p:spPr>
          <a:xfrm>
            <a:off x="331217" y="4881357"/>
            <a:ext cx="4697983" cy="1908937"/>
          </a:xfrm>
          <a:prstGeom prst="rect">
            <a:avLst/>
          </a:prstGeom>
        </p:spPr>
      </p:pic>
      <p:pic>
        <p:nvPicPr>
          <p:cNvPr id="12" name="Picture 11">
            <a:extLst>
              <a:ext uri="{FF2B5EF4-FFF2-40B4-BE49-F238E27FC236}">
                <a16:creationId xmlns:a16="http://schemas.microsoft.com/office/drawing/2014/main" id="{DB2B2269-BC0A-36AA-1D0E-E04B36A000DC}"/>
              </a:ext>
            </a:extLst>
          </p:cNvPr>
          <p:cNvPicPr>
            <a:picLocks noChangeAspect="1"/>
          </p:cNvPicPr>
          <p:nvPr/>
        </p:nvPicPr>
        <p:blipFill>
          <a:blip r:embed="rId4"/>
          <a:srcRect l="57411"/>
          <a:stretch>
            <a:fillRect/>
          </a:stretch>
        </p:blipFill>
        <p:spPr>
          <a:xfrm>
            <a:off x="5056567" y="4881357"/>
            <a:ext cx="607700" cy="1908937"/>
          </a:xfrm>
          <a:prstGeom prst="rect">
            <a:avLst/>
          </a:prstGeom>
        </p:spPr>
      </p:pic>
      <p:sp>
        <p:nvSpPr>
          <p:cNvPr id="14" name="Rectangle 13">
            <a:extLst>
              <a:ext uri="{FF2B5EF4-FFF2-40B4-BE49-F238E27FC236}">
                <a16:creationId xmlns:a16="http://schemas.microsoft.com/office/drawing/2014/main" id="{629D0D70-79DA-A7D9-BC0C-3A8471F81379}"/>
              </a:ext>
            </a:extLst>
          </p:cNvPr>
          <p:cNvSpPr/>
          <p:nvPr/>
        </p:nvSpPr>
        <p:spPr bwMode="auto">
          <a:xfrm>
            <a:off x="0" y="4588970"/>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Compensation (FY 2023 USD)</a:t>
            </a:r>
            <a:endParaRPr lang="en-US" sz="1600" b="0" i="0" u="none" strike="noStrike" cap="none" normalizeH="0" baseline="0">
              <a:ln>
                <a:noFill/>
              </a:ln>
              <a:effectLst/>
              <a:latin typeface="Arial"/>
              <a:ea typeface="LF_Kai"/>
              <a:cs typeface="Arial"/>
            </a:endParaRPr>
          </a:p>
        </p:txBody>
      </p:sp>
    </p:spTree>
    <p:extLst>
      <p:ext uri="{BB962C8B-B14F-4D97-AF65-F5344CB8AC3E}">
        <p14:creationId xmlns:p14="http://schemas.microsoft.com/office/powerpoint/2010/main" val="3504048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33443-4141-BAC3-04A6-9AD522F367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09D710-6760-FB3C-5042-806902CF4B66}"/>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E4003FB6-F51D-CCF6-77E1-5EC40AEF55C0}"/>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1FBBD79E-91EC-BE4F-31C2-5BEC8A469385}"/>
              </a:ext>
            </a:extLst>
          </p:cNvPr>
          <p:cNvSpPr>
            <a:spLocks noGrp="1"/>
          </p:cNvSpPr>
          <p:nvPr>
            <p:ph type="ftr" sz="quarter" idx="3"/>
          </p:nvPr>
        </p:nvSpPr>
        <p:spPr/>
        <p:txBody>
          <a:bodyPr/>
          <a:lstStyle/>
          <a:p>
            <a:endParaRPr lang="en-CA"/>
          </a:p>
        </p:txBody>
      </p:sp>
      <p:sp>
        <p:nvSpPr>
          <p:cNvPr id="3" name="Content Placeholder 2">
            <a:extLst>
              <a:ext uri="{FF2B5EF4-FFF2-40B4-BE49-F238E27FC236}">
                <a16:creationId xmlns:a16="http://schemas.microsoft.com/office/drawing/2014/main" id="{7D85AF14-9203-A138-CC14-B7AC4AAE533B}"/>
              </a:ext>
            </a:extLst>
          </p:cNvPr>
          <p:cNvSpPr>
            <a:spLocks noGrp="1"/>
          </p:cNvSpPr>
          <p:nvPr>
            <p:ph sz="quarter" idx="18"/>
          </p:nvPr>
        </p:nvSpPr>
        <p:spPr/>
        <p:txBody>
          <a:bodyPr/>
          <a:lstStyle/>
          <a:p>
            <a:endParaRPr lang="en-CA"/>
          </a:p>
        </p:txBody>
      </p:sp>
      <p:pic>
        <p:nvPicPr>
          <p:cNvPr id="8" name="Picture 7">
            <a:extLst>
              <a:ext uri="{FF2B5EF4-FFF2-40B4-BE49-F238E27FC236}">
                <a16:creationId xmlns:a16="http://schemas.microsoft.com/office/drawing/2014/main" id="{FE636908-1F72-1D92-3173-7BD6A874E174}"/>
              </a:ext>
            </a:extLst>
          </p:cNvPr>
          <p:cNvPicPr>
            <a:picLocks noChangeAspect="1"/>
          </p:cNvPicPr>
          <p:nvPr/>
        </p:nvPicPr>
        <p:blipFill>
          <a:blip r:embed="rId2"/>
          <a:stretch>
            <a:fillRect/>
          </a:stretch>
        </p:blipFill>
        <p:spPr>
          <a:xfrm>
            <a:off x="1036834" y="1892503"/>
            <a:ext cx="5909877" cy="2320275"/>
          </a:xfrm>
          <a:prstGeom prst="rect">
            <a:avLst/>
          </a:prstGeom>
        </p:spPr>
      </p:pic>
      <p:pic>
        <p:nvPicPr>
          <p:cNvPr id="10" name="Picture 9">
            <a:extLst>
              <a:ext uri="{FF2B5EF4-FFF2-40B4-BE49-F238E27FC236}">
                <a16:creationId xmlns:a16="http://schemas.microsoft.com/office/drawing/2014/main" id="{0B9F137D-8B48-7670-C516-4650A0A0C7FF}"/>
              </a:ext>
            </a:extLst>
          </p:cNvPr>
          <p:cNvPicPr>
            <a:picLocks noChangeAspect="1"/>
          </p:cNvPicPr>
          <p:nvPr/>
        </p:nvPicPr>
        <p:blipFill>
          <a:blip r:embed="rId3"/>
          <a:stretch>
            <a:fillRect/>
          </a:stretch>
        </p:blipFill>
        <p:spPr>
          <a:xfrm>
            <a:off x="6946711" y="1892503"/>
            <a:ext cx="1854851" cy="2320275"/>
          </a:xfrm>
          <a:prstGeom prst="rect">
            <a:avLst/>
          </a:prstGeom>
        </p:spPr>
      </p:pic>
      <p:pic>
        <p:nvPicPr>
          <p:cNvPr id="12" name="Picture 11">
            <a:extLst>
              <a:ext uri="{FF2B5EF4-FFF2-40B4-BE49-F238E27FC236}">
                <a16:creationId xmlns:a16="http://schemas.microsoft.com/office/drawing/2014/main" id="{3F46C2E8-65BA-AF99-D65C-CC856B8088B7}"/>
              </a:ext>
            </a:extLst>
          </p:cNvPr>
          <p:cNvPicPr>
            <a:picLocks noChangeAspect="1"/>
          </p:cNvPicPr>
          <p:nvPr/>
        </p:nvPicPr>
        <p:blipFill>
          <a:blip r:embed="rId4"/>
          <a:stretch>
            <a:fillRect/>
          </a:stretch>
        </p:blipFill>
        <p:spPr>
          <a:xfrm>
            <a:off x="2147488" y="4224053"/>
            <a:ext cx="5759355" cy="2326276"/>
          </a:xfrm>
          <a:prstGeom prst="rect">
            <a:avLst/>
          </a:prstGeom>
        </p:spPr>
      </p:pic>
    </p:spTree>
    <p:extLst>
      <p:ext uri="{BB962C8B-B14F-4D97-AF65-F5344CB8AC3E}">
        <p14:creationId xmlns:p14="http://schemas.microsoft.com/office/powerpoint/2010/main" val="76135097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CC0F-6291-D255-7BB8-53F095DECB8F}"/>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7D92F7EE-9F92-DCAA-8D80-61311F35CADC}"/>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BD55502B-5669-3FBE-AC0B-71653B223DB4}"/>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25167659-56BF-C3C7-3161-5FE472965C60}"/>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05F84BC1-DE8A-498B-2A49-9902AF95EFEA}"/>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b="1">
                <a:cs typeface="Arial"/>
              </a:rPr>
              <a:t>Company Financials: 10-Q Balance Sheet (Assets)</a:t>
            </a:r>
            <a:endParaRPr lang="en-US" sz="2200" b="1">
              <a:solidFill>
                <a:srgbClr val="000000"/>
              </a:solidFill>
              <a:cs typeface="Arial"/>
            </a:endParaRPr>
          </a:p>
          <a:p>
            <a:pPr>
              <a:lnSpc>
                <a:spcPct val="90000"/>
              </a:lnSpc>
            </a:pPr>
            <a:endParaRPr lang="en-US" sz="2200">
              <a:cs typeface="Arial"/>
            </a:endParaRPr>
          </a:p>
        </p:txBody>
      </p:sp>
      <p:pic>
        <p:nvPicPr>
          <p:cNvPr id="2" name="Picture 1" descr="A screenshot of a computer&#10;&#10;AI-generated content may be incorrect.">
            <a:extLst>
              <a:ext uri="{FF2B5EF4-FFF2-40B4-BE49-F238E27FC236}">
                <a16:creationId xmlns:a16="http://schemas.microsoft.com/office/drawing/2014/main" id="{48028471-31F3-BFA2-FB3F-74806E218238}"/>
              </a:ext>
            </a:extLst>
          </p:cNvPr>
          <p:cNvPicPr>
            <a:picLocks noChangeAspect="1"/>
          </p:cNvPicPr>
          <p:nvPr/>
        </p:nvPicPr>
        <p:blipFill>
          <a:blip r:embed="rId2"/>
          <a:stretch>
            <a:fillRect/>
          </a:stretch>
        </p:blipFill>
        <p:spPr>
          <a:xfrm>
            <a:off x="328701" y="1557338"/>
            <a:ext cx="9392082" cy="4657725"/>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2F59296A-4A03-4ACD-768B-3136526D7EBD}"/>
              </a:ext>
            </a:extLst>
          </p:cNvPr>
          <p:cNvPicPr>
            <a:picLocks noChangeAspect="1"/>
          </p:cNvPicPr>
          <p:nvPr/>
        </p:nvPicPr>
        <p:blipFill>
          <a:blip r:embed="rId3"/>
          <a:stretch>
            <a:fillRect/>
          </a:stretch>
        </p:blipFill>
        <p:spPr>
          <a:xfrm>
            <a:off x="328246" y="1561734"/>
            <a:ext cx="9401908" cy="4648932"/>
          </a:xfrm>
          <a:prstGeom prst="rect">
            <a:avLst/>
          </a:prstGeom>
        </p:spPr>
      </p:pic>
    </p:spTree>
    <p:extLst>
      <p:ext uri="{BB962C8B-B14F-4D97-AF65-F5344CB8AC3E}">
        <p14:creationId xmlns:p14="http://schemas.microsoft.com/office/powerpoint/2010/main" val="9417065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7A2E7-2877-86BF-AD7F-148379C92A13}"/>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B0C2B48A-52D4-0C80-9A6C-20E2E1A878A1}"/>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412B3514-4A55-9F9C-5332-BD613EA324F8}"/>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D92860F8-7CA2-8C0C-BACF-508B1914D016}"/>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A898D559-76D0-995E-3437-99FECB204BDE}"/>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b="1">
                <a:cs typeface="Arial"/>
              </a:rPr>
              <a:t>Company Financials: 10-Q Balance Sheet (Liabilities &amp; SE)</a:t>
            </a:r>
            <a:endParaRPr lang="en-US" sz="2200" b="1">
              <a:solidFill>
                <a:srgbClr val="000000"/>
              </a:solidFill>
              <a:cs typeface="Arial"/>
            </a:endParaRPr>
          </a:p>
          <a:p>
            <a:pPr>
              <a:lnSpc>
                <a:spcPct val="90000"/>
              </a:lnSpc>
            </a:pPr>
            <a:endParaRPr lang="en-US" sz="2200">
              <a:cs typeface="Arial"/>
            </a:endParaRPr>
          </a:p>
        </p:txBody>
      </p:sp>
      <p:pic>
        <p:nvPicPr>
          <p:cNvPr id="4" name="Picture 3" descr="A screenshot of a report&#10;&#10;AI-generated content may be incorrect.">
            <a:extLst>
              <a:ext uri="{FF2B5EF4-FFF2-40B4-BE49-F238E27FC236}">
                <a16:creationId xmlns:a16="http://schemas.microsoft.com/office/drawing/2014/main" id="{CDE6EB1A-2586-3098-CEB8-C457486C7C63}"/>
              </a:ext>
            </a:extLst>
          </p:cNvPr>
          <p:cNvPicPr>
            <a:picLocks noChangeAspect="1"/>
          </p:cNvPicPr>
          <p:nvPr/>
        </p:nvPicPr>
        <p:blipFill>
          <a:blip r:embed="rId2"/>
          <a:stretch>
            <a:fillRect/>
          </a:stretch>
        </p:blipFill>
        <p:spPr>
          <a:xfrm>
            <a:off x="330444" y="1050681"/>
            <a:ext cx="9397512" cy="5600700"/>
          </a:xfrm>
          <a:prstGeom prst="rect">
            <a:avLst/>
          </a:prstGeom>
        </p:spPr>
      </p:pic>
    </p:spTree>
    <p:extLst>
      <p:ext uri="{BB962C8B-B14F-4D97-AF65-F5344CB8AC3E}">
        <p14:creationId xmlns:p14="http://schemas.microsoft.com/office/powerpoint/2010/main" val="18428272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BEA6D-6E86-5918-F4F7-A087B229171D}"/>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D7057140-E481-5548-4822-C26ACD9108FC}"/>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21DC6F84-CA2E-DB18-591F-6DF371F087F8}"/>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73C447C9-EC88-EB60-7474-42A62254AAB1}"/>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F70CDE37-5A2C-CB1A-B037-E2E81FFC2DFC}"/>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b="1"/>
              <a:t>Company Financials: 10-K Balance Sheet (Assets)</a:t>
            </a:r>
          </a:p>
        </p:txBody>
      </p:sp>
      <p:pic>
        <p:nvPicPr>
          <p:cNvPr id="2" name="Picture 1" descr="A screenshot of a calendar&#10;&#10;AI-generated content may be incorrect.">
            <a:extLst>
              <a:ext uri="{FF2B5EF4-FFF2-40B4-BE49-F238E27FC236}">
                <a16:creationId xmlns:a16="http://schemas.microsoft.com/office/drawing/2014/main" id="{44D6500E-219E-0BB8-839D-0A671C20B6AD}"/>
              </a:ext>
            </a:extLst>
          </p:cNvPr>
          <p:cNvPicPr>
            <a:picLocks noChangeAspect="1"/>
          </p:cNvPicPr>
          <p:nvPr/>
        </p:nvPicPr>
        <p:blipFill>
          <a:blip r:embed="rId2"/>
          <a:stretch>
            <a:fillRect/>
          </a:stretch>
        </p:blipFill>
        <p:spPr>
          <a:xfrm>
            <a:off x="327283" y="1851260"/>
            <a:ext cx="9394919" cy="4069881"/>
          </a:xfrm>
          <a:prstGeom prst="rect">
            <a:avLst/>
          </a:prstGeom>
        </p:spPr>
      </p:pic>
    </p:spTree>
    <p:extLst>
      <p:ext uri="{BB962C8B-B14F-4D97-AF65-F5344CB8AC3E}">
        <p14:creationId xmlns:p14="http://schemas.microsoft.com/office/powerpoint/2010/main" val="10759290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7B59A-8983-FFF6-E1E4-0B59055E982D}"/>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C59C8E23-F280-FD6B-1298-433610782A8D}"/>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B5511DE8-7C74-AD00-0963-D5AD1694F25C}"/>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87A505E3-E7B8-A943-3276-8A1B045A007A}"/>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43168904-1E49-7426-C51A-2439A55E9656}"/>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b="1"/>
              <a:t>Company Financials: 10-K Balance Sheet (Liabilities &amp; SE)</a:t>
            </a:r>
          </a:p>
        </p:txBody>
      </p:sp>
      <p:pic>
        <p:nvPicPr>
          <p:cNvPr id="2" name="Picture 1" descr="A screenshot of a document&#10;&#10;AI-generated content may be incorrect.">
            <a:extLst>
              <a:ext uri="{FF2B5EF4-FFF2-40B4-BE49-F238E27FC236}">
                <a16:creationId xmlns:a16="http://schemas.microsoft.com/office/drawing/2014/main" id="{3C1C24E0-064F-385E-F62F-136B9F548A7D}"/>
              </a:ext>
            </a:extLst>
          </p:cNvPr>
          <p:cNvPicPr>
            <a:picLocks noChangeAspect="1"/>
          </p:cNvPicPr>
          <p:nvPr/>
        </p:nvPicPr>
        <p:blipFill>
          <a:blip r:embed="rId2"/>
          <a:stretch>
            <a:fillRect/>
          </a:stretch>
        </p:blipFill>
        <p:spPr>
          <a:xfrm>
            <a:off x="332988" y="1564698"/>
            <a:ext cx="9393810" cy="4654780"/>
          </a:xfrm>
          <a:prstGeom prst="rect">
            <a:avLst/>
          </a:prstGeom>
        </p:spPr>
      </p:pic>
    </p:spTree>
    <p:extLst>
      <p:ext uri="{BB962C8B-B14F-4D97-AF65-F5344CB8AC3E}">
        <p14:creationId xmlns:p14="http://schemas.microsoft.com/office/powerpoint/2010/main" val="26522477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44546-3D22-E775-DCB5-96A1F5E481AB}"/>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3905452D-C5F3-F499-6F90-441DC08FC26B}"/>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0B2606D4-19D5-5983-F087-FCC4141A3DAC}"/>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A783301D-3BB1-AD79-0739-B30329A63D28}"/>
              </a:ext>
            </a:extLst>
          </p:cNvPr>
          <p:cNvSpPr>
            <a:spLocks noGrp="1"/>
          </p:cNvSpPr>
          <p:nvPr>
            <p:ph type="body" sz="quarter" idx="10"/>
          </p:nvPr>
        </p:nvSpPr>
        <p:spPr>
          <a:xfrm>
            <a:off x="5121212" y="302161"/>
            <a:ext cx="4608576" cy="128016"/>
          </a:xfrm>
        </p:spPr>
        <p:txBody>
          <a:bodyPr/>
          <a:lstStyle/>
          <a:p>
            <a:endParaRPr lang="en-US"/>
          </a:p>
        </p:txBody>
      </p:sp>
      <p:pic>
        <p:nvPicPr>
          <p:cNvPr id="5" name="Picture 4" descr="A screenshot of a report&#10;&#10;AI-generated content may be incorrect.">
            <a:extLst>
              <a:ext uri="{FF2B5EF4-FFF2-40B4-BE49-F238E27FC236}">
                <a16:creationId xmlns:a16="http://schemas.microsoft.com/office/drawing/2014/main" id="{E37FB0A0-B12A-713F-DFD6-885736EF915E}"/>
              </a:ext>
            </a:extLst>
          </p:cNvPr>
          <p:cNvPicPr>
            <a:picLocks noChangeAspect="1"/>
          </p:cNvPicPr>
          <p:nvPr/>
        </p:nvPicPr>
        <p:blipFill>
          <a:blip r:embed="rId2"/>
          <a:stretch>
            <a:fillRect/>
          </a:stretch>
        </p:blipFill>
        <p:spPr>
          <a:xfrm>
            <a:off x="675973" y="1473336"/>
            <a:ext cx="8699527" cy="5169466"/>
          </a:xfrm>
          <a:prstGeom prst="rect">
            <a:avLst/>
          </a:prstGeom>
          <a:noFill/>
          <a:ln>
            <a:noFill/>
          </a:ln>
        </p:spPr>
      </p:pic>
      <p:sp>
        <p:nvSpPr>
          <p:cNvPr id="6" name="Title 5">
            <a:extLst>
              <a:ext uri="{FF2B5EF4-FFF2-40B4-BE49-F238E27FC236}">
                <a16:creationId xmlns:a16="http://schemas.microsoft.com/office/drawing/2014/main" id="{6EE2080B-0A41-E655-5244-201776A7AB29}"/>
              </a:ext>
            </a:extLst>
          </p:cNvPr>
          <p:cNvSpPr>
            <a:spLocks noGrp="1"/>
          </p:cNvSpPr>
          <p:nvPr>
            <p:ph type="title"/>
          </p:nvPr>
        </p:nvSpPr>
        <p:spPr>
          <a:xfrm>
            <a:off x="331787" y="546288"/>
            <a:ext cx="9400032" cy="320040"/>
          </a:xfrm>
        </p:spPr>
        <p:txBody>
          <a:bodyPr vert="horz" wrap="square" lIns="0" tIns="0" rIns="0" bIns="0" rtlCol="0" anchor="t">
            <a:normAutofit fontScale="90000"/>
          </a:bodyPr>
          <a:lstStyle/>
          <a:p>
            <a:r>
              <a:rPr lang="en-US" b="1">
                <a:cs typeface="Arial"/>
              </a:rPr>
              <a:t>Company Financials: 10-K Income Statement</a:t>
            </a:r>
            <a:endParaRPr lang="en-US" b="1">
              <a:solidFill>
                <a:srgbClr val="000000"/>
              </a:solidFill>
              <a:cs typeface="Arial"/>
            </a:endParaRPr>
          </a:p>
          <a:p>
            <a:pPr>
              <a:lnSpc>
                <a:spcPct val="90000"/>
              </a:lnSpc>
            </a:pPr>
            <a:endParaRPr lang="en-US" sz="2200">
              <a:cs typeface="Arial"/>
            </a:endParaRPr>
          </a:p>
        </p:txBody>
      </p:sp>
    </p:spTree>
    <p:extLst>
      <p:ext uri="{BB962C8B-B14F-4D97-AF65-F5344CB8AC3E}">
        <p14:creationId xmlns:p14="http://schemas.microsoft.com/office/powerpoint/2010/main" val="249415370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8E21-459E-A4FF-A69A-6AF14BC5BA76}"/>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EC170E7-5A45-B01C-FDD0-CECC5C2EDFBD}"/>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D4EA7220-BFF9-3B0A-4737-72181808A38E}"/>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5E11E815-5FB5-EF9A-DBF5-DE94FA03241A}"/>
              </a:ext>
            </a:extLst>
          </p:cNvPr>
          <p:cNvSpPr>
            <a:spLocks noGrp="1"/>
          </p:cNvSpPr>
          <p:nvPr>
            <p:ph type="body" sz="quarter" idx="10"/>
          </p:nvPr>
        </p:nvSpPr>
        <p:spPr>
          <a:xfrm>
            <a:off x="5121212" y="302161"/>
            <a:ext cx="4608576" cy="128016"/>
          </a:xfrm>
        </p:spPr>
        <p:txBody>
          <a:bodyP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E66241D7-6787-361D-5EAF-1C79F6F70D82}"/>
              </a:ext>
            </a:extLst>
          </p:cNvPr>
          <p:cNvPicPr>
            <a:picLocks noChangeAspect="1"/>
          </p:cNvPicPr>
          <p:nvPr/>
        </p:nvPicPr>
        <p:blipFill>
          <a:blip r:embed="rId2"/>
          <a:stretch>
            <a:fillRect/>
          </a:stretch>
        </p:blipFill>
        <p:spPr>
          <a:xfrm>
            <a:off x="906822" y="1064639"/>
            <a:ext cx="8248823" cy="5657057"/>
          </a:xfrm>
          <a:prstGeom prst="rect">
            <a:avLst/>
          </a:prstGeom>
          <a:noFill/>
          <a:ln>
            <a:noFill/>
          </a:ln>
        </p:spPr>
      </p:pic>
      <p:sp>
        <p:nvSpPr>
          <p:cNvPr id="6" name="Title 5">
            <a:extLst>
              <a:ext uri="{FF2B5EF4-FFF2-40B4-BE49-F238E27FC236}">
                <a16:creationId xmlns:a16="http://schemas.microsoft.com/office/drawing/2014/main" id="{23D7BA37-8213-A6F7-4CBC-2248CB37140A}"/>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b="1"/>
              <a:t>Company Financials: 10-Q Income Statement</a:t>
            </a:r>
          </a:p>
        </p:txBody>
      </p:sp>
    </p:spTree>
    <p:extLst>
      <p:ext uri="{BB962C8B-B14F-4D97-AF65-F5344CB8AC3E}">
        <p14:creationId xmlns:p14="http://schemas.microsoft.com/office/powerpoint/2010/main" val="388560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40E6C-C6E9-F598-E8CD-BBAA44C60B8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00A2BAE-91A8-94C9-31DC-05C3D41415CD}"/>
              </a:ext>
            </a:extLst>
          </p:cNvPr>
          <p:cNvSpPr>
            <a:spLocks noGrp="1"/>
          </p:cNvSpPr>
          <p:nvPr>
            <p:ph type="ftr" sz="quarter" idx="13"/>
          </p:nvPr>
        </p:nvSpPr>
        <p:spPr/>
        <p:txBody>
          <a:bodyPr/>
          <a:lstStyle/>
          <a:p>
            <a:r>
              <a:rPr lang="en-CA"/>
              <a:t>Source(s): Canadian Institute of Mining</a:t>
            </a:r>
          </a:p>
          <a:p>
            <a:endParaRPr lang="en-CA"/>
          </a:p>
        </p:txBody>
      </p:sp>
      <p:sp>
        <p:nvSpPr>
          <p:cNvPr id="9" name="Content Placeholder 8">
            <a:extLst>
              <a:ext uri="{FF2B5EF4-FFF2-40B4-BE49-F238E27FC236}">
                <a16:creationId xmlns:a16="http://schemas.microsoft.com/office/drawing/2014/main" id="{5CF15988-A7AF-B600-B592-63F98846E9AF}"/>
              </a:ext>
            </a:extLst>
          </p:cNvPr>
          <p:cNvSpPr>
            <a:spLocks noGrp="1"/>
          </p:cNvSpPr>
          <p:nvPr>
            <p:ph sz="quarter" idx="14"/>
          </p:nvPr>
        </p:nvSpPr>
        <p:spPr>
          <a:xfrm>
            <a:off x="331217" y="1000475"/>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None/>
            </a:pPr>
            <a:r>
              <a:rPr lang="en-CA" sz="1600" b="1"/>
              <a:t>Measured</a:t>
            </a:r>
            <a:endParaRPr lang="en-US"/>
          </a:p>
          <a:p>
            <a:pPr marL="0" indent="0">
              <a:buNone/>
            </a:pPr>
            <a:r>
              <a:rPr lang="en-CA" sz="1600" i="1">
                <a:ea typeface="+mn-lt"/>
                <a:cs typeface="+mn-lt"/>
              </a:rPr>
              <a:t>"A Measured Mineral Resource is that part of a Mineral Resource for which quantity, grade or quality, densities, shape, and physical characteristics are estimated with confidence sufficient to allow the application of Modifying Factors to support detailed mine planning and final evaluation of the economic viability of the deposit. </a:t>
            </a:r>
            <a:endParaRPr lang="en-CA" i="1">
              <a:ea typeface="+mn-lt"/>
              <a:cs typeface="+mn-lt"/>
            </a:endParaRPr>
          </a:p>
          <a:p>
            <a:pPr marL="0" indent="0">
              <a:buNone/>
            </a:pPr>
            <a:r>
              <a:rPr lang="en-CA" sz="1600" i="1">
                <a:ea typeface="+mn-lt"/>
                <a:cs typeface="+mn-lt"/>
              </a:rPr>
              <a:t>Geological evidence is derived from detailed and reliable exploration, sampling and testing and is sufficient to confirm geological and grade or quality continuity between points of observation. </a:t>
            </a:r>
            <a:endParaRPr lang="en-CA" i="1">
              <a:ea typeface="+mn-lt"/>
              <a:cs typeface="+mn-lt"/>
            </a:endParaRPr>
          </a:p>
          <a:p>
            <a:pPr marL="0" indent="0">
              <a:buNone/>
            </a:pPr>
            <a:r>
              <a:rPr lang="en-CA" sz="1600" i="1">
                <a:ea typeface="+mn-lt"/>
                <a:cs typeface="+mn-lt"/>
              </a:rPr>
              <a:t>A Measured Mineral Resource has a higher level of confidence than that applying to either an Indicated Mineral Resource or an Inferred Mineral Resource. It may be converted to a Proven Mineral Reserve or to a Probable Mineral Reserve."</a:t>
            </a:r>
            <a:r>
              <a:rPr lang="en-CA" sz="1600">
                <a:ea typeface="+mn-lt"/>
                <a:cs typeface="+mn-lt"/>
              </a:rPr>
              <a:t> (CIM, 2014)</a:t>
            </a:r>
            <a:endParaRPr lang="en-CA"/>
          </a:p>
        </p:txBody>
      </p:sp>
      <p:sp>
        <p:nvSpPr>
          <p:cNvPr id="6" name="Title 5">
            <a:extLst>
              <a:ext uri="{FF2B5EF4-FFF2-40B4-BE49-F238E27FC236}">
                <a16:creationId xmlns:a16="http://schemas.microsoft.com/office/drawing/2014/main" id="{EA647676-D0DF-BC25-DE07-A88DA3DF2666}"/>
              </a:ext>
            </a:extLst>
          </p:cNvPr>
          <p:cNvSpPr>
            <a:spLocks noGrp="1"/>
          </p:cNvSpPr>
          <p:nvPr>
            <p:ph type="title"/>
          </p:nvPr>
        </p:nvSpPr>
        <p:spPr/>
        <p:txBody>
          <a:bodyPr/>
          <a:lstStyle/>
          <a:p>
            <a:r>
              <a:rPr lang="en-CA"/>
              <a:t>Mineral Resources</a:t>
            </a:r>
          </a:p>
        </p:txBody>
      </p:sp>
    </p:spTree>
    <p:extLst>
      <p:ext uri="{BB962C8B-B14F-4D97-AF65-F5344CB8AC3E}">
        <p14:creationId xmlns:p14="http://schemas.microsoft.com/office/powerpoint/2010/main" val="356526977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37951-FFF1-E777-B745-3964CAEC7FF6}"/>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87A4A35-2642-FDE5-FAA2-DC12C2E5CA0B}"/>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3248D869-F6FA-F84C-99DE-841D4AA89476}"/>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D079D24C-F9C2-B3F3-4FB2-7231B6E6C3E7}"/>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80C52515-9BAB-EA5D-E838-FA6E3F35E667}"/>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b="1">
                <a:cs typeface="Arial"/>
              </a:rPr>
              <a:t>Company Financials: 10-K Cash Flows (Operating Activities)</a:t>
            </a:r>
            <a:endParaRPr lang="en-US" sz="2200" b="1">
              <a:solidFill>
                <a:srgbClr val="000000"/>
              </a:solidFill>
              <a:cs typeface="Arial"/>
            </a:endParaRPr>
          </a:p>
          <a:p>
            <a:pPr>
              <a:lnSpc>
                <a:spcPct val="90000"/>
              </a:lnSpc>
            </a:pPr>
            <a:endParaRPr lang="en-US" sz="2200">
              <a:cs typeface="Arial"/>
            </a:endParaRPr>
          </a:p>
        </p:txBody>
      </p:sp>
      <p:pic>
        <p:nvPicPr>
          <p:cNvPr id="2" name="Picture 1" descr="A screenshot of a computer screen&#10;&#10;AI-generated content may be incorrect.">
            <a:extLst>
              <a:ext uri="{FF2B5EF4-FFF2-40B4-BE49-F238E27FC236}">
                <a16:creationId xmlns:a16="http://schemas.microsoft.com/office/drawing/2014/main" id="{6D0A4817-AEC7-6980-870C-BC049F8F18A3}"/>
              </a:ext>
            </a:extLst>
          </p:cNvPr>
          <p:cNvPicPr>
            <a:picLocks noChangeAspect="1"/>
          </p:cNvPicPr>
          <p:nvPr/>
        </p:nvPicPr>
        <p:blipFill>
          <a:blip r:embed="rId2"/>
          <a:stretch>
            <a:fillRect/>
          </a:stretch>
        </p:blipFill>
        <p:spPr>
          <a:xfrm>
            <a:off x="335947" y="2152650"/>
            <a:ext cx="9399245" cy="3467100"/>
          </a:xfrm>
          <a:prstGeom prst="rect">
            <a:avLst/>
          </a:prstGeom>
        </p:spPr>
      </p:pic>
    </p:spTree>
    <p:extLst>
      <p:ext uri="{BB962C8B-B14F-4D97-AF65-F5344CB8AC3E}">
        <p14:creationId xmlns:p14="http://schemas.microsoft.com/office/powerpoint/2010/main" val="119737175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89894-E4FA-D8D8-0E01-377BEF0C61D7}"/>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A5C145B-9A0A-58FB-91CA-3C7F2E92AC04}"/>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7EC0F282-47D2-6243-32C9-351FC4436B5F}"/>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C114FF30-04B3-74DF-35C2-7B9B2DDC3883}"/>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A2441E59-C801-CEF0-72A5-B48D9D84485A}"/>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b="1">
                <a:cs typeface="Arial"/>
              </a:rPr>
              <a:t>Company Financials: 10-K Cash Flows (Investing &amp; Financing Activities)</a:t>
            </a:r>
            <a:endParaRPr lang="en-US" sz="2200" b="1">
              <a:solidFill>
                <a:srgbClr val="000000"/>
              </a:solidFill>
              <a:cs typeface="Arial"/>
            </a:endParaRPr>
          </a:p>
          <a:p>
            <a:pPr>
              <a:lnSpc>
                <a:spcPct val="90000"/>
              </a:lnSpc>
            </a:pPr>
            <a:endParaRPr lang="en-US" sz="2200">
              <a:cs typeface="Arial"/>
            </a:endParaRPr>
          </a:p>
        </p:txBody>
      </p:sp>
      <p:pic>
        <p:nvPicPr>
          <p:cNvPr id="4" name="Picture 3" descr="A screenshot of a computer&#10;&#10;AI-generated content may be incorrect.">
            <a:extLst>
              <a:ext uri="{FF2B5EF4-FFF2-40B4-BE49-F238E27FC236}">
                <a16:creationId xmlns:a16="http://schemas.microsoft.com/office/drawing/2014/main" id="{3963E906-580E-2F26-52EE-EB82356A12CC}"/>
              </a:ext>
            </a:extLst>
          </p:cNvPr>
          <p:cNvPicPr>
            <a:picLocks noChangeAspect="1"/>
          </p:cNvPicPr>
          <p:nvPr/>
        </p:nvPicPr>
        <p:blipFill>
          <a:blip r:embed="rId2"/>
          <a:stretch>
            <a:fillRect/>
          </a:stretch>
        </p:blipFill>
        <p:spPr>
          <a:xfrm>
            <a:off x="327283" y="1937475"/>
            <a:ext cx="9394919" cy="3929925"/>
          </a:xfrm>
          <a:prstGeom prst="rect">
            <a:avLst/>
          </a:prstGeom>
        </p:spPr>
      </p:pic>
    </p:spTree>
    <p:extLst>
      <p:ext uri="{BB962C8B-B14F-4D97-AF65-F5344CB8AC3E}">
        <p14:creationId xmlns:p14="http://schemas.microsoft.com/office/powerpoint/2010/main" val="6492274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AF287-A15C-EE75-B29F-30914FA9F6F9}"/>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4389A54B-6DEF-6B82-66FA-E09F7E22FFBE}"/>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88339062-01D5-7DC8-35E9-C08CFEAA8DE9}"/>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BDB2EC9F-9CD3-8993-E694-C3707D2A6545}"/>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D1660672-5138-A266-C81F-273018ACC598}"/>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b="1"/>
              <a:t>Company Financials: 10-Q Cash Flows (Operating Activities)</a:t>
            </a:r>
          </a:p>
        </p:txBody>
      </p:sp>
      <p:pic>
        <p:nvPicPr>
          <p:cNvPr id="4" name="Picture 3" descr="A screenshot of a computer&#10;&#10;AI-generated content may be incorrect.">
            <a:extLst>
              <a:ext uri="{FF2B5EF4-FFF2-40B4-BE49-F238E27FC236}">
                <a16:creationId xmlns:a16="http://schemas.microsoft.com/office/drawing/2014/main" id="{F760D88F-EE4F-722A-29A0-1412D8804363}"/>
              </a:ext>
            </a:extLst>
          </p:cNvPr>
          <p:cNvPicPr>
            <a:picLocks noChangeAspect="1"/>
          </p:cNvPicPr>
          <p:nvPr/>
        </p:nvPicPr>
        <p:blipFill>
          <a:blip r:embed="rId2"/>
          <a:stretch>
            <a:fillRect/>
          </a:stretch>
        </p:blipFill>
        <p:spPr>
          <a:xfrm>
            <a:off x="332972" y="1399720"/>
            <a:ext cx="9385730" cy="4973046"/>
          </a:xfrm>
          <a:prstGeom prst="rect">
            <a:avLst/>
          </a:prstGeom>
        </p:spPr>
      </p:pic>
    </p:spTree>
    <p:extLst>
      <p:ext uri="{BB962C8B-B14F-4D97-AF65-F5344CB8AC3E}">
        <p14:creationId xmlns:p14="http://schemas.microsoft.com/office/powerpoint/2010/main" val="402079163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828F-FB4E-237F-F094-AAB1A6BA50BB}"/>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287115B6-B171-7B95-0308-82DF961CA03C}"/>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50331FAC-19C1-6CD9-9B75-6718A43EA0F7}"/>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828EFB90-EC11-84FE-9667-462ED5840B68}"/>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36BD84F9-D0CB-410B-2662-802D517CBE52}"/>
              </a:ext>
            </a:extLst>
          </p:cNvPr>
          <p:cNvSpPr>
            <a:spLocks noGrp="1"/>
          </p:cNvSpPr>
          <p:nvPr>
            <p:ph type="title"/>
          </p:nvPr>
        </p:nvSpPr>
        <p:spPr>
          <a:xfrm>
            <a:off x="331787" y="546288"/>
            <a:ext cx="9400032" cy="320040"/>
          </a:xfrm>
        </p:spPr>
        <p:txBody>
          <a:bodyPr vert="horz" wrap="square" lIns="0" tIns="0" rIns="0" bIns="0" rtlCol="0" anchor="b">
            <a:normAutofit fontScale="90000"/>
          </a:bodyPr>
          <a:lstStyle/>
          <a:p>
            <a:pPr>
              <a:lnSpc>
                <a:spcPct val="90000"/>
              </a:lnSpc>
            </a:pPr>
            <a:r>
              <a:rPr lang="en-US" sz="2200" b="1"/>
              <a:t>Company Financials: 10-Q Cash Flows (Investing &amp; Financing Activities)</a:t>
            </a:r>
            <a:endParaRPr lang="en-US" sz="2200" b="1">
              <a:cs typeface="Arial"/>
            </a:endParaRPr>
          </a:p>
        </p:txBody>
      </p:sp>
      <p:pic>
        <p:nvPicPr>
          <p:cNvPr id="4" name="Picture 3" descr="A screenshot of a list of activities&#10;&#10;AI-generated content may be incorrect.">
            <a:extLst>
              <a:ext uri="{FF2B5EF4-FFF2-40B4-BE49-F238E27FC236}">
                <a16:creationId xmlns:a16="http://schemas.microsoft.com/office/drawing/2014/main" id="{FD31AF82-0219-1261-8D9C-6A7F05A42DA0}"/>
              </a:ext>
            </a:extLst>
          </p:cNvPr>
          <p:cNvPicPr>
            <a:picLocks noChangeAspect="1"/>
          </p:cNvPicPr>
          <p:nvPr/>
        </p:nvPicPr>
        <p:blipFill>
          <a:blip r:embed="rId2"/>
          <a:stretch>
            <a:fillRect/>
          </a:stretch>
        </p:blipFill>
        <p:spPr>
          <a:xfrm>
            <a:off x="335155" y="1274319"/>
            <a:ext cx="9385585" cy="5223556"/>
          </a:xfrm>
          <a:prstGeom prst="rect">
            <a:avLst/>
          </a:prstGeom>
        </p:spPr>
      </p:pic>
    </p:spTree>
    <p:extLst>
      <p:ext uri="{BB962C8B-B14F-4D97-AF65-F5344CB8AC3E}">
        <p14:creationId xmlns:p14="http://schemas.microsoft.com/office/powerpoint/2010/main" val="31252443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5F8F76-9AB8-4779-A837-0864499A6638}"/>
              </a:ext>
            </a:extLst>
          </p:cNvPr>
          <p:cNvSpPr>
            <a:spLocks noGrp="1"/>
          </p:cNvSpPr>
          <p:nvPr>
            <p:ph type="ftr" sz="quarter" idx="13"/>
          </p:nvPr>
        </p:nvSpPr>
        <p:spPr/>
        <p:txBody>
          <a:bodyPr/>
          <a:lstStyle/>
          <a:p>
            <a:endParaRPr lang="en-CA"/>
          </a:p>
        </p:txBody>
      </p:sp>
      <p:sp>
        <p:nvSpPr>
          <p:cNvPr id="5" name="Title 4">
            <a:extLst>
              <a:ext uri="{FF2B5EF4-FFF2-40B4-BE49-F238E27FC236}">
                <a16:creationId xmlns:a16="http://schemas.microsoft.com/office/drawing/2014/main" id="{943B58D7-1B9B-4CA5-8398-6EC9A45228E4}"/>
              </a:ext>
            </a:extLst>
          </p:cNvPr>
          <p:cNvSpPr>
            <a:spLocks noGrp="1"/>
          </p:cNvSpPr>
          <p:nvPr>
            <p:ph type="title"/>
          </p:nvPr>
        </p:nvSpPr>
        <p:spPr/>
        <p:txBody>
          <a:bodyPr/>
          <a:lstStyle/>
          <a:p>
            <a:r>
              <a:rPr lang="en-US"/>
              <a:t>Rating: HOLD</a:t>
            </a:r>
          </a:p>
        </p:txBody>
      </p:sp>
      <p:sp>
        <p:nvSpPr>
          <p:cNvPr id="6" name="Text Placeholder 5">
            <a:extLst>
              <a:ext uri="{FF2B5EF4-FFF2-40B4-BE49-F238E27FC236}">
                <a16:creationId xmlns:a16="http://schemas.microsoft.com/office/drawing/2014/main" id="{2EC12DB6-D8CA-4CA3-8ADC-7ACD8D4A53FA}"/>
              </a:ext>
            </a:extLst>
          </p:cNvPr>
          <p:cNvSpPr>
            <a:spLocks noGrp="1"/>
          </p:cNvSpPr>
          <p:nvPr>
            <p:ph type="body" sz="quarter" idx="12"/>
          </p:nvPr>
        </p:nvSpPr>
        <p:spPr/>
        <p:txBody>
          <a:bodyPr/>
          <a:lstStyle/>
          <a:p>
            <a:endParaRPr lang="en-US"/>
          </a:p>
        </p:txBody>
      </p:sp>
      <p:sp>
        <p:nvSpPr>
          <p:cNvPr id="2" name="Rectangle 1">
            <a:extLst>
              <a:ext uri="{FF2B5EF4-FFF2-40B4-BE49-F238E27FC236}">
                <a16:creationId xmlns:a16="http://schemas.microsoft.com/office/drawing/2014/main" id="{E34BA8A7-5755-EBD1-8C80-008370160DBE}"/>
              </a:ext>
            </a:extLst>
          </p:cNvPr>
          <p:cNvSpPr/>
          <p:nvPr/>
        </p:nvSpPr>
        <p:spPr bwMode="auto">
          <a:xfrm>
            <a:off x="331787" y="1273629"/>
            <a:ext cx="3314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kumimoji="0" lang="en-US" b="1" i="0" u="none" strike="noStrike" cap="none" normalizeH="0" baseline="0">
                <a:ln>
                  <a:noFill/>
                </a:ln>
                <a:solidFill>
                  <a:schemeClr val="bg1"/>
                </a:solidFill>
                <a:effectLst/>
                <a:latin typeface="Arial" charset="0"/>
              </a:rPr>
              <a:t>Investment Thesis</a:t>
            </a:r>
            <a:endParaRPr kumimoji="0" lang="en-CA" b="1" i="0" u="none" strike="noStrike" cap="none" normalizeH="0" baseline="0">
              <a:ln>
                <a:noFill/>
              </a:ln>
              <a:solidFill>
                <a:schemeClr val="bg1"/>
              </a:solidFill>
              <a:effectLst/>
              <a:latin typeface="Arial" charset="0"/>
            </a:endParaRPr>
          </a:p>
        </p:txBody>
      </p:sp>
      <p:sp>
        <p:nvSpPr>
          <p:cNvPr id="3" name="Rectangle 2">
            <a:extLst>
              <a:ext uri="{FF2B5EF4-FFF2-40B4-BE49-F238E27FC236}">
                <a16:creationId xmlns:a16="http://schemas.microsoft.com/office/drawing/2014/main" id="{8E7A2B0F-7DCE-D20A-6131-5D72BC376832}"/>
              </a:ext>
            </a:extLst>
          </p:cNvPr>
          <p:cNvSpPr/>
          <p:nvPr/>
        </p:nvSpPr>
        <p:spPr bwMode="auto">
          <a:xfrm>
            <a:off x="4191000" y="1273629"/>
            <a:ext cx="5535613"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lnSpc>
                <a:spcPct val="150000"/>
              </a:lnSpc>
            </a:pPr>
            <a:r>
              <a:rPr lang="en-US" b="1">
                <a:solidFill>
                  <a:schemeClr val="bg1"/>
                </a:solidFill>
              </a:rPr>
              <a:t>Price/Book Value</a:t>
            </a:r>
            <a:endParaRPr lang="en-CA" b="1">
              <a:solidFill>
                <a:schemeClr val="bg1"/>
              </a:solidFill>
            </a:endParaRPr>
          </a:p>
        </p:txBody>
      </p:sp>
      <p:sp>
        <p:nvSpPr>
          <p:cNvPr id="9" name="Rectangle 8">
            <a:extLst>
              <a:ext uri="{FF2B5EF4-FFF2-40B4-BE49-F238E27FC236}">
                <a16:creationId xmlns:a16="http://schemas.microsoft.com/office/drawing/2014/main" id="{9EC8845B-6A62-E332-E723-5723B4C39134}"/>
              </a:ext>
            </a:extLst>
          </p:cNvPr>
          <p:cNvSpPr/>
          <p:nvPr/>
        </p:nvSpPr>
        <p:spPr bwMode="auto">
          <a:xfrm>
            <a:off x="331787" y="1589314"/>
            <a:ext cx="3314927" cy="526323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Exposed to significant geopolitical and jurisdictional risk despite concentration of NAV in Nevada Gold Mines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Situation in Mali presents an undervaluation relative to peers given increases in gold price YTD</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Valuation is not justified given mediocre jurisdictions, growth in-line with peers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Executive compensation significantly above street/comparables which can be reallocated into de-risking current projects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Lower margins compared to AEM</a:t>
            </a:r>
          </a:p>
          <a:p>
            <a:pPr marL="171450" indent="-171450" algn="l" defTabSz="1081088">
              <a:lnSpc>
                <a:spcPct val="150000"/>
              </a:lnSpc>
              <a:buFont typeface="Wingdings" panose="05000000000000000000" pitchFamily="2" charset="2"/>
              <a:buChar char="§"/>
            </a:pPr>
            <a:r>
              <a:rPr kumimoji="0" lang="en-US" sz="1200" b="0" i="0" u="none" strike="noStrike" cap="none" normalizeH="0" baseline="0">
                <a:ln>
                  <a:noFill/>
                </a:ln>
                <a:solidFill>
                  <a:schemeClr val="tx1"/>
                </a:solidFill>
                <a:effectLst/>
                <a:latin typeface="Arial" charset="0"/>
              </a:rPr>
              <a:t>Su</a:t>
            </a:r>
            <a:r>
              <a:rPr lang="en-US"/>
              <a:t>dden departure of former CEO </a:t>
            </a:r>
            <a:r>
              <a:rPr lang="en-CA"/>
              <a:t>Dennis Mark Bristow</a:t>
            </a:r>
            <a:endParaRPr kumimoji="0" lang="en-US" sz="1200" b="0" i="0" u="none" strike="noStrike" cap="none" normalizeH="0" baseline="0">
              <a:ln>
                <a:noFill/>
              </a:ln>
              <a:solidFill>
                <a:schemeClr val="tx1"/>
              </a:solidFill>
              <a:effectLst/>
              <a:highlight>
                <a:srgbClr val="FFFF00"/>
              </a:highlight>
              <a:latin typeface="Arial" charset="0"/>
            </a:endParaRP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endParaRPr lang="en-US">
              <a:highlight>
                <a:srgbClr val="FFFF00"/>
              </a:highlight>
            </a:endParaRPr>
          </a:p>
          <a:p>
            <a:pPr marR="0" algn="l" defTabSz="1081088" rtl="0" eaLnBrk="1" fontAlgn="base" latinLnBrk="0" hangingPunct="1">
              <a:lnSpc>
                <a:spcPct val="150000"/>
              </a:lnSpc>
              <a:spcBef>
                <a:spcPct val="0"/>
              </a:spcBef>
              <a:spcAft>
                <a:spcPct val="0"/>
              </a:spcAft>
              <a:buClrTx/>
              <a:buSzTx/>
              <a:tabLst/>
            </a:pPr>
            <a:r>
              <a:rPr kumimoji="0" lang="en-US" sz="1200" b="0" i="0" u="none" strike="noStrike" cap="none" normalizeH="0" baseline="0">
                <a:ln>
                  <a:noFill/>
                </a:ln>
                <a:solidFill>
                  <a:schemeClr val="tx1"/>
                </a:solidFill>
                <a:effectLst/>
                <a:latin typeface="Arial" charset="0"/>
              </a:rPr>
              <a:t>Source of sustainable competitive advantage:</a:t>
            </a:r>
          </a:p>
          <a:p>
            <a:pPr marL="171450" marR="0" indent="-171450" algn="l" defTabSz="1081088" rtl="0" eaLnBrk="1" fontAlgn="base" latinLnBrk="0" hangingPunct="1">
              <a:lnSpc>
                <a:spcPct val="150000"/>
              </a:lnSpc>
              <a:spcBef>
                <a:spcPct val="0"/>
              </a:spcBef>
              <a:spcAft>
                <a:spcPct val="0"/>
              </a:spcAft>
              <a:buClrTx/>
              <a:buSzTx/>
              <a:buFont typeface="Arial" panose="020B0604020202020204" pitchFamily="34" charset="0"/>
              <a:buChar char="•"/>
              <a:tabLst/>
            </a:pPr>
            <a:r>
              <a:rPr lang="en-US"/>
              <a:t>Operating high-reserve mines in riskier jurisdictions and de-risking through partial ownership, higher risk = higher reward</a:t>
            </a:r>
            <a:endParaRPr kumimoji="0" lang="en-US" sz="1200" b="0" i="0" u="none" strike="noStrike" cap="none" normalizeH="0" baseline="0">
              <a:ln>
                <a:noFill/>
              </a:ln>
              <a:solidFill>
                <a:schemeClr val="tx1"/>
              </a:solidFill>
              <a:effectLst/>
              <a:latin typeface="Arial" charset="0"/>
            </a:endParaRP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endParaRPr kumimoji="0" lang="en-CA" sz="1200" b="0" i="0" u="none" strike="noStrike" cap="none" normalizeH="0" baseline="0">
              <a:ln>
                <a:noFill/>
              </a:ln>
              <a:solidFill>
                <a:schemeClr val="tx1"/>
              </a:solidFill>
              <a:effectLst/>
              <a:highlight>
                <a:srgbClr val="FFFF00"/>
              </a:highlight>
              <a:latin typeface="Arial" charset="0"/>
            </a:endParaRPr>
          </a:p>
        </p:txBody>
      </p:sp>
      <p:graphicFrame>
        <p:nvGraphicFramePr>
          <p:cNvPr id="7" name="Chart 6">
            <a:extLst>
              <a:ext uri="{FF2B5EF4-FFF2-40B4-BE49-F238E27FC236}">
                <a16:creationId xmlns:a16="http://schemas.microsoft.com/office/drawing/2014/main" id="{9074B26C-B138-7534-DE3C-9E8D53DA6EE0}"/>
              </a:ext>
            </a:extLst>
          </p:cNvPr>
          <p:cNvGraphicFramePr>
            <a:graphicFrameLocks/>
          </p:cNvGraphicFramePr>
          <p:nvPr>
            <p:extLst>
              <p:ext uri="{D42A27DB-BD31-4B8C-83A1-F6EECF244321}">
                <p14:modId xmlns:p14="http://schemas.microsoft.com/office/powerpoint/2010/main" val="513816754"/>
              </p:ext>
            </p:extLst>
          </p:nvPr>
        </p:nvGraphicFramePr>
        <p:xfrm>
          <a:off x="4079920" y="1727092"/>
          <a:ext cx="5535612" cy="49876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732117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5D8DC-5F77-7588-A315-72C98E51A6B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D694918-1B42-7676-00BB-2F7B05FBC93D}"/>
              </a:ext>
            </a:extLst>
          </p:cNvPr>
          <p:cNvSpPr>
            <a:spLocks noGrp="1"/>
          </p:cNvSpPr>
          <p:nvPr>
            <p:ph type="ftr" sz="quarter" idx="10"/>
          </p:nvPr>
        </p:nvSpPr>
        <p:spPr/>
        <p:txBody>
          <a:bodyPr/>
          <a:lstStyle/>
          <a:p>
            <a:endParaRPr lang="en-CA"/>
          </a:p>
        </p:txBody>
      </p:sp>
      <p:sp>
        <p:nvSpPr>
          <p:cNvPr id="6" name="Text Placeholder 5">
            <a:extLst>
              <a:ext uri="{FF2B5EF4-FFF2-40B4-BE49-F238E27FC236}">
                <a16:creationId xmlns:a16="http://schemas.microsoft.com/office/drawing/2014/main" id="{B751F516-AECD-1518-94E3-FC4B57A23CC5}"/>
              </a:ext>
            </a:extLst>
          </p:cNvPr>
          <p:cNvSpPr>
            <a:spLocks noGrp="1"/>
          </p:cNvSpPr>
          <p:nvPr>
            <p:ph type="body" sz="quarter" idx="13"/>
          </p:nvPr>
        </p:nvSpPr>
        <p:spPr/>
        <p:txBody>
          <a:bodyPr/>
          <a:lstStyle/>
          <a:p>
            <a:r>
              <a:rPr lang="en-US" sz="2400"/>
              <a:t>Kinross Gold (TSX:K)</a:t>
            </a:r>
          </a:p>
        </p:txBody>
      </p:sp>
      <p:pic>
        <p:nvPicPr>
          <p:cNvPr id="8" name="Logo 11">
            <a:extLst>
              <a:ext uri="{FF2B5EF4-FFF2-40B4-BE49-F238E27FC236}">
                <a16:creationId xmlns:a16="http://schemas.microsoft.com/office/drawing/2014/main" id="{57527F5D-78C4-4200-ADAD-B1ADB04339E0}"/>
              </a:ext>
            </a:extLst>
          </p:cNvPr>
          <p:cNvPicPr>
            <a:picLocks noChangeAspect="1"/>
          </p:cNvPicPr>
          <p:nvPr/>
        </p:nvPicPr>
        <p:blipFill dpi="330">
          <a:blip r:embed="rId2"/>
          <a:stretch>
            <a:fillRect/>
          </a:stretch>
        </p:blipFill>
        <p:spPr>
          <a:xfrm>
            <a:off x="329406" y="3915092"/>
            <a:ext cx="1175916" cy="359889"/>
          </a:xfrm>
          <a:prstGeom prst="rect">
            <a:avLst/>
          </a:prstGeom>
        </p:spPr>
      </p:pic>
    </p:spTree>
    <p:extLst>
      <p:ext uri="{BB962C8B-B14F-4D97-AF65-F5344CB8AC3E}">
        <p14:creationId xmlns:p14="http://schemas.microsoft.com/office/powerpoint/2010/main" val="88386267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F1172-00EF-5DB0-4383-C5BC5B95383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3BA6295-D3F2-0E28-BEF3-1C4458487225}"/>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2DF270A7-D5B5-B672-0BE0-1C4A427D49A5}"/>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46237FED-2FB2-EB5A-7973-1A62C98AE5E4}"/>
              </a:ext>
            </a:extLst>
          </p:cNvPr>
          <p:cNvSpPr>
            <a:spLocks noGrp="1"/>
          </p:cNvSpPr>
          <p:nvPr>
            <p:ph type="title"/>
          </p:nvPr>
        </p:nvSpPr>
        <p:spPr/>
        <p:txBody>
          <a:bodyPr/>
          <a:lstStyle/>
          <a:p>
            <a:r>
              <a:rPr lang="en-US" b="1">
                <a:cs typeface="Arial"/>
              </a:rPr>
              <a:t>1D Performance Snapshot</a:t>
            </a:r>
          </a:p>
        </p:txBody>
      </p:sp>
      <p:pic>
        <p:nvPicPr>
          <p:cNvPr id="9" name="Picture 8" descr="A screenshot of a graph">
            <a:extLst>
              <a:ext uri="{FF2B5EF4-FFF2-40B4-BE49-F238E27FC236}">
                <a16:creationId xmlns:a16="http://schemas.microsoft.com/office/drawing/2014/main" id="{1E62D6CB-99B9-9558-AA85-A6E1587F18A6}"/>
              </a:ext>
            </a:extLst>
          </p:cNvPr>
          <p:cNvPicPr>
            <a:picLocks noChangeAspect="1"/>
          </p:cNvPicPr>
          <p:nvPr/>
        </p:nvPicPr>
        <p:blipFill>
          <a:blip r:embed="rId2"/>
          <a:stretch>
            <a:fillRect/>
          </a:stretch>
        </p:blipFill>
        <p:spPr>
          <a:xfrm>
            <a:off x="326042" y="2549886"/>
            <a:ext cx="9590434" cy="4448711"/>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69BC7DC8-5963-F5D2-FD10-8F140D2B394C}"/>
              </a:ext>
            </a:extLst>
          </p:cNvPr>
          <p:cNvPicPr>
            <a:picLocks noChangeAspect="1"/>
          </p:cNvPicPr>
          <p:nvPr/>
        </p:nvPicPr>
        <p:blipFill>
          <a:blip r:embed="rId3"/>
          <a:stretch>
            <a:fillRect/>
          </a:stretch>
        </p:blipFill>
        <p:spPr>
          <a:xfrm>
            <a:off x="333965" y="877617"/>
            <a:ext cx="3828526" cy="1694881"/>
          </a:xfrm>
          <a:prstGeom prst="rect">
            <a:avLst/>
          </a:prstGeom>
        </p:spPr>
      </p:pic>
    </p:spTree>
    <p:extLst>
      <p:ext uri="{BB962C8B-B14F-4D97-AF65-F5344CB8AC3E}">
        <p14:creationId xmlns:p14="http://schemas.microsoft.com/office/powerpoint/2010/main" val="417248524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00D26-1EC3-B2F5-9560-9CEE8A1BC93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B40CBF-C002-B872-0618-F50D9D273B54}"/>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8A9E7473-054E-882C-CF08-35594D73A4B9}"/>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D1D64418-4CAB-AB75-68D2-A9C72EA05502}"/>
              </a:ext>
            </a:extLst>
          </p:cNvPr>
          <p:cNvSpPr>
            <a:spLocks noGrp="1"/>
          </p:cNvSpPr>
          <p:nvPr>
            <p:ph type="title"/>
          </p:nvPr>
        </p:nvSpPr>
        <p:spPr/>
        <p:txBody>
          <a:bodyPr/>
          <a:lstStyle/>
          <a:p>
            <a:r>
              <a:rPr lang="en-US" b="1">
                <a:cs typeface="Arial"/>
              </a:rPr>
              <a:t>1D Performance Snapshot</a:t>
            </a:r>
          </a:p>
        </p:txBody>
      </p:sp>
      <p:pic>
        <p:nvPicPr>
          <p:cNvPr id="11" name="Picture 10" descr="A close up of a currency">
            <a:extLst>
              <a:ext uri="{FF2B5EF4-FFF2-40B4-BE49-F238E27FC236}">
                <a16:creationId xmlns:a16="http://schemas.microsoft.com/office/drawing/2014/main" id="{9318D311-9A30-1E8D-E60E-61FF0B11EC78}"/>
              </a:ext>
            </a:extLst>
          </p:cNvPr>
          <p:cNvPicPr>
            <a:picLocks noChangeAspect="1"/>
          </p:cNvPicPr>
          <p:nvPr/>
        </p:nvPicPr>
        <p:blipFill>
          <a:blip r:embed="rId2"/>
          <a:stretch>
            <a:fillRect/>
          </a:stretch>
        </p:blipFill>
        <p:spPr>
          <a:xfrm>
            <a:off x="332140" y="864227"/>
            <a:ext cx="3199949" cy="1623701"/>
          </a:xfrm>
          <a:prstGeom prst="rect">
            <a:avLst/>
          </a:prstGeom>
        </p:spPr>
      </p:pic>
      <p:pic>
        <p:nvPicPr>
          <p:cNvPr id="12" name="Picture 11">
            <a:extLst>
              <a:ext uri="{FF2B5EF4-FFF2-40B4-BE49-F238E27FC236}">
                <a16:creationId xmlns:a16="http://schemas.microsoft.com/office/drawing/2014/main" id="{24E14AB2-8CF3-6673-0A24-04C0E14C4056}"/>
              </a:ext>
            </a:extLst>
          </p:cNvPr>
          <p:cNvPicPr>
            <a:picLocks noChangeAspect="1"/>
          </p:cNvPicPr>
          <p:nvPr/>
        </p:nvPicPr>
        <p:blipFill>
          <a:blip r:embed="rId3"/>
          <a:stretch>
            <a:fillRect/>
          </a:stretch>
        </p:blipFill>
        <p:spPr>
          <a:xfrm>
            <a:off x="328707" y="2493936"/>
            <a:ext cx="9591930" cy="4534548"/>
          </a:xfrm>
          <a:prstGeom prst="rect">
            <a:avLst/>
          </a:prstGeom>
        </p:spPr>
      </p:pic>
    </p:spTree>
    <p:extLst>
      <p:ext uri="{BB962C8B-B14F-4D97-AF65-F5344CB8AC3E}">
        <p14:creationId xmlns:p14="http://schemas.microsoft.com/office/powerpoint/2010/main" val="1312968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1736A-7E36-7601-2079-5F2633E387E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F972DD3-257D-82F7-FCA9-D2D1CD2DE82A}"/>
              </a:ext>
            </a:extLst>
          </p:cNvPr>
          <p:cNvSpPr>
            <a:spLocks noGrp="1"/>
          </p:cNvSpPr>
          <p:nvPr>
            <p:ph type="ftr" sz="quarter" idx="13"/>
          </p:nvPr>
        </p:nvSpPr>
        <p:spPr/>
        <p:txBody>
          <a:bodyPr/>
          <a:lstStyle/>
          <a:p>
            <a:r>
              <a:rPr lang="en-US">
                <a:ea typeface="LF_Kai"/>
              </a:rPr>
              <a:t>Source(s): </a:t>
            </a:r>
            <a:r>
              <a:rPr lang="en-US" err="1">
                <a:ea typeface="LF_Kai"/>
              </a:rPr>
              <a:t>TradingView</a:t>
            </a:r>
            <a:endParaRPr lang="en-CA" err="1"/>
          </a:p>
        </p:txBody>
      </p:sp>
      <p:sp>
        <p:nvSpPr>
          <p:cNvPr id="4" name="Text Placeholder 3">
            <a:extLst>
              <a:ext uri="{FF2B5EF4-FFF2-40B4-BE49-F238E27FC236}">
                <a16:creationId xmlns:a16="http://schemas.microsoft.com/office/drawing/2014/main" id="{73C8D93A-3091-5DDF-6B02-AA6561554CD6}"/>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99CE01B1-C9A1-D469-B1D1-80F202ED5E55}"/>
              </a:ext>
            </a:extLst>
          </p:cNvPr>
          <p:cNvSpPr>
            <a:spLocks noGrp="1"/>
          </p:cNvSpPr>
          <p:nvPr>
            <p:ph type="title"/>
          </p:nvPr>
        </p:nvSpPr>
        <p:spPr/>
        <p:txBody>
          <a:bodyPr/>
          <a:lstStyle/>
          <a:p>
            <a:r>
              <a:rPr lang="en-US" b="1"/>
              <a:t>1-Year Price Chart </a:t>
            </a:r>
            <a:endParaRPr lang="en-CA" b="1">
              <a:cs typeface="Arial"/>
            </a:endParaRPr>
          </a:p>
        </p:txBody>
      </p:sp>
      <p:pic>
        <p:nvPicPr>
          <p:cNvPr id="15" name="Content Placeholder 14" descr="A line graph with blue and pink lines&#10;&#10;AI-generated content may be incorrect.">
            <a:extLst>
              <a:ext uri="{FF2B5EF4-FFF2-40B4-BE49-F238E27FC236}">
                <a16:creationId xmlns:a16="http://schemas.microsoft.com/office/drawing/2014/main" id="{CF37C14E-8B9F-1A79-D4A9-B46AC4012E5E}"/>
              </a:ext>
            </a:extLst>
          </p:cNvPr>
          <p:cNvPicPr>
            <a:picLocks noGrp="1" noChangeAspect="1"/>
          </p:cNvPicPr>
          <p:nvPr>
            <p:ph sz="quarter" idx="14"/>
          </p:nvPr>
        </p:nvPicPr>
        <p:blipFill>
          <a:blip r:embed="rId2"/>
          <a:stretch>
            <a:fillRect/>
          </a:stretch>
        </p:blipFill>
        <p:spPr bwMode="gray">
          <a:xfrm>
            <a:off x="454482" y="2154081"/>
            <a:ext cx="9276769" cy="346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0774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B90FF-B1A3-6AD9-0F0B-1C9889FB4F2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46F1A9-3269-17A3-34DE-A2C69F3D18F1}"/>
              </a:ext>
            </a:extLst>
          </p:cNvPr>
          <p:cNvSpPr>
            <a:spLocks noGrp="1"/>
          </p:cNvSpPr>
          <p:nvPr>
            <p:ph type="ftr" sz="quarter" idx="13"/>
          </p:nvPr>
        </p:nvSpPr>
        <p:spPr/>
        <p:txBody>
          <a:bodyPr/>
          <a:lstStyle/>
          <a:p>
            <a:r>
              <a:rPr lang="en-US">
                <a:ea typeface="LF_Kai"/>
              </a:rPr>
              <a:t>Source(s): </a:t>
            </a:r>
            <a:r>
              <a:rPr lang="en-US" err="1">
                <a:ea typeface="LF_Kai"/>
              </a:rPr>
              <a:t>TradingView</a:t>
            </a:r>
            <a:endParaRPr lang="en-CA" err="1"/>
          </a:p>
        </p:txBody>
      </p:sp>
      <p:sp>
        <p:nvSpPr>
          <p:cNvPr id="4" name="Text Placeholder 3">
            <a:extLst>
              <a:ext uri="{FF2B5EF4-FFF2-40B4-BE49-F238E27FC236}">
                <a16:creationId xmlns:a16="http://schemas.microsoft.com/office/drawing/2014/main" id="{6E3AA1A4-32C1-6B33-9682-D4CBA240F8B6}"/>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715402D4-70A2-C7F2-3F89-DAD3E85FB7B4}"/>
              </a:ext>
            </a:extLst>
          </p:cNvPr>
          <p:cNvSpPr>
            <a:spLocks noGrp="1"/>
          </p:cNvSpPr>
          <p:nvPr>
            <p:ph type="title"/>
          </p:nvPr>
        </p:nvSpPr>
        <p:spPr/>
        <p:txBody>
          <a:bodyPr/>
          <a:lstStyle/>
          <a:p>
            <a:r>
              <a:rPr lang="en-US" b="1"/>
              <a:t>5-Year Price Chart</a:t>
            </a:r>
            <a:endParaRPr lang="en-CA" b="1">
              <a:cs typeface="Arial"/>
            </a:endParaRPr>
          </a:p>
        </p:txBody>
      </p:sp>
      <p:pic>
        <p:nvPicPr>
          <p:cNvPr id="11" name="Content Placeholder 10" descr="A graph of stock market&#10;&#10;AI-generated content may be incorrect.">
            <a:extLst>
              <a:ext uri="{FF2B5EF4-FFF2-40B4-BE49-F238E27FC236}">
                <a16:creationId xmlns:a16="http://schemas.microsoft.com/office/drawing/2014/main" id="{63DE910E-5DD0-5A3F-D72D-8F3CE155125F}"/>
              </a:ext>
            </a:extLst>
          </p:cNvPr>
          <p:cNvPicPr>
            <a:picLocks noGrp="1" noChangeAspect="1"/>
          </p:cNvPicPr>
          <p:nvPr>
            <p:ph sz="quarter" idx="14"/>
          </p:nvPr>
        </p:nvPicPr>
        <p:blipFill>
          <a:blip r:embed="rId2"/>
          <a:stretch>
            <a:fillRect/>
          </a:stretch>
        </p:blipFill>
        <p:spPr bwMode="gray">
          <a:xfrm>
            <a:off x="331217" y="1708234"/>
            <a:ext cx="9400032" cy="4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367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F3506-6129-A964-B68A-D42EE613189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4D94AE-ED01-B769-2C89-D390BFD4EAB9}"/>
              </a:ext>
            </a:extLst>
          </p:cNvPr>
          <p:cNvSpPr>
            <a:spLocks noGrp="1"/>
          </p:cNvSpPr>
          <p:nvPr>
            <p:ph type="ftr" sz="quarter" idx="13"/>
          </p:nvPr>
        </p:nvSpPr>
        <p:spPr/>
        <p:txBody>
          <a:bodyPr/>
          <a:lstStyle/>
          <a:p>
            <a:r>
              <a:rPr lang="en-CA"/>
              <a:t>Source(s): Canadian Institute of Mining</a:t>
            </a:r>
          </a:p>
          <a:p>
            <a:endParaRPr lang="en-CA"/>
          </a:p>
        </p:txBody>
      </p:sp>
      <p:sp>
        <p:nvSpPr>
          <p:cNvPr id="9" name="Content Placeholder 8">
            <a:extLst>
              <a:ext uri="{FF2B5EF4-FFF2-40B4-BE49-F238E27FC236}">
                <a16:creationId xmlns:a16="http://schemas.microsoft.com/office/drawing/2014/main" id="{4489013B-591C-83EB-2EB0-53484E1187F0}"/>
              </a:ext>
            </a:extLst>
          </p:cNvPr>
          <p:cNvSpPr>
            <a:spLocks noGrp="1"/>
          </p:cNvSpPr>
          <p:nvPr>
            <p:ph sz="quarter" idx="14"/>
          </p:nvPr>
        </p:nvSpPr>
        <p:spPr>
          <a:xfrm>
            <a:off x="314915" y="3318559"/>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Probable</a:t>
            </a:r>
          </a:p>
          <a:p>
            <a:pPr marL="0" indent="0">
              <a:buNone/>
            </a:pPr>
            <a:r>
              <a:rPr lang="en-CA" sz="1600" i="1">
                <a:ea typeface="+mn-lt"/>
                <a:cs typeface="+mn-lt"/>
              </a:rPr>
              <a:t>"A Probable Mineral Reserve is the economically mineable part of an indicated, and in some circumstances, a Measured Mineral Resource. The confidence in the Modifying Factors applying to a Probable Mineral Reserve is lower than that applying to a Proven Mineral Reserve.</a:t>
            </a:r>
          </a:p>
          <a:p>
            <a:pPr marL="0" indent="0">
              <a:buNone/>
            </a:pPr>
            <a:r>
              <a:rPr lang="en-CA" sz="1600" i="1">
                <a:ea typeface="+mn-lt"/>
                <a:cs typeface="+mn-lt"/>
              </a:rPr>
              <a:t>Probable Mineral Reserve estimates must be demonstrated to be economic, at the time of reporting, by at least a Pre-Feasibility Study." </a:t>
            </a:r>
            <a:r>
              <a:rPr lang="en-CA" sz="1400">
                <a:ea typeface="+mn-lt"/>
                <a:cs typeface="+mn-lt"/>
              </a:rPr>
              <a:t>(CIM, 2014)</a:t>
            </a:r>
            <a:endParaRPr lang="en-CA" i="1"/>
          </a:p>
          <a:p>
            <a:pPr marL="0" indent="0">
              <a:buClr>
                <a:srgbClr val="003C60"/>
              </a:buClr>
              <a:buNone/>
            </a:pPr>
            <a:r>
              <a:rPr lang="en-CA" sz="1600" b="1">
                <a:cs typeface="Arial"/>
              </a:rPr>
              <a:t>Proven</a:t>
            </a:r>
            <a:endParaRPr lang="en-US" sz="1600">
              <a:cs typeface="Arial"/>
            </a:endParaRPr>
          </a:p>
          <a:p>
            <a:pPr marL="0" indent="0">
              <a:buNone/>
            </a:pPr>
            <a:r>
              <a:rPr lang="en-CA" sz="1600" i="1">
                <a:ea typeface="+mn-lt"/>
                <a:cs typeface="+mn-lt"/>
              </a:rPr>
              <a:t>"A Proven Mineral Reserve is the economically mineable part of a Measured Mineral Resource. A Proven Mineral Reserve implies a high degree of confidence in the Modifying Factors." </a:t>
            </a:r>
            <a:r>
              <a:rPr lang="en-CA" sz="1400">
                <a:ea typeface="+mn-lt"/>
                <a:cs typeface="+mn-lt"/>
              </a:rPr>
              <a:t>(CIM, 2014)</a:t>
            </a:r>
            <a:endParaRPr lang="en-CA">
              <a:ea typeface="+mn-lt"/>
              <a:cs typeface="+mn-lt"/>
            </a:endParaRPr>
          </a:p>
          <a:p>
            <a:pPr>
              <a:buClr>
                <a:srgbClr val="003C60"/>
              </a:buClr>
            </a:pPr>
            <a:endParaRPr lang="en-CA" sz="1600"/>
          </a:p>
        </p:txBody>
      </p:sp>
      <p:sp>
        <p:nvSpPr>
          <p:cNvPr id="6" name="Title 5">
            <a:extLst>
              <a:ext uri="{FF2B5EF4-FFF2-40B4-BE49-F238E27FC236}">
                <a16:creationId xmlns:a16="http://schemas.microsoft.com/office/drawing/2014/main" id="{7BD5B4F4-AA5F-B206-DA17-42F4F7F59488}"/>
              </a:ext>
            </a:extLst>
          </p:cNvPr>
          <p:cNvSpPr>
            <a:spLocks noGrp="1"/>
          </p:cNvSpPr>
          <p:nvPr>
            <p:ph type="title"/>
          </p:nvPr>
        </p:nvSpPr>
        <p:spPr/>
        <p:txBody>
          <a:bodyPr/>
          <a:lstStyle/>
          <a:p>
            <a:r>
              <a:rPr lang="en-CA"/>
              <a:t>Mineral Reserves</a:t>
            </a:r>
          </a:p>
        </p:txBody>
      </p:sp>
      <p:sp>
        <p:nvSpPr>
          <p:cNvPr id="4" name="Content Placeholder 8">
            <a:extLst>
              <a:ext uri="{FF2B5EF4-FFF2-40B4-BE49-F238E27FC236}">
                <a16:creationId xmlns:a16="http://schemas.microsoft.com/office/drawing/2014/main" id="{1CB85F0C-B791-A24C-1BC1-FDC12071F00B}"/>
              </a:ext>
            </a:extLst>
          </p:cNvPr>
          <p:cNvSpPr txBox="1">
            <a:spLocks/>
          </p:cNvSpPr>
          <p:nvPr/>
        </p:nvSpPr>
        <p:spPr bwMode="gray">
          <a:xfrm>
            <a:off x="320596" y="912748"/>
            <a:ext cx="9432636" cy="205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US"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US"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US"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US"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600" i="1" kern="0">
                <a:ea typeface="+mn-lt"/>
                <a:cs typeface="+mn-lt"/>
              </a:rPr>
              <a:t>"A Mineral Reserve is the economically mineable part of a measured and/or Indicated Mineral Resource. It includes diluting materials and allowances for losses, which may occur when the material is mined or extracted and is defined by studies at pre-feasibility or feasibility level as appropriate that include application of Modifying Factors. Such studies demonstrate that, at the time of reporting, extraction could reasonably be justified.</a:t>
            </a:r>
          </a:p>
          <a:p>
            <a:pPr marL="0" indent="0">
              <a:buNone/>
            </a:pPr>
            <a:r>
              <a:rPr lang="en-CA" sz="1600" i="1" kern="0">
                <a:ea typeface="+mn-lt"/>
                <a:cs typeface="+mn-lt"/>
              </a:rPr>
              <a:t>The public disclosure of a Mineral Reserve must be demonstrated by a Pre-Feasibility Study or Feasibility Study." </a:t>
            </a:r>
            <a:r>
              <a:rPr lang="en-CA" sz="1400" kern="0">
                <a:ea typeface="+mn-lt"/>
                <a:cs typeface="+mn-lt"/>
              </a:rPr>
              <a:t>(CIM, 2014)</a:t>
            </a:r>
            <a:endParaRPr lang="en-CA" i="1"/>
          </a:p>
        </p:txBody>
      </p:sp>
    </p:spTree>
    <p:extLst>
      <p:ext uri="{BB962C8B-B14F-4D97-AF65-F5344CB8AC3E}">
        <p14:creationId xmlns:p14="http://schemas.microsoft.com/office/powerpoint/2010/main" val="27882118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88257-5AA0-86A5-8721-79EB586178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61FA61-37E8-1851-7555-2AA6E66945D5}"/>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FFBB02AD-493A-0942-6942-AEF7054147FB}"/>
              </a:ext>
            </a:extLst>
          </p:cNvPr>
          <p:cNvSpPr>
            <a:spLocks noGrp="1"/>
          </p:cNvSpPr>
          <p:nvPr>
            <p:ph type="ftr" sz="quarter" idx="13"/>
          </p:nvPr>
        </p:nvSpPr>
        <p:spPr/>
        <p:txBody>
          <a:bodyPr/>
          <a:lstStyle/>
          <a:p>
            <a:r>
              <a:rPr lang="en-US">
                <a:ea typeface="LF_Kai"/>
              </a:rPr>
              <a:t>Source(s): </a:t>
            </a:r>
            <a:r>
              <a:rPr lang="en-US" err="1">
                <a:ea typeface="LF_Kai"/>
              </a:rPr>
              <a:t>TradingView</a:t>
            </a:r>
            <a:endParaRPr lang="en-CA" err="1"/>
          </a:p>
        </p:txBody>
      </p:sp>
      <p:sp>
        <p:nvSpPr>
          <p:cNvPr id="4" name="Text Placeholder 3">
            <a:extLst>
              <a:ext uri="{FF2B5EF4-FFF2-40B4-BE49-F238E27FC236}">
                <a16:creationId xmlns:a16="http://schemas.microsoft.com/office/drawing/2014/main" id="{135F5253-C11C-FD82-0AEB-9907300820A5}"/>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760F7EF2-AC95-81AA-16EC-069DC917259B}"/>
              </a:ext>
            </a:extLst>
          </p:cNvPr>
          <p:cNvSpPr>
            <a:spLocks noGrp="1"/>
          </p:cNvSpPr>
          <p:nvPr>
            <p:ph type="title"/>
          </p:nvPr>
        </p:nvSpPr>
        <p:spPr/>
        <p:txBody>
          <a:bodyPr/>
          <a:lstStyle/>
          <a:p>
            <a:r>
              <a:rPr lang="en-US" b="1"/>
              <a:t>10-Year Price Chart</a:t>
            </a:r>
            <a:endParaRPr lang="en-CA" b="1">
              <a:cs typeface="Arial"/>
            </a:endParaRPr>
          </a:p>
        </p:txBody>
      </p:sp>
      <p:pic>
        <p:nvPicPr>
          <p:cNvPr id="9" name="Content Placeholder 8">
            <a:extLst>
              <a:ext uri="{FF2B5EF4-FFF2-40B4-BE49-F238E27FC236}">
                <a16:creationId xmlns:a16="http://schemas.microsoft.com/office/drawing/2014/main" id="{CF672D5C-5239-A2DC-83B9-3B39BD8C9CD5}"/>
              </a:ext>
            </a:extLst>
          </p:cNvPr>
          <p:cNvPicPr>
            <a:picLocks noGrp="1" noChangeAspect="1"/>
          </p:cNvPicPr>
          <p:nvPr>
            <p:ph sz="quarter" idx="14"/>
          </p:nvPr>
        </p:nvPicPr>
        <p:blipFill>
          <a:blip r:embed="rId2"/>
          <a:stretch>
            <a:fillRect/>
          </a:stretch>
        </p:blipFill>
        <p:spPr bwMode="gray">
          <a:xfrm>
            <a:off x="331217" y="1704410"/>
            <a:ext cx="9400032" cy="404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74689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B9709-DE83-E805-E8DE-9F7B8F36EEF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31CCC3D-4756-31C0-9D9B-42B0BFD10F36}"/>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err="1">
              <a:ea typeface="LF_Kai"/>
            </a:endParaRPr>
          </a:p>
        </p:txBody>
      </p:sp>
      <p:sp>
        <p:nvSpPr>
          <p:cNvPr id="6" name="Title 5">
            <a:extLst>
              <a:ext uri="{FF2B5EF4-FFF2-40B4-BE49-F238E27FC236}">
                <a16:creationId xmlns:a16="http://schemas.microsoft.com/office/drawing/2014/main" id="{AF59D560-46D8-A876-15AE-022B43A0206B}"/>
              </a:ext>
            </a:extLst>
          </p:cNvPr>
          <p:cNvSpPr>
            <a:spLocks noGrp="1"/>
          </p:cNvSpPr>
          <p:nvPr>
            <p:ph type="title"/>
          </p:nvPr>
        </p:nvSpPr>
        <p:spPr/>
        <p:txBody>
          <a:bodyPr/>
          <a:lstStyle/>
          <a:p>
            <a:r>
              <a:rPr lang="en-US" b="1"/>
              <a:t>1 Year Price Performance Vs TSX Composite Index and Gold</a:t>
            </a:r>
            <a:endParaRPr lang="en-US" b="1">
              <a:cs typeface="Arial"/>
            </a:endParaRPr>
          </a:p>
        </p:txBody>
      </p:sp>
      <p:sp>
        <p:nvSpPr>
          <p:cNvPr id="13" name="Text Placeholder 12">
            <a:extLst>
              <a:ext uri="{FF2B5EF4-FFF2-40B4-BE49-F238E27FC236}">
                <a16:creationId xmlns:a16="http://schemas.microsoft.com/office/drawing/2014/main" id="{F7C2E425-4773-FCB0-9E0B-691650319310}"/>
              </a:ext>
            </a:extLst>
          </p:cNvPr>
          <p:cNvSpPr>
            <a:spLocks noGrp="1"/>
          </p:cNvSpPr>
          <p:nvPr>
            <p:ph type="body" sz="quarter" idx="12"/>
          </p:nvPr>
        </p:nvSpPr>
        <p:spPr/>
        <p:txBody>
          <a:bodyPr/>
          <a:lstStyle/>
          <a:p>
            <a:endParaRPr lang="en-US"/>
          </a:p>
        </p:txBody>
      </p:sp>
      <p:pic>
        <p:nvPicPr>
          <p:cNvPr id="7" name="Content Placeholder 6">
            <a:extLst>
              <a:ext uri="{FF2B5EF4-FFF2-40B4-BE49-F238E27FC236}">
                <a16:creationId xmlns:a16="http://schemas.microsoft.com/office/drawing/2014/main" id="{1E287915-9B33-6C4B-9C69-AA6865671EC2}"/>
              </a:ext>
            </a:extLst>
          </p:cNvPr>
          <p:cNvPicPr>
            <a:picLocks noGrp="1" noChangeAspect="1"/>
          </p:cNvPicPr>
          <p:nvPr>
            <p:ph sz="quarter" idx="14"/>
          </p:nvPr>
        </p:nvPicPr>
        <p:blipFill>
          <a:blip r:embed="rId2"/>
          <a:stretch>
            <a:fillRect/>
          </a:stretch>
        </p:blipFill>
        <p:spPr bwMode="gray">
          <a:xfrm>
            <a:off x="331217" y="1647226"/>
            <a:ext cx="9407721" cy="474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15364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C9B86-13BF-838A-CC43-E8AEA3367E3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67BFAF-B207-89C6-8617-A8484D48DE2F}"/>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err="1">
              <a:ea typeface="LF_Kai"/>
            </a:endParaRPr>
          </a:p>
          <a:p>
            <a:r>
              <a:rPr lang="en-US">
                <a:ea typeface="LF_Kai"/>
              </a:rPr>
              <a:t> </a:t>
            </a:r>
          </a:p>
        </p:txBody>
      </p:sp>
      <p:sp>
        <p:nvSpPr>
          <p:cNvPr id="6" name="Title 5">
            <a:extLst>
              <a:ext uri="{FF2B5EF4-FFF2-40B4-BE49-F238E27FC236}">
                <a16:creationId xmlns:a16="http://schemas.microsoft.com/office/drawing/2014/main" id="{FAE84700-A1C0-0BCE-A525-AA32D75CE3CE}"/>
              </a:ext>
            </a:extLst>
          </p:cNvPr>
          <p:cNvSpPr>
            <a:spLocks noGrp="1"/>
          </p:cNvSpPr>
          <p:nvPr>
            <p:ph type="title"/>
          </p:nvPr>
        </p:nvSpPr>
        <p:spPr/>
        <p:txBody>
          <a:bodyPr/>
          <a:lstStyle/>
          <a:p>
            <a:r>
              <a:rPr lang="en-US" b="1"/>
              <a:t>1 Year Price Performance Vs ABX &amp; AEM</a:t>
            </a:r>
            <a:endParaRPr lang="en-US" b="1">
              <a:cs typeface="Arial"/>
            </a:endParaRPr>
          </a:p>
        </p:txBody>
      </p:sp>
      <p:sp>
        <p:nvSpPr>
          <p:cNvPr id="13" name="Text Placeholder 12">
            <a:extLst>
              <a:ext uri="{FF2B5EF4-FFF2-40B4-BE49-F238E27FC236}">
                <a16:creationId xmlns:a16="http://schemas.microsoft.com/office/drawing/2014/main" id="{0A97E109-AE16-7C76-6FE9-774E12278FC2}"/>
              </a:ext>
            </a:extLst>
          </p:cNvPr>
          <p:cNvSpPr>
            <a:spLocks noGrp="1"/>
          </p:cNvSpPr>
          <p:nvPr>
            <p:ph type="body" sz="quarter" idx="12"/>
          </p:nvPr>
        </p:nvSpPr>
        <p:spPr/>
        <p:txBody>
          <a:bodyPr/>
          <a:lstStyle/>
          <a:p>
            <a:endParaRPr lang="en-US"/>
          </a:p>
        </p:txBody>
      </p:sp>
      <p:pic>
        <p:nvPicPr>
          <p:cNvPr id="7" name="Content Placeholder 6">
            <a:extLst>
              <a:ext uri="{FF2B5EF4-FFF2-40B4-BE49-F238E27FC236}">
                <a16:creationId xmlns:a16="http://schemas.microsoft.com/office/drawing/2014/main" id="{2E9983DC-889C-74E0-5CB1-3061897FD463}"/>
              </a:ext>
            </a:extLst>
          </p:cNvPr>
          <p:cNvPicPr>
            <a:picLocks noGrp="1" noChangeAspect="1"/>
          </p:cNvPicPr>
          <p:nvPr>
            <p:ph sz="quarter" idx="14"/>
          </p:nvPr>
        </p:nvPicPr>
        <p:blipFill>
          <a:blip r:embed="rId2"/>
          <a:stretch>
            <a:fillRect/>
          </a:stretch>
        </p:blipFill>
        <p:spPr bwMode="gray">
          <a:xfrm>
            <a:off x="331217" y="1763619"/>
            <a:ext cx="9407721" cy="444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23452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9DE4-81EE-8E17-7D5E-AC0AC159651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3CF1C4-15BA-AE72-DB3B-CA8C3F644715}"/>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err="1">
              <a:ea typeface="LF_Kai"/>
            </a:endParaRPr>
          </a:p>
          <a:p>
            <a:r>
              <a:rPr lang="en-US">
                <a:ea typeface="LF_Kai"/>
              </a:rPr>
              <a:t> </a:t>
            </a:r>
          </a:p>
        </p:txBody>
      </p:sp>
      <p:sp>
        <p:nvSpPr>
          <p:cNvPr id="6" name="Title 5">
            <a:extLst>
              <a:ext uri="{FF2B5EF4-FFF2-40B4-BE49-F238E27FC236}">
                <a16:creationId xmlns:a16="http://schemas.microsoft.com/office/drawing/2014/main" id="{7A281B52-F2CE-0EC1-3E26-2B7AD59F7A9B}"/>
              </a:ext>
            </a:extLst>
          </p:cNvPr>
          <p:cNvSpPr>
            <a:spLocks noGrp="1"/>
          </p:cNvSpPr>
          <p:nvPr>
            <p:ph type="title"/>
          </p:nvPr>
        </p:nvSpPr>
        <p:spPr/>
        <p:txBody>
          <a:bodyPr/>
          <a:lstStyle/>
          <a:p>
            <a:r>
              <a:rPr lang="en-US" b="1"/>
              <a:t>5 Year Price Performance Vs TSX Composite Index and Gold</a:t>
            </a:r>
            <a:endParaRPr lang="en-US" b="1">
              <a:cs typeface="Arial"/>
            </a:endParaRPr>
          </a:p>
        </p:txBody>
      </p:sp>
      <p:sp>
        <p:nvSpPr>
          <p:cNvPr id="11" name="Text Placeholder 10">
            <a:extLst>
              <a:ext uri="{FF2B5EF4-FFF2-40B4-BE49-F238E27FC236}">
                <a16:creationId xmlns:a16="http://schemas.microsoft.com/office/drawing/2014/main" id="{EB6ABAB8-6A4F-B169-A38E-7AC392153FC3}"/>
              </a:ext>
            </a:extLst>
          </p:cNvPr>
          <p:cNvSpPr>
            <a:spLocks noGrp="1"/>
          </p:cNvSpPr>
          <p:nvPr>
            <p:ph type="body" sz="quarter" idx="12"/>
          </p:nvPr>
        </p:nvSpPr>
        <p:spPr/>
        <p:txBody>
          <a:bodyPr/>
          <a:lstStyle/>
          <a:p>
            <a:endParaRPr lang="en-US"/>
          </a:p>
        </p:txBody>
      </p:sp>
      <p:pic>
        <p:nvPicPr>
          <p:cNvPr id="7" name="Content Placeholder 6">
            <a:extLst>
              <a:ext uri="{FF2B5EF4-FFF2-40B4-BE49-F238E27FC236}">
                <a16:creationId xmlns:a16="http://schemas.microsoft.com/office/drawing/2014/main" id="{9A4C34B1-CFD8-4EFB-4FD3-086731F0AC1E}"/>
              </a:ext>
            </a:extLst>
          </p:cNvPr>
          <p:cNvPicPr>
            <a:picLocks noGrp="1" noChangeAspect="1"/>
          </p:cNvPicPr>
          <p:nvPr>
            <p:ph sz="quarter" idx="14"/>
          </p:nvPr>
        </p:nvPicPr>
        <p:blipFill>
          <a:blip r:embed="rId2"/>
          <a:stretch>
            <a:fillRect/>
          </a:stretch>
        </p:blipFill>
        <p:spPr bwMode="gray">
          <a:xfrm>
            <a:off x="331217" y="1792771"/>
            <a:ext cx="9407721" cy="430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61447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CCAAC-87D8-2586-B1F8-2E1537F2B7A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C07A33-B93C-9D66-136F-F7718F435AFA}"/>
              </a:ext>
            </a:extLst>
          </p:cNvPr>
          <p:cNvSpPr>
            <a:spLocks noGrp="1"/>
          </p:cNvSpPr>
          <p:nvPr>
            <p:ph type="ftr" sz="quarter" idx="13"/>
          </p:nvPr>
        </p:nvSpPr>
        <p:spPr/>
        <p:txBody>
          <a:bodyPr/>
          <a:lstStyle/>
          <a:p>
            <a:r>
              <a:rPr lang="en-US">
                <a:ea typeface="LF_Kai"/>
                <a:cs typeface="Arial"/>
              </a:rPr>
              <a:t>Source(s): TradingView</a:t>
            </a:r>
            <a:endParaRPr lang="en-US">
              <a:ea typeface="LF_Kai"/>
            </a:endParaRPr>
          </a:p>
          <a:p>
            <a:r>
              <a:rPr lang="en-US">
                <a:ea typeface="LF_Kai"/>
              </a:rPr>
              <a:t> </a:t>
            </a:r>
          </a:p>
        </p:txBody>
      </p:sp>
      <p:sp>
        <p:nvSpPr>
          <p:cNvPr id="6" name="Title 5">
            <a:extLst>
              <a:ext uri="{FF2B5EF4-FFF2-40B4-BE49-F238E27FC236}">
                <a16:creationId xmlns:a16="http://schemas.microsoft.com/office/drawing/2014/main" id="{C3673382-4FAA-7ED2-CC2F-5CAC1EB9369F}"/>
              </a:ext>
            </a:extLst>
          </p:cNvPr>
          <p:cNvSpPr>
            <a:spLocks noGrp="1"/>
          </p:cNvSpPr>
          <p:nvPr>
            <p:ph type="title"/>
          </p:nvPr>
        </p:nvSpPr>
        <p:spPr/>
        <p:txBody>
          <a:bodyPr/>
          <a:lstStyle/>
          <a:p>
            <a:r>
              <a:rPr lang="en-US" b="1"/>
              <a:t>5 Year Price Performance Vs ABX &amp; AEM</a:t>
            </a:r>
            <a:endParaRPr lang="en-US" b="1">
              <a:cs typeface="Arial"/>
            </a:endParaRPr>
          </a:p>
        </p:txBody>
      </p:sp>
      <p:sp>
        <p:nvSpPr>
          <p:cNvPr id="9" name="Text Placeholder 8">
            <a:extLst>
              <a:ext uri="{FF2B5EF4-FFF2-40B4-BE49-F238E27FC236}">
                <a16:creationId xmlns:a16="http://schemas.microsoft.com/office/drawing/2014/main" id="{FB3213EE-C2C1-F124-D430-994BB2B0C066}"/>
              </a:ext>
            </a:extLst>
          </p:cNvPr>
          <p:cNvSpPr>
            <a:spLocks noGrp="1"/>
          </p:cNvSpPr>
          <p:nvPr>
            <p:ph type="body" sz="quarter" idx="12"/>
          </p:nvPr>
        </p:nvSpPr>
        <p:spPr/>
        <p:txBody>
          <a:bodyPr/>
          <a:lstStyle/>
          <a:p>
            <a:endParaRPr lang="en-US"/>
          </a:p>
        </p:txBody>
      </p:sp>
      <p:pic>
        <p:nvPicPr>
          <p:cNvPr id="7" name="Content Placeholder 6">
            <a:extLst>
              <a:ext uri="{FF2B5EF4-FFF2-40B4-BE49-F238E27FC236}">
                <a16:creationId xmlns:a16="http://schemas.microsoft.com/office/drawing/2014/main" id="{42B6AF73-F61E-5573-9A73-7D4A6D5F3527}"/>
              </a:ext>
            </a:extLst>
          </p:cNvPr>
          <p:cNvPicPr>
            <a:picLocks noGrp="1" noChangeAspect="1"/>
          </p:cNvPicPr>
          <p:nvPr>
            <p:ph sz="quarter" idx="14"/>
          </p:nvPr>
        </p:nvPicPr>
        <p:blipFill>
          <a:blip r:embed="rId2"/>
          <a:stretch>
            <a:fillRect/>
          </a:stretch>
        </p:blipFill>
        <p:spPr bwMode="gray">
          <a:xfrm>
            <a:off x="331217" y="1782477"/>
            <a:ext cx="9407721" cy="44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79881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ED75E-16F0-AFB0-F16C-EF6B6ABF2FC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14FC53-5C77-7C54-861E-59944FC7A90B}"/>
              </a:ext>
            </a:extLst>
          </p:cNvPr>
          <p:cNvSpPr>
            <a:spLocks noGrp="1"/>
          </p:cNvSpPr>
          <p:nvPr>
            <p:ph type="ftr" sz="quarter" idx="13"/>
          </p:nvPr>
        </p:nvSpPr>
        <p:spPr/>
        <p:txBody>
          <a:bodyPr/>
          <a:lstStyle/>
          <a:p>
            <a:r>
              <a:rPr lang="en-US">
                <a:ea typeface="LF_Kai"/>
                <a:cs typeface="Arial"/>
              </a:rPr>
              <a:t>Source(s): Bloomberg</a:t>
            </a:r>
            <a:endParaRPr lang="en-US">
              <a:ea typeface="LF_Kai"/>
            </a:endParaRPr>
          </a:p>
          <a:p>
            <a:r>
              <a:rPr lang="en-US">
                <a:ea typeface="LF_Kai"/>
              </a:rPr>
              <a:t> </a:t>
            </a:r>
          </a:p>
        </p:txBody>
      </p:sp>
      <p:sp>
        <p:nvSpPr>
          <p:cNvPr id="6" name="Title 5">
            <a:extLst>
              <a:ext uri="{FF2B5EF4-FFF2-40B4-BE49-F238E27FC236}">
                <a16:creationId xmlns:a16="http://schemas.microsoft.com/office/drawing/2014/main" id="{DB2B59A7-146F-DE9A-80C7-6B50DF855655}"/>
              </a:ext>
            </a:extLst>
          </p:cNvPr>
          <p:cNvSpPr>
            <a:spLocks noGrp="1"/>
          </p:cNvSpPr>
          <p:nvPr>
            <p:ph type="title"/>
          </p:nvPr>
        </p:nvSpPr>
        <p:spPr/>
        <p:txBody>
          <a:bodyPr/>
          <a:lstStyle/>
          <a:p>
            <a:r>
              <a:rPr lang="en-US" b="1"/>
              <a:t>10 Year Price Performance Vs TSX Composite Index and Gold</a:t>
            </a:r>
            <a:endParaRPr lang="en-US" b="1">
              <a:cs typeface="Arial"/>
            </a:endParaRPr>
          </a:p>
        </p:txBody>
      </p:sp>
      <p:sp>
        <p:nvSpPr>
          <p:cNvPr id="9" name="Text Placeholder 8">
            <a:extLst>
              <a:ext uri="{FF2B5EF4-FFF2-40B4-BE49-F238E27FC236}">
                <a16:creationId xmlns:a16="http://schemas.microsoft.com/office/drawing/2014/main" id="{B7CD203E-31E8-CDB2-9728-79D56910EEB4}"/>
              </a:ext>
            </a:extLst>
          </p:cNvPr>
          <p:cNvSpPr>
            <a:spLocks noGrp="1"/>
          </p:cNvSpPr>
          <p:nvPr>
            <p:ph type="body" sz="quarter" idx="12"/>
          </p:nvPr>
        </p:nvSpPr>
        <p:spPr/>
        <p:txBody>
          <a:bodyPr/>
          <a:lstStyle/>
          <a:p>
            <a:endParaRPr lang="en-US"/>
          </a:p>
        </p:txBody>
      </p:sp>
      <p:pic>
        <p:nvPicPr>
          <p:cNvPr id="7" name="Content Placeholder 6">
            <a:extLst>
              <a:ext uri="{FF2B5EF4-FFF2-40B4-BE49-F238E27FC236}">
                <a16:creationId xmlns:a16="http://schemas.microsoft.com/office/drawing/2014/main" id="{629829CD-C183-2156-B0D6-6B82639A54E9}"/>
              </a:ext>
            </a:extLst>
          </p:cNvPr>
          <p:cNvPicPr>
            <a:picLocks noGrp="1" noChangeAspect="1"/>
          </p:cNvPicPr>
          <p:nvPr>
            <p:ph sz="quarter" idx="14"/>
          </p:nvPr>
        </p:nvPicPr>
        <p:blipFill>
          <a:blip r:embed="rId2"/>
          <a:stretch>
            <a:fillRect/>
          </a:stretch>
        </p:blipFill>
        <p:spPr bwMode="gray">
          <a:xfrm>
            <a:off x="331217" y="1800574"/>
            <a:ext cx="9407721" cy="436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6154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B1B5F-0666-DB15-2459-9CD4F7CC034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082678-E6DA-8567-CCE5-6FBE3E3B4BCB}"/>
              </a:ext>
            </a:extLst>
          </p:cNvPr>
          <p:cNvSpPr>
            <a:spLocks noGrp="1"/>
          </p:cNvSpPr>
          <p:nvPr>
            <p:ph type="ftr" sz="quarter" idx="13"/>
          </p:nvPr>
        </p:nvSpPr>
        <p:spPr/>
        <p:txBody>
          <a:bodyPr/>
          <a:lstStyle/>
          <a:p>
            <a:r>
              <a:rPr lang="en-US">
                <a:ea typeface="LF_Kai"/>
                <a:cs typeface="Arial"/>
              </a:rPr>
              <a:t>Source(s): TradingView</a:t>
            </a:r>
            <a:endParaRPr lang="en-US">
              <a:ea typeface="LF_Kai"/>
            </a:endParaRPr>
          </a:p>
        </p:txBody>
      </p:sp>
      <p:sp>
        <p:nvSpPr>
          <p:cNvPr id="6" name="Title 5">
            <a:extLst>
              <a:ext uri="{FF2B5EF4-FFF2-40B4-BE49-F238E27FC236}">
                <a16:creationId xmlns:a16="http://schemas.microsoft.com/office/drawing/2014/main" id="{20AE3CE2-8397-072F-1A97-ADA6D36ED7C7}"/>
              </a:ext>
            </a:extLst>
          </p:cNvPr>
          <p:cNvSpPr>
            <a:spLocks noGrp="1"/>
          </p:cNvSpPr>
          <p:nvPr>
            <p:ph type="title"/>
          </p:nvPr>
        </p:nvSpPr>
        <p:spPr/>
        <p:txBody>
          <a:bodyPr/>
          <a:lstStyle/>
          <a:p>
            <a:r>
              <a:rPr lang="en-US" b="1"/>
              <a:t>10 Year Price Performance Vs ABX &amp; AEM</a:t>
            </a:r>
            <a:endParaRPr lang="en-US" b="1">
              <a:cs typeface="Arial"/>
            </a:endParaRPr>
          </a:p>
        </p:txBody>
      </p:sp>
      <p:sp>
        <p:nvSpPr>
          <p:cNvPr id="12" name="Text Placeholder 11">
            <a:extLst>
              <a:ext uri="{FF2B5EF4-FFF2-40B4-BE49-F238E27FC236}">
                <a16:creationId xmlns:a16="http://schemas.microsoft.com/office/drawing/2014/main" id="{A9A984CE-A61B-DCAB-7A6C-981C78C2E159}"/>
              </a:ext>
            </a:extLst>
          </p:cNvPr>
          <p:cNvSpPr>
            <a:spLocks noGrp="1"/>
          </p:cNvSpPr>
          <p:nvPr>
            <p:ph type="body" sz="quarter" idx="12"/>
          </p:nvPr>
        </p:nvSpPr>
        <p:spPr/>
        <p:txBody>
          <a:bodyPr/>
          <a:lstStyle/>
          <a:p>
            <a:endParaRPr lang="en-US"/>
          </a:p>
        </p:txBody>
      </p:sp>
      <p:pic>
        <p:nvPicPr>
          <p:cNvPr id="7" name="Content Placeholder 6">
            <a:extLst>
              <a:ext uri="{FF2B5EF4-FFF2-40B4-BE49-F238E27FC236}">
                <a16:creationId xmlns:a16="http://schemas.microsoft.com/office/drawing/2014/main" id="{14291090-A707-780C-EF5E-54941C12053A}"/>
              </a:ext>
            </a:extLst>
          </p:cNvPr>
          <p:cNvPicPr>
            <a:picLocks noGrp="1" noChangeAspect="1"/>
          </p:cNvPicPr>
          <p:nvPr>
            <p:ph sz="quarter" idx="14"/>
          </p:nvPr>
        </p:nvPicPr>
        <p:blipFill>
          <a:blip r:embed="rId2"/>
          <a:stretch>
            <a:fillRect/>
          </a:stretch>
        </p:blipFill>
        <p:spPr bwMode="gray">
          <a:xfrm>
            <a:off x="331217" y="1781249"/>
            <a:ext cx="9407721" cy="440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05841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91071-AA25-6FFB-C327-E342568B810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4B2BF0-0872-1F7E-0653-660EF370E37C}"/>
              </a:ext>
            </a:extLst>
          </p:cNvPr>
          <p:cNvSpPr>
            <a:spLocks noGrp="1"/>
          </p:cNvSpPr>
          <p:nvPr>
            <p:ph sz="quarter" idx="14"/>
          </p:nvPr>
        </p:nvSpPr>
        <p:spPr/>
        <p:txBody>
          <a:bodyPr/>
          <a:lstStyle/>
          <a:p>
            <a:r>
              <a:rPr lang="en-US">
                <a:ea typeface="+mn-lt"/>
                <a:cs typeface="+mn-lt"/>
              </a:rPr>
              <a:t>Kinross Gold is a Canadian-based senior gold producer headquartered in Toronto</a:t>
            </a:r>
            <a:endParaRPr lang="en-US"/>
          </a:p>
          <a:p>
            <a:r>
              <a:rPr lang="en-US">
                <a:ea typeface="+mn-lt"/>
                <a:cs typeface="+mn-lt"/>
              </a:rPr>
              <a:t>The company produced approximately 2.2 million gold-equivalent ounces in 2024</a:t>
            </a:r>
          </a:p>
          <a:p>
            <a:r>
              <a:rPr lang="en-US">
                <a:ea typeface="+mn-lt"/>
                <a:cs typeface="+mn-lt"/>
              </a:rPr>
              <a:t>Kinross operates in the Americas and West Africa after selling its Russian assets in 2022</a:t>
            </a:r>
            <a:r>
              <a:rPr lang="en-US"/>
              <a:t> </a:t>
            </a:r>
          </a:p>
          <a:p>
            <a:r>
              <a:rPr lang="en-US">
                <a:ea typeface="+mn-lt"/>
                <a:cs typeface="+mn-lt"/>
              </a:rPr>
              <a:t>Production is split roughly 75 % in the Americas and 25 % in West Africa</a:t>
            </a:r>
          </a:p>
          <a:p>
            <a:r>
              <a:rPr lang="en-US">
                <a:ea typeface="+mn-lt"/>
                <a:cs typeface="+mn-lt"/>
              </a:rPr>
              <a:t>The company has a portfolio of six producing mines: Paracatu (Brazil), </a:t>
            </a:r>
            <a:r>
              <a:rPr lang="en-US" err="1">
                <a:ea typeface="+mn-lt"/>
                <a:cs typeface="+mn-lt"/>
              </a:rPr>
              <a:t>Tasiast</a:t>
            </a:r>
            <a:r>
              <a:rPr lang="en-US">
                <a:ea typeface="+mn-lt"/>
                <a:cs typeface="+mn-lt"/>
              </a:rPr>
              <a:t> (Mauritania), La </a:t>
            </a:r>
            <a:r>
              <a:rPr lang="en-US" err="1">
                <a:ea typeface="+mn-lt"/>
                <a:cs typeface="+mn-lt"/>
              </a:rPr>
              <a:t>Coipa</a:t>
            </a:r>
            <a:r>
              <a:rPr lang="en-US">
                <a:ea typeface="+mn-lt"/>
                <a:cs typeface="+mn-lt"/>
              </a:rPr>
              <a:t> (Chile), Fort Knox (Alaska), Round Mountain (Nevada), and Bald Mountain (Nevada)</a:t>
            </a:r>
          </a:p>
          <a:p>
            <a:r>
              <a:rPr lang="en-US">
                <a:ea typeface="+mn-lt"/>
                <a:cs typeface="+mn-lt"/>
              </a:rPr>
              <a:t>More than half of Kinross’s operations are in moderate- to higher-risk jurisdictions, primarily Mauritania, Brazil, and Chile</a:t>
            </a:r>
            <a:endParaRPr lang="en-US"/>
          </a:p>
          <a:p>
            <a:r>
              <a:rPr lang="en-US">
                <a:ea typeface="+mn-lt"/>
                <a:cs typeface="+mn-lt"/>
              </a:rPr>
              <a:t>Paracatu and </a:t>
            </a:r>
            <a:r>
              <a:rPr lang="en-US" err="1">
                <a:ea typeface="+mn-lt"/>
                <a:cs typeface="+mn-lt"/>
              </a:rPr>
              <a:t>Tasiast</a:t>
            </a:r>
            <a:r>
              <a:rPr lang="en-US">
                <a:ea typeface="+mn-lt"/>
                <a:cs typeface="+mn-lt"/>
              </a:rPr>
              <a:t> remain the largest contributors, representing ~60% of total 2024 production.</a:t>
            </a:r>
          </a:p>
          <a:p>
            <a:r>
              <a:rPr lang="en-US">
                <a:ea typeface="+mn-lt"/>
                <a:cs typeface="+mn-lt"/>
              </a:rPr>
              <a:t>In 2022, the company acquired the Great Bear Project in Ontario and continues to advance it toward initial production later this decade</a:t>
            </a:r>
          </a:p>
          <a:p>
            <a:r>
              <a:rPr lang="en-US">
                <a:ea typeface="+mn-lt"/>
                <a:cs typeface="+mn-lt"/>
              </a:rPr>
              <a:t>Kinross generated record free cash flow of US $646 million in Q2 2025, supporting dividends and share buybacks</a:t>
            </a:r>
          </a:p>
        </p:txBody>
      </p:sp>
      <p:sp>
        <p:nvSpPr>
          <p:cNvPr id="3" name="Title 2">
            <a:extLst>
              <a:ext uri="{FF2B5EF4-FFF2-40B4-BE49-F238E27FC236}">
                <a16:creationId xmlns:a16="http://schemas.microsoft.com/office/drawing/2014/main" id="{AC313B7F-C48B-E9FE-8D8E-FE1BE34DFF13}"/>
              </a:ext>
            </a:extLst>
          </p:cNvPr>
          <p:cNvSpPr>
            <a:spLocks noGrp="1"/>
          </p:cNvSpPr>
          <p:nvPr>
            <p:ph type="title"/>
          </p:nvPr>
        </p:nvSpPr>
        <p:spPr/>
        <p:txBody>
          <a:bodyPr/>
          <a:lstStyle/>
          <a:p>
            <a:r>
              <a:rPr lang="en-US" b="1"/>
              <a:t>Company Overview &amp; Key Statistics</a:t>
            </a:r>
            <a:endParaRPr lang="en-CA" b="1"/>
          </a:p>
        </p:txBody>
      </p:sp>
      <p:sp>
        <p:nvSpPr>
          <p:cNvPr id="5" name="Text Placeholder 4">
            <a:extLst>
              <a:ext uri="{FF2B5EF4-FFF2-40B4-BE49-F238E27FC236}">
                <a16:creationId xmlns:a16="http://schemas.microsoft.com/office/drawing/2014/main" id="{82F210BA-22D3-6DBD-4B6C-1D9BD8809447}"/>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927B2A7-D7DB-3CBB-585D-3F1B5FD2F1CB}"/>
              </a:ext>
            </a:extLst>
          </p:cNvPr>
          <p:cNvSpPr>
            <a:spLocks noGrp="1"/>
          </p:cNvSpPr>
          <p:nvPr>
            <p:ph type="ftr" sz="quarter" idx="3"/>
          </p:nvPr>
        </p:nvSpPr>
        <p:spPr/>
        <p:txBody>
          <a:bodyPr/>
          <a:lstStyle/>
          <a:p>
            <a:r>
              <a:rPr lang="en-US">
                <a:ea typeface="LF_Kai"/>
              </a:rPr>
              <a:t>Source(s): </a:t>
            </a:r>
            <a:r>
              <a:rPr lang="en-US">
                <a:ea typeface="+mn-lt"/>
                <a:cs typeface="+mn-lt"/>
              </a:rPr>
              <a:t>Company filings;</a:t>
            </a:r>
            <a:r>
              <a:rPr lang="en-US">
                <a:ea typeface="LF_Kai"/>
                <a:cs typeface="Arial"/>
              </a:rPr>
              <a:t> </a:t>
            </a:r>
            <a:r>
              <a:rPr lang="en-US">
                <a:ea typeface="LF_Kai"/>
              </a:rPr>
              <a:t>Globe and Mail Investor</a:t>
            </a:r>
            <a:endParaRPr lang="en-CA">
              <a:ea typeface="LF_Kai"/>
            </a:endParaRPr>
          </a:p>
        </p:txBody>
      </p:sp>
      <p:sp>
        <p:nvSpPr>
          <p:cNvPr id="7" name="Content Placeholder 6">
            <a:extLst>
              <a:ext uri="{FF2B5EF4-FFF2-40B4-BE49-F238E27FC236}">
                <a16:creationId xmlns:a16="http://schemas.microsoft.com/office/drawing/2014/main" id="{71BEB530-4141-00DD-C3AF-7EC6B8BB96A0}"/>
              </a:ext>
            </a:extLst>
          </p:cNvPr>
          <p:cNvSpPr>
            <a:spLocks noGrp="1"/>
          </p:cNvSpPr>
          <p:nvPr>
            <p:ph sz="quarter" idx="18"/>
          </p:nvPr>
        </p:nvSpPr>
        <p:spPr/>
        <p:txBody>
          <a:bodyPr/>
          <a:lstStyle/>
          <a:p>
            <a:r>
              <a:rPr lang="en-US"/>
              <a:t>Company Overview</a:t>
            </a:r>
            <a:endParaRPr lang="en-CA"/>
          </a:p>
        </p:txBody>
      </p:sp>
      <p:sp>
        <p:nvSpPr>
          <p:cNvPr id="8" name="Content Placeholder 7">
            <a:extLst>
              <a:ext uri="{FF2B5EF4-FFF2-40B4-BE49-F238E27FC236}">
                <a16:creationId xmlns:a16="http://schemas.microsoft.com/office/drawing/2014/main" id="{9FEB7ACD-1A6D-8C8A-D89E-BC63ACEC49DB}"/>
              </a:ext>
            </a:extLst>
          </p:cNvPr>
          <p:cNvSpPr>
            <a:spLocks noGrp="1"/>
          </p:cNvSpPr>
          <p:nvPr>
            <p:ph sz="quarter" idx="19"/>
          </p:nvPr>
        </p:nvSpPr>
        <p:spPr/>
        <p:txBody>
          <a:bodyPr/>
          <a:lstStyle/>
          <a:p>
            <a:r>
              <a:rPr lang="en-US"/>
              <a:t>Key Statistics </a:t>
            </a:r>
            <a:endParaRPr lang="en-CA"/>
          </a:p>
        </p:txBody>
      </p:sp>
      <p:graphicFrame>
        <p:nvGraphicFramePr>
          <p:cNvPr id="17" name="Content Placeholder 16">
            <a:extLst>
              <a:ext uri="{FF2B5EF4-FFF2-40B4-BE49-F238E27FC236}">
                <a16:creationId xmlns:a16="http://schemas.microsoft.com/office/drawing/2014/main" id="{705686B7-2F49-14D2-27DB-2C9A0C4F3792}"/>
              </a:ext>
            </a:extLst>
          </p:cNvPr>
          <p:cNvGraphicFramePr>
            <a:graphicFrameLocks noGrp="1"/>
          </p:cNvGraphicFramePr>
          <p:nvPr>
            <p:ph sz="quarter" idx="15"/>
            <p:extLst>
              <p:ext uri="{D42A27DB-BD31-4B8C-83A1-F6EECF244321}">
                <p14:modId xmlns:p14="http://schemas.microsoft.com/office/powerpoint/2010/main" val="2839703286"/>
              </p:ext>
            </p:extLst>
          </p:nvPr>
        </p:nvGraphicFramePr>
        <p:xfrm>
          <a:off x="5118607" y="1406876"/>
          <a:ext cx="4608576" cy="5250516"/>
        </p:xfrm>
        <a:graphic>
          <a:graphicData uri="http://schemas.openxmlformats.org/drawingml/2006/table">
            <a:tbl>
              <a:tblPr/>
              <a:tblGrid>
                <a:gridCol w="2894275">
                  <a:extLst>
                    <a:ext uri="{9D8B030D-6E8A-4147-A177-3AD203B41FA5}">
                      <a16:colId xmlns:a16="http://schemas.microsoft.com/office/drawing/2014/main" val="1333618142"/>
                    </a:ext>
                  </a:extLst>
                </a:gridCol>
                <a:gridCol w="1714301">
                  <a:extLst>
                    <a:ext uri="{9D8B030D-6E8A-4147-A177-3AD203B41FA5}">
                      <a16:colId xmlns:a16="http://schemas.microsoft.com/office/drawing/2014/main" val="3571352956"/>
                    </a:ext>
                  </a:extLst>
                </a:gridCol>
              </a:tblGrid>
              <a:tr h="437543">
                <a:tc>
                  <a:txBody>
                    <a:bodyPr/>
                    <a:lstStyle/>
                    <a:p>
                      <a:pPr algn="l" fontAlgn="b">
                        <a:buNone/>
                      </a:pPr>
                      <a:r>
                        <a:rPr lang="en-CA" sz="1200" b="0" i="0" u="none" strike="noStrike">
                          <a:solidFill>
                            <a:srgbClr val="000000"/>
                          </a:solidFill>
                          <a:effectLst/>
                          <a:latin typeface="Arial"/>
                        </a:rPr>
                        <a:t>52 Week Range ($)</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a:solidFill>
                            <a:srgbClr val="000000"/>
                          </a:solidFill>
                          <a:effectLst/>
                          <a:latin typeface="Arial"/>
                        </a:rPr>
                        <a:t>12.79 - 39.09</a:t>
                      </a:r>
                      <a:endParaRPr lang="en-US"/>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25760134"/>
                  </a:ext>
                </a:extLst>
              </a:tr>
              <a:tr h="437543">
                <a:tc>
                  <a:txBody>
                    <a:bodyPr/>
                    <a:lstStyle/>
                    <a:p>
                      <a:pPr algn="l" fontAlgn="b">
                        <a:buNone/>
                      </a:pPr>
                      <a:r>
                        <a:rPr lang="en-CA" sz="1200" b="0" i="0" u="none" strike="noStrike">
                          <a:solidFill>
                            <a:srgbClr val="000000"/>
                          </a:solidFill>
                          <a:effectLst/>
                          <a:latin typeface="Arial"/>
                        </a:rPr>
                        <a:t>Volume</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a:solidFill>
                            <a:srgbClr val="232A31"/>
                          </a:solidFill>
                          <a:effectLst/>
                          <a:latin typeface="Arial"/>
                        </a:rPr>
                        <a:t>2,901,122</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595483696"/>
                  </a:ext>
                </a:extLst>
              </a:tr>
              <a:tr h="437543">
                <a:tc>
                  <a:txBody>
                    <a:bodyPr/>
                    <a:lstStyle/>
                    <a:p>
                      <a:pPr algn="l" fontAlgn="b">
                        <a:buNone/>
                      </a:pPr>
                      <a:r>
                        <a:rPr lang="en-CA" sz="1200" b="0" i="0" u="none" strike="noStrike">
                          <a:solidFill>
                            <a:srgbClr val="000000"/>
                          </a:solidFill>
                          <a:effectLst/>
                          <a:latin typeface="Arial"/>
                        </a:rPr>
                        <a:t>Market Cap</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38.843B</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27389262"/>
                  </a:ext>
                </a:extLst>
              </a:tr>
              <a:tr h="437543">
                <a:tc>
                  <a:txBody>
                    <a:bodyPr/>
                    <a:lstStyle/>
                    <a:p>
                      <a:pPr algn="l" fontAlgn="b">
                        <a:buNone/>
                      </a:pPr>
                      <a:r>
                        <a:rPr lang="en-CA" sz="1200" b="0" i="0" u="none" strike="noStrike">
                          <a:solidFill>
                            <a:srgbClr val="000000"/>
                          </a:solidFill>
                          <a:effectLst/>
                          <a:latin typeface="Arial"/>
                        </a:rPr>
                        <a:t>36-Month Beta</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1.04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73255839"/>
                  </a:ext>
                </a:extLst>
              </a:tr>
              <a:tr h="437543">
                <a:tc>
                  <a:txBody>
                    <a:bodyPr/>
                    <a:lstStyle/>
                    <a:p>
                      <a:pPr algn="l" fontAlgn="b">
                        <a:buNone/>
                      </a:pPr>
                      <a:r>
                        <a:rPr lang="en-CA" sz="1200" b="0" i="0" u="none" strike="noStrike">
                          <a:solidFill>
                            <a:srgbClr val="000000"/>
                          </a:solidFill>
                          <a:effectLst/>
                          <a:latin typeface="Arial"/>
                        </a:rPr>
                        <a:t>PE Ratio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a:solidFill>
                            <a:srgbClr val="232A31"/>
                          </a:solidFill>
                          <a:effectLst/>
                          <a:latin typeface="Arial"/>
                        </a:rPr>
                        <a:t>18.35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31341143"/>
                  </a:ext>
                </a:extLst>
              </a:tr>
              <a:tr h="437543">
                <a:tc>
                  <a:txBody>
                    <a:bodyPr/>
                    <a:lstStyle/>
                    <a:p>
                      <a:pPr algn="l" fontAlgn="b">
                        <a:buNone/>
                      </a:pPr>
                      <a:r>
                        <a:rPr lang="en-CA" sz="1200" b="0" i="0" u="none" strike="noStrike">
                          <a:solidFill>
                            <a:srgbClr val="000000"/>
                          </a:solidFill>
                          <a:effectLst/>
                          <a:latin typeface="Arial"/>
                        </a:rPr>
                        <a:t>EPS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1.75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7196960"/>
                  </a:ext>
                </a:extLst>
              </a:tr>
              <a:tr h="437543">
                <a:tc>
                  <a:txBody>
                    <a:bodyPr/>
                    <a:lstStyle/>
                    <a:p>
                      <a:pPr algn="l" fontAlgn="b">
                        <a:buNone/>
                      </a:pPr>
                      <a:r>
                        <a:rPr lang="en-CA" sz="1200" b="0" i="0" u="none" strike="noStrike">
                          <a:solidFill>
                            <a:srgbClr val="000000"/>
                          </a:solidFill>
                          <a:effectLst/>
                          <a:latin typeface="Arial"/>
                        </a:rPr>
                        <a:t>Forward Dividend Yield</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0.52%</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35043879"/>
                  </a:ext>
                </a:extLst>
              </a:tr>
              <a:tr h="437543">
                <a:tc>
                  <a:txBody>
                    <a:bodyPr/>
                    <a:lstStyle/>
                    <a:p>
                      <a:pPr algn="l" fontAlgn="b">
                        <a:buNone/>
                      </a:pPr>
                      <a:r>
                        <a:rPr lang="en-CA" sz="1200" b="0" i="0" u="none" strike="noStrike">
                          <a:solidFill>
                            <a:srgbClr val="000000"/>
                          </a:solidFill>
                          <a:effectLst/>
                          <a:latin typeface="Arial"/>
                        </a:rPr>
                        <a:t>1-Year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a:solidFill>
                            <a:srgbClr val="232A31"/>
                          </a:solidFill>
                          <a:effectLst/>
                          <a:latin typeface="Arial"/>
                        </a:rPr>
                        <a:t>121.39%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73833882"/>
                  </a:ext>
                </a:extLst>
              </a:tr>
              <a:tr h="437543">
                <a:tc>
                  <a:txBody>
                    <a:bodyPr/>
                    <a:lstStyle/>
                    <a:p>
                      <a:pPr algn="l" fontAlgn="b">
                        <a:buNone/>
                      </a:pPr>
                      <a:r>
                        <a:rPr lang="en-CA" sz="1200" b="0" i="0" u="none" strike="noStrike">
                          <a:solidFill>
                            <a:srgbClr val="000000"/>
                          </a:solidFill>
                          <a:effectLst/>
                          <a:latin typeface="Arial"/>
                        </a:rPr>
                        <a:t>3-Year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a:solidFill>
                            <a:srgbClr val="232A31"/>
                          </a:solidFill>
                          <a:effectLst/>
                          <a:latin typeface="Arial"/>
                        </a:rPr>
                        <a:t>509.37%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118043186"/>
                  </a:ext>
                </a:extLst>
              </a:tr>
              <a:tr h="437543">
                <a:tc>
                  <a:txBody>
                    <a:bodyPr/>
                    <a:lstStyle/>
                    <a:p>
                      <a:pPr algn="l" fontAlgn="b">
                        <a:buNone/>
                      </a:pPr>
                      <a:r>
                        <a:rPr lang="en-CA" sz="1200" b="0" i="0" u="none" strike="noStrike">
                          <a:solidFill>
                            <a:srgbClr val="000000"/>
                          </a:solidFill>
                          <a:effectLst/>
                          <a:latin typeface="Arial"/>
                        </a:rPr>
                        <a:t>5-Year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a:solidFill>
                            <a:srgbClr val="232A31"/>
                          </a:solidFill>
                          <a:effectLst/>
                          <a:latin typeface="Arial"/>
                        </a:rPr>
                        <a:t>179.81%</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27387897"/>
                  </a:ext>
                </a:extLst>
              </a:tr>
              <a:tr h="437543">
                <a:tc>
                  <a:txBody>
                    <a:bodyPr/>
                    <a:lstStyle/>
                    <a:p>
                      <a:pPr algn="l" fontAlgn="b">
                        <a:buNone/>
                      </a:pPr>
                      <a:r>
                        <a:rPr lang="en-CA" sz="1200" b="0" i="0" u="none" strike="noStrike">
                          <a:solidFill>
                            <a:srgbClr val="000000"/>
                          </a:solidFill>
                          <a:effectLst/>
                          <a:latin typeface="Arial"/>
                        </a:rPr>
                        <a:t>5-Year Revenue Growth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8.04%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72798044"/>
                  </a:ext>
                </a:extLst>
              </a:tr>
              <a:tr h="437543">
                <a:tc>
                  <a:txBody>
                    <a:bodyPr/>
                    <a:lstStyle/>
                    <a:p>
                      <a:pPr algn="l" fontAlgn="b">
                        <a:buNone/>
                      </a:pPr>
                      <a:r>
                        <a:rPr lang="en-CA" sz="1200" b="0" i="0" u="none" strike="noStrike">
                          <a:solidFill>
                            <a:srgbClr val="000000"/>
                          </a:solidFill>
                          <a:effectLst/>
                          <a:latin typeface="Arial"/>
                        </a:rPr>
                        <a:t>5-Year Earnings Growth</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b">
                        <a:buNone/>
                      </a:pPr>
                      <a:r>
                        <a:rPr lang="en-CA" sz="1200" b="0" i="0" u="none" strike="noStrike">
                          <a:solidFill>
                            <a:srgbClr val="232A31"/>
                          </a:solidFill>
                          <a:effectLst/>
                          <a:latin typeface="Arial"/>
                        </a:rPr>
                        <a:t>6.20%</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2477788851"/>
                  </a:ext>
                </a:extLst>
              </a:tr>
            </a:tbl>
          </a:graphicData>
        </a:graphic>
      </p:graphicFrame>
    </p:spTree>
    <p:extLst>
      <p:ext uri="{BB962C8B-B14F-4D97-AF65-F5344CB8AC3E}">
        <p14:creationId xmlns:p14="http://schemas.microsoft.com/office/powerpoint/2010/main" val="24910784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83C63-B245-6863-920F-2F553A0AB3B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981FAE-9F85-90F0-509F-BDD48E2827CC}"/>
              </a:ext>
            </a:extLst>
          </p:cNvPr>
          <p:cNvSpPr>
            <a:spLocks noGrp="1"/>
          </p:cNvSpPr>
          <p:nvPr>
            <p:ph type="ftr" sz="quarter" idx="13"/>
          </p:nvPr>
        </p:nvSpPr>
        <p:spPr/>
        <p:txBody>
          <a:bodyPr/>
          <a:lstStyle/>
          <a:p>
            <a:r>
              <a:rPr lang="en-US">
                <a:ea typeface="LF_Kai"/>
                <a:cs typeface="Arial"/>
              </a:rPr>
              <a:t>Source(s): The Globe and Mail, Company filings </a:t>
            </a:r>
            <a:endParaRPr lang="en-US">
              <a:ea typeface="LF_Kai"/>
            </a:endParaRPr>
          </a:p>
        </p:txBody>
      </p:sp>
      <p:sp>
        <p:nvSpPr>
          <p:cNvPr id="4" name="Text Placeholder 3">
            <a:extLst>
              <a:ext uri="{FF2B5EF4-FFF2-40B4-BE49-F238E27FC236}">
                <a16:creationId xmlns:a16="http://schemas.microsoft.com/office/drawing/2014/main" id="{143BFCD1-0C49-8B9B-A8D4-4266F5145927}"/>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B8E20B3B-24F7-6001-A060-3A51C7177482}"/>
              </a:ext>
            </a:extLst>
          </p:cNvPr>
          <p:cNvSpPr>
            <a:spLocks noGrp="1"/>
          </p:cNvSpPr>
          <p:nvPr>
            <p:ph type="title"/>
          </p:nvPr>
        </p:nvSpPr>
        <p:spPr/>
        <p:txBody>
          <a:bodyPr/>
          <a:lstStyle/>
          <a:p>
            <a:r>
              <a:rPr lang="en-US" b="1"/>
              <a:t>YTD Price Performance</a:t>
            </a:r>
            <a:endParaRPr lang="en-CA" b="1"/>
          </a:p>
        </p:txBody>
      </p:sp>
      <p:sp>
        <p:nvSpPr>
          <p:cNvPr id="10" name="Content Placeholder 6">
            <a:extLst>
              <a:ext uri="{FF2B5EF4-FFF2-40B4-BE49-F238E27FC236}">
                <a16:creationId xmlns:a16="http://schemas.microsoft.com/office/drawing/2014/main" id="{1EBA2485-FCFD-65B5-32FD-B2CC94D403B6}"/>
              </a:ext>
            </a:extLst>
          </p:cNvPr>
          <p:cNvSpPr txBox="1">
            <a:spLocks/>
          </p:cNvSpPr>
          <p:nvPr/>
        </p:nvSpPr>
        <p:spPr>
          <a:xfrm>
            <a:off x="327151" y="1079732"/>
            <a:ext cx="9403582" cy="5751773"/>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b="1" kern="0">
                <a:ea typeface="+mn-lt"/>
                <a:cs typeface="+mn-lt"/>
              </a:rPr>
              <a:t>Q2 2025 Highlights</a:t>
            </a:r>
            <a:endParaRPr lang="en-US">
              <a:ea typeface="+mn-lt"/>
              <a:cs typeface="+mn-lt"/>
            </a:endParaRPr>
          </a:p>
          <a:p>
            <a:r>
              <a:rPr lang="en-US" kern="0">
                <a:ea typeface="+mn-lt"/>
                <a:cs typeface="+mn-lt"/>
              </a:rPr>
              <a:t>Record revenue of </a:t>
            </a:r>
            <a:r>
              <a:rPr lang="en-US" b="1" kern="0">
                <a:ea typeface="+mn-lt"/>
                <a:cs typeface="+mn-lt"/>
              </a:rPr>
              <a:t>USD 1.73 billion</a:t>
            </a:r>
            <a:r>
              <a:rPr lang="en-US" kern="0">
                <a:ea typeface="+mn-lt"/>
                <a:cs typeface="+mn-lt"/>
              </a:rPr>
              <a:t>, up 42% year-over-year, driven by higher realized gold prices and stronger sales volumes</a:t>
            </a:r>
            <a:endParaRPr lang="en-US" b="1">
              <a:ea typeface="+mn-lt"/>
              <a:cs typeface="+mn-lt"/>
            </a:endParaRPr>
          </a:p>
          <a:p>
            <a:r>
              <a:rPr lang="en-US" kern="0">
                <a:ea typeface="+mn-lt"/>
                <a:cs typeface="+mn-lt"/>
              </a:rPr>
              <a:t>Free cash flow increased to </a:t>
            </a:r>
            <a:r>
              <a:rPr lang="en-US" b="1" kern="0">
                <a:ea typeface="+mn-lt"/>
                <a:cs typeface="+mn-lt"/>
              </a:rPr>
              <a:t>USD 568 million</a:t>
            </a:r>
            <a:r>
              <a:rPr lang="en-US" kern="0">
                <a:ea typeface="+mn-lt"/>
                <a:cs typeface="+mn-lt"/>
              </a:rPr>
              <a:t>, reflecting lower capital spending and higher margins</a:t>
            </a:r>
            <a:endParaRPr lang="en-US"/>
          </a:p>
          <a:p>
            <a:r>
              <a:rPr lang="en-US" b="1" kern="0">
                <a:ea typeface="+mn-lt"/>
                <a:cs typeface="+mn-lt"/>
              </a:rPr>
              <a:t>USD 150 million r</a:t>
            </a:r>
            <a:r>
              <a:rPr lang="en-US" kern="0">
                <a:ea typeface="+mn-lt"/>
                <a:cs typeface="+mn-lt"/>
              </a:rPr>
              <a:t>eturned to shareholders through dividends and share buybacks in the first half of 2025</a:t>
            </a:r>
            <a:endParaRPr lang="en-US"/>
          </a:p>
          <a:p>
            <a:r>
              <a:rPr lang="en-US" b="1" kern="0">
                <a:ea typeface="+mn-lt"/>
                <a:cs typeface="+mn-lt"/>
              </a:rPr>
              <a:t>USD 400 million</a:t>
            </a:r>
            <a:r>
              <a:rPr lang="en-US" kern="0">
                <a:ea typeface="+mn-lt"/>
                <a:cs typeface="+mn-lt"/>
              </a:rPr>
              <a:t> of debt repaid, further strengthening the balance sheet</a:t>
            </a:r>
            <a:endParaRPr lang="en-US"/>
          </a:p>
          <a:p>
            <a:r>
              <a:rPr lang="en-US" kern="0">
                <a:ea typeface="+mn-lt"/>
                <a:cs typeface="+mn-lt"/>
              </a:rPr>
              <a:t>Moody’s credit rating upgraded from </a:t>
            </a:r>
            <a:r>
              <a:rPr lang="en-US" b="1" kern="0">
                <a:ea typeface="+mn-lt"/>
                <a:cs typeface="+mn-lt"/>
              </a:rPr>
              <a:t>Baa1 to A3</a:t>
            </a:r>
            <a:r>
              <a:rPr lang="en-US" kern="0">
                <a:ea typeface="+mn-lt"/>
                <a:cs typeface="+mn-lt"/>
              </a:rPr>
              <a:t>, reflecting strong financial discipline</a:t>
            </a:r>
            <a:endParaRPr lang="en-US"/>
          </a:p>
          <a:p>
            <a:pPr marL="0" indent="0">
              <a:buNone/>
            </a:pPr>
            <a:r>
              <a:rPr lang="en-US" b="1" kern="0">
                <a:ea typeface="+mn-lt"/>
                <a:cs typeface="+mn-lt"/>
              </a:rPr>
              <a:t>Operational Highlights</a:t>
            </a:r>
            <a:endParaRPr lang="en-US"/>
          </a:p>
          <a:p>
            <a:r>
              <a:rPr lang="en-US" b="1" kern="0">
                <a:ea typeface="+mn-lt"/>
                <a:cs typeface="+mn-lt"/>
              </a:rPr>
              <a:t>Gold production: </a:t>
            </a:r>
            <a:r>
              <a:rPr lang="en-US" kern="0">
                <a:ea typeface="+mn-lt"/>
                <a:cs typeface="+mn-lt"/>
              </a:rPr>
              <a:t>867 </a:t>
            </a:r>
            <a:r>
              <a:rPr lang="en-US" kern="0" err="1">
                <a:ea typeface="+mn-lt"/>
                <a:cs typeface="+mn-lt"/>
              </a:rPr>
              <a:t>koz</a:t>
            </a:r>
            <a:r>
              <a:rPr lang="en-US" kern="0">
                <a:ea typeface="+mn-lt"/>
                <a:cs typeface="+mn-lt"/>
              </a:rPr>
              <a:t> in Q2, bringing H1 2025 production to 1.38 Moz, keeping Kinross on track to meet full-year guidance of 2.0 Moz (± 5%)</a:t>
            </a:r>
            <a:endParaRPr lang="en-US" kern="0">
              <a:cs typeface="Arial"/>
            </a:endParaRPr>
          </a:p>
          <a:p>
            <a:r>
              <a:rPr lang="en-US" b="1" kern="0">
                <a:ea typeface="+mn-lt"/>
                <a:cs typeface="+mn-lt"/>
              </a:rPr>
              <a:t>All-in sustaining cost (AISC): </a:t>
            </a:r>
            <a:r>
              <a:rPr lang="en-US" kern="0">
                <a:ea typeface="+mn-lt"/>
                <a:cs typeface="+mn-lt"/>
              </a:rPr>
              <a:t>USD 1,043/oz, up slightly due to higher royalties and inflationary pressures</a:t>
            </a:r>
            <a:endParaRPr lang="en-US"/>
          </a:p>
          <a:p>
            <a:r>
              <a:rPr lang="en-US" kern="0">
                <a:ea typeface="+mn-lt"/>
                <a:cs typeface="+mn-lt"/>
              </a:rPr>
              <a:t>Strong contributions from </a:t>
            </a:r>
            <a:r>
              <a:rPr lang="en-US" b="1" kern="0" err="1">
                <a:ea typeface="+mn-lt"/>
                <a:cs typeface="+mn-lt"/>
              </a:rPr>
              <a:t>Tasiast</a:t>
            </a:r>
            <a:r>
              <a:rPr lang="en-US" b="1" kern="0">
                <a:ea typeface="+mn-lt"/>
                <a:cs typeface="+mn-lt"/>
              </a:rPr>
              <a:t> (Mauritania) and Fort Knox (U.S.)</a:t>
            </a:r>
            <a:r>
              <a:rPr lang="en-US" kern="0">
                <a:ea typeface="+mn-lt"/>
                <a:cs typeface="+mn-lt"/>
              </a:rPr>
              <a:t>, partially offset by lower grades at La </a:t>
            </a:r>
            <a:r>
              <a:rPr lang="en-US" kern="0" err="1">
                <a:ea typeface="+mn-lt"/>
                <a:cs typeface="+mn-lt"/>
              </a:rPr>
              <a:t>Coipa</a:t>
            </a:r>
            <a:r>
              <a:rPr lang="en-US" kern="0">
                <a:ea typeface="+mn-lt"/>
                <a:cs typeface="+mn-lt"/>
              </a:rPr>
              <a:t> (Chile)</a:t>
            </a:r>
            <a:endParaRPr lang="en-US"/>
          </a:p>
          <a:p>
            <a:r>
              <a:rPr lang="en-US" b="1" kern="0">
                <a:ea typeface="+mn-lt"/>
                <a:cs typeface="+mn-lt"/>
              </a:rPr>
              <a:t>Capital expenditures: </a:t>
            </a:r>
            <a:r>
              <a:rPr lang="en-US" kern="0">
                <a:ea typeface="+mn-lt"/>
                <a:cs typeface="+mn-lt"/>
              </a:rPr>
              <a:t>USD 568 million YTD, primarily focused on sustaining investments and the Great Bear Project in Ontario</a:t>
            </a:r>
            <a:endParaRPr lang="en-US"/>
          </a:p>
          <a:p>
            <a:pPr marL="0" indent="0">
              <a:buNone/>
            </a:pPr>
            <a:r>
              <a:rPr lang="en-US" b="1" kern="0">
                <a:ea typeface="+mn-lt"/>
                <a:cs typeface="+mn-lt"/>
              </a:rPr>
              <a:t>Strategic and Development Updates</a:t>
            </a:r>
            <a:endParaRPr lang="en-US" b="1"/>
          </a:p>
          <a:p>
            <a:r>
              <a:rPr lang="en-US" kern="0">
                <a:ea typeface="+mn-lt"/>
                <a:cs typeface="+mn-lt"/>
              </a:rPr>
              <a:t>Continued progress on the </a:t>
            </a:r>
            <a:r>
              <a:rPr lang="en-US" b="1" kern="0">
                <a:ea typeface="+mn-lt"/>
                <a:cs typeface="+mn-lt"/>
              </a:rPr>
              <a:t>Great Bear Project</a:t>
            </a:r>
            <a:r>
              <a:rPr lang="en-US" kern="0">
                <a:ea typeface="+mn-lt"/>
                <a:cs typeface="+mn-lt"/>
              </a:rPr>
              <a:t>, advancing technical studies and permitting activities</a:t>
            </a:r>
            <a:endParaRPr lang="en-US" b="1" kern="0">
              <a:cs typeface="Arial"/>
            </a:endParaRPr>
          </a:p>
          <a:p>
            <a:r>
              <a:rPr lang="en-US" b="1" kern="0">
                <a:ea typeface="+mn-lt"/>
                <a:cs typeface="+mn-lt"/>
              </a:rPr>
              <a:t>54.3 Moz gold reserves</a:t>
            </a:r>
            <a:r>
              <a:rPr lang="en-US" kern="0">
                <a:ea typeface="+mn-lt"/>
                <a:cs typeface="+mn-lt"/>
              </a:rPr>
              <a:t> maintained as of December 31, 2024, highlighting strong long-term mine life</a:t>
            </a:r>
            <a:endParaRPr lang="en-US"/>
          </a:p>
          <a:p>
            <a:r>
              <a:rPr lang="en-US" kern="0">
                <a:ea typeface="+mn-lt"/>
                <a:cs typeface="+mn-lt"/>
              </a:rPr>
              <a:t>Focus remains </a:t>
            </a:r>
            <a:r>
              <a:rPr lang="en-US" b="1" kern="0">
                <a:ea typeface="+mn-lt"/>
                <a:cs typeface="+mn-lt"/>
              </a:rPr>
              <a:t>100% on gold</a:t>
            </a:r>
            <a:r>
              <a:rPr lang="en-US" kern="0">
                <a:ea typeface="+mn-lt"/>
                <a:cs typeface="+mn-lt"/>
              </a:rPr>
              <a:t>, with no exposure to base metals or high-risk jurisdictions</a:t>
            </a:r>
            <a:endParaRPr lang="en-US"/>
          </a:p>
          <a:p>
            <a:r>
              <a:rPr lang="en-US" kern="0">
                <a:ea typeface="+mn-lt"/>
                <a:cs typeface="+mn-lt"/>
              </a:rPr>
              <a:t>Operations remain concentrated in </a:t>
            </a:r>
            <a:r>
              <a:rPr lang="en-US" b="1" kern="0">
                <a:ea typeface="+mn-lt"/>
                <a:cs typeface="+mn-lt"/>
              </a:rPr>
              <a:t>stable, mining-friendly regions</a:t>
            </a:r>
            <a:r>
              <a:rPr lang="en-US" kern="0">
                <a:ea typeface="+mn-lt"/>
                <a:cs typeface="+mn-lt"/>
              </a:rPr>
              <a:t> — the Americas and West Africa</a:t>
            </a:r>
            <a:endParaRPr lang="en-US"/>
          </a:p>
          <a:p>
            <a:pPr marL="0" indent="0">
              <a:buNone/>
            </a:pPr>
            <a:endParaRPr lang="en-US" b="1" kern="0">
              <a:cs typeface="Arial"/>
            </a:endParaRPr>
          </a:p>
          <a:p>
            <a:pPr marL="0" indent="0">
              <a:buNone/>
            </a:pPr>
            <a:endParaRPr lang="en-US" kern="0">
              <a:cs typeface="Arial"/>
            </a:endParaRPr>
          </a:p>
          <a:p>
            <a:endParaRPr lang="en-US" kern="0">
              <a:cs typeface="Arial"/>
            </a:endParaRPr>
          </a:p>
          <a:p>
            <a:endParaRPr lang="en-US" b="1" kern="0">
              <a:cs typeface="Arial"/>
            </a:endParaRPr>
          </a:p>
        </p:txBody>
      </p:sp>
    </p:spTree>
    <p:extLst>
      <p:ext uri="{BB962C8B-B14F-4D97-AF65-F5344CB8AC3E}">
        <p14:creationId xmlns:p14="http://schemas.microsoft.com/office/powerpoint/2010/main" val="197960464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A295F-C1B2-F80C-DDF3-B0B239C2F7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0646B3D-E85D-B2E6-DCFB-86D2548263BA}"/>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F5B05C59-48B3-64E2-C3CE-B69D83B2044B}"/>
              </a:ext>
            </a:extLst>
          </p:cNvPr>
          <p:cNvSpPr>
            <a:spLocks noGrp="1"/>
          </p:cNvSpPr>
          <p:nvPr>
            <p:ph type="ftr" sz="quarter" idx="13"/>
          </p:nvPr>
        </p:nvSpPr>
        <p:spPr/>
        <p:txBody>
          <a:bodyPr/>
          <a:lstStyle/>
          <a:p>
            <a:r>
              <a:rPr lang="en-US">
                <a:ea typeface="LF_Kai"/>
              </a:rPr>
              <a:t>Source(s): </a:t>
            </a:r>
            <a:r>
              <a:rPr lang="en-US">
                <a:ea typeface="+mn-lt"/>
                <a:cs typeface="+mn-lt"/>
              </a:rPr>
              <a:t>Company filings</a:t>
            </a:r>
            <a:endParaRPr lang="en-CA"/>
          </a:p>
        </p:txBody>
      </p:sp>
      <p:sp>
        <p:nvSpPr>
          <p:cNvPr id="4" name="Text Placeholder 3">
            <a:extLst>
              <a:ext uri="{FF2B5EF4-FFF2-40B4-BE49-F238E27FC236}">
                <a16:creationId xmlns:a16="http://schemas.microsoft.com/office/drawing/2014/main" id="{D447C565-4E47-7D45-1D54-AC5120B7594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53F95D8-C2F9-E769-5AB6-232195469688}"/>
              </a:ext>
            </a:extLst>
          </p:cNvPr>
          <p:cNvSpPr>
            <a:spLocks noGrp="1"/>
          </p:cNvSpPr>
          <p:nvPr>
            <p:ph type="title"/>
          </p:nvPr>
        </p:nvSpPr>
        <p:spPr/>
        <p:txBody>
          <a:bodyPr/>
          <a:lstStyle/>
          <a:p>
            <a:r>
              <a:rPr lang="en-US" b="1"/>
              <a:t>Property, Plant, &amp; Equipment by Geographic Region ($mm USD) </a:t>
            </a:r>
            <a:endParaRPr lang="en-CA" b="1">
              <a:cs typeface="Arial"/>
            </a:endParaRPr>
          </a:p>
        </p:txBody>
      </p:sp>
      <p:sp>
        <p:nvSpPr>
          <p:cNvPr id="9" name="Rectangle 8">
            <a:extLst>
              <a:ext uri="{FF2B5EF4-FFF2-40B4-BE49-F238E27FC236}">
                <a16:creationId xmlns:a16="http://schemas.microsoft.com/office/drawing/2014/main" id="{F19F3BAB-6824-64F4-94D0-52A10EA2803B}"/>
              </a:ext>
            </a:extLst>
          </p:cNvPr>
          <p:cNvSpPr/>
          <p:nvPr/>
        </p:nvSpPr>
        <p:spPr bwMode="auto">
          <a:xfrm>
            <a:off x="435429" y="5801405"/>
            <a:ext cx="9067800" cy="41433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200000"/>
              </a:lnSpc>
              <a:spcBef>
                <a:spcPct val="0"/>
              </a:spcBef>
              <a:spcAft>
                <a:spcPts val="600"/>
              </a:spcAft>
              <a:buClrTx/>
              <a:buSzTx/>
              <a:buFontTx/>
              <a:buNone/>
              <a:tabLst/>
            </a:pPr>
            <a:r>
              <a:rPr lang="en-US" sz="1400" b="1"/>
              <a:t>Operations in Mauritania are the most capital intensive with the region representing ~29% of PP&amp;E  </a:t>
            </a:r>
            <a:r>
              <a:rPr kumimoji="0" lang="en-US" sz="1400" b="1" i="0" u="none" strike="noStrike" cap="none" normalizeH="0" baseline="0">
                <a:ln>
                  <a:noFill/>
                </a:ln>
                <a:effectLst/>
                <a:latin typeface="Arial" charset="0"/>
              </a:rPr>
              <a:t> </a:t>
            </a:r>
            <a:endParaRPr kumimoji="0" lang="en-CA" sz="1400" b="1" i="0" u="none" strike="noStrike" cap="none" normalizeH="0" baseline="0">
              <a:ln>
                <a:noFill/>
              </a:ln>
              <a:effectLst/>
              <a:latin typeface="Arial" charset="0"/>
            </a:endParaRPr>
          </a:p>
        </p:txBody>
      </p:sp>
      <p:pic>
        <p:nvPicPr>
          <p:cNvPr id="6" name="Picture 5" descr="A rectangular black and white rectangular object">
            <a:extLst>
              <a:ext uri="{FF2B5EF4-FFF2-40B4-BE49-F238E27FC236}">
                <a16:creationId xmlns:a16="http://schemas.microsoft.com/office/drawing/2014/main" id="{99378A54-DF3D-85BB-1368-0ED4C41210AE}"/>
              </a:ext>
            </a:extLst>
          </p:cNvPr>
          <p:cNvPicPr>
            <a:picLocks noChangeAspect="1"/>
          </p:cNvPicPr>
          <p:nvPr/>
        </p:nvPicPr>
        <p:blipFill>
          <a:blip r:embed="rId2"/>
          <a:stretch>
            <a:fillRect/>
          </a:stretch>
        </p:blipFill>
        <p:spPr>
          <a:xfrm>
            <a:off x="23159" y="1452362"/>
            <a:ext cx="10013445" cy="3833415"/>
          </a:xfrm>
          <a:prstGeom prst="rect">
            <a:avLst/>
          </a:prstGeom>
        </p:spPr>
      </p:pic>
    </p:spTree>
    <p:extLst>
      <p:ext uri="{BB962C8B-B14F-4D97-AF65-F5344CB8AC3E}">
        <p14:creationId xmlns:p14="http://schemas.microsoft.com/office/powerpoint/2010/main" val="3777934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0ADC44-C255-6822-7B91-F24221FB8582}"/>
              </a:ext>
            </a:extLst>
          </p:cNvPr>
          <p:cNvSpPr>
            <a:spLocks noGrp="1"/>
          </p:cNvSpPr>
          <p:nvPr>
            <p:ph sz="quarter" idx="14"/>
          </p:nvPr>
        </p:nvSpPr>
        <p:spPr/>
        <p:txBody>
          <a:bodyPr/>
          <a:lstStyle/>
          <a:p>
            <a:pPr marL="228600" indent="-228600">
              <a:buFont typeface="+mj-lt"/>
              <a:buAutoNum type="arabicPeriod"/>
            </a:pPr>
            <a:r>
              <a:rPr lang="en-US"/>
              <a:t>Sector Commentary – Precious Metals &amp; Mining</a:t>
            </a:r>
          </a:p>
          <a:p>
            <a:pPr marL="228600" indent="-228600">
              <a:buFont typeface="+mj-lt"/>
              <a:buAutoNum type="arabicPeriod"/>
            </a:pPr>
            <a:r>
              <a:rPr lang="en-US"/>
              <a:t>Agnico Eagle Mines (TSX:AEM)</a:t>
            </a:r>
          </a:p>
          <a:p>
            <a:pPr marL="228600" indent="-228600">
              <a:buFont typeface="+mj-lt"/>
              <a:buAutoNum type="arabicPeriod"/>
            </a:pPr>
            <a:r>
              <a:rPr lang="en-US"/>
              <a:t>Barrick Mining Corporation (TSX:ABX)</a:t>
            </a:r>
          </a:p>
          <a:p>
            <a:pPr marL="228600" indent="-228600">
              <a:buFont typeface="+mj-lt"/>
              <a:buAutoNum type="arabicPeriod"/>
            </a:pPr>
            <a:r>
              <a:rPr lang="en-US"/>
              <a:t>Kinross Gold (TSX:K)</a:t>
            </a:r>
          </a:p>
        </p:txBody>
      </p:sp>
      <p:sp>
        <p:nvSpPr>
          <p:cNvPr id="3" name="Title 2">
            <a:extLst>
              <a:ext uri="{FF2B5EF4-FFF2-40B4-BE49-F238E27FC236}">
                <a16:creationId xmlns:a16="http://schemas.microsoft.com/office/drawing/2014/main" id="{720B9D7B-3283-1EC1-DBFF-0AFAF266319F}"/>
              </a:ext>
            </a:extLst>
          </p:cNvPr>
          <p:cNvSpPr>
            <a:spLocks noGrp="1"/>
          </p:cNvSpPr>
          <p:nvPr>
            <p:ph type="title"/>
          </p:nvPr>
        </p:nvSpPr>
        <p:spPr/>
        <p:txBody>
          <a:bodyPr/>
          <a:lstStyle/>
          <a:p>
            <a:r>
              <a:rPr lang="en-US"/>
              <a:t>Table of Contents</a:t>
            </a:r>
          </a:p>
        </p:txBody>
      </p:sp>
      <p:sp>
        <p:nvSpPr>
          <p:cNvPr id="4" name="Footer Placeholder 3">
            <a:extLst>
              <a:ext uri="{FF2B5EF4-FFF2-40B4-BE49-F238E27FC236}">
                <a16:creationId xmlns:a16="http://schemas.microsoft.com/office/drawing/2014/main" id="{7048AE62-DDD5-8625-474A-D64B8E657D4B}"/>
              </a:ext>
            </a:extLst>
          </p:cNvPr>
          <p:cNvSpPr>
            <a:spLocks noGrp="1"/>
          </p:cNvSpPr>
          <p:nvPr>
            <p:ph type="ftr" sz="quarter" idx="3"/>
          </p:nvPr>
        </p:nvSpPr>
        <p:spPr/>
        <p:txBody>
          <a:bodyPr/>
          <a:lstStyle/>
          <a:p>
            <a:endParaRPr lang="en-CA"/>
          </a:p>
        </p:txBody>
      </p:sp>
    </p:spTree>
    <p:extLst>
      <p:ext uri="{BB962C8B-B14F-4D97-AF65-F5344CB8AC3E}">
        <p14:creationId xmlns:p14="http://schemas.microsoft.com/office/powerpoint/2010/main" val="573636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45865F-2784-A159-50EA-B4C088E87CF0}"/>
              </a:ext>
            </a:extLst>
          </p:cNvPr>
          <p:cNvSpPr>
            <a:spLocks noGrp="1"/>
          </p:cNvSpPr>
          <p:nvPr>
            <p:ph type="ftr" sz="quarter" idx="10"/>
          </p:nvPr>
        </p:nvSpPr>
        <p:spPr/>
        <p:txBody>
          <a:bodyPr/>
          <a:lstStyle/>
          <a:p>
            <a:endParaRPr lang="en-CA"/>
          </a:p>
        </p:txBody>
      </p:sp>
      <p:sp>
        <p:nvSpPr>
          <p:cNvPr id="4" name="TextBox 3">
            <a:extLst>
              <a:ext uri="{FF2B5EF4-FFF2-40B4-BE49-F238E27FC236}">
                <a16:creationId xmlns:a16="http://schemas.microsoft.com/office/drawing/2014/main" id="{B433BAF1-E8BE-0242-EB1C-0F42497EDF88}"/>
              </a:ext>
            </a:extLst>
          </p:cNvPr>
          <p:cNvSpPr txBox="1"/>
          <p:nvPr/>
        </p:nvSpPr>
        <p:spPr>
          <a:xfrm>
            <a:off x="328449" y="463405"/>
            <a:ext cx="8269727" cy="615553"/>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l"/>
            <a:r>
              <a:rPr lang="en-CA" sz="2400" b="1">
                <a:solidFill>
                  <a:srgbClr val="003C60"/>
                </a:solidFill>
                <a:latin typeface="Arial"/>
                <a:ea typeface="LF_Kai"/>
              </a:rPr>
              <a:t>Mining Life Cycle</a:t>
            </a:r>
            <a:endParaRPr lang="en-US" b="1">
              <a:cs typeface="Arial" charset="0"/>
            </a:endParaRPr>
          </a:p>
          <a:p>
            <a:pPr algn="l"/>
            <a:endParaRPr lang="en-US" sz="1000" err="1">
              <a:cs typeface="Arial" charset="0"/>
            </a:endParaRPr>
          </a:p>
        </p:txBody>
      </p:sp>
      <p:pic>
        <p:nvPicPr>
          <p:cNvPr id="3" name="Picture 2" descr="Chapter 3: Mining and the environment">
            <a:extLst>
              <a:ext uri="{FF2B5EF4-FFF2-40B4-BE49-F238E27FC236}">
                <a16:creationId xmlns:a16="http://schemas.microsoft.com/office/drawing/2014/main" id="{21301C4A-BBEB-94EE-810B-368A0FC63139}"/>
              </a:ext>
            </a:extLst>
          </p:cNvPr>
          <p:cNvPicPr>
            <a:picLocks noChangeAspect="1"/>
          </p:cNvPicPr>
          <p:nvPr/>
        </p:nvPicPr>
        <p:blipFill>
          <a:blip r:embed="rId2"/>
          <a:stretch>
            <a:fillRect/>
          </a:stretch>
        </p:blipFill>
        <p:spPr>
          <a:xfrm>
            <a:off x="3315256" y="977471"/>
            <a:ext cx="3965857" cy="5556747"/>
          </a:xfrm>
          <a:prstGeom prst="rect">
            <a:avLst/>
          </a:prstGeom>
        </p:spPr>
      </p:pic>
    </p:spTree>
    <p:extLst>
      <p:ext uri="{BB962C8B-B14F-4D97-AF65-F5344CB8AC3E}">
        <p14:creationId xmlns:p14="http://schemas.microsoft.com/office/powerpoint/2010/main" val="17048381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6C613-47C1-B4F6-3910-05633E67E6B8}"/>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8E82E7D5-682D-FBF2-7B0A-578CC1745A85}"/>
              </a:ext>
            </a:extLst>
          </p:cNvPr>
          <p:cNvSpPr>
            <a:spLocks noGrp="1"/>
          </p:cNvSpPr>
          <p:nvPr>
            <p:ph type="ftr" sz="quarter" idx="13"/>
          </p:nvPr>
        </p:nvSpPr>
        <p:spPr/>
        <p:txBody>
          <a:bodyPr/>
          <a:lstStyle/>
          <a:p>
            <a:r>
              <a:rPr lang="en-US">
                <a:cs typeface="Arial"/>
              </a:rPr>
              <a:t>Source(s): Company filings</a:t>
            </a:r>
          </a:p>
          <a:p>
            <a:endParaRPr lang="en-US">
              <a:cs typeface="Arial"/>
            </a:endParaRPr>
          </a:p>
          <a:p>
            <a:endParaRPr lang="en-US"/>
          </a:p>
        </p:txBody>
      </p:sp>
      <p:sp>
        <p:nvSpPr>
          <p:cNvPr id="4" name="Text Placeholder 3">
            <a:extLst>
              <a:ext uri="{FF2B5EF4-FFF2-40B4-BE49-F238E27FC236}">
                <a16:creationId xmlns:a16="http://schemas.microsoft.com/office/drawing/2014/main" id="{BE9AEBF5-AE40-E4D8-E69D-DFA1BB5F5F1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0880EBCA-BAD5-B474-2CC7-AC02AB726A96}"/>
              </a:ext>
            </a:extLst>
          </p:cNvPr>
          <p:cNvSpPr>
            <a:spLocks noGrp="1"/>
          </p:cNvSpPr>
          <p:nvPr>
            <p:ph type="title"/>
          </p:nvPr>
        </p:nvSpPr>
        <p:spPr/>
        <p:txBody>
          <a:bodyPr/>
          <a:lstStyle/>
          <a:p>
            <a:r>
              <a:rPr lang="en-US" b="1"/>
              <a:t>Proven &amp; Probable Mineral Resources (Gold) </a:t>
            </a:r>
            <a:endParaRPr lang="en-CA" b="1">
              <a:cs typeface="Arial"/>
            </a:endParaRPr>
          </a:p>
        </p:txBody>
      </p:sp>
      <p:pic>
        <p:nvPicPr>
          <p:cNvPr id="9" name="Picture 8">
            <a:extLst>
              <a:ext uri="{FF2B5EF4-FFF2-40B4-BE49-F238E27FC236}">
                <a16:creationId xmlns:a16="http://schemas.microsoft.com/office/drawing/2014/main" id="{832A8FA2-266D-75FC-3894-800D57F13D6F}"/>
              </a:ext>
            </a:extLst>
          </p:cNvPr>
          <p:cNvPicPr>
            <a:picLocks noChangeAspect="1"/>
          </p:cNvPicPr>
          <p:nvPr/>
        </p:nvPicPr>
        <p:blipFill>
          <a:blip r:embed="rId2"/>
          <a:stretch>
            <a:fillRect/>
          </a:stretch>
        </p:blipFill>
        <p:spPr>
          <a:xfrm>
            <a:off x="108857" y="1049731"/>
            <a:ext cx="9617756" cy="5802820"/>
          </a:xfrm>
          <a:prstGeom prst="rect">
            <a:avLst/>
          </a:prstGeom>
        </p:spPr>
      </p:pic>
    </p:spTree>
    <p:extLst>
      <p:ext uri="{BB962C8B-B14F-4D97-AF65-F5344CB8AC3E}">
        <p14:creationId xmlns:p14="http://schemas.microsoft.com/office/powerpoint/2010/main" val="2646054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C679-CBC3-A3EE-F718-7CEE1B008B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F211AC-4FF6-2140-ACAD-94A1D5724D0D}"/>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B41D4574-8BB4-2AA2-0863-6EE24F8D40FA}"/>
              </a:ext>
            </a:extLst>
          </p:cNvPr>
          <p:cNvSpPr>
            <a:spLocks noGrp="1"/>
          </p:cNvSpPr>
          <p:nvPr>
            <p:ph type="ftr" sz="quarter" idx="13"/>
          </p:nvPr>
        </p:nvSpPr>
        <p:spPr/>
        <p:txBody>
          <a:bodyPr/>
          <a:lstStyle/>
          <a:p>
            <a:r>
              <a:rPr lang="en-US">
                <a:cs typeface="Arial"/>
              </a:rPr>
              <a:t>Source(s): Company filings</a:t>
            </a:r>
          </a:p>
          <a:p>
            <a:endParaRPr lang="en-US">
              <a:cs typeface="Arial"/>
            </a:endParaRPr>
          </a:p>
          <a:p>
            <a:endParaRPr lang="en-US"/>
          </a:p>
        </p:txBody>
      </p:sp>
      <p:sp>
        <p:nvSpPr>
          <p:cNvPr id="4" name="Text Placeholder 3">
            <a:extLst>
              <a:ext uri="{FF2B5EF4-FFF2-40B4-BE49-F238E27FC236}">
                <a16:creationId xmlns:a16="http://schemas.microsoft.com/office/drawing/2014/main" id="{A01DFC8E-CF81-973A-0549-C155CD78E7C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059C90C-2F1B-CDDA-8A80-82D0A5765888}"/>
              </a:ext>
            </a:extLst>
          </p:cNvPr>
          <p:cNvSpPr>
            <a:spLocks noGrp="1"/>
          </p:cNvSpPr>
          <p:nvPr>
            <p:ph type="title"/>
          </p:nvPr>
        </p:nvSpPr>
        <p:spPr/>
        <p:txBody>
          <a:bodyPr/>
          <a:lstStyle/>
          <a:p>
            <a:r>
              <a:rPr lang="en-US" b="1"/>
              <a:t>Proven &amp; Probable Mineral Resources (Sliver) </a:t>
            </a:r>
            <a:endParaRPr lang="en-CA" b="1">
              <a:cs typeface="Arial"/>
            </a:endParaRPr>
          </a:p>
        </p:txBody>
      </p:sp>
      <p:pic>
        <p:nvPicPr>
          <p:cNvPr id="7" name="Picture 6">
            <a:extLst>
              <a:ext uri="{FF2B5EF4-FFF2-40B4-BE49-F238E27FC236}">
                <a16:creationId xmlns:a16="http://schemas.microsoft.com/office/drawing/2014/main" id="{993C64BC-8635-423A-43BB-F297C5372532}"/>
              </a:ext>
            </a:extLst>
          </p:cNvPr>
          <p:cNvPicPr>
            <a:picLocks noChangeAspect="1"/>
          </p:cNvPicPr>
          <p:nvPr/>
        </p:nvPicPr>
        <p:blipFill>
          <a:blip r:embed="rId2"/>
          <a:stretch>
            <a:fillRect/>
          </a:stretch>
        </p:blipFill>
        <p:spPr>
          <a:xfrm>
            <a:off x="206829" y="1132114"/>
            <a:ext cx="9731827" cy="5284286"/>
          </a:xfrm>
          <a:prstGeom prst="rect">
            <a:avLst/>
          </a:prstGeom>
        </p:spPr>
      </p:pic>
    </p:spTree>
    <p:extLst>
      <p:ext uri="{BB962C8B-B14F-4D97-AF65-F5344CB8AC3E}">
        <p14:creationId xmlns:p14="http://schemas.microsoft.com/office/powerpoint/2010/main" val="2034779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7B42F-7620-D217-2454-1F8CACEC40AA}"/>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6CDBD1AB-1F8F-4A5F-2E32-A6F31B9A37B9}"/>
              </a:ext>
            </a:extLst>
          </p:cNvPr>
          <p:cNvSpPr>
            <a:spLocks noGrp="1"/>
          </p:cNvSpPr>
          <p:nvPr>
            <p:ph type="ftr" sz="quarter" idx="13"/>
          </p:nvPr>
        </p:nvSpPr>
        <p:spPr/>
        <p:txBody>
          <a:bodyPr/>
          <a:lstStyle/>
          <a:p>
            <a:r>
              <a:rPr lang="en-US">
                <a:ea typeface="LF_Kai"/>
                <a:cs typeface="Arial"/>
              </a:rPr>
              <a:t>Source(s): Company filings</a:t>
            </a:r>
          </a:p>
          <a:p>
            <a:endParaRPr lang="en-US">
              <a:cs typeface="Arial"/>
            </a:endParaRPr>
          </a:p>
          <a:p>
            <a:endParaRPr lang="en-US"/>
          </a:p>
        </p:txBody>
      </p:sp>
      <p:sp>
        <p:nvSpPr>
          <p:cNvPr id="4" name="Text Placeholder 3">
            <a:extLst>
              <a:ext uri="{FF2B5EF4-FFF2-40B4-BE49-F238E27FC236}">
                <a16:creationId xmlns:a16="http://schemas.microsoft.com/office/drawing/2014/main" id="{0CC5ED2A-296A-ABB4-AF6E-2EAE78050B23}"/>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FEF6AC34-53A5-2164-BCFE-D5CADE0FD02E}"/>
              </a:ext>
            </a:extLst>
          </p:cNvPr>
          <p:cNvSpPr>
            <a:spLocks noGrp="1"/>
          </p:cNvSpPr>
          <p:nvPr>
            <p:ph type="title"/>
          </p:nvPr>
        </p:nvSpPr>
        <p:spPr/>
        <p:txBody>
          <a:bodyPr/>
          <a:lstStyle/>
          <a:p>
            <a:r>
              <a:rPr lang="en-US" b="1"/>
              <a:t>Kinross Asset Map and Production (Gold Ounces)</a:t>
            </a:r>
            <a:endParaRPr lang="en-CA" b="1">
              <a:cs typeface="Arial"/>
            </a:endParaRPr>
          </a:p>
        </p:txBody>
      </p:sp>
      <p:pic>
        <p:nvPicPr>
          <p:cNvPr id="11" name="Picture 10">
            <a:extLst>
              <a:ext uri="{FF2B5EF4-FFF2-40B4-BE49-F238E27FC236}">
                <a16:creationId xmlns:a16="http://schemas.microsoft.com/office/drawing/2014/main" id="{2C893B9E-6C7E-62FB-DE1A-DC0E8217AED2}"/>
              </a:ext>
            </a:extLst>
          </p:cNvPr>
          <p:cNvPicPr>
            <a:picLocks noChangeAspect="1"/>
          </p:cNvPicPr>
          <p:nvPr/>
        </p:nvPicPr>
        <p:blipFill>
          <a:blip r:embed="rId2"/>
          <a:stretch>
            <a:fillRect/>
          </a:stretch>
        </p:blipFill>
        <p:spPr>
          <a:xfrm>
            <a:off x="6302829" y="1382485"/>
            <a:ext cx="3516086" cy="4985657"/>
          </a:xfrm>
          <a:prstGeom prst="rect">
            <a:avLst/>
          </a:prstGeom>
        </p:spPr>
      </p:pic>
      <p:sp>
        <p:nvSpPr>
          <p:cNvPr id="6" name="Rectangle 5">
            <a:extLst>
              <a:ext uri="{FF2B5EF4-FFF2-40B4-BE49-F238E27FC236}">
                <a16:creationId xmlns:a16="http://schemas.microsoft.com/office/drawing/2014/main" id="{49AE8D6E-2050-EBC1-EF63-BF62F4B04BB1}"/>
              </a:ext>
            </a:extLst>
          </p:cNvPr>
          <p:cNvSpPr/>
          <p:nvPr/>
        </p:nvSpPr>
        <p:spPr bwMode="auto">
          <a:xfrm>
            <a:off x="6422571" y="1142999"/>
            <a:ext cx="3304042" cy="261259"/>
          </a:xfrm>
          <a:prstGeom prst="rect">
            <a:avLst/>
          </a:prstGeom>
          <a:solidFill>
            <a:srgbClr val="A6A6A6"/>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lang="en-US" b="1">
                <a:solidFill>
                  <a:schemeClr val="bg1"/>
                </a:solidFill>
              </a:rPr>
              <a:t>Gold Production </a:t>
            </a:r>
            <a:endParaRPr kumimoji="0" lang="en-CA" sz="1200" b="1" i="0" u="none" strike="noStrike" cap="none" normalizeH="0" baseline="0">
              <a:ln>
                <a:noFill/>
              </a:ln>
              <a:solidFill>
                <a:schemeClr val="bg1"/>
              </a:solidFill>
              <a:effectLst/>
              <a:latin typeface="Arial" charset="0"/>
            </a:endParaRPr>
          </a:p>
        </p:txBody>
      </p:sp>
      <p:pic>
        <p:nvPicPr>
          <p:cNvPr id="7" name="Picture 6" descr="A map of the world with different countries/regions&#10;&#10;AI-generated content may be incorrect.">
            <a:extLst>
              <a:ext uri="{FF2B5EF4-FFF2-40B4-BE49-F238E27FC236}">
                <a16:creationId xmlns:a16="http://schemas.microsoft.com/office/drawing/2014/main" id="{4B88CC6E-F0B6-668E-2AB8-4FDD36361562}"/>
              </a:ext>
            </a:extLst>
          </p:cNvPr>
          <p:cNvPicPr>
            <a:picLocks noChangeAspect="1"/>
          </p:cNvPicPr>
          <p:nvPr/>
        </p:nvPicPr>
        <p:blipFill>
          <a:blip r:embed="rId3"/>
          <a:stretch>
            <a:fillRect/>
          </a:stretch>
        </p:blipFill>
        <p:spPr>
          <a:xfrm>
            <a:off x="209259" y="1156898"/>
            <a:ext cx="6107118" cy="5458603"/>
          </a:xfrm>
          <a:prstGeom prst="rect">
            <a:avLst/>
          </a:prstGeom>
        </p:spPr>
      </p:pic>
    </p:spTree>
    <p:extLst>
      <p:ext uri="{BB962C8B-B14F-4D97-AF65-F5344CB8AC3E}">
        <p14:creationId xmlns:p14="http://schemas.microsoft.com/office/powerpoint/2010/main" val="2723427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2B858-19E4-763C-DABA-02959C2C01D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8F544A-0829-C280-6BEE-BE1713EAA2BE}"/>
              </a:ext>
            </a:extLst>
          </p:cNvPr>
          <p:cNvSpPr>
            <a:spLocks noGrp="1"/>
          </p:cNvSpPr>
          <p:nvPr>
            <p:ph sz="quarter" idx="14"/>
          </p:nvPr>
        </p:nvSpPr>
        <p:spPr>
          <a:xfrm>
            <a:off x="331217" y="1407106"/>
            <a:ext cx="4608576" cy="2535465"/>
          </a:xfrm>
        </p:spPr>
        <p:txBody>
          <a:bodyPr/>
          <a:lstStyle/>
          <a:p>
            <a:r>
              <a:rPr lang="en-US">
                <a:ea typeface="+mn-lt"/>
                <a:cs typeface="+mn-lt"/>
              </a:rPr>
              <a:t>The </a:t>
            </a:r>
            <a:r>
              <a:rPr lang="en-US" err="1">
                <a:ea typeface="+mn-lt"/>
                <a:cs typeface="+mn-lt"/>
              </a:rPr>
              <a:t>Tasiast</a:t>
            </a:r>
            <a:r>
              <a:rPr lang="en-US">
                <a:ea typeface="+mn-lt"/>
                <a:cs typeface="+mn-lt"/>
              </a:rPr>
              <a:t> mine is owned and operated by TMLSA, a wholly owned subsidiary of Kinross</a:t>
            </a:r>
            <a:endParaRPr lang="en-US"/>
          </a:p>
          <a:p>
            <a:r>
              <a:rPr lang="en-US">
                <a:ea typeface="+mn-lt"/>
                <a:cs typeface="+mn-lt"/>
              </a:rPr>
              <a:t>Located ~300 km north of Nouakchott in northwestern Mauritania</a:t>
            </a:r>
          </a:p>
          <a:p>
            <a:r>
              <a:rPr lang="en-US">
                <a:ea typeface="+mn-lt"/>
                <a:cs typeface="+mn-lt"/>
              </a:rPr>
              <a:t>A 3 % royalty on gross gold sales is paid to the Mauritanian government</a:t>
            </a:r>
            <a:endParaRPr lang="en-US"/>
          </a:p>
          <a:p>
            <a:r>
              <a:rPr lang="en-US" err="1">
                <a:ea typeface="+mn-lt"/>
                <a:cs typeface="+mn-lt"/>
              </a:rPr>
              <a:t>Tasiast</a:t>
            </a:r>
            <a:r>
              <a:rPr lang="en-US">
                <a:ea typeface="+mn-lt"/>
                <a:cs typeface="+mn-lt"/>
              </a:rPr>
              <a:t> is one of Kinross’s largest, lowest-cost mines, with 2024 production of 622 </a:t>
            </a:r>
            <a:r>
              <a:rPr lang="en-US" err="1">
                <a:ea typeface="+mn-lt"/>
                <a:cs typeface="+mn-lt"/>
              </a:rPr>
              <a:t>koz</a:t>
            </a:r>
            <a:r>
              <a:rPr lang="en-US">
                <a:ea typeface="+mn-lt"/>
                <a:cs typeface="+mn-lt"/>
              </a:rPr>
              <a:t> and expected 2025 output of ~600 </a:t>
            </a:r>
            <a:r>
              <a:rPr lang="en-US" err="1">
                <a:ea typeface="+mn-lt"/>
                <a:cs typeface="+mn-lt"/>
              </a:rPr>
              <a:t>koz</a:t>
            </a:r>
            <a:endParaRPr lang="en-US" err="1"/>
          </a:p>
          <a:p>
            <a:r>
              <a:rPr lang="en-US">
                <a:ea typeface="+mn-lt"/>
                <a:cs typeface="+mn-lt"/>
              </a:rPr>
              <a:t>Recent investment in the 24k Expansion has increased mill capacity to 24,000 t/d and improved operating efficiency</a:t>
            </a:r>
            <a:endParaRPr lang="en-US"/>
          </a:p>
          <a:p>
            <a:endParaRPr lang="en-US"/>
          </a:p>
          <a:p>
            <a:endParaRPr lang="en-US"/>
          </a:p>
          <a:p>
            <a:endParaRPr lang="en-US"/>
          </a:p>
          <a:p>
            <a:endParaRPr lang="en-US"/>
          </a:p>
          <a:p>
            <a:endParaRPr lang="en-US"/>
          </a:p>
          <a:p>
            <a:endParaRPr lang="en-CA"/>
          </a:p>
        </p:txBody>
      </p:sp>
      <p:sp>
        <p:nvSpPr>
          <p:cNvPr id="3" name="Title 2">
            <a:extLst>
              <a:ext uri="{FF2B5EF4-FFF2-40B4-BE49-F238E27FC236}">
                <a16:creationId xmlns:a16="http://schemas.microsoft.com/office/drawing/2014/main" id="{EEB59CB6-73F7-B9D3-AC59-C2A270D38B7E}"/>
              </a:ext>
            </a:extLst>
          </p:cNvPr>
          <p:cNvSpPr>
            <a:spLocks noGrp="1"/>
          </p:cNvSpPr>
          <p:nvPr>
            <p:ph type="title"/>
          </p:nvPr>
        </p:nvSpPr>
        <p:spPr/>
        <p:txBody>
          <a:bodyPr/>
          <a:lstStyle/>
          <a:p>
            <a:r>
              <a:rPr lang="en-CA" b="1"/>
              <a:t>Mauritania </a:t>
            </a:r>
            <a:r>
              <a:rPr lang="en-US" b="1"/>
              <a:t>Operations: </a:t>
            </a:r>
            <a:r>
              <a:rPr lang="en-CA" b="1" err="1"/>
              <a:t>Tasiast</a:t>
            </a:r>
            <a:endParaRPr lang="en-CA" b="1">
              <a:cs typeface="Arial"/>
            </a:endParaRPr>
          </a:p>
        </p:txBody>
      </p:sp>
      <p:sp>
        <p:nvSpPr>
          <p:cNvPr id="5" name="Text Placeholder 4">
            <a:extLst>
              <a:ext uri="{FF2B5EF4-FFF2-40B4-BE49-F238E27FC236}">
                <a16:creationId xmlns:a16="http://schemas.microsoft.com/office/drawing/2014/main" id="{8DAA088A-5F89-3F51-5E51-1C8871AC7BD2}"/>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9BB431BF-4455-E5D7-DEF9-EF5236050A25}"/>
              </a:ext>
            </a:extLst>
          </p:cNvPr>
          <p:cNvSpPr>
            <a:spLocks noGrp="1"/>
          </p:cNvSpPr>
          <p:nvPr>
            <p:ph type="ftr" sz="quarter" idx="3"/>
          </p:nvPr>
        </p:nvSpPr>
        <p:spPr/>
        <p:txBody>
          <a:bodyPr/>
          <a:lstStyle/>
          <a:p>
            <a:r>
              <a:rPr lang="en-US">
                <a:ea typeface="LF_Kai"/>
                <a:cs typeface="Arial"/>
              </a:rPr>
              <a:t>Source(s): Company filings</a:t>
            </a:r>
          </a:p>
          <a:p>
            <a:endParaRPr lang="en-US">
              <a:cs typeface="Arial"/>
            </a:endParaRPr>
          </a:p>
          <a:p>
            <a:endParaRPr lang="en-CA"/>
          </a:p>
        </p:txBody>
      </p:sp>
      <p:sp>
        <p:nvSpPr>
          <p:cNvPr id="7" name="Content Placeholder 6">
            <a:extLst>
              <a:ext uri="{FF2B5EF4-FFF2-40B4-BE49-F238E27FC236}">
                <a16:creationId xmlns:a16="http://schemas.microsoft.com/office/drawing/2014/main" id="{FFF7FE4E-F468-4753-F66B-A4F8DA72AB1C}"/>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BBCD5896-6439-8096-917F-0ECE60946737}"/>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780E9A27-988F-8283-CB5C-5592CE1A9AAA}"/>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charset="0"/>
              </a:rPr>
              <a:t>Mine life</a:t>
            </a:r>
            <a:endParaRPr lang="en-US" b="1"/>
          </a:p>
          <a:p>
            <a:pPr marL="0" marR="0" indent="0" algn="ctr" defTabSz="1081088" rtl="0" eaLnBrk="1" fontAlgn="base" latinLnBrk="0" hangingPunct="1">
              <a:spcBef>
                <a:spcPct val="0"/>
              </a:spcBef>
              <a:spcAft>
                <a:spcPts val="1200"/>
              </a:spcAft>
              <a:buClrTx/>
              <a:buSzTx/>
              <a:buFontTx/>
              <a:buNone/>
              <a:tabLst/>
            </a:pPr>
            <a:r>
              <a:rPr lang="en-US" b="1"/>
              <a:t>2033</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F98CBD6E-999B-C0EC-A079-64C69A02143F}"/>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marL="0" marR="0" indent="0" algn="ctr" defTabSz="1081088" rtl="0" eaLnBrk="1" fontAlgn="base" latinLnBrk="0" hangingPunct="1">
              <a:lnSpc>
                <a:spcPct val="100000"/>
              </a:lnSpc>
              <a:spcBef>
                <a:spcPct val="0"/>
              </a:spcBef>
              <a:spcAft>
                <a:spcPts val="1200"/>
              </a:spcAft>
              <a:buClrTx/>
              <a:buSzTx/>
              <a:buFontTx/>
              <a:buNone/>
              <a:tabLst/>
            </a:pPr>
            <a:r>
              <a:rPr lang="en-US" b="1">
                <a:latin typeface="Arial"/>
                <a:ea typeface="LF_Kai"/>
                <a:cs typeface="Arial"/>
              </a:rPr>
              <a:t>600,000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D8A3293-5DBA-496F-2299-425035048B72}"/>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marL="0" marR="0" indent="0" algn="ctr" defTabSz="1081088" rtl="0" eaLnBrk="1" fontAlgn="base" latinLnBrk="0" hangingPunct="1">
              <a:lnSpc>
                <a:spcPct val="100000"/>
              </a:lnSpc>
              <a:spcBef>
                <a:spcPct val="0"/>
              </a:spcBef>
              <a:spcAft>
                <a:spcPts val="1200"/>
              </a:spcAft>
              <a:buClrTx/>
              <a:buSzTx/>
              <a:buFontTx/>
              <a:buNone/>
              <a:tabLst/>
            </a:pPr>
            <a:r>
              <a:rPr lang="en-US" b="1">
                <a:latin typeface="Arial"/>
                <a:ea typeface="LF_Kai"/>
                <a:cs typeface="Arial"/>
              </a:rPr>
              <a:t>$860</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DD3EFB0C-BD55-FFCC-F623-08A8A7C2EB57}"/>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2P Reserves (oz)</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kumimoji="0" lang="en-CA" sz="1200" b="1" i="0" u="none" strike="noStrike" cap="none" normalizeH="0" baseline="0">
                <a:ln>
                  <a:noFill/>
                </a:ln>
                <a:solidFill>
                  <a:schemeClr val="tx1"/>
                </a:solidFill>
                <a:effectLst/>
                <a:latin typeface="Arial" charset="0"/>
              </a:rPr>
              <a:t>4,705,000</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8246628C-20C0-FEAA-3C0B-2905AA79F418}"/>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622,394</a:t>
            </a:r>
            <a:endParaRPr kumimoji="0" lang="en-CA" sz="1200" b="1" i="0" u="none" strike="noStrike" cap="none" normalizeH="0" baseline="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926DE0BE-A489-D77B-219A-E6743307E43F}"/>
              </a:ext>
            </a:extLst>
          </p:cNvPr>
          <p:cNvPicPr>
            <a:picLocks noChangeAspect="1"/>
          </p:cNvPicPr>
          <p:nvPr/>
        </p:nvPicPr>
        <p:blipFill>
          <a:blip r:embed="rId2"/>
          <a:stretch>
            <a:fillRect/>
          </a:stretch>
        </p:blipFill>
        <p:spPr>
          <a:xfrm>
            <a:off x="201901" y="4541382"/>
            <a:ext cx="4741545" cy="2209800"/>
          </a:xfrm>
          <a:prstGeom prst="rect">
            <a:avLst/>
          </a:prstGeom>
        </p:spPr>
      </p:pic>
    </p:spTree>
    <p:extLst>
      <p:ext uri="{BB962C8B-B14F-4D97-AF65-F5344CB8AC3E}">
        <p14:creationId xmlns:p14="http://schemas.microsoft.com/office/powerpoint/2010/main" val="158400888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F0FF24-FBA4-267A-C720-20AC1EE3B2F9}"/>
              </a:ext>
            </a:extLst>
          </p:cNvPr>
          <p:cNvSpPr>
            <a:spLocks noGrp="1"/>
          </p:cNvSpPr>
          <p:nvPr>
            <p:ph sz="quarter" idx="14"/>
          </p:nvPr>
        </p:nvSpPr>
        <p:spPr>
          <a:xfrm>
            <a:off x="331217" y="1407106"/>
            <a:ext cx="4608576" cy="2350225"/>
          </a:xfrm>
        </p:spPr>
        <p:txBody>
          <a:bodyPr/>
          <a:lstStyle/>
          <a:p>
            <a:r>
              <a:rPr lang="en-US">
                <a:ea typeface="+mn-lt"/>
                <a:cs typeface="+mn-lt"/>
              </a:rPr>
              <a:t>The Paracatu mine is 100% owned and operated by Kinross</a:t>
            </a:r>
            <a:endParaRPr lang="en-US"/>
          </a:p>
          <a:p>
            <a:r>
              <a:rPr lang="en-US">
                <a:ea typeface="+mn-lt"/>
                <a:cs typeface="+mn-lt"/>
              </a:rPr>
              <a:t>Located in the northwest of Minas Gerais State, Brazil</a:t>
            </a:r>
            <a:endParaRPr lang="en-CA"/>
          </a:p>
          <a:p>
            <a:r>
              <a:rPr lang="en-US">
                <a:ea typeface="+mn-lt"/>
                <a:cs typeface="+mn-lt"/>
              </a:rPr>
              <a:t>Includes two process plants, tailings facilities, and related infrastructure</a:t>
            </a:r>
            <a:endParaRPr lang="en-US"/>
          </a:p>
          <a:p>
            <a:r>
              <a:rPr lang="en-US">
                <a:ea typeface="+mn-lt"/>
                <a:cs typeface="+mn-lt"/>
              </a:rPr>
              <a:t>Largest gold mine in Brazil and one of the world’s largest open-pit gold operations</a:t>
            </a:r>
            <a:endParaRPr lang="en-US"/>
          </a:p>
          <a:p>
            <a:r>
              <a:rPr lang="en-US">
                <a:ea typeface="+mn-lt"/>
                <a:cs typeface="+mn-lt"/>
              </a:rPr>
              <a:t>Attractive cost structure and consistent performance, with eight consecutive years producing over 500 </a:t>
            </a:r>
            <a:r>
              <a:rPr lang="en-US" err="1">
                <a:ea typeface="+mn-lt"/>
                <a:cs typeface="+mn-lt"/>
              </a:rPr>
              <a:t>koz</a:t>
            </a:r>
            <a:endParaRPr lang="en-US" err="1">
              <a:cs typeface="Arial"/>
            </a:endParaRPr>
          </a:p>
          <a:p>
            <a:endParaRPr lang="en-US"/>
          </a:p>
        </p:txBody>
      </p:sp>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Brazil Operations: </a:t>
            </a:r>
            <a:r>
              <a:rPr lang="en-CA" b="1"/>
              <a:t>Paracatu</a:t>
            </a:r>
            <a:endParaRPr lang="en-CA" b="1">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cs typeface="Arial"/>
              </a:rPr>
              <a:t>Source(s): Company</a:t>
            </a:r>
            <a:r>
              <a:rPr lang="en-US">
                <a:ea typeface="+mn-lt"/>
                <a:cs typeface="+mn-lt"/>
              </a:rPr>
              <a:t> filings</a:t>
            </a:r>
          </a:p>
          <a:p>
            <a:endParaRPr lang="en-US">
              <a:cs typeface="Arial"/>
            </a:endParaRPr>
          </a:p>
          <a:p>
            <a:endParaRPr lang="en-US"/>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charset="0"/>
              </a:rPr>
              <a:t>Mine life</a:t>
            </a:r>
            <a:endParaRPr lang="en-US" b="1"/>
          </a:p>
          <a:p>
            <a:pPr marL="0" marR="0" indent="0" algn="ctr" defTabSz="1081088" rtl="0" eaLnBrk="1" fontAlgn="base" latinLnBrk="0" hangingPunct="1">
              <a:spcBef>
                <a:spcPct val="0"/>
              </a:spcBef>
              <a:spcAft>
                <a:spcPts val="1200"/>
              </a:spcAft>
              <a:buClrTx/>
              <a:buSzTx/>
              <a:buFontTx/>
              <a:buNone/>
              <a:tabLst/>
            </a:pPr>
            <a:r>
              <a:rPr lang="en-US" b="1"/>
              <a:t>2032</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2025 gold production estimate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585,000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Production cost of sales 2025E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$1,025</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2P Reserves (oz)</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t>4,887,000</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US" b="1"/>
              <a:t>528,574</a:t>
            </a:r>
            <a:endParaRPr kumimoji="0" lang="en-CA" sz="1200" b="1"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6405BCEC-52DE-3207-2056-5A4731C4FE23}"/>
              </a:ext>
            </a:extLst>
          </p:cNvPr>
          <p:cNvPicPr>
            <a:picLocks noChangeAspect="1"/>
          </p:cNvPicPr>
          <p:nvPr/>
        </p:nvPicPr>
        <p:blipFill>
          <a:blip r:embed="rId2"/>
          <a:stretch>
            <a:fillRect/>
          </a:stretch>
        </p:blipFill>
        <p:spPr>
          <a:xfrm>
            <a:off x="272169" y="4559872"/>
            <a:ext cx="4486276" cy="2181225"/>
          </a:xfrm>
          <a:prstGeom prst="rect">
            <a:avLst/>
          </a:prstGeom>
        </p:spPr>
      </p:pic>
    </p:spTree>
    <p:extLst>
      <p:ext uri="{BB962C8B-B14F-4D97-AF65-F5344CB8AC3E}">
        <p14:creationId xmlns:p14="http://schemas.microsoft.com/office/powerpoint/2010/main" val="8837191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C4486-1301-78EA-0C3F-356964A13A2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69C80B-86C0-6C84-2AB1-BE6D46A30C9C}"/>
              </a:ext>
            </a:extLst>
          </p:cNvPr>
          <p:cNvSpPr>
            <a:spLocks noGrp="1"/>
          </p:cNvSpPr>
          <p:nvPr>
            <p:ph sz="quarter" idx="14"/>
          </p:nvPr>
        </p:nvSpPr>
        <p:spPr/>
        <p:txBody>
          <a:bodyPr/>
          <a:lstStyle/>
          <a:p>
            <a:r>
              <a:rPr lang="en-US">
                <a:ea typeface="+mn-lt"/>
                <a:cs typeface="+mn-lt"/>
              </a:rPr>
              <a:t>The La </a:t>
            </a:r>
            <a:r>
              <a:rPr lang="en-US" err="1">
                <a:ea typeface="+mn-lt"/>
                <a:cs typeface="+mn-lt"/>
              </a:rPr>
              <a:t>Coipa</a:t>
            </a:r>
            <a:r>
              <a:rPr lang="en-US">
                <a:ea typeface="+mn-lt"/>
                <a:cs typeface="+mn-lt"/>
              </a:rPr>
              <a:t> mine is located in Chile’s Atacama Region, approximately 1,000 km north of Santiago</a:t>
            </a:r>
            <a:endParaRPr lang="en-US"/>
          </a:p>
          <a:p>
            <a:r>
              <a:rPr lang="en-US">
                <a:ea typeface="+mn-lt"/>
                <a:cs typeface="+mn-lt"/>
              </a:rPr>
              <a:t>Kinross acquired 50 % of La </a:t>
            </a:r>
            <a:r>
              <a:rPr lang="en-US" err="1">
                <a:ea typeface="+mn-lt"/>
                <a:cs typeface="+mn-lt"/>
              </a:rPr>
              <a:t>Coipa</a:t>
            </a:r>
            <a:r>
              <a:rPr lang="en-US">
                <a:ea typeface="+mn-lt"/>
                <a:cs typeface="+mn-lt"/>
              </a:rPr>
              <a:t> in 2003 and the remaining 50 % from Goldcorp in 2007</a:t>
            </a:r>
            <a:endParaRPr lang="en-US"/>
          </a:p>
          <a:p>
            <a:r>
              <a:rPr lang="en-US">
                <a:ea typeface="+mn-lt"/>
                <a:cs typeface="+mn-lt"/>
              </a:rPr>
              <a:t>No royalties are paid on gold and silver production</a:t>
            </a:r>
            <a:endParaRPr lang="en-US"/>
          </a:p>
          <a:p>
            <a:r>
              <a:rPr lang="en-US">
                <a:ea typeface="+mn-lt"/>
                <a:cs typeface="+mn-lt"/>
              </a:rPr>
              <a:t>Estimated mineral reserves (Dec 31 2024): ~642 </a:t>
            </a:r>
            <a:r>
              <a:rPr lang="en-US" err="1">
                <a:ea typeface="+mn-lt"/>
                <a:cs typeface="+mn-lt"/>
              </a:rPr>
              <a:t>koz</a:t>
            </a:r>
            <a:r>
              <a:rPr lang="en-US">
                <a:ea typeface="+mn-lt"/>
                <a:cs typeface="+mn-lt"/>
              </a:rPr>
              <a:t> gold and 15.9 Moz silver</a:t>
            </a:r>
            <a:endParaRPr lang="en-US"/>
          </a:p>
          <a:p>
            <a:r>
              <a:rPr lang="en-US">
                <a:ea typeface="+mn-lt"/>
                <a:cs typeface="+mn-lt"/>
              </a:rPr>
              <a:t>The mine continues to perform steadily following its 2022 restart and benefits from favorable recoveries</a:t>
            </a:r>
            <a:endParaRPr lang="en-US"/>
          </a:p>
          <a:p>
            <a:pPr marL="0" indent="0">
              <a:buNone/>
            </a:pPr>
            <a:endParaRPr lang="en-US"/>
          </a:p>
          <a:p>
            <a:endParaRPr lang="en-US"/>
          </a:p>
          <a:p>
            <a:endParaRPr lang="en-US"/>
          </a:p>
          <a:p>
            <a:endParaRPr lang="en-US"/>
          </a:p>
          <a:p>
            <a:endParaRPr lang="en-US"/>
          </a:p>
          <a:p>
            <a:endParaRPr lang="en-US"/>
          </a:p>
          <a:p>
            <a:endParaRPr lang="en-US"/>
          </a:p>
          <a:p>
            <a:r>
              <a:rPr lang="en-CA"/>
              <a:t> </a:t>
            </a:r>
          </a:p>
        </p:txBody>
      </p:sp>
      <p:sp>
        <p:nvSpPr>
          <p:cNvPr id="3" name="Title 2">
            <a:extLst>
              <a:ext uri="{FF2B5EF4-FFF2-40B4-BE49-F238E27FC236}">
                <a16:creationId xmlns:a16="http://schemas.microsoft.com/office/drawing/2014/main" id="{9649C62C-028A-F2F4-2FF3-E8CB7EE6AC8A}"/>
              </a:ext>
            </a:extLst>
          </p:cNvPr>
          <p:cNvSpPr>
            <a:spLocks noGrp="1"/>
          </p:cNvSpPr>
          <p:nvPr>
            <p:ph type="title"/>
          </p:nvPr>
        </p:nvSpPr>
        <p:spPr/>
        <p:txBody>
          <a:bodyPr/>
          <a:lstStyle/>
          <a:p>
            <a:r>
              <a:rPr lang="en-CA" b="1"/>
              <a:t>Chile </a:t>
            </a:r>
            <a:r>
              <a:rPr lang="en-US" b="1"/>
              <a:t>Operations: </a:t>
            </a:r>
            <a:r>
              <a:rPr lang="en-CA" b="1"/>
              <a:t>La </a:t>
            </a:r>
            <a:r>
              <a:rPr lang="en-CA" b="1" err="1"/>
              <a:t>Coipa</a:t>
            </a:r>
            <a:endParaRPr lang="en-CA" b="1">
              <a:cs typeface="Arial"/>
            </a:endParaRPr>
          </a:p>
        </p:txBody>
      </p:sp>
      <p:sp>
        <p:nvSpPr>
          <p:cNvPr id="5" name="Text Placeholder 4">
            <a:extLst>
              <a:ext uri="{FF2B5EF4-FFF2-40B4-BE49-F238E27FC236}">
                <a16:creationId xmlns:a16="http://schemas.microsoft.com/office/drawing/2014/main" id="{CCE77E6D-0FD5-1A38-F5A5-35DFAE09817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B95C4F0A-D1DD-BA92-8306-305CB8DE742B}"/>
              </a:ext>
            </a:extLst>
          </p:cNvPr>
          <p:cNvSpPr>
            <a:spLocks noGrp="1"/>
          </p:cNvSpPr>
          <p:nvPr>
            <p:ph type="ftr" sz="quarter" idx="3"/>
          </p:nvPr>
        </p:nvSpPr>
        <p:spPr/>
        <p:txBody>
          <a:bodyPr/>
          <a:lstStyle/>
          <a:p>
            <a:r>
              <a:rPr lang="en-US">
                <a:ea typeface="LF_Kai"/>
                <a:cs typeface="Arial"/>
              </a:rPr>
              <a:t>Source(s): Company filings</a:t>
            </a:r>
          </a:p>
          <a:p>
            <a:endParaRPr lang="en-US">
              <a:cs typeface="Arial"/>
            </a:endParaRPr>
          </a:p>
          <a:p>
            <a:endParaRPr lang="en-CA"/>
          </a:p>
        </p:txBody>
      </p:sp>
      <p:sp>
        <p:nvSpPr>
          <p:cNvPr id="7" name="Content Placeholder 6">
            <a:extLst>
              <a:ext uri="{FF2B5EF4-FFF2-40B4-BE49-F238E27FC236}">
                <a16:creationId xmlns:a16="http://schemas.microsoft.com/office/drawing/2014/main" id="{629A01BB-50E0-70C3-FA7F-E978BBCE863A}"/>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88BD0FE7-24BE-30BC-AADF-53F6BB563475}"/>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D15C9CC2-DD61-02AD-DF69-48C689B054B0}"/>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b="1">
                <a:latin typeface="Arial"/>
                <a:ea typeface="LF_Kai"/>
                <a:cs typeface="Arial"/>
              </a:rPr>
              <a:t>Mine life </a:t>
            </a:r>
            <a:endParaRPr lang="en-US" b="1">
              <a:ea typeface="LF_Kai"/>
              <a:cs typeface="Arial"/>
            </a:endParaRPr>
          </a:p>
          <a:p>
            <a:pPr defTabSz="1081088"/>
            <a:endParaRPr lang="en-US"/>
          </a:p>
          <a:p>
            <a:pPr defTabSz="1081088">
              <a:spcAft>
                <a:spcPts val="1200"/>
              </a:spcAft>
            </a:pPr>
            <a:r>
              <a:rPr lang="en-US" b="1">
                <a:latin typeface="Arial"/>
                <a:ea typeface="LF_Kai"/>
                <a:cs typeface="Arial"/>
              </a:rPr>
              <a:t>2031</a:t>
            </a:r>
            <a:endParaRPr lang="en-CA" b="1">
              <a:cs typeface="Arial"/>
            </a:endParaRPr>
          </a:p>
        </p:txBody>
      </p:sp>
      <p:sp>
        <p:nvSpPr>
          <p:cNvPr id="14" name="Rectangle 13">
            <a:extLst>
              <a:ext uri="{FF2B5EF4-FFF2-40B4-BE49-F238E27FC236}">
                <a16:creationId xmlns:a16="http://schemas.microsoft.com/office/drawing/2014/main" id="{B65EF41D-37E1-C9C1-A718-42104AA78D67}"/>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2025 gold production estimate (oz)</a:t>
            </a: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230,000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21EEE2D7-836A-0E8E-C6DE-A6CCE7B6FE0C}"/>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marL="0" marR="0" indent="0" algn="ctr" defTabSz="1081088" rtl="0" eaLnBrk="1" fontAlgn="base" latinLnBrk="0" hangingPunct="1">
              <a:lnSpc>
                <a:spcPct val="100000"/>
              </a:lnSpc>
              <a:spcBef>
                <a:spcPct val="0"/>
              </a:spcBef>
              <a:spcAft>
                <a:spcPts val="1200"/>
              </a:spcAft>
              <a:buClrTx/>
              <a:buSzTx/>
              <a:buFontTx/>
              <a:buNone/>
              <a:tabLst/>
            </a:pPr>
            <a:r>
              <a:rPr lang="en-US" b="1">
                <a:latin typeface="Arial"/>
                <a:ea typeface="LF_Kai"/>
                <a:cs typeface="Arial"/>
              </a:rPr>
              <a:t>$1,060</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58DDC8D0-DEA2-8FAD-E158-6C0B1F6F11B6}"/>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2P </a:t>
            </a:r>
            <a:r>
              <a:rPr lang="en-US" b="1"/>
              <a:t>r</a:t>
            </a:r>
            <a:r>
              <a:rPr kumimoji="0" lang="en-US" sz="1200" b="1" i="0" u="none" strike="noStrike" cap="none" normalizeH="0" baseline="0">
                <a:ln>
                  <a:noFill/>
                </a:ln>
                <a:solidFill>
                  <a:schemeClr val="tx1"/>
                </a:solidFill>
                <a:effectLst/>
                <a:latin typeface="Arial" charset="0"/>
              </a:rPr>
              <a:t>eserves gold (oz)</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kumimoji="0" lang="en-CA" sz="1200" b="1" i="0" u="none" strike="noStrike" cap="none" normalizeH="0" baseline="0">
                <a:ln>
                  <a:noFill/>
                </a:ln>
                <a:solidFill>
                  <a:schemeClr val="tx1"/>
                </a:solidFill>
                <a:effectLst/>
                <a:latin typeface="Arial" charset="0"/>
              </a:rPr>
              <a:t>642,000</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51A4D886-C5AD-C58E-4D66-2332EB04C0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US" b="1"/>
              <a:t>246,131</a:t>
            </a:r>
            <a:endParaRPr kumimoji="0" lang="en-CA" sz="1200" b="1"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DA0F8140-2139-AE30-E943-C4B7DFF8A305}"/>
              </a:ext>
            </a:extLst>
          </p:cNvPr>
          <p:cNvPicPr>
            <a:picLocks noChangeAspect="1"/>
          </p:cNvPicPr>
          <p:nvPr/>
        </p:nvPicPr>
        <p:blipFill>
          <a:blip r:embed="rId2"/>
          <a:stretch>
            <a:fillRect/>
          </a:stretch>
        </p:blipFill>
        <p:spPr>
          <a:xfrm>
            <a:off x="146557" y="4594972"/>
            <a:ext cx="4789170" cy="2257425"/>
          </a:xfrm>
          <a:prstGeom prst="rect">
            <a:avLst/>
          </a:prstGeom>
        </p:spPr>
      </p:pic>
    </p:spTree>
    <p:extLst>
      <p:ext uri="{BB962C8B-B14F-4D97-AF65-F5344CB8AC3E}">
        <p14:creationId xmlns:p14="http://schemas.microsoft.com/office/powerpoint/2010/main" val="173113711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12740-205B-26F1-50F4-3C25E43FEBB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141D1-3B56-600A-E91D-DA0494E11B2F}"/>
              </a:ext>
            </a:extLst>
          </p:cNvPr>
          <p:cNvSpPr>
            <a:spLocks noGrp="1"/>
          </p:cNvSpPr>
          <p:nvPr>
            <p:ph sz="quarter" idx="14"/>
          </p:nvPr>
        </p:nvSpPr>
        <p:spPr>
          <a:xfrm>
            <a:off x="331217" y="1407106"/>
            <a:ext cx="4608576" cy="2535465"/>
          </a:xfrm>
        </p:spPr>
        <p:txBody>
          <a:bodyPr/>
          <a:lstStyle/>
          <a:p>
            <a:r>
              <a:rPr lang="en-US">
                <a:ea typeface="+mn-lt"/>
                <a:cs typeface="+mn-lt"/>
              </a:rPr>
              <a:t>The Lobo-Marte project is owned by MDO, a 100 % Kinross subsidiary</a:t>
            </a:r>
            <a:endParaRPr lang="en-US"/>
          </a:p>
          <a:p>
            <a:r>
              <a:rPr lang="en-US">
                <a:ea typeface="+mn-lt"/>
                <a:cs typeface="+mn-lt"/>
              </a:rPr>
              <a:t>It comprises two open-pit gold deposits located ~7 km apart in Chile’s Atacama Region</a:t>
            </a:r>
            <a:endParaRPr lang="en-US"/>
          </a:p>
          <a:p>
            <a:r>
              <a:rPr lang="en-US">
                <a:ea typeface="+mn-lt"/>
                <a:cs typeface="+mn-lt"/>
              </a:rPr>
              <a:t>Probable reserves: 6.73 Moz gold @ 1.3 g/t</a:t>
            </a:r>
            <a:endParaRPr lang="en-US"/>
          </a:p>
          <a:p>
            <a:r>
              <a:rPr lang="en-US">
                <a:ea typeface="+mn-lt"/>
                <a:cs typeface="+mn-lt"/>
              </a:rPr>
              <a:t>The project has the potential to be a large, long-life, low-cost open-pit mine producing ~300 </a:t>
            </a:r>
            <a:r>
              <a:rPr lang="en-US" err="1">
                <a:ea typeface="+mn-lt"/>
                <a:cs typeface="+mn-lt"/>
              </a:rPr>
              <a:t>koz</a:t>
            </a:r>
            <a:r>
              <a:rPr lang="en-US">
                <a:ea typeface="+mn-lt"/>
                <a:cs typeface="+mn-lt"/>
              </a:rPr>
              <a:t> per year.</a:t>
            </a:r>
            <a:endParaRPr lang="en-US"/>
          </a:p>
          <a:p>
            <a:r>
              <a:rPr lang="en-US">
                <a:ea typeface="+mn-lt"/>
                <a:cs typeface="+mn-lt"/>
              </a:rPr>
              <a:t>Kinross continues to evaluate development timing and economics, with a project update expected in 2026</a:t>
            </a:r>
          </a:p>
          <a:p>
            <a:endParaRPr lang="en-US"/>
          </a:p>
          <a:p>
            <a:endParaRPr lang="en-US"/>
          </a:p>
          <a:p>
            <a:endParaRPr lang="en-US"/>
          </a:p>
          <a:p>
            <a:endParaRPr lang="en-US"/>
          </a:p>
          <a:p>
            <a:endParaRPr lang="en-US"/>
          </a:p>
          <a:p>
            <a:endParaRPr lang="en-US"/>
          </a:p>
          <a:p>
            <a:endParaRPr lang="en-US"/>
          </a:p>
          <a:p>
            <a:pPr marL="0" indent="0">
              <a:buNone/>
            </a:pPr>
            <a:r>
              <a:rPr lang="en-CA"/>
              <a:t> </a:t>
            </a:r>
          </a:p>
        </p:txBody>
      </p:sp>
      <p:sp>
        <p:nvSpPr>
          <p:cNvPr id="3" name="Title 2">
            <a:extLst>
              <a:ext uri="{FF2B5EF4-FFF2-40B4-BE49-F238E27FC236}">
                <a16:creationId xmlns:a16="http://schemas.microsoft.com/office/drawing/2014/main" id="{1000045D-6151-CD1C-795D-A010EC45F24D}"/>
              </a:ext>
            </a:extLst>
          </p:cNvPr>
          <p:cNvSpPr>
            <a:spLocks noGrp="1"/>
          </p:cNvSpPr>
          <p:nvPr>
            <p:ph type="title"/>
          </p:nvPr>
        </p:nvSpPr>
        <p:spPr/>
        <p:txBody>
          <a:bodyPr/>
          <a:lstStyle/>
          <a:p>
            <a:r>
              <a:rPr lang="en-CA" b="1"/>
              <a:t>Chile </a:t>
            </a:r>
            <a:r>
              <a:rPr lang="en-US" b="1"/>
              <a:t>Operations: </a:t>
            </a:r>
            <a:r>
              <a:rPr lang="en-CA" b="1"/>
              <a:t>Lobo-Marte</a:t>
            </a:r>
            <a:endParaRPr lang="en-CA" b="1">
              <a:cs typeface="Arial"/>
            </a:endParaRPr>
          </a:p>
        </p:txBody>
      </p:sp>
      <p:sp>
        <p:nvSpPr>
          <p:cNvPr id="5" name="Text Placeholder 4">
            <a:extLst>
              <a:ext uri="{FF2B5EF4-FFF2-40B4-BE49-F238E27FC236}">
                <a16:creationId xmlns:a16="http://schemas.microsoft.com/office/drawing/2014/main" id="{56E79D52-0F57-AC2C-8608-CF6F660CE9AF}"/>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A317C7CA-5E79-22E5-3D2C-8C64FD9983D4}"/>
              </a:ext>
            </a:extLst>
          </p:cNvPr>
          <p:cNvSpPr>
            <a:spLocks noGrp="1"/>
          </p:cNvSpPr>
          <p:nvPr>
            <p:ph type="ftr" sz="quarter" idx="3"/>
          </p:nvPr>
        </p:nvSpPr>
        <p:spPr/>
        <p:txBody>
          <a:bodyPr/>
          <a:lstStyle/>
          <a:p>
            <a:r>
              <a:rPr lang="en-US">
                <a:ea typeface="LF_Kai"/>
                <a:cs typeface="Arial"/>
              </a:rPr>
              <a:t>Source(s): Company filings</a:t>
            </a:r>
          </a:p>
          <a:p>
            <a:endParaRPr lang="en-US">
              <a:ea typeface="LF_Kai"/>
              <a:cs typeface="Arial"/>
            </a:endParaRPr>
          </a:p>
          <a:p>
            <a:endParaRPr lang="en-CA"/>
          </a:p>
        </p:txBody>
      </p:sp>
      <p:sp>
        <p:nvSpPr>
          <p:cNvPr id="7" name="Content Placeholder 6">
            <a:extLst>
              <a:ext uri="{FF2B5EF4-FFF2-40B4-BE49-F238E27FC236}">
                <a16:creationId xmlns:a16="http://schemas.microsoft.com/office/drawing/2014/main" id="{79F8BF58-3747-2153-B9BF-C01340DCF5A4}"/>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BB336314-0471-3D31-EDBC-308DF29CDE0F}"/>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BF38BDD9-A8FB-62C4-646E-53568ECCB283}"/>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lang="en-US" b="1"/>
              <a:t>Probable reserves gold (oz)</a:t>
            </a:r>
          </a:p>
          <a:p>
            <a:pPr marL="0" marR="0" indent="0" algn="ctr" defTabSz="1081088" rtl="0" eaLnBrk="1" fontAlgn="base" latinLnBrk="0" hangingPunct="1">
              <a:spcBef>
                <a:spcPct val="0"/>
              </a:spcBef>
              <a:spcAft>
                <a:spcPts val="1200"/>
              </a:spcAft>
              <a:buClrTx/>
              <a:buSzTx/>
              <a:buFontTx/>
              <a:buNone/>
              <a:tabLst/>
            </a:pPr>
            <a:r>
              <a:rPr lang="en-US" b="1"/>
              <a:t>6,733,000</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73CD3B1D-8AB5-CFB1-BEBE-E584B0B5E4D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Strip ratio</a:t>
            </a:r>
            <a:endParaRPr kumimoji="0" lang="en-US"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US" b="1"/>
              <a:t>2.0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B9880C2F-1D76-4949-0CB9-5A8BA535D1A2}"/>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Average grade processed</a:t>
            </a:r>
            <a:endParaRPr kumimoji="0" lang="en-US"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1.3 g/t</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BECA0429-9E48-6DE8-87F2-CEE08133BCC9}"/>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Average recovery rate Au</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t>70%</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765BAD7C-BEF2-3F1C-217B-0601359A125B}"/>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Estimated annual </a:t>
            </a:r>
            <a:r>
              <a:rPr kumimoji="0" lang="en-US" sz="1200" b="1" i="0" u="none" strike="noStrike" cap="none" normalizeH="0" baseline="0">
                <a:ln>
                  <a:noFill/>
                </a:ln>
                <a:solidFill>
                  <a:schemeClr val="tx1"/>
                </a:solidFill>
                <a:effectLst/>
                <a:latin typeface="Arial" charset="0"/>
              </a:rPr>
              <a:t>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300,000</a:t>
            </a:r>
            <a:endParaRPr kumimoji="0" lang="en-CA" sz="1200" b="1" i="0" u="none" strike="noStrike" cap="none" normalizeH="0" baseline="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9CA8EFFC-FEB8-2298-0ADB-A6B90F25EDE0}"/>
              </a:ext>
            </a:extLst>
          </p:cNvPr>
          <p:cNvPicPr>
            <a:picLocks noChangeAspect="1"/>
          </p:cNvPicPr>
          <p:nvPr/>
        </p:nvPicPr>
        <p:blipFill>
          <a:blip r:embed="rId2"/>
          <a:stretch>
            <a:fillRect/>
          </a:stretch>
        </p:blipFill>
        <p:spPr>
          <a:xfrm>
            <a:off x="229180" y="4550162"/>
            <a:ext cx="4608576" cy="2219325"/>
          </a:xfrm>
          <a:prstGeom prst="rect">
            <a:avLst/>
          </a:prstGeom>
        </p:spPr>
      </p:pic>
    </p:spTree>
    <p:extLst>
      <p:ext uri="{BB962C8B-B14F-4D97-AF65-F5344CB8AC3E}">
        <p14:creationId xmlns:p14="http://schemas.microsoft.com/office/powerpoint/2010/main" val="83337281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AD6A7-10C1-28C0-E8E8-311F398B31B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C2555-EDDA-DB22-A937-7D9860412328}"/>
              </a:ext>
            </a:extLst>
          </p:cNvPr>
          <p:cNvSpPr>
            <a:spLocks noGrp="1"/>
          </p:cNvSpPr>
          <p:nvPr>
            <p:ph sz="quarter" idx="14"/>
          </p:nvPr>
        </p:nvSpPr>
        <p:spPr>
          <a:xfrm>
            <a:off x="331217" y="1407106"/>
            <a:ext cx="4608576" cy="3646911"/>
          </a:xfrm>
        </p:spPr>
        <p:txBody>
          <a:bodyPr/>
          <a:lstStyle/>
          <a:p>
            <a:r>
              <a:rPr lang="en-US">
                <a:ea typeface="+mn-lt"/>
                <a:cs typeface="+mn-lt"/>
              </a:rPr>
              <a:t>The Fort Knox mine, located near Fairbanks in Alaska’s North Star Borough, is a long-life, open-pit gold operation owned and operated by Kinross</a:t>
            </a:r>
          </a:p>
          <a:p>
            <a:r>
              <a:rPr lang="en-US">
                <a:ea typeface="+mn-lt"/>
                <a:cs typeface="+mn-lt"/>
              </a:rPr>
              <a:t>The site includes an open-pit mine, mill, heap-leach facilities, and the nearby Gil Sourdough satellite deposit, which extends the mine’s production profile</a:t>
            </a:r>
            <a:endParaRPr lang="en-US"/>
          </a:p>
          <a:p>
            <a:r>
              <a:rPr lang="en-US">
                <a:ea typeface="+mn-lt"/>
                <a:cs typeface="+mn-lt"/>
              </a:rPr>
              <a:t>The State of Alaska receives a 3 % production royalty based on net income and recovery of initial capital</a:t>
            </a:r>
            <a:endParaRPr lang="en-US"/>
          </a:p>
          <a:p>
            <a:r>
              <a:rPr lang="en-US">
                <a:ea typeface="+mn-lt"/>
                <a:cs typeface="+mn-lt"/>
              </a:rPr>
              <a:t>Mine life extends to 2030, supported by consistent performance and the integration of higher-grade ore from the Manh Choh project, which began ramp-up in 2025</a:t>
            </a:r>
            <a:endParaRPr lang="en-US"/>
          </a:p>
          <a:p>
            <a:r>
              <a:rPr lang="en-US">
                <a:ea typeface="+mn-lt"/>
                <a:cs typeface="+mn-lt"/>
              </a:rPr>
              <a:t>Fort Knox produced 334 </a:t>
            </a:r>
            <a:r>
              <a:rPr lang="en-US" err="1">
                <a:ea typeface="+mn-lt"/>
                <a:cs typeface="+mn-lt"/>
              </a:rPr>
              <a:t>koz</a:t>
            </a:r>
            <a:r>
              <a:rPr lang="en-US">
                <a:ea typeface="+mn-lt"/>
                <a:cs typeface="+mn-lt"/>
              </a:rPr>
              <a:t> of gold in 2024, up from 291 </a:t>
            </a:r>
            <a:r>
              <a:rPr lang="en-US" err="1">
                <a:ea typeface="+mn-lt"/>
                <a:cs typeface="+mn-lt"/>
              </a:rPr>
              <a:t>koz</a:t>
            </a:r>
            <a:r>
              <a:rPr lang="en-US">
                <a:ea typeface="+mn-lt"/>
                <a:cs typeface="+mn-lt"/>
              </a:rPr>
              <a:t> in 2023, and continues to deliver steady results with a production cost of sales of US $1,233/oz</a:t>
            </a:r>
            <a:endParaRPr lang="en-US"/>
          </a:p>
          <a:p>
            <a:r>
              <a:rPr lang="en-US">
                <a:ea typeface="+mn-lt"/>
                <a:cs typeface="+mn-lt"/>
              </a:rPr>
              <a:t>Near-term production growth and improved grade are expected as Manh Choh contributes ore to Fort Knox’s processing facilities</a:t>
            </a:r>
            <a:endParaRPr lang="en-US"/>
          </a:p>
          <a:p>
            <a:pPr marL="0" indent="0">
              <a:buNone/>
            </a:pPr>
            <a:endParaRPr lang="en-US"/>
          </a:p>
          <a:p>
            <a:endParaRPr lang="en-US">
              <a:cs typeface="Arial"/>
            </a:endParaRPr>
          </a:p>
          <a:p>
            <a:endParaRPr lang="en-US"/>
          </a:p>
          <a:p>
            <a:endParaRPr lang="en-US"/>
          </a:p>
          <a:p>
            <a:endParaRPr lang="en-US"/>
          </a:p>
          <a:p>
            <a:endParaRPr lang="en-US"/>
          </a:p>
          <a:p>
            <a:pPr marL="0" indent="0">
              <a:buNone/>
            </a:pPr>
            <a:endParaRPr lang="en-CA"/>
          </a:p>
        </p:txBody>
      </p:sp>
      <p:sp>
        <p:nvSpPr>
          <p:cNvPr id="3" name="Title 2">
            <a:extLst>
              <a:ext uri="{FF2B5EF4-FFF2-40B4-BE49-F238E27FC236}">
                <a16:creationId xmlns:a16="http://schemas.microsoft.com/office/drawing/2014/main" id="{78391A29-6A8C-84E1-42A8-45B1DD050182}"/>
              </a:ext>
            </a:extLst>
          </p:cNvPr>
          <p:cNvSpPr>
            <a:spLocks noGrp="1"/>
          </p:cNvSpPr>
          <p:nvPr>
            <p:ph type="title"/>
          </p:nvPr>
        </p:nvSpPr>
        <p:spPr/>
        <p:txBody>
          <a:bodyPr/>
          <a:lstStyle/>
          <a:p>
            <a:r>
              <a:rPr lang="en-CA" b="1"/>
              <a:t>United States </a:t>
            </a:r>
            <a:r>
              <a:rPr lang="en-US" b="1"/>
              <a:t>Operations: </a:t>
            </a:r>
            <a:r>
              <a:rPr lang="en-CA" b="1"/>
              <a:t>Fort Knox</a:t>
            </a:r>
            <a:endParaRPr lang="en-CA" b="1">
              <a:cs typeface="Arial"/>
            </a:endParaRPr>
          </a:p>
        </p:txBody>
      </p:sp>
      <p:sp>
        <p:nvSpPr>
          <p:cNvPr id="5" name="Text Placeholder 4">
            <a:extLst>
              <a:ext uri="{FF2B5EF4-FFF2-40B4-BE49-F238E27FC236}">
                <a16:creationId xmlns:a16="http://schemas.microsoft.com/office/drawing/2014/main" id="{C6932F55-0711-D241-9FB5-3CFD7BFF470D}"/>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B88B092C-92F7-548D-CCF7-4D3BC4EA0487}"/>
              </a:ext>
            </a:extLst>
          </p:cNvPr>
          <p:cNvSpPr>
            <a:spLocks noGrp="1"/>
          </p:cNvSpPr>
          <p:nvPr>
            <p:ph type="ftr" sz="quarter" idx="3"/>
          </p:nvPr>
        </p:nvSpPr>
        <p:spPr/>
        <p:txBody>
          <a:bodyPr/>
          <a:lstStyle/>
          <a:p>
            <a:r>
              <a:rPr lang="en-US">
                <a:cs typeface="Arial"/>
              </a:rPr>
              <a:t>Source(s): Company filings</a:t>
            </a:r>
          </a:p>
          <a:p>
            <a:endParaRPr lang="en-US">
              <a:cs typeface="Arial"/>
            </a:endParaRPr>
          </a:p>
          <a:p>
            <a:endParaRPr lang="en-US"/>
          </a:p>
          <a:p>
            <a:endParaRPr lang="en-CA"/>
          </a:p>
        </p:txBody>
      </p:sp>
      <p:sp>
        <p:nvSpPr>
          <p:cNvPr id="7" name="Content Placeholder 6">
            <a:extLst>
              <a:ext uri="{FF2B5EF4-FFF2-40B4-BE49-F238E27FC236}">
                <a16:creationId xmlns:a16="http://schemas.microsoft.com/office/drawing/2014/main" id="{5ACBCEC8-48BF-BFE1-D907-AC572B26533F}"/>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2F7CFB7E-0297-8E33-3D9D-B9E73B6A42A4}"/>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3DBDB691-A3C6-1A73-159A-1A60BEA951DC}"/>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charset="0"/>
              </a:rPr>
              <a:t>Mine life</a:t>
            </a:r>
            <a:endParaRPr lang="en-US" b="1"/>
          </a:p>
          <a:p>
            <a:pPr marL="0" marR="0" indent="0" algn="ctr" defTabSz="1081088" rtl="0" eaLnBrk="1" fontAlgn="base" latinLnBrk="0" hangingPunct="1">
              <a:spcBef>
                <a:spcPct val="0"/>
              </a:spcBef>
              <a:spcAft>
                <a:spcPts val="1200"/>
              </a:spcAft>
              <a:buClrTx/>
              <a:buSzTx/>
              <a:buFontTx/>
              <a:buNone/>
              <a:tabLst/>
            </a:pPr>
            <a:r>
              <a:rPr lang="en-US" b="1"/>
              <a:t>2030</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AA842D9-0ED8-9E45-921F-26690C0897BD}"/>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Fort Knox 2P reserves (oz)</a:t>
            </a:r>
            <a:endParaRPr kumimoji="0" lang="en-US"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1,276,000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43DBD51E-5CFD-760E-4D8F-7ED1651FD115}"/>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Attributable </a:t>
            </a:r>
            <a:r>
              <a:rPr lang="en-US" b="1"/>
              <a:t>p</a:t>
            </a:r>
            <a:r>
              <a:rPr kumimoji="0" lang="en-US" sz="1200" b="1" i="0" u="none" strike="noStrike" cap="none" normalizeH="0" baseline="0">
                <a:ln>
                  <a:noFill/>
                </a:ln>
                <a:solidFill>
                  <a:schemeClr val="tx1"/>
                </a:solidFill>
                <a:effectLst/>
                <a:latin typeface="Arial" charset="0"/>
              </a:rPr>
              <a:t>roduction cost of sales 2024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$1,233</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8CD6A30F-D3E8-E46B-F477-22D35353072B}"/>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Manh Choh 2P reserves (oz)</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t>558,000</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581FECED-5F0F-A080-B0F2-636CC381ECC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US" b="1"/>
              <a:t>334,519</a:t>
            </a:r>
            <a:endParaRPr kumimoji="0" lang="en-CA" sz="1200" b="1"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BEEEEF2F-E0E4-E99E-7D9F-8429EF38D2BB}"/>
              </a:ext>
            </a:extLst>
          </p:cNvPr>
          <p:cNvPicPr>
            <a:picLocks noChangeAspect="1"/>
          </p:cNvPicPr>
          <p:nvPr/>
        </p:nvPicPr>
        <p:blipFill>
          <a:blip r:embed="rId2"/>
          <a:stretch>
            <a:fillRect/>
          </a:stretch>
        </p:blipFill>
        <p:spPr>
          <a:xfrm>
            <a:off x="334870" y="5054159"/>
            <a:ext cx="4400550" cy="1943923"/>
          </a:xfrm>
          <a:prstGeom prst="rect">
            <a:avLst/>
          </a:prstGeom>
        </p:spPr>
      </p:pic>
    </p:spTree>
    <p:extLst>
      <p:ext uri="{BB962C8B-B14F-4D97-AF65-F5344CB8AC3E}">
        <p14:creationId xmlns:p14="http://schemas.microsoft.com/office/powerpoint/2010/main" val="122992940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56D82-A636-E658-846A-73E1F3F6C0B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D6636C-DFEF-2DDB-05E6-AA72A090458F}"/>
              </a:ext>
            </a:extLst>
          </p:cNvPr>
          <p:cNvSpPr>
            <a:spLocks noGrp="1"/>
          </p:cNvSpPr>
          <p:nvPr>
            <p:ph sz="quarter" idx="14"/>
          </p:nvPr>
        </p:nvSpPr>
        <p:spPr/>
        <p:txBody>
          <a:bodyPr/>
          <a:lstStyle/>
          <a:p>
            <a:r>
              <a:rPr lang="en-US">
                <a:ea typeface="+mn-lt"/>
                <a:cs typeface="+mn-lt"/>
              </a:rPr>
              <a:t>The Round Mountain mine, located 90 km north of Tonopah in Nevada’s Nye County, is a long-life open-pit operation owned and operated by Kinross</a:t>
            </a:r>
            <a:endParaRPr lang="en-US"/>
          </a:p>
          <a:p>
            <a:r>
              <a:rPr lang="en-US">
                <a:ea typeface="+mn-lt"/>
                <a:cs typeface="+mn-lt"/>
              </a:rPr>
              <a:t>The mine is subject to a sliding royalty (4 % at ≤ US $1,200/oz and 7.15 % at ≥ US $1,400/oz) and a 5 % net proceeds tax to the State of Nevada</a:t>
            </a:r>
            <a:endParaRPr lang="en-US"/>
          </a:p>
          <a:p>
            <a:r>
              <a:rPr lang="en-US">
                <a:ea typeface="+mn-lt"/>
                <a:cs typeface="+mn-lt"/>
              </a:rPr>
              <a:t>Round Mountain produced 215 </a:t>
            </a:r>
            <a:r>
              <a:rPr lang="en-US" err="1">
                <a:ea typeface="+mn-lt"/>
                <a:cs typeface="+mn-lt"/>
              </a:rPr>
              <a:t>koz</a:t>
            </a:r>
            <a:r>
              <a:rPr lang="en-US">
                <a:ea typeface="+mn-lt"/>
                <a:cs typeface="+mn-lt"/>
              </a:rPr>
              <a:t> in 2024, in line with plan, and is projected to deliver ~210–220 </a:t>
            </a:r>
            <a:r>
              <a:rPr lang="en-US" err="1">
                <a:ea typeface="+mn-lt"/>
                <a:cs typeface="+mn-lt"/>
              </a:rPr>
              <a:t>koz</a:t>
            </a:r>
            <a:r>
              <a:rPr lang="en-US">
                <a:ea typeface="+mn-lt"/>
                <a:cs typeface="+mn-lt"/>
              </a:rPr>
              <a:t> in 2025 at a cost of ~US $1,550 / oz.</a:t>
            </a:r>
            <a:endParaRPr lang="en-US"/>
          </a:p>
          <a:p>
            <a:r>
              <a:rPr lang="en-US">
                <a:ea typeface="+mn-lt"/>
                <a:cs typeface="+mn-lt"/>
              </a:rPr>
              <a:t>The operation continues to evaluate underground mining options to access higher-grade zones and extend mine life</a:t>
            </a:r>
            <a:endParaRPr lang="en-US"/>
          </a:p>
          <a:p>
            <a:r>
              <a:rPr lang="en-US">
                <a:ea typeface="+mn-lt"/>
                <a:cs typeface="+mn-lt"/>
              </a:rPr>
              <a:t>Consistent output and ongoing optimization support stable cash flow generation in Kinross’s U.S. portfolio</a:t>
            </a:r>
            <a:endParaRPr lang="en-US"/>
          </a:p>
          <a:p>
            <a:endParaRPr lang="en-US"/>
          </a:p>
          <a:p>
            <a:endParaRPr lang="en-US"/>
          </a:p>
          <a:p>
            <a:endParaRPr lang="en-US"/>
          </a:p>
          <a:p>
            <a:endParaRPr lang="en-US"/>
          </a:p>
          <a:p>
            <a:endParaRPr lang="en-US"/>
          </a:p>
          <a:p>
            <a:endParaRPr lang="en-US"/>
          </a:p>
          <a:p>
            <a:endParaRPr lang="en-US"/>
          </a:p>
          <a:p>
            <a:endParaRPr lang="en-US"/>
          </a:p>
          <a:p>
            <a:pPr marL="0" indent="0">
              <a:buNone/>
            </a:pPr>
            <a:endParaRPr lang="en-CA"/>
          </a:p>
        </p:txBody>
      </p:sp>
      <p:sp>
        <p:nvSpPr>
          <p:cNvPr id="3" name="Title 2">
            <a:extLst>
              <a:ext uri="{FF2B5EF4-FFF2-40B4-BE49-F238E27FC236}">
                <a16:creationId xmlns:a16="http://schemas.microsoft.com/office/drawing/2014/main" id="{316C7B42-4806-C095-3189-009049821448}"/>
              </a:ext>
            </a:extLst>
          </p:cNvPr>
          <p:cNvSpPr>
            <a:spLocks noGrp="1"/>
          </p:cNvSpPr>
          <p:nvPr>
            <p:ph type="title"/>
          </p:nvPr>
        </p:nvSpPr>
        <p:spPr/>
        <p:txBody>
          <a:bodyPr/>
          <a:lstStyle/>
          <a:p>
            <a:r>
              <a:rPr lang="en-CA" b="1"/>
              <a:t>United States </a:t>
            </a:r>
            <a:r>
              <a:rPr lang="en-US" b="1"/>
              <a:t>Operations: </a:t>
            </a:r>
            <a:r>
              <a:rPr lang="en-CA" b="1"/>
              <a:t>Round Mountain</a:t>
            </a:r>
            <a:endParaRPr lang="en-CA" b="1">
              <a:cs typeface="Arial"/>
            </a:endParaRPr>
          </a:p>
        </p:txBody>
      </p:sp>
      <p:sp>
        <p:nvSpPr>
          <p:cNvPr id="5" name="Text Placeholder 4">
            <a:extLst>
              <a:ext uri="{FF2B5EF4-FFF2-40B4-BE49-F238E27FC236}">
                <a16:creationId xmlns:a16="http://schemas.microsoft.com/office/drawing/2014/main" id="{A89D1167-6418-277C-07D6-6C905C9CC95B}"/>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CE10DD76-1E66-9692-69B4-1CEF87F5373F}"/>
              </a:ext>
            </a:extLst>
          </p:cNvPr>
          <p:cNvSpPr>
            <a:spLocks noGrp="1"/>
          </p:cNvSpPr>
          <p:nvPr>
            <p:ph type="ftr" sz="quarter" idx="3"/>
          </p:nvPr>
        </p:nvSpPr>
        <p:spPr/>
        <p:txBody>
          <a:bodyPr/>
          <a:lstStyle/>
          <a:p>
            <a:r>
              <a:rPr lang="en-US">
                <a:cs typeface="Arial"/>
              </a:rPr>
              <a:t>Source(s): Company filings</a:t>
            </a:r>
          </a:p>
          <a:p>
            <a:endParaRPr lang="en-US">
              <a:cs typeface="Arial"/>
            </a:endParaRPr>
          </a:p>
          <a:p>
            <a:endParaRPr lang="en-US"/>
          </a:p>
          <a:p>
            <a:endParaRPr lang="en-CA"/>
          </a:p>
        </p:txBody>
      </p:sp>
      <p:sp>
        <p:nvSpPr>
          <p:cNvPr id="7" name="Content Placeholder 6">
            <a:extLst>
              <a:ext uri="{FF2B5EF4-FFF2-40B4-BE49-F238E27FC236}">
                <a16:creationId xmlns:a16="http://schemas.microsoft.com/office/drawing/2014/main" id="{57EA09CA-2157-1E3D-A111-78AB5778E4B3}"/>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83F37389-504C-4B3F-B7C8-6C0A6F6A94DE}"/>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416DC854-ADCE-5BB8-25AA-8562A9CBE886}"/>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lang="en-US" b="1"/>
              <a:t>2023 gold production (oz)</a:t>
            </a:r>
          </a:p>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charset="0"/>
              </a:rPr>
              <a:t>235,690</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EF5DB5C3-2F13-AB36-48A6-894BD5428866}"/>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 2P reserves (oz)</a:t>
            </a:r>
            <a:endParaRPr kumimoji="0" lang="en-US"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US" b="1"/>
              <a:t>1,883,000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B99630C8-7B52-8800-9B6E-7D86C4F9F917}"/>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Attributable </a:t>
            </a:r>
            <a:r>
              <a:rPr lang="en-US" b="1"/>
              <a:t>p</a:t>
            </a:r>
            <a:r>
              <a:rPr kumimoji="0" lang="en-US" sz="1200" b="1" i="0" u="none" strike="noStrike" cap="none" normalizeH="0" baseline="0">
                <a:ln>
                  <a:noFill/>
                </a:ln>
                <a:solidFill>
                  <a:schemeClr val="tx1"/>
                </a:solidFill>
                <a:effectLst/>
                <a:latin typeface="Arial" charset="0"/>
              </a:rPr>
              <a:t>roduction cost of sales 2024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$1,527</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A6E994A9-CFED-34E8-91A8-BA714261D8BE}"/>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Grade</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t>0.8 g/t</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5FAB542F-AA34-B890-A9A0-A38B7DAF362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215,387</a:t>
            </a:r>
            <a:endParaRPr kumimoji="0" lang="en-CA" sz="1200" b="1" i="0" u="none" strike="noStrike" cap="none" normalizeH="0" baseline="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BF8CCE44-92B6-65FD-563A-313AD37B2941}"/>
              </a:ext>
            </a:extLst>
          </p:cNvPr>
          <p:cNvPicPr>
            <a:picLocks noChangeAspect="1"/>
          </p:cNvPicPr>
          <p:nvPr/>
        </p:nvPicPr>
        <p:blipFill>
          <a:blip r:embed="rId2"/>
          <a:stretch>
            <a:fillRect/>
          </a:stretch>
        </p:blipFill>
        <p:spPr>
          <a:xfrm>
            <a:off x="327151" y="4928347"/>
            <a:ext cx="4257675" cy="1924050"/>
          </a:xfrm>
          <a:prstGeom prst="rect">
            <a:avLst/>
          </a:prstGeom>
        </p:spPr>
      </p:pic>
    </p:spTree>
    <p:extLst>
      <p:ext uri="{BB962C8B-B14F-4D97-AF65-F5344CB8AC3E}">
        <p14:creationId xmlns:p14="http://schemas.microsoft.com/office/powerpoint/2010/main" val="118903186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FDB90-36CA-D36D-A979-F03F2D2DF30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3D0462-0A6B-153A-9722-2656CAD74E2E}"/>
              </a:ext>
            </a:extLst>
          </p:cNvPr>
          <p:cNvSpPr>
            <a:spLocks noGrp="1"/>
          </p:cNvSpPr>
          <p:nvPr>
            <p:ph sz="quarter" idx="14"/>
          </p:nvPr>
        </p:nvSpPr>
        <p:spPr/>
        <p:txBody>
          <a:bodyPr/>
          <a:lstStyle/>
          <a:p>
            <a:r>
              <a:rPr lang="en-US">
                <a:ea typeface="+mn-lt"/>
                <a:cs typeface="+mn-lt"/>
              </a:rPr>
              <a:t>The Bald Mountain mine, located in Nevada’s Ruby Mountains district, is a large, open-pit gold operation acquired from Barrick Gold in 2016</a:t>
            </a:r>
            <a:endParaRPr lang="en-US"/>
          </a:p>
          <a:p>
            <a:r>
              <a:rPr lang="en-US">
                <a:ea typeface="+mn-lt"/>
                <a:cs typeface="+mn-lt"/>
              </a:rPr>
              <a:t>The site includes multiple deposits, with Saga and LBM currently the largest producing areas</a:t>
            </a:r>
            <a:endParaRPr lang="en-US"/>
          </a:p>
          <a:p>
            <a:r>
              <a:rPr lang="en-US">
                <a:ea typeface="+mn-lt"/>
                <a:cs typeface="+mn-lt"/>
              </a:rPr>
              <a:t>Mining is subject to both fixed and sliding-scale royalties (1–9 % of gross sales) and the 5 % Nevada Net Proceeds Tax</a:t>
            </a:r>
            <a:endParaRPr lang="en-US"/>
          </a:p>
          <a:p>
            <a:r>
              <a:rPr lang="en-US">
                <a:ea typeface="+mn-lt"/>
                <a:cs typeface="+mn-lt"/>
              </a:rPr>
              <a:t>In 2024, Bald Mountain produced 181 </a:t>
            </a:r>
            <a:r>
              <a:rPr lang="en-US" err="1">
                <a:ea typeface="+mn-lt"/>
                <a:cs typeface="+mn-lt"/>
              </a:rPr>
              <a:t>koz</a:t>
            </a:r>
            <a:r>
              <a:rPr lang="en-US">
                <a:ea typeface="+mn-lt"/>
                <a:cs typeface="+mn-lt"/>
              </a:rPr>
              <a:t> of gold, up from 158 </a:t>
            </a:r>
            <a:r>
              <a:rPr lang="en-US" err="1">
                <a:ea typeface="+mn-lt"/>
                <a:cs typeface="+mn-lt"/>
              </a:rPr>
              <a:t>koz</a:t>
            </a:r>
            <a:r>
              <a:rPr lang="en-US">
                <a:ea typeface="+mn-lt"/>
                <a:cs typeface="+mn-lt"/>
              </a:rPr>
              <a:t> in 2023, reflecting stronger ore grades and improved recoveries</a:t>
            </a:r>
          </a:p>
          <a:p>
            <a:r>
              <a:rPr lang="en-US">
                <a:ea typeface="+mn-lt"/>
                <a:cs typeface="+mn-lt"/>
              </a:rPr>
              <a:t>Kinross has approved Phase 1 mining at the Redbird pit, expected to produce ≈ 175 </a:t>
            </a:r>
            <a:r>
              <a:rPr lang="en-US" err="1">
                <a:ea typeface="+mn-lt"/>
                <a:cs typeface="+mn-lt"/>
              </a:rPr>
              <a:t>koz</a:t>
            </a:r>
            <a:r>
              <a:rPr lang="en-US">
                <a:ea typeface="+mn-lt"/>
                <a:cs typeface="+mn-lt"/>
              </a:rPr>
              <a:t> and extend mine life to 2028</a:t>
            </a:r>
            <a:endParaRPr lang="en-US"/>
          </a:p>
          <a:p>
            <a:r>
              <a:rPr lang="en-US">
                <a:ea typeface="+mn-lt"/>
                <a:cs typeface="+mn-lt"/>
              </a:rPr>
              <a:t>2025 production is forecast to be around 180 </a:t>
            </a:r>
            <a:r>
              <a:rPr lang="en-US" err="1">
                <a:ea typeface="+mn-lt"/>
                <a:cs typeface="+mn-lt"/>
              </a:rPr>
              <a:t>koz</a:t>
            </a:r>
            <a:r>
              <a:rPr lang="en-US">
                <a:ea typeface="+mn-lt"/>
                <a:cs typeface="+mn-lt"/>
              </a:rPr>
              <a:t> at a cost of ~US $1 175 / oz, maintaining steady contribution from the U.S. portfolio</a:t>
            </a:r>
            <a:endParaRPr lang="en-US"/>
          </a:p>
          <a:p>
            <a:endParaRPr lang="en-US"/>
          </a:p>
          <a:p>
            <a:endParaRPr lang="en-US"/>
          </a:p>
          <a:p>
            <a:endParaRPr lang="en-US"/>
          </a:p>
          <a:p>
            <a:endParaRPr lang="en-US"/>
          </a:p>
          <a:p>
            <a:endParaRPr lang="en-US"/>
          </a:p>
          <a:p>
            <a:endParaRPr lang="en-US"/>
          </a:p>
          <a:p>
            <a:endParaRPr lang="en-US"/>
          </a:p>
          <a:p>
            <a:endParaRPr lang="en-US"/>
          </a:p>
          <a:p>
            <a:pPr marL="0" indent="0">
              <a:buNone/>
            </a:pPr>
            <a:endParaRPr lang="en-CA"/>
          </a:p>
        </p:txBody>
      </p:sp>
      <p:sp>
        <p:nvSpPr>
          <p:cNvPr id="3" name="Title 2">
            <a:extLst>
              <a:ext uri="{FF2B5EF4-FFF2-40B4-BE49-F238E27FC236}">
                <a16:creationId xmlns:a16="http://schemas.microsoft.com/office/drawing/2014/main" id="{75088BBE-9CEA-DF7C-6738-85FE3E9368F2}"/>
              </a:ext>
            </a:extLst>
          </p:cNvPr>
          <p:cNvSpPr>
            <a:spLocks noGrp="1"/>
          </p:cNvSpPr>
          <p:nvPr>
            <p:ph type="title"/>
          </p:nvPr>
        </p:nvSpPr>
        <p:spPr/>
        <p:txBody>
          <a:bodyPr/>
          <a:lstStyle/>
          <a:p>
            <a:r>
              <a:rPr lang="en-CA" b="1"/>
              <a:t>United States </a:t>
            </a:r>
            <a:r>
              <a:rPr lang="en-US" b="1"/>
              <a:t>Operations: </a:t>
            </a:r>
            <a:r>
              <a:rPr lang="en-CA" b="1"/>
              <a:t>Bald Mountain</a:t>
            </a:r>
            <a:endParaRPr lang="en-CA" b="1">
              <a:cs typeface="Arial"/>
            </a:endParaRPr>
          </a:p>
        </p:txBody>
      </p:sp>
      <p:sp>
        <p:nvSpPr>
          <p:cNvPr id="5" name="Text Placeholder 4">
            <a:extLst>
              <a:ext uri="{FF2B5EF4-FFF2-40B4-BE49-F238E27FC236}">
                <a16:creationId xmlns:a16="http://schemas.microsoft.com/office/drawing/2014/main" id="{6B9EFFE5-4E8E-2CC2-C15C-B5E9E108A560}"/>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6D8F459A-C3BE-324B-9EA8-BEAE48D6F6E6}"/>
              </a:ext>
            </a:extLst>
          </p:cNvPr>
          <p:cNvSpPr>
            <a:spLocks noGrp="1"/>
          </p:cNvSpPr>
          <p:nvPr>
            <p:ph type="ftr" sz="quarter" idx="3"/>
          </p:nvPr>
        </p:nvSpPr>
        <p:spPr/>
        <p:txBody>
          <a:bodyPr/>
          <a:lstStyle/>
          <a:p>
            <a:r>
              <a:rPr lang="en-US">
                <a:ea typeface="LF_Kai"/>
                <a:cs typeface="Arial"/>
              </a:rPr>
              <a:t>Source(s): Company filings</a:t>
            </a:r>
          </a:p>
          <a:p>
            <a:endParaRPr lang="en-US">
              <a:ea typeface="LF_Kai"/>
              <a:cs typeface="Arial"/>
            </a:endParaRPr>
          </a:p>
          <a:p>
            <a:endParaRPr lang="en-US"/>
          </a:p>
          <a:p>
            <a:endParaRPr lang="en-CA"/>
          </a:p>
        </p:txBody>
      </p:sp>
      <p:sp>
        <p:nvSpPr>
          <p:cNvPr id="7" name="Content Placeholder 6">
            <a:extLst>
              <a:ext uri="{FF2B5EF4-FFF2-40B4-BE49-F238E27FC236}">
                <a16:creationId xmlns:a16="http://schemas.microsoft.com/office/drawing/2014/main" id="{C3BBF61C-133B-CBA9-5EF3-6E2230077A07}"/>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8220039E-6CEC-2E10-E754-263BFFA112EE}"/>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531691E8-51DE-4C07-8569-447FD0E43395}"/>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lang="en-US" b="1"/>
              <a:t>2023 gold production (oz)</a:t>
            </a:r>
          </a:p>
          <a:p>
            <a:pPr marL="0" marR="0" indent="0" algn="ctr" defTabSz="1081088" rtl="0" eaLnBrk="1" fontAlgn="base" latinLnBrk="0" hangingPunct="1">
              <a:spcBef>
                <a:spcPct val="0"/>
              </a:spcBef>
              <a:spcAft>
                <a:spcPts val="1200"/>
              </a:spcAft>
              <a:buClrTx/>
              <a:buSzTx/>
              <a:buFontTx/>
              <a:buNone/>
              <a:tabLst/>
            </a:pPr>
            <a:r>
              <a:rPr lang="en-US" b="1"/>
              <a:t>157,749</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B6C19EAE-0289-8CD9-6308-240E88863A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 2P reserves (oz)</a:t>
            </a:r>
            <a:endParaRPr kumimoji="0" lang="en-US"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1,173,000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FAE72538-73E0-A5A3-69A3-17EB79D91B86}"/>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 Production cost of sales 2024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$1,205</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2A686004-89E9-C169-9B51-C6B09BD87B8E}"/>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Grade</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t>0.7 g/t</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06121F12-6887-FFA1-77EB-1256C6AC17DE}"/>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US" b="1"/>
              <a:t>181,047</a:t>
            </a:r>
            <a:endParaRPr kumimoji="0" lang="en-CA" sz="1200" b="1"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C21BDF4B-9047-8905-5988-D3AC0DEF19ED}"/>
              </a:ext>
            </a:extLst>
          </p:cNvPr>
          <p:cNvPicPr>
            <a:picLocks noChangeAspect="1"/>
          </p:cNvPicPr>
          <p:nvPr/>
        </p:nvPicPr>
        <p:blipFill>
          <a:blip r:embed="rId2"/>
          <a:stretch>
            <a:fillRect/>
          </a:stretch>
        </p:blipFill>
        <p:spPr>
          <a:xfrm>
            <a:off x="334870" y="4907511"/>
            <a:ext cx="4352925" cy="1943100"/>
          </a:xfrm>
          <a:prstGeom prst="rect">
            <a:avLst/>
          </a:prstGeom>
        </p:spPr>
      </p:pic>
    </p:spTree>
    <p:extLst>
      <p:ext uri="{BB962C8B-B14F-4D97-AF65-F5344CB8AC3E}">
        <p14:creationId xmlns:p14="http://schemas.microsoft.com/office/powerpoint/2010/main" val="535730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3A206-34B4-9027-9EE7-C9F5021FD8F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D1EBC4-B0F7-35C4-2623-D44082B6944B}"/>
              </a:ext>
            </a:extLst>
          </p:cNvPr>
          <p:cNvSpPr>
            <a:spLocks noGrp="1"/>
          </p:cNvSpPr>
          <p:nvPr>
            <p:ph type="ftr" sz="quarter" idx="10"/>
          </p:nvPr>
        </p:nvSpPr>
        <p:spPr/>
        <p:txBody>
          <a:bodyPr/>
          <a:lstStyle/>
          <a:p>
            <a:endParaRPr lang="en-CA"/>
          </a:p>
        </p:txBody>
      </p:sp>
      <p:sp>
        <p:nvSpPr>
          <p:cNvPr id="4" name="TextBox 3">
            <a:extLst>
              <a:ext uri="{FF2B5EF4-FFF2-40B4-BE49-F238E27FC236}">
                <a16:creationId xmlns:a16="http://schemas.microsoft.com/office/drawing/2014/main" id="{54B82FC8-186B-BA41-CDC5-9D76426BED88}"/>
              </a:ext>
            </a:extLst>
          </p:cNvPr>
          <p:cNvSpPr txBox="1"/>
          <p:nvPr/>
        </p:nvSpPr>
        <p:spPr>
          <a:xfrm>
            <a:off x="328449" y="463405"/>
            <a:ext cx="8269727" cy="615553"/>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l"/>
            <a:r>
              <a:rPr lang="en-CA" sz="2400" b="1">
                <a:solidFill>
                  <a:srgbClr val="003C60"/>
                </a:solidFill>
                <a:latin typeface="Arial"/>
                <a:ea typeface="LF_Kai"/>
              </a:rPr>
              <a:t>Mining Life Cycle</a:t>
            </a:r>
            <a:endParaRPr lang="en-US" b="1">
              <a:cs typeface="Arial" charset="0"/>
            </a:endParaRPr>
          </a:p>
          <a:p>
            <a:pPr algn="l"/>
            <a:endParaRPr lang="en-US" sz="1000" err="1">
              <a:cs typeface="Arial" charset="0"/>
            </a:endParaRPr>
          </a:p>
        </p:txBody>
      </p:sp>
      <p:sp>
        <p:nvSpPr>
          <p:cNvPr id="6" name="Content Placeholder 7">
            <a:extLst>
              <a:ext uri="{FF2B5EF4-FFF2-40B4-BE49-F238E27FC236}">
                <a16:creationId xmlns:a16="http://schemas.microsoft.com/office/drawing/2014/main" id="{93EE3EB0-C81E-88AB-5203-2DE2F077008E}"/>
              </a:ext>
            </a:extLst>
          </p:cNvPr>
          <p:cNvSpPr txBox="1">
            <a:spLocks/>
          </p:cNvSpPr>
          <p:nvPr/>
        </p:nvSpPr>
        <p:spPr>
          <a:xfrm>
            <a:off x="331217" y="875939"/>
            <a:ext cx="9400032" cy="5349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Clr>
                <a:srgbClr val="0079C1">
                  <a:lumMod val="50000"/>
                </a:srgbClr>
              </a:buClr>
              <a:buNone/>
            </a:pPr>
            <a:r>
              <a:rPr lang="en-US" sz="1600" b="1" kern="0"/>
              <a:t>Exploration &amp; Feasibility Phase</a:t>
            </a:r>
            <a:endParaRPr lang="en-US"/>
          </a:p>
          <a:p>
            <a:pPr>
              <a:buClr>
                <a:schemeClr val="accent2">
                  <a:lumMod val="50000"/>
                </a:schemeClr>
              </a:buClr>
            </a:pPr>
            <a:r>
              <a:rPr lang="en-US" sz="1600" kern="0"/>
              <a:t>Locate and evaluate mineral anomalies</a:t>
            </a:r>
          </a:p>
          <a:p>
            <a:pPr lvl="1" indent="-231775">
              <a:buClr>
                <a:srgbClr val="003C60"/>
              </a:buClr>
              <a:buFont typeface="Courier New" pitchFamily="2" charset="2"/>
              <a:buChar char="o"/>
            </a:pPr>
            <a:r>
              <a:rPr lang="en-US" sz="1600" kern="0"/>
              <a:t>Geochemical anomalies</a:t>
            </a:r>
          </a:p>
          <a:p>
            <a:pPr lvl="1" indent="-231775">
              <a:buClr>
                <a:srgbClr val="003C60"/>
              </a:buClr>
              <a:buFont typeface="Courier New" pitchFamily="2" charset="2"/>
              <a:buChar char="o"/>
            </a:pPr>
            <a:r>
              <a:rPr lang="en-US" sz="1600" kern="0"/>
              <a:t>Geophysical anomalies</a:t>
            </a:r>
          </a:p>
          <a:p>
            <a:pPr lvl="1" indent="-231775">
              <a:buClr>
                <a:srgbClr val="003C60"/>
              </a:buClr>
              <a:buFont typeface="Courier New" pitchFamily="2" charset="2"/>
              <a:buChar char="o"/>
            </a:pPr>
            <a:r>
              <a:rPr lang="en-US" sz="1600" kern="0"/>
              <a:t>Structural anomalies</a:t>
            </a:r>
          </a:p>
          <a:p>
            <a:pPr>
              <a:buClr>
                <a:srgbClr val="003C60"/>
              </a:buClr>
            </a:pPr>
            <a:r>
              <a:rPr lang="en-US" sz="1600" kern="0"/>
              <a:t>Conduct sampling programs</a:t>
            </a:r>
          </a:p>
          <a:p>
            <a:pPr>
              <a:buClr>
                <a:srgbClr val="003C60"/>
              </a:buClr>
            </a:pPr>
            <a:r>
              <a:rPr lang="en-US" sz="1600" kern="0">
                <a:cs typeface="Arial"/>
              </a:rPr>
              <a:t>Discovery drilling</a:t>
            </a:r>
            <a:endParaRPr lang="en-US" sz="1600" kern="0"/>
          </a:p>
          <a:p>
            <a:pPr>
              <a:buClr>
                <a:srgbClr val="003C60"/>
              </a:buClr>
            </a:pPr>
            <a:r>
              <a:rPr lang="en-US" sz="1600" kern="0"/>
              <a:t>Define and estimate mineral resources</a:t>
            </a:r>
          </a:p>
          <a:p>
            <a:pPr>
              <a:buClr>
                <a:srgbClr val="003C60"/>
              </a:buClr>
            </a:pPr>
            <a:r>
              <a:rPr lang="en-US" sz="1600" kern="0"/>
              <a:t>Generate Scoping Study, Preliminary Economic Assessment </a:t>
            </a:r>
          </a:p>
          <a:p>
            <a:pPr marL="0" indent="0">
              <a:buClr>
                <a:srgbClr val="003C60"/>
              </a:buClr>
              <a:buNone/>
            </a:pPr>
            <a:r>
              <a:rPr lang="en-US" sz="1600" kern="0">
                <a:cs typeface="Arial"/>
              </a:rPr>
              <a:t>(PEA), and Feasibility Study &lt; go or no-go decision</a:t>
            </a:r>
          </a:p>
          <a:p>
            <a:pPr marL="0" indent="0">
              <a:buClr>
                <a:srgbClr val="003C60"/>
              </a:buClr>
              <a:buNone/>
            </a:pPr>
            <a:endParaRPr lang="en-US" sz="1600" kern="0">
              <a:cs typeface="Arial"/>
            </a:endParaRPr>
          </a:p>
          <a:p>
            <a:pPr marL="0" indent="0">
              <a:buClr>
                <a:srgbClr val="0079C1">
                  <a:lumMod val="50000"/>
                </a:srgbClr>
              </a:buClr>
              <a:buNone/>
            </a:pPr>
            <a:endParaRPr lang="en-US" sz="1600" b="1" kern="0">
              <a:cs typeface="Arial"/>
            </a:endParaRPr>
          </a:p>
          <a:p>
            <a:pPr marL="0" indent="0">
              <a:buNone/>
            </a:pPr>
            <a:endParaRPr lang="en-US" sz="1600" b="1" kern="0">
              <a:cs typeface="Arial"/>
            </a:endParaRPr>
          </a:p>
          <a:p>
            <a:pPr marL="0" indent="0">
              <a:buClr>
                <a:schemeClr val="accent2">
                  <a:lumMod val="50000"/>
                </a:schemeClr>
              </a:buClr>
              <a:buNone/>
            </a:pPr>
            <a:endParaRPr lang="en-US" sz="1600" kern="0">
              <a:cs typeface="Arial"/>
            </a:endParaRPr>
          </a:p>
          <a:p>
            <a:pPr>
              <a:buClr>
                <a:schemeClr val="accent2">
                  <a:lumMod val="50000"/>
                </a:schemeClr>
              </a:buClr>
            </a:pPr>
            <a:endParaRPr lang="en-US" sz="1600" kern="0"/>
          </a:p>
        </p:txBody>
      </p:sp>
      <p:pic>
        <p:nvPicPr>
          <p:cNvPr id="9" name="Picture 8" descr="Great Bear Resources">
            <a:extLst>
              <a:ext uri="{FF2B5EF4-FFF2-40B4-BE49-F238E27FC236}">
                <a16:creationId xmlns:a16="http://schemas.microsoft.com/office/drawing/2014/main" id="{64DA47C1-C69C-86C8-F0E7-7F64CC2CBD89}"/>
              </a:ext>
            </a:extLst>
          </p:cNvPr>
          <p:cNvPicPr>
            <a:picLocks noChangeAspect="1"/>
          </p:cNvPicPr>
          <p:nvPr/>
        </p:nvPicPr>
        <p:blipFill>
          <a:blip r:embed="rId2"/>
          <a:stretch>
            <a:fillRect/>
          </a:stretch>
        </p:blipFill>
        <p:spPr>
          <a:xfrm>
            <a:off x="678727" y="4939137"/>
            <a:ext cx="3666622" cy="936357"/>
          </a:xfrm>
          <a:prstGeom prst="rect">
            <a:avLst/>
          </a:prstGeom>
        </p:spPr>
      </p:pic>
      <p:pic>
        <p:nvPicPr>
          <p:cNvPr id="10" name="Picture 9" descr="Snowline Gold Corp. Introduces 100% Owned Tosh Gold Project, Southwest Yukon">
            <a:extLst>
              <a:ext uri="{FF2B5EF4-FFF2-40B4-BE49-F238E27FC236}">
                <a16:creationId xmlns:a16="http://schemas.microsoft.com/office/drawing/2014/main" id="{14D8D074-BFB1-BAF3-9741-42C0FB3BCBBB}"/>
              </a:ext>
            </a:extLst>
          </p:cNvPr>
          <p:cNvPicPr>
            <a:picLocks noChangeAspect="1"/>
          </p:cNvPicPr>
          <p:nvPr/>
        </p:nvPicPr>
        <p:blipFill>
          <a:blip r:embed="rId3"/>
          <a:stretch>
            <a:fillRect/>
          </a:stretch>
        </p:blipFill>
        <p:spPr>
          <a:xfrm>
            <a:off x="5583673" y="876429"/>
            <a:ext cx="3491780" cy="2317572"/>
          </a:xfrm>
          <a:prstGeom prst="rect">
            <a:avLst/>
          </a:prstGeom>
        </p:spPr>
      </p:pic>
      <p:pic>
        <p:nvPicPr>
          <p:cNvPr id="11" name="Picture 10" descr="Seabridge Gold Inc. - Research Portal - Red Cloud">
            <a:extLst>
              <a:ext uri="{FF2B5EF4-FFF2-40B4-BE49-F238E27FC236}">
                <a16:creationId xmlns:a16="http://schemas.microsoft.com/office/drawing/2014/main" id="{0A1B59DE-ABC1-83AA-CF6C-7DE8EDE91FF4}"/>
              </a:ext>
            </a:extLst>
          </p:cNvPr>
          <p:cNvPicPr>
            <a:picLocks noChangeAspect="1"/>
          </p:cNvPicPr>
          <p:nvPr/>
        </p:nvPicPr>
        <p:blipFill>
          <a:blip r:embed="rId4"/>
          <a:stretch>
            <a:fillRect/>
          </a:stretch>
        </p:blipFill>
        <p:spPr>
          <a:xfrm>
            <a:off x="5335618" y="4938224"/>
            <a:ext cx="4219273" cy="816204"/>
          </a:xfrm>
          <a:prstGeom prst="rect">
            <a:avLst/>
          </a:prstGeom>
        </p:spPr>
      </p:pic>
    </p:spTree>
    <p:extLst>
      <p:ext uri="{BB962C8B-B14F-4D97-AF65-F5344CB8AC3E}">
        <p14:creationId xmlns:p14="http://schemas.microsoft.com/office/powerpoint/2010/main" val="37479036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BC107-3D87-E3D4-67E1-8D6DB9A7273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45A619-60DA-38BB-4FF2-39613341AB6E}"/>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E7317314-203B-3A89-B9A7-3DB895E626D7}"/>
              </a:ext>
            </a:extLst>
          </p:cNvPr>
          <p:cNvSpPr>
            <a:spLocks noGrp="1"/>
          </p:cNvSpPr>
          <p:nvPr>
            <p:ph type="title"/>
          </p:nvPr>
        </p:nvSpPr>
        <p:spPr/>
        <p:txBody>
          <a:bodyPr/>
          <a:lstStyle/>
          <a:p>
            <a:r>
              <a:rPr lang="en-US" b="1"/>
              <a:t>Jurisdictional Risk</a:t>
            </a:r>
            <a:endParaRPr lang="en-US" b="1">
              <a:cs typeface="Arial"/>
            </a:endParaRPr>
          </a:p>
        </p:txBody>
      </p:sp>
      <p:sp>
        <p:nvSpPr>
          <p:cNvPr id="7" name="Text Placeholder 6">
            <a:extLst>
              <a:ext uri="{FF2B5EF4-FFF2-40B4-BE49-F238E27FC236}">
                <a16:creationId xmlns:a16="http://schemas.microsoft.com/office/drawing/2014/main" id="{FE396666-BA44-3B58-819B-1B694F375378}"/>
              </a:ext>
            </a:extLst>
          </p:cNvPr>
          <p:cNvSpPr>
            <a:spLocks noGrp="1"/>
          </p:cNvSpPr>
          <p:nvPr>
            <p:ph type="body" sz="quarter" idx="12"/>
          </p:nvPr>
        </p:nvSpPr>
        <p:spPr/>
        <p:txBody>
          <a:bodyPr/>
          <a:lstStyle/>
          <a:p>
            <a:r>
              <a:rPr lang="en-US"/>
              <a:t>Moderate jurisdictional risk as North American assets deplete</a:t>
            </a:r>
          </a:p>
        </p:txBody>
      </p:sp>
      <p:sp>
        <p:nvSpPr>
          <p:cNvPr id="9" name="Content Placeholder 8">
            <a:extLst>
              <a:ext uri="{FF2B5EF4-FFF2-40B4-BE49-F238E27FC236}">
                <a16:creationId xmlns:a16="http://schemas.microsoft.com/office/drawing/2014/main" id="{2BB8F428-A516-4726-42F7-6A06E5B4696E}"/>
              </a:ext>
            </a:extLst>
          </p:cNvPr>
          <p:cNvSpPr>
            <a:spLocks noGrp="1"/>
          </p:cNvSpPr>
          <p:nvPr>
            <p:ph sz="quarter" idx="18"/>
          </p:nvPr>
        </p:nvSpPr>
        <p:spPr/>
        <p:txBody>
          <a:bodyPr/>
          <a:lstStyle/>
          <a:p>
            <a:r>
              <a:rPr lang="en-US"/>
              <a:t>Investment Attractiveness Score - By Asset</a:t>
            </a:r>
          </a:p>
        </p:txBody>
      </p:sp>
      <p:sp>
        <p:nvSpPr>
          <p:cNvPr id="10" name="Content Placeholder 9">
            <a:extLst>
              <a:ext uri="{FF2B5EF4-FFF2-40B4-BE49-F238E27FC236}">
                <a16:creationId xmlns:a16="http://schemas.microsoft.com/office/drawing/2014/main" id="{5A0AB1A9-CF9A-267C-0E58-CE94E946DC10}"/>
              </a:ext>
            </a:extLst>
          </p:cNvPr>
          <p:cNvSpPr>
            <a:spLocks noGrp="1"/>
          </p:cNvSpPr>
          <p:nvPr>
            <p:ph sz="quarter" idx="21"/>
          </p:nvPr>
        </p:nvSpPr>
        <p:spPr/>
        <p:txBody>
          <a:bodyPr/>
          <a:lstStyle/>
          <a:p>
            <a:r>
              <a:rPr lang="en-US"/>
              <a:t>Net Asset Value (NAV) Breakdown</a:t>
            </a:r>
          </a:p>
        </p:txBody>
      </p:sp>
      <p:graphicFrame>
        <p:nvGraphicFramePr>
          <p:cNvPr id="11" name="Content Placeholder 10">
            <a:extLst>
              <a:ext uri="{FF2B5EF4-FFF2-40B4-BE49-F238E27FC236}">
                <a16:creationId xmlns:a16="http://schemas.microsoft.com/office/drawing/2014/main" id="{36768BE6-2917-CF41-80B7-3EA0468174F9}"/>
              </a:ext>
            </a:extLst>
          </p:cNvPr>
          <p:cNvGraphicFramePr>
            <a:graphicFrameLocks noGrp="1"/>
          </p:cNvGraphicFramePr>
          <p:nvPr>
            <p:ph sz="quarter" idx="14"/>
            <p:extLst>
              <p:ext uri="{D42A27DB-BD31-4B8C-83A1-F6EECF244321}">
                <p14:modId xmlns:p14="http://schemas.microsoft.com/office/powerpoint/2010/main" val="1171388754"/>
              </p:ext>
            </p:extLst>
          </p:nvPr>
        </p:nvGraphicFramePr>
        <p:xfrm>
          <a:off x="338138" y="1435100"/>
          <a:ext cx="9391650" cy="25479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1">
            <a:extLst>
              <a:ext uri="{FF2B5EF4-FFF2-40B4-BE49-F238E27FC236}">
                <a16:creationId xmlns:a16="http://schemas.microsoft.com/office/drawing/2014/main" id="{41573D5E-E18A-5849-A3C1-3114568A1837}"/>
              </a:ext>
            </a:extLst>
          </p:cNvPr>
          <p:cNvGraphicFramePr>
            <a:graphicFrameLocks noGrp="1"/>
          </p:cNvGraphicFramePr>
          <p:nvPr>
            <p:ph sz="quarter" idx="16"/>
            <p:extLst>
              <p:ext uri="{D42A27DB-BD31-4B8C-83A1-F6EECF244321}">
                <p14:modId xmlns:p14="http://schemas.microsoft.com/office/powerpoint/2010/main" val="1620370800"/>
              </p:ext>
            </p:extLst>
          </p:nvPr>
        </p:nvGraphicFramePr>
        <p:xfrm>
          <a:off x="336550" y="4421188"/>
          <a:ext cx="9390063" cy="25479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10407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A8825-8B4C-B181-DFF0-442721F20230}"/>
            </a:ext>
          </a:extLst>
        </p:cNvPr>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53F7C887-EA23-85CE-B82B-33B1BAA7CAF8}"/>
              </a:ext>
            </a:extLst>
          </p:cNvPr>
          <p:cNvGraphicFramePr>
            <a:graphicFrameLocks noGrp="1"/>
          </p:cNvGraphicFramePr>
          <p:nvPr>
            <p:ph sz="quarter" idx="14"/>
            <p:extLst>
              <p:ext uri="{D42A27DB-BD31-4B8C-83A1-F6EECF244321}">
                <p14:modId xmlns:p14="http://schemas.microsoft.com/office/powerpoint/2010/main" val="1580530919"/>
              </p:ext>
            </p:extLst>
          </p:nvPr>
        </p:nvGraphicFramePr>
        <p:xfrm>
          <a:off x="331788" y="1406525"/>
          <a:ext cx="9399587" cy="54991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1273E7D8-5060-314F-79D9-0EFB2BB4E92E}"/>
              </a:ext>
            </a:extLst>
          </p:cNvPr>
          <p:cNvSpPr>
            <a:spLocks noGrp="1"/>
          </p:cNvSpPr>
          <p:nvPr>
            <p:ph type="title"/>
          </p:nvPr>
        </p:nvSpPr>
        <p:spPr/>
        <p:txBody>
          <a:bodyPr/>
          <a:lstStyle/>
          <a:p>
            <a:r>
              <a:rPr lang="en-US" b="1"/>
              <a:t>All-in Sustaining Costs (AISC)</a:t>
            </a:r>
            <a:endParaRPr lang="en-US" b="1">
              <a:cs typeface="Arial"/>
            </a:endParaRPr>
          </a:p>
        </p:txBody>
      </p:sp>
      <p:sp>
        <p:nvSpPr>
          <p:cNvPr id="6" name="Text Placeholder 5">
            <a:extLst>
              <a:ext uri="{FF2B5EF4-FFF2-40B4-BE49-F238E27FC236}">
                <a16:creationId xmlns:a16="http://schemas.microsoft.com/office/drawing/2014/main" id="{B188C3A4-B9CA-F2E2-9A35-0FCBA7C8EBDD}"/>
              </a:ext>
            </a:extLst>
          </p:cNvPr>
          <p:cNvSpPr>
            <a:spLocks noGrp="1"/>
          </p:cNvSpPr>
          <p:nvPr>
            <p:ph type="body" sz="quarter" idx="12"/>
          </p:nvPr>
        </p:nvSpPr>
        <p:spPr/>
        <p:txBody>
          <a:bodyPr/>
          <a:lstStyle/>
          <a:p>
            <a:r>
              <a:rPr lang="en-US"/>
              <a:t>Second-cheapest among large senior gold producers </a:t>
            </a:r>
          </a:p>
        </p:txBody>
      </p:sp>
      <p:sp>
        <p:nvSpPr>
          <p:cNvPr id="2" name="Footer Placeholder 1">
            <a:extLst>
              <a:ext uri="{FF2B5EF4-FFF2-40B4-BE49-F238E27FC236}">
                <a16:creationId xmlns:a16="http://schemas.microsoft.com/office/drawing/2014/main" id="{8C6545CA-1728-C0FD-563A-5A3D2B457443}"/>
              </a:ext>
            </a:extLst>
          </p:cNvPr>
          <p:cNvSpPr>
            <a:spLocks noGrp="1"/>
          </p:cNvSpPr>
          <p:nvPr>
            <p:ph type="ftr" sz="quarter" idx="3"/>
          </p:nvPr>
        </p:nvSpPr>
        <p:spPr/>
        <p:txBody>
          <a:bodyPr/>
          <a:lstStyle/>
          <a:p>
            <a:endParaRPr lang="en-CA"/>
          </a:p>
        </p:txBody>
      </p:sp>
      <p:sp>
        <p:nvSpPr>
          <p:cNvPr id="9" name="Content Placeholder 8">
            <a:extLst>
              <a:ext uri="{FF2B5EF4-FFF2-40B4-BE49-F238E27FC236}">
                <a16:creationId xmlns:a16="http://schemas.microsoft.com/office/drawing/2014/main" id="{778451B5-ECBE-B1F4-D6D4-10D4060F4449}"/>
              </a:ext>
            </a:extLst>
          </p:cNvPr>
          <p:cNvSpPr>
            <a:spLocks noGrp="1"/>
          </p:cNvSpPr>
          <p:nvPr>
            <p:ph sz="quarter" idx="18"/>
          </p:nvPr>
        </p:nvSpPr>
        <p:spPr/>
        <p:txBody>
          <a:bodyPr/>
          <a:lstStyle/>
          <a:p>
            <a:r>
              <a:rPr lang="en-US"/>
              <a:t>Vs Peers</a:t>
            </a:r>
          </a:p>
        </p:txBody>
      </p:sp>
      <p:pic>
        <p:nvPicPr>
          <p:cNvPr id="5" name="Picture 6" descr="Agnico Eagle Mines Limited - Media Centre - Logos">
            <a:extLst>
              <a:ext uri="{FF2B5EF4-FFF2-40B4-BE49-F238E27FC236}">
                <a16:creationId xmlns:a16="http://schemas.microsoft.com/office/drawing/2014/main" id="{0AEBD593-8B94-74C2-4473-CA88E66727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98" y="5929468"/>
            <a:ext cx="499430" cy="2362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a:extLst>
              <a:ext uri="{FF2B5EF4-FFF2-40B4-BE49-F238E27FC236}">
                <a16:creationId xmlns:a16="http://schemas.microsoft.com/office/drawing/2014/main" id="{EC37E288-507E-E82E-22E0-D70A068541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017" y="5993913"/>
            <a:ext cx="660507" cy="1073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ngloGold Ashanti | World Economic Forum">
            <a:extLst>
              <a:ext uri="{FF2B5EF4-FFF2-40B4-BE49-F238E27FC236}">
                <a16:creationId xmlns:a16="http://schemas.microsoft.com/office/drawing/2014/main" id="{71B4C62F-746F-89C5-5E61-7F8675EE4C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91" y="5883326"/>
            <a:ext cx="513743" cy="3285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32C5B39-5D65-5851-D31A-D26AC255C8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2750" y="5996818"/>
            <a:ext cx="654642" cy="1015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obbyMap Kinross Gold">
            <a:extLst>
              <a:ext uri="{FF2B5EF4-FFF2-40B4-BE49-F238E27FC236}">
                <a16:creationId xmlns:a16="http://schemas.microsoft.com/office/drawing/2014/main" id="{F7AA9657-81A5-5B2E-F398-00D30688A9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246" y="5883277"/>
            <a:ext cx="657289" cy="328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lamos Gold - Wikipedia">
            <a:extLst>
              <a:ext uri="{FF2B5EF4-FFF2-40B4-BE49-F238E27FC236}">
                <a16:creationId xmlns:a16="http://schemas.microsoft.com/office/drawing/2014/main" id="{77EE3D0D-1078-D858-3B41-EDBDCA93BDB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3435" y="5890518"/>
            <a:ext cx="698141" cy="314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ld Fields - Wikipedia">
            <a:extLst>
              <a:ext uri="{FF2B5EF4-FFF2-40B4-BE49-F238E27FC236}">
                <a16:creationId xmlns:a16="http://schemas.microsoft.com/office/drawing/2014/main" id="{2E2CF160-D2FA-23B3-DAAB-CCE9EF8EE23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6383" y="5851476"/>
            <a:ext cx="565740" cy="3922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AMGOLD Corporation - Home">
            <a:extLst>
              <a:ext uri="{FF2B5EF4-FFF2-40B4-BE49-F238E27FC236}">
                <a16:creationId xmlns:a16="http://schemas.microsoft.com/office/drawing/2014/main" id="{31AB57F9-CA49-C636-8157-1A01741E09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6819" y="5975446"/>
            <a:ext cx="643454" cy="144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34A17BE-29B8-ABFC-349F-F0453F4E98D2}"/>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7164393" y="5929349"/>
            <a:ext cx="660704" cy="236502"/>
          </a:xfrm>
          <a:prstGeom prst="rect">
            <a:avLst/>
          </a:prstGeom>
        </p:spPr>
      </p:pic>
      <p:pic>
        <p:nvPicPr>
          <p:cNvPr id="19" name="Picture 10" descr="B2Gold - Wikipedia">
            <a:extLst>
              <a:ext uri="{FF2B5EF4-FFF2-40B4-BE49-F238E27FC236}">
                <a16:creationId xmlns:a16="http://schemas.microsoft.com/office/drawing/2014/main" id="{B47E961F-BAAE-7A67-24F3-6D2FC3CC321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51740" y="5871199"/>
            <a:ext cx="439633" cy="3528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Equinox Gold Corp. - YouTube">
            <a:extLst>
              <a:ext uri="{FF2B5EF4-FFF2-40B4-BE49-F238E27FC236}">
                <a16:creationId xmlns:a16="http://schemas.microsoft.com/office/drawing/2014/main" id="{C142153B-826B-C952-1310-831D5A70839B}"/>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4894" b="8631"/>
          <a:stretch/>
        </p:blipFill>
        <p:spPr bwMode="auto">
          <a:xfrm>
            <a:off x="8893635" y="5845435"/>
            <a:ext cx="492589" cy="42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28625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499006-CC90-2FAC-D705-A309ED82AC7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42C25288-2189-A3AD-B640-8875B18A822D}"/>
              </a:ext>
            </a:extLst>
          </p:cNvPr>
          <p:cNvSpPr>
            <a:spLocks noGrp="1"/>
          </p:cNvSpPr>
          <p:nvPr>
            <p:ph type="ftr" sz="quarter" idx="13"/>
          </p:nvPr>
        </p:nvSpPr>
        <p:spPr/>
        <p:txBody>
          <a:bodyPr/>
          <a:lstStyle/>
          <a:p>
            <a:r>
              <a:rPr lang="en-US">
                <a:ea typeface="LF_Kai"/>
              </a:rPr>
              <a:t>Footer</a:t>
            </a:r>
            <a:endParaRPr lang="en-US"/>
          </a:p>
        </p:txBody>
      </p:sp>
      <p:sp>
        <p:nvSpPr>
          <p:cNvPr id="4" name="Text Placeholder 3">
            <a:extLst>
              <a:ext uri="{FF2B5EF4-FFF2-40B4-BE49-F238E27FC236}">
                <a16:creationId xmlns:a16="http://schemas.microsoft.com/office/drawing/2014/main" id="{8D8DBBA3-BD9E-F017-2F10-937165097A0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488D4935-9798-ACA0-2F9E-42CBECF62431}"/>
              </a:ext>
            </a:extLst>
          </p:cNvPr>
          <p:cNvSpPr>
            <a:spLocks noGrp="1"/>
          </p:cNvSpPr>
          <p:nvPr>
            <p:ph type="title"/>
          </p:nvPr>
        </p:nvSpPr>
        <p:spPr/>
        <p:txBody>
          <a:bodyPr/>
          <a:lstStyle/>
          <a:p>
            <a:r>
              <a:rPr lang="en-US" b="1"/>
              <a:t>Growth Catalyst: Great Bear Project</a:t>
            </a:r>
            <a:endParaRPr lang="en-CA" b="1">
              <a:cs typeface="Arial"/>
            </a:endParaRPr>
          </a:p>
        </p:txBody>
      </p:sp>
      <p:sp>
        <p:nvSpPr>
          <p:cNvPr id="6" name="Rectangle 5">
            <a:extLst>
              <a:ext uri="{FF2B5EF4-FFF2-40B4-BE49-F238E27FC236}">
                <a16:creationId xmlns:a16="http://schemas.microsoft.com/office/drawing/2014/main" id="{DAB86B9C-59B8-00A4-C4D8-8E074E6F4FB9}"/>
              </a:ext>
            </a:extLst>
          </p:cNvPr>
          <p:cNvSpPr/>
          <p:nvPr/>
        </p:nvSpPr>
        <p:spPr bwMode="auto">
          <a:xfrm>
            <a:off x="331788" y="1284514"/>
            <a:ext cx="4501470" cy="30480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rPr>
              <a:t>Key Highlights</a:t>
            </a:r>
            <a:endParaRPr kumimoji="0" lang="en-CA" sz="1200" b="1" i="0" u="none" strike="noStrike" cap="none" normalizeH="0" baseline="0">
              <a:ln>
                <a:noFill/>
              </a:ln>
              <a:solidFill>
                <a:schemeClr val="bg1"/>
              </a:solidFill>
              <a:effectLst/>
              <a:latin typeface="Arial" charset="0"/>
            </a:endParaRPr>
          </a:p>
        </p:txBody>
      </p:sp>
      <p:sp>
        <p:nvSpPr>
          <p:cNvPr id="7" name="Rectangle 6">
            <a:extLst>
              <a:ext uri="{FF2B5EF4-FFF2-40B4-BE49-F238E27FC236}">
                <a16:creationId xmlns:a16="http://schemas.microsoft.com/office/drawing/2014/main" id="{F29CBE83-0651-2593-EB65-AD5C8947B671}"/>
              </a:ext>
            </a:extLst>
          </p:cNvPr>
          <p:cNvSpPr/>
          <p:nvPr/>
        </p:nvSpPr>
        <p:spPr bwMode="auto">
          <a:xfrm>
            <a:off x="331787" y="1589314"/>
            <a:ext cx="4501470" cy="229688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Stable operating jurisdiction located 24km southeast from the town of Red Lake, Ontario </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Host to several already existing mining operations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Significant regional infrastructure already i</a:t>
            </a:r>
            <a:r>
              <a:rPr lang="en-US"/>
              <a:t>n place (Highway 105 &amp; exiting provincial transmission power line and access to Enbridge natural gas pipeline)</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Project expected to produce 518koz per year at an all-in sustaining cost of $800 for the </a:t>
            </a:r>
            <a:r>
              <a:rPr lang="en-US"/>
              <a:t>first 8 years</a:t>
            </a:r>
            <a:endParaRPr kumimoji="0" lang="en-CA" sz="12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7F73AF22-255D-65B1-AB93-BEEDD53F3F54}"/>
              </a:ext>
            </a:extLst>
          </p:cNvPr>
          <p:cNvSpPr/>
          <p:nvPr/>
        </p:nvSpPr>
        <p:spPr bwMode="auto">
          <a:xfrm>
            <a:off x="331788" y="4160234"/>
            <a:ext cx="4501469" cy="304799"/>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rPr>
              <a:t>Expected </a:t>
            </a:r>
            <a:r>
              <a:rPr lang="en-US" b="1">
                <a:solidFill>
                  <a:schemeClr val="bg1"/>
                </a:solidFill>
              </a:rPr>
              <a:t>Gold Production</a:t>
            </a:r>
            <a:endParaRPr kumimoji="0" lang="en-CA" sz="1200" b="1" i="0" u="none" strike="noStrike" cap="none" normalizeH="0" baseline="0">
              <a:ln>
                <a:noFill/>
              </a:ln>
              <a:solidFill>
                <a:schemeClr val="bg1"/>
              </a:solidFill>
              <a:effectLst/>
              <a:latin typeface="Arial" charset="0"/>
            </a:endParaRPr>
          </a:p>
        </p:txBody>
      </p:sp>
      <p:pic>
        <p:nvPicPr>
          <p:cNvPr id="12" name="Picture 11">
            <a:extLst>
              <a:ext uri="{FF2B5EF4-FFF2-40B4-BE49-F238E27FC236}">
                <a16:creationId xmlns:a16="http://schemas.microsoft.com/office/drawing/2014/main" id="{316D2FA4-3D08-1A08-51D5-DB93D2A279C2}"/>
              </a:ext>
            </a:extLst>
          </p:cNvPr>
          <p:cNvPicPr>
            <a:picLocks noChangeAspect="1"/>
          </p:cNvPicPr>
          <p:nvPr/>
        </p:nvPicPr>
        <p:blipFill>
          <a:blip r:embed="rId2"/>
          <a:stretch>
            <a:fillRect/>
          </a:stretch>
        </p:blipFill>
        <p:spPr>
          <a:xfrm>
            <a:off x="331787" y="4555106"/>
            <a:ext cx="4789425" cy="2390775"/>
          </a:xfrm>
          <a:prstGeom prst="rect">
            <a:avLst/>
          </a:prstGeom>
        </p:spPr>
      </p:pic>
      <p:sp>
        <p:nvSpPr>
          <p:cNvPr id="13" name="Rectangle 12">
            <a:extLst>
              <a:ext uri="{FF2B5EF4-FFF2-40B4-BE49-F238E27FC236}">
                <a16:creationId xmlns:a16="http://schemas.microsoft.com/office/drawing/2014/main" id="{B02D1A5B-27EA-01B7-6B99-EA31F686C874}"/>
              </a:ext>
            </a:extLst>
          </p:cNvPr>
          <p:cNvSpPr/>
          <p:nvPr/>
        </p:nvSpPr>
        <p:spPr bwMode="auto">
          <a:xfrm>
            <a:off x="5225144" y="1284514"/>
            <a:ext cx="4501470" cy="30480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rPr>
              <a:t>Key Project Statistics</a:t>
            </a:r>
            <a:endParaRPr kumimoji="0" lang="en-CA" sz="1200" b="1" i="0" u="none" strike="noStrike" cap="none" normalizeH="0" baseline="0">
              <a:ln>
                <a:noFill/>
              </a:ln>
              <a:solidFill>
                <a:schemeClr val="bg1"/>
              </a:solidFill>
              <a:effectLst/>
              <a:latin typeface="Arial" charset="0"/>
            </a:endParaRPr>
          </a:p>
        </p:txBody>
      </p:sp>
      <p:pic>
        <p:nvPicPr>
          <p:cNvPr id="15" name="Picture 14">
            <a:extLst>
              <a:ext uri="{FF2B5EF4-FFF2-40B4-BE49-F238E27FC236}">
                <a16:creationId xmlns:a16="http://schemas.microsoft.com/office/drawing/2014/main" id="{2A5FA1BA-0DFA-D69C-A97E-7BF31BEAD191}"/>
              </a:ext>
            </a:extLst>
          </p:cNvPr>
          <p:cNvPicPr>
            <a:picLocks noChangeAspect="1"/>
          </p:cNvPicPr>
          <p:nvPr/>
        </p:nvPicPr>
        <p:blipFill>
          <a:blip r:embed="rId3"/>
          <a:stretch>
            <a:fillRect/>
          </a:stretch>
        </p:blipFill>
        <p:spPr>
          <a:xfrm>
            <a:off x="5121212" y="1638299"/>
            <a:ext cx="4605400" cy="5214251"/>
          </a:xfrm>
          <a:prstGeom prst="rect">
            <a:avLst/>
          </a:prstGeom>
        </p:spPr>
      </p:pic>
    </p:spTree>
    <p:extLst>
      <p:ext uri="{BB962C8B-B14F-4D97-AF65-F5344CB8AC3E}">
        <p14:creationId xmlns:p14="http://schemas.microsoft.com/office/powerpoint/2010/main" val="1566206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A58C4-59A6-ECFB-FE43-561FA720B0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3C18D4-3159-1131-414A-3AE153860950}"/>
              </a:ext>
            </a:extLst>
          </p:cNvPr>
          <p:cNvSpPr>
            <a:spLocks noGrp="1"/>
          </p:cNvSpPr>
          <p:nvPr>
            <p:ph type="body" sz="quarter" idx="12"/>
          </p:nvPr>
        </p:nvSpPr>
        <p:spPr/>
        <p:txBody>
          <a:bodyPr/>
          <a:lstStyle/>
          <a:p>
            <a:r>
              <a:rPr lang="en-US"/>
              <a:t>Production expected to start in 2029</a:t>
            </a:r>
            <a:endParaRPr lang="en-CA"/>
          </a:p>
        </p:txBody>
      </p:sp>
      <p:sp>
        <p:nvSpPr>
          <p:cNvPr id="3" name="Footer Placeholder 2">
            <a:extLst>
              <a:ext uri="{FF2B5EF4-FFF2-40B4-BE49-F238E27FC236}">
                <a16:creationId xmlns:a16="http://schemas.microsoft.com/office/drawing/2014/main" id="{6D45EF29-F56F-FB9C-0AA8-3A880E21B9F1}"/>
              </a:ext>
            </a:extLst>
          </p:cNvPr>
          <p:cNvSpPr>
            <a:spLocks noGrp="1"/>
          </p:cNvSpPr>
          <p:nvPr>
            <p:ph type="ftr" sz="quarter" idx="13"/>
          </p:nvPr>
        </p:nvSpPr>
        <p:spPr/>
        <p:txBody>
          <a:bodyPr/>
          <a:lstStyle/>
          <a:p>
            <a:r>
              <a:rPr lang="en-US">
                <a:ea typeface="LF_Kai"/>
              </a:rPr>
              <a:t>Footer</a:t>
            </a:r>
          </a:p>
          <a:p>
            <a:endParaRPr lang="en-US"/>
          </a:p>
        </p:txBody>
      </p:sp>
      <p:sp>
        <p:nvSpPr>
          <p:cNvPr id="4" name="Text Placeholder 3">
            <a:extLst>
              <a:ext uri="{FF2B5EF4-FFF2-40B4-BE49-F238E27FC236}">
                <a16:creationId xmlns:a16="http://schemas.microsoft.com/office/drawing/2014/main" id="{5D5EF6E3-D00B-026A-A0B8-AB588F88ED8F}"/>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616C7084-8184-96F3-A89B-29EEF5ED5B4E}"/>
              </a:ext>
            </a:extLst>
          </p:cNvPr>
          <p:cNvSpPr>
            <a:spLocks noGrp="1"/>
          </p:cNvSpPr>
          <p:nvPr>
            <p:ph type="title"/>
          </p:nvPr>
        </p:nvSpPr>
        <p:spPr/>
        <p:txBody>
          <a:bodyPr/>
          <a:lstStyle/>
          <a:p>
            <a:r>
              <a:rPr lang="en-US" b="1"/>
              <a:t>Growth Catalyst: Great Bear Project (Path to Production)</a:t>
            </a:r>
            <a:endParaRPr lang="en-CA" b="1">
              <a:cs typeface="Arial"/>
            </a:endParaRPr>
          </a:p>
        </p:txBody>
      </p:sp>
      <p:pic>
        <p:nvPicPr>
          <p:cNvPr id="10" name="Picture 9">
            <a:extLst>
              <a:ext uri="{FF2B5EF4-FFF2-40B4-BE49-F238E27FC236}">
                <a16:creationId xmlns:a16="http://schemas.microsoft.com/office/drawing/2014/main" id="{F9941BE7-E572-B56A-9E18-A20F861EEF15}"/>
              </a:ext>
            </a:extLst>
          </p:cNvPr>
          <p:cNvPicPr>
            <a:picLocks noChangeAspect="1"/>
          </p:cNvPicPr>
          <p:nvPr/>
        </p:nvPicPr>
        <p:blipFill>
          <a:blip r:embed="rId2"/>
          <a:stretch>
            <a:fillRect/>
          </a:stretch>
        </p:blipFill>
        <p:spPr>
          <a:xfrm>
            <a:off x="331787" y="1295400"/>
            <a:ext cx="9398001" cy="5121000"/>
          </a:xfrm>
          <a:prstGeom prst="rect">
            <a:avLst/>
          </a:prstGeom>
        </p:spPr>
      </p:pic>
    </p:spTree>
    <p:extLst>
      <p:ext uri="{BB962C8B-B14F-4D97-AF65-F5344CB8AC3E}">
        <p14:creationId xmlns:p14="http://schemas.microsoft.com/office/powerpoint/2010/main" val="3551672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3015E-CAD0-F5A9-F770-4F602D9808C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0D43DB-3574-02F7-6202-C804B1E05863}"/>
              </a:ext>
            </a:extLst>
          </p:cNvPr>
          <p:cNvSpPr>
            <a:spLocks noGrp="1"/>
          </p:cNvSpPr>
          <p:nvPr>
            <p:ph type="ftr" sz="quarter" idx="13"/>
          </p:nvPr>
        </p:nvSpPr>
        <p:spPr/>
        <p:txBody>
          <a:bodyPr/>
          <a:lstStyle/>
          <a:p>
            <a:r>
              <a:rPr lang="en-CA">
                <a:ea typeface="LF_Kai"/>
                <a:cs typeface="Arial"/>
              </a:rPr>
              <a:t>Footer</a:t>
            </a:r>
            <a:endParaRPr lang="en-CA">
              <a:cs typeface="Arial"/>
            </a:endParaRPr>
          </a:p>
        </p:txBody>
      </p:sp>
      <p:sp>
        <p:nvSpPr>
          <p:cNvPr id="4" name="Title 3">
            <a:extLst>
              <a:ext uri="{FF2B5EF4-FFF2-40B4-BE49-F238E27FC236}">
                <a16:creationId xmlns:a16="http://schemas.microsoft.com/office/drawing/2014/main" id="{58828E03-6897-18F7-F6E5-F3466F6C07ED}"/>
              </a:ext>
            </a:extLst>
          </p:cNvPr>
          <p:cNvSpPr>
            <a:spLocks noGrp="1"/>
          </p:cNvSpPr>
          <p:nvPr>
            <p:ph type="title"/>
          </p:nvPr>
        </p:nvSpPr>
        <p:spPr/>
        <p:txBody>
          <a:bodyPr/>
          <a:lstStyle/>
          <a:p>
            <a:r>
              <a:rPr lang="en-US" b="1"/>
              <a:t>Precedent Transactions</a:t>
            </a:r>
            <a:endParaRPr lang="en-US" b="1">
              <a:cs typeface="Arial"/>
            </a:endParaRPr>
          </a:p>
        </p:txBody>
      </p:sp>
      <p:sp>
        <p:nvSpPr>
          <p:cNvPr id="5" name="Text Placeholder 4">
            <a:extLst>
              <a:ext uri="{FF2B5EF4-FFF2-40B4-BE49-F238E27FC236}">
                <a16:creationId xmlns:a16="http://schemas.microsoft.com/office/drawing/2014/main" id="{43D363EE-B7CC-3216-D6CF-2130C0927694}"/>
              </a:ext>
            </a:extLst>
          </p:cNvPr>
          <p:cNvSpPr>
            <a:spLocks noGrp="1"/>
          </p:cNvSpPr>
          <p:nvPr>
            <p:ph type="body" sz="quarter" idx="12"/>
          </p:nvPr>
        </p:nvSpPr>
        <p:spPr/>
        <p:txBody>
          <a:bodyPr/>
          <a:lstStyle/>
          <a:p>
            <a:endParaRPr lang="en-US"/>
          </a:p>
        </p:txBody>
      </p:sp>
      <p:graphicFrame>
        <p:nvGraphicFramePr>
          <p:cNvPr id="7" name="Table 6">
            <a:extLst>
              <a:ext uri="{FF2B5EF4-FFF2-40B4-BE49-F238E27FC236}">
                <a16:creationId xmlns:a16="http://schemas.microsoft.com/office/drawing/2014/main" id="{1BC6C465-30A7-1019-5CC4-1DF69FA2B802}"/>
              </a:ext>
            </a:extLst>
          </p:cNvPr>
          <p:cNvGraphicFramePr>
            <a:graphicFrameLocks noGrp="1"/>
          </p:cNvGraphicFramePr>
          <p:nvPr>
            <p:extLst>
              <p:ext uri="{D42A27DB-BD31-4B8C-83A1-F6EECF244321}">
                <p14:modId xmlns:p14="http://schemas.microsoft.com/office/powerpoint/2010/main" val="96105347"/>
              </p:ext>
            </p:extLst>
          </p:nvPr>
        </p:nvGraphicFramePr>
        <p:xfrm>
          <a:off x="330994" y="1237049"/>
          <a:ext cx="9398794" cy="5560794"/>
        </p:xfrm>
        <a:graphic>
          <a:graphicData uri="http://schemas.openxmlformats.org/drawingml/2006/table">
            <a:tbl>
              <a:tblPr/>
              <a:tblGrid>
                <a:gridCol w="1821784">
                  <a:extLst>
                    <a:ext uri="{9D8B030D-6E8A-4147-A177-3AD203B41FA5}">
                      <a16:colId xmlns:a16="http://schemas.microsoft.com/office/drawing/2014/main" val="1254374640"/>
                    </a:ext>
                  </a:extLst>
                </a:gridCol>
                <a:gridCol w="1821784">
                  <a:extLst>
                    <a:ext uri="{9D8B030D-6E8A-4147-A177-3AD203B41FA5}">
                      <a16:colId xmlns:a16="http://schemas.microsoft.com/office/drawing/2014/main" val="4223084259"/>
                    </a:ext>
                  </a:extLst>
                </a:gridCol>
                <a:gridCol w="1994438">
                  <a:extLst>
                    <a:ext uri="{9D8B030D-6E8A-4147-A177-3AD203B41FA5}">
                      <a16:colId xmlns:a16="http://schemas.microsoft.com/office/drawing/2014/main" val="2122433571"/>
                    </a:ext>
                  </a:extLst>
                </a:gridCol>
                <a:gridCol w="1435100">
                  <a:extLst>
                    <a:ext uri="{9D8B030D-6E8A-4147-A177-3AD203B41FA5}">
                      <a16:colId xmlns:a16="http://schemas.microsoft.com/office/drawing/2014/main" val="1869944409"/>
                    </a:ext>
                  </a:extLst>
                </a:gridCol>
                <a:gridCol w="2325688">
                  <a:extLst>
                    <a:ext uri="{9D8B030D-6E8A-4147-A177-3AD203B41FA5}">
                      <a16:colId xmlns:a16="http://schemas.microsoft.com/office/drawing/2014/main" val="2157227658"/>
                    </a:ext>
                  </a:extLst>
                </a:gridCol>
              </a:tblGrid>
              <a:tr h="268452">
                <a:tc>
                  <a:txBody>
                    <a:bodyPr/>
                    <a:lstStyle/>
                    <a:p>
                      <a:pPr algn="ctr" fontAlgn="b"/>
                      <a:r>
                        <a:rPr lang="en-CA" sz="1050" b="1" i="0" u="none" strike="noStrike" noProof="0">
                          <a:solidFill>
                            <a:srgbClr val="000000"/>
                          </a:solidFill>
                          <a:effectLst/>
                          <a:latin typeface="+mn-lt"/>
                        </a:rPr>
                        <a:t>Buyer</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Target</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Mine(s)</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Purchase Price</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Date</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46872831"/>
                  </a:ext>
                </a:extLst>
              </a:tr>
              <a:tr h="882057">
                <a:tc>
                  <a:txBody>
                    <a:bodyPr/>
                    <a:lstStyle/>
                    <a:p>
                      <a:pPr lvl="0" algn="l">
                        <a:buNone/>
                      </a:pPr>
                      <a:endParaRPr lang="en-CA" sz="1000" b="0" i="0" u="none" strike="noStrike" noProof="0">
                        <a:solidFill>
                          <a:srgbClr val="000000"/>
                        </a:solidFill>
                        <a:effectLst/>
                        <a:latin typeface="+mn-lt"/>
                      </a:endParaRPr>
                    </a:p>
                  </a:txBody>
                  <a:tcPr marL="36000" marR="0" marT="0" marB="0" anchor="ctr">
                    <a:lnL w="0">
                      <a:noFill/>
                    </a:lnL>
                    <a:lnR w="0">
                      <a:noFill/>
                    </a:lnR>
                    <a:lnT w="0">
                      <a:noFill/>
                    </a:lnT>
                    <a:lnB w="6350">
                      <a:solidFill>
                        <a:srgbClr val="54585A"/>
                      </a:solidFill>
                    </a:lnB>
                    <a:lnTlToBr w="0">
                      <a:noFill/>
                    </a:lnTlToBr>
                    <a:lnBlToTr w="0">
                      <a:noFill/>
                    </a:lnBlToTr>
                    <a:noFill/>
                  </a:tcPr>
                </a:tc>
                <a:tc>
                  <a:txBody>
                    <a:bodyPr/>
                    <a:lstStyle/>
                    <a:p>
                      <a:pPr lvl="0" algn="l">
                        <a:buNone/>
                      </a:pPr>
                      <a:endParaRPr lang="en-CA" sz="1000" b="0" i="0" u="none" strike="noStrike" noProof="0">
                        <a:solidFill>
                          <a:srgbClr val="000000"/>
                        </a:solidFill>
                        <a:effectLst/>
                        <a:latin typeface="+mn-lt"/>
                      </a:endParaRPr>
                    </a:p>
                  </a:txBody>
                  <a:tcPr marL="36000" marR="0" marT="0" marB="0" anchor="ctr">
                    <a:lnL w="0">
                      <a:noFill/>
                    </a:lnL>
                    <a:lnR w="0">
                      <a:noFill/>
                    </a:lnR>
                    <a:lnT w="0">
                      <a:noFill/>
                    </a:lnT>
                    <a:lnB w="6350">
                      <a:solidFill>
                        <a:srgbClr val="54585A"/>
                      </a:solidFill>
                    </a:lnB>
                    <a:lnTlToBr w="0">
                      <a:noFill/>
                    </a:lnTlToBr>
                    <a:lnBlToTr w="0">
                      <a:noFill/>
                    </a:lnBlToTr>
                    <a:noFill/>
                  </a:tcPr>
                </a:tc>
                <a:tc>
                  <a:txBody>
                    <a:bodyPr/>
                    <a:lstStyle/>
                    <a:p>
                      <a:pPr marL="0" lvl="0" algn="ctr">
                        <a:buNone/>
                      </a:pPr>
                      <a:r>
                        <a:rPr lang="en-CA" sz="1000" b="0" i="0" u="none" strike="noStrike" kern="1200">
                          <a:solidFill>
                            <a:srgbClr val="000000"/>
                          </a:solidFill>
                          <a:effectLst/>
                          <a:latin typeface="+mn-lt"/>
                          <a:ea typeface="+mn-ea"/>
                          <a:cs typeface="+mn-cs"/>
                        </a:rPr>
                        <a:t>Units in Aurion </a:t>
                      </a:r>
                    </a:p>
                    <a:p>
                      <a:pPr marL="0" lvl="0" algn="ctr">
                        <a:buNone/>
                      </a:pPr>
                      <a:r>
                        <a:rPr lang="en-CA" sz="1000" b="0" i="0" u="none" strike="noStrike" kern="1200">
                          <a:solidFill>
                            <a:srgbClr val="000000"/>
                          </a:solidFill>
                          <a:effectLst/>
                          <a:latin typeface="+mn-lt"/>
                          <a:ea typeface="+mn-ea"/>
                          <a:cs typeface="+mn-cs"/>
                        </a:rPr>
                        <a:t>(~9.99% ownership)</a:t>
                      </a:r>
                    </a:p>
                  </a:txBody>
                  <a:tcPr marL="0" marR="0" marT="0" marB="0" anchor="ctr">
                    <a:lnL w="0">
                      <a:noFill/>
                    </a:lnL>
                    <a:lnR w="0">
                      <a:noFill/>
                    </a:lnR>
                    <a:lnT w="0">
                      <a:noFill/>
                    </a:lnT>
                    <a:lnB w="6350">
                      <a:solidFill>
                        <a:srgbClr val="54585A"/>
                      </a:solidFill>
                    </a:lnB>
                    <a:lnTlToBr w="0">
                      <a:noFill/>
                    </a:lnTlToBr>
                    <a:lnBlToTr w="0">
                      <a:noFill/>
                    </a:lnBlToTr>
                    <a:noFill/>
                  </a:tcPr>
                </a:tc>
                <a:tc>
                  <a:txBody>
                    <a:bodyPr/>
                    <a:lstStyle/>
                    <a:p>
                      <a:pPr marL="0" lvl="0" algn="ctr">
                        <a:buNone/>
                      </a:pPr>
                      <a:r>
                        <a:rPr lang="en-CA" sz="1000" b="0" i="0" u="none" strike="noStrike" kern="1200">
                          <a:solidFill>
                            <a:srgbClr val="000000"/>
                          </a:solidFill>
                          <a:effectLst/>
                          <a:latin typeface="+mn-lt"/>
                          <a:ea typeface="+mn-ea"/>
                          <a:cs typeface="+mn-cs"/>
                        </a:rPr>
                        <a:t>$743k CAD</a:t>
                      </a:r>
                    </a:p>
                    <a:p>
                      <a:pPr marL="0" lvl="0" algn="ctr">
                        <a:buNone/>
                      </a:pPr>
                      <a:r>
                        <a:rPr lang="en-CA" sz="1000" b="0" i="0" u="none" strike="noStrike" kern="1200">
                          <a:solidFill>
                            <a:srgbClr val="000000"/>
                          </a:solidFill>
                          <a:effectLst/>
                          <a:latin typeface="+mn-lt"/>
                          <a:ea typeface="+mn-ea"/>
                          <a:cs typeface="+mn-cs"/>
                        </a:rPr>
                        <a:t>(885,000 units @ C$0.84 each)</a:t>
                      </a:r>
                    </a:p>
                  </a:txBody>
                  <a:tcPr marL="0" marR="0" marT="0" marB="0" anchor="ctr">
                    <a:lnL w="0">
                      <a:noFill/>
                    </a:lnL>
                    <a:lnR w="0">
                      <a:noFill/>
                    </a:lnR>
                    <a:lnT w="0">
                      <a:noFill/>
                    </a:lnT>
                    <a:lnB w="6350">
                      <a:solidFill>
                        <a:srgbClr val="54585A"/>
                      </a:solidFill>
                    </a:lnB>
                    <a:lnTlToBr w="0">
                      <a:noFill/>
                    </a:lnTlToBr>
                    <a:lnBlToTr w="0">
                      <a:noFill/>
                    </a:lnBlToTr>
                    <a:noFill/>
                  </a:tcPr>
                </a:tc>
                <a:tc>
                  <a:txBody>
                    <a:bodyPr/>
                    <a:lstStyle/>
                    <a:p>
                      <a:pPr lvl="0" algn="ctr">
                        <a:buNone/>
                      </a:pPr>
                      <a:r>
                        <a:rPr lang="en-CA" sz="1000" b="1" i="0" u="none" strike="noStrike" noProof="0">
                          <a:solidFill>
                            <a:schemeClr val="tx1"/>
                          </a:solidFill>
                          <a:effectLst/>
                          <a:latin typeface="+mn-lt"/>
                        </a:rPr>
                        <a:t>Sept 2025</a:t>
                      </a:r>
                    </a:p>
                  </a:txBody>
                  <a:tcPr marL="0" marR="0" marT="0" marB="0" anchor="ctr">
                    <a:lnL w="0">
                      <a:noFill/>
                    </a:lnL>
                    <a:lnR w="0">
                      <a:noFill/>
                    </a:lnR>
                    <a:lnT w="0">
                      <a:noFill/>
                    </a:lnT>
                    <a:lnB w="6350">
                      <a:solidFill>
                        <a:srgbClr val="54585A"/>
                      </a:solidFill>
                    </a:lnB>
                    <a:lnTlToBr w="0">
                      <a:noFill/>
                    </a:lnTlToBr>
                    <a:lnBlToTr w="0">
                      <a:noFill/>
                    </a:lnBlToTr>
                    <a:noFill/>
                  </a:tcPr>
                </a:tc>
                <a:extLst>
                  <a:ext uri="{0D108BD9-81ED-4DB2-BD59-A6C34878D82A}">
                    <a16:rowId xmlns:a16="http://schemas.microsoft.com/office/drawing/2014/main" val="2655339792"/>
                  </a:ext>
                </a:extLst>
              </a:tr>
              <a:tr h="882057">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Russian Assets</a:t>
                      </a:r>
                    </a:p>
                  </a:txBody>
                  <a:tcPr marL="0" marR="0" marT="0" marB="0" anchor="ctr">
                    <a:lnL>
                      <a:noFill/>
                    </a:lnL>
                    <a:lnR>
                      <a:noFill/>
                    </a:lnR>
                    <a:lnT w="6350" cap="flat" cmpd="sng" algn="ctr">
                      <a:solidFill>
                        <a:srgbClr val="54585A"/>
                      </a:solid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$440mm CAD</a:t>
                      </a:r>
                    </a:p>
                    <a:p>
                      <a:pPr marL="0" algn="ctr" defTabSz="914400" rtl="0" eaLnBrk="1" fontAlgn="ctr" latinLnBrk="0" hangingPunct="1"/>
                      <a:r>
                        <a:rPr lang="en-CA" sz="1000" b="0" i="0" u="none" strike="noStrike" kern="1200">
                          <a:solidFill>
                            <a:srgbClr val="000000"/>
                          </a:solidFill>
                          <a:effectLst/>
                          <a:latin typeface="+mn-lt"/>
                          <a:ea typeface="+mn-ea"/>
                          <a:cs typeface="+mn-cs"/>
                        </a:rPr>
                        <a:t>(all cash)</a:t>
                      </a:r>
                    </a:p>
                  </a:txBody>
                  <a:tcPr marL="0" marR="0" marT="0" marB="0" anchor="ctr">
                    <a:lnL>
                      <a:noFill/>
                    </a:lnL>
                    <a:lnR>
                      <a:noFill/>
                    </a:lnR>
                    <a:lnT w="6350" cap="flat" cmpd="sng" algn="ctr">
                      <a:solidFill>
                        <a:srgbClr val="54585A"/>
                      </a:solid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Apr 2022</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770197"/>
                  </a:ext>
                </a:extLst>
              </a:tr>
              <a:tr h="882057">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err="1">
                          <a:solidFill>
                            <a:srgbClr val="000000"/>
                          </a:solidFill>
                          <a:effectLst/>
                          <a:latin typeface="+mn-lt"/>
                          <a:ea typeface="+mn-ea"/>
                          <a:cs typeface="+mn-cs"/>
                        </a:rPr>
                        <a:t>Chirano</a:t>
                      </a:r>
                      <a:endParaRPr lang="en-CA" sz="1000" b="0" i="0" u="none" strike="noStrike" kern="1200">
                        <a:solidFill>
                          <a:srgbClr val="000000"/>
                        </a:solidFill>
                        <a:effectLst/>
                        <a:latin typeface="+mn-lt"/>
                        <a:ea typeface="+mn-ea"/>
                        <a:cs typeface="+mn-cs"/>
                      </a:endParaRP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$304mm CAD</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(75% cash, 25%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Aug 2022</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442696"/>
                  </a:ext>
                </a:extLst>
              </a:tr>
              <a:tr h="882057">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Great Bear</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$1.7bn CAD</a:t>
                      </a:r>
                    </a:p>
                    <a:p>
                      <a:pPr marL="0" algn="ctr" defTabSz="914400" rtl="0" eaLnBrk="1" fontAlgn="ctr" latinLnBrk="0" hangingPunct="1"/>
                      <a:r>
                        <a:rPr lang="en-CA" sz="1000" b="0" i="0" u="none" strike="noStrike" kern="1200">
                          <a:solidFill>
                            <a:srgbClr val="000000"/>
                          </a:solidFill>
                          <a:effectLst/>
                          <a:latin typeface="+mn-lt"/>
                          <a:ea typeface="+mn-ea"/>
                          <a:cs typeface="+mn-cs"/>
                        </a:rPr>
                        <a:t>(80% cash, 20%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000" b="1" i="0" u="none" strike="noStrike" noProof="0">
                          <a:solidFill>
                            <a:schemeClr val="tx1"/>
                          </a:solidFill>
                          <a:effectLst/>
                          <a:latin typeface="+mn-lt"/>
                        </a:rPr>
                        <a:t>Feb 2022</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366219"/>
                  </a:ext>
                </a:extLst>
              </a:tr>
              <a:tr h="882057">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err="1">
                          <a:solidFill>
                            <a:srgbClr val="000000"/>
                          </a:solidFill>
                          <a:effectLst/>
                          <a:latin typeface="+mn-lt"/>
                          <a:ea typeface="+mn-ea"/>
                          <a:cs typeface="+mn-cs"/>
                        </a:rPr>
                        <a:t>Chulbatkan</a:t>
                      </a:r>
                      <a:endParaRPr lang="en-CA" sz="1000" b="0" i="0" u="none" strike="noStrike" kern="1200">
                        <a:solidFill>
                          <a:srgbClr val="000000"/>
                        </a:solidFill>
                        <a:effectLst/>
                        <a:latin typeface="+mn-lt"/>
                        <a:ea typeface="+mn-ea"/>
                        <a:cs typeface="+mn-cs"/>
                      </a:endParaRP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$371mm CAD</a:t>
                      </a:r>
                    </a:p>
                    <a:p>
                      <a:pPr marL="0" algn="ctr" defTabSz="914400" rtl="0" eaLnBrk="1" fontAlgn="ctr" latinLnBrk="0" hangingPunct="1"/>
                      <a:r>
                        <a:rPr lang="en-CA" sz="1000" b="0" i="0" u="none" strike="noStrike" kern="1200">
                          <a:solidFill>
                            <a:srgbClr val="000000"/>
                          </a:solidFill>
                          <a:effectLst/>
                          <a:latin typeface="+mn-lt"/>
                          <a:ea typeface="+mn-ea"/>
                          <a:cs typeface="+mn-cs"/>
                        </a:rPr>
                        <a:t>(all cash)</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000" b="1" i="0" u="none" strike="noStrike" noProof="0">
                          <a:solidFill>
                            <a:schemeClr val="tx1"/>
                          </a:solidFill>
                          <a:effectLst/>
                          <a:latin typeface="+mn-lt"/>
                        </a:rPr>
                        <a:t>Jul 2019</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845035"/>
                  </a:ext>
                </a:extLst>
              </a:tr>
              <a:tr h="882057">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Cerro </a:t>
                      </a:r>
                      <a:r>
                        <a:rPr lang="en-CA" sz="1000" b="0" i="0" u="none" strike="noStrike" kern="1200" err="1">
                          <a:solidFill>
                            <a:srgbClr val="000000"/>
                          </a:solidFill>
                          <a:effectLst/>
                          <a:latin typeface="+mn-lt"/>
                          <a:ea typeface="+mn-ea"/>
                          <a:cs typeface="+mn-cs"/>
                        </a:rPr>
                        <a:t>Cesale</a:t>
                      </a:r>
                      <a:endParaRPr lang="en-CA" sz="1000" b="0" i="0" u="none" strike="noStrike" kern="1200">
                        <a:solidFill>
                          <a:srgbClr val="000000"/>
                        </a:solidFill>
                        <a:effectLst/>
                        <a:latin typeface="+mn-lt"/>
                        <a:ea typeface="+mn-ea"/>
                        <a:cs typeface="+mn-cs"/>
                      </a:endParaRPr>
                    </a:p>
                    <a:p>
                      <a:pPr marL="0" algn="ctr" defTabSz="914400" rtl="0" eaLnBrk="1" fontAlgn="ctr" latinLnBrk="0" hangingPunct="1"/>
                      <a:r>
                        <a:rPr lang="en-CA" sz="1000" b="0" i="0" u="none" strike="noStrike" kern="1200">
                          <a:solidFill>
                            <a:srgbClr val="000000"/>
                          </a:solidFill>
                          <a:effectLst/>
                          <a:latin typeface="+mn-lt"/>
                          <a:ea typeface="+mn-ea"/>
                          <a:cs typeface="+mn-cs"/>
                        </a:rPr>
                        <a:t>Quebrada Seca</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$374mm CAD</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(all cash)</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June 2017</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7324442"/>
                  </a:ext>
                </a:extLst>
              </a:tr>
            </a:tbl>
          </a:graphicData>
        </a:graphic>
      </p:graphicFrame>
      <p:pic>
        <p:nvPicPr>
          <p:cNvPr id="3074" name="Picture 2" descr="Great Bear Resources">
            <a:extLst>
              <a:ext uri="{FF2B5EF4-FFF2-40B4-BE49-F238E27FC236}">
                <a16:creationId xmlns:a16="http://schemas.microsoft.com/office/drawing/2014/main" id="{25D519F5-5031-45D0-9D66-926F94DCB5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3982" y="4357109"/>
            <a:ext cx="1600200" cy="4073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ompañía Minera Cerro Casale | | Guía Minera de Chile">
            <a:extLst>
              <a:ext uri="{FF2B5EF4-FFF2-40B4-BE49-F238E27FC236}">
                <a16:creationId xmlns:a16="http://schemas.microsoft.com/office/drawing/2014/main" id="{2D9EE5FA-27FF-9FED-8B30-E6DF098255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30" y="6001290"/>
            <a:ext cx="1093694" cy="78294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bout Us | N-Mining Limited">
            <a:extLst>
              <a:ext uri="{FF2B5EF4-FFF2-40B4-BE49-F238E27FC236}">
                <a16:creationId xmlns:a16="http://schemas.microsoft.com/office/drawing/2014/main" id="{BF04D5C2-1BE9-4679-D84F-3CCE9C247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676" y="5164968"/>
            <a:ext cx="1600200" cy="578386"/>
          </a:xfrm>
          <a:prstGeom prst="rect">
            <a:avLst/>
          </a:prstGeom>
          <a:noFill/>
          <a:extLst>
            <a:ext uri="{909E8E84-426E-40DD-AFC4-6F175D3DCCD1}">
              <a14:hiddenFill xmlns:a14="http://schemas.microsoft.com/office/drawing/2010/main">
                <a:solidFill>
                  <a:srgbClr val="FFFFFF"/>
                </a:solidFill>
              </a14:hiddenFill>
            </a:ext>
          </a:extLst>
        </p:spPr>
      </p:pic>
      <p:pic>
        <p:nvPicPr>
          <p:cNvPr id="3" name="Logo 11">
            <a:extLst>
              <a:ext uri="{FF2B5EF4-FFF2-40B4-BE49-F238E27FC236}">
                <a16:creationId xmlns:a16="http://schemas.microsoft.com/office/drawing/2014/main" id="{E4A420D1-69A7-2504-BECE-44C3257A51FA}"/>
              </a:ext>
            </a:extLst>
          </p:cNvPr>
          <p:cNvPicPr>
            <a:picLocks noChangeAspect="1"/>
          </p:cNvPicPr>
          <p:nvPr/>
        </p:nvPicPr>
        <p:blipFill dpi="330">
          <a:blip r:embed="rId5"/>
          <a:stretch>
            <a:fillRect/>
          </a:stretch>
        </p:blipFill>
        <p:spPr>
          <a:xfrm>
            <a:off x="560970" y="4380125"/>
            <a:ext cx="1175916" cy="359889"/>
          </a:xfrm>
          <a:prstGeom prst="rect">
            <a:avLst/>
          </a:prstGeom>
        </p:spPr>
      </p:pic>
      <p:pic>
        <p:nvPicPr>
          <p:cNvPr id="6" name="Logo 11">
            <a:extLst>
              <a:ext uri="{FF2B5EF4-FFF2-40B4-BE49-F238E27FC236}">
                <a16:creationId xmlns:a16="http://schemas.microsoft.com/office/drawing/2014/main" id="{A85B8074-9D8A-B828-B786-5C02B0026A60}"/>
              </a:ext>
            </a:extLst>
          </p:cNvPr>
          <p:cNvPicPr>
            <a:picLocks noChangeAspect="1"/>
          </p:cNvPicPr>
          <p:nvPr/>
        </p:nvPicPr>
        <p:blipFill dpi="330">
          <a:blip r:embed="rId5"/>
          <a:stretch>
            <a:fillRect/>
          </a:stretch>
        </p:blipFill>
        <p:spPr>
          <a:xfrm>
            <a:off x="563235" y="5273284"/>
            <a:ext cx="1175916" cy="359889"/>
          </a:xfrm>
          <a:prstGeom prst="rect">
            <a:avLst/>
          </a:prstGeom>
        </p:spPr>
      </p:pic>
      <p:pic>
        <p:nvPicPr>
          <p:cNvPr id="9" name="Logo 11">
            <a:extLst>
              <a:ext uri="{FF2B5EF4-FFF2-40B4-BE49-F238E27FC236}">
                <a16:creationId xmlns:a16="http://schemas.microsoft.com/office/drawing/2014/main" id="{885670A2-2E93-8686-5185-5A9214E2C764}"/>
              </a:ext>
            </a:extLst>
          </p:cNvPr>
          <p:cNvPicPr>
            <a:picLocks noChangeAspect="1"/>
          </p:cNvPicPr>
          <p:nvPr/>
        </p:nvPicPr>
        <p:blipFill dpi="330">
          <a:blip r:embed="rId5"/>
          <a:stretch>
            <a:fillRect/>
          </a:stretch>
        </p:blipFill>
        <p:spPr>
          <a:xfrm>
            <a:off x="2566124" y="6212818"/>
            <a:ext cx="1175916" cy="359889"/>
          </a:xfrm>
          <a:prstGeom prst="rect">
            <a:avLst/>
          </a:prstGeom>
        </p:spPr>
      </p:pic>
      <p:pic>
        <p:nvPicPr>
          <p:cNvPr id="3086" name="Picture 14">
            <a:extLst>
              <a:ext uri="{FF2B5EF4-FFF2-40B4-BE49-F238E27FC236}">
                <a16:creationId xmlns:a16="http://schemas.microsoft.com/office/drawing/2014/main" id="{99CEF002-9021-7616-483C-711DCA19CB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644" b="18644"/>
          <a:stretch/>
        </p:blipFill>
        <p:spPr bwMode="auto">
          <a:xfrm>
            <a:off x="2403288" y="3339965"/>
            <a:ext cx="1390886" cy="74486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Asante Gold Corporation (ASG.gh)">
            <a:extLst>
              <a:ext uri="{FF2B5EF4-FFF2-40B4-BE49-F238E27FC236}">
                <a16:creationId xmlns:a16="http://schemas.microsoft.com/office/drawing/2014/main" id="{6FBBA602-8BCD-BA09-574F-C64F52CE41C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6888" b="23112"/>
          <a:stretch>
            <a:fillRect/>
          </a:stretch>
        </p:blipFill>
        <p:spPr bwMode="auto">
          <a:xfrm>
            <a:off x="505711" y="3408871"/>
            <a:ext cx="1224234" cy="612117"/>
          </a:xfrm>
          <a:prstGeom prst="rect">
            <a:avLst/>
          </a:prstGeom>
          <a:noFill/>
          <a:extLst>
            <a:ext uri="{909E8E84-426E-40DD-AFC4-6F175D3DCCD1}">
              <a14:hiddenFill xmlns:a14="http://schemas.microsoft.com/office/drawing/2010/main">
                <a:solidFill>
                  <a:srgbClr val="FFFFFF"/>
                </a:solidFill>
              </a14:hiddenFill>
            </a:ext>
          </a:extLst>
        </p:spPr>
      </p:pic>
      <p:pic>
        <p:nvPicPr>
          <p:cNvPr id="12" name="Logo 11">
            <a:extLst>
              <a:ext uri="{FF2B5EF4-FFF2-40B4-BE49-F238E27FC236}">
                <a16:creationId xmlns:a16="http://schemas.microsoft.com/office/drawing/2014/main" id="{0349A187-5F8B-DD68-E13A-834960DD03E3}"/>
              </a:ext>
            </a:extLst>
          </p:cNvPr>
          <p:cNvPicPr>
            <a:picLocks noChangeAspect="1"/>
          </p:cNvPicPr>
          <p:nvPr/>
        </p:nvPicPr>
        <p:blipFill dpi="330">
          <a:blip r:embed="rId5"/>
          <a:stretch>
            <a:fillRect/>
          </a:stretch>
        </p:blipFill>
        <p:spPr>
          <a:xfrm>
            <a:off x="2516818" y="2707949"/>
            <a:ext cx="1175916" cy="359889"/>
          </a:xfrm>
          <a:prstGeom prst="rect">
            <a:avLst/>
          </a:prstGeom>
        </p:spPr>
      </p:pic>
      <p:pic>
        <p:nvPicPr>
          <p:cNvPr id="8194" name="Picture 2" descr="Highland Gold - Wikipedia">
            <a:extLst>
              <a:ext uri="{FF2B5EF4-FFF2-40B4-BE49-F238E27FC236}">
                <a16:creationId xmlns:a16="http://schemas.microsoft.com/office/drawing/2014/main" id="{ADB00AA9-304A-6339-247C-DAFB7434CE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208" y="2624216"/>
            <a:ext cx="1443182" cy="515130"/>
          </a:xfrm>
          <a:prstGeom prst="rect">
            <a:avLst/>
          </a:prstGeom>
          <a:noFill/>
          <a:extLst>
            <a:ext uri="{909E8E84-426E-40DD-AFC4-6F175D3DCCD1}">
              <a14:hiddenFill xmlns:a14="http://schemas.microsoft.com/office/drawing/2010/main">
                <a:solidFill>
                  <a:srgbClr val="FFFFFF"/>
                </a:solidFill>
              </a14:hiddenFill>
            </a:ext>
          </a:extLst>
        </p:spPr>
      </p:pic>
      <p:pic>
        <p:nvPicPr>
          <p:cNvPr id="8" name="Logo 11">
            <a:extLst>
              <a:ext uri="{FF2B5EF4-FFF2-40B4-BE49-F238E27FC236}">
                <a16:creationId xmlns:a16="http://schemas.microsoft.com/office/drawing/2014/main" id="{F8BFE847-9E65-ABCC-0B2B-4F37830FA43A}"/>
              </a:ext>
            </a:extLst>
          </p:cNvPr>
          <p:cNvPicPr>
            <a:picLocks noChangeAspect="1"/>
          </p:cNvPicPr>
          <p:nvPr/>
        </p:nvPicPr>
        <p:blipFill dpi="330">
          <a:blip r:embed="rId5"/>
          <a:stretch>
            <a:fillRect/>
          </a:stretch>
        </p:blipFill>
        <p:spPr>
          <a:xfrm>
            <a:off x="527636" y="1763101"/>
            <a:ext cx="1175916" cy="359889"/>
          </a:xfrm>
          <a:prstGeom prst="rect">
            <a:avLst/>
          </a:prstGeom>
        </p:spPr>
      </p:pic>
      <p:pic>
        <p:nvPicPr>
          <p:cNvPr id="10" name="Picture 9" descr="A blue and yellow logo&#10;&#10;AI-generated content may be incorrect.">
            <a:extLst>
              <a:ext uri="{FF2B5EF4-FFF2-40B4-BE49-F238E27FC236}">
                <a16:creationId xmlns:a16="http://schemas.microsoft.com/office/drawing/2014/main" id="{65C7978D-AD26-3BC1-BAA9-4EFB7A9CCBFA}"/>
              </a:ext>
            </a:extLst>
          </p:cNvPr>
          <p:cNvPicPr>
            <a:picLocks noChangeAspect="1"/>
          </p:cNvPicPr>
          <p:nvPr/>
        </p:nvPicPr>
        <p:blipFill>
          <a:blip r:embed="rId9"/>
          <a:stretch>
            <a:fillRect/>
          </a:stretch>
        </p:blipFill>
        <p:spPr>
          <a:xfrm>
            <a:off x="2564752" y="1705720"/>
            <a:ext cx="1117842" cy="474761"/>
          </a:xfrm>
          <a:prstGeom prst="rect">
            <a:avLst/>
          </a:prstGeom>
        </p:spPr>
      </p:pic>
    </p:spTree>
    <p:extLst>
      <p:ext uri="{BB962C8B-B14F-4D97-AF65-F5344CB8AC3E}">
        <p14:creationId xmlns:p14="http://schemas.microsoft.com/office/powerpoint/2010/main" val="104749819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54CE8-76B1-9027-0BD6-B180200E8D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55E6545-35B6-9872-87EE-7963119239BE}"/>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117A38D3-D237-022F-8AA0-63B21C389731}"/>
              </a:ext>
            </a:extLst>
          </p:cNvPr>
          <p:cNvSpPr>
            <a:spLocks noGrp="1"/>
          </p:cNvSpPr>
          <p:nvPr>
            <p:ph type="ftr" sz="quarter" idx="13"/>
          </p:nvPr>
        </p:nvSpPr>
        <p:spPr/>
        <p:txBody>
          <a:bodyPr/>
          <a:lstStyle/>
          <a:p>
            <a:r>
              <a:rPr lang="en-US">
                <a:ea typeface="+mn-lt"/>
                <a:cs typeface="+mn-lt"/>
              </a:rPr>
              <a:t>Source(s): Company filings</a:t>
            </a:r>
            <a:endParaRPr lang="en-CA">
              <a:ea typeface="+mn-lt"/>
              <a:cs typeface="+mn-lt"/>
            </a:endParaRPr>
          </a:p>
          <a:p>
            <a:endParaRPr lang="en-CA">
              <a:cs typeface="Arial"/>
            </a:endParaRPr>
          </a:p>
        </p:txBody>
      </p:sp>
      <p:sp>
        <p:nvSpPr>
          <p:cNvPr id="4" name="Text Placeholder 3">
            <a:extLst>
              <a:ext uri="{FF2B5EF4-FFF2-40B4-BE49-F238E27FC236}">
                <a16:creationId xmlns:a16="http://schemas.microsoft.com/office/drawing/2014/main" id="{A6EE4303-C45E-24CB-B4C0-776F58070AC1}"/>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860FB806-A158-5025-8BA3-F86CDC1AC1B9}"/>
              </a:ext>
            </a:extLst>
          </p:cNvPr>
          <p:cNvSpPr>
            <a:spLocks noGrp="1"/>
          </p:cNvSpPr>
          <p:nvPr>
            <p:ph type="title"/>
          </p:nvPr>
        </p:nvSpPr>
        <p:spPr/>
        <p:txBody>
          <a:bodyPr/>
          <a:lstStyle/>
          <a:p>
            <a:r>
              <a:rPr lang="en-US" b="1"/>
              <a:t>Strong Leverage to Gold</a:t>
            </a:r>
            <a:endParaRPr lang="en-CA" b="1">
              <a:cs typeface="Arial"/>
            </a:endParaRPr>
          </a:p>
        </p:txBody>
      </p:sp>
      <p:sp>
        <p:nvSpPr>
          <p:cNvPr id="9" name="Rectangle 8">
            <a:extLst>
              <a:ext uri="{FF2B5EF4-FFF2-40B4-BE49-F238E27FC236}">
                <a16:creationId xmlns:a16="http://schemas.microsoft.com/office/drawing/2014/main" id="{B5E09A9F-0CB4-FBE5-2C80-B0CDC2D46DAB}"/>
              </a:ext>
            </a:extLst>
          </p:cNvPr>
          <p:cNvSpPr/>
          <p:nvPr/>
        </p:nvSpPr>
        <p:spPr bwMode="auto">
          <a:xfrm>
            <a:off x="331216" y="1389857"/>
            <a:ext cx="9398571" cy="64577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indent="-171450" defTabSz="1081088">
              <a:lnSpc>
                <a:spcPct val="150000"/>
              </a:lnSpc>
              <a:buFont typeface="Wingdings" panose="05000000000000000000" pitchFamily="2" charset="2"/>
              <a:buChar char="§"/>
            </a:pPr>
            <a:r>
              <a:rPr lang="en-US" b="1">
                <a:latin typeface="Arial"/>
                <a:ea typeface="LF_Kai"/>
                <a:cs typeface="Arial"/>
              </a:rPr>
              <a:t>Kinross remains one of the most gold-focused producers, with over 95% of total revenue derived from gold</a:t>
            </a:r>
          </a:p>
          <a:p>
            <a:pPr marL="171450" indent="-171450" defTabSz="1081088">
              <a:lnSpc>
                <a:spcPct val="150000"/>
              </a:lnSpc>
              <a:buFont typeface="Wingdings" panose="05000000000000000000" pitchFamily="2" charset="2"/>
              <a:buChar char="§"/>
            </a:pPr>
            <a:r>
              <a:rPr lang="en-US" b="1">
                <a:latin typeface="Arial"/>
                <a:ea typeface="LF_Kai"/>
                <a:cs typeface="Arial"/>
              </a:rPr>
              <a:t>The company continues to show high sensitivity to gold price movements, with one of the highest betas to both gold and the GDX</a:t>
            </a:r>
            <a:endParaRPr lang="en-US" b="1">
              <a:ea typeface="LF_Kai"/>
              <a:cs typeface="Arial"/>
            </a:endParaRPr>
          </a:p>
        </p:txBody>
      </p:sp>
      <p:pic>
        <p:nvPicPr>
          <p:cNvPr id="16" name="Picture 15">
            <a:extLst>
              <a:ext uri="{FF2B5EF4-FFF2-40B4-BE49-F238E27FC236}">
                <a16:creationId xmlns:a16="http://schemas.microsoft.com/office/drawing/2014/main" id="{3E01D9AB-A45B-2D8B-65E7-D30381F0956F}"/>
              </a:ext>
            </a:extLst>
          </p:cNvPr>
          <p:cNvPicPr>
            <a:picLocks noChangeAspect="1"/>
          </p:cNvPicPr>
          <p:nvPr/>
        </p:nvPicPr>
        <p:blipFill>
          <a:blip r:embed="rId2"/>
          <a:stretch>
            <a:fillRect/>
          </a:stretch>
        </p:blipFill>
        <p:spPr>
          <a:xfrm>
            <a:off x="331217" y="2375607"/>
            <a:ext cx="4524375" cy="4212241"/>
          </a:xfrm>
          <a:prstGeom prst="rect">
            <a:avLst/>
          </a:prstGeom>
        </p:spPr>
      </p:pic>
      <p:pic>
        <p:nvPicPr>
          <p:cNvPr id="18" name="Picture 17">
            <a:extLst>
              <a:ext uri="{FF2B5EF4-FFF2-40B4-BE49-F238E27FC236}">
                <a16:creationId xmlns:a16="http://schemas.microsoft.com/office/drawing/2014/main" id="{67722EB7-0283-8BE0-2860-F80B7DAAB8D7}"/>
              </a:ext>
            </a:extLst>
          </p:cNvPr>
          <p:cNvPicPr>
            <a:picLocks noChangeAspect="1"/>
          </p:cNvPicPr>
          <p:nvPr/>
        </p:nvPicPr>
        <p:blipFill>
          <a:blip r:embed="rId3"/>
          <a:stretch>
            <a:fillRect/>
          </a:stretch>
        </p:blipFill>
        <p:spPr>
          <a:xfrm>
            <a:off x="5121212" y="2375607"/>
            <a:ext cx="4448175" cy="4212241"/>
          </a:xfrm>
          <a:prstGeom prst="rect">
            <a:avLst/>
          </a:prstGeom>
        </p:spPr>
      </p:pic>
    </p:spTree>
    <p:extLst>
      <p:ext uri="{BB962C8B-B14F-4D97-AF65-F5344CB8AC3E}">
        <p14:creationId xmlns:p14="http://schemas.microsoft.com/office/powerpoint/2010/main" val="125982493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20FD9-8CD9-C1F8-EF7E-70ED71D85F1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A8F1AC6D-47C1-569D-C0D3-C5B046875C68}"/>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9F63910E-5535-332A-949A-A78715EFCCE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AC6F699-2168-19DC-29BE-F500CDE20B90}"/>
              </a:ext>
            </a:extLst>
          </p:cNvPr>
          <p:cNvSpPr>
            <a:spLocks noGrp="1"/>
          </p:cNvSpPr>
          <p:nvPr>
            <p:ph type="title"/>
          </p:nvPr>
        </p:nvSpPr>
        <p:spPr/>
        <p:txBody>
          <a:bodyPr/>
          <a:lstStyle/>
          <a:p>
            <a:r>
              <a:rPr lang="en-US" b="1"/>
              <a:t>Capital Allocation Strategy </a:t>
            </a:r>
            <a:endParaRPr lang="en-CA" b="1">
              <a:cs typeface="Arial"/>
            </a:endParaRPr>
          </a:p>
        </p:txBody>
      </p:sp>
      <p:pic>
        <p:nvPicPr>
          <p:cNvPr id="11" name="Picture 10">
            <a:extLst>
              <a:ext uri="{FF2B5EF4-FFF2-40B4-BE49-F238E27FC236}">
                <a16:creationId xmlns:a16="http://schemas.microsoft.com/office/drawing/2014/main" id="{A7D92723-C05C-AD1D-E582-855782EA9044}"/>
              </a:ext>
            </a:extLst>
          </p:cNvPr>
          <p:cNvPicPr>
            <a:picLocks noChangeAspect="1"/>
          </p:cNvPicPr>
          <p:nvPr/>
        </p:nvPicPr>
        <p:blipFill>
          <a:blip r:embed="rId2"/>
          <a:stretch>
            <a:fillRect/>
          </a:stretch>
        </p:blipFill>
        <p:spPr>
          <a:xfrm>
            <a:off x="331787" y="1126671"/>
            <a:ext cx="9398001" cy="5725880"/>
          </a:xfrm>
          <a:prstGeom prst="rect">
            <a:avLst/>
          </a:prstGeom>
        </p:spPr>
      </p:pic>
    </p:spTree>
    <p:extLst>
      <p:ext uri="{BB962C8B-B14F-4D97-AF65-F5344CB8AC3E}">
        <p14:creationId xmlns:p14="http://schemas.microsoft.com/office/powerpoint/2010/main" val="4194420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689AE-E58C-3F95-9A5D-087D8551AB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43792F-1862-3423-8591-B9B10AC96A96}"/>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0B167ABD-713F-EAA5-D84B-D479A9FFDB84}"/>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638BF731-783B-17BE-323A-5009F3005107}"/>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E985A5E-A431-4B57-73B9-F06DCDA7E4B2}"/>
              </a:ext>
            </a:extLst>
          </p:cNvPr>
          <p:cNvSpPr>
            <a:spLocks noGrp="1"/>
          </p:cNvSpPr>
          <p:nvPr>
            <p:ph type="title"/>
          </p:nvPr>
        </p:nvSpPr>
        <p:spPr/>
        <p:txBody>
          <a:bodyPr/>
          <a:lstStyle/>
          <a:p>
            <a:r>
              <a:rPr lang="en-US" b="1"/>
              <a:t>2025E Capital Expenditure Guidance</a:t>
            </a:r>
            <a:endParaRPr lang="en-CA" b="1">
              <a:cs typeface="Arial"/>
            </a:endParaRPr>
          </a:p>
        </p:txBody>
      </p:sp>
      <p:sp>
        <p:nvSpPr>
          <p:cNvPr id="6" name="Rectangle 5">
            <a:extLst>
              <a:ext uri="{FF2B5EF4-FFF2-40B4-BE49-F238E27FC236}">
                <a16:creationId xmlns:a16="http://schemas.microsoft.com/office/drawing/2014/main" id="{2B4CFD69-6283-BA47-A37E-2F7B52543348}"/>
              </a:ext>
            </a:extLst>
          </p:cNvPr>
          <p:cNvSpPr/>
          <p:nvPr/>
        </p:nvSpPr>
        <p:spPr bwMode="auto">
          <a:xfrm>
            <a:off x="435429" y="5801405"/>
            <a:ext cx="9067800" cy="41433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200000"/>
              </a:lnSpc>
              <a:spcBef>
                <a:spcPct val="0"/>
              </a:spcBef>
              <a:spcAft>
                <a:spcPts val="600"/>
              </a:spcAft>
              <a:buClrTx/>
              <a:buSzTx/>
              <a:buFontTx/>
              <a:buNone/>
              <a:tabLst/>
            </a:pPr>
            <a:r>
              <a:rPr kumimoji="0" lang="en-US" sz="1400" b="1" i="0" u="none" strike="noStrike" cap="none" normalizeH="0" baseline="0">
                <a:ln>
                  <a:noFill/>
                </a:ln>
                <a:effectLst/>
                <a:latin typeface="Arial" charset="0"/>
              </a:rPr>
              <a:t>Capital expenditures expected to be higher as the company reinvests back into operations </a:t>
            </a:r>
            <a:endParaRPr kumimoji="0" lang="en-CA" sz="1400" b="1" i="0" u="none" strike="noStrike" cap="none" normalizeH="0" baseline="0">
              <a:ln>
                <a:noFill/>
              </a:ln>
              <a:effectLst/>
              <a:latin typeface="Arial" charset="0"/>
            </a:endParaRPr>
          </a:p>
        </p:txBody>
      </p:sp>
      <p:pic>
        <p:nvPicPr>
          <p:cNvPr id="8" name="Picture 7">
            <a:extLst>
              <a:ext uri="{FF2B5EF4-FFF2-40B4-BE49-F238E27FC236}">
                <a16:creationId xmlns:a16="http://schemas.microsoft.com/office/drawing/2014/main" id="{22E0EA4A-74D9-7DCA-1714-334B6170D7EF}"/>
              </a:ext>
            </a:extLst>
          </p:cNvPr>
          <p:cNvPicPr>
            <a:picLocks noChangeAspect="1"/>
          </p:cNvPicPr>
          <p:nvPr/>
        </p:nvPicPr>
        <p:blipFill>
          <a:blip r:embed="rId2"/>
          <a:stretch>
            <a:fillRect/>
          </a:stretch>
        </p:blipFill>
        <p:spPr>
          <a:xfrm>
            <a:off x="163286" y="1250388"/>
            <a:ext cx="9720943" cy="4551017"/>
          </a:xfrm>
          <a:prstGeom prst="rect">
            <a:avLst/>
          </a:prstGeom>
        </p:spPr>
      </p:pic>
    </p:spTree>
    <p:extLst>
      <p:ext uri="{BB962C8B-B14F-4D97-AF65-F5344CB8AC3E}">
        <p14:creationId xmlns:p14="http://schemas.microsoft.com/office/powerpoint/2010/main" val="2532598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006F28-0D89-D7EA-55CC-DFD49344BDB6}"/>
              </a:ext>
            </a:extLst>
          </p:cNvPr>
          <p:cNvSpPr>
            <a:spLocks noGrp="1"/>
          </p:cNvSpPr>
          <p:nvPr>
            <p:ph type="ftr" sz="quarter" idx="13"/>
          </p:nvPr>
        </p:nvSpPr>
        <p:spPr/>
        <p:txBody>
          <a:bodyPr/>
          <a:lstStyle/>
          <a:p>
            <a:r>
              <a:rPr lang="en-US">
                <a:ea typeface="LF_Kai"/>
              </a:rPr>
              <a:t>Source(s): Kinross Gold Website;</a:t>
            </a:r>
            <a:r>
              <a:rPr lang="en-US">
                <a:ea typeface="LF_Kai"/>
                <a:cs typeface="Arial"/>
              </a:rPr>
              <a:t> Company filings</a:t>
            </a:r>
          </a:p>
          <a:p>
            <a:endParaRPr lang="en-US"/>
          </a:p>
          <a:p>
            <a:endParaRPr lang="en-CA"/>
          </a:p>
          <a:p>
            <a:endParaRPr lang="en-CA"/>
          </a:p>
        </p:txBody>
      </p:sp>
      <p:sp>
        <p:nvSpPr>
          <p:cNvPr id="4" name="Title 3">
            <a:extLst>
              <a:ext uri="{FF2B5EF4-FFF2-40B4-BE49-F238E27FC236}">
                <a16:creationId xmlns:a16="http://schemas.microsoft.com/office/drawing/2014/main" id="{E54F445A-7762-E278-8A0C-F800D5AC6866}"/>
              </a:ext>
            </a:extLst>
          </p:cNvPr>
          <p:cNvSpPr>
            <a:spLocks noGrp="1"/>
          </p:cNvSpPr>
          <p:nvPr>
            <p:ph type="title"/>
          </p:nvPr>
        </p:nvSpPr>
        <p:spPr/>
        <p:txBody>
          <a:bodyPr/>
          <a:lstStyle/>
          <a:p>
            <a:r>
              <a:rPr lang="en-US" b="1"/>
              <a:t>2025 Guidance &amp; Outlook </a:t>
            </a:r>
            <a:endParaRPr lang="en-CA" b="1">
              <a:cs typeface="Arial"/>
            </a:endParaRPr>
          </a:p>
        </p:txBody>
      </p:sp>
      <p:sp>
        <p:nvSpPr>
          <p:cNvPr id="6" name="Text Placeholder 5">
            <a:extLst>
              <a:ext uri="{FF2B5EF4-FFF2-40B4-BE49-F238E27FC236}">
                <a16:creationId xmlns:a16="http://schemas.microsoft.com/office/drawing/2014/main" id="{B5B47463-48B5-235D-F25E-83022CA42AE8}"/>
              </a:ext>
            </a:extLst>
          </p:cNvPr>
          <p:cNvSpPr>
            <a:spLocks noGrp="1"/>
          </p:cNvSpPr>
          <p:nvPr>
            <p:ph type="body" sz="quarter" idx="12"/>
          </p:nvPr>
        </p:nvSpPr>
        <p:spPr/>
        <p:txBody>
          <a:bodyPr/>
          <a:lstStyle/>
          <a:p>
            <a:endParaRPr lang="en-CA"/>
          </a:p>
        </p:txBody>
      </p:sp>
      <p:sp>
        <p:nvSpPr>
          <p:cNvPr id="7" name="Content Placeholder 6">
            <a:extLst>
              <a:ext uri="{FF2B5EF4-FFF2-40B4-BE49-F238E27FC236}">
                <a16:creationId xmlns:a16="http://schemas.microsoft.com/office/drawing/2014/main" id="{EF61F024-92BD-7C4D-7FAF-96194025354F}"/>
              </a:ext>
            </a:extLst>
          </p:cNvPr>
          <p:cNvSpPr>
            <a:spLocks noGrp="1"/>
          </p:cNvSpPr>
          <p:nvPr>
            <p:ph sz="quarter" idx="18"/>
          </p:nvPr>
        </p:nvSpPr>
        <p:spPr/>
        <p:txBody>
          <a:bodyPr/>
          <a:lstStyle/>
          <a:p>
            <a:r>
              <a:rPr lang="en-US"/>
              <a:t>Key Guidance Numbers</a:t>
            </a:r>
            <a:endParaRPr lang="en-CA"/>
          </a:p>
        </p:txBody>
      </p:sp>
      <p:sp>
        <p:nvSpPr>
          <p:cNvPr id="8" name="Content Placeholder 7">
            <a:extLst>
              <a:ext uri="{FF2B5EF4-FFF2-40B4-BE49-F238E27FC236}">
                <a16:creationId xmlns:a16="http://schemas.microsoft.com/office/drawing/2014/main" id="{51EAA139-936B-588A-FB6B-454686A1C554}"/>
              </a:ext>
            </a:extLst>
          </p:cNvPr>
          <p:cNvSpPr>
            <a:spLocks noGrp="1"/>
          </p:cNvSpPr>
          <p:nvPr>
            <p:ph sz="quarter" idx="21"/>
          </p:nvPr>
        </p:nvSpPr>
        <p:spPr/>
        <p:txBody>
          <a:bodyPr/>
          <a:lstStyle/>
          <a:p>
            <a:r>
              <a:rPr lang="en-US"/>
              <a:t>Production &amp; Cost Guidance</a:t>
            </a:r>
            <a:endParaRPr lang="en-CA"/>
          </a:p>
        </p:txBody>
      </p:sp>
      <p:pic>
        <p:nvPicPr>
          <p:cNvPr id="10" name="Content Placeholder 9">
            <a:extLst>
              <a:ext uri="{FF2B5EF4-FFF2-40B4-BE49-F238E27FC236}">
                <a16:creationId xmlns:a16="http://schemas.microsoft.com/office/drawing/2014/main" id="{46982DA0-A2EA-697E-68CC-06AF74D0764B}"/>
              </a:ext>
            </a:extLst>
          </p:cNvPr>
          <p:cNvPicPr>
            <a:picLocks noGrp="1" noChangeAspect="1"/>
          </p:cNvPicPr>
          <p:nvPr>
            <p:ph sz="quarter" idx="16"/>
          </p:nvPr>
        </p:nvPicPr>
        <p:blipFill>
          <a:blip r:embed="rId2"/>
          <a:stretch>
            <a:fillRect/>
          </a:stretch>
        </p:blipFill>
        <p:spPr>
          <a:xfrm>
            <a:off x="327151" y="4593771"/>
            <a:ext cx="9491763" cy="2311778"/>
          </a:xfrm>
          <a:prstGeom prst="rect">
            <a:avLst/>
          </a:prstGeom>
        </p:spPr>
      </p:pic>
      <p:pic>
        <p:nvPicPr>
          <p:cNvPr id="11" name="Content Placeholder 10">
            <a:extLst>
              <a:ext uri="{FF2B5EF4-FFF2-40B4-BE49-F238E27FC236}">
                <a16:creationId xmlns:a16="http://schemas.microsoft.com/office/drawing/2014/main" id="{69F7F639-225F-9212-93B7-DF7892EFA295}"/>
              </a:ext>
            </a:extLst>
          </p:cNvPr>
          <p:cNvPicPr>
            <a:picLocks noGrp="1" noChangeAspect="1"/>
          </p:cNvPicPr>
          <p:nvPr>
            <p:ph sz="quarter" idx="14"/>
          </p:nvPr>
        </p:nvPicPr>
        <p:blipFill>
          <a:blip r:embed="rId3"/>
          <a:stretch>
            <a:fillRect/>
          </a:stretch>
        </p:blipFill>
        <p:spPr bwMode="gray">
          <a:xfrm>
            <a:off x="338737" y="1565044"/>
            <a:ext cx="9391050" cy="18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04430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7A849-3D82-13D7-7225-EDDAC322231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5FB23E3-4E4D-B9F6-44D0-59026C669FDC}"/>
              </a:ext>
            </a:extLst>
          </p:cNvPr>
          <p:cNvPicPr>
            <a:picLocks noChangeAspect="1"/>
          </p:cNvPicPr>
          <p:nvPr/>
        </p:nvPicPr>
        <p:blipFill>
          <a:blip r:embed="rId2"/>
          <a:stretch>
            <a:fillRect/>
          </a:stretch>
        </p:blipFill>
        <p:spPr>
          <a:xfrm>
            <a:off x="600304" y="1263830"/>
            <a:ext cx="8552850" cy="4837382"/>
          </a:xfrm>
          <a:prstGeom prst="rect">
            <a:avLst/>
          </a:prstGeom>
        </p:spPr>
      </p:pic>
      <p:sp>
        <p:nvSpPr>
          <p:cNvPr id="2" name="Text Placeholder 1">
            <a:extLst>
              <a:ext uri="{FF2B5EF4-FFF2-40B4-BE49-F238E27FC236}">
                <a16:creationId xmlns:a16="http://schemas.microsoft.com/office/drawing/2014/main" id="{2952C9FF-81DF-7A2A-DE79-4D61AFA7EDE8}"/>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E5258138-5A51-E3E2-3247-0F9114BD393B}"/>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F0853072-21D0-A5B3-81EA-98A52AAB8AA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3F994419-423C-D409-02F2-EEC205606D9C}"/>
              </a:ext>
            </a:extLst>
          </p:cNvPr>
          <p:cNvSpPr>
            <a:spLocks noGrp="1"/>
          </p:cNvSpPr>
          <p:nvPr>
            <p:ph type="title"/>
          </p:nvPr>
        </p:nvSpPr>
        <p:spPr/>
        <p:txBody>
          <a:bodyPr/>
          <a:lstStyle/>
          <a:p>
            <a:r>
              <a:rPr lang="en-US" b="1"/>
              <a:t>Forward Guidance &amp; Outlook</a:t>
            </a:r>
            <a:endParaRPr lang="en-CA" b="1">
              <a:cs typeface="Arial"/>
            </a:endParaRPr>
          </a:p>
        </p:txBody>
      </p:sp>
      <p:sp>
        <p:nvSpPr>
          <p:cNvPr id="6" name="Rectangle 5">
            <a:extLst>
              <a:ext uri="{FF2B5EF4-FFF2-40B4-BE49-F238E27FC236}">
                <a16:creationId xmlns:a16="http://schemas.microsoft.com/office/drawing/2014/main" id="{0268A0AE-ABC7-0515-15A7-F296936328CC}"/>
              </a:ext>
            </a:extLst>
          </p:cNvPr>
          <p:cNvSpPr/>
          <p:nvPr/>
        </p:nvSpPr>
        <p:spPr bwMode="auto">
          <a:xfrm>
            <a:off x="337616" y="6322824"/>
            <a:ext cx="9067800" cy="41433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1081088" rtl="0" eaLnBrk="1" fontAlgn="base" latinLnBrk="0" hangingPunct="1">
              <a:lnSpc>
                <a:spcPct val="200000"/>
              </a:lnSpc>
              <a:spcBef>
                <a:spcPct val="0"/>
              </a:spcBef>
              <a:spcAft>
                <a:spcPts val="600"/>
              </a:spcAft>
              <a:buClrTx/>
              <a:buSzTx/>
              <a:buFontTx/>
              <a:buNone/>
              <a:tabLst/>
            </a:pPr>
            <a:r>
              <a:rPr lang="en-US" sz="1600" b="1">
                <a:latin typeface="Arial"/>
                <a:ea typeface="LF_Kai"/>
                <a:cs typeface="Arial"/>
              </a:rPr>
              <a:t>Kinross expects gold production to flat-line during a time of record high gold prices</a:t>
            </a:r>
            <a:r>
              <a:rPr kumimoji="0" lang="en-US" sz="1600" b="1" i="0" u="none" strike="noStrike" cap="none" normalizeH="0" baseline="0">
                <a:ln>
                  <a:noFill/>
                </a:ln>
                <a:effectLst/>
                <a:latin typeface="Arial"/>
                <a:ea typeface="LF_Kai"/>
                <a:cs typeface="Arial"/>
              </a:rPr>
              <a:t> </a:t>
            </a:r>
            <a:endParaRPr lang="en-CA" sz="1600" b="1" i="0" u="none" strike="noStrike" cap="none" normalizeH="0" baseline="0">
              <a:ln>
                <a:noFill/>
              </a:ln>
              <a:effectLst/>
              <a:latin typeface="Arial"/>
              <a:ea typeface="LF_Kai"/>
              <a:cs typeface="Arial"/>
            </a:endParaRPr>
          </a:p>
        </p:txBody>
      </p:sp>
      <p:sp>
        <p:nvSpPr>
          <p:cNvPr id="12" name="Rectangle 11">
            <a:extLst>
              <a:ext uri="{FF2B5EF4-FFF2-40B4-BE49-F238E27FC236}">
                <a16:creationId xmlns:a16="http://schemas.microsoft.com/office/drawing/2014/main" id="{1C82B769-D13C-90C5-F533-4698DB4D4D69}"/>
              </a:ext>
            </a:extLst>
          </p:cNvPr>
          <p:cNvSpPr/>
          <p:nvPr/>
        </p:nvSpPr>
        <p:spPr bwMode="auto">
          <a:xfrm>
            <a:off x="4680751" y="1941074"/>
            <a:ext cx="4100339" cy="752354"/>
          </a:xfrm>
          <a:prstGeom prst="rect">
            <a:avLst/>
          </a:prstGeom>
          <a:noFill/>
          <a:ln w="38100" cap="flat" cmpd="sng" algn="ctr">
            <a:solidFill>
              <a:schemeClr val="accent6">
                <a:lumMod val="60000"/>
                <a:lumOff val="40000"/>
              </a:schemeClr>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46534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E488B9-AC8E-2F53-8D39-899398665811}"/>
              </a:ext>
            </a:extLst>
          </p:cNvPr>
          <p:cNvSpPr>
            <a:spLocks noGrp="1"/>
          </p:cNvSpPr>
          <p:nvPr>
            <p:ph type="ftr" sz="quarter" idx="10"/>
          </p:nvPr>
        </p:nvSpPr>
        <p:spPr/>
        <p:txBody>
          <a:bodyPr/>
          <a:lstStyle/>
          <a:p>
            <a:endParaRPr lang="en-CA"/>
          </a:p>
        </p:txBody>
      </p:sp>
      <p:sp>
        <p:nvSpPr>
          <p:cNvPr id="3" name="Text Placeholder 2">
            <a:extLst>
              <a:ext uri="{FF2B5EF4-FFF2-40B4-BE49-F238E27FC236}">
                <a16:creationId xmlns:a16="http://schemas.microsoft.com/office/drawing/2014/main" id="{7E580202-06B9-FDE0-D6E5-F11002EA6D3C}"/>
              </a:ext>
            </a:extLst>
          </p:cNvPr>
          <p:cNvSpPr>
            <a:spLocks noGrp="1"/>
          </p:cNvSpPr>
          <p:nvPr>
            <p:ph type="body" sz="quarter" idx="13"/>
          </p:nvPr>
        </p:nvSpPr>
        <p:spPr>
          <a:xfrm>
            <a:off x="423524" y="422483"/>
            <a:ext cx="9402763" cy="1265083"/>
          </a:xfrm>
        </p:spPr>
        <p:txBody>
          <a:bodyPr/>
          <a:lstStyle/>
          <a:p>
            <a:r>
              <a:rPr lang="en-US" sz="1600" b="1">
                <a:solidFill>
                  <a:schemeClr val="tx1"/>
                </a:solidFill>
                <a:cs typeface="Arial"/>
              </a:rPr>
              <a:t>Planning &amp; Construction Phase</a:t>
            </a:r>
            <a:endParaRPr lang="en-US" sz="1600">
              <a:solidFill>
                <a:schemeClr val="tx1"/>
              </a:solidFill>
              <a:cs typeface="Arial"/>
            </a:endParaRPr>
          </a:p>
          <a:p>
            <a:pPr marL="285750" indent="-285750">
              <a:buFont typeface="Arial"/>
              <a:buChar char="•"/>
            </a:pPr>
            <a:r>
              <a:rPr lang="en-US">
                <a:solidFill>
                  <a:schemeClr val="tx1"/>
                </a:solidFill>
                <a:latin typeface="Arial"/>
                <a:cs typeface="Arial"/>
              </a:rPr>
              <a:t>If the project is feasible, then in the planning and construction phase, they will do the following: develop Mine plans, study environmental and social issues, issue permitting, generate bankable economic studies and started to build construction and infrastructure, pre-stripping. </a:t>
            </a:r>
          </a:p>
          <a:p>
            <a:r>
              <a:rPr lang="en-US" sz="1600" b="1">
                <a:solidFill>
                  <a:schemeClr val="tx1"/>
                </a:solidFill>
                <a:cs typeface="Arial"/>
              </a:rPr>
              <a:t>Production/Operation Phase</a:t>
            </a:r>
            <a:endParaRPr lang="en-US">
              <a:solidFill>
                <a:schemeClr val="tx1"/>
              </a:solidFill>
            </a:endParaRPr>
          </a:p>
          <a:p>
            <a:pPr marL="285750" indent="-285750">
              <a:buFont typeface="Arial" pitchFamily="2" charset="2"/>
              <a:buChar char="•"/>
            </a:pPr>
            <a:r>
              <a:rPr lang="en-US">
                <a:solidFill>
                  <a:schemeClr val="tx1"/>
                </a:solidFill>
                <a:latin typeface="Arial"/>
                <a:cs typeface="Times New Roman"/>
              </a:rPr>
              <a:t>After the planning &amp; construction phase ended it will start production which includes Ore extraction, Crushing, Grinding, Concentrating, Metal Production, and Waste Management.</a:t>
            </a:r>
            <a:endParaRPr lang="en-US" b="1">
              <a:solidFill>
                <a:schemeClr val="tx1"/>
              </a:solidFill>
              <a:latin typeface="Arial"/>
              <a:cs typeface="Arial"/>
            </a:endParaRPr>
          </a:p>
          <a:p>
            <a:r>
              <a:rPr lang="en-US" sz="1600" b="1">
                <a:solidFill>
                  <a:schemeClr val="tx1"/>
                </a:solidFill>
                <a:cs typeface="Arial"/>
              </a:rPr>
              <a:t>Closure Phase</a:t>
            </a:r>
            <a:endParaRPr lang="en-US">
              <a:solidFill>
                <a:schemeClr val="tx1"/>
              </a:solidFill>
            </a:endParaRPr>
          </a:p>
          <a:p>
            <a:pPr marL="285750" indent="-285750">
              <a:buFont typeface="Arial" pitchFamily="2" charset="2"/>
              <a:buChar char="•"/>
            </a:pPr>
            <a:r>
              <a:rPr lang="en-US">
                <a:solidFill>
                  <a:schemeClr val="tx1"/>
                </a:solidFill>
                <a:ea typeface="+mj-lt"/>
                <a:cs typeface="+mj-lt"/>
              </a:rPr>
              <a:t>Once all the ore has been extracted, the mine closure process begins, which can last for several years.  The process includes clean-up, reclamation, and environmental monitoring.</a:t>
            </a:r>
            <a:endParaRPr lang="en-US" sz="1600" b="1">
              <a:solidFill>
                <a:schemeClr val="tx1"/>
              </a:solidFill>
              <a:cs typeface="Arial"/>
            </a:endParaRPr>
          </a:p>
          <a:p>
            <a:endParaRPr lang="en-US">
              <a:solidFill>
                <a:srgbClr val="000000"/>
              </a:solidFill>
              <a:cs typeface="Times New Roman"/>
            </a:endParaRPr>
          </a:p>
          <a:p>
            <a:pPr marL="285750" indent="-285750">
              <a:buFont typeface="Arial" pitchFamily="2" charset="2"/>
              <a:buChar char="•"/>
            </a:pPr>
            <a:endParaRPr lang="en-US" sz="1600" b="1">
              <a:solidFill>
                <a:srgbClr val="000000"/>
              </a:solidFill>
              <a:cs typeface="Arial"/>
            </a:endParaRPr>
          </a:p>
          <a:p>
            <a:pPr marL="285750" indent="-285750">
              <a:buFont typeface="Arial"/>
              <a:buChar char="•"/>
            </a:pPr>
            <a:endParaRPr lang="en-US" sz="1600">
              <a:solidFill>
                <a:srgbClr val="000000"/>
              </a:solidFill>
              <a:cs typeface="Arial"/>
            </a:endParaRPr>
          </a:p>
        </p:txBody>
      </p:sp>
      <p:pic>
        <p:nvPicPr>
          <p:cNvPr id="5" name="Picture 4" descr="A diagram of an orange and blue color scheme&#10;&#10;AI-generated content may be incorrect.">
            <a:extLst>
              <a:ext uri="{FF2B5EF4-FFF2-40B4-BE49-F238E27FC236}">
                <a16:creationId xmlns:a16="http://schemas.microsoft.com/office/drawing/2014/main" id="{628BD496-30CA-5705-1678-9C4BB8271B3D}"/>
              </a:ext>
            </a:extLst>
          </p:cNvPr>
          <p:cNvPicPr>
            <a:picLocks noChangeAspect="1"/>
          </p:cNvPicPr>
          <p:nvPr/>
        </p:nvPicPr>
        <p:blipFill>
          <a:blip r:embed="rId2"/>
          <a:stretch>
            <a:fillRect/>
          </a:stretch>
        </p:blipFill>
        <p:spPr>
          <a:xfrm>
            <a:off x="605522" y="4235255"/>
            <a:ext cx="8839200" cy="1547484"/>
          </a:xfrm>
          <a:prstGeom prst="rect">
            <a:avLst/>
          </a:prstGeom>
        </p:spPr>
      </p:pic>
    </p:spTree>
    <p:extLst>
      <p:ext uri="{BB962C8B-B14F-4D97-AF65-F5344CB8AC3E}">
        <p14:creationId xmlns:p14="http://schemas.microsoft.com/office/powerpoint/2010/main" val="150898894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EA593-EEDE-123A-2AB0-14A998087D3E}"/>
              </a:ext>
            </a:extLst>
          </p:cNvPr>
          <p:cNvSpPr>
            <a:spLocks noGrp="1"/>
          </p:cNvSpPr>
          <p:nvPr>
            <p:ph type="title"/>
          </p:nvPr>
        </p:nvSpPr>
        <p:spPr/>
        <p:txBody>
          <a:bodyPr/>
          <a:lstStyle/>
          <a:p>
            <a:r>
              <a:rPr lang="en-US" b="1"/>
              <a:t>MD&amp;A – Select Commentary &amp; Financials  </a:t>
            </a:r>
            <a:endParaRPr lang="en-CA" b="1">
              <a:cs typeface="Arial"/>
            </a:endParaRPr>
          </a:p>
        </p:txBody>
      </p:sp>
      <p:sp>
        <p:nvSpPr>
          <p:cNvPr id="4" name="Text Placeholder 3">
            <a:extLst>
              <a:ext uri="{FF2B5EF4-FFF2-40B4-BE49-F238E27FC236}">
                <a16:creationId xmlns:a16="http://schemas.microsoft.com/office/drawing/2014/main" id="{9B85CAC3-7B5B-6AE9-6692-3C7615FC4CA1}"/>
              </a:ext>
            </a:extLst>
          </p:cNvPr>
          <p:cNvSpPr>
            <a:spLocks noGrp="1"/>
          </p:cNvSpPr>
          <p:nvPr>
            <p:ph type="body" sz="quarter" idx="12"/>
          </p:nvPr>
        </p:nvSpPr>
        <p:spPr/>
        <p:txBody>
          <a:bodyPr/>
          <a:lstStyle/>
          <a:p>
            <a:endParaRPr lang="en-CA"/>
          </a:p>
        </p:txBody>
      </p:sp>
      <p:sp>
        <p:nvSpPr>
          <p:cNvPr id="5" name="Footer Placeholder 4">
            <a:extLst>
              <a:ext uri="{FF2B5EF4-FFF2-40B4-BE49-F238E27FC236}">
                <a16:creationId xmlns:a16="http://schemas.microsoft.com/office/drawing/2014/main" id="{622EA539-5091-EE1A-4D43-8F7CBE89523F}"/>
              </a:ext>
            </a:extLst>
          </p:cNvPr>
          <p:cNvSpPr>
            <a:spLocks noGrp="1"/>
          </p:cNvSpPr>
          <p:nvPr>
            <p:ph type="ftr" sz="quarter" idx="3"/>
          </p:nvPr>
        </p:nvSpPr>
        <p:spPr/>
        <p:txBody>
          <a:bodyPr/>
          <a:lstStyle/>
          <a:p>
            <a:r>
              <a:rPr lang="en-US">
                <a:ea typeface="LF_Kai"/>
                <a:cs typeface="Arial"/>
              </a:rPr>
              <a:t>Source(s): Company filings</a:t>
            </a:r>
          </a:p>
          <a:p>
            <a:endParaRPr lang="en-US">
              <a:ea typeface="LF_Kai"/>
              <a:cs typeface="Arial"/>
            </a:endParaRPr>
          </a:p>
          <a:p>
            <a:endParaRPr lang="en-US"/>
          </a:p>
        </p:txBody>
      </p:sp>
      <p:sp>
        <p:nvSpPr>
          <p:cNvPr id="6" name="Rectangle 5">
            <a:extLst>
              <a:ext uri="{FF2B5EF4-FFF2-40B4-BE49-F238E27FC236}">
                <a16:creationId xmlns:a16="http://schemas.microsoft.com/office/drawing/2014/main" id="{5AD76767-6C20-200D-97BB-D37E205D4053}"/>
              </a:ext>
            </a:extLst>
          </p:cNvPr>
          <p:cNvSpPr/>
          <p:nvPr/>
        </p:nvSpPr>
        <p:spPr bwMode="auto">
          <a:xfrm>
            <a:off x="331787" y="1273629"/>
            <a:ext cx="3314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lang="en-US" b="1">
                <a:solidFill>
                  <a:schemeClr val="bg1"/>
                </a:solidFill>
              </a:rPr>
              <a:t>MD&amp;A Commentary</a:t>
            </a:r>
            <a:endParaRPr kumimoji="0" lang="en-CA" b="1" i="0" u="none" strike="noStrike" cap="none" normalizeH="0" baseline="0">
              <a:ln>
                <a:noFill/>
              </a:ln>
              <a:solidFill>
                <a:schemeClr val="bg1"/>
              </a:solidFill>
              <a:effectLst/>
              <a:latin typeface="Arial" charset="0"/>
            </a:endParaRPr>
          </a:p>
        </p:txBody>
      </p:sp>
      <p:sp>
        <p:nvSpPr>
          <p:cNvPr id="8" name="Rectangle 7">
            <a:extLst>
              <a:ext uri="{FF2B5EF4-FFF2-40B4-BE49-F238E27FC236}">
                <a16:creationId xmlns:a16="http://schemas.microsoft.com/office/drawing/2014/main" id="{A5EE4195-D3A9-4490-7462-2AB8F487611B}"/>
              </a:ext>
            </a:extLst>
          </p:cNvPr>
          <p:cNvSpPr/>
          <p:nvPr/>
        </p:nvSpPr>
        <p:spPr bwMode="auto">
          <a:xfrm>
            <a:off x="331787" y="1589314"/>
            <a:ext cx="3314927" cy="5263237"/>
          </a:xfrm>
          <a:prstGeom prst="rect">
            <a:avLst/>
          </a:prstGeom>
          <a:noFill/>
          <a:ln w="9525" cap="flat" cmpd="sng" algn="ctr">
            <a:solidFill>
              <a:srgbClr val="003C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indent="-171450" algn="l" defTabSz="1081088">
              <a:buFont typeface="Arial"/>
              <a:buChar char="•"/>
            </a:pPr>
            <a:r>
              <a:rPr lang="en-US">
                <a:latin typeface="Arial"/>
                <a:ea typeface="LF_Kai"/>
                <a:cs typeface="Arial"/>
              </a:rPr>
              <a:t>Metal sales increased 42% year-over-year to $1.73B, driven by higher gold prices and stronger production from key assets</a:t>
            </a:r>
            <a:endParaRPr lang="en-US">
              <a:ea typeface="LF_Kai"/>
              <a:cs typeface="Arial"/>
            </a:endParaRPr>
          </a:p>
          <a:p>
            <a:pPr marL="171450" indent="-171450" algn="l" defTabSz="1081088">
              <a:buFont typeface="Arial"/>
              <a:buChar char="•"/>
            </a:pPr>
            <a:endParaRPr lang="en-US">
              <a:latin typeface="Arial"/>
              <a:ea typeface="LF_Kai"/>
              <a:cs typeface="Arial"/>
            </a:endParaRPr>
          </a:p>
          <a:p>
            <a:pPr marL="171450" indent="-171450" algn="l" defTabSz="1081088">
              <a:buFont typeface="Arial"/>
              <a:buChar char="•"/>
            </a:pPr>
            <a:r>
              <a:rPr lang="en-US">
                <a:latin typeface="Arial"/>
                <a:ea typeface="LF_Kai"/>
                <a:cs typeface="Arial"/>
              </a:rPr>
              <a:t>Average realized gold price rose 40% to $3,285/oz, compared with $2,342/oz in Q2 2024</a:t>
            </a:r>
            <a:endParaRPr lang="en-US">
              <a:cs typeface="Arial"/>
            </a:endParaRPr>
          </a:p>
          <a:p>
            <a:pPr marL="171450" indent="-171450" algn="l" defTabSz="1081088">
              <a:buFont typeface="Arial"/>
              <a:buChar char="•"/>
            </a:pPr>
            <a:endParaRPr lang="en-US">
              <a:latin typeface="Arial"/>
              <a:ea typeface="LF_Kai"/>
              <a:cs typeface="Arial"/>
            </a:endParaRPr>
          </a:p>
          <a:p>
            <a:pPr marL="171450" indent="-171450" algn="l" defTabSz="1081088">
              <a:buFont typeface="Arial"/>
              <a:buChar char="•"/>
            </a:pPr>
            <a:r>
              <a:rPr lang="en-US">
                <a:latin typeface="Arial"/>
                <a:ea typeface="LF_Kai"/>
                <a:cs typeface="Arial"/>
              </a:rPr>
              <a:t>Production cost of sales was $1,043/oz, up 6% from last year, primarily due to higher input costs and increased royalty payments</a:t>
            </a:r>
            <a:endParaRPr lang="en-US">
              <a:ea typeface="LF_Kai"/>
              <a:cs typeface="Arial"/>
            </a:endParaRPr>
          </a:p>
          <a:p>
            <a:pPr marL="171450" indent="-171450" algn="l" defTabSz="1081088">
              <a:buFont typeface="Arial"/>
              <a:buChar char="•"/>
            </a:pPr>
            <a:endParaRPr lang="en-US">
              <a:latin typeface="Arial"/>
              <a:ea typeface="LF_Kai"/>
              <a:cs typeface="Arial"/>
            </a:endParaRPr>
          </a:p>
          <a:p>
            <a:pPr marL="171450" indent="-171450" algn="l" defTabSz="1081088">
              <a:buFont typeface="Arial"/>
              <a:buChar char="•"/>
            </a:pPr>
            <a:r>
              <a:rPr lang="en-US">
                <a:latin typeface="Arial"/>
                <a:ea typeface="LF_Kai"/>
                <a:cs typeface="Arial"/>
              </a:rPr>
              <a:t>Fort Knox and Paracatu reported higher output, partially offset by lower production at </a:t>
            </a:r>
            <a:r>
              <a:rPr lang="en-US" err="1">
                <a:latin typeface="Arial"/>
                <a:ea typeface="LF_Kai"/>
                <a:cs typeface="Arial"/>
              </a:rPr>
              <a:t>Tasiast</a:t>
            </a:r>
            <a:r>
              <a:rPr lang="en-US">
                <a:latin typeface="Arial"/>
                <a:ea typeface="LF_Kai"/>
                <a:cs typeface="Arial"/>
              </a:rPr>
              <a:t> due to scheduled mill maintenance</a:t>
            </a:r>
            <a:endParaRPr lang="en-US">
              <a:cs typeface="Arial"/>
            </a:endParaRPr>
          </a:p>
          <a:p>
            <a:pPr marL="171450" indent="-171450" algn="l" defTabSz="1081088">
              <a:buFont typeface="Arial"/>
              <a:buChar char="•"/>
            </a:pPr>
            <a:endParaRPr lang="en-US">
              <a:latin typeface="Arial"/>
              <a:ea typeface="LF_Kai"/>
              <a:cs typeface="Arial"/>
            </a:endParaRPr>
          </a:p>
          <a:p>
            <a:pPr marL="171450" indent="-171450" algn="l" defTabSz="1081088">
              <a:buFont typeface="Arial"/>
              <a:buChar char="•"/>
            </a:pPr>
            <a:r>
              <a:rPr lang="en-US">
                <a:latin typeface="Arial"/>
                <a:ea typeface="LF_Kai"/>
                <a:cs typeface="Arial"/>
              </a:rPr>
              <a:t>Free cash flow (FCF) grew 155% year-over-year, supported by higher margins and reduced capital expenditure</a:t>
            </a:r>
            <a:endParaRPr lang="en-US">
              <a:cs typeface="Arial"/>
            </a:endParaRPr>
          </a:p>
          <a:p>
            <a:pPr marL="171450" indent="-171450" algn="l" defTabSz="1081088">
              <a:buFont typeface="Arial"/>
              <a:buChar char="•"/>
            </a:pPr>
            <a:endParaRPr lang="en-US">
              <a:latin typeface="Arial"/>
              <a:ea typeface="LF_Kai"/>
              <a:cs typeface="Arial"/>
            </a:endParaRPr>
          </a:p>
          <a:p>
            <a:pPr marL="171450" indent="-171450" algn="l" defTabSz="1081088">
              <a:buFont typeface="Arial"/>
              <a:buChar char="•"/>
            </a:pPr>
            <a:r>
              <a:rPr lang="en-US">
                <a:latin typeface="Arial"/>
                <a:ea typeface="LF_Kai"/>
                <a:cs typeface="Arial"/>
              </a:rPr>
              <a:t>Operating earnings and margins strengthened significantly due to higher realized prices and disciplined cost control across the portfolio.</a:t>
            </a:r>
            <a:endParaRPr lang="en-US">
              <a:cs typeface="Arial"/>
            </a:endParaRPr>
          </a:p>
        </p:txBody>
      </p:sp>
      <p:sp>
        <p:nvSpPr>
          <p:cNvPr id="7" name="Rectangle 6">
            <a:extLst>
              <a:ext uri="{FF2B5EF4-FFF2-40B4-BE49-F238E27FC236}">
                <a16:creationId xmlns:a16="http://schemas.microsoft.com/office/drawing/2014/main" id="{F0589A39-097A-887C-7F1B-3029C61AE739}"/>
              </a:ext>
            </a:extLst>
          </p:cNvPr>
          <p:cNvSpPr/>
          <p:nvPr/>
        </p:nvSpPr>
        <p:spPr bwMode="auto">
          <a:xfrm>
            <a:off x="3744686" y="1273629"/>
            <a:ext cx="5981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kumimoji="0" lang="en-US" b="1" i="0" u="none" strike="noStrike" cap="none" normalizeH="0" baseline="0">
                <a:ln>
                  <a:noFill/>
                </a:ln>
                <a:solidFill>
                  <a:schemeClr val="bg1"/>
                </a:solidFill>
                <a:effectLst/>
                <a:latin typeface="Arial" charset="0"/>
              </a:rPr>
              <a:t>Select Financials</a:t>
            </a:r>
            <a:endParaRPr kumimoji="0" lang="en-CA" b="1" i="0" u="none" strike="noStrike" cap="none" normalizeH="0" baseline="0">
              <a:ln>
                <a:noFill/>
              </a:ln>
              <a:solidFill>
                <a:schemeClr val="bg1"/>
              </a:solidFill>
              <a:effectLst/>
              <a:latin typeface="Arial" charset="0"/>
            </a:endParaRPr>
          </a:p>
        </p:txBody>
      </p:sp>
      <p:cxnSp>
        <p:nvCxnSpPr>
          <p:cNvPr id="17" name="Straight Connector 16">
            <a:extLst>
              <a:ext uri="{FF2B5EF4-FFF2-40B4-BE49-F238E27FC236}">
                <a16:creationId xmlns:a16="http://schemas.microsoft.com/office/drawing/2014/main" id="{097FA095-CEAC-97BF-661F-8EAA42BB2C36}"/>
              </a:ext>
            </a:extLst>
          </p:cNvPr>
          <p:cNvCxnSpPr/>
          <p:nvPr/>
        </p:nvCxnSpPr>
        <p:spPr bwMode="auto">
          <a:xfrm>
            <a:off x="3744686" y="4419600"/>
            <a:ext cx="5981927" cy="0"/>
          </a:xfrm>
          <a:prstGeom prst="line">
            <a:avLst/>
          </a:prstGeom>
          <a:noFill/>
          <a:ln w="38100" cap="flat" cmpd="sng" algn="ctr">
            <a:solidFill>
              <a:srgbClr val="54585A"/>
            </a:solidFill>
            <a:prstDash val="sysDash"/>
            <a:round/>
            <a:headEnd type="none" w="med" len="med"/>
            <a:tailEnd type="none" w="med" len="med"/>
          </a:ln>
          <a:effectLst/>
        </p:spPr>
      </p:cxnSp>
      <p:pic>
        <p:nvPicPr>
          <p:cNvPr id="9" name="Picture 8">
            <a:extLst>
              <a:ext uri="{FF2B5EF4-FFF2-40B4-BE49-F238E27FC236}">
                <a16:creationId xmlns:a16="http://schemas.microsoft.com/office/drawing/2014/main" id="{C7775DBC-2413-2A72-629A-35572DB92C53}"/>
              </a:ext>
            </a:extLst>
          </p:cNvPr>
          <p:cNvPicPr>
            <a:picLocks noChangeAspect="1"/>
          </p:cNvPicPr>
          <p:nvPr/>
        </p:nvPicPr>
        <p:blipFill>
          <a:blip r:embed="rId2"/>
          <a:stretch>
            <a:fillRect/>
          </a:stretch>
        </p:blipFill>
        <p:spPr>
          <a:xfrm>
            <a:off x="3745148" y="1592097"/>
            <a:ext cx="5993137" cy="2861005"/>
          </a:xfrm>
          <a:prstGeom prst="rect">
            <a:avLst/>
          </a:prstGeom>
        </p:spPr>
      </p:pic>
      <p:pic>
        <p:nvPicPr>
          <p:cNvPr id="11" name="Picture 10" descr="A list of sales">
            <a:extLst>
              <a:ext uri="{FF2B5EF4-FFF2-40B4-BE49-F238E27FC236}">
                <a16:creationId xmlns:a16="http://schemas.microsoft.com/office/drawing/2014/main" id="{69533317-7AA8-6DE9-5113-36234D5F34CA}"/>
              </a:ext>
            </a:extLst>
          </p:cNvPr>
          <p:cNvPicPr>
            <a:picLocks noChangeAspect="1"/>
          </p:cNvPicPr>
          <p:nvPr/>
        </p:nvPicPr>
        <p:blipFill>
          <a:blip r:embed="rId3"/>
          <a:stretch>
            <a:fillRect/>
          </a:stretch>
        </p:blipFill>
        <p:spPr>
          <a:xfrm>
            <a:off x="3745149" y="4389384"/>
            <a:ext cx="5985494" cy="2631451"/>
          </a:xfrm>
          <a:prstGeom prst="rect">
            <a:avLst/>
          </a:prstGeom>
        </p:spPr>
      </p:pic>
    </p:spTree>
    <p:extLst>
      <p:ext uri="{BB962C8B-B14F-4D97-AF65-F5344CB8AC3E}">
        <p14:creationId xmlns:p14="http://schemas.microsoft.com/office/powerpoint/2010/main" val="51738171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B62B-3525-80B2-572B-224323B05B16}"/>
            </a:ext>
          </a:extLst>
        </p:cNvPr>
        <p:cNvGrpSpPr/>
        <p:nvPr/>
      </p:nvGrpSpPr>
      <p:grpSpPr>
        <a:xfrm>
          <a:off x="0" y="0"/>
          <a:ext cx="0" cy="0"/>
          <a:chOff x="0" y="0"/>
          <a:chExt cx="0" cy="0"/>
        </a:xfrm>
      </p:grpSpPr>
      <p:sp>
        <p:nvSpPr>
          <p:cNvPr id="16" name="Text Placeholder 1">
            <a:extLst>
              <a:ext uri="{FF2B5EF4-FFF2-40B4-BE49-F238E27FC236}">
                <a16:creationId xmlns:a16="http://schemas.microsoft.com/office/drawing/2014/main" id="{0CE5B189-6B72-F681-3CD6-021DBB717CEC}"/>
              </a:ext>
            </a:extLst>
          </p:cNvPr>
          <p:cNvSpPr>
            <a:spLocks noGrp="1"/>
          </p:cNvSpPr>
          <p:nvPr>
            <p:ph type="body" sz="quarter" idx="12"/>
          </p:nvPr>
        </p:nvSpPr>
        <p:spPr>
          <a:xfrm>
            <a:off x="331217" y="866999"/>
            <a:ext cx="9400032" cy="182880"/>
          </a:xfrm>
        </p:spPr>
        <p:txBody>
          <a:bodyPr/>
          <a:lstStyle/>
          <a:p>
            <a:endParaRPr lang="en-US"/>
          </a:p>
        </p:txBody>
      </p:sp>
      <p:sp>
        <p:nvSpPr>
          <p:cNvPr id="3" name="Footer Placeholder 2">
            <a:extLst>
              <a:ext uri="{FF2B5EF4-FFF2-40B4-BE49-F238E27FC236}">
                <a16:creationId xmlns:a16="http://schemas.microsoft.com/office/drawing/2014/main" id="{4C88BCFF-B52A-1913-5C09-83E4634224A8}"/>
              </a:ext>
            </a:extLst>
          </p:cNvPr>
          <p:cNvSpPr>
            <a:spLocks noGrp="1"/>
          </p:cNvSpPr>
          <p:nvPr>
            <p:ph type="ftr" sz="quarter" idx="13"/>
          </p:nvPr>
        </p:nvSpPr>
        <p:spPr>
          <a:xfrm>
            <a:off x="331787" y="7035954"/>
            <a:ext cx="6400800" cy="414338"/>
          </a:xfrm>
        </p:spPr>
        <p:txBody>
          <a:bodyPr anchor="t">
            <a:normAutofit/>
          </a:bodyPr>
          <a:lstStyle/>
          <a:p>
            <a:r>
              <a:rPr lang="en-US">
                <a:ea typeface="LF_Kai"/>
                <a:cs typeface="Arial"/>
              </a:rPr>
              <a:t>Source(s): Company filings</a:t>
            </a:r>
          </a:p>
          <a:p>
            <a:pPr>
              <a:spcAft>
                <a:spcPts val="600"/>
              </a:spcAft>
            </a:pPr>
            <a:endParaRPr lang="en-US">
              <a:ea typeface="LF_Kai"/>
              <a:cs typeface="Arial"/>
            </a:endParaRPr>
          </a:p>
          <a:p>
            <a:pPr>
              <a:spcAft>
                <a:spcPts val="600"/>
              </a:spcAft>
            </a:pPr>
            <a:endParaRPr lang="en-CA"/>
          </a:p>
          <a:p>
            <a:pPr>
              <a:spcAft>
                <a:spcPts val="600"/>
              </a:spcAft>
            </a:pPr>
            <a:endParaRPr lang="en-CA"/>
          </a:p>
          <a:p>
            <a:pPr>
              <a:spcAft>
                <a:spcPts val="600"/>
              </a:spcAft>
            </a:pPr>
            <a:endParaRPr lang="en-CA"/>
          </a:p>
        </p:txBody>
      </p:sp>
      <p:sp>
        <p:nvSpPr>
          <p:cNvPr id="18" name="Text Placeholder 3">
            <a:extLst>
              <a:ext uri="{FF2B5EF4-FFF2-40B4-BE49-F238E27FC236}">
                <a16:creationId xmlns:a16="http://schemas.microsoft.com/office/drawing/2014/main" id="{93B7A160-0E4B-0701-16E0-D12FCA30A30E}"/>
              </a:ext>
            </a:extLst>
          </p:cNvPr>
          <p:cNvSpPr>
            <a:spLocks noGrp="1"/>
          </p:cNvSpPr>
          <p:nvPr>
            <p:ph type="body" sz="quarter" idx="10"/>
          </p:nvPr>
        </p:nvSpPr>
        <p:spPr>
          <a:xfrm>
            <a:off x="5121212" y="302161"/>
            <a:ext cx="4608576" cy="128016"/>
          </a:xfrm>
        </p:spPr>
        <p:txBody>
          <a:bodyPr/>
          <a:lstStyle/>
          <a:p>
            <a:endParaRPr lang="en-US"/>
          </a:p>
        </p:txBody>
      </p:sp>
      <p:sp>
        <p:nvSpPr>
          <p:cNvPr id="5" name="Title 4">
            <a:extLst>
              <a:ext uri="{FF2B5EF4-FFF2-40B4-BE49-F238E27FC236}">
                <a16:creationId xmlns:a16="http://schemas.microsoft.com/office/drawing/2014/main" id="{CBF4521D-4117-52F8-6334-70C73A7D0347}"/>
              </a:ext>
            </a:extLst>
          </p:cNvPr>
          <p:cNvSpPr>
            <a:spLocks noGrp="1"/>
          </p:cNvSpPr>
          <p:nvPr>
            <p:ph type="title"/>
          </p:nvPr>
        </p:nvSpPr>
        <p:spPr>
          <a:xfrm>
            <a:off x="331787" y="546288"/>
            <a:ext cx="9400032" cy="320040"/>
          </a:xfrm>
        </p:spPr>
        <p:txBody>
          <a:bodyPr wrap="square" anchor="b">
            <a:noAutofit/>
          </a:bodyPr>
          <a:lstStyle/>
          <a:p>
            <a:pPr>
              <a:lnSpc>
                <a:spcPct val="90000"/>
              </a:lnSpc>
            </a:pPr>
            <a:r>
              <a:rPr lang="en-US" b="1"/>
              <a:t>MD&amp;A – Operating Income by Segment </a:t>
            </a:r>
            <a:endParaRPr lang="en-CA" b="1">
              <a:cs typeface="Arial"/>
            </a:endParaRPr>
          </a:p>
        </p:txBody>
      </p:sp>
      <p:pic>
        <p:nvPicPr>
          <p:cNvPr id="12" name="Picture 11">
            <a:extLst>
              <a:ext uri="{FF2B5EF4-FFF2-40B4-BE49-F238E27FC236}">
                <a16:creationId xmlns:a16="http://schemas.microsoft.com/office/drawing/2014/main" id="{B6356E8E-2FB1-892B-782F-DCCBD76678A3}"/>
              </a:ext>
            </a:extLst>
          </p:cNvPr>
          <p:cNvPicPr>
            <a:picLocks noChangeAspect="1"/>
          </p:cNvPicPr>
          <p:nvPr/>
        </p:nvPicPr>
        <p:blipFill>
          <a:blip r:embed="rId2"/>
          <a:stretch>
            <a:fillRect/>
          </a:stretch>
        </p:blipFill>
        <p:spPr>
          <a:xfrm>
            <a:off x="509399" y="1763206"/>
            <a:ext cx="9034171" cy="4237596"/>
          </a:xfrm>
          <a:prstGeom prst="rect">
            <a:avLst/>
          </a:prstGeom>
        </p:spPr>
      </p:pic>
    </p:spTree>
    <p:extLst>
      <p:ext uri="{BB962C8B-B14F-4D97-AF65-F5344CB8AC3E}">
        <p14:creationId xmlns:p14="http://schemas.microsoft.com/office/powerpoint/2010/main" val="50028995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757CE0-5D0B-8463-6B7D-D3BEA7B289B8}"/>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F834B83C-2511-9857-9F34-9C72F511F5E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EDACB9E-8F34-8897-77D8-285206ADA15C}"/>
              </a:ext>
            </a:extLst>
          </p:cNvPr>
          <p:cNvSpPr>
            <a:spLocks noGrp="1"/>
          </p:cNvSpPr>
          <p:nvPr>
            <p:ph type="title"/>
          </p:nvPr>
        </p:nvSpPr>
        <p:spPr/>
        <p:txBody>
          <a:bodyPr/>
          <a:lstStyle/>
          <a:p>
            <a:r>
              <a:rPr lang="en-US" b="1"/>
              <a:t>Ownership Structure </a:t>
            </a:r>
            <a:endParaRPr lang="en-CA" b="1">
              <a:cs typeface="Arial"/>
            </a:endParaRPr>
          </a:p>
        </p:txBody>
      </p:sp>
      <p:sp>
        <p:nvSpPr>
          <p:cNvPr id="6" name="Text Placeholder 5">
            <a:extLst>
              <a:ext uri="{FF2B5EF4-FFF2-40B4-BE49-F238E27FC236}">
                <a16:creationId xmlns:a16="http://schemas.microsoft.com/office/drawing/2014/main" id="{CFD6B3C4-E91A-D3ED-D110-783A0D8CCF2A}"/>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16ADC664-4E85-8B94-4569-25FB4D032902}"/>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kumimoji="0" lang="en-US" sz="1600" b="0" i="0" u="none" strike="noStrike" cap="none" normalizeH="0" baseline="0">
                <a:ln>
                  <a:noFill/>
                </a:ln>
                <a:effectLst/>
                <a:latin typeface="Arial"/>
                <a:ea typeface="LF_Kai"/>
                <a:cs typeface="Arial"/>
              </a:rPr>
              <a:t>Top </a:t>
            </a:r>
            <a:r>
              <a:rPr lang="en-US" sz="1600">
                <a:latin typeface="Arial"/>
                <a:ea typeface="LF_Kai"/>
                <a:cs typeface="Arial"/>
              </a:rPr>
              <a:t>5 Largest</a:t>
            </a:r>
            <a:r>
              <a:rPr kumimoji="0" lang="en-US" sz="1600" b="0" i="0" u="none" strike="noStrike" cap="none" normalizeH="0" baseline="0">
                <a:ln>
                  <a:noFill/>
                </a:ln>
                <a:effectLst/>
                <a:latin typeface="Arial"/>
                <a:ea typeface="LF_Kai"/>
                <a:cs typeface="Arial"/>
              </a:rPr>
              <a:t> Shareholders</a:t>
            </a:r>
            <a:endParaRPr kumimoji="0" lang="en-CA"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201A2E72-FB7B-ABD5-7BE1-ABB29E544DE3}"/>
              </a:ext>
            </a:extLst>
          </p:cNvPr>
          <p:cNvCxnSpPr>
            <a:cxnSpLocks/>
          </p:cNvCxnSpPr>
          <p:nvPr/>
        </p:nvCxnSpPr>
        <p:spPr bwMode="auto">
          <a:xfrm>
            <a:off x="358681" y="1619449"/>
            <a:ext cx="5036793" cy="13447"/>
          </a:xfrm>
          <a:prstGeom prst="line">
            <a:avLst/>
          </a:prstGeom>
          <a:noFill/>
          <a:ln w="12700" cap="flat" cmpd="sng" algn="ctr">
            <a:solidFill>
              <a:srgbClr val="003C6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B4FF9D50-25B6-6061-4A07-1693F8E66427}"/>
              </a:ext>
            </a:extLst>
          </p:cNvPr>
          <p:cNvSpPr/>
          <p:nvPr/>
        </p:nvSpPr>
        <p:spPr bwMode="auto">
          <a:xfrm>
            <a:off x="5960249" y="1292196"/>
            <a:ext cx="3282270"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lang="en-US" sz="1600"/>
              <a:t>Ownership Structure</a:t>
            </a:r>
            <a:endParaRPr kumimoji="0" lang="en-CA" sz="1600" b="0" i="0" u="none" strike="noStrike" cap="none" normalizeH="0" baseline="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16C93A0E-BE45-DF5E-7B6E-01F9073A7F65}"/>
              </a:ext>
            </a:extLst>
          </p:cNvPr>
          <p:cNvCxnSpPr>
            <a:cxnSpLocks/>
          </p:cNvCxnSpPr>
          <p:nvPr/>
        </p:nvCxnSpPr>
        <p:spPr bwMode="auto">
          <a:xfrm>
            <a:off x="5745097" y="1619449"/>
            <a:ext cx="3968070" cy="13447"/>
          </a:xfrm>
          <a:prstGeom prst="line">
            <a:avLst/>
          </a:prstGeom>
          <a:noFill/>
          <a:ln w="12700" cap="flat" cmpd="sng" algn="ctr">
            <a:solidFill>
              <a:srgbClr val="003C60"/>
            </a:solidFill>
            <a:prstDash val="solid"/>
            <a:round/>
            <a:headEnd type="none" w="med" len="med"/>
            <a:tailEnd type="none" w="med" len="med"/>
          </a:ln>
          <a:effectLst/>
        </p:spPr>
      </p:cxnSp>
      <p:graphicFrame>
        <p:nvGraphicFramePr>
          <p:cNvPr id="18" name="Table 17">
            <a:extLst>
              <a:ext uri="{FF2B5EF4-FFF2-40B4-BE49-F238E27FC236}">
                <a16:creationId xmlns:a16="http://schemas.microsoft.com/office/drawing/2014/main" id="{00C6C528-A260-8149-A12A-C955A67CC9A4}"/>
              </a:ext>
            </a:extLst>
          </p:cNvPr>
          <p:cNvGraphicFramePr>
            <a:graphicFrameLocks noGrp="1"/>
          </p:cNvGraphicFramePr>
          <p:nvPr>
            <p:extLst>
              <p:ext uri="{D42A27DB-BD31-4B8C-83A1-F6EECF244321}">
                <p14:modId xmlns:p14="http://schemas.microsoft.com/office/powerpoint/2010/main" val="3791732196"/>
              </p:ext>
            </p:extLst>
          </p:nvPr>
        </p:nvGraphicFramePr>
        <p:xfrm>
          <a:off x="418871" y="1893413"/>
          <a:ext cx="4984076" cy="4985466"/>
        </p:xfrm>
        <a:graphic>
          <a:graphicData uri="http://schemas.openxmlformats.org/drawingml/2006/table">
            <a:tbl>
              <a:tblPr/>
              <a:tblGrid>
                <a:gridCol w="1246019">
                  <a:extLst>
                    <a:ext uri="{9D8B030D-6E8A-4147-A177-3AD203B41FA5}">
                      <a16:colId xmlns:a16="http://schemas.microsoft.com/office/drawing/2014/main" val="3331987732"/>
                    </a:ext>
                  </a:extLst>
                </a:gridCol>
                <a:gridCol w="1246019">
                  <a:extLst>
                    <a:ext uri="{9D8B030D-6E8A-4147-A177-3AD203B41FA5}">
                      <a16:colId xmlns:a16="http://schemas.microsoft.com/office/drawing/2014/main" val="3658117513"/>
                    </a:ext>
                  </a:extLst>
                </a:gridCol>
                <a:gridCol w="1246019">
                  <a:extLst>
                    <a:ext uri="{9D8B030D-6E8A-4147-A177-3AD203B41FA5}">
                      <a16:colId xmlns:a16="http://schemas.microsoft.com/office/drawing/2014/main" val="2370851891"/>
                    </a:ext>
                  </a:extLst>
                </a:gridCol>
                <a:gridCol w="1246019">
                  <a:extLst>
                    <a:ext uri="{9D8B030D-6E8A-4147-A177-3AD203B41FA5}">
                      <a16:colId xmlns:a16="http://schemas.microsoft.com/office/drawing/2014/main" val="2767255626"/>
                    </a:ext>
                  </a:extLst>
                </a:gridCol>
              </a:tblGrid>
              <a:tr h="830911">
                <a:tc>
                  <a:txBody>
                    <a:bodyPr/>
                    <a:lstStyle/>
                    <a:p>
                      <a:pPr lvl="0" algn="ctr">
                        <a:buNone/>
                      </a:pPr>
                      <a:r>
                        <a:rPr lang="en-CA" sz="1050" b="1" i="0" u="none" strike="noStrike">
                          <a:solidFill>
                            <a:schemeClr val="tx1"/>
                          </a:solidFill>
                          <a:effectLst/>
                          <a:latin typeface="Arial"/>
                        </a:rPr>
                        <a:t>Holder</a:t>
                      </a:r>
                      <a:endParaRPr lang="en-US"/>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Common Stock Equivalent Held</a:t>
                      </a:r>
                      <a:endParaRPr lang="en-US"/>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 Ownership</a:t>
                      </a:r>
                      <a:endParaRPr lang="en-US"/>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050" b="1" i="0" u="none" strike="noStrike">
                          <a:solidFill>
                            <a:schemeClr val="tx1"/>
                          </a:solidFill>
                          <a:effectLst/>
                          <a:latin typeface="Arial"/>
                        </a:rPr>
                        <a:t>Market Value (CAD in mm)</a:t>
                      </a:r>
                      <a:endParaRPr lang="en-US"/>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213918"/>
                  </a:ext>
                </a:extLst>
              </a:tr>
              <a:tr h="830911">
                <a:tc>
                  <a:txBody>
                    <a:bodyPr/>
                    <a:lstStyle/>
                    <a:p>
                      <a:pPr lvl="0" algn="ctr">
                        <a:buNone/>
                      </a:pPr>
                      <a:r>
                        <a:rPr lang="en-CA" sz="1050" b="0" i="0" u="none" strike="noStrike" noProof="0">
                          <a:solidFill>
                            <a:schemeClr val="tx1"/>
                          </a:solidFill>
                          <a:effectLst/>
                        </a:rPr>
                        <a:t>Van Eck Associates Corporation</a:t>
                      </a:r>
                      <a:endParaRPr lang="en-US"/>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100,135,287   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8.22</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3,248.7    </a:t>
                      </a:r>
                      <a:endParaRPr lang="en-US"/>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5953266"/>
                  </a:ext>
                </a:extLst>
              </a:tr>
              <a:tr h="830911">
                <a:tc>
                  <a:txBody>
                    <a:bodyPr/>
                    <a:lstStyle/>
                    <a:p>
                      <a:pPr lvl="0" algn="ctr">
                        <a:buNone/>
                      </a:pPr>
                      <a:r>
                        <a:rPr lang="en-CA" sz="1050" b="0" i="0" u="none" strike="noStrike" noProof="0">
                          <a:solidFill>
                            <a:schemeClr val="tx1"/>
                          </a:solidFill>
                          <a:effectLst/>
                        </a:rPr>
                        <a:t>BlackRock, Inc. (NYSE:BLK)</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65,808,274    </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5.40</a:t>
                      </a:r>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2,135.1    </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02510454"/>
                  </a:ext>
                </a:extLst>
              </a:tr>
              <a:tr h="830911">
                <a:tc>
                  <a:txBody>
                    <a:bodyPr/>
                    <a:lstStyle/>
                    <a:p>
                      <a:pPr lvl="0" algn="ctr">
                        <a:buNone/>
                      </a:pPr>
                      <a:r>
                        <a:rPr lang="en-CA" sz="1050" b="0" i="0" u="none" strike="noStrike" noProof="0">
                          <a:solidFill>
                            <a:schemeClr val="tx1"/>
                          </a:solidFill>
                          <a:effectLst/>
                        </a:rPr>
                        <a:t>The Vanguard Group, Inc.</a:t>
                      </a:r>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49,184,947    </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4.04</a:t>
                      </a:r>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1,595.7    </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61999253"/>
                  </a:ext>
                </a:extLst>
              </a:tr>
              <a:tr h="830911">
                <a:tc>
                  <a:txBody>
                    <a:bodyPr/>
                    <a:lstStyle/>
                    <a:p>
                      <a:pPr lvl="0" algn="ctr">
                        <a:buNone/>
                      </a:pPr>
                      <a:r>
                        <a:rPr lang="en-US" sz="1050" b="0" i="0" u="none" strike="noStrike" noProof="0">
                          <a:solidFill>
                            <a:schemeClr val="tx1"/>
                          </a:solidFill>
                          <a:effectLst/>
                        </a:rPr>
                        <a:t>Boston Partners Global Investors, Inc.</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44,412,847    </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3.64</a:t>
                      </a:r>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1,440.9    </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98631976"/>
                  </a:ext>
                </a:extLst>
              </a:tr>
              <a:tr h="830911">
                <a:tc>
                  <a:txBody>
                    <a:bodyPr/>
                    <a:lstStyle/>
                    <a:p>
                      <a:pPr lvl="0" algn="ctr">
                        <a:buNone/>
                      </a:pPr>
                      <a:r>
                        <a:rPr lang="en-CA" sz="1050" b="0" i="0" u="none" strike="noStrike" noProof="0">
                          <a:solidFill>
                            <a:schemeClr val="tx1"/>
                          </a:solidFill>
                          <a:effectLst/>
                        </a:rPr>
                        <a:t>Arrowstreet Capital, Limited Partnership</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39,791,835</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3.27</a:t>
                      </a:r>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noProof="0">
                          <a:solidFill>
                            <a:schemeClr val="tx1"/>
                          </a:solidFill>
                          <a:effectLst/>
                        </a:rPr>
                        <a:t>1,291.0    </a:t>
                      </a:r>
                      <a:endParaRPr lang="en-US"/>
                    </a:p>
                  </a:txBody>
                  <a:tcPr marL="7620" marR="7620" marT="762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4613398"/>
                  </a:ext>
                </a:extLst>
              </a:tr>
            </a:tbl>
          </a:graphicData>
        </a:graphic>
      </p:graphicFrame>
      <p:pic>
        <p:nvPicPr>
          <p:cNvPr id="13" name="Picture 12" descr="A blue circle with brown and brown text&#10;&#10;AI-generated content may be incorrect.">
            <a:extLst>
              <a:ext uri="{FF2B5EF4-FFF2-40B4-BE49-F238E27FC236}">
                <a16:creationId xmlns:a16="http://schemas.microsoft.com/office/drawing/2014/main" id="{10902C96-E3C4-49DB-7737-20481C463F22}"/>
              </a:ext>
            </a:extLst>
          </p:cNvPr>
          <p:cNvPicPr>
            <a:picLocks noChangeAspect="1"/>
          </p:cNvPicPr>
          <p:nvPr/>
        </p:nvPicPr>
        <p:blipFill>
          <a:blip r:embed="rId2"/>
          <a:stretch>
            <a:fillRect/>
          </a:stretch>
        </p:blipFill>
        <p:spPr>
          <a:xfrm>
            <a:off x="5747218" y="1936377"/>
            <a:ext cx="3996579" cy="2245659"/>
          </a:xfrm>
          <a:prstGeom prst="rect">
            <a:avLst/>
          </a:prstGeom>
        </p:spPr>
      </p:pic>
      <p:pic>
        <p:nvPicPr>
          <p:cNvPr id="16" name="Picture 15" descr="A blue circle with white circle in center with text below&#10;&#10;AI-generated content may be incorrect.">
            <a:extLst>
              <a:ext uri="{FF2B5EF4-FFF2-40B4-BE49-F238E27FC236}">
                <a16:creationId xmlns:a16="http://schemas.microsoft.com/office/drawing/2014/main" id="{BCAF6517-EFAF-E289-A536-CCCADBA760A7}"/>
              </a:ext>
            </a:extLst>
          </p:cNvPr>
          <p:cNvPicPr>
            <a:picLocks noChangeAspect="1"/>
          </p:cNvPicPr>
          <p:nvPr/>
        </p:nvPicPr>
        <p:blipFill>
          <a:blip r:embed="rId3"/>
          <a:stretch>
            <a:fillRect/>
          </a:stretch>
        </p:blipFill>
        <p:spPr>
          <a:xfrm>
            <a:off x="5619470" y="4392425"/>
            <a:ext cx="4225180" cy="2268631"/>
          </a:xfrm>
          <a:prstGeom prst="rect">
            <a:avLst/>
          </a:prstGeom>
        </p:spPr>
      </p:pic>
    </p:spTree>
    <p:extLst>
      <p:ext uri="{BB962C8B-B14F-4D97-AF65-F5344CB8AC3E}">
        <p14:creationId xmlns:p14="http://schemas.microsoft.com/office/powerpoint/2010/main" val="4116263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9E312-AC4B-0A74-29FF-7329E1545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76ABB5-4C7B-AF76-7D64-2DC6E317AA86}"/>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A4A4872C-F6DC-BF43-6CCA-860EFD083BCE}"/>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6A51DBD8-AD5F-5B16-60F2-6263C82AEC69}"/>
              </a:ext>
            </a:extLst>
          </p:cNvPr>
          <p:cNvSpPr>
            <a:spLocks noGrp="1"/>
          </p:cNvSpPr>
          <p:nvPr>
            <p:ph type="ftr" sz="quarter" idx="3"/>
          </p:nvPr>
        </p:nvSpPr>
        <p:spPr/>
        <p:txBody>
          <a:bodyPr/>
          <a:lstStyle/>
          <a:p>
            <a:r>
              <a:rPr lang="en-US">
                <a:ea typeface="LF_Kai"/>
              </a:rPr>
              <a:t>Source(s): Kinross Gold Website</a:t>
            </a:r>
            <a:endParaRPr lang="en-CA"/>
          </a:p>
          <a:p>
            <a:endParaRPr lang="en-CA"/>
          </a:p>
          <a:p>
            <a:endParaRPr lang="en-CA"/>
          </a:p>
          <a:p>
            <a:endParaRPr lang="en-CA"/>
          </a:p>
        </p:txBody>
      </p:sp>
      <p:sp>
        <p:nvSpPr>
          <p:cNvPr id="8" name="Content Placeholder 7">
            <a:extLst>
              <a:ext uri="{FF2B5EF4-FFF2-40B4-BE49-F238E27FC236}">
                <a16:creationId xmlns:a16="http://schemas.microsoft.com/office/drawing/2014/main" id="{013DD00E-DB08-8EA1-22F3-F36399FCD8CF}"/>
              </a:ext>
            </a:extLst>
          </p:cNvPr>
          <p:cNvSpPr>
            <a:spLocks noGrp="1"/>
          </p:cNvSpPr>
          <p:nvPr>
            <p:ph sz="quarter" idx="18"/>
          </p:nvPr>
        </p:nvSpPr>
        <p:spPr/>
        <p:txBody>
          <a:bodyPr/>
          <a:lstStyle/>
          <a:p>
            <a:r>
              <a:rPr lang="en-US"/>
              <a:t>Key Executives</a:t>
            </a:r>
          </a:p>
        </p:txBody>
      </p:sp>
      <p:pic>
        <p:nvPicPr>
          <p:cNvPr id="2" name="Picture 1" descr="A collage of men in suits">
            <a:extLst>
              <a:ext uri="{FF2B5EF4-FFF2-40B4-BE49-F238E27FC236}">
                <a16:creationId xmlns:a16="http://schemas.microsoft.com/office/drawing/2014/main" id="{16EEE3C9-B85A-A64D-F936-FFC6789CDC63}"/>
              </a:ext>
            </a:extLst>
          </p:cNvPr>
          <p:cNvPicPr>
            <a:picLocks noChangeAspect="1"/>
          </p:cNvPicPr>
          <p:nvPr/>
        </p:nvPicPr>
        <p:blipFill>
          <a:blip r:embed="rId2"/>
          <a:stretch>
            <a:fillRect/>
          </a:stretch>
        </p:blipFill>
        <p:spPr>
          <a:xfrm>
            <a:off x="-111102" y="2409411"/>
            <a:ext cx="10284524" cy="3546324"/>
          </a:xfrm>
          <a:prstGeom prst="rect">
            <a:avLst/>
          </a:prstGeom>
        </p:spPr>
      </p:pic>
    </p:spTree>
    <p:extLst>
      <p:ext uri="{BB962C8B-B14F-4D97-AF65-F5344CB8AC3E}">
        <p14:creationId xmlns:p14="http://schemas.microsoft.com/office/powerpoint/2010/main" val="399626072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BB851-FBA2-CD8F-1844-7E4A4DED178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63F89D-EF2E-A7EA-8955-FB28C47EAD9A}"/>
              </a:ext>
            </a:extLst>
          </p:cNvPr>
          <p:cNvSpPr>
            <a:spLocks noGrp="1"/>
          </p:cNvSpPr>
          <p:nvPr>
            <p:ph type="ftr" sz="quarter" idx="13"/>
          </p:nvPr>
        </p:nvSpPr>
        <p:spPr/>
        <p:txBody>
          <a:bodyPr/>
          <a:lstStyle/>
          <a:p>
            <a:r>
              <a:rPr lang="en-US">
                <a:ea typeface="LF_Kai"/>
              </a:rPr>
              <a:t>Source(s): Kinross Gold Website</a:t>
            </a:r>
            <a:endParaRPr lang="en-CA"/>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7484FB8E-BBF9-01E6-8577-A1347C40887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612C1D1-698C-EC02-42DE-EB383DDEB3C1}"/>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AD4218E5-BE50-206F-5E1F-1BBD9B5D92CC}"/>
              </a:ext>
            </a:extLst>
          </p:cNvPr>
          <p:cNvSpPr>
            <a:spLocks noGrp="1"/>
          </p:cNvSpPr>
          <p:nvPr>
            <p:ph type="body" sz="quarter" idx="12"/>
          </p:nvPr>
        </p:nvSpPr>
        <p:spPr/>
        <p:txBody>
          <a:bodyPr/>
          <a:lstStyle/>
          <a:p>
            <a:r>
              <a:rPr lang="en-US"/>
              <a:t>J. Paul Rollinson Chief Executive Officer</a:t>
            </a:r>
            <a:endParaRPr lang="en-CA"/>
          </a:p>
        </p:txBody>
      </p:sp>
      <p:sp>
        <p:nvSpPr>
          <p:cNvPr id="7" name="Rectangle 6">
            <a:extLst>
              <a:ext uri="{FF2B5EF4-FFF2-40B4-BE49-F238E27FC236}">
                <a16:creationId xmlns:a16="http://schemas.microsoft.com/office/drawing/2014/main" id="{860084E8-1BDD-8D2B-1041-313FE013BC0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598BBB9E-42D6-75CA-4F34-02BA7B653060}"/>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742A0F59-D72A-5F0B-2C15-09DFD89E34CE}"/>
              </a:ext>
            </a:extLst>
          </p:cNvPr>
          <p:cNvSpPr txBox="1">
            <a:spLocks/>
          </p:cNvSpPr>
          <p:nvPr/>
        </p:nvSpPr>
        <p:spPr>
          <a:xfrm>
            <a:off x="331217" y="1773426"/>
            <a:ext cx="5716028" cy="5122945"/>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600" kern="0">
                <a:ea typeface="+mn-lt"/>
                <a:cs typeface="+mn-lt"/>
              </a:rPr>
              <a:t>Appointed CEO and joined the Board of Directors in August 2012</a:t>
            </a:r>
            <a:endParaRPr lang="en-US" sz="1600">
              <a:ea typeface="+mn-lt"/>
              <a:cs typeface="+mn-lt"/>
            </a:endParaRPr>
          </a:p>
          <a:p>
            <a:r>
              <a:rPr lang="en-US" sz="1600" kern="0">
                <a:ea typeface="+mn-lt"/>
                <a:cs typeface="+mn-lt"/>
              </a:rPr>
              <a:t>Joined Kinross in 2008 as EVP, New Investments</a:t>
            </a:r>
            <a:endParaRPr lang="en-US" sz="1600"/>
          </a:p>
          <a:p>
            <a:r>
              <a:rPr lang="en-US" sz="1600" kern="0">
                <a:ea typeface="+mn-lt"/>
                <a:cs typeface="+mn-lt"/>
              </a:rPr>
              <a:t>Has led Kinross through over a decade of operational excellence and one of the best safety records in the gold industry</a:t>
            </a:r>
            <a:endParaRPr lang="en-US" sz="1600"/>
          </a:p>
          <a:p>
            <a:r>
              <a:rPr lang="en-US" sz="1600" kern="0">
                <a:ea typeface="+mn-lt"/>
                <a:cs typeface="+mn-lt"/>
              </a:rPr>
              <a:t>Previously spent 17 years in investment banking, specializing in the mining sector</a:t>
            </a:r>
            <a:endParaRPr lang="en-US" sz="1600"/>
          </a:p>
          <a:p>
            <a:r>
              <a:rPr lang="en-US" sz="1600" kern="0">
                <a:ea typeface="+mn-lt"/>
                <a:cs typeface="+mn-lt"/>
              </a:rPr>
              <a:t>Holds a B.Sc. (</a:t>
            </a:r>
            <a:r>
              <a:rPr lang="en-US" sz="1600" kern="0" err="1">
                <a:ea typeface="+mn-lt"/>
                <a:cs typeface="+mn-lt"/>
              </a:rPr>
              <a:t>Honours</a:t>
            </a:r>
            <a:r>
              <a:rPr lang="en-US" sz="1600" kern="0">
                <a:ea typeface="+mn-lt"/>
                <a:cs typeface="+mn-lt"/>
              </a:rPr>
              <a:t>) in Geology from Laurentian University and an M.Eng. in Mining from McGill University</a:t>
            </a:r>
            <a:endParaRPr lang="en-US" sz="1600"/>
          </a:p>
        </p:txBody>
      </p:sp>
      <p:pic>
        <p:nvPicPr>
          <p:cNvPr id="1028" name="Picture 4" descr="J. Paul Rollinson Chief Executive Officer Headshot">
            <a:extLst>
              <a:ext uri="{FF2B5EF4-FFF2-40B4-BE49-F238E27FC236}">
                <a16:creationId xmlns:a16="http://schemas.microsoft.com/office/drawing/2014/main" id="{0A512C93-258E-3DE6-326B-E4C07519D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343" y="1759032"/>
            <a:ext cx="3212892" cy="419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596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FFFC1-13D8-623B-793E-BBD056FA2DD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3487CA-784E-0ABB-7D1F-7CE6945370DF}"/>
              </a:ext>
            </a:extLst>
          </p:cNvPr>
          <p:cNvSpPr>
            <a:spLocks noGrp="1"/>
          </p:cNvSpPr>
          <p:nvPr>
            <p:ph type="ftr" sz="quarter" idx="13"/>
          </p:nvPr>
        </p:nvSpPr>
        <p:spPr/>
        <p:txBody>
          <a:bodyPr/>
          <a:lstStyle/>
          <a:p>
            <a:r>
              <a:rPr lang="en-US">
                <a:cs typeface="Arial"/>
              </a:rPr>
              <a:t>Source(s): Kinross Gold Website</a:t>
            </a:r>
          </a:p>
          <a:p>
            <a:endParaRPr lang="en-US"/>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7F997B33-C560-80B7-7450-6CB402760B03}"/>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9451318D-7E39-7ED7-159F-B206E444DF75}"/>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B440C753-DA31-52F9-878A-52A55318AD8F}"/>
              </a:ext>
            </a:extLst>
          </p:cNvPr>
          <p:cNvSpPr>
            <a:spLocks noGrp="1"/>
          </p:cNvSpPr>
          <p:nvPr>
            <p:ph type="body" sz="quarter" idx="12"/>
          </p:nvPr>
        </p:nvSpPr>
        <p:spPr/>
        <p:txBody>
          <a:bodyPr/>
          <a:lstStyle/>
          <a:p>
            <a:r>
              <a:rPr lang="en-CA"/>
              <a:t>Geoffrey P. Gold President</a:t>
            </a:r>
          </a:p>
        </p:txBody>
      </p:sp>
      <p:sp>
        <p:nvSpPr>
          <p:cNvPr id="7" name="Rectangle 6">
            <a:extLst>
              <a:ext uri="{FF2B5EF4-FFF2-40B4-BE49-F238E27FC236}">
                <a16:creationId xmlns:a16="http://schemas.microsoft.com/office/drawing/2014/main" id="{937A80BF-1E43-4EA3-441F-DEDE9B0DA1E9}"/>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E4DF8FD2-7C2F-E940-FBCA-253CC92ACD27}"/>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47D8231D-79C9-447B-EA9F-8B4E73EEC4FC}"/>
              </a:ext>
            </a:extLst>
          </p:cNvPr>
          <p:cNvSpPr txBox="1">
            <a:spLocks/>
          </p:cNvSpPr>
          <p:nvPr/>
        </p:nvSpPr>
        <p:spPr>
          <a:xfrm>
            <a:off x="331217" y="1813865"/>
            <a:ext cx="5691771"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600" kern="0">
                <a:ea typeface="+mn-lt"/>
                <a:cs typeface="+mn-lt"/>
              </a:rPr>
              <a:t>Appointed President in January 2024</a:t>
            </a:r>
          </a:p>
          <a:p>
            <a:r>
              <a:rPr lang="en-US" sz="1600" kern="0">
                <a:ea typeface="+mn-lt"/>
                <a:cs typeface="+mn-lt"/>
              </a:rPr>
              <a:t>Oversees Kinross’s growth initiatives in Canada and Chile and leads global Legal and Government Relations functions</a:t>
            </a:r>
            <a:endParaRPr lang="en-US" sz="1600">
              <a:ea typeface="+mn-lt"/>
              <a:cs typeface="+mn-lt"/>
            </a:endParaRPr>
          </a:p>
          <a:p>
            <a:r>
              <a:rPr lang="en-US" sz="1600" kern="0">
                <a:ea typeface="+mn-lt"/>
                <a:cs typeface="+mn-lt"/>
              </a:rPr>
              <a:t>Joined Kinross in 2006; former EVP &amp; Chief Legal Officer</a:t>
            </a:r>
            <a:endParaRPr lang="en-US" sz="1600"/>
          </a:p>
          <a:p>
            <a:r>
              <a:rPr lang="en-US" sz="1600" kern="0">
                <a:ea typeface="+mn-lt"/>
                <a:cs typeface="+mn-lt"/>
              </a:rPr>
              <a:t>Over 30 years of mining industry experience, including 10+ years at Placer Dome and prior private legal practice in Vancouver</a:t>
            </a:r>
            <a:endParaRPr lang="en-US" sz="1600"/>
          </a:p>
          <a:p>
            <a:r>
              <a:rPr lang="en-US" sz="1600" kern="0">
                <a:ea typeface="+mn-lt"/>
                <a:cs typeface="+mn-lt"/>
              </a:rPr>
              <a:t>Holds LL.B. and </a:t>
            </a:r>
            <a:r>
              <a:rPr lang="en-US" sz="1600" kern="0" err="1">
                <a:ea typeface="+mn-lt"/>
                <a:cs typeface="+mn-lt"/>
              </a:rPr>
              <a:t>B.Com</a:t>
            </a:r>
            <a:r>
              <a:rPr lang="en-US" sz="1600" kern="0">
                <a:ea typeface="+mn-lt"/>
                <a:cs typeface="+mn-lt"/>
              </a:rPr>
              <a:t>. (</a:t>
            </a:r>
            <a:r>
              <a:rPr lang="en-US" sz="1600" kern="0" err="1">
                <a:ea typeface="+mn-lt"/>
                <a:cs typeface="+mn-lt"/>
              </a:rPr>
              <a:t>Honours</a:t>
            </a:r>
            <a:r>
              <a:rPr lang="en-US" sz="1600" kern="0">
                <a:ea typeface="+mn-lt"/>
                <a:cs typeface="+mn-lt"/>
              </a:rPr>
              <a:t>) from the University of British Columbia; called to the Bar in 1990</a:t>
            </a:r>
            <a:endParaRPr lang="en-US" sz="1600"/>
          </a:p>
        </p:txBody>
      </p:sp>
      <p:pic>
        <p:nvPicPr>
          <p:cNvPr id="2" name="Picture 1" descr="A person in a suit and tie">
            <a:extLst>
              <a:ext uri="{FF2B5EF4-FFF2-40B4-BE49-F238E27FC236}">
                <a16:creationId xmlns:a16="http://schemas.microsoft.com/office/drawing/2014/main" id="{2E750019-DE7C-275C-7396-DD8927837EF3}"/>
              </a:ext>
            </a:extLst>
          </p:cNvPr>
          <p:cNvPicPr>
            <a:picLocks noChangeAspect="1"/>
          </p:cNvPicPr>
          <p:nvPr/>
        </p:nvPicPr>
        <p:blipFill>
          <a:blip r:embed="rId2"/>
          <a:stretch>
            <a:fillRect/>
          </a:stretch>
        </p:blipFill>
        <p:spPr>
          <a:xfrm>
            <a:off x="6034531" y="1657807"/>
            <a:ext cx="3242081" cy="4117099"/>
          </a:xfrm>
          <a:prstGeom prst="rect">
            <a:avLst/>
          </a:prstGeom>
        </p:spPr>
      </p:pic>
    </p:spTree>
    <p:extLst>
      <p:ext uri="{BB962C8B-B14F-4D97-AF65-F5344CB8AC3E}">
        <p14:creationId xmlns:p14="http://schemas.microsoft.com/office/powerpoint/2010/main" val="871033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C2461-4C46-0AD4-97EA-919CA838348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F502EF-1AED-3B0D-0B26-7750AB420CB6}"/>
              </a:ext>
            </a:extLst>
          </p:cNvPr>
          <p:cNvSpPr>
            <a:spLocks noGrp="1"/>
          </p:cNvSpPr>
          <p:nvPr>
            <p:ph type="ftr" sz="quarter" idx="13"/>
          </p:nvPr>
        </p:nvSpPr>
        <p:spPr/>
        <p:txBody>
          <a:bodyPr/>
          <a:lstStyle/>
          <a:p>
            <a:r>
              <a:rPr lang="en-US">
                <a:ea typeface="LF_Kai"/>
                <a:cs typeface="Arial"/>
              </a:rPr>
              <a:t>Source(s): Kinross Gold Website</a:t>
            </a:r>
          </a:p>
          <a:p>
            <a:endParaRPr lang="en-US"/>
          </a:p>
        </p:txBody>
      </p:sp>
      <p:sp>
        <p:nvSpPr>
          <p:cNvPr id="4" name="Text Placeholder 3">
            <a:extLst>
              <a:ext uri="{FF2B5EF4-FFF2-40B4-BE49-F238E27FC236}">
                <a16:creationId xmlns:a16="http://schemas.microsoft.com/office/drawing/2014/main" id="{A03D3C83-383A-3689-4992-73593679DAE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29E073C-1D49-D5AC-023D-857658E47DD3}"/>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08768B82-BFEA-6684-44DF-D586443E3282}"/>
              </a:ext>
            </a:extLst>
          </p:cNvPr>
          <p:cNvSpPr>
            <a:spLocks noGrp="1"/>
          </p:cNvSpPr>
          <p:nvPr>
            <p:ph type="body" sz="quarter" idx="12"/>
          </p:nvPr>
        </p:nvSpPr>
        <p:spPr/>
        <p:txBody>
          <a:bodyPr/>
          <a:lstStyle/>
          <a:p>
            <a:r>
              <a:rPr lang="en-US"/>
              <a:t>Andrea S. Freeborough Executive Vice-President and Chief Financial Officer</a:t>
            </a:r>
            <a:endParaRPr lang="en-CA"/>
          </a:p>
        </p:txBody>
      </p:sp>
      <p:sp>
        <p:nvSpPr>
          <p:cNvPr id="7" name="Rectangle 6">
            <a:extLst>
              <a:ext uri="{FF2B5EF4-FFF2-40B4-BE49-F238E27FC236}">
                <a16:creationId xmlns:a16="http://schemas.microsoft.com/office/drawing/2014/main" id="{7EFB038F-A73B-5630-A2BA-3231A92F65BB}"/>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D9E784EF-AA38-6B02-5CF6-1A37C1801358}"/>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6BA8077F-FA86-8DD0-5A26-E84A29E103E6}"/>
              </a:ext>
            </a:extLst>
          </p:cNvPr>
          <p:cNvSpPr txBox="1">
            <a:spLocks/>
          </p:cNvSpPr>
          <p:nvPr/>
        </p:nvSpPr>
        <p:spPr>
          <a:xfrm>
            <a:off x="331217" y="1813865"/>
            <a:ext cx="5635172"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600" kern="0">
                <a:ea typeface="+mn-lt"/>
                <a:cs typeface="+mn-lt"/>
              </a:rPr>
              <a:t>Appointed CFO in May 2019 and EVP in October 2021</a:t>
            </a:r>
            <a:endParaRPr lang="en-US" sz="1600"/>
          </a:p>
          <a:p>
            <a:r>
              <a:rPr lang="en-US" sz="1600" kern="0">
                <a:ea typeface="+mn-lt"/>
                <a:cs typeface="+mn-lt"/>
              </a:rPr>
              <a:t>Leads Kinross’s Finance, IT, and Investor Relations functions</a:t>
            </a:r>
            <a:endParaRPr lang="en-US" sz="1600"/>
          </a:p>
          <a:p>
            <a:r>
              <a:rPr lang="en-US" sz="1600" kern="0">
                <a:ea typeface="+mn-lt"/>
                <a:cs typeface="+mn-lt"/>
              </a:rPr>
              <a:t>Joined Kinross in 2009 after 11 years at KPMG in Toronto, London (UK), and New York</a:t>
            </a:r>
            <a:endParaRPr lang="en-US" sz="1600"/>
          </a:p>
          <a:p>
            <a:r>
              <a:rPr lang="en-US" sz="1600" kern="0">
                <a:ea typeface="+mn-lt"/>
                <a:cs typeface="+mn-lt"/>
              </a:rPr>
              <a:t>Named one of the “100 Global Inspirational Women in Mining” in 2016</a:t>
            </a:r>
            <a:endParaRPr lang="en-US" sz="1600"/>
          </a:p>
          <a:p>
            <a:r>
              <a:rPr lang="en-US" sz="1600" kern="0">
                <a:ea typeface="+mn-lt"/>
                <a:cs typeface="+mn-lt"/>
              </a:rPr>
              <a:t>Holds a BBA from Wilfrid Laurier University and is a CPA, CA</a:t>
            </a:r>
            <a:endParaRPr lang="en-US" sz="1600"/>
          </a:p>
        </p:txBody>
      </p:sp>
      <p:pic>
        <p:nvPicPr>
          <p:cNvPr id="3074" name="Picture 2" descr="Andrea S.  Freeborough  Executive Vice-President and Chief Financial Officer Headshot">
            <a:extLst>
              <a:ext uri="{FF2B5EF4-FFF2-40B4-BE49-F238E27FC236}">
                <a16:creationId xmlns:a16="http://schemas.microsoft.com/office/drawing/2014/main" id="{F83519B4-C094-3184-35D3-94EFB8812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07" y="1654601"/>
            <a:ext cx="3161228" cy="394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59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8ACED-982F-2018-81A5-ACD51D273EB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4EEC98-3D7C-74C7-C9E6-402D804D7759}"/>
              </a:ext>
            </a:extLst>
          </p:cNvPr>
          <p:cNvSpPr>
            <a:spLocks noGrp="1"/>
          </p:cNvSpPr>
          <p:nvPr>
            <p:ph type="ftr" sz="quarter" idx="13"/>
          </p:nvPr>
        </p:nvSpPr>
        <p:spPr/>
        <p:txBody>
          <a:bodyPr/>
          <a:lstStyle/>
          <a:p>
            <a:r>
              <a:rPr lang="en-US">
                <a:ea typeface="LF_Kai"/>
                <a:cs typeface="Arial"/>
              </a:rPr>
              <a:t>Source(s): Kinross Gold Website</a:t>
            </a:r>
          </a:p>
          <a:p>
            <a:endParaRPr lang="en-US">
              <a:cs typeface="Arial"/>
            </a:endParaRPr>
          </a:p>
          <a:p>
            <a:endParaRPr lang="en-US"/>
          </a:p>
        </p:txBody>
      </p:sp>
      <p:sp>
        <p:nvSpPr>
          <p:cNvPr id="4" name="Text Placeholder 3">
            <a:extLst>
              <a:ext uri="{FF2B5EF4-FFF2-40B4-BE49-F238E27FC236}">
                <a16:creationId xmlns:a16="http://schemas.microsoft.com/office/drawing/2014/main" id="{DEDC5F40-B814-F350-9385-A10AC0B5BE68}"/>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08FBA46-A48A-FEAB-4D31-D4D4E06A5503}"/>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530632B3-78C2-A6AF-049E-4FB74C973F53}"/>
              </a:ext>
            </a:extLst>
          </p:cNvPr>
          <p:cNvSpPr>
            <a:spLocks noGrp="1"/>
          </p:cNvSpPr>
          <p:nvPr>
            <p:ph type="body" sz="quarter" idx="12"/>
          </p:nvPr>
        </p:nvSpPr>
        <p:spPr/>
        <p:txBody>
          <a:bodyPr/>
          <a:lstStyle/>
          <a:p>
            <a:r>
              <a:rPr lang="en-US"/>
              <a:t>Ryan </a:t>
            </a:r>
            <a:r>
              <a:rPr lang="en-US" err="1"/>
              <a:t>Latinovich</a:t>
            </a:r>
            <a:r>
              <a:rPr lang="en-US"/>
              <a:t> Executive Vice-President, Corporate Development</a:t>
            </a:r>
            <a:endParaRPr lang="en-CA"/>
          </a:p>
        </p:txBody>
      </p:sp>
      <p:sp>
        <p:nvSpPr>
          <p:cNvPr id="7" name="Rectangle 6">
            <a:extLst>
              <a:ext uri="{FF2B5EF4-FFF2-40B4-BE49-F238E27FC236}">
                <a16:creationId xmlns:a16="http://schemas.microsoft.com/office/drawing/2014/main" id="{135AF7EC-D060-7415-EA34-86CCEA586163}"/>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E09E6112-9DB6-50E6-BB81-11B254EDA05E}"/>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EE13852D-ECC2-EABA-86C4-98EF7BCDD775}"/>
              </a:ext>
            </a:extLst>
          </p:cNvPr>
          <p:cNvSpPr txBox="1">
            <a:spLocks/>
          </p:cNvSpPr>
          <p:nvPr/>
        </p:nvSpPr>
        <p:spPr>
          <a:xfrm>
            <a:off x="331217" y="1813865"/>
            <a:ext cx="5554317"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600">
                <a:ea typeface="+mn-lt"/>
                <a:cs typeface="+mn-lt"/>
              </a:rPr>
              <a:t>Appointed EVP, Corporate Development in February 2025</a:t>
            </a:r>
            <a:endParaRPr lang="en-US" sz="1600"/>
          </a:p>
          <a:p>
            <a:r>
              <a:rPr lang="en-US" sz="1600">
                <a:ea typeface="+mn-lt"/>
                <a:cs typeface="+mn-lt"/>
              </a:rPr>
              <a:t>Oversees Kinross’s M&amp;A and strategic partnerships</a:t>
            </a:r>
            <a:endParaRPr lang="en-US" sz="1600"/>
          </a:p>
          <a:p>
            <a:r>
              <a:rPr lang="en-US" sz="1600">
                <a:ea typeface="+mn-lt"/>
                <a:cs typeface="+mn-lt"/>
              </a:rPr>
              <a:t>Former Global Head of Mining &amp; Metals, Investment Banking at RBC</a:t>
            </a:r>
            <a:endParaRPr lang="en-US" sz="1600"/>
          </a:p>
          <a:p>
            <a:r>
              <a:rPr lang="en-US" sz="1600">
                <a:ea typeface="+mn-lt"/>
                <a:cs typeface="+mn-lt"/>
              </a:rPr>
              <a:t>Served as a Captain in the Canadian Armed Forces with tours in Yugoslavia and Afghanistan</a:t>
            </a:r>
            <a:endParaRPr lang="en-US" sz="1600"/>
          </a:p>
          <a:p>
            <a:r>
              <a:rPr lang="en-US" sz="1600">
                <a:ea typeface="+mn-lt"/>
                <a:cs typeface="+mn-lt"/>
              </a:rPr>
              <a:t>Holds CMA, CPA, CFA designations, an MBA (Queen’s), an M.A. (Norman Paterson School), and a B.A. (Royal Military College)</a:t>
            </a:r>
            <a:endParaRPr lang="en-US" sz="1600"/>
          </a:p>
        </p:txBody>
      </p:sp>
      <p:pic>
        <p:nvPicPr>
          <p:cNvPr id="2" name="Picture 1" descr="A person in a suit and tie&#10;&#10;AI-generated content may be incorrect.">
            <a:extLst>
              <a:ext uri="{FF2B5EF4-FFF2-40B4-BE49-F238E27FC236}">
                <a16:creationId xmlns:a16="http://schemas.microsoft.com/office/drawing/2014/main" id="{727A7720-17D3-FBF6-E4A9-8A240B5DFB56}"/>
              </a:ext>
            </a:extLst>
          </p:cNvPr>
          <p:cNvPicPr>
            <a:picLocks noChangeAspect="1"/>
          </p:cNvPicPr>
          <p:nvPr/>
        </p:nvPicPr>
        <p:blipFill>
          <a:blip r:embed="rId2"/>
          <a:stretch>
            <a:fillRect/>
          </a:stretch>
        </p:blipFill>
        <p:spPr>
          <a:xfrm>
            <a:off x="5973255" y="1661216"/>
            <a:ext cx="3299947" cy="4150721"/>
          </a:xfrm>
          <a:prstGeom prst="rect">
            <a:avLst/>
          </a:prstGeom>
        </p:spPr>
      </p:pic>
    </p:spTree>
    <p:extLst>
      <p:ext uri="{BB962C8B-B14F-4D97-AF65-F5344CB8AC3E}">
        <p14:creationId xmlns:p14="http://schemas.microsoft.com/office/powerpoint/2010/main" val="2720620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8E539-77FC-B1B8-645C-CFBA1A8A059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23DA25-4031-C126-3BD2-6F4D2E879491}"/>
              </a:ext>
            </a:extLst>
          </p:cNvPr>
          <p:cNvSpPr>
            <a:spLocks noGrp="1"/>
          </p:cNvSpPr>
          <p:nvPr>
            <p:ph type="ftr" sz="quarter" idx="13"/>
          </p:nvPr>
        </p:nvSpPr>
        <p:spPr/>
        <p:txBody>
          <a:bodyPr/>
          <a:lstStyle/>
          <a:p>
            <a:r>
              <a:rPr lang="en-US">
                <a:cs typeface="Arial"/>
              </a:rPr>
              <a:t>Source(s): Kinross Gold Website</a:t>
            </a:r>
          </a:p>
          <a:p>
            <a:endParaRPr lang="en-US">
              <a:cs typeface="Arial"/>
            </a:endParaRPr>
          </a:p>
          <a:p>
            <a:endParaRPr lang="en-US">
              <a:cs typeface="Arial"/>
            </a:endParaRPr>
          </a:p>
          <a:p>
            <a:endParaRPr lang="en-US"/>
          </a:p>
        </p:txBody>
      </p:sp>
      <p:sp>
        <p:nvSpPr>
          <p:cNvPr id="4" name="Text Placeholder 3">
            <a:extLst>
              <a:ext uri="{FF2B5EF4-FFF2-40B4-BE49-F238E27FC236}">
                <a16:creationId xmlns:a16="http://schemas.microsoft.com/office/drawing/2014/main" id="{D4B7C571-C49C-DA37-5EBF-C0B54DF38E36}"/>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5E89A612-CD4E-69FF-C3C9-7654EF740320}"/>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0442973F-1BC0-0415-06DB-C1EE3FDC3E1E}"/>
              </a:ext>
            </a:extLst>
          </p:cNvPr>
          <p:cNvSpPr>
            <a:spLocks noGrp="1"/>
          </p:cNvSpPr>
          <p:nvPr>
            <p:ph type="body" sz="quarter" idx="12"/>
          </p:nvPr>
        </p:nvSpPr>
        <p:spPr/>
        <p:txBody>
          <a:bodyPr/>
          <a:lstStyle/>
          <a:p>
            <a:r>
              <a:rPr lang="en-US"/>
              <a:t>Claude </a:t>
            </a:r>
            <a:r>
              <a:rPr lang="en-US" err="1"/>
              <a:t>Schimper</a:t>
            </a:r>
            <a:r>
              <a:rPr lang="en-US"/>
              <a:t> Executive Vice-President, and Chief Operating Officer </a:t>
            </a:r>
            <a:endParaRPr lang="en-CA"/>
          </a:p>
        </p:txBody>
      </p:sp>
      <p:sp>
        <p:nvSpPr>
          <p:cNvPr id="7" name="Rectangle 6">
            <a:extLst>
              <a:ext uri="{FF2B5EF4-FFF2-40B4-BE49-F238E27FC236}">
                <a16:creationId xmlns:a16="http://schemas.microsoft.com/office/drawing/2014/main" id="{0261E1E3-380A-7EA7-BCB9-EC2F7A866BD2}"/>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BFBA6488-1008-DF93-ED06-642F1032365E}"/>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05FCC861-1080-F63A-0999-D333BED26A25}"/>
              </a:ext>
            </a:extLst>
          </p:cNvPr>
          <p:cNvSpPr txBox="1">
            <a:spLocks/>
          </p:cNvSpPr>
          <p:nvPr/>
        </p:nvSpPr>
        <p:spPr>
          <a:xfrm>
            <a:off x="331217" y="1813865"/>
            <a:ext cx="5619002"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600">
                <a:ea typeface="+mn-lt"/>
                <a:cs typeface="+mn-lt"/>
              </a:rPr>
              <a:t>Appointed Chief Operating Officer in July 2022</a:t>
            </a:r>
            <a:endParaRPr lang="en-US" sz="1600"/>
          </a:p>
          <a:p>
            <a:r>
              <a:rPr lang="en-US" sz="1600">
                <a:ea typeface="+mn-lt"/>
                <a:cs typeface="+mn-lt"/>
              </a:rPr>
              <a:t>Oversees Kinross’s global mining operations, ensuring safe and efficient delivery of production objectives</a:t>
            </a:r>
            <a:endParaRPr lang="en-US" sz="1600"/>
          </a:p>
          <a:p>
            <a:r>
              <a:rPr lang="en-US" sz="1600">
                <a:ea typeface="+mn-lt"/>
                <a:cs typeface="+mn-lt"/>
              </a:rPr>
              <a:t>Joined Kinross in 2010 and has held senior operational roles, including leadership of the Russia and West Africa regions</a:t>
            </a:r>
            <a:endParaRPr lang="en-CA" sz="1600"/>
          </a:p>
          <a:p>
            <a:r>
              <a:rPr lang="en-US" sz="1600">
                <a:ea typeface="+mn-lt"/>
                <a:cs typeface="+mn-lt"/>
              </a:rPr>
              <a:t>Former Vice-President &amp; General Manager of the Kupol Mine and later led Kinross’s Russian operations (2014–2022)</a:t>
            </a:r>
            <a:endParaRPr lang="en-CA" sz="1600">
              <a:ea typeface="+mn-lt"/>
              <a:cs typeface="+mn-lt"/>
            </a:endParaRPr>
          </a:p>
          <a:p>
            <a:r>
              <a:rPr lang="en-US" sz="1600">
                <a:ea typeface="+mn-lt"/>
                <a:cs typeface="+mn-lt"/>
              </a:rPr>
              <a:t>Brings over 30 years of mining experience, previously serving as COO of Balkan Resources and in key roles at Placer Dome and AngloGold Ashanti</a:t>
            </a:r>
            <a:endParaRPr lang="en-CA" sz="1600"/>
          </a:p>
          <a:p>
            <a:r>
              <a:rPr lang="en-US" sz="1600">
                <a:ea typeface="+mn-lt"/>
                <a:cs typeface="+mn-lt"/>
              </a:rPr>
              <a:t>Holds a South African National Higher Diploma in Metalliferous Mining from Technikon Witwatersrand (Johannesburg, South Africa)</a:t>
            </a:r>
          </a:p>
        </p:txBody>
      </p:sp>
      <p:pic>
        <p:nvPicPr>
          <p:cNvPr id="1026" name="Picture 2" descr="Claude Schimper Executive Vice-President and Chief Operating Officer Headshot">
            <a:extLst>
              <a:ext uri="{FF2B5EF4-FFF2-40B4-BE49-F238E27FC236}">
                <a16:creationId xmlns:a16="http://schemas.microsoft.com/office/drawing/2014/main" id="{193CA582-59AF-2DBA-397E-489B36190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176" y="1661152"/>
            <a:ext cx="3238059" cy="417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066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E3693-532F-9032-769B-9535D707506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9FDF4A-7575-7DF6-4FDF-DD299EF790FD}"/>
              </a:ext>
            </a:extLst>
          </p:cNvPr>
          <p:cNvSpPr>
            <a:spLocks noGrp="1"/>
          </p:cNvSpPr>
          <p:nvPr>
            <p:ph type="ftr" sz="quarter" idx="13"/>
          </p:nvPr>
        </p:nvSpPr>
        <p:spPr/>
        <p:txBody>
          <a:bodyPr/>
          <a:lstStyle/>
          <a:p>
            <a:r>
              <a:rPr lang="en-US">
                <a:cs typeface="Arial"/>
              </a:rPr>
              <a:t>Source(s): Kinross Gold Website</a:t>
            </a:r>
          </a:p>
          <a:p>
            <a:endParaRPr lang="en-US">
              <a:cs typeface="Arial"/>
            </a:endParaRPr>
          </a:p>
          <a:p>
            <a:endParaRPr lang="en-US">
              <a:cs typeface="Arial"/>
            </a:endParaRPr>
          </a:p>
          <a:p>
            <a:endParaRPr lang="en-US">
              <a:cs typeface="Arial"/>
            </a:endParaRPr>
          </a:p>
          <a:p>
            <a:endParaRPr lang="en-US"/>
          </a:p>
        </p:txBody>
      </p:sp>
      <p:sp>
        <p:nvSpPr>
          <p:cNvPr id="4" name="Text Placeholder 3">
            <a:extLst>
              <a:ext uri="{FF2B5EF4-FFF2-40B4-BE49-F238E27FC236}">
                <a16:creationId xmlns:a16="http://schemas.microsoft.com/office/drawing/2014/main" id="{38DE8754-6AD5-A58A-51EC-E280D6933F4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5110C1BA-8D7F-9549-957A-EDE71EF2AE98}"/>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40498C24-053C-9F99-9310-6457FF493792}"/>
              </a:ext>
            </a:extLst>
          </p:cNvPr>
          <p:cNvSpPr>
            <a:spLocks noGrp="1"/>
          </p:cNvSpPr>
          <p:nvPr>
            <p:ph type="body" sz="quarter" idx="12"/>
          </p:nvPr>
        </p:nvSpPr>
        <p:spPr/>
        <p:txBody>
          <a:bodyPr/>
          <a:lstStyle/>
          <a:p>
            <a:r>
              <a:rPr lang="en-US"/>
              <a:t>William D. Dunford Senior Vice-President, Technical Services</a:t>
            </a:r>
            <a:endParaRPr lang="en-CA"/>
          </a:p>
        </p:txBody>
      </p:sp>
      <p:sp>
        <p:nvSpPr>
          <p:cNvPr id="7" name="Rectangle 6">
            <a:extLst>
              <a:ext uri="{FF2B5EF4-FFF2-40B4-BE49-F238E27FC236}">
                <a16:creationId xmlns:a16="http://schemas.microsoft.com/office/drawing/2014/main" id="{73DB1372-83F4-1F3B-A8C3-F7265F12693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4B8E97C8-AF43-0C69-70CE-AF375AED9786}"/>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DF4CAE06-E9E2-9686-5808-FD93C6FC48D5}"/>
              </a:ext>
            </a:extLst>
          </p:cNvPr>
          <p:cNvSpPr txBox="1">
            <a:spLocks/>
          </p:cNvSpPr>
          <p:nvPr/>
        </p:nvSpPr>
        <p:spPr>
          <a:xfrm>
            <a:off x="331217" y="1813865"/>
            <a:ext cx="5530061"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600">
                <a:ea typeface="+mn-lt"/>
                <a:cs typeface="+mn-lt"/>
              </a:rPr>
              <a:t>Appointed Senior Vice-President, Technical Services in September 2023</a:t>
            </a:r>
            <a:endParaRPr lang="en-US" sz="1600"/>
          </a:p>
          <a:p>
            <a:r>
              <a:rPr lang="en-US" sz="1600">
                <a:ea typeface="+mn-lt"/>
                <a:cs typeface="+mn-lt"/>
              </a:rPr>
              <a:t>Leads Kinross’s Technical Services, Strategic Business Planning, and Business Performance Management teams</a:t>
            </a:r>
          </a:p>
          <a:p>
            <a:r>
              <a:rPr lang="en-US" sz="1600">
                <a:ea typeface="+mn-lt"/>
                <a:cs typeface="+mn-lt"/>
              </a:rPr>
              <a:t>Joined Kinross over 16 years ago, holding progressively senior technical and operational roles, including VP &amp; General Manager of Kupol before its 2022 sale</a:t>
            </a:r>
            <a:endParaRPr lang="en-CA" sz="1600"/>
          </a:p>
          <a:p>
            <a:r>
              <a:rPr lang="en-US" sz="1600">
                <a:ea typeface="+mn-lt"/>
                <a:cs typeface="+mn-lt"/>
              </a:rPr>
              <a:t>Previously served as VP, Mining Operations, overseeing Mine Planning, Geotechnical, Maintenance, and Continuous Improvement functions</a:t>
            </a:r>
            <a:endParaRPr lang="en-CA" sz="1600"/>
          </a:p>
          <a:p>
            <a:r>
              <a:rPr lang="en-US" sz="1600">
                <a:ea typeface="+mn-lt"/>
                <a:cs typeface="+mn-lt"/>
              </a:rPr>
              <a:t>Earlier in his career, worked in Corporate Development at Kinross and as Director, Global Mining Investment Banking at CIBC</a:t>
            </a:r>
            <a:endParaRPr lang="en-US" sz="1600"/>
          </a:p>
          <a:p>
            <a:r>
              <a:rPr lang="en-US" sz="1600">
                <a:ea typeface="+mn-lt"/>
                <a:cs typeface="+mn-lt"/>
              </a:rPr>
              <a:t>Holds a B.Sc. in Mining Engineering and a B.A. in Economics from Queen’s University</a:t>
            </a:r>
            <a:endParaRPr lang="en-US" sz="1600"/>
          </a:p>
          <a:p>
            <a:endParaRPr lang="en-US" sz="1600" kern="0"/>
          </a:p>
        </p:txBody>
      </p:sp>
      <p:pic>
        <p:nvPicPr>
          <p:cNvPr id="2050" name="Picture 2" descr="William D.  Dunford Senior Vice-President, Technical Services Headshot">
            <a:extLst>
              <a:ext uri="{FF2B5EF4-FFF2-40B4-BE49-F238E27FC236}">
                <a16:creationId xmlns:a16="http://schemas.microsoft.com/office/drawing/2014/main" id="{F2A6E743-5FD6-FD99-036D-1DC0B55F89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6180" y="1661978"/>
            <a:ext cx="3340055" cy="407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581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0F8310-F2CB-23F0-257F-EC1ECC244D67}"/>
              </a:ext>
            </a:extLst>
          </p:cNvPr>
          <p:cNvSpPr txBox="1"/>
          <p:nvPr/>
        </p:nvSpPr>
        <p:spPr>
          <a:xfrm>
            <a:off x="328449" y="463405"/>
            <a:ext cx="8269727" cy="615553"/>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l"/>
            <a:r>
              <a:rPr lang="en-CA" sz="2400" b="1">
                <a:solidFill>
                  <a:srgbClr val="003C60"/>
                </a:solidFill>
                <a:latin typeface="Arial"/>
                <a:ea typeface="LF_Kai"/>
              </a:rPr>
              <a:t>Technical Reports </a:t>
            </a:r>
            <a:endParaRPr lang="en-US" b="1">
              <a:cs typeface="Arial" charset="0"/>
            </a:endParaRPr>
          </a:p>
          <a:p>
            <a:pPr algn="l"/>
            <a:endParaRPr lang="en-US" sz="1000" err="1">
              <a:cs typeface="Arial" charset="0"/>
            </a:endParaRPr>
          </a:p>
        </p:txBody>
      </p:sp>
      <p:sp>
        <p:nvSpPr>
          <p:cNvPr id="7" name="Content Placeholder 4">
            <a:extLst>
              <a:ext uri="{FF2B5EF4-FFF2-40B4-BE49-F238E27FC236}">
                <a16:creationId xmlns:a16="http://schemas.microsoft.com/office/drawing/2014/main" id="{63C1C8F5-1633-F2AE-B3D7-2105F8C57B8C}"/>
              </a:ext>
            </a:extLst>
          </p:cNvPr>
          <p:cNvSpPr txBox="1">
            <a:spLocks/>
          </p:cNvSpPr>
          <p:nvPr/>
        </p:nvSpPr>
        <p:spPr>
          <a:xfrm>
            <a:off x="331217" y="1053646"/>
            <a:ext cx="9400032" cy="53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Clr>
                <a:schemeClr val="accent2">
                  <a:lumMod val="50000"/>
                </a:schemeClr>
              </a:buClr>
              <a:buNone/>
            </a:pPr>
            <a:r>
              <a:rPr lang="en-US" sz="1600" kern="0"/>
              <a:t>Technical reports evolve in accuracy, cost, and purpose as a project matures. In Canada jurisdiction, they follow NI 43-101 standard. Below are the technical reports that are produced in the mining life cycles:</a:t>
            </a:r>
          </a:p>
          <a:p>
            <a:pPr marL="285750" indent="-285750"/>
            <a:r>
              <a:rPr lang="en-US" sz="1600" kern="0"/>
              <a:t>Scoping Study (+- 10 years to production)</a:t>
            </a:r>
          </a:p>
          <a:p>
            <a:pPr marL="511175" lvl="1" indent="-285750">
              <a:buClr>
                <a:srgbClr val="8C8C8C"/>
              </a:buClr>
              <a:buFont typeface="Courier New" pitchFamily="2" charset="2"/>
              <a:buChar char="o"/>
            </a:pPr>
            <a:r>
              <a:rPr lang="en-US" sz="1600" kern="0"/>
              <a:t>A very rough estimate of the amount contained metal in the ground. No information of the economics of getting the metals off the ground</a:t>
            </a:r>
          </a:p>
          <a:p>
            <a:pPr marL="285750" indent="-285750"/>
            <a:r>
              <a:rPr lang="en-US" sz="1600" kern="0"/>
              <a:t>Preliminary Economic Assessment (PEA) (10-5 years to production)</a:t>
            </a:r>
          </a:p>
          <a:p>
            <a:pPr marL="511175" lvl="1" indent="-285750">
              <a:buFont typeface="Courier New" pitchFamily="2" charset="2"/>
              <a:buChar char="o"/>
            </a:pPr>
            <a:r>
              <a:rPr lang="en-US" sz="1600" kern="0"/>
              <a:t>Early-stage estimate of economics of mining, processing and producing the minerals assets</a:t>
            </a:r>
          </a:p>
          <a:p>
            <a:pPr marL="285750" indent="-285750"/>
            <a:r>
              <a:rPr lang="en-US" sz="1600" kern="0"/>
              <a:t>Pre-Feasibility Study (PFS) (5-3 years to production)</a:t>
            </a:r>
          </a:p>
          <a:p>
            <a:pPr marL="511175" lvl="1" indent="-285750">
              <a:buFont typeface="Courier New" pitchFamily="2" charset="2"/>
              <a:buChar char="o"/>
            </a:pPr>
            <a:r>
              <a:rPr lang="en-US" sz="1600" kern="0"/>
              <a:t>Detailed PEA, refine capital cost, operating estimates, and a more developed mine plans</a:t>
            </a:r>
          </a:p>
          <a:p>
            <a:pPr marL="285750" indent="-285750"/>
            <a:r>
              <a:rPr lang="en-US" sz="1600" kern="0"/>
              <a:t>Feasibility Study (FS) / Bankable Technical Report (3-1 years to production)</a:t>
            </a:r>
          </a:p>
          <a:p>
            <a:pPr marL="511175" lvl="1" indent="-285750">
              <a:buFont typeface="Courier New" pitchFamily="2" charset="2"/>
              <a:buChar char="o"/>
            </a:pPr>
            <a:r>
              <a:rPr lang="en-US" sz="1600" kern="0"/>
              <a:t>Final go or no-go decision</a:t>
            </a:r>
          </a:p>
          <a:p>
            <a:pPr marL="285750" indent="-285750"/>
            <a:r>
              <a:rPr lang="en-US" sz="1600" kern="0"/>
              <a:t>Technical Updates (Production phase)</a:t>
            </a:r>
          </a:p>
          <a:p>
            <a:pPr marL="511175" lvl="1" indent="-285750">
              <a:buFont typeface="Courier New" pitchFamily="2" charset="2"/>
              <a:buChar char="o"/>
            </a:pPr>
            <a:r>
              <a:rPr lang="en-US" sz="1600" kern="0"/>
              <a:t>Updated reserves and resource statement to indicate mineral inventory in the ground, cost estimates for extracting and producing from that asset</a:t>
            </a:r>
          </a:p>
        </p:txBody>
      </p:sp>
      <p:pic>
        <p:nvPicPr>
          <p:cNvPr id="3" name="Picture 2" descr="A diagram of an orange and blue color scheme&#10;&#10;AI-generated content may be incorrect.">
            <a:extLst>
              <a:ext uri="{FF2B5EF4-FFF2-40B4-BE49-F238E27FC236}">
                <a16:creationId xmlns:a16="http://schemas.microsoft.com/office/drawing/2014/main" id="{913AAEB4-2C63-9508-6967-2009355BA6C5}"/>
              </a:ext>
            </a:extLst>
          </p:cNvPr>
          <p:cNvPicPr>
            <a:picLocks noChangeAspect="1"/>
          </p:cNvPicPr>
          <p:nvPr/>
        </p:nvPicPr>
        <p:blipFill>
          <a:blip r:embed="rId2"/>
          <a:stretch>
            <a:fillRect/>
          </a:stretch>
        </p:blipFill>
        <p:spPr>
          <a:xfrm>
            <a:off x="1987251" y="5862555"/>
            <a:ext cx="6209456" cy="1086788"/>
          </a:xfrm>
          <a:prstGeom prst="rect">
            <a:avLst/>
          </a:prstGeom>
        </p:spPr>
      </p:pic>
    </p:spTree>
    <p:extLst>
      <p:ext uri="{BB962C8B-B14F-4D97-AF65-F5344CB8AC3E}">
        <p14:creationId xmlns:p14="http://schemas.microsoft.com/office/powerpoint/2010/main" val="394457512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372E1-2151-1B93-4EA9-AC9AA818EEC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B2B784-A993-D6AF-F113-C370FBF6B529}"/>
              </a:ext>
            </a:extLst>
          </p:cNvPr>
          <p:cNvSpPr>
            <a:spLocks noGrp="1"/>
          </p:cNvSpPr>
          <p:nvPr>
            <p:ph type="ftr" sz="quarter" idx="13"/>
          </p:nvPr>
        </p:nvSpPr>
        <p:spPr/>
        <p:txBody>
          <a:bodyPr/>
          <a:lstStyle/>
          <a:p>
            <a:r>
              <a:rPr lang="en-US">
                <a:cs typeface="Arial"/>
              </a:rPr>
              <a:t>Source(s): Kinross Gold Website</a:t>
            </a:r>
          </a:p>
          <a:p>
            <a:endParaRPr lang="en-US">
              <a:cs typeface="Arial"/>
            </a:endParaRPr>
          </a:p>
          <a:p>
            <a:endParaRPr lang="en-US">
              <a:cs typeface="Arial"/>
            </a:endParaRPr>
          </a:p>
          <a:p>
            <a:endParaRPr lang="en-US">
              <a:cs typeface="Arial"/>
            </a:endParaRPr>
          </a:p>
          <a:p>
            <a:endParaRPr lang="en-US">
              <a:cs typeface="Arial"/>
            </a:endParaRPr>
          </a:p>
          <a:p>
            <a:endParaRPr lang="en-US"/>
          </a:p>
        </p:txBody>
      </p:sp>
      <p:sp>
        <p:nvSpPr>
          <p:cNvPr id="4" name="Text Placeholder 3">
            <a:extLst>
              <a:ext uri="{FF2B5EF4-FFF2-40B4-BE49-F238E27FC236}">
                <a16:creationId xmlns:a16="http://schemas.microsoft.com/office/drawing/2014/main" id="{43075B0C-D33F-B4BF-0A47-02D3337F962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39FDB170-8755-E7F1-4D70-7DEEA31C8711}"/>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76313ACD-4B26-DD4A-1FD3-63AE36050FF4}"/>
              </a:ext>
            </a:extLst>
          </p:cNvPr>
          <p:cNvSpPr>
            <a:spLocks noGrp="1"/>
          </p:cNvSpPr>
          <p:nvPr>
            <p:ph type="body" sz="quarter" idx="12"/>
          </p:nvPr>
        </p:nvSpPr>
        <p:spPr/>
        <p:txBody>
          <a:bodyPr/>
          <a:lstStyle/>
          <a:p>
            <a:r>
              <a:rPr lang="en-US"/>
              <a:t>Kathleen Grandy Senior Vice-President, Human Resources</a:t>
            </a:r>
            <a:endParaRPr lang="en-CA"/>
          </a:p>
        </p:txBody>
      </p:sp>
      <p:sp>
        <p:nvSpPr>
          <p:cNvPr id="7" name="Rectangle 6">
            <a:extLst>
              <a:ext uri="{FF2B5EF4-FFF2-40B4-BE49-F238E27FC236}">
                <a16:creationId xmlns:a16="http://schemas.microsoft.com/office/drawing/2014/main" id="{C254E4F1-AC7A-5880-E95C-92CF87AD8392}"/>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E6A5108B-FFA5-3497-5936-FAFA37ED096F}"/>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31CE2EB6-1D4F-8503-796E-3069B6EA692F}"/>
              </a:ext>
            </a:extLst>
          </p:cNvPr>
          <p:cNvSpPr txBox="1">
            <a:spLocks/>
          </p:cNvSpPr>
          <p:nvPr/>
        </p:nvSpPr>
        <p:spPr>
          <a:xfrm>
            <a:off x="331217" y="1813865"/>
            <a:ext cx="5837311"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sz="1600">
                <a:ea typeface="+mn-lt"/>
                <a:cs typeface="+mn-lt"/>
              </a:rPr>
              <a:t>Appointed Senior Vice-President, Human Resources in April 2021</a:t>
            </a:r>
            <a:endParaRPr lang="en-US" sz="1600">
              <a:ea typeface="+mn-lt"/>
              <a:cs typeface="+mn-lt"/>
            </a:endParaRPr>
          </a:p>
          <a:p>
            <a:r>
              <a:rPr lang="en-CA" sz="1600">
                <a:ea typeface="+mn-lt"/>
                <a:cs typeface="+mn-lt"/>
              </a:rPr>
              <a:t>Leads Kinross’s global HR strategy, focusing on talent development, leadership effectiveness, and employee engagement</a:t>
            </a:r>
          </a:p>
          <a:p>
            <a:r>
              <a:rPr lang="en-CA" sz="1600">
                <a:ea typeface="+mn-lt"/>
                <a:cs typeface="+mn-lt"/>
              </a:rPr>
              <a:t>Also oversees Office Services and co-leads the ESG function with the SVP, External Affairs</a:t>
            </a:r>
            <a:endParaRPr lang="en-CA" sz="1600">
              <a:cs typeface="Arial"/>
            </a:endParaRPr>
          </a:p>
          <a:p>
            <a:r>
              <a:rPr lang="en-CA" sz="1600">
                <a:ea typeface="+mn-lt"/>
                <a:cs typeface="+mn-lt"/>
              </a:rPr>
              <a:t>Joined Kinross in 2008, holding progressively senior roles in Legal, including VP, Legal, Compliance &amp; Corporate Secretary, before transitioning to HR in 2020</a:t>
            </a:r>
          </a:p>
          <a:p>
            <a:r>
              <a:rPr lang="en-CA" sz="1600">
                <a:ea typeface="+mn-lt"/>
                <a:cs typeface="+mn-lt"/>
              </a:rPr>
              <a:t>Began her career practicing corporate and securities law at Davies Ward Phillips &amp; Vineberg LLP</a:t>
            </a:r>
            <a:endParaRPr lang="en-CA" sz="1600">
              <a:cs typeface="Arial"/>
            </a:endParaRPr>
          </a:p>
          <a:p>
            <a:r>
              <a:rPr lang="en-CA" sz="1600">
                <a:ea typeface="+mn-lt"/>
                <a:cs typeface="+mn-lt"/>
              </a:rPr>
              <a:t>Holds a B.Sc. in Psychology and a Juris Doctor from the University of Toronto</a:t>
            </a:r>
          </a:p>
        </p:txBody>
      </p:sp>
      <p:pic>
        <p:nvPicPr>
          <p:cNvPr id="2" name="Picture 1" descr="A person with a bun&#10;&#10;AI-generated content may be incorrect.">
            <a:extLst>
              <a:ext uri="{FF2B5EF4-FFF2-40B4-BE49-F238E27FC236}">
                <a16:creationId xmlns:a16="http://schemas.microsoft.com/office/drawing/2014/main" id="{E4D487E6-4C81-E3DB-94B2-345E25DE9DD4}"/>
              </a:ext>
            </a:extLst>
          </p:cNvPr>
          <p:cNvPicPr>
            <a:picLocks noChangeAspect="1"/>
          </p:cNvPicPr>
          <p:nvPr/>
        </p:nvPicPr>
        <p:blipFill>
          <a:blip r:embed="rId2"/>
          <a:stretch>
            <a:fillRect/>
          </a:stretch>
        </p:blipFill>
        <p:spPr>
          <a:xfrm>
            <a:off x="6180154" y="1666597"/>
            <a:ext cx="3096372" cy="3816443"/>
          </a:xfrm>
          <a:prstGeom prst="rect">
            <a:avLst/>
          </a:prstGeom>
        </p:spPr>
      </p:pic>
    </p:spTree>
    <p:extLst>
      <p:ext uri="{BB962C8B-B14F-4D97-AF65-F5344CB8AC3E}">
        <p14:creationId xmlns:p14="http://schemas.microsoft.com/office/powerpoint/2010/main" val="1561768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551EB-5E39-A873-85CB-AE57C5B40C1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537A70-17AF-EABB-5ECE-B30CC3056E04}"/>
              </a:ext>
            </a:extLst>
          </p:cNvPr>
          <p:cNvSpPr>
            <a:spLocks noGrp="1"/>
          </p:cNvSpPr>
          <p:nvPr>
            <p:ph type="ftr" sz="quarter" idx="13"/>
          </p:nvPr>
        </p:nvSpPr>
        <p:spPr/>
        <p:txBody>
          <a:bodyPr/>
          <a:lstStyle/>
          <a:p>
            <a:r>
              <a:rPr lang="en-US">
                <a:cs typeface="Arial"/>
              </a:rPr>
              <a:t>Source(s): Kinross Gold Website</a:t>
            </a: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p>
        </p:txBody>
      </p:sp>
      <p:sp>
        <p:nvSpPr>
          <p:cNvPr id="4" name="Text Placeholder 3">
            <a:extLst>
              <a:ext uri="{FF2B5EF4-FFF2-40B4-BE49-F238E27FC236}">
                <a16:creationId xmlns:a16="http://schemas.microsoft.com/office/drawing/2014/main" id="{BB0CD4F5-1F1E-16BA-C984-4CB1C9A91D8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408F5E46-205C-7043-F0D1-A3FF236B0B1E}"/>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5A72A976-8CDF-5DE7-2F76-30DCB5360FEC}"/>
              </a:ext>
            </a:extLst>
          </p:cNvPr>
          <p:cNvSpPr>
            <a:spLocks noGrp="1"/>
          </p:cNvSpPr>
          <p:nvPr>
            <p:ph type="body" sz="quarter" idx="12"/>
          </p:nvPr>
        </p:nvSpPr>
        <p:spPr/>
        <p:txBody>
          <a:bodyPr/>
          <a:lstStyle/>
          <a:p>
            <a:r>
              <a:rPr lang="en-US"/>
              <a:t>David Shaver Senior Vice-President, Investor Relations and Communications </a:t>
            </a:r>
            <a:endParaRPr lang="en-CA"/>
          </a:p>
        </p:txBody>
      </p:sp>
      <p:sp>
        <p:nvSpPr>
          <p:cNvPr id="7" name="Rectangle 6">
            <a:extLst>
              <a:ext uri="{FF2B5EF4-FFF2-40B4-BE49-F238E27FC236}">
                <a16:creationId xmlns:a16="http://schemas.microsoft.com/office/drawing/2014/main" id="{AA7976CC-5739-EFC4-F911-B2A9F75D4084}"/>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A504C35E-30F5-3D03-815E-30FCC4AD2B91}"/>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448763A3-B9AE-7632-2BAE-A3A522CA209B}"/>
              </a:ext>
            </a:extLst>
          </p:cNvPr>
          <p:cNvSpPr txBox="1">
            <a:spLocks/>
          </p:cNvSpPr>
          <p:nvPr/>
        </p:nvSpPr>
        <p:spPr>
          <a:xfrm>
            <a:off x="331217" y="1773426"/>
            <a:ext cx="5667516" cy="5122945"/>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600">
                <a:ea typeface="+mn-lt"/>
                <a:cs typeface="+mn-lt"/>
              </a:rPr>
              <a:t>Appointed Senior Vice-President, Investor Relations and Communications in February 2025</a:t>
            </a:r>
          </a:p>
          <a:p>
            <a:r>
              <a:rPr lang="en-US" sz="1600">
                <a:ea typeface="+mn-lt"/>
                <a:cs typeface="+mn-lt"/>
              </a:rPr>
              <a:t>Joined Kinross in 2021 as SVP, Corporate Development, overseeing the acquisition of Great Bear Resources and the divestitures of </a:t>
            </a:r>
            <a:r>
              <a:rPr lang="en-US" sz="1600" err="1">
                <a:ea typeface="+mn-lt"/>
                <a:cs typeface="+mn-lt"/>
              </a:rPr>
              <a:t>Chirano</a:t>
            </a:r>
            <a:r>
              <a:rPr lang="en-US" sz="1600">
                <a:ea typeface="+mn-lt"/>
                <a:cs typeface="+mn-lt"/>
              </a:rPr>
              <a:t> and Russian assets in 2022</a:t>
            </a:r>
          </a:p>
          <a:p>
            <a:r>
              <a:rPr lang="en-US" sz="1600">
                <a:ea typeface="+mn-lt"/>
                <a:cs typeface="+mn-lt"/>
              </a:rPr>
              <a:t>Leads Kinross’s Investor Relations and Communications functions, focusing on expanding investor outreach and managing corporate communications strategy</a:t>
            </a:r>
            <a:endParaRPr lang="en-US" sz="1600">
              <a:cs typeface="Arial" panose="020B0604020202020204"/>
            </a:endParaRPr>
          </a:p>
          <a:p>
            <a:r>
              <a:rPr lang="en-US" sz="1600">
                <a:ea typeface="+mn-lt"/>
                <a:cs typeface="+mn-lt"/>
              </a:rPr>
              <a:t>Brings over 20 years of investment banking experience in the global mining and metals sector, most recently as Managing Director, Investment Banking, Global Mining &amp; Metals at CIBC Capital Markets</a:t>
            </a:r>
          </a:p>
          <a:p>
            <a:r>
              <a:rPr lang="en-US" sz="1600">
                <a:ea typeface="+mn-lt"/>
                <a:cs typeface="+mn-lt"/>
              </a:rPr>
              <a:t>Holds an MBA from Queen’s University and an </a:t>
            </a:r>
            <a:r>
              <a:rPr lang="en-US" sz="1600" err="1">
                <a:ea typeface="+mn-lt"/>
                <a:cs typeface="+mn-lt"/>
              </a:rPr>
              <a:t>Honours</a:t>
            </a:r>
            <a:r>
              <a:rPr lang="en-US" sz="1600">
                <a:ea typeface="+mn-lt"/>
                <a:cs typeface="+mn-lt"/>
              </a:rPr>
              <a:t> B.A. from the University of Western Ontario</a:t>
            </a:r>
          </a:p>
        </p:txBody>
      </p:sp>
      <p:pic>
        <p:nvPicPr>
          <p:cNvPr id="5122" name="Picture 2" descr="David Shaver Senior Vice-President, Investor Relations and Communications Headshot">
            <a:extLst>
              <a:ext uri="{FF2B5EF4-FFF2-40B4-BE49-F238E27FC236}">
                <a16:creationId xmlns:a16="http://schemas.microsoft.com/office/drawing/2014/main" id="{275E9042-64DC-8685-CE77-450090AAE9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5463" y="1653889"/>
            <a:ext cx="3190799" cy="3786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801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5879C4-6859-037B-705E-0EE19B529442}"/>
              </a:ext>
            </a:extLst>
          </p:cNvPr>
          <p:cNvSpPr>
            <a:spLocks noGrp="1"/>
          </p:cNvSpPr>
          <p:nvPr>
            <p:ph type="body" sz="quarter" idx="12"/>
          </p:nvPr>
        </p:nvSpPr>
        <p:spPr/>
        <p:txBody>
          <a:bodyPr/>
          <a:lstStyle/>
          <a:p>
            <a:r>
              <a:rPr lang="en-US"/>
              <a:t>Unaudited and expressed in $mm of USD</a:t>
            </a:r>
            <a:endParaRPr lang="en-CA"/>
          </a:p>
        </p:txBody>
      </p:sp>
      <p:sp>
        <p:nvSpPr>
          <p:cNvPr id="3" name="Footer Placeholder 2">
            <a:extLst>
              <a:ext uri="{FF2B5EF4-FFF2-40B4-BE49-F238E27FC236}">
                <a16:creationId xmlns:a16="http://schemas.microsoft.com/office/drawing/2014/main" id="{32AA62EA-888F-C971-35F2-E8D6BA1A1839}"/>
              </a:ext>
            </a:extLst>
          </p:cNvPr>
          <p:cNvSpPr>
            <a:spLocks noGrp="1"/>
          </p:cNvSpPr>
          <p:nvPr>
            <p:ph type="ftr" sz="quarter" idx="13"/>
          </p:nvPr>
        </p:nvSpPr>
        <p:spPr/>
        <p:txBody>
          <a:bodyPr/>
          <a:lstStyle/>
          <a:p>
            <a:r>
              <a:rPr lang="en-US">
                <a:ea typeface="LF_Kai"/>
                <a:cs typeface="Arial"/>
              </a:rPr>
              <a:t>Source(s): Company filings</a:t>
            </a:r>
          </a:p>
          <a:p>
            <a:endParaRPr lang="en-US"/>
          </a:p>
          <a:p>
            <a:endParaRPr lang="en-CA"/>
          </a:p>
          <a:p>
            <a:endParaRPr lang="en-CA"/>
          </a:p>
        </p:txBody>
      </p:sp>
      <p:sp>
        <p:nvSpPr>
          <p:cNvPr id="4" name="Text Placeholder 3">
            <a:extLst>
              <a:ext uri="{FF2B5EF4-FFF2-40B4-BE49-F238E27FC236}">
                <a16:creationId xmlns:a16="http://schemas.microsoft.com/office/drawing/2014/main" id="{A331A70F-BA73-78D0-D05C-A1BDCCF0160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CD9FD9E-E05B-E8CA-267A-DC0F8EAE0347}"/>
              </a:ext>
            </a:extLst>
          </p:cNvPr>
          <p:cNvSpPr>
            <a:spLocks noGrp="1"/>
          </p:cNvSpPr>
          <p:nvPr>
            <p:ph type="title"/>
          </p:nvPr>
        </p:nvSpPr>
        <p:spPr/>
        <p:txBody>
          <a:bodyPr/>
          <a:lstStyle/>
          <a:p>
            <a:r>
              <a:rPr lang="en-US" b="1"/>
              <a:t>Company Financials: Q3 10-Q Balance Sheet (Assets)</a:t>
            </a:r>
            <a:endParaRPr lang="en-CA" b="1">
              <a:cs typeface="Arial"/>
            </a:endParaRPr>
          </a:p>
        </p:txBody>
      </p:sp>
      <p:pic>
        <p:nvPicPr>
          <p:cNvPr id="7" name="Picture 6" descr="A screenshot of a computer screen">
            <a:extLst>
              <a:ext uri="{FF2B5EF4-FFF2-40B4-BE49-F238E27FC236}">
                <a16:creationId xmlns:a16="http://schemas.microsoft.com/office/drawing/2014/main" id="{113FD7D6-F0B6-22B3-AD5E-D39037F06DFC}"/>
              </a:ext>
            </a:extLst>
          </p:cNvPr>
          <p:cNvPicPr>
            <a:picLocks noChangeAspect="1"/>
          </p:cNvPicPr>
          <p:nvPr/>
        </p:nvPicPr>
        <p:blipFill>
          <a:blip r:embed="rId2"/>
          <a:stretch>
            <a:fillRect/>
          </a:stretch>
        </p:blipFill>
        <p:spPr>
          <a:xfrm>
            <a:off x="1" y="1430459"/>
            <a:ext cx="10060334" cy="4903265"/>
          </a:xfrm>
          <a:prstGeom prst="rect">
            <a:avLst/>
          </a:prstGeom>
        </p:spPr>
      </p:pic>
    </p:spTree>
    <p:extLst>
      <p:ext uri="{BB962C8B-B14F-4D97-AF65-F5344CB8AC3E}">
        <p14:creationId xmlns:p14="http://schemas.microsoft.com/office/powerpoint/2010/main" val="3669276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F2D14-4066-DB08-4F17-61937271D1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3EDE2E-C1C1-D542-78FE-F12FC3A19268}"/>
              </a:ext>
            </a:extLst>
          </p:cNvPr>
          <p:cNvSpPr>
            <a:spLocks noGrp="1"/>
          </p:cNvSpPr>
          <p:nvPr>
            <p:ph type="body" sz="quarter" idx="12"/>
          </p:nvPr>
        </p:nvSpPr>
        <p:spPr/>
        <p:txBody>
          <a:bodyPr/>
          <a:lstStyle/>
          <a:p>
            <a:r>
              <a:rPr lang="en-US"/>
              <a:t>Unaudited and expressed in $mm of USD</a:t>
            </a:r>
            <a:endParaRPr lang="en-CA"/>
          </a:p>
        </p:txBody>
      </p:sp>
      <p:sp>
        <p:nvSpPr>
          <p:cNvPr id="3" name="Footer Placeholder 2">
            <a:extLst>
              <a:ext uri="{FF2B5EF4-FFF2-40B4-BE49-F238E27FC236}">
                <a16:creationId xmlns:a16="http://schemas.microsoft.com/office/drawing/2014/main" id="{6A11D463-1B38-E52B-83F7-0B60DED0C863}"/>
              </a:ext>
            </a:extLst>
          </p:cNvPr>
          <p:cNvSpPr>
            <a:spLocks noGrp="1"/>
          </p:cNvSpPr>
          <p:nvPr>
            <p:ph type="ftr" sz="quarter" idx="13"/>
          </p:nvPr>
        </p:nvSpPr>
        <p:spPr/>
        <p:txBody>
          <a:bodyPr/>
          <a:lstStyle/>
          <a:p>
            <a:r>
              <a:rPr lang="en-US">
                <a:ea typeface="LF_Kai"/>
                <a:cs typeface="Arial"/>
              </a:rPr>
              <a:t>Source(s): Company filings</a:t>
            </a:r>
          </a:p>
          <a:p>
            <a:endParaRPr lang="en-US">
              <a:ea typeface="LF_Kai"/>
              <a:cs typeface="Arial"/>
            </a:endParaRPr>
          </a:p>
          <a:p>
            <a:endParaRPr lang="en-US"/>
          </a:p>
          <a:p>
            <a:endParaRPr lang="en-CA"/>
          </a:p>
          <a:p>
            <a:endParaRPr lang="en-CA"/>
          </a:p>
        </p:txBody>
      </p:sp>
      <p:sp>
        <p:nvSpPr>
          <p:cNvPr id="4" name="Text Placeholder 3">
            <a:extLst>
              <a:ext uri="{FF2B5EF4-FFF2-40B4-BE49-F238E27FC236}">
                <a16:creationId xmlns:a16="http://schemas.microsoft.com/office/drawing/2014/main" id="{91ECE7E9-2F13-E9E6-FBA2-1A7E4DD2C293}"/>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E5993A8B-BEF2-EABA-80FE-BE128D084D69}"/>
              </a:ext>
            </a:extLst>
          </p:cNvPr>
          <p:cNvSpPr>
            <a:spLocks noGrp="1"/>
          </p:cNvSpPr>
          <p:nvPr>
            <p:ph type="title"/>
          </p:nvPr>
        </p:nvSpPr>
        <p:spPr/>
        <p:txBody>
          <a:bodyPr/>
          <a:lstStyle/>
          <a:p>
            <a:r>
              <a:rPr lang="en-US" b="1"/>
              <a:t>Company Financials: Q3 10-Q Balance Sheet (Liabilities and SE)</a:t>
            </a:r>
            <a:endParaRPr lang="en-CA" b="1">
              <a:cs typeface="Arial"/>
            </a:endParaRPr>
          </a:p>
        </p:txBody>
      </p:sp>
      <p:pic>
        <p:nvPicPr>
          <p:cNvPr id="7" name="Picture 6" descr="A close-up of a financial statement&#10;&#10;AI-generated content may be incorrect.">
            <a:extLst>
              <a:ext uri="{FF2B5EF4-FFF2-40B4-BE49-F238E27FC236}">
                <a16:creationId xmlns:a16="http://schemas.microsoft.com/office/drawing/2014/main" id="{43A134E5-6800-B528-2250-DF08F4044854}"/>
              </a:ext>
            </a:extLst>
          </p:cNvPr>
          <p:cNvPicPr>
            <a:picLocks noChangeAspect="1"/>
          </p:cNvPicPr>
          <p:nvPr/>
        </p:nvPicPr>
        <p:blipFill>
          <a:blip r:embed="rId2"/>
          <a:stretch>
            <a:fillRect/>
          </a:stretch>
        </p:blipFill>
        <p:spPr>
          <a:xfrm>
            <a:off x="210677" y="1169239"/>
            <a:ext cx="9671849" cy="5491436"/>
          </a:xfrm>
          <a:prstGeom prst="rect">
            <a:avLst/>
          </a:prstGeom>
        </p:spPr>
      </p:pic>
    </p:spTree>
    <p:extLst>
      <p:ext uri="{BB962C8B-B14F-4D97-AF65-F5344CB8AC3E}">
        <p14:creationId xmlns:p14="http://schemas.microsoft.com/office/powerpoint/2010/main" val="1571735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8087C-3792-E02F-A1DB-43E42BDECC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64F27D0-3CCC-CDC5-BCAD-25B920EF5D72}"/>
              </a:ext>
            </a:extLst>
          </p:cNvPr>
          <p:cNvSpPr>
            <a:spLocks noGrp="1"/>
          </p:cNvSpPr>
          <p:nvPr>
            <p:ph type="body" sz="quarter" idx="12"/>
          </p:nvPr>
        </p:nvSpPr>
        <p:spPr/>
        <p:txBody>
          <a:bodyPr/>
          <a:lstStyle/>
          <a:p>
            <a:r>
              <a:rPr lang="en-US"/>
              <a:t>Figures expressed in $mm of USD</a:t>
            </a:r>
            <a:endParaRPr lang="en-CA"/>
          </a:p>
        </p:txBody>
      </p:sp>
      <p:sp>
        <p:nvSpPr>
          <p:cNvPr id="3" name="Footer Placeholder 2">
            <a:extLst>
              <a:ext uri="{FF2B5EF4-FFF2-40B4-BE49-F238E27FC236}">
                <a16:creationId xmlns:a16="http://schemas.microsoft.com/office/drawing/2014/main" id="{7B174A43-7736-D6DD-C339-247ECE4FD6A0}"/>
              </a:ext>
            </a:extLst>
          </p:cNvPr>
          <p:cNvSpPr>
            <a:spLocks noGrp="1"/>
          </p:cNvSpPr>
          <p:nvPr>
            <p:ph type="ftr" sz="quarter" idx="13"/>
          </p:nvPr>
        </p:nvSpPr>
        <p:spPr/>
        <p:txBody>
          <a:bodyPr/>
          <a:lstStyle/>
          <a:p>
            <a:r>
              <a:rPr lang="en-US">
                <a:ea typeface="LF_Kai"/>
                <a:cs typeface="Arial"/>
              </a:rPr>
              <a:t>Source(s): Company filings</a:t>
            </a:r>
          </a:p>
          <a:p>
            <a:endParaRPr lang="en-US"/>
          </a:p>
          <a:p>
            <a:endParaRPr lang="en-CA"/>
          </a:p>
          <a:p>
            <a:endParaRPr lang="en-CA"/>
          </a:p>
        </p:txBody>
      </p:sp>
      <p:sp>
        <p:nvSpPr>
          <p:cNvPr id="4" name="Text Placeholder 3">
            <a:extLst>
              <a:ext uri="{FF2B5EF4-FFF2-40B4-BE49-F238E27FC236}">
                <a16:creationId xmlns:a16="http://schemas.microsoft.com/office/drawing/2014/main" id="{780FEB29-97F3-EED4-91CC-45598E5947FA}"/>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2848B42-30CE-8C41-C0EC-75E53B7FBF4B}"/>
              </a:ext>
            </a:extLst>
          </p:cNvPr>
          <p:cNvSpPr>
            <a:spLocks noGrp="1"/>
          </p:cNvSpPr>
          <p:nvPr>
            <p:ph type="title"/>
          </p:nvPr>
        </p:nvSpPr>
        <p:spPr/>
        <p:txBody>
          <a:bodyPr/>
          <a:lstStyle/>
          <a:p>
            <a:r>
              <a:rPr lang="en-US" b="1"/>
              <a:t>Company Financials: 2024 10-K Balance Sheet (Assets)</a:t>
            </a:r>
            <a:endParaRPr lang="en-CA" b="1">
              <a:cs typeface="Arial"/>
            </a:endParaRPr>
          </a:p>
        </p:txBody>
      </p:sp>
      <p:pic>
        <p:nvPicPr>
          <p:cNvPr id="10" name="Picture 9">
            <a:extLst>
              <a:ext uri="{FF2B5EF4-FFF2-40B4-BE49-F238E27FC236}">
                <a16:creationId xmlns:a16="http://schemas.microsoft.com/office/drawing/2014/main" id="{20EA64A4-D61B-394A-752C-F63DDCF48115}"/>
              </a:ext>
            </a:extLst>
          </p:cNvPr>
          <p:cNvPicPr>
            <a:picLocks noChangeAspect="1"/>
          </p:cNvPicPr>
          <p:nvPr/>
        </p:nvPicPr>
        <p:blipFill>
          <a:blip r:embed="rId2"/>
          <a:stretch>
            <a:fillRect/>
          </a:stretch>
        </p:blipFill>
        <p:spPr>
          <a:xfrm>
            <a:off x="163286" y="1132114"/>
            <a:ext cx="9566502" cy="5464629"/>
          </a:xfrm>
          <a:prstGeom prst="rect">
            <a:avLst/>
          </a:prstGeom>
        </p:spPr>
      </p:pic>
    </p:spTree>
    <p:extLst>
      <p:ext uri="{BB962C8B-B14F-4D97-AF65-F5344CB8AC3E}">
        <p14:creationId xmlns:p14="http://schemas.microsoft.com/office/powerpoint/2010/main" val="2012805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BDFAD-9EBA-3C27-0FD2-6B50461C9F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F0243DA-3B2B-5A99-4B4E-9E1E1D3DC9D2}"/>
              </a:ext>
            </a:extLst>
          </p:cNvPr>
          <p:cNvSpPr>
            <a:spLocks noGrp="1"/>
          </p:cNvSpPr>
          <p:nvPr>
            <p:ph type="body" sz="quarter" idx="12"/>
          </p:nvPr>
        </p:nvSpPr>
        <p:spPr/>
        <p:txBody>
          <a:bodyPr/>
          <a:lstStyle/>
          <a:p>
            <a:r>
              <a:rPr lang="en-US"/>
              <a:t>Figures expressed in $mm of USD</a:t>
            </a:r>
            <a:endParaRPr lang="en-CA"/>
          </a:p>
        </p:txBody>
      </p:sp>
      <p:sp>
        <p:nvSpPr>
          <p:cNvPr id="3" name="Footer Placeholder 2">
            <a:extLst>
              <a:ext uri="{FF2B5EF4-FFF2-40B4-BE49-F238E27FC236}">
                <a16:creationId xmlns:a16="http://schemas.microsoft.com/office/drawing/2014/main" id="{6045F9E0-98D8-1A71-D6FC-F64CF9048391}"/>
              </a:ext>
            </a:extLst>
          </p:cNvPr>
          <p:cNvSpPr>
            <a:spLocks noGrp="1"/>
          </p:cNvSpPr>
          <p:nvPr>
            <p:ph type="ftr" sz="quarter" idx="13"/>
          </p:nvPr>
        </p:nvSpPr>
        <p:spPr/>
        <p:txBody>
          <a:bodyPr/>
          <a:lstStyle/>
          <a:p>
            <a:r>
              <a:rPr lang="en-US">
                <a:ea typeface="LF_Kai"/>
                <a:cs typeface="Arial"/>
              </a:rPr>
              <a:t>Source(s): Company filings</a:t>
            </a:r>
          </a:p>
          <a:p>
            <a:endParaRPr lang="en-US">
              <a:ea typeface="LF_Kai"/>
              <a:cs typeface="Arial"/>
            </a:endParaRPr>
          </a:p>
          <a:p>
            <a:endParaRPr lang="en-US"/>
          </a:p>
          <a:p>
            <a:endParaRPr lang="en-CA"/>
          </a:p>
          <a:p>
            <a:endParaRPr lang="en-CA"/>
          </a:p>
        </p:txBody>
      </p:sp>
      <p:sp>
        <p:nvSpPr>
          <p:cNvPr id="4" name="Text Placeholder 3">
            <a:extLst>
              <a:ext uri="{FF2B5EF4-FFF2-40B4-BE49-F238E27FC236}">
                <a16:creationId xmlns:a16="http://schemas.microsoft.com/office/drawing/2014/main" id="{AF7183B8-D081-61EC-EA55-26C87273D8A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C0B5C47-111D-7F76-447D-696D130DCBE9}"/>
              </a:ext>
            </a:extLst>
          </p:cNvPr>
          <p:cNvSpPr>
            <a:spLocks noGrp="1"/>
          </p:cNvSpPr>
          <p:nvPr>
            <p:ph type="title"/>
          </p:nvPr>
        </p:nvSpPr>
        <p:spPr>
          <a:xfrm>
            <a:off x="331787" y="242294"/>
            <a:ext cx="9761608" cy="624033"/>
          </a:xfrm>
        </p:spPr>
        <p:txBody>
          <a:bodyPr/>
          <a:lstStyle/>
          <a:p>
            <a:r>
              <a:rPr lang="en-US" b="1"/>
              <a:t>Company Financials: 2024 10-K Balance Sheet (Liabilities and SE)</a:t>
            </a:r>
            <a:endParaRPr lang="en-CA" b="1">
              <a:cs typeface="Arial"/>
            </a:endParaRPr>
          </a:p>
        </p:txBody>
      </p:sp>
      <p:pic>
        <p:nvPicPr>
          <p:cNvPr id="7" name="Picture 6">
            <a:extLst>
              <a:ext uri="{FF2B5EF4-FFF2-40B4-BE49-F238E27FC236}">
                <a16:creationId xmlns:a16="http://schemas.microsoft.com/office/drawing/2014/main" id="{797F538D-7A54-0B86-45FC-766095AD4E62}"/>
              </a:ext>
            </a:extLst>
          </p:cNvPr>
          <p:cNvPicPr>
            <a:picLocks noChangeAspect="1"/>
          </p:cNvPicPr>
          <p:nvPr/>
        </p:nvPicPr>
        <p:blipFill>
          <a:blip r:embed="rId2"/>
          <a:stretch>
            <a:fillRect/>
          </a:stretch>
        </p:blipFill>
        <p:spPr>
          <a:xfrm>
            <a:off x="331786" y="1186543"/>
            <a:ext cx="9398001" cy="5540828"/>
          </a:xfrm>
          <a:prstGeom prst="rect">
            <a:avLst/>
          </a:prstGeom>
        </p:spPr>
      </p:pic>
    </p:spTree>
    <p:extLst>
      <p:ext uri="{BB962C8B-B14F-4D97-AF65-F5344CB8AC3E}">
        <p14:creationId xmlns:p14="http://schemas.microsoft.com/office/powerpoint/2010/main" val="3378374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35DEA-3BF1-C474-F9AB-2C1EEC587A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5319C5-CDCB-C492-5B2B-4F049E0DC6BC}"/>
              </a:ext>
            </a:extLst>
          </p:cNvPr>
          <p:cNvSpPr>
            <a:spLocks noGrp="1"/>
          </p:cNvSpPr>
          <p:nvPr>
            <p:ph type="body" sz="quarter" idx="12"/>
          </p:nvPr>
        </p:nvSpPr>
        <p:spPr/>
        <p:txBody>
          <a:bodyPr/>
          <a:lstStyle/>
          <a:p>
            <a:r>
              <a:rPr lang="en-US"/>
              <a:t>Figures expressed in $mm of USD, except per share amounts</a:t>
            </a:r>
            <a:endParaRPr lang="en-CA"/>
          </a:p>
        </p:txBody>
      </p:sp>
      <p:sp>
        <p:nvSpPr>
          <p:cNvPr id="3" name="Footer Placeholder 2">
            <a:extLst>
              <a:ext uri="{FF2B5EF4-FFF2-40B4-BE49-F238E27FC236}">
                <a16:creationId xmlns:a16="http://schemas.microsoft.com/office/drawing/2014/main" id="{9AA99251-A6C8-5B94-0E16-84ADBC162446}"/>
              </a:ext>
            </a:extLst>
          </p:cNvPr>
          <p:cNvSpPr>
            <a:spLocks noGrp="1"/>
          </p:cNvSpPr>
          <p:nvPr>
            <p:ph type="ftr" sz="quarter" idx="13"/>
          </p:nvPr>
        </p:nvSpPr>
        <p:spPr/>
        <p:txBody>
          <a:bodyPr/>
          <a:lstStyle/>
          <a:p>
            <a:r>
              <a:rPr lang="en-US">
                <a:ea typeface="LF_Kai"/>
                <a:cs typeface="Arial"/>
              </a:rPr>
              <a:t>Source(s): Company filings</a:t>
            </a:r>
          </a:p>
          <a:p>
            <a:endParaRPr lang="en-US">
              <a:ea typeface="LF_Kai"/>
              <a:cs typeface="Arial"/>
            </a:endParaRPr>
          </a:p>
          <a:p>
            <a:endParaRPr lang="en-US">
              <a:ea typeface="LF_Kai"/>
              <a:cs typeface="Arial"/>
            </a:endParaRPr>
          </a:p>
          <a:p>
            <a:endParaRPr lang="en-US"/>
          </a:p>
          <a:p>
            <a:endParaRPr lang="en-CA"/>
          </a:p>
          <a:p>
            <a:endParaRPr lang="en-CA"/>
          </a:p>
        </p:txBody>
      </p:sp>
      <p:sp>
        <p:nvSpPr>
          <p:cNvPr id="4" name="Text Placeholder 3">
            <a:extLst>
              <a:ext uri="{FF2B5EF4-FFF2-40B4-BE49-F238E27FC236}">
                <a16:creationId xmlns:a16="http://schemas.microsoft.com/office/drawing/2014/main" id="{E8379733-8F3B-7DFE-B211-3E6F725664FB}"/>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34945FB-3C6A-94FC-BB9C-092B721DC2F9}"/>
              </a:ext>
            </a:extLst>
          </p:cNvPr>
          <p:cNvSpPr>
            <a:spLocks noGrp="1"/>
          </p:cNvSpPr>
          <p:nvPr>
            <p:ph type="title"/>
          </p:nvPr>
        </p:nvSpPr>
        <p:spPr/>
        <p:txBody>
          <a:bodyPr/>
          <a:lstStyle/>
          <a:p>
            <a:r>
              <a:rPr lang="en-US" b="1"/>
              <a:t>Company Financials: 2024 10-K Statement of Income</a:t>
            </a:r>
            <a:endParaRPr lang="en-CA" b="1">
              <a:cs typeface="Arial"/>
            </a:endParaRPr>
          </a:p>
        </p:txBody>
      </p:sp>
      <p:pic>
        <p:nvPicPr>
          <p:cNvPr id="8" name="Picture 7">
            <a:extLst>
              <a:ext uri="{FF2B5EF4-FFF2-40B4-BE49-F238E27FC236}">
                <a16:creationId xmlns:a16="http://schemas.microsoft.com/office/drawing/2014/main" id="{95A3F3C9-614D-3553-B0DC-537E75B2FFBA}"/>
              </a:ext>
            </a:extLst>
          </p:cNvPr>
          <p:cNvPicPr>
            <a:picLocks noChangeAspect="1"/>
          </p:cNvPicPr>
          <p:nvPr/>
        </p:nvPicPr>
        <p:blipFill>
          <a:blip r:embed="rId2"/>
          <a:stretch>
            <a:fillRect/>
          </a:stretch>
        </p:blipFill>
        <p:spPr>
          <a:xfrm>
            <a:off x="185056" y="1076325"/>
            <a:ext cx="9544731" cy="5619750"/>
          </a:xfrm>
          <a:prstGeom prst="rect">
            <a:avLst/>
          </a:prstGeom>
        </p:spPr>
      </p:pic>
    </p:spTree>
    <p:extLst>
      <p:ext uri="{BB962C8B-B14F-4D97-AF65-F5344CB8AC3E}">
        <p14:creationId xmlns:p14="http://schemas.microsoft.com/office/powerpoint/2010/main" val="1152033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AB7BD-B7EE-7700-6DAD-0B98DA9DB7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450B75-0E68-4F0E-7130-C48A00991D4A}"/>
              </a:ext>
            </a:extLst>
          </p:cNvPr>
          <p:cNvSpPr>
            <a:spLocks noGrp="1"/>
          </p:cNvSpPr>
          <p:nvPr>
            <p:ph type="body" sz="quarter" idx="12"/>
          </p:nvPr>
        </p:nvSpPr>
        <p:spPr/>
        <p:txBody>
          <a:bodyPr/>
          <a:lstStyle/>
          <a:p>
            <a:r>
              <a:rPr lang="en-US"/>
              <a:t>Unaudited, expressed in $mm of USD, except per share amounts</a:t>
            </a:r>
            <a:endParaRPr lang="en-CA"/>
          </a:p>
        </p:txBody>
      </p:sp>
      <p:sp>
        <p:nvSpPr>
          <p:cNvPr id="3" name="Footer Placeholder 2">
            <a:extLst>
              <a:ext uri="{FF2B5EF4-FFF2-40B4-BE49-F238E27FC236}">
                <a16:creationId xmlns:a16="http://schemas.microsoft.com/office/drawing/2014/main" id="{C330A64B-4926-1959-9B83-AC95AF807880}"/>
              </a:ext>
            </a:extLst>
          </p:cNvPr>
          <p:cNvSpPr>
            <a:spLocks noGrp="1"/>
          </p:cNvSpPr>
          <p:nvPr>
            <p:ph type="ftr" sz="quarter" idx="13"/>
          </p:nvPr>
        </p:nvSpPr>
        <p:spPr/>
        <p:txBody>
          <a:bodyPr/>
          <a:lstStyle/>
          <a:p>
            <a:r>
              <a:rPr lang="en-US">
                <a:ea typeface="LF_Kai"/>
                <a:cs typeface="Arial"/>
              </a:rPr>
              <a:t>Source(s): Company filings</a:t>
            </a:r>
          </a:p>
          <a:p>
            <a:endParaRPr lang="en-US"/>
          </a:p>
          <a:p>
            <a:endParaRPr lang="en-CA"/>
          </a:p>
          <a:p>
            <a:endParaRPr lang="en-CA"/>
          </a:p>
        </p:txBody>
      </p:sp>
      <p:sp>
        <p:nvSpPr>
          <p:cNvPr id="4" name="Text Placeholder 3">
            <a:extLst>
              <a:ext uri="{FF2B5EF4-FFF2-40B4-BE49-F238E27FC236}">
                <a16:creationId xmlns:a16="http://schemas.microsoft.com/office/drawing/2014/main" id="{B67AAD50-6898-0F05-3812-E52D19ECC2BC}"/>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F380DAE6-A78A-F2DF-1098-5C70C3A4D2C9}"/>
              </a:ext>
            </a:extLst>
          </p:cNvPr>
          <p:cNvSpPr>
            <a:spLocks noGrp="1"/>
          </p:cNvSpPr>
          <p:nvPr>
            <p:ph type="title"/>
          </p:nvPr>
        </p:nvSpPr>
        <p:spPr/>
        <p:txBody>
          <a:bodyPr/>
          <a:lstStyle/>
          <a:p>
            <a:r>
              <a:rPr lang="en-US" b="1"/>
              <a:t>Company Financials: Q3 10-Q Statement of Income </a:t>
            </a:r>
            <a:endParaRPr lang="en-CA" b="1">
              <a:cs typeface="Arial"/>
            </a:endParaRPr>
          </a:p>
        </p:txBody>
      </p:sp>
      <p:pic>
        <p:nvPicPr>
          <p:cNvPr id="7" name="Picture 6" descr="A close-up of a report&#10;&#10;AI-generated content may be incorrect.">
            <a:extLst>
              <a:ext uri="{FF2B5EF4-FFF2-40B4-BE49-F238E27FC236}">
                <a16:creationId xmlns:a16="http://schemas.microsoft.com/office/drawing/2014/main" id="{F16A7290-AD35-7CF4-B023-7666A352B312}"/>
              </a:ext>
            </a:extLst>
          </p:cNvPr>
          <p:cNvPicPr>
            <a:picLocks noChangeAspect="1"/>
          </p:cNvPicPr>
          <p:nvPr/>
        </p:nvPicPr>
        <p:blipFill>
          <a:blip r:embed="rId2"/>
          <a:stretch>
            <a:fillRect/>
          </a:stretch>
        </p:blipFill>
        <p:spPr>
          <a:xfrm>
            <a:off x="258444" y="1152525"/>
            <a:ext cx="9354440" cy="5878153"/>
          </a:xfrm>
          <a:prstGeom prst="rect">
            <a:avLst/>
          </a:prstGeom>
        </p:spPr>
      </p:pic>
    </p:spTree>
    <p:extLst>
      <p:ext uri="{BB962C8B-B14F-4D97-AF65-F5344CB8AC3E}">
        <p14:creationId xmlns:p14="http://schemas.microsoft.com/office/powerpoint/2010/main" val="284961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3A31-7C2F-16CA-1E0B-057C643D57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E7512E-5978-5F32-8EC9-10446B3AD1A6}"/>
              </a:ext>
            </a:extLst>
          </p:cNvPr>
          <p:cNvSpPr>
            <a:spLocks noGrp="1"/>
          </p:cNvSpPr>
          <p:nvPr>
            <p:ph type="body" sz="quarter" idx="12"/>
          </p:nvPr>
        </p:nvSpPr>
        <p:spPr/>
        <p:txBody>
          <a:bodyPr/>
          <a:lstStyle/>
          <a:p>
            <a:r>
              <a:rPr lang="en-US"/>
              <a:t>Cash flows from operating activities ($mm USD)  </a:t>
            </a:r>
            <a:endParaRPr lang="en-CA"/>
          </a:p>
        </p:txBody>
      </p:sp>
      <p:sp>
        <p:nvSpPr>
          <p:cNvPr id="3" name="Footer Placeholder 2">
            <a:extLst>
              <a:ext uri="{FF2B5EF4-FFF2-40B4-BE49-F238E27FC236}">
                <a16:creationId xmlns:a16="http://schemas.microsoft.com/office/drawing/2014/main" id="{7E85D0A0-D3BB-81A0-DA23-AD9EA35D00DA}"/>
              </a:ext>
            </a:extLst>
          </p:cNvPr>
          <p:cNvSpPr>
            <a:spLocks noGrp="1"/>
          </p:cNvSpPr>
          <p:nvPr>
            <p:ph type="ftr" sz="quarter" idx="13"/>
          </p:nvPr>
        </p:nvSpPr>
        <p:spPr/>
        <p:txBody>
          <a:bodyPr/>
          <a:lstStyle/>
          <a:p>
            <a:r>
              <a:rPr lang="en-US">
                <a:cs typeface="Arial"/>
              </a:rPr>
              <a:t>Source(s): Company filings</a:t>
            </a:r>
          </a:p>
          <a:p>
            <a:endParaRPr lang="en-US">
              <a:cs typeface="Arial"/>
            </a:endParaRPr>
          </a:p>
          <a:p>
            <a:endParaRPr lang="en-US">
              <a:cs typeface="Arial"/>
            </a:endParaRPr>
          </a:p>
          <a:p>
            <a:endParaRPr lang="en-US"/>
          </a:p>
          <a:p>
            <a:endParaRPr lang="en-CA"/>
          </a:p>
          <a:p>
            <a:endParaRPr lang="en-CA"/>
          </a:p>
        </p:txBody>
      </p:sp>
      <p:sp>
        <p:nvSpPr>
          <p:cNvPr id="4" name="Text Placeholder 3">
            <a:extLst>
              <a:ext uri="{FF2B5EF4-FFF2-40B4-BE49-F238E27FC236}">
                <a16:creationId xmlns:a16="http://schemas.microsoft.com/office/drawing/2014/main" id="{C7817A53-E3C6-A1A6-AF14-62EEA4EA887E}"/>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B8CEC6A-FA1B-6A6B-ED3E-002214B311D7}"/>
              </a:ext>
            </a:extLst>
          </p:cNvPr>
          <p:cNvSpPr>
            <a:spLocks noGrp="1"/>
          </p:cNvSpPr>
          <p:nvPr>
            <p:ph type="title"/>
          </p:nvPr>
        </p:nvSpPr>
        <p:spPr/>
        <p:txBody>
          <a:bodyPr/>
          <a:lstStyle/>
          <a:p>
            <a:r>
              <a:rPr lang="en-US" b="1"/>
              <a:t>Company Financials: 2024 10-K Statement of Cash Flows</a:t>
            </a:r>
            <a:endParaRPr lang="en-CA" b="1">
              <a:cs typeface="Arial"/>
            </a:endParaRPr>
          </a:p>
        </p:txBody>
      </p:sp>
      <p:pic>
        <p:nvPicPr>
          <p:cNvPr id="9" name="Picture 8">
            <a:extLst>
              <a:ext uri="{FF2B5EF4-FFF2-40B4-BE49-F238E27FC236}">
                <a16:creationId xmlns:a16="http://schemas.microsoft.com/office/drawing/2014/main" id="{89AEDCB1-D09D-2473-7E6C-40B4CECF7A76}"/>
              </a:ext>
            </a:extLst>
          </p:cNvPr>
          <p:cNvPicPr>
            <a:picLocks noChangeAspect="1"/>
          </p:cNvPicPr>
          <p:nvPr/>
        </p:nvPicPr>
        <p:blipFill>
          <a:blip r:embed="rId2"/>
          <a:stretch>
            <a:fillRect/>
          </a:stretch>
        </p:blipFill>
        <p:spPr>
          <a:xfrm>
            <a:off x="239486" y="1219200"/>
            <a:ext cx="9490301" cy="5421086"/>
          </a:xfrm>
          <a:prstGeom prst="rect">
            <a:avLst/>
          </a:prstGeom>
        </p:spPr>
      </p:pic>
    </p:spTree>
    <p:extLst>
      <p:ext uri="{BB962C8B-B14F-4D97-AF65-F5344CB8AC3E}">
        <p14:creationId xmlns:p14="http://schemas.microsoft.com/office/powerpoint/2010/main" val="3665910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2DBCF-C8D7-7BB4-7FDC-0ACA5E7CBAD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1B839C4-DC2C-0631-112C-ED9FE6ED4500}"/>
              </a:ext>
            </a:extLst>
          </p:cNvPr>
          <p:cNvSpPr>
            <a:spLocks noGrp="1"/>
          </p:cNvSpPr>
          <p:nvPr>
            <p:ph type="body" sz="quarter" idx="12"/>
          </p:nvPr>
        </p:nvSpPr>
        <p:spPr/>
        <p:txBody>
          <a:bodyPr/>
          <a:lstStyle/>
          <a:p>
            <a:r>
              <a:rPr lang="en-US"/>
              <a:t>Cash flows from investing and financing activities ($mm USD)  </a:t>
            </a:r>
            <a:endParaRPr lang="en-CA"/>
          </a:p>
        </p:txBody>
      </p:sp>
      <p:sp>
        <p:nvSpPr>
          <p:cNvPr id="3" name="Footer Placeholder 2">
            <a:extLst>
              <a:ext uri="{FF2B5EF4-FFF2-40B4-BE49-F238E27FC236}">
                <a16:creationId xmlns:a16="http://schemas.microsoft.com/office/drawing/2014/main" id="{A0D54815-C513-DA23-CDD1-7FAB30F14DFD}"/>
              </a:ext>
            </a:extLst>
          </p:cNvPr>
          <p:cNvSpPr>
            <a:spLocks noGrp="1"/>
          </p:cNvSpPr>
          <p:nvPr>
            <p:ph type="ftr" sz="quarter" idx="13"/>
          </p:nvPr>
        </p:nvSpPr>
        <p:spPr/>
        <p:txBody>
          <a:bodyPr/>
          <a:lstStyle/>
          <a:p>
            <a:r>
              <a:rPr lang="en-US">
                <a:cs typeface="Arial"/>
              </a:rPr>
              <a:t>Source(s): Company filings</a:t>
            </a:r>
          </a:p>
          <a:p>
            <a:endParaRPr lang="en-US">
              <a:cs typeface="Arial"/>
            </a:endParaRPr>
          </a:p>
          <a:p>
            <a:endParaRPr lang="en-US">
              <a:cs typeface="Arial"/>
            </a:endParaRPr>
          </a:p>
          <a:p>
            <a:endParaRPr lang="en-US"/>
          </a:p>
          <a:p>
            <a:endParaRPr lang="en-CA"/>
          </a:p>
          <a:p>
            <a:endParaRPr lang="en-CA"/>
          </a:p>
        </p:txBody>
      </p:sp>
      <p:sp>
        <p:nvSpPr>
          <p:cNvPr id="4" name="Text Placeholder 3">
            <a:extLst>
              <a:ext uri="{FF2B5EF4-FFF2-40B4-BE49-F238E27FC236}">
                <a16:creationId xmlns:a16="http://schemas.microsoft.com/office/drawing/2014/main" id="{6B952BB5-E6A5-974F-D033-302DD0152C56}"/>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F6DB6B46-D06C-2FE8-BE10-1A777609AA3C}"/>
              </a:ext>
            </a:extLst>
          </p:cNvPr>
          <p:cNvSpPr>
            <a:spLocks noGrp="1"/>
          </p:cNvSpPr>
          <p:nvPr>
            <p:ph type="title"/>
          </p:nvPr>
        </p:nvSpPr>
        <p:spPr/>
        <p:txBody>
          <a:bodyPr/>
          <a:lstStyle/>
          <a:p>
            <a:r>
              <a:rPr lang="en-US" b="1"/>
              <a:t>Company Financials: 2024 10-K Statement of Cash Flows</a:t>
            </a:r>
            <a:endParaRPr lang="en-CA" b="1">
              <a:cs typeface="Arial"/>
            </a:endParaRPr>
          </a:p>
        </p:txBody>
      </p:sp>
      <p:pic>
        <p:nvPicPr>
          <p:cNvPr id="7" name="Picture 6">
            <a:extLst>
              <a:ext uri="{FF2B5EF4-FFF2-40B4-BE49-F238E27FC236}">
                <a16:creationId xmlns:a16="http://schemas.microsoft.com/office/drawing/2014/main" id="{415D8961-0D41-6EE0-AE3E-10C0C9EA2C81}"/>
              </a:ext>
            </a:extLst>
          </p:cNvPr>
          <p:cNvPicPr>
            <a:picLocks noChangeAspect="1"/>
          </p:cNvPicPr>
          <p:nvPr/>
        </p:nvPicPr>
        <p:blipFill>
          <a:blip r:embed="rId2"/>
          <a:stretch>
            <a:fillRect/>
          </a:stretch>
        </p:blipFill>
        <p:spPr>
          <a:xfrm>
            <a:off x="331787" y="1295401"/>
            <a:ext cx="9398001" cy="5290456"/>
          </a:xfrm>
          <a:prstGeom prst="rect">
            <a:avLst/>
          </a:prstGeom>
        </p:spPr>
      </p:pic>
    </p:spTree>
    <p:extLst>
      <p:ext uri="{BB962C8B-B14F-4D97-AF65-F5344CB8AC3E}">
        <p14:creationId xmlns:p14="http://schemas.microsoft.com/office/powerpoint/2010/main" val="3778489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C24F51-4BB6-EB46-45E5-5C58ECD328E5}"/>
              </a:ext>
            </a:extLst>
          </p:cNvPr>
          <p:cNvSpPr/>
          <p:nvPr/>
        </p:nvSpPr>
        <p:spPr bwMode="auto">
          <a:xfrm>
            <a:off x="406400" y="2560320"/>
            <a:ext cx="2521882" cy="3633932"/>
          </a:xfrm>
          <a:prstGeom prst="rect">
            <a:avLst/>
          </a:prstGeom>
          <a:solidFill>
            <a:schemeClr val="accent3"/>
          </a:solidFill>
          <a:ln w="28575" cap="flat" cmpd="sng" algn="ctr">
            <a:solidFill>
              <a:schemeClr val="accent2">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 name="Footer Placeholder 1">
            <a:extLst>
              <a:ext uri="{FF2B5EF4-FFF2-40B4-BE49-F238E27FC236}">
                <a16:creationId xmlns:a16="http://schemas.microsoft.com/office/drawing/2014/main" id="{475A0749-0E36-734F-AC2F-5A79B1DBBCF0}"/>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65BD164A-D1EE-1382-BBC9-D492BF58299E}"/>
              </a:ext>
            </a:extLst>
          </p:cNvPr>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Mineral Resources</a:t>
            </a:r>
          </a:p>
        </p:txBody>
      </p:sp>
      <p:sp>
        <p:nvSpPr>
          <p:cNvPr id="5" name="Text Placeholder 4">
            <a:extLst>
              <a:ext uri="{FF2B5EF4-FFF2-40B4-BE49-F238E27FC236}">
                <a16:creationId xmlns:a16="http://schemas.microsoft.com/office/drawing/2014/main" id="{FF0FC454-0583-A44D-51FE-D685AD8715E1}"/>
              </a:ext>
            </a:extLst>
          </p:cNvPr>
          <p:cNvSpPr>
            <a:spLocks noGrp="1"/>
          </p:cNvSpPr>
          <p:nvPr>
            <p:ph type="body" sz="quarter" idx="12"/>
          </p:nvPr>
        </p:nvSpPr>
        <p:spPr/>
        <p:txBody>
          <a:bodyPr/>
          <a:lstStyle/>
          <a:p>
            <a:endParaRPr lang="en-US"/>
          </a:p>
        </p:txBody>
      </p:sp>
      <p:sp>
        <p:nvSpPr>
          <p:cNvPr id="6" name="Rectangle 5">
            <a:extLst>
              <a:ext uri="{FF2B5EF4-FFF2-40B4-BE49-F238E27FC236}">
                <a16:creationId xmlns:a16="http://schemas.microsoft.com/office/drawing/2014/main" id="{66694075-3A14-C446-8BE7-A7E7C9AB6C88}"/>
              </a:ext>
            </a:extLst>
          </p:cNvPr>
          <p:cNvSpPr/>
          <p:nvPr/>
        </p:nvSpPr>
        <p:spPr bwMode="auto">
          <a:xfrm>
            <a:off x="329096" y="6289537"/>
            <a:ext cx="9400032" cy="555846"/>
          </a:xfrm>
          <a:prstGeom prst="rect">
            <a:avLst/>
          </a:prstGeom>
          <a:solidFill>
            <a:schemeClr val="bg1">
              <a:lumMod val="85000"/>
            </a:schemeClr>
          </a:solidFill>
          <a:ln w="6350">
            <a:noFill/>
          </a:ln>
          <a:effectLst/>
        </p:spPr>
        <p:style>
          <a:lnRef idx="0">
            <a:scrgbClr r="0" g="0" b="0"/>
          </a:lnRef>
          <a:fillRef idx="0">
            <a:scrgbClr r="0" g="0" b="0"/>
          </a:fillRef>
          <a:effectRef idx="0">
            <a:scrgbClr r="0" g="0" b="0"/>
          </a:effectRef>
          <a:fontRef idx="minor">
            <a:schemeClr val="lt1"/>
          </a:fontRef>
        </p:style>
        <p:txBody>
          <a:bodyPr spcFirstLastPara="0" vert="horz" wrap="square" lIns="108000" tIns="20003" rIns="108000" bIns="20003" numCol="1" spcCol="1270" anchor="ctr" anchorCtr="0">
            <a:noAutofit/>
          </a:bodyPr>
          <a:lstStyle/>
          <a:p>
            <a:pPr defTabSz="666750">
              <a:lnSpc>
                <a:spcPct val="90000"/>
              </a:lnSpc>
              <a:spcAft>
                <a:spcPct val="35000"/>
              </a:spcAft>
            </a:pPr>
            <a:r>
              <a:rPr lang="en-CA" sz="1400" b="1">
                <a:solidFill>
                  <a:schemeClr val="tx1"/>
                </a:solidFill>
                <a:cs typeface="Times"/>
              </a:rPr>
              <a:t>Miners will report Measured &amp; Indicated and Inferred Resources for assets that have passed that stage</a:t>
            </a:r>
            <a:endParaRPr lang="en-US" sz="1400" b="1">
              <a:solidFill>
                <a:schemeClr val="tx1"/>
              </a:solidFill>
              <a:latin typeface="+mn-lt"/>
              <a:ea typeface="+mn-ea"/>
              <a:cs typeface="Times"/>
            </a:endParaRPr>
          </a:p>
        </p:txBody>
      </p:sp>
      <p:graphicFrame>
        <p:nvGraphicFramePr>
          <p:cNvPr id="7" name="Table 6">
            <a:extLst>
              <a:ext uri="{FF2B5EF4-FFF2-40B4-BE49-F238E27FC236}">
                <a16:creationId xmlns:a16="http://schemas.microsoft.com/office/drawing/2014/main" id="{990A830E-75BD-E153-DF71-BDF517DEE413}"/>
              </a:ext>
            </a:extLst>
          </p:cNvPr>
          <p:cNvGraphicFramePr>
            <a:graphicFrameLocks noGrp="1"/>
          </p:cNvGraphicFramePr>
          <p:nvPr/>
        </p:nvGraphicFramePr>
        <p:xfrm>
          <a:off x="329096" y="2640492"/>
          <a:ext cx="9400032" cy="3553760"/>
        </p:xfrm>
        <a:graphic>
          <a:graphicData uri="http://schemas.openxmlformats.org/drawingml/2006/table">
            <a:tbl>
              <a:tblPr firstRow="1" bandRow="1">
                <a:tableStyleId>{2D5ABB26-0587-4C30-8999-92F81FD0307C}</a:tableStyleId>
              </a:tblPr>
              <a:tblGrid>
                <a:gridCol w="2617304">
                  <a:extLst>
                    <a:ext uri="{9D8B030D-6E8A-4147-A177-3AD203B41FA5}">
                      <a16:colId xmlns:a16="http://schemas.microsoft.com/office/drawing/2014/main" val="2628590704"/>
                    </a:ext>
                  </a:extLst>
                </a:gridCol>
                <a:gridCol w="3027680">
                  <a:extLst>
                    <a:ext uri="{9D8B030D-6E8A-4147-A177-3AD203B41FA5}">
                      <a16:colId xmlns:a16="http://schemas.microsoft.com/office/drawing/2014/main" val="3742521188"/>
                    </a:ext>
                  </a:extLst>
                </a:gridCol>
                <a:gridCol w="2001520">
                  <a:extLst>
                    <a:ext uri="{9D8B030D-6E8A-4147-A177-3AD203B41FA5}">
                      <a16:colId xmlns:a16="http://schemas.microsoft.com/office/drawing/2014/main" val="3258945090"/>
                    </a:ext>
                  </a:extLst>
                </a:gridCol>
                <a:gridCol w="1753528">
                  <a:extLst>
                    <a:ext uri="{9D8B030D-6E8A-4147-A177-3AD203B41FA5}">
                      <a16:colId xmlns:a16="http://schemas.microsoft.com/office/drawing/2014/main" val="3619320057"/>
                    </a:ext>
                  </a:extLst>
                </a:gridCol>
              </a:tblGrid>
              <a:tr h="2771589">
                <a:tc>
                  <a:txBody>
                    <a:bodyPr/>
                    <a:lstStyle/>
                    <a:p>
                      <a:endParaRPr lang="en-US"/>
                    </a:p>
                  </a:txBody>
                  <a:tcPr>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B w="3175" cap="flat" cmpd="sng" algn="ctr">
                      <a:solidFill>
                        <a:schemeClr val="bg1">
                          <a:lumMod val="65000"/>
                        </a:schemeClr>
                      </a:solidFill>
                      <a:prstDash val="sysDash"/>
                      <a:round/>
                      <a:headEnd type="none" w="med" len="med"/>
                      <a:tailEnd type="none" w="med" len="med"/>
                    </a:lnB>
                    <a:noFill/>
                  </a:tcPr>
                </a:tc>
                <a:extLst>
                  <a:ext uri="{0D108BD9-81ED-4DB2-BD59-A6C34878D82A}">
                    <a16:rowId xmlns:a16="http://schemas.microsoft.com/office/drawing/2014/main" val="3858203884"/>
                  </a:ext>
                </a:extLst>
              </a:tr>
              <a:tr h="782171">
                <a:tc>
                  <a:txBody>
                    <a:bodyPr/>
                    <a:lstStyle/>
                    <a:p>
                      <a:pPr algn="ctr"/>
                      <a:r>
                        <a:rPr lang="en-US"/>
                        <a:t>Juniors</a:t>
                      </a:r>
                    </a:p>
                  </a:txBody>
                  <a:tcPr anchor="ctr">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Intermediates</a:t>
                      </a:r>
                    </a:p>
                  </a:txBody>
                  <a:tcPr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Seniors</a:t>
                      </a:r>
                    </a:p>
                  </a:txBody>
                  <a:tcPr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Large Seniors</a:t>
                      </a:r>
                    </a:p>
                  </a:txBody>
                  <a:tcPr anchor="ctr">
                    <a:lnL w="3175" cap="flat" cmpd="sng" algn="ctr">
                      <a:solidFill>
                        <a:schemeClr val="bg1">
                          <a:lumMod val="65000"/>
                        </a:schemeClr>
                      </a:solidFill>
                      <a:prstDash val="sysDash"/>
                      <a:round/>
                      <a:headEnd type="none" w="med" len="med"/>
                      <a:tailEnd type="none" w="med" len="med"/>
                    </a:lnL>
                    <a:lnT w="3175" cap="flat" cmpd="sng" algn="ctr">
                      <a:solidFill>
                        <a:schemeClr val="bg1">
                          <a:lumMod val="65000"/>
                        </a:schemeClr>
                      </a:solidFill>
                      <a:prstDash val="sysDash"/>
                      <a:round/>
                      <a:headEnd type="none" w="med" len="med"/>
                      <a:tailEnd type="none" w="med" len="med"/>
                    </a:lnT>
                    <a:noFill/>
                  </a:tcPr>
                </a:tc>
                <a:extLst>
                  <a:ext uri="{0D108BD9-81ED-4DB2-BD59-A6C34878D82A}">
                    <a16:rowId xmlns:a16="http://schemas.microsoft.com/office/drawing/2014/main" val="3836931514"/>
                  </a:ext>
                </a:extLst>
              </a:tr>
            </a:tbl>
          </a:graphicData>
        </a:graphic>
      </p:graphicFrame>
      <p:sp>
        <p:nvSpPr>
          <p:cNvPr id="9" name="Content Placeholder 8">
            <a:extLst>
              <a:ext uri="{FF2B5EF4-FFF2-40B4-BE49-F238E27FC236}">
                <a16:creationId xmlns:a16="http://schemas.microsoft.com/office/drawing/2014/main" id="{1211E8FE-E602-10B4-46A0-10420FCD6FC2}"/>
              </a:ext>
            </a:extLst>
          </p:cNvPr>
          <p:cNvSpPr>
            <a:spLocks noGrp="1"/>
          </p:cNvSpPr>
          <p:nvPr>
            <p:ph sz="quarter" idx="14"/>
          </p:nvPr>
        </p:nvSpPr>
        <p:spPr>
          <a:xfrm>
            <a:off x="331217" y="1053646"/>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Sector classifications</a:t>
            </a:r>
          </a:p>
          <a:p>
            <a:pPr defTabSz="666750">
              <a:lnSpc>
                <a:spcPct val="90000"/>
              </a:lnSpc>
              <a:spcAft>
                <a:spcPct val="35000"/>
              </a:spcAft>
            </a:pPr>
            <a:r>
              <a:rPr lang="en-CA" sz="1600">
                <a:cs typeface="Times"/>
              </a:rPr>
              <a:t>Resource stage is typical for single-asset juniors that are drilling and could be pre-feasibility</a:t>
            </a:r>
          </a:p>
          <a:p>
            <a:pPr defTabSz="666750">
              <a:lnSpc>
                <a:spcPct val="90000"/>
              </a:lnSpc>
              <a:spcAft>
                <a:spcPct val="35000"/>
              </a:spcAft>
            </a:pPr>
            <a:r>
              <a:rPr lang="en-CA" sz="1600">
                <a:cs typeface="Times"/>
              </a:rPr>
              <a:t>Intermediate and senior/large senior miners may have some development projects that are in the resource stage</a:t>
            </a:r>
            <a:endParaRPr lang="en-US" sz="1600">
              <a:cs typeface="Times"/>
            </a:endParaRPr>
          </a:p>
        </p:txBody>
      </p:sp>
      <p:sp>
        <p:nvSpPr>
          <p:cNvPr id="28" name="TextBox 27">
            <a:extLst>
              <a:ext uri="{FF2B5EF4-FFF2-40B4-BE49-F238E27FC236}">
                <a16:creationId xmlns:a16="http://schemas.microsoft.com/office/drawing/2014/main" id="{8C8F2E50-BE3B-0835-8A83-6F3743D067B9}"/>
              </a:ext>
            </a:extLst>
          </p:cNvPr>
          <p:cNvSpPr txBox="1"/>
          <p:nvPr/>
        </p:nvSpPr>
        <p:spPr>
          <a:xfrm>
            <a:off x="-374573" y="2335576"/>
            <a:ext cx="184731" cy="369332"/>
          </a:xfrm>
          <a:prstGeom prst="rect">
            <a:avLst/>
          </a:prstGeom>
          <a:noFill/>
        </p:spPr>
        <p:txBody>
          <a:bodyPr wrap="none" rtlCol="0">
            <a:spAutoFit/>
          </a:bodyPr>
          <a:lstStyle/>
          <a:p>
            <a:endParaRPr lang="en-US"/>
          </a:p>
        </p:txBody>
      </p:sp>
      <p:pic>
        <p:nvPicPr>
          <p:cNvPr id="3" name="Logo 1">
            <a:extLst>
              <a:ext uri="{FF2B5EF4-FFF2-40B4-BE49-F238E27FC236}">
                <a16:creationId xmlns:a16="http://schemas.microsoft.com/office/drawing/2014/main" id="{FB6AB8B9-ED9F-B21E-6B8B-E761D9F0C355}"/>
              </a:ext>
            </a:extLst>
          </p:cNvPr>
          <p:cNvPicPr>
            <a:picLocks noChangeAspect="1"/>
          </p:cNvPicPr>
          <p:nvPr/>
        </p:nvPicPr>
        <p:blipFill dpi="330">
          <a:blip r:embed="rId2"/>
          <a:stretch>
            <a:fillRect/>
          </a:stretch>
        </p:blipFill>
        <p:spPr>
          <a:xfrm>
            <a:off x="1355440" y="2732274"/>
            <a:ext cx="696715" cy="538212"/>
          </a:xfrm>
          <a:prstGeom prst="rect">
            <a:avLst/>
          </a:prstGeom>
        </p:spPr>
      </p:pic>
      <p:pic>
        <p:nvPicPr>
          <p:cNvPr id="29" name="Logo 2">
            <a:extLst>
              <a:ext uri="{FF2B5EF4-FFF2-40B4-BE49-F238E27FC236}">
                <a16:creationId xmlns:a16="http://schemas.microsoft.com/office/drawing/2014/main" id="{FE7E65BD-8C62-F02A-8367-BD7BF1F409D7}"/>
              </a:ext>
            </a:extLst>
          </p:cNvPr>
          <p:cNvPicPr>
            <a:picLocks noChangeAspect="1"/>
          </p:cNvPicPr>
          <p:nvPr/>
        </p:nvPicPr>
        <p:blipFill dpi="330">
          <a:blip r:embed="rId3"/>
          <a:stretch>
            <a:fillRect/>
          </a:stretch>
        </p:blipFill>
        <p:spPr>
          <a:xfrm>
            <a:off x="3187024" y="4790611"/>
            <a:ext cx="931046" cy="419801"/>
          </a:xfrm>
          <a:prstGeom prst="rect">
            <a:avLst/>
          </a:prstGeom>
        </p:spPr>
      </p:pic>
      <p:pic>
        <p:nvPicPr>
          <p:cNvPr id="30" name="Logo 3">
            <a:extLst>
              <a:ext uri="{FF2B5EF4-FFF2-40B4-BE49-F238E27FC236}">
                <a16:creationId xmlns:a16="http://schemas.microsoft.com/office/drawing/2014/main" id="{7EDC2A6F-2F2D-4918-498A-B203E72BE49A}"/>
              </a:ext>
            </a:extLst>
          </p:cNvPr>
          <p:cNvPicPr>
            <a:picLocks noChangeAspect="1"/>
          </p:cNvPicPr>
          <p:nvPr/>
        </p:nvPicPr>
        <p:blipFill dpi="330">
          <a:blip r:embed="rId4"/>
          <a:stretch>
            <a:fillRect/>
          </a:stretch>
        </p:blipFill>
        <p:spPr>
          <a:xfrm>
            <a:off x="4653283" y="4090712"/>
            <a:ext cx="1025099" cy="366474"/>
          </a:xfrm>
          <a:prstGeom prst="rect">
            <a:avLst/>
          </a:prstGeom>
        </p:spPr>
      </p:pic>
      <p:pic>
        <p:nvPicPr>
          <p:cNvPr id="31" name="Logo 4">
            <a:extLst>
              <a:ext uri="{FF2B5EF4-FFF2-40B4-BE49-F238E27FC236}">
                <a16:creationId xmlns:a16="http://schemas.microsoft.com/office/drawing/2014/main" id="{51113AA2-4C1D-38A3-4C5E-0E9680E89A31}"/>
              </a:ext>
            </a:extLst>
          </p:cNvPr>
          <p:cNvPicPr>
            <a:picLocks noChangeAspect="1"/>
          </p:cNvPicPr>
          <p:nvPr/>
        </p:nvPicPr>
        <p:blipFill dpi="330">
          <a:blip r:embed="rId5"/>
          <a:stretch>
            <a:fillRect/>
          </a:stretch>
        </p:blipFill>
        <p:spPr>
          <a:xfrm>
            <a:off x="4746691" y="3344493"/>
            <a:ext cx="838283" cy="458888"/>
          </a:xfrm>
          <a:prstGeom prst="rect">
            <a:avLst/>
          </a:prstGeom>
        </p:spPr>
      </p:pic>
      <p:pic>
        <p:nvPicPr>
          <p:cNvPr id="32" name="Logo 5">
            <a:extLst>
              <a:ext uri="{FF2B5EF4-FFF2-40B4-BE49-F238E27FC236}">
                <a16:creationId xmlns:a16="http://schemas.microsoft.com/office/drawing/2014/main" id="{41746D5C-DF76-6A73-8D91-CA0E8AD809FD}"/>
              </a:ext>
            </a:extLst>
          </p:cNvPr>
          <p:cNvPicPr>
            <a:picLocks noChangeAspect="1"/>
          </p:cNvPicPr>
          <p:nvPr/>
        </p:nvPicPr>
        <p:blipFill dpi="330">
          <a:blip r:embed="rId6"/>
          <a:stretch>
            <a:fillRect/>
          </a:stretch>
        </p:blipFill>
        <p:spPr>
          <a:xfrm>
            <a:off x="8439647" y="3358003"/>
            <a:ext cx="899723" cy="431868"/>
          </a:xfrm>
          <a:prstGeom prst="rect">
            <a:avLst/>
          </a:prstGeom>
        </p:spPr>
      </p:pic>
      <p:pic>
        <p:nvPicPr>
          <p:cNvPr id="33" name="Logo 6">
            <a:extLst>
              <a:ext uri="{FF2B5EF4-FFF2-40B4-BE49-F238E27FC236}">
                <a16:creationId xmlns:a16="http://schemas.microsoft.com/office/drawing/2014/main" id="{E0CBDBEA-3B0B-E765-20E2-9F05D76D977D}"/>
              </a:ext>
            </a:extLst>
          </p:cNvPr>
          <p:cNvPicPr>
            <a:picLocks noChangeAspect="1"/>
          </p:cNvPicPr>
          <p:nvPr/>
        </p:nvPicPr>
        <p:blipFill dpi="330">
          <a:blip r:embed="rId7"/>
          <a:stretch>
            <a:fillRect/>
          </a:stretch>
        </p:blipFill>
        <p:spPr>
          <a:xfrm>
            <a:off x="8287479" y="4907197"/>
            <a:ext cx="1204058" cy="186629"/>
          </a:xfrm>
          <a:prstGeom prst="rect">
            <a:avLst/>
          </a:prstGeom>
        </p:spPr>
      </p:pic>
      <p:pic>
        <p:nvPicPr>
          <p:cNvPr id="34" name="Logo 7">
            <a:extLst>
              <a:ext uri="{FF2B5EF4-FFF2-40B4-BE49-F238E27FC236}">
                <a16:creationId xmlns:a16="http://schemas.microsoft.com/office/drawing/2014/main" id="{4B73B4FD-389E-2A13-4267-56A2DD17D5D0}"/>
              </a:ext>
            </a:extLst>
          </p:cNvPr>
          <p:cNvPicPr>
            <a:picLocks noChangeAspect="1"/>
          </p:cNvPicPr>
          <p:nvPr/>
        </p:nvPicPr>
        <p:blipFill dpi="330">
          <a:blip r:embed="rId8"/>
          <a:stretch>
            <a:fillRect/>
          </a:stretch>
        </p:blipFill>
        <p:spPr>
          <a:xfrm>
            <a:off x="4622952" y="4841718"/>
            <a:ext cx="1085761" cy="317587"/>
          </a:xfrm>
          <a:prstGeom prst="rect">
            <a:avLst/>
          </a:prstGeom>
        </p:spPr>
      </p:pic>
      <p:pic>
        <p:nvPicPr>
          <p:cNvPr id="35" name="Logo 8">
            <a:extLst>
              <a:ext uri="{FF2B5EF4-FFF2-40B4-BE49-F238E27FC236}">
                <a16:creationId xmlns:a16="http://schemas.microsoft.com/office/drawing/2014/main" id="{B239D6F0-6E1B-9CD2-5339-57E46750838B}"/>
              </a:ext>
            </a:extLst>
          </p:cNvPr>
          <p:cNvPicPr>
            <a:picLocks noChangeAspect="1"/>
          </p:cNvPicPr>
          <p:nvPr/>
        </p:nvPicPr>
        <p:blipFill dpi="330">
          <a:blip r:embed="rId9"/>
          <a:stretch>
            <a:fillRect/>
          </a:stretch>
        </p:blipFill>
        <p:spPr>
          <a:xfrm>
            <a:off x="3236218" y="2769276"/>
            <a:ext cx="832659" cy="464208"/>
          </a:xfrm>
          <a:prstGeom prst="rect">
            <a:avLst/>
          </a:prstGeom>
        </p:spPr>
      </p:pic>
      <p:pic>
        <p:nvPicPr>
          <p:cNvPr id="36" name="Logo 9">
            <a:extLst>
              <a:ext uri="{FF2B5EF4-FFF2-40B4-BE49-F238E27FC236}">
                <a16:creationId xmlns:a16="http://schemas.microsoft.com/office/drawing/2014/main" id="{65848E3E-589F-4C26-7485-32A7AD7C6620}"/>
              </a:ext>
            </a:extLst>
          </p:cNvPr>
          <p:cNvPicPr>
            <a:picLocks noChangeAspect="1"/>
          </p:cNvPicPr>
          <p:nvPr/>
        </p:nvPicPr>
        <p:blipFill dpi="330">
          <a:blip r:embed="rId10"/>
          <a:stretch>
            <a:fillRect/>
          </a:stretch>
        </p:blipFill>
        <p:spPr>
          <a:xfrm>
            <a:off x="3215175" y="4054169"/>
            <a:ext cx="874744" cy="439560"/>
          </a:xfrm>
          <a:prstGeom prst="rect">
            <a:avLst/>
          </a:prstGeom>
        </p:spPr>
      </p:pic>
      <p:pic>
        <p:nvPicPr>
          <p:cNvPr id="37" name="Logo 10">
            <a:extLst>
              <a:ext uri="{FF2B5EF4-FFF2-40B4-BE49-F238E27FC236}">
                <a16:creationId xmlns:a16="http://schemas.microsoft.com/office/drawing/2014/main" id="{928AEA57-B920-0368-F361-7964113ECC13}"/>
              </a:ext>
            </a:extLst>
          </p:cNvPr>
          <p:cNvPicPr>
            <a:picLocks noChangeAspect="1"/>
          </p:cNvPicPr>
          <p:nvPr/>
        </p:nvPicPr>
        <p:blipFill dpi="330">
          <a:blip r:embed="rId11"/>
          <a:stretch>
            <a:fillRect/>
          </a:stretch>
        </p:blipFill>
        <p:spPr>
          <a:xfrm>
            <a:off x="6403985" y="4862973"/>
            <a:ext cx="1129260" cy="275077"/>
          </a:xfrm>
          <a:prstGeom prst="rect">
            <a:avLst/>
          </a:prstGeom>
        </p:spPr>
      </p:pic>
      <p:pic>
        <p:nvPicPr>
          <p:cNvPr id="38" name="Logo 11">
            <a:extLst>
              <a:ext uri="{FF2B5EF4-FFF2-40B4-BE49-F238E27FC236}">
                <a16:creationId xmlns:a16="http://schemas.microsoft.com/office/drawing/2014/main" id="{98D3EA58-89BB-B365-5C5A-856AEEDCDFB5}"/>
              </a:ext>
            </a:extLst>
          </p:cNvPr>
          <p:cNvPicPr>
            <a:picLocks noChangeAspect="1"/>
          </p:cNvPicPr>
          <p:nvPr/>
        </p:nvPicPr>
        <p:blipFill dpi="330">
          <a:blip r:embed="rId12"/>
          <a:stretch>
            <a:fillRect/>
          </a:stretch>
        </p:blipFill>
        <p:spPr>
          <a:xfrm>
            <a:off x="8352808" y="4109692"/>
            <a:ext cx="1073400" cy="328514"/>
          </a:xfrm>
          <a:prstGeom prst="rect">
            <a:avLst/>
          </a:prstGeom>
        </p:spPr>
      </p:pic>
      <p:pic>
        <p:nvPicPr>
          <p:cNvPr id="39" name="Logo 12">
            <a:extLst>
              <a:ext uri="{FF2B5EF4-FFF2-40B4-BE49-F238E27FC236}">
                <a16:creationId xmlns:a16="http://schemas.microsoft.com/office/drawing/2014/main" id="{35614CFC-C4D2-430F-AAB5-CE894D82CBFB}"/>
              </a:ext>
            </a:extLst>
          </p:cNvPr>
          <p:cNvPicPr>
            <a:picLocks noChangeAspect="1"/>
          </p:cNvPicPr>
          <p:nvPr/>
        </p:nvPicPr>
        <p:blipFill dpi="330">
          <a:blip r:embed="rId13"/>
          <a:stretch>
            <a:fillRect/>
          </a:stretch>
        </p:blipFill>
        <p:spPr>
          <a:xfrm>
            <a:off x="8286459" y="2909415"/>
            <a:ext cx="1206099" cy="183931"/>
          </a:xfrm>
          <a:prstGeom prst="rect">
            <a:avLst/>
          </a:prstGeom>
        </p:spPr>
      </p:pic>
      <p:pic>
        <p:nvPicPr>
          <p:cNvPr id="40" name="Logo 13">
            <a:extLst>
              <a:ext uri="{FF2B5EF4-FFF2-40B4-BE49-F238E27FC236}">
                <a16:creationId xmlns:a16="http://schemas.microsoft.com/office/drawing/2014/main" id="{482630FF-887B-77D1-EDAF-85E9C26388BA}"/>
              </a:ext>
            </a:extLst>
          </p:cNvPr>
          <p:cNvPicPr>
            <a:picLocks noChangeAspect="1"/>
          </p:cNvPicPr>
          <p:nvPr/>
        </p:nvPicPr>
        <p:blipFill dpi="330">
          <a:blip r:embed="rId14"/>
          <a:stretch>
            <a:fillRect/>
          </a:stretch>
        </p:blipFill>
        <p:spPr>
          <a:xfrm>
            <a:off x="6626787" y="3302374"/>
            <a:ext cx="683657" cy="543127"/>
          </a:xfrm>
          <a:prstGeom prst="rect">
            <a:avLst/>
          </a:prstGeom>
        </p:spPr>
      </p:pic>
      <p:pic>
        <p:nvPicPr>
          <p:cNvPr id="41" name="Logo 14">
            <a:extLst>
              <a:ext uri="{FF2B5EF4-FFF2-40B4-BE49-F238E27FC236}">
                <a16:creationId xmlns:a16="http://schemas.microsoft.com/office/drawing/2014/main" id="{15505B06-A351-C33E-030F-4A205EFF70F4}"/>
              </a:ext>
            </a:extLst>
          </p:cNvPr>
          <p:cNvPicPr>
            <a:picLocks noChangeAspect="1"/>
          </p:cNvPicPr>
          <p:nvPr/>
        </p:nvPicPr>
        <p:blipFill dpi="330">
          <a:blip r:embed="rId15"/>
          <a:stretch>
            <a:fillRect/>
          </a:stretch>
        </p:blipFill>
        <p:spPr>
          <a:xfrm>
            <a:off x="6361496" y="2914866"/>
            <a:ext cx="1214239" cy="173029"/>
          </a:xfrm>
          <a:prstGeom prst="rect">
            <a:avLst/>
          </a:prstGeom>
        </p:spPr>
      </p:pic>
      <p:pic>
        <p:nvPicPr>
          <p:cNvPr id="42" name="Logo 15">
            <a:extLst>
              <a:ext uri="{FF2B5EF4-FFF2-40B4-BE49-F238E27FC236}">
                <a16:creationId xmlns:a16="http://schemas.microsoft.com/office/drawing/2014/main" id="{DC474A99-F901-6819-87C9-44EA16D55B24}"/>
              </a:ext>
            </a:extLst>
          </p:cNvPr>
          <p:cNvPicPr>
            <a:picLocks noChangeAspect="1"/>
          </p:cNvPicPr>
          <p:nvPr/>
        </p:nvPicPr>
        <p:blipFill dpi="330">
          <a:blip r:embed="rId16"/>
          <a:stretch>
            <a:fillRect/>
          </a:stretch>
        </p:blipFill>
        <p:spPr>
          <a:xfrm>
            <a:off x="4546767" y="2931575"/>
            <a:ext cx="1238130" cy="139611"/>
          </a:xfrm>
          <a:prstGeom prst="rect">
            <a:avLst/>
          </a:prstGeom>
        </p:spPr>
      </p:pic>
      <p:pic>
        <p:nvPicPr>
          <p:cNvPr id="43" name="Logo 16">
            <a:extLst>
              <a:ext uri="{FF2B5EF4-FFF2-40B4-BE49-F238E27FC236}">
                <a16:creationId xmlns:a16="http://schemas.microsoft.com/office/drawing/2014/main" id="{21FC328A-8CD9-1D39-896F-70F6CFDC7961}"/>
              </a:ext>
            </a:extLst>
          </p:cNvPr>
          <p:cNvPicPr>
            <a:picLocks noChangeAspect="1"/>
          </p:cNvPicPr>
          <p:nvPr/>
        </p:nvPicPr>
        <p:blipFill dpi="330">
          <a:blip r:embed="rId17"/>
          <a:stretch>
            <a:fillRect/>
          </a:stretch>
        </p:blipFill>
        <p:spPr>
          <a:xfrm>
            <a:off x="3228293" y="3350155"/>
            <a:ext cx="848509" cy="447565"/>
          </a:xfrm>
          <a:prstGeom prst="rect">
            <a:avLst/>
          </a:prstGeom>
        </p:spPr>
      </p:pic>
      <p:pic>
        <p:nvPicPr>
          <p:cNvPr id="44" name="Logo 17">
            <a:extLst>
              <a:ext uri="{FF2B5EF4-FFF2-40B4-BE49-F238E27FC236}">
                <a16:creationId xmlns:a16="http://schemas.microsoft.com/office/drawing/2014/main" id="{69A4FDA0-FED6-241D-565C-E9AEB28FED98}"/>
              </a:ext>
            </a:extLst>
          </p:cNvPr>
          <p:cNvPicPr>
            <a:picLocks noChangeAspect="1"/>
          </p:cNvPicPr>
          <p:nvPr/>
        </p:nvPicPr>
        <p:blipFill dpi="330">
          <a:blip r:embed="rId18">
            <a:clrChange>
              <a:clrFrom>
                <a:srgbClr val="FFFFFF"/>
              </a:clrFrom>
              <a:clrTo>
                <a:srgbClr val="FFFFFF">
                  <a:alpha val="0"/>
                </a:srgbClr>
              </a:clrTo>
            </a:clrChange>
          </a:blip>
          <a:stretch>
            <a:fillRect/>
          </a:stretch>
        </p:blipFill>
        <p:spPr>
          <a:xfrm>
            <a:off x="6430290" y="4111106"/>
            <a:ext cx="1076650" cy="325687"/>
          </a:xfrm>
          <a:prstGeom prst="rect">
            <a:avLst/>
          </a:prstGeom>
        </p:spPr>
      </p:pic>
      <p:pic>
        <p:nvPicPr>
          <p:cNvPr id="45" name="Logo 18">
            <a:extLst>
              <a:ext uri="{FF2B5EF4-FFF2-40B4-BE49-F238E27FC236}">
                <a16:creationId xmlns:a16="http://schemas.microsoft.com/office/drawing/2014/main" id="{15BE1733-1B3D-6325-1574-E800C4361732}"/>
              </a:ext>
            </a:extLst>
          </p:cNvPr>
          <p:cNvPicPr>
            <a:picLocks noChangeAspect="1"/>
          </p:cNvPicPr>
          <p:nvPr/>
        </p:nvPicPr>
        <p:blipFill dpi="330">
          <a:blip r:embed="rId19"/>
          <a:stretch>
            <a:fillRect/>
          </a:stretch>
        </p:blipFill>
        <p:spPr>
          <a:xfrm>
            <a:off x="1097692" y="3486053"/>
            <a:ext cx="1212210" cy="175769"/>
          </a:xfrm>
          <a:prstGeom prst="rect">
            <a:avLst/>
          </a:prstGeom>
        </p:spPr>
      </p:pic>
      <p:pic>
        <p:nvPicPr>
          <p:cNvPr id="46" name="Picture 45">
            <a:extLst>
              <a:ext uri="{FF2B5EF4-FFF2-40B4-BE49-F238E27FC236}">
                <a16:creationId xmlns:a16="http://schemas.microsoft.com/office/drawing/2014/main" id="{8EEBA3A1-2097-660D-F5A3-1E13FCA6D743}"/>
              </a:ext>
            </a:extLst>
          </p:cNvPr>
          <p:cNvPicPr>
            <a:picLocks noChangeAspect="1"/>
          </p:cNvPicPr>
          <p:nvPr/>
        </p:nvPicPr>
        <p:blipFill>
          <a:blip r:embed="rId20"/>
          <a:stretch>
            <a:fillRect/>
          </a:stretch>
        </p:blipFill>
        <p:spPr>
          <a:xfrm>
            <a:off x="1099410" y="4140023"/>
            <a:ext cx="1208774" cy="267853"/>
          </a:xfrm>
          <a:prstGeom prst="rect">
            <a:avLst/>
          </a:prstGeom>
        </p:spPr>
      </p:pic>
      <p:pic>
        <p:nvPicPr>
          <p:cNvPr id="47" name="Picture 6">
            <a:extLst>
              <a:ext uri="{FF2B5EF4-FFF2-40B4-BE49-F238E27FC236}">
                <a16:creationId xmlns:a16="http://schemas.microsoft.com/office/drawing/2014/main" id="{AEC2DD3B-5ACB-15E0-A24D-BE06585AEB0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4031" y="4718970"/>
            <a:ext cx="1099532" cy="56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41690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CA645-D86D-552D-0DA1-B54A1BD2A4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DC42D4-F1BC-09AF-1473-2643248D24EB}"/>
              </a:ext>
            </a:extLst>
          </p:cNvPr>
          <p:cNvSpPr>
            <a:spLocks noGrp="1"/>
          </p:cNvSpPr>
          <p:nvPr>
            <p:ph type="body" sz="quarter" idx="12"/>
          </p:nvPr>
        </p:nvSpPr>
        <p:spPr/>
        <p:txBody>
          <a:bodyPr/>
          <a:lstStyle/>
          <a:p>
            <a:r>
              <a:rPr lang="en-US"/>
              <a:t>Cash flows from operating activities ($mm USD)  </a:t>
            </a:r>
            <a:endParaRPr lang="en-CA"/>
          </a:p>
        </p:txBody>
      </p:sp>
      <p:sp>
        <p:nvSpPr>
          <p:cNvPr id="3" name="Footer Placeholder 2">
            <a:extLst>
              <a:ext uri="{FF2B5EF4-FFF2-40B4-BE49-F238E27FC236}">
                <a16:creationId xmlns:a16="http://schemas.microsoft.com/office/drawing/2014/main" id="{81CC5FC8-AFA1-FF96-9EA4-10C7A31476B2}"/>
              </a:ext>
            </a:extLst>
          </p:cNvPr>
          <p:cNvSpPr>
            <a:spLocks noGrp="1"/>
          </p:cNvSpPr>
          <p:nvPr>
            <p:ph type="ftr" sz="quarter" idx="13"/>
          </p:nvPr>
        </p:nvSpPr>
        <p:spPr/>
        <p:txBody>
          <a:bodyPr/>
          <a:lstStyle/>
          <a:p>
            <a:r>
              <a:rPr lang="en-US">
                <a:ea typeface="LF_Kai"/>
                <a:cs typeface="Arial"/>
              </a:rPr>
              <a:t>Source(s): Company filings</a:t>
            </a:r>
          </a:p>
          <a:p>
            <a:endParaRPr lang="en-US">
              <a:ea typeface="LF_Kai"/>
              <a:cs typeface="Arial"/>
            </a:endParaRPr>
          </a:p>
          <a:p>
            <a:endParaRPr lang="en-US"/>
          </a:p>
          <a:p>
            <a:endParaRPr lang="en-CA"/>
          </a:p>
          <a:p>
            <a:endParaRPr lang="en-CA"/>
          </a:p>
        </p:txBody>
      </p:sp>
      <p:sp>
        <p:nvSpPr>
          <p:cNvPr id="4" name="Text Placeholder 3">
            <a:extLst>
              <a:ext uri="{FF2B5EF4-FFF2-40B4-BE49-F238E27FC236}">
                <a16:creationId xmlns:a16="http://schemas.microsoft.com/office/drawing/2014/main" id="{E7AA1880-D1B5-F4B8-4E85-0C92FBDA2B0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6DD51EF8-C896-4A29-F900-10745AF91A66}"/>
              </a:ext>
            </a:extLst>
          </p:cNvPr>
          <p:cNvSpPr>
            <a:spLocks noGrp="1"/>
          </p:cNvSpPr>
          <p:nvPr>
            <p:ph type="title"/>
          </p:nvPr>
        </p:nvSpPr>
        <p:spPr/>
        <p:txBody>
          <a:bodyPr/>
          <a:lstStyle/>
          <a:p>
            <a:r>
              <a:rPr lang="en-US" b="1"/>
              <a:t>Company Financials: Q3 10-Q Statement of Cash Flows</a:t>
            </a:r>
            <a:endParaRPr lang="en-CA" b="1">
              <a:cs typeface="Arial"/>
            </a:endParaRPr>
          </a:p>
        </p:txBody>
      </p:sp>
      <p:pic>
        <p:nvPicPr>
          <p:cNvPr id="6" name="Picture 5" descr="A white paper with black text&#10;&#10;AI-generated content may be incorrect.">
            <a:extLst>
              <a:ext uri="{FF2B5EF4-FFF2-40B4-BE49-F238E27FC236}">
                <a16:creationId xmlns:a16="http://schemas.microsoft.com/office/drawing/2014/main" id="{65F4BD81-A454-36B7-9192-ED0EF6AD5C94}"/>
              </a:ext>
            </a:extLst>
          </p:cNvPr>
          <p:cNvPicPr>
            <a:picLocks noChangeAspect="1"/>
          </p:cNvPicPr>
          <p:nvPr/>
        </p:nvPicPr>
        <p:blipFill>
          <a:blip r:embed="rId2"/>
          <a:stretch>
            <a:fillRect/>
          </a:stretch>
        </p:blipFill>
        <p:spPr>
          <a:xfrm>
            <a:off x="-3796" y="1689821"/>
            <a:ext cx="9895355" cy="4770695"/>
          </a:xfrm>
          <a:prstGeom prst="rect">
            <a:avLst/>
          </a:prstGeom>
        </p:spPr>
      </p:pic>
    </p:spTree>
    <p:extLst>
      <p:ext uri="{BB962C8B-B14F-4D97-AF65-F5344CB8AC3E}">
        <p14:creationId xmlns:p14="http://schemas.microsoft.com/office/powerpoint/2010/main" val="3449472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027A-15DD-22E1-73AA-2644F40014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886FCD-6D71-89CC-301A-81E6F1F308B8}"/>
              </a:ext>
            </a:extLst>
          </p:cNvPr>
          <p:cNvSpPr>
            <a:spLocks noGrp="1"/>
          </p:cNvSpPr>
          <p:nvPr>
            <p:ph type="body" sz="quarter" idx="12"/>
          </p:nvPr>
        </p:nvSpPr>
        <p:spPr/>
        <p:txBody>
          <a:bodyPr/>
          <a:lstStyle/>
          <a:p>
            <a:r>
              <a:rPr lang="en-US"/>
              <a:t>Cash flows from investing and financing activities ($mm USD)   </a:t>
            </a:r>
            <a:endParaRPr lang="en-CA"/>
          </a:p>
        </p:txBody>
      </p:sp>
      <p:sp>
        <p:nvSpPr>
          <p:cNvPr id="3" name="Footer Placeholder 2">
            <a:extLst>
              <a:ext uri="{FF2B5EF4-FFF2-40B4-BE49-F238E27FC236}">
                <a16:creationId xmlns:a16="http://schemas.microsoft.com/office/drawing/2014/main" id="{317CB415-3722-CAD7-5ADC-00EF210553FE}"/>
              </a:ext>
            </a:extLst>
          </p:cNvPr>
          <p:cNvSpPr>
            <a:spLocks noGrp="1"/>
          </p:cNvSpPr>
          <p:nvPr>
            <p:ph type="ftr" sz="quarter" idx="13"/>
          </p:nvPr>
        </p:nvSpPr>
        <p:spPr/>
        <p:txBody>
          <a:bodyPr/>
          <a:lstStyle/>
          <a:p>
            <a:r>
              <a:rPr lang="en-US">
                <a:cs typeface="Arial"/>
              </a:rPr>
              <a:t>Source(s): Company filings</a:t>
            </a:r>
          </a:p>
          <a:p>
            <a:endParaRPr lang="en-US">
              <a:cs typeface="Arial"/>
            </a:endParaRPr>
          </a:p>
          <a:p>
            <a:endParaRPr lang="en-US">
              <a:cs typeface="Arial"/>
            </a:endParaRPr>
          </a:p>
          <a:p>
            <a:endParaRPr lang="en-US"/>
          </a:p>
          <a:p>
            <a:endParaRPr lang="en-CA"/>
          </a:p>
          <a:p>
            <a:endParaRPr lang="en-CA"/>
          </a:p>
        </p:txBody>
      </p:sp>
      <p:sp>
        <p:nvSpPr>
          <p:cNvPr id="4" name="Text Placeholder 3">
            <a:extLst>
              <a:ext uri="{FF2B5EF4-FFF2-40B4-BE49-F238E27FC236}">
                <a16:creationId xmlns:a16="http://schemas.microsoft.com/office/drawing/2014/main" id="{0519F26E-8A45-4ED2-6D07-2D547DA641A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7675AF5-F874-9AF4-140C-5BDB504DB00C}"/>
              </a:ext>
            </a:extLst>
          </p:cNvPr>
          <p:cNvSpPr>
            <a:spLocks noGrp="1"/>
          </p:cNvSpPr>
          <p:nvPr>
            <p:ph type="title"/>
          </p:nvPr>
        </p:nvSpPr>
        <p:spPr/>
        <p:txBody>
          <a:bodyPr/>
          <a:lstStyle/>
          <a:p>
            <a:r>
              <a:rPr lang="en-US" b="1"/>
              <a:t>Company Financials: Q3 10-Q Statement of Cash Flows</a:t>
            </a:r>
            <a:endParaRPr lang="en-CA" b="1">
              <a:cs typeface="Arial"/>
            </a:endParaRPr>
          </a:p>
        </p:txBody>
      </p:sp>
      <p:pic>
        <p:nvPicPr>
          <p:cNvPr id="7" name="Picture 6" descr="A close-up of a document&#10;&#10;AI-generated content may be incorrect.">
            <a:extLst>
              <a:ext uri="{FF2B5EF4-FFF2-40B4-BE49-F238E27FC236}">
                <a16:creationId xmlns:a16="http://schemas.microsoft.com/office/drawing/2014/main" id="{4277B0E8-99DE-3467-D79E-B38B5E153478}"/>
              </a:ext>
            </a:extLst>
          </p:cNvPr>
          <p:cNvPicPr>
            <a:picLocks noChangeAspect="1"/>
          </p:cNvPicPr>
          <p:nvPr/>
        </p:nvPicPr>
        <p:blipFill>
          <a:blip r:embed="rId2"/>
          <a:stretch>
            <a:fillRect/>
          </a:stretch>
        </p:blipFill>
        <p:spPr>
          <a:xfrm>
            <a:off x="-60" y="1373603"/>
            <a:ext cx="9896099" cy="5320970"/>
          </a:xfrm>
          <a:prstGeom prst="rect">
            <a:avLst/>
          </a:prstGeom>
        </p:spPr>
      </p:pic>
    </p:spTree>
    <p:extLst>
      <p:ext uri="{BB962C8B-B14F-4D97-AF65-F5344CB8AC3E}">
        <p14:creationId xmlns:p14="http://schemas.microsoft.com/office/powerpoint/2010/main" val="1231846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5F8F76-9AB8-4779-A837-0864499A6638}"/>
              </a:ext>
            </a:extLst>
          </p:cNvPr>
          <p:cNvSpPr>
            <a:spLocks noGrp="1"/>
          </p:cNvSpPr>
          <p:nvPr>
            <p:ph type="ftr" sz="quarter" idx="13"/>
          </p:nvPr>
        </p:nvSpPr>
        <p:spPr/>
        <p:txBody>
          <a:bodyPr/>
          <a:lstStyle/>
          <a:p>
            <a:r>
              <a:rPr lang="en-US"/>
              <a:t>Source(s): S&amp;P Capital IQ</a:t>
            </a:r>
            <a:endParaRPr lang="en-CA"/>
          </a:p>
        </p:txBody>
      </p:sp>
      <p:sp>
        <p:nvSpPr>
          <p:cNvPr id="5" name="Title 4">
            <a:extLst>
              <a:ext uri="{FF2B5EF4-FFF2-40B4-BE49-F238E27FC236}">
                <a16:creationId xmlns:a16="http://schemas.microsoft.com/office/drawing/2014/main" id="{943B58D7-1B9B-4CA5-8398-6EC9A45228E4}"/>
              </a:ext>
            </a:extLst>
          </p:cNvPr>
          <p:cNvSpPr>
            <a:spLocks noGrp="1"/>
          </p:cNvSpPr>
          <p:nvPr>
            <p:ph type="title"/>
          </p:nvPr>
        </p:nvSpPr>
        <p:spPr/>
        <p:txBody>
          <a:bodyPr/>
          <a:lstStyle/>
          <a:p>
            <a:r>
              <a:rPr lang="en-US" b="1"/>
              <a:t>Rating: HOLD</a:t>
            </a:r>
            <a:endParaRPr lang="en-US" b="1">
              <a:cs typeface="Arial"/>
            </a:endParaRPr>
          </a:p>
        </p:txBody>
      </p:sp>
      <p:sp>
        <p:nvSpPr>
          <p:cNvPr id="6" name="Text Placeholder 5">
            <a:extLst>
              <a:ext uri="{FF2B5EF4-FFF2-40B4-BE49-F238E27FC236}">
                <a16:creationId xmlns:a16="http://schemas.microsoft.com/office/drawing/2014/main" id="{2EC12DB6-D8CA-4CA3-8ADC-7ACD8D4A53FA}"/>
              </a:ext>
            </a:extLst>
          </p:cNvPr>
          <p:cNvSpPr>
            <a:spLocks noGrp="1"/>
          </p:cNvSpPr>
          <p:nvPr>
            <p:ph type="body" sz="quarter" idx="12"/>
          </p:nvPr>
        </p:nvSpPr>
        <p:spPr/>
        <p:txBody>
          <a:bodyPr/>
          <a:lstStyle/>
          <a:p>
            <a:r>
              <a:rPr lang="en-US"/>
              <a:t>Premium valuation despite jurisdictional risk and expected flat-lining in production </a:t>
            </a:r>
          </a:p>
        </p:txBody>
      </p:sp>
      <p:sp>
        <p:nvSpPr>
          <p:cNvPr id="2" name="Rectangle 1">
            <a:extLst>
              <a:ext uri="{FF2B5EF4-FFF2-40B4-BE49-F238E27FC236}">
                <a16:creationId xmlns:a16="http://schemas.microsoft.com/office/drawing/2014/main" id="{FFAEE140-F669-637C-3FE3-AA7086621DBE}"/>
              </a:ext>
            </a:extLst>
          </p:cNvPr>
          <p:cNvSpPr/>
          <p:nvPr/>
        </p:nvSpPr>
        <p:spPr bwMode="auto">
          <a:xfrm>
            <a:off x="331787" y="1273629"/>
            <a:ext cx="3314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kumimoji="0" lang="en-US" b="1" i="0" u="none" strike="noStrike" cap="none" normalizeH="0" baseline="0">
                <a:ln>
                  <a:noFill/>
                </a:ln>
                <a:solidFill>
                  <a:schemeClr val="bg1"/>
                </a:solidFill>
                <a:effectLst/>
                <a:latin typeface="Arial" charset="0"/>
              </a:rPr>
              <a:t>Investment Thesis</a:t>
            </a:r>
            <a:endParaRPr kumimoji="0" lang="en-CA" b="1" i="0" u="none" strike="noStrike" cap="none" normalizeH="0" baseline="0">
              <a:ln>
                <a:noFill/>
              </a:ln>
              <a:solidFill>
                <a:schemeClr val="bg1"/>
              </a:solidFill>
              <a:effectLst/>
              <a:latin typeface="Arial" charset="0"/>
            </a:endParaRPr>
          </a:p>
        </p:txBody>
      </p:sp>
      <p:sp>
        <p:nvSpPr>
          <p:cNvPr id="3" name="Rectangle 2">
            <a:extLst>
              <a:ext uri="{FF2B5EF4-FFF2-40B4-BE49-F238E27FC236}">
                <a16:creationId xmlns:a16="http://schemas.microsoft.com/office/drawing/2014/main" id="{530B87AA-6D4A-EC61-8D96-95DBA0171928}"/>
              </a:ext>
            </a:extLst>
          </p:cNvPr>
          <p:cNvSpPr/>
          <p:nvPr/>
        </p:nvSpPr>
        <p:spPr bwMode="auto">
          <a:xfrm>
            <a:off x="4191000" y="1273629"/>
            <a:ext cx="5535613"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lnSpc>
                <a:spcPct val="150000"/>
              </a:lnSpc>
            </a:pPr>
            <a:r>
              <a:rPr lang="en-US" b="1">
                <a:solidFill>
                  <a:schemeClr val="bg1"/>
                </a:solidFill>
              </a:rPr>
              <a:t>Price/Book Value</a:t>
            </a:r>
            <a:endParaRPr lang="en-CA" b="1">
              <a:solidFill>
                <a:schemeClr val="bg1"/>
              </a:solidFill>
            </a:endParaRPr>
          </a:p>
        </p:txBody>
      </p:sp>
      <p:sp>
        <p:nvSpPr>
          <p:cNvPr id="9" name="Rectangle 8">
            <a:extLst>
              <a:ext uri="{FF2B5EF4-FFF2-40B4-BE49-F238E27FC236}">
                <a16:creationId xmlns:a16="http://schemas.microsoft.com/office/drawing/2014/main" id="{347BBBED-38B9-2090-BE30-AF8E5D307AF5}"/>
              </a:ext>
            </a:extLst>
          </p:cNvPr>
          <p:cNvSpPr/>
          <p:nvPr/>
        </p:nvSpPr>
        <p:spPr bwMode="auto">
          <a:xfrm>
            <a:off x="331787" y="1589314"/>
            <a:ext cx="3314927" cy="526323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081088">
              <a:buFont typeface="Arial" panose="05000000000000000000" pitchFamily="2" charset="2"/>
              <a:buChar char="•"/>
            </a:pPr>
            <a:r>
              <a:rPr lang="en-US">
                <a:latin typeface="Arial"/>
                <a:ea typeface="LF_Kai"/>
                <a:cs typeface="Arial"/>
              </a:rPr>
              <a:t>Kinross remains financially disciplined, with record Q2 free cash flow of $646.6 million and growing liquidity of $2.8 billion</a:t>
            </a:r>
            <a:endParaRPr lang="en-US"/>
          </a:p>
          <a:p>
            <a:pPr algn="l" defTabSz="1081088">
              <a:buFont typeface="Arial" panose="05000000000000000000" pitchFamily="2" charset="2"/>
              <a:buChar char="•"/>
            </a:pPr>
            <a:endParaRPr lang="en-US"/>
          </a:p>
          <a:p>
            <a:pPr algn="l" defTabSz="1081088">
              <a:buFont typeface="Arial" panose="05000000000000000000" pitchFamily="2" charset="2"/>
              <a:buChar char="•"/>
            </a:pPr>
            <a:r>
              <a:rPr lang="en-US">
                <a:latin typeface="Arial"/>
                <a:ea typeface="LF_Kai"/>
                <a:cs typeface="Arial"/>
              </a:rPr>
              <a:t>Stable 2.0 Moz production guidance (2025–2027) indicates strong operational consistency but limited near-term growth</a:t>
            </a:r>
            <a:endParaRPr lang="en-US"/>
          </a:p>
          <a:p>
            <a:pPr algn="l" defTabSz="1081088">
              <a:buFont typeface="Arial" panose="05000000000000000000" pitchFamily="2" charset="2"/>
              <a:buChar char="•"/>
            </a:pPr>
            <a:endParaRPr lang="en-US"/>
          </a:p>
          <a:p>
            <a:pPr algn="l" defTabSz="1081088">
              <a:buFont typeface="Arial" panose="05000000000000000000" pitchFamily="2" charset="2"/>
              <a:buChar char="•"/>
            </a:pPr>
            <a:r>
              <a:rPr lang="en-US">
                <a:latin typeface="Arial"/>
                <a:ea typeface="LF_Kai"/>
                <a:cs typeface="Arial"/>
              </a:rPr>
              <a:t>High exposure to Brazil (Paracatu) and Mauritania (</a:t>
            </a:r>
            <a:r>
              <a:rPr lang="en-US" err="1">
                <a:latin typeface="Arial"/>
                <a:ea typeface="LF_Kai"/>
                <a:cs typeface="Arial"/>
              </a:rPr>
              <a:t>Tasiast</a:t>
            </a:r>
            <a:r>
              <a:rPr lang="en-US">
                <a:latin typeface="Arial"/>
                <a:ea typeface="LF_Kai"/>
                <a:cs typeface="Arial"/>
              </a:rPr>
              <a:t>) continues to elevate jurisdictional risk</a:t>
            </a:r>
            <a:endParaRPr lang="en-US"/>
          </a:p>
          <a:p>
            <a:pPr algn="l" defTabSz="1081088">
              <a:buFont typeface="Arial" panose="05000000000000000000" pitchFamily="2" charset="2"/>
              <a:buChar char="•"/>
            </a:pPr>
            <a:endParaRPr lang="en-US"/>
          </a:p>
          <a:p>
            <a:pPr algn="l" defTabSz="1081088">
              <a:buFont typeface="Arial" panose="05000000000000000000" pitchFamily="2" charset="2"/>
              <a:buChar char="•"/>
            </a:pPr>
            <a:r>
              <a:rPr lang="en-US">
                <a:latin typeface="Arial"/>
                <a:ea typeface="LF_Kai"/>
                <a:cs typeface="Arial"/>
              </a:rPr>
              <a:t>All-in sustaining cost (AISC) at $1,493/oz limits margin expansion despite strong gold prices</a:t>
            </a:r>
            <a:endParaRPr lang="en-US"/>
          </a:p>
          <a:p>
            <a:pPr algn="l" defTabSz="1081088">
              <a:buFont typeface="Arial" panose="05000000000000000000" pitchFamily="2" charset="2"/>
              <a:buChar char="•"/>
            </a:pPr>
            <a:endParaRPr lang="en-US"/>
          </a:p>
          <a:p>
            <a:pPr algn="l" defTabSz="1081088">
              <a:buFont typeface="Arial" panose="05000000000000000000" pitchFamily="2" charset="2"/>
              <a:buChar char="•"/>
            </a:pPr>
            <a:r>
              <a:rPr lang="en-US">
                <a:latin typeface="Arial"/>
                <a:ea typeface="LF_Kai"/>
                <a:cs typeface="Arial"/>
              </a:rPr>
              <a:t>The Great Bear Project offers long-term growth potential in </a:t>
            </a:r>
            <a:r>
              <a:rPr kumimoji="0" lang="en-US" sz="1200" b="0" i="0" u="none" strike="noStrike" cap="none" normalizeH="0" baseline="0">
                <a:ln>
                  <a:noFill/>
                </a:ln>
                <a:effectLst/>
                <a:latin typeface="Arial"/>
                <a:ea typeface="LF_Kai"/>
                <a:cs typeface="Arial"/>
              </a:rPr>
              <a:t>a </a:t>
            </a:r>
            <a:r>
              <a:rPr lang="en-US">
                <a:latin typeface="Arial"/>
                <a:ea typeface="LF_Kai"/>
                <a:cs typeface="Arial"/>
              </a:rPr>
              <a:t>low-risk jurisdiction (Ontario)</a:t>
            </a:r>
            <a:endParaRPr lang="en-US">
              <a:cs typeface="Arial" charset="0"/>
            </a:endParaRPr>
          </a:p>
          <a:p>
            <a:pPr algn="l" defTabSz="1081088">
              <a:buFont typeface="Arial" panose="05000000000000000000" pitchFamily="2" charset="2"/>
              <a:buChar char="•"/>
            </a:pPr>
            <a:endParaRPr lang="en-US">
              <a:latin typeface="Arial"/>
              <a:ea typeface="LF_Kai"/>
              <a:cs typeface="Arial"/>
            </a:endParaRPr>
          </a:p>
          <a:p>
            <a:pPr algn="l" defTabSz="1081088">
              <a:buFont typeface="Arial" panose="05000000000000000000" pitchFamily="2" charset="2"/>
              <a:buChar char="•"/>
            </a:pPr>
            <a:r>
              <a:rPr lang="en-US">
                <a:latin typeface="Arial"/>
                <a:ea typeface="LF_Kai"/>
                <a:cs typeface="Arial"/>
              </a:rPr>
              <a:t>Kinross </a:t>
            </a:r>
            <a:r>
              <a:rPr kumimoji="0" lang="en-US" sz="1200" b="0" i="0" u="none" strike="noStrike" cap="none" normalizeH="0" baseline="0">
                <a:ln>
                  <a:noFill/>
                </a:ln>
                <a:effectLst/>
                <a:latin typeface="Arial"/>
                <a:ea typeface="LF_Kai"/>
                <a:cs typeface="Arial"/>
              </a:rPr>
              <a:t>trades </a:t>
            </a:r>
            <a:r>
              <a:rPr lang="en-US">
                <a:latin typeface="Arial"/>
                <a:ea typeface="LF_Kai"/>
                <a:cs typeface="Arial"/>
              </a:rPr>
              <a:t>near its five-year peak Price/Book ratio (~2.5×), suggesting fair valuation</a:t>
            </a:r>
            <a:endParaRPr lang="en-US">
              <a:cs typeface="Arial" charset="0"/>
            </a:endParaRPr>
          </a:p>
        </p:txBody>
      </p:sp>
      <p:graphicFrame>
        <p:nvGraphicFramePr>
          <p:cNvPr id="11" name="Chart 10">
            <a:extLst>
              <a:ext uri="{FF2B5EF4-FFF2-40B4-BE49-F238E27FC236}">
                <a16:creationId xmlns:a16="http://schemas.microsoft.com/office/drawing/2014/main" id="{FA22C9F9-4D3F-FFC2-D47A-F79FB0202FCC}"/>
              </a:ext>
            </a:extLst>
          </p:cNvPr>
          <p:cNvGraphicFramePr>
            <a:graphicFrameLocks/>
          </p:cNvGraphicFramePr>
          <p:nvPr>
            <p:extLst>
              <p:ext uri="{D42A27DB-BD31-4B8C-83A1-F6EECF244321}">
                <p14:modId xmlns:p14="http://schemas.microsoft.com/office/powerpoint/2010/main" val="2142564468"/>
              </p:ext>
            </p:extLst>
          </p:nvPr>
        </p:nvGraphicFramePr>
        <p:xfrm>
          <a:off x="4191000" y="1731740"/>
          <a:ext cx="5535612" cy="49876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5232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E75D4-C21D-DBE9-F7D0-91621A11F6B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C12A39B-5918-7F7D-FDED-7211D4B2F04E}"/>
              </a:ext>
            </a:extLst>
          </p:cNvPr>
          <p:cNvSpPr/>
          <p:nvPr/>
        </p:nvSpPr>
        <p:spPr bwMode="auto">
          <a:xfrm>
            <a:off x="2976880" y="2560320"/>
            <a:ext cx="6750302" cy="3633932"/>
          </a:xfrm>
          <a:prstGeom prst="rect">
            <a:avLst/>
          </a:prstGeom>
          <a:solidFill>
            <a:schemeClr val="accent3"/>
          </a:solidFill>
          <a:ln w="28575" cap="flat" cmpd="sng" algn="ctr">
            <a:solidFill>
              <a:schemeClr val="accent2">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 name="Footer Placeholder 1">
            <a:extLst>
              <a:ext uri="{FF2B5EF4-FFF2-40B4-BE49-F238E27FC236}">
                <a16:creationId xmlns:a16="http://schemas.microsoft.com/office/drawing/2014/main" id="{56E08C1F-57E5-577B-B1BA-82EBB417B4C2}"/>
              </a:ext>
            </a:extLst>
          </p:cNvPr>
          <p:cNvSpPr>
            <a:spLocks noGrp="1"/>
          </p:cNvSpPr>
          <p:nvPr>
            <p:ph type="ftr" sz="quarter" idx="13"/>
          </p:nvPr>
        </p:nvSpPr>
        <p:spPr>
          <a:xfrm>
            <a:off x="331786" y="7035954"/>
            <a:ext cx="8090853" cy="414338"/>
          </a:xfrm>
        </p:spPr>
        <p:txBody>
          <a:bodyPr/>
          <a:lstStyle/>
          <a:p>
            <a:r>
              <a:rPr lang="en-CA"/>
              <a:t>(1)  Enterprise value is the net operating assets of a company, </a:t>
            </a:r>
            <a:r>
              <a:rPr lang="en-CA" b="1"/>
              <a:t>=</a:t>
            </a:r>
            <a:r>
              <a:rPr lang="en-CA"/>
              <a:t> </a:t>
            </a:r>
            <a:r>
              <a:rPr lang="en-CA" b="1"/>
              <a:t>Equity Value (mkt cap) + Debt - Cash + Preferred Shares + Minority Interest + Debt Equivalents - Cash Equivalents</a:t>
            </a:r>
          </a:p>
        </p:txBody>
      </p:sp>
      <p:sp>
        <p:nvSpPr>
          <p:cNvPr id="4" name="Title 3">
            <a:extLst>
              <a:ext uri="{FF2B5EF4-FFF2-40B4-BE49-F238E27FC236}">
                <a16:creationId xmlns:a16="http://schemas.microsoft.com/office/drawing/2014/main" id="{3E2E9F77-6B17-DB6D-F8A4-293A48EEC1D0}"/>
              </a:ext>
            </a:extLst>
          </p:cNvPr>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Mineral Reserves</a:t>
            </a:r>
          </a:p>
        </p:txBody>
      </p:sp>
      <p:sp>
        <p:nvSpPr>
          <p:cNvPr id="5" name="Text Placeholder 4">
            <a:extLst>
              <a:ext uri="{FF2B5EF4-FFF2-40B4-BE49-F238E27FC236}">
                <a16:creationId xmlns:a16="http://schemas.microsoft.com/office/drawing/2014/main" id="{7394575A-68D1-F57C-951A-F972CEA0125A}"/>
              </a:ext>
            </a:extLst>
          </p:cNvPr>
          <p:cNvSpPr>
            <a:spLocks noGrp="1"/>
          </p:cNvSpPr>
          <p:nvPr>
            <p:ph type="body" sz="quarter" idx="12"/>
          </p:nvPr>
        </p:nvSpPr>
        <p:spPr/>
        <p:txBody>
          <a:bodyPr/>
          <a:lstStyle/>
          <a:p>
            <a:endParaRPr lang="en-US"/>
          </a:p>
        </p:txBody>
      </p:sp>
      <p:sp>
        <p:nvSpPr>
          <p:cNvPr id="6" name="Rectangle 5">
            <a:extLst>
              <a:ext uri="{FF2B5EF4-FFF2-40B4-BE49-F238E27FC236}">
                <a16:creationId xmlns:a16="http://schemas.microsoft.com/office/drawing/2014/main" id="{CC3D9300-3BCE-9C14-B31D-2A65F0DD6016}"/>
              </a:ext>
            </a:extLst>
          </p:cNvPr>
          <p:cNvSpPr/>
          <p:nvPr/>
        </p:nvSpPr>
        <p:spPr bwMode="auto">
          <a:xfrm>
            <a:off x="329096" y="6289537"/>
            <a:ext cx="9400032" cy="555846"/>
          </a:xfrm>
          <a:prstGeom prst="rect">
            <a:avLst/>
          </a:prstGeom>
          <a:solidFill>
            <a:schemeClr val="bg1">
              <a:lumMod val="85000"/>
            </a:schemeClr>
          </a:solidFill>
          <a:ln w="6350">
            <a:noFill/>
          </a:ln>
          <a:effectLst/>
        </p:spPr>
        <p:style>
          <a:lnRef idx="0">
            <a:scrgbClr r="0" g="0" b="0"/>
          </a:lnRef>
          <a:fillRef idx="0">
            <a:scrgbClr r="0" g="0" b="0"/>
          </a:fillRef>
          <a:effectRef idx="0">
            <a:scrgbClr r="0" g="0" b="0"/>
          </a:effectRef>
          <a:fontRef idx="minor">
            <a:schemeClr val="lt1"/>
          </a:fontRef>
        </p:style>
        <p:txBody>
          <a:bodyPr spcFirstLastPara="0" vert="horz" wrap="square" lIns="108000" tIns="20003" rIns="108000" bIns="20003" numCol="1" spcCol="1270" anchor="ctr" anchorCtr="0">
            <a:noAutofit/>
          </a:bodyPr>
          <a:lstStyle/>
          <a:p>
            <a:pPr defTabSz="666750">
              <a:lnSpc>
                <a:spcPct val="90000"/>
              </a:lnSpc>
              <a:spcAft>
                <a:spcPct val="35000"/>
              </a:spcAft>
            </a:pPr>
            <a:r>
              <a:rPr lang="en-CA" sz="1400" b="1">
                <a:solidFill>
                  <a:schemeClr val="tx1"/>
                </a:solidFill>
                <a:cs typeface="Times"/>
              </a:rPr>
              <a:t>Miners will report Proven &amp; Probable (2P) Reserves for assets that have passed that stage</a:t>
            </a:r>
            <a:endParaRPr lang="en-US" sz="1400" b="1">
              <a:solidFill>
                <a:schemeClr val="tx1"/>
              </a:solidFill>
              <a:latin typeface="+mn-lt"/>
              <a:ea typeface="+mn-ea"/>
              <a:cs typeface="Times"/>
            </a:endParaRPr>
          </a:p>
        </p:txBody>
      </p:sp>
      <p:graphicFrame>
        <p:nvGraphicFramePr>
          <p:cNvPr id="7" name="Table 6">
            <a:extLst>
              <a:ext uri="{FF2B5EF4-FFF2-40B4-BE49-F238E27FC236}">
                <a16:creationId xmlns:a16="http://schemas.microsoft.com/office/drawing/2014/main" id="{5348DC34-F471-FE98-3972-CC5BCDEFEF13}"/>
              </a:ext>
            </a:extLst>
          </p:cNvPr>
          <p:cNvGraphicFramePr>
            <a:graphicFrameLocks noGrp="1"/>
          </p:cNvGraphicFramePr>
          <p:nvPr/>
        </p:nvGraphicFramePr>
        <p:xfrm>
          <a:off x="329096" y="2640492"/>
          <a:ext cx="9400032" cy="3553760"/>
        </p:xfrm>
        <a:graphic>
          <a:graphicData uri="http://schemas.openxmlformats.org/drawingml/2006/table">
            <a:tbl>
              <a:tblPr firstRow="1" bandRow="1">
                <a:tableStyleId>{2D5ABB26-0587-4C30-8999-92F81FD0307C}</a:tableStyleId>
              </a:tblPr>
              <a:tblGrid>
                <a:gridCol w="2617304">
                  <a:extLst>
                    <a:ext uri="{9D8B030D-6E8A-4147-A177-3AD203B41FA5}">
                      <a16:colId xmlns:a16="http://schemas.microsoft.com/office/drawing/2014/main" val="2628590704"/>
                    </a:ext>
                  </a:extLst>
                </a:gridCol>
                <a:gridCol w="3027680">
                  <a:extLst>
                    <a:ext uri="{9D8B030D-6E8A-4147-A177-3AD203B41FA5}">
                      <a16:colId xmlns:a16="http://schemas.microsoft.com/office/drawing/2014/main" val="3742521188"/>
                    </a:ext>
                  </a:extLst>
                </a:gridCol>
                <a:gridCol w="2001520">
                  <a:extLst>
                    <a:ext uri="{9D8B030D-6E8A-4147-A177-3AD203B41FA5}">
                      <a16:colId xmlns:a16="http://schemas.microsoft.com/office/drawing/2014/main" val="3258945090"/>
                    </a:ext>
                  </a:extLst>
                </a:gridCol>
                <a:gridCol w="1753528">
                  <a:extLst>
                    <a:ext uri="{9D8B030D-6E8A-4147-A177-3AD203B41FA5}">
                      <a16:colId xmlns:a16="http://schemas.microsoft.com/office/drawing/2014/main" val="3619320057"/>
                    </a:ext>
                  </a:extLst>
                </a:gridCol>
              </a:tblGrid>
              <a:tr h="2771589">
                <a:tc>
                  <a:txBody>
                    <a:bodyPr/>
                    <a:lstStyle/>
                    <a:p>
                      <a:endParaRPr lang="en-US"/>
                    </a:p>
                  </a:txBody>
                  <a:tcPr>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B w="3175" cap="flat" cmpd="sng" algn="ctr">
                      <a:solidFill>
                        <a:schemeClr val="bg1">
                          <a:lumMod val="65000"/>
                        </a:schemeClr>
                      </a:solidFill>
                      <a:prstDash val="sysDash"/>
                      <a:round/>
                      <a:headEnd type="none" w="med" len="med"/>
                      <a:tailEnd type="none" w="med" len="med"/>
                    </a:lnB>
                    <a:noFill/>
                  </a:tcPr>
                </a:tc>
                <a:extLst>
                  <a:ext uri="{0D108BD9-81ED-4DB2-BD59-A6C34878D82A}">
                    <a16:rowId xmlns:a16="http://schemas.microsoft.com/office/drawing/2014/main" val="3858203884"/>
                  </a:ext>
                </a:extLst>
              </a:tr>
              <a:tr h="782171">
                <a:tc>
                  <a:txBody>
                    <a:bodyPr/>
                    <a:lstStyle/>
                    <a:p>
                      <a:pPr algn="ctr"/>
                      <a:r>
                        <a:rPr lang="en-US"/>
                        <a:t>Juniors</a:t>
                      </a:r>
                    </a:p>
                  </a:txBody>
                  <a:tcPr anchor="ctr">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Intermediates</a:t>
                      </a:r>
                    </a:p>
                  </a:txBody>
                  <a:tcPr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Seniors</a:t>
                      </a:r>
                    </a:p>
                  </a:txBody>
                  <a:tcPr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Large Seniors</a:t>
                      </a:r>
                    </a:p>
                  </a:txBody>
                  <a:tcPr anchor="ctr">
                    <a:lnL w="3175" cap="flat" cmpd="sng" algn="ctr">
                      <a:solidFill>
                        <a:schemeClr val="bg1">
                          <a:lumMod val="65000"/>
                        </a:schemeClr>
                      </a:solidFill>
                      <a:prstDash val="sysDash"/>
                      <a:round/>
                      <a:headEnd type="none" w="med" len="med"/>
                      <a:tailEnd type="none" w="med" len="med"/>
                    </a:lnL>
                    <a:lnT w="3175" cap="flat" cmpd="sng" algn="ctr">
                      <a:solidFill>
                        <a:schemeClr val="bg1">
                          <a:lumMod val="65000"/>
                        </a:schemeClr>
                      </a:solidFill>
                      <a:prstDash val="sysDash"/>
                      <a:round/>
                      <a:headEnd type="none" w="med" len="med"/>
                      <a:tailEnd type="none" w="med" len="med"/>
                    </a:lnT>
                    <a:noFill/>
                  </a:tcPr>
                </a:tc>
                <a:extLst>
                  <a:ext uri="{0D108BD9-81ED-4DB2-BD59-A6C34878D82A}">
                    <a16:rowId xmlns:a16="http://schemas.microsoft.com/office/drawing/2014/main" val="3836931514"/>
                  </a:ext>
                </a:extLst>
              </a:tr>
            </a:tbl>
          </a:graphicData>
        </a:graphic>
      </p:graphicFrame>
      <p:sp>
        <p:nvSpPr>
          <p:cNvPr id="9" name="Content Placeholder 8">
            <a:extLst>
              <a:ext uri="{FF2B5EF4-FFF2-40B4-BE49-F238E27FC236}">
                <a16:creationId xmlns:a16="http://schemas.microsoft.com/office/drawing/2014/main" id="{78150C6A-69BD-3450-8B7F-0EB9482014CA}"/>
              </a:ext>
            </a:extLst>
          </p:cNvPr>
          <p:cNvSpPr>
            <a:spLocks noGrp="1"/>
          </p:cNvSpPr>
          <p:nvPr>
            <p:ph sz="quarter" idx="14"/>
          </p:nvPr>
        </p:nvSpPr>
        <p:spPr>
          <a:xfrm>
            <a:off x="331217" y="1053646"/>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Sector classifications</a:t>
            </a:r>
          </a:p>
          <a:p>
            <a:pPr defTabSz="666750">
              <a:lnSpc>
                <a:spcPct val="90000"/>
              </a:lnSpc>
              <a:spcAft>
                <a:spcPct val="35000"/>
              </a:spcAft>
            </a:pPr>
            <a:r>
              <a:rPr lang="en-CA" sz="1600">
                <a:cs typeface="Times"/>
              </a:rPr>
              <a:t>Reserve stage is typical for some juniors and all intermediates/seniors/large seniors: any assets post-feasibility study stage</a:t>
            </a:r>
          </a:p>
        </p:txBody>
      </p:sp>
      <p:pic>
        <p:nvPicPr>
          <p:cNvPr id="10" name="Logo 1">
            <a:extLst>
              <a:ext uri="{FF2B5EF4-FFF2-40B4-BE49-F238E27FC236}">
                <a16:creationId xmlns:a16="http://schemas.microsoft.com/office/drawing/2014/main" id="{29C783A9-D304-6B91-68C7-54D691D9D19E}"/>
              </a:ext>
            </a:extLst>
          </p:cNvPr>
          <p:cNvPicPr>
            <a:picLocks noChangeAspect="1"/>
          </p:cNvPicPr>
          <p:nvPr/>
        </p:nvPicPr>
        <p:blipFill dpi="330">
          <a:blip r:embed="rId2"/>
          <a:stretch>
            <a:fillRect/>
          </a:stretch>
        </p:blipFill>
        <p:spPr>
          <a:xfrm>
            <a:off x="1355440" y="2732274"/>
            <a:ext cx="696715" cy="538212"/>
          </a:xfrm>
          <a:prstGeom prst="rect">
            <a:avLst/>
          </a:prstGeom>
        </p:spPr>
      </p:pic>
      <p:pic>
        <p:nvPicPr>
          <p:cNvPr id="11" name="Logo 2">
            <a:extLst>
              <a:ext uri="{FF2B5EF4-FFF2-40B4-BE49-F238E27FC236}">
                <a16:creationId xmlns:a16="http://schemas.microsoft.com/office/drawing/2014/main" id="{3B988257-4B01-C15B-DBFD-9322EDA493B9}"/>
              </a:ext>
            </a:extLst>
          </p:cNvPr>
          <p:cNvPicPr>
            <a:picLocks noChangeAspect="1"/>
          </p:cNvPicPr>
          <p:nvPr/>
        </p:nvPicPr>
        <p:blipFill dpi="330">
          <a:blip r:embed="rId3"/>
          <a:stretch>
            <a:fillRect/>
          </a:stretch>
        </p:blipFill>
        <p:spPr>
          <a:xfrm>
            <a:off x="3187024" y="4790611"/>
            <a:ext cx="931046" cy="419801"/>
          </a:xfrm>
          <a:prstGeom prst="rect">
            <a:avLst/>
          </a:prstGeom>
        </p:spPr>
      </p:pic>
      <p:pic>
        <p:nvPicPr>
          <p:cNvPr id="12" name="Logo 3">
            <a:extLst>
              <a:ext uri="{FF2B5EF4-FFF2-40B4-BE49-F238E27FC236}">
                <a16:creationId xmlns:a16="http://schemas.microsoft.com/office/drawing/2014/main" id="{7E194DE1-6FCB-3013-4797-13C343906372}"/>
              </a:ext>
            </a:extLst>
          </p:cNvPr>
          <p:cNvPicPr>
            <a:picLocks noChangeAspect="1"/>
          </p:cNvPicPr>
          <p:nvPr/>
        </p:nvPicPr>
        <p:blipFill dpi="330">
          <a:blip r:embed="rId4"/>
          <a:stretch>
            <a:fillRect/>
          </a:stretch>
        </p:blipFill>
        <p:spPr>
          <a:xfrm>
            <a:off x="4653283" y="4090712"/>
            <a:ext cx="1025099" cy="366474"/>
          </a:xfrm>
          <a:prstGeom prst="rect">
            <a:avLst/>
          </a:prstGeom>
        </p:spPr>
      </p:pic>
      <p:pic>
        <p:nvPicPr>
          <p:cNvPr id="13" name="Logo 4">
            <a:extLst>
              <a:ext uri="{FF2B5EF4-FFF2-40B4-BE49-F238E27FC236}">
                <a16:creationId xmlns:a16="http://schemas.microsoft.com/office/drawing/2014/main" id="{3FB6A537-C9A3-9BD9-E034-7837AAF9AF85}"/>
              </a:ext>
            </a:extLst>
          </p:cNvPr>
          <p:cNvPicPr>
            <a:picLocks noChangeAspect="1"/>
          </p:cNvPicPr>
          <p:nvPr/>
        </p:nvPicPr>
        <p:blipFill dpi="330">
          <a:blip r:embed="rId5"/>
          <a:stretch>
            <a:fillRect/>
          </a:stretch>
        </p:blipFill>
        <p:spPr>
          <a:xfrm>
            <a:off x="4746691" y="3344493"/>
            <a:ext cx="838283" cy="458888"/>
          </a:xfrm>
          <a:prstGeom prst="rect">
            <a:avLst/>
          </a:prstGeom>
        </p:spPr>
      </p:pic>
      <p:pic>
        <p:nvPicPr>
          <p:cNvPr id="14" name="Logo 5">
            <a:extLst>
              <a:ext uri="{FF2B5EF4-FFF2-40B4-BE49-F238E27FC236}">
                <a16:creationId xmlns:a16="http://schemas.microsoft.com/office/drawing/2014/main" id="{0C4FC2BF-1686-EB14-7F24-879B82B2633B}"/>
              </a:ext>
            </a:extLst>
          </p:cNvPr>
          <p:cNvPicPr>
            <a:picLocks noChangeAspect="1"/>
          </p:cNvPicPr>
          <p:nvPr/>
        </p:nvPicPr>
        <p:blipFill dpi="330">
          <a:blip r:embed="rId6"/>
          <a:stretch>
            <a:fillRect/>
          </a:stretch>
        </p:blipFill>
        <p:spPr>
          <a:xfrm>
            <a:off x="8439647" y="3358003"/>
            <a:ext cx="899723" cy="431868"/>
          </a:xfrm>
          <a:prstGeom prst="rect">
            <a:avLst/>
          </a:prstGeom>
        </p:spPr>
      </p:pic>
      <p:pic>
        <p:nvPicPr>
          <p:cNvPr id="15" name="Logo 6">
            <a:extLst>
              <a:ext uri="{FF2B5EF4-FFF2-40B4-BE49-F238E27FC236}">
                <a16:creationId xmlns:a16="http://schemas.microsoft.com/office/drawing/2014/main" id="{06090598-F1FC-BAFE-C9C7-C52AA947CAB5}"/>
              </a:ext>
            </a:extLst>
          </p:cNvPr>
          <p:cNvPicPr>
            <a:picLocks noChangeAspect="1"/>
          </p:cNvPicPr>
          <p:nvPr/>
        </p:nvPicPr>
        <p:blipFill dpi="330">
          <a:blip r:embed="rId7"/>
          <a:stretch>
            <a:fillRect/>
          </a:stretch>
        </p:blipFill>
        <p:spPr>
          <a:xfrm>
            <a:off x="8287479" y="4907197"/>
            <a:ext cx="1204058" cy="186629"/>
          </a:xfrm>
          <a:prstGeom prst="rect">
            <a:avLst/>
          </a:prstGeom>
        </p:spPr>
      </p:pic>
      <p:pic>
        <p:nvPicPr>
          <p:cNvPr id="16" name="Logo 7">
            <a:extLst>
              <a:ext uri="{FF2B5EF4-FFF2-40B4-BE49-F238E27FC236}">
                <a16:creationId xmlns:a16="http://schemas.microsoft.com/office/drawing/2014/main" id="{28205B52-88E2-1562-2CB3-48ECCA5187F7}"/>
              </a:ext>
            </a:extLst>
          </p:cNvPr>
          <p:cNvPicPr>
            <a:picLocks noChangeAspect="1"/>
          </p:cNvPicPr>
          <p:nvPr/>
        </p:nvPicPr>
        <p:blipFill dpi="330">
          <a:blip r:embed="rId8"/>
          <a:stretch>
            <a:fillRect/>
          </a:stretch>
        </p:blipFill>
        <p:spPr>
          <a:xfrm>
            <a:off x="4622952" y="4841718"/>
            <a:ext cx="1085761" cy="317587"/>
          </a:xfrm>
          <a:prstGeom prst="rect">
            <a:avLst/>
          </a:prstGeom>
        </p:spPr>
      </p:pic>
      <p:pic>
        <p:nvPicPr>
          <p:cNvPr id="17" name="Logo 8">
            <a:extLst>
              <a:ext uri="{FF2B5EF4-FFF2-40B4-BE49-F238E27FC236}">
                <a16:creationId xmlns:a16="http://schemas.microsoft.com/office/drawing/2014/main" id="{C4408BBA-B103-CFA1-9755-A0DE8B33A7C1}"/>
              </a:ext>
            </a:extLst>
          </p:cNvPr>
          <p:cNvPicPr>
            <a:picLocks noChangeAspect="1"/>
          </p:cNvPicPr>
          <p:nvPr/>
        </p:nvPicPr>
        <p:blipFill dpi="330">
          <a:blip r:embed="rId9"/>
          <a:stretch>
            <a:fillRect/>
          </a:stretch>
        </p:blipFill>
        <p:spPr>
          <a:xfrm>
            <a:off x="3236218" y="2769276"/>
            <a:ext cx="832659" cy="464208"/>
          </a:xfrm>
          <a:prstGeom prst="rect">
            <a:avLst/>
          </a:prstGeom>
        </p:spPr>
      </p:pic>
      <p:pic>
        <p:nvPicPr>
          <p:cNvPr id="18" name="Logo 9">
            <a:extLst>
              <a:ext uri="{FF2B5EF4-FFF2-40B4-BE49-F238E27FC236}">
                <a16:creationId xmlns:a16="http://schemas.microsoft.com/office/drawing/2014/main" id="{C28A2C5F-F808-CB94-D855-39F8801B41AD}"/>
              </a:ext>
            </a:extLst>
          </p:cNvPr>
          <p:cNvPicPr>
            <a:picLocks noChangeAspect="1"/>
          </p:cNvPicPr>
          <p:nvPr/>
        </p:nvPicPr>
        <p:blipFill dpi="330">
          <a:blip r:embed="rId10"/>
          <a:stretch>
            <a:fillRect/>
          </a:stretch>
        </p:blipFill>
        <p:spPr>
          <a:xfrm>
            <a:off x="3215175" y="4054169"/>
            <a:ext cx="874744" cy="439560"/>
          </a:xfrm>
          <a:prstGeom prst="rect">
            <a:avLst/>
          </a:prstGeom>
        </p:spPr>
      </p:pic>
      <p:pic>
        <p:nvPicPr>
          <p:cNvPr id="19" name="Logo 10">
            <a:extLst>
              <a:ext uri="{FF2B5EF4-FFF2-40B4-BE49-F238E27FC236}">
                <a16:creationId xmlns:a16="http://schemas.microsoft.com/office/drawing/2014/main" id="{5743DAEC-563D-2634-9C1D-61AC47288A45}"/>
              </a:ext>
            </a:extLst>
          </p:cNvPr>
          <p:cNvPicPr>
            <a:picLocks noChangeAspect="1"/>
          </p:cNvPicPr>
          <p:nvPr/>
        </p:nvPicPr>
        <p:blipFill dpi="330">
          <a:blip r:embed="rId11"/>
          <a:stretch>
            <a:fillRect/>
          </a:stretch>
        </p:blipFill>
        <p:spPr>
          <a:xfrm>
            <a:off x="6403985" y="4862973"/>
            <a:ext cx="1129260" cy="275077"/>
          </a:xfrm>
          <a:prstGeom prst="rect">
            <a:avLst/>
          </a:prstGeom>
        </p:spPr>
      </p:pic>
      <p:pic>
        <p:nvPicPr>
          <p:cNvPr id="20" name="Logo 11">
            <a:extLst>
              <a:ext uri="{FF2B5EF4-FFF2-40B4-BE49-F238E27FC236}">
                <a16:creationId xmlns:a16="http://schemas.microsoft.com/office/drawing/2014/main" id="{2372AE63-B164-FF0B-34C2-5AF169A83AC2}"/>
              </a:ext>
            </a:extLst>
          </p:cNvPr>
          <p:cNvPicPr>
            <a:picLocks noChangeAspect="1"/>
          </p:cNvPicPr>
          <p:nvPr/>
        </p:nvPicPr>
        <p:blipFill dpi="330">
          <a:blip r:embed="rId12"/>
          <a:stretch>
            <a:fillRect/>
          </a:stretch>
        </p:blipFill>
        <p:spPr>
          <a:xfrm>
            <a:off x="8352808" y="4109692"/>
            <a:ext cx="1073400" cy="328514"/>
          </a:xfrm>
          <a:prstGeom prst="rect">
            <a:avLst/>
          </a:prstGeom>
        </p:spPr>
      </p:pic>
      <p:pic>
        <p:nvPicPr>
          <p:cNvPr id="21" name="Logo 12">
            <a:extLst>
              <a:ext uri="{FF2B5EF4-FFF2-40B4-BE49-F238E27FC236}">
                <a16:creationId xmlns:a16="http://schemas.microsoft.com/office/drawing/2014/main" id="{8F530666-699E-017D-F628-7B791A3A4C81}"/>
              </a:ext>
            </a:extLst>
          </p:cNvPr>
          <p:cNvPicPr>
            <a:picLocks noChangeAspect="1"/>
          </p:cNvPicPr>
          <p:nvPr/>
        </p:nvPicPr>
        <p:blipFill dpi="330">
          <a:blip r:embed="rId13"/>
          <a:stretch>
            <a:fillRect/>
          </a:stretch>
        </p:blipFill>
        <p:spPr>
          <a:xfrm>
            <a:off x="8286459" y="2909415"/>
            <a:ext cx="1206099" cy="183931"/>
          </a:xfrm>
          <a:prstGeom prst="rect">
            <a:avLst/>
          </a:prstGeom>
        </p:spPr>
      </p:pic>
      <p:pic>
        <p:nvPicPr>
          <p:cNvPr id="22" name="Logo 13">
            <a:extLst>
              <a:ext uri="{FF2B5EF4-FFF2-40B4-BE49-F238E27FC236}">
                <a16:creationId xmlns:a16="http://schemas.microsoft.com/office/drawing/2014/main" id="{C15420DA-B689-3767-AB06-DD319A7521FD}"/>
              </a:ext>
            </a:extLst>
          </p:cNvPr>
          <p:cNvPicPr>
            <a:picLocks noChangeAspect="1"/>
          </p:cNvPicPr>
          <p:nvPr/>
        </p:nvPicPr>
        <p:blipFill dpi="330">
          <a:blip r:embed="rId14"/>
          <a:stretch>
            <a:fillRect/>
          </a:stretch>
        </p:blipFill>
        <p:spPr>
          <a:xfrm>
            <a:off x="6626787" y="3302374"/>
            <a:ext cx="683657" cy="543127"/>
          </a:xfrm>
          <a:prstGeom prst="rect">
            <a:avLst/>
          </a:prstGeom>
        </p:spPr>
      </p:pic>
      <p:pic>
        <p:nvPicPr>
          <p:cNvPr id="23" name="Logo 14">
            <a:extLst>
              <a:ext uri="{FF2B5EF4-FFF2-40B4-BE49-F238E27FC236}">
                <a16:creationId xmlns:a16="http://schemas.microsoft.com/office/drawing/2014/main" id="{D4C32970-6B4E-49B7-1243-1A524228E243}"/>
              </a:ext>
            </a:extLst>
          </p:cNvPr>
          <p:cNvPicPr>
            <a:picLocks noChangeAspect="1"/>
          </p:cNvPicPr>
          <p:nvPr/>
        </p:nvPicPr>
        <p:blipFill dpi="330">
          <a:blip r:embed="rId15"/>
          <a:stretch>
            <a:fillRect/>
          </a:stretch>
        </p:blipFill>
        <p:spPr>
          <a:xfrm>
            <a:off x="6361496" y="2914866"/>
            <a:ext cx="1214239" cy="173029"/>
          </a:xfrm>
          <a:prstGeom prst="rect">
            <a:avLst/>
          </a:prstGeom>
        </p:spPr>
      </p:pic>
      <p:pic>
        <p:nvPicPr>
          <p:cNvPr id="24" name="Logo 15">
            <a:extLst>
              <a:ext uri="{FF2B5EF4-FFF2-40B4-BE49-F238E27FC236}">
                <a16:creationId xmlns:a16="http://schemas.microsoft.com/office/drawing/2014/main" id="{7E5F9D7C-8647-0D38-C2DA-C3F517E4910F}"/>
              </a:ext>
            </a:extLst>
          </p:cNvPr>
          <p:cNvPicPr>
            <a:picLocks noChangeAspect="1"/>
          </p:cNvPicPr>
          <p:nvPr/>
        </p:nvPicPr>
        <p:blipFill dpi="330">
          <a:blip r:embed="rId16"/>
          <a:stretch>
            <a:fillRect/>
          </a:stretch>
        </p:blipFill>
        <p:spPr>
          <a:xfrm>
            <a:off x="4546767" y="2931575"/>
            <a:ext cx="1238130" cy="139611"/>
          </a:xfrm>
          <a:prstGeom prst="rect">
            <a:avLst/>
          </a:prstGeom>
        </p:spPr>
      </p:pic>
      <p:pic>
        <p:nvPicPr>
          <p:cNvPr id="25" name="Logo 16">
            <a:extLst>
              <a:ext uri="{FF2B5EF4-FFF2-40B4-BE49-F238E27FC236}">
                <a16:creationId xmlns:a16="http://schemas.microsoft.com/office/drawing/2014/main" id="{50EB34CB-31CB-3B34-07DC-7072A301275E}"/>
              </a:ext>
            </a:extLst>
          </p:cNvPr>
          <p:cNvPicPr>
            <a:picLocks noChangeAspect="1"/>
          </p:cNvPicPr>
          <p:nvPr/>
        </p:nvPicPr>
        <p:blipFill dpi="330">
          <a:blip r:embed="rId17"/>
          <a:stretch>
            <a:fillRect/>
          </a:stretch>
        </p:blipFill>
        <p:spPr>
          <a:xfrm>
            <a:off x="3228293" y="3350155"/>
            <a:ext cx="848509" cy="447565"/>
          </a:xfrm>
          <a:prstGeom prst="rect">
            <a:avLst/>
          </a:prstGeom>
        </p:spPr>
      </p:pic>
      <p:pic>
        <p:nvPicPr>
          <p:cNvPr id="26" name="Logo 17">
            <a:extLst>
              <a:ext uri="{FF2B5EF4-FFF2-40B4-BE49-F238E27FC236}">
                <a16:creationId xmlns:a16="http://schemas.microsoft.com/office/drawing/2014/main" id="{10B67AE9-ADE5-D92A-E0F2-B52B533CC6AD}"/>
              </a:ext>
            </a:extLst>
          </p:cNvPr>
          <p:cNvPicPr>
            <a:picLocks noChangeAspect="1"/>
          </p:cNvPicPr>
          <p:nvPr/>
        </p:nvPicPr>
        <p:blipFill dpi="330">
          <a:blip r:embed="rId18">
            <a:clrChange>
              <a:clrFrom>
                <a:srgbClr val="FFFFFF"/>
              </a:clrFrom>
              <a:clrTo>
                <a:srgbClr val="FFFFFF">
                  <a:alpha val="0"/>
                </a:srgbClr>
              </a:clrTo>
            </a:clrChange>
          </a:blip>
          <a:stretch>
            <a:fillRect/>
          </a:stretch>
        </p:blipFill>
        <p:spPr>
          <a:xfrm>
            <a:off x="6430290" y="4111106"/>
            <a:ext cx="1076650" cy="325687"/>
          </a:xfrm>
          <a:prstGeom prst="rect">
            <a:avLst/>
          </a:prstGeom>
        </p:spPr>
      </p:pic>
      <p:pic>
        <p:nvPicPr>
          <p:cNvPr id="27" name="Logo 18">
            <a:extLst>
              <a:ext uri="{FF2B5EF4-FFF2-40B4-BE49-F238E27FC236}">
                <a16:creationId xmlns:a16="http://schemas.microsoft.com/office/drawing/2014/main" id="{9C010B7A-EB62-63EF-A8EA-31E8CE4C214C}"/>
              </a:ext>
            </a:extLst>
          </p:cNvPr>
          <p:cNvPicPr>
            <a:picLocks noChangeAspect="1"/>
          </p:cNvPicPr>
          <p:nvPr/>
        </p:nvPicPr>
        <p:blipFill dpi="330">
          <a:blip r:embed="rId19"/>
          <a:stretch>
            <a:fillRect/>
          </a:stretch>
        </p:blipFill>
        <p:spPr>
          <a:xfrm>
            <a:off x="1097692" y="3486053"/>
            <a:ext cx="1212210" cy="175769"/>
          </a:xfrm>
          <a:prstGeom prst="rect">
            <a:avLst/>
          </a:prstGeom>
        </p:spPr>
      </p:pic>
      <p:sp>
        <p:nvSpPr>
          <p:cNvPr id="28" name="TextBox 27">
            <a:extLst>
              <a:ext uri="{FF2B5EF4-FFF2-40B4-BE49-F238E27FC236}">
                <a16:creationId xmlns:a16="http://schemas.microsoft.com/office/drawing/2014/main" id="{18118C59-11E6-96DA-2E9E-D15BCAA840A9}"/>
              </a:ext>
            </a:extLst>
          </p:cNvPr>
          <p:cNvSpPr txBox="1"/>
          <p:nvPr/>
        </p:nvSpPr>
        <p:spPr>
          <a:xfrm>
            <a:off x="-374573" y="2335576"/>
            <a:ext cx="184731" cy="369332"/>
          </a:xfrm>
          <a:prstGeom prst="rect">
            <a:avLst/>
          </a:prstGeom>
          <a:noFill/>
        </p:spPr>
        <p:txBody>
          <a:bodyPr wrap="none" rtlCol="0">
            <a:spAutoFit/>
          </a:bodyPr>
          <a:lstStyle/>
          <a:p>
            <a:endParaRPr lang="en-US"/>
          </a:p>
        </p:txBody>
      </p:sp>
      <p:pic>
        <p:nvPicPr>
          <p:cNvPr id="29" name="Picture 28">
            <a:extLst>
              <a:ext uri="{FF2B5EF4-FFF2-40B4-BE49-F238E27FC236}">
                <a16:creationId xmlns:a16="http://schemas.microsoft.com/office/drawing/2014/main" id="{76E11A3B-9A8D-DD2F-B18E-C5D329BCD825}"/>
              </a:ext>
            </a:extLst>
          </p:cNvPr>
          <p:cNvPicPr>
            <a:picLocks noChangeAspect="1"/>
          </p:cNvPicPr>
          <p:nvPr/>
        </p:nvPicPr>
        <p:blipFill>
          <a:blip r:embed="rId20"/>
          <a:stretch>
            <a:fillRect/>
          </a:stretch>
        </p:blipFill>
        <p:spPr>
          <a:xfrm>
            <a:off x="1099410" y="4140023"/>
            <a:ext cx="1208774" cy="267853"/>
          </a:xfrm>
          <a:prstGeom prst="rect">
            <a:avLst/>
          </a:prstGeom>
        </p:spPr>
      </p:pic>
      <p:pic>
        <p:nvPicPr>
          <p:cNvPr id="1030" name="Picture 6">
            <a:extLst>
              <a:ext uri="{FF2B5EF4-FFF2-40B4-BE49-F238E27FC236}">
                <a16:creationId xmlns:a16="http://schemas.microsoft.com/office/drawing/2014/main" id="{4BDDBF0E-8809-947B-A9FC-37841929BD0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4031" y="4718970"/>
            <a:ext cx="1099532" cy="56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604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4" descr="4,285 Mining Clipart Images, Stock Photos &amp; Vectors | Shutterstock">
            <a:extLst>
              <a:ext uri="{FF2B5EF4-FFF2-40B4-BE49-F238E27FC236}">
                <a16:creationId xmlns:a16="http://schemas.microsoft.com/office/drawing/2014/main" id="{57A5D1B6-7665-ED5D-4690-681FBD168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097" y="5363199"/>
            <a:ext cx="3738854" cy="125224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3"/>
          </p:nvPr>
        </p:nvSpPr>
        <p:spPr/>
        <p:txBody>
          <a:bodyPr/>
          <a:lstStyle/>
          <a:p>
            <a:r>
              <a:rPr lang="en-CA"/>
              <a:t>Source(s): Canadian Institute of Mining</a:t>
            </a:r>
          </a:p>
        </p:txBody>
      </p:sp>
      <p:sp>
        <p:nvSpPr>
          <p:cNvPr id="7" name="Title 6"/>
          <p:cNvSpPr>
            <a:spLocks noGrp="1"/>
          </p:cNvSpPr>
          <p:nvPr>
            <p:ph type="title"/>
          </p:nvPr>
        </p:nvSpPr>
        <p:spPr/>
        <p:txBody>
          <a:bodyPr/>
          <a:lstStyle/>
          <a:p>
            <a:r>
              <a:rPr lang="en-US"/>
              <a:t>Royalty and Streaming Mining Companies</a:t>
            </a:r>
          </a:p>
        </p:txBody>
      </p:sp>
      <p:cxnSp>
        <p:nvCxnSpPr>
          <p:cNvPr id="4" name="Straight Connector 3">
            <a:extLst>
              <a:ext uri="{FF2B5EF4-FFF2-40B4-BE49-F238E27FC236}">
                <a16:creationId xmlns:a16="http://schemas.microsoft.com/office/drawing/2014/main" id="{CA187916-B317-7A99-1B86-220B91696BE6}"/>
              </a:ext>
            </a:extLst>
          </p:cNvPr>
          <p:cNvCxnSpPr>
            <a:cxnSpLocks/>
          </p:cNvCxnSpPr>
          <p:nvPr/>
        </p:nvCxnSpPr>
        <p:spPr bwMode="auto">
          <a:xfrm flipV="1">
            <a:off x="5048656" y="1293779"/>
            <a:ext cx="0" cy="5418306"/>
          </a:xfrm>
          <a:prstGeom prst="line">
            <a:avLst/>
          </a:prstGeom>
          <a:ln w="19050">
            <a:solidFill>
              <a:schemeClr val="tx1"/>
            </a:solidFill>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 name="Content Placeholder 12">
            <a:extLst>
              <a:ext uri="{FF2B5EF4-FFF2-40B4-BE49-F238E27FC236}">
                <a16:creationId xmlns:a16="http://schemas.microsoft.com/office/drawing/2014/main" id="{142060E2-3F59-9F8B-5000-8F978DEB7177}"/>
              </a:ext>
            </a:extLst>
          </p:cNvPr>
          <p:cNvSpPr txBox="1">
            <a:spLocks/>
          </p:cNvSpPr>
          <p:nvPr/>
        </p:nvSpPr>
        <p:spPr>
          <a:xfrm>
            <a:off x="609601" y="1391299"/>
            <a:ext cx="4114800" cy="292100"/>
          </a:xfrm>
          <a:prstGeom prst="rect">
            <a:avLst/>
          </a:prstGeom>
          <a:ln>
            <a:solidFill>
              <a:schemeClr val="tx1"/>
            </a:solidFill>
          </a:ln>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lgn="ctr">
              <a:buNone/>
            </a:pPr>
            <a:r>
              <a:rPr lang="en-US" sz="1400" kern="0">
                <a:latin typeface="+mj-lt"/>
              </a:rPr>
              <a:t>Royalty Agreement</a:t>
            </a:r>
          </a:p>
        </p:txBody>
      </p:sp>
      <p:sp>
        <p:nvSpPr>
          <p:cNvPr id="23" name="Content Placeholder 12">
            <a:extLst>
              <a:ext uri="{FF2B5EF4-FFF2-40B4-BE49-F238E27FC236}">
                <a16:creationId xmlns:a16="http://schemas.microsoft.com/office/drawing/2014/main" id="{E4E3AFC3-442A-7BEE-344A-46099894FD7D}"/>
              </a:ext>
            </a:extLst>
          </p:cNvPr>
          <p:cNvSpPr txBox="1">
            <a:spLocks/>
          </p:cNvSpPr>
          <p:nvPr/>
        </p:nvSpPr>
        <p:spPr>
          <a:xfrm>
            <a:off x="5336046" y="1399474"/>
            <a:ext cx="4114800" cy="292100"/>
          </a:xfrm>
          <a:prstGeom prst="rect">
            <a:avLst/>
          </a:prstGeom>
          <a:ln>
            <a:solidFill>
              <a:schemeClr val="tx1"/>
            </a:solidFill>
          </a:ln>
        </p:spPr>
        <p:txBody>
          <a:bodyPr/>
          <a:lstStyle>
            <a:defPPr>
              <a:defRPr lang="en-CA"/>
            </a:defPPr>
            <a:lvl1pPr marL="0" indent="0" defTabSz="892175" eaLnBrk="1" hangingPunct="1">
              <a:spcBef>
                <a:spcPts val="900"/>
              </a:spcBef>
              <a:buClr>
                <a:srgbClr val="CC0633"/>
              </a:buClr>
              <a:buSzPct val="70000"/>
              <a:buFont typeface="Wingdings" pitchFamily="2" charset="2"/>
              <a:buNone/>
              <a:defRPr sz="1400" kern="0">
                <a:latin typeface="+mj-lt"/>
                <a:ea typeface="+mn-ea"/>
                <a:cs typeface="Times New Roman" panose="02020603050405020304" pitchFamily="18" charset="0"/>
              </a:defRPr>
            </a:lvl1pPr>
            <a:lvl2pPr indent="-228600" algn="l" defTabSz="892175" eaLnBrk="1" hangingPunct="1">
              <a:spcBef>
                <a:spcPts val="300"/>
              </a:spcBef>
              <a:buClr>
                <a:schemeClr val="accent1"/>
              </a:buClr>
              <a:buSzPct val="70000"/>
              <a:buFont typeface="Wingdings" pitchFamily="2" charset="2"/>
              <a:buChar char="n"/>
              <a:defRPr>
                <a:latin typeface="Times New Roman" panose="02020603050405020304" pitchFamily="18" charset="0"/>
                <a:ea typeface="+mn-ea"/>
                <a:cs typeface="Times New Roman" panose="02020603050405020304" pitchFamily="18" charset="0"/>
              </a:defRPr>
            </a:lvl2pPr>
            <a:lvl3pPr marL="682625" indent="-228600" algn="l" defTabSz="892175" eaLnBrk="1" hangingPunct="1">
              <a:spcBef>
                <a:spcPts val="300"/>
              </a:spcBef>
              <a:buClr>
                <a:schemeClr val="accent1"/>
              </a:buClr>
              <a:buFont typeface="Arial" charset="0"/>
              <a:buChar char="–"/>
              <a:defRPr>
                <a:latin typeface="Times New Roman" panose="02020603050405020304" pitchFamily="18" charset="0"/>
                <a:ea typeface="+mn-ea"/>
                <a:cs typeface="Times New Roman" panose="02020603050405020304" pitchFamily="18" charset="0"/>
              </a:defRPr>
            </a:lvl3pPr>
            <a:lvl4pPr marL="914400" indent="-228600" algn="l" defTabSz="892175" eaLnBrk="1" hangingPunct="1">
              <a:spcBef>
                <a:spcPts val="300"/>
              </a:spcBef>
              <a:buClr>
                <a:schemeClr val="accent1"/>
              </a:buClr>
              <a:buFont typeface="Wingdings" pitchFamily="2" charset="2"/>
              <a:buChar char="w"/>
              <a:defRPr>
                <a:latin typeface="Times New Roman" panose="02020603050405020304" pitchFamily="18" charset="0"/>
                <a:ea typeface="+mn-ea"/>
                <a:cs typeface="Times New Roman" panose="02020603050405020304" pitchFamily="18" charset="0"/>
              </a:defRPr>
            </a:lvl4pPr>
            <a:lvl5pPr marL="1146175" indent="-228600" algn="l" defTabSz="892175" eaLnBrk="1" hangingPunct="1">
              <a:spcBef>
                <a:spcPts val="300"/>
              </a:spcBef>
              <a:buClr>
                <a:schemeClr val="accent1"/>
              </a:buClr>
              <a:buFont typeface="Arial" charset="0"/>
              <a:buChar char="&gt;"/>
              <a:defRPr>
                <a:latin typeface="Times New Roman" panose="02020603050405020304" pitchFamily="18" charset="0"/>
                <a:ea typeface="+mn-ea"/>
                <a:cs typeface="Times New Roman" panose="02020603050405020304" pitchFamily="18" charset="0"/>
              </a:defRPr>
            </a:lvl5pPr>
            <a:lvl6pPr marL="1603375" indent="-242888" defTabSz="892175" fontAlgn="base">
              <a:spcBef>
                <a:spcPct val="25000"/>
              </a:spcBef>
              <a:spcAft>
                <a:spcPct val="0"/>
              </a:spcAft>
              <a:buClr>
                <a:srgbClr val="83AED1"/>
              </a:buClr>
              <a:buFont typeface="Arial" charset="0"/>
              <a:buChar char="&gt;"/>
              <a:defRPr>
                <a:latin typeface="+mn-lt"/>
                <a:ea typeface="+mn-ea"/>
              </a:defRPr>
            </a:lvl6pPr>
            <a:lvl7pPr marL="2060575" indent="-242888" defTabSz="892175" fontAlgn="base">
              <a:spcBef>
                <a:spcPct val="25000"/>
              </a:spcBef>
              <a:spcAft>
                <a:spcPct val="0"/>
              </a:spcAft>
              <a:buClr>
                <a:srgbClr val="83AED1"/>
              </a:buClr>
              <a:buFont typeface="Arial" charset="0"/>
              <a:buChar char="&gt;"/>
              <a:defRPr>
                <a:latin typeface="+mn-lt"/>
                <a:ea typeface="+mn-ea"/>
              </a:defRPr>
            </a:lvl7pPr>
            <a:lvl8pPr marL="2517775" indent="-242888" defTabSz="892175" fontAlgn="base">
              <a:spcBef>
                <a:spcPct val="25000"/>
              </a:spcBef>
              <a:spcAft>
                <a:spcPct val="0"/>
              </a:spcAft>
              <a:buClr>
                <a:srgbClr val="83AED1"/>
              </a:buClr>
              <a:buFont typeface="Arial" charset="0"/>
              <a:buChar char="&gt;"/>
              <a:defRPr>
                <a:latin typeface="+mn-lt"/>
                <a:ea typeface="+mn-ea"/>
              </a:defRPr>
            </a:lvl8pPr>
            <a:lvl9pPr marL="2974975" indent="-242888" defTabSz="892175" fontAlgn="base">
              <a:spcBef>
                <a:spcPct val="25000"/>
              </a:spcBef>
              <a:spcAft>
                <a:spcPct val="0"/>
              </a:spcAft>
              <a:buClr>
                <a:srgbClr val="83AED1"/>
              </a:buClr>
              <a:buFont typeface="Arial" charset="0"/>
              <a:buChar char="&gt;"/>
              <a:defRPr>
                <a:latin typeface="+mn-lt"/>
                <a:ea typeface="+mn-ea"/>
              </a:defRPr>
            </a:lvl9pPr>
          </a:lstStyle>
          <a:p>
            <a:r>
              <a:rPr lang="en-US"/>
              <a:t>Streaming Agreement</a:t>
            </a:r>
          </a:p>
        </p:txBody>
      </p:sp>
      <p:pic>
        <p:nvPicPr>
          <p:cNvPr id="1028" name="Picture 4">
            <a:extLst>
              <a:ext uri="{FF2B5EF4-FFF2-40B4-BE49-F238E27FC236}">
                <a16:creationId xmlns:a16="http://schemas.microsoft.com/office/drawing/2014/main" id="{4D9F149E-3FD3-DFA4-B064-BE461E740F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894" y="1829927"/>
            <a:ext cx="1645200" cy="3650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t Capital Partners Advises the Special Committee of Great Bear Royalties  on Sale to Royal Gold - Fort Capital">
            <a:extLst>
              <a:ext uri="{FF2B5EF4-FFF2-40B4-BE49-F238E27FC236}">
                <a16:creationId xmlns:a16="http://schemas.microsoft.com/office/drawing/2014/main" id="{E720CEF6-E407-E33E-E20B-1F1D3EACB2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1397" y="2140796"/>
            <a:ext cx="1643973" cy="859090"/>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Curved Right 26">
            <a:extLst>
              <a:ext uri="{FF2B5EF4-FFF2-40B4-BE49-F238E27FC236}">
                <a16:creationId xmlns:a16="http://schemas.microsoft.com/office/drawing/2014/main" id="{20893F22-8268-9B29-67EA-B5C86718CBD5}"/>
              </a:ext>
            </a:extLst>
          </p:cNvPr>
          <p:cNvSpPr/>
          <p:nvPr/>
        </p:nvSpPr>
        <p:spPr bwMode="auto">
          <a:xfrm>
            <a:off x="778213" y="3145355"/>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29" name="AutoShape 10" descr="Best Premium Engineers discussing about mine Illustration download in PNG &amp;  Vector format">
            <a:extLst>
              <a:ext uri="{FF2B5EF4-FFF2-40B4-BE49-F238E27FC236}">
                <a16:creationId xmlns:a16="http://schemas.microsoft.com/office/drawing/2014/main" id="{A35DA3A6-67B0-5F65-038C-242ABA80A2B2}"/>
              </a:ext>
            </a:extLst>
          </p:cNvPr>
          <p:cNvSpPr>
            <a:spLocks noChangeAspect="1" noChangeArrowheads="1"/>
          </p:cNvSpPr>
          <p:nvPr/>
        </p:nvSpPr>
        <p:spPr bwMode="auto">
          <a:xfrm>
            <a:off x="3079199" y="4546128"/>
            <a:ext cx="1862451" cy="1862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0" name="AutoShape 12" descr="Best Premium Engineers discussing about mine Illustration download in PNG &amp;  Vector format">
            <a:extLst>
              <a:ext uri="{FF2B5EF4-FFF2-40B4-BE49-F238E27FC236}">
                <a16:creationId xmlns:a16="http://schemas.microsoft.com/office/drawing/2014/main" id="{D3711213-DE52-8F97-0A3A-D31AD1333FCC}"/>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latin typeface="+mj-lt"/>
            </a:endParaRPr>
          </a:p>
        </p:txBody>
      </p:sp>
      <p:pic>
        <p:nvPicPr>
          <p:cNvPr id="1038" name="Picture 14" descr="4,285 Mining Clipart Images, Stock Photos &amp; Vectors | Shutterstock">
            <a:extLst>
              <a:ext uri="{FF2B5EF4-FFF2-40B4-BE49-F238E27FC236}">
                <a16:creationId xmlns:a16="http://schemas.microsoft.com/office/drawing/2014/main" id="{CCF6B216-C72D-5D75-F0A5-BFF9F5834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66" y="5363199"/>
            <a:ext cx="3738854" cy="1252248"/>
          </a:xfrm>
          <a:prstGeom prst="rect">
            <a:avLst/>
          </a:prstGeom>
          <a:noFill/>
          <a:extLst>
            <a:ext uri="{909E8E84-426E-40DD-AFC4-6F175D3DCCD1}">
              <a14:hiddenFill xmlns:a14="http://schemas.microsoft.com/office/drawing/2010/main">
                <a:solidFill>
                  <a:srgbClr val="FFFFFF"/>
                </a:solidFill>
              </a14:hiddenFill>
            </a:ext>
          </a:extLst>
        </p:spPr>
      </p:pic>
      <p:sp>
        <p:nvSpPr>
          <p:cNvPr id="31" name="Arrow: Curved Right 30">
            <a:extLst>
              <a:ext uri="{FF2B5EF4-FFF2-40B4-BE49-F238E27FC236}">
                <a16:creationId xmlns:a16="http://schemas.microsoft.com/office/drawing/2014/main" id="{3A3CFDEB-8327-FD99-5012-8FCA687A8660}"/>
              </a:ext>
            </a:extLst>
          </p:cNvPr>
          <p:cNvSpPr/>
          <p:nvPr/>
        </p:nvSpPr>
        <p:spPr bwMode="auto">
          <a:xfrm rot="10800000">
            <a:off x="3416146" y="3065175"/>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id="{F7745A9D-A8D5-3AC3-00F3-780648D24127}"/>
              </a:ext>
            </a:extLst>
          </p:cNvPr>
          <p:cNvSpPr txBox="1"/>
          <p:nvPr/>
        </p:nvSpPr>
        <p:spPr>
          <a:xfrm>
            <a:off x="1117869" y="4001311"/>
            <a:ext cx="847118" cy="276999"/>
          </a:xfrm>
          <a:prstGeom prst="rect">
            <a:avLst/>
          </a:prstGeom>
          <a:noFill/>
        </p:spPr>
        <p:txBody>
          <a:bodyPr wrap="square" lIns="0" tIns="45720" rIns="0" bIns="45720" rtlCol="0">
            <a:spAutoFit/>
          </a:bodyPr>
          <a:lstStyle/>
          <a:p>
            <a:pPr algn="l"/>
            <a:r>
              <a:rPr lang="en-CA">
                <a:latin typeface="+mj-lt"/>
              </a:rPr>
              <a:t>Investment</a:t>
            </a:r>
          </a:p>
        </p:txBody>
      </p:sp>
      <p:sp>
        <p:nvSpPr>
          <p:cNvPr id="33" name="TextBox 32">
            <a:extLst>
              <a:ext uri="{FF2B5EF4-FFF2-40B4-BE49-F238E27FC236}">
                <a16:creationId xmlns:a16="http://schemas.microsoft.com/office/drawing/2014/main" id="{784C548A-05CA-9401-8FC7-676A6C5AD87A}"/>
              </a:ext>
            </a:extLst>
          </p:cNvPr>
          <p:cNvSpPr txBox="1"/>
          <p:nvPr/>
        </p:nvSpPr>
        <p:spPr>
          <a:xfrm>
            <a:off x="3044953" y="3935321"/>
            <a:ext cx="1181190" cy="461665"/>
          </a:xfrm>
          <a:prstGeom prst="rect">
            <a:avLst/>
          </a:prstGeom>
          <a:noFill/>
        </p:spPr>
        <p:txBody>
          <a:bodyPr wrap="square" lIns="0" tIns="45720" rIns="0" bIns="45720" rtlCol="0">
            <a:spAutoFit/>
          </a:bodyPr>
          <a:lstStyle/>
          <a:p>
            <a:pPr algn="r"/>
            <a:r>
              <a:rPr lang="en-CA">
                <a:latin typeface="+mj-lt"/>
              </a:rPr>
              <a:t>% of Revenue from Production</a:t>
            </a:r>
          </a:p>
        </p:txBody>
      </p:sp>
      <p:pic>
        <p:nvPicPr>
          <p:cNvPr id="34" name="Picture 2" descr="Wheaton Precious Metals Corp. - Home">
            <a:extLst>
              <a:ext uri="{FF2B5EF4-FFF2-40B4-BE49-F238E27FC236}">
                <a16:creationId xmlns:a16="http://schemas.microsoft.com/office/drawing/2014/main" id="{BD24B289-BA52-2F41-A48E-2357309AB2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9132" y="2445896"/>
            <a:ext cx="1643972" cy="27659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E7BBCB8E-2981-D059-3AE2-58E3963ACD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0846" y="1829927"/>
            <a:ext cx="1645200" cy="3650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Fort Capital Partners Advises the Special Committee of Great Bear Royalties  on Sale to Royal Gold - Fort Capital">
            <a:extLst>
              <a:ext uri="{FF2B5EF4-FFF2-40B4-BE49-F238E27FC236}">
                <a16:creationId xmlns:a16="http://schemas.microsoft.com/office/drawing/2014/main" id="{33CF824F-20FB-E79F-DC37-985A661A8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4349" y="2140796"/>
            <a:ext cx="1643973" cy="859090"/>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Curved Right 36">
            <a:extLst>
              <a:ext uri="{FF2B5EF4-FFF2-40B4-BE49-F238E27FC236}">
                <a16:creationId xmlns:a16="http://schemas.microsoft.com/office/drawing/2014/main" id="{BC78EDB3-5DB9-679D-67B2-977A5EE6EFB1}"/>
              </a:ext>
            </a:extLst>
          </p:cNvPr>
          <p:cNvSpPr/>
          <p:nvPr/>
        </p:nvSpPr>
        <p:spPr bwMode="auto">
          <a:xfrm>
            <a:off x="5598097" y="3142993"/>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39" name="Arrow: Curved Right 38">
            <a:extLst>
              <a:ext uri="{FF2B5EF4-FFF2-40B4-BE49-F238E27FC236}">
                <a16:creationId xmlns:a16="http://schemas.microsoft.com/office/drawing/2014/main" id="{C96D23C1-A74D-A19F-8E94-3D2FFF6EE365}"/>
              </a:ext>
            </a:extLst>
          </p:cNvPr>
          <p:cNvSpPr/>
          <p:nvPr/>
        </p:nvSpPr>
        <p:spPr bwMode="auto">
          <a:xfrm rot="10800000">
            <a:off x="8236030" y="3062813"/>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40" name="TextBox 39">
            <a:extLst>
              <a:ext uri="{FF2B5EF4-FFF2-40B4-BE49-F238E27FC236}">
                <a16:creationId xmlns:a16="http://schemas.microsoft.com/office/drawing/2014/main" id="{C6C4A6B4-CB3F-1F25-8377-A7C1B480D905}"/>
              </a:ext>
            </a:extLst>
          </p:cNvPr>
          <p:cNvSpPr txBox="1"/>
          <p:nvPr/>
        </p:nvSpPr>
        <p:spPr>
          <a:xfrm>
            <a:off x="5937753" y="3998949"/>
            <a:ext cx="847118" cy="276999"/>
          </a:xfrm>
          <a:prstGeom prst="rect">
            <a:avLst/>
          </a:prstGeom>
          <a:noFill/>
        </p:spPr>
        <p:txBody>
          <a:bodyPr wrap="square" lIns="0" tIns="45720" rIns="0" bIns="45720" rtlCol="0">
            <a:spAutoFit/>
          </a:bodyPr>
          <a:lstStyle/>
          <a:p>
            <a:pPr algn="l"/>
            <a:r>
              <a:rPr lang="en-CA">
                <a:latin typeface="+mj-lt"/>
              </a:rPr>
              <a:t>Investment</a:t>
            </a:r>
          </a:p>
        </p:txBody>
      </p:sp>
      <p:sp>
        <p:nvSpPr>
          <p:cNvPr id="41" name="TextBox 40">
            <a:extLst>
              <a:ext uri="{FF2B5EF4-FFF2-40B4-BE49-F238E27FC236}">
                <a16:creationId xmlns:a16="http://schemas.microsoft.com/office/drawing/2014/main" id="{378B72A0-DAF7-9E48-2829-71DB4F175F3B}"/>
              </a:ext>
            </a:extLst>
          </p:cNvPr>
          <p:cNvSpPr txBox="1"/>
          <p:nvPr/>
        </p:nvSpPr>
        <p:spPr>
          <a:xfrm>
            <a:off x="7864837" y="3932959"/>
            <a:ext cx="1181190" cy="646331"/>
          </a:xfrm>
          <a:prstGeom prst="rect">
            <a:avLst/>
          </a:prstGeom>
          <a:noFill/>
        </p:spPr>
        <p:txBody>
          <a:bodyPr wrap="square" lIns="0" tIns="45720" rIns="0" bIns="45720" rtlCol="0" anchor="t">
            <a:spAutoFit/>
          </a:bodyPr>
          <a:lstStyle/>
          <a:p>
            <a:pPr algn="r"/>
            <a:r>
              <a:rPr lang="en-CA">
                <a:latin typeface="+mj-lt"/>
                <a:ea typeface="LF_Kai"/>
              </a:rPr>
              <a:t>Take Interest, &amp; Buy % at a discounted Price</a:t>
            </a:r>
          </a:p>
        </p:txBody>
      </p:sp>
      <p:sp>
        <p:nvSpPr>
          <p:cNvPr id="42" name="Rectangle 41">
            <a:extLst>
              <a:ext uri="{FF2B5EF4-FFF2-40B4-BE49-F238E27FC236}">
                <a16:creationId xmlns:a16="http://schemas.microsoft.com/office/drawing/2014/main" id="{9BE6C800-9860-0A6F-9603-62121F3220E6}"/>
              </a:ext>
            </a:extLst>
          </p:cNvPr>
          <p:cNvSpPr/>
          <p:nvPr/>
        </p:nvSpPr>
        <p:spPr bwMode="auto">
          <a:xfrm>
            <a:off x="2090894" y="6544282"/>
            <a:ext cx="1382464" cy="13677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43" name="Rectangle 42">
            <a:extLst>
              <a:ext uri="{FF2B5EF4-FFF2-40B4-BE49-F238E27FC236}">
                <a16:creationId xmlns:a16="http://schemas.microsoft.com/office/drawing/2014/main" id="{63DE5DA2-14FA-82DF-4851-0726EC496DE1}"/>
              </a:ext>
            </a:extLst>
          </p:cNvPr>
          <p:cNvSpPr/>
          <p:nvPr/>
        </p:nvSpPr>
        <p:spPr bwMode="auto">
          <a:xfrm>
            <a:off x="6970764" y="6546337"/>
            <a:ext cx="1382464" cy="13677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57520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 screen&#10;&#10;AI-generated content may be incorrect.">
            <a:extLst>
              <a:ext uri="{FF2B5EF4-FFF2-40B4-BE49-F238E27FC236}">
                <a16:creationId xmlns:a16="http://schemas.microsoft.com/office/drawing/2014/main" id="{B7E7D0CA-E0D3-51D2-2F12-9E43017BC6C0}"/>
              </a:ext>
            </a:extLst>
          </p:cNvPr>
          <p:cNvPicPr>
            <a:picLocks noChangeAspect="1"/>
          </p:cNvPicPr>
          <p:nvPr/>
        </p:nvPicPr>
        <p:blipFill>
          <a:blip r:embed="rId2"/>
          <a:stretch>
            <a:fillRect/>
          </a:stretch>
        </p:blipFill>
        <p:spPr>
          <a:xfrm>
            <a:off x="171450" y="1272332"/>
            <a:ext cx="9535605" cy="4889287"/>
          </a:xfrm>
          <a:prstGeom prst="rect">
            <a:avLst/>
          </a:prstGeom>
        </p:spPr>
      </p:pic>
    </p:spTree>
    <p:extLst>
      <p:ext uri="{BB962C8B-B14F-4D97-AF65-F5344CB8AC3E}">
        <p14:creationId xmlns:p14="http://schemas.microsoft.com/office/powerpoint/2010/main" val="4104690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1E6BB765-5AD4-3FE2-B13C-937DD6A2D954}"/>
              </a:ext>
            </a:extLst>
          </p:cNvPr>
          <p:cNvPicPr>
            <a:picLocks noChangeAspect="1"/>
          </p:cNvPicPr>
          <p:nvPr/>
        </p:nvPicPr>
        <p:blipFill>
          <a:blip r:embed="rId2"/>
          <a:stretch>
            <a:fillRect/>
          </a:stretch>
        </p:blipFill>
        <p:spPr>
          <a:xfrm>
            <a:off x="323850" y="1235064"/>
            <a:ext cx="9544050" cy="4959373"/>
          </a:xfrm>
          <a:prstGeom prst="rect">
            <a:avLst/>
          </a:prstGeom>
        </p:spPr>
      </p:pic>
    </p:spTree>
    <p:extLst>
      <p:ext uri="{BB962C8B-B14F-4D97-AF65-F5344CB8AC3E}">
        <p14:creationId xmlns:p14="http://schemas.microsoft.com/office/powerpoint/2010/main" val="2790962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6BADA2-F276-AE70-0550-E27735EF1C80}"/>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243054B8-CB1F-7CFB-2BF2-A2C2BB0E6017}"/>
              </a:ext>
            </a:extLst>
          </p:cNvPr>
          <p:cNvSpPr>
            <a:spLocks noGrp="1"/>
          </p:cNvSpPr>
          <p:nvPr>
            <p:ph type="title"/>
          </p:nvPr>
        </p:nvSpPr>
        <p:spPr/>
        <p:txBody>
          <a:bodyPr/>
          <a:lstStyle/>
          <a:p>
            <a:r>
              <a:rPr lang="en-CA"/>
              <a:t>How Do Mining Companies Grow?</a:t>
            </a:r>
          </a:p>
        </p:txBody>
      </p:sp>
      <p:sp>
        <p:nvSpPr>
          <p:cNvPr id="5" name="Text Placeholder 4">
            <a:extLst>
              <a:ext uri="{FF2B5EF4-FFF2-40B4-BE49-F238E27FC236}">
                <a16:creationId xmlns:a16="http://schemas.microsoft.com/office/drawing/2014/main" id="{B5AD40AF-E910-9A96-651C-CE10D6B6C22D}"/>
              </a:ext>
            </a:extLst>
          </p:cNvPr>
          <p:cNvSpPr>
            <a:spLocks noGrp="1"/>
          </p:cNvSpPr>
          <p:nvPr>
            <p:ph type="body" sz="quarter" idx="12"/>
          </p:nvPr>
        </p:nvSpPr>
        <p:spPr/>
        <p:txBody>
          <a:bodyPr/>
          <a:lstStyle/>
          <a:p>
            <a:endParaRPr lang="en-CA"/>
          </a:p>
        </p:txBody>
      </p:sp>
      <p:sp>
        <p:nvSpPr>
          <p:cNvPr id="6" name="Rectangle 5">
            <a:extLst>
              <a:ext uri="{FF2B5EF4-FFF2-40B4-BE49-F238E27FC236}">
                <a16:creationId xmlns:a16="http://schemas.microsoft.com/office/drawing/2014/main" id="{A875471F-A001-04FE-4FF6-91DB424A0AF0}"/>
              </a:ext>
            </a:extLst>
          </p:cNvPr>
          <p:cNvSpPr/>
          <p:nvPr/>
        </p:nvSpPr>
        <p:spPr bwMode="auto">
          <a:xfrm>
            <a:off x="247409" y="1275710"/>
            <a:ext cx="8710041" cy="20856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81088"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a:ln>
                  <a:noFill/>
                </a:ln>
                <a:effectLst/>
                <a:latin typeface="Arial"/>
                <a:ea typeface="LF_Kai"/>
                <a:cs typeface="Arial"/>
              </a:rPr>
              <a:t>Mergers &amp; Acquisitions:</a:t>
            </a: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lang="en-CA" sz="1400">
                <a:latin typeface="Arial"/>
                <a:ea typeface="LF_Kai"/>
                <a:cs typeface="Arial"/>
              </a:rPr>
              <a:t>Mining industry is “eat or be eaten” sector where smaller companies frequently get consolidated into larger miners</a:t>
            </a: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CA" sz="1400" b="0" i="0" u="none" strike="noStrike" cap="none" normalizeH="0" baseline="0">
                <a:ln>
                  <a:noFill/>
                </a:ln>
                <a:effectLst/>
                <a:latin typeface="Arial"/>
                <a:ea typeface="LF_Kai"/>
                <a:cs typeface="Arial"/>
              </a:rPr>
              <a:t>Recent </a:t>
            </a:r>
            <a:r>
              <a:rPr lang="en-CA" sz="1400">
                <a:latin typeface="Arial"/>
                <a:ea typeface="LF_Kai"/>
                <a:cs typeface="Arial"/>
              </a:rPr>
              <a:t>transactions include: </a:t>
            </a:r>
          </a:p>
          <a:p>
            <a:pPr marL="628650" lvl="1" indent="-171450" algn="l" defTabSz="1081088">
              <a:buFont typeface="Arial" panose="020B0604020202020204" pitchFamily="34" charset="0"/>
              <a:buChar char="•"/>
            </a:pPr>
            <a:r>
              <a:rPr lang="en-CA" sz="1400">
                <a:latin typeface="Arial"/>
                <a:ea typeface="LF_Kai"/>
                <a:cs typeface="Arial"/>
              </a:rPr>
              <a:t>Royal Gold’s acquisition of Sandstorm Gold ($3.5bn)</a:t>
            </a:r>
          </a:p>
          <a:p>
            <a:pPr marL="628650" lvl="1" indent="-171450" algn="l" defTabSz="1081088">
              <a:buFont typeface="Arial" panose="020B0604020202020204" pitchFamily="34" charset="0"/>
              <a:buChar char="•"/>
            </a:pPr>
            <a:r>
              <a:rPr lang="en-CA" sz="1400">
                <a:latin typeface="Arial"/>
                <a:ea typeface="LF_Kai"/>
                <a:cs typeface="Arial"/>
              </a:rPr>
              <a:t>Fresnillo plc' acquisition of Probe Gold Corp ($780mm)</a:t>
            </a:r>
            <a:endParaRPr lang="en-CA" sz="1400">
              <a:cs typeface="Arial"/>
            </a:endParaRPr>
          </a:p>
          <a:p>
            <a:pPr marL="628650" lvl="1" indent="-171450" algn="l" defTabSz="1081088">
              <a:buFont typeface="Arial" panose="020B0604020202020204" pitchFamily="34" charset="0"/>
              <a:buChar char="•"/>
            </a:pPr>
            <a:r>
              <a:rPr lang="en-CA" sz="1400">
                <a:latin typeface="Arial"/>
                <a:ea typeface="LF_Kai"/>
                <a:cs typeface="Arial"/>
              </a:rPr>
              <a:t>Fuerte Metals' </a:t>
            </a:r>
            <a:r>
              <a:rPr lang="en-CA" sz="1400" err="1">
                <a:latin typeface="Arial"/>
                <a:ea typeface="LF_Kai"/>
                <a:cs typeface="Arial"/>
              </a:rPr>
              <a:t>acquisiton</a:t>
            </a:r>
            <a:r>
              <a:rPr lang="en-CA" sz="1400">
                <a:latin typeface="Arial"/>
                <a:ea typeface="LF_Kai"/>
                <a:cs typeface="Arial"/>
              </a:rPr>
              <a:t> of Coffee gold project from Newmont Corporation ($150mm)</a:t>
            </a:r>
          </a:p>
          <a:p>
            <a:pPr marL="628650" lvl="1" indent="-171450" algn="l" defTabSz="1081088">
              <a:buFont typeface="Arial" panose="020B0604020202020204" pitchFamily="34" charset="0"/>
              <a:buChar char="•"/>
            </a:pPr>
            <a:r>
              <a:rPr lang="en-CA" sz="1400">
                <a:highlight>
                  <a:srgbClr val="FFFF00"/>
                </a:highlight>
                <a:latin typeface="Arial"/>
                <a:ea typeface="LF_Kai"/>
                <a:cs typeface="Arial"/>
              </a:rPr>
              <a:t>Teck Resources and Anglo American Merger ($53bn)</a:t>
            </a:r>
          </a:p>
          <a:p>
            <a:pPr algn="l" defTabSz="1081088"/>
            <a:endParaRPr lang="en-CA" sz="1400" b="0" i="0" u="none" strike="noStrike" cap="none" normalizeH="0" baseline="0">
              <a:ln>
                <a:noFill/>
              </a:ln>
              <a:solidFill>
                <a:schemeClr val="tx1"/>
              </a:solidFill>
              <a:effectLst/>
              <a:latin typeface="Arial"/>
              <a:ea typeface="LF_Kai"/>
              <a:cs typeface="Arial"/>
            </a:endParaRPr>
          </a:p>
        </p:txBody>
      </p:sp>
      <p:sp>
        <p:nvSpPr>
          <p:cNvPr id="8" name="Rectangle 7">
            <a:extLst>
              <a:ext uri="{FF2B5EF4-FFF2-40B4-BE49-F238E27FC236}">
                <a16:creationId xmlns:a16="http://schemas.microsoft.com/office/drawing/2014/main" id="{573958C0-6FC5-C8FA-50C2-3344418BF42F}"/>
              </a:ext>
            </a:extLst>
          </p:cNvPr>
          <p:cNvSpPr/>
          <p:nvPr/>
        </p:nvSpPr>
        <p:spPr bwMode="auto">
          <a:xfrm>
            <a:off x="247409" y="3504264"/>
            <a:ext cx="8710041" cy="20856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81088" rtl="0" eaLnBrk="1" fontAlgn="base" latinLnBrk="0" hangingPunct="1">
              <a:lnSpc>
                <a:spcPct val="100000"/>
              </a:lnSpc>
              <a:spcBef>
                <a:spcPct val="0"/>
              </a:spcBef>
              <a:spcAft>
                <a:spcPct val="0"/>
              </a:spcAft>
              <a:buClrTx/>
              <a:buSzTx/>
              <a:buFontTx/>
              <a:buNone/>
              <a:tabLst/>
            </a:pPr>
            <a:r>
              <a:rPr lang="en-CA" sz="1800" b="1"/>
              <a:t>Exploration:</a:t>
            </a:r>
            <a:endParaRPr kumimoji="0" lang="en-CA" sz="1800" b="1" i="0" u="none" strike="noStrike" cap="none" normalizeH="0" baseline="0">
              <a:ln>
                <a:noFill/>
              </a:ln>
              <a:solidFill>
                <a:schemeClr val="tx1"/>
              </a:solidFill>
              <a:effectLst/>
              <a:latin typeface="Arial" charset="0"/>
            </a:endParaRP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lang="en-CA" sz="1400"/>
              <a:t>Spend heavy capex on drilling, exploration, and feasibility costs to determine economic potential of deposit(s), and building the mine yourself</a:t>
            </a: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lang="en-CA" sz="1400" b="1"/>
              <a:t>Greenfield </a:t>
            </a:r>
            <a:r>
              <a:rPr lang="en-CA" sz="1400"/>
              <a:t>projects include building the infrastructure and mine from the ground-up, at the risk of not getting approval, or spending money to realize the mine is not profitable</a:t>
            </a: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lang="en-CA" sz="1400"/>
              <a:t>A strong pipeline of greenfield projects indicates high reinvestment into future growth by replacing depleting reserves with new ones</a:t>
            </a: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CA" sz="1400" b="0" i="0" u="none" strike="noStrike" cap="none" normalizeH="0" baseline="0">
                <a:ln>
                  <a:noFill/>
                </a:ln>
                <a:solidFill>
                  <a:schemeClr val="tx1"/>
                </a:solidFill>
                <a:effectLst/>
                <a:latin typeface="Arial" charset="0"/>
              </a:rPr>
              <a:t>Upsi</a:t>
            </a:r>
            <a:r>
              <a:rPr lang="en-CA" sz="1400"/>
              <a:t>de potential of assets being more profitable than previously thought</a:t>
            </a:r>
            <a:endParaRPr kumimoji="0" lang="en-CA"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882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B0760-58C7-89A7-9D2E-468ED4FE024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5725F6-842A-4C8B-21D4-65289922A129}"/>
              </a:ext>
            </a:extLst>
          </p:cNvPr>
          <p:cNvSpPr>
            <a:spLocks noGrp="1"/>
          </p:cNvSpPr>
          <p:nvPr>
            <p:ph type="ftr" sz="quarter" idx="10"/>
          </p:nvPr>
        </p:nvSpPr>
        <p:spPr/>
        <p:txBody>
          <a:bodyPr/>
          <a:lstStyle/>
          <a:p>
            <a:endParaRPr lang="en-CA"/>
          </a:p>
        </p:txBody>
      </p:sp>
      <p:sp>
        <p:nvSpPr>
          <p:cNvPr id="6" name="Text Placeholder 5">
            <a:extLst>
              <a:ext uri="{FF2B5EF4-FFF2-40B4-BE49-F238E27FC236}">
                <a16:creationId xmlns:a16="http://schemas.microsoft.com/office/drawing/2014/main" id="{E6CBDDAF-C6D7-7EAC-0A08-52BDD9314B13}"/>
              </a:ext>
            </a:extLst>
          </p:cNvPr>
          <p:cNvSpPr>
            <a:spLocks noGrp="1"/>
          </p:cNvSpPr>
          <p:nvPr>
            <p:ph type="body" sz="quarter" idx="13"/>
          </p:nvPr>
        </p:nvSpPr>
        <p:spPr/>
        <p:txBody>
          <a:bodyPr/>
          <a:lstStyle/>
          <a:p>
            <a:r>
              <a:rPr lang="en-US" sz="2400"/>
              <a:t>Sector Commentary – Precious Metals &amp; Mining</a:t>
            </a:r>
          </a:p>
        </p:txBody>
      </p:sp>
    </p:spTree>
    <p:extLst>
      <p:ext uri="{BB962C8B-B14F-4D97-AF65-F5344CB8AC3E}">
        <p14:creationId xmlns:p14="http://schemas.microsoft.com/office/powerpoint/2010/main" val="1801418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BF0407-1B2B-0358-64B9-F181F4BF38C2}"/>
              </a:ext>
            </a:extLst>
          </p:cNvPr>
          <p:cNvPicPr>
            <a:picLocks noChangeAspect="1"/>
          </p:cNvPicPr>
          <p:nvPr/>
        </p:nvPicPr>
        <p:blipFill>
          <a:blip r:embed="rId2"/>
          <a:stretch>
            <a:fillRect/>
          </a:stretch>
        </p:blipFill>
        <p:spPr>
          <a:xfrm>
            <a:off x="1311231" y="1146304"/>
            <a:ext cx="7147155" cy="4762500"/>
          </a:xfrm>
          <a:prstGeom prst="rect">
            <a:avLst/>
          </a:prstGeom>
        </p:spPr>
      </p:pic>
    </p:spTree>
    <p:extLst>
      <p:ext uri="{BB962C8B-B14F-4D97-AF65-F5344CB8AC3E}">
        <p14:creationId xmlns:p14="http://schemas.microsoft.com/office/powerpoint/2010/main" val="853496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B88E73D-ADB4-200B-BE74-20BA4805021D}"/>
              </a:ext>
            </a:extLst>
          </p:cNvPr>
          <p:cNvSpPr>
            <a:spLocks noGrp="1"/>
          </p:cNvSpPr>
          <p:nvPr>
            <p:ph sz="quarter" idx="14"/>
          </p:nvPr>
        </p:nvSpPr>
        <p:spPr>
          <a:xfrm>
            <a:off x="331217" y="1026900"/>
            <a:ext cx="9400032" cy="54027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Larger mining companies are generally in charge of mine development</a:t>
            </a:r>
          </a:p>
          <a:p>
            <a:pPr>
              <a:buClr>
                <a:schemeClr val="accent2">
                  <a:lumMod val="50000"/>
                </a:schemeClr>
              </a:buClr>
            </a:pPr>
            <a:r>
              <a:rPr lang="en-US" sz="1600"/>
              <a:t>The mine itself needs to be built by uncovering the deposit, preparing the area, and sinking the shafts. </a:t>
            </a:r>
          </a:p>
          <a:p>
            <a:pPr>
              <a:buClr>
                <a:schemeClr val="accent2">
                  <a:lumMod val="50000"/>
                </a:schemeClr>
              </a:buClr>
            </a:pPr>
            <a:r>
              <a:rPr lang="en-US" sz="1600"/>
              <a:t>A processing plant needs to be constructed and infrastructure such as roads or rail may need to be built to transport large quantities of the metal or mineral for further processing and sale.</a:t>
            </a:r>
          </a:p>
          <a:p>
            <a:pPr marL="0" indent="0">
              <a:buClr>
                <a:schemeClr val="accent2">
                  <a:lumMod val="50000"/>
                </a:schemeClr>
              </a:buClr>
              <a:buNone/>
            </a:pPr>
            <a:r>
              <a:rPr lang="en-US" sz="1600" b="1"/>
              <a:t>Mines are either:</a:t>
            </a:r>
          </a:p>
          <a:p>
            <a:pPr>
              <a:buClr>
                <a:schemeClr val="accent2">
                  <a:lumMod val="50000"/>
                </a:schemeClr>
              </a:buClr>
            </a:pPr>
            <a:r>
              <a:rPr lang="en-US" sz="1600"/>
              <a:t>Surface mines </a:t>
            </a:r>
          </a:p>
          <a:p>
            <a:pPr lvl="1">
              <a:buClr>
                <a:schemeClr val="accent2">
                  <a:lumMod val="50000"/>
                </a:schemeClr>
              </a:buClr>
            </a:pPr>
            <a:r>
              <a:rPr lang="en-US" sz="1600"/>
              <a:t>Employed when mineral resources are at or near Earth's surface</a:t>
            </a:r>
          </a:p>
          <a:p>
            <a:pPr lvl="1">
              <a:buClr>
                <a:schemeClr val="accent2">
                  <a:lumMod val="50000"/>
                </a:schemeClr>
              </a:buClr>
            </a:pPr>
            <a:r>
              <a:rPr lang="en-US" sz="1600"/>
              <a:t>Types of surface mining for gold miners:</a:t>
            </a:r>
          </a:p>
          <a:p>
            <a:pPr lvl="2"/>
            <a:r>
              <a:rPr lang="en-US" sz="1600"/>
              <a:t>Open Pit Mining</a:t>
            </a:r>
          </a:p>
          <a:p>
            <a:pPr lvl="2"/>
            <a:r>
              <a:rPr lang="en-US" sz="1600"/>
              <a:t>Placer Mining</a:t>
            </a:r>
          </a:p>
          <a:p>
            <a:pPr>
              <a:buClr>
                <a:schemeClr val="accent2">
                  <a:lumMod val="50000"/>
                </a:schemeClr>
              </a:buClr>
            </a:pPr>
            <a:r>
              <a:rPr lang="en-US" sz="1600"/>
              <a:t>Underground Mines</a:t>
            </a:r>
          </a:p>
          <a:p>
            <a:pPr lvl="1">
              <a:buClr>
                <a:schemeClr val="accent2">
                  <a:lumMod val="50000"/>
                </a:schemeClr>
              </a:buClr>
            </a:pPr>
            <a:r>
              <a:rPr lang="en-US" sz="1600"/>
              <a:t>Employed when mineral resources are below earth’s surface and inaccessible by surface mining</a:t>
            </a:r>
          </a:p>
          <a:p>
            <a:pPr lvl="1">
              <a:buClr>
                <a:schemeClr val="accent2">
                  <a:lumMod val="50000"/>
                </a:schemeClr>
              </a:buClr>
            </a:pPr>
            <a:r>
              <a:rPr lang="en-US" sz="1600"/>
              <a:t>Types of underground mining:</a:t>
            </a:r>
          </a:p>
          <a:p>
            <a:pPr lvl="2">
              <a:buClr>
                <a:schemeClr val="accent2">
                  <a:lumMod val="50000"/>
                </a:schemeClr>
              </a:buClr>
            </a:pPr>
            <a:r>
              <a:rPr lang="en-US" sz="1600"/>
              <a:t>Cut and fill</a:t>
            </a:r>
          </a:p>
          <a:p>
            <a:pPr lvl="2">
              <a:buClr>
                <a:schemeClr val="accent2">
                  <a:lumMod val="50000"/>
                </a:schemeClr>
              </a:buClr>
            </a:pPr>
            <a:r>
              <a:rPr lang="en-US" sz="1600"/>
              <a:t>Long Hole Stope Mining</a:t>
            </a:r>
          </a:p>
          <a:p>
            <a:pPr lvl="2">
              <a:buClr>
                <a:schemeClr val="accent2">
                  <a:lumMod val="50000"/>
                </a:schemeClr>
              </a:buClr>
            </a:pPr>
            <a:endParaRPr lang="en-US" sz="1600"/>
          </a:p>
          <a:p>
            <a:pPr lvl="1">
              <a:buClr>
                <a:schemeClr val="accent2">
                  <a:lumMod val="50000"/>
                </a:schemeClr>
              </a:buClr>
            </a:pPr>
            <a:endParaRPr lang="en-US" sz="1600"/>
          </a:p>
          <a:p>
            <a:pPr lvl="1"/>
            <a:endParaRPr lang="en-US"/>
          </a:p>
        </p:txBody>
      </p:sp>
      <p:sp>
        <p:nvSpPr>
          <p:cNvPr id="6" name="Title 5">
            <a:extLst>
              <a:ext uri="{FF2B5EF4-FFF2-40B4-BE49-F238E27FC236}">
                <a16:creationId xmlns:a16="http://schemas.microsoft.com/office/drawing/2014/main" id="{DF8A0A67-C04A-2264-7E03-EAD1F4380AA0}"/>
              </a:ext>
            </a:extLst>
          </p:cNvPr>
          <p:cNvSpPr>
            <a:spLocks noGrp="1"/>
          </p:cNvSpPr>
          <p:nvPr>
            <p:ph type="title"/>
          </p:nvPr>
        </p:nvSpPr>
        <p:spPr/>
        <p:txBody>
          <a:bodyPr/>
          <a:lstStyle/>
          <a:p>
            <a:r>
              <a:rPr lang="en-US"/>
              <a:t>Mine Complex Development</a:t>
            </a:r>
          </a:p>
        </p:txBody>
      </p:sp>
      <p:sp>
        <p:nvSpPr>
          <p:cNvPr id="2" name="Footer Placeholder 2">
            <a:extLst>
              <a:ext uri="{FF2B5EF4-FFF2-40B4-BE49-F238E27FC236}">
                <a16:creationId xmlns:a16="http://schemas.microsoft.com/office/drawing/2014/main" id="{0F7C8066-5C2B-5769-8A38-CDD20AFD70AF}"/>
              </a:ext>
            </a:extLst>
          </p:cNvPr>
          <p:cNvSpPr>
            <a:spLocks noGrp="1"/>
          </p:cNvSpPr>
          <p:nvPr>
            <p:ph type="ftr" sz="quarter" idx="13"/>
          </p:nvPr>
        </p:nvSpPr>
        <p:spPr>
          <a:xfrm>
            <a:off x="642938" y="7035954"/>
            <a:ext cx="6400800" cy="414338"/>
          </a:xfrm>
        </p:spPr>
        <p:txBody>
          <a:bodyPr/>
          <a:lstStyle/>
          <a:p>
            <a:r>
              <a:rPr lang="en-CA"/>
              <a:t>Source(s): Government of Canada</a:t>
            </a:r>
          </a:p>
          <a:p>
            <a:endParaRPr lang="en-CA"/>
          </a:p>
          <a:p>
            <a:endParaRPr lang="en-CA"/>
          </a:p>
        </p:txBody>
      </p:sp>
    </p:spTree>
    <p:extLst>
      <p:ext uri="{BB962C8B-B14F-4D97-AF65-F5344CB8AC3E}">
        <p14:creationId xmlns:p14="http://schemas.microsoft.com/office/powerpoint/2010/main" val="3983268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EBBF32-06EA-09F9-EEC1-6573AE92D60A}"/>
              </a:ext>
            </a:extLst>
          </p:cNvPr>
          <p:cNvSpPr>
            <a:spLocks noGrp="1"/>
          </p:cNvSpPr>
          <p:nvPr>
            <p:ph sz="quarter" idx="14"/>
          </p:nvPr>
        </p:nvSpPr>
        <p:spPr>
          <a:xfrm>
            <a:off x="331217" y="1053645"/>
            <a:ext cx="10580676" cy="72535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Used for large, near-surface mineral deposits</a:t>
            </a:r>
          </a:p>
          <a:p>
            <a:pPr>
              <a:buClr>
                <a:schemeClr val="accent2">
                  <a:lumMod val="50000"/>
                </a:schemeClr>
              </a:buClr>
            </a:pPr>
            <a:r>
              <a:rPr lang="en-US" sz="1600"/>
              <a:t>Common for large base metal deposits</a:t>
            </a:r>
          </a:p>
          <a:p>
            <a:pPr>
              <a:buClr>
                <a:schemeClr val="accent2">
                  <a:lumMod val="50000"/>
                </a:schemeClr>
              </a:buClr>
            </a:pPr>
            <a:r>
              <a:rPr lang="en-US" sz="1600"/>
              <a:t>Mining progresses from the surface downward, forming a pit with stepped walls</a:t>
            </a:r>
          </a:p>
          <a:p>
            <a:pPr>
              <a:buClr>
                <a:schemeClr val="accent2">
                  <a:lumMod val="50000"/>
                </a:schemeClr>
              </a:buClr>
            </a:pPr>
            <a:r>
              <a:rPr lang="en-US" sz="1600"/>
              <a:t>Common for both precious and base metals, most prevalent in Canada</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6E9A0EDE-40AD-5FD1-D94E-687B75443F58}"/>
              </a:ext>
            </a:extLst>
          </p:cNvPr>
          <p:cNvSpPr>
            <a:spLocks noGrp="1"/>
          </p:cNvSpPr>
          <p:nvPr>
            <p:ph type="title"/>
          </p:nvPr>
        </p:nvSpPr>
        <p:spPr/>
        <p:txBody>
          <a:bodyPr/>
          <a:lstStyle/>
          <a:p>
            <a:r>
              <a:rPr lang="en-US"/>
              <a:t>Open Pit Mining</a:t>
            </a:r>
          </a:p>
        </p:txBody>
      </p:sp>
      <p:pic>
        <p:nvPicPr>
          <p:cNvPr id="8" name="Picture 7">
            <a:extLst>
              <a:ext uri="{FF2B5EF4-FFF2-40B4-BE49-F238E27FC236}">
                <a16:creationId xmlns:a16="http://schemas.microsoft.com/office/drawing/2014/main" id="{35417E8D-83EA-DB3C-F8A8-95B19A12EB68}"/>
              </a:ext>
            </a:extLst>
          </p:cNvPr>
          <p:cNvPicPr>
            <a:picLocks noChangeAspect="1"/>
          </p:cNvPicPr>
          <p:nvPr/>
        </p:nvPicPr>
        <p:blipFill>
          <a:blip r:embed="rId2"/>
          <a:stretch>
            <a:fillRect/>
          </a:stretch>
        </p:blipFill>
        <p:spPr>
          <a:xfrm>
            <a:off x="331217" y="2760665"/>
            <a:ext cx="5453123" cy="3839528"/>
          </a:xfrm>
          <a:prstGeom prst="rect">
            <a:avLst/>
          </a:prstGeom>
        </p:spPr>
      </p:pic>
      <p:sp>
        <p:nvSpPr>
          <p:cNvPr id="2" name="Footer Placeholder 2">
            <a:extLst>
              <a:ext uri="{FF2B5EF4-FFF2-40B4-BE49-F238E27FC236}">
                <a16:creationId xmlns:a16="http://schemas.microsoft.com/office/drawing/2014/main" id="{24DC8032-ED93-00DA-D02C-3AC92509EF8F}"/>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pic>
        <p:nvPicPr>
          <p:cNvPr id="4100" name="Picture 4" descr="Canadian Malartic Complex | G Mining Services Inc.">
            <a:extLst>
              <a:ext uri="{FF2B5EF4-FFF2-40B4-BE49-F238E27FC236}">
                <a16:creationId xmlns:a16="http://schemas.microsoft.com/office/drawing/2014/main" id="{019F39A2-D0CF-332C-1938-C6516CBAD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0987" y="2760666"/>
            <a:ext cx="3957946" cy="383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489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8C0533E-C5E2-7F3B-9667-36D752BBFF22}"/>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Uses water to concentrate gold and heavy minerals from sand and gravel</a:t>
            </a:r>
          </a:p>
          <a:p>
            <a:pPr>
              <a:buClr>
                <a:schemeClr val="accent2">
                  <a:lumMod val="50000"/>
                </a:schemeClr>
              </a:buClr>
            </a:pPr>
            <a:r>
              <a:rPr lang="en-US" sz="1600"/>
              <a:t>In its most basic form, it is equivalent to gold panning</a:t>
            </a:r>
          </a:p>
          <a:p>
            <a:pPr>
              <a:buClr>
                <a:schemeClr val="accent2">
                  <a:lumMod val="50000"/>
                </a:schemeClr>
              </a:buClr>
            </a:pPr>
            <a:r>
              <a:rPr lang="en-US" sz="1600"/>
              <a:t>Excavation with heavy machinery, hauling to wash plant</a:t>
            </a:r>
          </a:p>
          <a:p>
            <a:pPr>
              <a:buClr>
                <a:schemeClr val="accent2">
                  <a:lumMod val="50000"/>
                </a:schemeClr>
              </a:buClr>
            </a:pPr>
            <a:r>
              <a:rPr lang="en-US" sz="1600"/>
              <a:t>Sorting, sluicing, and separating gold from tailings</a:t>
            </a:r>
          </a:p>
          <a:p>
            <a:pPr>
              <a:buClr>
                <a:schemeClr val="accent2">
                  <a:lumMod val="50000"/>
                </a:schemeClr>
              </a:buClr>
            </a:pPr>
            <a:r>
              <a:rPr lang="en-US" sz="1600"/>
              <a:t>Some variations include dredging from pond/lake or vacuuming sediment from the sea floor</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9E0F6BD0-D92A-AD44-82D4-27AE572BDB24}"/>
              </a:ext>
            </a:extLst>
          </p:cNvPr>
          <p:cNvSpPr>
            <a:spLocks noGrp="1"/>
          </p:cNvSpPr>
          <p:nvPr>
            <p:ph type="title"/>
          </p:nvPr>
        </p:nvSpPr>
        <p:spPr/>
        <p:txBody>
          <a:bodyPr/>
          <a:lstStyle/>
          <a:p>
            <a:r>
              <a:rPr lang="en-US"/>
              <a:t>Placer Mining</a:t>
            </a:r>
          </a:p>
        </p:txBody>
      </p:sp>
      <p:pic>
        <p:nvPicPr>
          <p:cNvPr id="11266" name="Picture 2" descr="yukon gold mine">
            <a:extLst>
              <a:ext uri="{FF2B5EF4-FFF2-40B4-BE49-F238E27FC236}">
                <a16:creationId xmlns:a16="http://schemas.microsoft.com/office/drawing/2014/main" id="{8BD25F72-649D-C61B-E741-12C370EE0C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1247" y="3600956"/>
            <a:ext cx="3735907" cy="280193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2">
            <a:extLst>
              <a:ext uri="{FF2B5EF4-FFF2-40B4-BE49-F238E27FC236}">
                <a16:creationId xmlns:a16="http://schemas.microsoft.com/office/drawing/2014/main" id="{20660DFE-147D-0B60-9621-5BD74D778A09}"/>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spTree>
    <p:extLst>
      <p:ext uri="{BB962C8B-B14F-4D97-AF65-F5344CB8AC3E}">
        <p14:creationId xmlns:p14="http://schemas.microsoft.com/office/powerpoint/2010/main" val="1132722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58B6D-E365-5903-32F4-020D76F7657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589416-2F19-E43B-40D7-3FAF82EFA42D}"/>
              </a:ext>
            </a:extLst>
          </p:cNvPr>
          <p:cNvSpPr>
            <a:spLocks noGrp="1"/>
          </p:cNvSpPr>
          <p:nvPr>
            <p:ph sz="quarter" idx="14"/>
          </p:nvPr>
        </p:nvSpPr>
        <p:spPr>
          <a:xfrm>
            <a:off x="331217" y="1053645"/>
            <a:ext cx="10580676" cy="72535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Used for narrow, vein-like deposits or irregular deposits</a:t>
            </a:r>
          </a:p>
          <a:p>
            <a:pPr>
              <a:buClr>
                <a:schemeClr val="accent2">
                  <a:lumMod val="50000"/>
                </a:schemeClr>
              </a:buClr>
            </a:pPr>
            <a:r>
              <a:rPr lang="en-US" sz="1600"/>
              <a:t>Horizontal slices are mined, followed by replacing the space with a filler before proceeding to next slice</a:t>
            </a:r>
          </a:p>
          <a:p>
            <a:pPr lvl="1">
              <a:buClr>
                <a:schemeClr val="accent2">
                  <a:lumMod val="50000"/>
                </a:schemeClr>
              </a:buClr>
            </a:pPr>
            <a:r>
              <a:rPr lang="en-US" sz="1600"/>
              <a:t>Best for unstable rock conditions for safety</a:t>
            </a:r>
          </a:p>
        </p:txBody>
      </p:sp>
      <p:sp>
        <p:nvSpPr>
          <p:cNvPr id="6" name="Title 5">
            <a:extLst>
              <a:ext uri="{FF2B5EF4-FFF2-40B4-BE49-F238E27FC236}">
                <a16:creationId xmlns:a16="http://schemas.microsoft.com/office/drawing/2014/main" id="{B0354D26-3853-86B7-02D1-EAFD06820D42}"/>
              </a:ext>
            </a:extLst>
          </p:cNvPr>
          <p:cNvSpPr>
            <a:spLocks noGrp="1"/>
          </p:cNvSpPr>
          <p:nvPr>
            <p:ph type="title"/>
          </p:nvPr>
        </p:nvSpPr>
        <p:spPr/>
        <p:txBody>
          <a:bodyPr/>
          <a:lstStyle/>
          <a:p>
            <a:r>
              <a:rPr lang="en-US"/>
              <a:t>Cut and Fill Mining</a:t>
            </a:r>
          </a:p>
        </p:txBody>
      </p:sp>
      <p:sp>
        <p:nvSpPr>
          <p:cNvPr id="2" name="Footer Placeholder 2">
            <a:extLst>
              <a:ext uri="{FF2B5EF4-FFF2-40B4-BE49-F238E27FC236}">
                <a16:creationId xmlns:a16="http://schemas.microsoft.com/office/drawing/2014/main" id="{148A71F0-B556-9C10-BF74-4A624C8BB2FC}"/>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pic>
        <p:nvPicPr>
          <p:cNvPr id="6148" name="Picture 4" descr="Introduction to Cut-and-Fill Mining and Its Challenges.">
            <a:extLst>
              <a:ext uri="{FF2B5EF4-FFF2-40B4-BE49-F238E27FC236}">
                <a16:creationId xmlns:a16="http://schemas.microsoft.com/office/drawing/2014/main" id="{F675B8A0-1691-EBC4-05DF-06E2E7EB7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021" y="2249757"/>
            <a:ext cx="4569717" cy="4392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572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23850-A823-620F-DCA6-DF3B6889870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3AB0EE-A089-1055-465D-4CF4B22EBC5E}"/>
              </a:ext>
            </a:extLst>
          </p:cNvPr>
          <p:cNvSpPr>
            <a:spLocks noGrp="1"/>
          </p:cNvSpPr>
          <p:nvPr>
            <p:ph sz="quarter" idx="14"/>
          </p:nvPr>
        </p:nvSpPr>
        <p:spPr>
          <a:xfrm>
            <a:off x="331217" y="1053645"/>
            <a:ext cx="10580676" cy="72535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Used for near-surface mineral deposits that are not accessible/profitable through open pits</a:t>
            </a:r>
          </a:p>
          <a:p>
            <a:pPr>
              <a:buClr>
                <a:schemeClr val="accent2">
                  <a:lumMod val="50000"/>
                </a:schemeClr>
              </a:buClr>
            </a:pPr>
            <a:r>
              <a:rPr lang="en-US" sz="1600"/>
              <a:t>Usually used for regular ore bodies with long blast holes between levels, where blasts make ore fall</a:t>
            </a:r>
          </a:p>
          <a:p>
            <a:pPr lvl="1">
              <a:buClr>
                <a:schemeClr val="accent2">
                  <a:lumMod val="50000"/>
                </a:schemeClr>
              </a:buClr>
            </a:pPr>
            <a:r>
              <a:rPr lang="en-US" sz="1600"/>
              <a:t>Used by major players like AEM in </a:t>
            </a:r>
            <a:r>
              <a:rPr lang="en-US" sz="1600" err="1"/>
              <a:t>LaRonde</a:t>
            </a:r>
            <a:r>
              <a:rPr lang="en-US" sz="1600"/>
              <a:t>, Canadian </a:t>
            </a:r>
            <a:r>
              <a:rPr lang="en-US" sz="1600" err="1"/>
              <a:t>Malartic</a:t>
            </a:r>
            <a:r>
              <a:rPr lang="en-US" sz="1600"/>
              <a:t> Complex mines</a:t>
            </a:r>
          </a:p>
        </p:txBody>
      </p:sp>
      <p:sp>
        <p:nvSpPr>
          <p:cNvPr id="6" name="Title 5">
            <a:extLst>
              <a:ext uri="{FF2B5EF4-FFF2-40B4-BE49-F238E27FC236}">
                <a16:creationId xmlns:a16="http://schemas.microsoft.com/office/drawing/2014/main" id="{6C5EF25B-D45C-ADB4-C19F-E334EFE60F6C}"/>
              </a:ext>
            </a:extLst>
          </p:cNvPr>
          <p:cNvSpPr>
            <a:spLocks noGrp="1"/>
          </p:cNvSpPr>
          <p:nvPr>
            <p:ph type="title"/>
          </p:nvPr>
        </p:nvSpPr>
        <p:spPr/>
        <p:txBody>
          <a:bodyPr/>
          <a:lstStyle/>
          <a:p>
            <a:r>
              <a:rPr lang="en-US"/>
              <a:t>Long Hole Stope Mining</a:t>
            </a:r>
          </a:p>
        </p:txBody>
      </p:sp>
      <p:sp>
        <p:nvSpPr>
          <p:cNvPr id="2" name="Footer Placeholder 2">
            <a:extLst>
              <a:ext uri="{FF2B5EF4-FFF2-40B4-BE49-F238E27FC236}">
                <a16:creationId xmlns:a16="http://schemas.microsoft.com/office/drawing/2014/main" id="{A8A8B417-2202-091B-7613-717604D6F1C1}"/>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pic>
        <p:nvPicPr>
          <p:cNvPr id="5122" name="Picture 2" descr="Beginners Guide to Stope Mining | An Underground Miner">
            <a:extLst>
              <a:ext uri="{FF2B5EF4-FFF2-40B4-BE49-F238E27FC236}">
                <a16:creationId xmlns:a16="http://schemas.microsoft.com/office/drawing/2014/main" id="{098990E6-6C49-6B2E-3D82-06D34FD89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 y="2782259"/>
            <a:ext cx="3675380" cy="40663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tope Mining Guide: Techniques &amp; Methods Explored">
            <a:extLst>
              <a:ext uri="{FF2B5EF4-FFF2-40B4-BE49-F238E27FC236}">
                <a16:creationId xmlns:a16="http://schemas.microsoft.com/office/drawing/2014/main" id="{4C11E432-E450-A515-9C29-A93A6FABB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540" y="3075548"/>
            <a:ext cx="5219700" cy="347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65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A30FC5-378E-B86E-374E-939E4E8A7A26}"/>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Crushing and Grinding is the reduction of large ore chunks to small sand-sized particles.</a:t>
            </a:r>
          </a:p>
          <a:p>
            <a:pPr>
              <a:buClr>
                <a:schemeClr val="accent2">
                  <a:lumMod val="50000"/>
                </a:schemeClr>
              </a:buClr>
            </a:pPr>
            <a:r>
              <a:rPr lang="en-US" sz="1600"/>
              <a:t>It is an essential but costly step in mineral processing</a:t>
            </a:r>
          </a:p>
          <a:p>
            <a:pPr>
              <a:buClr>
                <a:schemeClr val="accent2">
                  <a:lumMod val="50000"/>
                </a:schemeClr>
              </a:buClr>
            </a:pPr>
            <a:r>
              <a:rPr lang="en-US" sz="1600"/>
              <a:t>Liberation Size is the size required to separate minerals from waste rock.</a:t>
            </a:r>
          </a:p>
          <a:p>
            <a:pPr>
              <a:buClr>
                <a:schemeClr val="accent2">
                  <a:lumMod val="50000"/>
                </a:schemeClr>
              </a:buClr>
            </a:pPr>
            <a:r>
              <a:rPr lang="en-US" sz="1600"/>
              <a:t>Ore passes through crushers and grinding mills for size reduction</a:t>
            </a:r>
          </a:p>
          <a:p>
            <a:pPr>
              <a:buClr>
                <a:schemeClr val="accent2">
                  <a:lumMod val="50000"/>
                </a:schemeClr>
              </a:buClr>
            </a:pPr>
            <a:r>
              <a:rPr lang="en-US" sz="1600"/>
              <a:t>There are various methods for collecting minerals after liberation that leave waste rock behind.</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C3560FB6-697E-3F26-A67A-32D05BAB2B84}"/>
              </a:ext>
            </a:extLst>
          </p:cNvPr>
          <p:cNvSpPr>
            <a:spLocks noGrp="1"/>
          </p:cNvSpPr>
          <p:nvPr>
            <p:ph type="title"/>
          </p:nvPr>
        </p:nvSpPr>
        <p:spPr/>
        <p:txBody>
          <a:bodyPr/>
          <a:lstStyle/>
          <a:p>
            <a:r>
              <a:rPr lang="en-US"/>
              <a:t>Crushing &amp; Grinding</a:t>
            </a:r>
          </a:p>
        </p:txBody>
      </p:sp>
      <p:sp>
        <p:nvSpPr>
          <p:cNvPr id="2" name="Footer Placeholder 2">
            <a:extLst>
              <a:ext uri="{FF2B5EF4-FFF2-40B4-BE49-F238E27FC236}">
                <a16:creationId xmlns:a16="http://schemas.microsoft.com/office/drawing/2014/main" id="{990C860A-285E-9138-A50F-FD70893BCA5C}"/>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pic>
        <p:nvPicPr>
          <p:cNvPr id="7174" name="Picture 6" descr="Grinding mill spare parts - Metso">
            <a:extLst>
              <a:ext uri="{FF2B5EF4-FFF2-40B4-BE49-F238E27FC236}">
                <a16:creationId xmlns:a16="http://schemas.microsoft.com/office/drawing/2014/main" id="{B84F75EF-DA51-1E2D-3531-6200C49B9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475" y="2895653"/>
            <a:ext cx="7467600" cy="3902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334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CE17284-1BF9-71C5-E0DE-07E15A5A8293}"/>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Heap Leaching is a recovery method for metals such as gold, copper, or uranium from oxide ores. Crushed ore is stacked on a lined pad and sprayed with leaching solution. Mineral-rich leach solution is then collected and processed at an SX-EW plant</a:t>
            </a:r>
          </a:p>
          <a:p>
            <a:pPr>
              <a:buClr>
                <a:schemeClr val="accent2">
                  <a:lumMod val="50000"/>
                </a:schemeClr>
              </a:buClr>
            </a:pPr>
            <a:r>
              <a:rPr lang="en-US" sz="1600"/>
              <a:t>SX-EW stands for Solvent Extraction Electrowinning:</a:t>
            </a:r>
          </a:p>
          <a:p>
            <a:pPr lvl="1"/>
            <a:r>
              <a:rPr lang="en-US"/>
              <a:t>First step (SX): Metal is extracted from the leach solution using solvents</a:t>
            </a:r>
          </a:p>
          <a:p>
            <a:pPr lvl="1"/>
            <a:r>
              <a:rPr lang="en-US"/>
              <a:t>Second step (EW): Pure metal is recovered from solvent solution through electrolysis</a:t>
            </a:r>
          </a:p>
          <a:p>
            <a:pPr>
              <a:buClr>
                <a:schemeClr val="accent2">
                  <a:lumMod val="50000"/>
                </a:schemeClr>
              </a:buClr>
            </a:pPr>
            <a:r>
              <a:rPr lang="en-US" sz="1600"/>
              <a:t>In Situ Leach is similar to heap leaching, but used for underground oxide deposits.</a:t>
            </a:r>
          </a:p>
          <a:p>
            <a:pPr lvl="1"/>
            <a:r>
              <a:rPr lang="en-US"/>
              <a:t>Leaching solution is introduced through boreholes after which metal is recovered by SX-EW</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FB566B81-6834-BD7D-298A-6B90613319BF}"/>
              </a:ext>
            </a:extLst>
          </p:cNvPr>
          <p:cNvSpPr>
            <a:spLocks noGrp="1"/>
          </p:cNvSpPr>
          <p:nvPr>
            <p:ph type="title"/>
          </p:nvPr>
        </p:nvSpPr>
        <p:spPr/>
        <p:txBody>
          <a:bodyPr/>
          <a:lstStyle/>
          <a:p>
            <a:r>
              <a:rPr lang="en-US"/>
              <a:t>Heap Leaching &amp; SX-EW</a:t>
            </a:r>
          </a:p>
        </p:txBody>
      </p:sp>
      <p:pic>
        <p:nvPicPr>
          <p:cNvPr id="7" name="Picture 6">
            <a:extLst>
              <a:ext uri="{FF2B5EF4-FFF2-40B4-BE49-F238E27FC236}">
                <a16:creationId xmlns:a16="http://schemas.microsoft.com/office/drawing/2014/main" id="{991D21FF-7842-3978-FC6C-014CA225689E}"/>
              </a:ext>
            </a:extLst>
          </p:cNvPr>
          <p:cNvPicPr>
            <a:picLocks noChangeAspect="1"/>
          </p:cNvPicPr>
          <p:nvPr/>
        </p:nvPicPr>
        <p:blipFill>
          <a:blip r:embed="rId2"/>
          <a:stretch>
            <a:fillRect/>
          </a:stretch>
        </p:blipFill>
        <p:spPr>
          <a:xfrm>
            <a:off x="2616581" y="3728266"/>
            <a:ext cx="4825238" cy="2860982"/>
          </a:xfrm>
          <a:prstGeom prst="rect">
            <a:avLst/>
          </a:prstGeom>
        </p:spPr>
      </p:pic>
      <p:sp>
        <p:nvSpPr>
          <p:cNvPr id="2" name="Footer Placeholder 2">
            <a:extLst>
              <a:ext uri="{FF2B5EF4-FFF2-40B4-BE49-F238E27FC236}">
                <a16:creationId xmlns:a16="http://schemas.microsoft.com/office/drawing/2014/main" id="{BD446407-8150-111F-CF90-C8884011E8C5}"/>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spTree>
    <p:extLst>
      <p:ext uri="{BB962C8B-B14F-4D97-AF65-F5344CB8AC3E}">
        <p14:creationId xmlns:p14="http://schemas.microsoft.com/office/powerpoint/2010/main" val="1165147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022A-C52E-BFAA-7000-606275796D38}"/>
            </a:ext>
          </a:extLst>
        </p:cNvPr>
        <p:cNvGrpSpPr/>
        <p:nvPr/>
      </p:nvGrpSpPr>
      <p:grpSpPr>
        <a:xfrm>
          <a:off x="0" y="0"/>
          <a:ext cx="0" cy="0"/>
          <a:chOff x="0" y="0"/>
          <a:chExt cx="0" cy="0"/>
        </a:xfrm>
      </p:grpSpPr>
      <p:sp>
        <p:nvSpPr>
          <p:cNvPr id="2" name="Footer Placeholder 2">
            <a:extLst>
              <a:ext uri="{FF2B5EF4-FFF2-40B4-BE49-F238E27FC236}">
                <a16:creationId xmlns:a16="http://schemas.microsoft.com/office/drawing/2014/main" id="{63F6E67E-D84A-490C-ED80-F80FE9FB7052}"/>
              </a:ext>
            </a:extLst>
          </p:cNvPr>
          <p:cNvSpPr>
            <a:spLocks noGrp="1"/>
          </p:cNvSpPr>
          <p:nvPr>
            <p:ph type="ftr" sz="quarter" idx="13"/>
          </p:nvPr>
        </p:nvSpPr>
        <p:spPr/>
        <p:txBody>
          <a:bodyPr/>
          <a:lstStyle/>
          <a:p>
            <a:r>
              <a:rPr lang="en-CA"/>
              <a:t>Source(s): </a:t>
            </a:r>
            <a:r>
              <a:rPr lang="en-CA" err="1"/>
              <a:t>Canalyst</a:t>
            </a:r>
            <a:r>
              <a:rPr lang="en-CA"/>
              <a:t> by </a:t>
            </a:r>
            <a:r>
              <a:rPr lang="en-CA" err="1"/>
              <a:t>AlphaSense</a:t>
            </a:r>
            <a:endParaRPr lang="en-CA"/>
          </a:p>
          <a:p>
            <a:endParaRPr lang="en-CA"/>
          </a:p>
        </p:txBody>
      </p:sp>
      <p:sp>
        <p:nvSpPr>
          <p:cNvPr id="6" name="Title 5">
            <a:extLst>
              <a:ext uri="{FF2B5EF4-FFF2-40B4-BE49-F238E27FC236}">
                <a16:creationId xmlns:a16="http://schemas.microsoft.com/office/drawing/2014/main" id="{02F8BB72-B1AA-C648-C8F3-6AFCAB090A16}"/>
              </a:ext>
            </a:extLst>
          </p:cNvPr>
          <p:cNvSpPr>
            <a:spLocks noGrp="1"/>
          </p:cNvSpPr>
          <p:nvPr>
            <p:ph type="title"/>
          </p:nvPr>
        </p:nvSpPr>
        <p:spPr>
          <a:xfrm>
            <a:off x="331217" y="546811"/>
            <a:ext cx="9400032" cy="320040"/>
          </a:xfrm>
        </p:spPr>
        <p:txBody>
          <a:bodyPr/>
          <a:lstStyle/>
          <a:p>
            <a:r>
              <a:rPr lang="en-US"/>
              <a:t>Gold Miner Valuation Method (DCF)</a:t>
            </a:r>
          </a:p>
        </p:txBody>
      </p:sp>
      <p:pic>
        <p:nvPicPr>
          <p:cNvPr id="3" name="Picture 2" descr="A screenshot of a spreadsheet&#10;&#10;AI-generated content may be incorrect.">
            <a:extLst>
              <a:ext uri="{FF2B5EF4-FFF2-40B4-BE49-F238E27FC236}">
                <a16:creationId xmlns:a16="http://schemas.microsoft.com/office/drawing/2014/main" id="{B2E62417-B6F6-1BFC-F373-F327F7D1AEFB}"/>
              </a:ext>
            </a:extLst>
          </p:cNvPr>
          <p:cNvPicPr>
            <a:picLocks noChangeAspect="1"/>
          </p:cNvPicPr>
          <p:nvPr/>
        </p:nvPicPr>
        <p:blipFill>
          <a:blip r:embed="rId2"/>
          <a:stretch>
            <a:fillRect/>
          </a:stretch>
        </p:blipFill>
        <p:spPr>
          <a:xfrm>
            <a:off x="393719" y="3299059"/>
            <a:ext cx="9335199" cy="3529002"/>
          </a:xfrm>
          <a:prstGeom prst="rect">
            <a:avLst/>
          </a:prstGeom>
        </p:spPr>
      </p:pic>
      <p:pic>
        <p:nvPicPr>
          <p:cNvPr id="4" name="Picture 3">
            <a:extLst>
              <a:ext uri="{FF2B5EF4-FFF2-40B4-BE49-F238E27FC236}">
                <a16:creationId xmlns:a16="http://schemas.microsoft.com/office/drawing/2014/main" id="{F8651798-AB0E-ABD0-39FE-0388EABA06DC}"/>
              </a:ext>
            </a:extLst>
          </p:cNvPr>
          <p:cNvPicPr>
            <a:picLocks noChangeAspect="1"/>
          </p:cNvPicPr>
          <p:nvPr/>
        </p:nvPicPr>
        <p:blipFill>
          <a:blip r:embed="rId3"/>
          <a:stretch>
            <a:fillRect/>
          </a:stretch>
        </p:blipFill>
        <p:spPr>
          <a:xfrm>
            <a:off x="394365" y="1217342"/>
            <a:ext cx="3361267" cy="1934504"/>
          </a:xfrm>
          <a:prstGeom prst="rect">
            <a:avLst/>
          </a:prstGeom>
        </p:spPr>
      </p:pic>
    </p:spTree>
    <p:extLst>
      <p:ext uri="{BB962C8B-B14F-4D97-AF65-F5344CB8AC3E}">
        <p14:creationId xmlns:p14="http://schemas.microsoft.com/office/powerpoint/2010/main" val="510582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6814-73E9-C02D-9D3F-159DD891C4B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DBA0B69-04B1-1688-EC62-6B0650134EDD}"/>
              </a:ext>
            </a:extLst>
          </p:cNvPr>
          <p:cNvSpPr>
            <a:spLocks noGrp="1"/>
          </p:cNvSpPr>
          <p:nvPr>
            <p:ph type="title"/>
          </p:nvPr>
        </p:nvSpPr>
        <p:spPr>
          <a:xfrm>
            <a:off x="331217" y="546811"/>
            <a:ext cx="9400032" cy="320040"/>
          </a:xfrm>
        </p:spPr>
        <p:txBody>
          <a:bodyPr/>
          <a:lstStyle/>
          <a:p>
            <a:r>
              <a:rPr lang="en-US"/>
              <a:t>Gold Miner Valuation Multiples</a:t>
            </a:r>
            <a:r>
              <a:rPr lang="en-US" baseline="30000"/>
              <a:t>1</a:t>
            </a:r>
          </a:p>
        </p:txBody>
      </p:sp>
      <p:sp>
        <p:nvSpPr>
          <p:cNvPr id="4" name="Text Placeholder 5">
            <a:extLst>
              <a:ext uri="{FF2B5EF4-FFF2-40B4-BE49-F238E27FC236}">
                <a16:creationId xmlns:a16="http://schemas.microsoft.com/office/drawing/2014/main" id="{A6CB00F0-3EAA-7A9F-464C-A30CADDA95D0}"/>
              </a:ext>
            </a:extLst>
          </p:cNvPr>
          <p:cNvSpPr txBox="1">
            <a:spLocks/>
          </p:cNvSpPr>
          <p:nvPr/>
        </p:nvSpPr>
        <p:spPr bwMode="gray">
          <a:xfrm>
            <a:off x="331787" y="866851"/>
            <a:ext cx="9400032"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892175" rtl="0" eaLnBrk="1" fontAlgn="base" hangingPunct="1">
              <a:spcBef>
                <a:spcPts val="900"/>
              </a:spcBef>
              <a:spcAft>
                <a:spcPct val="0"/>
              </a:spcAft>
              <a:buClr>
                <a:srgbClr val="CC0633"/>
              </a:buClr>
              <a:buSzPct val="70000"/>
              <a:buFont typeface="Wingdings" pitchFamily="2" charset="2"/>
              <a:buNone/>
              <a:defRPr lang="en-CA" sz="1200" b="0" i="1" kern="0" dirty="0">
                <a:solidFill>
                  <a:srgbClr val="54585A"/>
                </a:solidFill>
                <a:latin typeface="+mn-lt"/>
                <a:ea typeface="+mj-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a:t>R&amp;S names trade above operating peers on a P/NAV and P/CFPS basis</a:t>
            </a:r>
          </a:p>
        </p:txBody>
      </p:sp>
      <p:graphicFrame>
        <p:nvGraphicFramePr>
          <p:cNvPr id="5" name="Chart 4">
            <a:extLst>
              <a:ext uri="{FF2B5EF4-FFF2-40B4-BE49-F238E27FC236}">
                <a16:creationId xmlns:a16="http://schemas.microsoft.com/office/drawing/2014/main" id="{6F4E61D0-A52B-7257-2A8F-A2F1361C6A5D}"/>
              </a:ext>
            </a:extLst>
          </p:cNvPr>
          <p:cNvGraphicFramePr>
            <a:graphicFrameLocks/>
          </p:cNvGraphicFramePr>
          <p:nvPr>
            <p:extLst>
              <p:ext uri="{D42A27DB-BD31-4B8C-83A1-F6EECF244321}">
                <p14:modId xmlns:p14="http://schemas.microsoft.com/office/powerpoint/2010/main" val="1237297942"/>
              </p:ext>
            </p:extLst>
          </p:nvPr>
        </p:nvGraphicFramePr>
        <p:xfrm>
          <a:off x="1677988" y="1717300"/>
          <a:ext cx="2652712" cy="49790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A421287E-A5A7-5928-E4CB-DE472DF28A7E}"/>
              </a:ext>
            </a:extLst>
          </p:cNvPr>
          <p:cNvGraphicFramePr>
            <a:graphicFrameLocks/>
          </p:cNvGraphicFramePr>
          <p:nvPr>
            <p:extLst>
              <p:ext uri="{D42A27DB-BD31-4B8C-83A1-F6EECF244321}">
                <p14:modId xmlns:p14="http://schemas.microsoft.com/office/powerpoint/2010/main" val="2120562581"/>
              </p:ext>
            </p:extLst>
          </p:nvPr>
        </p:nvGraphicFramePr>
        <p:xfrm>
          <a:off x="4377290" y="1717300"/>
          <a:ext cx="2652712" cy="49790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B699087B-0FCF-0A91-4FD9-A1F7048D675A}"/>
              </a:ext>
            </a:extLst>
          </p:cNvPr>
          <p:cNvGraphicFramePr>
            <a:graphicFrameLocks/>
          </p:cNvGraphicFramePr>
          <p:nvPr>
            <p:extLst>
              <p:ext uri="{D42A27DB-BD31-4B8C-83A1-F6EECF244321}">
                <p14:modId xmlns:p14="http://schemas.microsoft.com/office/powerpoint/2010/main" val="2133301628"/>
              </p:ext>
            </p:extLst>
          </p:nvPr>
        </p:nvGraphicFramePr>
        <p:xfrm>
          <a:off x="7076592" y="1717299"/>
          <a:ext cx="2652712" cy="4979093"/>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a:extLst>
              <a:ext uri="{FF2B5EF4-FFF2-40B4-BE49-F238E27FC236}">
                <a16:creationId xmlns:a16="http://schemas.microsoft.com/office/drawing/2014/main" id="{BE7BF9BC-1453-01D3-49E3-404AE3322FFC}"/>
              </a:ext>
            </a:extLst>
          </p:cNvPr>
          <p:cNvGrpSpPr/>
          <p:nvPr/>
        </p:nvGrpSpPr>
        <p:grpSpPr>
          <a:xfrm>
            <a:off x="329096" y="1898655"/>
            <a:ext cx="1348893" cy="1092305"/>
            <a:chOff x="329096" y="1919248"/>
            <a:chExt cx="1348893" cy="1092305"/>
          </a:xfrm>
        </p:grpSpPr>
        <p:sp>
          <p:nvSpPr>
            <p:cNvPr id="11" name="Rectangle 10">
              <a:extLst>
                <a:ext uri="{FF2B5EF4-FFF2-40B4-BE49-F238E27FC236}">
                  <a16:creationId xmlns:a16="http://schemas.microsoft.com/office/drawing/2014/main" id="{F05BCEDB-81F7-7509-DA9A-CED6ACD3C9DB}"/>
                </a:ext>
              </a:extLst>
            </p:cNvPr>
            <p:cNvSpPr/>
            <p:nvPr/>
          </p:nvSpPr>
          <p:spPr bwMode="auto">
            <a:xfrm>
              <a:off x="788277" y="1970048"/>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25</a:t>
              </a:r>
            </a:p>
          </p:txBody>
        </p:sp>
        <p:sp>
          <p:nvSpPr>
            <p:cNvPr id="12" name="Rectangle 11">
              <a:extLst>
                <a:ext uri="{FF2B5EF4-FFF2-40B4-BE49-F238E27FC236}">
                  <a16:creationId xmlns:a16="http://schemas.microsoft.com/office/drawing/2014/main" id="{32CD9B8A-3482-6264-2554-1A8C29EBEA92}"/>
                </a:ext>
              </a:extLst>
            </p:cNvPr>
            <p:cNvSpPr/>
            <p:nvPr/>
          </p:nvSpPr>
          <p:spPr bwMode="auto">
            <a:xfrm>
              <a:off x="788277" y="2375287"/>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Median</a:t>
              </a:r>
            </a:p>
          </p:txBody>
        </p:sp>
        <p:sp>
          <p:nvSpPr>
            <p:cNvPr id="13" name="Rectangle 12">
              <a:extLst>
                <a:ext uri="{FF2B5EF4-FFF2-40B4-BE49-F238E27FC236}">
                  <a16:creationId xmlns:a16="http://schemas.microsoft.com/office/drawing/2014/main" id="{1F01663E-A5C9-6E8B-E1A1-B571CF7EA4B9}"/>
                </a:ext>
              </a:extLst>
            </p:cNvPr>
            <p:cNvSpPr/>
            <p:nvPr/>
          </p:nvSpPr>
          <p:spPr bwMode="auto">
            <a:xfrm>
              <a:off x="788277" y="2780526"/>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75</a:t>
              </a:r>
            </a:p>
          </p:txBody>
        </p:sp>
        <p:sp>
          <p:nvSpPr>
            <p:cNvPr id="14" name="Rectangle 13">
              <a:extLst>
                <a:ext uri="{FF2B5EF4-FFF2-40B4-BE49-F238E27FC236}">
                  <a16:creationId xmlns:a16="http://schemas.microsoft.com/office/drawing/2014/main" id="{7DE2BED7-F064-4282-B188-48A5C5BE97F5}"/>
                </a:ext>
              </a:extLst>
            </p:cNvPr>
            <p:cNvSpPr/>
            <p:nvPr/>
          </p:nvSpPr>
          <p:spPr bwMode="auto">
            <a:xfrm>
              <a:off x="329096" y="1919248"/>
              <a:ext cx="334277" cy="1092305"/>
            </a:xfrm>
            <a:prstGeom prst="rect">
              <a:avLst/>
            </a:prstGeom>
            <a:solidFill>
              <a:schemeClr val="accent2"/>
            </a:solidFill>
            <a:ln w="9525" cap="flat" cmpd="sng" algn="ctr">
              <a:noFill/>
              <a:prstDash val="dash"/>
              <a:round/>
              <a:headEnd type="none" w="med" len="med"/>
              <a:tailEnd type="none" w="med" len="med"/>
            </a:ln>
            <a:effectLst/>
          </p:spPr>
          <p:txBody>
            <a:bodyPr vert="vert270" wrap="square" lIns="91440" tIns="108000" rIns="91440" bIns="45720" numCol="1" rtlCol="0" anchor="ctr" anchorCtr="0" compatLnSpc="1">
              <a:prstTxWarp prst="textNoShape">
                <a:avLst/>
              </a:prstTxWarp>
            </a:bodyPr>
            <a:lstStyle/>
            <a:p>
              <a:pPr marR="0" defTabSz="1081088" rtl="0" eaLnBrk="1" fontAlgn="base" latinLnBrk="0" hangingPunct="1">
                <a:lnSpc>
                  <a:spcPct val="100000"/>
                </a:lnSpc>
                <a:spcBef>
                  <a:spcPct val="0"/>
                </a:spcBef>
                <a:spcAft>
                  <a:spcPct val="0"/>
                </a:spcAft>
                <a:buClr>
                  <a:srgbClr val="CC0633"/>
                </a:buClr>
                <a:buSzPct val="70000"/>
                <a:tabLst/>
              </a:pPr>
              <a:r>
                <a:rPr lang="en-CA" spc="-5">
                  <a:solidFill>
                    <a:schemeClr val="bg1"/>
                  </a:solidFill>
                  <a:latin typeface="+mn-lt"/>
                  <a:ea typeface="+mn-ea"/>
                  <a:cs typeface="Goldman Sans" panose="020B0603020203020204" pitchFamily="34" charset="0"/>
                </a:rPr>
                <a:t>R&amp;S</a:t>
              </a:r>
            </a:p>
          </p:txBody>
        </p:sp>
      </p:grpSp>
      <p:grpSp>
        <p:nvGrpSpPr>
          <p:cNvPr id="15" name="Group 14">
            <a:extLst>
              <a:ext uri="{FF2B5EF4-FFF2-40B4-BE49-F238E27FC236}">
                <a16:creationId xmlns:a16="http://schemas.microsoft.com/office/drawing/2014/main" id="{00234F17-87F5-A764-9C7B-391D7EC37A21}"/>
              </a:ext>
            </a:extLst>
          </p:cNvPr>
          <p:cNvGrpSpPr/>
          <p:nvPr/>
        </p:nvGrpSpPr>
        <p:grpSpPr>
          <a:xfrm>
            <a:off x="329096" y="3074748"/>
            <a:ext cx="1348893" cy="1092305"/>
            <a:chOff x="329096" y="3095341"/>
            <a:chExt cx="1348893" cy="1092305"/>
          </a:xfrm>
        </p:grpSpPr>
        <p:sp>
          <p:nvSpPr>
            <p:cNvPr id="16" name="Rectangle 15">
              <a:extLst>
                <a:ext uri="{FF2B5EF4-FFF2-40B4-BE49-F238E27FC236}">
                  <a16:creationId xmlns:a16="http://schemas.microsoft.com/office/drawing/2014/main" id="{1FFEE7B5-B179-8850-F0B1-B6F9253C2A6B}"/>
                </a:ext>
              </a:extLst>
            </p:cNvPr>
            <p:cNvSpPr/>
            <p:nvPr/>
          </p:nvSpPr>
          <p:spPr bwMode="auto">
            <a:xfrm>
              <a:off x="329096" y="3095341"/>
              <a:ext cx="334277" cy="1092305"/>
            </a:xfrm>
            <a:prstGeom prst="rect">
              <a:avLst/>
            </a:prstGeom>
            <a:solidFill>
              <a:schemeClr val="accent2">
                <a:lumMod val="60000"/>
                <a:lumOff val="40000"/>
              </a:schemeClr>
            </a:solidFill>
            <a:ln w="9525" cap="flat" cmpd="sng" algn="ctr">
              <a:noFill/>
              <a:prstDash val="dash"/>
              <a:round/>
              <a:headEnd type="none" w="med" len="med"/>
              <a:tailEnd type="none" w="med" len="med"/>
            </a:ln>
            <a:effectLst/>
          </p:spPr>
          <p:txBody>
            <a:bodyPr vert="vert270" wrap="square" lIns="91440" tIns="108000" rIns="91440" bIns="45720" numCol="1" rtlCol="0" anchor="ctr" anchorCtr="0" compatLnSpc="1">
              <a:prstTxWarp prst="textNoShape">
                <a:avLst/>
              </a:prstTxWarp>
            </a:bodyPr>
            <a:lstStyle/>
            <a:p>
              <a:pPr marR="0" defTabSz="1081088" rtl="0" eaLnBrk="1" fontAlgn="base" latinLnBrk="0" hangingPunct="1">
                <a:lnSpc>
                  <a:spcPct val="100000"/>
                </a:lnSpc>
                <a:spcBef>
                  <a:spcPct val="0"/>
                </a:spcBef>
                <a:spcAft>
                  <a:spcPct val="0"/>
                </a:spcAft>
                <a:buClr>
                  <a:srgbClr val="CC0633"/>
                </a:buClr>
                <a:buSzPct val="70000"/>
                <a:tabLst/>
              </a:pPr>
              <a:r>
                <a:rPr lang="en-CA" spc="-5">
                  <a:solidFill>
                    <a:schemeClr val="bg1"/>
                  </a:solidFill>
                  <a:latin typeface="+mn-lt"/>
                  <a:ea typeface="+mn-ea"/>
                  <a:cs typeface="Goldman Sans" panose="020B0603020203020204" pitchFamily="34" charset="0"/>
                </a:rPr>
                <a:t>Senior</a:t>
              </a:r>
            </a:p>
          </p:txBody>
        </p:sp>
        <p:sp>
          <p:nvSpPr>
            <p:cNvPr id="17" name="Rectangle 16">
              <a:extLst>
                <a:ext uri="{FF2B5EF4-FFF2-40B4-BE49-F238E27FC236}">
                  <a16:creationId xmlns:a16="http://schemas.microsoft.com/office/drawing/2014/main" id="{EB46A9BC-5E7F-DEFF-478E-8011E32127A1}"/>
                </a:ext>
              </a:extLst>
            </p:cNvPr>
            <p:cNvSpPr/>
            <p:nvPr/>
          </p:nvSpPr>
          <p:spPr bwMode="auto">
            <a:xfrm>
              <a:off x="788277" y="3146141"/>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25</a:t>
              </a:r>
            </a:p>
          </p:txBody>
        </p:sp>
        <p:sp>
          <p:nvSpPr>
            <p:cNvPr id="18" name="Rectangle 17">
              <a:extLst>
                <a:ext uri="{FF2B5EF4-FFF2-40B4-BE49-F238E27FC236}">
                  <a16:creationId xmlns:a16="http://schemas.microsoft.com/office/drawing/2014/main" id="{C2E9611C-5C0B-ECE2-3B20-EDFA787969FC}"/>
                </a:ext>
              </a:extLst>
            </p:cNvPr>
            <p:cNvSpPr/>
            <p:nvPr/>
          </p:nvSpPr>
          <p:spPr bwMode="auto">
            <a:xfrm>
              <a:off x="788277" y="3551380"/>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Median</a:t>
              </a:r>
            </a:p>
          </p:txBody>
        </p:sp>
        <p:sp>
          <p:nvSpPr>
            <p:cNvPr id="19" name="Rectangle 18">
              <a:extLst>
                <a:ext uri="{FF2B5EF4-FFF2-40B4-BE49-F238E27FC236}">
                  <a16:creationId xmlns:a16="http://schemas.microsoft.com/office/drawing/2014/main" id="{BAEBE0CF-DFFA-741B-B22D-EF4EE57C9E65}"/>
                </a:ext>
              </a:extLst>
            </p:cNvPr>
            <p:cNvSpPr/>
            <p:nvPr/>
          </p:nvSpPr>
          <p:spPr bwMode="auto">
            <a:xfrm>
              <a:off x="788277" y="3956619"/>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75</a:t>
              </a:r>
            </a:p>
          </p:txBody>
        </p:sp>
      </p:grpSp>
      <p:grpSp>
        <p:nvGrpSpPr>
          <p:cNvPr id="20" name="Group 19">
            <a:extLst>
              <a:ext uri="{FF2B5EF4-FFF2-40B4-BE49-F238E27FC236}">
                <a16:creationId xmlns:a16="http://schemas.microsoft.com/office/drawing/2014/main" id="{4CCA3A7C-7AAB-A63F-E83E-6163B46670C9}"/>
              </a:ext>
            </a:extLst>
          </p:cNvPr>
          <p:cNvGrpSpPr/>
          <p:nvPr/>
        </p:nvGrpSpPr>
        <p:grpSpPr>
          <a:xfrm>
            <a:off x="329096" y="4250841"/>
            <a:ext cx="1348892" cy="1092305"/>
            <a:chOff x="329096" y="4271434"/>
            <a:chExt cx="1348892" cy="1092305"/>
          </a:xfrm>
        </p:grpSpPr>
        <p:sp>
          <p:nvSpPr>
            <p:cNvPr id="21" name="Rectangle 20">
              <a:extLst>
                <a:ext uri="{FF2B5EF4-FFF2-40B4-BE49-F238E27FC236}">
                  <a16:creationId xmlns:a16="http://schemas.microsoft.com/office/drawing/2014/main" id="{EDC2CEC5-1B65-185A-E16E-7884EA70FE88}"/>
                </a:ext>
              </a:extLst>
            </p:cNvPr>
            <p:cNvSpPr/>
            <p:nvPr/>
          </p:nvSpPr>
          <p:spPr bwMode="auto">
            <a:xfrm>
              <a:off x="329096" y="4271434"/>
              <a:ext cx="334277" cy="1092305"/>
            </a:xfrm>
            <a:prstGeom prst="rect">
              <a:avLst/>
            </a:prstGeom>
            <a:solidFill>
              <a:schemeClr val="accent2">
                <a:lumMod val="20000"/>
                <a:lumOff val="80000"/>
              </a:schemeClr>
            </a:solidFill>
            <a:ln w="9525" cap="flat" cmpd="sng" algn="ctr">
              <a:noFill/>
              <a:prstDash val="dash"/>
              <a:round/>
              <a:headEnd type="none" w="med" len="med"/>
              <a:tailEnd type="none" w="med" len="med"/>
            </a:ln>
            <a:effectLst/>
          </p:spPr>
          <p:txBody>
            <a:bodyPr vert="vert270" wrap="square" lIns="91440" tIns="108000" rIns="91440" bIns="45720" numCol="1" rtlCol="0" anchor="ctr" anchorCtr="0" compatLnSpc="1">
              <a:prstTxWarp prst="textNoShape">
                <a:avLst/>
              </a:prstTxWarp>
            </a:bodyPr>
            <a:lstStyle/>
            <a:p>
              <a:pPr marR="0" defTabSz="1081088" rtl="0" eaLnBrk="1" fontAlgn="base" latinLnBrk="0" hangingPunct="1">
                <a:lnSpc>
                  <a:spcPct val="100000"/>
                </a:lnSpc>
                <a:spcBef>
                  <a:spcPct val="0"/>
                </a:spcBef>
                <a:spcAft>
                  <a:spcPct val="0"/>
                </a:spcAft>
                <a:buClr>
                  <a:srgbClr val="CC0633"/>
                </a:buClr>
                <a:buSzPct val="70000"/>
                <a:tabLst/>
              </a:pPr>
              <a:r>
                <a:rPr lang="en-CA" spc="-5">
                  <a:latin typeface="+mn-lt"/>
                  <a:ea typeface="+mn-ea"/>
                  <a:cs typeface="Goldman Sans" panose="020B0603020203020204" pitchFamily="34" charset="0"/>
                </a:rPr>
                <a:t>Intermediate</a:t>
              </a:r>
            </a:p>
          </p:txBody>
        </p:sp>
        <p:sp>
          <p:nvSpPr>
            <p:cNvPr id="22" name="Rectangle 21">
              <a:extLst>
                <a:ext uri="{FF2B5EF4-FFF2-40B4-BE49-F238E27FC236}">
                  <a16:creationId xmlns:a16="http://schemas.microsoft.com/office/drawing/2014/main" id="{65CEE64A-FBEE-D0B2-DB32-77E978A3DAF2}"/>
                </a:ext>
              </a:extLst>
            </p:cNvPr>
            <p:cNvSpPr/>
            <p:nvPr/>
          </p:nvSpPr>
          <p:spPr bwMode="auto">
            <a:xfrm>
              <a:off x="788276" y="4320121"/>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25</a:t>
              </a:r>
            </a:p>
          </p:txBody>
        </p:sp>
        <p:sp>
          <p:nvSpPr>
            <p:cNvPr id="23" name="Rectangle 22">
              <a:extLst>
                <a:ext uri="{FF2B5EF4-FFF2-40B4-BE49-F238E27FC236}">
                  <a16:creationId xmlns:a16="http://schemas.microsoft.com/office/drawing/2014/main" id="{7E368793-2F23-7B5A-C4FE-7B2274B39239}"/>
                </a:ext>
              </a:extLst>
            </p:cNvPr>
            <p:cNvSpPr/>
            <p:nvPr/>
          </p:nvSpPr>
          <p:spPr bwMode="auto">
            <a:xfrm>
              <a:off x="788276" y="4725360"/>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Median</a:t>
              </a:r>
            </a:p>
          </p:txBody>
        </p:sp>
        <p:sp>
          <p:nvSpPr>
            <p:cNvPr id="24" name="Rectangle 23">
              <a:extLst>
                <a:ext uri="{FF2B5EF4-FFF2-40B4-BE49-F238E27FC236}">
                  <a16:creationId xmlns:a16="http://schemas.microsoft.com/office/drawing/2014/main" id="{ECE2A0C5-7082-AA62-16C8-981C193017C0}"/>
                </a:ext>
              </a:extLst>
            </p:cNvPr>
            <p:cNvSpPr/>
            <p:nvPr/>
          </p:nvSpPr>
          <p:spPr bwMode="auto">
            <a:xfrm>
              <a:off x="788276" y="5130599"/>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75</a:t>
              </a:r>
            </a:p>
          </p:txBody>
        </p:sp>
      </p:grpSp>
      <p:grpSp>
        <p:nvGrpSpPr>
          <p:cNvPr id="25" name="Group 24">
            <a:extLst>
              <a:ext uri="{FF2B5EF4-FFF2-40B4-BE49-F238E27FC236}">
                <a16:creationId xmlns:a16="http://schemas.microsoft.com/office/drawing/2014/main" id="{56ABF7DA-E7F8-A286-CB01-D148395AFB86}"/>
              </a:ext>
            </a:extLst>
          </p:cNvPr>
          <p:cNvGrpSpPr/>
          <p:nvPr/>
        </p:nvGrpSpPr>
        <p:grpSpPr>
          <a:xfrm>
            <a:off x="329096" y="5426934"/>
            <a:ext cx="1348892" cy="1092305"/>
            <a:chOff x="329096" y="5447527"/>
            <a:chExt cx="1348892" cy="1092305"/>
          </a:xfrm>
        </p:grpSpPr>
        <p:sp>
          <p:nvSpPr>
            <p:cNvPr id="26" name="Rectangle 25">
              <a:extLst>
                <a:ext uri="{FF2B5EF4-FFF2-40B4-BE49-F238E27FC236}">
                  <a16:creationId xmlns:a16="http://schemas.microsoft.com/office/drawing/2014/main" id="{CDD35477-C651-A452-D4B7-D73607BCC1D9}"/>
                </a:ext>
              </a:extLst>
            </p:cNvPr>
            <p:cNvSpPr/>
            <p:nvPr/>
          </p:nvSpPr>
          <p:spPr bwMode="auto">
            <a:xfrm>
              <a:off x="329096" y="5447527"/>
              <a:ext cx="334277" cy="1092305"/>
            </a:xfrm>
            <a:prstGeom prst="rect">
              <a:avLst/>
            </a:prstGeom>
            <a:solidFill>
              <a:schemeClr val="bg1">
                <a:lumMod val="65000"/>
              </a:schemeClr>
            </a:solidFill>
            <a:ln w="9525" cap="flat" cmpd="sng" algn="ctr">
              <a:noFill/>
              <a:prstDash val="dash"/>
              <a:round/>
              <a:headEnd type="none" w="med" len="med"/>
              <a:tailEnd type="none" w="med" len="med"/>
            </a:ln>
            <a:effectLst/>
          </p:spPr>
          <p:txBody>
            <a:bodyPr vert="vert270" wrap="square" lIns="91440" tIns="108000" rIns="91440" bIns="45720" numCol="1" rtlCol="0" anchor="ctr" anchorCtr="0" compatLnSpc="1">
              <a:prstTxWarp prst="textNoShape">
                <a:avLst/>
              </a:prstTxWarp>
            </a:bodyPr>
            <a:lstStyle/>
            <a:p>
              <a:pPr marR="0" defTabSz="1081088" rtl="0" eaLnBrk="1" fontAlgn="base" latinLnBrk="0" hangingPunct="1">
                <a:lnSpc>
                  <a:spcPct val="100000"/>
                </a:lnSpc>
                <a:spcBef>
                  <a:spcPct val="0"/>
                </a:spcBef>
                <a:spcAft>
                  <a:spcPct val="0"/>
                </a:spcAft>
                <a:buClr>
                  <a:srgbClr val="CC0633"/>
                </a:buClr>
                <a:buSzPct val="70000"/>
                <a:tabLst/>
              </a:pPr>
              <a:r>
                <a:rPr lang="en-CA" spc="-5">
                  <a:solidFill>
                    <a:schemeClr val="bg1"/>
                  </a:solidFill>
                  <a:latin typeface="+mn-lt"/>
                  <a:ea typeface="+mn-ea"/>
                  <a:cs typeface="Goldman Sans" panose="020B0603020203020204" pitchFamily="34" charset="0"/>
                </a:rPr>
                <a:t>Junior</a:t>
              </a:r>
            </a:p>
          </p:txBody>
        </p:sp>
        <p:sp>
          <p:nvSpPr>
            <p:cNvPr id="27" name="Rectangle 26">
              <a:extLst>
                <a:ext uri="{FF2B5EF4-FFF2-40B4-BE49-F238E27FC236}">
                  <a16:creationId xmlns:a16="http://schemas.microsoft.com/office/drawing/2014/main" id="{13D1B91F-7986-2557-2707-E2C9E10F1A93}"/>
                </a:ext>
              </a:extLst>
            </p:cNvPr>
            <p:cNvSpPr/>
            <p:nvPr/>
          </p:nvSpPr>
          <p:spPr bwMode="auto">
            <a:xfrm>
              <a:off x="788276" y="5494101"/>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25</a:t>
              </a:r>
            </a:p>
          </p:txBody>
        </p:sp>
        <p:sp>
          <p:nvSpPr>
            <p:cNvPr id="28" name="Rectangle 27">
              <a:extLst>
                <a:ext uri="{FF2B5EF4-FFF2-40B4-BE49-F238E27FC236}">
                  <a16:creationId xmlns:a16="http://schemas.microsoft.com/office/drawing/2014/main" id="{D5E03F5A-5C2A-9AEA-6D66-D86299AE95B3}"/>
                </a:ext>
              </a:extLst>
            </p:cNvPr>
            <p:cNvSpPr/>
            <p:nvPr/>
          </p:nvSpPr>
          <p:spPr bwMode="auto">
            <a:xfrm>
              <a:off x="788276" y="5899340"/>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Median</a:t>
              </a:r>
            </a:p>
          </p:txBody>
        </p:sp>
        <p:sp>
          <p:nvSpPr>
            <p:cNvPr id="29" name="Rectangle 28">
              <a:extLst>
                <a:ext uri="{FF2B5EF4-FFF2-40B4-BE49-F238E27FC236}">
                  <a16:creationId xmlns:a16="http://schemas.microsoft.com/office/drawing/2014/main" id="{00FEBFD4-E479-6C8F-BC13-00A9FF94276F}"/>
                </a:ext>
              </a:extLst>
            </p:cNvPr>
            <p:cNvSpPr/>
            <p:nvPr/>
          </p:nvSpPr>
          <p:spPr bwMode="auto">
            <a:xfrm>
              <a:off x="788276" y="6304579"/>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75</a:t>
              </a:r>
            </a:p>
          </p:txBody>
        </p:sp>
      </p:grpSp>
      <p:sp>
        <p:nvSpPr>
          <p:cNvPr id="30" name="Rectangle 29">
            <a:extLst>
              <a:ext uri="{FF2B5EF4-FFF2-40B4-BE49-F238E27FC236}">
                <a16:creationId xmlns:a16="http://schemas.microsoft.com/office/drawing/2014/main" id="{B8594EC4-8800-F368-EE7E-1989FB33FB9A}"/>
              </a:ext>
            </a:extLst>
          </p:cNvPr>
          <p:cNvSpPr/>
          <p:nvPr/>
        </p:nvSpPr>
        <p:spPr bwMode="auto">
          <a:xfrm>
            <a:off x="1677988" y="1352497"/>
            <a:ext cx="2652712" cy="32004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CA" b="1">
                <a:solidFill>
                  <a:schemeClr val="bg1"/>
                </a:solidFill>
              </a:rPr>
              <a:t>P/NAV</a:t>
            </a:r>
            <a:endParaRPr lang="en-CA" b="1" baseline="30000">
              <a:solidFill>
                <a:schemeClr val="bg1"/>
              </a:solidFill>
            </a:endParaRPr>
          </a:p>
        </p:txBody>
      </p:sp>
      <p:sp>
        <p:nvSpPr>
          <p:cNvPr id="31" name="Rectangle 30">
            <a:extLst>
              <a:ext uri="{FF2B5EF4-FFF2-40B4-BE49-F238E27FC236}">
                <a16:creationId xmlns:a16="http://schemas.microsoft.com/office/drawing/2014/main" id="{BF69A89E-927A-1E95-D7A5-38DE7242EA6D}"/>
              </a:ext>
            </a:extLst>
          </p:cNvPr>
          <p:cNvSpPr/>
          <p:nvPr/>
        </p:nvSpPr>
        <p:spPr bwMode="auto">
          <a:xfrm>
            <a:off x="4377290" y="1352497"/>
            <a:ext cx="2652712" cy="32004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CA" b="1">
                <a:solidFill>
                  <a:schemeClr val="bg1"/>
                </a:solidFill>
              </a:rPr>
              <a:t>P/CFPS</a:t>
            </a:r>
          </a:p>
        </p:txBody>
      </p:sp>
      <p:sp>
        <p:nvSpPr>
          <p:cNvPr id="32" name="Rectangle 31">
            <a:extLst>
              <a:ext uri="{FF2B5EF4-FFF2-40B4-BE49-F238E27FC236}">
                <a16:creationId xmlns:a16="http://schemas.microsoft.com/office/drawing/2014/main" id="{AD94BB7F-CAAB-DCC2-CD05-F2563CD62DC6}"/>
              </a:ext>
            </a:extLst>
          </p:cNvPr>
          <p:cNvSpPr/>
          <p:nvPr/>
        </p:nvSpPr>
        <p:spPr bwMode="auto">
          <a:xfrm>
            <a:off x="7076592" y="1350990"/>
            <a:ext cx="2652712" cy="32004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CA" b="1">
                <a:solidFill>
                  <a:schemeClr val="bg1"/>
                </a:solidFill>
              </a:rPr>
              <a:t>EV/Reserves</a:t>
            </a:r>
          </a:p>
        </p:txBody>
      </p:sp>
      <p:cxnSp>
        <p:nvCxnSpPr>
          <p:cNvPr id="33" name="Straight Connector 32">
            <a:extLst>
              <a:ext uri="{FF2B5EF4-FFF2-40B4-BE49-F238E27FC236}">
                <a16:creationId xmlns:a16="http://schemas.microsoft.com/office/drawing/2014/main" id="{F222D865-5657-E96D-7002-52D87C7B20B3}"/>
              </a:ext>
            </a:extLst>
          </p:cNvPr>
          <p:cNvCxnSpPr/>
          <p:nvPr/>
        </p:nvCxnSpPr>
        <p:spPr bwMode="auto">
          <a:xfrm>
            <a:off x="329096" y="3034898"/>
            <a:ext cx="9400208" cy="0"/>
          </a:xfrm>
          <a:prstGeom prst="line">
            <a:avLst/>
          </a:prstGeom>
          <a:noFill/>
          <a:ln w="9525" cap="flat" cmpd="sng" algn="ctr">
            <a:solidFill>
              <a:schemeClr val="bg1">
                <a:lumMod val="85000"/>
              </a:schemeClr>
            </a:solidFill>
            <a:prstDash val="lgDash"/>
            <a:round/>
            <a:headEnd type="none" w="med" len="med"/>
            <a:tailEnd type="none" w="med" len="med"/>
          </a:ln>
          <a:effectLst/>
        </p:spPr>
      </p:cxnSp>
      <p:cxnSp>
        <p:nvCxnSpPr>
          <p:cNvPr id="34" name="Straight Connector 33">
            <a:extLst>
              <a:ext uri="{FF2B5EF4-FFF2-40B4-BE49-F238E27FC236}">
                <a16:creationId xmlns:a16="http://schemas.microsoft.com/office/drawing/2014/main" id="{29FB8421-3AF7-9967-4E9A-E1C922E33997}"/>
              </a:ext>
            </a:extLst>
          </p:cNvPr>
          <p:cNvCxnSpPr/>
          <p:nvPr/>
        </p:nvCxnSpPr>
        <p:spPr bwMode="auto">
          <a:xfrm>
            <a:off x="329096" y="4207400"/>
            <a:ext cx="9400208" cy="0"/>
          </a:xfrm>
          <a:prstGeom prst="line">
            <a:avLst/>
          </a:prstGeom>
          <a:noFill/>
          <a:ln w="9525" cap="flat" cmpd="sng" algn="ctr">
            <a:solidFill>
              <a:schemeClr val="bg1">
                <a:lumMod val="85000"/>
              </a:schemeClr>
            </a:solidFill>
            <a:prstDash val="lgDash"/>
            <a:round/>
            <a:headEnd type="none" w="med" len="med"/>
            <a:tailEnd type="none" w="med" len="med"/>
          </a:ln>
          <a:effectLst/>
        </p:spPr>
      </p:cxnSp>
      <p:cxnSp>
        <p:nvCxnSpPr>
          <p:cNvPr id="35" name="Straight Connector 34">
            <a:extLst>
              <a:ext uri="{FF2B5EF4-FFF2-40B4-BE49-F238E27FC236}">
                <a16:creationId xmlns:a16="http://schemas.microsoft.com/office/drawing/2014/main" id="{1609BD45-99DD-A591-C499-F675131756A9}"/>
              </a:ext>
            </a:extLst>
          </p:cNvPr>
          <p:cNvCxnSpPr/>
          <p:nvPr/>
        </p:nvCxnSpPr>
        <p:spPr bwMode="auto">
          <a:xfrm>
            <a:off x="329096" y="5379438"/>
            <a:ext cx="9400208" cy="0"/>
          </a:xfrm>
          <a:prstGeom prst="line">
            <a:avLst/>
          </a:prstGeom>
          <a:noFill/>
          <a:ln w="9525" cap="flat" cmpd="sng" algn="ctr">
            <a:solidFill>
              <a:schemeClr val="bg1">
                <a:lumMod val="85000"/>
              </a:schemeClr>
            </a:solidFill>
            <a:prstDash val="lgDash"/>
            <a:round/>
            <a:headEnd type="none" w="med" len="med"/>
            <a:tailEnd type="none" w="med" len="med"/>
          </a:ln>
          <a:effectLst/>
        </p:spPr>
      </p:cxnSp>
      <p:sp>
        <p:nvSpPr>
          <p:cNvPr id="36" name="Footer Placeholder 2">
            <a:extLst>
              <a:ext uri="{FF2B5EF4-FFF2-40B4-BE49-F238E27FC236}">
                <a16:creationId xmlns:a16="http://schemas.microsoft.com/office/drawing/2014/main" id="{89A8626F-40BD-A5DF-1690-FAAF2403A77E}"/>
              </a:ext>
            </a:extLst>
          </p:cNvPr>
          <p:cNvSpPr txBox="1">
            <a:spLocks/>
          </p:cNvSpPr>
          <p:nvPr/>
        </p:nvSpPr>
        <p:spPr>
          <a:xfrm>
            <a:off x="329096" y="7077247"/>
            <a:ext cx="6400800" cy="414338"/>
          </a:xfrm>
          <a:prstGeom prst="rect">
            <a:avLst/>
          </a:prstGeom>
        </p:spPr>
        <p:txBody>
          <a:bodyPr vert="horz" lIns="0" tIns="45720" rIns="0" bIns="45720" rtlCol="0" anchor="t"/>
          <a:lstStyle>
            <a:defPPr>
              <a:defRPr lang="en-CA"/>
            </a:defPPr>
            <a:lvl1pPr algn="l" rtl="0" fontAlgn="base">
              <a:spcBef>
                <a:spcPct val="0"/>
              </a:spcBef>
              <a:spcAft>
                <a:spcPct val="0"/>
              </a:spcAft>
              <a:defRPr sz="700" kern="1200">
                <a:solidFill>
                  <a:schemeClr val="tx1"/>
                </a:solidFill>
                <a:latin typeface="+mn-lt"/>
                <a:ea typeface="LF_Kai" pitchFamily="2" charset="-122"/>
                <a:cs typeface="Goldman Sans" panose="020B0603020203020204" pitchFamily="34" charset="0"/>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a:lstStyle>
          <a:p>
            <a:r>
              <a:rPr lang="en-CA"/>
              <a:t>Source(s): Bloomberg</a:t>
            </a:r>
          </a:p>
          <a:p>
            <a:pPr marL="228600" indent="-228600">
              <a:buFontTx/>
              <a:buAutoNum type="arabicParenBoth"/>
            </a:pPr>
            <a:r>
              <a:rPr lang="en-CA"/>
              <a:t>As of February 20, 2025</a:t>
            </a:r>
          </a:p>
        </p:txBody>
      </p:sp>
    </p:spTree>
    <p:extLst>
      <p:ext uri="{BB962C8B-B14F-4D97-AF65-F5344CB8AC3E}">
        <p14:creationId xmlns:p14="http://schemas.microsoft.com/office/powerpoint/2010/main" val="1111713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7E78E1-E24D-4143-D03B-B220BAF21C2E}"/>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4C617822-9C7F-97A9-7CF1-FAF6AF4BDA17}"/>
              </a:ext>
            </a:extLst>
          </p:cNvPr>
          <p:cNvSpPr>
            <a:spLocks noGrp="1"/>
          </p:cNvSpPr>
          <p:nvPr>
            <p:ph type="title"/>
          </p:nvPr>
        </p:nvSpPr>
        <p:spPr/>
        <p:txBody>
          <a:bodyPr/>
          <a:lstStyle/>
          <a:p>
            <a:r>
              <a:rPr lang="en-US"/>
              <a:t>Basic Materials Sector</a:t>
            </a:r>
          </a:p>
        </p:txBody>
      </p:sp>
      <p:graphicFrame>
        <p:nvGraphicFramePr>
          <p:cNvPr id="6" name="Diagram 5">
            <a:extLst>
              <a:ext uri="{FF2B5EF4-FFF2-40B4-BE49-F238E27FC236}">
                <a16:creationId xmlns:a16="http://schemas.microsoft.com/office/drawing/2014/main" id="{3DADA1D9-2BBA-CC61-1ABE-33D1DBE77E42}"/>
              </a:ext>
            </a:extLst>
          </p:cNvPr>
          <p:cNvGraphicFramePr/>
          <p:nvPr>
            <p:extLst>
              <p:ext uri="{D42A27DB-BD31-4B8C-83A1-F6EECF244321}">
                <p14:modId xmlns:p14="http://schemas.microsoft.com/office/powerpoint/2010/main" val="3005561274"/>
              </p:ext>
            </p:extLst>
          </p:nvPr>
        </p:nvGraphicFramePr>
        <p:xfrm>
          <a:off x="331787" y="1198880"/>
          <a:ext cx="9400032" cy="5567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ght Arrow 6">
            <a:extLst>
              <a:ext uri="{FF2B5EF4-FFF2-40B4-BE49-F238E27FC236}">
                <a16:creationId xmlns:a16="http://schemas.microsoft.com/office/drawing/2014/main" id="{2FE9A6C6-0CDA-9847-DE5A-CA1680A1ADA3}"/>
              </a:ext>
            </a:extLst>
          </p:cNvPr>
          <p:cNvSpPr/>
          <p:nvPr/>
        </p:nvSpPr>
        <p:spPr bwMode="auto">
          <a:xfrm>
            <a:off x="326581" y="3715309"/>
            <a:ext cx="1532699" cy="447040"/>
          </a:xfrm>
          <a:prstGeom prst="rightArrow">
            <a:avLst/>
          </a:prstGeom>
          <a:solidFill>
            <a:schemeClr val="tx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8" name="Right Arrow 7">
            <a:extLst>
              <a:ext uri="{FF2B5EF4-FFF2-40B4-BE49-F238E27FC236}">
                <a16:creationId xmlns:a16="http://schemas.microsoft.com/office/drawing/2014/main" id="{1950A3D1-83D4-C347-BFE2-8F406CF3B17D}"/>
              </a:ext>
            </a:extLst>
          </p:cNvPr>
          <p:cNvSpPr/>
          <p:nvPr/>
        </p:nvSpPr>
        <p:spPr bwMode="auto">
          <a:xfrm>
            <a:off x="326581" y="2970175"/>
            <a:ext cx="1309179" cy="447040"/>
          </a:xfrm>
          <a:prstGeom prst="rightArrow">
            <a:avLst/>
          </a:prstGeom>
          <a:solidFill>
            <a:schemeClr val="tx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25324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179E65D-F53F-E8F3-FD40-0DE081347D94}"/>
              </a:ext>
            </a:extLst>
          </p:cNvPr>
          <p:cNvSpPr>
            <a:spLocks noGrp="1"/>
          </p:cNvSpPr>
          <p:nvPr>
            <p:ph type="ftr" sz="quarter" idx="13"/>
          </p:nvPr>
        </p:nvSpPr>
        <p:spPr/>
        <p:txBody>
          <a:bodyPr/>
          <a:lstStyle/>
          <a:p>
            <a:r>
              <a:rPr lang="en-CA"/>
              <a:t>Source(s): Fraser Institute, 2023</a:t>
            </a:r>
          </a:p>
        </p:txBody>
      </p:sp>
      <p:sp>
        <p:nvSpPr>
          <p:cNvPr id="10" name="Title 9">
            <a:extLst>
              <a:ext uri="{FF2B5EF4-FFF2-40B4-BE49-F238E27FC236}">
                <a16:creationId xmlns:a16="http://schemas.microsoft.com/office/drawing/2014/main" id="{03E361EF-9C82-6EE3-8D5A-15DAED9385E5}"/>
              </a:ext>
            </a:extLst>
          </p:cNvPr>
          <p:cNvSpPr>
            <a:spLocks noGrp="1"/>
          </p:cNvSpPr>
          <p:nvPr>
            <p:ph type="title"/>
          </p:nvPr>
        </p:nvSpPr>
        <p:spPr/>
        <p:txBody>
          <a:bodyPr/>
          <a:lstStyle/>
          <a:p>
            <a:r>
              <a:rPr lang="en-CA"/>
              <a:t>Jurisdictional Risk – Investment Attractiveness Scores</a:t>
            </a:r>
          </a:p>
        </p:txBody>
      </p:sp>
      <p:sp>
        <p:nvSpPr>
          <p:cNvPr id="11" name="Text Placeholder 10">
            <a:extLst>
              <a:ext uri="{FF2B5EF4-FFF2-40B4-BE49-F238E27FC236}">
                <a16:creationId xmlns:a16="http://schemas.microsoft.com/office/drawing/2014/main" id="{936D6522-7D9C-54A3-972E-E414ED7A33FB}"/>
              </a:ext>
            </a:extLst>
          </p:cNvPr>
          <p:cNvSpPr>
            <a:spLocks noGrp="1"/>
          </p:cNvSpPr>
          <p:nvPr>
            <p:ph type="body" sz="quarter" idx="12"/>
          </p:nvPr>
        </p:nvSpPr>
        <p:spPr/>
        <p:txBody>
          <a:bodyPr/>
          <a:lstStyle/>
          <a:p>
            <a:r>
              <a:rPr lang="en-CA"/>
              <a:t>Mining is all about stability of cash flows</a:t>
            </a:r>
          </a:p>
        </p:txBody>
      </p:sp>
      <p:graphicFrame>
        <p:nvGraphicFramePr>
          <p:cNvPr id="4" name="Content Placeholder 3">
            <a:extLst>
              <a:ext uri="{FF2B5EF4-FFF2-40B4-BE49-F238E27FC236}">
                <a16:creationId xmlns:a16="http://schemas.microsoft.com/office/drawing/2014/main" id="{EB01577B-139C-E050-8B3A-7372C3EBCDDA}"/>
              </a:ext>
            </a:extLst>
          </p:cNvPr>
          <p:cNvGraphicFramePr>
            <a:graphicFrameLocks noGrp="1"/>
          </p:cNvGraphicFramePr>
          <p:nvPr>
            <p:ph sz="quarter" idx="14"/>
            <p:extLst>
              <p:ext uri="{D42A27DB-BD31-4B8C-83A1-F6EECF244321}">
                <p14:modId xmlns:p14="http://schemas.microsoft.com/office/powerpoint/2010/main" val="2458252547"/>
              </p:ext>
            </p:extLst>
          </p:nvPr>
        </p:nvGraphicFramePr>
        <p:xfrm>
          <a:off x="331788" y="1054099"/>
          <a:ext cx="9399587" cy="5798451"/>
        </p:xfrm>
        <a:graphic>
          <a:graphicData uri="http://schemas.openxmlformats.org/drawingml/2006/chart">
            <c:chart xmlns:c="http://schemas.openxmlformats.org/drawingml/2006/chart" xmlns:r="http://schemas.openxmlformats.org/officeDocument/2006/relationships" r:id="rId2"/>
          </a:graphicData>
        </a:graphic>
      </p:graphicFrame>
      <p:sp>
        <p:nvSpPr>
          <p:cNvPr id="8" name="Arrow: Right 7">
            <a:extLst>
              <a:ext uri="{FF2B5EF4-FFF2-40B4-BE49-F238E27FC236}">
                <a16:creationId xmlns:a16="http://schemas.microsoft.com/office/drawing/2014/main" id="{6B757AA9-942E-5C45-43C9-6145EC972ABB}"/>
              </a:ext>
            </a:extLst>
          </p:cNvPr>
          <p:cNvSpPr/>
          <p:nvPr/>
        </p:nvSpPr>
        <p:spPr bwMode="auto">
          <a:xfrm rot="20647531">
            <a:off x="2106202" y="2363056"/>
            <a:ext cx="4068567" cy="523982"/>
          </a:xfrm>
          <a:prstGeom prst="rightArrow">
            <a:avLst/>
          </a:prstGeom>
          <a:solidFill>
            <a:schemeClr val="bg1">
              <a:lumMod val="75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CA" sz="1200" b="1" i="0" u="none" strike="noStrike" cap="none" normalizeH="0" baseline="0">
                <a:ln>
                  <a:noFill/>
                </a:ln>
                <a:solidFill>
                  <a:schemeClr val="tx1"/>
                </a:solidFill>
                <a:effectLst/>
                <a:latin typeface="Arial" charset="0"/>
              </a:rPr>
              <a:t>Better</a:t>
            </a:r>
          </a:p>
        </p:txBody>
      </p:sp>
    </p:spTree>
    <p:extLst>
      <p:ext uri="{BB962C8B-B14F-4D97-AF65-F5344CB8AC3E}">
        <p14:creationId xmlns:p14="http://schemas.microsoft.com/office/powerpoint/2010/main" val="1161916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world&#10;&#10;AI-generated content may be incorrect.">
            <a:extLst>
              <a:ext uri="{FF2B5EF4-FFF2-40B4-BE49-F238E27FC236}">
                <a16:creationId xmlns:a16="http://schemas.microsoft.com/office/drawing/2014/main" id="{735F13E2-0FC0-475F-4C26-AD084086EE84}"/>
              </a:ext>
            </a:extLst>
          </p:cNvPr>
          <p:cNvPicPr>
            <a:picLocks noChangeAspect="1"/>
          </p:cNvPicPr>
          <p:nvPr/>
        </p:nvPicPr>
        <p:blipFill>
          <a:blip r:embed="rId2"/>
          <a:srcRect t="-23" r="767" b="-108"/>
          <a:stretch>
            <a:fillRect/>
          </a:stretch>
        </p:blipFill>
        <p:spPr>
          <a:xfrm>
            <a:off x="331293" y="856071"/>
            <a:ext cx="9407200" cy="6061045"/>
          </a:xfrm>
          <a:prstGeom prst="rect">
            <a:avLst/>
          </a:prstGeom>
        </p:spPr>
      </p:pic>
      <p:sp>
        <p:nvSpPr>
          <p:cNvPr id="2" name="Footer Placeholder 1">
            <a:extLst>
              <a:ext uri="{FF2B5EF4-FFF2-40B4-BE49-F238E27FC236}">
                <a16:creationId xmlns:a16="http://schemas.microsoft.com/office/drawing/2014/main" id="{287484B2-7216-2497-3115-241337FD22F5}"/>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B07C7507-0A1E-803C-CB2F-80E91A352A6B}"/>
              </a:ext>
            </a:extLst>
          </p:cNvPr>
          <p:cNvSpPr>
            <a:spLocks noGrp="1"/>
          </p:cNvSpPr>
          <p:nvPr>
            <p:ph type="title"/>
          </p:nvPr>
        </p:nvSpPr>
        <p:spPr/>
        <p:txBody>
          <a:bodyPr/>
          <a:lstStyle/>
          <a:p>
            <a:r>
              <a:rPr lang="en-US">
                <a:cs typeface="Arial"/>
              </a:rPr>
              <a:t>Gold Byproducts</a:t>
            </a:r>
            <a:endParaRPr lang="en-US"/>
          </a:p>
        </p:txBody>
      </p:sp>
      <p:sp>
        <p:nvSpPr>
          <p:cNvPr id="8" name="Rectangle 7">
            <a:extLst>
              <a:ext uri="{FF2B5EF4-FFF2-40B4-BE49-F238E27FC236}">
                <a16:creationId xmlns:a16="http://schemas.microsoft.com/office/drawing/2014/main" id="{AE54FCB7-B815-BF48-86E6-6CFBED12B15C}"/>
              </a:ext>
            </a:extLst>
          </p:cNvPr>
          <p:cNvSpPr/>
          <p:nvPr/>
        </p:nvSpPr>
        <p:spPr bwMode="auto">
          <a:xfrm>
            <a:off x="881670" y="3496487"/>
            <a:ext cx="711881" cy="1555537"/>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4E30189E-7ACC-E1B5-73DF-6E614873DAF4}"/>
              </a:ext>
            </a:extLst>
          </p:cNvPr>
          <p:cNvSpPr/>
          <p:nvPr/>
        </p:nvSpPr>
        <p:spPr bwMode="auto">
          <a:xfrm>
            <a:off x="2782200" y="4013897"/>
            <a:ext cx="745634" cy="813166"/>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C721182-C179-2F3B-98BC-BD8F3A55A534}"/>
              </a:ext>
            </a:extLst>
          </p:cNvPr>
          <p:cNvSpPr/>
          <p:nvPr/>
        </p:nvSpPr>
        <p:spPr bwMode="auto">
          <a:xfrm>
            <a:off x="3614003" y="4317594"/>
            <a:ext cx="183084" cy="509470"/>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8F756BBF-E6B2-E992-A5B1-DF12C117593C}"/>
              </a:ext>
            </a:extLst>
          </p:cNvPr>
          <p:cNvSpPr/>
          <p:nvPr/>
        </p:nvSpPr>
        <p:spPr bwMode="auto">
          <a:xfrm>
            <a:off x="4165265" y="5048716"/>
            <a:ext cx="1735722" cy="925647"/>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09251E5E-B355-640E-1EDF-EF2AECB4D4BD}"/>
              </a:ext>
            </a:extLst>
          </p:cNvPr>
          <p:cNvSpPr/>
          <p:nvPr/>
        </p:nvSpPr>
        <p:spPr bwMode="auto">
          <a:xfrm>
            <a:off x="5896785" y="4418825"/>
            <a:ext cx="1296933" cy="1555537"/>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F9733FFE-AAC0-A4CA-832A-A6255736F5BD}"/>
              </a:ext>
            </a:extLst>
          </p:cNvPr>
          <p:cNvSpPr/>
          <p:nvPr/>
        </p:nvSpPr>
        <p:spPr bwMode="auto">
          <a:xfrm>
            <a:off x="7326798" y="4823756"/>
            <a:ext cx="419355" cy="790670"/>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57CDD34E-273A-9067-4898-B656DCB305FB}"/>
              </a:ext>
            </a:extLst>
          </p:cNvPr>
          <p:cNvSpPr/>
          <p:nvPr/>
        </p:nvSpPr>
        <p:spPr bwMode="auto">
          <a:xfrm>
            <a:off x="7889309" y="4924988"/>
            <a:ext cx="554367" cy="689438"/>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23EFF5B9-3DB1-EEE1-51FE-97EF17CD3D43}"/>
              </a:ext>
            </a:extLst>
          </p:cNvPr>
          <p:cNvSpPr/>
          <p:nvPr/>
        </p:nvSpPr>
        <p:spPr bwMode="auto">
          <a:xfrm>
            <a:off x="7189631" y="3631462"/>
            <a:ext cx="981905" cy="689438"/>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A5C99C53-56E7-F1FC-D1FE-248A196B7409}"/>
              </a:ext>
            </a:extLst>
          </p:cNvPr>
          <p:cNvSpPr/>
          <p:nvPr/>
        </p:nvSpPr>
        <p:spPr bwMode="auto">
          <a:xfrm>
            <a:off x="977144" y="2281696"/>
            <a:ext cx="801889" cy="599454"/>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B9E6E1F2-93F3-39D5-C654-4E81A33C9CB5}"/>
              </a:ext>
            </a:extLst>
          </p:cNvPr>
          <p:cNvSpPr/>
          <p:nvPr/>
        </p:nvSpPr>
        <p:spPr bwMode="auto">
          <a:xfrm>
            <a:off x="1966936" y="3001570"/>
            <a:ext cx="1049411" cy="633199"/>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7CD0F76B-76AD-FC48-F8DC-660FAB965881}"/>
              </a:ext>
            </a:extLst>
          </p:cNvPr>
          <p:cNvSpPr/>
          <p:nvPr/>
        </p:nvSpPr>
        <p:spPr bwMode="auto">
          <a:xfrm>
            <a:off x="3609027" y="3001569"/>
            <a:ext cx="1049411" cy="633199"/>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cxnSp>
        <p:nvCxnSpPr>
          <p:cNvPr id="21" name="Straight Arrow Connector 20">
            <a:extLst>
              <a:ext uri="{FF2B5EF4-FFF2-40B4-BE49-F238E27FC236}">
                <a16:creationId xmlns:a16="http://schemas.microsoft.com/office/drawing/2014/main" id="{8B852103-5C46-7D8C-EAF5-4826C93D84C8}"/>
              </a:ext>
            </a:extLst>
          </p:cNvPr>
          <p:cNvCxnSpPr/>
          <p:nvPr/>
        </p:nvCxnSpPr>
        <p:spPr bwMode="auto">
          <a:xfrm>
            <a:off x="1004614" y="5051051"/>
            <a:ext cx="92717" cy="804083"/>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06AE7F16-C0C2-97FD-286B-2FB684334D2C}"/>
              </a:ext>
            </a:extLst>
          </p:cNvPr>
          <p:cNvCxnSpPr>
            <a:cxnSpLocks/>
          </p:cNvCxnSpPr>
          <p:nvPr/>
        </p:nvCxnSpPr>
        <p:spPr bwMode="auto">
          <a:xfrm flipV="1">
            <a:off x="1606352" y="1918960"/>
            <a:ext cx="614189" cy="384341"/>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5A5C390D-5382-7BEF-544D-6ABBB0555E13}"/>
              </a:ext>
            </a:extLst>
          </p:cNvPr>
          <p:cNvCxnSpPr>
            <a:cxnSpLocks/>
          </p:cNvCxnSpPr>
          <p:nvPr/>
        </p:nvCxnSpPr>
        <p:spPr bwMode="auto">
          <a:xfrm flipV="1">
            <a:off x="2152973" y="2605907"/>
            <a:ext cx="614189" cy="384341"/>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8364B369-15BB-1E12-1716-70CAF12DD45C}"/>
              </a:ext>
            </a:extLst>
          </p:cNvPr>
          <p:cNvCxnSpPr>
            <a:cxnSpLocks/>
          </p:cNvCxnSpPr>
          <p:nvPr/>
        </p:nvCxnSpPr>
        <p:spPr bwMode="auto">
          <a:xfrm flipV="1">
            <a:off x="4263951" y="2605915"/>
            <a:ext cx="614189" cy="384341"/>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D8C2C55F-61BC-462F-96E1-758E95ED52E8}"/>
              </a:ext>
            </a:extLst>
          </p:cNvPr>
          <p:cNvCxnSpPr>
            <a:cxnSpLocks/>
          </p:cNvCxnSpPr>
          <p:nvPr/>
        </p:nvCxnSpPr>
        <p:spPr bwMode="auto">
          <a:xfrm flipH="1" flipV="1">
            <a:off x="6663012" y="2485540"/>
            <a:ext cx="774732" cy="1131494"/>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724F3CE-76D5-3139-0401-1BDEEF0EAF1F}"/>
              </a:ext>
            </a:extLst>
          </p:cNvPr>
          <p:cNvCxnSpPr>
            <a:cxnSpLocks/>
          </p:cNvCxnSpPr>
          <p:nvPr/>
        </p:nvCxnSpPr>
        <p:spPr bwMode="auto">
          <a:xfrm flipH="1">
            <a:off x="2621891" y="4835490"/>
            <a:ext cx="408699" cy="1175153"/>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D4ADC74A-C388-436E-F50F-81086A134212}"/>
              </a:ext>
            </a:extLst>
          </p:cNvPr>
          <p:cNvCxnSpPr>
            <a:cxnSpLocks/>
          </p:cNvCxnSpPr>
          <p:nvPr/>
        </p:nvCxnSpPr>
        <p:spPr bwMode="auto">
          <a:xfrm flipV="1">
            <a:off x="4274046" y="4636679"/>
            <a:ext cx="228100" cy="449528"/>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A8758F73-1D8D-C8D2-1C2A-555DBBCCBEE7}"/>
              </a:ext>
            </a:extLst>
          </p:cNvPr>
          <p:cNvCxnSpPr>
            <a:cxnSpLocks/>
          </p:cNvCxnSpPr>
          <p:nvPr/>
        </p:nvCxnSpPr>
        <p:spPr bwMode="auto">
          <a:xfrm flipH="1" flipV="1">
            <a:off x="5295546" y="4476186"/>
            <a:ext cx="596405" cy="148685"/>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08C3AC10-ABF0-4D63-43C3-7A6C99A94C1A}"/>
              </a:ext>
            </a:extLst>
          </p:cNvPr>
          <p:cNvCxnSpPr>
            <a:cxnSpLocks/>
          </p:cNvCxnSpPr>
          <p:nvPr/>
        </p:nvCxnSpPr>
        <p:spPr bwMode="auto">
          <a:xfrm flipH="1">
            <a:off x="7278859" y="5627752"/>
            <a:ext cx="175583" cy="833489"/>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5F30E22C-5F3C-B3FA-0E8D-36C1B447B377}"/>
              </a:ext>
            </a:extLst>
          </p:cNvPr>
          <p:cNvCxnSpPr>
            <a:cxnSpLocks/>
          </p:cNvCxnSpPr>
          <p:nvPr/>
        </p:nvCxnSpPr>
        <p:spPr bwMode="auto">
          <a:xfrm>
            <a:off x="8410922" y="5607705"/>
            <a:ext cx="7476" cy="24748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7A326811-5A15-40A6-481E-B3FB9EBC4330}"/>
              </a:ext>
            </a:extLst>
          </p:cNvPr>
          <p:cNvSpPr txBox="1"/>
          <p:nvPr/>
        </p:nvSpPr>
        <p:spPr>
          <a:xfrm>
            <a:off x="791959" y="5864701"/>
            <a:ext cx="903250" cy="2462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cs typeface="Arial"/>
              </a:rPr>
              <a:t>Copper, Silver</a:t>
            </a:r>
          </a:p>
        </p:txBody>
      </p:sp>
      <p:sp>
        <p:nvSpPr>
          <p:cNvPr id="34" name="TextBox 33">
            <a:extLst>
              <a:ext uri="{FF2B5EF4-FFF2-40B4-BE49-F238E27FC236}">
                <a16:creationId xmlns:a16="http://schemas.microsoft.com/office/drawing/2014/main" id="{20A1740D-DB0F-1558-D965-6909CC152C28}"/>
              </a:ext>
            </a:extLst>
          </p:cNvPr>
          <p:cNvSpPr txBox="1"/>
          <p:nvPr/>
        </p:nvSpPr>
        <p:spPr>
          <a:xfrm>
            <a:off x="2131512" y="6025053"/>
            <a:ext cx="1271239" cy="2462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cs typeface="Arial"/>
              </a:rPr>
              <a:t>Silver, Copper, Zinc</a:t>
            </a:r>
          </a:p>
        </p:txBody>
      </p:sp>
      <p:sp>
        <p:nvSpPr>
          <p:cNvPr id="35" name="TextBox 34">
            <a:extLst>
              <a:ext uri="{FF2B5EF4-FFF2-40B4-BE49-F238E27FC236}">
                <a16:creationId xmlns:a16="http://schemas.microsoft.com/office/drawing/2014/main" id="{3C0C29D3-DC46-4CE8-F078-53850DF86171}"/>
              </a:ext>
            </a:extLst>
          </p:cNvPr>
          <p:cNvSpPr txBox="1"/>
          <p:nvPr/>
        </p:nvSpPr>
        <p:spPr>
          <a:xfrm>
            <a:off x="4168860" y="3883870"/>
            <a:ext cx="1601487" cy="2462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cs typeface="Arial"/>
              </a:rPr>
              <a:t>Silver, Copper, Zinc, Lead</a:t>
            </a:r>
          </a:p>
        </p:txBody>
      </p:sp>
      <p:cxnSp>
        <p:nvCxnSpPr>
          <p:cNvPr id="36" name="Straight Arrow Connector 35">
            <a:extLst>
              <a:ext uri="{FF2B5EF4-FFF2-40B4-BE49-F238E27FC236}">
                <a16:creationId xmlns:a16="http://schemas.microsoft.com/office/drawing/2014/main" id="{1B2257CD-9AF5-72F4-5BA1-5934F9CED242}"/>
              </a:ext>
            </a:extLst>
          </p:cNvPr>
          <p:cNvCxnSpPr>
            <a:cxnSpLocks/>
          </p:cNvCxnSpPr>
          <p:nvPr/>
        </p:nvCxnSpPr>
        <p:spPr bwMode="auto">
          <a:xfrm flipV="1">
            <a:off x="3829110" y="4146187"/>
            <a:ext cx="303584" cy="34577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6C81EEBA-EA50-1389-9FE8-26DA311D0975}"/>
              </a:ext>
            </a:extLst>
          </p:cNvPr>
          <p:cNvSpPr txBox="1"/>
          <p:nvPr/>
        </p:nvSpPr>
        <p:spPr>
          <a:xfrm>
            <a:off x="4386631" y="4374361"/>
            <a:ext cx="903250" cy="2462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cs typeface="Arial"/>
              </a:rPr>
              <a:t>Copper, Silver</a:t>
            </a:r>
          </a:p>
        </p:txBody>
      </p:sp>
      <p:sp>
        <p:nvSpPr>
          <p:cNvPr id="38" name="TextBox 37">
            <a:extLst>
              <a:ext uri="{FF2B5EF4-FFF2-40B4-BE49-F238E27FC236}">
                <a16:creationId xmlns:a16="http://schemas.microsoft.com/office/drawing/2014/main" id="{FE9D97B5-4F74-ADE9-3627-614194B8A6AB}"/>
              </a:ext>
            </a:extLst>
          </p:cNvPr>
          <p:cNvSpPr txBox="1"/>
          <p:nvPr/>
        </p:nvSpPr>
        <p:spPr>
          <a:xfrm>
            <a:off x="6148919" y="6468380"/>
            <a:ext cx="1601487" cy="2462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cs typeface="Arial"/>
              </a:rPr>
              <a:t>Silver, Copper, Zinc, Lead</a:t>
            </a:r>
          </a:p>
        </p:txBody>
      </p:sp>
      <p:sp>
        <p:nvSpPr>
          <p:cNvPr id="39" name="TextBox 38">
            <a:extLst>
              <a:ext uri="{FF2B5EF4-FFF2-40B4-BE49-F238E27FC236}">
                <a16:creationId xmlns:a16="http://schemas.microsoft.com/office/drawing/2014/main" id="{9C6A7456-C82B-9D6A-36B3-8389AA2E9C5F}"/>
              </a:ext>
            </a:extLst>
          </p:cNvPr>
          <p:cNvSpPr txBox="1"/>
          <p:nvPr/>
        </p:nvSpPr>
        <p:spPr>
          <a:xfrm>
            <a:off x="7807510" y="5902428"/>
            <a:ext cx="1601487" cy="2462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cs typeface="Arial"/>
              </a:rPr>
              <a:t>Antimony, Arsenic</a:t>
            </a:r>
          </a:p>
        </p:txBody>
      </p:sp>
      <p:sp>
        <p:nvSpPr>
          <p:cNvPr id="40" name="TextBox 39">
            <a:extLst>
              <a:ext uri="{FF2B5EF4-FFF2-40B4-BE49-F238E27FC236}">
                <a16:creationId xmlns:a16="http://schemas.microsoft.com/office/drawing/2014/main" id="{451B2EFE-1605-9CA2-C146-7D26B30648AB}"/>
              </a:ext>
            </a:extLst>
          </p:cNvPr>
          <p:cNvSpPr txBox="1"/>
          <p:nvPr/>
        </p:nvSpPr>
        <p:spPr>
          <a:xfrm>
            <a:off x="5913028" y="2214312"/>
            <a:ext cx="1044784" cy="2462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cs typeface="Arial"/>
              </a:rPr>
              <a:t>Tungsten, Silver</a:t>
            </a:r>
          </a:p>
        </p:txBody>
      </p:sp>
      <p:sp>
        <p:nvSpPr>
          <p:cNvPr id="41" name="TextBox 40">
            <a:extLst>
              <a:ext uri="{FF2B5EF4-FFF2-40B4-BE49-F238E27FC236}">
                <a16:creationId xmlns:a16="http://schemas.microsoft.com/office/drawing/2014/main" id="{952D70DC-9DA9-FC2C-D18C-A1E153BB708B}"/>
              </a:ext>
            </a:extLst>
          </p:cNvPr>
          <p:cNvSpPr txBox="1"/>
          <p:nvPr/>
        </p:nvSpPr>
        <p:spPr>
          <a:xfrm>
            <a:off x="2240557" y="1818145"/>
            <a:ext cx="1044784" cy="2462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cs typeface="Arial"/>
              </a:rPr>
              <a:t>Tungsten, Silver</a:t>
            </a:r>
          </a:p>
        </p:txBody>
      </p:sp>
      <p:sp>
        <p:nvSpPr>
          <p:cNvPr id="42" name="TextBox 41">
            <a:extLst>
              <a:ext uri="{FF2B5EF4-FFF2-40B4-BE49-F238E27FC236}">
                <a16:creationId xmlns:a16="http://schemas.microsoft.com/office/drawing/2014/main" id="{7108AEFA-137B-9D26-4947-DBCD684208FB}"/>
              </a:ext>
            </a:extLst>
          </p:cNvPr>
          <p:cNvSpPr txBox="1"/>
          <p:nvPr/>
        </p:nvSpPr>
        <p:spPr>
          <a:xfrm>
            <a:off x="2494531" y="2346365"/>
            <a:ext cx="1299546" cy="2462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cs typeface="Arial"/>
              </a:rPr>
              <a:t>Arsenic trioxide, silver</a:t>
            </a:r>
          </a:p>
        </p:txBody>
      </p:sp>
      <p:sp>
        <p:nvSpPr>
          <p:cNvPr id="43" name="TextBox 42">
            <a:extLst>
              <a:ext uri="{FF2B5EF4-FFF2-40B4-BE49-F238E27FC236}">
                <a16:creationId xmlns:a16="http://schemas.microsoft.com/office/drawing/2014/main" id="{61B09E54-F1F8-5303-EE08-F10E00F48BB0}"/>
              </a:ext>
            </a:extLst>
          </p:cNvPr>
          <p:cNvSpPr txBox="1"/>
          <p:nvPr/>
        </p:nvSpPr>
        <p:spPr>
          <a:xfrm>
            <a:off x="4835360" y="2459557"/>
            <a:ext cx="544695" cy="2462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cs typeface="Arial"/>
              </a:rPr>
              <a:t>Silver</a:t>
            </a:r>
          </a:p>
        </p:txBody>
      </p:sp>
    </p:spTree>
    <p:extLst>
      <p:ext uri="{BB962C8B-B14F-4D97-AF65-F5344CB8AC3E}">
        <p14:creationId xmlns:p14="http://schemas.microsoft.com/office/powerpoint/2010/main" val="3319570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75294A-EF4D-ED38-B520-811AE440438F}"/>
              </a:ext>
            </a:extLst>
          </p:cNvPr>
          <p:cNvSpPr>
            <a:spLocks noGrp="1"/>
          </p:cNvSpPr>
          <p:nvPr>
            <p:ph type="ftr" sz="quarter" idx="13"/>
          </p:nvPr>
        </p:nvSpPr>
        <p:spPr/>
        <p:txBody>
          <a:bodyPr/>
          <a:lstStyle/>
          <a:p>
            <a:endParaRPr lang="en-CA"/>
          </a:p>
        </p:txBody>
      </p:sp>
      <p:sp>
        <p:nvSpPr>
          <p:cNvPr id="3" name="Content Placeholder 2">
            <a:extLst>
              <a:ext uri="{FF2B5EF4-FFF2-40B4-BE49-F238E27FC236}">
                <a16:creationId xmlns:a16="http://schemas.microsoft.com/office/drawing/2014/main" id="{5BD989A5-3568-BB45-7A81-7BD1E08D15EE}"/>
              </a:ext>
            </a:extLst>
          </p:cNvPr>
          <p:cNvSpPr>
            <a:spLocks noGrp="1"/>
          </p:cNvSpPr>
          <p:nvPr>
            <p:ph sz="quarter" idx="14"/>
          </p:nvPr>
        </p:nvSpPr>
        <p:spPr/>
        <p:txBody>
          <a:bodyPr/>
          <a:lstStyle/>
          <a:p>
            <a:r>
              <a:rPr lang="en-US"/>
              <a:t>Precious or base metal byproducts recovery can reduce the mine cash cost.</a:t>
            </a:r>
          </a:p>
          <a:p>
            <a:pPr>
              <a:buClr>
                <a:srgbClr val="003C60"/>
              </a:buClr>
            </a:pPr>
            <a:r>
              <a:rPr lang="en-US"/>
              <a:t>In NI 43-101F1 reports, issuers will state "Byproduct Cash Cost" &lt; how much does recovered byproducts reduce the net cost per oz of gold. </a:t>
            </a:r>
          </a:p>
          <a:p>
            <a:pPr>
              <a:buClr>
                <a:srgbClr val="003C60"/>
              </a:buClr>
            </a:pPr>
            <a:r>
              <a:rPr lang="en-US"/>
              <a:t>The mine can report a lower AISC by simply crediting its byproducts revenue.</a:t>
            </a:r>
          </a:p>
          <a:p>
            <a:pPr marL="0" indent="0">
              <a:buClr>
                <a:srgbClr val="003C60"/>
              </a:buClr>
              <a:buNone/>
            </a:pPr>
            <a:endParaRPr lang="en-US"/>
          </a:p>
          <a:p>
            <a:pPr>
              <a:buClr>
                <a:srgbClr val="003C60"/>
              </a:buClr>
            </a:pPr>
            <a:endParaRPr lang="en-US"/>
          </a:p>
          <a:p>
            <a:pPr>
              <a:buClr>
                <a:srgbClr val="003C60"/>
              </a:buClr>
            </a:pPr>
            <a:endParaRPr lang="en-US"/>
          </a:p>
        </p:txBody>
      </p:sp>
      <p:sp>
        <p:nvSpPr>
          <p:cNvPr id="4" name="Title 3">
            <a:extLst>
              <a:ext uri="{FF2B5EF4-FFF2-40B4-BE49-F238E27FC236}">
                <a16:creationId xmlns:a16="http://schemas.microsoft.com/office/drawing/2014/main" id="{FA4E5A03-9BB8-2225-0780-7DF5E4C9E4C4}"/>
              </a:ext>
            </a:extLst>
          </p:cNvPr>
          <p:cNvSpPr>
            <a:spLocks noGrp="1"/>
          </p:cNvSpPr>
          <p:nvPr>
            <p:ph type="title"/>
          </p:nvPr>
        </p:nvSpPr>
        <p:spPr/>
        <p:txBody>
          <a:bodyPr/>
          <a:lstStyle/>
          <a:p>
            <a:r>
              <a:rPr lang="en-US">
                <a:cs typeface="Arial" panose="020B0604020202020204"/>
              </a:rPr>
              <a:t>Byproduct Recovery</a:t>
            </a:r>
          </a:p>
        </p:txBody>
      </p:sp>
      <p:pic>
        <p:nvPicPr>
          <p:cNvPr id="7" name="Picture 6" descr="A close-up of a document&#10;&#10;AI-generated content may be incorrect.">
            <a:extLst>
              <a:ext uri="{FF2B5EF4-FFF2-40B4-BE49-F238E27FC236}">
                <a16:creationId xmlns:a16="http://schemas.microsoft.com/office/drawing/2014/main" id="{B80E0C12-6DD0-B367-AA35-AC647D58A188}"/>
              </a:ext>
            </a:extLst>
          </p:cNvPr>
          <p:cNvPicPr>
            <a:picLocks noChangeAspect="1"/>
          </p:cNvPicPr>
          <p:nvPr/>
        </p:nvPicPr>
        <p:blipFill>
          <a:blip r:embed="rId2"/>
          <a:stretch>
            <a:fillRect/>
          </a:stretch>
        </p:blipFill>
        <p:spPr>
          <a:xfrm>
            <a:off x="524260" y="2517566"/>
            <a:ext cx="9019330" cy="2423021"/>
          </a:xfrm>
          <a:prstGeom prst="rect">
            <a:avLst/>
          </a:prstGeom>
        </p:spPr>
      </p:pic>
    </p:spTree>
    <p:extLst>
      <p:ext uri="{BB962C8B-B14F-4D97-AF65-F5344CB8AC3E}">
        <p14:creationId xmlns:p14="http://schemas.microsoft.com/office/powerpoint/2010/main" val="3414991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F1D595-9890-1A0A-C487-8F33B33FE1A7}"/>
              </a:ext>
            </a:extLst>
          </p:cNvPr>
          <p:cNvSpPr>
            <a:spLocks noGrp="1"/>
          </p:cNvSpPr>
          <p:nvPr>
            <p:ph type="ftr" sz="quarter" idx="13"/>
          </p:nvPr>
        </p:nvSpPr>
        <p:spPr/>
        <p:txBody>
          <a:bodyPr/>
          <a:lstStyle/>
          <a:p>
            <a:endParaRPr lang="en-CA"/>
          </a:p>
        </p:txBody>
      </p:sp>
      <p:pic>
        <p:nvPicPr>
          <p:cNvPr id="6" name="Picture 5" descr="A table with numbers and letters&#10;&#10;AI-generated content may be incorrect.">
            <a:extLst>
              <a:ext uri="{FF2B5EF4-FFF2-40B4-BE49-F238E27FC236}">
                <a16:creationId xmlns:a16="http://schemas.microsoft.com/office/drawing/2014/main" id="{FFD45AF4-FB4C-F0CF-949D-91C2B78E3BBB}"/>
              </a:ext>
            </a:extLst>
          </p:cNvPr>
          <p:cNvPicPr>
            <a:picLocks noChangeAspect="1"/>
          </p:cNvPicPr>
          <p:nvPr/>
        </p:nvPicPr>
        <p:blipFill>
          <a:blip r:embed="rId2"/>
          <a:stretch>
            <a:fillRect/>
          </a:stretch>
        </p:blipFill>
        <p:spPr>
          <a:xfrm>
            <a:off x="1600592" y="516353"/>
            <a:ext cx="6859681" cy="5943600"/>
          </a:xfrm>
          <a:prstGeom prst="rect">
            <a:avLst/>
          </a:prstGeom>
        </p:spPr>
      </p:pic>
    </p:spTree>
    <p:extLst>
      <p:ext uri="{BB962C8B-B14F-4D97-AF65-F5344CB8AC3E}">
        <p14:creationId xmlns:p14="http://schemas.microsoft.com/office/powerpoint/2010/main" val="3940895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CC3E5B-AE77-F1B4-9030-A85E79C13E88}"/>
              </a:ext>
            </a:extLst>
          </p:cNvPr>
          <p:cNvSpPr>
            <a:spLocks noGrp="1"/>
          </p:cNvSpPr>
          <p:nvPr>
            <p:ph type="ftr" sz="quarter" idx="13"/>
          </p:nvPr>
        </p:nvSpPr>
        <p:spPr/>
        <p:txBody>
          <a:bodyPr/>
          <a:lstStyle/>
          <a:p>
            <a:endParaRPr lang="en-CA"/>
          </a:p>
        </p:txBody>
      </p:sp>
      <p:sp>
        <p:nvSpPr>
          <p:cNvPr id="3" name="Content Placeholder 2">
            <a:extLst>
              <a:ext uri="{FF2B5EF4-FFF2-40B4-BE49-F238E27FC236}">
                <a16:creationId xmlns:a16="http://schemas.microsoft.com/office/drawing/2014/main" id="{321CE7AB-5F6D-78AA-9BA9-F87A9D4AD0F8}"/>
              </a:ext>
            </a:extLst>
          </p:cNvPr>
          <p:cNvSpPr>
            <a:spLocks noGrp="1"/>
          </p:cNvSpPr>
          <p:nvPr>
            <p:ph sz="quarter" idx="14"/>
          </p:nvPr>
        </p:nvSpPr>
        <p:spPr/>
        <p:txBody>
          <a:bodyPr/>
          <a:lstStyle/>
          <a:p>
            <a:r>
              <a:rPr lang="en-US"/>
              <a:t>Arsenic is the most commonly present toxic waste in gold mining</a:t>
            </a:r>
          </a:p>
          <a:p>
            <a:pPr>
              <a:buClr>
                <a:srgbClr val="003C60"/>
              </a:buClr>
            </a:pPr>
            <a:r>
              <a:rPr lang="en-US">
                <a:cs typeface="Arial"/>
              </a:rPr>
              <a:t>When gold is liberated by roasting or bio-oxidation, arsenic is released as:</a:t>
            </a:r>
          </a:p>
          <a:p>
            <a:pPr lvl="1">
              <a:buClr>
                <a:srgbClr val="003C60"/>
              </a:buClr>
              <a:buFont typeface="Arial" pitchFamily="2" charset="2"/>
              <a:buChar char="•"/>
            </a:pPr>
            <a:r>
              <a:rPr lang="en-US">
                <a:cs typeface="Arial"/>
              </a:rPr>
              <a:t>Arsenic Trioxide dust (AS</a:t>
            </a:r>
            <a:r>
              <a:rPr lang="en-US" sz="800" baseline="-25000">
                <a:cs typeface="Arial"/>
              </a:rPr>
              <a:t>2</a:t>
            </a:r>
            <a:r>
              <a:rPr lang="en-US">
                <a:cs typeface="Arial"/>
              </a:rPr>
              <a:t>O</a:t>
            </a:r>
            <a:r>
              <a:rPr lang="en-US" sz="800" baseline="-25000">
                <a:cs typeface="Arial"/>
              </a:rPr>
              <a:t>3</a:t>
            </a:r>
            <a:r>
              <a:rPr lang="en-US">
                <a:cs typeface="Arial"/>
              </a:rPr>
              <a:t>) - Toxic, airborne</a:t>
            </a:r>
          </a:p>
          <a:p>
            <a:pPr lvl="1">
              <a:buClr>
                <a:srgbClr val="003C60"/>
              </a:buClr>
              <a:buFont typeface="Arial" pitchFamily="2" charset="2"/>
              <a:buChar char="•"/>
            </a:pPr>
            <a:r>
              <a:rPr lang="en-US">
                <a:cs typeface="Arial"/>
              </a:rPr>
              <a:t>Arsenate Precipitates</a:t>
            </a:r>
          </a:p>
          <a:p>
            <a:pPr lvl="1">
              <a:buClr>
                <a:srgbClr val="003C60"/>
              </a:buClr>
              <a:buFont typeface="Arial" pitchFamily="2" charset="2"/>
              <a:buChar char="•"/>
            </a:pPr>
            <a:r>
              <a:rPr lang="en-US">
                <a:cs typeface="Arial"/>
              </a:rPr>
              <a:t>Arsenic-bearing tailings or slags</a:t>
            </a:r>
            <a:endParaRPr lang="en-US"/>
          </a:p>
          <a:p>
            <a:pPr>
              <a:buClr>
                <a:srgbClr val="003C60"/>
              </a:buClr>
            </a:pPr>
            <a:r>
              <a:rPr lang="en-US"/>
              <a:t>The waste management involves:</a:t>
            </a:r>
          </a:p>
          <a:p>
            <a:pPr lvl="1">
              <a:buClr>
                <a:srgbClr val="003C60"/>
              </a:buClr>
              <a:buFont typeface="Arial,Sans-Serif" pitchFamily="2" charset="2"/>
              <a:buChar char="•"/>
            </a:pPr>
            <a:r>
              <a:rPr lang="en-US">
                <a:cs typeface="Arial"/>
              </a:rPr>
              <a:t>Converting Arsenic waste into a stable mineral form</a:t>
            </a:r>
          </a:p>
          <a:p>
            <a:pPr lvl="1">
              <a:buClr>
                <a:srgbClr val="003C60"/>
              </a:buClr>
              <a:buFont typeface="Arial,Sans-Serif" pitchFamily="2" charset="2"/>
              <a:buChar char="•"/>
            </a:pPr>
            <a:r>
              <a:rPr lang="en-US">
                <a:cs typeface="Arial"/>
              </a:rPr>
              <a:t>Containing those stable mineral (commonly using sealed underground chambers)</a:t>
            </a:r>
          </a:p>
          <a:p>
            <a:pPr lvl="1">
              <a:buClr>
                <a:srgbClr val="003C60"/>
              </a:buClr>
              <a:buFont typeface="Arial,Sans-Serif" pitchFamily="2" charset="2"/>
              <a:buChar char="•"/>
            </a:pPr>
            <a:r>
              <a:rPr lang="en-US">
                <a:cs typeface="Arial"/>
              </a:rPr>
              <a:t>Long-term monitoring</a:t>
            </a:r>
            <a:endParaRPr lang="en-US"/>
          </a:p>
          <a:p>
            <a:pPr lvl="1">
              <a:buClr>
                <a:srgbClr val="003C60"/>
              </a:buClr>
              <a:buFont typeface="Arial,Sans-Serif" pitchFamily="2" charset="2"/>
              <a:buChar char="•"/>
            </a:pPr>
            <a:endParaRPr lang="en-US">
              <a:cs typeface="Arial"/>
            </a:endParaRPr>
          </a:p>
          <a:p>
            <a:pPr lvl="1">
              <a:buClr>
                <a:srgbClr val="003C60"/>
              </a:buClr>
              <a:buFont typeface="Arial,Sans-Serif" pitchFamily="2" charset="2"/>
              <a:buChar char="•"/>
            </a:pPr>
            <a:endParaRPr lang="en-US">
              <a:cs typeface="Arial"/>
            </a:endParaRPr>
          </a:p>
          <a:p>
            <a:pPr>
              <a:buClr>
                <a:srgbClr val="003C60"/>
              </a:buClr>
            </a:pPr>
            <a:r>
              <a:rPr lang="en-US">
                <a:cs typeface="Arial"/>
              </a:rPr>
              <a:t>All-in lifetime cost for a large mine with arsenic byproducts can exceed $500 million up to $1 Billion if the site contains &gt;200,000t of Arsenic Trioxide (i.e., Giant Mine at New West Territories &lt; Approx. 237,000 </a:t>
            </a:r>
            <a:r>
              <a:rPr lang="en-US" err="1">
                <a:cs typeface="Arial"/>
              </a:rPr>
              <a:t>tonnes</a:t>
            </a:r>
            <a:r>
              <a:rPr lang="en-US">
                <a:cs typeface="Arial"/>
              </a:rPr>
              <a:t> of arsenic trioxide dust)</a:t>
            </a:r>
          </a:p>
          <a:p>
            <a:pPr>
              <a:buClr>
                <a:srgbClr val="003C60"/>
              </a:buClr>
            </a:pPr>
            <a:r>
              <a:rPr lang="en-US">
                <a:cs typeface="Arial"/>
              </a:rPr>
              <a:t>No profitable market for arsenic products</a:t>
            </a:r>
          </a:p>
          <a:p>
            <a:pPr>
              <a:buClr>
                <a:srgbClr val="003C60"/>
              </a:buClr>
            </a:pPr>
            <a:endParaRPr lang="en-US">
              <a:cs typeface="Arial"/>
            </a:endParaRPr>
          </a:p>
          <a:p>
            <a:pPr lvl="1">
              <a:buClr>
                <a:srgbClr val="003C60"/>
              </a:buClr>
              <a:buFont typeface="Arial" pitchFamily="2" charset="2"/>
              <a:buChar char="•"/>
            </a:pPr>
            <a:endParaRPr lang="en-US"/>
          </a:p>
          <a:p>
            <a:pPr marL="228600" lvl="1" indent="0">
              <a:buClr>
                <a:srgbClr val="003C60"/>
              </a:buClr>
              <a:buNone/>
            </a:pPr>
            <a:endParaRPr lang="en-US"/>
          </a:p>
          <a:p>
            <a:pPr lvl="1">
              <a:buClr>
                <a:srgbClr val="003C60"/>
              </a:buClr>
              <a:buFont typeface="Arial" pitchFamily="2" charset="2"/>
              <a:buChar char="•"/>
            </a:pPr>
            <a:endParaRPr lang="en-US"/>
          </a:p>
          <a:p>
            <a:pPr marL="228600" lvl="1" indent="0">
              <a:buClr>
                <a:srgbClr val="003C60"/>
              </a:buClr>
              <a:buNone/>
            </a:pPr>
            <a:endParaRPr lang="en-US"/>
          </a:p>
        </p:txBody>
      </p:sp>
      <p:sp>
        <p:nvSpPr>
          <p:cNvPr id="4" name="Title 3">
            <a:extLst>
              <a:ext uri="{FF2B5EF4-FFF2-40B4-BE49-F238E27FC236}">
                <a16:creationId xmlns:a16="http://schemas.microsoft.com/office/drawing/2014/main" id="{EF3462F6-D316-F7FE-E3F6-192B2520D93F}"/>
              </a:ext>
            </a:extLst>
          </p:cNvPr>
          <p:cNvSpPr>
            <a:spLocks noGrp="1"/>
          </p:cNvSpPr>
          <p:nvPr>
            <p:ph type="title"/>
          </p:nvPr>
        </p:nvSpPr>
        <p:spPr/>
        <p:txBody>
          <a:bodyPr/>
          <a:lstStyle/>
          <a:p>
            <a:r>
              <a:rPr lang="en-US">
                <a:cs typeface="Arial"/>
              </a:rPr>
              <a:t>Toxic Byproducts</a:t>
            </a:r>
            <a:endParaRPr lang="en-US"/>
          </a:p>
        </p:txBody>
      </p:sp>
    </p:spTree>
    <p:extLst>
      <p:ext uri="{BB962C8B-B14F-4D97-AF65-F5344CB8AC3E}">
        <p14:creationId xmlns:p14="http://schemas.microsoft.com/office/powerpoint/2010/main" val="3980869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52274-29A1-6EEF-C44D-EFE422950E9B}"/>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13D09EB-18C7-54FD-6A39-F2BECC80C8D8}"/>
              </a:ext>
            </a:extLst>
          </p:cNvPr>
          <p:cNvSpPr>
            <a:spLocks noGrp="1"/>
          </p:cNvSpPr>
          <p:nvPr>
            <p:ph sz="quarter" idx="14"/>
          </p:nvPr>
        </p:nvSpPr>
        <p:spPr/>
        <p:txBody>
          <a:bodyPr/>
          <a:lstStyle/>
          <a:p>
            <a:pPr>
              <a:buClr>
                <a:schemeClr val="accent2">
                  <a:lumMod val="50000"/>
                </a:schemeClr>
              </a:buClr>
            </a:pPr>
            <a:r>
              <a:rPr lang="en-CA"/>
              <a:t>Large heap leach landslide on June 24, 2024 in Yukon, CA</a:t>
            </a:r>
          </a:p>
          <a:p>
            <a:pPr>
              <a:buClr>
                <a:schemeClr val="accent2">
                  <a:lumMod val="50000"/>
                </a:schemeClr>
              </a:buClr>
            </a:pPr>
            <a:r>
              <a:rPr lang="en-CA"/>
              <a:t>Unstable land caused ore stockpile to collapse and send toxic tailings into nearby ecosystem, damaging rivers and wildlife with cyanide</a:t>
            </a:r>
          </a:p>
          <a:p>
            <a:pPr>
              <a:buClr>
                <a:schemeClr val="accent2">
                  <a:lumMod val="50000"/>
                </a:schemeClr>
              </a:buClr>
            </a:pPr>
            <a:r>
              <a:rPr lang="en-CA"/>
              <a:t>Victoria Gold filed for bankruptcy shortly after, CEO fired</a:t>
            </a:r>
          </a:p>
          <a:p>
            <a:pPr>
              <a:buClr>
                <a:schemeClr val="accent2">
                  <a:lumMod val="50000"/>
                </a:schemeClr>
              </a:buClr>
            </a:pPr>
            <a:r>
              <a:rPr lang="en-CA"/>
              <a:t>Local sources say the mine should have never received permission to operate under that environmental standard</a:t>
            </a:r>
          </a:p>
          <a:p>
            <a:pPr>
              <a:buClr>
                <a:schemeClr val="accent2">
                  <a:lumMod val="50000"/>
                </a:schemeClr>
              </a:buClr>
            </a:pPr>
            <a:r>
              <a:rPr lang="en-CA"/>
              <a:t>Operations to reduce cyanide contamination in Yukon rivers is ongoing, with upset Indigenous communities</a:t>
            </a:r>
          </a:p>
          <a:p>
            <a:pPr>
              <a:buClr>
                <a:schemeClr val="accent2">
                  <a:lumMod val="50000"/>
                </a:schemeClr>
              </a:buClr>
            </a:pPr>
            <a:r>
              <a:rPr lang="en-CA"/>
              <a:t>PwC given receivership of mine, looking to sell, Agnico Eagle Mines seen as potential buyer given special situation</a:t>
            </a:r>
          </a:p>
        </p:txBody>
      </p:sp>
      <p:sp>
        <p:nvSpPr>
          <p:cNvPr id="10" name="Title 9">
            <a:extLst>
              <a:ext uri="{FF2B5EF4-FFF2-40B4-BE49-F238E27FC236}">
                <a16:creationId xmlns:a16="http://schemas.microsoft.com/office/drawing/2014/main" id="{B89898FA-754A-5D70-ED4D-E9C6F6401C1B}"/>
              </a:ext>
            </a:extLst>
          </p:cNvPr>
          <p:cNvSpPr>
            <a:spLocks noGrp="1"/>
          </p:cNvSpPr>
          <p:nvPr>
            <p:ph type="title"/>
          </p:nvPr>
        </p:nvSpPr>
        <p:spPr/>
        <p:txBody>
          <a:bodyPr/>
          <a:lstStyle/>
          <a:p>
            <a:r>
              <a:rPr lang="en-CA"/>
              <a:t>Importance of Clean Business – Eagle &amp; Summitville</a:t>
            </a:r>
          </a:p>
        </p:txBody>
      </p:sp>
      <p:sp>
        <p:nvSpPr>
          <p:cNvPr id="9" name="Content Placeholder 8">
            <a:extLst>
              <a:ext uri="{FF2B5EF4-FFF2-40B4-BE49-F238E27FC236}">
                <a16:creationId xmlns:a16="http://schemas.microsoft.com/office/drawing/2014/main" id="{38D47EF1-95A0-B083-3EE3-9DDE331033E7}"/>
              </a:ext>
            </a:extLst>
          </p:cNvPr>
          <p:cNvSpPr>
            <a:spLocks noGrp="1"/>
          </p:cNvSpPr>
          <p:nvPr>
            <p:ph sz="quarter" idx="15"/>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CA"/>
              <a:t>Large heap leach landslide in 1991 given high snowmelt and rainfall causing leach pad to overflow</a:t>
            </a:r>
          </a:p>
          <a:p>
            <a:pPr>
              <a:buClr>
                <a:schemeClr val="accent2">
                  <a:lumMod val="50000"/>
                </a:schemeClr>
              </a:buClr>
            </a:pPr>
            <a:r>
              <a:rPr lang="en-CA"/>
              <a:t>Low grades extracted through cyanide solutions and acid mine drainage (AMD)</a:t>
            </a:r>
          </a:p>
          <a:p>
            <a:pPr>
              <a:buClr>
                <a:schemeClr val="accent2">
                  <a:lumMod val="50000"/>
                </a:schemeClr>
              </a:buClr>
            </a:pPr>
            <a:r>
              <a:rPr lang="en-CA"/>
              <a:t>Poorly lined leach pads caused an overflow of cyanide, copper, cadmium into local rivers and communities</a:t>
            </a:r>
          </a:p>
          <a:p>
            <a:pPr>
              <a:buClr>
                <a:schemeClr val="accent2">
                  <a:lumMod val="50000"/>
                </a:schemeClr>
              </a:buClr>
            </a:pPr>
            <a:r>
              <a:rPr lang="en-CA"/>
              <a:t>Galactic Resources filed for bankruptcy shortly after the disaster</a:t>
            </a:r>
          </a:p>
          <a:p>
            <a:pPr>
              <a:buClr>
                <a:schemeClr val="accent2">
                  <a:lumMod val="50000"/>
                </a:schemeClr>
              </a:buClr>
            </a:pPr>
            <a:endParaRPr lang="en-CA"/>
          </a:p>
        </p:txBody>
      </p:sp>
      <p:sp>
        <p:nvSpPr>
          <p:cNvPr id="7" name="Text Placeholder 6">
            <a:extLst>
              <a:ext uri="{FF2B5EF4-FFF2-40B4-BE49-F238E27FC236}">
                <a16:creationId xmlns:a16="http://schemas.microsoft.com/office/drawing/2014/main" id="{D1E4AEB8-F118-435D-A217-6ED1602F59E1}"/>
              </a:ext>
            </a:extLst>
          </p:cNvPr>
          <p:cNvSpPr>
            <a:spLocks noGrp="1"/>
          </p:cNvSpPr>
          <p:nvPr>
            <p:ph type="body" sz="quarter" idx="12"/>
          </p:nvPr>
        </p:nvSpPr>
        <p:spPr/>
        <p:txBody>
          <a:bodyPr/>
          <a:lstStyle/>
          <a:p>
            <a:endParaRPr lang="en-CA"/>
          </a:p>
        </p:txBody>
      </p:sp>
      <p:sp>
        <p:nvSpPr>
          <p:cNvPr id="5" name="Footer Placeholder 4">
            <a:extLst>
              <a:ext uri="{FF2B5EF4-FFF2-40B4-BE49-F238E27FC236}">
                <a16:creationId xmlns:a16="http://schemas.microsoft.com/office/drawing/2014/main" id="{7D8D3335-F46E-65AC-4C28-48B774BE38F6}"/>
              </a:ext>
            </a:extLst>
          </p:cNvPr>
          <p:cNvSpPr>
            <a:spLocks noGrp="1"/>
          </p:cNvSpPr>
          <p:nvPr>
            <p:ph type="ftr" sz="quarter" idx="3"/>
          </p:nvPr>
        </p:nvSpPr>
        <p:spPr/>
        <p:txBody>
          <a:bodyPr/>
          <a:lstStyle/>
          <a:p>
            <a:r>
              <a:rPr lang="en-CA"/>
              <a:t>Source(s): Mining.com</a:t>
            </a:r>
          </a:p>
        </p:txBody>
      </p:sp>
      <p:sp>
        <p:nvSpPr>
          <p:cNvPr id="13" name="Content Placeholder 12">
            <a:extLst>
              <a:ext uri="{FF2B5EF4-FFF2-40B4-BE49-F238E27FC236}">
                <a16:creationId xmlns:a16="http://schemas.microsoft.com/office/drawing/2014/main" id="{B7C455EC-B41C-F090-C6E7-0D6592AE5984}"/>
              </a:ext>
            </a:extLst>
          </p:cNvPr>
          <p:cNvSpPr>
            <a:spLocks noGrp="1"/>
          </p:cNvSpPr>
          <p:nvPr>
            <p:ph sz="quarter" idx="18"/>
          </p:nvPr>
        </p:nvSpPr>
        <p:spPr/>
        <p:txBody>
          <a:bodyPr/>
          <a:lstStyle/>
          <a:p>
            <a:r>
              <a:rPr lang="en-CA"/>
              <a:t>Victoria Gold – 2024 Heap Leach Failure</a:t>
            </a:r>
          </a:p>
        </p:txBody>
      </p:sp>
      <p:sp>
        <p:nvSpPr>
          <p:cNvPr id="14" name="Content Placeholder 13">
            <a:extLst>
              <a:ext uri="{FF2B5EF4-FFF2-40B4-BE49-F238E27FC236}">
                <a16:creationId xmlns:a16="http://schemas.microsoft.com/office/drawing/2014/main" id="{A0231E1A-2C00-655F-094F-8F61DBBF8185}"/>
              </a:ext>
            </a:extLst>
          </p:cNvPr>
          <p:cNvSpPr>
            <a:spLocks noGrp="1"/>
          </p:cNvSpPr>
          <p:nvPr>
            <p:ph sz="quarter" idx="19"/>
          </p:nvPr>
        </p:nvSpPr>
        <p:spPr/>
        <p:txBody>
          <a:bodyPr/>
          <a:lstStyle/>
          <a:p>
            <a:r>
              <a:rPr lang="en-CA"/>
              <a:t>Summitville Mine – 1991 Heap Leach Failure</a:t>
            </a:r>
          </a:p>
        </p:txBody>
      </p:sp>
      <p:pic>
        <p:nvPicPr>
          <p:cNvPr id="16" name="Picture 15">
            <a:extLst>
              <a:ext uri="{FF2B5EF4-FFF2-40B4-BE49-F238E27FC236}">
                <a16:creationId xmlns:a16="http://schemas.microsoft.com/office/drawing/2014/main" id="{099E2701-0FB4-FCBC-2611-ED679C64AC3A}"/>
              </a:ext>
            </a:extLst>
          </p:cNvPr>
          <p:cNvPicPr>
            <a:picLocks noChangeAspect="1"/>
          </p:cNvPicPr>
          <p:nvPr/>
        </p:nvPicPr>
        <p:blipFill>
          <a:blip r:embed="rId2" cstate="print">
            <a:extLst>
              <a:ext uri="{28A0092B-C50C-407E-A947-70E740481C1C}">
                <a14:useLocalDpi xmlns:a14="http://schemas.microsoft.com/office/drawing/2010/main" val="0"/>
              </a:ext>
            </a:extLst>
          </a:blip>
          <a:srcRect t="11756" b="11756"/>
          <a:stretch/>
        </p:blipFill>
        <p:spPr>
          <a:xfrm>
            <a:off x="5118607" y="4610710"/>
            <a:ext cx="4608576" cy="2241687"/>
          </a:xfrm>
          <a:prstGeom prst="rect">
            <a:avLst/>
          </a:prstGeom>
        </p:spPr>
      </p:pic>
      <p:pic>
        <p:nvPicPr>
          <p:cNvPr id="17" name="Picture 16">
            <a:extLst>
              <a:ext uri="{FF2B5EF4-FFF2-40B4-BE49-F238E27FC236}">
                <a16:creationId xmlns:a16="http://schemas.microsoft.com/office/drawing/2014/main" id="{8D397EC3-2DDB-76B1-17A6-6CF986B2B5C2}"/>
              </a:ext>
            </a:extLst>
          </p:cNvPr>
          <p:cNvPicPr>
            <a:picLocks noChangeAspect="1"/>
          </p:cNvPicPr>
          <p:nvPr/>
        </p:nvPicPr>
        <p:blipFill>
          <a:blip r:embed="rId3" cstate="print">
            <a:extLst>
              <a:ext uri="{28A0092B-C50C-407E-A947-70E740481C1C}">
                <a14:useLocalDpi xmlns:a14="http://schemas.microsoft.com/office/drawing/2010/main" val="0"/>
              </a:ext>
            </a:extLst>
          </a:blip>
          <a:srcRect t="6817" b="6817"/>
          <a:stretch/>
        </p:blipFill>
        <p:spPr>
          <a:xfrm>
            <a:off x="327151" y="4610709"/>
            <a:ext cx="4608576" cy="2241687"/>
          </a:xfrm>
          <a:prstGeom prst="rect">
            <a:avLst/>
          </a:prstGeom>
        </p:spPr>
      </p:pic>
    </p:spTree>
    <p:extLst>
      <p:ext uri="{BB962C8B-B14F-4D97-AF65-F5344CB8AC3E}">
        <p14:creationId xmlns:p14="http://schemas.microsoft.com/office/powerpoint/2010/main" val="396703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852F7-3560-B030-5AF3-7352EE39E4A7}"/>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DF18FB7-CB26-E54D-3932-6BE861E3A9B0}"/>
              </a:ext>
            </a:extLst>
          </p:cNvPr>
          <p:cNvSpPr>
            <a:spLocks noGrp="1"/>
          </p:cNvSpPr>
          <p:nvPr>
            <p:ph sz="quarter" idx="14"/>
          </p:nvPr>
        </p:nvSpPr>
        <p:spPr/>
        <p:txBody>
          <a:bodyPr/>
          <a:lstStyle/>
          <a:p>
            <a:pPr>
              <a:buClr>
                <a:schemeClr val="accent2">
                  <a:lumMod val="50000"/>
                </a:schemeClr>
              </a:buClr>
            </a:pPr>
            <a:r>
              <a:rPr lang="en-CA"/>
              <a:t>$10bn NPV copper mine in Panamanian jungle shut down in 2023 after being deemed “unconstitutional” by Panamanian Supreme Court</a:t>
            </a:r>
          </a:p>
          <a:p>
            <a:pPr lvl="1">
              <a:buClr>
                <a:schemeClr val="accent2">
                  <a:lumMod val="50000"/>
                </a:schemeClr>
              </a:buClr>
            </a:pPr>
            <a:r>
              <a:rPr lang="en-CA"/>
              <a:t>Disputes and protests over environmental concerns, resource nationalism over FM getting “too good of a deal”</a:t>
            </a:r>
          </a:p>
          <a:p>
            <a:pPr lvl="1">
              <a:buClr>
                <a:schemeClr val="accent2">
                  <a:lumMod val="50000"/>
                </a:schemeClr>
              </a:buClr>
            </a:pPr>
            <a:r>
              <a:rPr lang="en-CA"/>
              <a:t>FM and royalty &amp; streaming partner Franco-Nevada (FNV) both saw significant distrust from investors following announcement and asset impairment on balance sheets</a:t>
            </a:r>
          </a:p>
          <a:p>
            <a:pPr>
              <a:buClr>
                <a:schemeClr val="accent2">
                  <a:lumMod val="50000"/>
                </a:schemeClr>
              </a:buClr>
            </a:pPr>
            <a:r>
              <a:rPr lang="en-CA"/>
              <a:t>Accounted for 40% of FM’s revenue, and about 22% of FNV’s NAV at time of closure</a:t>
            </a:r>
          </a:p>
          <a:p>
            <a:pPr>
              <a:buClr>
                <a:schemeClr val="accent2">
                  <a:lumMod val="50000"/>
                </a:schemeClr>
              </a:buClr>
            </a:pPr>
            <a:r>
              <a:rPr lang="en-CA"/>
              <a:t>FM initiated international arbitration against Panama which it has now dropped following cooperation with Panamanian president</a:t>
            </a:r>
          </a:p>
          <a:p>
            <a:pPr>
              <a:buClr>
                <a:schemeClr val="accent2">
                  <a:lumMod val="50000"/>
                </a:schemeClr>
              </a:buClr>
            </a:pPr>
            <a:r>
              <a:rPr lang="en-CA"/>
              <a:t>Increasing sentiment for reopening of mine – stockpiled concentrate to be shipped, about $300m of copper sitting idle</a:t>
            </a:r>
          </a:p>
        </p:txBody>
      </p:sp>
      <p:sp>
        <p:nvSpPr>
          <p:cNvPr id="10" name="Title 9">
            <a:extLst>
              <a:ext uri="{FF2B5EF4-FFF2-40B4-BE49-F238E27FC236}">
                <a16:creationId xmlns:a16="http://schemas.microsoft.com/office/drawing/2014/main" id="{10274587-F984-69D7-1CA1-453F0A834967}"/>
              </a:ext>
            </a:extLst>
          </p:cNvPr>
          <p:cNvSpPr>
            <a:spLocks noGrp="1"/>
          </p:cNvSpPr>
          <p:nvPr>
            <p:ph type="title"/>
          </p:nvPr>
        </p:nvSpPr>
        <p:spPr/>
        <p:txBody>
          <a:bodyPr/>
          <a:lstStyle/>
          <a:p>
            <a:r>
              <a:rPr lang="en-CA"/>
              <a:t>Mining and Geopolitics – Panama &amp; Mali</a:t>
            </a:r>
          </a:p>
        </p:txBody>
      </p:sp>
      <p:sp>
        <p:nvSpPr>
          <p:cNvPr id="9" name="Content Placeholder 8">
            <a:extLst>
              <a:ext uri="{FF2B5EF4-FFF2-40B4-BE49-F238E27FC236}">
                <a16:creationId xmlns:a16="http://schemas.microsoft.com/office/drawing/2014/main" id="{10CF629F-5BDC-CC15-4DE1-8463BA614BBF}"/>
              </a:ext>
            </a:extLst>
          </p:cNvPr>
          <p:cNvSpPr>
            <a:spLocks noGrp="1"/>
          </p:cNvSpPr>
          <p:nvPr>
            <p:ph sz="quarter" idx="15"/>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CA"/>
              <a:t>$[]NPV gold/copper mine in Malian desert shut down in 2025 after dispute with coup government</a:t>
            </a:r>
          </a:p>
          <a:p>
            <a:pPr>
              <a:buClr>
                <a:schemeClr val="accent2">
                  <a:lumMod val="50000"/>
                </a:schemeClr>
              </a:buClr>
            </a:pPr>
            <a:r>
              <a:rPr lang="en-CA"/>
              <a:t>New Malian 2023 mining code caused tensions between Barrick and government, and eventually led to a shutdown</a:t>
            </a:r>
          </a:p>
          <a:p>
            <a:pPr>
              <a:buClr>
                <a:schemeClr val="accent2">
                  <a:lumMod val="50000"/>
                </a:schemeClr>
              </a:buClr>
            </a:pPr>
            <a:r>
              <a:rPr lang="en-CA"/>
              <a:t>Malian government claimed it was owed higher royalties and taxes that Barrick fought against, went to Supreme Court</a:t>
            </a:r>
          </a:p>
          <a:p>
            <a:pPr>
              <a:buClr>
                <a:schemeClr val="accent2">
                  <a:lumMod val="50000"/>
                </a:schemeClr>
              </a:buClr>
            </a:pPr>
            <a:r>
              <a:rPr lang="en-CA"/>
              <a:t>Arrest warrant for CEO Mark Bristow and other key Barrick miners went live in Mali, some employees detained in late 2024</a:t>
            </a:r>
          </a:p>
          <a:p>
            <a:pPr>
              <a:buClr>
                <a:schemeClr val="accent2">
                  <a:lumMod val="50000"/>
                </a:schemeClr>
              </a:buClr>
            </a:pPr>
            <a:r>
              <a:rPr lang="en-CA"/>
              <a:t>Malian government proceeded by sending a vehicles and helicopters to seize over three tonnes of gold ($200m+) to prevent Barrick from selling it</a:t>
            </a:r>
          </a:p>
          <a:p>
            <a:pPr>
              <a:buClr>
                <a:schemeClr val="accent2">
                  <a:lumMod val="50000"/>
                </a:schemeClr>
              </a:buClr>
            </a:pPr>
            <a:r>
              <a:rPr lang="en-CA"/>
              <a:t>Barrick spending $15m per month on maintenance, foregone revenue of $1.24bn per year</a:t>
            </a:r>
          </a:p>
        </p:txBody>
      </p:sp>
      <p:sp>
        <p:nvSpPr>
          <p:cNvPr id="7" name="Text Placeholder 6">
            <a:extLst>
              <a:ext uri="{FF2B5EF4-FFF2-40B4-BE49-F238E27FC236}">
                <a16:creationId xmlns:a16="http://schemas.microsoft.com/office/drawing/2014/main" id="{FE4EC9DE-8FE6-1936-5BCE-B4645A625F15}"/>
              </a:ext>
            </a:extLst>
          </p:cNvPr>
          <p:cNvSpPr>
            <a:spLocks noGrp="1"/>
          </p:cNvSpPr>
          <p:nvPr>
            <p:ph type="body" sz="quarter" idx="12"/>
          </p:nvPr>
        </p:nvSpPr>
        <p:spPr/>
        <p:txBody>
          <a:bodyPr/>
          <a:lstStyle/>
          <a:p>
            <a:endParaRPr lang="en-CA"/>
          </a:p>
        </p:txBody>
      </p:sp>
      <p:sp>
        <p:nvSpPr>
          <p:cNvPr id="5" name="Footer Placeholder 4">
            <a:extLst>
              <a:ext uri="{FF2B5EF4-FFF2-40B4-BE49-F238E27FC236}">
                <a16:creationId xmlns:a16="http://schemas.microsoft.com/office/drawing/2014/main" id="{7F8F0207-7FEE-F3B8-636E-02A68695E0E8}"/>
              </a:ext>
            </a:extLst>
          </p:cNvPr>
          <p:cNvSpPr>
            <a:spLocks noGrp="1"/>
          </p:cNvSpPr>
          <p:nvPr>
            <p:ph type="ftr" sz="quarter" idx="3"/>
          </p:nvPr>
        </p:nvSpPr>
        <p:spPr/>
        <p:txBody>
          <a:bodyPr/>
          <a:lstStyle/>
          <a:p>
            <a:r>
              <a:rPr lang="en-CA"/>
              <a:t>Source(s): Mining.com</a:t>
            </a:r>
          </a:p>
        </p:txBody>
      </p:sp>
      <p:sp>
        <p:nvSpPr>
          <p:cNvPr id="13" name="Content Placeholder 12">
            <a:extLst>
              <a:ext uri="{FF2B5EF4-FFF2-40B4-BE49-F238E27FC236}">
                <a16:creationId xmlns:a16="http://schemas.microsoft.com/office/drawing/2014/main" id="{C9493668-AF14-0D34-8620-B45CABFF68EE}"/>
              </a:ext>
            </a:extLst>
          </p:cNvPr>
          <p:cNvSpPr>
            <a:spLocks noGrp="1"/>
          </p:cNvSpPr>
          <p:nvPr>
            <p:ph sz="quarter" idx="18"/>
          </p:nvPr>
        </p:nvSpPr>
        <p:spPr/>
        <p:txBody>
          <a:bodyPr/>
          <a:lstStyle/>
          <a:p>
            <a:r>
              <a:rPr lang="en-CA"/>
              <a:t>Cobre Panama Shutdown – First Quantum (FM)</a:t>
            </a:r>
          </a:p>
        </p:txBody>
      </p:sp>
      <p:sp>
        <p:nvSpPr>
          <p:cNvPr id="14" name="Content Placeholder 13">
            <a:extLst>
              <a:ext uri="{FF2B5EF4-FFF2-40B4-BE49-F238E27FC236}">
                <a16:creationId xmlns:a16="http://schemas.microsoft.com/office/drawing/2014/main" id="{982DB669-A0F2-639E-10B4-1B8F72FBB2E6}"/>
              </a:ext>
            </a:extLst>
          </p:cNvPr>
          <p:cNvSpPr>
            <a:spLocks noGrp="1"/>
          </p:cNvSpPr>
          <p:nvPr>
            <p:ph sz="quarter" idx="19"/>
          </p:nvPr>
        </p:nvSpPr>
        <p:spPr/>
        <p:txBody>
          <a:bodyPr/>
          <a:lstStyle/>
          <a:p>
            <a:r>
              <a:rPr lang="en-CA" err="1"/>
              <a:t>Loulo-Gounkoto</a:t>
            </a:r>
            <a:r>
              <a:rPr lang="en-CA"/>
              <a:t> Shutdown – Barrick Mining</a:t>
            </a:r>
          </a:p>
        </p:txBody>
      </p:sp>
      <p:pic>
        <p:nvPicPr>
          <p:cNvPr id="16" name="Picture 15">
            <a:extLst>
              <a:ext uri="{FF2B5EF4-FFF2-40B4-BE49-F238E27FC236}">
                <a16:creationId xmlns:a16="http://schemas.microsoft.com/office/drawing/2014/main" id="{3C809B6F-37F3-E324-0004-19A63C662A32}"/>
              </a:ext>
            </a:extLst>
          </p:cNvPr>
          <p:cNvPicPr>
            <a:picLocks noChangeAspect="1"/>
          </p:cNvPicPr>
          <p:nvPr/>
        </p:nvPicPr>
        <p:blipFill>
          <a:blip r:embed="rId2"/>
          <a:srcRect t="12741" b="14243"/>
          <a:stretch>
            <a:fillRect/>
          </a:stretch>
        </p:blipFill>
        <p:spPr>
          <a:xfrm>
            <a:off x="5118607" y="4610710"/>
            <a:ext cx="4608576" cy="2241687"/>
          </a:xfrm>
          <a:prstGeom prst="rect">
            <a:avLst/>
          </a:prstGeom>
        </p:spPr>
      </p:pic>
      <p:pic>
        <p:nvPicPr>
          <p:cNvPr id="17" name="Picture 16">
            <a:extLst>
              <a:ext uri="{FF2B5EF4-FFF2-40B4-BE49-F238E27FC236}">
                <a16:creationId xmlns:a16="http://schemas.microsoft.com/office/drawing/2014/main" id="{20BB7E38-DC9F-459A-0446-5DEF2576D80F}"/>
              </a:ext>
            </a:extLst>
          </p:cNvPr>
          <p:cNvPicPr>
            <a:picLocks noChangeAspect="1"/>
          </p:cNvPicPr>
          <p:nvPr/>
        </p:nvPicPr>
        <p:blipFill>
          <a:blip r:embed="rId3" cstate="print">
            <a:extLst>
              <a:ext uri="{28A0092B-C50C-407E-A947-70E740481C1C}">
                <a14:useLocalDpi xmlns:a14="http://schemas.microsoft.com/office/drawing/2010/main" val="0"/>
              </a:ext>
            </a:extLst>
          </a:blip>
          <a:srcRect t="13427" b="13427"/>
          <a:stretch/>
        </p:blipFill>
        <p:spPr>
          <a:xfrm>
            <a:off x="327151" y="4610709"/>
            <a:ext cx="4608576" cy="2241687"/>
          </a:xfrm>
          <a:prstGeom prst="rect">
            <a:avLst/>
          </a:prstGeom>
        </p:spPr>
      </p:pic>
    </p:spTree>
    <p:extLst>
      <p:ext uri="{BB962C8B-B14F-4D97-AF65-F5344CB8AC3E}">
        <p14:creationId xmlns:p14="http://schemas.microsoft.com/office/powerpoint/2010/main" val="3695895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n a computer screen&#10;&#10;AI-generated content may be incorrect.">
            <a:extLst>
              <a:ext uri="{FF2B5EF4-FFF2-40B4-BE49-F238E27FC236}">
                <a16:creationId xmlns:a16="http://schemas.microsoft.com/office/drawing/2014/main" id="{E0811993-B92C-D9D4-32B5-7919A9F92CB5}"/>
              </a:ext>
            </a:extLst>
          </p:cNvPr>
          <p:cNvPicPr>
            <a:picLocks noChangeAspect="1"/>
          </p:cNvPicPr>
          <p:nvPr/>
        </p:nvPicPr>
        <p:blipFill>
          <a:blip r:embed="rId2"/>
          <a:stretch>
            <a:fillRect/>
          </a:stretch>
        </p:blipFill>
        <p:spPr>
          <a:xfrm>
            <a:off x="0" y="496"/>
            <a:ext cx="10060865" cy="7771408"/>
          </a:xfrm>
          <a:prstGeom prst="rect">
            <a:avLst/>
          </a:prstGeom>
        </p:spPr>
      </p:pic>
    </p:spTree>
    <p:extLst>
      <p:ext uri="{BB962C8B-B14F-4D97-AF65-F5344CB8AC3E}">
        <p14:creationId xmlns:p14="http://schemas.microsoft.com/office/powerpoint/2010/main" val="2846513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different colored lines&#10;&#10;AI-generated content may be incorrect.">
            <a:extLst>
              <a:ext uri="{FF2B5EF4-FFF2-40B4-BE49-F238E27FC236}">
                <a16:creationId xmlns:a16="http://schemas.microsoft.com/office/drawing/2014/main" id="{B9AEC303-1187-1C12-208E-8EC9FFF88A42}"/>
              </a:ext>
            </a:extLst>
          </p:cNvPr>
          <p:cNvPicPr>
            <a:picLocks noChangeAspect="1"/>
          </p:cNvPicPr>
          <p:nvPr/>
        </p:nvPicPr>
        <p:blipFill>
          <a:blip r:embed="rId2"/>
          <a:stretch>
            <a:fillRect/>
          </a:stretch>
        </p:blipFill>
        <p:spPr>
          <a:xfrm>
            <a:off x="228540" y="895751"/>
            <a:ext cx="9598697" cy="6248400"/>
          </a:xfrm>
          <a:prstGeom prst="rect">
            <a:avLst/>
          </a:prstGeom>
        </p:spPr>
      </p:pic>
    </p:spTree>
    <p:extLst>
      <p:ext uri="{BB962C8B-B14F-4D97-AF65-F5344CB8AC3E}">
        <p14:creationId xmlns:p14="http://schemas.microsoft.com/office/powerpoint/2010/main" val="2110338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aph of a stock market&#10;&#10;AI-generated content may be incorrect.">
            <a:extLst>
              <a:ext uri="{FF2B5EF4-FFF2-40B4-BE49-F238E27FC236}">
                <a16:creationId xmlns:a16="http://schemas.microsoft.com/office/drawing/2014/main" id="{DC37BD12-A8CA-C052-6FA5-151533467D68}"/>
              </a:ext>
            </a:extLst>
          </p:cNvPr>
          <p:cNvPicPr>
            <a:picLocks noChangeAspect="1"/>
          </p:cNvPicPr>
          <p:nvPr/>
        </p:nvPicPr>
        <p:blipFill>
          <a:blip r:embed="rId2"/>
          <a:stretch>
            <a:fillRect/>
          </a:stretch>
        </p:blipFill>
        <p:spPr>
          <a:xfrm>
            <a:off x="0" y="-10348"/>
            <a:ext cx="10063195" cy="7809391"/>
          </a:xfrm>
          <a:prstGeom prst="rect">
            <a:avLst/>
          </a:prstGeom>
        </p:spPr>
      </p:pic>
      <p:sp>
        <p:nvSpPr>
          <p:cNvPr id="15" name="TextBox 14">
            <a:extLst>
              <a:ext uri="{FF2B5EF4-FFF2-40B4-BE49-F238E27FC236}">
                <a16:creationId xmlns:a16="http://schemas.microsoft.com/office/drawing/2014/main" id="{B0A976DD-4EF2-FE0F-10FE-029BD65A0240}"/>
              </a:ext>
            </a:extLst>
          </p:cNvPr>
          <p:cNvSpPr txBox="1"/>
          <p:nvPr/>
        </p:nvSpPr>
        <p:spPr>
          <a:xfrm>
            <a:off x="186829" y="285151"/>
            <a:ext cx="2805256" cy="461665"/>
          </a:xfrm>
          <a:prstGeom prst="rect">
            <a:avLst/>
          </a:prstGeom>
          <a:noFill/>
        </p:spPr>
        <p:txBody>
          <a:bodyPr rot="0" spcFirstLastPara="0" vertOverflow="overflow" horzOverflow="overflow" vert="horz" wrap="none" lIns="0" tIns="45720" rIns="0" bIns="45720" numCol="1" spcCol="0" rtlCol="0" fromWordArt="0" anchor="t" anchorCtr="0" forceAA="0" compatLnSpc="1">
            <a:prstTxWarp prst="textNoShape">
              <a:avLst/>
            </a:prstTxWarp>
            <a:spAutoFit/>
          </a:bodyPr>
          <a:lstStyle/>
          <a:p>
            <a:r>
              <a:rPr lang="en-CA" sz="1400" b="1">
                <a:latin typeface="Arial"/>
                <a:ea typeface="LF_Kai"/>
              </a:rPr>
              <a:t>Real Interest</a:t>
            </a:r>
            <a:r>
              <a:rPr lang="en-CA" sz="1400" b="1" baseline="0">
                <a:latin typeface="Arial"/>
                <a:ea typeface="LF_Kai"/>
              </a:rPr>
              <a:t> Rates</a:t>
            </a:r>
            <a:r>
              <a:rPr lang="en-CA" sz="1400" b="1">
                <a:latin typeface="Arial"/>
                <a:ea typeface="LF_Kai"/>
              </a:rPr>
              <a:t> vs Gold Price</a:t>
            </a:r>
            <a:endParaRPr lang="en-US"/>
          </a:p>
          <a:p>
            <a:pPr algn="l"/>
            <a:endParaRPr lang="en-US" sz="1000" err="1"/>
          </a:p>
        </p:txBody>
      </p:sp>
    </p:spTree>
    <p:extLst>
      <p:ext uri="{BB962C8B-B14F-4D97-AF65-F5344CB8AC3E}">
        <p14:creationId xmlns:p14="http://schemas.microsoft.com/office/powerpoint/2010/main" val="172270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BC721F-250A-FC19-AA49-383A5DFA094A}"/>
              </a:ext>
            </a:extLst>
          </p:cNvPr>
          <p:cNvSpPr>
            <a:spLocks noGrp="1"/>
          </p:cNvSpPr>
          <p:nvPr>
            <p:ph type="ftr" sz="quarter" idx="13"/>
          </p:nvPr>
        </p:nvSpPr>
        <p:spPr/>
        <p:txBody>
          <a:bodyPr/>
          <a:lstStyle/>
          <a:p>
            <a:r>
              <a:rPr lang="en-CA">
                <a:ea typeface="+mn-lt"/>
                <a:cs typeface="+mn-lt"/>
              </a:rPr>
              <a:t>https://natural-resources.canada.ca/minerals-mining/mining-data-statistics-analysis/minerals-economy#GDP</a:t>
            </a:r>
            <a:endParaRPr lang="en-US">
              <a:ea typeface="+mn-lt"/>
              <a:cs typeface="+mn-lt"/>
            </a:endParaRPr>
          </a:p>
        </p:txBody>
      </p:sp>
      <p:sp>
        <p:nvSpPr>
          <p:cNvPr id="4" name="Title 3">
            <a:extLst>
              <a:ext uri="{FF2B5EF4-FFF2-40B4-BE49-F238E27FC236}">
                <a16:creationId xmlns:a16="http://schemas.microsoft.com/office/drawing/2014/main" id="{3ACB9AD7-D9CE-112F-B9D0-E83DBD7DA457}"/>
              </a:ext>
            </a:extLst>
          </p:cNvPr>
          <p:cNvSpPr>
            <a:spLocks noGrp="1"/>
          </p:cNvSpPr>
          <p:nvPr>
            <p:ph type="title"/>
          </p:nvPr>
        </p:nvSpPr>
        <p:spPr>
          <a:xfrm>
            <a:off x="331787" y="448522"/>
            <a:ext cx="9400032" cy="320040"/>
          </a:xfrm>
        </p:spPr>
        <p:txBody>
          <a:bodyPr/>
          <a:lstStyle/>
          <a:p>
            <a:r>
              <a:rPr lang="en-US">
                <a:cs typeface="Arial"/>
              </a:rPr>
              <a:t>Canadian Mineral Industry Overview</a:t>
            </a:r>
            <a:endParaRPr lang="en-US"/>
          </a:p>
        </p:txBody>
      </p:sp>
      <p:pic>
        <p:nvPicPr>
          <p:cNvPr id="7" name="Picture 6" descr="2EN-Mineral-production-by-commodity-group-2013-2023.png (1300×700)">
            <a:extLst>
              <a:ext uri="{FF2B5EF4-FFF2-40B4-BE49-F238E27FC236}">
                <a16:creationId xmlns:a16="http://schemas.microsoft.com/office/drawing/2014/main" id="{AD40CB13-15EF-B7E4-5F43-6D6063C65828}"/>
              </a:ext>
            </a:extLst>
          </p:cNvPr>
          <p:cNvPicPr>
            <a:picLocks noChangeAspect="1"/>
          </p:cNvPicPr>
          <p:nvPr/>
        </p:nvPicPr>
        <p:blipFill>
          <a:blip r:embed="rId2"/>
          <a:stretch>
            <a:fillRect/>
          </a:stretch>
        </p:blipFill>
        <p:spPr>
          <a:xfrm>
            <a:off x="-761479" y="2705874"/>
            <a:ext cx="7358838" cy="4336552"/>
          </a:xfrm>
          <a:prstGeom prst="rect">
            <a:avLst/>
          </a:prstGeom>
        </p:spPr>
      </p:pic>
      <p:pic>
        <p:nvPicPr>
          <p:cNvPr id="3" name="Picture 2" descr="A chart of different colors&#10;&#10;AI-generated content may be incorrect.">
            <a:extLst>
              <a:ext uri="{FF2B5EF4-FFF2-40B4-BE49-F238E27FC236}">
                <a16:creationId xmlns:a16="http://schemas.microsoft.com/office/drawing/2014/main" id="{F6FD4299-B510-8E96-DC8C-9A018E86E68C}"/>
              </a:ext>
            </a:extLst>
          </p:cNvPr>
          <p:cNvPicPr>
            <a:picLocks noChangeAspect="1"/>
          </p:cNvPicPr>
          <p:nvPr/>
        </p:nvPicPr>
        <p:blipFill>
          <a:blip r:embed="rId3"/>
          <a:stretch>
            <a:fillRect/>
          </a:stretch>
        </p:blipFill>
        <p:spPr>
          <a:xfrm>
            <a:off x="5315035" y="3185135"/>
            <a:ext cx="6270973" cy="3375826"/>
          </a:xfrm>
          <a:prstGeom prst="rect">
            <a:avLst/>
          </a:prstGeom>
        </p:spPr>
      </p:pic>
      <p:sp>
        <p:nvSpPr>
          <p:cNvPr id="6" name="Content Placeholder 4">
            <a:extLst>
              <a:ext uri="{FF2B5EF4-FFF2-40B4-BE49-F238E27FC236}">
                <a16:creationId xmlns:a16="http://schemas.microsoft.com/office/drawing/2014/main" id="{DE9B4930-84D8-67B9-B411-5472B4C1D220}"/>
              </a:ext>
            </a:extLst>
          </p:cNvPr>
          <p:cNvSpPr>
            <a:spLocks noGrp="1"/>
          </p:cNvSpPr>
          <p:nvPr>
            <p:ph sz="quarter" idx="14"/>
          </p:nvPr>
        </p:nvSpPr>
        <p:spPr>
          <a:xfrm>
            <a:off x="331217" y="1208013"/>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285750" indent="-285750"/>
            <a:r>
              <a:rPr lang="en-US" sz="1600"/>
              <a:t>Minerals and metals sector contribute 4% of Canada's total GDP in 2023</a:t>
            </a:r>
            <a:endParaRPr lang="en-US"/>
          </a:p>
          <a:p>
            <a:pPr marL="285750" indent="-285750">
              <a:buClr>
                <a:srgbClr val="003C60"/>
              </a:buClr>
            </a:pPr>
            <a:r>
              <a:rPr lang="en-US" sz="1600"/>
              <a:t>Gold is Canada's most valuable mined commodity, with a production value of $15.1 billion</a:t>
            </a:r>
          </a:p>
          <a:p>
            <a:pPr marL="0" indent="0">
              <a:buNone/>
            </a:pPr>
            <a:endParaRPr lang="en-US" sz="1600"/>
          </a:p>
        </p:txBody>
      </p:sp>
      <p:sp>
        <p:nvSpPr>
          <p:cNvPr id="8" name="TextBox 7">
            <a:extLst>
              <a:ext uri="{FF2B5EF4-FFF2-40B4-BE49-F238E27FC236}">
                <a16:creationId xmlns:a16="http://schemas.microsoft.com/office/drawing/2014/main" id="{8812841C-17A3-7F05-DE44-854775CAA606}"/>
              </a:ext>
            </a:extLst>
          </p:cNvPr>
          <p:cNvSpPr txBox="1"/>
          <p:nvPr/>
        </p:nvSpPr>
        <p:spPr>
          <a:xfrm>
            <a:off x="-64820" y="783415"/>
            <a:ext cx="4290405" cy="430887"/>
          </a:xfrm>
          <a:prstGeom prst="rect">
            <a:avLst/>
          </a:prstGeom>
          <a:noFill/>
        </p:spPr>
        <p:txBody>
          <a:bodyPr rot="0" spcFirstLastPara="0" vertOverflow="overflow" horzOverflow="overflow" vert="horz" wrap="none" lIns="0" tIns="45720" rIns="0" bIns="45720" numCol="1" spcCol="0" rtlCol="0" fromWordArt="0" anchor="t" anchorCtr="0" forceAA="0" compatLnSpc="1">
            <a:prstTxWarp prst="textNoShape">
              <a:avLst/>
            </a:prstTxWarp>
            <a:spAutoFit/>
          </a:bodyPr>
          <a:lstStyle/>
          <a:p>
            <a:r>
              <a:rPr lang="en-US" sz="1200" i="1" baseline="0">
                <a:solidFill>
                  <a:srgbClr val="54585A"/>
                </a:solidFill>
                <a:latin typeface="Arial"/>
              </a:rPr>
              <a:t>Mineral production by commodity group, 2014-2023</a:t>
            </a:r>
            <a:endParaRPr lang="en-US"/>
          </a:p>
          <a:p>
            <a:pPr algn="l"/>
            <a:endParaRPr lang="en-US" sz="1000" err="1"/>
          </a:p>
        </p:txBody>
      </p:sp>
    </p:spTree>
    <p:extLst>
      <p:ext uri="{BB962C8B-B14F-4D97-AF65-F5344CB8AC3E}">
        <p14:creationId xmlns:p14="http://schemas.microsoft.com/office/powerpoint/2010/main" val="3756303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1C702-BCDB-16D6-39CD-3DD5A65994D6}"/>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DC0A055B-8B51-55A8-8D39-66C069D03170}"/>
              </a:ext>
            </a:extLst>
          </p:cNvPr>
          <p:cNvSpPr txBox="1"/>
          <p:nvPr/>
        </p:nvSpPr>
        <p:spPr>
          <a:xfrm>
            <a:off x="1406253" y="262859"/>
            <a:ext cx="3932167" cy="461665"/>
          </a:xfrm>
          <a:prstGeom prst="rect">
            <a:avLst/>
          </a:prstGeom>
          <a:noFill/>
        </p:spPr>
        <p:txBody>
          <a:bodyPr rot="0" spcFirstLastPara="0" vertOverflow="overflow" horzOverflow="overflow" vert="horz" wrap="none" lIns="0" tIns="45720" rIns="0" bIns="45720" numCol="1" spcCol="0" rtlCol="0" fromWordArt="0" anchor="t" anchorCtr="0" forceAA="0" compatLnSpc="1">
            <a:prstTxWarp prst="textNoShape">
              <a:avLst/>
            </a:prstTxWarp>
            <a:spAutoFit/>
          </a:bodyPr>
          <a:lstStyle/>
          <a:p>
            <a:r>
              <a:rPr lang="en-CA" sz="1400" b="1">
                <a:latin typeface="Arial"/>
                <a:ea typeface="LF_Kai"/>
              </a:rPr>
              <a:t>USD vs Gold Price &amp; Central Bank Purchasing</a:t>
            </a:r>
            <a:endParaRPr lang="en-US"/>
          </a:p>
          <a:p>
            <a:pPr algn="l"/>
            <a:endParaRPr lang="en-US" sz="1000" err="1"/>
          </a:p>
        </p:txBody>
      </p:sp>
      <p:pic>
        <p:nvPicPr>
          <p:cNvPr id="3" name="Picture 2" descr="The U.S. Dollar Vs. Gold | Seeking Alpha">
            <a:extLst>
              <a:ext uri="{FF2B5EF4-FFF2-40B4-BE49-F238E27FC236}">
                <a16:creationId xmlns:a16="http://schemas.microsoft.com/office/drawing/2014/main" id="{07C9A615-96A4-EEE7-FE7E-8BE83ABA30E1}"/>
              </a:ext>
            </a:extLst>
          </p:cNvPr>
          <p:cNvPicPr>
            <a:picLocks noChangeAspect="1"/>
          </p:cNvPicPr>
          <p:nvPr/>
        </p:nvPicPr>
        <p:blipFill>
          <a:blip r:embed="rId2"/>
          <a:stretch>
            <a:fillRect/>
          </a:stretch>
        </p:blipFill>
        <p:spPr>
          <a:xfrm>
            <a:off x="1405163" y="632010"/>
            <a:ext cx="7077215" cy="3617880"/>
          </a:xfrm>
          <a:prstGeom prst="rect">
            <a:avLst/>
          </a:prstGeom>
        </p:spPr>
      </p:pic>
      <p:pic>
        <p:nvPicPr>
          <p:cNvPr id="5" name="Picture 4" descr="A graph of sales and sales&#10;&#10;AI-generated content may be incorrect.">
            <a:extLst>
              <a:ext uri="{FF2B5EF4-FFF2-40B4-BE49-F238E27FC236}">
                <a16:creationId xmlns:a16="http://schemas.microsoft.com/office/drawing/2014/main" id="{EB4E37C0-2D88-2824-B43D-742006ED56F1}"/>
              </a:ext>
            </a:extLst>
          </p:cNvPr>
          <p:cNvPicPr>
            <a:picLocks noChangeAspect="1"/>
          </p:cNvPicPr>
          <p:nvPr/>
        </p:nvPicPr>
        <p:blipFill>
          <a:blip r:embed="rId3"/>
          <a:stretch>
            <a:fillRect/>
          </a:stretch>
        </p:blipFill>
        <p:spPr>
          <a:xfrm>
            <a:off x="1492378" y="4387173"/>
            <a:ext cx="7079843" cy="2444070"/>
          </a:xfrm>
          <a:prstGeom prst="rect">
            <a:avLst/>
          </a:prstGeom>
        </p:spPr>
      </p:pic>
    </p:spTree>
    <p:extLst>
      <p:ext uri="{BB962C8B-B14F-4D97-AF65-F5344CB8AC3E}">
        <p14:creationId xmlns:p14="http://schemas.microsoft.com/office/powerpoint/2010/main" val="3250195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0519F8-A5A7-5191-4B30-A219F6BFF19B}"/>
              </a:ext>
            </a:extLst>
          </p:cNvPr>
          <p:cNvSpPr>
            <a:spLocks noGrp="1"/>
          </p:cNvSpPr>
          <p:nvPr>
            <p:ph type="ftr" sz="quarter" idx="10"/>
          </p:nvPr>
        </p:nvSpPr>
        <p:spPr/>
        <p:txBody>
          <a:bodyPr/>
          <a:lstStyle/>
          <a:p>
            <a:endParaRPr lang="en-CA"/>
          </a:p>
        </p:txBody>
      </p:sp>
      <p:sp>
        <p:nvSpPr>
          <p:cNvPr id="6" name="Text Placeholder 5">
            <a:extLst>
              <a:ext uri="{FF2B5EF4-FFF2-40B4-BE49-F238E27FC236}">
                <a16:creationId xmlns:a16="http://schemas.microsoft.com/office/drawing/2014/main" id="{BAF232AE-CA37-BAFD-C3B2-4DAF79AC6186}"/>
              </a:ext>
            </a:extLst>
          </p:cNvPr>
          <p:cNvSpPr>
            <a:spLocks noGrp="1"/>
          </p:cNvSpPr>
          <p:nvPr>
            <p:ph type="body" sz="quarter" idx="13"/>
          </p:nvPr>
        </p:nvSpPr>
        <p:spPr/>
        <p:txBody>
          <a:bodyPr/>
          <a:lstStyle/>
          <a:p>
            <a:r>
              <a:rPr lang="en-US" sz="2400"/>
              <a:t>Agnico Eagle Mines (TSX &amp; NYSE: AEM)</a:t>
            </a:r>
          </a:p>
        </p:txBody>
      </p:sp>
      <p:pic>
        <p:nvPicPr>
          <p:cNvPr id="5" name="Logo 5">
            <a:extLst>
              <a:ext uri="{FF2B5EF4-FFF2-40B4-BE49-F238E27FC236}">
                <a16:creationId xmlns:a16="http://schemas.microsoft.com/office/drawing/2014/main" id="{7085E37A-8CD6-4EF7-96E6-70ADC085E84D}"/>
              </a:ext>
            </a:extLst>
          </p:cNvPr>
          <p:cNvPicPr>
            <a:picLocks noChangeAspect="1"/>
          </p:cNvPicPr>
          <p:nvPr/>
        </p:nvPicPr>
        <p:blipFill dpi="330">
          <a:blip r:embed="rId2"/>
          <a:stretch>
            <a:fillRect/>
          </a:stretch>
        </p:blipFill>
        <p:spPr>
          <a:xfrm>
            <a:off x="387581" y="4249700"/>
            <a:ext cx="1383217" cy="663944"/>
          </a:xfrm>
          <a:prstGeom prst="rect">
            <a:avLst/>
          </a:prstGeom>
        </p:spPr>
      </p:pic>
    </p:spTree>
    <p:extLst>
      <p:ext uri="{BB962C8B-B14F-4D97-AF65-F5344CB8AC3E}">
        <p14:creationId xmlns:p14="http://schemas.microsoft.com/office/powerpoint/2010/main" val="723778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4331A-AEAD-A586-4BE6-92DB012D763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7E18ECF-946A-B19A-79BB-FDE9F21D1AD2}"/>
              </a:ext>
            </a:extLst>
          </p:cNvPr>
          <p:cNvSpPr>
            <a:spLocks noGrp="1"/>
          </p:cNvSpPr>
          <p:nvPr>
            <p:ph type="ftr" sz="quarter" idx="13"/>
          </p:nvPr>
        </p:nvSpPr>
        <p:spPr/>
        <p:txBody>
          <a:bodyPr/>
          <a:lstStyle/>
          <a:p>
            <a:r>
              <a:rPr lang="en-CA"/>
              <a:t>Source: The Globe and Mail</a:t>
            </a:r>
          </a:p>
        </p:txBody>
      </p:sp>
      <p:sp>
        <p:nvSpPr>
          <p:cNvPr id="8" name="Text Placeholder 7">
            <a:extLst>
              <a:ext uri="{FF2B5EF4-FFF2-40B4-BE49-F238E27FC236}">
                <a16:creationId xmlns:a16="http://schemas.microsoft.com/office/drawing/2014/main" id="{9F799A01-FF66-05BC-367D-655C231DAAEE}"/>
              </a:ext>
            </a:extLst>
          </p:cNvPr>
          <p:cNvSpPr>
            <a:spLocks noGrp="1"/>
          </p:cNvSpPr>
          <p:nvPr>
            <p:ph type="body" sz="quarter" idx="12"/>
          </p:nvPr>
        </p:nvSpPr>
        <p:spPr/>
        <p:txBody>
          <a:bodyPr/>
          <a:lstStyle/>
          <a:p>
            <a:endParaRPr lang="en-CA"/>
          </a:p>
        </p:txBody>
      </p:sp>
      <p:sp>
        <p:nvSpPr>
          <p:cNvPr id="9" name="Text Placeholder 5">
            <a:extLst>
              <a:ext uri="{FF2B5EF4-FFF2-40B4-BE49-F238E27FC236}">
                <a16:creationId xmlns:a16="http://schemas.microsoft.com/office/drawing/2014/main" id="{D5C4ECEB-2D97-436F-1522-3F0362BBFC36}"/>
              </a:ext>
            </a:extLst>
          </p:cNvPr>
          <p:cNvSpPr>
            <a:spLocks noGrp="1"/>
          </p:cNvSpPr>
          <p:nvPr>
            <p:ph type="title"/>
          </p:nvPr>
        </p:nvSpPr>
        <p:spPr>
          <a:xfrm>
            <a:off x="331788" y="546100"/>
            <a:ext cx="9399587" cy="320675"/>
          </a:xfrm>
        </p:spPr>
        <p:txBody>
          <a:bodyPr/>
          <a:lstStyle/>
          <a:p>
            <a:r>
              <a:rPr lang="en-US" sz="2400" b="1"/>
              <a:t>Agnico Eagle Mines (AEM) - NYSE</a:t>
            </a:r>
          </a:p>
        </p:txBody>
      </p:sp>
      <p:pic>
        <p:nvPicPr>
          <p:cNvPr id="3" name="Picture 2">
            <a:extLst>
              <a:ext uri="{FF2B5EF4-FFF2-40B4-BE49-F238E27FC236}">
                <a16:creationId xmlns:a16="http://schemas.microsoft.com/office/drawing/2014/main" id="{4EC0D9FD-7A84-0F8B-52C3-F59E74C28EE2}"/>
              </a:ext>
            </a:extLst>
          </p:cNvPr>
          <p:cNvPicPr>
            <a:picLocks noChangeAspect="1"/>
          </p:cNvPicPr>
          <p:nvPr/>
        </p:nvPicPr>
        <p:blipFill>
          <a:blip r:embed="rId2"/>
          <a:stretch>
            <a:fillRect/>
          </a:stretch>
        </p:blipFill>
        <p:spPr>
          <a:xfrm>
            <a:off x="326581" y="1049731"/>
            <a:ext cx="3524742" cy="1790950"/>
          </a:xfrm>
          <a:prstGeom prst="rect">
            <a:avLst/>
          </a:prstGeom>
        </p:spPr>
      </p:pic>
      <p:pic>
        <p:nvPicPr>
          <p:cNvPr id="13" name="Picture 12">
            <a:extLst>
              <a:ext uri="{FF2B5EF4-FFF2-40B4-BE49-F238E27FC236}">
                <a16:creationId xmlns:a16="http://schemas.microsoft.com/office/drawing/2014/main" id="{8723B562-2870-B64E-27C3-6A11F2009020}"/>
              </a:ext>
            </a:extLst>
          </p:cNvPr>
          <p:cNvPicPr>
            <a:picLocks noChangeAspect="1"/>
          </p:cNvPicPr>
          <p:nvPr/>
        </p:nvPicPr>
        <p:blipFill>
          <a:blip r:embed="rId3"/>
          <a:stretch>
            <a:fillRect/>
          </a:stretch>
        </p:blipFill>
        <p:spPr>
          <a:xfrm>
            <a:off x="326581" y="2840681"/>
            <a:ext cx="9011908" cy="3486637"/>
          </a:xfrm>
          <a:prstGeom prst="rect">
            <a:avLst/>
          </a:prstGeom>
        </p:spPr>
      </p:pic>
    </p:spTree>
    <p:extLst>
      <p:ext uri="{BB962C8B-B14F-4D97-AF65-F5344CB8AC3E}">
        <p14:creationId xmlns:p14="http://schemas.microsoft.com/office/powerpoint/2010/main" val="1339973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8BAE3-49F6-D497-150A-84C9C2B99CE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96AC7F4-D396-1299-4482-91D9336AA80C}"/>
              </a:ext>
            </a:extLst>
          </p:cNvPr>
          <p:cNvSpPr>
            <a:spLocks noGrp="1"/>
          </p:cNvSpPr>
          <p:nvPr>
            <p:ph type="ftr" sz="quarter" idx="13"/>
          </p:nvPr>
        </p:nvSpPr>
        <p:spPr/>
        <p:txBody>
          <a:bodyPr/>
          <a:lstStyle/>
          <a:p>
            <a:r>
              <a:rPr lang="en-CA"/>
              <a:t>Source: The Globe and Mail</a:t>
            </a:r>
          </a:p>
        </p:txBody>
      </p:sp>
      <p:sp>
        <p:nvSpPr>
          <p:cNvPr id="9" name="Text Placeholder 5">
            <a:extLst>
              <a:ext uri="{FF2B5EF4-FFF2-40B4-BE49-F238E27FC236}">
                <a16:creationId xmlns:a16="http://schemas.microsoft.com/office/drawing/2014/main" id="{9656FD58-8385-0FF9-4044-44391676C406}"/>
              </a:ext>
            </a:extLst>
          </p:cNvPr>
          <p:cNvSpPr>
            <a:spLocks noGrp="1"/>
          </p:cNvSpPr>
          <p:nvPr>
            <p:ph type="title"/>
          </p:nvPr>
        </p:nvSpPr>
        <p:spPr>
          <a:xfrm>
            <a:off x="331788" y="546100"/>
            <a:ext cx="9399587" cy="320675"/>
          </a:xfrm>
        </p:spPr>
        <p:txBody>
          <a:bodyPr/>
          <a:lstStyle/>
          <a:p>
            <a:r>
              <a:rPr lang="en-US" sz="2400" b="1"/>
              <a:t>Agnico Eagle Mines (AEM) - TSX</a:t>
            </a:r>
          </a:p>
        </p:txBody>
      </p:sp>
      <p:pic>
        <p:nvPicPr>
          <p:cNvPr id="5" name="Picture 4">
            <a:extLst>
              <a:ext uri="{FF2B5EF4-FFF2-40B4-BE49-F238E27FC236}">
                <a16:creationId xmlns:a16="http://schemas.microsoft.com/office/drawing/2014/main" id="{5F1414A9-2CD0-D363-360E-814442716EC9}"/>
              </a:ext>
            </a:extLst>
          </p:cNvPr>
          <p:cNvPicPr>
            <a:picLocks noChangeAspect="1"/>
          </p:cNvPicPr>
          <p:nvPr/>
        </p:nvPicPr>
        <p:blipFill>
          <a:blip r:embed="rId2"/>
          <a:stretch>
            <a:fillRect/>
          </a:stretch>
        </p:blipFill>
        <p:spPr>
          <a:xfrm>
            <a:off x="331787" y="1122600"/>
            <a:ext cx="3477110" cy="1705213"/>
          </a:xfrm>
          <a:prstGeom prst="rect">
            <a:avLst/>
          </a:prstGeom>
        </p:spPr>
      </p:pic>
      <p:pic>
        <p:nvPicPr>
          <p:cNvPr id="7" name="Picture 6">
            <a:extLst>
              <a:ext uri="{FF2B5EF4-FFF2-40B4-BE49-F238E27FC236}">
                <a16:creationId xmlns:a16="http://schemas.microsoft.com/office/drawing/2014/main" id="{FEACAC0D-9775-C35C-9B31-9A4529C008C7}"/>
              </a:ext>
            </a:extLst>
          </p:cNvPr>
          <p:cNvPicPr>
            <a:picLocks noChangeAspect="1"/>
          </p:cNvPicPr>
          <p:nvPr/>
        </p:nvPicPr>
        <p:blipFill>
          <a:blip r:embed="rId3"/>
          <a:stretch>
            <a:fillRect/>
          </a:stretch>
        </p:blipFill>
        <p:spPr>
          <a:xfrm>
            <a:off x="331787" y="2827813"/>
            <a:ext cx="8973802" cy="3296110"/>
          </a:xfrm>
          <a:prstGeom prst="rect">
            <a:avLst/>
          </a:prstGeom>
        </p:spPr>
      </p:pic>
    </p:spTree>
    <p:extLst>
      <p:ext uri="{BB962C8B-B14F-4D97-AF65-F5344CB8AC3E}">
        <p14:creationId xmlns:p14="http://schemas.microsoft.com/office/powerpoint/2010/main" val="2278896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A09BF-D268-0052-92E4-36F378E2C9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523951-4FA4-4607-1B09-0326D4D7312A}"/>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38C6684F-71C2-82BE-E61E-CF1DD2117E72}"/>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a:ea typeface="LF_Kai"/>
            </a:endParaRPr>
          </a:p>
        </p:txBody>
      </p:sp>
      <p:sp>
        <p:nvSpPr>
          <p:cNvPr id="4" name="Text Placeholder 3">
            <a:extLst>
              <a:ext uri="{FF2B5EF4-FFF2-40B4-BE49-F238E27FC236}">
                <a16:creationId xmlns:a16="http://schemas.microsoft.com/office/drawing/2014/main" id="{AE8EFA33-AB0E-E040-B053-01ED5B0E2E18}"/>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0ED1DD4B-2B0B-D561-9DF8-0B4B152A0FA7}"/>
              </a:ext>
            </a:extLst>
          </p:cNvPr>
          <p:cNvSpPr>
            <a:spLocks noGrp="1"/>
          </p:cNvSpPr>
          <p:nvPr>
            <p:ph type="title"/>
          </p:nvPr>
        </p:nvSpPr>
        <p:spPr/>
        <p:txBody>
          <a:bodyPr/>
          <a:lstStyle/>
          <a:p>
            <a:r>
              <a:rPr lang="en-US" b="1"/>
              <a:t>1 Year Price Performance</a:t>
            </a:r>
            <a:endParaRPr lang="en-CA" b="1"/>
          </a:p>
        </p:txBody>
      </p:sp>
      <p:pic>
        <p:nvPicPr>
          <p:cNvPr id="10" name="Content Placeholder 9">
            <a:extLst>
              <a:ext uri="{FF2B5EF4-FFF2-40B4-BE49-F238E27FC236}">
                <a16:creationId xmlns:a16="http://schemas.microsoft.com/office/drawing/2014/main" id="{521E1E34-98C9-625B-5505-81D53D2E67A5}"/>
              </a:ext>
            </a:extLst>
          </p:cNvPr>
          <p:cNvPicPr>
            <a:picLocks noGrp="1" noChangeAspect="1"/>
          </p:cNvPicPr>
          <p:nvPr>
            <p:ph sz="quarter" idx="14"/>
          </p:nvPr>
        </p:nvPicPr>
        <p:blipFill>
          <a:blip r:embed="rId2"/>
          <a:stretch>
            <a:fillRect/>
          </a:stretch>
        </p:blipFill>
        <p:spPr bwMode="gray">
          <a:xfrm>
            <a:off x="331217" y="1286633"/>
            <a:ext cx="9399587" cy="494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949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157A4-629A-6BF3-A9EC-E3E4505925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8DB271-4098-C8B7-58DF-27717CF8B5EE}"/>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2232A283-299D-A9AE-D41D-36DF035F4058}"/>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a:ea typeface="LF_Kai"/>
            </a:endParaRPr>
          </a:p>
        </p:txBody>
      </p:sp>
      <p:sp>
        <p:nvSpPr>
          <p:cNvPr id="4" name="Text Placeholder 3">
            <a:extLst>
              <a:ext uri="{FF2B5EF4-FFF2-40B4-BE49-F238E27FC236}">
                <a16:creationId xmlns:a16="http://schemas.microsoft.com/office/drawing/2014/main" id="{DEBD665E-A6FE-23FF-5626-7EEF8B3077BB}"/>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9BB40E89-842D-DF9A-76E2-2F020A55324F}"/>
              </a:ext>
            </a:extLst>
          </p:cNvPr>
          <p:cNvSpPr>
            <a:spLocks noGrp="1"/>
          </p:cNvSpPr>
          <p:nvPr>
            <p:ph type="title"/>
          </p:nvPr>
        </p:nvSpPr>
        <p:spPr/>
        <p:txBody>
          <a:bodyPr/>
          <a:lstStyle/>
          <a:p>
            <a:r>
              <a:rPr lang="en-US" b="1"/>
              <a:t>5 Year Price Performance</a:t>
            </a:r>
            <a:endParaRPr lang="en-CA" b="1"/>
          </a:p>
        </p:txBody>
      </p:sp>
      <p:pic>
        <p:nvPicPr>
          <p:cNvPr id="9" name="Content Placeholder 8">
            <a:extLst>
              <a:ext uri="{FF2B5EF4-FFF2-40B4-BE49-F238E27FC236}">
                <a16:creationId xmlns:a16="http://schemas.microsoft.com/office/drawing/2014/main" id="{9C1EDFAF-DB56-49D0-E42F-FDEF3A35700A}"/>
              </a:ext>
            </a:extLst>
          </p:cNvPr>
          <p:cNvPicPr>
            <a:picLocks noGrp="1" noChangeAspect="1"/>
          </p:cNvPicPr>
          <p:nvPr>
            <p:ph sz="quarter" idx="14"/>
          </p:nvPr>
        </p:nvPicPr>
        <p:blipFill>
          <a:blip r:embed="rId2"/>
          <a:stretch>
            <a:fillRect/>
          </a:stretch>
        </p:blipFill>
        <p:spPr bwMode="gray">
          <a:xfrm>
            <a:off x="331217" y="1702806"/>
            <a:ext cx="9399587" cy="431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896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9FEE-3899-FDE6-2B90-8A000F397A6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241DFD-4B1D-97CD-2398-1F36BF91ABFA}"/>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1D9E770A-2E15-DC53-BB78-D15B49D35D89}"/>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a:ea typeface="LF_Kai"/>
            </a:endParaRPr>
          </a:p>
        </p:txBody>
      </p:sp>
      <p:sp>
        <p:nvSpPr>
          <p:cNvPr id="4" name="Text Placeholder 3">
            <a:extLst>
              <a:ext uri="{FF2B5EF4-FFF2-40B4-BE49-F238E27FC236}">
                <a16:creationId xmlns:a16="http://schemas.microsoft.com/office/drawing/2014/main" id="{5FDA4DB8-46A6-EF1F-8B3A-4E84E612295E}"/>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E31A8EEC-5219-68A7-FCCC-0A3F70115914}"/>
              </a:ext>
            </a:extLst>
          </p:cNvPr>
          <p:cNvSpPr>
            <a:spLocks noGrp="1"/>
          </p:cNvSpPr>
          <p:nvPr>
            <p:ph type="title"/>
          </p:nvPr>
        </p:nvSpPr>
        <p:spPr/>
        <p:txBody>
          <a:bodyPr/>
          <a:lstStyle/>
          <a:p>
            <a:r>
              <a:rPr lang="en-US" b="1"/>
              <a:t>10 Year Price Performance</a:t>
            </a:r>
            <a:endParaRPr lang="en-CA" b="1"/>
          </a:p>
        </p:txBody>
      </p:sp>
      <p:pic>
        <p:nvPicPr>
          <p:cNvPr id="8" name="Picture 7">
            <a:extLst>
              <a:ext uri="{FF2B5EF4-FFF2-40B4-BE49-F238E27FC236}">
                <a16:creationId xmlns:a16="http://schemas.microsoft.com/office/drawing/2014/main" id="{F6DB35B3-1DB4-815C-BAE5-1ACCF168CA98}"/>
              </a:ext>
            </a:extLst>
          </p:cNvPr>
          <p:cNvPicPr>
            <a:picLocks noChangeAspect="1"/>
          </p:cNvPicPr>
          <p:nvPr/>
        </p:nvPicPr>
        <p:blipFill>
          <a:blip r:embed="rId2"/>
          <a:stretch>
            <a:fillRect/>
          </a:stretch>
        </p:blipFill>
        <p:spPr>
          <a:xfrm>
            <a:off x="392582" y="1618446"/>
            <a:ext cx="9461397" cy="4952109"/>
          </a:xfrm>
          <a:prstGeom prst="rect">
            <a:avLst/>
          </a:prstGeom>
        </p:spPr>
      </p:pic>
    </p:spTree>
    <p:extLst>
      <p:ext uri="{BB962C8B-B14F-4D97-AF65-F5344CB8AC3E}">
        <p14:creationId xmlns:p14="http://schemas.microsoft.com/office/powerpoint/2010/main" val="4022736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01FDB-F9DA-E990-B52D-A1D97A42742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3E4B0F-6B3C-F8D2-0DF8-9C5864C380DE}"/>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a:ea typeface="LF_Kai"/>
            </a:endParaRPr>
          </a:p>
          <a:p>
            <a:r>
              <a:rPr lang="en-US">
                <a:ea typeface="LF_Kai"/>
              </a:rPr>
              <a:t> </a:t>
            </a:r>
          </a:p>
        </p:txBody>
      </p:sp>
      <p:sp>
        <p:nvSpPr>
          <p:cNvPr id="6" name="Title 5">
            <a:extLst>
              <a:ext uri="{FF2B5EF4-FFF2-40B4-BE49-F238E27FC236}">
                <a16:creationId xmlns:a16="http://schemas.microsoft.com/office/drawing/2014/main" id="{8241D888-B1E4-C951-D816-AE300E54C2D0}"/>
              </a:ext>
            </a:extLst>
          </p:cNvPr>
          <p:cNvSpPr>
            <a:spLocks noGrp="1"/>
          </p:cNvSpPr>
          <p:nvPr>
            <p:ph type="title"/>
          </p:nvPr>
        </p:nvSpPr>
        <p:spPr/>
        <p:txBody>
          <a:bodyPr/>
          <a:lstStyle/>
          <a:p>
            <a:r>
              <a:rPr lang="en-US" b="1"/>
              <a:t>1 Year Price Performance Vs TSX Composite Index and Gold</a:t>
            </a:r>
          </a:p>
        </p:txBody>
      </p:sp>
      <p:sp>
        <p:nvSpPr>
          <p:cNvPr id="13" name="Text Placeholder 12">
            <a:extLst>
              <a:ext uri="{FF2B5EF4-FFF2-40B4-BE49-F238E27FC236}">
                <a16:creationId xmlns:a16="http://schemas.microsoft.com/office/drawing/2014/main" id="{99B095CB-94AE-4E66-B2BF-D7D766FF14FD}"/>
              </a:ext>
            </a:extLst>
          </p:cNvPr>
          <p:cNvSpPr>
            <a:spLocks noGrp="1"/>
          </p:cNvSpPr>
          <p:nvPr>
            <p:ph type="body" sz="quarter" idx="12"/>
          </p:nvPr>
        </p:nvSpPr>
        <p:spPr/>
        <p:txBody>
          <a:bodyPr/>
          <a:lstStyle/>
          <a:p>
            <a:endParaRPr lang="en-US"/>
          </a:p>
        </p:txBody>
      </p:sp>
      <p:pic>
        <p:nvPicPr>
          <p:cNvPr id="7" name="Content Placeholder 6">
            <a:extLst>
              <a:ext uri="{FF2B5EF4-FFF2-40B4-BE49-F238E27FC236}">
                <a16:creationId xmlns:a16="http://schemas.microsoft.com/office/drawing/2014/main" id="{4118B9C1-B368-85AC-5B73-B47AECE44C8E}"/>
              </a:ext>
            </a:extLst>
          </p:cNvPr>
          <p:cNvPicPr>
            <a:picLocks noGrp="1" noChangeAspect="1"/>
          </p:cNvPicPr>
          <p:nvPr>
            <p:ph sz="quarter" idx="14"/>
          </p:nvPr>
        </p:nvPicPr>
        <p:blipFill>
          <a:blip r:embed="rId2"/>
          <a:stretch>
            <a:fillRect/>
          </a:stretch>
        </p:blipFill>
        <p:spPr bwMode="gray">
          <a:xfrm>
            <a:off x="329406" y="1279462"/>
            <a:ext cx="9399587" cy="49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908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93A0A-E8C2-D8AB-F5B8-624E94BA35F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399578-1975-CC0A-E7A9-9FECA7FD66B0}"/>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a:ea typeface="LF_Kai"/>
            </a:endParaRPr>
          </a:p>
          <a:p>
            <a:r>
              <a:rPr lang="en-US">
                <a:ea typeface="LF_Kai"/>
              </a:rPr>
              <a:t> </a:t>
            </a:r>
          </a:p>
        </p:txBody>
      </p:sp>
      <p:sp>
        <p:nvSpPr>
          <p:cNvPr id="6" name="Title 5">
            <a:extLst>
              <a:ext uri="{FF2B5EF4-FFF2-40B4-BE49-F238E27FC236}">
                <a16:creationId xmlns:a16="http://schemas.microsoft.com/office/drawing/2014/main" id="{5816066F-1A05-C5E5-CE0D-814212F855C0}"/>
              </a:ext>
            </a:extLst>
          </p:cNvPr>
          <p:cNvSpPr>
            <a:spLocks noGrp="1"/>
          </p:cNvSpPr>
          <p:nvPr>
            <p:ph type="title"/>
          </p:nvPr>
        </p:nvSpPr>
        <p:spPr/>
        <p:txBody>
          <a:bodyPr/>
          <a:lstStyle/>
          <a:p>
            <a:r>
              <a:rPr lang="en-US" b="1"/>
              <a:t>1 Year Price Performance Vs ABX &amp; K</a:t>
            </a:r>
          </a:p>
        </p:txBody>
      </p:sp>
      <p:pic>
        <p:nvPicPr>
          <p:cNvPr id="7" name="Picture 6">
            <a:extLst>
              <a:ext uri="{FF2B5EF4-FFF2-40B4-BE49-F238E27FC236}">
                <a16:creationId xmlns:a16="http://schemas.microsoft.com/office/drawing/2014/main" id="{28100BFE-DC78-C40C-8746-474378857A7C}"/>
              </a:ext>
            </a:extLst>
          </p:cNvPr>
          <p:cNvPicPr>
            <a:picLocks noChangeAspect="1"/>
          </p:cNvPicPr>
          <p:nvPr/>
        </p:nvPicPr>
        <p:blipFill>
          <a:blip r:embed="rId2"/>
          <a:stretch>
            <a:fillRect/>
          </a:stretch>
        </p:blipFill>
        <p:spPr>
          <a:xfrm>
            <a:off x="276869" y="1369514"/>
            <a:ext cx="9504661" cy="5013034"/>
          </a:xfrm>
          <a:prstGeom prst="rect">
            <a:avLst/>
          </a:prstGeom>
        </p:spPr>
      </p:pic>
    </p:spTree>
    <p:extLst>
      <p:ext uri="{BB962C8B-B14F-4D97-AF65-F5344CB8AC3E}">
        <p14:creationId xmlns:p14="http://schemas.microsoft.com/office/powerpoint/2010/main" val="1755703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C5C03-B208-ECB8-DE3A-82B2C27A16F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4D606B-60C6-FD81-5396-CE6E38AF9CE7}"/>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r>
              <a:rPr lang="en-US">
                <a:ea typeface="LF_Kai"/>
                <a:cs typeface="Arial"/>
              </a:rPr>
              <a:t> </a:t>
            </a:r>
            <a:endParaRPr lang="en-US">
              <a:ea typeface="LF_Kai"/>
            </a:endParaRPr>
          </a:p>
          <a:p>
            <a:endParaRPr lang="en-US">
              <a:ea typeface="LF_Kai"/>
            </a:endParaRPr>
          </a:p>
        </p:txBody>
      </p:sp>
      <p:sp>
        <p:nvSpPr>
          <p:cNvPr id="6" name="Title 5">
            <a:extLst>
              <a:ext uri="{FF2B5EF4-FFF2-40B4-BE49-F238E27FC236}">
                <a16:creationId xmlns:a16="http://schemas.microsoft.com/office/drawing/2014/main" id="{008D9749-4221-7D20-6260-57B0D1E9A212}"/>
              </a:ext>
            </a:extLst>
          </p:cNvPr>
          <p:cNvSpPr>
            <a:spLocks noGrp="1"/>
          </p:cNvSpPr>
          <p:nvPr>
            <p:ph type="title"/>
          </p:nvPr>
        </p:nvSpPr>
        <p:spPr/>
        <p:txBody>
          <a:bodyPr/>
          <a:lstStyle/>
          <a:p>
            <a:r>
              <a:rPr lang="en-US" b="1"/>
              <a:t>5 Year Price Performance Vs TSX Composite Index and Gold</a:t>
            </a:r>
          </a:p>
        </p:txBody>
      </p:sp>
      <p:sp>
        <p:nvSpPr>
          <p:cNvPr id="11" name="Text Placeholder 10">
            <a:extLst>
              <a:ext uri="{FF2B5EF4-FFF2-40B4-BE49-F238E27FC236}">
                <a16:creationId xmlns:a16="http://schemas.microsoft.com/office/drawing/2014/main" id="{C1A4C8DC-631E-44D9-BD6B-F539A115BB17}"/>
              </a:ext>
            </a:extLst>
          </p:cNvPr>
          <p:cNvSpPr>
            <a:spLocks noGrp="1"/>
          </p:cNvSpPr>
          <p:nvPr>
            <p:ph type="body" sz="quarter" idx="12"/>
          </p:nvPr>
        </p:nvSpPr>
        <p:spPr/>
        <p:txBody>
          <a:bodyPr/>
          <a:lstStyle/>
          <a:p>
            <a:endParaRPr lang="en-US"/>
          </a:p>
        </p:txBody>
      </p:sp>
      <p:pic>
        <p:nvPicPr>
          <p:cNvPr id="10" name="Picture 9">
            <a:extLst>
              <a:ext uri="{FF2B5EF4-FFF2-40B4-BE49-F238E27FC236}">
                <a16:creationId xmlns:a16="http://schemas.microsoft.com/office/drawing/2014/main" id="{CA709235-5FD3-ADA4-084A-8F07704F34D3}"/>
              </a:ext>
            </a:extLst>
          </p:cNvPr>
          <p:cNvPicPr>
            <a:picLocks noChangeAspect="1"/>
          </p:cNvPicPr>
          <p:nvPr/>
        </p:nvPicPr>
        <p:blipFill>
          <a:blip r:embed="rId2"/>
          <a:stretch>
            <a:fillRect/>
          </a:stretch>
        </p:blipFill>
        <p:spPr>
          <a:xfrm>
            <a:off x="426377" y="1456932"/>
            <a:ext cx="9205645" cy="4858535"/>
          </a:xfrm>
          <a:prstGeom prst="rect">
            <a:avLst/>
          </a:prstGeom>
        </p:spPr>
      </p:pic>
    </p:spTree>
    <p:extLst>
      <p:ext uri="{BB962C8B-B14F-4D97-AF65-F5344CB8AC3E}">
        <p14:creationId xmlns:p14="http://schemas.microsoft.com/office/powerpoint/2010/main" val="674821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70CEA9-7274-15C2-3F00-83CA6C1F0366}"/>
              </a:ext>
            </a:extLst>
          </p:cNvPr>
          <p:cNvSpPr>
            <a:spLocks noGrp="1"/>
          </p:cNvSpPr>
          <p:nvPr>
            <p:ph type="ftr" sz="quarter" idx="13"/>
          </p:nvPr>
        </p:nvSpPr>
        <p:spPr/>
        <p:txBody>
          <a:bodyPr/>
          <a:lstStyle/>
          <a:p>
            <a:r>
              <a:rPr lang="en-CA">
                <a:ea typeface="+mn-lt"/>
                <a:cs typeface="+mn-lt"/>
              </a:rPr>
              <a:t>https://natural-resources.canada.ca/minerals-mining/mining-data-statistics-analysis/minerals-metals-facts/gold-facts?utm_source=chatgpt.com</a:t>
            </a:r>
            <a:endParaRPr lang="en-US">
              <a:ea typeface="+mn-lt"/>
              <a:cs typeface="+mn-lt"/>
            </a:endParaRPr>
          </a:p>
        </p:txBody>
      </p:sp>
      <p:sp>
        <p:nvSpPr>
          <p:cNvPr id="4" name="Title 3">
            <a:extLst>
              <a:ext uri="{FF2B5EF4-FFF2-40B4-BE49-F238E27FC236}">
                <a16:creationId xmlns:a16="http://schemas.microsoft.com/office/drawing/2014/main" id="{1AB88EBA-5B49-59E1-22A8-AC44B2A8BE21}"/>
              </a:ext>
            </a:extLst>
          </p:cNvPr>
          <p:cNvSpPr>
            <a:spLocks noGrp="1"/>
          </p:cNvSpPr>
          <p:nvPr>
            <p:ph type="title"/>
          </p:nvPr>
        </p:nvSpPr>
        <p:spPr/>
        <p:txBody>
          <a:bodyPr/>
          <a:lstStyle/>
          <a:p>
            <a:r>
              <a:rPr lang="en-US">
                <a:cs typeface="Arial"/>
              </a:rPr>
              <a:t>Canadian Mineral Industry Overview</a:t>
            </a:r>
            <a:endParaRPr lang="en-US"/>
          </a:p>
        </p:txBody>
      </p:sp>
      <p:sp>
        <p:nvSpPr>
          <p:cNvPr id="5" name="Text Placeholder 4">
            <a:extLst>
              <a:ext uri="{FF2B5EF4-FFF2-40B4-BE49-F238E27FC236}">
                <a16:creationId xmlns:a16="http://schemas.microsoft.com/office/drawing/2014/main" id="{845FA3FE-4447-FB65-C3B2-B4CBD93D7565}"/>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AF780BEA-A106-DE99-353E-5B30FD8D111F}"/>
              </a:ext>
            </a:extLst>
          </p:cNvPr>
          <p:cNvPicPr>
            <a:picLocks noChangeAspect="1"/>
          </p:cNvPicPr>
          <p:nvPr/>
        </p:nvPicPr>
        <p:blipFill>
          <a:blip r:embed="rId2"/>
          <a:stretch>
            <a:fillRect/>
          </a:stretch>
        </p:blipFill>
        <p:spPr>
          <a:xfrm>
            <a:off x="21754" y="2451188"/>
            <a:ext cx="5390958" cy="3147884"/>
          </a:xfrm>
          <a:prstGeom prst="rect">
            <a:avLst/>
          </a:prstGeom>
        </p:spPr>
      </p:pic>
      <p:sp>
        <p:nvSpPr>
          <p:cNvPr id="12" name="Content Placeholder 4">
            <a:extLst>
              <a:ext uri="{FF2B5EF4-FFF2-40B4-BE49-F238E27FC236}">
                <a16:creationId xmlns:a16="http://schemas.microsoft.com/office/drawing/2014/main" id="{89C616D7-5E07-E635-42F9-207D0A367EBA}"/>
              </a:ext>
            </a:extLst>
          </p:cNvPr>
          <p:cNvSpPr txBox="1">
            <a:spLocks/>
          </p:cNvSpPr>
          <p:nvPr/>
        </p:nvSpPr>
        <p:spPr bwMode="gray">
          <a:xfrm>
            <a:off x="1047133" y="1669147"/>
            <a:ext cx="4490483" cy="198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chemeClr val="accent2">
                  <a:lumMod val="50000"/>
                </a:schemeClr>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2">
                  <a:lumMod val="50000"/>
                </a:schemeClr>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2">
                  <a:lumMod val="50000"/>
                </a:schemeClr>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2">
                  <a:lumMod val="50000"/>
                </a:schemeClr>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2">
                  <a:lumMod val="50000"/>
                </a:schemeClr>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600" kern="0"/>
              <a:t>Canadian Gold Production, 2014-2023</a:t>
            </a:r>
          </a:p>
          <a:p>
            <a:pPr marL="0" indent="0">
              <a:buFont typeface="Wingdings" pitchFamily="2" charset="2"/>
              <a:buNone/>
            </a:pPr>
            <a:endParaRPr lang="en-US" sz="1600" kern="0"/>
          </a:p>
        </p:txBody>
      </p:sp>
      <p:pic>
        <p:nvPicPr>
          <p:cNvPr id="13" name="Picture 12" descr="A pie chart with numbers and text&#10;&#10;AI-generated content may be incorrect.">
            <a:extLst>
              <a:ext uri="{FF2B5EF4-FFF2-40B4-BE49-F238E27FC236}">
                <a16:creationId xmlns:a16="http://schemas.microsoft.com/office/drawing/2014/main" id="{40DBE611-1185-2D57-C6BF-E07633769AF7}"/>
              </a:ext>
            </a:extLst>
          </p:cNvPr>
          <p:cNvPicPr>
            <a:picLocks noChangeAspect="1"/>
          </p:cNvPicPr>
          <p:nvPr/>
        </p:nvPicPr>
        <p:blipFill>
          <a:blip r:embed="rId3"/>
          <a:stretch>
            <a:fillRect/>
          </a:stretch>
        </p:blipFill>
        <p:spPr>
          <a:xfrm>
            <a:off x="5409907" y="2451777"/>
            <a:ext cx="4063219" cy="3007776"/>
          </a:xfrm>
          <a:prstGeom prst="rect">
            <a:avLst/>
          </a:prstGeom>
        </p:spPr>
      </p:pic>
      <p:sp>
        <p:nvSpPr>
          <p:cNvPr id="16" name="Content Placeholder 4">
            <a:extLst>
              <a:ext uri="{FF2B5EF4-FFF2-40B4-BE49-F238E27FC236}">
                <a16:creationId xmlns:a16="http://schemas.microsoft.com/office/drawing/2014/main" id="{43B2FBFB-F87F-4721-54B0-CFE969F2E550}"/>
              </a:ext>
            </a:extLst>
          </p:cNvPr>
          <p:cNvSpPr txBox="1">
            <a:spLocks/>
          </p:cNvSpPr>
          <p:nvPr/>
        </p:nvSpPr>
        <p:spPr bwMode="gray">
          <a:xfrm>
            <a:off x="5709499" y="1669147"/>
            <a:ext cx="4490483" cy="198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chemeClr val="accent2">
                  <a:lumMod val="50000"/>
                </a:schemeClr>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2">
                  <a:lumMod val="50000"/>
                </a:schemeClr>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2">
                  <a:lumMod val="50000"/>
                </a:schemeClr>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2">
                  <a:lumMod val="50000"/>
                </a:schemeClr>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2">
                  <a:lumMod val="50000"/>
                </a:schemeClr>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600" kern="0"/>
              <a:t>Canadian Gold Production, by region, 2023</a:t>
            </a:r>
          </a:p>
          <a:p>
            <a:pPr marL="0" indent="0">
              <a:buFont typeface="Wingdings" pitchFamily="2" charset="2"/>
              <a:buNone/>
            </a:pPr>
            <a:endParaRPr lang="en-US" sz="1600" kern="0"/>
          </a:p>
        </p:txBody>
      </p:sp>
    </p:spTree>
    <p:extLst>
      <p:ext uri="{BB962C8B-B14F-4D97-AF65-F5344CB8AC3E}">
        <p14:creationId xmlns:p14="http://schemas.microsoft.com/office/powerpoint/2010/main" val="2072386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9DBFC-A7DB-742F-9D60-60EB9D1D9A2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7C2592-F6E5-86EB-7D00-50E6A3AEE6DA}"/>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r>
              <a:rPr lang="en-US">
                <a:ea typeface="LF_Kai"/>
                <a:cs typeface="Arial"/>
              </a:rPr>
              <a:t> </a:t>
            </a:r>
            <a:endParaRPr lang="en-US">
              <a:ea typeface="LF_Kai"/>
            </a:endParaRPr>
          </a:p>
          <a:p>
            <a:endParaRPr lang="en-US">
              <a:ea typeface="LF_Kai"/>
            </a:endParaRPr>
          </a:p>
        </p:txBody>
      </p:sp>
      <p:sp>
        <p:nvSpPr>
          <p:cNvPr id="6" name="Title 5">
            <a:extLst>
              <a:ext uri="{FF2B5EF4-FFF2-40B4-BE49-F238E27FC236}">
                <a16:creationId xmlns:a16="http://schemas.microsoft.com/office/drawing/2014/main" id="{EE2927CD-52CD-08B5-5419-FBF9ABBEE891}"/>
              </a:ext>
            </a:extLst>
          </p:cNvPr>
          <p:cNvSpPr>
            <a:spLocks noGrp="1"/>
          </p:cNvSpPr>
          <p:nvPr>
            <p:ph type="title"/>
          </p:nvPr>
        </p:nvSpPr>
        <p:spPr/>
        <p:txBody>
          <a:bodyPr/>
          <a:lstStyle/>
          <a:p>
            <a:r>
              <a:rPr lang="en-US" b="1"/>
              <a:t>5 Year Price Performance Vs ABX &amp; K</a:t>
            </a:r>
          </a:p>
        </p:txBody>
      </p:sp>
      <p:pic>
        <p:nvPicPr>
          <p:cNvPr id="5" name="Content Placeholder 4">
            <a:extLst>
              <a:ext uri="{FF2B5EF4-FFF2-40B4-BE49-F238E27FC236}">
                <a16:creationId xmlns:a16="http://schemas.microsoft.com/office/drawing/2014/main" id="{A29918E6-1E1D-A81B-B5AC-EFCD7E9523CD}"/>
              </a:ext>
            </a:extLst>
          </p:cNvPr>
          <p:cNvPicPr>
            <a:picLocks noGrp="1" noChangeAspect="1"/>
          </p:cNvPicPr>
          <p:nvPr>
            <p:ph sz="quarter" idx="14"/>
          </p:nvPr>
        </p:nvPicPr>
        <p:blipFill>
          <a:blip r:embed="rId2"/>
          <a:stretch>
            <a:fillRect/>
          </a:stretch>
        </p:blipFill>
        <p:spPr>
          <a:xfrm>
            <a:off x="332232" y="1412134"/>
            <a:ext cx="9399587" cy="4948131"/>
          </a:xfrm>
          <a:prstGeom prst="rect">
            <a:avLst/>
          </a:prstGeom>
        </p:spPr>
      </p:pic>
    </p:spTree>
    <p:extLst>
      <p:ext uri="{BB962C8B-B14F-4D97-AF65-F5344CB8AC3E}">
        <p14:creationId xmlns:p14="http://schemas.microsoft.com/office/powerpoint/2010/main" val="2785935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21CFA-5B7D-1BEC-938C-5F11EFAFD8D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E27B3AD-AADE-F59A-CC35-0D926BB5D43C}"/>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a:ea typeface="LF_Kai"/>
            </a:endParaRPr>
          </a:p>
          <a:p>
            <a:r>
              <a:rPr lang="en-US">
                <a:ea typeface="LF_Kai"/>
              </a:rPr>
              <a:t> </a:t>
            </a:r>
          </a:p>
        </p:txBody>
      </p:sp>
      <p:sp>
        <p:nvSpPr>
          <p:cNvPr id="6" name="Title 5">
            <a:extLst>
              <a:ext uri="{FF2B5EF4-FFF2-40B4-BE49-F238E27FC236}">
                <a16:creationId xmlns:a16="http://schemas.microsoft.com/office/drawing/2014/main" id="{1F9C0338-448C-ADE9-693B-CFEFEA761A59}"/>
              </a:ext>
            </a:extLst>
          </p:cNvPr>
          <p:cNvSpPr>
            <a:spLocks noGrp="1"/>
          </p:cNvSpPr>
          <p:nvPr>
            <p:ph type="title"/>
          </p:nvPr>
        </p:nvSpPr>
        <p:spPr/>
        <p:txBody>
          <a:bodyPr/>
          <a:lstStyle/>
          <a:p>
            <a:r>
              <a:rPr lang="en-US" b="1"/>
              <a:t>10 Year Price Performance Vs TSX Composite Index and Gold</a:t>
            </a:r>
          </a:p>
        </p:txBody>
      </p:sp>
      <p:sp>
        <p:nvSpPr>
          <p:cNvPr id="9" name="Text Placeholder 8">
            <a:extLst>
              <a:ext uri="{FF2B5EF4-FFF2-40B4-BE49-F238E27FC236}">
                <a16:creationId xmlns:a16="http://schemas.microsoft.com/office/drawing/2014/main" id="{C171BAA7-DE3C-4A2A-B624-8F013DBF50AF}"/>
              </a:ext>
            </a:extLst>
          </p:cNvPr>
          <p:cNvSpPr>
            <a:spLocks noGrp="1"/>
          </p:cNvSpPr>
          <p:nvPr>
            <p:ph type="body" sz="quarter" idx="12"/>
          </p:nvPr>
        </p:nvSpPr>
        <p:spPr/>
        <p:txBody>
          <a:bodyPr/>
          <a:lstStyle/>
          <a:p>
            <a:endParaRPr lang="en-US"/>
          </a:p>
        </p:txBody>
      </p:sp>
      <p:pic>
        <p:nvPicPr>
          <p:cNvPr id="8" name="Content Placeholder 7">
            <a:extLst>
              <a:ext uri="{FF2B5EF4-FFF2-40B4-BE49-F238E27FC236}">
                <a16:creationId xmlns:a16="http://schemas.microsoft.com/office/drawing/2014/main" id="{7CEF0303-5E4A-7FEA-49B9-0F3E1502F6C2}"/>
              </a:ext>
            </a:extLst>
          </p:cNvPr>
          <p:cNvPicPr>
            <a:picLocks noGrp="1" noChangeAspect="1"/>
          </p:cNvPicPr>
          <p:nvPr>
            <p:ph sz="quarter" idx="14"/>
          </p:nvPr>
        </p:nvPicPr>
        <p:blipFill>
          <a:blip r:embed="rId2"/>
          <a:stretch>
            <a:fillRect/>
          </a:stretch>
        </p:blipFill>
        <p:spPr bwMode="gray">
          <a:xfrm>
            <a:off x="332232" y="1407733"/>
            <a:ext cx="9399587" cy="495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593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F182D-2DE4-AD26-6D84-20303888B30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2EF09B-A52D-E697-9E95-FE8420DD6240}"/>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endParaRPr lang="en-US">
              <a:ea typeface="LF_Kai"/>
            </a:endParaRPr>
          </a:p>
        </p:txBody>
      </p:sp>
      <p:sp>
        <p:nvSpPr>
          <p:cNvPr id="6" name="Title 5">
            <a:extLst>
              <a:ext uri="{FF2B5EF4-FFF2-40B4-BE49-F238E27FC236}">
                <a16:creationId xmlns:a16="http://schemas.microsoft.com/office/drawing/2014/main" id="{601B2EDD-7F69-A5D4-2A7F-9BDA58917A65}"/>
              </a:ext>
            </a:extLst>
          </p:cNvPr>
          <p:cNvSpPr>
            <a:spLocks noGrp="1"/>
          </p:cNvSpPr>
          <p:nvPr>
            <p:ph type="title"/>
          </p:nvPr>
        </p:nvSpPr>
        <p:spPr/>
        <p:txBody>
          <a:bodyPr/>
          <a:lstStyle/>
          <a:p>
            <a:r>
              <a:rPr lang="en-US" b="1"/>
              <a:t>10 Year Price Performance Vs ABX &amp; K</a:t>
            </a:r>
          </a:p>
        </p:txBody>
      </p:sp>
      <p:pic>
        <p:nvPicPr>
          <p:cNvPr id="7" name="Content Placeholder 6">
            <a:extLst>
              <a:ext uri="{FF2B5EF4-FFF2-40B4-BE49-F238E27FC236}">
                <a16:creationId xmlns:a16="http://schemas.microsoft.com/office/drawing/2014/main" id="{5EB660D3-CB59-DA0D-687C-FCB036ED5671}"/>
              </a:ext>
            </a:extLst>
          </p:cNvPr>
          <p:cNvPicPr>
            <a:picLocks noGrp="1" noChangeAspect="1"/>
          </p:cNvPicPr>
          <p:nvPr>
            <p:ph sz="quarter" idx="14"/>
          </p:nvPr>
        </p:nvPicPr>
        <p:blipFill>
          <a:blip r:embed="rId2"/>
          <a:stretch>
            <a:fillRect/>
          </a:stretch>
        </p:blipFill>
        <p:spPr bwMode="gray">
          <a:xfrm>
            <a:off x="332232" y="1430899"/>
            <a:ext cx="9399587" cy="491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022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45264-3776-488D-F842-A7298DCED85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0BFD15-91AA-2BBE-C7C0-7DE99AB7C0F8}"/>
              </a:ext>
            </a:extLst>
          </p:cNvPr>
          <p:cNvSpPr>
            <a:spLocks noGrp="1"/>
          </p:cNvSpPr>
          <p:nvPr>
            <p:ph type="ftr" sz="quarter" idx="13"/>
          </p:nvPr>
        </p:nvSpPr>
        <p:spPr/>
        <p:txBody>
          <a:bodyPr/>
          <a:lstStyle/>
          <a:p>
            <a:r>
              <a:rPr lang="en-US">
                <a:ea typeface="LF_Kai"/>
                <a:cs typeface="Arial"/>
              </a:rPr>
              <a:t>Source(s): The Globe and Mail, Company filings &amp; releases</a:t>
            </a:r>
            <a:endParaRPr lang="en-US">
              <a:ea typeface="LF_Kai"/>
            </a:endParaRPr>
          </a:p>
        </p:txBody>
      </p:sp>
      <p:sp>
        <p:nvSpPr>
          <p:cNvPr id="4" name="Text Placeholder 3">
            <a:extLst>
              <a:ext uri="{FF2B5EF4-FFF2-40B4-BE49-F238E27FC236}">
                <a16:creationId xmlns:a16="http://schemas.microsoft.com/office/drawing/2014/main" id="{FC5829BE-CE21-CC34-7657-568761262B1A}"/>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2FD9310A-B174-DCA3-ED8A-D80B21A33E71}"/>
              </a:ext>
            </a:extLst>
          </p:cNvPr>
          <p:cNvSpPr>
            <a:spLocks noGrp="1"/>
          </p:cNvSpPr>
          <p:nvPr>
            <p:ph type="title"/>
          </p:nvPr>
        </p:nvSpPr>
        <p:spPr/>
        <p:txBody>
          <a:bodyPr/>
          <a:lstStyle/>
          <a:p>
            <a:r>
              <a:rPr lang="en-US" b="1"/>
              <a:t>YTD Price Performance</a:t>
            </a:r>
            <a:endParaRPr lang="en-CA" b="1"/>
          </a:p>
        </p:txBody>
      </p:sp>
      <p:sp>
        <p:nvSpPr>
          <p:cNvPr id="10" name="Content Placeholder 6">
            <a:extLst>
              <a:ext uri="{FF2B5EF4-FFF2-40B4-BE49-F238E27FC236}">
                <a16:creationId xmlns:a16="http://schemas.microsoft.com/office/drawing/2014/main" id="{69E6B7B5-A1EC-398E-1938-E7B8228506B4}"/>
              </a:ext>
            </a:extLst>
          </p:cNvPr>
          <p:cNvSpPr txBox="1">
            <a:spLocks/>
          </p:cNvSpPr>
          <p:nvPr/>
        </p:nvSpPr>
        <p:spPr>
          <a:xfrm>
            <a:off x="327151" y="1079732"/>
            <a:ext cx="9403582" cy="3437977"/>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b="1" kern="0">
                <a:ea typeface="+mn-lt"/>
                <a:cs typeface="+mn-lt"/>
              </a:rPr>
              <a:t>Q3 2025 Highlights</a:t>
            </a:r>
            <a:endParaRPr lang="en-US">
              <a:ea typeface="+mn-lt"/>
              <a:cs typeface="+mn-lt"/>
            </a:endParaRPr>
          </a:p>
          <a:p>
            <a:r>
              <a:rPr lang="en-US" kern="0">
                <a:ea typeface="+mn-lt"/>
                <a:cs typeface="+mn-lt"/>
              </a:rPr>
              <a:t>Record </a:t>
            </a:r>
            <a:r>
              <a:rPr lang="en-US" b="1" kern="0">
                <a:ea typeface="+mn-lt"/>
                <a:cs typeface="+mn-lt"/>
              </a:rPr>
              <a:t>USD 3.1B </a:t>
            </a:r>
            <a:r>
              <a:rPr lang="en-US" kern="0">
                <a:ea typeface="+mn-lt"/>
                <a:cs typeface="+mn-lt"/>
              </a:rPr>
              <a:t>in revenue with free cash flow of </a:t>
            </a:r>
            <a:r>
              <a:rPr lang="en-US" b="1" kern="0">
                <a:ea typeface="+mn-lt"/>
                <a:cs typeface="+mn-lt"/>
              </a:rPr>
              <a:t>USD 1.2B</a:t>
            </a:r>
            <a:endParaRPr lang="en-US" b="1">
              <a:ea typeface="+mn-lt"/>
              <a:cs typeface="+mn-lt"/>
            </a:endParaRPr>
          </a:p>
          <a:p>
            <a:r>
              <a:rPr lang="en-US" b="1" kern="0">
                <a:ea typeface="+mn-lt"/>
                <a:cs typeface="+mn-lt"/>
              </a:rPr>
              <a:t>USD 350M returned to shareholders</a:t>
            </a:r>
            <a:r>
              <a:rPr lang="en-US" kern="0">
                <a:ea typeface="+mn-lt"/>
                <a:cs typeface="+mn-lt"/>
              </a:rPr>
              <a:t> via dividends and share buybacks</a:t>
            </a:r>
          </a:p>
          <a:p>
            <a:r>
              <a:rPr lang="en-US" kern="0">
                <a:ea typeface="+mn-lt"/>
                <a:cs typeface="+mn-lt"/>
              </a:rPr>
              <a:t>Repaid </a:t>
            </a:r>
            <a:r>
              <a:rPr lang="en-US" b="1" kern="0">
                <a:ea typeface="+mn-lt"/>
                <a:cs typeface="+mn-lt"/>
              </a:rPr>
              <a:t>USD 400M </a:t>
            </a:r>
            <a:r>
              <a:rPr lang="en-US" kern="0">
                <a:ea typeface="+mn-lt"/>
                <a:cs typeface="+mn-lt"/>
              </a:rPr>
              <a:t>of debt, Moody’s upgrade </a:t>
            </a:r>
            <a:r>
              <a:rPr lang="en-US" b="1" kern="0">
                <a:ea typeface="+mn-lt"/>
                <a:cs typeface="+mn-lt"/>
              </a:rPr>
              <a:t>from</a:t>
            </a:r>
            <a:r>
              <a:rPr lang="en-US" kern="0">
                <a:ea typeface="+mn-lt"/>
                <a:cs typeface="+mn-lt"/>
              </a:rPr>
              <a:t> </a:t>
            </a:r>
            <a:r>
              <a:rPr lang="en-US" b="1" kern="0">
                <a:ea typeface="+mn-lt"/>
                <a:cs typeface="+mn-lt"/>
              </a:rPr>
              <a:t>Baa1 to A3</a:t>
            </a:r>
            <a:endParaRPr lang="en-US" b="1">
              <a:ea typeface="+mn-lt"/>
              <a:cs typeface="+mn-lt"/>
            </a:endParaRPr>
          </a:p>
          <a:p>
            <a:r>
              <a:rPr lang="en-US" kern="0">
                <a:ea typeface="+mn-lt"/>
                <a:cs typeface="+mn-lt"/>
              </a:rPr>
              <a:t>Gold production for Q3 at </a:t>
            </a:r>
            <a:r>
              <a:rPr lang="en-US" b="1" kern="0">
                <a:ea typeface="+mn-lt"/>
                <a:cs typeface="+mn-lt"/>
              </a:rPr>
              <a:t>867k oz</a:t>
            </a:r>
            <a:r>
              <a:rPr lang="en-US" kern="0">
                <a:ea typeface="+mn-lt"/>
                <a:cs typeface="+mn-lt"/>
              </a:rPr>
              <a:t>, achieving 77% of full-year guidance</a:t>
            </a:r>
            <a:endParaRPr lang="en-US"/>
          </a:p>
          <a:p>
            <a:r>
              <a:rPr lang="en-US" kern="0">
                <a:ea typeface="+mn-lt"/>
                <a:cs typeface="+mn-lt"/>
              </a:rPr>
              <a:t>Production weighted ~80% to Canadian operations, underscoring jurisdictional stability</a:t>
            </a:r>
            <a:endParaRPr lang="en-US"/>
          </a:p>
          <a:p>
            <a:pPr marL="0" indent="0">
              <a:buNone/>
            </a:pPr>
            <a:r>
              <a:rPr lang="en-US" b="1" kern="0">
                <a:ea typeface="+mn-lt"/>
                <a:cs typeface="+mn-lt"/>
              </a:rPr>
              <a:t>Developments</a:t>
            </a:r>
            <a:endParaRPr lang="en-US"/>
          </a:p>
          <a:p>
            <a:r>
              <a:rPr lang="en-US" kern="0">
                <a:ea typeface="+mn-lt"/>
                <a:cs typeface="+mn-lt"/>
              </a:rPr>
              <a:t>Continued development of Odyssey and “fill-the-mill” opportunities, Detour underground, Hope Bayu, Upper Beaver, and San Nicolas</a:t>
            </a:r>
            <a:endParaRPr lang="en-US"/>
          </a:p>
          <a:p>
            <a:r>
              <a:rPr lang="en-US" kern="0">
                <a:ea typeface="+mn-lt"/>
                <a:cs typeface="+mn-lt"/>
              </a:rPr>
              <a:t>Record </a:t>
            </a:r>
            <a:r>
              <a:rPr lang="en-US" b="1" kern="0">
                <a:ea typeface="+mn-lt"/>
                <a:cs typeface="+mn-lt"/>
              </a:rPr>
              <a:t>54.3Moz gold reserves</a:t>
            </a:r>
            <a:r>
              <a:rPr lang="en-US" kern="0">
                <a:ea typeface="+mn-lt"/>
                <a:cs typeface="+mn-lt"/>
              </a:rPr>
              <a:t> reported as of Dec 31, 2024</a:t>
            </a:r>
            <a:endParaRPr lang="en-US"/>
          </a:p>
          <a:p>
            <a:r>
              <a:rPr lang="en-US" kern="0">
                <a:ea typeface="+mn-lt"/>
                <a:cs typeface="+mn-lt"/>
              </a:rPr>
              <a:t>Strategic focus remains exclusively on gold, with no diversification into base metals</a:t>
            </a:r>
            <a:endParaRPr lang="en-US"/>
          </a:p>
          <a:p>
            <a:r>
              <a:rPr lang="en-US" kern="0">
                <a:ea typeface="+mn-lt"/>
                <a:cs typeface="+mn-lt"/>
              </a:rPr>
              <a:t>No major geopolitical risks due to operations concentrated in stable, mining-friendly jurisdictions</a:t>
            </a:r>
            <a:endParaRPr lang="en-US"/>
          </a:p>
          <a:p>
            <a:endParaRPr lang="en-US" b="1" kern="0">
              <a:cs typeface="Arial"/>
            </a:endParaRPr>
          </a:p>
        </p:txBody>
      </p:sp>
      <p:pic>
        <p:nvPicPr>
          <p:cNvPr id="7" name="Picture 6">
            <a:extLst>
              <a:ext uri="{FF2B5EF4-FFF2-40B4-BE49-F238E27FC236}">
                <a16:creationId xmlns:a16="http://schemas.microsoft.com/office/drawing/2014/main" id="{F8832684-DA32-4F3D-BFE9-82577CB800F5}"/>
              </a:ext>
            </a:extLst>
          </p:cNvPr>
          <p:cNvPicPr>
            <a:picLocks noChangeAspect="1"/>
          </p:cNvPicPr>
          <p:nvPr/>
        </p:nvPicPr>
        <p:blipFill>
          <a:blip r:embed="rId2"/>
          <a:stretch>
            <a:fillRect/>
          </a:stretch>
        </p:blipFill>
        <p:spPr>
          <a:xfrm>
            <a:off x="765618" y="4436640"/>
            <a:ext cx="8527164" cy="2503264"/>
          </a:xfrm>
          <a:prstGeom prst="rect">
            <a:avLst/>
          </a:prstGeom>
        </p:spPr>
      </p:pic>
    </p:spTree>
    <p:extLst>
      <p:ext uri="{BB962C8B-B14F-4D97-AF65-F5344CB8AC3E}">
        <p14:creationId xmlns:p14="http://schemas.microsoft.com/office/powerpoint/2010/main" val="3340711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24EB23-BA2C-3EE8-C338-AF2EFBC43C6B}"/>
              </a:ext>
            </a:extLst>
          </p:cNvPr>
          <p:cNvSpPr>
            <a:spLocks noGrp="1"/>
          </p:cNvSpPr>
          <p:nvPr>
            <p:ph type="title"/>
          </p:nvPr>
        </p:nvSpPr>
        <p:spPr/>
        <p:txBody>
          <a:bodyPr/>
          <a:lstStyle/>
          <a:p>
            <a:r>
              <a:rPr lang="en-US" b="1"/>
              <a:t>Company Overview &amp; Key Statistics</a:t>
            </a:r>
            <a:endParaRPr lang="en-CA" b="1"/>
          </a:p>
        </p:txBody>
      </p:sp>
      <p:sp>
        <p:nvSpPr>
          <p:cNvPr id="6" name="Footer Placeholder 5">
            <a:extLst>
              <a:ext uri="{FF2B5EF4-FFF2-40B4-BE49-F238E27FC236}">
                <a16:creationId xmlns:a16="http://schemas.microsoft.com/office/drawing/2014/main" id="{C4CFB0F3-0142-F484-28CD-E8DB4334CD66}"/>
              </a:ext>
            </a:extLst>
          </p:cNvPr>
          <p:cNvSpPr>
            <a:spLocks noGrp="1"/>
          </p:cNvSpPr>
          <p:nvPr>
            <p:ph type="ftr" sz="quarter" idx="3"/>
          </p:nvPr>
        </p:nvSpPr>
        <p:spPr/>
        <p:txBody>
          <a:bodyPr/>
          <a:lstStyle/>
          <a:p>
            <a:r>
              <a:rPr lang="en-US">
                <a:ea typeface="LF_Kai"/>
              </a:rPr>
              <a:t>Source(s): Company filings, 4 Traders Market Screener</a:t>
            </a:r>
            <a:endParaRPr lang="en-CA"/>
          </a:p>
        </p:txBody>
      </p:sp>
      <p:sp>
        <p:nvSpPr>
          <p:cNvPr id="7" name="Content Placeholder 6">
            <a:extLst>
              <a:ext uri="{FF2B5EF4-FFF2-40B4-BE49-F238E27FC236}">
                <a16:creationId xmlns:a16="http://schemas.microsoft.com/office/drawing/2014/main" id="{6D4237B6-7705-5D96-6F29-A04BC25965F7}"/>
              </a:ext>
            </a:extLst>
          </p:cNvPr>
          <p:cNvSpPr>
            <a:spLocks noGrp="1"/>
          </p:cNvSpPr>
          <p:nvPr>
            <p:ph sz="quarter" idx="18"/>
          </p:nvPr>
        </p:nvSpPr>
        <p:spPr/>
        <p:txBody>
          <a:bodyPr/>
          <a:lstStyle/>
          <a:p>
            <a:r>
              <a:rPr lang="en-US"/>
              <a:t>Company Overview</a:t>
            </a:r>
            <a:endParaRPr lang="en-CA"/>
          </a:p>
        </p:txBody>
      </p:sp>
      <p:sp>
        <p:nvSpPr>
          <p:cNvPr id="8" name="Content Placeholder 7">
            <a:extLst>
              <a:ext uri="{FF2B5EF4-FFF2-40B4-BE49-F238E27FC236}">
                <a16:creationId xmlns:a16="http://schemas.microsoft.com/office/drawing/2014/main" id="{62F85414-96B7-7F10-D7EC-68887CA2C89E}"/>
              </a:ext>
            </a:extLst>
          </p:cNvPr>
          <p:cNvSpPr>
            <a:spLocks noGrp="1"/>
          </p:cNvSpPr>
          <p:nvPr>
            <p:ph sz="quarter" idx="19"/>
          </p:nvPr>
        </p:nvSpPr>
        <p:spPr/>
        <p:txBody>
          <a:bodyPr/>
          <a:lstStyle/>
          <a:p>
            <a:r>
              <a:rPr lang="en-US"/>
              <a:t>Key Statistics </a:t>
            </a:r>
            <a:endParaRPr lang="en-CA"/>
          </a:p>
        </p:txBody>
      </p:sp>
      <p:graphicFrame>
        <p:nvGraphicFramePr>
          <p:cNvPr id="17" name="Content Placeholder 16">
            <a:extLst>
              <a:ext uri="{FF2B5EF4-FFF2-40B4-BE49-F238E27FC236}">
                <a16:creationId xmlns:a16="http://schemas.microsoft.com/office/drawing/2014/main" id="{F88CACFC-BA76-2CBB-0389-032925E40B11}"/>
              </a:ext>
            </a:extLst>
          </p:cNvPr>
          <p:cNvGraphicFramePr>
            <a:graphicFrameLocks noGrp="1"/>
          </p:cNvGraphicFramePr>
          <p:nvPr>
            <p:ph sz="quarter" idx="15"/>
            <p:extLst>
              <p:ext uri="{D42A27DB-BD31-4B8C-83A1-F6EECF244321}">
                <p14:modId xmlns:p14="http://schemas.microsoft.com/office/powerpoint/2010/main" val="2462147147"/>
              </p:ext>
            </p:extLst>
          </p:nvPr>
        </p:nvGraphicFramePr>
        <p:xfrm>
          <a:off x="5118607" y="1406876"/>
          <a:ext cx="4608576" cy="4375430"/>
        </p:xfrm>
        <a:graphic>
          <a:graphicData uri="http://schemas.openxmlformats.org/drawingml/2006/table">
            <a:tbl>
              <a:tblPr/>
              <a:tblGrid>
                <a:gridCol w="2894275">
                  <a:extLst>
                    <a:ext uri="{9D8B030D-6E8A-4147-A177-3AD203B41FA5}">
                      <a16:colId xmlns:a16="http://schemas.microsoft.com/office/drawing/2014/main" val="1333618142"/>
                    </a:ext>
                  </a:extLst>
                </a:gridCol>
                <a:gridCol w="1714301">
                  <a:extLst>
                    <a:ext uri="{9D8B030D-6E8A-4147-A177-3AD203B41FA5}">
                      <a16:colId xmlns:a16="http://schemas.microsoft.com/office/drawing/2014/main" val="3571352956"/>
                    </a:ext>
                  </a:extLst>
                </a:gridCol>
              </a:tblGrid>
              <a:tr h="437543">
                <a:tc>
                  <a:txBody>
                    <a:bodyPr/>
                    <a:lstStyle/>
                    <a:p>
                      <a:pPr algn="l" fontAlgn="b">
                        <a:buNone/>
                      </a:pPr>
                      <a:r>
                        <a:rPr lang="en-CA" sz="1200" b="0" i="0" u="none" strike="noStrike">
                          <a:solidFill>
                            <a:srgbClr val="000000"/>
                          </a:solidFill>
                          <a:effectLst/>
                          <a:latin typeface="Arial"/>
                        </a:rPr>
                        <a:t>52 Week Range</a:t>
                      </a:r>
                      <a:endParaRPr lang="en-CA" sz="12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chemeClr val="tx1"/>
                          </a:solidFill>
                          <a:effectLst/>
                        </a:rPr>
                        <a:t>$75.17 – $187.50</a:t>
                      </a:r>
                      <a:endParaRPr lang="en-US">
                        <a:solidFill>
                          <a:schemeClr val="tx1"/>
                        </a:solidFill>
                      </a:endParaRP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25760134"/>
                  </a:ext>
                </a:extLst>
              </a:tr>
              <a:tr h="437543">
                <a:tc>
                  <a:txBody>
                    <a:bodyPr/>
                    <a:lstStyle/>
                    <a:p>
                      <a:pPr algn="l" fontAlgn="b">
                        <a:buNone/>
                      </a:pPr>
                      <a:r>
                        <a:rPr lang="en-CA" sz="1200" b="0" i="0" u="none" strike="noStrike">
                          <a:solidFill>
                            <a:srgbClr val="000000"/>
                          </a:solidFill>
                          <a:effectLst/>
                          <a:latin typeface="Arial"/>
                        </a:rPr>
                        <a:t>Volume</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a:solidFill>
                            <a:schemeClr val="tx1"/>
                          </a:solidFill>
                        </a:rPr>
                        <a:t>2,344,818</a:t>
                      </a:r>
                      <a:endParaRPr lang="en-US">
                        <a:solidFill>
                          <a:schemeClr val="tx1"/>
                        </a:solidFill>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595483696"/>
                  </a:ext>
                </a:extLst>
              </a:tr>
              <a:tr h="437543">
                <a:tc>
                  <a:txBody>
                    <a:bodyPr/>
                    <a:lstStyle/>
                    <a:p>
                      <a:pPr algn="l" fontAlgn="b">
                        <a:buNone/>
                      </a:pPr>
                      <a:r>
                        <a:rPr lang="en-CA" sz="1200" b="0" i="0" u="none" strike="noStrike">
                          <a:solidFill>
                            <a:srgbClr val="000000"/>
                          </a:solidFill>
                          <a:effectLst/>
                          <a:latin typeface="Arial"/>
                        </a:rPr>
                        <a:t>Market Cap</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0" i="0" u="none" strike="noStrike" noProof="0">
                          <a:solidFill>
                            <a:schemeClr val="tx1"/>
                          </a:solidFill>
                          <a:effectLst/>
                          <a:latin typeface="+mn-lt"/>
                        </a:rPr>
                        <a:t>78.65B</a:t>
                      </a:r>
                      <a:endParaRPr lang="en-US" sz="1100" b="0">
                        <a:solidFill>
                          <a:schemeClr val="tx1"/>
                        </a:solidFill>
                        <a:latin typeface="+mn-lt"/>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27389262"/>
                  </a:ext>
                </a:extLst>
              </a:tr>
              <a:tr h="437543">
                <a:tc>
                  <a:txBody>
                    <a:bodyPr/>
                    <a:lstStyle/>
                    <a:p>
                      <a:pPr algn="l" fontAlgn="b">
                        <a:buNone/>
                      </a:pPr>
                      <a:r>
                        <a:rPr lang="en-CA" sz="1200" b="0" i="0" u="none" strike="noStrike">
                          <a:solidFill>
                            <a:srgbClr val="000000"/>
                          </a:solidFill>
                          <a:effectLst/>
                          <a:latin typeface="Arial"/>
                        </a:rPr>
                        <a:t>Beta (5Y Monthly)</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0" i="0" u="none" strike="noStrike" noProof="0">
                          <a:solidFill>
                            <a:schemeClr val="tx1"/>
                          </a:solidFill>
                          <a:effectLst/>
                          <a:latin typeface="+mn-lt"/>
                        </a:rPr>
                        <a:t>0.45</a:t>
                      </a:r>
                      <a:endParaRPr lang="en-US" sz="1100" b="0">
                        <a:solidFill>
                          <a:schemeClr val="tx1"/>
                        </a:solidFill>
                        <a:latin typeface="+mn-lt"/>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73255839"/>
                  </a:ext>
                </a:extLst>
              </a:tr>
              <a:tr h="437543">
                <a:tc>
                  <a:txBody>
                    <a:bodyPr/>
                    <a:lstStyle/>
                    <a:p>
                      <a:pPr algn="l" fontAlgn="b">
                        <a:buNone/>
                      </a:pPr>
                      <a:r>
                        <a:rPr lang="en-CA" sz="1200" b="0" i="0" u="none" strike="noStrike">
                          <a:solidFill>
                            <a:srgbClr val="000000"/>
                          </a:solidFill>
                          <a:effectLst/>
                          <a:latin typeface="Arial"/>
                        </a:rPr>
                        <a:t>PE Ratio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0" i="0" u="none" strike="noStrike" noProof="0">
                          <a:solidFill>
                            <a:schemeClr val="tx1"/>
                          </a:solidFill>
                          <a:effectLst/>
                          <a:latin typeface="+mn-lt"/>
                        </a:rPr>
                        <a:t>26.44</a:t>
                      </a:r>
                      <a:endParaRPr lang="en-US" sz="1100" b="0">
                        <a:solidFill>
                          <a:schemeClr val="tx1"/>
                        </a:solidFill>
                        <a:latin typeface="+mn-lt"/>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31341143"/>
                  </a:ext>
                </a:extLst>
              </a:tr>
              <a:tr h="437543">
                <a:tc>
                  <a:txBody>
                    <a:bodyPr/>
                    <a:lstStyle/>
                    <a:p>
                      <a:pPr algn="l" fontAlgn="b">
                        <a:buNone/>
                      </a:pPr>
                      <a:r>
                        <a:rPr lang="en-CA" sz="1200" b="0" i="0" u="none" strike="noStrike">
                          <a:solidFill>
                            <a:srgbClr val="000000"/>
                          </a:solidFill>
                          <a:effectLst/>
                          <a:latin typeface="Arial"/>
                        </a:rPr>
                        <a:t>EPS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0" i="0" u="none" strike="noStrike" noProof="0">
                          <a:solidFill>
                            <a:schemeClr val="tx1"/>
                          </a:solidFill>
                          <a:effectLst/>
                          <a:latin typeface="+mn-lt"/>
                        </a:rPr>
                        <a:t>6.05</a:t>
                      </a:r>
                      <a:endParaRPr lang="en-US" sz="1100" b="0">
                        <a:solidFill>
                          <a:schemeClr val="tx1"/>
                        </a:solidFill>
                        <a:latin typeface="+mn-lt"/>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7196960"/>
                  </a:ext>
                </a:extLst>
              </a:tr>
              <a:tr h="437543">
                <a:tc>
                  <a:txBody>
                    <a:bodyPr/>
                    <a:lstStyle/>
                    <a:p>
                      <a:pPr algn="l" fontAlgn="b">
                        <a:buNone/>
                      </a:pPr>
                      <a:r>
                        <a:rPr lang="en-CA" sz="1200" b="0" i="0" u="none" strike="noStrike">
                          <a:solidFill>
                            <a:srgbClr val="000000"/>
                          </a:solidFill>
                          <a:effectLst/>
                          <a:latin typeface="Arial"/>
                        </a:rPr>
                        <a:t>Forward Dividend Yield</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0" i="0" u="none" strike="noStrike" noProof="0">
                          <a:solidFill>
                            <a:schemeClr val="tx1"/>
                          </a:solidFill>
                          <a:effectLst/>
                          <a:latin typeface="+mn-lt"/>
                        </a:rPr>
                        <a:t>1.03%</a:t>
                      </a:r>
                      <a:endParaRPr lang="en-US" sz="1100" b="0">
                        <a:solidFill>
                          <a:schemeClr val="tx1"/>
                        </a:solidFill>
                        <a:latin typeface="+mn-lt"/>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35043879"/>
                  </a:ext>
                </a:extLst>
              </a:tr>
              <a:tr h="437543">
                <a:tc>
                  <a:txBody>
                    <a:bodyPr/>
                    <a:lstStyle/>
                    <a:p>
                      <a:pPr algn="l" fontAlgn="b">
                        <a:buNone/>
                      </a:pPr>
                      <a:r>
                        <a:rPr lang="en-CA" sz="1200" b="0" i="0" u="none" strike="noStrike">
                          <a:solidFill>
                            <a:srgbClr val="000000"/>
                          </a:solidFill>
                          <a:effectLst/>
                          <a:latin typeface="Arial"/>
                        </a:rPr>
                        <a:t>1-Year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100" b="0" i="0" u="none" strike="noStrike">
                          <a:solidFill>
                            <a:schemeClr val="tx1"/>
                          </a:solidFill>
                          <a:effectLst/>
                          <a:latin typeface="+mn-lt"/>
                        </a:rPr>
                        <a:t>87%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73833882"/>
                  </a:ext>
                </a:extLst>
              </a:tr>
              <a:tr h="437543">
                <a:tc>
                  <a:txBody>
                    <a:bodyPr/>
                    <a:lstStyle/>
                    <a:p>
                      <a:pPr algn="l" fontAlgn="b">
                        <a:buNone/>
                      </a:pPr>
                      <a:r>
                        <a:rPr lang="en-CA" sz="1200" b="0" i="0" u="none" strike="noStrike">
                          <a:solidFill>
                            <a:srgbClr val="000000"/>
                          </a:solidFill>
                          <a:effectLst/>
                          <a:latin typeface="Arial"/>
                        </a:rPr>
                        <a:t>3-Year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100" b="0" i="0" u="none" strike="noStrike">
                          <a:solidFill>
                            <a:schemeClr val="tx1"/>
                          </a:solidFill>
                          <a:effectLst/>
                          <a:latin typeface="+mn-lt"/>
                        </a:rPr>
                        <a:t>280%</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118043186"/>
                  </a:ext>
                </a:extLst>
              </a:tr>
              <a:tr h="437543">
                <a:tc>
                  <a:txBody>
                    <a:bodyPr/>
                    <a:lstStyle/>
                    <a:p>
                      <a:pPr algn="l" fontAlgn="b">
                        <a:buNone/>
                      </a:pPr>
                      <a:r>
                        <a:rPr lang="en-CA" sz="1200" b="0" i="0" u="none" strike="noStrike">
                          <a:solidFill>
                            <a:srgbClr val="000000"/>
                          </a:solidFill>
                          <a:effectLst/>
                          <a:latin typeface="Arial"/>
                        </a:rPr>
                        <a:t>5-Year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100" b="0" i="0" u="none" strike="noStrike">
                          <a:solidFill>
                            <a:schemeClr val="tx1"/>
                          </a:solidFill>
                          <a:effectLst/>
                          <a:latin typeface="+mn-lt"/>
                        </a:rPr>
                        <a:t>98%</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27387897"/>
                  </a:ext>
                </a:extLst>
              </a:tr>
            </a:tbl>
          </a:graphicData>
        </a:graphic>
      </p:graphicFrame>
      <p:sp>
        <p:nvSpPr>
          <p:cNvPr id="9" name="Content Placeholder 8">
            <a:extLst>
              <a:ext uri="{FF2B5EF4-FFF2-40B4-BE49-F238E27FC236}">
                <a16:creationId xmlns:a16="http://schemas.microsoft.com/office/drawing/2014/main" id="{0D0A3837-694D-443C-AA0A-61412D30F126}"/>
              </a:ext>
            </a:extLst>
          </p:cNvPr>
          <p:cNvSpPr>
            <a:spLocks noGrp="1"/>
          </p:cNvSpPr>
          <p:nvPr>
            <p:ph sz="quarter" idx="14"/>
          </p:nvPr>
        </p:nvSpPr>
        <p:spPr>
          <a:xfrm>
            <a:off x="325338" y="1471925"/>
            <a:ext cx="4597211" cy="4320339"/>
          </a:xfrm>
        </p:spPr>
        <p:txBody>
          <a:bodyPr/>
          <a:lstStyle/>
          <a:p>
            <a:pPr>
              <a:spcAft>
                <a:spcPts val="0"/>
              </a:spcAft>
            </a:pPr>
            <a:r>
              <a:rPr lang="en-US">
                <a:ea typeface="+mn-lt"/>
                <a:cs typeface="+mn-lt"/>
              </a:rPr>
              <a:t>Founded in 1957 in Cobalt, Ontario</a:t>
            </a:r>
          </a:p>
          <a:p>
            <a:pPr>
              <a:spcAft>
                <a:spcPts val="0"/>
              </a:spcAft>
            </a:pPr>
            <a:r>
              <a:rPr lang="en-US">
                <a:ea typeface="+mn-lt"/>
                <a:cs typeface="+mn-lt"/>
              </a:rPr>
              <a:t>Agnico Eagle Mines Ltd. (TSX/NYSE: AEM) is a senior gold producer focused exclusively on gold production, exploration, and mine development.</a:t>
            </a:r>
            <a:endParaRPr lang="en-US"/>
          </a:p>
          <a:p>
            <a:pPr>
              <a:spcAft>
                <a:spcPts val="0"/>
              </a:spcAft>
            </a:pPr>
            <a:r>
              <a:rPr lang="en-US">
                <a:ea typeface="+mn-lt"/>
                <a:cs typeface="+mn-lt"/>
              </a:rPr>
              <a:t>Operations span Canada, Australia, Finland, and Mexico, with  approximately 80% of gold production from Canadian mines.</a:t>
            </a:r>
            <a:endParaRPr lang="en-US"/>
          </a:p>
          <a:p>
            <a:pPr>
              <a:spcAft>
                <a:spcPts val="0"/>
              </a:spcAft>
            </a:pPr>
            <a:r>
              <a:rPr lang="en-US">
                <a:ea typeface="+mn-lt"/>
                <a:cs typeface="+mn-lt"/>
              </a:rPr>
              <a:t>In 2024, Agnico produced 3.49 million ounces of gold (873.8koz in Q1 2025), making it one of the world’s largest pure gold producers.</a:t>
            </a:r>
            <a:endParaRPr lang="en-US"/>
          </a:p>
          <a:p>
            <a:pPr>
              <a:spcAft>
                <a:spcPts val="0"/>
              </a:spcAft>
            </a:pPr>
            <a:r>
              <a:rPr lang="en-US">
                <a:ea typeface="+mn-lt"/>
                <a:cs typeface="+mn-lt"/>
              </a:rPr>
              <a:t>Key assets include Detour Lake, Canadian </a:t>
            </a:r>
            <a:r>
              <a:rPr lang="en-US" err="1">
                <a:ea typeface="+mn-lt"/>
                <a:cs typeface="+mn-lt"/>
              </a:rPr>
              <a:t>Malartic</a:t>
            </a:r>
            <a:r>
              <a:rPr lang="en-US">
                <a:ea typeface="+mn-lt"/>
                <a:cs typeface="+mn-lt"/>
              </a:rPr>
              <a:t>, LaRonde, </a:t>
            </a:r>
            <a:r>
              <a:rPr lang="en-US" err="1">
                <a:ea typeface="+mn-lt"/>
                <a:cs typeface="+mn-lt"/>
              </a:rPr>
              <a:t>Meliadine</a:t>
            </a:r>
            <a:r>
              <a:rPr lang="en-US">
                <a:ea typeface="+mn-lt"/>
                <a:cs typeface="+mn-lt"/>
              </a:rPr>
              <a:t>, Fosterville, and </a:t>
            </a:r>
            <a:r>
              <a:rPr lang="en-US" err="1">
                <a:ea typeface="+mn-lt"/>
                <a:cs typeface="+mn-lt"/>
              </a:rPr>
              <a:t>Kittila</a:t>
            </a:r>
            <a:r>
              <a:rPr lang="en-US">
                <a:ea typeface="+mn-lt"/>
                <a:cs typeface="+mn-lt"/>
              </a:rPr>
              <a:t>.</a:t>
            </a:r>
            <a:endParaRPr lang="en-US"/>
          </a:p>
          <a:p>
            <a:pPr>
              <a:spcAft>
                <a:spcPts val="0"/>
              </a:spcAft>
            </a:pPr>
            <a:r>
              <a:rPr lang="en-US">
                <a:ea typeface="+mn-lt"/>
                <a:cs typeface="+mn-lt"/>
              </a:rPr>
              <a:t>Key developments:</a:t>
            </a:r>
            <a:endParaRPr lang="en-US"/>
          </a:p>
          <a:p>
            <a:pPr>
              <a:spcAft>
                <a:spcPts val="0"/>
              </a:spcAft>
            </a:pPr>
            <a:r>
              <a:rPr lang="en-US">
                <a:ea typeface="+mn-lt"/>
                <a:cs typeface="+mn-lt"/>
              </a:rPr>
              <a:t>Record 54.3Moz in gold reserves as of 2024.</a:t>
            </a:r>
            <a:endParaRPr lang="en-US"/>
          </a:p>
          <a:p>
            <a:pPr>
              <a:spcAft>
                <a:spcPts val="0"/>
              </a:spcAft>
            </a:pPr>
            <a:r>
              <a:rPr lang="en-US">
                <a:ea typeface="+mn-lt"/>
                <a:cs typeface="+mn-lt"/>
              </a:rPr>
              <a:t>Development of Odyssey, Upper Beaver, and </a:t>
            </a:r>
            <a:r>
              <a:rPr lang="en-US" err="1">
                <a:ea typeface="+mn-lt"/>
                <a:cs typeface="+mn-lt"/>
              </a:rPr>
              <a:t>Wasamac</a:t>
            </a:r>
            <a:r>
              <a:rPr lang="en-US">
                <a:ea typeface="+mn-lt"/>
                <a:cs typeface="+mn-lt"/>
              </a:rPr>
              <a:t> projects.</a:t>
            </a:r>
            <a:endParaRPr lang="en-US"/>
          </a:p>
          <a:p>
            <a:pPr>
              <a:spcAft>
                <a:spcPts val="0"/>
              </a:spcAft>
            </a:pPr>
            <a:r>
              <a:rPr lang="en-US">
                <a:ea typeface="+mn-lt"/>
                <a:cs typeface="+mn-lt"/>
              </a:rPr>
              <a:t>Growth strategy focused on expanding Canadian production.</a:t>
            </a:r>
          </a:p>
          <a:p>
            <a:pPr marL="182880">
              <a:spcAft>
                <a:spcPts val="0"/>
              </a:spcAft>
            </a:pPr>
            <a:endParaRPr lang="en-US">
              <a:cs typeface="Arial"/>
            </a:endParaRPr>
          </a:p>
        </p:txBody>
      </p:sp>
    </p:spTree>
    <p:extLst>
      <p:ext uri="{BB962C8B-B14F-4D97-AF65-F5344CB8AC3E}">
        <p14:creationId xmlns:p14="http://schemas.microsoft.com/office/powerpoint/2010/main" val="41983881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7DB4-015D-560D-4BC7-F61C21A292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4C5919-B9B9-D311-27A0-E39633C66FC7}"/>
              </a:ext>
            </a:extLst>
          </p:cNvPr>
          <p:cNvSpPr>
            <a:spLocks noGrp="1"/>
          </p:cNvSpPr>
          <p:nvPr>
            <p:ph type="body" sz="quarter" idx="12"/>
          </p:nvPr>
        </p:nvSpPr>
        <p:spPr/>
        <p:txBody>
          <a:bodyPr/>
          <a:lstStyle/>
          <a:p>
            <a:r>
              <a:rPr lang="en-CA">
                <a:cs typeface="Arial"/>
              </a:rPr>
              <a:t>Gold</a:t>
            </a:r>
          </a:p>
        </p:txBody>
      </p:sp>
      <p:sp>
        <p:nvSpPr>
          <p:cNvPr id="3" name="Footer Placeholder 2">
            <a:extLst>
              <a:ext uri="{FF2B5EF4-FFF2-40B4-BE49-F238E27FC236}">
                <a16:creationId xmlns:a16="http://schemas.microsoft.com/office/drawing/2014/main" id="{7B980DE6-CD14-E47A-D3CF-5D0391C19199}"/>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0671AED7-91C0-CC4B-9A62-9FFE5A5BD2D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533E964-CE80-A066-BDAC-3CE96D6E95A7}"/>
              </a:ext>
            </a:extLst>
          </p:cNvPr>
          <p:cNvSpPr>
            <a:spLocks noGrp="1"/>
          </p:cNvSpPr>
          <p:nvPr>
            <p:ph type="title"/>
          </p:nvPr>
        </p:nvSpPr>
        <p:spPr/>
        <p:txBody>
          <a:bodyPr/>
          <a:lstStyle/>
          <a:p>
            <a:r>
              <a:rPr lang="en-US" b="1">
                <a:cs typeface="Arial"/>
              </a:rPr>
              <a:t>Proven &amp; Probable Mineral Resources - Gold</a:t>
            </a:r>
            <a:endParaRPr lang="en-US" b="1"/>
          </a:p>
        </p:txBody>
      </p:sp>
      <p:pic>
        <p:nvPicPr>
          <p:cNvPr id="7" name="Picture 6" descr="A table with numbers and text&#10;&#10;AI-generated content may be incorrect.">
            <a:extLst>
              <a:ext uri="{FF2B5EF4-FFF2-40B4-BE49-F238E27FC236}">
                <a16:creationId xmlns:a16="http://schemas.microsoft.com/office/drawing/2014/main" id="{096677D3-EABC-1F43-ACDA-A8454C0F2FD2}"/>
              </a:ext>
            </a:extLst>
          </p:cNvPr>
          <p:cNvPicPr>
            <a:picLocks noChangeAspect="1"/>
          </p:cNvPicPr>
          <p:nvPr/>
        </p:nvPicPr>
        <p:blipFill>
          <a:blip r:embed="rId2"/>
          <a:srcRect t="-47" r="-333" b="57992"/>
          <a:stretch>
            <a:fillRect/>
          </a:stretch>
        </p:blipFill>
        <p:spPr>
          <a:xfrm>
            <a:off x="326016" y="1576058"/>
            <a:ext cx="9405422" cy="4618181"/>
          </a:xfrm>
          <a:prstGeom prst="rect">
            <a:avLst/>
          </a:prstGeom>
        </p:spPr>
      </p:pic>
    </p:spTree>
    <p:extLst>
      <p:ext uri="{BB962C8B-B14F-4D97-AF65-F5344CB8AC3E}">
        <p14:creationId xmlns:p14="http://schemas.microsoft.com/office/powerpoint/2010/main" val="71128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4C396-B60C-9A5A-CE97-653F69428FD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23825B-74EA-DD1B-F85A-2793F4BDD579}"/>
              </a:ext>
            </a:extLst>
          </p:cNvPr>
          <p:cNvSpPr>
            <a:spLocks noGrp="1"/>
          </p:cNvSpPr>
          <p:nvPr>
            <p:ph type="body" sz="quarter" idx="12"/>
          </p:nvPr>
        </p:nvSpPr>
        <p:spPr/>
        <p:txBody>
          <a:bodyPr/>
          <a:lstStyle/>
          <a:p>
            <a:r>
              <a:rPr lang="en-CA">
                <a:cs typeface="Arial"/>
              </a:rPr>
              <a:t>Gold</a:t>
            </a:r>
          </a:p>
        </p:txBody>
      </p:sp>
      <p:sp>
        <p:nvSpPr>
          <p:cNvPr id="3" name="Footer Placeholder 2">
            <a:extLst>
              <a:ext uri="{FF2B5EF4-FFF2-40B4-BE49-F238E27FC236}">
                <a16:creationId xmlns:a16="http://schemas.microsoft.com/office/drawing/2014/main" id="{21B89FA2-1DDC-5449-515A-011FE539C00F}"/>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BC22AB88-D85F-3201-A7F1-2DA3E7DC7F9F}"/>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E0AD3681-927A-6D98-D411-5C749F7E8B76}"/>
              </a:ext>
            </a:extLst>
          </p:cNvPr>
          <p:cNvSpPr>
            <a:spLocks noGrp="1"/>
          </p:cNvSpPr>
          <p:nvPr>
            <p:ph type="title"/>
          </p:nvPr>
        </p:nvSpPr>
        <p:spPr/>
        <p:txBody>
          <a:bodyPr/>
          <a:lstStyle/>
          <a:p>
            <a:r>
              <a:rPr lang="en-US" b="1">
                <a:cs typeface="Arial"/>
              </a:rPr>
              <a:t>Proven &amp; Probable Mineral Resources - Gold</a:t>
            </a:r>
            <a:endParaRPr lang="en-US" b="1"/>
          </a:p>
        </p:txBody>
      </p:sp>
      <p:pic>
        <p:nvPicPr>
          <p:cNvPr id="7" name="Picture 6" descr="A table with numbers and text&#10;&#10;AI-generated content may be incorrect.">
            <a:extLst>
              <a:ext uri="{FF2B5EF4-FFF2-40B4-BE49-F238E27FC236}">
                <a16:creationId xmlns:a16="http://schemas.microsoft.com/office/drawing/2014/main" id="{E8830F4B-62C4-75A1-9F6E-366BF088293A}"/>
              </a:ext>
            </a:extLst>
          </p:cNvPr>
          <p:cNvPicPr>
            <a:picLocks noChangeAspect="1"/>
          </p:cNvPicPr>
          <p:nvPr/>
        </p:nvPicPr>
        <p:blipFill>
          <a:blip r:embed="rId2"/>
          <a:srcRect l="-228" t="41033" r="-333"/>
          <a:stretch>
            <a:fillRect/>
          </a:stretch>
        </p:blipFill>
        <p:spPr>
          <a:xfrm>
            <a:off x="290271" y="1233365"/>
            <a:ext cx="9346637" cy="6402694"/>
          </a:xfrm>
          <a:prstGeom prst="rect">
            <a:avLst/>
          </a:prstGeom>
        </p:spPr>
      </p:pic>
      <p:pic>
        <p:nvPicPr>
          <p:cNvPr id="9" name="Picture 8">
            <a:extLst>
              <a:ext uri="{FF2B5EF4-FFF2-40B4-BE49-F238E27FC236}">
                <a16:creationId xmlns:a16="http://schemas.microsoft.com/office/drawing/2014/main" id="{73F3F8C2-B7C0-B6E9-5A6A-C0374E8CC374}"/>
              </a:ext>
            </a:extLst>
          </p:cNvPr>
          <p:cNvPicPr>
            <a:picLocks noChangeAspect="1"/>
          </p:cNvPicPr>
          <p:nvPr/>
        </p:nvPicPr>
        <p:blipFill>
          <a:blip r:embed="rId3"/>
          <a:stretch>
            <a:fillRect/>
          </a:stretch>
        </p:blipFill>
        <p:spPr>
          <a:xfrm>
            <a:off x="330286" y="871415"/>
            <a:ext cx="9361518" cy="361950"/>
          </a:xfrm>
          <a:prstGeom prst="rect">
            <a:avLst/>
          </a:prstGeom>
        </p:spPr>
      </p:pic>
    </p:spTree>
    <p:extLst>
      <p:ext uri="{BB962C8B-B14F-4D97-AF65-F5344CB8AC3E}">
        <p14:creationId xmlns:p14="http://schemas.microsoft.com/office/powerpoint/2010/main" val="300894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7DB4-015D-560D-4BC7-F61C21A292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4C5919-B9B9-D311-27A0-E39633C66FC7}"/>
              </a:ext>
            </a:extLst>
          </p:cNvPr>
          <p:cNvSpPr>
            <a:spLocks noGrp="1"/>
          </p:cNvSpPr>
          <p:nvPr>
            <p:ph type="body" sz="quarter" idx="12"/>
          </p:nvPr>
        </p:nvSpPr>
        <p:spPr/>
        <p:txBody>
          <a:bodyPr/>
          <a:lstStyle/>
          <a:p>
            <a:r>
              <a:rPr lang="en-CA">
                <a:cs typeface="Arial"/>
              </a:rPr>
              <a:t>Gold</a:t>
            </a:r>
          </a:p>
        </p:txBody>
      </p:sp>
      <p:sp>
        <p:nvSpPr>
          <p:cNvPr id="3" name="Footer Placeholder 2">
            <a:extLst>
              <a:ext uri="{FF2B5EF4-FFF2-40B4-BE49-F238E27FC236}">
                <a16:creationId xmlns:a16="http://schemas.microsoft.com/office/drawing/2014/main" id="{7B980DE6-CD14-E47A-D3CF-5D0391C19199}"/>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0671AED7-91C0-CC4B-9A62-9FFE5A5BD2D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533E964-CE80-A066-BDAC-3CE96D6E95A7}"/>
              </a:ext>
            </a:extLst>
          </p:cNvPr>
          <p:cNvSpPr>
            <a:spLocks noGrp="1"/>
          </p:cNvSpPr>
          <p:nvPr>
            <p:ph type="title"/>
          </p:nvPr>
        </p:nvSpPr>
        <p:spPr/>
        <p:txBody>
          <a:bodyPr/>
          <a:lstStyle/>
          <a:p>
            <a:r>
              <a:rPr lang="en-US" b="1">
                <a:cs typeface="Arial"/>
              </a:rPr>
              <a:t>Proven &amp; Probable Mineral Resources - Gold</a:t>
            </a:r>
            <a:endParaRPr lang="en-US" b="1"/>
          </a:p>
        </p:txBody>
      </p:sp>
      <p:pic>
        <p:nvPicPr>
          <p:cNvPr id="8" name="Picture 7" descr="A table with numbers and a few black and white text&#10;&#10;AI-generated content may be incorrect.">
            <a:extLst>
              <a:ext uri="{FF2B5EF4-FFF2-40B4-BE49-F238E27FC236}">
                <a16:creationId xmlns:a16="http://schemas.microsoft.com/office/drawing/2014/main" id="{38785CB9-AE53-10C3-81E8-2EE7ACB8FA28}"/>
              </a:ext>
            </a:extLst>
          </p:cNvPr>
          <p:cNvPicPr>
            <a:picLocks noChangeAspect="1"/>
          </p:cNvPicPr>
          <p:nvPr/>
        </p:nvPicPr>
        <p:blipFill>
          <a:blip r:embed="rId2"/>
          <a:stretch>
            <a:fillRect/>
          </a:stretch>
        </p:blipFill>
        <p:spPr>
          <a:xfrm>
            <a:off x="330262" y="1727114"/>
            <a:ext cx="9129476" cy="3707600"/>
          </a:xfrm>
          <a:prstGeom prst="rect">
            <a:avLst/>
          </a:prstGeom>
        </p:spPr>
      </p:pic>
    </p:spTree>
    <p:extLst>
      <p:ext uri="{BB962C8B-B14F-4D97-AF65-F5344CB8AC3E}">
        <p14:creationId xmlns:p14="http://schemas.microsoft.com/office/powerpoint/2010/main" val="3361907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0976E-1609-365B-A555-487866163C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56D97F-A968-BA69-755B-8D14E1078255}"/>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60A5C7DA-3DBF-57AC-667D-8B6107BFAD3F}"/>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8F474BB9-E1FD-3C44-8E41-79ADBFBA4FD8}"/>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21D4510-687D-5876-854D-B23093167A20}"/>
              </a:ext>
            </a:extLst>
          </p:cNvPr>
          <p:cNvSpPr>
            <a:spLocks noGrp="1"/>
          </p:cNvSpPr>
          <p:nvPr>
            <p:ph type="title"/>
          </p:nvPr>
        </p:nvSpPr>
        <p:spPr/>
        <p:txBody>
          <a:bodyPr/>
          <a:lstStyle/>
          <a:p>
            <a:r>
              <a:rPr lang="en-US" b="1">
                <a:cs typeface="Arial"/>
              </a:rPr>
              <a:t>Proven &amp; Probable Mineral Resources – Silver</a:t>
            </a:r>
            <a:endParaRPr lang="en-US" b="1"/>
          </a:p>
        </p:txBody>
      </p:sp>
      <p:pic>
        <p:nvPicPr>
          <p:cNvPr id="6" name="Picture 5">
            <a:extLst>
              <a:ext uri="{FF2B5EF4-FFF2-40B4-BE49-F238E27FC236}">
                <a16:creationId xmlns:a16="http://schemas.microsoft.com/office/drawing/2014/main" id="{B0454835-44BD-F47A-F213-7869A8C0518B}"/>
              </a:ext>
            </a:extLst>
          </p:cNvPr>
          <p:cNvPicPr>
            <a:picLocks noChangeAspect="1"/>
          </p:cNvPicPr>
          <p:nvPr/>
        </p:nvPicPr>
        <p:blipFill>
          <a:blip r:embed="rId2"/>
          <a:stretch>
            <a:fillRect/>
          </a:stretch>
        </p:blipFill>
        <p:spPr>
          <a:xfrm>
            <a:off x="295245" y="2667000"/>
            <a:ext cx="9466873" cy="2438400"/>
          </a:xfrm>
          <a:prstGeom prst="rect">
            <a:avLst/>
          </a:prstGeom>
        </p:spPr>
      </p:pic>
      <p:pic>
        <p:nvPicPr>
          <p:cNvPr id="9" name="Picture 8">
            <a:extLst>
              <a:ext uri="{FF2B5EF4-FFF2-40B4-BE49-F238E27FC236}">
                <a16:creationId xmlns:a16="http://schemas.microsoft.com/office/drawing/2014/main" id="{56AF23FA-54FA-EDC5-625C-2645B1D605CE}"/>
              </a:ext>
            </a:extLst>
          </p:cNvPr>
          <p:cNvPicPr>
            <a:picLocks noChangeAspect="1"/>
          </p:cNvPicPr>
          <p:nvPr/>
        </p:nvPicPr>
        <p:blipFill>
          <a:blip r:embed="rId3"/>
          <a:stretch>
            <a:fillRect/>
          </a:stretch>
        </p:blipFill>
        <p:spPr>
          <a:xfrm>
            <a:off x="330286" y="2394147"/>
            <a:ext cx="9314489" cy="361950"/>
          </a:xfrm>
          <a:prstGeom prst="rect">
            <a:avLst/>
          </a:prstGeom>
        </p:spPr>
      </p:pic>
    </p:spTree>
    <p:extLst>
      <p:ext uri="{BB962C8B-B14F-4D97-AF65-F5344CB8AC3E}">
        <p14:creationId xmlns:p14="http://schemas.microsoft.com/office/powerpoint/2010/main" val="1219137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94272-7C22-B0DA-26A2-DBC8AD14DE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FBA946-D18A-94AF-2963-A24379F9BD70}"/>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5E439EE2-E652-849E-736B-AFE45FB31A9B}"/>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6807CAC6-3710-6019-B097-518C9FF9CC5E}"/>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25BE5AF-5B35-3A51-6FA5-44F7833F574B}"/>
              </a:ext>
            </a:extLst>
          </p:cNvPr>
          <p:cNvSpPr>
            <a:spLocks noGrp="1"/>
          </p:cNvSpPr>
          <p:nvPr>
            <p:ph type="title"/>
          </p:nvPr>
        </p:nvSpPr>
        <p:spPr/>
        <p:txBody>
          <a:bodyPr/>
          <a:lstStyle/>
          <a:p>
            <a:r>
              <a:rPr lang="en-US" b="1">
                <a:cs typeface="Arial"/>
              </a:rPr>
              <a:t>Proven &amp; Probable Mineral Resources – Copper</a:t>
            </a:r>
            <a:endParaRPr lang="en-US" b="1"/>
          </a:p>
        </p:txBody>
      </p:sp>
      <p:pic>
        <p:nvPicPr>
          <p:cNvPr id="9" name="Picture 8">
            <a:extLst>
              <a:ext uri="{FF2B5EF4-FFF2-40B4-BE49-F238E27FC236}">
                <a16:creationId xmlns:a16="http://schemas.microsoft.com/office/drawing/2014/main" id="{D8D688CB-9A1B-B4E3-5737-2507FB4D915F}"/>
              </a:ext>
            </a:extLst>
          </p:cNvPr>
          <p:cNvPicPr>
            <a:picLocks noChangeAspect="1"/>
          </p:cNvPicPr>
          <p:nvPr/>
        </p:nvPicPr>
        <p:blipFill>
          <a:blip r:embed="rId2"/>
          <a:stretch>
            <a:fillRect/>
          </a:stretch>
        </p:blipFill>
        <p:spPr>
          <a:xfrm>
            <a:off x="330286" y="2394147"/>
            <a:ext cx="9314489" cy="361950"/>
          </a:xfrm>
          <a:prstGeom prst="rect">
            <a:avLst/>
          </a:prstGeom>
        </p:spPr>
      </p:pic>
      <p:pic>
        <p:nvPicPr>
          <p:cNvPr id="6" name="Picture 5">
            <a:extLst>
              <a:ext uri="{FF2B5EF4-FFF2-40B4-BE49-F238E27FC236}">
                <a16:creationId xmlns:a16="http://schemas.microsoft.com/office/drawing/2014/main" id="{1A9A9498-B7AE-7D97-0E12-DA1A7D6884F0}"/>
              </a:ext>
            </a:extLst>
          </p:cNvPr>
          <p:cNvPicPr>
            <a:picLocks noChangeAspect="1"/>
          </p:cNvPicPr>
          <p:nvPr/>
        </p:nvPicPr>
        <p:blipFill>
          <a:blip r:embed="rId3"/>
          <a:stretch>
            <a:fillRect/>
          </a:stretch>
        </p:blipFill>
        <p:spPr>
          <a:xfrm>
            <a:off x="329550" y="2755951"/>
            <a:ext cx="9300892" cy="2590800"/>
          </a:xfrm>
          <a:prstGeom prst="rect">
            <a:avLst/>
          </a:prstGeom>
        </p:spPr>
      </p:pic>
    </p:spTree>
    <p:extLst>
      <p:ext uri="{BB962C8B-B14F-4D97-AF65-F5344CB8AC3E}">
        <p14:creationId xmlns:p14="http://schemas.microsoft.com/office/powerpoint/2010/main" val="3591878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 with different colored circles&#10;&#10;AI-generated content may be incorrect.">
            <a:extLst>
              <a:ext uri="{FF2B5EF4-FFF2-40B4-BE49-F238E27FC236}">
                <a16:creationId xmlns:a16="http://schemas.microsoft.com/office/drawing/2014/main" id="{A654F660-6655-5A67-B865-4C7295A70118}"/>
              </a:ext>
            </a:extLst>
          </p:cNvPr>
          <p:cNvPicPr>
            <a:picLocks noChangeAspect="1"/>
          </p:cNvPicPr>
          <p:nvPr/>
        </p:nvPicPr>
        <p:blipFill>
          <a:blip r:embed="rId2"/>
          <a:stretch>
            <a:fillRect/>
          </a:stretch>
        </p:blipFill>
        <p:spPr>
          <a:xfrm>
            <a:off x="0" y="-1216"/>
            <a:ext cx="10128403" cy="7791125"/>
          </a:xfrm>
          <a:prstGeom prst="rect">
            <a:avLst/>
          </a:prstGeom>
        </p:spPr>
      </p:pic>
    </p:spTree>
    <p:extLst>
      <p:ext uri="{BB962C8B-B14F-4D97-AF65-F5344CB8AC3E}">
        <p14:creationId xmlns:p14="http://schemas.microsoft.com/office/powerpoint/2010/main" val="3895605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EBE01-CEE6-BDAB-E5B2-51B97263D34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3D0DB3F-72F0-C332-657D-CFBAC4E4B7EB}"/>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985FC38E-2D04-3663-7315-D0CDBD94034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0DAFC72B-7669-E4BC-BD49-3EABC428D4CA}"/>
              </a:ext>
            </a:extLst>
          </p:cNvPr>
          <p:cNvSpPr>
            <a:spLocks noGrp="1"/>
          </p:cNvSpPr>
          <p:nvPr>
            <p:ph type="title"/>
          </p:nvPr>
        </p:nvSpPr>
        <p:spPr/>
        <p:txBody>
          <a:bodyPr/>
          <a:lstStyle/>
          <a:p>
            <a:r>
              <a:rPr lang="en-US" b="1">
                <a:cs typeface="Arial"/>
              </a:rPr>
              <a:t>Proven &amp; Probable Mineral Resources - Zinc</a:t>
            </a:r>
            <a:endParaRPr lang="en-US" b="1"/>
          </a:p>
        </p:txBody>
      </p:sp>
      <p:pic>
        <p:nvPicPr>
          <p:cNvPr id="9" name="Picture 8">
            <a:extLst>
              <a:ext uri="{FF2B5EF4-FFF2-40B4-BE49-F238E27FC236}">
                <a16:creationId xmlns:a16="http://schemas.microsoft.com/office/drawing/2014/main" id="{BDB436AB-CF25-0E8A-0680-709613C99AE1}"/>
              </a:ext>
            </a:extLst>
          </p:cNvPr>
          <p:cNvPicPr>
            <a:picLocks noChangeAspect="1"/>
          </p:cNvPicPr>
          <p:nvPr/>
        </p:nvPicPr>
        <p:blipFill>
          <a:blip r:embed="rId2"/>
          <a:stretch>
            <a:fillRect/>
          </a:stretch>
        </p:blipFill>
        <p:spPr>
          <a:xfrm>
            <a:off x="330286" y="2394147"/>
            <a:ext cx="9314489" cy="361950"/>
          </a:xfrm>
          <a:prstGeom prst="rect">
            <a:avLst/>
          </a:prstGeom>
        </p:spPr>
      </p:pic>
      <p:pic>
        <p:nvPicPr>
          <p:cNvPr id="6" name="Picture 5">
            <a:extLst>
              <a:ext uri="{FF2B5EF4-FFF2-40B4-BE49-F238E27FC236}">
                <a16:creationId xmlns:a16="http://schemas.microsoft.com/office/drawing/2014/main" id="{106B63F1-3E34-4145-E5C2-3134273B9371}"/>
              </a:ext>
            </a:extLst>
          </p:cNvPr>
          <p:cNvPicPr>
            <a:picLocks noChangeAspect="1"/>
          </p:cNvPicPr>
          <p:nvPr/>
        </p:nvPicPr>
        <p:blipFill>
          <a:blip r:embed="rId3"/>
          <a:stretch>
            <a:fillRect/>
          </a:stretch>
        </p:blipFill>
        <p:spPr>
          <a:xfrm>
            <a:off x="320817" y="2757355"/>
            <a:ext cx="9339010" cy="1390650"/>
          </a:xfrm>
          <a:prstGeom prst="rect">
            <a:avLst/>
          </a:prstGeom>
        </p:spPr>
      </p:pic>
    </p:spTree>
    <p:extLst>
      <p:ext uri="{BB962C8B-B14F-4D97-AF65-F5344CB8AC3E}">
        <p14:creationId xmlns:p14="http://schemas.microsoft.com/office/powerpoint/2010/main" val="168788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13D5F-23BD-C081-F3D2-FEA057F500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C30E6D-B71D-1F31-7499-B53562628A60}"/>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38FB52E1-DAD1-749B-6D19-64340EB5BACD}"/>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FCBA20D2-2CC7-49BE-382E-CFF3E97225E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C57EF5C-396A-1498-A2DE-2456377D051A}"/>
              </a:ext>
            </a:extLst>
          </p:cNvPr>
          <p:cNvSpPr>
            <a:spLocks noGrp="1"/>
          </p:cNvSpPr>
          <p:nvPr>
            <p:ph type="title"/>
          </p:nvPr>
        </p:nvSpPr>
        <p:spPr/>
        <p:txBody>
          <a:bodyPr/>
          <a:lstStyle/>
          <a:p>
            <a:r>
              <a:rPr lang="en-US" b="1"/>
              <a:t>Asset Map</a:t>
            </a:r>
            <a:endParaRPr lang="en-US" b="1">
              <a:cs typeface="Arial"/>
            </a:endParaRPr>
          </a:p>
        </p:txBody>
      </p:sp>
      <p:pic>
        <p:nvPicPr>
          <p:cNvPr id="7" name="Picture 6" descr="A map of the world&#10;&#10;AI-generated content may be incorrect.">
            <a:extLst>
              <a:ext uri="{FF2B5EF4-FFF2-40B4-BE49-F238E27FC236}">
                <a16:creationId xmlns:a16="http://schemas.microsoft.com/office/drawing/2014/main" id="{3AC7B4F9-C526-5499-5474-180383D272DB}"/>
              </a:ext>
            </a:extLst>
          </p:cNvPr>
          <p:cNvPicPr>
            <a:picLocks noChangeAspect="1"/>
          </p:cNvPicPr>
          <p:nvPr/>
        </p:nvPicPr>
        <p:blipFill>
          <a:blip r:embed="rId2"/>
          <a:stretch>
            <a:fillRect/>
          </a:stretch>
        </p:blipFill>
        <p:spPr>
          <a:xfrm>
            <a:off x="1564812" y="1166376"/>
            <a:ext cx="6871674" cy="5749305"/>
          </a:xfrm>
          <a:prstGeom prst="rect">
            <a:avLst/>
          </a:prstGeom>
        </p:spPr>
      </p:pic>
    </p:spTree>
    <p:extLst>
      <p:ext uri="{BB962C8B-B14F-4D97-AF65-F5344CB8AC3E}">
        <p14:creationId xmlns:p14="http://schemas.microsoft.com/office/powerpoint/2010/main" val="3980248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7B42F-7620-D217-2454-1F8CACEC40AA}"/>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6CDBD1AB-1F8F-4A5F-2E32-A6F31B9A37B9}"/>
              </a:ext>
            </a:extLst>
          </p:cNvPr>
          <p:cNvSpPr>
            <a:spLocks noGrp="1"/>
          </p:cNvSpPr>
          <p:nvPr>
            <p:ph type="ftr" sz="quarter" idx="13"/>
          </p:nvPr>
        </p:nvSpPr>
        <p:spPr/>
        <p:txBody>
          <a:bodyPr/>
          <a:lstStyle/>
          <a:p>
            <a:r>
              <a:rPr lang="en-US"/>
              <a:t>Source(s): Company filings</a:t>
            </a:r>
            <a:endParaRPr lang="en-CA"/>
          </a:p>
        </p:txBody>
      </p:sp>
      <p:sp>
        <p:nvSpPr>
          <p:cNvPr id="4" name="Text Placeholder 3">
            <a:extLst>
              <a:ext uri="{FF2B5EF4-FFF2-40B4-BE49-F238E27FC236}">
                <a16:creationId xmlns:a16="http://schemas.microsoft.com/office/drawing/2014/main" id="{0CC5ED2A-296A-ABB4-AF6E-2EAE78050B23}"/>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FEF6AC34-53A5-2164-BCFE-D5CADE0FD02E}"/>
              </a:ext>
            </a:extLst>
          </p:cNvPr>
          <p:cNvSpPr>
            <a:spLocks noGrp="1"/>
          </p:cNvSpPr>
          <p:nvPr>
            <p:ph type="title"/>
          </p:nvPr>
        </p:nvSpPr>
        <p:spPr/>
        <p:txBody>
          <a:bodyPr/>
          <a:lstStyle/>
          <a:p>
            <a:r>
              <a:rPr lang="en-US" b="1"/>
              <a:t>Agnico Eagle Mining Operations and Production (Gold Ounces)</a:t>
            </a:r>
            <a:endParaRPr lang="en-CA" b="1"/>
          </a:p>
        </p:txBody>
      </p:sp>
      <p:pic>
        <p:nvPicPr>
          <p:cNvPr id="6" name="Picture 5">
            <a:extLst>
              <a:ext uri="{FF2B5EF4-FFF2-40B4-BE49-F238E27FC236}">
                <a16:creationId xmlns:a16="http://schemas.microsoft.com/office/drawing/2014/main" id="{046C9FDB-6AE2-14D2-6E0F-5CC775B5D833}"/>
              </a:ext>
            </a:extLst>
          </p:cNvPr>
          <p:cNvPicPr>
            <a:picLocks noChangeAspect="1"/>
          </p:cNvPicPr>
          <p:nvPr/>
        </p:nvPicPr>
        <p:blipFill>
          <a:blip r:embed="rId2"/>
          <a:stretch>
            <a:fillRect/>
          </a:stretch>
        </p:blipFill>
        <p:spPr>
          <a:xfrm>
            <a:off x="0" y="900467"/>
            <a:ext cx="10060059" cy="5971465"/>
          </a:xfrm>
          <a:prstGeom prst="rect">
            <a:avLst/>
          </a:prstGeom>
        </p:spPr>
      </p:pic>
    </p:spTree>
    <p:extLst>
      <p:ext uri="{BB962C8B-B14F-4D97-AF65-F5344CB8AC3E}">
        <p14:creationId xmlns:p14="http://schemas.microsoft.com/office/powerpoint/2010/main" val="3454591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Canada Operations: </a:t>
            </a:r>
            <a:r>
              <a:rPr lang="en-US" b="1">
                <a:ea typeface="+mj-lt"/>
                <a:cs typeface="+mj-lt"/>
              </a:rPr>
              <a:t>Detour Lake Mine</a:t>
            </a:r>
            <a:endParaRPr lang="en-US" b="1">
              <a:solidFill>
                <a:srgbClr val="003C60"/>
              </a:solidFill>
              <a:ea typeface="+mj-lt"/>
              <a:cs typeface="+mj-lt"/>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None/>
              <a:tabLst/>
            </a:pPr>
            <a:r>
              <a:rPr lang="en-CA">
                <a:latin typeface="Arial"/>
                <a:ea typeface="LF_Kai"/>
                <a:cs typeface="Arial"/>
              </a:rPr>
              <a:t>2052</a:t>
            </a: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guidance (oz)</a:t>
            </a:r>
          </a:p>
          <a:p>
            <a:pPr marL="0" marR="0" indent="0" algn="ctr" defTabSz="1081088">
              <a:lnSpc>
                <a:spcPct val="100000"/>
              </a:lnSpc>
              <a:spcBef>
                <a:spcPct val="0"/>
              </a:spcBef>
              <a:spcAft>
                <a:spcPts val="1200"/>
              </a:spcAft>
              <a:buNone/>
              <a:tabLst/>
            </a:pPr>
            <a:r>
              <a:rPr lang="en-CA">
                <a:cs typeface="Arial"/>
              </a:rPr>
              <a:t>720,000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r>
              <a:rPr lang="en-US" b="1">
                <a:latin typeface="Arial"/>
                <a:ea typeface="LF_Kai"/>
                <a:cs typeface="Arial"/>
              </a:rPr>
              <a:t>)</a:t>
            </a:r>
          </a:p>
          <a:p>
            <a:pPr defTabSz="1081088">
              <a:spcAft>
                <a:spcPts val="1200"/>
              </a:spcAft>
            </a:pPr>
            <a:r>
              <a:rPr lang="en-US">
                <a:cs typeface="Arial"/>
              </a:rPr>
              <a:t>$775</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latin typeface="Arial"/>
                <a:ea typeface="LF_Kai"/>
                <a:cs typeface="Arial"/>
              </a:rPr>
              <a:t>19,051,000</a:t>
            </a:r>
            <a:endParaRPr lang="en-US">
              <a:latin typeface="Arial"/>
              <a:ea typeface="LF_Kai"/>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cs typeface="Arial"/>
              </a:rPr>
              <a:t>671,950</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endParaRPr lang="en-US" sz="1400">
              <a:ea typeface="+mn-lt"/>
              <a:cs typeface="+mn-lt"/>
            </a:endParaRPr>
          </a:p>
          <a:p>
            <a:pPr lvl="1">
              <a:buClr>
                <a:srgbClr val="8C8C8C"/>
              </a:buClr>
            </a:pPr>
            <a:r>
              <a:rPr lang="en-US" sz="1400" b="1">
                <a:ea typeface="+mn-lt"/>
                <a:cs typeface="+mn-lt"/>
              </a:rPr>
              <a:t>100% owned and operated</a:t>
            </a:r>
            <a:r>
              <a:rPr lang="en-US" sz="1400">
                <a:ea typeface="+mn-lt"/>
                <a:cs typeface="+mn-lt"/>
              </a:rPr>
              <a:t> by Agnico Eagle</a:t>
            </a:r>
            <a:endParaRPr lang="en-US" sz="1400"/>
          </a:p>
          <a:p>
            <a:pPr lvl="1">
              <a:buClr>
                <a:srgbClr val="8C8C8C"/>
              </a:buClr>
            </a:pPr>
            <a:r>
              <a:rPr lang="en-US" sz="1400">
                <a:ea typeface="+mn-lt"/>
                <a:cs typeface="+mn-lt"/>
              </a:rPr>
              <a:t>Located in </a:t>
            </a:r>
            <a:r>
              <a:rPr lang="en-US" sz="1400" b="1">
                <a:ea typeface="+mn-lt"/>
                <a:cs typeface="+mn-lt"/>
              </a:rPr>
              <a:t>northeastern Ontario, Canada</a:t>
            </a:r>
            <a:endParaRPr lang="en-US" sz="1400" b="1"/>
          </a:p>
          <a:p>
            <a:pPr lvl="1">
              <a:buClr>
                <a:srgbClr val="8C8C8C"/>
              </a:buClr>
            </a:pPr>
            <a:r>
              <a:rPr lang="en-US" sz="1400">
                <a:ea typeface="+mn-lt"/>
                <a:cs typeface="+mn-lt"/>
              </a:rPr>
              <a:t>One of the </a:t>
            </a:r>
            <a:r>
              <a:rPr lang="en-US" sz="1400" b="1">
                <a:ea typeface="+mn-lt"/>
                <a:cs typeface="+mn-lt"/>
              </a:rPr>
              <a:t>largest open-pit gold mines in North America</a:t>
            </a:r>
            <a:endParaRPr lang="en-US" sz="1400" b="1"/>
          </a:p>
          <a:p>
            <a:pPr lvl="1">
              <a:buClr>
                <a:srgbClr val="8C8C8C"/>
              </a:buClr>
            </a:pPr>
            <a:r>
              <a:rPr lang="en-US" sz="1400">
                <a:ea typeface="+mn-lt"/>
                <a:cs typeface="+mn-lt"/>
              </a:rPr>
              <a:t>Infrastructure includes </a:t>
            </a:r>
            <a:r>
              <a:rPr lang="en-US" sz="1400" b="1">
                <a:ea typeface="+mn-lt"/>
                <a:cs typeface="+mn-lt"/>
              </a:rPr>
              <a:t>large open pit</a:t>
            </a:r>
            <a:r>
              <a:rPr lang="en-US" sz="1400">
                <a:ea typeface="+mn-lt"/>
                <a:cs typeface="+mn-lt"/>
              </a:rPr>
              <a:t>, </a:t>
            </a:r>
            <a:r>
              <a:rPr lang="en-US" sz="1400" b="1">
                <a:ea typeface="+mn-lt"/>
                <a:cs typeface="+mn-lt"/>
              </a:rPr>
              <a:t>processing plant</a:t>
            </a:r>
            <a:r>
              <a:rPr lang="en-US" sz="1400">
                <a:ea typeface="+mn-lt"/>
                <a:cs typeface="+mn-lt"/>
              </a:rPr>
              <a:t>, and </a:t>
            </a:r>
            <a:r>
              <a:rPr lang="en-US" sz="1400" b="1">
                <a:ea typeface="+mn-lt"/>
                <a:cs typeface="+mn-lt"/>
              </a:rPr>
              <a:t>tailings facilities</a:t>
            </a:r>
            <a:endParaRPr lang="en-US" sz="1400" b="1"/>
          </a:p>
          <a:p>
            <a:pPr lvl="1">
              <a:buClr>
                <a:srgbClr val="8C8C8C"/>
              </a:buClr>
            </a:pPr>
            <a:r>
              <a:rPr lang="en-US" sz="1400">
                <a:ea typeface="+mn-lt"/>
                <a:cs typeface="+mn-lt"/>
              </a:rPr>
              <a:t>Core to Agnico’s </a:t>
            </a:r>
            <a:r>
              <a:rPr lang="en-US" sz="1400" b="1">
                <a:ea typeface="+mn-lt"/>
                <a:cs typeface="+mn-lt"/>
              </a:rPr>
              <a:t>Canada-focused growth strategy</a:t>
            </a:r>
            <a:endParaRPr lang="en-US" sz="1400" b="1"/>
          </a:p>
          <a:p>
            <a:pPr lvl="1">
              <a:buClr>
                <a:srgbClr val="8C8C8C"/>
              </a:buClr>
            </a:pPr>
            <a:r>
              <a:rPr lang="en-US" sz="1400">
                <a:ea typeface="+mn-lt"/>
                <a:cs typeface="+mn-lt"/>
              </a:rPr>
              <a:t>Focus on </a:t>
            </a:r>
            <a:r>
              <a:rPr lang="en-US" sz="1400" b="1">
                <a:ea typeface="+mn-lt"/>
                <a:cs typeface="+mn-lt"/>
              </a:rPr>
              <a:t>pit expansion</a:t>
            </a:r>
            <a:r>
              <a:rPr lang="en-US" sz="1400">
                <a:ea typeface="+mn-lt"/>
                <a:cs typeface="+mn-lt"/>
              </a:rPr>
              <a:t> and </a:t>
            </a:r>
            <a:r>
              <a:rPr lang="en-US" sz="1400" b="1">
                <a:ea typeface="+mn-lt"/>
                <a:cs typeface="+mn-lt"/>
              </a:rPr>
              <a:t>mill optimization</a:t>
            </a:r>
            <a:r>
              <a:rPr lang="en-US" sz="1400">
                <a:ea typeface="+mn-lt"/>
                <a:cs typeface="+mn-lt"/>
              </a:rPr>
              <a:t> to sustain low costs and extend production life</a:t>
            </a:r>
            <a:endParaRPr lang="en-US" sz="1400"/>
          </a:p>
          <a:p>
            <a:pPr lvl="1">
              <a:buClr>
                <a:srgbClr val="8C8C8C"/>
              </a:buClr>
            </a:pPr>
            <a:r>
              <a:rPr lang="en-US" sz="1400" b="1">
                <a:ea typeface="+mn-lt"/>
                <a:cs typeface="+mn-lt"/>
              </a:rPr>
              <a:t>Investor Highlight:</a:t>
            </a:r>
            <a:br>
              <a:rPr lang="en-US" sz="1400" b="1">
                <a:ea typeface="+mn-lt"/>
                <a:cs typeface="+mn-lt"/>
              </a:rPr>
            </a:br>
            <a:r>
              <a:rPr lang="en-US" sz="1400" b="1">
                <a:ea typeface="+mn-lt"/>
                <a:cs typeface="+mn-lt"/>
              </a:rPr>
              <a:t>Agnico’s largest, lowest-cost</a:t>
            </a:r>
            <a:r>
              <a:rPr lang="en-US" sz="1400">
                <a:ea typeface="+mn-lt"/>
                <a:cs typeface="+mn-lt"/>
              </a:rPr>
              <a:t> operation with a </a:t>
            </a:r>
            <a:r>
              <a:rPr lang="en-US" sz="1400" b="1">
                <a:ea typeface="+mn-lt"/>
                <a:cs typeface="+mn-lt"/>
              </a:rPr>
              <a:t>mine life to 2052</a:t>
            </a:r>
            <a:r>
              <a:rPr lang="en-US" sz="1400">
                <a:ea typeface="+mn-lt"/>
                <a:cs typeface="+mn-lt"/>
              </a:rPr>
              <a:t>, driving </a:t>
            </a:r>
            <a:r>
              <a:rPr lang="en-US" sz="1400" b="1">
                <a:ea typeface="+mn-lt"/>
                <a:cs typeface="+mn-lt"/>
              </a:rPr>
              <a:t>long-term free cash flow</a:t>
            </a:r>
            <a:r>
              <a:rPr lang="en-US" sz="1400">
                <a:ea typeface="+mn-lt"/>
                <a:cs typeface="+mn-lt"/>
              </a:rPr>
              <a:t> and supporting dividends from a </a:t>
            </a:r>
            <a:r>
              <a:rPr lang="en-US" sz="1400" b="1">
                <a:ea typeface="+mn-lt"/>
                <a:cs typeface="+mn-lt"/>
              </a:rPr>
              <a:t>stable jurisdiction</a:t>
            </a:r>
            <a:r>
              <a:rPr lang="en-US" sz="1400">
                <a:ea typeface="+mn-lt"/>
                <a:cs typeface="+mn-lt"/>
              </a:rPr>
              <a:t>.</a:t>
            </a:r>
            <a:endParaRPr lang="en-US"/>
          </a:p>
          <a:p>
            <a:endParaRPr lang="en-US"/>
          </a:p>
        </p:txBody>
      </p:sp>
    </p:spTree>
    <p:extLst>
      <p:ext uri="{BB962C8B-B14F-4D97-AF65-F5344CB8AC3E}">
        <p14:creationId xmlns:p14="http://schemas.microsoft.com/office/powerpoint/2010/main" val="1308844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Canada Operations: </a:t>
            </a:r>
            <a:r>
              <a:rPr lang="en-US" b="1">
                <a:ea typeface="+mj-lt"/>
                <a:cs typeface="+mj-lt"/>
              </a:rPr>
              <a:t>Canadian </a:t>
            </a:r>
            <a:r>
              <a:rPr lang="en-US" b="1" err="1">
                <a:ea typeface="+mj-lt"/>
                <a:cs typeface="+mj-lt"/>
              </a:rPr>
              <a:t>Malartic</a:t>
            </a:r>
            <a:r>
              <a:rPr lang="en-US" b="1">
                <a:ea typeface="+mj-lt"/>
                <a:cs typeface="+mj-lt"/>
              </a:rPr>
              <a:t> Complex</a:t>
            </a:r>
            <a:endParaRPr lang="en-US" b="1">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a:t>
            </a:r>
            <a:r>
              <a:rPr lang="en-US" b="1">
                <a:latin typeface="Arial"/>
                <a:ea typeface="LF_Kai"/>
                <a:cs typeface="Arial"/>
              </a:rPr>
              <a:t>life</a:t>
            </a:r>
            <a:endParaRPr lang="en-US" b="1"/>
          </a:p>
          <a:p>
            <a:pPr defTabSz="1081088"/>
            <a:r>
              <a:rPr lang="en-US">
                <a:cs typeface="Arial"/>
              </a:rPr>
              <a:t>2042</a:t>
            </a:r>
            <a:endParaRPr lang="en-US"/>
          </a:p>
          <a:p>
            <a:pPr marL="0" marR="0" indent="0" algn="ctr" defTabSz="1081088">
              <a:spcBef>
                <a:spcPct val="0"/>
              </a:spcBef>
              <a:spcAft>
                <a:spcPts val="1200"/>
              </a:spcAft>
              <a:buNone/>
              <a:tabLst/>
            </a:pPr>
            <a:endParaRPr lang="en-US"/>
          </a:p>
          <a:p>
            <a:pPr defTabSz="1081088">
              <a:spcAft>
                <a:spcPts val="1200"/>
              </a:spcAft>
            </a:pPr>
            <a:endParaRPr lang="en-CA" b="1">
              <a:cs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a:t>
            </a:r>
            <a:r>
              <a:rPr lang="en-US" b="1">
                <a:latin typeface="Arial"/>
                <a:ea typeface="LF_Kai"/>
                <a:cs typeface="Arial"/>
              </a:rPr>
              <a:t>guidance</a:t>
            </a:r>
            <a:r>
              <a:rPr kumimoji="0" lang="en-US" sz="1200" b="1" i="0" u="none" strike="noStrike" cap="none" normalizeH="0" baseline="0">
                <a:ln>
                  <a:noFill/>
                </a:ln>
                <a:effectLst/>
                <a:latin typeface="Arial"/>
                <a:ea typeface="LF_Kai"/>
                <a:cs typeface="Arial"/>
              </a:rPr>
              <a:t> (oz)</a:t>
            </a:r>
          </a:p>
          <a:p>
            <a:pPr marL="0" marR="0" indent="0" algn="ctr" defTabSz="1081088">
              <a:lnSpc>
                <a:spcPct val="100000"/>
              </a:lnSpc>
              <a:spcBef>
                <a:spcPct val="0"/>
              </a:spcBef>
              <a:spcAft>
                <a:spcPts val="1200"/>
              </a:spcAft>
              <a:buNone/>
              <a:tabLst/>
            </a:pPr>
            <a:r>
              <a:rPr lang="en-CA">
                <a:cs typeface="Arial"/>
              </a:rPr>
              <a:t>590,000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r>
              <a:rPr lang="en-US" b="1">
                <a:latin typeface="Arial"/>
                <a:ea typeface="LF_Kai"/>
                <a:cs typeface="Arial"/>
              </a:rPr>
              <a:t>)</a:t>
            </a:r>
          </a:p>
          <a:p>
            <a:pPr defTabSz="1081088">
              <a:spcAft>
                <a:spcPts val="1200"/>
              </a:spcAft>
            </a:pPr>
            <a:r>
              <a:rPr lang="en-US">
                <a:cs typeface="Arial"/>
              </a:rPr>
              <a:t>$995</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cs typeface="Arial"/>
              </a:rPr>
              <a:t>7,500,000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cs typeface="Arial"/>
              </a:rPr>
              <a:t>655,654</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pPr marL="0" indent="0">
              <a:buNone/>
            </a:pPr>
            <a:endParaRPr lang="en-US" sz="1400">
              <a:ea typeface="+mn-lt"/>
              <a:cs typeface="+mn-lt"/>
            </a:endParaRPr>
          </a:p>
          <a:p>
            <a:pPr lvl="1">
              <a:buClr>
                <a:srgbClr val="8C8C8C"/>
              </a:buClr>
            </a:pPr>
            <a:r>
              <a:rPr lang="en-US" sz="1400" b="1">
                <a:ea typeface="+mn-lt"/>
                <a:cs typeface="+mn-lt"/>
              </a:rPr>
              <a:t>Joint venture (Agnico 50%, operator)</a:t>
            </a:r>
            <a:endParaRPr lang="en-US" sz="1400" b="1"/>
          </a:p>
          <a:p>
            <a:pPr lvl="1">
              <a:buClr>
                <a:srgbClr val="8C8C8C"/>
              </a:buClr>
            </a:pPr>
            <a:r>
              <a:rPr lang="en-US" sz="1400">
                <a:ea typeface="+mn-lt"/>
                <a:cs typeface="+mn-lt"/>
              </a:rPr>
              <a:t>Located in </a:t>
            </a:r>
            <a:r>
              <a:rPr lang="en-US" sz="1400" b="1" err="1">
                <a:ea typeface="+mn-lt"/>
                <a:cs typeface="+mn-lt"/>
              </a:rPr>
              <a:t>Malartic</a:t>
            </a:r>
            <a:r>
              <a:rPr lang="en-US" sz="1400" b="1">
                <a:ea typeface="+mn-lt"/>
                <a:cs typeface="+mn-lt"/>
              </a:rPr>
              <a:t>, Quebec, Canada</a:t>
            </a:r>
            <a:endParaRPr lang="en-US" sz="1400" b="1"/>
          </a:p>
          <a:p>
            <a:pPr lvl="1">
              <a:buClr>
                <a:srgbClr val="8C8C8C"/>
              </a:buClr>
            </a:pPr>
            <a:r>
              <a:rPr lang="en-US" sz="1400">
                <a:ea typeface="+mn-lt"/>
                <a:cs typeface="+mn-lt"/>
              </a:rPr>
              <a:t>Large open-pit mine will operate until </a:t>
            </a:r>
            <a:r>
              <a:rPr lang="en-US" sz="1400" b="1">
                <a:ea typeface="+mn-lt"/>
                <a:cs typeface="+mn-lt"/>
              </a:rPr>
              <a:t>2029</a:t>
            </a:r>
          </a:p>
          <a:p>
            <a:pPr lvl="1">
              <a:buClr>
                <a:srgbClr val="8C8C8C"/>
              </a:buClr>
            </a:pPr>
            <a:r>
              <a:rPr lang="en-US" sz="1400">
                <a:ea typeface="+mn-lt"/>
                <a:cs typeface="+mn-lt"/>
              </a:rPr>
              <a:t>Currently transitioning to </a:t>
            </a:r>
            <a:r>
              <a:rPr lang="en-US" sz="1400" b="1">
                <a:ea typeface="+mn-lt"/>
                <a:cs typeface="+mn-lt"/>
              </a:rPr>
              <a:t>Odyssey underground</a:t>
            </a:r>
            <a:r>
              <a:rPr lang="en-US" sz="1400">
                <a:ea typeface="+mn-lt"/>
                <a:cs typeface="+mn-lt"/>
              </a:rPr>
              <a:t> development</a:t>
            </a:r>
            <a:endParaRPr lang="en-US" sz="1400"/>
          </a:p>
          <a:p>
            <a:pPr lvl="1">
              <a:buClr>
                <a:srgbClr val="8C8C8C"/>
              </a:buClr>
            </a:pPr>
            <a:r>
              <a:rPr lang="en-US" sz="1400">
                <a:ea typeface="+mn-lt"/>
                <a:cs typeface="+mn-lt"/>
              </a:rPr>
              <a:t>Key Quebec hub within Agnico’s regional strategy</a:t>
            </a:r>
            <a:endParaRPr lang="en-US" sz="1400"/>
          </a:p>
          <a:p>
            <a:pPr lvl="1">
              <a:buClr>
                <a:srgbClr val="8C8C8C"/>
              </a:buClr>
            </a:pPr>
            <a:r>
              <a:rPr lang="en-US" sz="1400" b="1">
                <a:ea typeface="+mn-lt"/>
                <a:cs typeface="+mn-lt"/>
              </a:rPr>
              <a:t>Odyssey</a:t>
            </a:r>
            <a:r>
              <a:rPr lang="en-US" sz="1400">
                <a:ea typeface="+mn-lt"/>
                <a:cs typeface="+mn-lt"/>
              </a:rPr>
              <a:t> project will </a:t>
            </a:r>
            <a:r>
              <a:rPr lang="en-US" sz="1400" b="1">
                <a:ea typeface="+mn-lt"/>
                <a:cs typeface="+mn-lt"/>
              </a:rPr>
              <a:t>extend mine life to 2039</a:t>
            </a:r>
            <a:r>
              <a:rPr lang="en-US" sz="1400">
                <a:ea typeface="+mn-lt"/>
                <a:cs typeface="+mn-lt"/>
              </a:rPr>
              <a:t> and lower costs over time</a:t>
            </a:r>
            <a:endParaRPr lang="en-US" sz="1400"/>
          </a:p>
          <a:p>
            <a:pPr lvl="1">
              <a:buClr>
                <a:srgbClr val="8C8C8C"/>
              </a:buClr>
            </a:pPr>
            <a:r>
              <a:rPr lang="en-US" sz="1400">
                <a:ea typeface="+mn-lt"/>
                <a:cs typeface="+mn-lt"/>
              </a:rPr>
              <a:t>Uses </a:t>
            </a:r>
            <a:r>
              <a:rPr lang="en-US" sz="1400" b="1">
                <a:ea typeface="+mn-lt"/>
                <a:cs typeface="+mn-lt"/>
              </a:rPr>
              <a:t>existing mill and infrastructure</a:t>
            </a:r>
            <a:r>
              <a:rPr lang="en-US" sz="1400">
                <a:ea typeface="+mn-lt"/>
                <a:cs typeface="+mn-lt"/>
              </a:rPr>
              <a:t>, reducing development capital needs</a:t>
            </a:r>
            <a:endParaRPr lang="en-US" sz="1400"/>
          </a:p>
          <a:p>
            <a:pPr lvl="1">
              <a:buClr>
                <a:srgbClr val="8C8C8C"/>
              </a:buClr>
            </a:pPr>
            <a:r>
              <a:rPr lang="en-US" sz="1400" b="1">
                <a:ea typeface="+mn-lt"/>
                <a:cs typeface="+mn-lt"/>
              </a:rPr>
              <a:t>Investor Highlight:</a:t>
            </a:r>
            <a:br>
              <a:rPr lang="en-US" sz="1400" b="1">
                <a:ea typeface="+mn-lt"/>
                <a:cs typeface="+mn-lt"/>
              </a:rPr>
            </a:br>
            <a:r>
              <a:rPr lang="en-US" sz="1400" b="1">
                <a:ea typeface="+mn-lt"/>
                <a:cs typeface="+mn-lt"/>
              </a:rPr>
              <a:t>A cornerstone transitioning asset – current cash flow contributor</a:t>
            </a:r>
            <a:r>
              <a:rPr lang="en-US" sz="1400">
                <a:ea typeface="+mn-lt"/>
                <a:cs typeface="+mn-lt"/>
              </a:rPr>
              <a:t> evolving into a </a:t>
            </a:r>
            <a:r>
              <a:rPr lang="en-US" sz="1400" b="1">
                <a:ea typeface="+mn-lt"/>
                <a:cs typeface="+mn-lt"/>
              </a:rPr>
              <a:t>low-cost, long-life underground mine</a:t>
            </a:r>
            <a:r>
              <a:rPr lang="en-US" sz="1400">
                <a:ea typeface="+mn-lt"/>
                <a:cs typeface="+mn-lt"/>
              </a:rPr>
              <a:t>, securing future production stability.</a:t>
            </a:r>
            <a:endParaRPr lang="en-US" sz="1400"/>
          </a:p>
          <a:p>
            <a:pPr marL="0" indent="0">
              <a:buNone/>
            </a:pPr>
            <a:endParaRPr lang="en-US"/>
          </a:p>
          <a:p>
            <a:pPr marL="0" indent="0">
              <a:buNone/>
            </a:pPr>
            <a:endParaRPr lang="en-US"/>
          </a:p>
        </p:txBody>
      </p:sp>
    </p:spTree>
    <p:extLst>
      <p:ext uri="{BB962C8B-B14F-4D97-AF65-F5344CB8AC3E}">
        <p14:creationId xmlns:p14="http://schemas.microsoft.com/office/powerpoint/2010/main" val="2380719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Canada Operations: </a:t>
            </a:r>
            <a:r>
              <a:rPr lang="en-US" b="1">
                <a:ea typeface="+mj-lt"/>
                <a:cs typeface="+mj-lt"/>
              </a:rPr>
              <a:t>LaRonde Complex</a:t>
            </a:r>
            <a:endParaRPr lang="en-US" b="1">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None/>
              <a:tabLst/>
            </a:pPr>
            <a:r>
              <a:rPr lang="en-CA">
                <a:cs typeface="Arial"/>
              </a:rPr>
              <a:t>2034</a:t>
            </a: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guidance (oz)</a:t>
            </a:r>
          </a:p>
          <a:p>
            <a:pPr marL="0" marR="0" indent="0" algn="ctr" defTabSz="1081088">
              <a:lnSpc>
                <a:spcPct val="100000"/>
              </a:lnSpc>
              <a:spcBef>
                <a:spcPct val="0"/>
              </a:spcBef>
              <a:spcAft>
                <a:spcPts val="1200"/>
              </a:spcAft>
              <a:buNone/>
              <a:tabLst/>
            </a:pPr>
            <a:r>
              <a:rPr lang="en-CA">
                <a:latin typeface="Arial"/>
                <a:ea typeface="LF_Kai"/>
                <a:cs typeface="Arial"/>
              </a:rPr>
              <a:t>310,000</a:t>
            </a:r>
            <a:endParaRPr lang="en-CA">
              <a:latin typeface="Arial"/>
              <a:ea typeface="LF_Kai"/>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a:cs typeface="Arial"/>
              </a:rPr>
              <a:t>$978</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cs typeface="Arial"/>
              </a:rPr>
              <a:t>2,740,000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latin typeface="Arial"/>
                <a:ea typeface="LF_Kai"/>
                <a:cs typeface="Arial"/>
              </a:rPr>
              <a:t>306,750</a:t>
            </a:r>
            <a:endParaRPr lang="en-CA">
              <a:latin typeface="Arial"/>
              <a:ea typeface="LF_Kai"/>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pPr marL="0" indent="0">
              <a:buNone/>
            </a:pPr>
            <a:endParaRPr lang="en-US" sz="1400">
              <a:ea typeface="+mn-lt"/>
              <a:cs typeface="+mn-lt"/>
            </a:endParaRPr>
          </a:p>
          <a:p>
            <a:pPr lvl="1">
              <a:buClr>
                <a:srgbClr val="8C8C8C"/>
              </a:buClr>
            </a:pPr>
            <a:r>
              <a:rPr lang="en-US" sz="1400">
                <a:ea typeface="+mn-lt"/>
                <a:cs typeface="+mn-lt"/>
              </a:rPr>
              <a:t>Located in </a:t>
            </a:r>
            <a:r>
              <a:rPr lang="en-US" sz="1400" b="1">
                <a:ea typeface="+mn-lt"/>
                <a:cs typeface="+mn-lt"/>
              </a:rPr>
              <a:t>Abitibi region, Quebec</a:t>
            </a:r>
            <a:endParaRPr lang="en-US" sz="1400"/>
          </a:p>
          <a:p>
            <a:pPr lvl="1">
              <a:buClr>
                <a:srgbClr val="8C8C8C"/>
              </a:buClr>
            </a:pPr>
            <a:r>
              <a:rPr lang="en-US" sz="1400">
                <a:ea typeface="+mn-lt"/>
                <a:cs typeface="+mn-lt"/>
              </a:rPr>
              <a:t>Agnico’s </a:t>
            </a:r>
            <a:r>
              <a:rPr lang="en-US" sz="1400" b="1">
                <a:ea typeface="+mn-lt"/>
                <a:cs typeface="+mn-lt"/>
              </a:rPr>
              <a:t>longest-running mine</a:t>
            </a:r>
            <a:r>
              <a:rPr lang="en-US" sz="1400">
                <a:ea typeface="+mn-lt"/>
                <a:cs typeface="+mn-lt"/>
              </a:rPr>
              <a:t> (since 1988) and a leader in </a:t>
            </a:r>
            <a:r>
              <a:rPr lang="en-US" sz="1400" b="1">
                <a:ea typeface="+mn-lt"/>
                <a:cs typeface="+mn-lt"/>
              </a:rPr>
              <a:t>deep underground mining</a:t>
            </a:r>
            <a:endParaRPr lang="en-US" sz="1400"/>
          </a:p>
          <a:p>
            <a:pPr lvl="1">
              <a:buClr>
                <a:srgbClr val="8C8C8C"/>
              </a:buClr>
            </a:pPr>
            <a:r>
              <a:rPr lang="en-US" sz="1400">
                <a:ea typeface="+mn-lt"/>
                <a:cs typeface="+mn-lt"/>
              </a:rPr>
              <a:t>Produces </a:t>
            </a:r>
            <a:r>
              <a:rPr lang="en-US" sz="1400" b="1">
                <a:ea typeface="+mn-lt"/>
                <a:cs typeface="+mn-lt"/>
              </a:rPr>
              <a:t>gold with silver, zinc, and copper by-products</a:t>
            </a:r>
            <a:r>
              <a:rPr lang="en-US" sz="1400">
                <a:ea typeface="+mn-lt"/>
                <a:cs typeface="+mn-lt"/>
              </a:rPr>
              <a:t>, lowering effective costs</a:t>
            </a:r>
            <a:endParaRPr lang="en-US" sz="1400"/>
          </a:p>
          <a:p>
            <a:pPr lvl="1">
              <a:buClr>
                <a:srgbClr val="8C8C8C"/>
              </a:buClr>
            </a:pPr>
            <a:r>
              <a:rPr lang="en-US" sz="1400">
                <a:ea typeface="+mn-lt"/>
                <a:cs typeface="+mn-lt"/>
              </a:rPr>
              <a:t>Strong operational track record with </a:t>
            </a:r>
            <a:r>
              <a:rPr lang="en-US" sz="1400" b="1">
                <a:ea typeface="+mn-lt"/>
                <a:cs typeface="+mn-lt"/>
              </a:rPr>
              <a:t>over 35 years of production</a:t>
            </a:r>
          </a:p>
          <a:p>
            <a:pPr lvl="1">
              <a:buClr>
                <a:srgbClr val="8C8C8C"/>
              </a:buClr>
            </a:pPr>
            <a:r>
              <a:rPr lang="en-US" sz="1400" b="1">
                <a:ea typeface="+mn-lt"/>
                <a:cs typeface="+mn-lt"/>
              </a:rPr>
              <a:t>LaRonde Zone 5 </a:t>
            </a:r>
            <a:r>
              <a:rPr lang="en-US" sz="1400">
                <a:ea typeface="+mn-lt"/>
                <a:cs typeface="+mn-lt"/>
              </a:rPr>
              <a:t>underground satellite mine supports flexibility and efficiency for low-to-medium scale production</a:t>
            </a:r>
            <a:endParaRPr lang="en-US" sz="1400"/>
          </a:p>
          <a:p>
            <a:pPr lvl="1">
              <a:buClr>
                <a:srgbClr val="8C8C8C"/>
              </a:buClr>
            </a:pPr>
            <a:r>
              <a:rPr lang="en-US" sz="1400">
                <a:ea typeface="+mn-lt"/>
                <a:cs typeface="+mn-lt"/>
              </a:rPr>
              <a:t>Active exploration supports </a:t>
            </a:r>
            <a:r>
              <a:rPr lang="en-US" sz="1400" b="1">
                <a:ea typeface="+mn-lt"/>
                <a:cs typeface="+mn-lt"/>
              </a:rPr>
              <a:t>life extension beyond 2035</a:t>
            </a:r>
            <a:endParaRPr lang="en-US" sz="1400"/>
          </a:p>
          <a:p>
            <a:r>
              <a:rPr lang="en-US" sz="1400" b="1">
                <a:cs typeface="Arial"/>
              </a:rPr>
              <a:t>Investor Highlight:</a:t>
            </a:r>
            <a:br>
              <a:rPr lang="en-US" sz="1400" b="1">
                <a:cs typeface="Arial"/>
              </a:rPr>
            </a:br>
            <a:r>
              <a:rPr lang="en-US" sz="1400" b="1">
                <a:cs typeface="Arial"/>
              </a:rPr>
              <a:t>Reliable cash flow producer with diversification benefits</a:t>
            </a:r>
            <a:r>
              <a:rPr lang="en-US" sz="1400">
                <a:cs typeface="Arial"/>
              </a:rPr>
              <a:t> (by-products) and established infrastructure, sustaining Agnico’s Quebec production base.</a:t>
            </a:r>
            <a:endParaRPr lang="en-US" sz="1400"/>
          </a:p>
          <a:p>
            <a:pPr marL="0" indent="0">
              <a:buNone/>
            </a:pPr>
            <a:endParaRPr lang="en-US" sz="1400"/>
          </a:p>
        </p:txBody>
      </p:sp>
    </p:spTree>
    <p:extLst>
      <p:ext uri="{BB962C8B-B14F-4D97-AF65-F5344CB8AC3E}">
        <p14:creationId xmlns:p14="http://schemas.microsoft.com/office/powerpoint/2010/main" val="38969839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Finland Operations: </a:t>
            </a:r>
            <a:r>
              <a:rPr lang="en-US" b="1" err="1">
                <a:ea typeface="+mj-lt"/>
                <a:cs typeface="+mj-lt"/>
              </a:rPr>
              <a:t>Kittila</a:t>
            </a:r>
            <a:r>
              <a:rPr lang="en-US" b="1">
                <a:ea typeface="+mj-lt"/>
                <a:cs typeface="+mj-lt"/>
              </a:rPr>
              <a:t> Mine</a:t>
            </a:r>
            <a:endParaRPr lang="en-US" b="1">
              <a:highlight>
                <a:srgbClr val="FFFF00"/>
              </a:highlight>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defTabSz="1081088"/>
            <a:r>
              <a:rPr lang="en-CA">
                <a:cs typeface="Arial"/>
              </a:rPr>
              <a:t>2036</a:t>
            </a:r>
            <a:endParaRPr lang="en-CA"/>
          </a:p>
          <a:p>
            <a:pPr marL="0" marR="0" indent="0" algn="ctr" defTabSz="1081088">
              <a:spcBef>
                <a:spcPct val="0"/>
              </a:spcBef>
              <a:spcAft>
                <a:spcPts val="1200"/>
              </a:spcAft>
              <a:buNone/>
              <a:tabLst/>
            </a:pP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guidance (oz)</a:t>
            </a:r>
          </a:p>
          <a:p>
            <a:pPr marL="0" marR="0" indent="0" algn="ctr" defTabSz="1081088">
              <a:lnSpc>
                <a:spcPct val="100000"/>
              </a:lnSpc>
              <a:spcBef>
                <a:spcPct val="0"/>
              </a:spcBef>
              <a:spcAft>
                <a:spcPts val="1200"/>
              </a:spcAft>
              <a:buNone/>
              <a:tabLst/>
            </a:pPr>
            <a:r>
              <a:rPr lang="en-CA">
                <a:cs typeface="Arial"/>
              </a:rPr>
              <a:t>230,000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a:cs typeface="Arial"/>
              </a:rPr>
              <a:t>$1,020</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cs typeface="Arial"/>
              </a:rPr>
              <a:t>3,400,000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cs typeface="Arial"/>
              </a:rPr>
              <a:t>218,860</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sz="1600">
                <a:ea typeface="+mn-lt"/>
                <a:cs typeface="+mn-lt"/>
              </a:rPr>
              <a:t>Located in Lapland, northern Finland</a:t>
            </a:r>
            <a:endParaRPr lang="en-US" sz="1600"/>
          </a:p>
          <a:p>
            <a:r>
              <a:rPr lang="en-US" sz="1600">
                <a:ea typeface="+mn-lt"/>
                <a:cs typeface="+mn-lt"/>
              </a:rPr>
              <a:t>Agnico Eagle’s only European asset and Europe’s largest primary gold producer</a:t>
            </a:r>
            <a:endParaRPr lang="en-US" sz="1600"/>
          </a:p>
          <a:p>
            <a:r>
              <a:rPr lang="en-US" sz="1600">
                <a:ea typeface="+mn-lt"/>
                <a:cs typeface="+mn-lt"/>
              </a:rPr>
              <a:t>Underground mining operation with on-site processing plant</a:t>
            </a:r>
            <a:endParaRPr lang="en-US" sz="1600"/>
          </a:p>
          <a:p>
            <a:r>
              <a:rPr lang="en-US" sz="1600">
                <a:ea typeface="+mn-lt"/>
                <a:cs typeface="+mn-lt"/>
              </a:rPr>
              <a:t>Focused on continuous underground expansion and mill optimization</a:t>
            </a:r>
            <a:endParaRPr lang="en-US" sz="1600"/>
          </a:p>
          <a:p>
            <a:r>
              <a:rPr lang="en-US" sz="1600">
                <a:ea typeface="+mn-lt"/>
                <a:cs typeface="+mn-lt"/>
              </a:rPr>
              <a:t>Strategic foothold for Agnico Eagle in a stable jurisdiction with long mine life potential</a:t>
            </a:r>
            <a:endParaRPr lang="en-US" sz="1600"/>
          </a:p>
          <a:p>
            <a:endParaRPr lang="en-US"/>
          </a:p>
        </p:txBody>
      </p:sp>
    </p:spTree>
    <p:extLst>
      <p:ext uri="{BB962C8B-B14F-4D97-AF65-F5344CB8AC3E}">
        <p14:creationId xmlns:p14="http://schemas.microsoft.com/office/powerpoint/2010/main" val="35492583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Australia Operations: </a:t>
            </a:r>
            <a:r>
              <a:rPr lang="en-US" b="1">
                <a:ea typeface="+mj-lt"/>
                <a:cs typeface="+mj-lt"/>
              </a:rPr>
              <a:t>Fosterville Mine</a:t>
            </a:r>
            <a:endParaRPr lang="en-US" b="1">
              <a:highlight>
                <a:srgbClr val="FFFF00"/>
              </a:highlight>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None/>
              <a:tabLst/>
            </a:pPr>
            <a:r>
              <a:rPr lang="en-CA">
                <a:cs typeface="Arial"/>
              </a:rPr>
              <a:t>2036</a:t>
            </a: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guidance (oz)</a:t>
            </a:r>
          </a:p>
          <a:p>
            <a:pPr marL="0" marR="0" indent="0" algn="ctr" defTabSz="1081088">
              <a:lnSpc>
                <a:spcPct val="100000"/>
              </a:lnSpc>
              <a:spcBef>
                <a:spcPct val="0"/>
              </a:spcBef>
              <a:spcAft>
                <a:spcPts val="1200"/>
              </a:spcAft>
              <a:buNone/>
              <a:tabLst/>
            </a:pPr>
            <a:r>
              <a:rPr lang="en-CA">
                <a:cs typeface="Arial"/>
              </a:rPr>
              <a:t>150,000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a:cs typeface="Arial"/>
              </a:rPr>
              <a:t>$1,015</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cs typeface="Arial"/>
              </a:rPr>
              <a:t>1,650,000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cs typeface="Arial"/>
              </a:rPr>
              <a:t>225,203</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sz="1600">
                <a:ea typeface="+mn-lt"/>
                <a:cs typeface="+mn-lt"/>
              </a:rPr>
              <a:t>Located in Victoria, Australia</a:t>
            </a:r>
            <a:endParaRPr lang="en-US" sz="1600"/>
          </a:p>
          <a:p>
            <a:r>
              <a:rPr lang="en-US" sz="1600">
                <a:ea typeface="+mn-lt"/>
                <a:cs typeface="+mn-lt"/>
              </a:rPr>
              <a:t>High-grade underground gold mine acquired through the Kirkland Lake Gold merger</a:t>
            </a:r>
            <a:endParaRPr lang="en-US" sz="1600"/>
          </a:p>
          <a:p>
            <a:r>
              <a:rPr lang="en-US" sz="1600">
                <a:ea typeface="+mn-lt"/>
                <a:cs typeface="+mn-lt"/>
              </a:rPr>
              <a:t>Historically known for exceptionally high-grade zones (Swan Zone)</a:t>
            </a:r>
            <a:endParaRPr lang="en-US" sz="1600"/>
          </a:p>
          <a:p>
            <a:r>
              <a:rPr lang="en-US" sz="1600">
                <a:ea typeface="+mn-lt"/>
                <a:cs typeface="+mn-lt"/>
              </a:rPr>
              <a:t>Currently focused on steady underground production and exploration to extend mine life</a:t>
            </a:r>
            <a:endParaRPr lang="en-US" sz="1600"/>
          </a:p>
          <a:p>
            <a:r>
              <a:rPr lang="en-US" sz="1600">
                <a:ea typeface="+mn-lt"/>
                <a:cs typeface="+mn-lt"/>
              </a:rPr>
              <a:t>Represents Agnico Eagle’s key Australian platform for long-term growth</a:t>
            </a:r>
            <a:endParaRPr lang="en-US" sz="1600"/>
          </a:p>
          <a:p>
            <a:pPr marL="0" indent="0">
              <a:buNone/>
            </a:pPr>
            <a:endParaRPr lang="en-US"/>
          </a:p>
        </p:txBody>
      </p:sp>
    </p:spTree>
    <p:extLst>
      <p:ext uri="{BB962C8B-B14F-4D97-AF65-F5344CB8AC3E}">
        <p14:creationId xmlns:p14="http://schemas.microsoft.com/office/powerpoint/2010/main" val="32946528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Canada Operations: </a:t>
            </a:r>
            <a:r>
              <a:rPr lang="en-US" b="1" err="1">
                <a:ea typeface="+mj-lt"/>
                <a:cs typeface="+mj-lt"/>
              </a:rPr>
              <a:t>Meliadine</a:t>
            </a:r>
            <a:r>
              <a:rPr lang="en-US" b="1">
                <a:ea typeface="+mj-lt"/>
                <a:cs typeface="+mj-lt"/>
              </a:rPr>
              <a:t> Mine</a:t>
            </a:r>
            <a:endParaRPr lang="en-US" b="1">
              <a:highlight>
                <a:srgbClr val="FFFF00"/>
              </a:highlight>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None/>
              <a:tabLst/>
            </a:pPr>
            <a:r>
              <a:rPr lang="en-CA">
                <a:cs typeface="Arial"/>
              </a:rPr>
              <a:t>2032</a:t>
            </a: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guidance (oz)</a:t>
            </a:r>
          </a:p>
          <a:p>
            <a:pPr marL="0" marR="0" indent="0" algn="ctr" defTabSz="1081088">
              <a:lnSpc>
                <a:spcPct val="100000"/>
              </a:lnSpc>
              <a:spcBef>
                <a:spcPct val="0"/>
              </a:spcBef>
              <a:spcAft>
                <a:spcPts val="1200"/>
              </a:spcAft>
              <a:buNone/>
              <a:tabLst/>
            </a:pPr>
            <a:r>
              <a:rPr lang="en-CA">
                <a:cs typeface="Arial"/>
              </a:rPr>
              <a:t>385,000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a:cs typeface="Arial"/>
              </a:rPr>
              <a:t>$936</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latin typeface="Arial"/>
                <a:ea typeface="LF_Kai"/>
                <a:cs typeface="Arial"/>
              </a:rPr>
              <a:t>3,365,000</a:t>
            </a:r>
            <a:endParaRPr lang="en-US">
              <a:latin typeface="Arial"/>
              <a:ea typeface="LF_Kai"/>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cs typeface="Arial"/>
              </a:rPr>
              <a:t>378,886</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sz="1600">
                <a:ea typeface="+mn-lt"/>
                <a:cs typeface="+mn-lt"/>
              </a:rPr>
              <a:t>Located near Rankin Inlet, Nunavut, Canada</a:t>
            </a:r>
            <a:endParaRPr lang="en-US" sz="1600"/>
          </a:p>
          <a:p>
            <a:r>
              <a:rPr lang="en-US" sz="1600">
                <a:ea typeface="+mn-lt"/>
                <a:cs typeface="+mn-lt"/>
              </a:rPr>
              <a:t>Agnico Eagle’s second-largest Canadian gold operation</a:t>
            </a:r>
            <a:endParaRPr lang="en-US" sz="1600"/>
          </a:p>
          <a:p>
            <a:r>
              <a:rPr lang="en-US" sz="1600">
                <a:ea typeface="+mn-lt"/>
                <a:cs typeface="+mn-lt"/>
              </a:rPr>
              <a:t>Underground and open-pit mining operation with on-site milling</a:t>
            </a:r>
            <a:endParaRPr lang="en-US" sz="1600"/>
          </a:p>
          <a:p>
            <a:r>
              <a:rPr lang="en-US" sz="1600">
                <a:ea typeface="+mn-lt"/>
                <a:cs typeface="+mn-lt"/>
              </a:rPr>
              <a:t>Key driver of Agnico’s Arctic growth strategy</a:t>
            </a:r>
            <a:endParaRPr lang="en-US" sz="1600"/>
          </a:p>
          <a:p>
            <a:r>
              <a:rPr lang="en-US" sz="1600">
                <a:ea typeface="+mn-lt"/>
                <a:cs typeface="+mn-lt"/>
              </a:rPr>
              <a:t>Focus on underground expansion and ongoing reserve development to sustain long-term production</a:t>
            </a:r>
            <a:endParaRPr lang="en-US" sz="1600"/>
          </a:p>
          <a:p>
            <a:r>
              <a:rPr lang="en-US" sz="1600">
                <a:ea typeface="+mn-lt"/>
                <a:cs typeface="+mn-lt"/>
              </a:rPr>
              <a:t>Operates in a remote but mining-friendly jurisdiction with established infrastructure</a:t>
            </a:r>
            <a:endParaRPr lang="en-US" sz="1600"/>
          </a:p>
          <a:p>
            <a:pPr marL="0" indent="0">
              <a:buNone/>
            </a:pPr>
            <a:endParaRPr lang="en-US"/>
          </a:p>
        </p:txBody>
      </p:sp>
    </p:spTree>
    <p:extLst>
      <p:ext uri="{BB962C8B-B14F-4D97-AF65-F5344CB8AC3E}">
        <p14:creationId xmlns:p14="http://schemas.microsoft.com/office/powerpoint/2010/main" val="16088713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b="1"/>
              <a:t>Canada Developments: </a:t>
            </a:r>
            <a:r>
              <a:rPr lang="en-US" b="1">
                <a:ea typeface="+mj-lt"/>
                <a:cs typeface="+mj-lt"/>
              </a:rPr>
              <a:t>Hope Bay Project</a:t>
            </a:r>
            <a:endParaRPr lang="en-US" b="1">
              <a:highlight>
                <a:srgbClr val="FFFF00"/>
              </a:highlight>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defTabSz="1081088">
              <a:spcAft>
                <a:spcPts val="1200"/>
              </a:spcAft>
            </a:pPr>
            <a:r>
              <a:rPr lang="en-CA">
                <a:latin typeface="Arial"/>
                <a:ea typeface="LF_Kai"/>
                <a:cs typeface="Arial"/>
              </a:rPr>
              <a:t>2045 (estimated)</a:t>
            </a:r>
            <a:endParaRPr lang="en-CA">
              <a:latin typeface="Arial"/>
              <a:ea typeface="LF_Kai"/>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a:latin typeface="Arial"/>
                <a:cs typeface="Arial"/>
              </a:rPr>
              <a:t>N/A (development)</a:t>
            </a:r>
            <a:endParaRPr lang="en-CA">
              <a:latin typeface="Arial"/>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a:cs typeface="Arial"/>
              </a:rPr>
              <a:t>N/A (development)</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endParaRPr lang="en-CA" sz="1200" b="1" i="0" u="none" strike="noStrike" cap="none" normalizeH="0" baseline="0">
              <a:ln>
                <a:noFill/>
              </a:ln>
              <a:effectLst/>
              <a:cs typeface="Arial" charset="0"/>
            </a:endParaRPr>
          </a:p>
          <a:p>
            <a:pPr defTabSz="1081088">
              <a:spcAft>
                <a:spcPts val="1200"/>
              </a:spcAft>
            </a:pPr>
            <a:r>
              <a:rPr lang="en-US">
                <a:cs typeface="Arial"/>
              </a:rPr>
              <a:t>3,365,000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defTabSz="1081088">
              <a:spcAft>
                <a:spcPts val="1200"/>
              </a:spcAft>
            </a:pPr>
            <a:r>
              <a:rPr lang="en-CA">
                <a:cs typeface="Arial"/>
              </a:rPr>
              <a:t>N/A (development)</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sz="1600">
                <a:cs typeface="Arial"/>
              </a:rPr>
              <a:t>Located in the Kitikmeot region of Nunavut, Canada</a:t>
            </a:r>
          </a:p>
          <a:p>
            <a:r>
              <a:rPr lang="en-US" sz="1600">
                <a:ea typeface="+mn-lt"/>
                <a:cs typeface="+mn-lt"/>
              </a:rPr>
              <a:t>Acquired from TMAC Resources in 2021</a:t>
            </a:r>
            <a:endParaRPr lang="en-US" sz="1600"/>
          </a:p>
          <a:p>
            <a:r>
              <a:rPr lang="en-US" sz="1600">
                <a:ea typeface="+mn-lt"/>
                <a:cs typeface="+mn-lt"/>
              </a:rPr>
              <a:t>Currently in development and exploration phase – no commercial production yet</a:t>
            </a:r>
          </a:p>
          <a:p>
            <a:r>
              <a:rPr lang="en-US" sz="1600">
                <a:ea typeface="+mn-lt"/>
                <a:cs typeface="+mn-lt"/>
              </a:rPr>
              <a:t>Significant land package with multiple deposits along an 80 km greenstone belt</a:t>
            </a:r>
            <a:endParaRPr lang="en-US" sz="1600"/>
          </a:p>
          <a:p>
            <a:r>
              <a:rPr lang="en-US" sz="1600">
                <a:ea typeface="+mn-lt"/>
                <a:cs typeface="+mn-lt"/>
              </a:rPr>
              <a:t>Long-term strategic asset aimed at establishing a major gold district</a:t>
            </a:r>
            <a:endParaRPr lang="en-US" sz="1600"/>
          </a:p>
          <a:p>
            <a:r>
              <a:rPr lang="en-US" sz="1600">
                <a:ea typeface="+mn-lt"/>
                <a:cs typeface="+mn-lt"/>
              </a:rPr>
              <a:t>Focused on exploration drilling, reserve definition, and project development planning</a:t>
            </a:r>
            <a:endParaRPr lang="en-US" sz="1600"/>
          </a:p>
          <a:p>
            <a:pPr marL="0" indent="0">
              <a:buNone/>
            </a:pPr>
            <a:endParaRPr lang="en-US"/>
          </a:p>
        </p:txBody>
      </p:sp>
    </p:spTree>
    <p:extLst>
      <p:ext uri="{BB962C8B-B14F-4D97-AF65-F5344CB8AC3E}">
        <p14:creationId xmlns:p14="http://schemas.microsoft.com/office/powerpoint/2010/main" val="530068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17C2D-2472-1BFD-036F-B0973018DBB0}"/>
            </a:ext>
          </a:extLst>
        </p:cNvPr>
        <p:cNvGrpSpPr/>
        <p:nvPr/>
      </p:nvGrpSpPr>
      <p:grpSpPr>
        <a:xfrm>
          <a:off x="0" y="0"/>
          <a:ext cx="0" cy="0"/>
          <a:chOff x="0" y="0"/>
          <a:chExt cx="0" cy="0"/>
        </a:xfrm>
      </p:grpSpPr>
      <p:pic>
        <p:nvPicPr>
          <p:cNvPr id="2" name="Picture 1" descr="A map of the world&#10;&#10;AI-generated content may be incorrect.">
            <a:extLst>
              <a:ext uri="{FF2B5EF4-FFF2-40B4-BE49-F238E27FC236}">
                <a16:creationId xmlns:a16="http://schemas.microsoft.com/office/drawing/2014/main" id="{C3740962-0664-8E4B-B006-FBB51C9A46E0}"/>
              </a:ext>
            </a:extLst>
          </p:cNvPr>
          <p:cNvPicPr>
            <a:picLocks noChangeAspect="1"/>
          </p:cNvPicPr>
          <p:nvPr/>
        </p:nvPicPr>
        <p:blipFill>
          <a:blip r:embed="rId2"/>
          <a:srcRect t="-23" r="767" b="-108"/>
          <a:stretch>
            <a:fillRect/>
          </a:stretch>
        </p:blipFill>
        <p:spPr>
          <a:xfrm>
            <a:off x="0" y="0"/>
            <a:ext cx="10059758" cy="7770747"/>
          </a:xfrm>
          <a:prstGeom prst="rect">
            <a:avLst/>
          </a:prstGeom>
        </p:spPr>
      </p:pic>
    </p:spTree>
    <p:extLst>
      <p:ext uri="{BB962C8B-B14F-4D97-AF65-F5344CB8AC3E}">
        <p14:creationId xmlns:p14="http://schemas.microsoft.com/office/powerpoint/2010/main" val="22786054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9867CB-DB6E-2384-99F7-E85BDD329C20}"/>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FD0A7A5B-943D-3A71-8795-7BB88FE0C560}"/>
              </a:ext>
            </a:extLst>
          </p:cNvPr>
          <p:cNvSpPr>
            <a:spLocks noGrp="1"/>
          </p:cNvSpPr>
          <p:nvPr>
            <p:ph type="title"/>
          </p:nvPr>
        </p:nvSpPr>
        <p:spPr/>
        <p:txBody>
          <a:bodyPr/>
          <a:lstStyle/>
          <a:p>
            <a:r>
              <a:rPr lang="en-US" b="1"/>
              <a:t>Jurisdictional Risk</a:t>
            </a:r>
          </a:p>
        </p:txBody>
      </p:sp>
      <p:sp>
        <p:nvSpPr>
          <p:cNvPr id="7" name="Text Placeholder 6">
            <a:extLst>
              <a:ext uri="{FF2B5EF4-FFF2-40B4-BE49-F238E27FC236}">
                <a16:creationId xmlns:a16="http://schemas.microsoft.com/office/drawing/2014/main" id="{40ACC13B-EE52-B930-6B4A-84DA35CB6986}"/>
              </a:ext>
            </a:extLst>
          </p:cNvPr>
          <p:cNvSpPr>
            <a:spLocks noGrp="1"/>
          </p:cNvSpPr>
          <p:nvPr>
            <p:ph type="body" sz="quarter" idx="12"/>
          </p:nvPr>
        </p:nvSpPr>
        <p:spPr/>
        <p:txBody>
          <a:bodyPr/>
          <a:lstStyle/>
          <a:p>
            <a:r>
              <a:rPr lang="en-US"/>
              <a:t>Concentration of NAV in safest jurisdictions among peers</a:t>
            </a:r>
          </a:p>
        </p:txBody>
      </p:sp>
      <p:sp>
        <p:nvSpPr>
          <p:cNvPr id="9" name="Content Placeholder 8">
            <a:extLst>
              <a:ext uri="{FF2B5EF4-FFF2-40B4-BE49-F238E27FC236}">
                <a16:creationId xmlns:a16="http://schemas.microsoft.com/office/drawing/2014/main" id="{2EC8FCAA-034C-BB61-40B7-9DBEB0BAF484}"/>
              </a:ext>
            </a:extLst>
          </p:cNvPr>
          <p:cNvSpPr>
            <a:spLocks noGrp="1"/>
          </p:cNvSpPr>
          <p:nvPr>
            <p:ph sz="quarter" idx="18"/>
          </p:nvPr>
        </p:nvSpPr>
        <p:spPr/>
        <p:txBody>
          <a:bodyPr/>
          <a:lstStyle/>
          <a:p>
            <a:r>
              <a:rPr lang="en-US"/>
              <a:t>Investment Attractiveness Score - By Asset</a:t>
            </a:r>
          </a:p>
        </p:txBody>
      </p:sp>
      <p:sp>
        <p:nvSpPr>
          <p:cNvPr id="10" name="Content Placeholder 9">
            <a:extLst>
              <a:ext uri="{FF2B5EF4-FFF2-40B4-BE49-F238E27FC236}">
                <a16:creationId xmlns:a16="http://schemas.microsoft.com/office/drawing/2014/main" id="{D874D4D2-38B2-3B93-1E15-C5B4E6A26A34}"/>
              </a:ext>
            </a:extLst>
          </p:cNvPr>
          <p:cNvSpPr>
            <a:spLocks noGrp="1"/>
          </p:cNvSpPr>
          <p:nvPr>
            <p:ph sz="quarter" idx="21"/>
          </p:nvPr>
        </p:nvSpPr>
        <p:spPr/>
        <p:txBody>
          <a:bodyPr/>
          <a:lstStyle/>
          <a:p>
            <a:r>
              <a:rPr lang="en-US"/>
              <a:t>Net Asset Value (NAV) Breakdown</a:t>
            </a:r>
          </a:p>
        </p:txBody>
      </p:sp>
      <p:graphicFrame>
        <p:nvGraphicFramePr>
          <p:cNvPr id="11" name="Content Placeholder 10">
            <a:extLst>
              <a:ext uri="{FF2B5EF4-FFF2-40B4-BE49-F238E27FC236}">
                <a16:creationId xmlns:a16="http://schemas.microsoft.com/office/drawing/2014/main" id="{BDD0F47A-66B5-DD84-1A97-76FCB9B9E79A}"/>
              </a:ext>
            </a:extLst>
          </p:cNvPr>
          <p:cNvGraphicFramePr>
            <a:graphicFrameLocks noGrp="1"/>
          </p:cNvGraphicFramePr>
          <p:nvPr>
            <p:ph sz="quarter" idx="14"/>
          </p:nvPr>
        </p:nvGraphicFramePr>
        <p:xfrm>
          <a:off x="338138" y="1435100"/>
          <a:ext cx="9391650" cy="25479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1">
            <a:extLst>
              <a:ext uri="{FF2B5EF4-FFF2-40B4-BE49-F238E27FC236}">
                <a16:creationId xmlns:a16="http://schemas.microsoft.com/office/drawing/2014/main" id="{AE621DF5-999E-9645-B818-6FF96EDE7826}"/>
              </a:ext>
            </a:extLst>
          </p:cNvPr>
          <p:cNvGraphicFramePr>
            <a:graphicFrameLocks noGrp="1"/>
          </p:cNvGraphicFramePr>
          <p:nvPr>
            <p:ph sz="quarter" idx="16"/>
          </p:nvPr>
        </p:nvGraphicFramePr>
        <p:xfrm>
          <a:off x="336550" y="4421188"/>
          <a:ext cx="9390063" cy="25479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82561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0068C-F899-DBC0-B4DA-CB3B911A4FF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2EB261-0D75-3208-23CE-F10B40A6B6B1}"/>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CF9987FD-CA1F-FDD8-C37C-8331C1410542}"/>
              </a:ext>
            </a:extLst>
          </p:cNvPr>
          <p:cNvSpPr>
            <a:spLocks noGrp="1"/>
          </p:cNvSpPr>
          <p:nvPr>
            <p:ph type="title"/>
          </p:nvPr>
        </p:nvSpPr>
        <p:spPr/>
        <p:txBody>
          <a:bodyPr/>
          <a:lstStyle/>
          <a:p>
            <a:r>
              <a:rPr lang="en-US" b="1"/>
              <a:t>Q3 Production Costs and Margin</a:t>
            </a:r>
          </a:p>
        </p:txBody>
      </p:sp>
      <p:sp>
        <p:nvSpPr>
          <p:cNvPr id="6" name="Text Placeholder 5">
            <a:extLst>
              <a:ext uri="{FF2B5EF4-FFF2-40B4-BE49-F238E27FC236}">
                <a16:creationId xmlns:a16="http://schemas.microsoft.com/office/drawing/2014/main" id="{B53C08CC-C74B-636B-F60B-EA318A590E73}"/>
              </a:ext>
            </a:extLst>
          </p:cNvPr>
          <p:cNvSpPr>
            <a:spLocks noGrp="1"/>
          </p:cNvSpPr>
          <p:nvPr>
            <p:ph type="body" sz="quarter" idx="12"/>
          </p:nvPr>
        </p:nvSpPr>
        <p:spPr/>
        <p:txBody>
          <a:bodyPr/>
          <a:lstStyle/>
          <a:p>
            <a:endParaRPr lang="en-US"/>
          </a:p>
        </p:txBody>
      </p:sp>
      <p:pic>
        <p:nvPicPr>
          <p:cNvPr id="26" name="Picture 25">
            <a:extLst>
              <a:ext uri="{FF2B5EF4-FFF2-40B4-BE49-F238E27FC236}">
                <a16:creationId xmlns:a16="http://schemas.microsoft.com/office/drawing/2014/main" id="{91141169-EC77-1069-BA9F-5464B3D238E1}"/>
              </a:ext>
            </a:extLst>
          </p:cNvPr>
          <p:cNvPicPr>
            <a:picLocks noChangeAspect="1"/>
          </p:cNvPicPr>
          <p:nvPr/>
        </p:nvPicPr>
        <p:blipFill>
          <a:blip r:embed="rId2"/>
          <a:stretch>
            <a:fillRect/>
          </a:stretch>
        </p:blipFill>
        <p:spPr>
          <a:xfrm>
            <a:off x="113614" y="1809460"/>
            <a:ext cx="9831172" cy="4153480"/>
          </a:xfrm>
          <a:prstGeom prst="rect">
            <a:avLst/>
          </a:prstGeom>
        </p:spPr>
      </p:pic>
    </p:spTree>
    <p:extLst>
      <p:ext uri="{BB962C8B-B14F-4D97-AF65-F5344CB8AC3E}">
        <p14:creationId xmlns:p14="http://schemas.microsoft.com/office/powerpoint/2010/main" val="6959409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E40C1-3C77-A2A5-D599-90874434C21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AF34DE-5966-1784-A9C2-1C8571AAF28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C8D2CF05-DE8A-058D-ECB6-BF7BADDEE882}"/>
              </a:ext>
            </a:extLst>
          </p:cNvPr>
          <p:cNvSpPr>
            <a:spLocks noGrp="1"/>
          </p:cNvSpPr>
          <p:nvPr>
            <p:ph type="ftr" sz="quarter" idx="13"/>
          </p:nvPr>
        </p:nvSpPr>
        <p:spPr/>
        <p:txBody>
          <a:bodyPr/>
          <a:lstStyle/>
          <a:p>
            <a:r>
              <a:rPr lang="en-US"/>
              <a:t>Source(s): Company filings</a:t>
            </a:r>
            <a:endParaRPr lang="en-CA"/>
          </a:p>
        </p:txBody>
      </p:sp>
      <p:sp>
        <p:nvSpPr>
          <p:cNvPr id="4" name="Text Placeholder 3">
            <a:extLst>
              <a:ext uri="{FF2B5EF4-FFF2-40B4-BE49-F238E27FC236}">
                <a16:creationId xmlns:a16="http://schemas.microsoft.com/office/drawing/2014/main" id="{CFEEF5A7-9AC9-A467-9C71-66AB9D25557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C17B7E6-DE6D-A748-5DE2-76DFC602B383}"/>
              </a:ext>
            </a:extLst>
          </p:cNvPr>
          <p:cNvSpPr>
            <a:spLocks noGrp="1"/>
          </p:cNvSpPr>
          <p:nvPr>
            <p:ph type="title"/>
          </p:nvPr>
        </p:nvSpPr>
        <p:spPr/>
        <p:txBody>
          <a:bodyPr/>
          <a:lstStyle/>
          <a:p>
            <a:r>
              <a:rPr lang="en-US" b="1"/>
              <a:t>Agnico Eagle Mining Explorations</a:t>
            </a:r>
            <a:endParaRPr lang="en-CA" b="1"/>
          </a:p>
        </p:txBody>
      </p:sp>
      <p:pic>
        <p:nvPicPr>
          <p:cNvPr id="6" name="Picture 5">
            <a:extLst>
              <a:ext uri="{FF2B5EF4-FFF2-40B4-BE49-F238E27FC236}">
                <a16:creationId xmlns:a16="http://schemas.microsoft.com/office/drawing/2014/main" id="{DAE4B591-7C17-9B20-4600-3A031B0FD30F}"/>
              </a:ext>
            </a:extLst>
          </p:cNvPr>
          <p:cNvPicPr>
            <a:picLocks noChangeAspect="1"/>
          </p:cNvPicPr>
          <p:nvPr/>
        </p:nvPicPr>
        <p:blipFill>
          <a:blip r:embed="rId2"/>
          <a:stretch>
            <a:fillRect/>
          </a:stretch>
        </p:blipFill>
        <p:spPr>
          <a:xfrm>
            <a:off x="0" y="1182935"/>
            <a:ext cx="10058782" cy="5406531"/>
          </a:xfrm>
          <a:prstGeom prst="rect">
            <a:avLst/>
          </a:prstGeom>
        </p:spPr>
      </p:pic>
    </p:spTree>
    <p:extLst>
      <p:ext uri="{BB962C8B-B14F-4D97-AF65-F5344CB8AC3E}">
        <p14:creationId xmlns:p14="http://schemas.microsoft.com/office/powerpoint/2010/main" val="1272797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7C7CD0-D237-46F7-BE87-0B367D9E1EE8}"/>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4DF917CA-0748-458B-B730-9439DC34C3A3}"/>
              </a:ext>
            </a:extLst>
          </p:cNvPr>
          <p:cNvSpPr>
            <a:spLocks noGrp="1"/>
          </p:cNvSpPr>
          <p:nvPr>
            <p:ph type="title"/>
          </p:nvPr>
        </p:nvSpPr>
        <p:spPr/>
        <p:txBody>
          <a:bodyPr/>
          <a:lstStyle/>
          <a:p>
            <a:r>
              <a:rPr lang="en-US" b="1"/>
              <a:t>Growth – Project Pipeline</a:t>
            </a:r>
          </a:p>
        </p:txBody>
      </p:sp>
      <p:sp>
        <p:nvSpPr>
          <p:cNvPr id="5" name="Text Placeholder 4">
            <a:extLst>
              <a:ext uri="{FF2B5EF4-FFF2-40B4-BE49-F238E27FC236}">
                <a16:creationId xmlns:a16="http://schemas.microsoft.com/office/drawing/2014/main" id="{5C197A38-7673-41C8-89BD-6A75D08DFB24}"/>
              </a:ext>
            </a:extLst>
          </p:cNvPr>
          <p:cNvSpPr>
            <a:spLocks noGrp="1"/>
          </p:cNvSpPr>
          <p:nvPr>
            <p:ph type="body" sz="quarter" idx="12"/>
          </p:nvPr>
        </p:nvSpPr>
        <p:spPr/>
        <p:txBody>
          <a:bodyPr/>
          <a:lstStyle/>
          <a:p>
            <a:r>
              <a:rPr lang="en-US"/>
              <a:t>Growth assets form robust project pipeline to replace depleting reserves at Canadian </a:t>
            </a:r>
            <a:r>
              <a:rPr lang="en-US" err="1"/>
              <a:t>Malartic</a:t>
            </a:r>
            <a:r>
              <a:rPr lang="en-US"/>
              <a:t> and Detour Lake in safe jurisdictions</a:t>
            </a:r>
          </a:p>
        </p:txBody>
      </p:sp>
      <p:pic>
        <p:nvPicPr>
          <p:cNvPr id="7" name="Picture 6">
            <a:extLst>
              <a:ext uri="{FF2B5EF4-FFF2-40B4-BE49-F238E27FC236}">
                <a16:creationId xmlns:a16="http://schemas.microsoft.com/office/drawing/2014/main" id="{87B19D0A-CA7D-CEB6-0706-5814D8A95361}"/>
              </a:ext>
            </a:extLst>
          </p:cNvPr>
          <p:cNvPicPr>
            <a:picLocks noChangeAspect="1"/>
          </p:cNvPicPr>
          <p:nvPr/>
        </p:nvPicPr>
        <p:blipFill>
          <a:blip r:embed="rId2"/>
          <a:stretch>
            <a:fillRect/>
          </a:stretch>
        </p:blipFill>
        <p:spPr>
          <a:xfrm>
            <a:off x="1107281" y="1326920"/>
            <a:ext cx="8215312" cy="5052779"/>
          </a:xfrm>
          <a:prstGeom prst="rect">
            <a:avLst/>
          </a:prstGeom>
        </p:spPr>
      </p:pic>
      <p:sp>
        <p:nvSpPr>
          <p:cNvPr id="8" name="Rectangle 7">
            <a:extLst>
              <a:ext uri="{FF2B5EF4-FFF2-40B4-BE49-F238E27FC236}">
                <a16:creationId xmlns:a16="http://schemas.microsoft.com/office/drawing/2014/main" id="{2F64816F-7A71-3E6A-C310-2E84E6C08647}"/>
              </a:ext>
            </a:extLst>
          </p:cNvPr>
          <p:cNvSpPr/>
          <p:nvPr/>
        </p:nvSpPr>
        <p:spPr bwMode="auto">
          <a:xfrm>
            <a:off x="1332419" y="3482354"/>
            <a:ext cx="2160000"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Exploration Stage, Estimated: N/A</a:t>
            </a:r>
            <a:endParaRPr lang="en-CA">
              <a:solidFill>
                <a:schemeClr val="bg1"/>
              </a:solidFill>
              <a:latin typeface="Arial"/>
              <a:ea typeface="LF_Kai"/>
            </a:endParaRPr>
          </a:p>
        </p:txBody>
      </p:sp>
      <p:sp>
        <p:nvSpPr>
          <p:cNvPr id="9" name="Rectangle 8">
            <a:extLst>
              <a:ext uri="{FF2B5EF4-FFF2-40B4-BE49-F238E27FC236}">
                <a16:creationId xmlns:a16="http://schemas.microsoft.com/office/drawing/2014/main" id="{A1F09C07-977B-8302-DA7B-F4C7AFFAD672}"/>
              </a:ext>
            </a:extLst>
          </p:cNvPr>
          <p:cNvSpPr/>
          <p:nvPr/>
        </p:nvSpPr>
        <p:spPr bwMode="auto">
          <a:xfrm>
            <a:off x="3999419" y="3496641"/>
            <a:ext cx="2160000"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Exploration Stage, Estimated: N/A</a:t>
            </a:r>
            <a:endParaRPr lang="en-CA">
              <a:solidFill>
                <a:schemeClr val="bg1"/>
              </a:solidFill>
              <a:latin typeface="Arial"/>
              <a:ea typeface="LF_Kai"/>
            </a:endParaRPr>
          </a:p>
        </p:txBody>
      </p:sp>
      <p:sp>
        <p:nvSpPr>
          <p:cNvPr id="10" name="Rectangle 9">
            <a:extLst>
              <a:ext uri="{FF2B5EF4-FFF2-40B4-BE49-F238E27FC236}">
                <a16:creationId xmlns:a16="http://schemas.microsoft.com/office/drawing/2014/main" id="{AD5B6FA6-D422-F934-6662-962D2FD4847B}"/>
              </a:ext>
            </a:extLst>
          </p:cNvPr>
          <p:cNvSpPr/>
          <p:nvPr/>
        </p:nvSpPr>
        <p:spPr bwMode="auto">
          <a:xfrm>
            <a:off x="6594555" y="3496641"/>
            <a:ext cx="2160000"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Advanced Exploration Stage, Estimated: N/A</a:t>
            </a:r>
            <a:endParaRPr lang="en-CA">
              <a:solidFill>
                <a:schemeClr val="bg1"/>
              </a:solidFill>
              <a:latin typeface="Arial"/>
              <a:ea typeface="LF_Kai"/>
            </a:endParaRPr>
          </a:p>
        </p:txBody>
      </p:sp>
      <p:sp>
        <p:nvSpPr>
          <p:cNvPr id="11" name="Rectangle 10">
            <a:extLst>
              <a:ext uri="{FF2B5EF4-FFF2-40B4-BE49-F238E27FC236}">
                <a16:creationId xmlns:a16="http://schemas.microsoft.com/office/drawing/2014/main" id="{F5C592C5-8525-B4A3-8C75-ABF09749F441}"/>
              </a:ext>
            </a:extLst>
          </p:cNvPr>
          <p:cNvSpPr/>
          <p:nvPr/>
        </p:nvSpPr>
        <p:spPr bwMode="auto">
          <a:xfrm>
            <a:off x="1332419" y="6287616"/>
            <a:ext cx="2160000"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Permitting Stage    Estimated: 2026</a:t>
            </a:r>
            <a:endParaRPr lang="en-CA">
              <a:solidFill>
                <a:schemeClr val="bg1"/>
              </a:solidFill>
              <a:latin typeface="Arial"/>
              <a:ea typeface="LF_Kai"/>
            </a:endParaRPr>
          </a:p>
        </p:txBody>
      </p:sp>
      <p:sp>
        <p:nvSpPr>
          <p:cNvPr id="12" name="Rectangle 11">
            <a:extLst>
              <a:ext uri="{FF2B5EF4-FFF2-40B4-BE49-F238E27FC236}">
                <a16:creationId xmlns:a16="http://schemas.microsoft.com/office/drawing/2014/main" id="{7285651E-8A19-7129-27F1-A3EF88C6E59F}"/>
              </a:ext>
            </a:extLst>
          </p:cNvPr>
          <p:cNvSpPr/>
          <p:nvPr/>
        </p:nvSpPr>
        <p:spPr bwMode="auto">
          <a:xfrm>
            <a:off x="3999419" y="6330365"/>
            <a:ext cx="2160000"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Advanced Exploration Stage, Estimated: N/A</a:t>
            </a:r>
            <a:endParaRPr lang="en-CA">
              <a:solidFill>
                <a:schemeClr val="bg1"/>
              </a:solidFill>
              <a:latin typeface="Arial"/>
              <a:ea typeface="LF_Kai"/>
            </a:endParaRPr>
          </a:p>
        </p:txBody>
      </p:sp>
    </p:spTree>
    <p:extLst>
      <p:ext uri="{BB962C8B-B14F-4D97-AF65-F5344CB8AC3E}">
        <p14:creationId xmlns:p14="http://schemas.microsoft.com/office/powerpoint/2010/main" val="6428764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7C7CD0-D237-46F7-BE87-0B367D9E1EE8}"/>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4DF917CA-0748-458B-B730-9439DC34C3A3}"/>
              </a:ext>
            </a:extLst>
          </p:cNvPr>
          <p:cNvSpPr>
            <a:spLocks noGrp="1"/>
          </p:cNvSpPr>
          <p:nvPr>
            <p:ph type="title"/>
          </p:nvPr>
        </p:nvSpPr>
        <p:spPr/>
        <p:txBody>
          <a:bodyPr/>
          <a:lstStyle/>
          <a:p>
            <a:r>
              <a:rPr lang="en-US" b="1"/>
              <a:t>Precedent Transactions</a:t>
            </a:r>
          </a:p>
        </p:txBody>
      </p:sp>
      <p:sp>
        <p:nvSpPr>
          <p:cNvPr id="5" name="Text Placeholder 4">
            <a:extLst>
              <a:ext uri="{FF2B5EF4-FFF2-40B4-BE49-F238E27FC236}">
                <a16:creationId xmlns:a16="http://schemas.microsoft.com/office/drawing/2014/main" id="{5C197A38-7673-41C8-89BD-6A75D08DFB24}"/>
              </a:ext>
            </a:extLst>
          </p:cNvPr>
          <p:cNvSpPr>
            <a:spLocks noGrp="1"/>
          </p:cNvSpPr>
          <p:nvPr>
            <p:ph type="body" sz="quarter" idx="12"/>
          </p:nvPr>
        </p:nvSpPr>
        <p:spPr/>
        <p:txBody>
          <a:bodyPr/>
          <a:lstStyle/>
          <a:p>
            <a:endParaRPr lang="en-US"/>
          </a:p>
        </p:txBody>
      </p:sp>
      <p:graphicFrame>
        <p:nvGraphicFramePr>
          <p:cNvPr id="7" name="Table 6">
            <a:extLst>
              <a:ext uri="{FF2B5EF4-FFF2-40B4-BE49-F238E27FC236}">
                <a16:creationId xmlns:a16="http://schemas.microsoft.com/office/drawing/2014/main" id="{D2E961F5-DC39-2C1A-0007-455543EC42FB}"/>
              </a:ext>
            </a:extLst>
          </p:cNvPr>
          <p:cNvGraphicFramePr>
            <a:graphicFrameLocks noGrp="1"/>
          </p:cNvGraphicFramePr>
          <p:nvPr>
            <p:extLst>
              <p:ext uri="{D42A27DB-BD31-4B8C-83A1-F6EECF244321}">
                <p14:modId xmlns:p14="http://schemas.microsoft.com/office/powerpoint/2010/main" val="117831754"/>
              </p:ext>
            </p:extLst>
          </p:nvPr>
        </p:nvGraphicFramePr>
        <p:xfrm>
          <a:off x="330994" y="1237049"/>
          <a:ext cx="9398794" cy="5521795"/>
        </p:xfrm>
        <a:graphic>
          <a:graphicData uri="http://schemas.openxmlformats.org/drawingml/2006/table">
            <a:tbl>
              <a:tblPr/>
              <a:tblGrid>
                <a:gridCol w="1821784">
                  <a:extLst>
                    <a:ext uri="{9D8B030D-6E8A-4147-A177-3AD203B41FA5}">
                      <a16:colId xmlns:a16="http://schemas.microsoft.com/office/drawing/2014/main" val="1951110566"/>
                    </a:ext>
                  </a:extLst>
                </a:gridCol>
                <a:gridCol w="1821784">
                  <a:extLst>
                    <a:ext uri="{9D8B030D-6E8A-4147-A177-3AD203B41FA5}">
                      <a16:colId xmlns:a16="http://schemas.microsoft.com/office/drawing/2014/main" val="4223084259"/>
                    </a:ext>
                  </a:extLst>
                </a:gridCol>
                <a:gridCol w="1494797">
                  <a:extLst>
                    <a:ext uri="{9D8B030D-6E8A-4147-A177-3AD203B41FA5}">
                      <a16:colId xmlns:a16="http://schemas.microsoft.com/office/drawing/2014/main" val="2122433571"/>
                    </a:ext>
                  </a:extLst>
                </a:gridCol>
                <a:gridCol w="1386407">
                  <a:extLst>
                    <a:ext uri="{9D8B030D-6E8A-4147-A177-3AD203B41FA5}">
                      <a16:colId xmlns:a16="http://schemas.microsoft.com/office/drawing/2014/main" val="1869944409"/>
                    </a:ext>
                  </a:extLst>
                </a:gridCol>
                <a:gridCol w="2874022">
                  <a:extLst>
                    <a:ext uri="{9D8B030D-6E8A-4147-A177-3AD203B41FA5}">
                      <a16:colId xmlns:a16="http://schemas.microsoft.com/office/drawing/2014/main" val="2157227658"/>
                    </a:ext>
                  </a:extLst>
                </a:gridCol>
              </a:tblGrid>
              <a:tr h="324000">
                <a:tc>
                  <a:txBody>
                    <a:bodyPr/>
                    <a:lstStyle/>
                    <a:p>
                      <a:pPr algn="ctr" fontAlgn="b"/>
                      <a:r>
                        <a:rPr lang="en-CA" sz="1050" b="1" i="0" u="none" strike="noStrike" noProof="0">
                          <a:solidFill>
                            <a:srgbClr val="000000"/>
                          </a:solidFill>
                          <a:effectLst/>
                          <a:latin typeface="+mn-lt"/>
                        </a:rPr>
                        <a:t>Buyer</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Target</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Mine(s)</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Purchase Price</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Date</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46872831"/>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Marban Alliance</a:t>
                      </a:r>
                    </a:p>
                  </a:txBody>
                  <a:tcPr marL="0" marR="0" marT="0" marB="0" anchor="ctr">
                    <a:lnL>
                      <a:noFill/>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$185mm CAD</a:t>
                      </a:r>
                    </a:p>
                    <a:p>
                      <a:pPr marL="0" algn="ctr" defTabSz="914400" rtl="0" eaLnBrk="1" fontAlgn="ctr" latinLnBrk="0" hangingPunct="1"/>
                      <a:r>
                        <a:rPr lang="en-CA" sz="1000" b="0" i="0" u="none" strike="noStrike" kern="1200">
                          <a:solidFill>
                            <a:srgbClr val="000000"/>
                          </a:solidFill>
                          <a:effectLst/>
                          <a:latin typeface="+mn-lt"/>
                          <a:ea typeface="+mn-ea"/>
                          <a:cs typeface="+mn-cs"/>
                        </a:rPr>
                        <a:t>(all cash)</a:t>
                      </a:r>
                    </a:p>
                  </a:txBody>
                  <a:tcPr marL="0" marR="0" marT="0" marB="0" anchor="ctr">
                    <a:lnL>
                      <a:noFill/>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Feb 2025</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770197"/>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San Nicolas</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$580mm CAD</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Jun 2023</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442696"/>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Canadian </a:t>
                      </a:r>
                      <a:r>
                        <a:rPr lang="en-CA" sz="1000" b="0" i="0" u="none" strike="noStrike" kern="1200" err="1">
                          <a:solidFill>
                            <a:srgbClr val="000000"/>
                          </a:solidFill>
                          <a:effectLst/>
                          <a:latin typeface="+mn-lt"/>
                          <a:ea typeface="+mn-ea"/>
                          <a:cs typeface="+mn-cs"/>
                        </a:rPr>
                        <a:t>Malartic</a:t>
                      </a:r>
                      <a:endParaRPr lang="en-CA" sz="1000" b="0" i="0" u="none" strike="noStrike" kern="1200">
                        <a:solidFill>
                          <a:srgbClr val="000000"/>
                        </a:solidFill>
                        <a:effectLst/>
                        <a:latin typeface="+mn-lt"/>
                        <a:ea typeface="+mn-ea"/>
                        <a:cs typeface="+mn-cs"/>
                      </a:endParaRPr>
                    </a:p>
                    <a:p>
                      <a:pPr marL="0" algn="ctr" defTabSz="914400" rtl="0" eaLnBrk="1" fontAlgn="ctr" latinLnBrk="0" hangingPunct="1"/>
                      <a:endParaRPr lang="en-CA" sz="1000" b="0" i="0" u="none" strike="noStrike" kern="1200">
                        <a:solidFill>
                          <a:srgbClr val="000000"/>
                        </a:solidFill>
                        <a:effectLst/>
                        <a:latin typeface="+mn-lt"/>
                        <a:ea typeface="+mn-ea"/>
                        <a:cs typeface="+mn-cs"/>
                      </a:endParaRP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$6.5bn CAD</a:t>
                      </a:r>
                    </a:p>
                    <a:p>
                      <a:pPr marL="0" algn="ctr" defTabSz="914400" rtl="0" eaLnBrk="1" fontAlgn="ctr" latinLnBrk="0" hangingPunct="1"/>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Mar 2023</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366219"/>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Detour Lake</a:t>
                      </a:r>
                    </a:p>
                    <a:p>
                      <a:pPr marL="0" algn="ctr" defTabSz="914400" rtl="0" eaLnBrk="1" fontAlgn="ctr" latinLnBrk="0" hangingPunct="1"/>
                      <a:r>
                        <a:rPr lang="en-CA" sz="1000" b="0" i="0" u="none" strike="noStrike" kern="1200">
                          <a:solidFill>
                            <a:srgbClr val="000000"/>
                          </a:solidFill>
                          <a:effectLst/>
                          <a:latin typeface="+mn-lt"/>
                          <a:ea typeface="+mn-ea"/>
                          <a:cs typeface="+mn-cs"/>
                        </a:rPr>
                        <a:t>Macassa</a:t>
                      </a:r>
                    </a:p>
                    <a:p>
                      <a:pPr marL="0" algn="ctr" defTabSz="914400" rtl="0" eaLnBrk="1" fontAlgn="ctr" latinLnBrk="0" hangingPunct="1"/>
                      <a:r>
                        <a:rPr lang="en-CA" sz="1000" b="0" i="0" u="none" strike="noStrike" kern="1200">
                          <a:solidFill>
                            <a:srgbClr val="000000"/>
                          </a:solidFill>
                          <a:effectLst/>
                          <a:latin typeface="+mn-lt"/>
                          <a:ea typeface="+mn-ea"/>
                          <a:cs typeface="+mn-cs"/>
                        </a:rPr>
                        <a:t>Fosterville</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$13.5bn CAD</a:t>
                      </a:r>
                    </a:p>
                    <a:p>
                      <a:pPr marL="0" algn="ctr" defTabSz="914400" rtl="0" eaLnBrk="1" fontAlgn="ctr" latinLnBrk="0" hangingPunct="1"/>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Feb 2022</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845035"/>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Hope Bay</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$460mm CAD</a:t>
                      </a:r>
                    </a:p>
                    <a:p>
                      <a:pPr marL="0" algn="ctr" defTabSz="914400" rtl="0" eaLnBrk="1" fontAlgn="ctr" latinLnBrk="0" hangingPunct="1"/>
                      <a:r>
                        <a:rPr lang="en-CA" sz="1000" b="0" i="0" u="none" strike="noStrike" kern="1200">
                          <a:solidFill>
                            <a:srgbClr val="000000"/>
                          </a:solidFill>
                          <a:effectLst/>
                          <a:latin typeface="+mn-lt"/>
                          <a:ea typeface="+mn-ea"/>
                          <a:cs typeface="+mn-cs"/>
                        </a:rPr>
                        <a:t>(all cash)</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Feb 2021</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7324442"/>
                  </a:ext>
                </a:extLst>
              </a:tr>
            </a:tbl>
          </a:graphicData>
        </a:graphic>
      </p:graphicFrame>
      <p:pic>
        <p:nvPicPr>
          <p:cNvPr id="1026" name="Picture 2" descr="O3 Mining Company Profile - Quebec Mining 2023">
            <a:extLst>
              <a:ext uri="{FF2B5EF4-FFF2-40B4-BE49-F238E27FC236}">
                <a16:creationId xmlns:a16="http://schemas.microsoft.com/office/drawing/2014/main" id="{19160812-EB0F-FAEF-3EAA-228466F9B2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4081" y="1896096"/>
            <a:ext cx="1238382" cy="260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41AD27-D2DA-FC7C-BB0C-0857A8D636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4980161"/>
            <a:ext cx="1712804" cy="3892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ld Fields signs deal to buy Canadian miner Yamana Gold worth US$6.7B">
            <a:extLst>
              <a:ext uri="{FF2B5EF4-FFF2-40B4-BE49-F238E27FC236}">
                <a16:creationId xmlns:a16="http://schemas.microsoft.com/office/drawing/2014/main" id="{04CE6EF1-3B5C-7D11-9EF1-C01DFCB6B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9694" y="3933268"/>
            <a:ext cx="980729" cy="4482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MAC Resources Inc. to be Acquired by Agnico Eagle">
            <a:extLst>
              <a:ext uri="{FF2B5EF4-FFF2-40B4-BE49-F238E27FC236}">
                <a16:creationId xmlns:a16="http://schemas.microsoft.com/office/drawing/2014/main" id="{B0C3DB4E-3380-2F41-5708-3161C6D79F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2960" y="5914524"/>
            <a:ext cx="753430" cy="3938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nas de San Nicolás | LinkedIn">
            <a:extLst>
              <a:ext uri="{FF2B5EF4-FFF2-40B4-BE49-F238E27FC236}">
                <a16:creationId xmlns:a16="http://schemas.microsoft.com/office/drawing/2014/main" id="{276E57CA-C11E-932B-C2BE-3A3FEDA89A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88" t="38151" r="8082" b="36148"/>
          <a:stretch>
            <a:fillRect/>
          </a:stretch>
        </p:blipFill>
        <p:spPr bwMode="auto">
          <a:xfrm>
            <a:off x="2524188" y="2836172"/>
            <a:ext cx="1334495" cy="411109"/>
          </a:xfrm>
          <a:prstGeom prst="rect">
            <a:avLst/>
          </a:prstGeom>
          <a:noFill/>
          <a:extLst>
            <a:ext uri="{909E8E84-426E-40DD-AFC4-6F175D3DCCD1}">
              <a14:hiddenFill xmlns:a14="http://schemas.microsoft.com/office/drawing/2010/main">
                <a:solidFill>
                  <a:srgbClr val="FFFFFF"/>
                </a:solidFill>
              </a14:hiddenFill>
            </a:ext>
          </a:extLst>
        </p:spPr>
      </p:pic>
      <p:pic>
        <p:nvPicPr>
          <p:cNvPr id="9" name="Logo 5">
            <a:extLst>
              <a:ext uri="{FF2B5EF4-FFF2-40B4-BE49-F238E27FC236}">
                <a16:creationId xmlns:a16="http://schemas.microsoft.com/office/drawing/2014/main" id="{3E7E4A79-056D-7DCF-D2DE-4F0B1AFFECC7}"/>
              </a:ext>
            </a:extLst>
          </p:cNvPr>
          <p:cNvPicPr>
            <a:picLocks noChangeAspect="1"/>
          </p:cNvPicPr>
          <p:nvPr/>
        </p:nvPicPr>
        <p:blipFill dpi="330">
          <a:blip r:embed="rId7"/>
          <a:stretch>
            <a:fillRect/>
          </a:stretch>
        </p:blipFill>
        <p:spPr>
          <a:xfrm>
            <a:off x="693245" y="1752203"/>
            <a:ext cx="1143155" cy="548714"/>
          </a:xfrm>
          <a:prstGeom prst="rect">
            <a:avLst/>
          </a:prstGeom>
        </p:spPr>
      </p:pic>
      <p:pic>
        <p:nvPicPr>
          <p:cNvPr id="10" name="Logo 5">
            <a:extLst>
              <a:ext uri="{FF2B5EF4-FFF2-40B4-BE49-F238E27FC236}">
                <a16:creationId xmlns:a16="http://schemas.microsoft.com/office/drawing/2014/main" id="{08DBB8CD-2AC4-63E6-2B4C-3F9218DD213E}"/>
              </a:ext>
            </a:extLst>
          </p:cNvPr>
          <p:cNvPicPr>
            <a:picLocks noChangeAspect="1"/>
          </p:cNvPicPr>
          <p:nvPr/>
        </p:nvPicPr>
        <p:blipFill dpi="330">
          <a:blip r:embed="rId7"/>
          <a:stretch>
            <a:fillRect/>
          </a:stretch>
        </p:blipFill>
        <p:spPr>
          <a:xfrm>
            <a:off x="693245" y="2787932"/>
            <a:ext cx="1143155" cy="548714"/>
          </a:xfrm>
          <a:prstGeom prst="rect">
            <a:avLst/>
          </a:prstGeom>
        </p:spPr>
      </p:pic>
      <p:pic>
        <p:nvPicPr>
          <p:cNvPr id="11" name="Logo 5">
            <a:extLst>
              <a:ext uri="{FF2B5EF4-FFF2-40B4-BE49-F238E27FC236}">
                <a16:creationId xmlns:a16="http://schemas.microsoft.com/office/drawing/2014/main" id="{527B7D1A-6493-1759-0E40-AF2E8B998E64}"/>
              </a:ext>
            </a:extLst>
          </p:cNvPr>
          <p:cNvPicPr>
            <a:picLocks noChangeAspect="1"/>
          </p:cNvPicPr>
          <p:nvPr/>
        </p:nvPicPr>
        <p:blipFill dpi="330">
          <a:blip r:embed="rId7"/>
          <a:stretch>
            <a:fillRect/>
          </a:stretch>
        </p:blipFill>
        <p:spPr>
          <a:xfrm>
            <a:off x="693245" y="4859388"/>
            <a:ext cx="1143155" cy="548714"/>
          </a:xfrm>
          <a:prstGeom prst="rect">
            <a:avLst/>
          </a:prstGeom>
        </p:spPr>
      </p:pic>
      <p:pic>
        <p:nvPicPr>
          <p:cNvPr id="12" name="Logo 5">
            <a:extLst>
              <a:ext uri="{FF2B5EF4-FFF2-40B4-BE49-F238E27FC236}">
                <a16:creationId xmlns:a16="http://schemas.microsoft.com/office/drawing/2014/main" id="{F58FAEA3-E8E4-30A0-3752-2567E02C693C}"/>
              </a:ext>
            </a:extLst>
          </p:cNvPr>
          <p:cNvPicPr>
            <a:picLocks noChangeAspect="1"/>
          </p:cNvPicPr>
          <p:nvPr/>
        </p:nvPicPr>
        <p:blipFill dpi="330">
          <a:blip r:embed="rId7"/>
          <a:stretch>
            <a:fillRect/>
          </a:stretch>
        </p:blipFill>
        <p:spPr>
          <a:xfrm>
            <a:off x="693245" y="3823660"/>
            <a:ext cx="1143155" cy="548714"/>
          </a:xfrm>
          <a:prstGeom prst="rect">
            <a:avLst/>
          </a:prstGeom>
        </p:spPr>
      </p:pic>
      <p:pic>
        <p:nvPicPr>
          <p:cNvPr id="13" name="Logo 5">
            <a:extLst>
              <a:ext uri="{FF2B5EF4-FFF2-40B4-BE49-F238E27FC236}">
                <a16:creationId xmlns:a16="http://schemas.microsoft.com/office/drawing/2014/main" id="{F0579BB2-2F37-773C-3695-777E19F0DF0C}"/>
              </a:ext>
            </a:extLst>
          </p:cNvPr>
          <p:cNvPicPr>
            <a:picLocks noChangeAspect="1"/>
          </p:cNvPicPr>
          <p:nvPr/>
        </p:nvPicPr>
        <p:blipFill dpi="330">
          <a:blip r:embed="rId7"/>
          <a:stretch>
            <a:fillRect/>
          </a:stretch>
        </p:blipFill>
        <p:spPr>
          <a:xfrm>
            <a:off x="693245" y="5895117"/>
            <a:ext cx="1143155" cy="548714"/>
          </a:xfrm>
          <a:prstGeom prst="rect">
            <a:avLst/>
          </a:prstGeom>
        </p:spPr>
      </p:pic>
    </p:spTree>
    <p:extLst>
      <p:ext uri="{BB962C8B-B14F-4D97-AF65-F5344CB8AC3E}">
        <p14:creationId xmlns:p14="http://schemas.microsoft.com/office/powerpoint/2010/main" val="18943817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20FD9-8CD9-C1F8-EF7E-70ED71D85F1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A8F1AC6D-47C1-569D-C0D3-C5B046875C68}"/>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9F63910E-5535-332A-949A-A78715EFCCE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AC6F699-2168-19DC-29BE-F500CDE20B90}"/>
              </a:ext>
            </a:extLst>
          </p:cNvPr>
          <p:cNvSpPr>
            <a:spLocks noGrp="1"/>
          </p:cNvSpPr>
          <p:nvPr>
            <p:ph type="title"/>
          </p:nvPr>
        </p:nvSpPr>
        <p:spPr/>
        <p:txBody>
          <a:bodyPr/>
          <a:lstStyle/>
          <a:p>
            <a:r>
              <a:rPr lang="en-US" b="1"/>
              <a:t>Capital Allocation Strategy </a:t>
            </a:r>
            <a:endParaRPr lang="en-CA" b="1"/>
          </a:p>
        </p:txBody>
      </p:sp>
      <p:pic>
        <p:nvPicPr>
          <p:cNvPr id="8" name="Picture 7">
            <a:extLst>
              <a:ext uri="{FF2B5EF4-FFF2-40B4-BE49-F238E27FC236}">
                <a16:creationId xmlns:a16="http://schemas.microsoft.com/office/drawing/2014/main" id="{5B0E3F55-F9C5-0587-8921-2DDD0379DFFC}"/>
              </a:ext>
            </a:extLst>
          </p:cNvPr>
          <p:cNvPicPr>
            <a:picLocks noChangeAspect="1"/>
          </p:cNvPicPr>
          <p:nvPr/>
        </p:nvPicPr>
        <p:blipFill>
          <a:blip r:embed="rId2"/>
          <a:stretch>
            <a:fillRect/>
          </a:stretch>
        </p:blipFill>
        <p:spPr>
          <a:xfrm>
            <a:off x="107878" y="1676969"/>
            <a:ext cx="9842643" cy="4364941"/>
          </a:xfrm>
          <a:prstGeom prst="rect">
            <a:avLst/>
          </a:prstGeom>
        </p:spPr>
      </p:pic>
    </p:spTree>
    <p:extLst>
      <p:ext uri="{BB962C8B-B14F-4D97-AF65-F5344CB8AC3E}">
        <p14:creationId xmlns:p14="http://schemas.microsoft.com/office/powerpoint/2010/main" val="2075410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006F28-0D89-D7EA-55CC-DFD49344BDB6}"/>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E54F445A-7762-E278-8A0C-F800D5AC6866}"/>
              </a:ext>
            </a:extLst>
          </p:cNvPr>
          <p:cNvSpPr>
            <a:spLocks noGrp="1"/>
          </p:cNvSpPr>
          <p:nvPr>
            <p:ph type="title"/>
          </p:nvPr>
        </p:nvSpPr>
        <p:spPr/>
        <p:txBody>
          <a:bodyPr/>
          <a:lstStyle/>
          <a:p>
            <a:r>
              <a:rPr lang="en-US" b="1"/>
              <a:t>2025 Guidance &amp; Outlook </a:t>
            </a:r>
            <a:endParaRPr lang="en-CA" b="1"/>
          </a:p>
        </p:txBody>
      </p:sp>
      <p:sp>
        <p:nvSpPr>
          <p:cNvPr id="6" name="Text Placeholder 5">
            <a:extLst>
              <a:ext uri="{FF2B5EF4-FFF2-40B4-BE49-F238E27FC236}">
                <a16:creationId xmlns:a16="http://schemas.microsoft.com/office/drawing/2014/main" id="{B5B47463-48B5-235D-F25E-83022CA42AE8}"/>
              </a:ext>
            </a:extLst>
          </p:cNvPr>
          <p:cNvSpPr>
            <a:spLocks noGrp="1"/>
          </p:cNvSpPr>
          <p:nvPr>
            <p:ph type="body" sz="quarter" idx="12"/>
          </p:nvPr>
        </p:nvSpPr>
        <p:spPr/>
        <p:txBody>
          <a:bodyPr/>
          <a:lstStyle/>
          <a:p>
            <a:endParaRPr lang="en-CA"/>
          </a:p>
        </p:txBody>
      </p:sp>
      <p:sp>
        <p:nvSpPr>
          <p:cNvPr id="7" name="Content Placeholder 6">
            <a:extLst>
              <a:ext uri="{FF2B5EF4-FFF2-40B4-BE49-F238E27FC236}">
                <a16:creationId xmlns:a16="http://schemas.microsoft.com/office/drawing/2014/main" id="{EF61F024-92BD-7C4D-7FAF-96194025354F}"/>
              </a:ext>
            </a:extLst>
          </p:cNvPr>
          <p:cNvSpPr>
            <a:spLocks noGrp="1"/>
          </p:cNvSpPr>
          <p:nvPr>
            <p:ph sz="quarter" idx="18"/>
          </p:nvPr>
        </p:nvSpPr>
        <p:spPr/>
        <p:txBody>
          <a:bodyPr/>
          <a:lstStyle/>
          <a:p>
            <a:r>
              <a:rPr lang="en-US"/>
              <a:t>Key Guidance Numbers</a:t>
            </a:r>
            <a:endParaRPr lang="en-CA"/>
          </a:p>
        </p:txBody>
      </p:sp>
      <p:pic>
        <p:nvPicPr>
          <p:cNvPr id="10" name="Picture 9">
            <a:extLst>
              <a:ext uri="{FF2B5EF4-FFF2-40B4-BE49-F238E27FC236}">
                <a16:creationId xmlns:a16="http://schemas.microsoft.com/office/drawing/2014/main" id="{DFB0EB6A-A9A0-3483-B32B-E78FCB0A68C4}"/>
              </a:ext>
            </a:extLst>
          </p:cNvPr>
          <p:cNvPicPr>
            <a:picLocks noChangeAspect="1"/>
          </p:cNvPicPr>
          <p:nvPr/>
        </p:nvPicPr>
        <p:blipFill>
          <a:blip r:embed="rId2"/>
          <a:stretch>
            <a:fillRect/>
          </a:stretch>
        </p:blipFill>
        <p:spPr>
          <a:xfrm>
            <a:off x="246580" y="2155953"/>
            <a:ext cx="5480358" cy="4166093"/>
          </a:xfrm>
          <a:prstGeom prst="rect">
            <a:avLst/>
          </a:prstGeom>
        </p:spPr>
      </p:pic>
      <p:pic>
        <p:nvPicPr>
          <p:cNvPr id="13" name="Picture 12">
            <a:extLst>
              <a:ext uri="{FF2B5EF4-FFF2-40B4-BE49-F238E27FC236}">
                <a16:creationId xmlns:a16="http://schemas.microsoft.com/office/drawing/2014/main" id="{BE9D3240-E506-B75C-8D15-4A09A1DEC6EB}"/>
              </a:ext>
            </a:extLst>
          </p:cNvPr>
          <p:cNvPicPr>
            <a:picLocks noChangeAspect="1"/>
          </p:cNvPicPr>
          <p:nvPr/>
        </p:nvPicPr>
        <p:blipFill>
          <a:blip r:embed="rId3"/>
          <a:stretch>
            <a:fillRect/>
          </a:stretch>
        </p:blipFill>
        <p:spPr>
          <a:xfrm>
            <a:off x="5726938" y="1580236"/>
            <a:ext cx="4000245" cy="5265474"/>
          </a:xfrm>
          <a:prstGeom prst="rect">
            <a:avLst/>
          </a:prstGeom>
        </p:spPr>
      </p:pic>
    </p:spTree>
    <p:extLst>
      <p:ext uri="{BB962C8B-B14F-4D97-AF65-F5344CB8AC3E}">
        <p14:creationId xmlns:p14="http://schemas.microsoft.com/office/powerpoint/2010/main" val="4135392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7A849-3D82-13D7-7225-EDDAC32223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952C9FF-81DF-7A2A-DE79-4D61AFA7EDE8}"/>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E5258138-5A51-E3E2-3247-0F9114BD393B}"/>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F0853072-21D0-A5B3-81EA-98A52AAB8AA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3F994419-423C-D409-02F2-EEC205606D9C}"/>
              </a:ext>
            </a:extLst>
          </p:cNvPr>
          <p:cNvSpPr>
            <a:spLocks noGrp="1"/>
          </p:cNvSpPr>
          <p:nvPr>
            <p:ph type="title"/>
          </p:nvPr>
        </p:nvSpPr>
        <p:spPr/>
        <p:txBody>
          <a:bodyPr/>
          <a:lstStyle/>
          <a:p>
            <a:r>
              <a:rPr lang="en-US" b="1"/>
              <a:t>Forward Guidance &amp; Outlook</a:t>
            </a:r>
            <a:endParaRPr lang="en-CA" b="1"/>
          </a:p>
        </p:txBody>
      </p:sp>
      <p:pic>
        <p:nvPicPr>
          <p:cNvPr id="6" name="Picture 5" descr="A screenshot of a computer&#10;&#10;AI-generated content may be incorrect.">
            <a:extLst>
              <a:ext uri="{FF2B5EF4-FFF2-40B4-BE49-F238E27FC236}">
                <a16:creationId xmlns:a16="http://schemas.microsoft.com/office/drawing/2014/main" id="{D3468875-1553-A2AE-74D4-A03CFB43F61F}"/>
              </a:ext>
            </a:extLst>
          </p:cNvPr>
          <p:cNvPicPr>
            <a:picLocks noChangeAspect="1"/>
          </p:cNvPicPr>
          <p:nvPr/>
        </p:nvPicPr>
        <p:blipFill>
          <a:blip r:embed="rId2"/>
          <a:stretch>
            <a:fillRect/>
          </a:stretch>
        </p:blipFill>
        <p:spPr>
          <a:xfrm>
            <a:off x="0" y="2381165"/>
            <a:ext cx="10060059" cy="3010069"/>
          </a:xfrm>
          <a:prstGeom prst="rect">
            <a:avLst/>
          </a:prstGeom>
        </p:spPr>
      </p:pic>
    </p:spTree>
    <p:extLst>
      <p:ext uri="{BB962C8B-B14F-4D97-AF65-F5344CB8AC3E}">
        <p14:creationId xmlns:p14="http://schemas.microsoft.com/office/powerpoint/2010/main" val="86962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76A2-8000-6183-A593-B3323ECA6B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561D7C-2FF4-8D37-DF39-184302BDFF7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ED7087AB-C513-51DC-CE35-E7716E9F86EB}"/>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B1EEC058-B465-25A5-979A-2006F5F54BF6}"/>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7D0286C1-B9F6-1D55-F634-8985B45C6473}"/>
              </a:ext>
            </a:extLst>
          </p:cNvPr>
          <p:cNvSpPr>
            <a:spLocks noGrp="1"/>
          </p:cNvSpPr>
          <p:nvPr>
            <p:ph type="title"/>
          </p:nvPr>
        </p:nvSpPr>
        <p:spPr/>
        <p:txBody>
          <a:bodyPr/>
          <a:lstStyle/>
          <a:p>
            <a:r>
              <a:rPr lang="en-US" b="1"/>
              <a:t>Forward Guidance &amp; Outlook</a:t>
            </a:r>
            <a:endParaRPr lang="en-CA" b="1"/>
          </a:p>
        </p:txBody>
      </p:sp>
      <p:pic>
        <p:nvPicPr>
          <p:cNvPr id="8" name="Picture 7">
            <a:extLst>
              <a:ext uri="{FF2B5EF4-FFF2-40B4-BE49-F238E27FC236}">
                <a16:creationId xmlns:a16="http://schemas.microsoft.com/office/drawing/2014/main" id="{B8BFB221-75A4-765A-6CD3-924125B84350}"/>
              </a:ext>
            </a:extLst>
          </p:cNvPr>
          <p:cNvPicPr>
            <a:picLocks noChangeAspect="1"/>
          </p:cNvPicPr>
          <p:nvPr/>
        </p:nvPicPr>
        <p:blipFill>
          <a:blip r:embed="rId2"/>
          <a:stretch>
            <a:fillRect/>
          </a:stretch>
        </p:blipFill>
        <p:spPr>
          <a:xfrm>
            <a:off x="137164" y="1584465"/>
            <a:ext cx="9784072" cy="4603470"/>
          </a:xfrm>
          <a:prstGeom prst="rect">
            <a:avLst/>
          </a:prstGeom>
        </p:spPr>
      </p:pic>
    </p:spTree>
    <p:extLst>
      <p:ext uri="{BB962C8B-B14F-4D97-AF65-F5344CB8AC3E}">
        <p14:creationId xmlns:p14="http://schemas.microsoft.com/office/powerpoint/2010/main" val="2251374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757CE0-5D0B-8463-6B7D-D3BEA7B289B8}"/>
              </a:ext>
            </a:extLst>
          </p:cNvPr>
          <p:cNvSpPr>
            <a:spLocks noGrp="1"/>
          </p:cNvSpPr>
          <p:nvPr>
            <p:ph type="ftr" sz="quarter" idx="13"/>
          </p:nvPr>
        </p:nvSpPr>
        <p:spPr/>
        <p:txBody>
          <a:bodyPr/>
          <a:lstStyle/>
          <a:p>
            <a:r>
              <a:rPr lang="en-US">
                <a:ea typeface="LF_Kai"/>
              </a:rPr>
              <a:t>Source(s): </a:t>
            </a:r>
            <a:r>
              <a:rPr lang="en-US">
                <a:ea typeface="LF_Kai"/>
                <a:cs typeface="Arial"/>
              </a:rPr>
              <a:t>4 Traders Market Screener</a:t>
            </a:r>
            <a:endParaRPr lang="en-CA">
              <a:ea typeface="LF_Kai"/>
            </a:endParaRPr>
          </a:p>
        </p:txBody>
      </p:sp>
      <p:sp>
        <p:nvSpPr>
          <p:cNvPr id="4" name="Text Placeholder 3">
            <a:extLst>
              <a:ext uri="{FF2B5EF4-FFF2-40B4-BE49-F238E27FC236}">
                <a16:creationId xmlns:a16="http://schemas.microsoft.com/office/drawing/2014/main" id="{F834B83C-2511-9857-9F34-9C72F511F5E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EDACB9E-8F34-8897-77D8-285206ADA15C}"/>
              </a:ext>
            </a:extLst>
          </p:cNvPr>
          <p:cNvSpPr>
            <a:spLocks noGrp="1"/>
          </p:cNvSpPr>
          <p:nvPr>
            <p:ph type="title"/>
          </p:nvPr>
        </p:nvSpPr>
        <p:spPr/>
        <p:txBody>
          <a:bodyPr/>
          <a:lstStyle/>
          <a:p>
            <a:r>
              <a:rPr lang="en-US" b="1"/>
              <a:t>Ownership Structure </a:t>
            </a:r>
            <a:endParaRPr lang="en-CA" b="1"/>
          </a:p>
        </p:txBody>
      </p:sp>
      <p:sp>
        <p:nvSpPr>
          <p:cNvPr id="6" name="Text Placeholder 5">
            <a:extLst>
              <a:ext uri="{FF2B5EF4-FFF2-40B4-BE49-F238E27FC236}">
                <a16:creationId xmlns:a16="http://schemas.microsoft.com/office/drawing/2014/main" id="{CFD6B3C4-E91A-D3ED-D110-783A0D8CCF2A}"/>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16ADC664-4E85-8B94-4569-25FB4D032902}"/>
              </a:ext>
            </a:extLst>
          </p:cNvPr>
          <p:cNvSpPr/>
          <p:nvPr/>
        </p:nvSpPr>
        <p:spPr bwMode="auto">
          <a:xfrm>
            <a:off x="331787" y="1222283"/>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Top 10 Largest Shareholders</a:t>
            </a:r>
            <a:endParaRPr kumimoji="0" lang="en-CA" sz="1600" b="0" i="0" u="none" strike="noStrike" cap="none" normalizeH="0" baseline="0">
              <a:ln>
                <a:noFill/>
              </a:ln>
              <a:solidFill>
                <a:schemeClr val="tx1"/>
              </a:solidFill>
              <a:effectLst/>
              <a:latin typeface="Arial" charset="0"/>
            </a:endParaRPr>
          </a:p>
        </p:txBody>
      </p:sp>
      <p:cxnSp>
        <p:nvCxnSpPr>
          <p:cNvPr id="9" name="Straight Connector 8">
            <a:extLst>
              <a:ext uri="{FF2B5EF4-FFF2-40B4-BE49-F238E27FC236}">
                <a16:creationId xmlns:a16="http://schemas.microsoft.com/office/drawing/2014/main" id="{201A2E72-FB7B-ABD5-7BE1-ABB29E544DE3}"/>
              </a:ext>
            </a:extLst>
          </p:cNvPr>
          <p:cNvCxnSpPr>
            <a:cxnSpLocks/>
          </p:cNvCxnSpPr>
          <p:nvPr/>
        </p:nvCxnSpPr>
        <p:spPr bwMode="auto">
          <a:xfrm>
            <a:off x="331788" y="1549536"/>
            <a:ext cx="5426757" cy="0"/>
          </a:xfrm>
          <a:prstGeom prst="line">
            <a:avLst/>
          </a:prstGeom>
          <a:noFill/>
          <a:ln w="12700" cap="flat" cmpd="sng" algn="ctr">
            <a:solidFill>
              <a:srgbClr val="003C6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B4FF9D50-25B6-6061-4A07-1693F8E66427}"/>
              </a:ext>
            </a:extLst>
          </p:cNvPr>
          <p:cNvSpPr/>
          <p:nvPr/>
        </p:nvSpPr>
        <p:spPr bwMode="auto">
          <a:xfrm>
            <a:off x="6444344" y="1222283"/>
            <a:ext cx="3282270"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lang="en-US" sz="1600"/>
              <a:t>Ownership Structure</a:t>
            </a:r>
            <a:endParaRPr kumimoji="0" lang="en-CA" sz="1600" b="0" i="0" u="none" strike="noStrike" cap="none" normalizeH="0" baseline="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16C93A0E-BE45-DF5E-7B6E-01F9073A7F65}"/>
              </a:ext>
            </a:extLst>
          </p:cNvPr>
          <p:cNvCxnSpPr>
            <a:cxnSpLocks/>
          </p:cNvCxnSpPr>
          <p:nvPr/>
        </p:nvCxnSpPr>
        <p:spPr bwMode="auto">
          <a:xfrm>
            <a:off x="6444345" y="1549536"/>
            <a:ext cx="3282270" cy="0"/>
          </a:xfrm>
          <a:prstGeom prst="line">
            <a:avLst/>
          </a:prstGeom>
          <a:noFill/>
          <a:ln w="12700" cap="flat" cmpd="sng" algn="ctr">
            <a:solidFill>
              <a:srgbClr val="003C60"/>
            </a:solidFill>
            <a:prstDash val="solid"/>
            <a:round/>
            <a:headEnd type="none" w="med" len="med"/>
            <a:tailEnd type="none" w="med" len="med"/>
          </a:ln>
          <a:effectLst/>
        </p:spPr>
      </p:cxnSp>
      <p:graphicFrame>
        <p:nvGraphicFramePr>
          <p:cNvPr id="18" name="Table 17">
            <a:extLst>
              <a:ext uri="{FF2B5EF4-FFF2-40B4-BE49-F238E27FC236}">
                <a16:creationId xmlns:a16="http://schemas.microsoft.com/office/drawing/2014/main" id="{00C6C528-A260-8149-A12A-C955A67CC9A4}"/>
              </a:ext>
            </a:extLst>
          </p:cNvPr>
          <p:cNvGraphicFramePr>
            <a:graphicFrameLocks noGrp="1"/>
          </p:cNvGraphicFramePr>
          <p:nvPr>
            <p:extLst>
              <p:ext uri="{D42A27DB-BD31-4B8C-83A1-F6EECF244321}">
                <p14:modId xmlns:p14="http://schemas.microsoft.com/office/powerpoint/2010/main" val="602460212"/>
              </p:ext>
            </p:extLst>
          </p:nvPr>
        </p:nvGraphicFramePr>
        <p:xfrm>
          <a:off x="384774" y="1619362"/>
          <a:ext cx="5666704" cy="5402580"/>
        </p:xfrm>
        <a:graphic>
          <a:graphicData uri="http://schemas.openxmlformats.org/drawingml/2006/table">
            <a:tbl>
              <a:tblPr/>
              <a:tblGrid>
                <a:gridCol w="1416676">
                  <a:extLst>
                    <a:ext uri="{9D8B030D-6E8A-4147-A177-3AD203B41FA5}">
                      <a16:colId xmlns:a16="http://schemas.microsoft.com/office/drawing/2014/main" val="3331987732"/>
                    </a:ext>
                  </a:extLst>
                </a:gridCol>
                <a:gridCol w="1416676">
                  <a:extLst>
                    <a:ext uri="{9D8B030D-6E8A-4147-A177-3AD203B41FA5}">
                      <a16:colId xmlns:a16="http://schemas.microsoft.com/office/drawing/2014/main" val="3658117513"/>
                    </a:ext>
                  </a:extLst>
                </a:gridCol>
                <a:gridCol w="1416676">
                  <a:extLst>
                    <a:ext uri="{9D8B030D-6E8A-4147-A177-3AD203B41FA5}">
                      <a16:colId xmlns:a16="http://schemas.microsoft.com/office/drawing/2014/main" val="2370851891"/>
                    </a:ext>
                  </a:extLst>
                </a:gridCol>
                <a:gridCol w="1416676">
                  <a:extLst>
                    <a:ext uri="{9D8B030D-6E8A-4147-A177-3AD203B41FA5}">
                      <a16:colId xmlns:a16="http://schemas.microsoft.com/office/drawing/2014/main" val="2767255626"/>
                    </a:ext>
                  </a:extLst>
                </a:gridCol>
              </a:tblGrid>
              <a:tr h="298145">
                <a:tc>
                  <a:txBody>
                    <a:bodyPr/>
                    <a:lstStyle/>
                    <a:p>
                      <a:pPr algn="ctr" fontAlgn="b">
                        <a:buNone/>
                      </a:pPr>
                      <a:r>
                        <a:rPr lang="en-CA" sz="1050" b="1" i="0" u="none" strike="noStrike">
                          <a:solidFill>
                            <a:schemeClr val="tx1"/>
                          </a:solidFill>
                          <a:effectLst/>
                          <a:latin typeface="Arial"/>
                        </a:rPr>
                        <a:t>Holder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Common Stock Equivalent Held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 Ownership</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050" b="1" i="0" u="none" strike="noStrike">
                          <a:solidFill>
                            <a:schemeClr val="tx1"/>
                          </a:solidFill>
                          <a:effectLst/>
                          <a:latin typeface="Arial"/>
                        </a:rPr>
                        <a:t>Market Value </a:t>
                      </a:r>
                    </a:p>
                    <a:p>
                      <a:pPr algn="ctr" fontAlgn="b">
                        <a:buNone/>
                      </a:pPr>
                      <a:r>
                        <a:rPr lang="en-US" sz="1050" b="1" i="0" u="none" strike="noStrike">
                          <a:solidFill>
                            <a:schemeClr val="tx1"/>
                          </a:solidFill>
                          <a:effectLst/>
                          <a:latin typeface="Arial"/>
                        </a:rPr>
                        <a:t>(CAD, millions)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213918"/>
                  </a:ext>
                </a:extLst>
              </a:tr>
              <a:tr h="388282">
                <a:tc>
                  <a:txBody>
                    <a:bodyPr/>
                    <a:lstStyle/>
                    <a:p>
                      <a:pPr>
                        <a:buNone/>
                      </a:pPr>
                      <a:r>
                        <a:rPr lang="en-CA" sz="1050"/>
                        <a:t>Vanguard Fiduciary Trust Co.</a:t>
                      </a:r>
                    </a:p>
                  </a:txBody>
                  <a:tcPr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20,417,906 </a:t>
                      </a:r>
                    </a:p>
                  </a:txBody>
                  <a:tcPr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4.06 % </a:t>
                      </a:r>
                    </a:p>
                  </a:txBody>
                  <a:tcPr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3 442 </a:t>
                      </a:r>
                    </a:p>
                  </a:txBody>
                  <a:tcPr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5953266"/>
                  </a:ext>
                </a:extLst>
              </a:tr>
              <a:tr h="388282">
                <a:tc>
                  <a:txBody>
                    <a:bodyPr/>
                    <a:lstStyle/>
                    <a:p>
                      <a:pPr>
                        <a:buNone/>
                      </a:pPr>
                      <a:r>
                        <a:rPr lang="en-CA" sz="1050"/>
                        <a:t>Van Eck Associates Corp.</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19,374,821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3.852 %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3 266</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02510454"/>
                  </a:ext>
                </a:extLst>
              </a:tr>
              <a:tr h="540821">
                <a:tc>
                  <a:txBody>
                    <a:bodyPr/>
                    <a:lstStyle/>
                    <a:p>
                      <a:pPr>
                        <a:buNone/>
                      </a:pPr>
                      <a:r>
                        <a:rPr lang="en-US" sz="1050"/>
                        <a:t>Fidelity Management &amp; Research Co. LLC</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17,806,350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3.54 %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3 001</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61999253"/>
                  </a:ext>
                </a:extLst>
              </a:tr>
              <a:tr h="540821">
                <a:tc>
                  <a:txBody>
                    <a:bodyPr/>
                    <a:lstStyle/>
                    <a:p>
                      <a:pPr>
                        <a:buNone/>
                      </a:pPr>
                      <a:r>
                        <a:rPr lang="en-US" sz="1050"/>
                        <a:t>Capital Research &amp; Management Co. (World Investors)</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17,302,836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3.44 %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2 917</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98631976"/>
                  </a:ext>
                </a:extLst>
              </a:tr>
              <a:tr h="388282">
                <a:tc>
                  <a:txBody>
                    <a:bodyPr/>
                    <a:lstStyle/>
                    <a:p>
                      <a:pPr>
                        <a:buNone/>
                      </a:pPr>
                      <a:r>
                        <a:rPr lang="en-CA" sz="1050"/>
                        <a:t>Fidelity Investments Canada ULC</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16,227,402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3.227 %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2 735</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4613398"/>
                  </a:ext>
                </a:extLst>
              </a:tr>
              <a:tr h="388282">
                <a:tc>
                  <a:txBody>
                    <a:bodyPr/>
                    <a:lstStyle/>
                    <a:p>
                      <a:pPr>
                        <a:buNone/>
                      </a:pPr>
                      <a:r>
                        <a:rPr lang="en-US" sz="1050"/>
                        <a:t>Royal Trust Corp. of Canada</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15,725,019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3.127 %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2 651</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11785103"/>
                  </a:ext>
                </a:extLst>
              </a:tr>
              <a:tr h="540821">
                <a:tc>
                  <a:txBody>
                    <a:bodyPr/>
                    <a:lstStyle/>
                    <a:p>
                      <a:pPr>
                        <a:buNone/>
                      </a:pPr>
                      <a:r>
                        <a:rPr lang="en-CA" sz="1050"/>
                        <a:t>DWS Investment Management Americas, Inc.</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11,317,932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2.25 %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1 908</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603452537"/>
                  </a:ext>
                </a:extLst>
              </a:tr>
              <a:tr h="540821">
                <a:tc>
                  <a:txBody>
                    <a:bodyPr/>
                    <a:lstStyle/>
                    <a:p>
                      <a:pPr>
                        <a:buNone/>
                      </a:pPr>
                      <a:r>
                        <a:rPr lang="en-US" sz="1050"/>
                        <a:t>MFS Investment Management Canada Ltd.</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11,109,908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2.209 %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1 873</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43853683"/>
                  </a:ext>
                </a:extLst>
              </a:tr>
              <a:tr h="540821">
                <a:tc>
                  <a:txBody>
                    <a:bodyPr/>
                    <a:lstStyle/>
                    <a:p>
                      <a:pPr>
                        <a:buNone/>
                      </a:pPr>
                      <a:r>
                        <a:rPr lang="en-US" sz="1050"/>
                        <a:t>TD Waterhouse Private Investment Counsel, Inc.</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9,356,548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1.86 % </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a:buNone/>
                      </a:pPr>
                      <a:r>
                        <a:rPr lang="en-CA" sz="1100"/>
                        <a:t>1 577</a:t>
                      </a:r>
                    </a:p>
                  </a:txBody>
                  <a:tcPr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485570043"/>
                  </a:ext>
                </a:extLst>
              </a:tr>
              <a:tr h="540821">
                <a:tc>
                  <a:txBody>
                    <a:bodyPr/>
                    <a:lstStyle/>
                    <a:p>
                      <a:pPr>
                        <a:buNone/>
                      </a:pPr>
                      <a:r>
                        <a:rPr lang="en-US" sz="1050"/>
                        <a:t>BMO Bank NA (Investment Management)</a:t>
                      </a:r>
                    </a:p>
                  </a:txBody>
                  <a:tcPr anchor="ctr">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a:buNone/>
                      </a:pPr>
                      <a:r>
                        <a:rPr lang="en-CA" sz="1100"/>
                        <a:t>8,906,845 </a:t>
                      </a:r>
                    </a:p>
                  </a:txBody>
                  <a:tcPr anchor="ctr">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a:buNone/>
                      </a:pPr>
                      <a:r>
                        <a:rPr lang="en-CA" sz="1100"/>
                        <a:t>1.771 % </a:t>
                      </a:r>
                    </a:p>
                  </a:txBody>
                  <a:tcPr anchor="ctr">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a:buNone/>
                      </a:pPr>
                      <a:r>
                        <a:rPr lang="en-CA" sz="1100"/>
                        <a:t>1 501</a:t>
                      </a:r>
                    </a:p>
                  </a:txBody>
                  <a:tcPr anchor="ctr">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104715675"/>
                  </a:ext>
                </a:extLst>
              </a:tr>
            </a:tbl>
          </a:graphicData>
        </a:graphic>
      </p:graphicFrame>
      <p:pic>
        <p:nvPicPr>
          <p:cNvPr id="8" name="Picture 7">
            <a:extLst>
              <a:ext uri="{FF2B5EF4-FFF2-40B4-BE49-F238E27FC236}">
                <a16:creationId xmlns:a16="http://schemas.microsoft.com/office/drawing/2014/main" id="{8659D757-3922-A567-7212-64B7220468EB}"/>
              </a:ext>
            </a:extLst>
          </p:cNvPr>
          <p:cNvPicPr>
            <a:picLocks noChangeAspect="1"/>
          </p:cNvPicPr>
          <p:nvPr/>
        </p:nvPicPr>
        <p:blipFill>
          <a:blip r:embed="rId3"/>
          <a:stretch>
            <a:fillRect/>
          </a:stretch>
        </p:blipFill>
        <p:spPr>
          <a:xfrm>
            <a:off x="6639552" y="3751801"/>
            <a:ext cx="2442803" cy="3100750"/>
          </a:xfrm>
          <a:prstGeom prst="rect">
            <a:avLst/>
          </a:prstGeom>
        </p:spPr>
      </p:pic>
      <p:pic>
        <p:nvPicPr>
          <p:cNvPr id="13" name="Picture 12">
            <a:extLst>
              <a:ext uri="{FF2B5EF4-FFF2-40B4-BE49-F238E27FC236}">
                <a16:creationId xmlns:a16="http://schemas.microsoft.com/office/drawing/2014/main" id="{1C4BE9E3-BA50-7AAC-D881-32E7200BE3DD}"/>
              </a:ext>
            </a:extLst>
          </p:cNvPr>
          <p:cNvPicPr>
            <a:picLocks noChangeAspect="1"/>
          </p:cNvPicPr>
          <p:nvPr/>
        </p:nvPicPr>
        <p:blipFill>
          <a:blip r:embed="rId4"/>
          <a:stretch>
            <a:fillRect/>
          </a:stretch>
        </p:blipFill>
        <p:spPr>
          <a:xfrm>
            <a:off x="6845359" y="1717609"/>
            <a:ext cx="2031187" cy="2017691"/>
          </a:xfrm>
          <a:prstGeom prst="rect">
            <a:avLst/>
          </a:prstGeom>
        </p:spPr>
      </p:pic>
    </p:spTree>
    <p:extLst>
      <p:ext uri="{BB962C8B-B14F-4D97-AF65-F5344CB8AC3E}">
        <p14:creationId xmlns:p14="http://schemas.microsoft.com/office/powerpoint/2010/main" val="254846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5E62C2-5FB3-5C58-9B6E-BC176B282D9A}"/>
              </a:ext>
            </a:extLst>
          </p:cNvPr>
          <p:cNvSpPr>
            <a:spLocks noGrp="1"/>
          </p:cNvSpPr>
          <p:nvPr>
            <p:ph type="ftr" sz="quarter" idx="10"/>
          </p:nvPr>
        </p:nvSpPr>
        <p:spPr/>
        <p:txBody>
          <a:bodyPr/>
          <a:lstStyle/>
          <a:p>
            <a:endParaRPr lang="en-CA"/>
          </a:p>
        </p:txBody>
      </p:sp>
      <p:sp>
        <p:nvSpPr>
          <p:cNvPr id="3" name="Text Placeholder 2">
            <a:extLst>
              <a:ext uri="{FF2B5EF4-FFF2-40B4-BE49-F238E27FC236}">
                <a16:creationId xmlns:a16="http://schemas.microsoft.com/office/drawing/2014/main" id="{69069336-2E41-D513-3744-87F4A723EBF6}"/>
              </a:ext>
            </a:extLst>
          </p:cNvPr>
          <p:cNvSpPr>
            <a:spLocks noGrp="1"/>
          </p:cNvSpPr>
          <p:nvPr>
            <p:ph type="body" sz="quarter" idx="13"/>
          </p:nvPr>
        </p:nvSpPr>
        <p:spPr>
          <a:xfrm>
            <a:off x="329406" y="439390"/>
            <a:ext cx="9402763" cy="498392"/>
          </a:xfrm>
        </p:spPr>
        <p:txBody>
          <a:bodyPr/>
          <a:lstStyle/>
          <a:p>
            <a:r>
              <a:rPr lang="en-CA" sz="2400" b="1">
                <a:cs typeface="Arial"/>
              </a:rPr>
              <a:t>Mining Disclosure Standards</a:t>
            </a:r>
            <a:endParaRPr lang="en-US"/>
          </a:p>
        </p:txBody>
      </p:sp>
      <p:sp>
        <p:nvSpPr>
          <p:cNvPr id="5" name="Content Placeholder 7">
            <a:extLst>
              <a:ext uri="{FF2B5EF4-FFF2-40B4-BE49-F238E27FC236}">
                <a16:creationId xmlns:a16="http://schemas.microsoft.com/office/drawing/2014/main" id="{179A3317-CF50-EFA0-62F2-1269ABF6733F}"/>
              </a:ext>
            </a:extLst>
          </p:cNvPr>
          <p:cNvSpPr txBox="1">
            <a:spLocks/>
          </p:cNvSpPr>
          <p:nvPr/>
        </p:nvSpPr>
        <p:spPr>
          <a:xfrm>
            <a:off x="314915" y="3288358"/>
            <a:ext cx="9432636" cy="33939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buClr>
                <a:srgbClr val="0079C1">
                  <a:lumMod val="50000"/>
                </a:srgbClr>
              </a:buClr>
            </a:pPr>
            <a:r>
              <a:rPr lang="en-US" sz="1400" kern="0">
                <a:cs typeface="Arial"/>
              </a:rPr>
              <a:t>Canada has 13 provincial/territorial agencies that report to their provincial governments. They are an umbrella organization called Canadian Securities Administrators (CSA). They issue and enforce National Instrument such as:</a:t>
            </a:r>
          </a:p>
          <a:p>
            <a:pPr lvl="1" indent="-231775">
              <a:buClr>
                <a:srgbClr val="003C60"/>
              </a:buClr>
              <a:buFont typeface="Courier New" pitchFamily="2" charset="2"/>
              <a:buChar char="o"/>
            </a:pPr>
            <a:r>
              <a:rPr lang="en-US" sz="1600" b="1" kern="0">
                <a:highlight>
                  <a:srgbClr val="FFFF00"/>
                </a:highlight>
                <a:cs typeface="Arial"/>
              </a:rPr>
              <a:t>NI 43-101 &lt; </a:t>
            </a:r>
            <a:r>
              <a:rPr lang="en-US" sz="1600" b="1" kern="0">
                <a:highlight>
                  <a:srgbClr val="FFFF00"/>
                </a:highlight>
                <a:ea typeface="+mn-lt"/>
                <a:cs typeface="+mn-lt"/>
              </a:rPr>
              <a:t>Disclosure standards for mineral projects</a:t>
            </a:r>
            <a:endParaRPr lang="en-US" sz="1600" b="1" kern="0">
              <a:highlight>
                <a:srgbClr val="FFFF00"/>
              </a:highlight>
              <a:cs typeface="Arial"/>
            </a:endParaRPr>
          </a:p>
          <a:p>
            <a:pPr lvl="1">
              <a:buClr>
                <a:srgbClr val="003C60"/>
              </a:buClr>
              <a:buFont typeface="Courier New" pitchFamily="2" charset="2"/>
              <a:buChar char="o"/>
            </a:pPr>
            <a:r>
              <a:rPr lang="en-US" sz="1400" kern="0">
                <a:cs typeface="Arial"/>
              </a:rPr>
              <a:t>NI 51-102 &lt; Continuous Disclosure</a:t>
            </a:r>
          </a:p>
          <a:p>
            <a:pPr lvl="1">
              <a:buClr>
                <a:srgbClr val="003C60"/>
              </a:buClr>
              <a:buFont typeface="Courier New" pitchFamily="2" charset="2"/>
              <a:buChar char="o"/>
            </a:pPr>
            <a:r>
              <a:rPr lang="en-US" sz="1400" kern="0">
                <a:cs typeface="Arial"/>
              </a:rPr>
              <a:t>NI 52-109 &lt; Certification of Disclosure</a:t>
            </a:r>
          </a:p>
          <a:p>
            <a:pPr>
              <a:buClr>
                <a:srgbClr val="003C60"/>
              </a:buClr>
            </a:pPr>
            <a:endParaRPr lang="en-US" sz="1400" kern="0">
              <a:cs typeface="Arial"/>
            </a:endParaRPr>
          </a:p>
          <a:p>
            <a:pPr>
              <a:buClr>
                <a:srgbClr val="003C60"/>
              </a:buClr>
            </a:pPr>
            <a:r>
              <a:rPr lang="en-US" sz="1400" kern="0">
                <a:cs typeface="Arial"/>
              </a:rPr>
              <a:t>The Canadian Institute of Mining, Metallurgy and Petroleum (CIM) works alongside CSA to define the standards written in the national instruments.</a:t>
            </a:r>
            <a:endParaRPr lang="en-US" sz="1400" kern="0">
              <a:solidFill>
                <a:srgbClr val="000000"/>
              </a:solidFill>
              <a:cs typeface="Arial"/>
            </a:endParaRPr>
          </a:p>
          <a:p>
            <a:pPr>
              <a:buClr>
                <a:srgbClr val="003C60"/>
              </a:buClr>
            </a:pPr>
            <a:endParaRPr lang="en-US" sz="1400" kern="0">
              <a:cs typeface="Arial"/>
            </a:endParaRPr>
          </a:p>
          <a:p>
            <a:pPr>
              <a:buClr>
                <a:srgbClr val="003C60"/>
              </a:buClr>
            </a:pPr>
            <a:r>
              <a:rPr lang="en-US" sz="1400" kern="0">
                <a:cs typeface="Arial"/>
              </a:rPr>
              <a:t>Committee for Mineral Reserves International Reporting Standards (CRIRSCO) is an organization that consists of 15 countries. Its main purpose is to standardize exploration results, mineral resources and reserves, and bridge national reporting standards.</a:t>
            </a:r>
            <a:endParaRPr lang="en-US" b="1" kern="0" cap="all">
              <a:solidFill>
                <a:srgbClr val="1B3160"/>
              </a:solidFill>
              <a:cs typeface="Arial"/>
            </a:endParaRPr>
          </a:p>
          <a:p>
            <a:pPr>
              <a:buClr>
                <a:srgbClr val="003C60"/>
              </a:buClr>
            </a:pPr>
            <a:endParaRPr lang="en-US" b="1" kern="0" cap="all">
              <a:solidFill>
                <a:srgbClr val="1B3160"/>
              </a:solidFill>
              <a:cs typeface="Arial"/>
            </a:endParaRPr>
          </a:p>
          <a:p>
            <a:pPr marL="0" indent="0">
              <a:buNone/>
            </a:pPr>
            <a:endParaRPr lang="en-US" b="1" kern="0" cap="all">
              <a:solidFill>
                <a:srgbClr val="1B3160"/>
              </a:solidFill>
              <a:cs typeface="Arial"/>
            </a:endParaRPr>
          </a:p>
          <a:p>
            <a:pPr>
              <a:buClr>
                <a:srgbClr val="003C60"/>
              </a:buClr>
            </a:pPr>
            <a:endParaRPr lang="en-US" sz="1400" kern="0">
              <a:cs typeface="Arial"/>
            </a:endParaRPr>
          </a:p>
          <a:p>
            <a:pPr marL="0" indent="0">
              <a:buClr>
                <a:srgbClr val="003C60"/>
              </a:buClr>
              <a:buNone/>
            </a:pPr>
            <a:endParaRPr lang="en-US" sz="1400" kern="0">
              <a:cs typeface="Arial"/>
            </a:endParaRPr>
          </a:p>
          <a:p>
            <a:pPr marL="285750" indent="-285750">
              <a:buClr>
                <a:srgbClr val="003C60"/>
              </a:buClr>
            </a:pPr>
            <a:endParaRPr lang="en-US" b="1" kern="0" cap="all">
              <a:solidFill>
                <a:srgbClr val="1B3160"/>
              </a:solidFill>
              <a:cs typeface="Arial"/>
            </a:endParaRPr>
          </a:p>
          <a:p>
            <a:pPr marL="285750" indent="-285750">
              <a:buClr>
                <a:srgbClr val="003C60"/>
              </a:buClr>
            </a:pPr>
            <a:endParaRPr lang="en-US" sz="1400" kern="0">
              <a:solidFill>
                <a:srgbClr val="000000"/>
              </a:solidFill>
              <a:cs typeface="Arial"/>
            </a:endParaRPr>
          </a:p>
          <a:p>
            <a:pPr marL="285750" indent="-285750">
              <a:buClr>
                <a:srgbClr val="003C60"/>
              </a:buClr>
            </a:pPr>
            <a:endParaRPr lang="en-US" sz="1400" kern="0">
              <a:cs typeface="Arial"/>
            </a:endParaRPr>
          </a:p>
          <a:p>
            <a:pPr marL="0" indent="0">
              <a:buNone/>
            </a:pPr>
            <a:endParaRPr lang="en-US" sz="1600" b="1" kern="0">
              <a:cs typeface="Arial"/>
            </a:endParaRPr>
          </a:p>
          <a:p>
            <a:pPr marL="0" indent="0">
              <a:buClr>
                <a:srgbClr val="003C60"/>
              </a:buClr>
              <a:buNone/>
            </a:pPr>
            <a:endParaRPr lang="en-US" sz="1600" kern="0">
              <a:cs typeface="Arial"/>
            </a:endParaRPr>
          </a:p>
          <a:p>
            <a:pPr marL="0" indent="0">
              <a:buClr>
                <a:srgbClr val="0079C1">
                  <a:lumMod val="50000"/>
                </a:srgbClr>
              </a:buClr>
              <a:buNone/>
            </a:pPr>
            <a:endParaRPr lang="en-US" sz="1600" b="1" kern="0">
              <a:cs typeface="Arial"/>
            </a:endParaRPr>
          </a:p>
          <a:p>
            <a:pPr marL="0" indent="0">
              <a:buNone/>
            </a:pPr>
            <a:endParaRPr lang="en-US" sz="1600" b="1" kern="0">
              <a:cs typeface="Arial"/>
            </a:endParaRPr>
          </a:p>
          <a:p>
            <a:pPr marL="0" indent="0">
              <a:buClr>
                <a:srgbClr val="0079C1">
                  <a:lumMod val="50000"/>
                </a:srgbClr>
              </a:buClr>
              <a:buNone/>
            </a:pPr>
            <a:endParaRPr lang="en-US" sz="1600" kern="0">
              <a:cs typeface="Arial"/>
            </a:endParaRPr>
          </a:p>
          <a:p>
            <a:pPr>
              <a:buClr>
                <a:srgbClr val="0079C1">
                  <a:lumMod val="50000"/>
                </a:srgbClr>
              </a:buClr>
            </a:pPr>
            <a:endParaRPr lang="en-US" sz="1600" kern="0">
              <a:cs typeface="Arial"/>
            </a:endParaRPr>
          </a:p>
        </p:txBody>
      </p:sp>
      <p:grpSp>
        <p:nvGrpSpPr>
          <p:cNvPr id="11" name="Group 10">
            <a:extLst>
              <a:ext uri="{FF2B5EF4-FFF2-40B4-BE49-F238E27FC236}">
                <a16:creationId xmlns:a16="http://schemas.microsoft.com/office/drawing/2014/main" id="{2D798670-902C-1E75-9A7A-63296E12F167}"/>
              </a:ext>
            </a:extLst>
          </p:cNvPr>
          <p:cNvGrpSpPr/>
          <p:nvPr/>
        </p:nvGrpSpPr>
        <p:grpSpPr>
          <a:xfrm>
            <a:off x="332160" y="1556764"/>
            <a:ext cx="6562671" cy="927443"/>
            <a:chOff x="-8410526" y="3675029"/>
            <a:chExt cx="6562671" cy="927443"/>
          </a:xfrm>
        </p:grpSpPr>
        <p:pic>
          <p:nvPicPr>
            <p:cNvPr id="8" name="Picture 4" descr="Canadian Institute of Mining Metallurgy and Petroleum (CIM) - Membership -  CIM MES">
              <a:extLst>
                <a:ext uri="{FF2B5EF4-FFF2-40B4-BE49-F238E27FC236}">
                  <a16:creationId xmlns:a16="http://schemas.microsoft.com/office/drawing/2014/main" id="{733780C1-48AD-DE14-16FD-70ED5B12A6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0526" y="3783764"/>
              <a:ext cx="3394854" cy="8187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omepage - Canadian Securities Administrators">
              <a:extLst>
                <a:ext uri="{FF2B5EF4-FFF2-40B4-BE49-F238E27FC236}">
                  <a16:creationId xmlns:a16="http://schemas.microsoft.com/office/drawing/2014/main" id="{49754F92-1BE6-236D-0668-13893B247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700" y="3675029"/>
              <a:ext cx="2919845"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descr="About Us - Crirsco">
            <a:extLst>
              <a:ext uri="{FF2B5EF4-FFF2-40B4-BE49-F238E27FC236}">
                <a16:creationId xmlns:a16="http://schemas.microsoft.com/office/drawing/2014/main" id="{3173D938-B562-292C-ED6C-951AE79389F0}"/>
              </a:ext>
            </a:extLst>
          </p:cNvPr>
          <p:cNvPicPr>
            <a:picLocks noChangeAspect="1"/>
          </p:cNvPicPr>
          <p:nvPr/>
        </p:nvPicPr>
        <p:blipFill>
          <a:blip r:embed="rId4"/>
          <a:stretch>
            <a:fillRect/>
          </a:stretch>
        </p:blipFill>
        <p:spPr>
          <a:xfrm>
            <a:off x="7100098" y="1354240"/>
            <a:ext cx="2743200" cy="1170432"/>
          </a:xfrm>
          <a:prstGeom prst="rect">
            <a:avLst/>
          </a:prstGeom>
        </p:spPr>
      </p:pic>
    </p:spTree>
    <p:extLst>
      <p:ext uri="{BB962C8B-B14F-4D97-AF65-F5344CB8AC3E}">
        <p14:creationId xmlns:p14="http://schemas.microsoft.com/office/powerpoint/2010/main" val="35075312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52477-AA5B-622D-89FF-D1832308BE0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F845EBD-6860-6AB7-EE6A-99BF0740E742}"/>
              </a:ext>
            </a:extLst>
          </p:cNvPr>
          <p:cNvSpPr>
            <a:spLocks noGrp="1"/>
          </p:cNvSpPr>
          <p:nvPr>
            <p:ph type="ftr" sz="quarter" idx="13"/>
          </p:nvPr>
        </p:nvSpPr>
        <p:spPr/>
        <p:txBody>
          <a:bodyPr/>
          <a:lstStyle/>
          <a:p>
            <a:r>
              <a:rPr lang="en-US">
                <a:ea typeface="LF_Kai"/>
              </a:rPr>
              <a:t>Source(s): Globe and Mail</a:t>
            </a:r>
            <a:endParaRPr lang="en-CA"/>
          </a:p>
        </p:txBody>
      </p:sp>
      <p:sp>
        <p:nvSpPr>
          <p:cNvPr id="4" name="Text Placeholder 3">
            <a:extLst>
              <a:ext uri="{FF2B5EF4-FFF2-40B4-BE49-F238E27FC236}">
                <a16:creationId xmlns:a16="http://schemas.microsoft.com/office/drawing/2014/main" id="{7C2AB260-0DEB-572B-23DE-D741B1C9378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68745936-F715-24E3-4A9B-5166B5BFFBD5}"/>
              </a:ext>
            </a:extLst>
          </p:cNvPr>
          <p:cNvSpPr>
            <a:spLocks noGrp="1"/>
          </p:cNvSpPr>
          <p:nvPr>
            <p:ph type="title"/>
          </p:nvPr>
        </p:nvSpPr>
        <p:spPr/>
        <p:txBody>
          <a:bodyPr/>
          <a:lstStyle/>
          <a:p>
            <a:r>
              <a:rPr lang="en-US" b="1"/>
              <a:t>Insider Trading Activity</a:t>
            </a:r>
            <a:endParaRPr lang="en-CA" b="1"/>
          </a:p>
        </p:txBody>
      </p:sp>
      <p:sp>
        <p:nvSpPr>
          <p:cNvPr id="6" name="Text Placeholder 5">
            <a:extLst>
              <a:ext uri="{FF2B5EF4-FFF2-40B4-BE49-F238E27FC236}">
                <a16:creationId xmlns:a16="http://schemas.microsoft.com/office/drawing/2014/main" id="{1675E67F-2CC9-F62E-092F-F73AACB67753}"/>
              </a:ext>
            </a:extLst>
          </p:cNvPr>
          <p:cNvSpPr>
            <a:spLocks noGrp="1"/>
          </p:cNvSpPr>
          <p:nvPr>
            <p:ph type="body" sz="quarter" idx="12"/>
          </p:nvPr>
        </p:nvSpPr>
        <p:spPr/>
        <p:txBody>
          <a:bodyPr/>
          <a:lstStyle/>
          <a:p>
            <a:endParaRPr lang="en-CA"/>
          </a:p>
        </p:txBody>
      </p:sp>
      <p:sp>
        <p:nvSpPr>
          <p:cNvPr id="11" name="Content Placeholder 1">
            <a:extLst>
              <a:ext uri="{FF2B5EF4-FFF2-40B4-BE49-F238E27FC236}">
                <a16:creationId xmlns:a16="http://schemas.microsoft.com/office/drawing/2014/main" id="{10C3C0EC-61E8-C066-1ADC-B99BC1BC6187}"/>
              </a:ext>
            </a:extLst>
          </p:cNvPr>
          <p:cNvSpPr txBox="1">
            <a:spLocks/>
          </p:cNvSpPr>
          <p:nvPr/>
        </p:nvSpPr>
        <p:spPr>
          <a:xfrm>
            <a:off x="349018" y="6117139"/>
            <a:ext cx="9360363" cy="897103"/>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b="1" kern="0"/>
              <a:t>Commentary</a:t>
            </a:r>
          </a:p>
          <a:p>
            <a:r>
              <a:rPr lang="en-US" b="1" kern="0">
                <a:cs typeface="Arial"/>
              </a:rPr>
              <a:t>CEO, chair and senior executives actively sold large share blocks in 2024 and 2025.</a:t>
            </a:r>
          </a:p>
          <a:p>
            <a:r>
              <a:rPr lang="en-US" b="1" kern="0">
                <a:cs typeface="Arial"/>
              </a:rPr>
              <a:t>Last buy transaction was on June 30 by 8 C-suites and senior executives.</a:t>
            </a:r>
            <a:endParaRPr lang="en-US" kern="0">
              <a:cs typeface="Arial"/>
            </a:endParaRPr>
          </a:p>
          <a:p>
            <a:endParaRPr lang="en-US">
              <a:cs typeface="Arial"/>
            </a:endParaRPr>
          </a:p>
          <a:p>
            <a:pPr marL="0" indent="0">
              <a:buNone/>
            </a:pPr>
            <a:endParaRPr lang="en-US" kern="0">
              <a:cs typeface="Arial"/>
            </a:endParaRPr>
          </a:p>
        </p:txBody>
      </p:sp>
      <p:pic>
        <p:nvPicPr>
          <p:cNvPr id="8" name="Picture 7">
            <a:extLst>
              <a:ext uri="{FF2B5EF4-FFF2-40B4-BE49-F238E27FC236}">
                <a16:creationId xmlns:a16="http://schemas.microsoft.com/office/drawing/2014/main" id="{B1BCF33D-502D-FC5F-17CF-A449999B5C1D}"/>
              </a:ext>
            </a:extLst>
          </p:cNvPr>
          <p:cNvPicPr>
            <a:picLocks noChangeAspect="1"/>
          </p:cNvPicPr>
          <p:nvPr/>
        </p:nvPicPr>
        <p:blipFill>
          <a:blip r:embed="rId2"/>
          <a:stretch>
            <a:fillRect/>
          </a:stretch>
        </p:blipFill>
        <p:spPr>
          <a:xfrm>
            <a:off x="302784" y="1122684"/>
            <a:ext cx="8973802" cy="4972744"/>
          </a:xfrm>
          <a:prstGeom prst="rect">
            <a:avLst/>
          </a:prstGeom>
        </p:spPr>
      </p:pic>
    </p:spTree>
    <p:extLst>
      <p:ext uri="{BB962C8B-B14F-4D97-AF65-F5344CB8AC3E}">
        <p14:creationId xmlns:p14="http://schemas.microsoft.com/office/powerpoint/2010/main" val="2782804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4040D-A1F6-FDA0-AFDD-363DE269A21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476C341-48CA-2790-79AA-8C7F31AE872C}"/>
              </a:ext>
            </a:extLst>
          </p:cNvPr>
          <p:cNvSpPr>
            <a:spLocks noGrp="1"/>
          </p:cNvSpPr>
          <p:nvPr>
            <p:ph type="ftr" sz="quarter" idx="13"/>
          </p:nvPr>
        </p:nvSpPr>
        <p:spPr/>
        <p:txBody>
          <a:bodyPr/>
          <a:lstStyle/>
          <a:p>
            <a:r>
              <a:rPr lang="en-US">
                <a:ea typeface="LF_Kai"/>
              </a:rPr>
              <a:t>Source(s): Globe and Mail</a:t>
            </a:r>
            <a:endParaRPr lang="en-CA"/>
          </a:p>
        </p:txBody>
      </p:sp>
      <p:sp>
        <p:nvSpPr>
          <p:cNvPr id="4" name="Text Placeholder 3">
            <a:extLst>
              <a:ext uri="{FF2B5EF4-FFF2-40B4-BE49-F238E27FC236}">
                <a16:creationId xmlns:a16="http://schemas.microsoft.com/office/drawing/2014/main" id="{3A3A678A-78BC-EE81-05FB-171D1159ECA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9E2390FA-6B15-9FB8-BC27-96178C6E37A7}"/>
              </a:ext>
            </a:extLst>
          </p:cNvPr>
          <p:cNvSpPr>
            <a:spLocks noGrp="1"/>
          </p:cNvSpPr>
          <p:nvPr>
            <p:ph type="title"/>
          </p:nvPr>
        </p:nvSpPr>
        <p:spPr/>
        <p:txBody>
          <a:bodyPr/>
          <a:lstStyle/>
          <a:p>
            <a:r>
              <a:rPr lang="en-US" b="1">
                <a:cs typeface="Arial"/>
              </a:rPr>
              <a:t>Dividends</a:t>
            </a:r>
          </a:p>
        </p:txBody>
      </p:sp>
      <p:sp>
        <p:nvSpPr>
          <p:cNvPr id="6" name="Text Placeholder 5">
            <a:extLst>
              <a:ext uri="{FF2B5EF4-FFF2-40B4-BE49-F238E27FC236}">
                <a16:creationId xmlns:a16="http://schemas.microsoft.com/office/drawing/2014/main" id="{4177CE88-DDB6-AE75-870D-47D0EAC8E32E}"/>
              </a:ext>
            </a:extLst>
          </p:cNvPr>
          <p:cNvSpPr>
            <a:spLocks noGrp="1"/>
          </p:cNvSpPr>
          <p:nvPr>
            <p:ph type="body" sz="quarter" idx="12"/>
          </p:nvPr>
        </p:nvSpPr>
        <p:spPr/>
        <p:txBody>
          <a:bodyPr/>
          <a:lstStyle/>
          <a:p>
            <a:endParaRPr lang="en-CA"/>
          </a:p>
        </p:txBody>
      </p:sp>
      <p:pic>
        <p:nvPicPr>
          <p:cNvPr id="8" name="Picture 7">
            <a:extLst>
              <a:ext uri="{FF2B5EF4-FFF2-40B4-BE49-F238E27FC236}">
                <a16:creationId xmlns:a16="http://schemas.microsoft.com/office/drawing/2014/main" id="{0C81E602-D813-BEDF-38FB-56B191049B6D}"/>
              </a:ext>
            </a:extLst>
          </p:cNvPr>
          <p:cNvPicPr>
            <a:picLocks noChangeAspect="1"/>
          </p:cNvPicPr>
          <p:nvPr/>
        </p:nvPicPr>
        <p:blipFill>
          <a:blip r:embed="rId2"/>
          <a:stretch>
            <a:fillRect/>
          </a:stretch>
        </p:blipFill>
        <p:spPr>
          <a:xfrm>
            <a:off x="947168" y="1256391"/>
            <a:ext cx="8164064" cy="5572903"/>
          </a:xfrm>
          <a:prstGeom prst="rect">
            <a:avLst/>
          </a:prstGeom>
        </p:spPr>
      </p:pic>
    </p:spTree>
    <p:extLst>
      <p:ext uri="{BB962C8B-B14F-4D97-AF65-F5344CB8AC3E}">
        <p14:creationId xmlns:p14="http://schemas.microsoft.com/office/powerpoint/2010/main" val="3929204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9C264-70C1-3C77-1CCD-0512CAE35E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75B3D2-BB2C-7586-3C01-8FD19A616898}"/>
              </a:ext>
            </a:extLst>
          </p:cNvPr>
          <p:cNvSpPr>
            <a:spLocks noGrp="1"/>
          </p:cNvSpPr>
          <p:nvPr>
            <p:ph type="title"/>
          </p:nvPr>
        </p:nvSpPr>
        <p:spPr/>
        <p:txBody>
          <a:bodyPr/>
          <a:lstStyle/>
          <a:p>
            <a:r>
              <a:rPr lang="en-US" b="1">
                <a:cs typeface="Arial"/>
              </a:rPr>
              <a:t>Company Directors</a:t>
            </a:r>
          </a:p>
        </p:txBody>
      </p:sp>
      <p:sp>
        <p:nvSpPr>
          <p:cNvPr id="6" name="Text Placeholder 5">
            <a:extLst>
              <a:ext uri="{FF2B5EF4-FFF2-40B4-BE49-F238E27FC236}">
                <a16:creationId xmlns:a16="http://schemas.microsoft.com/office/drawing/2014/main" id="{466ED767-9DD5-5B8B-8BAD-330287D1D18C}"/>
              </a:ext>
            </a:extLst>
          </p:cNvPr>
          <p:cNvSpPr>
            <a:spLocks noGrp="1"/>
          </p:cNvSpPr>
          <p:nvPr>
            <p:ph type="body" sz="quarter" idx="12"/>
          </p:nvPr>
        </p:nvSpPr>
        <p:spPr/>
        <p:txBody>
          <a:bodyPr/>
          <a:lstStyle/>
          <a:p>
            <a:endParaRPr lang="en-US"/>
          </a:p>
        </p:txBody>
      </p:sp>
      <p:pic>
        <p:nvPicPr>
          <p:cNvPr id="3" name="Content Placeholder 2" descr="A collage of a group of people&#10;&#10;AI-generated content may be incorrect.">
            <a:extLst>
              <a:ext uri="{FF2B5EF4-FFF2-40B4-BE49-F238E27FC236}">
                <a16:creationId xmlns:a16="http://schemas.microsoft.com/office/drawing/2014/main" id="{6FD31D96-E0FA-F247-8E59-1901318D8D04}"/>
              </a:ext>
            </a:extLst>
          </p:cNvPr>
          <p:cNvPicPr>
            <a:picLocks noGrp="1" noChangeAspect="1"/>
          </p:cNvPicPr>
          <p:nvPr>
            <p:ph sz="quarter" idx="18"/>
          </p:nvPr>
        </p:nvPicPr>
        <p:blipFill>
          <a:blip r:embed="rId2"/>
          <a:stretch>
            <a:fillRect/>
          </a:stretch>
        </p:blipFill>
        <p:spPr bwMode="gray">
          <a:xfrm>
            <a:off x="573551" y="1858799"/>
            <a:ext cx="5054752" cy="434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ollage of a few women&#10;&#10;AI-generated content may be incorrect.">
            <a:extLst>
              <a:ext uri="{FF2B5EF4-FFF2-40B4-BE49-F238E27FC236}">
                <a16:creationId xmlns:a16="http://schemas.microsoft.com/office/drawing/2014/main" id="{0CFB83CD-ABE7-58CF-4347-A576AF813024}"/>
              </a:ext>
            </a:extLst>
          </p:cNvPr>
          <p:cNvPicPr>
            <a:picLocks noChangeAspect="1"/>
          </p:cNvPicPr>
          <p:nvPr/>
        </p:nvPicPr>
        <p:blipFill>
          <a:blip r:embed="rId3"/>
          <a:stretch>
            <a:fillRect/>
          </a:stretch>
        </p:blipFill>
        <p:spPr>
          <a:xfrm>
            <a:off x="5628303" y="3027636"/>
            <a:ext cx="3693731" cy="2011418"/>
          </a:xfrm>
          <a:prstGeom prst="rect">
            <a:avLst/>
          </a:prstGeom>
        </p:spPr>
      </p:pic>
    </p:spTree>
    <p:extLst>
      <p:ext uri="{BB962C8B-B14F-4D97-AF65-F5344CB8AC3E}">
        <p14:creationId xmlns:p14="http://schemas.microsoft.com/office/powerpoint/2010/main" val="6293716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0CFFD-03E0-62C6-A8E4-9DBE8DDACC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FFCCF2-136B-1746-737A-116014BDAA5F}"/>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324EBBCC-3C4C-0B20-F437-C1C18E76100E}"/>
              </a:ext>
            </a:extLst>
          </p:cNvPr>
          <p:cNvSpPr>
            <a:spLocks noGrp="1"/>
          </p:cNvSpPr>
          <p:nvPr>
            <p:ph type="body" sz="quarter" idx="12"/>
          </p:nvPr>
        </p:nvSpPr>
        <p:spPr/>
        <p:txBody>
          <a:bodyPr/>
          <a:lstStyle/>
          <a:p>
            <a:endParaRPr lang="en-US"/>
          </a:p>
        </p:txBody>
      </p:sp>
      <p:sp>
        <p:nvSpPr>
          <p:cNvPr id="8" name="Content Placeholder 7">
            <a:extLst>
              <a:ext uri="{FF2B5EF4-FFF2-40B4-BE49-F238E27FC236}">
                <a16:creationId xmlns:a16="http://schemas.microsoft.com/office/drawing/2014/main" id="{A0B97718-2361-0EDA-9BE9-731461924722}"/>
              </a:ext>
            </a:extLst>
          </p:cNvPr>
          <p:cNvSpPr>
            <a:spLocks noGrp="1"/>
          </p:cNvSpPr>
          <p:nvPr>
            <p:ph sz="quarter" idx="18"/>
          </p:nvPr>
        </p:nvSpPr>
        <p:spPr/>
        <p:txBody>
          <a:bodyPr/>
          <a:lstStyle/>
          <a:p>
            <a:endParaRPr lang="en-US"/>
          </a:p>
        </p:txBody>
      </p:sp>
      <p:pic>
        <p:nvPicPr>
          <p:cNvPr id="2" name="Picture 1" descr="A collage of a group of people&#10;&#10;AI-generated content may be incorrect.">
            <a:extLst>
              <a:ext uri="{FF2B5EF4-FFF2-40B4-BE49-F238E27FC236}">
                <a16:creationId xmlns:a16="http://schemas.microsoft.com/office/drawing/2014/main" id="{9BF6E083-14DA-4147-B44D-44BE1A32D2AE}"/>
              </a:ext>
            </a:extLst>
          </p:cNvPr>
          <p:cNvPicPr>
            <a:picLocks noChangeAspect="1"/>
          </p:cNvPicPr>
          <p:nvPr/>
        </p:nvPicPr>
        <p:blipFill>
          <a:blip r:embed="rId2"/>
          <a:stretch>
            <a:fillRect/>
          </a:stretch>
        </p:blipFill>
        <p:spPr>
          <a:xfrm>
            <a:off x="458365" y="1575645"/>
            <a:ext cx="6024940" cy="5314864"/>
          </a:xfrm>
          <a:prstGeom prst="rect">
            <a:avLst/>
          </a:prstGeom>
        </p:spPr>
      </p:pic>
    </p:spTree>
    <p:extLst>
      <p:ext uri="{BB962C8B-B14F-4D97-AF65-F5344CB8AC3E}">
        <p14:creationId xmlns:p14="http://schemas.microsoft.com/office/powerpoint/2010/main" val="22079063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F64CB-51F4-ECB8-46AA-A72D876A3C2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DE3174-855F-347B-345A-D924E28EEA11}"/>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2C8EBF33-70E5-3C7E-94B1-4B242EE8E5F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4E736C8A-4277-9F07-5C92-10D9D67708AC}"/>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3C20226E-BB80-711C-F189-6057B9D94BDA}"/>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04A83370-BBC2-5B44-1D12-A38719974400}"/>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332838A0-4C2B-57DB-B1D8-D36234125F10}"/>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A8774ABF-BA42-59E3-DC22-EF118AB36269}"/>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endParaRPr lang="en-US" kern="0"/>
          </a:p>
          <a:p>
            <a:r>
              <a:rPr lang="en-US" b="1" kern="0">
                <a:ea typeface="+mn-lt"/>
                <a:cs typeface="+mn-lt"/>
              </a:rPr>
              <a:t>Ammar Al-</a:t>
            </a:r>
            <a:r>
              <a:rPr lang="en-US" b="1" kern="0" err="1">
                <a:ea typeface="+mn-lt"/>
                <a:cs typeface="+mn-lt"/>
              </a:rPr>
              <a:t>Joundi</a:t>
            </a:r>
            <a:r>
              <a:rPr lang="en-US" kern="0">
                <a:ea typeface="+mn-lt"/>
                <a:cs typeface="+mn-lt"/>
              </a:rPr>
              <a:t> – President &amp; CEO of </a:t>
            </a:r>
            <a:r>
              <a:rPr lang="en-US" b="1" kern="0">
                <a:ea typeface="+mn-lt"/>
                <a:cs typeface="+mn-lt"/>
              </a:rPr>
              <a:t>Agnico Eagle Mines Ltd.</a:t>
            </a:r>
            <a:r>
              <a:rPr lang="en-US" kern="0">
                <a:ea typeface="+mn-lt"/>
                <a:cs typeface="+mn-lt"/>
              </a:rPr>
              <a:t> since </a:t>
            </a:r>
            <a:r>
              <a:rPr lang="en-US" b="1" kern="0">
                <a:ea typeface="+mn-lt"/>
                <a:cs typeface="+mn-lt"/>
              </a:rPr>
              <a:t>Feb 2022</a:t>
            </a:r>
            <a:endParaRPr lang="en-US" b="1">
              <a:ea typeface="+mn-lt"/>
              <a:cs typeface="+mn-lt"/>
            </a:endParaRPr>
          </a:p>
          <a:p>
            <a:r>
              <a:rPr lang="en-US" b="1" kern="0">
                <a:ea typeface="+mn-lt"/>
                <a:cs typeface="+mn-lt"/>
              </a:rPr>
              <a:t>Joined Agnico Eagle in 2010</a:t>
            </a:r>
            <a:r>
              <a:rPr lang="en-US" kern="0">
                <a:ea typeface="+mn-lt"/>
                <a:cs typeface="+mn-lt"/>
              </a:rPr>
              <a:t> as CFO, promoted to President in 2015</a:t>
            </a:r>
            <a:endParaRPr lang="en-US"/>
          </a:p>
          <a:p>
            <a:r>
              <a:rPr lang="en-US" kern="0">
                <a:ea typeface="+mn-lt"/>
                <a:cs typeface="+mn-lt"/>
              </a:rPr>
              <a:t>Previously served as </a:t>
            </a:r>
            <a:r>
              <a:rPr lang="en-US" b="1" kern="0">
                <a:ea typeface="+mn-lt"/>
                <a:cs typeface="+mn-lt"/>
              </a:rPr>
              <a:t>CFO of Barrick Gold Corporation</a:t>
            </a:r>
            <a:r>
              <a:rPr lang="en-US" kern="0">
                <a:ea typeface="+mn-lt"/>
                <a:cs typeface="+mn-lt"/>
              </a:rPr>
              <a:t>, overseeing global finance and strategy</a:t>
            </a:r>
            <a:endParaRPr lang="en-US"/>
          </a:p>
          <a:p>
            <a:r>
              <a:rPr lang="en-US" kern="0">
                <a:ea typeface="+mn-lt"/>
                <a:cs typeface="+mn-lt"/>
              </a:rPr>
              <a:t>Early career in structured finance at </a:t>
            </a:r>
            <a:r>
              <a:rPr lang="en-US" b="1" kern="0">
                <a:ea typeface="+mn-lt"/>
                <a:cs typeface="+mn-lt"/>
              </a:rPr>
              <a:t>Citibank Canada</a:t>
            </a:r>
            <a:endParaRPr lang="en-US"/>
          </a:p>
          <a:p>
            <a:r>
              <a:rPr lang="en-US" kern="0">
                <a:ea typeface="+mn-lt"/>
                <a:cs typeface="+mn-lt"/>
              </a:rPr>
              <a:t>Holds a </a:t>
            </a:r>
            <a:r>
              <a:rPr lang="en-US" b="1" kern="0">
                <a:ea typeface="+mn-lt"/>
                <a:cs typeface="+mn-lt"/>
              </a:rPr>
              <a:t>Mechanical Engineering degree (University of Toronto)</a:t>
            </a:r>
            <a:r>
              <a:rPr lang="en-US" kern="0">
                <a:ea typeface="+mn-lt"/>
                <a:cs typeface="+mn-lt"/>
              </a:rPr>
              <a:t> and an </a:t>
            </a:r>
            <a:r>
              <a:rPr lang="en-US" b="1" kern="0">
                <a:ea typeface="+mn-lt"/>
                <a:cs typeface="+mn-lt"/>
              </a:rPr>
              <a:t>MBA (Western University)</a:t>
            </a:r>
            <a:endParaRPr lang="en-US"/>
          </a:p>
          <a:p>
            <a:r>
              <a:rPr lang="en-US" kern="0">
                <a:ea typeface="+mn-lt"/>
                <a:cs typeface="+mn-lt"/>
              </a:rPr>
              <a:t>Over </a:t>
            </a:r>
            <a:r>
              <a:rPr lang="en-US" b="1" kern="0">
                <a:ea typeface="+mn-lt"/>
                <a:cs typeface="+mn-lt"/>
              </a:rPr>
              <a:t>25 years of experience</a:t>
            </a:r>
            <a:r>
              <a:rPr lang="en-US" kern="0">
                <a:ea typeface="+mn-lt"/>
                <a:cs typeface="+mn-lt"/>
              </a:rPr>
              <a:t> in mining, finance, and capital markets</a:t>
            </a:r>
            <a:endParaRPr lang="en-US"/>
          </a:p>
          <a:p>
            <a:r>
              <a:rPr lang="en-US" kern="0">
                <a:ea typeface="+mn-lt"/>
                <a:cs typeface="+mn-lt"/>
              </a:rPr>
              <a:t>Leads Agnico’s </a:t>
            </a:r>
            <a:r>
              <a:rPr lang="en-US" b="1" kern="0">
                <a:ea typeface="+mn-lt"/>
                <a:cs typeface="+mn-lt"/>
              </a:rPr>
              <a:t>Canadian-focused growth strategy</a:t>
            </a:r>
            <a:r>
              <a:rPr lang="en-US" kern="0">
                <a:ea typeface="+mn-lt"/>
                <a:cs typeface="+mn-lt"/>
              </a:rPr>
              <a:t> and major gold reserve expansion</a:t>
            </a:r>
            <a:endParaRPr lang="en-US"/>
          </a:p>
          <a:p>
            <a:pPr marL="0" indent="0">
              <a:buNone/>
            </a:pPr>
            <a:endParaRPr lang="en-US"/>
          </a:p>
        </p:txBody>
      </p:sp>
      <p:pic>
        <p:nvPicPr>
          <p:cNvPr id="2" name="Picture 1" descr="A close up of a name&#10;&#10;AI-generated content may be incorrect.">
            <a:extLst>
              <a:ext uri="{FF2B5EF4-FFF2-40B4-BE49-F238E27FC236}">
                <a16:creationId xmlns:a16="http://schemas.microsoft.com/office/drawing/2014/main" id="{9FC1A4CE-4B43-C07E-ADC9-F0B3A286CA22}"/>
              </a:ext>
            </a:extLst>
          </p:cNvPr>
          <p:cNvPicPr>
            <a:picLocks noChangeAspect="1"/>
          </p:cNvPicPr>
          <p:nvPr/>
        </p:nvPicPr>
        <p:blipFill>
          <a:blip r:embed="rId2"/>
          <a:stretch>
            <a:fillRect/>
          </a:stretch>
        </p:blipFill>
        <p:spPr>
          <a:xfrm>
            <a:off x="6219586" y="1944440"/>
            <a:ext cx="3220559" cy="996797"/>
          </a:xfrm>
          <a:prstGeom prst="rect">
            <a:avLst/>
          </a:prstGeom>
        </p:spPr>
      </p:pic>
      <p:pic>
        <p:nvPicPr>
          <p:cNvPr id="8" name="Picture 7" descr="A person in a suit and tie&#10;&#10;AI-generated content may be incorrect.">
            <a:extLst>
              <a:ext uri="{FF2B5EF4-FFF2-40B4-BE49-F238E27FC236}">
                <a16:creationId xmlns:a16="http://schemas.microsoft.com/office/drawing/2014/main" id="{1B5689BA-4597-7179-9511-2CA493069CAB}"/>
              </a:ext>
            </a:extLst>
          </p:cNvPr>
          <p:cNvPicPr>
            <a:picLocks noChangeAspect="1"/>
          </p:cNvPicPr>
          <p:nvPr/>
        </p:nvPicPr>
        <p:blipFill>
          <a:blip r:embed="rId3"/>
          <a:stretch>
            <a:fillRect/>
          </a:stretch>
        </p:blipFill>
        <p:spPr>
          <a:xfrm>
            <a:off x="6448710" y="3089039"/>
            <a:ext cx="2762311" cy="3299311"/>
          </a:xfrm>
          <a:prstGeom prst="rect">
            <a:avLst/>
          </a:prstGeom>
        </p:spPr>
      </p:pic>
    </p:spTree>
    <p:extLst>
      <p:ext uri="{BB962C8B-B14F-4D97-AF65-F5344CB8AC3E}">
        <p14:creationId xmlns:p14="http://schemas.microsoft.com/office/powerpoint/2010/main" val="3990545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3BBA4-2EA9-E77B-83F1-A4DAE7D1DA0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C8C4D6-806E-9340-FB21-B8738755E8D6}"/>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FD6A6D7C-B953-B912-C6E6-E1CBC0B6C836}"/>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3FB9CA2D-6E5B-6EDD-0120-9DB32EA42D15}"/>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0ABDA72A-3D62-23DE-A45F-B622918E127F}"/>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1E622145-016F-55FB-0DA7-95465E579B11}"/>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30B0BC6B-2B3D-F315-DEAB-556614D9279B}"/>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2364C2C3-2E2F-81C4-D0CC-99BDB9C1D8E4}"/>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b="1" kern="0">
                <a:ea typeface="+mn-lt"/>
                <a:cs typeface="+mn-lt"/>
              </a:rPr>
              <a:t>Dominique Girard</a:t>
            </a:r>
            <a:r>
              <a:rPr lang="en-US" kern="0">
                <a:ea typeface="+mn-lt"/>
                <a:cs typeface="+mn-lt"/>
              </a:rPr>
              <a:t> – Executive Vice President, Chief Operating Officer – </a:t>
            </a:r>
            <a:r>
              <a:rPr lang="en-US" b="1" kern="0">
                <a:ea typeface="+mn-lt"/>
                <a:cs typeface="+mn-lt"/>
              </a:rPr>
              <a:t>Nunavut, Quebec &amp; Europe</a:t>
            </a:r>
            <a:endParaRPr lang="en-US" kern="0"/>
          </a:p>
          <a:p>
            <a:r>
              <a:rPr lang="en-US" kern="0">
                <a:ea typeface="+mn-lt"/>
                <a:cs typeface="+mn-lt"/>
              </a:rPr>
              <a:t>Leads </a:t>
            </a:r>
            <a:r>
              <a:rPr lang="en-US" b="1" kern="0">
                <a:ea typeface="+mn-lt"/>
                <a:cs typeface="+mn-lt"/>
              </a:rPr>
              <a:t>Operations and Project Development</a:t>
            </a:r>
            <a:r>
              <a:rPr lang="en-US" kern="0">
                <a:ea typeface="+mn-lt"/>
                <a:cs typeface="+mn-lt"/>
              </a:rPr>
              <a:t> teams across Agnico’s Nunavut, Quebec, and European assets</a:t>
            </a:r>
            <a:endParaRPr lang="en-US"/>
          </a:p>
          <a:p>
            <a:r>
              <a:rPr lang="en-US" kern="0">
                <a:ea typeface="+mn-lt"/>
                <a:cs typeface="+mn-lt"/>
              </a:rPr>
              <a:t>Joined </a:t>
            </a:r>
            <a:r>
              <a:rPr lang="en-US" b="1" kern="0">
                <a:ea typeface="+mn-lt"/>
                <a:cs typeface="+mn-lt"/>
              </a:rPr>
              <a:t>Agnico Eagle in 2000</a:t>
            </a:r>
            <a:r>
              <a:rPr lang="en-US" kern="0">
                <a:ea typeface="+mn-lt"/>
                <a:cs typeface="+mn-lt"/>
              </a:rPr>
              <a:t> as a </a:t>
            </a:r>
            <a:r>
              <a:rPr lang="en-US" b="1" kern="0">
                <a:ea typeface="+mn-lt"/>
                <a:cs typeface="+mn-lt"/>
              </a:rPr>
              <a:t>Metallurgist</a:t>
            </a:r>
            <a:r>
              <a:rPr lang="en-US" kern="0">
                <a:ea typeface="+mn-lt"/>
                <a:cs typeface="+mn-lt"/>
              </a:rPr>
              <a:t> at the LaRonde mine</a:t>
            </a:r>
            <a:endParaRPr lang="en-US"/>
          </a:p>
          <a:p>
            <a:r>
              <a:rPr lang="en-US" kern="0">
                <a:ea typeface="+mn-lt"/>
                <a:cs typeface="+mn-lt"/>
              </a:rPr>
              <a:t>Held key roles:</a:t>
            </a:r>
            <a:endParaRPr lang="en-US"/>
          </a:p>
          <a:p>
            <a:r>
              <a:rPr lang="en-US" kern="0">
                <a:ea typeface="+mn-lt"/>
                <a:cs typeface="+mn-lt"/>
              </a:rPr>
              <a:t>Mill Superintendent at </a:t>
            </a:r>
            <a:r>
              <a:rPr lang="en-US" kern="0" err="1">
                <a:ea typeface="+mn-lt"/>
                <a:cs typeface="+mn-lt"/>
              </a:rPr>
              <a:t>Kittilä</a:t>
            </a:r>
            <a:r>
              <a:rPr lang="en-US" kern="0">
                <a:ea typeface="+mn-lt"/>
                <a:cs typeface="+mn-lt"/>
              </a:rPr>
              <a:t> mine (Finland)</a:t>
            </a:r>
            <a:endParaRPr lang="en-US"/>
          </a:p>
          <a:p>
            <a:r>
              <a:rPr lang="en-US" kern="0">
                <a:ea typeface="+mn-lt"/>
                <a:cs typeface="+mn-lt"/>
              </a:rPr>
              <a:t>General Manager at Meadowbank mine (Nunavut)</a:t>
            </a:r>
            <a:endParaRPr lang="en-US"/>
          </a:p>
          <a:p>
            <a:r>
              <a:rPr lang="en-US" kern="0">
                <a:ea typeface="+mn-lt"/>
                <a:cs typeface="+mn-lt"/>
              </a:rPr>
              <a:t>Corporate Director, Business Strategy Group</a:t>
            </a:r>
            <a:endParaRPr lang="en-US"/>
          </a:p>
          <a:p>
            <a:r>
              <a:rPr lang="en-US" kern="0">
                <a:ea typeface="+mn-lt"/>
                <a:cs typeface="+mn-lt"/>
              </a:rPr>
              <a:t>VP, Technical Services</a:t>
            </a:r>
            <a:endParaRPr lang="en-US"/>
          </a:p>
          <a:p>
            <a:r>
              <a:rPr lang="en-US" kern="0">
                <a:ea typeface="+mn-lt"/>
                <a:cs typeface="+mn-lt"/>
              </a:rPr>
              <a:t>VP, Nunavut (2015–2020)</a:t>
            </a:r>
            <a:endParaRPr lang="en-US"/>
          </a:p>
          <a:p>
            <a:r>
              <a:rPr lang="en-US" kern="0">
                <a:ea typeface="+mn-lt"/>
                <a:cs typeface="+mn-lt"/>
              </a:rPr>
              <a:t>SVP, Operations – Canada &amp; Europe (2020–2022)</a:t>
            </a:r>
            <a:endParaRPr lang="en-US"/>
          </a:p>
          <a:p>
            <a:r>
              <a:rPr lang="en-US" kern="0">
                <a:ea typeface="+mn-lt"/>
                <a:cs typeface="+mn-lt"/>
              </a:rPr>
              <a:t>Holds a </a:t>
            </a:r>
            <a:r>
              <a:rPr lang="en-US" b="1" kern="0">
                <a:ea typeface="+mn-lt"/>
                <a:cs typeface="+mn-lt"/>
              </a:rPr>
              <a:t>B.Sc. in Mineral Processing Engineering</a:t>
            </a:r>
            <a:r>
              <a:rPr lang="en-US" kern="0">
                <a:ea typeface="+mn-lt"/>
                <a:cs typeface="+mn-lt"/>
              </a:rPr>
              <a:t> from </a:t>
            </a:r>
            <a:r>
              <a:rPr lang="en-US" b="1" kern="0">
                <a:ea typeface="+mn-lt"/>
                <a:cs typeface="+mn-lt"/>
              </a:rPr>
              <a:t>Laval University</a:t>
            </a:r>
            <a:r>
              <a:rPr lang="en-US" kern="0">
                <a:ea typeface="+mn-lt"/>
                <a:cs typeface="+mn-lt"/>
              </a:rPr>
              <a:t> (P.Eng.)</a:t>
            </a:r>
            <a:endParaRPr lang="en-US"/>
          </a:p>
          <a:p>
            <a:r>
              <a:rPr lang="en-US" kern="0">
                <a:ea typeface="+mn-lt"/>
                <a:cs typeface="+mn-lt"/>
              </a:rPr>
              <a:t>Member of the </a:t>
            </a:r>
            <a:r>
              <a:rPr lang="en-US" b="1" kern="0">
                <a:ea typeface="+mn-lt"/>
                <a:cs typeface="+mn-lt"/>
              </a:rPr>
              <a:t>Ordre des </a:t>
            </a:r>
            <a:r>
              <a:rPr lang="en-US" b="1" kern="0" err="1">
                <a:ea typeface="+mn-lt"/>
                <a:cs typeface="+mn-lt"/>
              </a:rPr>
              <a:t>ingénieurs</a:t>
            </a:r>
            <a:r>
              <a:rPr lang="en-US" b="1" kern="0">
                <a:ea typeface="+mn-lt"/>
                <a:cs typeface="+mn-lt"/>
              </a:rPr>
              <a:t> du Québec (OIQ)</a:t>
            </a:r>
            <a:endParaRPr lang="en-US"/>
          </a:p>
          <a:p>
            <a:r>
              <a:rPr lang="en-US" kern="0">
                <a:ea typeface="+mn-lt"/>
                <a:cs typeface="+mn-lt"/>
              </a:rPr>
              <a:t>Over </a:t>
            </a:r>
            <a:r>
              <a:rPr lang="en-US" b="1" kern="0">
                <a:ea typeface="+mn-lt"/>
                <a:cs typeface="+mn-lt"/>
              </a:rPr>
              <a:t>20 years of operational leadership</a:t>
            </a:r>
            <a:r>
              <a:rPr lang="en-US" kern="0">
                <a:ea typeface="+mn-lt"/>
                <a:cs typeface="+mn-lt"/>
              </a:rPr>
              <a:t> in mining operations and project development</a:t>
            </a:r>
            <a:endParaRPr lang="en-US"/>
          </a:p>
        </p:txBody>
      </p:sp>
      <p:pic>
        <p:nvPicPr>
          <p:cNvPr id="2" name="Picture 1" descr="A person in a suit and tie&#10;&#10;AI-generated content may be incorrect.">
            <a:extLst>
              <a:ext uri="{FF2B5EF4-FFF2-40B4-BE49-F238E27FC236}">
                <a16:creationId xmlns:a16="http://schemas.microsoft.com/office/drawing/2014/main" id="{A9DFCB53-80A0-5181-B949-F0B8F66D01F4}"/>
              </a:ext>
            </a:extLst>
          </p:cNvPr>
          <p:cNvPicPr>
            <a:picLocks noChangeAspect="1"/>
          </p:cNvPicPr>
          <p:nvPr/>
        </p:nvPicPr>
        <p:blipFill>
          <a:blip r:embed="rId2"/>
          <a:stretch>
            <a:fillRect/>
          </a:stretch>
        </p:blipFill>
        <p:spPr>
          <a:xfrm>
            <a:off x="6577220" y="3200746"/>
            <a:ext cx="2705167" cy="3269914"/>
          </a:xfrm>
          <a:prstGeom prst="rect">
            <a:avLst/>
          </a:prstGeom>
        </p:spPr>
      </p:pic>
      <p:pic>
        <p:nvPicPr>
          <p:cNvPr id="8" name="Picture 7" descr="A close-up of a sign&#10;&#10;AI-generated content may be incorrect.">
            <a:extLst>
              <a:ext uri="{FF2B5EF4-FFF2-40B4-BE49-F238E27FC236}">
                <a16:creationId xmlns:a16="http://schemas.microsoft.com/office/drawing/2014/main" id="{C40019BF-BD1E-7F6E-F645-5CCA742CC7AE}"/>
              </a:ext>
            </a:extLst>
          </p:cNvPr>
          <p:cNvPicPr>
            <a:picLocks noChangeAspect="1"/>
          </p:cNvPicPr>
          <p:nvPr/>
        </p:nvPicPr>
        <p:blipFill>
          <a:blip r:embed="rId3"/>
          <a:stretch>
            <a:fillRect/>
          </a:stretch>
        </p:blipFill>
        <p:spPr>
          <a:xfrm>
            <a:off x="6039812" y="1812502"/>
            <a:ext cx="3779983" cy="1260672"/>
          </a:xfrm>
          <a:prstGeom prst="rect">
            <a:avLst/>
          </a:prstGeom>
        </p:spPr>
      </p:pic>
    </p:spTree>
    <p:extLst>
      <p:ext uri="{BB962C8B-B14F-4D97-AF65-F5344CB8AC3E}">
        <p14:creationId xmlns:p14="http://schemas.microsoft.com/office/powerpoint/2010/main" val="4151402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D1471-A1C9-C2CC-567C-2A31029D8AA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F65FD3-A217-5CD5-BFDB-FFE7CEC9930E}"/>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625E3707-D0A3-4B30-97B1-4B5323063BC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060F5600-3FC5-6043-F8EA-06AC0D66F7E2}"/>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568ECCFF-FBDD-6425-39EE-97E6E7256696}"/>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C64E41FA-4BB6-4484-DECB-4714CF6E4B9E}"/>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E99F1E45-36EF-303D-BAE8-1C372DE7F68A}"/>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46DB6BBF-63F8-BABF-0F8F-1D20643092E1}"/>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endParaRPr lang="en-US" kern="0"/>
          </a:p>
          <a:p>
            <a:r>
              <a:rPr lang="en-US" b="1" kern="0">
                <a:ea typeface="+mn-lt"/>
                <a:cs typeface="+mn-lt"/>
              </a:rPr>
              <a:t>Guy Gosselin</a:t>
            </a:r>
            <a:r>
              <a:rPr lang="en-US" kern="0">
                <a:ea typeface="+mn-lt"/>
                <a:cs typeface="+mn-lt"/>
              </a:rPr>
              <a:t> – Executive Vice President, </a:t>
            </a:r>
            <a:r>
              <a:rPr lang="en-US" b="1" kern="0">
                <a:ea typeface="+mn-lt"/>
                <a:cs typeface="+mn-lt"/>
              </a:rPr>
              <a:t>Exploration</a:t>
            </a:r>
            <a:r>
              <a:rPr lang="en-US" kern="0">
                <a:ea typeface="+mn-lt"/>
                <a:cs typeface="+mn-lt"/>
              </a:rPr>
              <a:t>, Agnico Eagle Mines Ltd.</a:t>
            </a:r>
            <a:endParaRPr lang="en-US">
              <a:ea typeface="+mn-lt"/>
              <a:cs typeface="+mn-lt"/>
            </a:endParaRPr>
          </a:p>
          <a:p>
            <a:r>
              <a:rPr lang="en-US" kern="0">
                <a:ea typeface="+mn-lt"/>
                <a:cs typeface="+mn-lt"/>
              </a:rPr>
              <a:t>Leads Agnico’s </a:t>
            </a:r>
            <a:r>
              <a:rPr lang="en-US" b="1" kern="0">
                <a:ea typeface="+mn-lt"/>
                <a:cs typeface="+mn-lt"/>
              </a:rPr>
              <a:t>global exploration team</a:t>
            </a:r>
            <a:r>
              <a:rPr lang="en-US" kern="0">
                <a:ea typeface="+mn-lt"/>
                <a:cs typeface="+mn-lt"/>
              </a:rPr>
              <a:t> across all operating regions</a:t>
            </a:r>
            <a:endParaRPr lang="en-US"/>
          </a:p>
          <a:p>
            <a:r>
              <a:rPr lang="en-US" b="1" kern="0">
                <a:ea typeface="+mn-lt"/>
                <a:cs typeface="+mn-lt"/>
              </a:rPr>
              <a:t>Joined Agnico Eagle in 2019</a:t>
            </a:r>
            <a:r>
              <a:rPr lang="en-US" kern="0">
                <a:ea typeface="+mn-lt"/>
                <a:cs typeface="+mn-lt"/>
              </a:rPr>
              <a:t>, with earlier roles including:</a:t>
            </a:r>
            <a:endParaRPr lang="en-US"/>
          </a:p>
          <a:p>
            <a:pPr lvl="1"/>
            <a:r>
              <a:rPr lang="en-US" kern="0">
                <a:ea typeface="+mn-lt"/>
                <a:cs typeface="+mn-lt"/>
              </a:rPr>
              <a:t>Chief Geologist at LaRonde Division</a:t>
            </a:r>
            <a:endParaRPr lang="en-US"/>
          </a:p>
          <a:p>
            <a:pPr lvl="1"/>
            <a:r>
              <a:rPr lang="en-US" kern="0">
                <a:ea typeface="+mn-lt"/>
                <a:cs typeface="+mn-lt"/>
              </a:rPr>
              <a:t>Exploration Manager for Eastern Canada</a:t>
            </a:r>
            <a:endParaRPr lang="en-US"/>
          </a:p>
          <a:p>
            <a:pPr lvl="1"/>
            <a:r>
              <a:rPr lang="en-US" kern="0">
                <a:ea typeface="+mn-lt"/>
                <a:cs typeface="+mn-lt"/>
              </a:rPr>
              <a:t>Vice President – Exploration</a:t>
            </a:r>
            <a:endParaRPr lang="en-US"/>
          </a:p>
          <a:p>
            <a:pPr lvl="1">
              <a:buClr>
                <a:srgbClr val="8C8C8C"/>
              </a:buClr>
            </a:pPr>
            <a:r>
              <a:rPr lang="en-US" kern="0">
                <a:ea typeface="+mn-lt"/>
                <a:cs typeface="+mn-lt"/>
              </a:rPr>
              <a:t>SVP, Exploration (2019–2022)</a:t>
            </a:r>
            <a:endParaRPr lang="en-US"/>
          </a:p>
          <a:p>
            <a:r>
              <a:rPr lang="en-US" kern="0">
                <a:ea typeface="+mn-lt"/>
                <a:cs typeface="+mn-lt"/>
              </a:rPr>
              <a:t>Holds an </a:t>
            </a:r>
            <a:r>
              <a:rPr lang="en-US" b="1" kern="0">
                <a:ea typeface="+mn-lt"/>
                <a:cs typeface="+mn-lt"/>
              </a:rPr>
              <a:t>M.Sc. in Geology</a:t>
            </a:r>
            <a:r>
              <a:rPr lang="en-US" kern="0">
                <a:ea typeface="+mn-lt"/>
                <a:cs typeface="+mn-lt"/>
              </a:rPr>
              <a:t> from </a:t>
            </a:r>
            <a:r>
              <a:rPr lang="en-US" b="1" kern="0">
                <a:ea typeface="+mn-lt"/>
                <a:cs typeface="+mn-lt"/>
              </a:rPr>
              <a:t>Université du Québec à Chicoutimi</a:t>
            </a:r>
            <a:r>
              <a:rPr lang="en-US" kern="0">
                <a:ea typeface="+mn-lt"/>
                <a:cs typeface="+mn-lt"/>
              </a:rPr>
              <a:t> (</a:t>
            </a:r>
            <a:r>
              <a:rPr lang="en-US" kern="0" err="1">
                <a:ea typeface="+mn-lt"/>
                <a:cs typeface="+mn-lt"/>
              </a:rPr>
              <a:t>M.Sc.A</a:t>
            </a:r>
            <a:r>
              <a:rPr lang="en-US" kern="0">
                <a:ea typeface="+mn-lt"/>
                <a:cs typeface="+mn-lt"/>
              </a:rPr>
              <a:t>., P.Eng.)</a:t>
            </a:r>
            <a:endParaRPr lang="en-US"/>
          </a:p>
          <a:p>
            <a:r>
              <a:rPr lang="en-US" kern="0">
                <a:ea typeface="+mn-lt"/>
                <a:cs typeface="+mn-lt"/>
              </a:rPr>
              <a:t>Professional member of </a:t>
            </a:r>
            <a:r>
              <a:rPr lang="en-US" b="1" kern="0">
                <a:ea typeface="+mn-lt"/>
                <a:cs typeface="+mn-lt"/>
              </a:rPr>
              <a:t>OIQ</a:t>
            </a:r>
            <a:r>
              <a:rPr lang="en-US" kern="0">
                <a:ea typeface="+mn-lt"/>
                <a:cs typeface="+mn-lt"/>
              </a:rPr>
              <a:t> (Quebec Order of Engineers) and </a:t>
            </a:r>
            <a:r>
              <a:rPr lang="en-US" b="1" kern="0">
                <a:ea typeface="+mn-lt"/>
                <a:cs typeface="+mn-lt"/>
              </a:rPr>
              <a:t>OGQ</a:t>
            </a:r>
            <a:r>
              <a:rPr lang="en-US" kern="0">
                <a:ea typeface="+mn-lt"/>
                <a:cs typeface="+mn-lt"/>
              </a:rPr>
              <a:t> (Order of Geologists of Quebec)</a:t>
            </a:r>
            <a:endParaRPr lang="en-US"/>
          </a:p>
          <a:p>
            <a:r>
              <a:rPr lang="en-US" kern="0">
                <a:ea typeface="+mn-lt"/>
                <a:cs typeface="+mn-lt"/>
              </a:rPr>
              <a:t>Over </a:t>
            </a:r>
            <a:r>
              <a:rPr lang="en-US" b="1" kern="0">
                <a:ea typeface="+mn-lt"/>
                <a:cs typeface="+mn-lt"/>
              </a:rPr>
              <a:t>20 years of experience</a:t>
            </a:r>
            <a:r>
              <a:rPr lang="en-US" kern="0">
                <a:ea typeface="+mn-lt"/>
                <a:cs typeface="+mn-lt"/>
              </a:rPr>
              <a:t> in mineral exploration and resource development</a:t>
            </a:r>
            <a:endParaRPr lang="en-US"/>
          </a:p>
          <a:p>
            <a:endParaRPr lang="en-US"/>
          </a:p>
        </p:txBody>
      </p:sp>
      <p:pic>
        <p:nvPicPr>
          <p:cNvPr id="2" name="Picture 1" descr="A close-up of a sign&#10;&#10;AI-generated content may be incorrect.">
            <a:extLst>
              <a:ext uri="{FF2B5EF4-FFF2-40B4-BE49-F238E27FC236}">
                <a16:creationId xmlns:a16="http://schemas.microsoft.com/office/drawing/2014/main" id="{7B7CC978-2049-97C9-23AA-62310F6D6C57}"/>
              </a:ext>
            </a:extLst>
          </p:cNvPr>
          <p:cNvPicPr>
            <a:picLocks noChangeAspect="1"/>
          </p:cNvPicPr>
          <p:nvPr/>
        </p:nvPicPr>
        <p:blipFill>
          <a:blip r:embed="rId2"/>
          <a:stretch>
            <a:fillRect/>
          </a:stretch>
        </p:blipFill>
        <p:spPr>
          <a:xfrm>
            <a:off x="6085489" y="1942115"/>
            <a:ext cx="3478925" cy="1013592"/>
          </a:xfrm>
          <a:prstGeom prst="rect">
            <a:avLst/>
          </a:prstGeom>
        </p:spPr>
      </p:pic>
      <p:pic>
        <p:nvPicPr>
          <p:cNvPr id="8" name="Picture 7" descr="A person in a suit and tie&#10;&#10;AI-generated content may be incorrect.">
            <a:extLst>
              <a:ext uri="{FF2B5EF4-FFF2-40B4-BE49-F238E27FC236}">
                <a16:creationId xmlns:a16="http://schemas.microsoft.com/office/drawing/2014/main" id="{D55E91A6-D3EE-0F70-E984-7EE017CF7210}"/>
              </a:ext>
            </a:extLst>
          </p:cNvPr>
          <p:cNvPicPr>
            <a:picLocks noChangeAspect="1"/>
          </p:cNvPicPr>
          <p:nvPr/>
        </p:nvPicPr>
        <p:blipFill>
          <a:blip r:embed="rId3"/>
          <a:stretch>
            <a:fillRect/>
          </a:stretch>
        </p:blipFill>
        <p:spPr>
          <a:xfrm>
            <a:off x="6598854" y="3268716"/>
            <a:ext cx="2457450" cy="2958663"/>
          </a:xfrm>
          <a:prstGeom prst="rect">
            <a:avLst/>
          </a:prstGeom>
        </p:spPr>
      </p:pic>
    </p:spTree>
    <p:extLst>
      <p:ext uri="{BB962C8B-B14F-4D97-AF65-F5344CB8AC3E}">
        <p14:creationId xmlns:p14="http://schemas.microsoft.com/office/powerpoint/2010/main" val="2177764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A1BCC-5E54-FF01-EF20-9571DD5CF10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11B4EC-935C-B476-1336-74AC3A91EEDC}"/>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B99B0BD3-27F9-F04E-0003-30159B2AF647}"/>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E8AFD62-E69D-E5AC-AA8A-A6FD2E768B6B}"/>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5120ED8F-6316-B335-DCB2-3FAE57F0417F}"/>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8ED5A512-77D0-8E69-D1CF-6066389EEF32}"/>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8140C85F-3E68-53FF-41F0-A0022F8045B9}"/>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F324967D-EEAB-2E22-E5F1-10F2EE547FC7}"/>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endParaRPr lang="en-US" kern="0"/>
          </a:p>
          <a:p>
            <a:r>
              <a:rPr lang="en-US" b="1" kern="0">
                <a:ea typeface="+mn-lt"/>
                <a:cs typeface="+mn-lt"/>
              </a:rPr>
              <a:t>Carol Plummer </a:t>
            </a:r>
            <a:r>
              <a:rPr lang="en-US" kern="0">
                <a:ea typeface="+mn-lt"/>
                <a:cs typeface="+mn-lt"/>
              </a:rPr>
              <a:t>– Executive Vice President, </a:t>
            </a:r>
            <a:r>
              <a:rPr lang="en-US" b="1" kern="0">
                <a:ea typeface="+mn-lt"/>
                <a:cs typeface="+mn-lt"/>
              </a:rPr>
              <a:t>Sustainability</a:t>
            </a:r>
            <a:r>
              <a:rPr lang="en-US" kern="0">
                <a:ea typeface="+mn-lt"/>
                <a:cs typeface="+mn-lt"/>
              </a:rPr>
              <a:t>, People &amp; Culture, Agnico Eagle Mines Ltd.</a:t>
            </a:r>
            <a:endParaRPr lang="en-US">
              <a:ea typeface="+mn-lt"/>
              <a:cs typeface="+mn-lt"/>
            </a:endParaRPr>
          </a:p>
          <a:p>
            <a:r>
              <a:rPr lang="en-US" b="1" kern="0">
                <a:ea typeface="+mn-lt"/>
                <a:cs typeface="+mn-lt"/>
              </a:rPr>
              <a:t>Joined Agnico Eagle in 2004</a:t>
            </a:r>
            <a:r>
              <a:rPr lang="en-US" kern="0">
                <a:ea typeface="+mn-lt"/>
                <a:cs typeface="+mn-lt"/>
              </a:rPr>
              <a:t> with earlier roles including:</a:t>
            </a:r>
            <a:endParaRPr lang="en-US"/>
          </a:p>
          <a:p>
            <a:pPr lvl="1"/>
            <a:r>
              <a:rPr lang="en-US" kern="0">
                <a:ea typeface="+mn-lt"/>
                <a:cs typeface="+mn-lt"/>
              </a:rPr>
              <a:t>EVP – Operational Excellence (2022-2024)</a:t>
            </a:r>
            <a:endParaRPr lang="en-US"/>
          </a:p>
          <a:p>
            <a:pPr lvl="1"/>
            <a:r>
              <a:rPr lang="en-US" kern="0">
                <a:ea typeface="+mn-lt"/>
                <a:cs typeface="+mn-lt"/>
              </a:rPr>
              <a:t>SVP – Sustainability (2020)</a:t>
            </a:r>
            <a:endParaRPr lang="en-US"/>
          </a:p>
          <a:p>
            <a:pPr lvl="1"/>
            <a:r>
              <a:rPr lang="en-US" kern="0">
                <a:ea typeface="+mn-lt"/>
                <a:cs typeface="+mn-lt"/>
              </a:rPr>
              <a:t>VP – Corporate Development (2017-2019)</a:t>
            </a:r>
            <a:endParaRPr lang="en-US"/>
          </a:p>
          <a:p>
            <a:r>
              <a:rPr lang="en-US" kern="0">
                <a:ea typeface="+mn-lt"/>
                <a:cs typeface="+mn-lt"/>
              </a:rPr>
              <a:t>Holds an </a:t>
            </a:r>
            <a:r>
              <a:rPr lang="en-US" b="1" kern="0">
                <a:ea typeface="+mn-lt"/>
                <a:cs typeface="+mn-lt"/>
              </a:rPr>
              <a:t>B.Sc. in Mining Engineering</a:t>
            </a:r>
            <a:r>
              <a:rPr lang="en-US" kern="0">
                <a:ea typeface="+mn-lt"/>
                <a:cs typeface="+mn-lt"/>
              </a:rPr>
              <a:t> from </a:t>
            </a:r>
            <a:r>
              <a:rPr lang="en-US" b="1" kern="0">
                <a:ea typeface="+mn-lt"/>
                <a:cs typeface="+mn-lt"/>
              </a:rPr>
              <a:t>Queen’s </a:t>
            </a:r>
            <a:r>
              <a:rPr lang="en-US" kern="0">
                <a:ea typeface="+mn-lt"/>
                <a:cs typeface="+mn-lt"/>
              </a:rPr>
              <a:t>University</a:t>
            </a:r>
          </a:p>
          <a:p>
            <a:pPr lvl="1"/>
            <a:r>
              <a:rPr lang="en-US" kern="0">
                <a:ea typeface="+mn-lt"/>
                <a:cs typeface="+mn-lt"/>
              </a:rPr>
              <a:t>(P.Eng. – Quebec)</a:t>
            </a:r>
            <a:endParaRPr lang="en-US"/>
          </a:p>
          <a:p>
            <a:r>
              <a:rPr lang="en-US" kern="0">
                <a:ea typeface="+mn-lt"/>
                <a:cs typeface="+mn-lt"/>
              </a:rPr>
              <a:t>Representative on the Mining Association of Canada’s Board of Director and currently resides as its chair</a:t>
            </a:r>
            <a:endParaRPr lang="en-US"/>
          </a:p>
          <a:p>
            <a:pPr marL="0" indent="0">
              <a:buNone/>
            </a:pPr>
            <a:endParaRPr lang="en-US"/>
          </a:p>
        </p:txBody>
      </p:sp>
      <p:pic>
        <p:nvPicPr>
          <p:cNvPr id="11" name="Picture 10">
            <a:extLst>
              <a:ext uri="{FF2B5EF4-FFF2-40B4-BE49-F238E27FC236}">
                <a16:creationId xmlns:a16="http://schemas.microsoft.com/office/drawing/2014/main" id="{9C90979D-3899-3FDA-AF07-C10FC897B853}"/>
              </a:ext>
            </a:extLst>
          </p:cNvPr>
          <p:cNvPicPr>
            <a:picLocks noChangeAspect="1"/>
          </p:cNvPicPr>
          <p:nvPr/>
        </p:nvPicPr>
        <p:blipFill>
          <a:blip r:embed="rId2"/>
          <a:stretch>
            <a:fillRect/>
          </a:stretch>
        </p:blipFill>
        <p:spPr>
          <a:xfrm>
            <a:off x="6274616" y="1936193"/>
            <a:ext cx="2781688" cy="1047896"/>
          </a:xfrm>
          <a:prstGeom prst="rect">
            <a:avLst/>
          </a:prstGeom>
        </p:spPr>
      </p:pic>
      <p:pic>
        <p:nvPicPr>
          <p:cNvPr id="14" name="Picture 13">
            <a:extLst>
              <a:ext uri="{FF2B5EF4-FFF2-40B4-BE49-F238E27FC236}">
                <a16:creationId xmlns:a16="http://schemas.microsoft.com/office/drawing/2014/main" id="{EDB06FDD-7D43-658E-DF77-8B7CA2C69A28}"/>
              </a:ext>
            </a:extLst>
          </p:cNvPr>
          <p:cNvPicPr>
            <a:picLocks noChangeAspect="1"/>
          </p:cNvPicPr>
          <p:nvPr/>
        </p:nvPicPr>
        <p:blipFill>
          <a:blip r:embed="rId3"/>
          <a:stretch>
            <a:fillRect/>
          </a:stretch>
        </p:blipFill>
        <p:spPr>
          <a:xfrm>
            <a:off x="6475494" y="3067602"/>
            <a:ext cx="2800741" cy="3353268"/>
          </a:xfrm>
          <a:prstGeom prst="rect">
            <a:avLst/>
          </a:prstGeom>
        </p:spPr>
      </p:pic>
    </p:spTree>
    <p:extLst>
      <p:ext uri="{BB962C8B-B14F-4D97-AF65-F5344CB8AC3E}">
        <p14:creationId xmlns:p14="http://schemas.microsoft.com/office/powerpoint/2010/main" val="355332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D13BB-D0F4-ABF5-92F8-7CCEEC18F69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211241-0B63-A799-EB62-4EE55EB4B736}"/>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25BB509F-C38B-19DB-33B9-21CD543138BA}"/>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9BF2D322-DC5D-E014-4715-AA2D87D4FAB3}"/>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27AB0711-E7DC-818C-30E5-B1BD429C55C8}"/>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D2D5EF25-E468-FDB7-5A2E-3800491F0C6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4A34D1B5-852A-30DA-C74C-8BD98270D837}"/>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23EEFEAD-248C-D9FD-FA27-4ACA9D74BF69}"/>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endParaRPr lang="en-US" kern="0"/>
          </a:p>
          <a:p>
            <a:r>
              <a:rPr lang="en-US" b="1" kern="0">
                <a:ea typeface="+mn-lt"/>
                <a:cs typeface="+mn-lt"/>
              </a:rPr>
              <a:t>Jamie Porter </a:t>
            </a:r>
            <a:r>
              <a:rPr lang="en-US" kern="0">
                <a:ea typeface="+mn-lt"/>
                <a:cs typeface="+mn-lt"/>
              </a:rPr>
              <a:t>– Executive Vice President, </a:t>
            </a:r>
            <a:r>
              <a:rPr lang="en-US" b="1" kern="0">
                <a:ea typeface="+mn-lt"/>
                <a:cs typeface="+mn-lt"/>
              </a:rPr>
              <a:t>Finance</a:t>
            </a:r>
            <a:r>
              <a:rPr lang="en-US" kern="0">
                <a:ea typeface="+mn-lt"/>
                <a:cs typeface="+mn-lt"/>
              </a:rPr>
              <a:t>, and </a:t>
            </a:r>
            <a:r>
              <a:rPr lang="en-US" b="1" kern="0">
                <a:ea typeface="+mn-lt"/>
                <a:cs typeface="+mn-lt"/>
              </a:rPr>
              <a:t>Chief Financial Office</a:t>
            </a:r>
            <a:r>
              <a:rPr lang="en-US" kern="0">
                <a:ea typeface="+mn-lt"/>
                <a:cs typeface="+mn-lt"/>
              </a:rPr>
              <a:t>r, Agnico Eagle Mines Ltd.</a:t>
            </a:r>
            <a:endParaRPr lang="en-US">
              <a:ea typeface="+mn-lt"/>
              <a:cs typeface="+mn-lt"/>
            </a:endParaRPr>
          </a:p>
          <a:p>
            <a:r>
              <a:rPr lang="en-US" kern="0">
                <a:ea typeface="+mn-lt"/>
                <a:cs typeface="+mn-lt"/>
              </a:rPr>
              <a:t>Has over </a:t>
            </a:r>
            <a:r>
              <a:rPr lang="en-US" b="1" kern="0">
                <a:ea typeface="+mn-lt"/>
                <a:cs typeface="+mn-lt"/>
              </a:rPr>
              <a:t>25 years </a:t>
            </a:r>
            <a:r>
              <a:rPr lang="en-US" kern="0">
                <a:ea typeface="+mn-lt"/>
                <a:cs typeface="+mn-lt"/>
              </a:rPr>
              <a:t>of experience in the mining industry, most recently as the CFO of Alamos Gold Inc.</a:t>
            </a:r>
            <a:endParaRPr lang="en-US"/>
          </a:p>
          <a:p>
            <a:r>
              <a:rPr lang="en-US" b="1" kern="0">
                <a:ea typeface="+mn-lt"/>
                <a:cs typeface="+mn-lt"/>
              </a:rPr>
              <a:t>Joined Agnico Eagle in 2023</a:t>
            </a:r>
            <a:r>
              <a:rPr lang="en-US" kern="0">
                <a:ea typeface="+mn-lt"/>
                <a:cs typeface="+mn-lt"/>
              </a:rPr>
              <a:t> </a:t>
            </a:r>
          </a:p>
          <a:p>
            <a:r>
              <a:rPr lang="en-US" kern="0">
                <a:ea typeface="+mn-lt"/>
                <a:cs typeface="+mn-lt"/>
              </a:rPr>
              <a:t>Graduated with a </a:t>
            </a:r>
            <a:r>
              <a:rPr lang="en-US" b="1" kern="0">
                <a:ea typeface="+mn-lt"/>
                <a:cs typeface="+mn-lt"/>
              </a:rPr>
              <a:t>Bachelor of Administrative and Commercial Studies </a:t>
            </a:r>
            <a:r>
              <a:rPr lang="en-US" kern="0">
                <a:ea typeface="+mn-lt"/>
                <a:cs typeface="+mn-lt"/>
              </a:rPr>
              <a:t>from </a:t>
            </a:r>
            <a:r>
              <a:rPr lang="en-US" b="1" kern="0">
                <a:ea typeface="+mn-lt"/>
                <a:cs typeface="+mn-lt"/>
              </a:rPr>
              <a:t>Western University</a:t>
            </a:r>
          </a:p>
          <a:p>
            <a:pPr lvl="1"/>
            <a:r>
              <a:rPr lang="en-US" kern="0">
                <a:ea typeface="+mn-lt"/>
                <a:cs typeface="+mn-lt"/>
              </a:rPr>
              <a:t>A Chartered Professional Accountant (CPA) in Canada</a:t>
            </a:r>
          </a:p>
          <a:p>
            <a:pPr lvl="1"/>
            <a:r>
              <a:rPr lang="en-US" kern="0">
                <a:ea typeface="+mn-lt"/>
                <a:cs typeface="+mn-lt"/>
              </a:rPr>
              <a:t>A Certified Public Accountant in the US (Illinois)</a:t>
            </a:r>
          </a:p>
          <a:p>
            <a:pPr lvl="1"/>
            <a:endParaRPr lang="en-US"/>
          </a:p>
          <a:p>
            <a:pPr marL="0" indent="0">
              <a:buNone/>
            </a:pPr>
            <a:endParaRPr lang="en-US"/>
          </a:p>
        </p:txBody>
      </p:sp>
      <p:pic>
        <p:nvPicPr>
          <p:cNvPr id="8" name="Picture 7">
            <a:extLst>
              <a:ext uri="{FF2B5EF4-FFF2-40B4-BE49-F238E27FC236}">
                <a16:creationId xmlns:a16="http://schemas.microsoft.com/office/drawing/2014/main" id="{E602E49F-90FA-B504-261E-86626E89F669}"/>
              </a:ext>
            </a:extLst>
          </p:cNvPr>
          <p:cNvPicPr>
            <a:picLocks noChangeAspect="1"/>
          </p:cNvPicPr>
          <p:nvPr/>
        </p:nvPicPr>
        <p:blipFill>
          <a:blip r:embed="rId2"/>
          <a:stretch>
            <a:fillRect/>
          </a:stretch>
        </p:blipFill>
        <p:spPr>
          <a:xfrm>
            <a:off x="6370705" y="1878330"/>
            <a:ext cx="2905530" cy="990738"/>
          </a:xfrm>
          <a:prstGeom prst="rect">
            <a:avLst/>
          </a:prstGeom>
        </p:spPr>
      </p:pic>
      <p:pic>
        <p:nvPicPr>
          <p:cNvPr id="12" name="Picture 11">
            <a:extLst>
              <a:ext uri="{FF2B5EF4-FFF2-40B4-BE49-F238E27FC236}">
                <a16:creationId xmlns:a16="http://schemas.microsoft.com/office/drawing/2014/main" id="{6C6A9AF5-76EE-0870-B52F-AC9CF8682C50}"/>
              </a:ext>
            </a:extLst>
          </p:cNvPr>
          <p:cNvPicPr>
            <a:picLocks noChangeAspect="1"/>
          </p:cNvPicPr>
          <p:nvPr/>
        </p:nvPicPr>
        <p:blipFill>
          <a:blip r:embed="rId3"/>
          <a:stretch>
            <a:fillRect/>
          </a:stretch>
        </p:blipFill>
        <p:spPr>
          <a:xfrm>
            <a:off x="6465968" y="3000945"/>
            <a:ext cx="2810267" cy="3353268"/>
          </a:xfrm>
          <a:prstGeom prst="rect">
            <a:avLst/>
          </a:prstGeom>
        </p:spPr>
      </p:pic>
    </p:spTree>
    <p:extLst>
      <p:ext uri="{BB962C8B-B14F-4D97-AF65-F5344CB8AC3E}">
        <p14:creationId xmlns:p14="http://schemas.microsoft.com/office/powerpoint/2010/main" val="2832153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D8EB9-1336-D6BA-7B4E-82BF29F854E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640E3D-B9C6-9E71-B6C1-38195A706785}"/>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6666E293-31A3-C1F1-ED57-0D105613359E}"/>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2CAE08A-67A2-8177-1856-866ED78551F6}"/>
              </a:ext>
            </a:extLst>
          </p:cNvPr>
          <p:cNvSpPr>
            <a:spLocks noGrp="1"/>
          </p:cNvSpPr>
          <p:nvPr>
            <p:ph type="title"/>
          </p:nvPr>
        </p:nvSpPr>
        <p:spPr/>
        <p:txBody>
          <a:bodyPr/>
          <a:lstStyle/>
          <a:p>
            <a:r>
              <a:rPr lang="en-US" b="1">
                <a:cs typeface="Arial"/>
              </a:rPr>
              <a:t>Company Executives</a:t>
            </a:r>
          </a:p>
        </p:txBody>
      </p:sp>
      <p:sp>
        <p:nvSpPr>
          <p:cNvPr id="6" name="Text Placeholder 5">
            <a:extLst>
              <a:ext uri="{FF2B5EF4-FFF2-40B4-BE49-F238E27FC236}">
                <a16:creationId xmlns:a16="http://schemas.microsoft.com/office/drawing/2014/main" id="{3BB1452D-3098-598C-AA67-37708EDF6144}"/>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1C428F8E-5D3D-6C77-3125-2CB8A7E9243B}"/>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A902133F-E5DD-200A-AA4C-DD40BB801580}"/>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06B15FF1-214B-ABB3-E052-3835311FF7A3}"/>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endParaRPr lang="en-US" kern="0"/>
          </a:p>
          <a:p>
            <a:r>
              <a:rPr lang="en-US" b="1" kern="0">
                <a:ea typeface="+mn-lt"/>
                <a:cs typeface="+mn-lt"/>
              </a:rPr>
              <a:t>Jean Robitaille</a:t>
            </a:r>
            <a:r>
              <a:rPr lang="en-US" kern="0">
                <a:ea typeface="+mn-lt"/>
                <a:cs typeface="+mn-lt"/>
              </a:rPr>
              <a:t>– Executive Vice President, </a:t>
            </a:r>
            <a:r>
              <a:rPr lang="en-US" b="1" kern="0">
                <a:ea typeface="+mn-lt"/>
                <a:cs typeface="+mn-lt"/>
              </a:rPr>
              <a:t>Chief Strategy &amp; Technology Officer</a:t>
            </a:r>
            <a:r>
              <a:rPr lang="en-US" kern="0">
                <a:ea typeface="+mn-lt"/>
                <a:cs typeface="+mn-lt"/>
              </a:rPr>
              <a:t>, Agnico Eagle Mines Ltd.</a:t>
            </a:r>
          </a:p>
          <a:p>
            <a:r>
              <a:rPr lang="en-US" kern="0">
                <a:ea typeface="+mn-lt"/>
                <a:cs typeface="+mn-lt"/>
              </a:rPr>
              <a:t>Has over </a:t>
            </a:r>
            <a:r>
              <a:rPr lang="en-US" b="1" kern="0">
                <a:ea typeface="+mn-lt"/>
                <a:cs typeface="+mn-lt"/>
              </a:rPr>
              <a:t>25 years</a:t>
            </a:r>
            <a:r>
              <a:rPr lang="en-US" kern="0">
                <a:ea typeface="+mn-lt"/>
                <a:cs typeface="+mn-lt"/>
              </a:rPr>
              <a:t> of experience in the mining industry</a:t>
            </a:r>
            <a:endParaRPr lang="en-US">
              <a:ea typeface="+mn-lt"/>
              <a:cs typeface="+mn-lt"/>
            </a:endParaRPr>
          </a:p>
          <a:p>
            <a:r>
              <a:rPr lang="en-US" b="1" kern="0">
                <a:ea typeface="+mn-lt"/>
                <a:cs typeface="+mn-lt"/>
              </a:rPr>
              <a:t>Joined Agnico Eagle in 2014</a:t>
            </a:r>
            <a:r>
              <a:rPr lang="en-US" kern="0">
                <a:ea typeface="+mn-lt"/>
                <a:cs typeface="+mn-lt"/>
              </a:rPr>
              <a:t> with earlier roles including:</a:t>
            </a:r>
            <a:endParaRPr lang="en-US"/>
          </a:p>
          <a:p>
            <a:pPr lvl="1"/>
            <a:r>
              <a:rPr lang="en-US" kern="0">
                <a:ea typeface="+mn-lt"/>
                <a:cs typeface="+mn-lt"/>
              </a:rPr>
              <a:t>SVP – Corporate Development, Business Strategy and Technical Services (2020-2022)</a:t>
            </a:r>
            <a:endParaRPr lang="en-US"/>
          </a:p>
          <a:p>
            <a:pPr lvl="1"/>
            <a:r>
              <a:rPr lang="en-US" kern="0">
                <a:ea typeface="+mn-lt"/>
                <a:cs typeface="+mn-lt"/>
              </a:rPr>
              <a:t>SVP – Business Strategy and Technical Services (2014-2019)</a:t>
            </a:r>
            <a:endParaRPr lang="en-US"/>
          </a:p>
          <a:p>
            <a:r>
              <a:rPr lang="en-US" kern="0">
                <a:ea typeface="+mn-lt"/>
                <a:cs typeface="+mn-lt"/>
              </a:rPr>
              <a:t>A </a:t>
            </a:r>
            <a:r>
              <a:rPr lang="en-US" b="1" kern="0">
                <a:ea typeface="+mn-lt"/>
                <a:cs typeface="+mn-lt"/>
              </a:rPr>
              <a:t>mining technology graduate </a:t>
            </a:r>
            <a:r>
              <a:rPr lang="en-US" kern="0">
                <a:ea typeface="+mn-lt"/>
                <a:cs typeface="+mn-lt"/>
              </a:rPr>
              <a:t>(</a:t>
            </a:r>
            <a:r>
              <a:rPr lang="en-US" b="1" kern="0">
                <a:ea typeface="+mn-lt"/>
                <a:cs typeface="+mn-lt"/>
              </a:rPr>
              <a:t>College de </a:t>
            </a:r>
            <a:r>
              <a:rPr lang="en-US" b="1" kern="0" err="1">
                <a:ea typeface="+mn-lt"/>
                <a:cs typeface="+mn-lt"/>
              </a:rPr>
              <a:t>l’Abitibi</a:t>
            </a:r>
            <a:r>
              <a:rPr lang="en-US" b="1" kern="0">
                <a:ea typeface="+mn-lt"/>
                <a:cs typeface="+mn-lt"/>
              </a:rPr>
              <a:t> </a:t>
            </a:r>
            <a:r>
              <a:rPr lang="en-US" b="1" kern="0" err="1">
                <a:ea typeface="+mn-lt"/>
                <a:cs typeface="+mn-lt"/>
              </a:rPr>
              <a:t>Temiscamingue</a:t>
            </a:r>
            <a:r>
              <a:rPr lang="en-US" b="1" kern="0">
                <a:ea typeface="+mn-lt"/>
                <a:cs typeface="+mn-lt"/>
              </a:rPr>
              <a:t>)</a:t>
            </a:r>
            <a:r>
              <a:rPr lang="en-US" kern="0">
                <a:ea typeface="+mn-lt"/>
                <a:cs typeface="+mn-lt"/>
              </a:rPr>
              <a:t> with a specialty in </a:t>
            </a:r>
            <a:r>
              <a:rPr lang="en-US" b="1" kern="0">
                <a:ea typeface="+mn-lt"/>
                <a:cs typeface="+mn-lt"/>
              </a:rPr>
              <a:t>ore processing</a:t>
            </a:r>
            <a:endParaRPr lang="en-US"/>
          </a:p>
          <a:p>
            <a:r>
              <a:rPr lang="en-US" kern="0">
                <a:ea typeface="+mn-lt"/>
                <a:cs typeface="+mn-lt"/>
              </a:rPr>
              <a:t>Currently serves as Chair of the Canada Mining Innovation Council (CMIC)</a:t>
            </a:r>
            <a:endParaRPr lang="en-US"/>
          </a:p>
          <a:p>
            <a:pPr marL="0" indent="0">
              <a:buNone/>
            </a:pPr>
            <a:endParaRPr lang="en-US"/>
          </a:p>
        </p:txBody>
      </p:sp>
      <p:pic>
        <p:nvPicPr>
          <p:cNvPr id="8" name="Picture 7">
            <a:extLst>
              <a:ext uri="{FF2B5EF4-FFF2-40B4-BE49-F238E27FC236}">
                <a16:creationId xmlns:a16="http://schemas.microsoft.com/office/drawing/2014/main" id="{F8A48AB5-F893-1952-AD43-EFCC82A2B4BD}"/>
              </a:ext>
            </a:extLst>
          </p:cNvPr>
          <p:cNvPicPr>
            <a:picLocks noChangeAspect="1"/>
          </p:cNvPicPr>
          <p:nvPr/>
        </p:nvPicPr>
        <p:blipFill>
          <a:blip r:embed="rId2"/>
          <a:stretch>
            <a:fillRect/>
          </a:stretch>
        </p:blipFill>
        <p:spPr>
          <a:xfrm>
            <a:off x="6723179" y="1733840"/>
            <a:ext cx="2553056" cy="1219370"/>
          </a:xfrm>
          <a:prstGeom prst="rect">
            <a:avLst/>
          </a:prstGeom>
        </p:spPr>
      </p:pic>
      <p:pic>
        <p:nvPicPr>
          <p:cNvPr id="12" name="Picture 11">
            <a:extLst>
              <a:ext uri="{FF2B5EF4-FFF2-40B4-BE49-F238E27FC236}">
                <a16:creationId xmlns:a16="http://schemas.microsoft.com/office/drawing/2014/main" id="{CF29D69D-9FCC-278A-E219-B8E7D54F1560}"/>
              </a:ext>
            </a:extLst>
          </p:cNvPr>
          <p:cNvPicPr>
            <a:picLocks noChangeAspect="1"/>
          </p:cNvPicPr>
          <p:nvPr/>
        </p:nvPicPr>
        <p:blipFill>
          <a:blip r:embed="rId3"/>
          <a:stretch>
            <a:fillRect/>
          </a:stretch>
        </p:blipFill>
        <p:spPr>
          <a:xfrm>
            <a:off x="6490252" y="3092793"/>
            <a:ext cx="2781688" cy="3362794"/>
          </a:xfrm>
          <a:prstGeom prst="rect">
            <a:avLst/>
          </a:prstGeom>
        </p:spPr>
      </p:pic>
    </p:spTree>
    <p:extLst>
      <p:ext uri="{BB962C8B-B14F-4D97-AF65-F5344CB8AC3E}">
        <p14:creationId xmlns:p14="http://schemas.microsoft.com/office/powerpoint/2010/main" val="2512037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Blank">
  <a:themeElements>
    <a:clrScheme name="BMO CM New Format">
      <a:dk1>
        <a:srgbClr val="000000"/>
      </a:dk1>
      <a:lt1>
        <a:srgbClr val="FFFFFF"/>
      </a:lt1>
      <a:dk2>
        <a:srgbClr val="004A7C"/>
      </a:dk2>
      <a:lt2>
        <a:srgbClr val="C8C8C8"/>
      </a:lt2>
      <a:accent1>
        <a:srgbClr val="8C8C8C"/>
      </a:accent1>
      <a:accent2>
        <a:srgbClr val="0079C1"/>
      </a:accent2>
      <a:accent3>
        <a:srgbClr val="CCE4F3"/>
      </a:accent3>
      <a:accent4>
        <a:srgbClr val="FFC20E"/>
      </a:accent4>
      <a:accent5>
        <a:srgbClr val="8DC63F"/>
      </a:accent5>
      <a:accent6>
        <a:srgbClr val="EC1C24"/>
      </a:accent6>
      <a:hlink>
        <a:srgbClr val="0000FF"/>
      </a:hlink>
      <a:folHlink>
        <a:srgbClr val="6E29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1081088"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chemeClr val="tx1"/>
            </a:solidFill>
            <a:effectLst/>
            <a:latin typeface="Arial" charset="0"/>
          </a:defRPr>
        </a:defPPr>
      </a:lstStyle>
    </a:spDef>
    <a:lnDef>
      <a:spPr bwMode="auto">
        <a:noFill/>
        <a:ln w="9525" cap="flat" cmpd="sng" algn="ctr">
          <a:solidFill>
            <a:schemeClr val="accent1"/>
          </a:solidFill>
          <a:prstDash val="solid"/>
          <a:round/>
          <a:headEnd type="none" w="med" len="med"/>
          <a:tailEnd type="none" w="med" len="med"/>
        </a:ln>
        <a:effectLst/>
      </a:spPr>
      <a:bodyPr/>
      <a:lstStyle/>
    </a:lnDef>
    <a:txDef>
      <a:spPr>
        <a:noFill/>
      </a:spPr>
      <a:bodyPr wrap="none" lIns="0" tIns="45720" rIns="0" bIns="45720" rtlCol="0">
        <a:spAutoFit/>
      </a:bodyPr>
      <a:lstStyle>
        <a:defPPr algn="l">
          <a:defRPr sz="1000" dirty="0" err="1" smtClean="0"/>
        </a:defPPr>
      </a:lstStyle>
    </a:txDef>
  </a:objectDefaults>
  <a:extraClrSchemeLst>
    <a:extraClrScheme>
      <a:clrScheme name="Standard Slides 1">
        <a:dk1>
          <a:srgbClr val="000000"/>
        </a:dk1>
        <a:lt1>
          <a:srgbClr val="FFFFFF"/>
        </a:lt1>
        <a:dk2>
          <a:srgbClr val="1A2E5A"/>
        </a:dk2>
        <a:lt2>
          <a:srgbClr val="E8E7E8"/>
        </a:lt2>
        <a:accent1>
          <a:srgbClr val="FFFFFF"/>
        </a:accent1>
        <a:accent2>
          <a:srgbClr val="1A2E5A"/>
        </a:accent2>
        <a:accent3>
          <a:srgbClr val="FFFFFF"/>
        </a:accent3>
        <a:accent4>
          <a:srgbClr val="000000"/>
        </a:accent4>
        <a:accent5>
          <a:srgbClr val="FFFFFF"/>
        </a:accent5>
        <a:accent6>
          <a:srgbClr val="162951"/>
        </a:accent6>
        <a:hlink>
          <a:srgbClr val="095BA6"/>
        </a:hlink>
        <a:folHlink>
          <a:srgbClr val="CCE3F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255A5F6-59A5-413A-BD0A-6B57C0F13619}" vid="{52333183-5BFD-480D-B7DA-FC46F36B4B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2624e62-74d3-4429-be2d-f5a4e6eae10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7E9669086A0F47A3EA4ABD7062922C" ma:contentTypeVersion="11" ma:contentTypeDescription="Create a new document." ma:contentTypeScope="" ma:versionID="918ae6271a0213eb4f2889884f7f9302">
  <xsd:schema xmlns:xsd="http://www.w3.org/2001/XMLSchema" xmlns:xs="http://www.w3.org/2001/XMLSchema" xmlns:p="http://schemas.microsoft.com/office/2006/metadata/properties" xmlns:ns3="72624e62-74d3-4429-be2d-f5a4e6eae104" xmlns:ns4="978a7af0-0e40-497e-84b1-511044765266" targetNamespace="http://schemas.microsoft.com/office/2006/metadata/properties" ma:root="true" ma:fieldsID="f8820c91b903d3bb63af6351df6e4df2" ns3:_="" ns4:_="">
    <xsd:import namespace="72624e62-74d3-4429-be2d-f5a4e6eae104"/>
    <xsd:import namespace="978a7af0-0e40-497e-84b1-51104476526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624e62-74d3-4429-be2d-f5a4e6eae1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8a7af0-0e40-497e-84b1-5110447652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42F73D-132E-4820-970E-EB7AE7B5F3BD}">
  <ds:schemaRefs>
    <ds:schemaRef ds:uri="http://schemas.microsoft.com/sharepoint/v3/contenttype/forms"/>
  </ds:schemaRefs>
</ds:datastoreItem>
</file>

<file path=customXml/itemProps2.xml><?xml version="1.0" encoding="utf-8"?>
<ds:datastoreItem xmlns:ds="http://schemas.openxmlformats.org/officeDocument/2006/customXml" ds:itemID="{41669E28-FC4E-4DE4-B194-B3CB8F250ECC}">
  <ds:schemaRefs>
    <ds:schemaRef ds:uri="72624e62-74d3-4429-be2d-f5a4e6eae104"/>
    <ds:schemaRef ds:uri="978a7af0-0e40-497e-84b1-5110447652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340D0BF-717C-4BC4-8C13-E997DED36E8C}">
  <ds:schemaRefs>
    <ds:schemaRef ds:uri="72624e62-74d3-4429-be2d-f5a4e6eae104"/>
    <ds:schemaRef ds:uri="978a7af0-0e40-497e-84b1-5110447652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4e8677e-c989-47b9-8619-d83d5a5f6c67}" enabled="0" method="" siteId="{04e8677e-c989-47b9-8619-d83d5a5f6c67}"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242</Slides>
  <Notes>2</Notes>
  <HiddenSlides>0</HiddenSlides>
  <ScaleCrop>false</ScaleCrop>
  <HeadingPairs>
    <vt:vector size="4" baseType="variant">
      <vt:variant>
        <vt:lpstr>Theme</vt:lpstr>
      </vt:variant>
      <vt:variant>
        <vt:i4>1</vt:i4>
      </vt:variant>
      <vt:variant>
        <vt:lpstr>Slide Titles</vt:lpstr>
      </vt:variant>
      <vt:variant>
        <vt:i4>242</vt:i4>
      </vt:variant>
    </vt:vector>
  </HeadingPairs>
  <TitlesOfParts>
    <vt:vector size="243" baseType="lpstr">
      <vt:lpstr>Blank</vt:lpstr>
      <vt:lpstr>PowerPoint Presentation</vt:lpstr>
      <vt:lpstr>Table of Contents</vt:lpstr>
      <vt:lpstr>PowerPoint Presentation</vt:lpstr>
      <vt:lpstr>Basic Materials Sector</vt:lpstr>
      <vt:lpstr>Canadian Mineral Industry Overview</vt:lpstr>
      <vt:lpstr>Canadian Mineral Industry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Mineral Resources and Reserves Classification</vt:lpstr>
      <vt:lpstr>Mineral Resources</vt:lpstr>
      <vt:lpstr>Mineral Resources</vt:lpstr>
      <vt:lpstr>Mineral Reserves</vt:lpstr>
      <vt:lpstr>PowerPoint Presentation</vt:lpstr>
      <vt:lpstr>PowerPoint Presentation</vt:lpstr>
      <vt:lpstr>PowerPoint Presentation</vt:lpstr>
      <vt:lpstr>PowerPoint Presentation</vt:lpstr>
      <vt:lpstr>Mineral Resources</vt:lpstr>
      <vt:lpstr>Mineral Reserves</vt:lpstr>
      <vt:lpstr>Royalty and Streaming Mining Companies</vt:lpstr>
      <vt:lpstr>PowerPoint Presentation</vt:lpstr>
      <vt:lpstr>PowerPoint Presentation</vt:lpstr>
      <vt:lpstr>How Do Mining Companies Grow?</vt:lpstr>
      <vt:lpstr>PowerPoint Presentation</vt:lpstr>
      <vt:lpstr>Mine Complex Development</vt:lpstr>
      <vt:lpstr>Open Pit Mining</vt:lpstr>
      <vt:lpstr>Placer Mining</vt:lpstr>
      <vt:lpstr>Cut and Fill Mining</vt:lpstr>
      <vt:lpstr>Long Hole Stope Mining</vt:lpstr>
      <vt:lpstr>Crushing &amp; Grinding</vt:lpstr>
      <vt:lpstr>Heap Leaching &amp; SX-EW</vt:lpstr>
      <vt:lpstr>Gold Miner Valuation Method (DCF)</vt:lpstr>
      <vt:lpstr>Gold Miner Valuation Multiples1</vt:lpstr>
      <vt:lpstr>Jurisdictional Risk – Investment Attractiveness Scores</vt:lpstr>
      <vt:lpstr>Gold Byproducts</vt:lpstr>
      <vt:lpstr>Byproduct Recovery</vt:lpstr>
      <vt:lpstr>PowerPoint Presentation</vt:lpstr>
      <vt:lpstr>Toxic Byproducts</vt:lpstr>
      <vt:lpstr>Importance of Clean Business – Eagle &amp; Summitville</vt:lpstr>
      <vt:lpstr>Mining and Geopolitics – Panama &amp; Mali</vt:lpstr>
      <vt:lpstr>PowerPoint Presentation</vt:lpstr>
      <vt:lpstr>PowerPoint Presentation</vt:lpstr>
      <vt:lpstr>PowerPoint Presentation</vt:lpstr>
      <vt:lpstr>PowerPoint Presentation</vt:lpstr>
      <vt:lpstr>PowerPoint Presentation</vt:lpstr>
      <vt:lpstr>Agnico Eagle Mines (AEM) - NYSE</vt:lpstr>
      <vt:lpstr>Agnico Eagle Mines (AEM) - TSX</vt:lpstr>
      <vt:lpstr>1 Year Price Performance</vt:lpstr>
      <vt:lpstr>5 Year Price Performance</vt:lpstr>
      <vt:lpstr>10 Year Price Performance</vt:lpstr>
      <vt:lpstr>1 Year Price Performance Vs TSX Composite Index and Gold</vt:lpstr>
      <vt:lpstr>1 Year Price Performance Vs ABX &amp; K</vt:lpstr>
      <vt:lpstr>5 Year Price Performance Vs TSX Composite Index and Gold</vt:lpstr>
      <vt:lpstr>5 Year Price Performance Vs ABX &amp; K</vt:lpstr>
      <vt:lpstr>10 Year Price Performance Vs TSX Composite Index and Gold</vt:lpstr>
      <vt:lpstr>10 Year Price Performance Vs ABX &amp; K</vt:lpstr>
      <vt:lpstr>YTD Price Performance</vt:lpstr>
      <vt:lpstr>Company Overview &amp; Key Statistics</vt:lpstr>
      <vt:lpstr>Proven &amp; Probable Mineral Resources - Gold</vt:lpstr>
      <vt:lpstr>Proven &amp; Probable Mineral Resources - Gold</vt:lpstr>
      <vt:lpstr>Proven &amp; Probable Mineral Resources - Gold</vt:lpstr>
      <vt:lpstr>Proven &amp; Probable Mineral Resources – Silver</vt:lpstr>
      <vt:lpstr>Proven &amp; Probable Mineral Resources – Copper</vt:lpstr>
      <vt:lpstr>Proven &amp; Probable Mineral Resources - Zinc</vt:lpstr>
      <vt:lpstr>Asset Map</vt:lpstr>
      <vt:lpstr>Agnico Eagle Mining Operations and Production (Gold Ounces)</vt:lpstr>
      <vt:lpstr>Canada Operations: Detour Lake Mine</vt:lpstr>
      <vt:lpstr>Canada Operations: Canadian Malartic Complex</vt:lpstr>
      <vt:lpstr>Canada Operations: LaRonde Complex</vt:lpstr>
      <vt:lpstr>Finland Operations: Kittila Mine</vt:lpstr>
      <vt:lpstr>Australia Operations: Fosterville Mine</vt:lpstr>
      <vt:lpstr>Canada Operations: Meliadine Mine</vt:lpstr>
      <vt:lpstr>Canada Developments: Hope Bay Project</vt:lpstr>
      <vt:lpstr>Jurisdictional Risk</vt:lpstr>
      <vt:lpstr>Q3 Production Costs and Margin</vt:lpstr>
      <vt:lpstr>Agnico Eagle Mining Explorations</vt:lpstr>
      <vt:lpstr>Growth – Project Pipeline</vt:lpstr>
      <vt:lpstr>Precedent Transactions</vt:lpstr>
      <vt:lpstr>Capital Allocation Strategy </vt:lpstr>
      <vt:lpstr>2025 Guidance &amp; Outlook </vt:lpstr>
      <vt:lpstr>Forward Guidance &amp; Outlook</vt:lpstr>
      <vt:lpstr>Forward Guidance &amp; Outlook</vt:lpstr>
      <vt:lpstr>Ownership Structure </vt:lpstr>
      <vt:lpstr>Insider Trading Activity</vt:lpstr>
      <vt:lpstr>Dividends</vt:lpstr>
      <vt:lpstr>Company Directors</vt:lpstr>
      <vt:lpstr>Company Executives</vt:lpstr>
      <vt:lpstr>Company Executives</vt:lpstr>
      <vt:lpstr>Company Executives</vt:lpstr>
      <vt:lpstr>Company Executives</vt:lpstr>
      <vt:lpstr>Company Executives</vt:lpstr>
      <vt:lpstr>Company Executives</vt:lpstr>
      <vt:lpstr>Company Executives</vt:lpstr>
      <vt:lpstr>Company Executives</vt:lpstr>
      <vt:lpstr>Company Executives</vt:lpstr>
      <vt:lpstr>Company Financials (Q3 10-Q): Consolidated Balance Sheet</vt:lpstr>
      <vt:lpstr>Company Financials (Q3 10-Q): Consolidated Balance Sheet</vt:lpstr>
      <vt:lpstr>Company Financials (Q3 10-Q): Consolidated Balance Sheet</vt:lpstr>
      <vt:lpstr>Company Financials (2024 10-K): Consolidated Balance Sheet </vt:lpstr>
      <vt:lpstr>Company Financials (2024 10-K): Consolidated Balance Sheet </vt:lpstr>
      <vt:lpstr>Company Financials (2024 10-K): Consolidated Balance Sheet </vt:lpstr>
      <vt:lpstr>Company Financials (2024 10-K): Consolidated Income Statement </vt:lpstr>
      <vt:lpstr>Company Financials (Q3 10-Q): Consolidated Income Statement</vt:lpstr>
      <vt:lpstr>Company Financials (2024 10-K): Consolidated Cash Flows </vt:lpstr>
      <vt:lpstr>Company Financials (2024 10-K): Consolidated Cash Flows </vt:lpstr>
      <vt:lpstr>Company Financials (Q3 10-Q): Consolidated Cash Flows</vt:lpstr>
      <vt:lpstr>Company Financials (Q3 10-Q): Consolidated Cash Flows</vt:lpstr>
      <vt:lpstr>Sustainable Competitive Advantage</vt:lpstr>
      <vt:lpstr>Rating: Buy</vt:lpstr>
      <vt:lpstr>PowerPoint Presentation</vt:lpstr>
      <vt:lpstr>1D Performance Snapshot</vt:lpstr>
      <vt:lpstr>1D Performance Snapshot</vt:lpstr>
      <vt:lpstr>1-Year Price Chart</vt:lpstr>
      <vt:lpstr>5-Year Price Chart</vt:lpstr>
      <vt:lpstr>10-Year Price Chart</vt:lpstr>
      <vt:lpstr>1 Year Price Performance Vs TSX Composite Index and Gold</vt:lpstr>
      <vt:lpstr>1 Year Price Performance Vs AEM &amp; K</vt:lpstr>
      <vt:lpstr>5 Year Price Performance Vs TSX Composite Index and Gold</vt:lpstr>
      <vt:lpstr>5 Year Price Performance Vs ABX &amp; K</vt:lpstr>
      <vt:lpstr>10 Year Price Performance Vs TSX Composite Index and Gold</vt:lpstr>
      <vt:lpstr>10 Year Price Performance Vs AEM &amp; K</vt:lpstr>
      <vt:lpstr>Company Overview &amp; Key Statistics</vt:lpstr>
      <vt:lpstr>YTD Price Performance</vt:lpstr>
      <vt:lpstr>Barrick Production (Sample)</vt:lpstr>
      <vt:lpstr>Barrick Production (Sample)</vt:lpstr>
      <vt:lpstr>Barrick Production (Sample)</vt:lpstr>
      <vt:lpstr>Proven &amp; Probable Mineral Resources (Gold)</vt:lpstr>
      <vt:lpstr>Proven &amp; Probable Mineral Resources (Gold)</vt:lpstr>
      <vt:lpstr>Proven &amp; Probable Mineral Resources (Gold)</vt:lpstr>
      <vt:lpstr>Proven &amp; Probable Mineral Resources (Copper)</vt:lpstr>
      <vt:lpstr>Proven &amp; Probable Mineral Resources (Silver)</vt:lpstr>
      <vt:lpstr>Mineral Reserves (Gold)</vt:lpstr>
      <vt:lpstr>Mineral Reserves (Gold)</vt:lpstr>
      <vt:lpstr>Mineral Reserves (Gold)</vt:lpstr>
      <vt:lpstr>Mineral Reserves (Copper)</vt:lpstr>
      <vt:lpstr>Barrick Asset Map</vt:lpstr>
      <vt:lpstr>Nevada Operations: Cortez</vt:lpstr>
      <vt:lpstr>Nevada Operations: Carlin</vt:lpstr>
      <vt:lpstr>Nevada Operations: Phoenix</vt:lpstr>
      <vt:lpstr>Nevada Operations: Turquoise Ridge</vt:lpstr>
      <vt:lpstr>Ontario Operations: Hemlo</vt:lpstr>
      <vt:lpstr>Pakistan Operations: Reko Diq</vt:lpstr>
      <vt:lpstr>Chile Operations: Norte Abierto</vt:lpstr>
      <vt:lpstr>Papua New Guinea Operations: Porgera</vt:lpstr>
      <vt:lpstr>Argentina Operations: Veladero</vt:lpstr>
      <vt:lpstr>D.R. Congo Operations: Kibali</vt:lpstr>
      <vt:lpstr>Saudi Arabia Operations: Jabal Sayid</vt:lpstr>
      <vt:lpstr>Mali Operations: Loulo-Gounkoto</vt:lpstr>
      <vt:lpstr>Ivory Coast Operations: Tongon</vt:lpstr>
      <vt:lpstr>Tanzania Operations: Bulyanhulu</vt:lpstr>
      <vt:lpstr>Tanzania Operations: North Mara</vt:lpstr>
      <vt:lpstr>Dominican Republic Operations: Pueblo Viejo</vt:lpstr>
      <vt:lpstr>Jurisdictional Risk</vt:lpstr>
      <vt:lpstr>All-in Sustaining Costs (AISC)</vt:lpstr>
      <vt:lpstr>Growth – Project Pipeline</vt:lpstr>
      <vt:lpstr>Precedent Transactions</vt:lpstr>
      <vt:lpstr>2025E Forward Guidance &amp; Outlook </vt:lpstr>
      <vt:lpstr>2Q25 MD&amp;A </vt:lpstr>
      <vt:lpstr>Ownership Structure </vt:lpstr>
      <vt:lpstr>Insider Trading Activity</vt:lpstr>
      <vt:lpstr>Company Executives</vt:lpstr>
      <vt:lpstr>Company Executives</vt:lpstr>
      <vt:lpstr>Company Executives</vt:lpstr>
      <vt:lpstr>Company Executives</vt:lpstr>
      <vt:lpstr>Company Executives</vt:lpstr>
      <vt:lpstr>Company Executives</vt:lpstr>
      <vt:lpstr>Company Executives</vt:lpstr>
      <vt:lpstr>Company Financials: 10-Q Balance Sheet (Assets) </vt:lpstr>
      <vt:lpstr>Company Financials: 10-Q Balance Sheet (Liabilities &amp; SE) </vt:lpstr>
      <vt:lpstr>Company Financials: 10-K Balance Sheet (Assets)</vt:lpstr>
      <vt:lpstr>Company Financials: 10-K Balance Sheet (Liabilities &amp; SE)</vt:lpstr>
      <vt:lpstr>Company Financials: 10-K Income Statement </vt:lpstr>
      <vt:lpstr>Company Financials: 10-Q Income Statement</vt:lpstr>
      <vt:lpstr>Company Financials: 10-K Cash Flows (Operating Activities) </vt:lpstr>
      <vt:lpstr>Company Financials: 10-K Cash Flows (Investing &amp; Financing Activities) </vt:lpstr>
      <vt:lpstr>Company Financials: 10-Q Cash Flows (Operating Activities)</vt:lpstr>
      <vt:lpstr>Company Financials: 10-Q Cash Flows (Investing &amp; Financing Activities)</vt:lpstr>
      <vt:lpstr>Rating: HOLD</vt:lpstr>
      <vt:lpstr>PowerPoint Presentation</vt:lpstr>
      <vt:lpstr>1D Performance Snapshot</vt:lpstr>
      <vt:lpstr>1D Performance Snapshot</vt:lpstr>
      <vt:lpstr>1-Year Price Chart </vt:lpstr>
      <vt:lpstr>5-Year Price Chart</vt:lpstr>
      <vt:lpstr>10-Year Price Chart</vt:lpstr>
      <vt:lpstr>1 Year Price Performance Vs TSX Composite Index and Gold</vt:lpstr>
      <vt:lpstr>1 Year Price Performance Vs ABX &amp; AEM</vt:lpstr>
      <vt:lpstr>5 Year Price Performance Vs TSX Composite Index and Gold</vt:lpstr>
      <vt:lpstr>5 Year Price Performance Vs ABX &amp; AEM</vt:lpstr>
      <vt:lpstr>10 Year Price Performance Vs TSX Composite Index and Gold</vt:lpstr>
      <vt:lpstr>10 Year Price Performance Vs ABX &amp; AEM</vt:lpstr>
      <vt:lpstr>Company Overview &amp; Key Statistics</vt:lpstr>
      <vt:lpstr>YTD Price Performance</vt:lpstr>
      <vt:lpstr>Property, Plant, &amp; Equipment by Geographic Region ($mm USD) </vt:lpstr>
      <vt:lpstr>Proven &amp; Probable Mineral Resources (Gold) </vt:lpstr>
      <vt:lpstr>Proven &amp; Probable Mineral Resources (Sliver) </vt:lpstr>
      <vt:lpstr>Kinross Asset Map and Production (Gold Ounces)</vt:lpstr>
      <vt:lpstr>Mauritania Operations: Tasiast</vt:lpstr>
      <vt:lpstr>Brazil Operations: Paracatu</vt:lpstr>
      <vt:lpstr>Chile Operations: La Coipa</vt:lpstr>
      <vt:lpstr>Chile Operations: Lobo-Marte</vt:lpstr>
      <vt:lpstr>United States Operations: Fort Knox</vt:lpstr>
      <vt:lpstr>United States Operations: Round Mountain</vt:lpstr>
      <vt:lpstr>United States Operations: Bald Mountain</vt:lpstr>
      <vt:lpstr>Jurisdictional Risk</vt:lpstr>
      <vt:lpstr>All-in Sustaining Costs (AISC)</vt:lpstr>
      <vt:lpstr>Growth Catalyst: Great Bear Project</vt:lpstr>
      <vt:lpstr>Growth Catalyst: Great Bear Project (Path to Production)</vt:lpstr>
      <vt:lpstr>Precedent Transactions</vt:lpstr>
      <vt:lpstr>Strong Leverage to Gold</vt:lpstr>
      <vt:lpstr>Capital Allocation Strategy </vt:lpstr>
      <vt:lpstr>2025E Capital Expenditure Guidance</vt:lpstr>
      <vt:lpstr>2025 Guidance &amp; Outlook </vt:lpstr>
      <vt:lpstr>Forward Guidance &amp; Outlook</vt:lpstr>
      <vt:lpstr>MD&amp;A – Select Commentary &amp; Financials  </vt:lpstr>
      <vt:lpstr>MD&amp;A – Operating Income by Segment </vt:lpstr>
      <vt:lpstr>Ownership Structure </vt:lpstr>
      <vt:lpstr>Company Executives</vt:lpstr>
      <vt:lpstr>Company Executives</vt:lpstr>
      <vt:lpstr>Company Executives</vt:lpstr>
      <vt:lpstr>Company Executives</vt:lpstr>
      <vt:lpstr>Company Executives</vt:lpstr>
      <vt:lpstr>Company Executives</vt:lpstr>
      <vt:lpstr>Company Executives</vt:lpstr>
      <vt:lpstr>Company Executives</vt:lpstr>
      <vt:lpstr>Company Executives</vt:lpstr>
      <vt:lpstr>Company Financials: Q3 10-Q Balance Sheet (Assets)</vt:lpstr>
      <vt:lpstr>Company Financials: Q3 10-Q Balance Sheet (Liabilities and SE)</vt:lpstr>
      <vt:lpstr>Company Financials: 2024 10-K Balance Sheet (Assets)</vt:lpstr>
      <vt:lpstr>Company Financials: 2024 10-K Balance Sheet (Liabilities and SE)</vt:lpstr>
      <vt:lpstr>Company Financials: 2024 10-K Statement of Income</vt:lpstr>
      <vt:lpstr>Company Financials: Q3 10-Q Statement of Income </vt:lpstr>
      <vt:lpstr>Company Financials: 2024 10-K Statement of Cash Flows</vt:lpstr>
      <vt:lpstr>Company Financials: 2024 10-K Statement of Cash Flows</vt:lpstr>
      <vt:lpstr>Company Financials: Q3 10-Q Statement of Cash Flows</vt:lpstr>
      <vt:lpstr>Company Financials: Q3 10-Q Statement of Cash Flows</vt:lpstr>
      <vt:lpstr>Rating: HOLD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Beedie Endowment Asset Management (BEAM) Power &amp; Utilities Sector Update</dc:title>
  <dc:creator>Adam Lee</dc:creator>
  <cp:revision>6</cp:revision>
  <cp:lastPrinted>2024-11-19T03:50:12Z</cp:lastPrinted>
  <dcterms:created xsi:type="dcterms:W3CDTF">2020-08-27T02:49:31Z</dcterms:created>
  <dcterms:modified xsi:type="dcterms:W3CDTF">2025-11-07T22:04:38Z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0x010100EC7E9669086A0F47A3EA4ABD7062922C</vt:lpwstr>
  </property>
  <property fmtid="{D5CDD505-2E9C-101B-9397-08002B2CF9AE}" pid="3" name="MediaServiceImageTags">
    <vt:lpwstr/>
  </property>
</Properties>
</file>