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120.xml" ContentType="application/vnd.openxmlformats-officedocument.presentationml.slide+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notesSlides/notesSlide141.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s/slide169.xml" ContentType="application/vnd.openxmlformats-officedocument.presentationml.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79.xml" ContentType="application/vnd.openxmlformats-officedocument.presentationml.notesSlide+xml"/>
  <Override PartName="/ppt/slides/slide147.xml" ContentType="application/vnd.openxmlformats-officedocument.presentationml.slide+xml"/>
  <Override PartName="/ppt/slides/slide158.xml" ContentType="application/vnd.openxmlformats-officedocument.presentationml.slide+xml"/>
  <Override PartName="/ppt/notesSlides/notesSlide30.xml" ContentType="application/vnd.openxmlformats-officedocument.presentationml.notesSlide+xml"/>
  <Override PartName="/ppt/notesSlides/notesSlide168.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notesSlides/notesSlide146.xml" ContentType="application/vnd.openxmlformats-officedocument.presentationml.notesSlide+xml"/>
  <Override PartName="/ppt/notesSlides/notesSlide15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notesSlides/notesSlide135.xml" ContentType="application/vnd.openxmlformats-officedocument.presentationml.notesSlide+xml"/>
  <Override PartName="/ppt/notesSlides/notesSlide182.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notesSlides/notesSlide124.xml" ContentType="application/vnd.openxmlformats-officedocument.presentationml.notesSlide+xml"/>
  <Override PartName="/ppt/notesSlides/notesSlide171.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notesSlides/notesSlide160.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Default Extension="emf" ContentType="image/x-emf"/>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notesSlides/notesSlide129.xml" ContentType="application/vnd.openxmlformats-officedocument.presentationml.notesSlide+xml"/>
  <Override PartName="/ppt/notesSlides/notesSlide176.xml" ContentType="application/vnd.openxmlformats-officedocument.presentationml.notesSlide+xml"/>
  <Override PartName="/ppt/slides/slide108.xml" ContentType="application/vnd.openxmlformats-officedocument.presentationml.slide+xml"/>
  <Override PartName="/ppt/slides/slide155.xml" ContentType="application/vnd.openxmlformats-officedocument.presentationml.slide+xml"/>
  <Override PartName="/ppt/notesSlides/notesSlide118.xml" ContentType="application/vnd.openxmlformats-officedocument.presentationml.notesSlide+xml"/>
  <Override PartName="/ppt/notesSlides/notesSlide165.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notesSlides/notesSlide15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notesSlides/notesSlide143.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notesSlides/notesSlide121.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notesSlides/notesSlide110.xml" ContentType="application/vnd.openxmlformats-officedocument.presentationml.notesSlide+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s/slide149.xml" ContentType="application/vnd.openxmlformats-officedocument.presentationml.slide+xml"/>
  <Override PartName="/ppt/notesSlides/notesSlide32.xml" ContentType="application/vnd.openxmlformats-officedocument.presentationml.notesSlide+xml"/>
  <Override PartName="/ppt/slides/slide138.xml" ContentType="application/vnd.openxmlformats-officedocument.presentationml.slide+xml"/>
  <Override PartName="/ppt/slides/slide185.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48.xml" ContentType="application/vnd.openxmlformats-officedocument.presentationml.notesSlide+xml"/>
  <Override PartName="/ppt/notesSlides/notesSlide159.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notesSlides/notesSlide137.xml" ContentType="application/vnd.openxmlformats-officedocument.presentationml.notesSlide+xml"/>
  <Override PartName="/ppt/notesSlides/notesSlide184.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notesSlides/notesSlide126.xml" ContentType="application/vnd.openxmlformats-officedocument.presentationml.notesSlide+xml"/>
  <Override PartName="/ppt/notesSlides/notesSlide173.xml" ContentType="application/vnd.openxmlformats-officedocument.presentationml.notesSlide+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notesSlides/notesSlide151.xml" ContentType="application/vnd.openxmlformats-officedocument.presentationml.notesSlide+xml"/>
  <Override PartName="/ppt/notesSlides/notesSlide162.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notesSlides/notesSlide140.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168.xml" ContentType="application/vnd.openxmlformats-officedocument.presentationml.slide+xml"/>
  <Override PartName="/ppt/slides/slide179.xml" ContentType="application/vnd.openxmlformats-officedocument.presentationml.slide+xml"/>
  <Override PartName="/ppt/slideLayouts/slideLayout12.xml" ContentType="application/vnd.openxmlformats-officedocument.presentationml.slideLayout+xml"/>
  <Override PartName="/ppt/notesSlides/notesSlide51.xml" ContentType="application/vnd.openxmlformats-officedocument.presentationml.notesSlide+xml"/>
  <Override PartName="/ppt/notesSlides/notesSlide178.xml" ContentType="application/vnd.openxmlformats-officedocument.presentationml.notesSlide+xml"/>
  <Override PartName="/ppt/slides/slide157.xml" ContentType="application/vnd.openxmlformats-officedocument.presentationml.slide+xml"/>
  <Override PartName="/ppt/notesSlides/notesSlide40.xml" ContentType="application/vnd.openxmlformats-officedocument.presentationml.notesSlide+xml"/>
  <Override PartName="/ppt/notesSlides/notesSlide167.xml" ContentType="application/vnd.openxmlformats-officedocument.presentationml.notesSlide+xml"/>
  <Override PartName="/ppt/slides/slide98.xml" ContentType="application/vnd.openxmlformats-officedocument.presentationml.slide+xml"/>
  <Override PartName="/ppt/slides/slide146.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56.xml" ContentType="application/vnd.openxmlformats-officedocument.presentationml.notesSlide+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notesSlides/notesSlide89.xml" ContentType="application/vnd.openxmlformats-officedocument.presentationml.notesSlide+xml"/>
  <Override PartName="/ppt/notesSlides/notesSlide145.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notesSlides/notesSlide78.xml" ContentType="application/vnd.openxmlformats-officedocument.presentationml.notesSlide+xml"/>
  <Override PartName="/ppt/notesSlides/notesSlide123.xml" ContentType="application/vnd.openxmlformats-officedocument.presentationml.notesSlide+xml"/>
  <Override PartName="/ppt/notesSlides/notesSlide134.xml" ContentType="application/vnd.openxmlformats-officedocument.presentationml.notesSlide+xml"/>
  <Override PartName="/ppt/notesSlides/notesSlide170.xml" ContentType="application/vnd.openxmlformats-officedocument.presentationml.notesSlide+xml"/>
  <Override PartName="/ppt/notesSlides/notesSlide181.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notesSlides/notesSlide139.xml" ContentType="application/vnd.openxmlformats-officedocument.presentationml.notesSlide+xml"/>
  <Override PartName="/ppt/notesSlides/notesSlide186.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notesSlides/notesSlide128.xml" ContentType="application/vnd.openxmlformats-officedocument.presentationml.notesSlide+xml"/>
  <Override PartName="/ppt/notesSlides/notesSlide175.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notesSlides/notesSlide153.xml" ContentType="application/vnd.openxmlformats-officedocument.presentationml.notesSlide+xml"/>
  <Override PartName="/ppt/notesSlides/notesSlide164.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notesSlides/notesSlide142.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131.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notesSlides/notesSlide42.xml" ContentType="application/vnd.openxmlformats-officedocument.presentationml.notesSlide+xml"/>
  <Override PartName="/ppt/notesSlides/notesSlide169.xml" ContentType="application/vnd.openxmlformats-officedocument.presentationml.notesSlide+xml"/>
  <Override PartName="/ppt/slides/slide148.xml" ContentType="application/vnd.openxmlformats-officedocument.presentationml.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158.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notesSlides/notesSlide147.xml" ContentType="application/vnd.openxmlformats-officedocument.presentationml.notes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notesSlides/notesSlide125.xml" ContentType="application/vnd.openxmlformats-officedocument.presentationml.notesSlide+xml"/>
  <Override PartName="/ppt/notesSlides/notesSlide136.xml" ContentType="application/vnd.openxmlformats-officedocument.presentationml.notesSlide+xml"/>
  <Override PartName="/ppt/notesSlides/notesSlide172.xml" ContentType="application/vnd.openxmlformats-officedocument.presentationml.notesSlide+xml"/>
  <Override PartName="/ppt/notesSlides/notesSlide183.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notesSlides/notesSlide161.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notesSlides/notesSlide150.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s/slide167.xml" ContentType="application/vnd.openxmlformats-officedocument.presentationml.slide+xml"/>
  <Override PartName="/ppt/notesSlides/notesSlide50.xml" ContentType="application/vnd.openxmlformats-officedocument.presentationml.notesSlide+xml"/>
  <Override PartName="/ppt/notesSlides/notesSlide177.xml" ContentType="application/vnd.openxmlformats-officedocument.presentationml.notes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notesSlides/notesSlide155.xml" ContentType="application/vnd.openxmlformats-officedocument.presentationml.notesSlide+xml"/>
  <Override PartName="/ppt/notesSlides/notesSlide166.xml" ContentType="application/vnd.openxmlformats-officedocument.presentationml.notes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notesSlides/notesSlide144.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notesSlides/notesSlide88.xml" ContentType="application/vnd.openxmlformats-officedocument.presentationml.notesSlide+xml"/>
  <Override PartName="/ppt/notesSlides/notesSlide133.xml" ContentType="application/vnd.openxmlformats-officedocument.presentationml.notesSlide+xml"/>
  <Override PartName="/ppt/notesSlides/notesSlide180.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122.xml" ContentType="application/vnd.openxmlformats-officedocument.presentationml.notesSlide+xml"/>
  <Override PartName="/ppt/slides/slide53.xml" ContentType="application/vnd.openxmlformats-officedocument.presentationml.slide+xml"/>
  <Default Extension="jpeg" ContentType="image/jpeg"/>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slides/slide139.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Override PartName="/ppt/notesSlides/notesSlide149.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notesSlides/notesSlide127.xml" ContentType="application/vnd.openxmlformats-officedocument.presentationml.notesSlide+xml"/>
  <Override PartName="/ppt/notesSlides/notesSlide138.xml" ContentType="application/vnd.openxmlformats-officedocument.presentationml.notesSlide+xml"/>
  <Override PartName="/ppt/notesSlides/notesSlide174.xml" ContentType="application/vnd.openxmlformats-officedocument.presentationml.notesSlide+xml"/>
  <Override PartName="/ppt/notesSlides/notesSlide185.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notesSlides/notesSlide116.xml" ContentType="application/vnd.openxmlformats-officedocument.presentationml.notesSlide+xml"/>
  <Override PartName="/ppt/notesSlides/notesSlide163.xml" ContentType="application/vnd.openxmlformats-officedocument.presentationml.notesSlide+xml"/>
  <Override PartName="/ppt/slides/slide58.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notesSlides/notesSlide15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notesSlides/notesSlide27.xml" ContentType="application/vnd.openxmlformats-officedocument.presentationml.notesSlide+xml"/>
  <Override PartName="/ppt/notesSlides/notesSlide7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188"/>
  </p:notesMasterIdLst>
  <p:sldIdLst>
    <p:sldId id="369" r:id="rId2"/>
    <p:sldId id="257" r:id="rId3"/>
    <p:sldId id="290" r:id="rId4"/>
    <p:sldId id="310" r:id="rId5"/>
    <p:sldId id="311" r:id="rId6"/>
    <p:sldId id="309" r:id="rId7"/>
    <p:sldId id="258" r:id="rId8"/>
    <p:sldId id="259" r:id="rId9"/>
    <p:sldId id="260" r:id="rId10"/>
    <p:sldId id="261" r:id="rId11"/>
    <p:sldId id="262" r:id="rId12"/>
    <p:sldId id="263" r:id="rId13"/>
    <p:sldId id="264" r:id="rId14"/>
    <p:sldId id="308" r:id="rId15"/>
    <p:sldId id="265" r:id="rId16"/>
    <p:sldId id="267" r:id="rId17"/>
    <p:sldId id="268" r:id="rId18"/>
    <p:sldId id="269" r:id="rId19"/>
    <p:sldId id="270" r:id="rId20"/>
    <p:sldId id="266" r:id="rId21"/>
    <p:sldId id="276" r:id="rId22"/>
    <p:sldId id="272" r:id="rId23"/>
    <p:sldId id="312" r:id="rId24"/>
    <p:sldId id="271" r:id="rId25"/>
    <p:sldId id="282" r:id="rId26"/>
    <p:sldId id="283" r:id="rId27"/>
    <p:sldId id="284" r:id="rId28"/>
    <p:sldId id="295" r:id="rId29"/>
    <p:sldId id="294" r:id="rId30"/>
    <p:sldId id="279" r:id="rId31"/>
    <p:sldId id="274" r:id="rId32"/>
    <p:sldId id="277" r:id="rId33"/>
    <p:sldId id="278" r:id="rId34"/>
    <p:sldId id="275" r:id="rId35"/>
    <p:sldId id="280" r:id="rId36"/>
    <p:sldId id="288" r:id="rId37"/>
    <p:sldId id="289" r:id="rId38"/>
    <p:sldId id="292" r:id="rId39"/>
    <p:sldId id="293" r:id="rId40"/>
    <p:sldId id="281" r:id="rId41"/>
    <p:sldId id="285" r:id="rId42"/>
    <p:sldId id="287" r:id="rId43"/>
    <p:sldId id="286" r:id="rId44"/>
    <p:sldId id="291" r:id="rId45"/>
    <p:sldId id="296" r:id="rId46"/>
    <p:sldId id="298" r:id="rId47"/>
    <p:sldId id="297" r:id="rId48"/>
    <p:sldId id="299" r:id="rId49"/>
    <p:sldId id="300" r:id="rId50"/>
    <p:sldId id="303" r:id="rId51"/>
    <p:sldId id="307" r:id="rId52"/>
    <p:sldId id="304" r:id="rId53"/>
    <p:sldId id="302" r:id="rId54"/>
    <p:sldId id="316" r:id="rId55"/>
    <p:sldId id="305" r:id="rId56"/>
    <p:sldId id="301" r:id="rId57"/>
    <p:sldId id="313" r:id="rId58"/>
    <p:sldId id="317" r:id="rId59"/>
    <p:sldId id="318" r:id="rId60"/>
    <p:sldId id="314" r:id="rId61"/>
    <p:sldId id="315" r:id="rId62"/>
    <p:sldId id="319" r:id="rId63"/>
    <p:sldId id="320" r:id="rId64"/>
    <p:sldId id="321" r:id="rId65"/>
    <p:sldId id="322" r:id="rId66"/>
    <p:sldId id="323" r:id="rId67"/>
    <p:sldId id="324" r:id="rId68"/>
    <p:sldId id="325" r:id="rId69"/>
    <p:sldId id="326" r:id="rId70"/>
    <p:sldId id="327" r:id="rId71"/>
    <p:sldId id="328" r:id="rId72"/>
    <p:sldId id="329" r:id="rId73"/>
    <p:sldId id="330" r:id="rId74"/>
    <p:sldId id="331" r:id="rId75"/>
    <p:sldId id="332" r:id="rId76"/>
    <p:sldId id="333" r:id="rId77"/>
    <p:sldId id="334" r:id="rId78"/>
    <p:sldId id="335" r:id="rId79"/>
    <p:sldId id="336" r:id="rId80"/>
    <p:sldId id="337" r:id="rId81"/>
    <p:sldId id="338" r:id="rId82"/>
    <p:sldId id="339" r:id="rId83"/>
    <p:sldId id="340" r:id="rId84"/>
    <p:sldId id="341" r:id="rId85"/>
    <p:sldId id="342" r:id="rId86"/>
    <p:sldId id="343" r:id="rId87"/>
    <p:sldId id="344" r:id="rId88"/>
    <p:sldId id="345" r:id="rId89"/>
    <p:sldId id="346" r:id="rId90"/>
    <p:sldId id="347" r:id="rId91"/>
    <p:sldId id="348" r:id="rId92"/>
    <p:sldId id="349" r:id="rId93"/>
    <p:sldId id="350" r:id="rId94"/>
    <p:sldId id="351" r:id="rId95"/>
    <p:sldId id="352" r:id="rId96"/>
    <p:sldId id="353" r:id="rId97"/>
    <p:sldId id="354" r:id="rId98"/>
    <p:sldId id="355" r:id="rId99"/>
    <p:sldId id="356" r:id="rId100"/>
    <p:sldId id="357" r:id="rId101"/>
    <p:sldId id="358" r:id="rId102"/>
    <p:sldId id="359" r:id="rId103"/>
    <p:sldId id="360" r:id="rId104"/>
    <p:sldId id="361" r:id="rId105"/>
    <p:sldId id="362" r:id="rId106"/>
    <p:sldId id="363" r:id="rId107"/>
    <p:sldId id="364" r:id="rId108"/>
    <p:sldId id="365" r:id="rId109"/>
    <p:sldId id="366" r:id="rId110"/>
    <p:sldId id="367" r:id="rId111"/>
    <p:sldId id="368" r:id="rId112"/>
    <p:sldId id="370" r:id="rId113"/>
    <p:sldId id="371" r:id="rId114"/>
    <p:sldId id="372" r:id="rId115"/>
    <p:sldId id="373" r:id="rId116"/>
    <p:sldId id="374" r:id="rId117"/>
    <p:sldId id="375" r:id="rId118"/>
    <p:sldId id="376" r:id="rId119"/>
    <p:sldId id="377" r:id="rId120"/>
    <p:sldId id="378" r:id="rId121"/>
    <p:sldId id="379" r:id="rId122"/>
    <p:sldId id="380" r:id="rId123"/>
    <p:sldId id="381" r:id="rId124"/>
    <p:sldId id="382" r:id="rId125"/>
    <p:sldId id="383" r:id="rId126"/>
    <p:sldId id="384" r:id="rId127"/>
    <p:sldId id="385" r:id="rId128"/>
    <p:sldId id="386" r:id="rId129"/>
    <p:sldId id="387" r:id="rId130"/>
    <p:sldId id="388" r:id="rId131"/>
    <p:sldId id="389" r:id="rId132"/>
    <p:sldId id="390" r:id="rId133"/>
    <p:sldId id="391" r:id="rId134"/>
    <p:sldId id="392" r:id="rId135"/>
    <p:sldId id="393" r:id="rId136"/>
    <p:sldId id="394" r:id="rId137"/>
    <p:sldId id="395" r:id="rId138"/>
    <p:sldId id="396" r:id="rId139"/>
    <p:sldId id="397" r:id="rId140"/>
    <p:sldId id="398" r:id="rId141"/>
    <p:sldId id="399" r:id="rId142"/>
    <p:sldId id="400" r:id="rId143"/>
    <p:sldId id="401" r:id="rId144"/>
    <p:sldId id="402" r:id="rId145"/>
    <p:sldId id="403" r:id="rId146"/>
    <p:sldId id="404" r:id="rId147"/>
    <p:sldId id="405" r:id="rId148"/>
    <p:sldId id="406" r:id="rId149"/>
    <p:sldId id="407" r:id="rId150"/>
    <p:sldId id="408" r:id="rId151"/>
    <p:sldId id="409" r:id="rId152"/>
    <p:sldId id="410" r:id="rId153"/>
    <p:sldId id="411" r:id="rId154"/>
    <p:sldId id="412" r:id="rId155"/>
    <p:sldId id="413" r:id="rId156"/>
    <p:sldId id="414" r:id="rId157"/>
    <p:sldId id="415" r:id="rId158"/>
    <p:sldId id="416" r:id="rId159"/>
    <p:sldId id="417" r:id="rId160"/>
    <p:sldId id="418" r:id="rId161"/>
    <p:sldId id="419" r:id="rId162"/>
    <p:sldId id="420" r:id="rId163"/>
    <p:sldId id="421" r:id="rId164"/>
    <p:sldId id="422" r:id="rId165"/>
    <p:sldId id="423" r:id="rId166"/>
    <p:sldId id="424" r:id="rId167"/>
    <p:sldId id="425" r:id="rId168"/>
    <p:sldId id="426" r:id="rId169"/>
    <p:sldId id="427" r:id="rId170"/>
    <p:sldId id="428" r:id="rId171"/>
    <p:sldId id="429" r:id="rId172"/>
    <p:sldId id="430" r:id="rId173"/>
    <p:sldId id="431" r:id="rId174"/>
    <p:sldId id="432" r:id="rId175"/>
    <p:sldId id="433" r:id="rId176"/>
    <p:sldId id="434" r:id="rId177"/>
    <p:sldId id="435" r:id="rId178"/>
    <p:sldId id="436" r:id="rId179"/>
    <p:sldId id="437" r:id="rId180"/>
    <p:sldId id="438" r:id="rId181"/>
    <p:sldId id="439" r:id="rId182"/>
    <p:sldId id="440" r:id="rId183"/>
    <p:sldId id="441" r:id="rId184"/>
    <p:sldId id="442" r:id="rId185"/>
    <p:sldId id="443" r:id="rId186"/>
    <p:sldId id="444" r:id="rId18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84" autoAdjust="0"/>
  </p:normalViewPr>
  <p:slideViewPr>
    <p:cSldViewPr>
      <p:cViewPr varScale="1">
        <p:scale>
          <a:sx n="63" d="100"/>
          <a:sy n="63" d="100"/>
        </p:scale>
        <p:origin x="-108" y="-258"/>
      </p:cViewPr>
      <p:guideLst>
        <p:guide orient="horz" pos="2160"/>
        <p:guide pos="2880"/>
      </p:guideLst>
    </p:cSldViewPr>
  </p:slideViewPr>
  <p:outlineViewPr>
    <p:cViewPr>
      <p:scale>
        <a:sx n="33" d="100"/>
        <a:sy n="33" d="100"/>
      </p:scale>
      <p:origin x="0" y="25518"/>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91"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0"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smtClean="0">
                <a:latin typeface="Arial" charset="0"/>
                <a:cs typeface="Arial" charset="0"/>
              </a:defRPr>
            </a:lvl1pPr>
          </a:lstStyle>
          <a:p>
            <a:pPr>
              <a:defRPr/>
            </a:pPr>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latin typeface="Arial" charset="0"/>
                <a:cs typeface="Arial" charset="0"/>
              </a:defRPr>
            </a:lvl1pPr>
          </a:lstStyle>
          <a:p>
            <a:pPr>
              <a:defRPr/>
            </a:pPr>
            <a:fld id="{0A044433-5679-4349-A6EB-1585B871CC9C}" type="datetimeFigureOut">
              <a:rPr lang="en-CA"/>
              <a:pPr>
                <a:defRPr/>
              </a:pPr>
              <a:t>31/03/2011</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CA"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CA" noProof="0"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smtClean="0">
                <a:latin typeface="Arial" charset="0"/>
                <a:cs typeface="Arial" charset="0"/>
              </a:defRPr>
            </a:lvl1pPr>
          </a:lstStyle>
          <a:p>
            <a:pPr>
              <a:defRPr/>
            </a:pPr>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latin typeface="Arial" charset="0"/>
                <a:cs typeface="Arial" charset="0"/>
              </a:defRPr>
            </a:lvl1pPr>
          </a:lstStyle>
          <a:p>
            <a:pPr>
              <a:defRPr/>
            </a:pPr>
            <a:fld id="{BF68AD64-3F73-43CE-A808-6652DF9C75F0}" type="slidenum">
              <a:rPr lang="en-CA"/>
              <a:pPr>
                <a:defRPr/>
              </a:pPr>
              <a:t>‹#›</a:t>
            </a:fld>
            <a:endParaRPr lang="en-CA"/>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bwMode="auto">
          <a:noFill/>
          <a:ln>
            <a:solidFill>
              <a:srgbClr val="000000"/>
            </a:solidFill>
            <a:miter lim="800000"/>
            <a:headEnd/>
            <a:tailEnd/>
          </a:ln>
        </p:spPr>
      </p:sp>
      <p:sp>
        <p:nvSpPr>
          <p:cNvPr id="1955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1955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4E4588C-8FAE-4D3B-9E82-90E2094F033C}" type="slidenum">
              <a:rPr lang="en-CA">
                <a:latin typeface="Arial" pitchFamily="34" charset="0"/>
                <a:cs typeface="Arial" pitchFamily="34" charset="0"/>
              </a:rPr>
              <a:pPr/>
              <a:t>1</a:t>
            </a:fld>
            <a:endParaRPr lang="en-CA">
              <a:latin typeface="Arial" pitchFamily="34" charset="0"/>
              <a:cs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bwMode="auto">
          <a:noFill/>
          <a:ln>
            <a:solidFill>
              <a:srgbClr val="000000"/>
            </a:solidFill>
            <a:miter lim="800000"/>
            <a:headEnd/>
            <a:tailEnd/>
          </a:ln>
        </p:spPr>
      </p:sp>
      <p:sp>
        <p:nvSpPr>
          <p:cNvPr id="2048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048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D88EC04-A16A-4FD9-A804-0E50B0895026}" type="slidenum">
              <a:rPr lang="en-CA">
                <a:latin typeface="Arial" pitchFamily="34" charset="0"/>
                <a:cs typeface="Arial" pitchFamily="34" charset="0"/>
              </a:rPr>
              <a:pPr/>
              <a:t>10</a:t>
            </a:fld>
            <a:endParaRPr lang="en-CA">
              <a:latin typeface="Arial" pitchFamily="34" charset="0"/>
              <a:cs typeface="Arial" pitchFamily="34"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Image Placeholder 1"/>
          <p:cNvSpPr>
            <a:spLocks noGrp="1" noRot="1" noChangeAspect="1" noTextEdit="1"/>
          </p:cNvSpPr>
          <p:nvPr>
            <p:ph type="sldImg"/>
          </p:nvPr>
        </p:nvSpPr>
        <p:spPr bwMode="auto">
          <a:noFill/>
          <a:ln>
            <a:solidFill>
              <a:srgbClr val="000000"/>
            </a:solidFill>
            <a:miter lim="800000"/>
            <a:headEnd/>
            <a:tailEnd/>
          </a:ln>
        </p:spPr>
      </p:sp>
      <p:sp>
        <p:nvSpPr>
          <p:cNvPr id="2969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969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24F3FFE-106C-4AE1-991A-DC3E6F42DFE6}" type="slidenum">
              <a:rPr lang="en-CA">
                <a:latin typeface="Arial" pitchFamily="34" charset="0"/>
                <a:cs typeface="Arial" pitchFamily="34" charset="0"/>
              </a:rPr>
              <a:pPr/>
              <a:t>100</a:t>
            </a:fld>
            <a:endParaRPr lang="en-CA">
              <a:latin typeface="Arial" pitchFamily="34" charset="0"/>
              <a:cs typeface="Arial" pitchFamily="34"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Slide Image Placeholder 1"/>
          <p:cNvSpPr>
            <a:spLocks noGrp="1" noRot="1" noChangeAspect="1" noTextEdit="1"/>
          </p:cNvSpPr>
          <p:nvPr>
            <p:ph type="sldImg"/>
          </p:nvPr>
        </p:nvSpPr>
        <p:spPr bwMode="auto">
          <a:noFill/>
          <a:ln>
            <a:solidFill>
              <a:srgbClr val="000000"/>
            </a:solidFill>
            <a:miter lim="800000"/>
            <a:headEnd/>
            <a:tailEnd/>
          </a:ln>
        </p:spPr>
      </p:sp>
      <p:sp>
        <p:nvSpPr>
          <p:cNvPr id="2979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979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5962ED2-F354-4AA9-8C70-E5970684A102}" type="slidenum">
              <a:rPr lang="en-US">
                <a:latin typeface="Arial" pitchFamily="34" charset="0"/>
                <a:cs typeface="Arial" pitchFamily="34" charset="0"/>
              </a:rPr>
              <a:pPr/>
              <a:t>101</a:t>
            </a:fld>
            <a:endParaRPr lang="en-US">
              <a:latin typeface="Arial" pitchFamily="34" charset="0"/>
              <a:cs typeface="Arial" pitchFamily="34"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Slide Image Placeholder 1"/>
          <p:cNvSpPr>
            <a:spLocks noGrp="1" noRot="1" noChangeAspect="1" noTextEdit="1"/>
          </p:cNvSpPr>
          <p:nvPr>
            <p:ph type="sldImg"/>
          </p:nvPr>
        </p:nvSpPr>
        <p:spPr bwMode="auto">
          <a:noFill/>
          <a:ln>
            <a:solidFill>
              <a:srgbClr val="000000"/>
            </a:solidFill>
            <a:miter lim="800000"/>
            <a:headEnd/>
            <a:tailEnd/>
          </a:ln>
        </p:spPr>
      </p:sp>
      <p:sp>
        <p:nvSpPr>
          <p:cNvPr id="2990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990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440F899-9D47-4114-BCE4-9BFF8768A346}" type="slidenum">
              <a:rPr lang="en-US">
                <a:latin typeface="Arial" pitchFamily="34" charset="0"/>
                <a:cs typeface="Arial" pitchFamily="34" charset="0"/>
              </a:rPr>
              <a:pPr/>
              <a:t>102</a:t>
            </a:fld>
            <a:endParaRPr lang="en-US">
              <a:latin typeface="Arial" pitchFamily="34" charset="0"/>
              <a:cs typeface="Arial" pitchFamily="34"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Slide Image Placeholder 1"/>
          <p:cNvSpPr>
            <a:spLocks noGrp="1" noRot="1" noChangeAspect="1" noTextEdit="1"/>
          </p:cNvSpPr>
          <p:nvPr>
            <p:ph type="sldImg"/>
          </p:nvPr>
        </p:nvSpPr>
        <p:spPr bwMode="auto">
          <a:noFill/>
          <a:ln>
            <a:solidFill>
              <a:srgbClr val="000000"/>
            </a:solidFill>
            <a:miter lim="800000"/>
            <a:headEnd/>
            <a:tailEnd/>
          </a:ln>
        </p:spPr>
      </p:sp>
      <p:sp>
        <p:nvSpPr>
          <p:cNvPr id="3000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000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03CDA75-B845-408D-9D9B-5F5A745BAA61}" type="slidenum">
              <a:rPr lang="en-US">
                <a:latin typeface="Arial" pitchFamily="34" charset="0"/>
                <a:cs typeface="Arial" pitchFamily="34" charset="0"/>
              </a:rPr>
              <a:pPr/>
              <a:t>103</a:t>
            </a:fld>
            <a:endParaRPr lang="en-US">
              <a:latin typeface="Arial" pitchFamily="34" charset="0"/>
              <a:cs typeface="Arial" pitchFamily="34"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Image Placeholder 1"/>
          <p:cNvSpPr>
            <a:spLocks noGrp="1" noRot="1" noChangeAspect="1" noTextEdit="1"/>
          </p:cNvSpPr>
          <p:nvPr>
            <p:ph type="sldImg"/>
          </p:nvPr>
        </p:nvSpPr>
        <p:spPr bwMode="auto">
          <a:noFill/>
          <a:ln>
            <a:solidFill>
              <a:srgbClr val="000000"/>
            </a:solidFill>
            <a:miter lim="800000"/>
            <a:headEnd/>
            <a:tailEnd/>
          </a:ln>
        </p:spPr>
      </p:sp>
      <p:sp>
        <p:nvSpPr>
          <p:cNvPr id="3010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010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738F7E8-43FF-47E1-A910-16B8BB4103FB}" type="slidenum">
              <a:rPr lang="en-US">
                <a:latin typeface="Arial" pitchFamily="34" charset="0"/>
                <a:cs typeface="Arial" pitchFamily="34" charset="0"/>
              </a:rPr>
              <a:pPr/>
              <a:t>104</a:t>
            </a:fld>
            <a:endParaRPr lang="en-US">
              <a:latin typeface="Arial" pitchFamily="34" charset="0"/>
              <a:cs typeface="Arial" pitchFamily="34"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Slide Image Placeholder 1"/>
          <p:cNvSpPr>
            <a:spLocks noGrp="1" noRot="1" noChangeAspect="1" noTextEdit="1"/>
          </p:cNvSpPr>
          <p:nvPr>
            <p:ph type="sldImg"/>
          </p:nvPr>
        </p:nvSpPr>
        <p:spPr bwMode="auto">
          <a:noFill/>
          <a:ln>
            <a:solidFill>
              <a:srgbClr val="000000"/>
            </a:solidFill>
            <a:miter lim="800000"/>
            <a:headEnd/>
            <a:tailEnd/>
          </a:ln>
        </p:spPr>
      </p:sp>
      <p:sp>
        <p:nvSpPr>
          <p:cNvPr id="3020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020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664A950-DBF7-4C87-9CA2-E272F9F06473}" type="slidenum">
              <a:rPr lang="en-US">
                <a:latin typeface="Arial" pitchFamily="34" charset="0"/>
                <a:cs typeface="Arial" pitchFamily="34" charset="0"/>
              </a:rPr>
              <a:pPr/>
              <a:t>105</a:t>
            </a:fld>
            <a:endParaRPr lang="en-US">
              <a:latin typeface="Arial" pitchFamily="34" charset="0"/>
              <a:cs typeface="Arial" pitchFamily="34"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Slide Image Placeholder 1"/>
          <p:cNvSpPr>
            <a:spLocks noGrp="1" noRot="1" noChangeAspect="1" noTextEdit="1"/>
          </p:cNvSpPr>
          <p:nvPr>
            <p:ph type="sldImg"/>
          </p:nvPr>
        </p:nvSpPr>
        <p:spPr bwMode="auto">
          <a:noFill/>
          <a:ln>
            <a:solidFill>
              <a:srgbClr val="000000"/>
            </a:solidFill>
            <a:miter lim="800000"/>
            <a:headEnd/>
            <a:tailEnd/>
          </a:ln>
        </p:spPr>
      </p:sp>
      <p:sp>
        <p:nvSpPr>
          <p:cNvPr id="3031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The drop in cash is largely due to a decrease in the amount of short term securities held. </a:t>
            </a:r>
          </a:p>
          <a:p>
            <a:pPr>
              <a:spcBef>
                <a:spcPct val="0"/>
              </a:spcBef>
            </a:pPr>
            <a:r>
              <a:rPr lang="en-US" smtClean="0"/>
              <a:t>Change in other assets due to increase in future income resource tax assets (the carry forward of previous years operating losses) and derivitives held (an increase in 2011)</a:t>
            </a:r>
          </a:p>
          <a:p>
            <a:pPr>
              <a:spcBef>
                <a:spcPct val="0"/>
              </a:spcBef>
            </a:pPr>
            <a:r>
              <a:rPr lang="en-US" smtClean="0"/>
              <a:t>Long term debt has decreased as Teck has been aggressively paying down LT debt. </a:t>
            </a:r>
          </a:p>
        </p:txBody>
      </p:sp>
      <p:sp>
        <p:nvSpPr>
          <p:cNvPr id="3031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A1F3B62-AB07-46B9-BC63-E02FDAAAAA4D}" type="slidenum">
              <a:rPr lang="en-US">
                <a:latin typeface="Arial" pitchFamily="34" charset="0"/>
                <a:cs typeface="Arial" pitchFamily="34" charset="0"/>
              </a:rPr>
              <a:pPr/>
              <a:t>106</a:t>
            </a:fld>
            <a:endParaRPr lang="en-US">
              <a:latin typeface="Arial" pitchFamily="34" charset="0"/>
              <a:cs typeface="Arial" pitchFamily="34"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Slide Image Placeholder 1"/>
          <p:cNvSpPr>
            <a:spLocks noGrp="1" noRot="1" noChangeAspect="1" noTextEdit="1"/>
          </p:cNvSpPr>
          <p:nvPr>
            <p:ph type="sldImg"/>
          </p:nvPr>
        </p:nvSpPr>
        <p:spPr bwMode="auto">
          <a:noFill/>
          <a:ln>
            <a:solidFill>
              <a:srgbClr val="000000"/>
            </a:solidFill>
            <a:miter lim="800000"/>
            <a:headEnd/>
            <a:tailEnd/>
          </a:ln>
        </p:spPr>
      </p:sp>
      <p:sp>
        <p:nvSpPr>
          <p:cNvPr id="3041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041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4EF23AD-C5DD-4369-8B62-EAF9D76C4013}" type="slidenum">
              <a:rPr lang="en-CA">
                <a:latin typeface="Arial" pitchFamily="34" charset="0"/>
                <a:cs typeface="Arial" pitchFamily="34" charset="0"/>
              </a:rPr>
              <a:pPr/>
              <a:t>107</a:t>
            </a:fld>
            <a:endParaRPr lang="en-CA">
              <a:latin typeface="Arial" pitchFamily="34" charset="0"/>
              <a:cs typeface="Arial" pitchFamily="34"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Slide Image Placeholder 1"/>
          <p:cNvSpPr>
            <a:spLocks noGrp="1" noRot="1" noChangeAspect="1" noTextEdit="1"/>
          </p:cNvSpPr>
          <p:nvPr>
            <p:ph type="sldImg"/>
          </p:nvPr>
        </p:nvSpPr>
        <p:spPr bwMode="auto">
          <a:noFill/>
          <a:ln>
            <a:solidFill>
              <a:srgbClr val="000000"/>
            </a:solidFill>
            <a:miter lim="800000"/>
            <a:headEnd/>
            <a:tailEnd/>
          </a:ln>
        </p:spPr>
      </p:sp>
      <p:sp>
        <p:nvSpPr>
          <p:cNvPr id="3051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Interest and financing expense is a result of issuing lower yield debt.</a:t>
            </a:r>
          </a:p>
          <a:p>
            <a:pPr>
              <a:spcBef>
                <a:spcPct val="0"/>
              </a:spcBef>
            </a:pPr>
            <a:r>
              <a:rPr lang="en-US" smtClean="0"/>
              <a:t>EPS decrease partially a result of the dilutive effect of dilutive shares (options).  Retirement of Boyd Payne; VP Coal</a:t>
            </a:r>
          </a:p>
        </p:txBody>
      </p:sp>
      <p:sp>
        <p:nvSpPr>
          <p:cNvPr id="3051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1B20C22-5761-438D-B089-902E8C3653D5}" type="slidenum">
              <a:rPr lang="en-US">
                <a:latin typeface="Arial" pitchFamily="34" charset="0"/>
                <a:cs typeface="Arial" pitchFamily="34" charset="0"/>
              </a:rPr>
              <a:pPr/>
              <a:t>108</a:t>
            </a:fld>
            <a:endParaRPr lang="en-US">
              <a:latin typeface="Arial" pitchFamily="34" charset="0"/>
              <a:cs typeface="Arial" pitchFamily="34"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Slide Image Placeholder 1"/>
          <p:cNvSpPr>
            <a:spLocks noGrp="1" noRot="1" noChangeAspect="1" noTextEdit="1"/>
          </p:cNvSpPr>
          <p:nvPr>
            <p:ph type="sldImg"/>
          </p:nvPr>
        </p:nvSpPr>
        <p:spPr bwMode="auto">
          <a:noFill/>
          <a:ln>
            <a:solidFill>
              <a:srgbClr val="000000"/>
            </a:solidFill>
            <a:miter lim="800000"/>
            <a:headEnd/>
            <a:tailEnd/>
          </a:ln>
        </p:spPr>
      </p:sp>
      <p:sp>
        <p:nvSpPr>
          <p:cNvPr id="3061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061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45055A8-240F-4CB4-AB18-9859F4D095AE}" type="slidenum">
              <a:rPr lang="en-CA">
                <a:latin typeface="Arial" pitchFamily="34" charset="0"/>
                <a:cs typeface="Arial" pitchFamily="34" charset="0"/>
              </a:rPr>
              <a:pPr/>
              <a:t>109</a:t>
            </a:fld>
            <a:endParaRPr lang="en-CA">
              <a:latin typeface="Arial" pitchFamily="34" charset="0"/>
              <a:cs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bwMode="auto">
          <a:noFill/>
          <a:ln>
            <a:solidFill>
              <a:srgbClr val="000000"/>
            </a:solidFill>
            <a:miter lim="800000"/>
            <a:headEnd/>
            <a:tailEnd/>
          </a:ln>
        </p:spPr>
      </p:sp>
      <p:sp>
        <p:nvSpPr>
          <p:cNvPr id="2058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058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14F596C-AB56-41DD-829A-6529A25D9B7F}" type="slidenum">
              <a:rPr lang="en-CA">
                <a:latin typeface="Arial" pitchFamily="34" charset="0"/>
                <a:cs typeface="Arial" pitchFamily="34" charset="0"/>
              </a:rPr>
              <a:pPr/>
              <a:t>11</a:t>
            </a:fld>
            <a:endParaRPr lang="en-CA">
              <a:latin typeface="Arial" pitchFamily="34" charset="0"/>
              <a:cs typeface="Arial" pitchFamily="34"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Note 16: gain on sale of investments and assets, comprised of both sales and refinancing of debt. Sale of Andacollo Gold Royalty; 1/3 interest in the Waneta dam to BC Hydro; 60% interest in Agi Dagi and Kirazli gold projects. </a:t>
            </a:r>
          </a:p>
          <a:p>
            <a:pPr>
              <a:spcBef>
                <a:spcPct val="0"/>
              </a:spcBef>
            </a:pPr>
            <a:r>
              <a:rPr lang="en-US" smtClean="0"/>
              <a:t>Declared dividends of 0.20 and 0.30 cents per share in 2</a:t>
            </a:r>
            <a:r>
              <a:rPr lang="en-US" baseline="30000" smtClean="0"/>
              <a:t>nd</a:t>
            </a:r>
            <a:r>
              <a:rPr lang="en-US" smtClean="0"/>
              <a:t> and 4</a:t>
            </a:r>
            <a:r>
              <a:rPr lang="en-US" baseline="30000" smtClean="0"/>
              <a:t>th</a:t>
            </a:r>
            <a:r>
              <a:rPr lang="en-US" smtClean="0"/>
              <a:t> quarters of 2010.  </a:t>
            </a:r>
          </a:p>
        </p:txBody>
      </p:sp>
      <p:sp>
        <p:nvSpPr>
          <p:cNvPr id="3072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C351DC-8AE2-4409-AF7D-3BC2596BF6E3}" type="slidenum">
              <a:rPr lang="en-US">
                <a:latin typeface="Arial" pitchFamily="34" charset="0"/>
                <a:cs typeface="Arial" pitchFamily="34" charset="0"/>
              </a:rPr>
              <a:pPr/>
              <a:t>110</a:t>
            </a:fld>
            <a:endParaRPr lang="en-US">
              <a:latin typeface="Arial" pitchFamily="34" charset="0"/>
              <a:cs typeface="Arial" pitchFamily="34"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bwMode="auto">
          <a:noFill/>
          <a:ln>
            <a:solidFill>
              <a:srgbClr val="000000"/>
            </a:solidFill>
            <a:miter lim="800000"/>
            <a:headEnd/>
            <a:tailEnd/>
          </a:ln>
        </p:spPr>
      </p:sp>
      <p:sp>
        <p:nvSpPr>
          <p:cNvPr id="3082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Strong Management team.</a:t>
            </a:r>
          </a:p>
          <a:p>
            <a:pPr>
              <a:spcBef>
                <a:spcPct val="0"/>
              </a:spcBef>
            </a:pPr>
            <a:r>
              <a:rPr lang="en-US" smtClean="0"/>
              <a:t>Responsible financial transactions (re-financing debt)</a:t>
            </a:r>
          </a:p>
        </p:txBody>
      </p:sp>
      <p:sp>
        <p:nvSpPr>
          <p:cNvPr id="3082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5C82D75-6868-4929-BE4D-0E541E5D7808}" type="slidenum">
              <a:rPr lang="en-US">
                <a:latin typeface="Arial" pitchFamily="34" charset="0"/>
                <a:cs typeface="Arial" pitchFamily="34" charset="0"/>
              </a:rPr>
              <a:pPr/>
              <a:t>111</a:t>
            </a:fld>
            <a:endParaRPr lang="en-US">
              <a:latin typeface="Arial" pitchFamily="34" charset="0"/>
              <a:cs typeface="Arial" pitchFamily="34"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Slide Image Placeholder 1"/>
          <p:cNvSpPr>
            <a:spLocks noGrp="1" noRot="1" noChangeAspect="1" noTextEdit="1"/>
          </p:cNvSpPr>
          <p:nvPr>
            <p:ph type="sldImg"/>
          </p:nvPr>
        </p:nvSpPr>
        <p:spPr bwMode="auto">
          <a:noFill/>
          <a:ln>
            <a:solidFill>
              <a:srgbClr val="000000"/>
            </a:solidFill>
            <a:miter lim="800000"/>
            <a:headEnd/>
            <a:tailEnd/>
          </a:ln>
        </p:spPr>
      </p:sp>
      <p:sp>
        <p:nvSpPr>
          <p:cNvPr id="3092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092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580DEE8-CCBA-4690-90AD-504CF957C849}" type="slidenum">
              <a:rPr lang="en-CA">
                <a:latin typeface="Arial" pitchFamily="34" charset="0"/>
                <a:cs typeface="Arial" pitchFamily="34" charset="0"/>
              </a:rPr>
              <a:pPr/>
              <a:t>112</a:t>
            </a:fld>
            <a:endParaRPr lang="en-CA">
              <a:latin typeface="Arial" pitchFamily="34" charset="0"/>
              <a:cs typeface="Arial" pitchFamily="34"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Slide Image Placeholder 1"/>
          <p:cNvSpPr>
            <a:spLocks noGrp="1" noRot="1" noChangeAspect="1" noTextEdit="1"/>
          </p:cNvSpPr>
          <p:nvPr>
            <p:ph type="sldImg"/>
          </p:nvPr>
        </p:nvSpPr>
        <p:spPr bwMode="auto">
          <a:noFill/>
          <a:ln>
            <a:solidFill>
              <a:srgbClr val="000000"/>
            </a:solidFill>
            <a:miter lim="800000"/>
            <a:headEnd/>
            <a:tailEnd/>
          </a:ln>
        </p:spPr>
      </p:sp>
      <p:sp>
        <p:nvSpPr>
          <p:cNvPr id="3102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102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00C5EFF-E576-43FC-8B90-903C7D5FE714}" type="slidenum">
              <a:rPr lang="en-CA">
                <a:latin typeface="Arial" pitchFamily="34" charset="0"/>
                <a:cs typeface="Arial" pitchFamily="34" charset="0"/>
              </a:rPr>
              <a:pPr/>
              <a:t>113</a:t>
            </a:fld>
            <a:endParaRPr lang="en-CA">
              <a:latin typeface="Arial" pitchFamily="34" charset="0"/>
              <a:cs typeface="Arial" pitchFamily="34"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Slide Image Placeholder 1"/>
          <p:cNvSpPr>
            <a:spLocks noGrp="1" noRot="1" noChangeAspect="1" noTextEdit="1"/>
          </p:cNvSpPr>
          <p:nvPr>
            <p:ph type="sldImg"/>
          </p:nvPr>
        </p:nvSpPr>
        <p:spPr bwMode="auto">
          <a:noFill/>
          <a:ln>
            <a:solidFill>
              <a:srgbClr val="000000"/>
            </a:solidFill>
            <a:miter lim="800000"/>
            <a:headEnd/>
            <a:tailEnd/>
          </a:ln>
        </p:spPr>
      </p:sp>
      <p:sp>
        <p:nvSpPr>
          <p:cNvPr id="3112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113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D3C8B4C-D2E9-4AD9-B21B-CDCC8AFB33C0}" type="slidenum">
              <a:rPr lang="en-CA">
                <a:latin typeface="Arial" pitchFamily="34" charset="0"/>
                <a:cs typeface="Arial" pitchFamily="34" charset="0"/>
              </a:rPr>
              <a:pPr/>
              <a:t>114</a:t>
            </a:fld>
            <a:endParaRPr lang="en-CA">
              <a:latin typeface="Arial" pitchFamily="34" charset="0"/>
              <a:cs typeface="Arial" pitchFamily="34"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Slide Image Placeholder 1"/>
          <p:cNvSpPr>
            <a:spLocks noGrp="1" noRot="1" noChangeAspect="1" noTextEdit="1"/>
          </p:cNvSpPr>
          <p:nvPr>
            <p:ph type="sldImg"/>
          </p:nvPr>
        </p:nvSpPr>
        <p:spPr bwMode="auto">
          <a:noFill/>
          <a:ln>
            <a:solidFill>
              <a:srgbClr val="000000"/>
            </a:solidFill>
            <a:miter lim="800000"/>
            <a:headEnd/>
            <a:tailEnd/>
          </a:ln>
        </p:spPr>
      </p:sp>
      <p:sp>
        <p:nvSpPr>
          <p:cNvPr id="3123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12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608F1F0-33F7-4155-BFC5-B6769C57D941}" type="slidenum">
              <a:rPr lang="en-CA">
                <a:latin typeface="Arial" pitchFamily="34" charset="0"/>
                <a:cs typeface="Arial" pitchFamily="34" charset="0"/>
              </a:rPr>
              <a:pPr/>
              <a:t>115</a:t>
            </a:fld>
            <a:endParaRPr lang="en-CA">
              <a:latin typeface="Arial" pitchFamily="34" charset="0"/>
              <a:cs typeface="Arial" pitchFamily="34"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Slide Image Placeholder 1"/>
          <p:cNvSpPr>
            <a:spLocks noGrp="1" noRot="1" noChangeAspect="1" noTextEdit="1"/>
          </p:cNvSpPr>
          <p:nvPr>
            <p:ph type="sldImg"/>
          </p:nvPr>
        </p:nvSpPr>
        <p:spPr bwMode="auto">
          <a:noFill/>
          <a:ln>
            <a:solidFill>
              <a:srgbClr val="000000"/>
            </a:solidFill>
            <a:miter lim="800000"/>
            <a:headEnd/>
            <a:tailEnd/>
          </a:ln>
        </p:spPr>
      </p:sp>
      <p:sp>
        <p:nvSpPr>
          <p:cNvPr id="3133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133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9CACF56-C1F5-4566-A049-57972B3ED8EC}" type="slidenum">
              <a:rPr lang="en-CA">
                <a:latin typeface="Arial" pitchFamily="34" charset="0"/>
                <a:cs typeface="Arial" pitchFamily="34" charset="0"/>
              </a:rPr>
              <a:pPr/>
              <a:t>116</a:t>
            </a:fld>
            <a:endParaRPr lang="en-CA">
              <a:latin typeface="Arial" pitchFamily="34" charset="0"/>
              <a:cs typeface="Arial" pitchFamily="34"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Slide Image Placeholder 1"/>
          <p:cNvSpPr>
            <a:spLocks noGrp="1" noRot="1" noChangeAspect="1" noTextEdit="1"/>
          </p:cNvSpPr>
          <p:nvPr>
            <p:ph type="sldImg"/>
          </p:nvPr>
        </p:nvSpPr>
        <p:spPr bwMode="auto">
          <a:noFill/>
          <a:ln>
            <a:solidFill>
              <a:srgbClr val="000000"/>
            </a:solidFill>
            <a:miter lim="800000"/>
            <a:headEnd/>
            <a:tailEnd/>
          </a:ln>
        </p:spPr>
      </p:sp>
      <p:sp>
        <p:nvSpPr>
          <p:cNvPr id="3143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143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C188350-DFAE-4CFF-8866-BFFD44F4574B}" type="slidenum">
              <a:rPr lang="en-CA">
                <a:latin typeface="Arial" pitchFamily="34" charset="0"/>
                <a:cs typeface="Arial" pitchFamily="34" charset="0"/>
              </a:rPr>
              <a:pPr/>
              <a:t>117</a:t>
            </a:fld>
            <a:endParaRPr lang="en-CA">
              <a:latin typeface="Arial" pitchFamily="34" charset="0"/>
              <a:cs typeface="Arial" pitchFamily="34"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Slide Image Placeholder 1"/>
          <p:cNvSpPr>
            <a:spLocks noGrp="1" noRot="1" noChangeAspect="1" noTextEdit="1"/>
          </p:cNvSpPr>
          <p:nvPr>
            <p:ph type="sldImg"/>
          </p:nvPr>
        </p:nvSpPr>
        <p:spPr bwMode="auto">
          <a:noFill/>
          <a:ln>
            <a:solidFill>
              <a:srgbClr val="000000"/>
            </a:solidFill>
            <a:miter lim="800000"/>
            <a:headEnd/>
            <a:tailEnd/>
          </a:ln>
        </p:spPr>
      </p:sp>
      <p:sp>
        <p:nvSpPr>
          <p:cNvPr id="3153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153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D43BBAA-2547-4F4E-8382-CC765B0E712E}" type="slidenum">
              <a:rPr lang="en-CA">
                <a:latin typeface="Arial" pitchFamily="34" charset="0"/>
                <a:cs typeface="Arial" pitchFamily="34" charset="0"/>
              </a:rPr>
              <a:pPr/>
              <a:t>118</a:t>
            </a:fld>
            <a:endParaRPr lang="en-CA">
              <a:latin typeface="Arial" pitchFamily="34" charset="0"/>
              <a:cs typeface="Arial" pitchFamily="34"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Slide Image Placeholder 1"/>
          <p:cNvSpPr>
            <a:spLocks noGrp="1" noRot="1" noChangeAspect="1" noTextEdit="1"/>
          </p:cNvSpPr>
          <p:nvPr>
            <p:ph type="sldImg"/>
          </p:nvPr>
        </p:nvSpPr>
        <p:spPr bwMode="auto">
          <a:noFill/>
          <a:ln>
            <a:solidFill>
              <a:srgbClr val="000000"/>
            </a:solidFill>
            <a:miter lim="800000"/>
            <a:headEnd/>
            <a:tailEnd/>
          </a:ln>
        </p:spPr>
      </p:sp>
      <p:sp>
        <p:nvSpPr>
          <p:cNvPr id="3164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164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0E8C0DF-4C94-482A-B32D-846270C91A48}" type="slidenum">
              <a:rPr lang="en-CA">
                <a:latin typeface="Arial" pitchFamily="34" charset="0"/>
                <a:cs typeface="Arial" pitchFamily="34" charset="0"/>
              </a:rPr>
              <a:pPr/>
              <a:t>119</a:t>
            </a:fld>
            <a:endParaRPr lang="en-CA">
              <a:latin typeface="Arial" pitchFamily="34" charset="0"/>
              <a:cs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bwMode="auto">
          <a:noFill/>
          <a:ln>
            <a:solidFill>
              <a:srgbClr val="000000"/>
            </a:solidFill>
            <a:miter lim="800000"/>
            <a:headEnd/>
            <a:tailEnd/>
          </a:ln>
        </p:spPr>
      </p:sp>
      <p:sp>
        <p:nvSpPr>
          <p:cNvPr id="2068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068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409FCB0-29FA-40E2-B9C6-C61799EEC4E1}" type="slidenum">
              <a:rPr lang="en-CA">
                <a:latin typeface="Arial" pitchFamily="34" charset="0"/>
                <a:cs typeface="Arial" pitchFamily="34" charset="0"/>
              </a:rPr>
              <a:pPr/>
              <a:t>12</a:t>
            </a:fld>
            <a:endParaRPr lang="en-CA">
              <a:latin typeface="Arial" pitchFamily="34" charset="0"/>
              <a:cs typeface="Arial" pitchFamily="34"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Slide Image Placeholder 1"/>
          <p:cNvSpPr>
            <a:spLocks noGrp="1" noRot="1" noChangeAspect="1" noTextEdit="1"/>
          </p:cNvSpPr>
          <p:nvPr>
            <p:ph type="sldImg"/>
          </p:nvPr>
        </p:nvSpPr>
        <p:spPr bwMode="auto">
          <a:noFill/>
          <a:ln>
            <a:solidFill>
              <a:srgbClr val="000000"/>
            </a:solidFill>
            <a:miter lim="800000"/>
            <a:headEnd/>
            <a:tailEnd/>
          </a:ln>
        </p:spPr>
      </p:sp>
      <p:sp>
        <p:nvSpPr>
          <p:cNvPr id="3174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174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D7C9C6B-91F2-4FD8-B04A-C4EED8E437F2}" type="slidenum">
              <a:rPr lang="en-CA">
                <a:latin typeface="Arial" pitchFamily="34" charset="0"/>
                <a:cs typeface="Arial" pitchFamily="34" charset="0"/>
              </a:rPr>
              <a:pPr/>
              <a:t>120</a:t>
            </a:fld>
            <a:endParaRPr lang="en-CA">
              <a:latin typeface="Arial" pitchFamily="34" charset="0"/>
              <a:cs typeface="Arial" pitchFamily="34"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Slide Image Placeholder 1"/>
          <p:cNvSpPr>
            <a:spLocks noGrp="1" noRot="1" noChangeAspect="1" noTextEdit="1"/>
          </p:cNvSpPr>
          <p:nvPr>
            <p:ph type="sldImg"/>
          </p:nvPr>
        </p:nvSpPr>
        <p:spPr bwMode="auto">
          <a:noFill/>
          <a:ln>
            <a:solidFill>
              <a:srgbClr val="000000"/>
            </a:solidFill>
            <a:miter lim="800000"/>
            <a:headEnd/>
            <a:tailEnd/>
          </a:ln>
        </p:spPr>
      </p:sp>
      <p:sp>
        <p:nvSpPr>
          <p:cNvPr id="3184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18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9AF6A39-7BAE-40F3-9118-9C6FC0F03217}" type="slidenum">
              <a:rPr lang="en-CA">
                <a:latin typeface="Arial" pitchFamily="34" charset="0"/>
                <a:cs typeface="Arial" pitchFamily="34" charset="0"/>
              </a:rPr>
              <a:pPr/>
              <a:t>121</a:t>
            </a:fld>
            <a:endParaRPr lang="en-CA">
              <a:latin typeface="Arial" pitchFamily="34" charset="0"/>
              <a:cs typeface="Arial" pitchFamily="34"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Slide Image Placeholder 1"/>
          <p:cNvSpPr>
            <a:spLocks noGrp="1" noRot="1" noChangeAspect="1" noTextEdit="1"/>
          </p:cNvSpPr>
          <p:nvPr>
            <p:ph type="sldImg"/>
          </p:nvPr>
        </p:nvSpPr>
        <p:spPr bwMode="auto">
          <a:noFill/>
          <a:ln>
            <a:solidFill>
              <a:srgbClr val="000000"/>
            </a:solidFill>
            <a:miter lim="800000"/>
            <a:headEnd/>
            <a:tailEnd/>
          </a:ln>
        </p:spPr>
      </p:sp>
      <p:sp>
        <p:nvSpPr>
          <p:cNvPr id="3194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194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8BCD92C-2C2B-4136-A9F0-6C2CBD6848BB}" type="slidenum">
              <a:rPr lang="en-CA">
                <a:latin typeface="Arial" pitchFamily="34" charset="0"/>
                <a:cs typeface="Arial" pitchFamily="34" charset="0"/>
              </a:rPr>
              <a:pPr/>
              <a:t>122</a:t>
            </a:fld>
            <a:endParaRPr lang="en-CA">
              <a:latin typeface="Arial" pitchFamily="34" charset="0"/>
              <a:cs typeface="Arial" pitchFamily="34"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Slide Image Placeholder 1"/>
          <p:cNvSpPr>
            <a:spLocks noGrp="1" noRot="1" noChangeAspect="1" noTextEdit="1"/>
          </p:cNvSpPr>
          <p:nvPr>
            <p:ph type="sldImg"/>
          </p:nvPr>
        </p:nvSpPr>
        <p:spPr bwMode="auto">
          <a:noFill/>
          <a:ln>
            <a:solidFill>
              <a:srgbClr val="000000"/>
            </a:solidFill>
            <a:miter lim="800000"/>
            <a:headEnd/>
            <a:tailEnd/>
          </a:ln>
        </p:spPr>
      </p:sp>
      <p:sp>
        <p:nvSpPr>
          <p:cNvPr id="3205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205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200D403-8B02-4F1B-A8B8-91340FF3BB56}" type="slidenum">
              <a:rPr lang="en-CA">
                <a:latin typeface="Arial" pitchFamily="34" charset="0"/>
                <a:cs typeface="Arial" pitchFamily="34" charset="0"/>
              </a:rPr>
              <a:pPr/>
              <a:t>123</a:t>
            </a:fld>
            <a:endParaRPr lang="en-CA">
              <a:latin typeface="Arial" pitchFamily="34" charset="0"/>
              <a:cs typeface="Arial" pitchFamily="34"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Slide Image Placeholder 1"/>
          <p:cNvSpPr>
            <a:spLocks noGrp="1" noRot="1" noChangeAspect="1" noTextEdit="1"/>
          </p:cNvSpPr>
          <p:nvPr>
            <p:ph type="sldImg"/>
          </p:nvPr>
        </p:nvSpPr>
        <p:spPr bwMode="auto">
          <a:noFill/>
          <a:ln>
            <a:solidFill>
              <a:srgbClr val="000000"/>
            </a:solidFill>
            <a:miter lim="800000"/>
            <a:headEnd/>
            <a:tailEnd/>
          </a:ln>
        </p:spPr>
      </p:sp>
      <p:sp>
        <p:nvSpPr>
          <p:cNvPr id="3215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215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720FD57-59D7-45FA-8CA7-B4FF8B54FE00}" type="slidenum">
              <a:rPr lang="en-CA">
                <a:latin typeface="Arial" pitchFamily="34" charset="0"/>
                <a:cs typeface="Arial" pitchFamily="34" charset="0"/>
              </a:rPr>
              <a:pPr/>
              <a:t>124</a:t>
            </a:fld>
            <a:endParaRPr lang="en-CA">
              <a:latin typeface="Arial" pitchFamily="34" charset="0"/>
              <a:cs typeface="Arial" pitchFamily="34"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Slide Image Placeholder 1"/>
          <p:cNvSpPr>
            <a:spLocks noGrp="1" noRot="1" noChangeAspect="1" noTextEdit="1"/>
          </p:cNvSpPr>
          <p:nvPr>
            <p:ph type="sldImg"/>
          </p:nvPr>
        </p:nvSpPr>
        <p:spPr bwMode="auto">
          <a:noFill/>
          <a:ln>
            <a:solidFill>
              <a:srgbClr val="000000"/>
            </a:solidFill>
            <a:miter lim="800000"/>
            <a:headEnd/>
            <a:tailEnd/>
          </a:ln>
        </p:spPr>
      </p:sp>
      <p:sp>
        <p:nvSpPr>
          <p:cNvPr id="3225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225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FA6EBA-FB7C-435A-946C-3EA8E6647368}" type="slidenum">
              <a:rPr lang="en-CA">
                <a:latin typeface="Arial" pitchFamily="34" charset="0"/>
                <a:cs typeface="Arial" pitchFamily="34" charset="0"/>
              </a:rPr>
              <a:pPr/>
              <a:t>125</a:t>
            </a:fld>
            <a:endParaRPr lang="en-CA">
              <a:latin typeface="Arial" pitchFamily="34" charset="0"/>
              <a:cs typeface="Arial" pitchFamily="34"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Slide Image Placeholder 1"/>
          <p:cNvSpPr>
            <a:spLocks noGrp="1" noRot="1" noChangeAspect="1" noTextEdit="1"/>
          </p:cNvSpPr>
          <p:nvPr>
            <p:ph type="sldImg"/>
          </p:nvPr>
        </p:nvSpPr>
        <p:spPr bwMode="auto">
          <a:noFill/>
          <a:ln>
            <a:solidFill>
              <a:srgbClr val="000000"/>
            </a:solidFill>
            <a:miter lim="800000"/>
            <a:headEnd/>
            <a:tailEnd/>
          </a:ln>
        </p:spPr>
      </p:sp>
      <p:sp>
        <p:nvSpPr>
          <p:cNvPr id="3235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235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6FC39BD-335C-4B09-B059-CFD1E595FF50}" type="slidenum">
              <a:rPr lang="en-CA">
                <a:latin typeface="Arial" pitchFamily="34" charset="0"/>
                <a:cs typeface="Arial" pitchFamily="34" charset="0"/>
              </a:rPr>
              <a:pPr/>
              <a:t>126</a:t>
            </a:fld>
            <a:endParaRPr lang="en-CA">
              <a:latin typeface="Arial" pitchFamily="34" charset="0"/>
              <a:cs typeface="Arial" pitchFamily="34"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Slide Image Placeholder 1"/>
          <p:cNvSpPr>
            <a:spLocks noGrp="1" noRot="1" noChangeAspect="1" noTextEdit="1"/>
          </p:cNvSpPr>
          <p:nvPr>
            <p:ph type="sldImg"/>
          </p:nvPr>
        </p:nvSpPr>
        <p:spPr bwMode="auto">
          <a:noFill/>
          <a:ln>
            <a:solidFill>
              <a:srgbClr val="000000"/>
            </a:solidFill>
            <a:miter lim="800000"/>
            <a:headEnd/>
            <a:tailEnd/>
          </a:ln>
        </p:spPr>
      </p:sp>
      <p:sp>
        <p:nvSpPr>
          <p:cNvPr id="3246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246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E61C695-A257-463B-A46E-A25B28AC5363}" type="slidenum">
              <a:rPr lang="en-CA">
                <a:latin typeface="Arial" pitchFamily="34" charset="0"/>
                <a:cs typeface="Arial" pitchFamily="34" charset="0"/>
              </a:rPr>
              <a:pPr/>
              <a:t>127</a:t>
            </a:fld>
            <a:endParaRPr lang="en-CA">
              <a:latin typeface="Arial" pitchFamily="34" charset="0"/>
              <a:cs typeface="Arial" pitchFamily="34"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Slide Image Placeholder 1"/>
          <p:cNvSpPr>
            <a:spLocks noGrp="1" noRot="1" noChangeAspect="1" noTextEdit="1"/>
          </p:cNvSpPr>
          <p:nvPr>
            <p:ph type="sldImg"/>
          </p:nvPr>
        </p:nvSpPr>
        <p:spPr bwMode="auto">
          <a:noFill/>
          <a:ln>
            <a:solidFill>
              <a:srgbClr val="000000"/>
            </a:solidFill>
            <a:miter lim="800000"/>
            <a:headEnd/>
            <a:tailEnd/>
          </a:ln>
        </p:spPr>
      </p:sp>
      <p:sp>
        <p:nvSpPr>
          <p:cNvPr id="3256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256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E9A650E-88CE-4B60-958D-44D6A447750C}" type="slidenum">
              <a:rPr lang="en-CA">
                <a:latin typeface="Arial" pitchFamily="34" charset="0"/>
                <a:cs typeface="Arial" pitchFamily="34" charset="0"/>
              </a:rPr>
              <a:pPr/>
              <a:t>128</a:t>
            </a:fld>
            <a:endParaRPr lang="en-CA">
              <a:latin typeface="Arial" pitchFamily="34" charset="0"/>
              <a:cs typeface="Arial" pitchFamily="34"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Slide Image Placeholder 1"/>
          <p:cNvSpPr>
            <a:spLocks noGrp="1" noRot="1" noChangeAspect="1" noTextEdit="1"/>
          </p:cNvSpPr>
          <p:nvPr>
            <p:ph type="sldImg"/>
          </p:nvPr>
        </p:nvSpPr>
        <p:spPr bwMode="auto">
          <a:noFill/>
          <a:ln>
            <a:solidFill>
              <a:srgbClr val="000000"/>
            </a:solidFill>
            <a:miter lim="800000"/>
            <a:headEnd/>
            <a:tailEnd/>
          </a:ln>
        </p:spPr>
      </p:sp>
      <p:sp>
        <p:nvSpPr>
          <p:cNvPr id="3266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266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75BF6BC-1FEB-47DB-B78E-553D9FCC0749}" type="slidenum">
              <a:rPr lang="en-CA">
                <a:latin typeface="Arial" pitchFamily="34" charset="0"/>
                <a:cs typeface="Arial" pitchFamily="34" charset="0"/>
              </a:rPr>
              <a:pPr/>
              <a:t>129</a:t>
            </a:fld>
            <a:endParaRPr lang="en-CA">
              <a:latin typeface="Arial" pitchFamily="34" charset="0"/>
              <a:cs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bwMode="auto">
          <a:noFill/>
          <a:ln>
            <a:solidFill>
              <a:srgbClr val="000000"/>
            </a:solidFill>
            <a:miter lim="800000"/>
            <a:headEnd/>
            <a:tailEnd/>
          </a:ln>
        </p:spPr>
      </p:sp>
      <p:sp>
        <p:nvSpPr>
          <p:cNvPr id="2078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078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F879CB6-F5A3-4B57-800E-A8233835AC3E}" type="slidenum">
              <a:rPr lang="en-CA">
                <a:latin typeface="Arial" pitchFamily="34" charset="0"/>
                <a:cs typeface="Arial" pitchFamily="34" charset="0"/>
              </a:rPr>
              <a:pPr/>
              <a:t>13</a:t>
            </a:fld>
            <a:endParaRPr lang="en-CA">
              <a:latin typeface="Arial" pitchFamily="34" charset="0"/>
              <a:cs typeface="Arial" pitchFamily="34"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Slide Image Placeholder 1"/>
          <p:cNvSpPr>
            <a:spLocks noGrp="1" noRot="1" noChangeAspect="1" noTextEdit="1"/>
          </p:cNvSpPr>
          <p:nvPr>
            <p:ph type="sldImg"/>
          </p:nvPr>
        </p:nvSpPr>
        <p:spPr bwMode="auto">
          <a:noFill/>
          <a:ln>
            <a:solidFill>
              <a:srgbClr val="000000"/>
            </a:solidFill>
            <a:miter lim="800000"/>
            <a:headEnd/>
            <a:tailEnd/>
          </a:ln>
        </p:spPr>
      </p:sp>
      <p:sp>
        <p:nvSpPr>
          <p:cNvPr id="3276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276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55E6907-7CD7-4E79-A8D7-741DEE118AEA}" type="slidenum">
              <a:rPr lang="en-CA">
                <a:latin typeface="Arial" pitchFamily="34" charset="0"/>
                <a:cs typeface="Arial" pitchFamily="34" charset="0"/>
              </a:rPr>
              <a:pPr/>
              <a:t>130</a:t>
            </a:fld>
            <a:endParaRPr lang="en-CA">
              <a:latin typeface="Arial" pitchFamily="34" charset="0"/>
              <a:cs typeface="Arial" pitchFamily="34"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Slide Image Placeholder 1"/>
          <p:cNvSpPr>
            <a:spLocks noGrp="1" noRot="1" noChangeAspect="1" noTextEdit="1"/>
          </p:cNvSpPr>
          <p:nvPr>
            <p:ph type="sldImg"/>
          </p:nvPr>
        </p:nvSpPr>
        <p:spPr bwMode="auto">
          <a:noFill/>
          <a:ln>
            <a:solidFill>
              <a:srgbClr val="000000"/>
            </a:solidFill>
            <a:miter lim="800000"/>
            <a:headEnd/>
            <a:tailEnd/>
          </a:ln>
        </p:spPr>
      </p:sp>
      <p:sp>
        <p:nvSpPr>
          <p:cNvPr id="3287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287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40CD039-8594-4D6B-A819-9C357471A137}" type="slidenum">
              <a:rPr lang="en-CA">
                <a:latin typeface="Arial" pitchFamily="34" charset="0"/>
                <a:cs typeface="Arial" pitchFamily="34" charset="0"/>
              </a:rPr>
              <a:pPr/>
              <a:t>131</a:t>
            </a:fld>
            <a:endParaRPr lang="en-CA">
              <a:latin typeface="Arial" pitchFamily="34" charset="0"/>
              <a:cs typeface="Arial" pitchFamily="34"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Slide Image Placeholder 1"/>
          <p:cNvSpPr>
            <a:spLocks noGrp="1" noRot="1" noChangeAspect="1" noTextEdit="1"/>
          </p:cNvSpPr>
          <p:nvPr>
            <p:ph type="sldImg"/>
          </p:nvPr>
        </p:nvSpPr>
        <p:spPr bwMode="auto">
          <a:noFill/>
          <a:ln>
            <a:solidFill>
              <a:srgbClr val="000000"/>
            </a:solidFill>
            <a:miter lim="800000"/>
            <a:headEnd/>
            <a:tailEnd/>
          </a:ln>
        </p:spPr>
      </p:sp>
      <p:sp>
        <p:nvSpPr>
          <p:cNvPr id="3297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297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DFF9EE1-4199-414A-BA1A-9E487008181E}" type="slidenum">
              <a:rPr lang="en-CA">
                <a:latin typeface="Arial" pitchFamily="34" charset="0"/>
                <a:cs typeface="Arial" pitchFamily="34" charset="0"/>
              </a:rPr>
              <a:pPr/>
              <a:t>132</a:t>
            </a:fld>
            <a:endParaRPr lang="en-CA">
              <a:latin typeface="Arial" pitchFamily="34" charset="0"/>
              <a:cs typeface="Arial" pitchFamily="34"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Slide Image Placeholder 1"/>
          <p:cNvSpPr>
            <a:spLocks noGrp="1" noRot="1" noChangeAspect="1" noTextEdit="1"/>
          </p:cNvSpPr>
          <p:nvPr>
            <p:ph type="sldImg"/>
          </p:nvPr>
        </p:nvSpPr>
        <p:spPr bwMode="auto">
          <a:noFill/>
          <a:ln>
            <a:solidFill>
              <a:srgbClr val="000000"/>
            </a:solidFill>
            <a:miter lim="800000"/>
            <a:headEnd/>
            <a:tailEnd/>
          </a:ln>
        </p:spPr>
      </p:sp>
      <p:sp>
        <p:nvSpPr>
          <p:cNvPr id="3307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307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2C42E09-7438-4CE7-9919-26B475CF0DF3}" type="slidenum">
              <a:rPr lang="en-CA">
                <a:latin typeface="Arial" pitchFamily="34" charset="0"/>
                <a:cs typeface="Arial" pitchFamily="34" charset="0"/>
              </a:rPr>
              <a:pPr/>
              <a:t>133</a:t>
            </a:fld>
            <a:endParaRPr lang="en-CA">
              <a:latin typeface="Arial" pitchFamily="34" charset="0"/>
              <a:cs typeface="Arial" pitchFamily="34"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Slide Image Placeholder 1"/>
          <p:cNvSpPr>
            <a:spLocks noGrp="1" noRot="1" noChangeAspect="1" noTextEdit="1"/>
          </p:cNvSpPr>
          <p:nvPr>
            <p:ph type="sldImg"/>
          </p:nvPr>
        </p:nvSpPr>
        <p:spPr bwMode="auto">
          <a:noFill/>
          <a:ln>
            <a:solidFill>
              <a:srgbClr val="000000"/>
            </a:solidFill>
            <a:miter lim="800000"/>
            <a:headEnd/>
            <a:tailEnd/>
          </a:ln>
        </p:spPr>
      </p:sp>
      <p:sp>
        <p:nvSpPr>
          <p:cNvPr id="3317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317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C4DABE9-1D4D-4A31-ABBF-3E633D937F8B}" type="slidenum">
              <a:rPr lang="en-CA">
                <a:latin typeface="Arial" pitchFamily="34" charset="0"/>
                <a:cs typeface="Arial" pitchFamily="34" charset="0"/>
              </a:rPr>
              <a:pPr/>
              <a:t>134</a:t>
            </a:fld>
            <a:endParaRPr lang="en-CA">
              <a:latin typeface="Arial" pitchFamily="34" charset="0"/>
              <a:cs typeface="Arial" pitchFamily="34"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Slide Image Placeholder 1"/>
          <p:cNvSpPr>
            <a:spLocks noGrp="1" noRot="1" noChangeAspect="1" noTextEdit="1"/>
          </p:cNvSpPr>
          <p:nvPr>
            <p:ph type="sldImg"/>
          </p:nvPr>
        </p:nvSpPr>
        <p:spPr bwMode="auto">
          <a:noFill/>
          <a:ln>
            <a:solidFill>
              <a:srgbClr val="000000"/>
            </a:solidFill>
            <a:miter lim="800000"/>
            <a:headEnd/>
            <a:tailEnd/>
          </a:ln>
        </p:spPr>
      </p:sp>
      <p:sp>
        <p:nvSpPr>
          <p:cNvPr id="3328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328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FE09969-909A-46FE-B5DD-964D2A20733D}" type="slidenum">
              <a:rPr lang="en-CA">
                <a:latin typeface="Arial" pitchFamily="34" charset="0"/>
                <a:cs typeface="Arial" pitchFamily="34" charset="0"/>
              </a:rPr>
              <a:pPr/>
              <a:t>135</a:t>
            </a:fld>
            <a:endParaRPr lang="en-CA">
              <a:latin typeface="Arial" pitchFamily="34" charset="0"/>
              <a:cs typeface="Arial" pitchFamily="34"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Slide Image Placeholder 1"/>
          <p:cNvSpPr>
            <a:spLocks noGrp="1" noRot="1" noChangeAspect="1" noTextEdit="1"/>
          </p:cNvSpPr>
          <p:nvPr>
            <p:ph type="sldImg"/>
          </p:nvPr>
        </p:nvSpPr>
        <p:spPr bwMode="auto">
          <a:noFill/>
          <a:ln>
            <a:solidFill>
              <a:srgbClr val="000000"/>
            </a:solidFill>
            <a:miter lim="800000"/>
            <a:headEnd/>
            <a:tailEnd/>
          </a:ln>
        </p:spPr>
      </p:sp>
      <p:sp>
        <p:nvSpPr>
          <p:cNvPr id="3338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338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686827D-A930-416E-95E9-DC1C563FA666}" type="slidenum">
              <a:rPr lang="en-CA">
                <a:latin typeface="Arial" pitchFamily="34" charset="0"/>
                <a:cs typeface="Arial" pitchFamily="34" charset="0"/>
              </a:rPr>
              <a:pPr/>
              <a:t>136</a:t>
            </a:fld>
            <a:endParaRPr lang="en-CA">
              <a:latin typeface="Arial" pitchFamily="34" charset="0"/>
              <a:cs typeface="Arial" pitchFamily="34"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Slide Image Placeholder 1"/>
          <p:cNvSpPr>
            <a:spLocks noGrp="1" noRot="1" noChangeAspect="1" noTextEdit="1"/>
          </p:cNvSpPr>
          <p:nvPr>
            <p:ph type="sldImg"/>
          </p:nvPr>
        </p:nvSpPr>
        <p:spPr bwMode="auto">
          <a:noFill/>
          <a:ln>
            <a:solidFill>
              <a:srgbClr val="000000"/>
            </a:solidFill>
            <a:miter lim="800000"/>
            <a:headEnd/>
            <a:tailEnd/>
          </a:ln>
        </p:spPr>
      </p:sp>
      <p:sp>
        <p:nvSpPr>
          <p:cNvPr id="3348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348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A79D7B8-9E67-4DDB-9AB3-F6737CB83B54}" type="slidenum">
              <a:rPr lang="en-CA">
                <a:latin typeface="Arial" pitchFamily="34" charset="0"/>
                <a:cs typeface="Arial" pitchFamily="34" charset="0"/>
              </a:rPr>
              <a:pPr/>
              <a:t>137</a:t>
            </a:fld>
            <a:endParaRPr lang="en-CA">
              <a:latin typeface="Arial" pitchFamily="34" charset="0"/>
              <a:cs typeface="Arial" pitchFamily="34"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Slide Image Placeholder 1"/>
          <p:cNvSpPr>
            <a:spLocks noGrp="1" noRot="1" noChangeAspect="1" noTextEdit="1"/>
          </p:cNvSpPr>
          <p:nvPr>
            <p:ph type="sldImg"/>
          </p:nvPr>
        </p:nvSpPr>
        <p:spPr bwMode="auto">
          <a:noFill/>
          <a:ln>
            <a:solidFill>
              <a:srgbClr val="000000"/>
            </a:solidFill>
            <a:miter lim="800000"/>
            <a:headEnd/>
            <a:tailEnd/>
          </a:ln>
        </p:spPr>
      </p:sp>
      <p:sp>
        <p:nvSpPr>
          <p:cNvPr id="3358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358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B67CCD4-2EB2-482E-A9B9-A736C0FCFC7C}" type="slidenum">
              <a:rPr lang="en-CA">
                <a:latin typeface="Arial" pitchFamily="34" charset="0"/>
                <a:cs typeface="Arial" pitchFamily="34" charset="0"/>
              </a:rPr>
              <a:pPr/>
              <a:t>138</a:t>
            </a:fld>
            <a:endParaRPr lang="en-CA">
              <a:latin typeface="Arial" pitchFamily="34" charset="0"/>
              <a:cs typeface="Arial" pitchFamily="34"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Slide Image Placeholder 1"/>
          <p:cNvSpPr>
            <a:spLocks noGrp="1" noRot="1" noChangeAspect="1" noTextEdit="1"/>
          </p:cNvSpPr>
          <p:nvPr>
            <p:ph type="sldImg"/>
          </p:nvPr>
        </p:nvSpPr>
        <p:spPr bwMode="auto">
          <a:noFill/>
          <a:ln>
            <a:solidFill>
              <a:srgbClr val="000000"/>
            </a:solidFill>
            <a:miter lim="800000"/>
            <a:headEnd/>
            <a:tailEnd/>
          </a:ln>
        </p:spPr>
      </p:sp>
      <p:sp>
        <p:nvSpPr>
          <p:cNvPr id="3368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369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F0162EE-5263-4DD3-B4BF-638F07D4E0CC}" type="slidenum">
              <a:rPr lang="en-CA">
                <a:latin typeface="Arial" pitchFamily="34" charset="0"/>
                <a:cs typeface="Arial" pitchFamily="34" charset="0"/>
              </a:rPr>
              <a:pPr/>
              <a:t>139</a:t>
            </a:fld>
            <a:endParaRPr lang="en-CA">
              <a:latin typeface="Arial" pitchFamily="34" charset="0"/>
              <a:cs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bwMode="auto">
          <a:noFill/>
          <a:ln>
            <a:solidFill>
              <a:srgbClr val="000000"/>
            </a:solidFill>
            <a:miter lim="800000"/>
            <a:headEnd/>
            <a:tailEnd/>
          </a:ln>
        </p:spPr>
      </p:sp>
      <p:sp>
        <p:nvSpPr>
          <p:cNvPr id="2088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089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7B7CE3B-FC1E-446E-91CA-E040DD113B24}" type="slidenum">
              <a:rPr lang="en-CA">
                <a:latin typeface="Arial" pitchFamily="34" charset="0"/>
                <a:cs typeface="Arial" pitchFamily="34" charset="0"/>
              </a:rPr>
              <a:pPr/>
              <a:t>14</a:t>
            </a:fld>
            <a:endParaRPr lang="en-CA">
              <a:latin typeface="Arial" pitchFamily="34" charset="0"/>
              <a:cs typeface="Arial" pitchFamily="34"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Slide Image Placeholder 1"/>
          <p:cNvSpPr>
            <a:spLocks noGrp="1" noRot="1" noChangeAspect="1" noTextEdit="1"/>
          </p:cNvSpPr>
          <p:nvPr>
            <p:ph type="sldImg"/>
          </p:nvPr>
        </p:nvSpPr>
        <p:spPr bwMode="auto">
          <a:noFill/>
          <a:ln>
            <a:solidFill>
              <a:srgbClr val="000000"/>
            </a:solidFill>
            <a:miter lim="800000"/>
            <a:headEnd/>
            <a:tailEnd/>
          </a:ln>
        </p:spPr>
      </p:sp>
      <p:sp>
        <p:nvSpPr>
          <p:cNvPr id="3379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379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0028123-1CBF-4867-AE37-378F41DC49C1}" type="slidenum">
              <a:rPr lang="en-CA">
                <a:latin typeface="Arial" pitchFamily="34" charset="0"/>
                <a:cs typeface="Arial" pitchFamily="34" charset="0"/>
              </a:rPr>
              <a:pPr/>
              <a:t>140</a:t>
            </a:fld>
            <a:endParaRPr lang="en-CA">
              <a:latin typeface="Arial" pitchFamily="34" charset="0"/>
              <a:cs typeface="Arial" pitchFamily="34"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Slide Image Placeholder 1"/>
          <p:cNvSpPr>
            <a:spLocks noGrp="1" noRot="1" noChangeAspect="1" noTextEdit="1"/>
          </p:cNvSpPr>
          <p:nvPr>
            <p:ph type="sldImg"/>
          </p:nvPr>
        </p:nvSpPr>
        <p:spPr bwMode="auto">
          <a:noFill/>
          <a:ln>
            <a:solidFill>
              <a:srgbClr val="000000"/>
            </a:solidFill>
            <a:miter lim="800000"/>
            <a:headEnd/>
            <a:tailEnd/>
          </a:ln>
        </p:spPr>
      </p:sp>
      <p:sp>
        <p:nvSpPr>
          <p:cNvPr id="3389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389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D625CFC-275E-41EF-A407-CE09AECE2534}" type="slidenum">
              <a:rPr lang="en-CA">
                <a:latin typeface="Arial" pitchFamily="34" charset="0"/>
                <a:cs typeface="Arial" pitchFamily="34" charset="0"/>
              </a:rPr>
              <a:pPr/>
              <a:t>141</a:t>
            </a:fld>
            <a:endParaRPr lang="en-CA">
              <a:latin typeface="Arial" pitchFamily="34" charset="0"/>
              <a:cs typeface="Arial" pitchFamily="34"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Slide Image Placeholder 1"/>
          <p:cNvSpPr>
            <a:spLocks noGrp="1" noRot="1" noChangeAspect="1" noTextEdit="1"/>
          </p:cNvSpPr>
          <p:nvPr>
            <p:ph type="sldImg"/>
          </p:nvPr>
        </p:nvSpPr>
        <p:spPr bwMode="auto">
          <a:noFill/>
          <a:ln>
            <a:solidFill>
              <a:srgbClr val="000000"/>
            </a:solidFill>
            <a:miter lim="800000"/>
            <a:headEnd/>
            <a:tailEnd/>
          </a:ln>
        </p:spPr>
      </p:sp>
      <p:sp>
        <p:nvSpPr>
          <p:cNvPr id="3399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399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B95175D-2BB3-433D-9F21-140153051F60}" type="slidenum">
              <a:rPr lang="en-CA">
                <a:latin typeface="Arial" pitchFamily="34" charset="0"/>
                <a:cs typeface="Arial" pitchFamily="34" charset="0"/>
              </a:rPr>
              <a:pPr/>
              <a:t>142</a:t>
            </a:fld>
            <a:endParaRPr lang="en-CA">
              <a:latin typeface="Arial" pitchFamily="34" charset="0"/>
              <a:cs typeface="Arial" pitchFamily="34"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Slide Image Placeholder 1"/>
          <p:cNvSpPr>
            <a:spLocks noGrp="1" noRot="1" noChangeAspect="1" noTextEdit="1"/>
          </p:cNvSpPr>
          <p:nvPr>
            <p:ph type="sldImg"/>
          </p:nvPr>
        </p:nvSpPr>
        <p:spPr bwMode="auto">
          <a:noFill/>
          <a:ln>
            <a:solidFill>
              <a:srgbClr val="000000"/>
            </a:solidFill>
            <a:miter lim="800000"/>
            <a:headEnd/>
            <a:tailEnd/>
          </a:ln>
        </p:spPr>
      </p:sp>
      <p:sp>
        <p:nvSpPr>
          <p:cNvPr id="3409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409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0043A9C-204B-4FB8-B5CA-5CE37FD4F3C5}" type="slidenum">
              <a:rPr lang="en-CA">
                <a:latin typeface="Arial" pitchFamily="34" charset="0"/>
                <a:cs typeface="Arial" pitchFamily="34" charset="0"/>
              </a:rPr>
              <a:pPr/>
              <a:t>143</a:t>
            </a:fld>
            <a:endParaRPr lang="en-CA">
              <a:latin typeface="Arial" pitchFamily="34" charset="0"/>
              <a:cs typeface="Arial" pitchFamily="34"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Slide Image Placeholder 1"/>
          <p:cNvSpPr>
            <a:spLocks noGrp="1" noRot="1" noChangeAspect="1" noTextEdit="1"/>
          </p:cNvSpPr>
          <p:nvPr>
            <p:ph type="sldImg"/>
          </p:nvPr>
        </p:nvSpPr>
        <p:spPr bwMode="auto">
          <a:noFill/>
          <a:ln>
            <a:solidFill>
              <a:srgbClr val="000000"/>
            </a:solidFill>
            <a:miter lim="800000"/>
            <a:headEnd/>
            <a:tailEnd/>
          </a:ln>
        </p:spPr>
      </p:sp>
      <p:sp>
        <p:nvSpPr>
          <p:cNvPr id="3420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420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112EF9D-3281-401C-90F8-315C725EA23E}" type="slidenum">
              <a:rPr lang="en-CA">
                <a:latin typeface="Arial" pitchFamily="34" charset="0"/>
                <a:cs typeface="Arial" pitchFamily="34" charset="0"/>
              </a:rPr>
              <a:pPr/>
              <a:t>144</a:t>
            </a:fld>
            <a:endParaRPr lang="en-CA">
              <a:latin typeface="Arial" pitchFamily="34" charset="0"/>
              <a:cs typeface="Arial" pitchFamily="34"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Slide Image Placeholder 1"/>
          <p:cNvSpPr>
            <a:spLocks noGrp="1" noRot="1" noChangeAspect="1" noTextEdit="1"/>
          </p:cNvSpPr>
          <p:nvPr>
            <p:ph type="sldImg"/>
          </p:nvPr>
        </p:nvSpPr>
        <p:spPr bwMode="auto">
          <a:noFill/>
          <a:ln>
            <a:solidFill>
              <a:srgbClr val="000000"/>
            </a:solidFill>
            <a:miter lim="800000"/>
            <a:headEnd/>
            <a:tailEnd/>
          </a:ln>
        </p:spPr>
      </p:sp>
      <p:sp>
        <p:nvSpPr>
          <p:cNvPr id="3430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430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4096863-C489-44CF-B212-1543ADECC675}" type="slidenum">
              <a:rPr lang="en-CA">
                <a:latin typeface="Arial" pitchFamily="34" charset="0"/>
                <a:cs typeface="Arial" pitchFamily="34" charset="0"/>
              </a:rPr>
              <a:pPr/>
              <a:t>145</a:t>
            </a:fld>
            <a:endParaRPr lang="en-CA">
              <a:latin typeface="Arial" pitchFamily="34" charset="0"/>
              <a:cs typeface="Arial" pitchFamily="34"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Slide Image Placeholder 1"/>
          <p:cNvSpPr>
            <a:spLocks noGrp="1" noRot="1" noChangeAspect="1" noTextEdit="1"/>
          </p:cNvSpPr>
          <p:nvPr>
            <p:ph type="sldImg"/>
          </p:nvPr>
        </p:nvSpPr>
        <p:spPr bwMode="auto">
          <a:noFill/>
          <a:ln>
            <a:solidFill>
              <a:srgbClr val="000000"/>
            </a:solidFill>
            <a:miter lim="800000"/>
            <a:headEnd/>
            <a:tailEnd/>
          </a:ln>
        </p:spPr>
      </p:sp>
      <p:sp>
        <p:nvSpPr>
          <p:cNvPr id="3440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440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4AC7C69-2F3D-47FA-8FDC-66F92B237F28}" type="slidenum">
              <a:rPr lang="en-CA">
                <a:latin typeface="Arial" pitchFamily="34" charset="0"/>
                <a:cs typeface="Arial" pitchFamily="34" charset="0"/>
              </a:rPr>
              <a:pPr/>
              <a:t>146</a:t>
            </a:fld>
            <a:endParaRPr lang="en-CA">
              <a:latin typeface="Arial" pitchFamily="34" charset="0"/>
              <a:cs typeface="Arial" pitchFamily="34"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Slide Image Placeholder 1"/>
          <p:cNvSpPr>
            <a:spLocks noGrp="1" noRot="1" noChangeAspect="1" noTextEdit="1"/>
          </p:cNvSpPr>
          <p:nvPr>
            <p:ph type="sldImg"/>
          </p:nvPr>
        </p:nvSpPr>
        <p:spPr bwMode="auto">
          <a:noFill/>
          <a:ln>
            <a:solidFill>
              <a:srgbClr val="000000"/>
            </a:solidFill>
            <a:miter lim="800000"/>
            <a:headEnd/>
            <a:tailEnd/>
          </a:ln>
        </p:spPr>
      </p:sp>
      <p:sp>
        <p:nvSpPr>
          <p:cNvPr id="3450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450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F0012F8-4208-41CE-83FC-345B6D68C7D6}" type="slidenum">
              <a:rPr lang="en-CA">
                <a:latin typeface="Arial" pitchFamily="34" charset="0"/>
                <a:cs typeface="Arial" pitchFamily="34" charset="0"/>
              </a:rPr>
              <a:pPr/>
              <a:t>147</a:t>
            </a:fld>
            <a:endParaRPr lang="en-CA">
              <a:latin typeface="Arial" pitchFamily="34" charset="0"/>
              <a:cs typeface="Arial" pitchFamily="34"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Slide Image Placeholder 1"/>
          <p:cNvSpPr>
            <a:spLocks noGrp="1" noRot="1" noChangeAspect="1" noTextEdit="1"/>
          </p:cNvSpPr>
          <p:nvPr>
            <p:ph type="sldImg"/>
          </p:nvPr>
        </p:nvSpPr>
        <p:spPr bwMode="auto">
          <a:noFill/>
          <a:ln>
            <a:solidFill>
              <a:srgbClr val="000000"/>
            </a:solidFill>
            <a:miter lim="800000"/>
            <a:headEnd/>
            <a:tailEnd/>
          </a:ln>
        </p:spPr>
      </p:sp>
      <p:sp>
        <p:nvSpPr>
          <p:cNvPr id="3461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461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C051169-3A94-497C-8359-F8501452BD1E}" type="slidenum">
              <a:rPr lang="en-CA">
                <a:latin typeface="Arial" pitchFamily="34" charset="0"/>
                <a:cs typeface="Arial" pitchFamily="34" charset="0"/>
              </a:rPr>
              <a:pPr/>
              <a:t>148</a:t>
            </a:fld>
            <a:endParaRPr lang="en-CA">
              <a:latin typeface="Arial" pitchFamily="34" charset="0"/>
              <a:cs typeface="Arial" pitchFamily="34"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Slide Image Placeholder 1"/>
          <p:cNvSpPr>
            <a:spLocks noGrp="1" noRot="1" noChangeAspect="1" noTextEdit="1"/>
          </p:cNvSpPr>
          <p:nvPr>
            <p:ph type="sldImg"/>
          </p:nvPr>
        </p:nvSpPr>
        <p:spPr bwMode="auto">
          <a:noFill/>
          <a:ln>
            <a:solidFill>
              <a:srgbClr val="000000"/>
            </a:solidFill>
            <a:miter lim="800000"/>
            <a:headEnd/>
            <a:tailEnd/>
          </a:ln>
        </p:spPr>
      </p:sp>
      <p:sp>
        <p:nvSpPr>
          <p:cNvPr id="3471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471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1C1CDB0-1B3C-431E-A71C-EB5E1B585738}" type="slidenum">
              <a:rPr lang="en-CA">
                <a:latin typeface="Arial" pitchFamily="34" charset="0"/>
                <a:cs typeface="Arial" pitchFamily="34" charset="0"/>
              </a:rPr>
              <a:pPr/>
              <a:t>149</a:t>
            </a:fld>
            <a:endParaRPr lang="en-CA">
              <a:latin typeface="Arial" pitchFamily="34" charset="0"/>
              <a:cs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bwMode="auto">
          <a:noFill/>
          <a:ln>
            <a:solidFill>
              <a:srgbClr val="000000"/>
            </a:solidFill>
            <a:miter lim="800000"/>
            <a:headEnd/>
            <a:tailEnd/>
          </a:ln>
        </p:spPr>
      </p:sp>
      <p:sp>
        <p:nvSpPr>
          <p:cNvPr id="2099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099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EA5C479-51A1-4B6C-901C-C229BA9A2C8A}" type="slidenum">
              <a:rPr lang="en-CA">
                <a:latin typeface="Arial" pitchFamily="34" charset="0"/>
                <a:cs typeface="Arial" pitchFamily="34" charset="0"/>
              </a:rPr>
              <a:pPr/>
              <a:t>15</a:t>
            </a:fld>
            <a:endParaRPr lang="en-CA">
              <a:latin typeface="Arial" pitchFamily="34" charset="0"/>
              <a:cs typeface="Arial" pitchFamily="34"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Slide Image Placeholder 1"/>
          <p:cNvSpPr>
            <a:spLocks noGrp="1" noRot="1" noChangeAspect="1" noTextEdit="1"/>
          </p:cNvSpPr>
          <p:nvPr>
            <p:ph type="sldImg"/>
          </p:nvPr>
        </p:nvSpPr>
        <p:spPr bwMode="auto">
          <a:noFill/>
          <a:ln>
            <a:solidFill>
              <a:srgbClr val="000000"/>
            </a:solidFill>
            <a:miter lim="800000"/>
            <a:headEnd/>
            <a:tailEnd/>
          </a:ln>
        </p:spPr>
      </p:sp>
      <p:sp>
        <p:nvSpPr>
          <p:cNvPr id="3481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481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3790AF7-C2D3-45B8-AAA6-6BB2D75076C0}" type="slidenum">
              <a:rPr lang="en-CA">
                <a:latin typeface="Arial" pitchFamily="34" charset="0"/>
                <a:cs typeface="Arial" pitchFamily="34" charset="0"/>
              </a:rPr>
              <a:pPr/>
              <a:t>150</a:t>
            </a:fld>
            <a:endParaRPr lang="en-CA">
              <a:latin typeface="Arial" pitchFamily="34" charset="0"/>
              <a:cs typeface="Arial" pitchFamily="34"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Slide Image Placeholder 1"/>
          <p:cNvSpPr>
            <a:spLocks noGrp="1" noRot="1" noChangeAspect="1" noTextEdit="1"/>
          </p:cNvSpPr>
          <p:nvPr>
            <p:ph type="sldImg"/>
          </p:nvPr>
        </p:nvSpPr>
        <p:spPr bwMode="auto">
          <a:noFill/>
          <a:ln>
            <a:solidFill>
              <a:srgbClr val="000000"/>
            </a:solidFill>
            <a:miter lim="800000"/>
            <a:headEnd/>
            <a:tailEnd/>
          </a:ln>
        </p:spPr>
      </p:sp>
      <p:sp>
        <p:nvSpPr>
          <p:cNvPr id="3491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491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C4285A4-F39C-44CF-8117-57B845E4734D}" type="slidenum">
              <a:rPr lang="en-CA">
                <a:latin typeface="Arial" pitchFamily="34" charset="0"/>
                <a:cs typeface="Arial" pitchFamily="34" charset="0"/>
              </a:rPr>
              <a:pPr/>
              <a:t>151</a:t>
            </a:fld>
            <a:endParaRPr lang="en-CA">
              <a:latin typeface="Arial" pitchFamily="34" charset="0"/>
              <a:cs typeface="Arial" pitchFamily="34"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Slide Image Placeholder 1"/>
          <p:cNvSpPr>
            <a:spLocks noGrp="1" noRot="1" noChangeAspect="1" noTextEdit="1"/>
          </p:cNvSpPr>
          <p:nvPr>
            <p:ph type="sldImg"/>
          </p:nvPr>
        </p:nvSpPr>
        <p:spPr bwMode="auto">
          <a:noFill/>
          <a:ln>
            <a:solidFill>
              <a:srgbClr val="000000"/>
            </a:solidFill>
            <a:miter lim="800000"/>
            <a:headEnd/>
            <a:tailEnd/>
          </a:ln>
        </p:spPr>
      </p:sp>
      <p:sp>
        <p:nvSpPr>
          <p:cNvPr id="3502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502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CA1759C-A668-498F-8395-9E0DDB6433D6}" type="slidenum">
              <a:rPr lang="en-CA">
                <a:latin typeface="Arial" pitchFamily="34" charset="0"/>
                <a:cs typeface="Arial" pitchFamily="34" charset="0"/>
              </a:rPr>
              <a:pPr/>
              <a:t>152</a:t>
            </a:fld>
            <a:endParaRPr lang="en-CA">
              <a:latin typeface="Arial" pitchFamily="34" charset="0"/>
              <a:cs typeface="Arial" pitchFamily="34"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Slide Image Placeholder 1"/>
          <p:cNvSpPr>
            <a:spLocks noGrp="1" noRot="1" noChangeAspect="1" noTextEdit="1"/>
          </p:cNvSpPr>
          <p:nvPr>
            <p:ph type="sldImg"/>
          </p:nvPr>
        </p:nvSpPr>
        <p:spPr bwMode="auto">
          <a:noFill/>
          <a:ln>
            <a:solidFill>
              <a:srgbClr val="000000"/>
            </a:solidFill>
            <a:miter lim="800000"/>
            <a:headEnd/>
            <a:tailEnd/>
          </a:ln>
        </p:spPr>
      </p:sp>
      <p:sp>
        <p:nvSpPr>
          <p:cNvPr id="3512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512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E914D39-C764-4FE3-B0BA-AC2519DBD237}" type="slidenum">
              <a:rPr lang="en-CA">
                <a:latin typeface="Arial" pitchFamily="34" charset="0"/>
                <a:cs typeface="Arial" pitchFamily="34" charset="0"/>
              </a:rPr>
              <a:pPr/>
              <a:t>153</a:t>
            </a:fld>
            <a:endParaRPr lang="en-CA">
              <a:latin typeface="Arial" pitchFamily="34" charset="0"/>
              <a:cs typeface="Arial" pitchFamily="34"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Slide Image Placeholder 1"/>
          <p:cNvSpPr>
            <a:spLocks noGrp="1" noRot="1" noChangeAspect="1" noTextEdit="1"/>
          </p:cNvSpPr>
          <p:nvPr>
            <p:ph type="sldImg"/>
          </p:nvPr>
        </p:nvSpPr>
        <p:spPr bwMode="auto">
          <a:noFill/>
          <a:ln>
            <a:solidFill>
              <a:srgbClr val="000000"/>
            </a:solidFill>
            <a:miter lim="800000"/>
            <a:headEnd/>
            <a:tailEnd/>
          </a:ln>
        </p:spPr>
      </p:sp>
      <p:sp>
        <p:nvSpPr>
          <p:cNvPr id="3522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522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4923CF7-A898-444C-BC4B-026CEAB9880B}" type="slidenum">
              <a:rPr lang="en-CA">
                <a:latin typeface="Arial" pitchFamily="34" charset="0"/>
                <a:cs typeface="Arial" pitchFamily="34" charset="0"/>
              </a:rPr>
              <a:pPr/>
              <a:t>154</a:t>
            </a:fld>
            <a:endParaRPr lang="en-CA">
              <a:latin typeface="Arial" pitchFamily="34" charset="0"/>
              <a:cs typeface="Arial" pitchFamily="34" charset="0"/>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Slide Image Placeholder 1"/>
          <p:cNvSpPr>
            <a:spLocks noGrp="1" noRot="1" noChangeAspect="1" noTextEdit="1"/>
          </p:cNvSpPr>
          <p:nvPr>
            <p:ph type="sldImg"/>
          </p:nvPr>
        </p:nvSpPr>
        <p:spPr bwMode="auto">
          <a:noFill/>
          <a:ln>
            <a:solidFill>
              <a:srgbClr val="000000"/>
            </a:solidFill>
            <a:miter lim="800000"/>
            <a:headEnd/>
            <a:tailEnd/>
          </a:ln>
        </p:spPr>
      </p:sp>
      <p:sp>
        <p:nvSpPr>
          <p:cNvPr id="3532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532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A2786D8-8CD5-4B0A-86E6-C94CE05D2ABF}" type="slidenum">
              <a:rPr lang="en-CA">
                <a:latin typeface="Arial" pitchFamily="34" charset="0"/>
                <a:cs typeface="Arial" pitchFamily="34" charset="0"/>
              </a:rPr>
              <a:pPr/>
              <a:t>155</a:t>
            </a:fld>
            <a:endParaRPr lang="en-CA">
              <a:latin typeface="Arial" pitchFamily="34" charset="0"/>
              <a:cs typeface="Arial" pitchFamily="34"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bwMode="auto">
          <a:noFill/>
          <a:ln>
            <a:solidFill>
              <a:srgbClr val="000000"/>
            </a:solidFill>
            <a:miter lim="800000"/>
            <a:headEnd/>
            <a:tailEnd/>
          </a:ln>
        </p:spPr>
      </p:sp>
      <p:sp>
        <p:nvSpPr>
          <p:cNvPr id="3543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543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A356FB1-DAB3-4F2E-96CC-825F7823D82C}" type="slidenum">
              <a:rPr lang="en-CA">
                <a:latin typeface="Arial" pitchFamily="34" charset="0"/>
                <a:cs typeface="Arial" pitchFamily="34" charset="0"/>
              </a:rPr>
              <a:pPr/>
              <a:t>156</a:t>
            </a:fld>
            <a:endParaRPr lang="en-CA">
              <a:latin typeface="Arial" pitchFamily="34" charset="0"/>
              <a:cs typeface="Arial" pitchFamily="34" charset="0"/>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bwMode="auto">
          <a:noFill/>
          <a:ln>
            <a:solidFill>
              <a:srgbClr val="000000"/>
            </a:solidFill>
            <a:miter lim="800000"/>
            <a:headEnd/>
            <a:tailEnd/>
          </a:ln>
        </p:spPr>
      </p:sp>
      <p:sp>
        <p:nvSpPr>
          <p:cNvPr id="3553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553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25C60AD-A0B7-43D9-A0F9-AC2738A4B0AE}" type="slidenum">
              <a:rPr lang="en-CA">
                <a:latin typeface="Arial" pitchFamily="34" charset="0"/>
                <a:cs typeface="Arial" pitchFamily="34" charset="0"/>
              </a:rPr>
              <a:pPr/>
              <a:t>157</a:t>
            </a:fld>
            <a:endParaRPr lang="en-CA">
              <a:latin typeface="Arial" pitchFamily="34" charset="0"/>
              <a:cs typeface="Arial" pitchFamily="34"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Slide Image Placeholder 1"/>
          <p:cNvSpPr>
            <a:spLocks noGrp="1" noRot="1" noChangeAspect="1" noTextEdit="1"/>
          </p:cNvSpPr>
          <p:nvPr>
            <p:ph type="sldImg"/>
          </p:nvPr>
        </p:nvSpPr>
        <p:spPr bwMode="auto">
          <a:noFill/>
          <a:ln>
            <a:solidFill>
              <a:srgbClr val="000000"/>
            </a:solidFill>
            <a:miter lim="800000"/>
            <a:headEnd/>
            <a:tailEnd/>
          </a:ln>
        </p:spPr>
      </p:sp>
      <p:sp>
        <p:nvSpPr>
          <p:cNvPr id="3563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563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9BB45A7-805C-4D3F-BBE2-ACF2CFDA930A}" type="slidenum">
              <a:rPr lang="en-CA">
                <a:latin typeface="Arial" pitchFamily="34" charset="0"/>
                <a:cs typeface="Arial" pitchFamily="34" charset="0"/>
              </a:rPr>
              <a:pPr/>
              <a:t>158</a:t>
            </a:fld>
            <a:endParaRPr lang="en-CA">
              <a:latin typeface="Arial" pitchFamily="34" charset="0"/>
              <a:cs typeface="Arial" pitchFamily="34"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bwMode="auto">
          <a:noFill/>
          <a:ln>
            <a:solidFill>
              <a:srgbClr val="000000"/>
            </a:solidFill>
            <a:miter lim="800000"/>
            <a:headEnd/>
            <a:tailEnd/>
          </a:ln>
        </p:spPr>
      </p:sp>
      <p:sp>
        <p:nvSpPr>
          <p:cNvPr id="3573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573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6917262-09C5-49C0-B405-44DCA9945B70}" type="slidenum">
              <a:rPr lang="en-CA">
                <a:latin typeface="Arial" pitchFamily="34" charset="0"/>
                <a:cs typeface="Arial" pitchFamily="34" charset="0"/>
              </a:rPr>
              <a:pPr/>
              <a:t>159</a:t>
            </a:fld>
            <a:endParaRPr lang="en-CA">
              <a:latin typeface="Arial" pitchFamily="34" charset="0"/>
              <a:cs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bwMode="auto">
          <a:noFill/>
          <a:ln>
            <a:solidFill>
              <a:srgbClr val="000000"/>
            </a:solidFill>
            <a:miter lim="800000"/>
            <a:headEnd/>
            <a:tailEnd/>
          </a:ln>
        </p:spPr>
      </p:sp>
      <p:sp>
        <p:nvSpPr>
          <p:cNvPr id="2109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109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09A5361-0DBA-48B6-B6DC-276667E56276}" type="slidenum">
              <a:rPr lang="en-CA">
                <a:latin typeface="Arial" pitchFamily="34" charset="0"/>
                <a:cs typeface="Arial" pitchFamily="34" charset="0"/>
              </a:rPr>
              <a:pPr/>
              <a:t>16</a:t>
            </a:fld>
            <a:endParaRPr lang="en-CA">
              <a:latin typeface="Arial" pitchFamily="34" charset="0"/>
              <a:cs typeface="Arial" pitchFamily="34" charset="0"/>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58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E74EF86-F1F8-44AD-BDEE-92817F8CE69B}" type="slidenum">
              <a:rPr lang="en-CA">
                <a:latin typeface="Arial" pitchFamily="34" charset="0"/>
                <a:cs typeface="Arial" pitchFamily="34" charset="0"/>
              </a:rPr>
              <a:pPr/>
              <a:t>160</a:t>
            </a:fld>
            <a:endParaRPr lang="en-CA">
              <a:latin typeface="Arial" pitchFamily="34" charset="0"/>
              <a:cs typeface="Arial" pitchFamily="34" charset="0"/>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bwMode="auto">
          <a:noFill/>
          <a:ln>
            <a:solidFill>
              <a:srgbClr val="000000"/>
            </a:solidFill>
            <a:miter lim="800000"/>
            <a:headEnd/>
            <a:tailEnd/>
          </a:ln>
        </p:spPr>
      </p:sp>
      <p:sp>
        <p:nvSpPr>
          <p:cNvPr id="3594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594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A104B41-A4EB-41B1-B12D-BB59CF8D3AA5}" type="slidenum">
              <a:rPr lang="en-CA">
                <a:latin typeface="Arial" pitchFamily="34" charset="0"/>
                <a:cs typeface="Arial" pitchFamily="34" charset="0"/>
              </a:rPr>
              <a:pPr/>
              <a:t>161</a:t>
            </a:fld>
            <a:endParaRPr lang="en-CA">
              <a:latin typeface="Arial" pitchFamily="34" charset="0"/>
              <a:cs typeface="Arial" pitchFamily="34" charset="0"/>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Slide Image Placeholder 1"/>
          <p:cNvSpPr>
            <a:spLocks noGrp="1" noRot="1" noChangeAspect="1" noTextEdit="1"/>
          </p:cNvSpPr>
          <p:nvPr>
            <p:ph type="sldImg"/>
          </p:nvPr>
        </p:nvSpPr>
        <p:spPr bwMode="auto">
          <a:noFill/>
          <a:ln>
            <a:solidFill>
              <a:srgbClr val="000000"/>
            </a:solidFill>
            <a:miter lim="800000"/>
            <a:headEnd/>
            <a:tailEnd/>
          </a:ln>
        </p:spPr>
      </p:sp>
      <p:sp>
        <p:nvSpPr>
          <p:cNvPr id="3604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60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BC948AA-0618-444E-81BA-6C88BD3533FE}" type="slidenum">
              <a:rPr lang="en-CA">
                <a:latin typeface="Arial" pitchFamily="34" charset="0"/>
                <a:cs typeface="Arial" pitchFamily="34" charset="0"/>
              </a:rPr>
              <a:pPr/>
              <a:t>162</a:t>
            </a:fld>
            <a:endParaRPr lang="en-CA">
              <a:latin typeface="Arial" pitchFamily="34" charset="0"/>
              <a:cs typeface="Arial" pitchFamily="34" charset="0"/>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bwMode="auto">
          <a:noFill/>
          <a:ln>
            <a:solidFill>
              <a:srgbClr val="000000"/>
            </a:solidFill>
            <a:miter lim="800000"/>
            <a:headEnd/>
            <a:tailEnd/>
          </a:ln>
        </p:spPr>
      </p:sp>
      <p:sp>
        <p:nvSpPr>
          <p:cNvPr id="3614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614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F104A55-DD2E-4757-97EC-698010A7939E}" type="slidenum">
              <a:rPr lang="en-CA">
                <a:latin typeface="Arial" pitchFamily="34" charset="0"/>
                <a:cs typeface="Arial" pitchFamily="34" charset="0"/>
              </a:rPr>
              <a:pPr/>
              <a:t>163</a:t>
            </a:fld>
            <a:endParaRPr lang="en-CA">
              <a:latin typeface="Arial" pitchFamily="34" charset="0"/>
              <a:cs typeface="Arial" pitchFamily="34" charset="0"/>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Slide Image Placeholder 1"/>
          <p:cNvSpPr>
            <a:spLocks noGrp="1" noRot="1" noChangeAspect="1" noTextEdit="1"/>
          </p:cNvSpPr>
          <p:nvPr>
            <p:ph type="sldImg"/>
          </p:nvPr>
        </p:nvSpPr>
        <p:spPr bwMode="auto">
          <a:noFill/>
          <a:ln>
            <a:solidFill>
              <a:srgbClr val="000000"/>
            </a:solidFill>
            <a:miter lim="800000"/>
            <a:headEnd/>
            <a:tailEnd/>
          </a:ln>
        </p:spPr>
      </p:sp>
      <p:sp>
        <p:nvSpPr>
          <p:cNvPr id="3624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625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FE5A9FB-BA32-4241-92F3-53254AAE6AA2}" type="slidenum">
              <a:rPr lang="en-CA">
                <a:latin typeface="Arial" pitchFamily="34" charset="0"/>
                <a:cs typeface="Arial" pitchFamily="34" charset="0"/>
              </a:rPr>
              <a:pPr/>
              <a:t>164</a:t>
            </a:fld>
            <a:endParaRPr lang="en-CA">
              <a:latin typeface="Arial" pitchFamily="34" charset="0"/>
              <a:cs typeface="Arial" pitchFamily="34" charset="0"/>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bwMode="auto">
          <a:noFill/>
          <a:ln>
            <a:solidFill>
              <a:srgbClr val="000000"/>
            </a:solidFill>
            <a:miter lim="800000"/>
            <a:headEnd/>
            <a:tailEnd/>
          </a:ln>
        </p:spPr>
      </p:sp>
      <p:sp>
        <p:nvSpPr>
          <p:cNvPr id="3635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635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60BDEF7-6BD2-40A9-B291-590408FE4CA8}" type="slidenum">
              <a:rPr lang="en-CA">
                <a:latin typeface="Arial" pitchFamily="34" charset="0"/>
                <a:cs typeface="Arial" pitchFamily="34" charset="0"/>
              </a:rPr>
              <a:pPr/>
              <a:t>165</a:t>
            </a:fld>
            <a:endParaRPr lang="en-CA">
              <a:latin typeface="Arial" pitchFamily="34" charset="0"/>
              <a:cs typeface="Arial" pitchFamily="34" charset="0"/>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Image Placeholder 1"/>
          <p:cNvSpPr>
            <a:spLocks noGrp="1" noRot="1" noChangeAspect="1" noTextEdit="1"/>
          </p:cNvSpPr>
          <p:nvPr>
            <p:ph type="sldImg"/>
          </p:nvPr>
        </p:nvSpPr>
        <p:spPr bwMode="auto">
          <a:noFill/>
          <a:ln>
            <a:solidFill>
              <a:srgbClr val="000000"/>
            </a:solidFill>
            <a:miter lim="800000"/>
            <a:headEnd/>
            <a:tailEnd/>
          </a:ln>
        </p:spPr>
      </p:sp>
      <p:sp>
        <p:nvSpPr>
          <p:cNvPr id="3645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645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21390C3-33A3-4C7E-A294-23CAD8426290}" type="slidenum">
              <a:rPr lang="en-CA">
                <a:latin typeface="Arial" pitchFamily="34" charset="0"/>
                <a:cs typeface="Arial" pitchFamily="34" charset="0"/>
              </a:rPr>
              <a:pPr/>
              <a:t>166</a:t>
            </a:fld>
            <a:endParaRPr lang="en-CA">
              <a:latin typeface="Arial" pitchFamily="34" charset="0"/>
              <a:cs typeface="Arial" pitchFamily="34" charset="0"/>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bwMode="auto">
          <a:noFill/>
          <a:ln>
            <a:solidFill>
              <a:srgbClr val="000000"/>
            </a:solidFill>
            <a:miter lim="800000"/>
            <a:headEnd/>
            <a:tailEnd/>
          </a:ln>
        </p:spPr>
      </p:sp>
      <p:sp>
        <p:nvSpPr>
          <p:cNvPr id="3655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655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1E5186D-81B5-4D8E-9C8A-BC62366E9454}" type="slidenum">
              <a:rPr lang="en-CA">
                <a:latin typeface="Arial" pitchFamily="34" charset="0"/>
                <a:cs typeface="Arial" pitchFamily="34" charset="0"/>
              </a:rPr>
              <a:pPr/>
              <a:t>167</a:t>
            </a:fld>
            <a:endParaRPr lang="en-CA">
              <a:latin typeface="Arial" pitchFamily="34" charset="0"/>
              <a:cs typeface="Arial" pitchFamily="34" charset="0"/>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Image Placeholder 1"/>
          <p:cNvSpPr>
            <a:spLocks noGrp="1" noRot="1" noChangeAspect="1" noTextEdit="1"/>
          </p:cNvSpPr>
          <p:nvPr>
            <p:ph type="sldImg"/>
          </p:nvPr>
        </p:nvSpPr>
        <p:spPr bwMode="auto">
          <a:noFill/>
          <a:ln>
            <a:solidFill>
              <a:srgbClr val="000000"/>
            </a:solidFill>
            <a:miter lim="800000"/>
            <a:headEnd/>
            <a:tailEnd/>
          </a:ln>
        </p:spPr>
      </p:sp>
      <p:sp>
        <p:nvSpPr>
          <p:cNvPr id="3665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665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B360A34-6D28-4EE3-9C76-CB85EC9998FC}" type="slidenum">
              <a:rPr lang="en-CA">
                <a:latin typeface="Arial" pitchFamily="34" charset="0"/>
                <a:cs typeface="Arial" pitchFamily="34" charset="0"/>
              </a:rPr>
              <a:pPr/>
              <a:t>168</a:t>
            </a:fld>
            <a:endParaRPr lang="en-CA">
              <a:latin typeface="Arial" pitchFamily="34" charset="0"/>
              <a:cs typeface="Arial" pitchFamily="34" charset="0"/>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bwMode="auto">
          <a:noFill/>
          <a:ln>
            <a:solidFill>
              <a:srgbClr val="000000"/>
            </a:solidFill>
            <a:miter lim="800000"/>
            <a:headEnd/>
            <a:tailEnd/>
          </a:ln>
        </p:spPr>
      </p:sp>
      <p:sp>
        <p:nvSpPr>
          <p:cNvPr id="3676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676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C85B796-00F8-42D0-9CB5-17047B37F771}" type="slidenum">
              <a:rPr lang="en-CA">
                <a:latin typeface="Arial" pitchFamily="34" charset="0"/>
                <a:cs typeface="Arial" pitchFamily="34" charset="0"/>
              </a:rPr>
              <a:pPr/>
              <a:t>169</a:t>
            </a:fld>
            <a:endParaRPr lang="en-CA">
              <a:latin typeface="Arial" pitchFamily="34" charset="0"/>
              <a:cs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bwMode="auto">
          <a:noFill/>
          <a:ln>
            <a:solidFill>
              <a:srgbClr val="000000"/>
            </a:solidFill>
            <a:miter lim="800000"/>
            <a:headEnd/>
            <a:tailEnd/>
          </a:ln>
        </p:spPr>
      </p:sp>
      <p:sp>
        <p:nvSpPr>
          <p:cNvPr id="2119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119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551B05F-3A61-4E6B-B9E0-0B48367E6C47}" type="slidenum">
              <a:rPr lang="en-CA">
                <a:latin typeface="Arial" pitchFamily="34" charset="0"/>
                <a:cs typeface="Arial" pitchFamily="34" charset="0"/>
              </a:rPr>
              <a:pPr/>
              <a:t>17</a:t>
            </a:fld>
            <a:endParaRPr lang="en-CA">
              <a:latin typeface="Arial" pitchFamily="34" charset="0"/>
              <a:cs typeface="Arial" pitchFamily="34" charset="0"/>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Image Placeholder 1"/>
          <p:cNvSpPr>
            <a:spLocks noGrp="1" noRot="1" noChangeAspect="1" noTextEdit="1"/>
          </p:cNvSpPr>
          <p:nvPr>
            <p:ph type="sldImg"/>
          </p:nvPr>
        </p:nvSpPr>
        <p:spPr bwMode="auto">
          <a:noFill/>
          <a:ln>
            <a:solidFill>
              <a:srgbClr val="000000"/>
            </a:solidFill>
            <a:miter lim="800000"/>
            <a:headEnd/>
            <a:tailEnd/>
          </a:ln>
        </p:spPr>
      </p:sp>
      <p:sp>
        <p:nvSpPr>
          <p:cNvPr id="3686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686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063F44-A508-4656-AA7B-2B05C13556BA}" type="slidenum">
              <a:rPr lang="en-CA">
                <a:latin typeface="Arial" pitchFamily="34" charset="0"/>
                <a:cs typeface="Arial" pitchFamily="34" charset="0"/>
              </a:rPr>
              <a:pPr/>
              <a:t>170</a:t>
            </a:fld>
            <a:endParaRPr lang="en-CA">
              <a:latin typeface="Arial" pitchFamily="34" charset="0"/>
              <a:cs typeface="Arial" pitchFamily="34" charset="0"/>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bwMode="auto">
          <a:noFill/>
          <a:ln>
            <a:solidFill>
              <a:srgbClr val="000000"/>
            </a:solidFill>
            <a:miter lim="800000"/>
            <a:headEnd/>
            <a:tailEnd/>
          </a:ln>
        </p:spPr>
      </p:sp>
      <p:sp>
        <p:nvSpPr>
          <p:cNvPr id="3696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696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113D3EC-54DB-420A-9D1A-EA24F5CAFB60}" type="slidenum">
              <a:rPr lang="en-CA">
                <a:latin typeface="Arial" pitchFamily="34" charset="0"/>
                <a:cs typeface="Arial" pitchFamily="34" charset="0"/>
              </a:rPr>
              <a:pPr/>
              <a:t>171</a:t>
            </a:fld>
            <a:endParaRPr lang="en-CA">
              <a:latin typeface="Arial" pitchFamily="34" charset="0"/>
              <a:cs typeface="Arial" pitchFamily="34" charset="0"/>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Slide Image Placeholder 1"/>
          <p:cNvSpPr>
            <a:spLocks noGrp="1" noRot="1" noChangeAspect="1" noTextEdit="1"/>
          </p:cNvSpPr>
          <p:nvPr>
            <p:ph type="sldImg"/>
          </p:nvPr>
        </p:nvSpPr>
        <p:spPr bwMode="auto">
          <a:noFill/>
          <a:ln>
            <a:solidFill>
              <a:srgbClr val="000000"/>
            </a:solidFill>
            <a:miter lim="800000"/>
            <a:headEnd/>
            <a:tailEnd/>
          </a:ln>
        </p:spPr>
      </p:sp>
      <p:sp>
        <p:nvSpPr>
          <p:cNvPr id="3706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706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3EE4526-AE79-4F8B-A20A-0D6794F654A0}" type="slidenum">
              <a:rPr lang="en-CA">
                <a:latin typeface="Arial" pitchFamily="34" charset="0"/>
                <a:cs typeface="Arial" pitchFamily="34" charset="0"/>
              </a:rPr>
              <a:pPr/>
              <a:t>172</a:t>
            </a:fld>
            <a:endParaRPr lang="en-CA">
              <a:latin typeface="Arial" pitchFamily="34" charset="0"/>
              <a:cs typeface="Arial" pitchFamily="34" charset="0"/>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Slide Image Placeholder 1"/>
          <p:cNvSpPr>
            <a:spLocks noGrp="1" noRot="1" noChangeAspect="1" noTextEdit="1"/>
          </p:cNvSpPr>
          <p:nvPr>
            <p:ph type="sldImg"/>
          </p:nvPr>
        </p:nvSpPr>
        <p:spPr bwMode="auto">
          <a:noFill/>
          <a:ln>
            <a:solidFill>
              <a:srgbClr val="000000"/>
            </a:solidFill>
            <a:miter lim="800000"/>
            <a:headEnd/>
            <a:tailEnd/>
          </a:ln>
        </p:spPr>
      </p:sp>
      <p:sp>
        <p:nvSpPr>
          <p:cNvPr id="3717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717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B99883C-F48A-494F-9A0D-AFF3604DC0A1}" type="slidenum">
              <a:rPr lang="en-CA">
                <a:latin typeface="Arial" pitchFamily="34" charset="0"/>
                <a:cs typeface="Arial" pitchFamily="34" charset="0"/>
              </a:rPr>
              <a:pPr/>
              <a:t>173</a:t>
            </a:fld>
            <a:endParaRPr lang="en-CA">
              <a:latin typeface="Arial" pitchFamily="34" charset="0"/>
              <a:cs typeface="Arial" pitchFamily="34" charset="0"/>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Slide Image Placeholder 1"/>
          <p:cNvSpPr>
            <a:spLocks noGrp="1" noRot="1" noChangeAspect="1" noTextEdit="1"/>
          </p:cNvSpPr>
          <p:nvPr>
            <p:ph type="sldImg"/>
          </p:nvPr>
        </p:nvSpPr>
        <p:spPr bwMode="auto">
          <a:noFill/>
          <a:ln>
            <a:solidFill>
              <a:srgbClr val="000000"/>
            </a:solidFill>
            <a:miter lim="800000"/>
            <a:headEnd/>
            <a:tailEnd/>
          </a:ln>
        </p:spPr>
      </p:sp>
      <p:sp>
        <p:nvSpPr>
          <p:cNvPr id="3727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727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F321D67-734F-4A24-B6E7-577AC0368B14}" type="slidenum">
              <a:rPr lang="en-CA">
                <a:latin typeface="Arial" pitchFamily="34" charset="0"/>
                <a:cs typeface="Arial" pitchFamily="34" charset="0"/>
              </a:rPr>
              <a:pPr/>
              <a:t>174</a:t>
            </a:fld>
            <a:endParaRPr lang="en-CA">
              <a:latin typeface="Arial" pitchFamily="34" charset="0"/>
              <a:cs typeface="Arial" pitchFamily="34" charset="0"/>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bwMode="auto">
          <a:noFill/>
          <a:ln>
            <a:solidFill>
              <a:srgbClr val="000000"/>
            </a:solidFill>
            <a:miter lim="800000"/>
            <a:headEnd/>
            <a:tailEnd/>
          </a:ln>
        </p:spPr>
      </p:sp>
      <p:sp>
        <p:nvSpPr>
          <p:cNvPr id="3737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737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7C9C205-E2FC-4CD3-8E3E-16415C395E89}" type="slidenum">
              <a:rPr lang="en-CA">
                <a:latin typeface="Arial" pitchFamily="34" charset="0"/>
                <a:cs typeface="Arial" pitchFamily="34" charset="0"/>
              </a:rPr>
              <a:pPr/>
              <a:t>175</a:t>
            </a:fld>
            <a:endParaRPr lang="en-CA">
              <a:latin typeface="Arial" pitchFamily="34" charset="0"/>
              <a:cs typeface="Arial" pitchFamily="34" charset="0"/>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Slide Image Placeholder 1"/>
          <p:cNvSpPr>
            <a:spLocks noGrp="1" noRot="1" noChangeAspect="1" noTextEdit="1"/>
          </p:cNvSpPr>
          <p:nvPr>
            <p:ph type="sldImg"/>
          </p:nvPr>
        </p:nvSpPr>
        <p:spPr bwMode="auto">
          <a:noFill/>
          <a:ln>
            <a:solidFill>
              <a:srgbClr val="000000"/>
            </a:solidFill>
            <a:miter lim="800000"/>
            <a:headEnd/>
            <a:tailEnd/>
          </a:ln>
        </p:spPr>
      </p:sp>
      <p:sp>
        <p:nvSpPr>
          <p:cNvPr id="3747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747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F63E559-788B-4687-BD4E-ADA7F1F0A253}" type="slidenum">
              <a:rPr lang="en-CA">
                <a:latin typeface="Arial" pitchFamily="34" charset="0"/>
                <a:cs typeface="Arial" pitchFamily="34" charset="0"/>
              </a:rPr>
              <a:pPr/>
              <a:t>176</a:t>
            </a:fld>
            <a:endParaRPr lang="en-CA">
              <a:latin typeface="Arial" pitchFamily="34" charset="0"/>
              <a:cs typeface="Arial" pitchFamily="34" charset="0"/>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bwMode="auto">
          <a:noFill/>
          <a:ln>
            <a:solidFill>
              <a:srgbClr val="000000"/>
            </a:solidFill>
            <a:miter lim="800000"/>
            <a:headEnd/>
            <a:tailEnd/>
          </a:ln>
        </p:spPr>
      </p:sp>
      <p:sp>
        <p:nvSpPr>
          <p:cNvPr id="3758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CA" smtClean="0"/>
              <a:t>Big increase in short term investment: Purchased money market instruments with terms to maturity between three and 12 months.</a:t>
            </a:r>
          </a:p>
        </p:txBody>
      </p:sp>
      <p:sp>
        <p:nvSpPr>
          <p:cNvPr id="3758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B43FC17-0D61-4E94-89E3-BA4E76C4AA67}" type="slidenum">
              <a:rPr lang="en-CA">
                <a:latin typeface="Arial" pitchFamily="34" charset="0"/>
                <a:cs typeface="Arial" pitchFamily="34" charset="0"/>
              </a:rPr>
              <a:pPr/>
              <a:t>177</a:t>
            </a:fld>
            <a:endParaRPr lang="en-CA">
              <a:latin typeface="Arial" pitchFamily="34" charset="0"/>
              <a:cs typeface="Arial" pitchFamily="34" charset="0"/>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Slide Image Placeholder 1"/>
          <p:cNvSpPr>
            <a:spLocks noGrp="1" noRot="1" noChangeAspect="1" noTextEdit="1"/>
          </p:cNvSpPr>
          <p:nvPr>
            <p:ph type="sldImg"/>
          </p:nvPr>
        </p:nvSpPr>
        <p:spPr bwMode="auto">
          <a:noFill/>
          <a:ln>
            <a:solidFill>
              <a:srgbClr val="000000"/>
            </a:solidFill>
            <a:miter lim="800000"/>
            <a:headEnd/>
            <a:tailEnd/>
          </a:ln>
        </p:spPr>
      </p:sp>
      <p:sp>
        <p:nvSpPr>
          <p:cNvPr id="3768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CA" smtClean="0"/>
              <a:t>Almost doubled exploration expenditure.  Big increase in R+D as well.</a:t>
            </a:r>
          </a:p>
        </p:txBody>
      </p:sp>
      <p:sp>
        <p:nvSpPr>
          <p:cNvPr id="3768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48E3437-BDB5-4189-BC28-D4F8C4B2F53D}" type="slidenum">
              <a:rPr lang="en-CA">
                <a:latin typeface="Arial" pitchFamily="34" charset="0"/>
                <a:cs typeface="Arial" pitchFamily="34" charset="0"/>
              </a:rPr>
              <a:pPr/>
              <a:t>178</a:t>
            </a:fld>
            <a:endParaRPr lang="en-CA">
              <a:latin typeface="Arial" pitchFamily="34" charset="0"/>
              <a:cs typeface="Arial" pitchFamily="34" charset="0"/>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Slide Image Placeholder 1"/>
          <p:cNvSpPr>
            <a:spLocks noGrp="1" noRot="1" noChangeAspect="1" noTextEdit="1"/>
          </p:cNvSpPr>
          <p:nvPr>
            <p:ph type="sldImg"/>
          </p:nvPr>
        </p:nvSpPr>
        <p:spPr bwMode="auto">
          <a:noFill/>
          <a:ln>
            <a:solidFill>
              <a:srgbClr val="000000"/>
            </a:solidFill>
            <a:miter lim="800000"/>
            <a:headEnd/>
            <a:tailEnd/>
          </a:ln>
        </p:spPr>
      </p:sp>
      <p:sp>
        <p:nvSpPr>
          <p:cNvPr id="3778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778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E37774A-B2F7-4C2C-92EB-B24006968938}" type="slidenum">
              <a:rPr lang="en-CA">
                <a:latin typeface="Arial" pitchFamily="34" charset="0"/>
                <a:cs typeface="Arial" pitchFamily="34" charset="0"/>
              </a:rPr>
              <a:pPr/>
              <a:t>179</a:t>
            </a:fld>
            <a:endParaRPr lang="en-CA">
              <a:latin typeface="Arial" pitchFamily="34" charset="0"/>
              <a:cs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bwMode="auto">
          <a:noFill/>
          <a:ln>
            <a:solidFill>
              <a:srgbClr val="000000"/>
            </a:solidFill>
            <a:miter lim="800000"/>
            <a:headEnd/>
            <a:tailEnd/>
          </a:ln>
        </p:spPr>
      </p:sp>
      <p:sp>
        <p:nvSpPr>
          <p:cNvPr id="2129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129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B472312-A447-4B84-86E2-414728312372}" type="slidenum">
              <a:rPr lang="en-CA">
                <a:latin typeface="Arial" pitchFamily="34" charset="0"/>
                <a:cs typeface="Arial" pitchFamily="34" charset="0"/>
              </a:rPr>
              <a:pPr/>
              <a:t>18</a:t>
            </a:fld>
            <a:endParaRPr lang="en-CA">
              <a:latin typeface="Arial" pitchFamily="34" charset="0"/>
              <a:cs typeface="Arial" pitchFamily="34" charset="0"/>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Slide Image Placeholder 1"/>
          <p:cNvSpPr>
            <a:spLocks noGrp="1" noRot="1" noChangeAspect="1" noTextEdit="1"/>
          </p:cNvSpPr>
          <p:nvPr>
            <p:ph type="sldImg"/>
          </p:nvPr>
        </p:nvSpPr>
        <p:spPr bwMode="auto">
          <a:noFill/>
          <a:ln>
            <a:solidFill>
              <a:srgbClr val="000000"/>
            </a:solidFill>
            <a:miter lim="800000"/>
            <a:headEnd/>
            <a:tailEnd/>
          </a:ln>
        </p:spPr>
      </p:sp>
      <p:sp>
        <p:nvSpPr>
          <p:cNvPr id="3788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788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43C7301-76B5-4CF9-9FAB-06D24309C2A2}" type="slidenum">
              <a:rPr lang="en-CA">
                <a:latin typeface="Arial" pitchFamily="34" charset="0"/>
                <a:cs typeface="Arial" pitchFamily="34" charset="0"/>
              </a:rPr>
              <a:pPr/>
              <a:t>180</a:t>
            </a:fld>
            <a:endParaRPr lang="en-CA">
              <a:latin typeface="Arial" pitchFamily="34" charset="0"/>
              <a:cs typeface="Arial" pitchFamily="34" charset="0"/>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Slide Image Placeholder 1"/>
          <p:cNvSpPr>
            <a:spLocks noGrp="1" noRot="1" noChangeAspect="1" noTextEdit="1"/>
          </p:cNvSpPr>
          <p:nvPr>
            <p:ph type="sldImg"/>
          </p:nvPr>
        </p:nvSpPr>
        <p:spPr bwMode="auto">
          <a:noFill/>
          <a:ln>
            <a:solidFill>
              <a:srgbClr val="000000"/>
            </a:solidFill>
            <a:miter lim="800000"/>
            <a:headEnd/>
            <a:tailEnd/>
          </a:ln>
        </p:spPr>
      </p:sp>
      <p:sp>
        <p:nvSpPr>
          <p:cNvPr id="3799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799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2A81ED6-B32B-49A0-B057-30AC465F3864}" type="slidenum">
              <a:rPr lang="en-CA">
                <a:latin typeface="Arial" pitchFamily="34" charset="0"/>
                <a:cs typeface="Arial" pitchFamily="34" charset="0"/>
              </a:rPr>
              <a:pPr/>
              <a:t>181</a:t>
            </a:fld>
            <a:endParaRPr lang="en-CA">
              <a:latin typeface="Arial" pitchFamily="34" charset="0"/>
              <a:cs typeface="Arial" pitchFamily="34" charset="0"/>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Slide Image Placeholder 1"/>
          <p:cNvSpPr>
            <a:spLocks noGrp="1" noRot="1" noChangeAspect="1" noTextEdit="1"/>
          </p:cNvSpPr>
          <p:nvPr>
            <p:ph type="sldImg"/>
          </p:nvPr>
        </p:nvSpPr>
        <p:spPr bwMode="auto">
          <a:noFill/>
          <a:ln>
            <a:solidFill>
              <a:srgbClr val="000000"/>
            </a:solidFill>
            <a:miter lim="800000"/>
            <a:headEnd/>
            <a:tailEnd/>
          </a:ln>
        </p:spPr>
      </p:sp>
      <p:sp>
        <p:nvSpPr>
          <p:cNvPr id="3809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809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A9EE2CE-8C8B-4220-8CCB-68DA4106E518}" type="slidenum">
              <a:rPr lang="en-CA">
                <a:latin typeface="Arial" pitchFamily="34" charset="0"/>
                <a:cs typeface="Arial" pitchFamily="34" charset="0"/>
              </a:rPr>
              <a:pPr/>
              <a:t>182</a:t>
            </a:fld>
            <a:endParaRPr lang="en-CA">
              <a:latin typeface="Arial" pitchFamily="34" charset="0"/>
              <a:cs typeface="Arial" pitchFamily="34" charset="0"/>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Slide Image Placeholder 1"/>
          <p:cNvSpPr>
            <a:spLocks noGrp="1" noRot="1" noChangeAspect="1" noTextEdit="1"/>
          </p:cNvSpPr>
          <p:nvPr>
            <p:ph type="sldImg"/>
          </p:nvPr>
        </p:nvSpPr>
        <p:spPr bwMode="auto">
          <a:noFill/>
          <a:ln>
            <a:solidFill>
              <a:srgbClr val="000000"/>
            </a:solidFill>
            <a:miter lim="800000"/>
            <a:headEnd/>
            <a:tailEnd/>
          </a:ln>
        </p:spPr>
      </p:sp>
      <p:sp>
        <p:nvSpPr>
          <p:cNvPr id="3819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819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F62DD02-7449-44AB-9C0E-19F724B6FFAA}" type="slidenum">
              <a:rPr lang="en-CA">
                <a:latin typeface="Arial" pitchFamily="34" charset="0"/>
                <a:cs typeface="Arial" pitchFamily="34" charset="0"/>
              </a:rPr>
              <a:pPr/>
              <a:t>183</a:t>
            </a:fld>
            <a:endParaRPr lang="en-CA">
              <a:latin typeface="Arial" pitchFamily="34" charset="0"/>
              <a:cs typeface="Arial" pitchFamily="34" charset="0"/>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Slide Image Placeholder 1"/>
          <p:cNvSpPr>
            <a:spLocks noGrp="1" noRot="1" noChangeAspect="1" noTextEdit="1"/>
          </p:cNvSpPr>
          <p:nvPr>
            <p:ph type="sldImg"/>
          </p:nvPr>
        </p:nvSpPr>
        <p:spPr bwMode="auto">
          <a:noFill/>
          <a:ln>
            <a:solidFill>
              <a:srgbClr val="000000"/>
            </a:solidFill>
            <a:miter lim="800000"/>
            <a:headEnd/>
            <a:tailEnd/>
          </a:ln>
        </p:spPr>
      </p:sp>
      <p:sp>
        <p:nvSpPr>
          <p:cNvPr id="3829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CA" smtClean="0"/>
              <a:t>Three mile island 1976, Chernobyl 1986</a:t>
            </a:r>
          </a:p>
        </p:txBody>
      </p:sp>
      <p:sp>
        <p:nvSpPr>
          <p:cNvPr id="3829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D9A70EF-9A8C-456F-8184-DD785D14D047}" type="slidenum">
              <a:rPr lang="en-CA">
                <a:latin typeface="Arial" pitchFamily="34" charset="0"/>
                <a:cs typeface="Arial" pitchFamily="34" charset="0"/>
              </a:rPr>
              <a:pPr/>
              <a:t>184</a:t>
            </a:fld>
            <a:endParaRPr lang="en-CA">
              <a:latin typeface="Arial" pitchFamily="34" charset="0"/>
              <a:cs typeface="Arial" pitchFamily="34" charset="0"/>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Slide Image Placeholder 1"/>
          <p:cNvSpPr>
            <a:spLocks noGrp="1" noRot="1" noChangeAspect="1" noTextEdit="1"/>
          </p:cNvSpPr>
          <p:nvPr>
            <p:ph type="sldImg"/>
          </p:nvPr>
        </p:nvSpPr>
        <p:spPr bwMode="auto">
          <a:noFill/>
          <a:ln>
            <a:solidFill>
              <a:srgbClr val="000000"/>
            </a:solidFill>
            <a:miter lim="800000"/>
            <a:headEnd/>
            <a:tailEnd/>
          </a:ln>
        </p:spPr>
      </p:sp>
      <p:sp>
        <p:nvSpPr>
          <p:cNvPr id="3840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840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91F6AE9-BC70-43AD-86CE-895E5C52DDBB}" type="slidenum">
              <a:rPr lang="en-CA">
                <a:latin typeface="Arial" pitchFamily="34" charset="0"/>
                <a:cs typeface="Arial" pitchFamily="34" charset="0"/>
              </a:rPr>
              <a:pPr/>
              <a:t>185</a:t>
            </a:fld>
            <a:endParaRPr lang="en-CA">
              <a:latin typeface="Arial" pitchFamily="34" charset="0"/>
              <a:cs typeface="Arial" pitchFamily="34" charset="0"/>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Slide Image Placeholder 1"/>
          <p:cNvSpPr>
            <a:spLocks noGrp="1" noRot="1" noChangeAspect="1" noTextEdit="1"/>
          </p:cNvSpPr>
          <p:nvPr>
            <p:ph type="sldImg"/>
          </p:nvPr>
        </p:nvSpPr>
        <p:spPr bwMode="auto">
          <a:noFill/>
          <a:ln>
            <a:solidFill>
              <a:srgbClr val="000000"/>
            </a:solidFill>
            <a:miter lim="800000"/>
            <a:headEnd/>
            <a:tailEnd/>
          </a:ln>
        </p:spPr>
      </p:sp>
      <p:sp>
        <p:nvSpPr>
          <p:cNvPr id="3850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850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72558E7-D68E-4A80-A5CD-C649F0AF0383}" type="slidenum">
              <a:rPr lang="en-CA">
                <a:latin typeface="Arial" pitchFamily="34" charset="0"/>
                <a:cs typeface="Arial" pitchFamily="34" charset="0"/>
              </a:rPr>
              <a:pPr/>
              <a:t>186</a:t>
            </a:fld>
            <a:endParaRPr lang="en-CA">
              <a:latin typeface="Arial" pitchFamily="34" charset="0"/>
              <a:cs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bwMode="auto">
          <a:noFill/>
          <a:ln>
            <a:solidFill>
              <a:srgbClr val="000000"/>
            </a:solidFill>
            <a:miter lim="800000"/>
            <a:headEnd/>
            <a:tailEnd/>
          </a:ln>
        </p:spPr>
      </p:sp>
      <p:sp>
        <p:nvSpPr>
          <p:cNvPr id="2140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140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DB74B77-2394-4B97-ADD9-5CE42B1E582B}" type="slidenum">
              <a:rPr lang="en-CA">
                <a:latin typeface="Arial" pitchFamily="34" charset="0"/>
                <a:cs typeface="Arial" pitchFamily="34" charset="0"/>
              </a:rPr>
              <a:pPr/>
              <a:t>19</a:t>
            </a:fld>
            <a:endParaRPr lang="en-CA">
              <a:latin typeface="Arial" pitchFamily="34" charset="0"/>
              <a:cs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bwMode="auto">
          <a:noFill/>
          <a:ln>
            <a:solidFill>
              <a:srgbClr val="000000"/>
            </a:solidFill>
            <a:miter lim="800000"/>
            <a:headEnd/>
            <a:tailEnd/>
          </a:ln>
        </p:spPr>
      </p:sp>
      <p:sp>
        <p:nvSpPr>
          <p:cNvPr id="1966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1966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69E89FA-52AB-4105-A6CC-DD799040D127}" type="slidenum">
              <a:rPr lang="en-CA">
                <a:latin typeface="Arial" pitchFamily="34" charset="0"/>
                <a:cs typeface="Arial" pitchFamily="34" charset="0"/>
              </a:rPr>
              <a:pPr/>
              <a:t>2</a:t>
            </a:fld>
            <a:endParaRPr lang="en-CA">
              <a:latin typeface="Arial" pitchFamily="34" charset="0"/>
              <a:cs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bwMode="auto">
          <a:noFill/>
          <a:ln>
            <a:solidFill>
              <a:srgbClr val="000000"/>
            </a:solidFill>
            <a:miter lim="800000"/>
            <a:headEnd/>
            <a:tailEnd/>
          </a:ln>
        </p:spPr>
      </p:sp>
      <p:sp>
        <p:nvSpPr>
          <p:cNvPr id="2150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150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BFD89B6-D1DC-4C63-908A-8EFA697BE6AB}" type="slidenum">
              <a:rPr lang="en-CA">
                <a:latin typeface="Arial" pitchFamily="34" charset="0"/>
                <a:cs typeface="Arial" pitchFamily="34" charset="0"/>
              </a:rPr>
              <a:pPr/>
              <a:t>20</a:t>
            </a:fld>
            <a:endParaRPr lang="en-CA">
              <a:latin typeface="Arial" pitchFamily="34" charset="0"/>
              <a:cs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bwMode="auto">
          <a:noFill/>
          <a:ln>
            <a:solidFill>
              <a:srgbClr val="000000"/>
            </a:solidFill>
            <a:miter lim="800000"/>
            <a:headEnd/>
            <a:tailEnd/>
          </a:ln>
        </p:spPr>
      </p:sp>
      <p:sp>
        <p:nvSpPr>
          <p:cNvPr id="2160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160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CA4B7F2-54C5-4422-B1FC-7945753D1012}" type="slidenum">
              <a:rPr lang="en-CA">
                <a:latin typeface="Arial" pitchFamily="34" charset="0"/>
                <a:cs typeface="Arial" pitchFamily="34" charset="0"/>
              </a:rPr>
              <a:pPr/>
              <a:t>21</a:t>
            </a:fld>
            <a:endParaRPr lang="en-CA">
              <a:latin typeface="Arial" pitchFamily="34" charset="0"/>
              <a:cs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p:cNvSpPr>
            <a:spLocks noGrp="1" noRot="1" noChangeAspect="1" noTextEdit="1"/>
          </p:cNvSpPr>
          <p:nvPr>
            <p:ph type="sldImg"/>
          </p:nvPr>
        </p:nvSpPr>
        <p:spPr bwMode="auto">
          <a:noFill/>
          <a:ln>
            <a:solidFill>
              <a:srgbClr val="000000"/>
            </a:solidFill>
            <a:miter lim="800000"/>
            <a:headEnd/>
            <a:tailEnd/>
          </a:ln>
        </p:spPr>
      </p:sp>
      <p:sp>
        <p:nvSpPr>
          <p:cNvPr id="2170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170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CEF01B0-C37D-4C36-9F5A-44B22DA85B65}" type="slidenum">
              <a:rPr lang="en-CA">
                <a:latin typeface="Arial" pitchFamily="34" charset="0"/>
                <a:cs typeface="Arial" pitchFamily="34" charset="0"/>
              </a:rPr>
              <a:pPr/>
              <a:t>22</a:t>
            </a:fld>
            <a:endParaRPr lang="en-CA">
              <a:latin typeface="Arial" pitchFamily="34" charset="0"/>
              <a:cs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bwMode="auto">
          <a:noFill/>
          <a:ln>
            <a:solidFill>
              <a:srgbClr val="000000"/>
            </a:solidFill>
            <a:miter lim="800000"/>
            <a:headEnd/>
            <a:tailEnd/>
          </a:ln>
        </p:spPr>
      </p:sp>
      <p:sp>
        <p:nvSpPr>
          <p:cNvPr id="2181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181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D736CDB-2AF0-4AF5-96AA-1B49E2DBC97E}" type="slidenum">
              <a:rPr lang="en-CA">
                <a:latin typeface="Arial" pitchFamily="34" charset="0"/>
                <a:cs typeface="Arial" pitchFamily="34" charset="0"/>
              </a:rPr>
              <a:pPr/>
              <a:t>23</a:t>
            </a:fld>
            <a:endParaRPr lang="en-CA">
              <a:latin typeface="Arial" pitchFamily="34" charset="0"/>
              <a:cs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bwMode="auto">
          <a:noFill/>
          <a:ln>
            <a:solidFill>
              <a:srgbClr val="000000"/>
            </a:solidFill>
            <a:miter lim="800000"/>
            <a:headEnd/>
            <a:tailEnd/>
          </a:ln>
        </p:spPr>
      </p:sp>
      <p:sp>
        <p:nvSpPr>
          <p:cNvPr id="2191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191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15625DD-7B35-4742-883F-64F1849C458F}" type="slidenum">
              <a:rPr lang="en-CA">
                <a:latin typeface="Arial" pitchFamily="34" charset="0"/>
                <a:cs typeface="Arial" pitchFamily="34" charset="0"/>
              </a:rPr>
              <a:pPr/>
              <a:t>24</a:t>
            </a:fld>
            <a:endParaRPr lang="en-CA">
              <a:latin typeface="Arial" pitchFamily="34" charset="0"/>
              <a:cs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bwMode="auto">
          <a:noFill/>
          <a:ln>
            <a:solidFill>
              <a:srgbClr val="000000"/>
            </a:solidFill>
            <a:miter lim="800000"/>
            <a:headEnd/>
            <a:tailEnd/>
          </a:ln>
        </p:spPr>
      </p:sp>
      <p:sp>
        <p:nvSpPr>
          <p:cNvPr id="2201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201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D050029-DF66-4AF9-A9A4-1C5744D3516A}" type="slidenum">
              <a:rPr lang="en-CA">
                <a:latin typeface="Arial" pitchFamily="34" charset="0"/>
                <a:cs typeface="Arial" pitchFamily="34" charset="0"/>
              </a:rPr>
              <a:pPr/>
              <a:t>25</a:t>
            </a:fld>
            <a:endParaRPr lang="en-CA">
              <a:latin typeface="Arial" pitchFamily="34" charset="0"/>
              <a:cs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bwMode="auto">
          <a:noFill/>
          <a:ln>
            <a:solidFill>
              <a:srgbClr val="000000"/>
            </a:solidFill>
            <a:miter lim="800000"/>
            <a:headEnd/>
            <a:tailEnd/>
          </a:ln>
        </p:spPr>
      </p:sp>
      <p:sp>
        <p:nvSpPr>
          <p:cNvPr id="2211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211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335543A-54C1-4E00-9A9A-4BCEC7892C78}" type="slidenum">
              <a:rPr lang="en-CA">
                <a:latin typeface="Arial" pitchFamily="34" charset="0"/>
                <a:cs typeface="Arial" pitchFamily="34" charset="0"/>
              </a:rPr>
              <a:pPr/>
              <a:t>26</a:t>
            </a:fld>
            <a:endParaRPr lang="en-CA">
              <a:latin typeface="Arial" pitchFamily="34" charset="0"/>
              <a:cs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bwMode="auto">
          <a:noFill/>
          <a:ln>
            <a:solidFill>
              <a:srgbClr val="000000"/>
            </a:solidFill>
            <a:miter lim="800000"/>
            <a:headEnd/>
            <a:tailEnd/>
          </a:ln>
        </p:spPr>
      </p:sp>
      <p:sp>
        <p:nvSpPr>
          <p:cNvPr id="2222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222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7DE1E50-878A-4380-89E3-F6261C9D9E17}" type="slidenum">
              <a:rPr lang="en-CA">
                <a:latin typeface="Arial" pitchFamily="34" charset="0"/>
                <a:cs typeface="Arial" pitchFamily="34" charset="0"/>
              </a:rPr>
              <a:pPr/>
              <a:t>27</a:t>
            </a:fld>
            <a:endParaRPr lang="en-CA">
              <a:latin typeface="Arial" pitchFamily="34" charset="0"/>
              <a:cs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bwMode="auto">
          <a:noFill/>
          <a:ln>
            <a:solidFill>
              <a:srgbClr val="000000"/>
            </a:solidFill>
            <a:miter lim="800000"/>
            <a:headEnd/>
            <a:tailEnd/>
          </a:ln>
        </p:spPr>
      </p:sp>
      <p:sp>
        <p:nvSpPr>
          <p:cNvPr id="2232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232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C5D1576-4601-40E8-B049-666487E33B81}" type="slidenum">
              <a:rPr lang="en-CA">
                <a:latin typeface="Arial" pitchFamily="34" charset="0"/>
                <a:cs typeface="Arial" pitchFamily="34" charset="0"/>
              </a:rPr>
              <a:pPr/>
              <a:t>28</a:t>
            </a:fld>
            <a:endParaRPr lang="en-CA">
              <a:latin typeface="Arial" pitchFamily="34" charset="0"/>
              <a:cs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bwMode="auto">
          <a:noFill/>
          <a:ln>
            <a:solidFill>
              <a:srgbClr val="000000"/>
            </a:solidFill>
            <a:miter lim="800000"/>
            <a:headEnd/>
            <a:tailEnd/>
          </a:ln>
        </p:spPr>
      </p:sp>
      <p:sp>
        <p:nvSpPr>
          <p:cNvPr id="2242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242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4E5FCB8-1609-45B4-9420-6AA4FDD3D096}" type="slidenum">
              <a:rPr lang="en-CA">
                <a:latin typeface="Arial" pitchFamily="34" charset="0"/>
                <a:cs typeface="Arial" pitchFamily="34" charset="0"/>
              </a:rPr>
              <a:pPr/>
              <a:t>29</a:t>
            </a:fld>
            <a:endParaRPr lang="en-CA">
              <a:latin typeface="Arial" pitchFamily="34" charset="0"/>
              <a:cs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bwMode="auto">
          <a:noFill/>
          <a:ln>
            <a:solidFill>
              <a:srgbClr val="000000"/>
            </a:solidFill>
            <a:miter lim="800000"/>
            <a:headEnd/>
            <a:tailEnd/>
          </a:ln>
        </p:spPr>
      </p:sp>
      <p:sp>
        <p:nvSpPr>
          <p:cNvPr id="1976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1976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AF62BA0-6718-4C1E-B6B1-564858462309}" type="slidenum">
              <a:rPr lang="en-CA">
                <a:latin typeface="Arial" pitchFamily="34" charset="0"/>
                <a:cs typeface="Arial" pitchFamily="34" charset="0"/>
              </a:rPr>
              <a:pPr/>
              <a:t>3</a:t>
            </a:fld>
            <a:endParaRPr lang="en-CA">
              <a:latin typeface="Arial" pitchFamily="34" charset="0"/>
              <a:cs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bwMode="auto">
          <a:noFill/>
          <a:ln>
            <a:solidFill>
              <a:srgbClr val="000000"/>
            </a:solidFill>
            <a:miter lim="800000"/>
            <a:headEnd/>
            <a:tailEnd/>
          </a:ln>
        </p:spPr>
      </p:sp>
      <p:sp>
        <p:nvSpPr>
          <p:cNvPr id="2252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252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382EDCD-C570-461A-A8F9-DC84EB284E13}" type="slidenum">
              <a:rPr lang="en-CA">
                <a:latin typeface="Arial" pitchFamily="34" charset="0"/>
                <a:cs typeface="Arial" pitchFamily="34" charset="0"/>
              </a:rPr>
              <a:pPr/>
              <a:t>30</a:t>
            </a:fld>
            <a:endParaRPr lang="en-CA">
              <a:latin typeface="Arial" pitchFamily="34" charset="0"/>
              <a:cs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bwMode="auto">
          <a:noFill/>
          <a:ln>
            <a:solidFill>
              <a:srgbClr val="000000"/>
            </a:solidFill>
            <a:miter lim="800000"/>
            <a:headEnd/>
            <a:tailEnd/>
          </a:ln>
        </p:spPr>
      </p:sp>
      <p:sp>
        <p:nvSpPr>
          <p:cNvPr id="2263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263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869061A-9AD3-4484-9530-576844327238}" type="slidenum">
              <a:rPr lang="en-CA">
                <a:latin typeface="Arial" pitchFamily="34" charset="0"/>
                <a:cs typeface="Arial" pitchFamily="34" charset="0"/>
              </a:rPr>
              <a:pPr/>
              <a:t>31</a:t>
            </a:fld>
            <a:endParaRPr lang="en-CA">
              <a:latin typeface="Arial" pitchFamily="34" charset="0"/>
              <a:cs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p:cNvSpPr>
            <a:spLocks noGrp="1" noRot="1" noChangeAspect="1" noTextEdit="1"/>
          </p:cNvSpPr>
          <p:nvPr>
            <p:ph type="sldImg"/>
          </p:nvPr>
        </p:nvSpPr>
        <p:spPr bwMode="auto">
          <a:noFill/>
          <a:ln>
            <a:solidFill>
              <a:srgbClr val="000000"/>
            </a:solidFill>
            <a:miter lim="800000"/>
            <a:headEnd/>
            <a:tailEnd/>
          </a:ln>
        </p:spPr>
      </p:sp>
      <p:sp>
        <p:nvSpPr>
          <p:cNvPr id="2273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273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52883C2-3E97-4029-9EE4-2A443F0567CA}" type="slidenum">
              <a:rPr lang="en-CA">
                <a:latin typeface="Arial" pitchFamily="34" charset="0"/>
                <a:cs typeface="Arial" pitchFamily="34" charset="0"/>
              </a:rPr>
              <a:pPr/>
              <a:t>32</a:t>
            </a:fld>
            <a:endParaRPr lang="en-CA">
              <a:latin typeface="Arial" pitchFamily="34" charset="0"/>
              <a:cs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Image Placeholder 1"/>
          <p:cNvSpPr>
            <a:spLocks noGrp="1" noRot="1" noChangeAspect="1" noTextEdit="1"/>
          </p:cNvSpPr>
          <p:nvPr>
            <p:ph type="sldImg"/>
          </p:nvPr>
        </p:nvSpPr>
        <p:spPr bwMode="auto">
          <a:noFill/>
          <a:ln>
            <a:solidFill>
              <a:srgbClr val="000000"/>
            </a:solidFill>
            <a:miter lim="800000"/>
            <a:headEnd/>
            <a:tailEnd/>
          </a:ln>
        </p:spPr>
      </p:sp>
      <p:sp>
        <p:nvSpPr>
          <p:cNvPr id="2283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283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F798FA5-D9CD-4FFA-B434-83B75EEE8D65}" type="slidenum">
              <a:rPr lang="en-CA">
                <a:latin typeface="Arial" pitchFamily="34" charset="0"/>
                <a:cs typeface="Arial" pitchFamily="34" charset="0"/>
              </a:rPr>
              <a:pPr/>
              <a:t>33</a:t>
            </a:fld>
            <a:endParaRPr lang="en-CA">
              <a:latin typeface="Arial" pitchFamily="34" charset="0"/>
              <a:cs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bwMode="auto">
          <a:noFill/>
          <a:ln>
            <a:solidFill>
              <a:srgbClr val="000000"/>
            </a:solidFill>
            <a:miter lim="800000"/>
            <a:headEnd/>
            <a:tailEnd/>
          </a:ln>
        </p:spPr>
      </p:sp>
      <p:sp>
        <p:nvSpPr>
          <p:cNvPr id="2293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293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A710381-9D11-406E-8B32-D72D4BA06E70}" type="slidenum">
              <a:rPr lang="en-CA">
                <a:latin typeface="Arial" pitchFamily="34" charset="0"/>
                <a:cs typeface="Arial" pitchFamily="34" charset="0"/>
              </a:rPr>
              <a:pPr/>
              <a:t>34</a:t>
            </a:fld>
            <a:endParaRPr lang="en-CA">
              <a:latin typeface="Arial" pitchFamily="34" charset="0"/>
              <a:cs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p:cNvSpPr>
            <a:spLocks noGrp="1" noRot="1" noChangeAspect="1" noTextEdit="1"/>
          </p:cNvSpPr>
          <p:nvPr>
            <p:ph type="sldImg"/>
          </p:nvPr>
        </p:nvSpPr>
        <p:spPr bwMode="auto">
          <a:noFill/>
          <a:ln>
            <a:solidFill>
              <a:srgbClr val="000000"/>
            </a:solidFill>
            <a:miter lim="800000"/>
            <a:headEnd/>
            <a:tailEnd/>
          </a:ln>
        </p:spPr>
      </p:sp>
      <p:sp>
        <p:nvSpPr>
          <p:cNvPr id="2304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30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CEB453B-D70B-4C23-BCB8-74CF3092D8CB}" type="slidenum">
              <a:rPr lang="en-CA">
                <a:latin typeface="Arial" pitchFamily="34" charset="0"/>
                <a:cs typeface="Arial" pitchFamily="34" charset="0"/>
              </a:rPr>
              <a:pPr/>
              <a:t>35</a:t>
            </a:fld>
            <a:endParaRPr lang="en-CA">
              <a:latin typeface="Arial" pitchFamily="34" charset="0"/>
              <a:cs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bwMode="auto">
          <a:noFill/>
          <a:ln>
            <a:solidFill>
              <a:srgbClr val="000000"/>
            </a:solidFill>
            <a:miter lim="800000"/>
            <a:headEnd/>
            <a:tailEnd/>
          </a:ln>
        </p:spPr>
      </p:sp>
      <p:sp>
        <p:nvSpPr>
          <p:cNvPr id="2314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314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0119095-D158-4472-A0DB-A109AADC1369}" type="slidenum">
              <a:rPr lang="en-CA">
                <a:latin typeface="Arial" pitchFamily="34" charset="0"/>
                <a:cs typeface="Arial" pitchFamily="34" charset="0"/>
              </a:rPr>
              <a:pPr/>
              <a:t>36</a:t>
            </a:fld>
            <a:endParaRPr lang="en-CA">
              <a:latin typeface="Arial" pitchFamily="34" charset="0"/>
              <a:cs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bwMode="auto">
          <a:noFill/>
          <a:ln>
            <a:solidFill>
              <a:srgbClr val="000000"/>
            </a:solidFill>
            <a:miter lim="800000"/>
            <a:headEnd/>
            <a:tailEnd/>
          </a:ln>
        </p:spPr>
      </p:sp>
      <p:sp>
        <p:nvSpPr>
          <p:cNvPr id="2324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32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CB7914F-9B95-47E9-87C9-21314EE93641}" type="slidenum">
              <a:rPr lang="en-CA">
                <a:latin typeface="Arial" pitchFamily="34" charset="0"/>
                <a:cs typeface="Arial" pitchFamily="34" charset="0"/>
              </a:rPr>
              <a:pPr/>
              <a:t>37</a:t>
            </a:fld>
            <a:endParaRPr lang="en-CA">
              <a:latin typeface="Arial" pitchFamily="34" charset="0"/>
              <a:cs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p:cNvSpPr>
            <a:spLocks noGrp="1" noRot="1" noChangeAspect="1" noTextEdit="1"/>
          </p:cNvSpPr>
          <p:nvPr>
            <p:ph type="sldImg"/>
          </p:nvPr>
        </p:nvSpPr>
        <p:spPr bwMode="auto">
          <a:noFill/>
          <a:ln>
            <a:solidFill>
              <a:srgbClr val="000000"/>
            </a:solidFill>
            <a:miter lim="800000"/>
            <a:headEnd/>
            <a:tailEnd/>
          </a:ln>
        </p:spPr>
      </p:sp>
      <p:sp>
        <p:nvSpPr>
          <p:cNvPr id="2334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334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53332FB-D6F4-4312-8062-C4260D9AC6A1}" type="slidenum">
              <a:rPr lang="en-CA">
                <a:latin typeface="Arial" pitchFamily="34" charset="0"/>
                <a:cs typeface="Arial" pitchFamily="34" charset="0"/>
              </a:rPr>
              <a:pPr/>
              <a:t>38</a:t>
            </a:fld>
            <a:endParaRPr lang="en-CA">
              <a:latin typeface="Arial" pitchFamily="34" charset="0"/>
              <a:cs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bwMode="auto">
          <a:noFill/>
          <a:ln>
            <a:solidFill>
              <a:srgbClr val="000000"/>
            </a:solidFill>
            <a:miter lim="800000"/>
            <a:headEnd/>
            <a:tailEnd/>
          </a:ln>
        </p:spPr>
      </p:sp>
      <p:sp>
        <p:nvSpPr>
          <p:cNvPr id="2344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345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485D451-B213-4963-9806-D0BA305BDE34}" type="slidenum">
              <a:rPr lang="en-CA">
                <a:latin typeface="Arial" pitchFamily="34" charset="0"/>
                <a:cs typeface="Arial" pitchFamily="34" charset="0"/>
              </a:rPr>
              <a:pPr/>
              <a:t>39</a:t>
            </a:fld>
            <a:endParaRPr lang="en-CA">
              <a:latin typeface="Arial" pitchFamily="34" charset="0"/>
              <a:cs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bwMode="auto">
          <a:noFill/>
          <a:ln>
            <a:solidFill>
              <a:srgbClr val="000000"/>
            </a:solidFill>
            <a:miter lim="800000"/>
            <a:headEnd/>
            <a:tailEnd/>
          </a:ln>
        </p:spPr>
      </p:sp>
      <p:sp>
        <p:nvSpPr>
          <p:cNvPr id="1986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1986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4E256A2-B73B-41A7-B22C-963F76429FF1}" type="slidenum">
              <a:rPr lang="en-CA">
                <a:latin typeface="Arial" pitchFamily="34" charset="0"/>
                <a:cs typeface="Arial" pitchFamily="34" charset="0"/>
              </a:rPr>
              <a:pPr/>
              <a:t>4</a:t>
            </a:fld>
            <a:endParaRPr lang="en-CA">
              <a:latin typeface="Arial" pitchFamily="34" charset="0"/>
              <a:cs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bwMode="auto">
          <a:noFill/>
          <a:ln>
            <a:solidFill>
              <a:srgbClr val="000000"/>
            </a:solidFill>
            <a:miter lim="800000"/>
            <a:headEnd/>
            <a:tailEnd/>
          </a:ln>
        </p:spPr>
      </p:sp>
      <p:sp>
        <p:nvSpPr>
          <p:cNvPr id="2355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355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CA557B-CCB5-4BF3-BBCE-8A3B622E9855}" type="slidenum">
              <a:rPr lang="en-CA">
                <a:latin typeface="Arial" pitchFamily="34" charset="0"/>
                <a:cs typeface="Arial" pitchFamily="34" charset="0"/>
              </a:rPr>
              <a:pPr/>
              <a:t>40</a:t>
            </a:fld>
            <a:endParaRPr lang="en-CA">
              <a:latin typeface="Arial" pitchFamily="34" charset="0"/>
              <a:cs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bwMode="auto">
          <a:noFill/>
          <a:ln>
            <a:solidFill>
              <a:srgbClr val="000000"/>
            </a:solidFill>
            <a:miter lim="800000"/>
            <a:headEnd/>
            <a:tailEnd/>
          </a:ln>
        </p:spPr>
      </p:sp>
      <p:sp>
        <p:nvSpPr>
          <p:cNvPr id="2365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365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3AC96AF-901E-4ED4-89BB-9178D5CBF77B}" type="slidenum">
              <a:rPr lang="en-CA">
                <a:latin typeface="Arial" pitchFamily="34" charset="0"/>
                <a:cs typeface="Arial" pitchFamily="34" charset="0"/>
              </a:rPr>
              <a:pPr/>
              <a:t>41</a:t>
            </a:fld>
            <a:endParaRPr lang="en-CA">
              <a:latin typeface="Arial" pitchFamily="34" charset="0"/>
              <a:cs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p:cNvSpPr>
            <a:spLocks noGrp="1" noRot="1" noChangeAspect="1" noTextEdit="1"/>
          </p:cNvSpPr>
          <p:nvPr>
            <p:ph type="sldImg"/>
          </p:nvPr>
        </p:nvSpPr>
        <p:spPr bwMode="auto">
          <a:noFill/>
          <a:ln>
            <a:solidFill>
              <a:srgbClr val="000000"/>
            </a:solidFill>
            <a:miter lim="800000"/>
            <a:headEnd/>
            <a:tailEnd/>
          </a:ln>
        </p:spPr>
      </p:sp>
      <p:sp>
        <p:nvSpPr>
          <p:cNvPr id="2375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375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4310363-F2DB-4F2D-BC32-516ACB822E6E}" type="slidenum">
              <a:rPr lang="en-CA">
                <a:latin typeface="Arial" pitchFamily="34" charset="0"/>
                <a:cs typeface="Arial" pitchFamily="34" charset="0"/>
              </a:rPr>
              <a:pPr/>
              <a:t>42</a:t>
            </a:fld>
            <a:endParaRPr lang="en-CA">
              <a:latin typeface="Arial" pitchFamily="34" charset="0"/>
              <a:cs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p:cNvSpPr>
            <a:spLocks noGrp="1" noRot="1" noChangeAspect="1" noTextEdit="1"/>
          </p:cNvSpPr>
          <p:nvPr>
            <p:ph type="sldImg"/>
          </p:nvPr>
        </p:nvSpPr>
        <p:spPr bwMode="auto">
          <a:noFill/>
          <a:ln>
            <a:solidFill>
              <a:srgbClr val="000000"/>
            </a:solidFill>
            <a:miter lim="800000"/>
            <a:headEnd/>
            <a:tailEnd/>
          </a:ln>
        </p:spPr>
      </p:sp>
      <p:sp>
        <p:nvSpPr>
          <p:cNvPr id="2385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385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2ABA32F-D017-44FB-9EE3-6616ADBDB35C}" type="slidenum">
              <a:rPr lang="en-CA">
                <a:latin typeface="Arial" pitchFamily="34" charset="0"/>
                <a:cs typeface="Arial" pitchFamily="34" charset="0"/>
              </a:rPr>
              <a:pPr/>
              <a:t>43</a:t>
            </a:fld>
            <a:endParaRPr lang="en-CA">
              <a:latin typeface="Arial" pitchFamily="34" charset="0"/>
              <a:cs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bwMode="auto">
          <a:noFill/>
          <a:ln>
            <a:solidFill>
              <a:srgbClr val="000000"/>
            </a:solidFill>
            <a:miter lim="800000"/>
            <a:headEnd/>
            <a:tailEnd/>
          </a:ln>
        </p:spPr>
      </p:sp>
      <p:sp>
        <p:nvSpPr>
          <p:cNvPr id="2396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396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8199C71-A0A1-4CFE-A5F9-E3EE93AFE1D3}" type="slidenum">
              <a:rPr lang="en-CA">
                <a:latin typeface="Arial" pitchFamily="34" charset="0"/>
                <a:cs typeface="Arial" pitchFamily="34" charset="0"/>
              </a:rPr>
              <a:pPr/>
              <a:t>44</a:t>
            </a:fld>
            <a:endParaRPr lang="en-CA">
              <a:latin typeface="Arial" pitchFamily="34" charset="0"/>
              <a:cs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bwMode="auto">
          <a:noFill/>
          <a:ln>
            <a:solidFill>
              <a:srgbClr val="000000"/>
            </a:solidFill>
            <a:miter lim="800000"/>
            <a:headEnd/>
            <a:tailEnd/>
          </a:ln>
        </p:spPr>
      </p:sp>
      <p:sp>
        <p:nvSpPr>
          <p:cNvPr id="2406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406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2AB6D23-7B2C-4F15-A080-E586D53FABCA}" type="slidenum">
              <a:rPr lang="en-CA">
                <a:latin typeface="Arial" pitchFamily="34" charset="0"/>
                <a:cs typeface="Arial" pitchFamily="34" charset="0"/>
              </a:rPr>
              <a:pPr/>
              <a:t>45</a:t>
            </a:fld>
            <a:endParaRPr lang="en-CA">
              <a:latin typeface="Arial" pitchFamily="34" charset="0"/>
              <a:cs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bwMode="auto">
          <a:noFill/>
          <a:ln>
            <a:solidFill>
              <a:srgbClr val="000000"/>
            </a:solidFill>
            <a:miter lim="800000"/>
            <a:headEnd/>
            <a:tailEnd/>
          </a:ln>
        </p:spPr>
      </p:sp>
      <p:sp>
        <p:nvSpPr>
          <p:cNvPr id="2416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416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D7FC819-8F8D-4DDB-B46E-263122F43469}" type="slidenum">
              <a:rPr lang="en-CA">
                <a:latin typeface="Arial" pitchFamily="34" charset="0"/>
                <a:cs typeface="Arial" pitchFamily="34" charset="0"/>
              </a:rPr>
              <a:pPr/>
              <a:t>46</a:t>
            </a:fld>
            <a:endParaRPr lang="en-CA">
              <a:latin typeface="Arial" pitchFamily="34" charset="0"/>
              <a:cs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bwMode="auto">
          <a:noFill/>
          <a:ln>
            <a:solidFill>
              <a:srgbClr val="000000"/>
            </a:solidFill>
            <a:miter lim="800000"/>
            <a:headEnd/>
            <a:tailEnd/>
          </a:ln>
        </p:spPr>
      </p:sp>
      <p:sp>
        <p:nvSpPr>
          <p:cNvPr id="2426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426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8DBFEEE-838C-480B-ACF7-C811C01AFB9C}" type="slidenum">
              <a:rPr lang="en-CA">
                <a:latin typeface="Arial" pitchFamily="34" charset="0"/>
                <a:cs typeface="Arial" pitchFamily="34" charset="0"/>
              </a:rPr>
              <a:pPr/>
              <a:t>47</a:t>
            </a:fld>
            <a:endParaRPr lang="en-CA">
              <a:latin typeface="Arial" pitchFamily="34" charset="0"/>
              <a:cs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Image Placeholder 1"/>
          <p:cNvSpPr>
            <a:spLocks noGrp="1" noRot="1" noChangeAspect="1" noTextEdit="1"/>
          </p:cNvSpPr>
          <p:nvPr>
            <p:ph type="sldImg"/>
          </p:nvPr>
        </p:nvSpPr>
        <p:spPr bwMode="auto">
          <a:noFill/>
          <a:ln>
            <a:solidFill>
              <a:srgbClr val="000000"/>
            </a:solidFill>
            <a:miter lim="800000"/>
            <a:headEnd/>
            <a:tailEnd/>
          </a:ln>
        </p:spPr>
      </p:sp>
      <p:sp>
        <p:nvSpPr>
          <p:cNvPr id="2437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437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0A97ED6-FF04-4426-A49D-0C27B16F5262}" type="slidenum">
              <a:rPr lang="en-CA">
                <a:latin typeface="Arial" pitchFamily="34" charset="0"/>
                <a:cs typeface="Arial" pitchFamily="34" charset="0"/>
              </a:rPr>
              <a:pPr/>
              <a:t>48</a:t>
            </a:fld>
            <a:endParaRPr lang="en-CA">
              <a:latin typeface="Arial" pitchFamily="34" charset="0"/>
              <a:cs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Image Placeholder 1"/>
          <p:cNvSpPr>
            <a:spLocks noGrp="1" noRot="1" noChangeAspect="1" noTextEdit="1"/>
          </p:cNvSpPr>
          <p:nvPr>
            <p:ph type="sldImg"/>
          </p:nvPr>
        </p:nvSpPr>
        <p:spPr bwMode="auto">
          <a:noFill/>
          <a:ln>
            <a:solidFill>
              <a:srgbClr val="000000"/>
            </a:solidFill>
            <a:miter lim="800000"/>
            <a:headEnd/>
            <a:tailEnd/>
          </a:ln>
        </p:spPr>
      </p:sp>
      <p:sp>
        <p:nvSpPr>
          <p:cNvPr id="2447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447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7E21BCC-A826-4239-83BB-19E70E21C9B3}" type="slidenum">
              <a:rPr lang="en-CA">
                <a:latin typeface="Arial" pitchFamily="34" charset="0"/>
                <a:cs typeface="Arial" pitchFamily="34" charset="0"/>
              </a:rPr>
              <a:pPr/>
              <a:t>49</a:t>
            </a:fld>
            <a:endParaRPr lang="en-CA">
              <a:latin typeface="Arial" pitchFamily="34" charset="0"/>
              <a:cs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bwMode="auto">
          <a:noFill/>
          <a:ln>
            <a:solidFill>
              <a:srgbClr val="000000"/>
            </a:solidFill>
            <a:miter lim="800000"/>
            <a:headEnd/>
            <a:tailEnd/>
          </a:ln>
        </p:spPr>
      </p:sp>
      <p:sp>
        <p:nvSpPr>
          <p:cNvPr id="1996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1996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F9C0120-602C-4B4E-83A4-F33BA2ACF7F6}" type="slidenum">
              <a:rPr lang="en-CA">
                <a:latin typeface="Arial" pitchFamily="34" charset="0"/>
                <a:cs typeface="Arial" pitchFamily="34" charset="0"/>
              </a:rPr>
              <a:pPr/>
              <a:t>5</a:t>
            </a:fld>
            <a:endParaRPr lang="en-CA">
              <a:latin typeface="Arial" pitchFamily="34" charset="0"/>
              <a:cs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p:cNvSpPr>
            <a:spLocks noGrp="1" noRot="1" noChangeAspect="1" noTextEdit="1"/>
          </p:cNvSpPr>
          <p:nvPr>
            <p:ph type="sldImg"/>
          </p:nvPr>
        </p:nvSpPr>
        <p:spPr bwMode="auto">
          <a:noFill/>
          <a:ln>
            <a:solidFill>
              <a:srgbClr val="000000"/>
            </a:solidFill>
            <a:miter lim="800000"/>
            <a:headEnd/>
            <a:tailEnd/>
          </a:ln>
        </p:spPr>
      </p:sp>
      <p:sp>
        <p:nvSpPr>
          <p:cNvPr id="2457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457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EC33CB3-8C27-4737-BFD6-24FB705A2BBA}" type="slidenum">
              <a:rPr lang="en-CA">
                <a:latin typeface="Arial" pitchFamily="34" charset="0"/>
                <a:cs typeface="Arial" pitchFamily="34" charset="0"/>
              </a:rPr>
              <a:pPr/>
              <a:t>50</a:t>
            </a:fld>
            <a:endParaRPr lang="en-CA">
              <a:latin typeface="Arial" pitchFamily="34" charset="0"/>
              <a:cs typeface="Arial"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p:cNvSpPr>
            <a:spLocks noGrp="1" noRot="1" noChangeAspect="1" noTextEdit="1"/>
          </p:cNvSpPr>
          <p:nvPr>
            <p:ph type="sldImg"/>
          </p:nvPr>
        </p:nvSpPr>
        <p:spPr bwMode="auto">
          <a:noFill/>
          <a:ln>
            <a:solidFill>
              <a:srgbClr val="000000"/>
            </a:solidFill>
            <a:miter lim="800000"/>
            <a:headEnd/>
            <a:tailEnd/>
          </a:ln>
        </p:spPr>
      </p:sp>
      <p:sp>
        <p:nvSpPr>
          <p:cNvPr id="2467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467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2873335-32A1-4679-8F69-2D732AEF4EDB}" type="slidenum">
              <a:rPr lang="en-CA">
                <a:latin typeface="Arial" pitchFamily="34" charset="0"/>
                <a:cs typeface="Arial" pitchFamily="34" charset="0"/>
              </a:rPr>
              <a:pPr/>
              <a:t>51</a:t>
            </a:fld>
            <a:endParaRPr lang="en-CA">
              <a:latin typeface="Arial" pitchFamily="34" charset="0"/>
              <a:cs typeface="Arial"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bwMode="auto">
          <a:noFill/>
          <a:ln>
            <a:solidFill>
              <a:srgbClr val="000000"/>
            </a:solidFill>
            <a:miter lim="800000"/>
            <a:headEnd/>
            <a:tailEnd/>
          </a:ln>
        </p:spPr>
      </p:sp>
      <p:sp>
        <p:nvSpPr>
          <p:cNvPr id="2478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478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D07A549-C761-4DD4-BCD1-19BFE15994A0}" type="slidenum">
              <a:rPr lang="en-CA">
                <a:latin typeface="Arial" pitchFamily="34" charset="0"/>
                <a:cs typeface="Arial" pitchFamily="34" charset="0"/>
              </a:rPr>
              <a:pPr/>
              <a:t>52</a:t>
            </a:fld>
            <a:endParaRPr lang="en-CA">
              <a:latin typeface="Arial" pitchFamily="34" charset="0"/>
              <a:cs typeface="Arial"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p:cNvSpPr>
            <a:spLocks noGrp="1" noRot="1" noChangeAspect="1" noTextEdit="1"/>
          </p:cNvSpPr>
          <p:nvPr>
            <p:ph type="sldImg"/>
          </p:nvPr>
        </p:nvSpPr>
        <p:spPr bwMode="auto">
          <a:noFill/>
          <a:ln>
            <a:solidFill>
              <a:srgbClr val="000000"/>
            </a:solidFill>
            <a:miter lim="800000"/>
            <a:headEnd/>
            <a:tailEnd/>
          </a:ln>
        </p:spPr>
      </p:sp>
      <p:sp>
        <p:nvSpPr>
          <p:cNvPr id="2488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488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B998EE2-F36B-4AD8-93CC-2B5D4EBF68A8}" type="slidenum">
              <a:rPr lang="en-CA">
                <a:latin typeface="Arial" pitchFamily="34" charset="0"/>
                <a:cs typeface="Arial" pitchFamily="34" charset="0"/>
              </a:rPr>
              <a:pPr/>
              <a:t>53</a:t>
            </a:fld>
            <a:endParaRPr lang="en-CA">
              <a:latin typeface="Arial" pitchFamily="34" charset="0"/>
              <a:cs typeface="Arial"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bwMode="auto">
          <a:noFill/>
          <a:ln>
            <a:solidFill>
              <a:srgbClr val="000000"/>
            </a:solidFill>
            <a:miter lim="800000"/>
            <a:headEnd/>
            <a:tailEnd/>
          </a:ln>
        </p:spPr>
      </p:sp>
      <p:sp>
        <p:nvSpPr>
          <p:cNvPr id="2498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498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EBE33BD-5D7D-4E5D-BB06-DFC079285F42}" type="slidenum">
              <a:rPr lang="en-CA">
                <a:latin typeface="Arial" pitchFamily="34" charset="0"/>
                <a:cs typeface="Arial" pitchFamily="34" charset="0"/>
              </a:rPr>
              <a:pPr/>
              <a:t>54</a:t>
            </a:fld>
            <a:endParaRPr lang="en-CA">
              <a:latin typeface="Arial" pitchFamily="34" charset="0"/>
              <a:cs typeface="Arial"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bwMode="auto">
          <a:noFill/>
          <a:ln>
            <a:solidFill>
              <a:srgbClr val="000000"/>
            </a:solidFill>
            <a:miter lim="800000"/>
            <a:headEnd/>
            <a:tailEnd/>
          </a:ln>
        </p:spPr>
      </p:sp>
      <p:sp>
        <p:nvSpPr>
          <p:cNvPr id="2508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508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6B4F52D-42EB-4EF1-B863-978B4C1614A6}" type="slidenum">
              <a:rPr lang="en-CA">
                <a:latin typeface="Arial" pitchFamily="34" charset="0"/>
                <a:cs typeface="Arial" pitchFamily="34" charset="0"/>
              </a:rPr>
              <a:pPr/>
              <a:t>55</a:t>
            </a:fld>
            <a:endParaRPr lang="en-CA">
              <a:latin typeface="Arial" pitchFamily="34" charset="0"/>
              <a:cs typeface="Arial"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bwMode="auto">
          <a:noFill/>
          <a:ln>
            <a:solidFill>
              <a:srgbClr val="000000"/>
            </a:solidFill>
            <a:miter lim="800000"/>
            <a:headEnd/>
            <a:tailEnd/>
          </a:ln>
        </p:spPr>
      </p:sp>
      <p:sp>
        <p:nvSpPr>
          <p:cNvPr id="2519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519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2993909-F06A-441B-B2D7-24AE72A4F893}" type="slidenum">
              <a:rPr lang="en-CA">
                <a:latin typeface="Arial" pitchFamily="34" charset="0"/>
                <a:cs typeface="Arial" pitchFamily="34" charset="0"/>
              </a:rPr>
              <a:pPr/>
              <a:t>56</a:t>
            </a:fld>
            <a:endParaRPr lang="en-CA">
              <a:latin typeface="Arial" pitchFamily="34" charset="0"/>
              <a:cs typeface="Arial"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bwMode="auto">
          <a:noFill/>
          <a:ln>
            <a:solidFill>
              <a:srgbClr val="000000"/>
            </a:solidFill>
            <a:miter lim="800000"/>
            <a:headEnd/>
            <a:tailEnd/>
          </a:ln>
        </p:spPr>
      </p:sp>
      <p:sp>
        <p:nvSpPr>
          <p:cNvPr id="2529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529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B7231E5-2748-4163-90BB-BC1328C2DA56}" type="slidenum">
              <a:rPr lang="en-CA">
                <a:latin typeface="Arial" pitchFamily="34" charset="0"/>
                <a:cs typeface="Arial" pitchFamily="34" charset="0"/>
              </a:rPr>
              <a:pPr/>
              <a:t>57</a:t>
            </a:fld>
            <a:endParaRPr lang="en-CA">
              <a:latin typeface="Arial" pitchFamily="34" charset="0"/>
              <a:cs typeface="Arial"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bwMode="auto">
          <a:noFill/>
          <a:ln>
            <a:solidFill>
              <a:srgbClr val="000000"/>
            </a:solidFill>
            <a:miter lim="800000"/>
            <a:headEnd/>
            <a:tailEnd/>
          </a:ln>
        </p:spPr>
      </p:sp>
      <p:sp>
        <p:nvSpPr>
          <p:cNvPr id="2539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539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8D32609-EF54-49FA-8C67-B1B807835862}" type="slidenum">
              <a:rPr lang="en-CA">
                <a:latin typeface="Arial" pitchFamily="34" charset="0"/>
                <a:cs typeface="Arial" pitchFamily="34" charset="0"/>
              </a:rPr>
              <a:pPr/>
              <a:t>58</a:t>
            </a:fld>
            <a:endParaRPr lang="en-CA">
              <a:latin typeface="Arial" pitchFamily="34" charset="0"/>
              <a:cs typeface="Arial"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Image Placeholder 1"/>
          <p:cNvSpPr>
            <a:spLocks noGrp="1" noRot="1" noChangeAspect="1" noTextEdit="1"/>
          </p:cNvSpPr>
          <p:nvPr>
            <p:ph type="sldImg"/>
          </p:nvPr>
        </p:nvSpPr>
        <p:spPr bwMode="auto">
          <a:noFill/>
          <a:ln>
            <a:solidFill>
              <a:srgbClr val="000000"/>
            </a:solidFill>
            <a:miter lim="800000"/>
            <a:headEnd/>
            <a:tailEnd/>
          </a:ln>
        </p:spPr>
      </p:sp>
      <p:sp>
        <p:nvSpPr>
          <p:cNvPr id="2549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549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9F1BAEB-3A9D-464A-BE80-063BBC40C8C8}" type="slidenum">
              <a:rPr lang="en-CA">
                <a:latin typeface="Arial" pitchFamily="34" charset="0"/>
                <a:cs typeface="Arial" pitchFamily="34" charset="0"/>
              </a:rPr>
              <a:pPr/>
              <a:t>59</a:t>
            </a:fld>
            <a:endParaRPr lang="en-CA">
              <a:latin typeface="Arial" pitchFamily="34" charset="0"/>
              <a:cs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bwMode="auto">
          <a:noFill/>
          <a:ln>
            <a:solidFill>
              <a:srgbClr val="000000"/>
            </a:solidFill>
            <a:miter lim="800000"/>
            <a:headEnd/>
            <a:tailEnd/>
          </a:ln>
        </p:spPr>
      </p:sp>
      <p:sp>
        <p:nvSpPr>
          <p:cNvPr id="2007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007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C070E21-1267-4496-8B78-B3CC406B3831}" type="slidenum">
              <a:rPr lang="en-CA">
                <a:latin typeface="Arial" pitchFamily="34" charset="0"/>
                <a:cs typeface="Arial" pitchFamily="34" charset="0"/>
              </a:rPr>
              <a:pPr/>
              <a:t>6</a:t>
            </a:fld>
            <a:endParaRPr lang="en-CA">
              <a:latin typeface="Arial" pitchFamily="34" charset="0"/>
              <a:cs typeface="Arial"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560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38527CC-0FB2-4CD9-A414-72FD98BF2203}" type="slidenum">
              <a:rPr lang="en-CA">
                <a:latin typeface="Arial" pitchFamily="34" charset="0"/>
                <a:cs typeface="Arial" pitchFamily="34" charset="0"/>
              </a:rPr>
              <a:pPr/>
              <a:t>60</a:t>
            </a:fld>
            <a:endParaRPr lang="en-CA">
              <a:latin typeface="Arial" pitchFamily="34" charset="0"/>
              <a:cs typeface="Arial"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bwMode="auto">
          <a:noFill/>
          <a:ln>
            <a:solidFill>
              <a:srgbClr val="000000"/>
            </a:solidFill>
            <a:miter lim="800000"/>
            <a:headEnd/>
            <a:tailEnd/>
          </a:ln>
        </p:spPr>
      </p:sp>
      <p:sp>
        <p:nvSpPr>
          <p:cNvPr id="2570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570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9F3B0F0-7A76-4E9F-8A79-DB252F6FD3A5}" type="slidenum">
              <a:rPr lang="en-CA">
                <a:latin typeface="Arial" pitchFamily="34" charset="0"/>
                <a:cs typeface="Arial" pitchFamily="34" charset="0"/>
              </a:rPr>
              <a:pPr/>
              <a:t>61</a:t>
            </a:fld>
            <a:endParaRPr lang="en-CA">
              <a:latin typeface="Arial" pitchFamily="34" charset="0"/>
              <a:cs typeface="Arial"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p:cNvSpPr>
            <a:spLocks noGrp="1" noRot="1" noChangeAspect="1" noTextEdit="1"/>
          </p:cNvSpPr>
          <p:nvPr>
            <p:ph type="sldImg"/>
          </p:nvPr>
        </p:nvSpPr>
        <p:spPr bwMode="auto">
          <a:noFill/>
          <a:ln>
            <a:solidFill>
              <a:srgbClr val="000000"/>
            </a:solidFill>
            <a:miter lim="800000"/>
            <a:headEnd/>
            <a:tailEnd/>
          </a:ln>
        </p:spPr>
      </p:sp>
      <p:sp>
        <p:nvSpPr>
          <p:cNvPr id="2580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580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08AD9C3-AFA3-4859-ACA4-392BB24E5822}" type="slidenum">
              <a:rPr lang="en-CA">
                <a:latin typeface="Arial" pitchFamily="34" charset="0"/>
                <a:cs typeface="Arial" pitchFamily="34" charset="0"/>
              </a:rPr>
              <a:pPr/>
              <a:t>62</a:t>
            </a:fld>
            <a:endParaRPr lang="en-CA">
              <a:latin typeface="Arial" pitchFamily="34" charset="0"/>
              <a:cs typeface="Arial"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p:cNvSpPr>
            <a:spLocks noGrp="1" noRot="1" noChangeAspect="1" noTextEdit="1"/>
          </p:cNvSpPr>
          <p:nvPr>
            <p:ph type="sldImg"/>
          </p:nvPr>
        </p:nvSpPr>
        <p:spPr bwMode="auto">
          <a:noFill/>
          <a:ln>
            <a:solidFill>
              <a:srgbClr val="000000"/>
            </a:solidFill>
            <a:miter lim="800000"/>
            <a:headEnd/>
            <a:tailEnd/>
          </a:ln>
        </p:spPr>
      </p:sp>
      <p:sp>
        <p:nvSpPr>
          <p:cNvPr id="2590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590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AF9EEAB-D727-4515-87CA-F7F198711ACA}" type="slidenum">
              <a:rPr lang="en-US">
                <a:latin typeface="Arial" pitchFamily="34" charset="0"/>
                <a:cs typeface="Arial" pitchFamily="34" charset="0"/>
              </a:rPr>
              <a:pPr/>
              <a:t>63</a:t>
            </a:fld>
            <a:endParaRPr lang="en-US">
              <a:latin typeface="Arial" pitchFamily="34" charset="0"/>
              <a:cs typeface="Arial"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Slide Image Placeholder 1"/>
          <p:cNvSpPr>
            <a:spLocks noGrp="1" noRot="1" noChangeAspect="1" noTextEdit="1"/>
          </p:cNvSpPr>
          <p:nvPr>
            <p:ph type="sldImg"/>
          </p:nvPr>
        </p:nvSpPr>
        <p:spPr bwMode="auto">
          <a:noFill/>
          <a:ln>
            <a:solidFill>
              <a:srgbClr val="000000"/>
            </a:solidFill>
            <a:miter lim="800000"/>
            <a:headEnd/>
            <a:tailEnd/>
          </a:ln>
        </p:spPr>
      </p:sp>
      <p:sp>
        <p:nvSpPr>
          <p:cNvPr id="2600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601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5A7FCEA-1E96-47B1-8B87-B064877CEA2D}" type="slidenum">
              <a:rPr lang="en-CA">
                <a:latin typeface="Arial" pitchFamily="34" charset="0"/>
                <a:cs typeface="Arial" pitchFamily="34" charset="0"/>
              </a:rPr>
              <a:pPr/>
              <a:t>64</a:t>
            </a:fld>
            <a:endParaRPr lang="en-CA">
              <a:latin typeface="Arial" pitchFamily="34" charset="0"/>
              <a:cs typeface="Arial"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Image Placeholder 1"/>
          <p:cNvSpPr>
            <a:spLocks noGrp="1" noRot="1" noChangeAspect="1" noTextEdit="1"/>
          </p:cNvSpPr>
          <p:nvPr>
            <p:ph type="sldImg"/>
          </p:nvPr>
        </p:nvSpPr>
        <p:spPr bwMode="auto">
          <a:noFill/>
          <a:ln>
            <a:solidFill>
              <a:srgbClr val="000000"/>
            </a:solidFill>
            <a:miter lim="800000"/>
            <a:headEnd/>
            <a:tailEnd/>
          </a:ln>
        </p:spPr>
      </p:sp>
      <p:sp>
        <p:nvSpPr>
          <p:cNvPr id="2611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611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CE40B13-38B7-45F0-9C28-1CD96951C1A5}" type="slidenum">
              <a:rPr lang="en-CA">
                <a:latin typeface="Arial" pitchFamily="34" charset="0"/>
                <a:cs typeface="Arial" pitchFamily="34" charset="0"/>
              </a:rPr>
              <a:pPr/>
              <a:t>65</a:t>
            </a:fld>
            <a:endParaRPr lang="en-CA">
              <a:latin typeface="Arial" pitchFamily="34" charset="0"/>
              <a:cs typeface="Arial"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bwMode="auto">
          <a:noFill/>
          <a:ln>
            <a:solidFill>
              <a:srgbClr val="000000"/>
            </a:solidFill>
            <a:miter lim="800000"/>
            <a:headEnd/>
            <a:tailEnd/>
          </a:ln>
        </p:spPr>
      </p:sp>
      <p:sp>
        <p:nvSpPr>
          <p:cNvPr id="2621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621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4A77B77-F851-46FA-9C6D-122DAC83BD8E}" type="slidenum">
              <a:rPr lang="en-CA">
                <a:latin typeface="Arial" pitchFamily="34" charset="0"/>
                <a:cs typeface="Arial" pitchFamily="34" charset="0"/>
              </a:rPr>
              <a:pPr/>
              <a:t>66</a:t>
            </a:fld>
            <a:endParaRPr lang="en-CA">
              <a:latin typeface="Arial" pitchFamily="34" charset="0"/>
              <a:cs typeface="Arial"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Slide Image Placeholder 1"/>
          <p:cNvSpPr>
            <a:spLocks noGrp="1" noRot="1" noChangeAspect="1" noTextEdit="1"/>
          </p:cNvSpPr>
          <p:nvPr>
            <p:ph type="sldImg"/>
          </p:nvPr>
        </p:nvSpPr>
        <p:spPr bwMode="auto">
          <a:noFill/>
          <a:ln>
            <a:solidFill>
              <a:srgbClr val="000000"/>
            </a:solidFill>
            <a:miter lim="800000"/>
            <a:headEnd/>
            <a:tailEnd/>
          </a:ln>
        </p:spPr>
      </p:sp>
      <p:sp>
        <p:nvSpPr>
          <p:cNvPr id="2631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631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DDFECFB-1ABB-448C-8E9F-4DA0A85843DC}" type="slidenum">
              <a:rPr lang="en-CA">
                <a:latin typeface="Arial" pitchFamily="34" charset="0"/>
                <a:cs typeface="Arial" pitchFamily="34" charset="0"/>
              </a:rPr>
              <a:pPr/>
              <a:t>67</a:t>
            </a:fld>
            <a:endParaRPr lang="en-CA">
              <a:latin typeface="Arial" pitchFamily="34" charset="0"/>
              <a:cs typeface="Arial"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bwMode="auto">
          <a:noFill/>
          <a:ln>
            <a:solidFill>
              <a:srgbClr val="000000"/>
            </a:solidFill>
            <a:miter lim="800000"/>
            <a:headEnd/>
            <a:tailEnd/>
          </a:ln>
        </p:spPr>
      </p:sp>
      <p:sp>
        <p:nvSpPr>
          <p:cNvPr id="2641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641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979BDC2-3F13-48A7-902C-8792ED228FC9}" type="slidenum">
              <a:rPr lang="en-CA">
                <a:latin typeface="Arial" pitchFamily="34" charset="0"/>
                <a:cs typeface="Arial" pitchFamily="34" charset="0"/>
              </a:rPr>
              <a:pPr/>
              <a:t>68</a:t>
            </a:fld>
            <a:endParaRPr lang="en-CA">
              <a:latin typeface="Arial" pitchFamily="34" charset="0"/>
              <a:cs typeface="Arial"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bwMode="auto">
          <a:noFill/>
          <a:ln>
            <a:solidFill>
              <a:srgbClr val="000000"/>
            </a:solidFill>
            <a:miter lim="800000"/>
            <a:headEnd/>
            <a:tailEnd/>
          </a:ln>
        </p:spPr>
      </p:sp>
      <p:sp>
        <p:nvSpPr>
          <p:cNvPr id="2652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652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04B1F18-2166-4B28-9DB0-536FA907D465}" type="slidenum">
              <a:rPr lang="en-CA">
                <a:latin typeface="Arial" pitchFamily="34" charset="0"/>
                <a:cs typeface="Arial" pitchFamily="34" charset="0"/>
              </a:rPr>
              <a:pPr/>
              <a:t>69</a:t>
            </a:fld>
            <a:endParaRPr lang="en-CA">
              <a:latin typeface="Arial" pitchFamily="34" charset="0"/>
              <a:cs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bwMode="auto">
          <a:noFill/>
          <a:ln>
            <a:solidFill>
              <a:srgbClr val="000000"/>
            </a:solidFill>
            <a:miter lim="800000"/>
            <a:headEnd/>
            <a:tailEnd/>
          </a:ln>
        </p:spPr>
      </p:sp>
      <p:sp>
        <p:nvSpPr>
          <p:cNvPr id="2017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017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C30F0C1-B6E7-40D6-B185-0D6E392995DF}" type="slidenum">
              <a:rPr lang="en-CA">
                <a:latin typeface="Arial" pitchFamily="34" charset="0"/>
                <a:cs typeface="Arial" pitchFamily="34" charset="0"/>
              </a:rPr>
              <a:pPr/>
              <a:t>7</a:t>
            </a:fld>
            <a:endParaRPr lang="en-CA">
              <a:latin typeface="Arial" pitchFamily="34" charset="0"/>
              <a:cs typeface="Arial"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bwMode="auto">
          <a:noFill/>
          <a:ln>
            <a:solidFill>
              <a:srgbClr val="000000"/>
            </a:solidFill>
            <a:miter lim="800000"/>
            <a:headEnd/>
            <a:tailEnd/>
          </a:ln>
        </p:spPr>
      </p:sp>
      <p:sp>
        <p:nvSpPr>
          <p:cNvPr id="2662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662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4634CB-CF70-4A69-BC87-66D9F73C68F6}" type="slidenum">
              <a:rPr lang="en-CA">
                <a:latin typeface="Arial" pitchFamily="34" charset="0"/>
                <a:cs typeface="Arial" pitchFamily="34" charset="0"/>
              </a:rPr>
              <a:pPr/>
              <a:t>70</a:t>
            </a:fld>
            <a:endParaRPr lang="en-CA">
              <a:latin typeface="Arial" pitchFamily="34" charset="0"/>
              <a:cs typeface="Arial"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Slide Image Placeholder 1"/>
          <p:cNvSpPr>
            <a:spLocks noGrp="1" noRot="1" noChangeAspect="1" noTextEdit="1"/>
          </p:cNvSpPr>
          <p:nvPr>
            <p:ph type="sldImg"/>
          </p:nvPr>
        </p:nvSpPr>
        <p:spPr bwMode="auto">
          <a:noFill/>
          <a:ln>
            <a:solidFill>
              <a:srgbClr val="000000"/>
            </a:solidFill>
            <a:miter lim="800000"/>
            <a:headEnd/>
            <a:tailEnd/>
          </a:ln>
        </p:spPr>
      </p:sp>
      <p:sp>
        <p:nvSpPr>
          <p:cNvPr id="2672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672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B9D7291-E536-4BA3-8EB4-D545DE89CEE6}" type="slidenum">
              <a:rPr lang="en-CA">
                <a:latin typeface="Arial" pitchFamily="34" charset="0"/>
                <a:cs typeface="Arial" pitchFamily="34" charset="0"/>
              </a:rPr>
              <a:pPr/>
              <a:t>71</a:t>
            </a:fld>
            <a:endParaRPr lang="en-CA">
              <a:latin typeface="Arial" pitchFamily="34" charset="0"/>
              <a:cs typeface="Arial"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bwMode="auto">
          <a:noFill/>
          <a:ln>
            <a:solidFill>
              <a:srgbClr val="000000"/>
            </a:solidFill>
            <a:miter lim="800000"/>
            <a:headEnd/>
            <a:tailEnd/>
          </a:ln>
        </p:spPr>
      </p:sp>
      <p:sp>
        <p:nvSpPr>
          <p:cNvPr id="2682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682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7F4B0D7-C3A7-40EC-9344-F12BD9B3E388}" type="slidenum">
              <a:rPr lang="en-CA">
                <a:latin typeface="Arial" pitchFamily="34" charset="0"/>
                <a:cs typeface="Arial" pitchFamily="34" charset="0"/>
              </a:rPr>
              <a:pPr/>
              <a:t>72</a:t>
            </a:fld>
            <a:endParaRPr lang="en-CA">
              <a:latin typeface="Arial" pitchFamily="34" charset="0"/>
              <a:cs typeface="Arial"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bwMode="auto">
          <a:noFill/>
          <a:ln>
            <a:solidFill>
              <a:srgbClr val="000000"/>
            </a:solidFill>
            <a:miter lim="800000"/>
            <a:headEnd/>
            <a:tailEnd/>
          </a:ln>
        </p:spPr>
      </p:sp>
      <p:sp>
        <p:nvSpPr>
          <p:cNvPr id="2693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69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D3A80C9-5924-4624-BC1D-1284E4F2CCBE}" type="slidenum">
              <a:rPr lang="en-CA">
                <a:latin typeface="Arial" pitchFamily="34" charset="0"/>
                <a:cs typeface="Arial" pitchFamily="34" charset="0"/>
              </a:rPr>
              <a:pPr/>
              <a:t>73</a:t>
            </a:fld>
            <a:endParaRPr lang="en-CA">
              <a:latin typeface="Arial" pitchFamily="34" charset="0"/>
              <a:cs typeface="Arial"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bwMode="auto">
          <a:noFill/>
          <a:ln>
            <a:solidFill>
              <a:srgbClr val="000000"/>
            </a:solidFill>
            <a:miter lim="800000"/>
            <a:headEnd/>
            <a:tailEnd/>
          </a:ln>
        </p:spPr>
      </p:sp>
      <p:sp>
        <p:nvSpPr>
          <p:cNvPr id="270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70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23E5BB9-FD28-4DDB-BCA3-25875C6540AE}" type="slidenum">
              <a:rPr lang="en-CA">
                <a:latin typeface="Arial" pitchFamily="34" charset="0"/>
                <a:cs typeface="Arial" pitchFamily="34" charset="0"/>
              </a:rPr>
              <a:pPr/>
              <a:t>74</a:t>
            </a:fld>
            <a:endParaRPr lang="en-CA">
              <a:latin typeface="Arial" pitchFamily="34" charset="0"/>
              <a:cs typeface="Arial"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bwMode="auto">
          <a:noFill/>
          <a:ln>
            <a:solidFill>
              <a:srgbClr val="000000"/>
            </a:solidFill>
            <a:miter lim="800000"/>
            <a:headEnd/>
            <a:tailEnd/>
          </a:ln>
        </p:spPr>
      </p:sp>
      <p:sp>
        <p:nvSpPr>
          <p:cNvPr id="2713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713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70B8F3D-4271-4B12-9C15-B56AC12B69B4}" type="slidenum">
              <a:rPr lang="en-CA">
                <a:latin typeface="Arial" pitchFamily="34" charset="0"/>
                <a:cs typeface="Arial" pitchFamily="34" charset="0"/>
              </a:rPr>
              <a:pPr/>
              <a:t>75</a:t>
            </a:fld>
            <a:endParaRPr lang="en-CA">
              <a:latin typeface="Arial" pitchFamily="34" charset="0"/>
              <a:cs typeface="Arial"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A40D62F1-597B-472B-8770-F6A771AC1D84}" type="slidenum">
              <a:rPr lang="en-CA" altLang="ko-KR">
                <a:latin typeface="Arial" pitchFamily="34" charset="0"/>
                <a:cs typeface="Arial" pitchFamily="34" charset="0"/>
              </a:rPr>
              <a:pPr/>
              <a:t>76</a:t>
            </a:fld>
            <a:endParaRPr lang="en-CA" altLang="ko-KR">
              <a:latin typeface="Arial" pitchFamily="34" charset="0"/>
              <a:cs typeface="Arial" pitchFamily="34" charset="0"/>
            </a:endParaRPr>
          </a:p>
        </p:txBody>
      </p:sp>
      <p:sp>
        <p:nvSpPr>
          <p:cNvPr id="2723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723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CA" altLang="ko-KR" smtClean="0">
              <a:ea typeface="Gulim" pitchFamily="34" charset="-127"/>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Slide Image Placeholder 1"/>
          <p:cNvSpPr>
            <a:spLocks noGrp="1" noRot="1" noChangeAspect="1" noTextEdit="1"/>
          </p:cNvSpPr>
          <p:nvPr>
            <p:ph type="sldImg"/>
          </p:nvPr>
        </p:nvSpPr>
        <p:spPr bwMode="auto">
          <a:noFill/>
          <a:ln>
            <a:solidFill>
              <a:srgbClr val="000000"/>
            </a:solidFill>
            <a:miter lim="800000"/>
            <a:headEnd/>
            <a:tailEnd/>
          </a:ln>
        </p:spPr>
      </p:sp>
      <p:sp>
        <p:nvSpPr>
          <p:cNvPr id="2734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734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BB79BC1-5395-4005-9975-CB480971EDC0}" type="slidenum">
              <a:rPr lang="en-CA">
                <a:latin typeface="Arial" pitchFamily="34" charset="0"/>
                <a:cs typeface="Arial" pitchFamily="34" charset="0"/>
              </a:rPr>
              <a:pPr/>
              <a:t>77</a:t>
            </a:fld>
            <a:endParaRPr lang="en-CA">
              <a:latin typeface="Arial" pitchFamily="34" charset="0"/>
              <a:cs typeface="Arial"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Slide Image Placeholder 1"/>
          <p:cNvSpPr>
            <a:spLocks noGrp="1" noRot="1" noChangeAspect="1" noTextEdit="1"/>
          </p:cNvSpPr>
          <p:nvPr>
            <p:ph type="sldImg"/>
          </p:nvPr>
        </p:nvSpPr>
        <p:spPr bwMode="auto">
          <a:noFill/>
          <a:ln>
            <a:solidFill>
              <a:srgbClr val="000000"/>
            </a:solidFill>
            <a:miter lim="800000"/>
            <a:headEnd/>
            <a:tailEnd/>
          </a:ln>
        </p:spPr>
      </p:sp>
      <p:sp>
        <p:nvSpPr>
          <p:cNvPr id="2744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744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B24F5CD-9E73-4323-9684-FBA26DEBF990}" type="slidenum">
              <a:rPr lang="en-CA">
                <a:latin typeface="Arial" pitchFamily="34" charset="0"/>
                <a:cs typeface="Arial" pitchFamily="34" charset="0"/>
              </a:rPr>
              <a:pPr/>
              <a:t>78</a:t>
            </a:fld>
            <a:endParaRPr lang="en-CA">
              <a:latin typeface="Arial" pitchFamily="34" charset="0"/>
              <a:cs typeface="Arial"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Image Placeholder 1"/>
          <p:cNvSpPr>
            <a:spLocks noGrp="1" noRot="1" noChangeAspect="1" noTextEdit="1"/>
          </p:cNvSpPr>
          <p:nvPr>
            <p:ph type="sldImg"/>
          </p:nvPr>
        </p:nvSpPr>
        <p:spPr bwMode="auto">
          <a:noFill/>
          <a:ln>
            <a:solidFill>
              <a:srgbClr val="000000"/>
            </a:solidFill>
            <a:miter lim="800000"/>
            <a:headEnd/>
            <a:tailEnd/>
          </a:ln>
        </p:spPr>
      </p:sp>
      <p:sp>
        <p:nvSpPr>
          <p:cNvPr id="2754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754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5383C51-9A83-4437-98CF-0E894D299EE3}" type="slidenum">
              <a:rPr lang="en-CA">
                <a:latin typeface="Arial" pitchFamily="34" charset="0"/>
                <a:cs typeface="Arial" pitchFamily="34" charset="0"/>
              </a:rPr>
              <a:pPr/>
              <a:t>79</a:t>
            </a:fld>
            <a:endParaRPr lang="en-CA">
              <a:latin typeface="Arial" pitchFamily="34" charset="0"/>
              <a:cs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bwMode="auto">
          <a:noFill/>
          <a:ln>
            <a:solidFill>
              <a:srgbClr val="000000"/>
            </a:solidFill>
            <a:miter lim="800000"/>
            <a:headEnd/>
            <a:tailEnd/>
          </a:ln>
        </p:spPr>
      </p:sp>
      <p:sp>
        <p:nvSpPr>
          <p:cNvPr id="2027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027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8AABF52-2D93-4B9F-8DB1-3E66BBC9CB35}" type="slidenum">
              <a:rPr lang="en-CA">
                <a:latin typeface="Arial" pitchFamily="34" charset="0"/>
                <a:cs typeface="Arial" pitchFamily="34" charset="0"/>
              </a:rPr>
              <a:pPr/>
              <a:t>8</a:t>
            </a:fld>
            <a:endParaRPr lang="en-CA">
              <a:latin typeface="Arial" pitchFamily="34" charset="0"/>
              <a:cs typeface="Arial"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lide Image Placeholder 1"/>
          <p:cNvSpPr>
            <a:spLocks noGrp="1" noRot="1" noChangeAspect="1" noTextEdit="1"/>
          </p:cNvSpPr>
          <p:nvPr>
            <p:ph type="sldImg"/>
          </p:nvPr>
        </p:nvSpPr>
        <p:spPr bwMode="auto">
          <a:noFill/>
          <a:ln>
            <a:solidFill>
              <a:srgbClr val="000000"/>
            </a:solidFill>
            <a:miter lim="800000"/>
            <a:headEnd/>
            <a:tailEnd/>
          </a:ln>
        </p:spPr>
      </p:sp>
      <p:sp>
        <p:nvSpPr>
          <p:cNvPr id="2764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764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355CAFA-24AB-49E2-B59C-1482A8C48F0F}" type="slidenum">
              <a:rPr lang="en-CA">
                <a:latin typeface="Arial" pitchFamily="34" charset="0"/>
                <a:cs typeface="Arial" pitchFamily="34" charset="0"/>
              </a:rPr>
              <a:pPr/>
              <a:t>80</a:t>
            </a:fld>
            <a:endParaRPr lang="en-CA">
              <a:latin typeface="Arial" pitchFamily="34" charset="0"/>
              <a:cs typeface="Arial"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lide Image Placeholder 1"/>
          <p:cNvSpPr>
            <a:spLocks noGrp="1" noRot="1" noChangeAspect="1" noTextEdit="1"/>
          </p:cNvSpPr>
          <p:nvPr>
            <p:ph type="sldImg"/>
          </p:nvPr>
        </p:nvSpPr>
        <p:spPr bwMode="auto">
          <a:noFill/>
          <a:ln>
            <a:solidFill>
              <a:srgbClr val="000000"/>
            </a:solidFill>
            <a:miter lim="800000"/>
            <a:headEnd/>
            <a:tailEnd/>
          </a:ln>
        </p:spPr>
      </p:sp>
      <p:sp>
        <p:nvSpPr>
          <p:cNvPr id="2775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775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F042A3C-2E89-45FA-8EFD-9E619C9B26E2}" type="slidenum">
              <a:rPr lang="en-CA">
                <a:latin typeface="Arial" pitchFamily="34" charset="0"/>
                <a:cs typeface="Arial" pitchFamily="34" charset="0"/>
              </a:rPr>
              <a:pPr/>
              <a:t>81</a:t>
            </a:fld>
            <a:endParaRPr lang="en-CA">
              <a:latin typeface="Arial" pitchFamily="34" charset="0"/>
              <a:cs typeface="Arial" pitchFamily="34"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Image Placeholder 1"/>
          <p:cNvSpPr>
            <a:spLocks noGrp="1" noRot="1" noChangeAspect="1" noTextEdit="1"/>
          </p:cNvSpPr>
          <p:nvPr>
            <p:ph type="sldImg"/>
          </p:nvPr>
        </p:nvSpPr>
        <p:spPr bwMode="auto">
          <a:noFill/>
          <a:ln>
            <a:solidFill>
              <a:srgbClr val="000000"/>
            </a:solidFill>
            <a:miter lim="800000"/>
            <a:headEnd/>
            <a:tailEnd/>
          </a:ln>
        </p:spPr>
      </p:sp>
      <p:sp>
        <p:nvSpPr>
          <p:cNvPr id="2785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78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438BD25-E5B0-4D83-BE58-1C5BBF207913}" type="slidenum">
              <a:rPr lang="en-US">
                <a:latin typeface="Arial" pitchFamily="34" charset="0"/>
                <a:cs typeface="Arial" pitchFamily="34" charset="0"/>
              </a:rPr>
              <a:pPr/>
              <a:t>82</a:t>
            </a:fld>
            <a:endParaRPr lang="en-US">
              <a:latin typeface="Arial" pitchFamily="34" charset="0"/>
              <a:cs typeface="Arial" pitchFamily="34"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bwMode="auto">
          <a:noFill/>
          <a:ln>
            <a:solidFill>
              <a:srgbClr val="000000"/>
            </a:solidFill>
            <a:miter lim="800000"/>
            <a:headEnd/>
            <a:tailEnd/>
          </a:ln>
        </p:spPr>
      </p:sp>
      <p:sp>
        <p:nvSpPr>
          <p:cNvPr id="2795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795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1E0624C-BC68-430E-97B8-E2D587908ED6}" type="slidenum">
              <a:rPr lang="en-US">
                <a:latin typeface="Arial" pitchFamily="34" charset="0"/>
                <a:cs typeface="Arial" pitchFamily="34" charset="0"/>
              </a:rPr>
              <a:pPr/>
              <a:t>83</a:t>
            </a:fld>
            <a:endParaRPr lang="en-US">
              <a:latin typeface="Arial" pitchFamily="34" charset="0"/>
              <a:cs typeface="Arial" pitchFamily="34"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Slide Image Placeholder 1"/>
          <p:cNvSpPr>
            <a:spLocks noGrp="1" noRot="1" noChangeAspect="1" noTextEdit="1"/>
          </p:cNvSpPr>
          <p:nvPr>
            <p:ph type="sldImg"/>
          </p:nvPr>
        </p:nvSpPr>
        <p:spPr bwMode="auto">
          <a:noFill/>
          <a:ln>
            <a:solidFill>
              <a:srgbClr val="000000"/>
            </a:solidFill>
            <a:miter lim="800000"/>
            <a:headEnd/>
            <a:tailEnd/>
          </a:ln>
        </p:spPr>
      </p:sp>
      <p:sp>
        <p:nvSpPr>
          <p:cNvPr id="2805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805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6168F6E-0B83-4BDE-9FF5-E853EFF77991}" type="slidenum">
              <a:rPr lang="en-US">
                <a:latin typeface="Arial" pitchFamily="34" charset="0"/>
                <a:cs typeface="Arial" pitchFamily="34" charset="0"/>
              </a:rPr>
              <a:pPr/>
              <a:t>84</a:t>
            </a:fld>
            <a:endParaRPr lang="en-US">
              <a:latin typeface="Arial" pitchFamily="34" charset="0"/>
              <a:cs typeface="Arial" pitchFamily="34"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Image Placeholder 1"/>
          <p:cNvSpPr>
            <a:spLocks noGrp="1" noRot="1" noChangeAspect="1" noTextEdit="1"/>
          </p:cNvSpPr>
          <p:nvPr>
            <p:ph type="sldImg"/>
          </p:nvPr>
        </p:nvSpPr>
        <p:spPr bwMode="auto">
          <a:noFill/>
          <a:ln>
            <a:solidFill>
              <a:srgbClr val="000000"/>
            </a:solidFill>
            <a:miter lim="800000"/>
            <a:headEnd/>
            <a:tailEnd/>
          </a:ln>
        </p:spPr>
      </p:sp>
      <p:sp>
        <p:nvSpPr>
          <p:cNvPr id="2816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81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65DABF2-C454-4591-B26C-A60AC1887EDE}" type="slidenum">
              <a:rPr lang="en-CA">
                <a:latin typeface="Arial" pitchFamily="34" charset="0"/>
                <a:cs typeface="Arial" pitchFamily="34" charset="0"/>
              </a:rPr>
              <a:pPr/>
              <a:t>85</a:t>
            </a:fld>
            <a:endParaRPr lang="en-CA">
              <a:latin typeface="Arial" pitchFamily="34" charset="0"/>
              <a:cs typeface="Arial" pitchFamily="34"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Image Placeholder 1"/>
          <p:cNvSpPr>
            <a:spLocks noGrp="1" noRot="1" noChangeAspect="1" noTextEdit="1"/>
          </p:cNvSpPr>
          <p:nvPr>
            <p:ph type="sldImg"/>
          </p:nvPr>
        </p:nvSpPr>
        <p:spPr bwMode="auto">
          <a:noFill/>
          <a:ln>
            <a:solidFill>
              <a:srgbClr val="000000"/>
            </a:solidFill>
            <a:miter lim="800000"/>
            <a:headEnd/>
            <a:tailEnd/>
          </a:ln>
        </p:spPr>
      </p:sp>
      <p:sp>
        <p:nvSpPr>
          <p:cNvPr id="2826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826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D3DE711-47C3-4BEA-8BF9-1C47379EE551}" type="slidenum">
              <a:rPr lang="en-CA">
                <a:latin typeface="Arial" pitchFamily="34" charset="0"/>
                <a:cs typeface="Arial" pitchFamily="34" charset="0"/>
              </a:rPr>
              <a:pPr/>
              <a:t>86</a:t>
            </a:fld>
            <a:endParaRPr lang="en-CA">
              <a:latin typeface="Arial" pitchFamily="34" charset="0"/>
              <a:cs typeface="Arial" pitchFamily="34"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Slide Image Placeholder 1"/>
          <p:cNvSpPr>
            <a:spLocks noGrp="1" noRot="1" noChangeAspect="1" noTextEdit="1"/>
          </p:cNvSpPr>
          <p:nvPr>
            <p:ph type="sldImg"/>
          </p:nvPr>
        </p:nvSpPr>
        <p:spPr bwMode="auto">
          <a:noFill/>
          <a:ln>
            <a:solidFill>
              <a:srgbClr val="000000"/>
            </a:solidFill>
            <a:miter lim="800000"/>
            <a:headEnd/>
            <a:tailEnd/>
          </a:ln>
        </p:spPr>
      </p:sp>
      <p:sp>
        <p:nvSpPr>
          <p:cNvPr id="283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83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EB17C4F-5FB9-4233-A7D6-E2A621725A53}" type="slidenum">
              <a:rPr lang="en-CA">
                <a:latin typeface="Arial" pitchFamily="34" charset="0"/>
                <a:cs typeface="Arial" pitchFamily="34" charset="0"/>
              </a:rPr>
              <a:pPr/>
              <a:t>87</a:t>
            </a:fld>
            <a:endParaRPr lang="en-CA">
              <a:latin typeface="Arial" pitchFamily="34" charset="0"/>
              <a:cs typeface="Arial" pitchFamily="34"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46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84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7566C4B-63D1-4932-B6F0-4EA43F377B25}" type="slidenum">
              <a:rPr lang="en-CA">
                <a:latin typeface="Arial" pitchFamily="34" charset="0"/>
                <a:cs typeface="Arial" pitchFamily="34" charset="0"/>
              </a:rPr>
              <a:pPr/>
              <a:t>88</a:t>
            </a:fld>
            <a:endParaRPr lang="en-CA">
              <a:latin typeface="Arial" pitchFamily="34" charset="0"/>
              <a:cs typeface="Arial" pitchFamily="34"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Slide Image Placeholder 1"/>
          <p:cNvSpPr>
            <a:spLocks noGrp="1" noRot="1" noChangeAspect="1" noTextEdit="1"/>
          </p:cNvSpPr>
          <p:nvPr>
            <p:ph type="sldImg"/>
          </p:nvPr>
        </p:nvSpPr>
        <p:spPr bwMode="auto">
          <a:noFill/>
          <a:ln>
            <a:solidFill>
              <a:srgbClr val="000000"/>
            </a:solidFill>
            <a:miter lim="800000"/>
            <a:headEnd/>
            <a:tailEnd/>
          </a:ln>
        </p:spPr>
      </p:sp>
      <p:sp>
        <p:nvSpPr>
          <p:cNvPr id="285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85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BD07308-B948-4AD6-BCD3-6D42FEC1E06B}" type="slidenum">
              <a:rPr lang="en-CA">
                <a:latin typeface="Arial" pitchFamily="34" charset="0"/>
                <a:cs typeface="Arial" pitchFamily="34" charset="0"/>
              </a:rPr>
              <a:pPr/>
              <a:t>89</a:t>
            </a:fld>
            <a:endParaRPr lang="en-CA">
              <a:latin typeface="Arial" pitchFamily="34" charset="0"/>
              <a:cs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bwMode="auto">
          <a:noFill/>
          <a:ln>
            <a:solidFill>
              <a:srgbClr val="000000"/>
            </a:solidFill>
            <a:miter lim="800000"/>
            <a:headEnd/>
            <a:tailEnd/>
          </a:ln>
        </p:spPr>
      </p:sp>
      <p:sp>
        <p:nvSpPr>
          <p:cNvPr id="2037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037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307ECFB-B1E8-4ABE-86C5-44EE5E21F366}" type="slidenum">
              <a:rPr lang="en-CA">
                <a:latin typeface="Arial" pitchFamily="34" charset="0"/>
                <a:cs typeface="Arial" pitchFamily="34" charset="0"/>
              </a:rPr>
              <a:pPr/>
              <a:t>9</a:t>
            </a:fld>
            <a:endParaRPr lang="en-CA">
              <a:latin typeface="Arial" pitchFamily="34" charset="0"/>
              <a:cs typeface="Arial" pitchFamily="34"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Slide Image Placeholder 1"/>
          <p:cNvSpPr>
            <a:spLocks noGrp="1" noRot="1" noChangeAspect="1" noTextEdit="1"/>
          </p:cNvSpPr>
          <p:nvPr>
            <p:ph type="sldImg"/>
          </p:nvPr>
        </p:nvSpPr>
        <p:spPr bwMode="auto">
          <a:noFill/>
          <a:ln>
            <a:solidFill>
              <a:srgbClr val="000000"/>
            </a:solidFill>
            <a:miter lim="800000"/>
            <a:headEnd/>
            <a:tailEnd/>
          </a:ln>
        </p:spPr>
      </p:sp>
      <p:sp>
        <p:nvSpPr>
          <p:cNvPr id="2867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867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B3BE334-6F1F-47DB-B661-5691A717DC0C}" type="slidenum">
              <a:rPr lang="en-US">
                <a:latin typeface="Arial" pitchFamily="34" charset="0"/>
                <a:cs typeface="Arial" pitchFamily="34" charset="0"/>
              </a:rPr>
              <a:pPr/>
              <a:t>90</a:t>
            </a:fld>
            <a:endParaRPr lang="en-US">
              <a:latin typeface="Arial" pitchFamily="34" charset="0"/>
              <a:cs typeface="Arial" pitchFamily="34"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Slide Image Placeholder 1"/>
          <p:cNvSpPr>
            <a:spLocks noGrp="1" noRot="1" noChangeAspect="1" noTextEdit="1"/>
          </p:cNvSpPr>
          <p:nvPr>
            <p:ph type="sldImg"/>
          </p:nvPr>
        </p:nvSpPr>
        <p:spPr bwMode="auto">
          <a:noFill/>
          <a:ln>
            <a:solidFill>
              <a:srgbClr val="000000"/>
            </a:solidFill>
            <a:miter lim="800000"/>
            <a:headEnd/>
            <a:tailEnd/>
          </a:ln>
        </p:spPr>
      </p:sp>
      <p:sp>
        <p:nvSpPr>
          <p:cNvPr id="2877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877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EF2F570-5580-4DD0-8D53-7A45460A49FC}" type="slidenum">
              <a:rPr lang="en-US">
                <a:latin typeface="Arial" pitchFamily="34" charset="0"/>
                <a:cs typeface="Arial" pitchFamily="34" charset="0"/>
              </a:rPr>
              <a:pPr/>
              <a:t>91</a:t>
            </a:fld>
            <a:endParaRPr lang="en-US">
              <a:latin typeface="Arial" pitchFamily="34" charset="0"/>
              <a:cs typeface="Arial" pitchFamily="34"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Image Placeholder 1"/>
          <p:cNvSpPr>
            <a:spLocks noGrp="1" noRot="1" noChangeAspect="1" noTextEdit="1"/>
          </p:cNvSpPr>
          <p:nvPr>
            <p:ph type="sldImg"/>
          </p:nvPr>
        </p:nvSpPr>
        <p:spPr bwMode="auto">
          <a:noFill/>
          <a:ln>
            <a:solidFill>
              <a:srgbClr val="000000"/>
            </a:solidFill>
            <a:miter lim="800000"/>
            <a:headEnd/>
            <a:tailEnd/>
          </a:ln>
        </p:spPr>
      </p:sp>
      <p:sp>
        <p:nvSpPr>
          <p:cNvPr id="2887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887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ABBF2E7-ACF3-46FD-86DD-19B914CD64DA}" type="slidenum">
              <a:rPr lang="en-US">
                <a:latin typeface="Arial" pitchFamily="34" charset="0"/>
                <a:cs typeface="Arial" pitchFamily="34" charset="0"/>
              </a:rPr>
              <a:pPr/>
              <a:t>92</a:t>
            </a:fld>
            <a:endParaRPr lang="en-US">
              <a:latin typeface="Arial" pitchFamily="34" charset="0"/>
              <a:cs typeface="Arial" pitchFamily="34"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lide Image Placeholder 1"/>
          <p:cNvSpPr>
            <a:spLocks noGrp="1" noRot="1" noChangeAspect="1" noTextEdit="1"/>
          </p:cNvSpPr>
          <p:nvPr>
            <p:ph type="sldImg"/>
          </p:nvPr>
        </p:nvSpPr>
        <p:spPr bwMode="auto">
          <a:noFill/>
          <a:ln>
            <a:solidFill>
              <a:srgbClr val="000000"/>
            </a:solidFill>
            <a:miter lim="800000"/>
            <a:headEnd/>
            <a:tailEnd/>
          </a:ln>
        </p:spPr>
      </p:sp>
      <p:sp>
        <p:nvSpPr>
          <p:cNvPr id="2897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89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CDD5EBD-62F4-4EFD-82B1-43B072C1EDE6}" type="slidenum">
              <a:rPr lang="en-US">
                <a:latin typeface="Arial" pitchFamily="34" charset="0"/>
                <a:cs typeface="Arial" pitchFamily="34" charset="0"/>
              </a:rPr>
              <a:pPr/>
              <a:t>93</a:t>
            </a:fld>
            <a:endParaRPr lang="en-US">
              <a:latin typeface="Arial" pitchFamily="34" charset="0"/>
              <a:cs typeface="Arial" pitchFamily="34"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Slide Image Placeholder 1"/>
          <p:cNvSpPr>
            <a:spLocks noGrp="1" noRot="1" noChangeAspect="1" noTextEdit="1"/>
          </p:cNvSpPr>
          <p:nvPr>
            <p:ph type="sldImg"/>
          </p:nvPr>
        </p:nvSpPr>
        <p:spPr bwMode="auto">
          <a:noFill/>
          <a:ln>
            <a:solidFill>
              <a:srgbClr val="000000"/>
            </a:solidFill>
            <a:miter lim="800000"/>
            <a:headEnd/>
            <a:tailEnd/>
          </a:ln>
        </p:spPr>
      </p:sp>
      <p:sp>
        <p:nvSpPr>
          <p:cNvPr id="2908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908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AAF7245-5C26-42AA-883C-24E417DDD2BF}" type="slidenum">
              <a:rPr lang="en-US">
                <a:latin typeface="Arial" pitchFamily="34" charset="0"/>
                <a:cs typeface="Arial" pitchFamily="34" charset="0"/>
              </a:rPr>
              <a:pPr/>
              <a:t>94</a:t>
            </a:fld>
            <a:endParaRPr lang="en-US">
              <a:latin typeface="Arial" pitchFamily="34" charset="0"/>
              <a:cs typeface="Arial" pitchFamily="34"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p:cNvSpPr>
            <a:spLocks noGrp="1" noRot="1" noChangeAspect="1" noTextEdit="1"/>
          </p:cNvSpPr>
          <p:nvPr>
            <p:ph type="sldImg"/>
          </p:nvPr>
        </p:nvSpPr>
        <p:spPr bwMode="auto">
          <a:noFill/>
          <a:ln>
            <a:solidFill>
              <a:srgbClr val="000000"/>
            </a:solidFill>
            <a:miter lim="800000"/>
            <a:headEnd/>
            <a:tailEnd/>
          </a:ln>
        </p:spPr>
      </p:sp>
      <p:sp>
        <p:nvSpPr>
          <p:cNvPr id="291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918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D24C17B-D6E6-4F7E-B1E7-55D7EF009BB8}" type="slidenum">
              <a:rPr lang="en-US">
                <a:latin typeface="Arial" pitchFamily="34" charset="0"/>
                <a:cs typeface="Arial" pitchFamily="34" charset="0"/>
              </a:rPr>
              <a:pPr/>
              <a:t>95</a:t>
            </a:fld>
            <a:endParaRPr lang="en-US">
              <a:latin typeface="Arial" pitchFamily="34" charset="0"/>
              <a:cs typeface="Arial" pitchFamily="34"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lide Image Placeholder 1"/>
          <p:cNvSpPr>
            <a:spLocks noGrp="1" noRot="1" noChangeAspect="1" noTextEdit="1"/>
          </p:cNvSpPr>
          <p:nvPr>
            <p:ph type="sldImg"/>
          </p:nvPr>
        </p:nvSpPr>
        <p:spPr bwMode="auto">
          <a:noFill/>
          <a:ln>
            <a:solidFill>
              <a:srgbClr val="000000"/>
            </a:solidFill>
            <a:miter lim="800000"/>
            <a:headEnd/>
            <a:tailEnd/>
          </a:ln>
        </p:spPr>
      </p:sp>
      <p:sp>
        <p:nvSpPr>
          <p:cNvPr id="2928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928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CBADD93-2E84-4B70-8A7C-64E45DB4FFA4}" type="slidenum">
              <a:rPr lang="en-CA">
                <a:latin typeface="Arial" pitchFamily="34" charset="0"/>
                <a:cs typeface="Arial" pitchFamily="34" charset="0"/>
              </a:rPr>
              <a:pPr/>
              <a:t>96</a:t>
            </a:fld>
            <a:endParaRPr lang="en-CA">
              <a:latin typeface="Arial" pitchFamily="34" charset="0"/>
              <a:cs typeface="Arial" pitchFamily="34"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Image Placeholder 1"/>
          <p:cNvSpPr>
            <a:spLocks noGrp="1" noRot="1" noChangeAspect="1" noTextEdit="1"/>
          </p:cNvSpPr>
          <p:nvPr>
            <p:ph type="sldImg"/>
          </p:nvPr>
        </p:nvSpPr>
        <p:spPr bwMode="auto">
          <a:noFill/>
          <a:ln>
            <a:solidFill>
              <a:srgbClr val="000000"/>
            </a:solidFill>
            <a:miter lim="800000"/>
            <a:headEnd/>
            <a:tailEnd/>
          </a:ln>
        </p:spPr>
      </p:sp>
      <p:sp>
        <p:nvSpPr>
          <p:cNvPr id="2938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938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B047E3B-2DB0-4C1D-825C-A2960FF32C4B}" type="slidenum">
              <a:rPr lang="en-US">
                <a:latin typeface="Arial" pitchFamily="34" charset="0"/>
                <a:cs typeface="Arial" pitchFamily="34" charset="0"/>
              </a:rPr>
              <a:pPr/>
              <a:t>97</a:t>
            </a:fld>
            <a:endParaRPr lang="en-US">
              <a:latin typeface="Arial" pitchFamily="34" charset="0"/>
              <a:cs typeface="Arial" pitchFamily="34"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Slide Image Placeholder 1"/>
          <p:cNvSpPr>
            <a:spLocks noGrp="1" noRot="1" noChangeAspect="1" noTextEdit="1"/>
          </p:cNvSpPr>
          <p:nvPr>
            <p:ph type="sldImg"/>
          </p:nvPr>
        </p:nvSpPr>
        <p:spPr bwMode="auto">
          <a:noFill/>
          <a:ln>
            <a:solidFill>
              <a:srgbClr val="000000"/>
            </a:solidFill>
            <a:miter lim="800000"/>
            <a:headEnd/>
            <a:tailEnd/>
          </a:ln>
        </p:spPr>
      </p:sp>
      <p:sp>
        <p:nvSpPr>
          <p:cNvPr id="2949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94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0316B82-EB4D-4ABA-BC1D-D23920283B67}" type="slidenum">
              <a:rPr lang="en-US">
                <a:latin typeface="Arial" pitchFamily="34" charset="0"/>
                <a:cs typeface="Arial" pitchFamily="34" charset="0"/>
              </a:rPr>
              <a:pPr/>
              <a:t>98</a:t>
            </a:fld>
            <a:endParaRPr lang="en-US">
              <a:latin typeface="Arial" pitchFamily="34" charset="0"/>
              <a:cs typeface="Arial" pitchFamily="34"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Slide Image Placeholder 1"/>
          <p:cNvSpPr>
            <a:spLocks noGrp="1" noRot="1" noChangeAspect="1" noTextEdit="1"/>
          </p:cNvSpPr>
          <p:nvPr>
            <p:ph type="sldImg"/>
          </p:nvPr>
        </p:nvSpPr>
        <p:spPr bwMode="auto">
          <a:noFill/>
          <a:ln>
            <a:solidFill>
              <a:srgbClr val="000000"/>
            </a:solidFill>
            <a:miter lim="800000"/>
            <a:headEnd/>
            <a:tailEnd/>
          </a:ln>
        </p:spPr>
      </p:sp>
      <p:sp>
        <p:nvSpPr>
          <p:cNvPr id="2959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95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EE50CA1-CA85-4ECE-904E-929226D481ED}" type="slidenum">
              <a:rPr lang="en-US">
                <a:latin typeface="Arial" pitchFamily="34" charset="0"/>
                <a:cs typeface="Arial" pitchFamily="34" charset="0"/>
              </a:rPr>
              <a:pPr/>
              <a:t>99</a:t>
            </a:fld>
            <a:endParaRPr lang="en-US">
              <a:latin typeface="Arial" pitchFamily="34" charset="0"/>
              <a:cs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B5ACAD3A-5968-48EB-86FF-DF3192487937}" type="datetimeFigureOut">
              <a:rPr lang="en-CA"/>
              <a:pPr>
                <a:defRPr/>
              </a:pPr>
              <a:t>31/03/2011</a:t>
            </a:fld>
            <a:endParaRPr lang="en-CA" dirty="0"/>
          </a:p>
        </p:txBody>
      </p:sp>
      <p:sp>
        <p:nvSpPr>
          <p:cNvPr id="5" name="Footer Placeholder 4"/>
          <p:cNvSpPr>
            <a:spLocks noGrp="1"/>
          </p:cNvSpPr>
          <p:nvPr>
            <p:ph type="ftr" sz="quarter" idx="11"/>
          </p:nvPr>
        </p:nvSpPr>
        <p:spPr/>
        <p:txBody>
          <a:bodyPr/>
          <a:lstStyle>
            <a:lvl1pPr>
              <a:defRPr/>
            </a:lvl1pPr>
          </a:lstStyle>
          <a:p>
            <a:pPr>
              <a:defRPr/>
            </a:pPr>
            <a:endParaRPr lang="en-CA"/>
          </a:p>
        </p:txBody>
      </p:sp>
      <p:sp>
        <p:nvSpPr>
          <p:cNvPr id="6" name="Slide Number Placeholder 5"/>
          <p:cNvSpPr>
            <a:spLocks noGrp="1"/>
          </p:cNvSpPr>
          <p:nvPr>
            <p:ph type="sldNum" sz="quarter" idx="12"/>
          </p:nvPr>
        </p:nvSpPr>
        <p:spPr/>
        <p:txBody>
          <a:bodyPr/>
          <a:lstStyle>
            <a:lvl1pPr>
              <a:defRPr/>
            </a:lvl1pPr>
          </a:lstStyle>
          <a:p>
            <a:pPr>
              <a:defRPr/>
            </a:pPr>
            <a:fld id="{6A212313-B86E-4765-93C5-ACB5B667844D}" type="slidenum">
              <a:rPr lang="en-CA"/>
              <a:pPr>
                <a:defRPr/>
              </a:pPr>
              <a:t>‹#›</a:t>
            </a:fld>
            <a:endParaRPr lang="en-CA"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C4EF03F-2F39-4029-B781-57C44ECC5356}" type="datetimeFigureOut">
              <a:rPr lang="en-CA"/>
              <a:pPr>
                <a:defRPr/>
              </a:pPr>
              <a:t>31/03/2011</a:t>
            </a:fld>
            <a:endParaRPr lang="en-CA" dirty="0"/>
          </a:p>
        </p:txBody>
      </p:sp>
      <p:sp>
        <p:nvSpPr>
          <p:cNvPr id="5" name="Footer Placeholder 4"/>
          <p:cNvSpPr>
            <a:spLocks noGrp="1"/>
          </p:cNvSpPr>
          <p:nvPr>
            <p:ph type="ftr" sz="quarter" idx="11"/>
          </p:nvPr>
        </p:nvSpPr>
        <p:spPr/>
        <p:txBody>
          <a:bodyPr/>
          <a:lstStyle>
            <a:lvl1pPr>
              <a:defRPr/>
            </a:lvl1pPr>
          </a:lstStyle>
          <a:p>
            <a:pPr>
              <a:defRPr/>
            </a:pPr>
            <a:endParaRPr lang="en-CA"/>
          </a:p>
        </p:txBody>
      </p:sp>
      <p:sp>
        <p:nvSpPr>
          <p:cNvPr id="6" name="Slide Number Placeholder 5"/>
          <p:cNvSpPr>
            <a:spLocks noGrp="1"/>
          </p:cNvSpPr>
          <p:nvPr>
            <p:ph type="sldNum" sz="quarter" idx="12"/>
          </p:nvPr>
        </p:nvSpPr>
        <p:spPr/>
        <p:txBody>
          <a:bodyPr/>
          <a:lstStyle>
            <a:lvl1pPr>
              <a:defRPr/>
            </a:lvl1pPr>
          </a:lstStyle>
          <a:p>
            <a:pPr>
              <a:defRPr/>
            </a:pPr>
            <a:fld id="{98B3F06C-E65A-4046-B7DB-3D126FB3468E}" type="slidenum">
              <a:rPr lang="en-CA"/>
              <a:pPr>
                <a:defRPr/>
              </a:pPr>
              <a:t>‹#›</a:t>
            </a:fld>
            <a:endParaRPr lang="en-CA"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A53EA6C-65E7-4395-A426-9149DCD4D145}" type="datetimeFigureOut">
              <a:rPr lang="en-CA"/>
              <a:pPr>
                <a:defRPr/>
              </a:pPr>
              <a:t>31/03/2011</a:t>
            </a:fld>
            <a:endParaRPr lang="en-CA" dirty="0"/>
          </a:p>
        </p:txBody>
      </p:sp>
      <p:sp>
        <p:nvSpPr>
          <p:cNvPr id="5" name="Footer Placeholder 4"/>
          <p:cNvSpPr>
            <a:spLocks noGrp="1"/>
          </p:cNvSpPr>
          <p:nvPr>
            <p:ph type="ftr" sz="quarter" idx="11"/>
          </p:nvPr>
        </p:nvSpPr>
        <p:spPr/>
        <p:txBody>
          <a:bodyPr/>
          <a:lstStyle>
            <a:lvl1pPr>
              <a:defRPr/>
            </a:lvl1pPr>
          </a:lstStyle>
          <a:p>
            <a:pPr>
              <a:defRPr/>
            </a:pPr>
            <a:endParaRPr lang="en-CA"/>
          </a:p>
        </p:txBody>
      </p:sp>
      <p:sp>
        <p:nvSpPr>
          <p:cNvPr id="6" name="Slide Number Placeholder 5"/>
          <p:cNvSpPr>
            <a:spLocks noGrp="1"/>
          </p:cNvSpPr>
          <p:nvPr>
            <p:ph type="sldNum" sz="quarter" idx="12"/>
          </p:nvPr>
        </p:nvSpPr>
        <p:spPr/>
        <p:txBody>
          <a:bodyPr/>
          <a:lstStyle>
            <a:lvl1pPr>
              <a:defRPr/>
            </a:lvl1pPr>
          </a:lstStyle>
          <a:p>
            <a:pPr>
              <a:defRPr/>
            </a:pPr>
            <a:fld id="{A67B65C1-0DCB-4BF7-92F9-95EC267C1261}" type="slidenum">
              <a:rPr lang="en-CA"/>
              <a:pPr>
                <a:defRPr/>
              </a:pPr>
              <a:t>‹#›</a:t>
            </a:fld>
            <a:endParaRPr lang="en-CA"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8313" y="438150"/>
            <a:ext cx="8351837" cy="6477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196975"/>
            <a:ext cx="4038600" cy="5127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96975"/>
            <a:ext cx="4038600" cy="5127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327025" y="6381750"/>
            <a:ext cx="2514600" cy="304800"/>
          </a:xfrm>
        </p:spPr>
        <p:txBody>
          <a:bodyPr/>
          <a:lstStyle>
            <a:lvl1pPr>
              <a:defRPr/>
            </a:lvl1pPr>
          </a:lstStyle>
          <a:p>
            <a:pPr>
              <a:defRPr/>
            </a:pPr>
            <a:endParaRPr lang="en-US" altLang="ko-KR"/>
          </a:p>
        </p:txBody>
      </p:sp>
      <p:sp>
        <p:nvSpPr>
          <p:cNvPr id="6" name="Footer Placeholder 5"/>
          <p:cNvSpPr>
            <a:spLocks noGrp="1"/>
          </p:cNvSpPr>
          <p:nvPr>
            <p:ph type="ftr" sz="quarter" idx="11"/>
          </p:nvPr>
        </p:nvSpPr>
        <p:spPr>
          <a:xfrm>
            <a:off x="6588125" y="360363"/>
            <a:ext cx="2247900" cy="304800"/>
          </a:xfrm>
        </p:spPr>
        <p:txBody>
          <a:bodyPr/>
          <a:lstStyle>
            <a:lvl1pPr>
              <a:defRPr/>
            </a:lvl1pPr>
          </a:lstStyle>
          <a:p>
            <a:pPr>
              <a:defRPr/>
            </a:pPr>
            <a:endParaRPr lang="en-US" altLang="ko-KR"/>
          </a:p>
        </p:txBody>
      </p:sp>
      <p:sp>
        <p:nvSpPr>
          <p:cNvPr id="7" name="Slide Number Placeholder 6"/>
          <p:cNvSpPr>
            <a:spLocks noGrp="1"/>
          </p:cNvSpPr>
          <p:nvPr>
            <p:ph type="sldNum" sz="quarter" idx="12"/>
          </p:nvPr>
        </p:nvSpPr>
        <p:spPr>
          <a:xfrm>
            <a:off x="3375025" y="6397625"/>
            <a:ext cx="2133600" cy="304800"/>
          </a:xfrm>
        </p:spPr>
        <p:txBody>
          <a:bodyPr/>
          <a:lstStyle>
            <a:lvl1pPr>
              <a:defRPr/>
            </a:lvl1pPr>
          </a:lstStyle>
          <a:p>
            <a:pPr>
              <a:defRPr/>
            </a:pPr>
            <a:fld id="{A02A007E-602D-42E2-807F-4DDB2FBB3F53}" type="slidenum">
              <a:rPr lang="ko-KR" altLang="en-US"/>
              <a:pPr>
                <a:defRPr/>
              </a:pPr>
              <a:t>‹#›</a:t>
            </a:fld>
            <a:endParaRPr lang="en-US" altLang="ko-K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lvl1pPr>
              <a:defRPr/>
            </a:lvl1pPr>
          </a:lstStyle>
          <a:p>
            <a:pPr>
              <a:defRPr/>
            </a:pPr>
            <a:fld id="{7B85890F-AA92-4764-B920-B7D15986B240}" type="datetimeFigureOut">
              <a:rPr lang="en-CA"/>
              <a:pPr>
                <a:defRPr/>
              </a:pPr>
              <a:t>31/03/2011</a:t>
            </a:fld>
            <a:endParaRPr lang="en-CA" dirty="0"/>
          </a:p>
        </p:txBody>
      </p:sp>
      <p:sp>
        <p:nvSpPr>
          <p:cNvPr id="5" name="Footer Placeholder 4"/>
          <p:cNvSpPr>
            <a:spLocks noGrp="1"/>
          </p:cNvSpPr>
          <p:nvPr>
            <p:ph type="ftr" sz="quarter" idx="11"/>
          </p:nvPr>
        </p:nvSpPr>
        <p:spPr/>
        <p:txBody>
          <a:bodyPr/>
          <a:lstStyle>
            <a:lvl1pPr>
              <a:defRPr/>
            </a:lvl1pPr>
          </a:lstStyle>
          <a:p>
            <a:pPr>
              <a:defRPr/>
            </a:pPr>
            <a:endParaRPr lang="en-CA"/>
          </a:p>
        </p:txBody>
      </p:sp>
      <p:sp>
        <p:nvSpPr>
          <p:cNvPr id="6" name="Slide Number Placeholder 5"/>
          <p:cNvSpPr>
            <a:spLocks noGrp="1"/>
          </p:cNvSpPr>
          <p:nvPr>
            <p:ph type="sldNum" sz="quarter" idx="12"/>
          </p:nvPr>
        </p:nvSpPr>
        <p:spPr/>
        <p:txBody>
          <a:bodyPr/>
          <a:lstStyle>
            <a:lvl1pPr>
              <a:defRPr/>
            </a:lvl1pPr>
          </a:lstStyle>
          <a:p>
            <a:pPr>
              <a:defRPr/>
            </a:pPr>
            <a:fld id="{7E4505E0-41CE-426F-BBF9-9452BD536FDB}" type="slidenum">
              <a:rPr lang="en-CA"/>
              <a:pPr>
                <a:defRPr/>
              </a:pPr>
              <a:t>‹#›</a:t>
            </a:fld>
            <a:endParaRPr lang="en-CA"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Oval 3"/>
          <p:cNvSpPr/>
          <p:nvPr/>
        </p:nvSpPr>
        <p:spPr>
          <a:xfrm>
            <a:off x="4495800"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Oval 4"/>
          <p:cNvSpPr/>
          <p:nvPr/>
        </p:nvSpPr>
        <p:spPr>
          <a:xfrm>
            <a:off x="4695825"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Oval 5"/>
          <p:cNvSpPr/>
          <p:nvPr/>
        </p:nvSpPr>
        <p:spPr>
          <a:xfrm>
            <a:off x="4297363" y="3924300"/>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722313" y="1371600"/>
            <a:ext cx="7772400" cy="2505075"/>
          </a:xfrm>
        </p:spPr>
        <p:txBody>
          <a:bodyPr/>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10"/>
          </p:nvPr>
        </p:nvSpPr>
        <p:spPr/>
        <p:txBody>
          <a:bodyPr/>
          <a:lstStyle>
            <a:lvl1pPr>
              <a:defRPr/>
            </a:lvl1pPr>
          </a:lstStyle>
          <a:p>
            <a:pPr>
              <a:defRPr/>
            </a:pPr>
            <a:fld id="{300CD363-3B6D-4627-9438-36C3BE6EA7BB}" type="datetimeFigureOut">
              <a:rPr lang="en-CA"/>
              <a:pPr>
                <a:defRPr/>
              </a:pPr>
              <a:t>31/03/2011</a:t>
            </a:fld>
            <a:endParaRPr lang="en-CA" dirty="0"/>
          </a:p>
        </p:txBody>
      </p:sp>
      <p:sp>
        <p:nvSpPr>
          <p:cNvPr id="8" name="Footer Placeholder 4"/>
          <p:cNvSpPr>
            <a:spLocks noGrp="1"/>
          </p:cNvSpPr>
          <p:nvPr>
            <p:ph type="ftr" sz="quarter" idx="11"/>
          </p:nvPr>
        </p:nvSpPr>
        <p:spPr/>
        <p:txBody>
          <a:bodyPr/>
          <a:lstStyle>
            <a:lvl1pPr>
              <a:defRPr/>
            </a:lvl1pPr>
          </a:lstStyle>
          <a:p>
            <a:pPr>
              <a:defRPr/>
            </a:pPr>
            <a:endParaRPr lang="en-CA"/>
          </a:p>
        </p:txBody>
      </p:sp>
      <p:sp>
        <p:nvSpPr>
          <p:cNvPr id="9" name="Slide Number Placeholder 5"/>
          <p:cNvSpPr>
            <a:spLocks noGrp="1"/>
          </p:cNvSpPr>
          <p:nvPr>
            <p:ph type="sldNum" sz="quarter" idx="12"/>
          </p:nvPr>
        </p:nvSpPr>
        <p:spPr/>
        <p:txBody>
          <a:bodyPr/>
          <a:lstStyle>
            <a:lvl1pPr>
              <a:defRPr/>
            </a:lvl1pPr>
          </a:lstStyle>
          <a:p>
            <a:pPr>
              <a:defRPr/>
            </a:pPr>
            <a:fld id="{253F5982-B0AA-4A9D-999E-AF77B50F55A5}" type="slidenum">
              <a:rPr lang="en-CA"/>
              <a:pPr>
                <a:defRPr/>
              </a:pPr>
              <a:t>‹#›</a:t>
            </a:fld>
            <a:endParaRPr lang="en-CA"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4"/>
          </p:nvPr>
        </p:nvSpPr>
        <p:spPr/>
        <p:txBody>
          <a:bodyPr/>
          <a:lstStyle>
            <a:lvl1pPr>
              <a:defRPr/>
            </a:lvl1pPr>
          </a:lstStyle>
          <a:p>
            <a:pPr>
              <a:defRPr/>
            </a:pPr>
            <a:fld id="{6D6251FA-D329-44BD-9B1A-AA50597B7ACC}" type="datetimeFigureOut">
              <a:rPr lang="en-CA"/>
              <a:pPr>
                <a:defRPr/>
              </a:pPr>
              <a:t>31/03/2011</a:t>
            </a:fld>
            <a:endParaRPr lang="en-CA" dirty="0"/>
          </a:p>
        </p:txBody>
      </p:sp>
      <p:sp>
        <p:nvSpPr>
          <p:cNvPr id="6" name="Footer Placeholder 4"/>
          <p:cNvSpPr>
            <a:spLocks noGrp="1"/>
          </p:cNvSpPr>
          <p:nvPr>
            <p:ph type="ftr" sz="quarter" idx="15"/>
          </p:nvPr>
        </p:nvSpPr>
        <p:spPr/>
        <p:txBody>
          <a:bodyPr/>
          <a:lstStyle>
            <a:lvl1pPr>
              <a:defRPr/>
            </a:lvl1pPr>
          </a:lstStyle>
          <a:p>
            <a:pPr>
              <a:defRPr/>
            </a:pPr>
            <a:endParaRPr lang="en-CA"/>
          </a:p>
        </p:txBody>
      </p:sp>
      <p:sp>
        <p:nvSpPr>
          <p:cNvPr id="7" name="Slide Number Placeholder 5"/>
          <p:cNvSpPr>
            <a:spLocks noGrp="1"/>
          </p:cNvSpPr>
          <p:nvPr>
            <p:ph type="sldNum" sz="quarter" idx="16"/>
          </p:nvPr>
        </p:nvSpPr>
        <p:spPr/>
        <p:txBody>
          <a:bodyPr/>
          <a:lstStyle>
            <a:lvl1pPr>
              <a:defRPr/>
            </a:lvl1pPr>
          </a:lstStyle>
          <a:p>
            <a:pPr>
              <a:defRPr/>
            </a:pPr>
            <a:fld id="{DF58AF0E-16E6-4182-8F63-DC1D393E9EDC}" type="slidenum">
              <a:rPr lang="en-CA"/>
              <a:pPr>
                <a:defRPr/>
              </a:pPr>
              <a:t>‹#›</a:t>
            </a:fld>
            <a:endParaRPr lang="en-CA"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1" name="Content Placeholder 10"/>
          <p:cNvSpPr>
            <a:spLocks noGrp="1"/>
          </p:cNvSpPr>
          <p:nvPr>
            <p:ph sz="quarter" idx="13"/>
          </p:nvPr>
        </p:nvSpPr>
        <p:spPr>
          <a:xfrm>
            <a:off x="457200" y="2212848"/>
            <a:ext cx="4041648"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5"/>
          </p:nvPr>
        </p:nvSpPr>
        <p:spPr/>
        <p:txBody>
          <a:bodyPr/>
          <a:lstStyle>
            <a:lvl1pPr>
              <a:defRPr/>
            </a:lvl1pPr>
          </a:lstStyle>
          <a:p>
            <a:pPr>
              <a:defRPr/>
            </a:pPr>
            <a:fld id="{A87DBB4C-045F-4C96-9BE0-D03C92EBA88F}" type="datetimeFigureOut">
              <a:rPr lang="en-CA"/>
              <a:pPr>
                <a:defRPr/>
              </a:pPr>
              <a:t>31/03/2011</a:t>
            </a:fld>
            <a:endParaRPr lang="en-CA" dirty="0"/>
          </a:p>
        </p:txBody>
      </p:sp>
      <p:sp>
        <p:nvSpPr>
          <p:cNvPr id="8" name="Footer Placeholder 4"/>
          <p:cNvSpPr>
            <a:spLocks noGrp="1"/>
          </p:cNvSpPr>
          <p:nvPr>
            <p:ph type="ftr" sz="quarter" idx="16"/>
          </p:nvPr>
        </p:nvSpPr>
        <p:spPr/>
        <p:txBody>
          <a:bodyPr/>
          <a:lstStyle>
            <a:lvl1pPr>
              <a:defRPr/>
            </a:lvl1pPr>
          </a:lstStyle>
          <a:p>
            <a:pPr>
              <a:defRPr/>
            </a:pPr>
            <a:endParaRPr lang="en-CA"/>
          </a:p>
        </p:txBody>
      </p:sp>
      <p:sp>
        <p:nvSpPr>
          <p:cNvPr id="9" name="Slide Number Placeholder 5"/>
          <p:cNvSpPr>
            <a:spLocks noGrp="1"/>
          </p:cNvSpPr>
          <p:nvPr>
            <p:ph type="sldNum" sz="quarter" idx="17"/>
          </p:nvPr>
        </p:nvSpPr>
        <p:spPr/>
        <p:txBody>
          <a:bodyPr/>
          <a:lstStyle>
            <a:lvl1pPr>
              <a:defRPr/>
            </a:lvl1pPr>
          </a:lstStyle>
          <a:p>
            <a:pPr>
              <a:defRPr/>
            </a:pPr>
            <a:fld id="{F2B80066-4E89-448C-9DD9-DC8092611F5E}" type="slidenum">
              <a:rPr lang="en-CA"/>
              <a:pPr>
                <a:defRPr/>
              </a:pPr>
              <a:t>‹#›</a:t>
            </a:fld>
            <a:endParaRPr lang="en-CA"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3A3C26CA-EC4B-4A3E-8547-A334C1DAD552}" type="datetimeFigureOut">
              <a:rPr lang="en-CA"/>
              <a:pPr>
                <a:defRPr/>
              </a:pPr>
              <a:t>31/03/2011</a:t>
            </a:fld>
            <a:endParaRPr lang="en-CA" dirty="0"/>
          </a:p>
        </p:txBody>
      </p:sp>
      <p:sp>
        <p:nvSpPr>
          <p:cNvPr id="4" name="Footer Placeholder 4"/>
          <p:cNvSpPr>
            <a:spLocks noGrp="1"/>
          </p:cNvSpPr>
          <p:nvPr>
            <p:ph type="ftr" sz="quarter" idx="11"/>
          </p:nvPr>
        </p:nvSpPr>
        <p:spPr/>
        <p:txBody>
          <a:bodyPr/>
          <a:lstStyle>
            <a:lvl1pPr>
              <a:defRPr/>
            </a:lvl1pPr>
          </a:lstStyle>
          <a:p>
            <a:pPr>
              <a:defRPr/>
            </a:pPr>
            <a:endParaRPr lang="en-CA"/>
          </a:p>
        </p:txBody>
      </p:sp>
      <p:sp>
        <p:nvSpPr>
          <p:cNvPr id="5" name="Slide Number Placeholder 5"/>
          <p:cNvSpPr>
            <a:spLocks noGrp="1"/>
          </p:cNvSpPr>
          <p:nvPr>
            <p:ph type="sldNum" sz="quarter" idx="12"/>
          </p:nvPr>
        </p:nvSpPr>
        <p:spPr/>
        <p:txBody>
          <a:bodyPr/>
          <a:lstStyle>
            <a:lvl1pPr>
              <a:defRPr/>
            </a:lvl1pPr>
          </a:lstStyle>
          <a:p>
            <a:pPr>
              <a:defRPr/>
            </a:pPr>
            <a:fld id="{A18BD357-BFCD-4223-8BEA-BCDB29D4B883}" type="slidenum">
              <a:rPr lang="en-CA"/>
              <a:pPr>
                <a:defRPr/>
              </a:pPr>
              <a:t>‹#›</a:t>
            </a:fld>
            <a:endParaRPr lang="en-CA"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03BE9AA-23CE-4A71-9F11-315BF109C10C}" type="datetimeFigureOut">
              <a:rPr lang="en-CA"/>
              <a:pPr>
                <a:defRPr/>
              </a:pPr>
              <a:t>31/03/2011</a:t>
            </a:fld>
            <a:endParaRPr lang="en-CA" dirty="0"/>
          </a:p>
        </p:txBody>
      </p:sp>
      <p:sp>
        <p:nvSpPr>
          <p:cNvPr id="3" name="Footer Placeholder 4"/>
          <p:cNvSpPr>
            <a:spLocks noGrp="1"/>
          </p:cNvSpPr>
          <p:nvPr>
            <p:ph type="ftr" sz="quarter" idx="11"/>
          </p:nvPr>
        </p:nvSpPr>
        <p:spPr/>
        <p:txBody>
          <a:bodyPr/>
          <a:lstStyle>
            <a:lvl1pPr>
              <a:defRPr/>
            </a:lvl1pPr>
          </a:lstStyle>
          <a:p>
            <a:pPr>
              <a:defRPr/>
            </a:pPr>
            <a:endParaRPr lang="en-CA"/>
          </a:p>
        </p:txBody>
      </p:sp>
      <p:sp>
        <p:nvSpPr>
          <p:cNvPr id="4" name="Slide Number Placeholder 5"/>
          <p:cNvSpPr>
            <a:spLocks noGrp="1"/>
          </p:cNvSpPr>
          <p:nvPr>
            <p:ph type="sldNum" sz="quarter" idx="12"/>
          </p:nvPr>
        </p:nvSpPr>
        <p:spPr/>
        <p:txBody>
          <a:bodyPr/>
          <a:lstStyle>
            <a:lvl1pPr>
              <a:defRPr/>
            </a:lvl1pPr>
          </a:lstStyle>
          <a:p>
            <a:pPr>
              <a:defRPr/>
            </a:pPr>
            <a:fld id="{69CC9B11-6BAC-41F8-A850-B6AB6DC72FC8}" type="slidenum">
              <a:rPr lang="en-CA"/>
              <a:pPr>
                <a:defRPr/>
              </a:pPr>
              <a:t>‹#›</a:t>
            </a:fld>
            <a:endParaRPr lang="en-CA"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A68D8CC-4684-4066-BC01-D8A3813B5911}" type="datetimeFigureOut">
              <a:rPr lang="en-CA"/>
              <a:pPr>
                <a:defRPr/>
              </a:pPr>
              <a:t>31/03/2011</a:t>
            </a:fld>
            <a:endParaRPr lang="en-CA" dirty="0"/>
          </a:p>
        </p:txBody>
      </p:sp>
      <p:sp>
        <p:nvSpPr>
          <p:cNvPr id="6" name="Footer Placeholder 4"/>
          <p:cNvSpPr>
            <a:spLocks noGrp="1"/>
          </p:cNvSpPr>
          <p:nvPr>
            <p:ph type="ftr" sz="quarter" idx="11"/>
          </p:nvPr>
        </p:nvSpPr>
        <p:spPr/>
        <p:txBody>
          <a:bodyPr/>
          <a:lstStyle>
            <a:lvl1pPr>
              <a:defRPr/>
            </a:lvl1pPr>
          </a:lstStyle>
          <a:p>
            <a:pPr>
              <a:defRPr/>
            </a:pPr>
            <a:endParaRPr lang="en-CA"/>
          </a:p>
        </p:txBody>
      </p:sp>
      <p:sp>
        <p:nvSpPr>
          <p:cNvPr id="7" name="Slide Number Placeholder 5"/>
          <p:cNvSpPr>
            <a:spLocks noGrp="1"/>
          </p:cNvSpPr>
          <p:nvPr>
            <p:ph type="sldNum" sz="quarter" idx="12"/>
          </p:nvPr>
        </p:nvSpPr>
        <p:spPr/>
        <p:txBody>
          <a:bodyPr/>
          <a:lstStyle>
            <a:lvl1pPr>
              <a:defRPr/>
            </a:lvl1pPr>
          </a:lstStyle>
          <a:p>
            <a:pPr>
              <a:defRPr/>
            </a:pPr>
            <a:fld id="{04139E91-EAC9-4ECE-A249-909717E59903}" type="slidenum">
              <a:rPr lang="en-CA"/>
              <a:pPr>
                <a:defRPr/>
              </a:pPr>
              <a:t>‹#›</a:t>
            </a:fld>
            <a:endParaRPr lang="en-CA"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rtlCol="0">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9211119-A216-45CC-BFB7-89C0C8C3752E}" type="datetimeFigureOut">
              <a:rPr lang="en-CA"/>
              <a:pPr>
                <a:defRPr/>
              </a:pPr>
              <a:t>31/03/2011</a:t>
            </a:fld>
            <a:endParaRPr lang="en-CA" dirty="0"/>
          </a:p>
        </p:txBody>
      </p:sp>
      <p:sp>
        <p:nvSpPr>
          <p:cNvPr id="6" name="Footer Placeholder 4"/>
          <p:cNvSpPr>
            <a:spLocks noGrp="1"/>
          </p:cNvSpPr>
          <p:nvPr>
            <p:ph type="ftr" sz="quarter" idx="11"/>
          </p:nvPr>
        </p:nvSpPr>
        <p:spPr/>
        <p:txBody>
          <a:bodyPr/>
          <a:lstStyle>
            <a:lvl1pPr>
              <a:defRPr/>
            </a:lvl1pPr>
          </a:lstStyle>
          <a:p>
            <a:pPr>
              <a:defRPr/>
            </a:pPr>
            <a:endParaRPr lang="en-CA"/>
          </a:p>
        </p:txBody>
      </p:sp>
      <p:sp>
        <p:nvSpPr>
          <p:cNvPr id="7" name="Slide Number Placeholder 5"/>
          <p:cNvSpPr>
            <a:spLocks noGrp="1"/>
          </p:cNvSpPr>
          <p:nvPr>
            <p:ph type="sldNum" sz="quarter" idx="12"/>
          </p:nvPr>
        </p:nvSpPr>
        <p:spPr/>
        <p:txBody>
          <a:bodyPr/>
          <a:lstStyle>
            <a:lvl1pPr>
              <a:defRPr/>
            </a:lvl1pPr>
          </a:lstStyle>
          <a:p>
            <a:pPr>
              <a:defRPr/>
            </a:pPr>
            <a:fld id="{9A62E128-C5F9-4F71-BD16-7FB239AE575B}" type="slidenum">
              <a:rPr lang="en-CA"/>
              <a:pPr>
                <a:defRPr/>
              </a:pPr>
              <a:t>‹#›</a:t>
            </a:fld>
            <a:endParaRPr lang="en-CA"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362700" y="6356350"/>
            <a:ext cx="2085975" cy="365125"/>
          </a:xfrm>
          <a:prstGeom prst="rect">
            <a:avLst/>
          </a:prstGeom>
        </p:spPr>
        <p:txBody>
          <a:bodyPr vert="horz" lIns="91440" tIns="45720" rIns="45720" bIns="45720" rtlCol="0" anchor="ctr"/>
          <a:lstStyle>
            <a:lvl1pPr algn="r">
              <a:defRPr sz="1200" smtClean="0">
                <a:solidFill>
                  <a:schemeClr val="tx1">
                    <a:lumMod val="65000"/>
                    <a:lumOff val="35000"/>
                  </a:schemeClr>
                </a:solidFill>
                <a:latin typeface="Century Gothic" pitchFamily="34" charset="0"/>
                <a:cs typeface="Arial" charset="0"/>
              </a:defRPr>
            </a:lvl1pPr>
          </a:lstStyle>
          <a:p>
            <a:pPr>
              <a:defRPr/>
            </a:pPr>
            <a:fld id="{6BF79052-6848-45C0-8524-9F3907EB9947}" type="datetimeFigureOut">
              <a:rPr lang="en-CA"/>
              <a:pPr>
                <a:defRPr/>
              </a:pPr>
              <a:t>31/03/2011</a:t>
            </a:fld>
            <a:endParaRPr lang="en-CA" dirty="0"/>
          </a:p>
        </p:txBody>
      </p:sp>
      <p:sp>
        <p:nvSpPr>
          <p:cNvPr id="5" name="Footer Placeholder 4"/>
          <p:cNvSpPr>
            <a:spLocks noGrp="1"/>
          </p:cNvSpPr>
          <p:nvPr>
            <p:ph type="ftr" sz="quarter" idx="3"/>
          </p:nvPr>
        </p:nvSpPr>
        <p:spPr>
          <a:xfrm>
            <a:off x="658813"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cs typeface="Arial" charset="0"/>
              </a:defRPr>
            </a:lvl1pPr>
          </a:lstStyle>
          <a:p>
            <a:pPr>
              <a:defRPr/>
            </a:pPr>
            <a:endParaRPr lang="en-CA"/>
          </a:p>
        </p:txBody>
      </p:sp>
      <p:sp>
        <p:nvSpPr>
          <p:cNvPr id="6" name="Slide Number Placeholder 5"/>
          <p:cNvSpPr>
            <a:spLocks noGrp="1"/>
          </p:cNvSpPr>
          <p:nvPr>
            <p:ph type="sldNum" sz="quarter" idx="4"/>
          </p:nvPr>
        </p:nvSpPr>
        <p:spPr>
          <a:xfrm>
            <a:off x="8543925" y="6356350"/>
            <a:ext cx="561975" cy="365125"/>
          </a:xfrm>
          <a:prstGeom prst="rect">
            <a:avLst/>
          </a:prstGeom>
        </p:spPr>
        <p:txBody>
          <a:bodyPr vert="horz" lIns="27432" tIns="45720" rIns="45720" bIns="45720" rtlCol="0" anchor="ctr"/>
          <a:lstStyle>
            <a:lvl1pPr algn="l">
              <a:defRPr sz="1200" smtClean="0">
                <a:solidFill>
                  <a:schemeClr val="tx1">
                    <a:lumMod val="65000"/>
                    <a:lumOff val="35000"/>
                  </a:schemeClr>
                </a:solidFill>
                <a:latin typeface="Century Gothic" pitchFamily="34" charset="0"/>
                <a:cs typeface="Arial" charset="0"/>
              </a:defRPr>
            </a:lvl1pPr>
          </a:lstStyle>
          <a:p>
            <a:pPr>
              <a:defRPr/>
            </a:pPr>
            <a:fld id="{DF961508-3098-4252-86E8-9C5BFE689FBB}" type="slidenum">
              <a:rPr lang="en-CA"/>
              <a:pPr>
                <a:defRPr/>
              </a:pPr>
              <a:t>‹#›</a:t>
            </a:fld>
            <a:endParaRPr lang="en-CA" dirty="0"/>
          </a:p>
        </p:txBody>
      </p:sp>
      <p:sp>
        <p:nvSpPr>
          <p:cNvPr id="7" name="Oval 6"/>
          <p:cNvSpPr/>
          <p:nvPr/>
        </p:nvSpPr>
        <p:spPr>
          <a:xfrm>
            <a:off x="8458200"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Oval 7"/>
          <p:cNvSpPr/>
          <p:nvPr/>
        </p:nvSpPr>
        <p:spPr>
          <a:xfrm>
            <a:off x="569913" y="6499225"/>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86"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7" r:id="rId12"/>
  </p:sldLayoutIdLst>
  <p:txStyles>
    <p:titleStyle>
      <a:lvl1pPr algn="ctr" rtl="0" fontAlgn="base">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j-ea"/>
          <a:cs typeface="+mj-cs"/>
        </a:defRPr>
      </a:lvl1pPr>
      <a:lvl2pPr algn="ctr" rtl="0" fontAlgn="base">
        <a:lnSpc>
          <a:spcPts val="5800"/>
        </a:lnSpc>
        <a:spcBef>
          <a:spcPct val="0"/>
        </a:spcBef>
        <a:spcAft>
          <a:spcPct val="0"/>
        </a:spcAft>
        <a:defRPr sz="5400">
          <a:solidFill>
            <a:schemeClr val="tx2"/>
          </a:solidFill>
          <a:latin typeface="Palatino Linotype" pitchFamily="18" charset="0"/>
        </a:defRPr>
      </a:lvl2pPr>
      <a:lvl3pPr algn="ctr" rtl="0" fontAlgn="base">
        <a:lnSpc>
          <a:spcPts val="5800"/>
        </a:lnSpc>
        <a:spcBef>
          <a:spcPct val="0"/>
        </a:spcBef>
        <a:spcAft>
          <a:spcPct val="0"/>
        </a:spcAft>
        <a:defRPr sz="5400">
          <a:solidFill>
            <a:schemeClr val="tx2"/>
          </a:solidFill>
          <a:latin typeface="Palatino Linotype" pitchFamily="18" charset="0"/>
        </a:defRPr>
      </a:lvl3pPr>
      <a:lvl4pPr algn="ctr" rtl="0" fontAlgn="base">
        <a:lnSpc>
          <a:spcPts val="5800"/>
        </a:lnSpc>
        <a:spcBef>
          <a:spcPct val="0"/>
        </a:spcBef>
        <a:spcAft>
          <a:spcPct val="0"/>
        </a:spcAft>
        <a:defRPr sz="5400">
          <a:solidFill>
            <a:schemeClr val="tx2"/>
          </a:solidFill>
          <a:latin typeface="Palatino Linotype" pitchFamily="18" charset="0"/>
        </a:defRPr>
      </a:lvl4pPr>
      <a:lvl5pPr algn="ctr" rtl="0" fontAlgn="base">
        <a:lnSpc>
          <a:spcPts val="5800"/>
        </a:lnSpc>
        <a:spcBef>
          <a:spcPct val="0"/>
        </a:spcBef>
        <a:spcAft>
          <a:spcPct val="0"/>
        </a:spcAft>
        <a:defRPr sz="5400">
          <a:solidFill>
            <a:schemeClr val="tx2"/>
          </a:solidFill>
          <a:latin typeface="Palatino Linotype" pitchFamily="18" charset="0"/>
        </a:defRPr>
      </a:lvl5pPr>
      <a:lvl6pPr marL="457200" algn="ctr" rtl="0" fontAlgn="base">
        <a:lnSpc>
          <a:spcPts val="5800"/>
        </a:lnSpc>
        <a:spcBef>
          <a:spcPct val="0"/>
        </a:spcBef>
        <a:spcAft>
          <a:spcPct val="0"/>
        </a:spcAft>
        <a:defRPr sz="5400">
          <a:solidFill>
            <a:schemeClr val="tx2"/>
          </a:solidFill>
          <a:latin typeface="Palatino Linotype" pitchFamily="18" charset="0"/>
        </a:defRPr>
      </a:lvl6pPr>
      <a:lvl7pPr marL="914400" algn="ctr" rtl="0" fontAlgn="base">
        <a:lnSpc>
          <a:spcPts val="5800"/>
        </a:lnSpc>
        <a:spcBef>
          <a:spcPct val="0"/>
        </a:spcBef>
        <a:spcAft>
          <a:spcPct val="0"/>
        </a:spcAft>
        <a:defRPr sz="5400">
          <a:solidFill>
            <a:schemeClr val="tx2"/>
          </a:solidFill>
          <a:latin typeface="Palatino Linotype" pitchFamily="18" charset="0"/>
        </a:defRPr>
      </a:lvl7pPr>
      <a:lvl8pPr marL="1371600" algn="ctr" rtl="0" fontAlgn="base">
        <a:lnSpc>
          <a:spcPts val="5800"/>
        </a:lnSpc>
        <a:spcBef>
          <a:spcPct val="0"/>
        </a:spcBef>
        <a:spcAft>
          <a:spcPct val="0"/>
        </a:spcAft>
        <a:defRPr sz="5400">
          <a:solidFill>
            <a:schemeClr val="tx2"/>
          </a:solidFill>
          <a:latin typeface="Palatino Linotype" pitchFamily="18" charset="0"/>
        </a:defRPr>
      </a:lvl8pPr>
      <a:lvl9pPr marL="1828800" algn="ctr" rtl="0" fontAlgn="base">
        <a:lnSpc>
          <a:spcPts val="5800"/>
        </a:lnSpc>
        <a:spcBef>
          <a:spcPct val="0"/>
        </a:spcBef>
        <a:spcAft>
          <a:spcPct val="0"/>
        </a:spcAft>
        <a:defRPr sz="5400">
          <a:solidFill>
            <a:schemeClr val="tx2"/>
          </a:solidFill>
          <a:latin typeface="Palatino Linotype" pitchFamily="18" charset="0"/>
        </a:defRPr>
      </a:lvl9pPr>
    </p:titleStyle>
    <p:bodyStyle>
      <a:lvl1pPr marL="342900" indent="-342900" algn="l" rtl="0" fontAlgn="base">
        <a:spcBef>
          <a:spcPct val="20000"/>
        </a:spcBef>
        <a:spcAft>
          <a:spcPct val="0"/>
        </a:spcAft>
        <a:buFont typeface="Arial" pitchFamily="34" charset="0"/>
        <a:buChar char="•"/>
        <a:defRPr sz="2400" kern="1200">
          <a:solidFill>
            <a:srgbClr val="7F7F7F"/>
          </a:solidFill>
          <a:latin typeface="+mj-lt"/>
          <a:ea typeface="+mn-ea"/>
          <a:cs typeface="+mn-cs"/>
        </a:defRPr>
      </a:lvl1pPr>
      <a:lvl2pPr marL="742950" indent="-285750" algn="l" rtl="0" fontAlgn="base">
        <a:spcBef>
          <a:spcPct val="20000"/>
        </a:spcBef>
        <a:spcAft>
          <a:spcPct val="0"/>
        </a:spcAft>
        <a:buFont typeface="Courier New" pitchFamily="49" charset="0"/>
        <a:buChar char="o"/>
        <a:defRPr sz="1600" kern="1200">
          <a:solidFill>
            <a:srgbClr val="7F7F7F"/>
          </a:solidFill>
          <a:latin typeface="+mj-lt"/>
          <a:ea typeface="+mn-ea"/>
          <a:cs typeface="+mn-cs"/>
        </a:defRPr>
      </a:lvl2pPr>
      <a:lvl3pPr marL="1143000" indent="-228600" algn="l" rtl="0" fontAlgn="base">
        <a:spcBef>
          <a:spcPct val="20000"/>
        </a:spcBef>
        <a:spcAft>
          <a:spcPct val="0"/>
        </a:spcAft>
        <a:buFont typeface="Arial" pitchFamily="34" charset="0"/>
        <a:buChar char="•"/>
        <a:defRPr sz="1600" kern="1200">
          <a:solidFill>
            <a:srgbClr val="7F7F7F"/>
          </a:solidFill>
          <a:latin typeface="+mj-lt"/>
          <a:ea typeface="+mn-ea"/>
          <a:cs typeface="+mn-cs"/>
        </a:defRPr>
      </a:lvl3pPr>
      <a:lvl4pPr marL="1600200" indent="-228600" algn="l" rtl="0" fontAlgn="base">
        <a:spcBef>
          <a:spcPct val="20000"/>
        </a:spcBef>
        <a:spcAft>
          <a:spcPct val="0"/>
        </a:spcAft>
        <a:buFont typeface="Courier New" pitchFamily="49" charset="0"/>
        <a:buChar char="o"/>
        <a:defRPr sz="1600" kern="1200">
          <a:solidFill>
            <a:srgbClr val="7F7F7F"/>
          </a:solidFill>
          <a:latin typeface="+mj-lt"/>
          <a:ea typeface="+mn-ea"/>
          <a:cs typeface="+mn-cs"/>
        </a:defRPr>
      </a:lvl4pPr>
      <a:lvl5pPr marL="2057400" indent="-228600" algn="l" rtl="0" fontAlgn="base">
        <a:spcBef>
          <a:spcPct val="20000"/>
        </a:spcBef>
        <a:spcAft>
          <a:spcPct val="0"/>
        </a:spcAft>
        <a:buFont typeface="Arial" pitchFamily="34" charset="0"/>
        <a:buChar char="•"/>
        <a:defRPr sz="1600" kern="1200">
          <a:solidFill>
            <a:srgbClr val="7F7F7F"/>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02.xml"/><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03.xml"/><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5.xml"/><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6.xml"/><Relationship Id="rId1" Type="http://schemas.openxmlformats.org/officeDocument/2006/relationships/slideLayout" Target="../slideLayouts/slideLayout8.xml"/></Relationships>
</file>

<file path=ppt/slides/_rels/slide10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7.xml"/><Relationship Id="rId1" Type="http://schemas.openxmlformats.org/officeDocument/2006/relationships/slideLayout" Target="../slideLayouts/slideLayout8.xml"/></Relationships>
</file>

<file path=ppt/slides/_rels/slide10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8.xml"/><Relationship Id="rId1" Type="http://schemas.openxmlformats.org/officeDocument/2006/relationships/slideLayout" Target="../slideLayouts/slideLayout8.xml"/></Relationships>
</file>

<file path=ppt/slides/_rels/slide10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0.xml"/><Relationship Id="rId1" Type="http://schemas.openxmlformats.org/officeDocument/2006/relationships/slideLayout" Target="../slideLayouts/slideLayout8.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4.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11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7.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11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31.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13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32.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13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33.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13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34.xml"/><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75.png"/></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40.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14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41.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14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42.xml"/><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100.png"/></Relationships>
</file>

<file path=ppt/slides/_rels/slide14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44.xm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48.xml"/><Relationship Id="rId1" Type="http://schemas.openxmlformats.org/officeDocument/2006/relationships/slideLayout" Target="../slideLayouts/slideLayout1.xml"/><Relationship Id="rId4" Type="http://schemas.openxmlformats.org/officeDocument/2006/relationships/image" Target="../media/image105.png"/></Relationships>
</file>

<file path=ppt/slides/_rels/slide14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66.xml"/><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16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3.bp.blogspot.com/_NHzp3JINhUc/S71LUtBFNAI/AAAAAAAAApQ/DnZb4eDUFAU/s1600/Picture5.jpg"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en.wikipedia.org/wiki/Water"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hyperlink" Target="http://www.google.ca/imgres?imgurl=http://www.plumbinghelp.ca/images/Copper-Pipe.jpg&amp;imgrefurl=http://www.plumbinghelp.ca/pipes.php&amp;usg=__w_Hc8HaNJ6XphfleDR1f5LHN_50=&amp;h=320&amp;w=320&amp;sz=12&amp;hl=en&amp;start=11&amp;zoom=1&amp;itbs=1&amp;tbnid=A6gJrp0Ts5ElhM:&amp;tbnh=118&amp;tbnw=118&amp;prev=/search?q=copper&amp;hl=en&amp;sa=X&amp;tbm=isch&amp;prmd=ivnsu&amp;ei=06-STcb4E4aisQPWqozWBQ" TargetMode="External"/><Relationship Id="rId4" Type="http://schemas.openxmlformats.org/officeDocument/2006/relationships/hyperlink" Target="http://en.wikipedia.org/wiki/Recycling"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google.ca/imgres?imgurl=http://static.howstuffworks.com/gif/criminal-recycling-copper.jpg&amp;imgrefurl=http://people.howstuffworks.com/criminal-recycling1.htm&amp;usg=__RLjsHaWasvDd5GBRGHTJjpUgVKI=&amp;h=484&amp;w=400&amp;sz=29&amp;hl=en&amp;start=14&amp;zoom=1&amp;itbs=1&amp;tbnid=ZGujLnI7G2yvEM:&amp;tbnh=129&amp;tbnw=107&amp;prev=/search?q=copper&amp;hl=en&amp;sa=X&amp;tbm=isch&amp;prmd=ivnsu&amp;ei=06-STcb4E4aisQPWqozWBQ"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3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coal.ca/content/index2.php?option=com_jce&amp;task=popup" TargetMode="External"/><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3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3.bp.blogspot.com/_NHzp3JINhUc/S71T7V9yXnI/AAAAAAAAArA/E3p8v-Vrb2I/s1600/Picture20.jpg"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3.bp.blogspot.com/_NHzp3JINhUc/S71TvPyr-5I/AAAAAAAAAq4/u5jvR1moWvg/s1600/Picture19.jpg"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hyperlink" Target="http://3.bp.blogspot.com/_NHzp3JINhUc/S71UNS-qiHI/AAAAAAAAArI/GuQ5vDn3Yhc/s1600/Picture21.jpg" TargetMode="External"/><Relationship Id="rId4" Type="http://schemas.openxmlformats.org/officeDocument/2006/relationships/image" Target="../media/image27.jpeg"/></Relationships>
</file>

<file path=ppt/slides/_rels/slide44.xml.rels><?xml version="1.0" encoding="UTF-8" standalone="yes"?>
<Relationships xmlns="http://schemas.openxmlformats.org/package/2006/relationships"><Relationship Id="rId3" Type="http://schemas.openxmlformats.org/officeDocument/2006/relationships/hyperlink" Target="http://en.wikipedia.org/wiki/File:Zinc_fragment_sublimed_and_1cm3_cube.jpg"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hyperlink" Target="http://upload.wikimedia.org/wikipedia/commons/2/2b/World_Zinc_Production_2006.svg"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www.world-nuclear.org/info/inf49.html#Notesb"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en.wikipedia.org/wiki/File:Gold-crystals.jpg"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en.wikipedia.org/wiki/File:Goldkey_logo_removed.jpg"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6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6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http://bhpbilliton.com/bb/home.jsp" TargetMode="External"/><Relationship Id="rId2" Type="http://schemas.openxmlformats.org/officeDocument/2006/relationships/notesSlide" Target="../notesSlides/notesSlide87.xml"/><Relationship Id="rId1" Type="http://schemas.openxmlformats.org/officeDocument/2006/relationships/slideLayout" Target="../slideLayouts/slideLayout2.xml"/><Relationship Id="rId5" Type="http://schemas.openxmlformats.org/officeDocument/2006/relationships/hyperlink" Target="http://www.mitsubishicorp.com/" TargetMode="External"/><Relationship Id="rId4" Type="http://schemas.openxmlformats.org/officeDocument/2006/relationships/hyperlink" Target="http://www.xstrata.com/" TargetMode="Externa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hyperlink" Target="http://www.nana.com/" TargetMode="External"/><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8" descr="http://cndminerals.com/wp-content/uploads/2010/10/95168_Metals_and_Minerals-342x256.jpg"/>
          <p:cNvPicPr>
            <a:picLocks noChangeAspect="1" noChangeArrowheads="1"/>
          </p:cNvPicPr>
          <p:nvPr/>
        </p:nvPicPr>
        <p:blipFill>
          <a:blip r:embed="rId3" cstate="print">
            <a:lum bright="30000"/>
          </a:blip>
          <a:srcRect/>
          <a:stretch>
            <a:fillRect/>
          </a:stretch>
        </p:blipFill>
        <p:spPr bwMode="auto">
          <a:xfrm>
            <a:off x="250825" y="0"/>
            <a:ext cx="8642350" cy="6669088"/>
          </a:xfrm>
          <a:prstGeom prst="rect">
            <a:avLst/>
          </a:prstGeom>
          <a:noFill/>
          <a:ln w="9525">
            <a:noFill/>
            <a:miter lim="800000"/>
            <a:headEnd/>
            <a:tailEnd/>
          </a:ln>
        </p:spPr>
      </p:pic>
      <p:sp>
        <p:nvSpPr>
          <p:cNvPr id="2" name="Title 1"/>
          <p:cNvSpPr>
            <a:spLocks noGrp="1"/>
          </p:cNvSpPr>
          <p:nvPr>
            <p:ph type="ctrTitle"/>
          </p:nvPr>
        </p:nvSpPr>
        <p:spPr>
          <a:xfrm>
            <a:off x="685800" y="609600"/>
            <a:ext cx="7772400" cy="3733800"/>
          </a:xfrm>
        </p:spPr>
        <p:txBody>
          <a:bodyPr/>
          <a:lstStyle/>
          <a:p>
            <a:pPr fontAlgn="auto">
              <a:spcAft>
                <a:spcPts val="0"/>
              </a:spcAft>
              <a:defRPr/>
            </a:pPr>
            <a:r>
              <a:rPr lang="en-US" dirty="0" smtClean="0">
                <a:solidFill>
                  <a:schemeClr val="tx1"/>
                </a:solidFill>
              </a:rPr>
              <a:t>Canadian Minerals and Mining</a:t>
            </a:r>
            <a:endParaRPr lang="en-US" dirty="0">
              <a:solidFill>
                <a:schemeClr val="tx1"/>
              </a:solidFill>
            </a:endParaRPr>
          </a:p>
        </p:txBody>
      </p:sp>
      <p:sp>
        <p:nvSpPr>
          <p:cNvPr id="5" name="Slide Number Placeholder 4"/>
          <p:cNvSpPr>
            <a:spLocks noGrp="1"/>
          </p:cNvSpPr>
          <p:nvPr>
            <p:ph type="sldNum" sz="quarter" idx="12"/>
          </p:nvPr>
        </p:nvSpPr>
        <p:spPr/>
        <p:txBody>
          <a:bodyPr/>
          <a:lstStyle/>
          <a:p>
            <a:pPr>
              <a:defRPr/>
            </a:pPr>
            <a:fld id="{788440B0-9C95-466A-A0D6-5E44DDBD909B}" type="slidenum">
              <a:rPr lang="en-US"/>
              <a:pPr>
                <a:defRPr/>
              </a:pPr>
              <a:t>1</a:t>
            </a:fld>
            <a:endParaRPr lang="en-US" dirty="0"/>
          </a:p>
        </p:txBody>
      </p:sp>
      <p:sp>
        <p:nvSpPr>
          <p:cNvPr id="4101" name="Rectangle 13"/>
          <p:cNvSpPr>
            <a:spLocks noChangeArrowheads="1"/>
          </p:cNvSpPr>
          <p:nvPr/>
        </p:nvSpPr>
        <p:spPr bwMode="auto">
          <a:xfrm>
            <a:off x="0" y="4603750"/>
            <a:ext cx="9144000" cy="1285875"/>
          </a:xfrm>
          <a:prstGeom prst="rect">
            <a:avLst/>
          </a:prstGeom>
          <a:solidFill>
            <a:schemeClr val="tx2">
              <a:alpha val="70195"/>
            </a:schemeClr>
          </a:solidFill>
          <a:ln w="9525">
            <a:noFill/>
            <a:miter lim="800000"/>
            <a:headEnd/>
            <a:tailEnd/>
          </a:ln>
        </p:spPr>
        <p:txBody>
          <a:bodyPr wrap="none" anchor="ctr"/>
          <a:lstStyle/>
          <a:p>
            <a:endParaRPr lang="en-US" altLang="ja-JP" sz="2000">
              <a:solidFill>
                <a:schemeClr val="bg1"/>
              </a:solidFill>
              <a:cs typeface="HGS明朝E"/>
            </a:endParaRPr>
          </a:p>
        </p:txBody>
      </p:sp>
      <p:sp>
        <p:nvSpPr>
          <p:cNvPr id="4102" name="Line 11"/>
          <p:cNvSpPr>
            <a:spLocks noChangeShapeType="1"/>
          </p:cNvSpPr>
          <p:nvPr/>
        </p:nvSpPr>
        <p:spPr bwMode="auto">
          <a:xfrm>
            <a:off x="0" y="5103813"/>
            <a:ext cx="9144000" cy="0"/>
          </a:xfrm>
          <a:prstGeom prst="line">
            <a:avLst/>
          </a:prstGeom>
          <a:noFill/>
          <a:ln w="28575">
            <a:solidFill>
              <a:schemeClr val="bg1"/>
            </a:solidFill>
            <a:round/>
            <a:headEnd/>
            <a:tailEnd/>
          </a:ln>
        </p:spPr>
        <p:txBody>
          <a:bodyPr/>
          <a:lstStyle/>
          <a:p>
            <a:endParaRPr lang="en-US"/>
          </a:p>
        </p:txBody>
      </p:sp>
      <p:sp>
        <p:nvSpPr>
          <p:cNvPr id="4103" name="TextBox 3"/>
          <p:cNvSpPr txBox="1">
            <a:spLocks noChangeArrowheads="1"/>
          </p:cNvSpPr>
          <p:nvPr/>
        </p:nvSpPr>
        <p:spPr bwMode="auto">
          <a:xfrm>
            <a:off x="0" y="4697413"/>
            <a:ext cx="8358188" cy="1477962"/>
          </a:xfrm>
          <a:prstGeom prst="rect">
            <a:avLst/>
          </a:prstGeom>
          <a:noFill/>
          <a:ln w="9525">
            <a:noFill/>
            <a:miter lim="800000"/>
            <a:headEnd/>
            <a:tailEnd/>
          </a:ln>
        </p:spPr>
        <p:txBody>
          <a:bodyPr>
            <a:spAutoFit/>
          </a:bodyPr>
          <a:lstStyle/>
          <a:p>
            <a:pPr algn="r"/>
            <a:r>
              <a:rPr lang="en-CA" sz="2000" b="1">
                <a:solidFill>
                  <a:schemeClr val="bg1"/>
                </a:solidFill>
                <a:latin typeface="Calibri" pitchFamily="34" charset="0"/>
              </a:rPr>
              <a:t>BUS 417: Security Analysis</a:t>
            </a:r>
            <a:endParaRPr lang="en-CA" sz="2000">
              <a:solidFill>
                <a:schemeClr val="bg1"/>
              </a:solidFill>
              <a:latin typeface="Calibri" pitchFamily="34" charset="0"/>
            </a:endParaRPr>
          </a:p>
          <a:p>
            <a:pPr algn="r"/>
            <a:endParaRPr lang="en-CA" sz="800" b="1">
              <a:solidFill>
                <a:schemeClr val="bg1"/>
              </a:solidFill>
              <a:latin typeface="Calibri" pitchFamily="34" charset="0"/>
            </a:endParaRPr>
          </a:p>
          <a:p>
            <a:pPr algn="r"/>
            <a:r>
              <a:rPr lang="en-CA" b="1">
                <a:solidFill>
                  <a:schemeClr val="bg1"/>
                </a:solidFill>
                <a:latin typeface="Calibri" pitchFamily="34" charset="0"/>
              </a:rPr>
              <a:t>March 30, 2011</a:t>
            </a:r>
            <a:endParaRPr lang="en-CA">
              <a:solidFill>
                <a:schemeClr val="bg1"/>
              </a:solidFill>
              <a:latin typeface="Calibri" pitchFamily="34" charset="0"/>
            </a:endParaRPr>
          </a:p>
          <a:p>
            <a:pPr algn="r"/>
            <a:r>
              <a:rPr lang="en-CA" sz="2000">
                <a:solidFill>
                  <a:schemeClr val="bg1"/>
                </a:solidFill>
                <a:latin typeface="Calibri" pitchFamily="34" charset="0"/>
              </a:rPr>
              <a:t>Sanjeev Gill, Justin Isaacs, Bryan Smyth, Phillip Kunz </a:t>
            </a:r>
          </a:p>
          <a:p>
            <a:pPr algn="r"/>
            <a:endParaRPr lang="en-CA" sz="2400">
              <a:solidFill>
                <a:srgbClr val="05389D"/>
              </a:solidFill>
              <a:latin typeface="Calibri" pitchFamily="34" charset="0"/>
            </a:endParaRPr>
          </a:p>
        </p:txBody>
      </p:sp>
      <p:pic>
        <p:nvPicPr>
          <p:cNvPr id="4104" name="Picture 12"/>
          <p:cNvPicPr>
            <a:picLocks noChangeAspect="1" noChangeArrowheads="1"/>
          </p:cNvPicPr>
          <p:nvPr/>
        </p:nvPicPr>
        <p:blipFill>
          <a:blip r:embed="rId4" cstate="print"/>
          <a:srcRect/>
          <a:stretch>
            <a:fillRect/>
          </a:stretch>
        </p:blipFill>
        <p:spPr bwMode="auto">
          <a:xfrm>
            <a:off x="8316913" y="6021388"/>
            <a:ext cx="754062" cy="379412"/>
          </a:xfrm>
          <a:prstGeom prst="rect">
            <a:avLst/>
          </a:prstGeom>
          <a:noFill/>
          <a:ln w="9525">
            <a:noFill/>
            <a:miter lim="800000"/>
            <a:headEnd/>
            <a:tailEnd/>
          </a:ln>
        </p:spPr>
      </p:pic>
      <p:sp>
        <p:nvSpPr>
          <p:cNvPr id="11" name="Subtitle 2"/>
          <p:cNvSpPr>
            <a:spLocks/>
          </p:cNvSpPr>
          <p:nvPr/>
        </p:nvSpPr>
        <p:spPr bwMode="auto">
          <a:xfrm>
            <a:off x="1957388" y="5961063"/>
            <a:ext cx="6400800" cy="781050"/>
          </a:xfrm>
          <a:prstGeom prst="rect">
            <a:avLst/>
          </a:prstGeom>
          <a:noFill/>
          <a:ln>
            <a:noFill/>
          </a:ln>
          <a:extLst>
            <a:ext uri="{909E8E84-426E-40DD-AFC4-6F175D3DCCD1}"/>
            <a:ext uri="{91240B29-F687-4F45-9708-019B960494DF}"/>
          </a:extLst>
        </p:spPr>
        <p:txBody>
          <a:bodyPr/>
          <a:lstStyle/>
          <a:p>
            <a:pPr algn="r">
              <a:lnSpc>
                <a:spcPct val="80000"/>
              </a:lnSpc>
              <a:spcBef>
                <a:spcPct val="20000"/>
              </a:spcBef>
              <a:buFont typeface="Arial" pitchFamily="34" charset="0"/>
              <a:buNone/>
              <a:defRPr/>
            </a:pPr>
            <a:r>
              <a:rPr lang="en-US" sz="1400" b="1" dirty="0">
                <a:solidFill>
                  <a:schemeClr val="tx1">
                    <a:lumMod val="95000"/>
                    <a:lumOff val="5000"/>
                  </a:schemeClr>
                </a:solidFill>
                <a:latin typeface="Arial" charset="0"/>
                <a:cs typeface="Arial" charset="0"/>
              </a:rPr>
              <a:t>Simon Fraser University</a:t>
            </a:r>
          </a:p>
          <a:p>
            <a:pPr algn="r">
              <a:lnSpc>
                <a:spcPct val="80000"/>
              </a:lnSpc>
              <a:spcBef>
                <a:spcPct val="20000"/>
              </a:spcBef>
              <a:defRPr/>
            </a:pPr>
            <a:r>
              <a:rPr lang="en-US" sz="1400" dirty="0">
                <a:solidFill>
                  <a:schemeClr val="tx1">
                    <a:lumMod val="95000"/>
                    <a:lumOff val="5000"/>
                  </a:schemeClr>
                </a:solidFill>
                <a:latin typeface="Arial" charset="0"/>
                <a:cs typeface="Arial" charset="0"/>
              </a:rPr>
              <a:t>Undergraduate School </a:t>
            </a:r>
            <a:r>
              <a:rPr lang="en-US" sz="1400" dirty="0">
                <a:solidFill>
                  <a:schemeClr val="tx1">
                    <a:lumMod val="95000"/>
                    <a:lumOff val="5000"/>
                  </a:schemeClr>
                </a:solidFill>
                <a:latin typeface="Arial" charset="0"/>
                <a:cs typeface="Arial" charset="0"/>
              </a:rPr>
              <a:t>of </a:t>
            </a:r>
            <a:r>
              <a:rPr lang="en-US" sz="1400" dirty="0">
                <a:solidFill>
                  <a:schemeClr val="tx1">
                    <a:lumMod val="95000"/>
                    <a:lumOff val="5000"/>
                  </a:schemeClr>
                </a:solidFill>
                <a:latin typeface="Arial" charset="0"/>
                <a:cs typeface="Arial" charset="0"/>
              </a:rPr>
              <a:t>Business Administration</a:t>
            </a:r>
            <a:endParaRPr lang="en-US" sz="1400" dirty="0">
              <a:solidFill>
                <a:schemeClr val="tx1">
                  <a:lumMod val="95000"/>
                  <a:lumOff val="5000"/>
                </a:schemeClr>
              </a:solidFill>
              <a:latin typeface="Arial" charset="0"/>
              <a:cs typeface="Arial" charset="0"/>
            </a:endParaRPr>
          </a:p>
          <a:p>
            <a:pPr algn="r">
              <a:lnSpc>
                <a:spcPct val="80000"/>
              </a:lnSpc>
              <a:spcBef>
                <a:spcPct val="20000"/>
              </a:spcBef>
              <a:defRPr/>
            </a:pPr>
            <a:r>
              <a:rPr lang="en-US" sz="600" b="1" dirty="0">
                <a:solidFill>
                  <a:schemeClr val="tx1">
                    <a:lumMod val="95000"/>
                    <a:lumOff val="5000"/>
                  </a:schemeClr>
                </a:solidFill>
                <a:latin typeface="Arial" charset="0"/>
                <a:cs typeface="Arial" charset="0"/>
              </a:rPr>
              <a:t> </a:t>
            </a:r>
          </a:p>
          <a:p>
            <a:pPr algn="r">
              <a:lnSpc>
                <a:spcPct val="80000"/>
              </a:lnSpc>
              <a:spcBef>
                <a:spcPct val="20000"/>
              </a:spcBef>
              <a:buFont typeface="Arial" pitchFamily="34" charset="0"/>
              <a:buNone/>
              <a:defRPr/>
            </a:pPr>
            <a:endParaRPr lang="en-CA" sz="1500" dirty="0">
              <a:solidFill>
                <a:schemeClr val="tx1">
                  <a:lumMod val="95000"/>
                  <a:lumOff val="5000"/>
                </a:schemeClr>
              </a:solidFill>
              <a:latin typeface="Arial" charset="0"/>
              <a:cs typeface="Arial"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pPr fontAlgn="auto">
              <a:spcAft>
                <a:spcPts val="0"/>
              </a:spcAft>
              <a:defRPr/>
            </a:pPr>
            <a:endParaRPr lang="en-CA" smtClean="0"/>
          </a:p>
        </p:txBody>
      </p:sp>
      <p:sp>
        <p:nvSpPr>
          <p:cNvPr id="13315" name="Content Placeholder 2"/>
          <p:cNvSpPr>
            <a:spLocks noGrp="1"/>
          </p:cNvSpPr>
          <p:nvPr>
            <p:ph idx="1"/>
          </p:nvPr>
        </p:nvSpPr>
        <p:spPr/>
        <p:txBody>
          <a:bodyPr/>
          <a:lstStyle/>
          <a:p>
            <a:r>
              <a:rPr lang="en-CA" smtClean="0"/>
              <a:t>A Mineral Reserve is the economically mineable part of a Measured or Indicated Mineral Resource demonstrated by at least a Preliminary Feasibility Study. </a:t>
            </a:r>
          </a:p>
          <a:p>
            <a:r>
              <a:rPr lang="en-CA" smtClean="0"/>
              <a:t>A Mineral Reserve includes diluting materials and allowances for losses that may occur when the material is mined. </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smtClean="0"/>
              <a:t>Operations </a:t>
            </a:r>
            <a:endParaRPr lang="en-US" dirty="0"/>
          </a:p>
        </p:txBody>
      </p:sp>
      <p:pic>
        <p:nvPicPr>
          <p:cNvPr id="105475" name="Picture 2"/>
          <p:cNvPicPr>
            <a:picLocks noGrp="1" noChangeAspect="1" noChangeArrowheads="1"/>
          </p:cNvPicPr>
          <p:nvPr>
            <p:ph idx="1"/>
          </p:nvPr>
        </p:nvPicPr>
        <p:blipFill>
          <a:blip r:embed="rId3" cstate="print"/>
          <a:srcRect/>
          <a:stretch>
            <a:fillRect/>
          </a:stretch>
        </p:blipFill>
        <p:spPr>
          <a:xfrm>
            <a:off x="457200" y="2392363"/>
            <a:ext cx="8229600" cy="2941637"/>
          </a:xfr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smtClean="0"/>
              <a:t>Management </a:t>
            </a:r>
            <a:endParaRPr lang="en-US" dirty="0"/>
          </a:p>
        </p:txBody>
      </p:sp>
      <p:pic>
        <p:nvPicPr>
          <p:cNvPr id="106499" name="Picture 2"/>
          <p:cNvPicPr>
            <a:picLocks noGrp="1" noChangeAspect="1" noChangeArrowheads="1"/>
          </p:cNvPicPr>
          <p:nvPr>
            <p:ph idx="1"/>
          </p:nvPr>
        </p:nvPicPr>
        <p:blipFill>
          <a:blip r:embed="rId3" cstate="print"/>
          <a:srcRect/>
          <a:stretch>
            <a:fillRect/>
          </a:stretch>
        </p:blipFill>
        <p:spPr>
          <a:xfrm>
            <a:off x="1619250" y="1649413"/>
            <a:ext cx="5905500" cy="4429125"/>
          </a:xfrm>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ChangeArrowheads="1"/>
          </p:cNvSpPr>
          <p:nvPr>
            <p:ph type="title"/>
          </p:nvPr>
        </p:nvSpPr>
        <p:spPr/>
        <p:txBody>
          <a:bodyPr>
            <a:normAutofit fontScale="90000"/>
          </a:bodyPr>
          <a:lstStyle/>
          <a:p>
            <a:pPr fontAlgn="auto">
              <a:spcAft>
                <a:spcPts val="0"/>
              </a:spcAft>
              <a:defRPr/>
            </a:pPr>
            <a:r>
              <a:rPr lang="en-US" altLang="zh-TW" dirty="0">
                <a:ea typeface="新細明體" pitchFamily="18" charset="-120"/>
              </a:rPr>
              <a:t>Norman B. </a:t>
            </a:r>
            <a:r>
              <a:rPr lang="en-US" altLang="zh-TW" dirty="0" err="1" smtClean="0">
                <a:ea typeface="新細明體" pitchFamily="18" charset="-120"/>
              </a:rPr>
              <a:t>Keevil</a:t>
            </a:r>
            <a:r>
              <a:rPr lang="en-US" altLang="zh-TW" dirty="0" smtClean="0">
                <a:ea typeface="新細明體" pitchFamily="18" charset="-120"/>
              </a:rPr>
              <a:t>  </a:t>
            </a:r>
            <a:endParaRPr lang="en-US" altLang="zh-TW" dirty="0">
              <a:ea typeface="新細明體" pitchFamily="18" charset="-120"/>
            </a:endParaRPr>
          </a:p>
        </p:txBody>
      </p:sp>
      <p:sp>
        <p:nvSpPr>
          <p:cNvPr id="290819" name="Rectangle 3"/>
          <p:cNvSpPr>
            <a:spLocks noGrp="1" noChangeArrowheads="1"/>
          </p:cNvSpPr>
          <p:nvPr>
            <p:ph type="body" sz="half" idx="1"/>
          </p:nvPr>
        </p:nvSpPr>
        <p:spPr>
          <a:xfrm>
            <a:off x="457200" y="1196975"/>
            <a:ext cx="5915025" cy="5127625"/>
          </a:xfrm>
        </p:spPr>
        <p:txBody>
          <a:bodyPr rtlCol="0">
            <a:normAutofit lnSpcReduction="10000"/>
          </a:bodyPr>
          <a:lstStyle/>
          <a:p>
            <a:pPr fontAlgn="auto">
              <a:spcAft>
                <a:spcPts val="0"/>
              </a:spcAft>
              <a:defRPr/>
            </a:pPr>
            <a:r>
              <a:rPr lang="en-US" altLang="zh-TW" sz="2000" dirty="0" smtClean="0">
                <a:solidFill>
                  <a:schemeClr val="tx1">
                    <a:lumMod val="50000"/>
                    <a:lumOff val="50000"/>
                  </a:schemeClr>
                </a:solidFill>
              </a:rPr>
              <a:t>Non-executive Chairman of the Board</a:t>
            </a:r>
          </a:p>
          <a:p>
            <a:pPr fontAlgn="auto">
              <a:spcAft>
                <a:spcPts val="0"/>
              </a:spcAft>
              <a:defRPr/>
            </a:pPr>
            <a:r>
              <a:rPr lang="en-US" altLang="zh-TW" sz="2000" dirty="0" smtClean="0">
                <a:solidFill>
                  <a:schemeClr val="tx1">
                    <a:lumMod val="50000"/>
                    <a:lumOff val="50000"/>
                  </a:schemeClr>
                </a:solidFill>
              </a:rPr>
              <a:t>Director </a:t>
            </a:r>
            <a:r>
              <a:rPr lang="en-US" altLang="zh-TW" sz="2000" dirty="0">
                <a:solidFill>
                  <a:schemeClr val="tx1">
                    <a:lumMod val="50000"/>
                    <a:lumOff val="50000"/>
                  </a:schemeClr>
                </a:solidFill>
              </a:rPr>
              <a:t>Since: 1963</a:t>
            </a:r>
          </a:p>
          <a:p>
            <a:pPr fontAlgn="auto">
              <a:spcAft>
                <a:spcPts val="0"/>
              </a:spcAft>
              <a:defRPr/>
            </a:pPr>
            <a:r>
              <a:rPr lang="en-US" altLang="zh-TW" sz="2000" i="1" dirty="0">
                <a:solidFill>
                  <a:schemeClr val="tx1">
                    <a:lumMod val="50000"/>
                    <a:lumOff val="50000"/>
                  </a:schemeClr>
                </a:solidFill>
              </a:rPr>
              <a:t>Background	</a:t>
            </a:r>
          </a:p>
          <a:p>
            <a:pPr lvl="1" fontAlgn="auto">
              <a:spcAft>
                <a:spcPts val="0"/>
              </a:spcAft>
              <a:defRPr/>
            </a:pPr>
            <a:r>
              <a:rPr lang="en-US" altLang="zh-TW" sz="1800" i="1" dirty="0">
                <a:solidFill>
                  <a:schemeClr val="tx1">
                    <a:lumMod val="50000"/>
                    <a:lumOff val="50000"/>
                  </a:schemeClr>
                </a:solidFill>
              </a:rPr>
              <a:t>University of Toronto (B.A. Sc.)</a:t>
            </a:r>
            <a:br>
              <a:rPr lang="en-US" altLang="zh-TW" sz="1800" i="1" dirty="0">
                <a:solidFill>
                  <a:schemeClr val="tx1">
                    <a:lumMod val="50000"/>
                    <a:lumOff val="50000"/>
                  </a:schemeClr>
                </a:solidFill>
              </a:rPr>
            </a:br>
            <a:r>
              <a:rPr lang="en-US" altLang="zh-TW" sz="1800" i="1" dirty="0">
                <a:solidFill>
                  <a:schemeClr val="tx1">
                    <a:lumMod val="50000"/>
                    <a:lumOff val="50000"/>
                  </a:schemeClr>
                </a:solidFill>
              </a:rPr>
              <a:t>University of California, Berkeley (Ph. D.)</a:t>
            </a:r>
            <a:br>
              <a:rPr lang="en-US" altLang="zh-TW" sz="1800" i="1" dirty="0">
                <a:solidFill>
                  <a:schemeClr val="tx1">
                    <a:lumMod val="50000"/>
                    <a:lumOff val="50000"/>
                  </a:schemeClr>
                </a:solidFill>
              </a:rPr>
            </a:br>
            <a:r>
              <a:rPr lang="en-US" altLang="zh-TW" sz="1800" i="1" dirty="0">
                <a:solidFill>
                  <a:schemeClr val="tx1">
                    <a:lumMod val="50000"/>
                    <a:lumOff val="50000"/>
                  </a:schemeClr>
                </a:solidFill>
              </a:rPr>
              <a:t>University of British Columbia (</a:t>
            </a:r>
            <a:r>
              <a:rPr lang="en-US" altLang="zh-TW" sz="1800" i="1" dirty="0" err="1">
                <a:solidFill>
                  <a:schemeClr val="tx1">
                    <a:lumMod val="50000"/>
                    <a:lumOff val="50000"/>
                  </a:schemeClr>
                </a:solidFill>
              </a:rPr>
              <a:t>Honourary</a:t>
            </a:r>
            <a:r>
              <a:rPr lang="en-US" altLang="zh-TW" sz="1800" i="1" dirty="0">
                <a:solidFill>
                  <a:schemeClr val="tx1">
                    <a:lumMod val="50000"/>
                    <a:lumOff val="50000"/>
                  </a:schemeClr>
                </a:solidFill>
              </a:rPr>
              <a:t> LL.D); </a:t>
            </a:r>
            <a:r>
              <a:rPr lang="en-US" altLang="zh-TW" sz="1800" i="1" dirty="0" err="1">
                <a:solidFill>
                  <a:schemeClr val="tx1">
                    <a:lumMod val="50000"/>
                    <a:lumOff val="50000"/>
                  </a:schemeClr>
                </a:solidFill>
              </a:rPr>
              <a:t>P.Eng</a:t>
            </a:r>
            <a:r>
              <a:rPr lang="en-US" altLang="zh-TW" sz="1800" i="1" dirty="0">
                <a:solidFill>
                  <a:schemeClr val="tx1">
                    <a:lumMod val="50000"/>
                    <a:lumOff val="50000"/>
                  </a:schemeClr>
                </a:solidFill>
              </a:rPr>
              <a:t> (Ontario)</a:t>
            </a:r>
            <a:r>
              <a:rPr lang="en-US" altLang="zh-TW" sz="1800" dirty="0">
                <a:solidFill>
                  <a:schemeClr val="tx1">
                    <a:lumMod val="50000"/>
                    <a:lumOff val="50000"/>
                  </a:schemeClr>
                </a:solidFill>
              </a:rPr>
              <a:t> </a:t>
            </a:r>
          </a:p>
          <a:p>
            <a:pPr fontAlgn="auto">
              <a:spcAft>
                <a:spcPts val="0"/>
              </a:spcAft>
              <a:defRPr/>
            </a:pPr>
            <a:r>
              <a:rPr lang="en-US" altLang="zh-TW" sz="2000" dirty="0">
                <a:solidFill>
                  <a:schemeClr val="tx1">
                    <a:lumMod val="50000"/>
                    <a:lumOff val="50000"/>
                  </a:schemeClr>
                </a:solidFill>
              </a:rPr>
              <a:t>Vice-President Exploration at </a:t>
            </a:r>
            <a:r>
              <a:rPr lang="en-US" altLang="zh-TW" sz="2000" dirty="0" err="1">
                <a:solidFill>
                  <a:schemeClr val="tx1">
                    <a:lumMod val="50000"/>
                    <a:lumOff val="50000"/>
                  </a:schemeClr>
                </a:solidFill>
              </a:rPr>
              <a:t>Teck</a:t>
            </a:r>
            <a:r>
              <a:rPr lang="en-US" altLang="zh-TW" sz="2000" dirty="0">
                <a:solidFill>
                  <a:schemeClr val="tx1">
                    <a:lumMod val="50000"/>
                    <a:lumOff val="50000"/>
                  </a:schemeClr>
                </a:solidFill>
              </a:rPr>
              <a:t> Corporation from 1962 to 1968 </a:t>
            </a:r>
          </a:p>
          <a:p>
            <a:pPr fontAlgn="auto">
              <a:spcAft>
                <a:spcPts val="0"/>
              </a:spcAft>
              <a:defRPr/>
            </a:pPr>
            <a:r>
              <a:rPr lang="en-US" altLang="zh-TW" sz="2000" dirty="0">
                <a:solidFill>
                  <a:schemeClr val="tx1">
                    <a:lumMod val="50000"/>
                    <a:lumOff val="50000"/>
                  </a:schemeClr>
                </a:solidFill>
              </a:rPr>
              <a:t>Executive Vice-President from </a:t>
            </a:r>
            <a:r>
              <a:rPr lang="en-US" altLang="zh-TW" sz="2000" dirty="0" smtClean="0">
                <a:solidFill>
                  <a:schemeClr val="tx1">
                    <a:lumMod val="50000"/>
                    <a:lumOff val="50000"/>
                  </a:schemeClr>
                </a:solidFill>
              </a:rPr>
              <a:t>1968 to 1981.</a:t>
            </a:r>
            <a:endParaRPr lang="en-US" altLang="zh-TW" sz="2000" dirty="0">
              <a:solidFill>
                <a:schemeClr val="tx1">
                  <a:lumMod val="50000"/>
                  <a:lumOff val="50000"/>
                </a:schemeClr>
              </a:solidFill>
            </a:endParaRPr>
          </a:p>
          <a:p>
            <a:pPr fontAlgn="auto">
              <a:spcAft>
                <a:spcPts val="0"/>
              </a:spcAft>
              <a:defRPr/>
            </a:pPr>
            <a:r>
              <a:rPr lang="en-US" altLang="zh-TW" sz="2000" dirty="0" smtClean="0">
                <a:solidFill>
                  <a:schemeClr val="tx1">
                    <a:lumMod val="50000"/>
                    <a:lumOff val="50000"/>
                  </a:schemeClr>
                </a:solidFill>
              </a:rPr>
              <a:t>President and Chief </a:t>
            </a:r>
            <a:r>
              <a:rPr lang="en-US" altLang="zh-TW" sz="2000" dirty="0">
                <a:solidFill>
                  <a:schemeClr val="tx1">
                    <a:lumMod val="50000"/>
                    <a:lumOff val="50000"/>
                  </a:schemeClr>
                </a:solidFill>
              </a:rPr>
              <a:t>Executive Officer from 1981 to 2001 </a:t>
            </a:r>
            <a:endParaRPr lang="en-US" altLang="zh-TW" sz="2000" dirty="0" smtClean="0">
              <a:solidFill>
                <a:schemeClr val="tx1">
                  <a:lumMod val="50000"/>
                  <a:lumOff val="50000"/>
                </a:schemeClr>
              </a:solidFill>
            </a:endParaRPr>
          </a:p>
          <a:p>
            <a:pPr fontAlgn="auto">
              <a:spcAft>
                <a:spcPts val="0"/>
              </a:spcAft>
              <a:defRPr/>
            </a:pPr>
            <a:r>
              <a:rPr lang="en-US" altLang="zh-TW" sz="2000" dirty="0" smtClean="0">
                <a:solidFill>
                  <a:schemeClr val="tx1">
                    <a:lumMod val="50000"/>
                    <a:lumOff val="50000"/>
                  </a:schemeClr>
                </a:solidFill>
              </a:rPr>
              <a:t>Currently serves as </a:t>
            </a:r>
            <a:r>
              <a:rPr lang="en-US" altLang="zh-TW" sz="2000" dirty="0">
                <a:solidFill>
                  <a:schemeClr val="tx1">
                    <a:lumMod val="50000"/>
                    <a:lumOff val="50000"/>
                  </a:schemeClr>
                </a:solidFill>
              </a:rPr>
              <a:t>Chairman of the Board </a:t>
            </a:r>
            <a:r>
              <a:rPr lang="en-US" altLang="zh-TW" sz="2000" dirty="0" smtClean="0">
                <a:solidFill>
                  <a:schemeClr val="tx1">
                    <a:lumMod val="50000"/>
                    <a:lumOff val="50000"/>
                  </a:schemeClr>
                </a:solidFill>
              </a:rPr>
              <a:t>for </a:t>
            </a:r>
            <a:r>
              <a:rPr lang="en-US" altLang="zh-TW" sz="2000" dirty="0" err="1">
                <a:solidFill>
                  <a:schemeClr val="tx1">
                    <a:lumMod val="50000"/>
                    <a:lumOff val="50000"/>
                  </a:schemeClr>
                </a:solidFill>
              </a:rPr>
              <a:t>Teck</a:t>
            </a:r>
            <a:r>
              <a:rPr lang="en-US" altLang="zh-TW" sz="2000" dirty="0">
                <a:solidFill>
                  <a:schemeClr val="tx1">
                    <a:lumMod val="50000"/>
                    <a:lumOff val="50000"/>
                  </a:schemeClr>
                </a:solidFill>
              </a:rPr>
              <a:t> </a:t>
            </a:r>
            <a:r>
              <a:rPr lang="en-US" altLang="zh-TW" sz="2000" dirty="0" smtClean="0">
                <a:solidFill>
                  <a:schemeClr val="tx1">
                    <a:lumMod val="50000"/>
                    <a:lumOff val="50000"/>
                  </a:schemeClr>
                </a:solidFill>
              </a:rPr>
              <a:t>Resources Ltd</a:t>
            </a:r>
            <a:endParaRPr lang="en-US" altLang="zh-TW" sz="2000" dirty="0">
              <a:solidFill>
                <a:schemeClr val="tx1">
                  <a:lumMod val="50000"/>
                  <a:lumOff val="50000"/>
                </a:schemeClr>
              </a:solidFill>
            </a:endParaRPr>
          </a:p>
          <a:p>
            <a:pPr fontAlgn="auto">
              <a:spcAft>
                <a:spcPts val="0"/>
              </a:spcAft>
              <a:defRPr/>
            </a:pPr>
            <a:r>
              <a:rPr lang="en-US" altLang="zh-TW" sz="2000" dirty="0">
                <a:solidFill>
                  <a:schemeClr val="tx1">
                    <a:lumMod val="50000"/>
                    <a:lumOff val="50000"/>
                  </a:schemeClr>
                </a:solidFill>
              </a:rPr>
              <a:t>He is </a:t>
            </a:r>
            <a:r>
              <a:rPr lang="en-US" altLang="zh-TW" sz="2000" dirty="0" smtClean="0">
                <a:solidFill>
                  <a:schemeClr val="tx1">
                    <a:lumMod val="50000"/>
                    <a:lumOff val="50000"/>
                  </a:schemeClr>
                </a:solidFill>
              </a:rPr>
              <a:t>a </a:t>
            </a:r>
            <a:r>
              <a:rPr lang="en-US" altLang="zh-TW" sz="2000" dirty="0">
                <a:solidFill>
                  <a:schemeClr val="tx1">
                    <a:lumMod val="50000"/>
                    <a:lumOff val="50000"/>
                  </a:schemeClr>
                </a:solidFill>
              </a:rPr>
              <a:t>Lifetime Director of the Mining Association of Canada  </a:t>
            </a:r>
          </a:p>
        </p:txBody>
      </p:sp>
      <p:pic>
        <p:nvPicPr>
          <p:cNvPr id="107524" name="Picture 2" descr="http://www.teck.com/ces_img.aspx?path=_ces_portal_meta%2fimages%2fheadshots%2fkeevil_nb_small.jpg&amp;portalName=tc&amp;width=&amp;height="/>
          <p:cNvPicPr>
            <a:picLocks noGrp="1" noChangeAspect="1" noChangeArrowheads="1"/>
          </p:cNvPicPr>
          <p:nvPr>
            <p:ph sz="half" idx="2"/>
          </p:nvPr>
        </p:nvPicPr>
        <p:blipFill>
          <a:blip r:embed="rId3" cstate="print"/>
          <a:srcRect/>
          <a:stretch>
            <a:fillRect/>
          </a:stretch>
        </p:blipFill>
        <p:spPr>
          <a:xfrm>
            <a:off x="6516688" y="1989138"/>
            <a:ext cx="2232025" cy="2232025"/>
          </a:xfrm>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p:txBody>
          <a:bodyPr>
            <a:normAutofit fontScale="90000"/>
          </a:bodyPr>
          <a:lstStyle/>
          <a:p>
            <a:pPr fontAlgn="auto">
              <a:spcAft>
                <a:spcPts val="0"/>
              </a:spcAft>
              <a:defRPr/>
            </a:pPr>
            <a:r>
              <a:rPr lang="en-US" altLang="zh-TW">
                <a:ea typeface="新細明體" pitchFamily="18" charset="-120"/>
              </a:rPr>
              <a:t>Donald R. Lindsay</a:t>
            </a:r>
          </a:p>
        </p:txBody>
      </p:sp>
      <p:sp>
        <p:nvSpPr>
          <p:cNvPr id="291843" name="Rectangle 3"/>
          <p:cNvSpPr>
            <a:spLocks noGrp="1" noChangeArrowheads="1"/>
          </p:cNvSpPr>
          <p:nvPr>
            <p:ph type="body" sz="half" idx="1"/>
          </p:nvPr>
        </p:nvSpPr>
        <p:spPr>
          <a:xfrm>
            <a:off x="0" y="1530350"/>
            <a:ext cx="6372225" cy="5327650"/>
          </a:xfrm>
        </p:spPr>
        <p:txBody>
          <a:bodyPr rtlCol="0">
            <a:normAutofit lnSpcReduction="10000"/>
          </a:bodyPr>
          <a:lstStyle/>
          <a:p>
            <a:pPr fontAlgn="auto">
              <a:spcAft>
                <a:spcPts val="0"/>
              </a:spcAft>
              <a:defRPr/>
            </a:pPr>
            <a:r>
              <a:rPr lang="en-US" altLang="zh-TW" sz="2000" dirty="0" smtClean="0">
                <a:solidFill>
                  <a:schemeClr val="tx1">
                    <a:lumMod val="50000"/>
                    <a:lumOff val="50000"/>
                  </a:schemeClr>
                </a:solidFill>
              </a:rPr>
              <a:t>President and Chief Executive officer</a:t>
            </a:r>
          </a:p>
          <a:p>
            <a:pPr fontAlgn="auto">
              <a:spcAft>
                <a:spcPts val="0"/>
              </a:spcAft>
              <a:defRPr/>
            </a:pPr>
            <a:r>
              <a:rPr lang="en-US" altLang="zh-TW" sz="2000" dirty="0" smtClean="0">
                <a:solidFill>
                  <a:schemeClr val="tx1">
                    <a:lumMod val="50000"/>
                    <a:lumOff val="50000"/>
                  </a:schemeClr>
                </a:solidFill>
              </a:rPr>
              <a:t>Director </a:t>
            </a:r>
            <a:r>
              <a:rPr lang="en-US" altLang="zh-TW" sz="2000" dirty="0">
                <a:solidFill>
                  <a:schemeClr val="tx1">
                    <a:lumMod val="50000"/>
                    <a:lumOff val="50000"/>
                  </a:schemeClr>
                </a:solidFill>
              </a:rPr>
              <a:t>Since: 2005</a:t>
            </a:r>
          </a:p>
          <a:p>
            <a:pPr fontAlgn="auto">
              <a:spcAft>
                <a:spcPts val="0"/>
              </a:spcAft>
              <a:defRPr/>
            </a:pPr>
            <a:r>
              <a:rPr lang="en-US" altLang="zh-TW" sz="2000" dirty="0">
                <a:solidFill>
                  <a:schemeClr val="tx1">
                    <a:lumMod val="50000"/>
                    <a:lumOff val="50000"/>
                  </a:schemeClr>
                </a:solidFill>
              </a:rPr>
              <a:t>Background</a:t>
            </a:r>
          </a:p>
          <a:p>
            <a:pPr lvl="1" fontAlgn="auto">
              <a:spcAft>
                <a:spcPts val="0"/>
              </a:spcAft>
              <a:defRPr/>
            </a:pPr>
            <a:r>
              <a:rPr lang="en-US" altLang="zh-TW" sz="1800" i="1" dirty="0">
                <a:solidFill>
                  <a:schemeClr val="tx1">
                    <a:lumMod val="50000"/>
                    <a:lumOff val="50000"/>
                  </a:schemeClr>
                </a:solidFill>
              </a:rPr>
              <a:t>Queens University (B.Sc., Mining Engineering, </a:t>
            </a:r>
            <a:r>
              <a:rPr lang="en-US" altLang="zh-TW" sz="1800" i="1" dirty="0" err="1">
                <a:solidFill>
                  <a:schemeClr val="tx1">
                    <a:lumMod val="50000"/>
                    <a:lumOff val="50000"/>
                  </a:schemeClr>
                </a:solidFill>
              </a:rPr>
              <a:t>Honours</a:t>
            </a:r>
            <a:r>
              <a:rPr lang="en-US" altLang="zh-TW" sz="1800" i="1" dirty="0">
                <a:solidFill>
                  <a:schemeClr val="tx1">
                    <a:lumMod val="50000"/>
                    <a:lumOff val="50000"/>
                  </a:schemeClr>
                </a:solidFill>
              </a:rPr>
              <a:t>)</a:t>
            </a:r>
          </a:p>
          <a:p>
            <a:pPr lvl="1" fontAlgn="auto">
              <a:spcAft>
                <a:spcPts val="0"/>
              </a:spcAft>
              <a:defRPr/>
            </a:pPr>
            <a:r>
              <a:rPr lang="en-US" altLang="zh-TW" sz="1800" i="1" dirty="0">
                <a:solidFill>
                  <a:schemeClr val="tx1">
                    <a:lumMod val="50000"/>
                    <a:lumOff val="50000"/>
                  </a:schemeClr>
                </a:solidFill>
              </a:rPr>
              <a:t>Harvard Business School (M.B.A.)</a:t>
            </a:r>
          </a:p>
          <a:p>
            <a:pPr fontAlgn="auto">
              <a:spcAft>
                <a:spcPts val="0"/>
              </a:spcAft>
              <a:defRPr/>
            </a:pPr>
            <a:r>
              <a:rPr lang="en-US" altLang="zh-TW" sz="2000" dirty="0">
                <a:solidFill>
                  <a:schemeClr val="tx1">
                    <a:lumMod val="50000"/>
                    <a:lumOff val="50000"/>
                  </a:schemeClr>
                </a:solidFill>
              </a:rPr>
              <a:t>Employed by CIBC World Markets Inc. (investment banking) from 1985 to 2004 </a:t>
            </a:r>
          </a:p>
          <a:p>
            <a:pPr lvl="1" fontAlgn="auto">
              <a:spcAft>
                <a:spcPts val="0"/>
              </a:spcAft>
              <a:defRPr/>
            </a:pPr>
            <a:r>
              <a:rPr lang="en-US" altLang="zh-TW" sz="1800" dirty="0">
                <a:solidFill>
                  <a:schemeClr val="tx1">
                    <a:lumMod val="50000"/>
                    <a:lumOff val="50000"/>
                  </a:schemeClr>
                </a:solidFill>
              </a:rPr>
              <a:t>President of CIBC World Markets Inc.</a:t>
            </a:r>
          </a:p>
          <a:p>
            <a:pPr lvl="1" fontAlgn="auto">
              <a:spcAft>
                <a:spcPts val="0"/>
              </a:spcAft>
              <a:defRPr/>
            </a:pPr>
            <a:r>
              <a:rPr lang="en-US" altLang="zh-TW" sz="1800" dirty="0">
                <a:solidFill>
                  <a:schemeClr val="tx1">
                    <a:lumMod val="50000"/>
                    <a:lumOff val="50000"/>
                  </a:schemeClr>
                </a:solidFill>
              </a:rPr>
              <a:t>Head of Investment and Corporate Banking</a:t>
            </a:r>
          </a:p>
          <a:p>
            <a:pPr lvl="1" fontAlgn="auto">
              <a:spcAft>
                <a:spcPts val="0"/>
              </a:spcAft>
              <a:defRPr/>
            </a:pPr>
            <a:r>
              <a:rPr lang="en-US" altLang="zh-TW" sz="1800" dirty="0">
                <a:solidFill>
                  <a:schemeClr val="tx1">
                    <a:lumMod val="50000"/>
                    <a:lumOff val="50000"/>
                  </a:schemeClr>
                </a:solidFill>
              </a:rPr>
              <a:t>Head of the Asia Pacific Region. </a:t>
            </a:r>
          </a:p>
          <a:p>
            <a:pPr fontAlgn="auto">
              <a:spcAft>
                <a:spcPts val="0"/>
              </a:spcAft>
              <a:defRPr/>
            </a:pPr>
            <a:r>
              <a:rPr lang="en-US" altLang="zh-TW" sz="2000" dirty="0">
                <a:solidFill>
                  <a:schemeClr val="tx1">
                    <a:lumMod val="50000"/>
                    <a:lumOff val="50000"/>
                  </a:schemeClr>
                </a:solidFill>
              </a:rPr>
              <a:t>Joined </a:t>
            </a:r>
            <a:r>
              <a:rPr lang="en-US" altLang="zh-TW" sz="2000" dirty="0" err="1">
                <a:solidFill>
                  <a:schemeClr val="tx1">
                    <a:lumMod val="50000"/>
                    <a:lumOff val="50000"/>
                  </a:schemeClr>
                </a:solidFill>
              </a:rPr>
              <a:t>Teck</a:t>
            </a:r>
            <a:r>
              <a:rPr lang="en-US" altLang="zh-TW" sz="2000" dirty="0">
                <a:solidFill>
                  <a:schemeClr val="tx1">
                    <a:lumMod val="50000"/>
                    <a:lumOff val="50000"/>
                  </a:schemeClr>
                </a:solidFill>
              </a:rPr>
              <a:t> Cominco Limited as President in January 2005, </a:t>
            </a:r>
          </a:p>
          <a:p>
            <a:pPr fontAlgn="auto">
              <a:spcAft>
                <a:spcPts val="0"/>
              </a:spcAft>
              <a:defRPr/>
            </a:pPr>
            <a:r>
              <a:rPr lang="en-US" altLang="zh-TW" sz="2000" dirty="0">
                <a:solidFill>
                  <a:schemeClr val="tx1">
                    <a:lumMod val="50000"/>
                    <a:lumOff val="50000"/>
                  </a:schemeClr>
                </a:solidFill>
              </a:rPr>
              <a:t>Appointed Director in February, 2005 and Chief Executive Officer in April, 2005</a:t>
            </a:r>
          </a:p>
          <a:p>
            <a:pPr fontAlgn="auto">
              <a:spcAft>
                <a:spcPts val="0"/>
              </a:spcAft>
              <a:defRPr/>
            </a:pPr>
            <a:r>
              <a:rPr lang="en-US" altLang="zh-TW" sz="2000" dirty="0">
                <a:solidFill>
                  <a:schemeClr val="tx1">
                    <a:lumMod val="50000"/>
                    <a:lumOff val="50000"/>
                  </a:schemeClr>
                </a:solidFill>
              </a:rPr>
              <a:t>He is a Director of Fording  (GP) ULC.  </a:t>
            </a:r>
          </a:p>
          <a:p>
            <a:pPr fontAlgn="auto">
              <a:spcAft>
                <a:spcPts val="0"/>
              </a:spcAft>
              <a:buFont typeface="Wingdings" pitchFamily="2" charset="2"/>
              <a:buNone/>
              <a:defRPr/>
            </a:pPr>
            <a:endParaRPr lang="en-US" altLang="zh-TW" sz="2000" dirty="0">
              <a:solidFill>
                <a:schemeClr val="tx1">
                  <a:lumMod val="50000"/>
                  <a:lumOff val="50000"/>
                </a:schemeClr>
              </a:solidFill>
            </a:endParaRPr>
          </a:p>
          <a:p>
            <a:pPr lvl="1" fontAlgn="auto">
              <a:spcAft>
                <a:spcPts val="0"/>
              </a:spcAft>
              <a:defRPr/>
            </a:pPr>
            <a:endParaRPr lang="en-US" altLang="zh-TW" sz="1800" dirty="0">
              <a:solidFill>
                <a:schemeClr val="tx1">
                  <a:lumMod val="50000"/>
                  <a:lumOff val="50000"/>
                </a:schemeClr>
              </a:solidFill>
            </a:endParaRPr>
          </a:p>
          <a:p>
            <a:pPr fontAlgn="auto">
              <a:spcAft>
                <a:spcPts val="0"/>
              </a:spcAft>
              <a:defRPr/>
            </a:pPr>
            <a:endParaRPr lang="en-US" altLang="zh-TW" sz="2000" dirty="0">
              <a:solidFill>
                <a:schemeClr val="tx1">
                  <a:lumMod val="50000"/>
                  <a:lumOff val="50000"/>
                </a:schemeClr>
              </a:solidFill>
            </a:endParaRPr>
          </a:p>
        </p:txBody>
      </p:sp>
      <p:pic>
        <p:nvPicPr>
          <p:cNvPr id="108548" name="Picture 2" descr="http://www.teck.com/ces_img.aspx?path=_ces_portal_meta%2fimages%2fheadshots%2flindsay_dr_small.jpg&amp;portalName=tc&amp;width=&amp;height="/>
          <p:cNvPicPr>
            <a:picLocks noGrp="1" noChangeAspect="1" noChangeArrowheads="1"/>
          </p:cNvPicPr>
          <p:nvPr>
            <p:ph sz="half" idx="2"/>
          </p:nvPr>
        </p:nvPicPr>
        <p:blipFill>
          <a:blip r:embed="rId3" cstate="print"/>
          <a:srcRect/>
          <a:stretch>
            <a:fillRect/>
          </a:stretch>
        </p:blipFill>
        <p:spPr>
          <a:xfrm>
            <a:off x="6443663" y="1989138"/>
            <a:ext cx="2305050" cy="2303462"/>
          </a:xfrm>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smtClean="0"/>
              <a:t>Financial Analysis</a:t>
            </a:r>
            <a:endParaRPr lang="en-US" dirty="0"/>
          </a:p>
        </p:txBody>
      </p:sp>
      <p:pic>
        <p:nvPicPr>
          <p:cNvPr id="109571" name="Picture 2"/>
          <p:cNvPicPr>
            <a:picLocks noGrp="1" noChangeAspect="1" noChangeArrowheads="1"/>
          </p:cNvPicPr>
          <p:nvPr>
            <p:ph idx="1"/>
          </p:nvPr>
        </p:nvPicPr>
        <p:blipFill>
          <a:blip r:embed="rId3" cstate="print"/>
          <a:srcRect/>
          <a:stretch>
            <a:fillRect/>
          </a:stretch>
        </p:blipFill>
        <p:spPr>
          <a:xfrm>
            <a:off x="2317750" y="1600200"/>
            <a:ext cx="4508500" cy="4525963"/>
          </a:xfrm>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907088" y="266700"/>
            <a:ext cx="3008312" cy="2095500"/>
          </a:xfrm>
        </p:spPr>
        <p:txBody>
          <a:bodyPr/>
          <a:lstStyle/>
          <a:p>
            <a:pPr fontAlgn="auto">
              <a:spcAft>
                <a:spcPts val="0"/>
              </a:spcAft>
              <a:defRPr/>
            </a:pPr>
            <a:r>
              <a:rPr lang="en-US" dirty="0" smtClean="0"/>
              <a:t>2010 Q4 Balance Sheet</a:t>
            </a:r>
            <a:endParaRPr lang="en-US" dirty="0"/>
          </a:p>
        </p:txBody>
      </p:sp>
      <p:pic>
        <p:nvPicPr>
          <p:cNvPr id="110595" name="Picture 2"/>
          <p:cNvPicPr>
            <a:picLocks noGrp="1" noChangeAspect="1" noChangeArrowheads="1"/>
          </p:cNvPicPr>
          <p:nvPr>
            <p:ph idx="1"/>
          </p:nvPr>
        </p:nvPicPr>
        <p:blipFill>
          <a:blip r:embed="rId3" cstate="print"/>
          <a:srcRect/>
          <a:stretch>
            <a:fillRect/>
          </a:stretch>
        </p:blipFill>
        <p:spPr>
          <a:xfrm>
            <a:off x="719138" y="533400"/>
            <a:ext cx="4995862" cy="5332413"/>
          </a:xfrm>
        </p:spPr>
      </p:pic>
      <p:sp>
        <p:nvSpPr>
          <p:cNvPr id="110596" name="Text Placeholder 6"/>
          <p:cNvSpPr>
            <a:spLocks noGrp="1"/>
          </p:cNvSpPr>
          <p:nvPr>
            <p:ph type="body" sz="half" idx="2"/>
          </p:nvPr>
        </p:nvSpPr>
        <p:spPr>
          <a:xfrm>
            <a:off x="5907088" y="2438400"/>
            <a:ext cx="3008312" cy="3687763"/>
          </a:xfrm>
        </p:spPr>
        <p:txBody>
          <a:bodyPr/>
          <a:lstStyle/>
          <a:p>
            <a:endParaRPr lang="en-US" smtClean="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907088" y="266700"/>
            <a:ext cx="3008312" cy="2095500"/>
          </a:xfrm>
        </p:spPr>
        <p:txBody>
          <a:bodyPr/>
          <a:lstStyle/>
          <a:p>
            <a:pPr fontAlgn="auto">
              <a:spcAft>
                <a:spcPts val="0"/>
              </a:spcAft>
              <a:defRPr/>
            </a:pPr>
            <a:r>
              <a:rPr lang="en-US" dirty="0" smtClean="0"/>
              <a:t>Annual Balance Sheet</a:t>
            </a:r>
            <a:endParaRPr lang="en-US" dirty="0"/>
          </a:p>
        </p:txBody>
      </p:sp>
      <p:pic>
        <p:nvPicPr>
          <p:cNvPr id="111619" name="Picture 2"/>
          <p:cNvPicPr>
            <a:picLocks noGrp="1" noChangeAspect="1" noChangeArrowheads="1"/>
          </p:cNvPicPr>
          <p:nvPr>
            <p:ph idx="1"/>
          </p:nvPr>
        </p:nvPicPr>
        <p:blipFill>
          <a:blip r:embed="rId3" cstate="print"/>
          <a:srcRect/>
          <a:stretch>
            <a:fillRect/>
          </a:stretch>
        </p:blipFill>
        <p:spPr>
          <a:xfrm>
            <a:off x="304800" y="652463"/>
            <a:ext cx="5414963" cy="5294312"/>
          </a:xfrm>
        </p:spPr>
      </p:pic>
      <p:sp>
        <p:nvSpPr>
          <p:cNvPr id="111620" name="Text Placeholder 6"/>
          <p:cNvSpPr>
            <a:spLocks noGrp="1"/>
          </p:cNvSpPr>
          <p:nvPr>
            <p:ph type="body" sz="half" idx="2"/>
          </p:nvPr>
        </p:nvSpPr>
        <p:spPr>
          <a:xfrm>
            <a:off x="5907088" y="2438400"/>
            <a:ext cx="3008312" cy="3687763"/>
          </a:xfrm>
        </p:spPr>
        <p:txBody>
          <a:bodyPr/>
          <a:lstStyle/>
          <a:p>
            <a:endParaRPr lang="en-US" smtClean="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7088" y="266700"/>
            <a:ext cx="3008312" cy="2095500"/>
          </a:xfrm>
        </p:spPr>
        <p:txBody>
          <a:bodyPr/>
          <a:lstStyle/>
          <a:p>
            <a:pPr fontAlgn="auto">
              <a:spcAft>
                <a:spcPts val="0"/>
              </a:spcAft>
              <a:defRPr/>
            </a:pPr>
            <a:r>
              <a:rPr lang="en-US" dirty="0" smtClean="0"/>
              <a:t>2010 Q4 Income Statement</a:t>
            </a:r>
            <a:endParaRPr lang="en-US" dirty="0"/>
          </a:p>
        </p:txBody>
      </p:sp>
      <p:pic>
        <p:nvPicPr>
          <p:cNvPr id="112643" name="Picture 2"/>
          <p:cNvPicPr>
            <a:picLocks noGrp="1" noChangeAspect="1" noChangeArrowheads="1"/>
          </p:cNvPicPr>
          <p:nvPr>
            <p:ph idx="1"/>
          </p:nvPr>
        </p:nvPicPr>
        <p:blipFill>
          <a:blip r:embed="rId3" cstate="print"/>
          <a:srcRect/>
          <a:stretch>
            <a:fillRect/>
          </a:stretch>
        </p:blipFill>
        <p:spPr>
          <a:xfrm>
            <a:off x="609600" y="341313"/>
            <a:ext cx="5105400" cy="5842000"/>
          </a:xfrm>
        </p:spPr>
      </p:pic>
      <p:sp>
        <p:nvSpPr>
          <p:cNvPr id="112644" name="Text Placeholder 4"/>
          <p:cNvSpPr>
            <a:spLocks noGrp="1"/>
          </p:cNvSpPr>
          <p:nvPr>
            <p:ph type="body" sz="half" idx="2"/>
          </p:nvPr>
        </p:nvSpPr>
        <p:spPr>
          <a:xfrm>
            <a:off x="5907088" y="2438400"/>
            <a:ext cx="3008312" cy="3687763"/>
          </a:xfrm>
        </p:spPr>
        <p:txBody>
          <a:bodyPr/>
          <a:lstStyle/>
          <a:p>
            <a:endParaRPr lang="en-US" smtClean="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7088" y="266700"/>
            <a:ext cx="3008312" cy="2095500"/>
          </a:xfrm>
        </p:spPr>
        <p:txBody>
          <a:bodyPr/>
          <a:lstStyle/>
          <a:p>
            <a:pPr fontAlgn="auto">
              <a:spcAft>
                <a:spcPts val="0"/>
              </a:spcAft>
              <a:defRPr/>
            </a:pPr>
            <a:r>
              <a:rPr lang="en-US" dirty="0" smtClean="0"/>
              <a:t>Annual Income Statement </a:t>
            </a:r>
            <a:endParaRPr lang="en-US" dirty="0"/>
          </a:p>
        </p:txBody>
      </p:sp>
      <p:pic>
        <p:nvPicPr>
          <p:cNvPr id="113667" name="Picture 2"/>
          <p:cNvPicPr>
            <a:picLocks noGrp="1" noChangeAspect="1" noChangeArrowheads="1"/>
          </p:cNvPicPr>
          <p:nvPr>
            <p:ph idx="1"/>
          </p:nvPr>
        </p:nvPicPr>
        <p:blipFill>
          <a:blip r:embed="rId3" cstate="print"/>
          <a:srcRect/>
          <a:stretch>
            <a:fillRect/>
          </a:stretch>
        </p:blipFill>
        <p:spPr>
          <a:xfrm>
            <a:off x="582613" y="457200"/>
            <a:ext cx="5129212" cy="5638800"/>
          </a:xfrm>
        </p:spPr>
      </p:pic>
      <p:sp>
        <p:nvSpPr>
          <p:cNvPr id="113668" name="Text Placeholder 5"/>
          <p:cNvSpPr>
            <a:spLocks noGrp="1"/>
          </p:cNvSpPr>
          <p:nvPr>
            <p:ph type="body" sz="half" idx="2"/>
          </p:nvPr>
        </p:nvSpPr>
        <p:spPr>
          <a:xfrm>
            <a:off x="5907088" y="2438400"/>
            <a:ext cx="3008312" cy="3687763"/>
          </a:xfrm>
        </p:spPr>
        <p:txBody>
          <a:bodyPr/>
          <a:lstStyle/>
          <a:p>
            <a:endParaRPr lang="en-US" smtClean="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7088" y="266700"/>
            <a:ext cx="3008312" cy="2095500"/>
          </a:xfrm>
        </p:spPr>
        <p:txBody>
          <a:bodyPr/>
          <a:lstStyle/>
          <a:p>
            <a:pPr fontAlgn="auto">
              <a:spcAft>
                <a:spcPts val="0"/>
              </a:spcAft>
              <a:defRPr/>
            </a:pPr>
            <a:r>
              <a:rPr lang="en-US" dirty="0" smtClean="0"/>
              <a:t>2010 Q4 Cash Flow Statement </a:t>
            </a:r>
            <a:endParaRPr lang="en-US" dirty="0"/>
          </a:p>
        </p:txBody>
      </p:sp>
      <p:pic>
        <p:nvPicPr>
          <p:cNvPr id="114691" name="Picture 2"/>
          <p:cNvPicPr>
            <a:picLocks noGrp="1" noChangeAspect="1" noChangeArrowheads="1"/>
          </p:cNvPicPr>
          <p:nvPr>
            <p:ph idx="1"/>
          </p:nvPr>
        </p:nvPicPr>
        <p:blipFill>
          <a:blip r:embed="rId3" cstate="print"/>
          <a:srcRect/>
          <a:stretch>
            <a:fillRect/>
          </a:stretch>
        </p:blipFill>
        <p:spPr>
          <a:xfrm>
            <a:off x="533400" y="381000"/>
            <a:ext cx="5287963" cy="5724525"/>
          </a:xfrm>
        </p:spPr>
      </p:pic>
      <p:sp>
        <p:nvSpPr>
          <p:cNvPr id="114692" name="Text Placeholder 4"/>
          <p:cNvSpPr>
            <a:spLocks noGrp="1"/>
          </p:cNvSpPr>
          <p:nvPr>
            <p:ph type="body" sz="half" idx="2"/>
          </p:nvPr>
        </p:nvSpPr>
        <p:spPr>
          <a:xfrm>
            <a:off x="5907088" y="2438400"/>
            <a:ext cx="3008312" cy="3687763"/>
          </a:xfrm>
        </p:spPr>
        <p:txBody>
          <a:bodyPr/>
          <a:lstStyle/>
          <a:p>
            <a:endParaRPr lang="en-US" smtClean="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p:txBody>
          <a:bodyPr/>
          <a:lstStyle/>
          <a:p>
            <a:pPr fontAlgn="auto">
              <a:spcAft>
                <a:spcPts val="0"/>
              </a:spcAft>
              <a:defRPr/>
            </a:pPr>
            <a:endParaRPr lang="en-CA" smtClean="0"/>
          </a:p>
        </p:txBody>
      </p:sp>
      <p:sp>
        <p:nvSpPr>
          <p:cNvPr id="14339" name="Content Placeholder 2"/>
          <p:cNvSpPr>
            <a:spLocks noGrp="1"/>
          </p:cNvSpPr>
          <p:nvPr>
            <p:ph idx="1"/>
          </p:nvPr>
        </p:nvSpPr>
        <p:spPr/>
        <p:txBody>
          <a:bodyPr/>
          <a:lstStyle/>
          <a:p>
            <a:r>
              <a:rPr lang="en-CA" smtClean="0"/>
              <a:t>Probable Mineral Reserve </a:t>
            </a:r>
          </a:p>
          <a:p>
            <a:r>
              <a:rPr lang="en-CA" smtClean="0"/>
              <a:t>The economically mineable part of an Indicated or Measured Mineral Resource </a:t>
            </a:r>
          </a:p>
          <a:p>
            <a:pPr lvl="2"/>
            <a:r>
              <a:rPr lang="en-CA" smtClean="0"/>
              <a:t>demonstrated by at least a Preliminary Feasibility Study. </a:t>
            </a:r>
          </a:p>
          <a:p>
            <a:pPr lvl="2"/>
            <a:r>
              <a:rPr lang="en-CA" smtClean="0"/>
              <a:t>This Study must include adequate information on mining, processing, metallurgical, economic, and other relevant factors that demonstrate, at the time of reporting, that economic extraction can be justified.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907088" y="266700"/>
            <a:ext cx="3008312" cy="2095500"/>
          </a:xfrm>
        </p:spPr>
        <p:txBody>
          <a:bodyPr/>
          <a:lstStyle/>
          <a:p>
            <a:pPr fontAlgn="auto">
              <a:spcAft>
                <a:spcPts val="0"/>
              </a:spcAft>
              <a:defRPr/>
            </a:pPr>
            <a:r>
              <a:rPr lang="en-US" dirty="0" smtClean="0"/>
              <a:t>Annual Cash Flow Statement </a:t>
            </a:r>
            <a:endParaRPr lang="en-US" dirty="0"/>
          </a:p>
        </p:txBody>
      </p:sp>
      <p:pic>
        <p:nvPicPr>
          <p:cNvPr id="115715" name="Picture 2"/>
          <p:cNvPicPr>
            <a:picLocks noGrp="1" noChangeAspect="1" noChangeArrowheads="1"/>
          </p:cNvPicPr>
          <p:nvPr>
            <p:ph idx="1"/>
          </p:nvPr>
        </p:nvPicPr>
        <p:blipFill>
          <a:blip r:embed="rId3" cstate="print"/>
          <a:srcRect/>
          <a:stretch>
            <a:fillRect/>
          </a:stretch>
        </p:blipFill>
        <p:spPr>
          <a:xfrm>
            <a:off x="457200" y="190500"/>
            <a:ext cx="5029200" cy="6249988"/>
          </a:xfrm>
        </p:spPr>
      </p:pic>
      <p:sp>
        <p:nvSpPr>
          <p:cNvPr id="115716" name="Text Placeholder 6"/>
          <p:cNvSpPr>
            <a:spLocks noGrp="1"/>
          </p:cNvSpPr>
          <p:nvPr>
            <p:ph type="body" sz="half" idx="2"/>
          </p:nvPr>
        </p:nvSpPr>
        <p:spPr>
          <a:xfrm>
            <a:off x="5907088" y="2438400"/>
            <a:ext cx="3008312" cy="3687763"/>
          </a:xfrm>
        </p:spPr>
        <p:txBody>
          <a:bodyPr/>
          <a:lstStyle/>
          <a:p>
            <a:endParaRPr lang="en-US" smtClean="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smtClean="0"/>
              <a:t>Recommendation </a:t>
            </a:r>
            <a:endParaRPr lang="en-US" dirty="0"/>
          </a:p>
        </p:txBody>
      </p:sp>
      <p:sp>
        <p:nvSpPr>
          <p:cNvPr id="116739" name="Content Placeholder 2"/>
          <p:cNvSpPr>
            <a:spLocks noGrp="1"/>
          </p:cNvSpPr>
          <p:nvPr>
            <p:ph idx="1"/>
          </p:nvPr>
        </p:nvSpPr>
        <p:spPr/>
        <p:txBody>
          <a:bodyPr/>
          <a:lstStyle/>
          <a:p>
            <a:pPr algn="ctr">
              <a:buFont typeface="Arial" pitchFamily="34" charset="0"/>
              <a:buNone/>
            </a:pPr>
            <a:endParaRPr lang="en-US" smtClean="0"/>
          </a:p>
          <a:p>
            <a:pPr algn="ctr">
              <a:buFont typeface="Arial" pitchFamily="34" charset="0"/>
              <a:buNone/>
            </a:pPr>
            <a:endParaRPr lang="en-US" smtClean="0"/>
          </a:p>
          <a:p>
            <a:pPr algn="ctr">
              <a:buFont typeface="Arial" pitchFamily="34" charset="0"/>
              <a:buNone/>
            </a:pPr>
            <a:r>
              <a:rPr lang="en-US" sz="6600" smtClean="0"/>
              <a:t>Buy! </a:t>
            </a:r>
          </a:p>
          <a:p>
            <a:pPr algn="ctr"/>
            <a:endParaRPr lang="en-US" smtClean="0"/>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62200"/>
            <a:ext cx="8229600" cy="1219200"/>
          </a:xfrm>
        </p:spPr>
        <p:txBody>
          <a:bodyPr/>
          <a:lstStyle/>
          <a:p>
            <a:pPr fontAlgn="auto">
              <a:spcAft>
                <a:spcPts val="0"/>
              </a:spcAft>
              <a:defRPr/>
            </a:pPr>
            <a:r>
              <a:rPr lang="en-US" dirty="0" smtClean="0"/>
              <a:t>GOLDCORP</a:t>
            </a:r>
            <a:endParaRPr lang="en-US" dirty="0"/>
          </a:p>
        </p:txBody>
      </p:sp>
      <p:sp>
        <p:nvSpPr>
          <p:cNvPr id="6" name="Slide Number Placeholder 5"/>
          <p:cNvSpPr>
            <a:spLocks noGrp="1"/>
          </p:cNvSpPr>
          <p:nvPr>
            <p:ph type="sldNum" sz="quarter" idx="12"/>
          </p:nvPr>
        </p:nvSpPr>
        <p:spPr/>
        <p:txBody>
          <a:bodyPr/>
          <a:lstStyle/>
          <a:p>
            <a:pPr>
              <a:defRPr/>
            </a:pPr>
            <a:fld id="{E0121675-9C74-4668-BEB4-D662A383FE07}" type="slidenum">
              <a:rPr lang="en-US"/>
              <a:pPr>
                <a:defRPr/>
              </a:pPr>
              <a:t>112</a:t>
            </a:fld>
            <a:endParaRPr lang="en-US"/>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62200"/>
            <a:ext cx="8229600" cy="1219200"/>
          </a:xfrm>
        </p:spPr>
        <p:txBody>
          <a:bodyPr/>
          <a:lstStyle/>
          <a:p>
            <a:pPr fontAlgn="auto">
              <a:spcAft>
                <a:spcPts val="0"/>
              </a:spcAft>
              <a:defRPr/>
            </a:pPr>
            <a:r>
              <a:rPr lang="en-US" dirty="0" smtClean="0"/>
              <a:t>Stock Analysis</a:t>
            </a:r>
            <a:endParaRPr lang="en-US" dirty="0"/>
          </a:p>
        </p:txBody>
      </p:sp>
      <p:sp>
        <p:nvSpPr>
          <p:cNvPr id="6" name="Slide Number Placeholder 5"/>
          <p:cNvSpPr>
            <a:spLocks noGrp="1"/>
          </p:cNvSpPr>
          <p:nvPr>
            <p:ph type="sldNum" sz="quarter" idx="12"/>
          </p:nvPr>
        </p:nvSpPr>
        <p:spPr/>
        <p:txBody>
          <a:bodyPr/>
          <a:lstStyle/>
          <a:p>
            <a:pPr>
              <a:defRPr/>
            </a:pPr>
            <a:fld id="{1601ED91-DFEB-416F-B56E-AE55D9B332F7}" type="slidenum">
              <a:rPr lang="en-US"/>
              <a:pPr>
                <a:defRPr/>
              </a:pPr>
              <a:t>113</a:t>
            </a:fld>
            <a:endParaRPr lang="en-US"/>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pPr fontAlgn="auto">
              <a:spcAft>
                <a:spcPts val="0"/>
              </a:spcAft>
              <a:defRPr/>
            </a:pPr>
            <a:r>
              <a:rPr lang="en-US" dirty="0" smtClean="0"/>
              <a:t>Stock Profile</a:t>
            </a:r>
            <a:endParaRPr lang="en-US" dirty="0"/>
          </a:p>
        </p:txBody>
      </p:sp>
      <p:pic>
        <p:nvPicPr>
          <p:cNvPr id="119811" name="Content Placeholder 6"/>
          <p:cNvPicPr>
            <a:picLocks noGrp="1" noChangeAspect="1"/>
          </p:cNvPicPr>
          <p:nvPr>
            <p:ph idx="1"/>
          </p:nvPr>
        </p:nvPicPr>
        <p:blipFill>
          <a:blip r:embed="rId3" cstate="print"/>
          <a:srcRect/>
          <a:stretch>
            <a:fillRect/>
          </a:stretch>
        </p:blipFill>
        <p:spPr>
          <a:xfrm>
            <a:off x="1981200" y="1352550"/>
            <a:ext cx="5076825" cy="1238250"/>
          </a:xfrm>
        </p:spPr>
      </p:pic>
      <p:sp>
        <p:nvSpPr>
          <p:cNvPr id="6" name="Slide Number Placeholder 5"/>
          <p:cNvSpPr>
            <a:spLocks noGrp="1"/>
          </p:cNvSpPr>
          <p:nvPr>
            <p:ph type="sldNum" sz="quarter" idx="12"/>
          </p:nvPr>
        </p:nvSpPr>
        <p:spPr/>
        <p:txBody>
          <a:bodyPr/>
          <a:lstStyle/>
          <a:p>
            <a:pPr>
              <a:defRPr/>
            </a:pPr>
            <a:fld id="{42C09818-1EEF-488C-A5A1-DA03F7E3FE46}" type="slidenum">
              <a:rPr lang="en-US"/>
              <a:pPr>
                <a:defRPr/>
              </a:pPr>
              <a:t>114</a:t>
            </a:fld>
            <a:endParaRPr lang="en-US"/>
          </a:p>
        </p:txBody>
      </p:sp>
      <p:pic>
        <p:nvPicPr>
          <p:cNvPr id="119813" name="Picture 7"/>
          <p:cNvPicPr>
            <a:picLocks noChangeAspect="1"/>
          </p:cNvPicPr>
          <p:nvPr/>
        </p:nvPicPr>
        <p:blipFill>
          <a:blip r:embed="rId4" cstate="print"/>
          <a:srcRect/>
          <a:stretch>
            <a:fillRect/>
          </a:stretch>
        </p:blipFill>
        <p:spPr bwMode="auto">
          <a:xfrm>
            <a:off x="3429000" y="2667000"/>
            <a:ext cx="2257425" cy="3552825"/>
          </a:xfrm>
          <a:prstGeom prst="rect">
            <a:avLst/>
          </a:prstGeom>
          <a:noFill/>
          <a:ln w="9525">
            <a:noFill/>
            <a:miter lim="800000"/>
            <a:headEnd/>
            <a:tailEnd/>
          </a:ln>
        </p:spPr>
      </p:pic>
      <p:pic>
        <p:nvPicPr>
          <p:cNvPr id="119814" name="Picture 2"/>
          <p:cNvPicPr>
            <a:picLocks noChangeAspect="1" noChangeArrowheads="1"/>
          </p:cNvPicPr>
          <p:nvPr/>
        </p:nvPicPr>
        <p:blipFill>
          <a:blip r:embed="rId5" cstate="print"/>
          <a:srcRect/>
          <a:stretch>
            <a:fillRect/>
          </a:stretch>
        </p:blipFill>
        <p:spPr bwMode="auto">
          <a:xfrm>
            <a:off x="5562600" y="4094163"/>
            <a:ext cx="774700" cy="377825"/>
          </a:xfrm>
          <a:prstGeom prst="rect">
            <a:avLst/>
          </a:prstGeom>
          <a:noFill/>
          <a:ln w="9525">
            <a:noFill/>
            <a:miter lim="800000"/>
            <a:headEnd/>
            <a:tailEnd/>
          </a:ln>
        </p:spPr>
      </p:pic>
      <p:pic>
        <p:nvPicPr>
          <p:cNvPr id="119815" name="Picture 2"/>
          <p:cNvPicPr>
            <a:picLocks noChangeAspect="1" noChangeArrowheads="1"/>
          </p:cNvPicPr>
          <p:nvPr/>
        </p:nvPicPr>
        <p:blipFill>
          <a:blip r:embed="rId5" cstate="print"/>
          <a:srcRect/>
          <a:stretch>
            <a:fillRect/>
          </a:stretch>
        </p:blipFill>
        <p:spPr bwMode="auto">
          <a:xfrm>
            <a:off x="5562600" y="5105400"/>
            <a:ext cx="774700" cy="377825"/>
          </a:xfrm>
          <a:prstGeom prst="rect">
            <a:avLst/>
          </a:prstGeom>
          <a:noFill/>
          <a:ln w="9525">
            <a:noFill/>
            <a:miter lim="800000"/>
            <a:headEnd/>
            <a:tailEnd/>
          </a:ln>
        </p:spPr>
      </p:pic>
      <p:pic>
        <p:nvPicPr>
          <p:cNvPr id="119816" name="Picture 2"/>
          <p:cNvPicPr>
            <a:picLocks noChangeAspect="1" noChangeArrowheads="1"/>
          </p:cNvPicPr>
          <p:nvPr/>
        </p:nvPicPr>
        <p:blipFill>
          <a:blip r:embed="rId5" cstate="print"/>
          <a:srcRect/>
          <a:stretch>
            <a:fillRect/>
          </a:stretch>
        </p:blipFill>
        <p:spPr bwMode="auto">
          <a:xfrm>
            <a:off x="5562600" y="5715000"/>
            <a:ext cx="774700" cy="377825"/>
          </a:xfrm>
          <a:prstGeom prst="rect">
            <a:avLst/>
          </a:prstGeom>
          <a:noFill/>
          <a:ln w="9525">
            <a:noFill/>
            <a:miter lim="800000"/>
            <a:headEnd/>
            <a:tailEnd/>
          </a:ln>
        </p:spPr>
      </p:pic>
      <p:pic>
        <p:nvPicPr>
          <p:cNvPr id="119817" name="Picture 2"/>
          <p:cNvPicPr>
            <a:picLocks noChangeAspect="1"/>
          </p:cNvPicPr>
          <p:nvPr/>
        </p:nvPicPr>
        <p:blipFill>
          <a:blip r:embed="rId6" cstate="print"/>
          <a:srcRect/>
          <a:stretch>
            <a:fillRect/>
          </a:stretch>
        </p:blipFill>
        <p:spPr bwMode="auto">
          <a:xfrm>
            <a:off x="2028825" y="1371600"/>
            <a:ext cx="5086350" cy="1209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pPr fontAlgn="auto">
              <a:spcAft>
                <a:spcPts val="0"/>
              </a:spcAft>
              <a:defRPr/>
            </a:pPr>
            <a:r>
              <a:rPr lang="en-US" sz="3200" dirty="0" smtClean="0"/>
              <a:t>1 Year Stock Price</a:t>
            </a:r>
            <a:endParaRPr lang="en-US" sz="3200" dirty="0"/>
          </a:p>
        </p:txBody>
      </p:sp>
      <p:sp>
        <p:nvSpPr>
          <p:cNvPr id="6" name="Slide Number Placeholder 5"/>
          <p:cNvSpPr>
            <a:spLocks noGrp="1"/>
          </p:cNvSpPr>
          <p:nvPr>
            <p:ph type="sldNum" sz="quarter" idx="12"/>
          </p:nvPr>
        </p:nvSpPr>
        <p:spPr/>
        <p:txBody>
          <a:bodyPr/>
          <a:lstStyle/>
          <a:p>
            <a:pPr>
              <a:defRPr/>
            </a:pPr>
            <a:fld id="{19CB2511-A6CF-4DBD-A24B-278A5F8BACCC}" type="slidenum">
              <a:rPr lang="en-US"/>
              <a:pPr>
                <a:defRPr/>
              </a:pPr>
              <a:t>115</a:t>
            </a:fld>
            <a:endParaRPr lang="en-US"/>
          </a:p>
        </p:txBody>
      </p:sp>
      <p:pic>
        <p:nvPicPr>
          <p:cNvPr id="120836" name="Picture 2"/>
          <p:cNvPicPr>
            <a:picLocks noChangeAspect="1"/>
          </p:cNvPicPr>
          <p:nvPr/>
        </p:nvPicPr>
        <p:blipFill>
          <a:blip r:embed="rId3" cstate="print"/>
          <a:srcRect/>
          <a:stretch>
            <a:fillRect/>
          </a:stretch>
        </p:blipFill>
        <p:spPr bwMode="auto">
          <a:xfrm>
            <a:off x="1066800" y="1635125"/>
            <a:ext cx="6916738" cy="4071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pPr fontAlgn="auto">
              <a:spcAft>
                <a:spcPts val="0"/>
              </a:spcAft>
              <a:defRPr/>
            </a:pPr>
            <a:r>
              <a:rPr lang="en-US" sz="3200" dirty="0" smtClean="0"/>
              <a:t>1 Year vs. S&amp;P/TSX Composite</a:t>
            </a:r>
            <a:endParaRPr lang="en-US" sz="3200" dirty="0"/>
          </a:p>
        </p:txBody>
      </p:sp>
      <p:sp>
        <p:nvSpPr>
          <p:cNvPr id="6" name="Slide Number Placeholder 5"/>
          <p:cNvSpPr>
            <a:spLocks noGrp="1"/>
          </p:cNvSpPr>
          <p:nvPr>
            <p:ph type="sldNum" sz="quarter" idx="12"/>
          </p:nvPr>
        </p:nvSpPr>
        <p:spPr/>
        <p:txBody>
          <a:bodyPr/>
          <a:lstStyle/>
          <a:p>
            <a:pPr>
              <a:defRPr/>
            </a:pPr>
            <a:fld id="{9304DA7A-97DF-4A18-BF28-F899E17901C0}" type="slidenum">
              <a:rPr lang="en-US"/>
              <a:pPr>
                <a:defRPr/>
              </a:pPr>
              <a:t>116</a:t>
            </a:fld>
            <a:endParaRPr lang="en-US"/>
          </a:p>
        </p:txBody>
      </p:sp>
      <p:pic>
        <p:nvPicPr>
          <p:cNvPr id="121860" name="Picture 10"/>
          <p:cNvPicPr>
            <a:picLocks noChangeAspect="1"/>
          </p:cNvPicPr>
          <p:nvPr/>
        </p:nvPicPr>
        <p:blipFill>
          <a:blip r:embed="rId3" cstate="print"/>
          <a:srcRect/>
          <a:stretch>
            <a:fillRect/>
          </a:stretch>
        </p:blipFill>
        <p:spPr bwMode="auto">
          <a:xfrm>
            <a:off x="1447800" y="1752600"/>
            <a:ext cx="6200775" cy="358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pPr fontAlgn="auto">
              <a:spcAft>
                <a:spcPts val="0"/>
              </a:spcAft>
              <a:defRPr/>
            </a:pPr>
            <a:r>
              <a:rPr lang="en-US" sz="3200" dirty="0" smtClean="0"/>
              <a:t>1 Year vs. S&amp;P/TSX Metals &amp; Mining Index</a:t>
            </a:r>
            <a:endParaRPr lang="en-US" sz="3200" dirty="0"/>
          </a:p>
        </p:txBody>
      </p:sp>
      <p:sp>
        <p:nvSpPr>
          <p:cNvPr id="6" name="Slide Number Placeholder 5"/>
          <p:cNvSpPr>
            <a:spLocks noGrp="1"/>
          </p:cNvSpPr>
          <p:nvPr>
            <p:ph type="sldNum" sz="quarter" idx="12"/>
          </p:nvPr>
        </p:nvSpPr>
        <p:spPr/>
        <p:txBody>
          <a:bodyPr/>
          <a:lstStyle/>
          <a:p>
            <a:pPr>
              <a:defRPr/>
            </a:pPr>
            <a:fld id="{2BDDE411-EE0F-4C7F-BC48-469784C22566}" type="slidenum">
              <a:rPr lang="en-US"/>
              <a:pPr>
                <a:defRPr/>
              </a:pPr>
              <a:t>117</a:t>
            </a:fld>
            <a:endParaRPr lang="en-US"/>
          </a:p>
        </p:txBody>
      </p:sp>
      <p:pic>
        <p:nvPicPr>
          <p:cNvPr id="122884" name="Picture 10"/>
          <p:cNvPicPr>
            <a:picLocks noChangeAspect="1"/>
          </p:cNvPicPr>
          <p:nvPr/>
        </p:nvPicPr>
        <p:blipFill>
          <a:blip r:embed="rId3" cstate="print"/>
          <a:srcRect/>
          <a:stretch>
            <a:fillRect/>
          </a:stretch>
        </p:blipFill>
        <p:spPr bwMode="auto">
          <a:xfrm>
            <a:off x="1447800" y="1752600"/>
            <a:ext cx="6200775" cy="3581400"/>
          </a:xfrm>
          <a:prstGeom prst="rect">
            <a:avLst/>
          </a:prstGeom>
          <a:noFill/>
          <a:ln w="9525">
            <a:noFill/>
            <a:miter lim="800000"/>
            <a:headEnd/>
            <a:tailEnd/>
          </a:ln>
        </p:spPr>
      </p:pic>
      <p:pic>
        <p:nvPicPr>
          <p:cNvPr id="122885" name="Picture 2"/>
          <p:cNvPicPr>
            <a:picLocks noChangeAspect="1"/>
          </p:cNvPicPr>
          <p:nvPr/>
        </p:nvPicPr>
        <p:blipFill>
          <a:blip r:embed="rId4" cstate="print"/>
          <a:srcRect/>
          <a:stretch>
            <a:fillRect/>
          </a:stretch>
        </p:blipFill>
        <p:spPr bwMode="auto">
          <a:xfrm>
            <a:off x="1481138" y="1643063"/>
            <a:ext cx="6181725" cy="3571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pPr fontAlgn="auto">
              <a:spcAft>
                <a:spcPts val="0"/>
              </a:spcAft>
              <a:defRPr/>
            </a:pPr>
            <a:r>
              <a:rPr lang="en-US" sz="3200" dirty="0" smtClean="0"/>
              <a:t>1 Year Moving Average Technical Analysis</a:t>
            </a:r>
            <a:endParaRPr lang="en-US" sz="3200" dirty="0"/>
          </a:p>
        </p:txBody>
      </p:sp>
      <p:sp>
        <p:nvSpPr>
          <p:cNvPr id="6" name="Slide Number Placeholder 5"/>
          <p:cNvSpPr>
            <a:spLocks noGrp="1"/>
          </p:cNvSpPr>
          <p:nvPr>
            <p:ph type="sldNum" sz="quarter" idx="12"/>
          </p:nvPr>
        </p:nvSpPr>
        <p:spPr/>
        <p:txBody>
          <a:bodyPr/>
          <a:lstStyle/>
          <a:p>
            <a:pPr>
              <a:defRPr/>
            </a:pPr>
            <a:fld id="{794543A3-1815-4393-A943-231158D1D65E}" type="slidenum">
              <a:rPr lang="en-US"/>
              <a:pPr>
                <a:defRPr/>
              </a:pPr>
              <a:t>118</a:t>
            </a:fld>
            <a:endParaRPr lang="en-US"/>
          </a:p>
        </p:txBody>
      </p:sp>
      <p:pic>
        <p:nvPicPr>
          <p:cNvPr id="123908" name="Picture 6"/>
          <p:cNvPicPr>
            <a:picLocks noChangeAspect="1"/>
          </p:cNvPicPr>
          <p:nvPr/>
        </p:nvPicPr>
        <p:blipFill>
          <a:blip r:embed="rId3" cstate="print"/>
          <a:srcRect/>
          <a:stretch>
            <a:fillRect/>
          </a:stretch>
        </p:blipFill>
        <p:spPr bwMode="auto">
          <a:xfrm>
            <a:off x="1490663" y="1633538"/>
            <a:ext cx="6162675" cy="3590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pPr fontAlgn="auto">
              <a:spcAft>
                <a:spcPts val="0"/>
              </a:spcAft>
              <a:defRPr/>
            </a:pPr>
            <a:r>
              <a:rPr lang="en-US" sz="3200" dirty="0"/>
              <a:t>1</a:t>
            </a:r>
            <a:r>
              <a:rPr lang="en-US" sz="3200" dirty="0" smtClean="0"/>
              <a:t> Year vs. Gold</a:t>
            </a:r>
            <a:endParaRPr lang="en-US" sz="3200" dirty="0"/>
          </a:p>
        </p:txBody>
      </p:sp>
      <p:sp>
        <p:nvSpPr>
          <p:cNvPr id="6" name="Slide Number Placeholder 5"/>
          <p:cNvSpPr>
            <a:spLocks noGrp="1"/>
          </p:cNvSpPr>
          <p:nvPr>
            <p:ph type="sldNum" sz="quarter" idx="12"/>
          </p:nvPr>
        </p:nvSpPr>
        <p:spPr/>
        <p:txBody>
          <a:bodyPr/>
          <a:lstStyle/>
          <a:p>
            <a:pPr>
              <a:defRPr/>
            </a:pPr>
            <a:fld id="{B0CAC158-80B7-4041-A613-9D5649476282}" type="slidenum">
              <a:rPr lang="en-US"/>
              <a:pPr>
                <a:defRPr/>
              </a:pPr>
              <a:t>119</a:t>
            </a:fld>
            <a:endParaRPr lang="en-US"/>
          </a:p>
        </p:txBody>
      </p:sp>
      <p:pic>
        <p:nvPicPr>
          <p:cNvPr id="124932" name="Picture 6"/>
          <p:cNvPicPr>
            <a:picLocks noChangeAspect="1"/>
          </p:cNvPicPr>
          <p:nvPr/>
        </p:nvPicPr>
        <p:blipFill>
          <a:blip r:embed="rId3" cstate="print"/>
          <a:srcRect/>
          <a:stretch>
            <a:fillRect/>
          </a:stretch>
        </p:blipFill>
        <p:spPr bwMode="auto">
          <a:xfrm>
            <a:off x="1495425" y="2105025"/>
            <a:ext cx="6153150" cy="2647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lstStyle/>
          <a:p>
            <a:pPr fontAlgn="auto">
              <a:spcAft>
                <a:spcPts val="0"/>
              </a:spcAft>
              <a:defRPr/>
            </a:pPr>
            <a:endParaRPr lang="en-CA" smtClean="0"/>
          </a:p>
        </p:txBody>
      </p:sp>
      <p:sp>
        <p:nvSpPr>
          <p:cNvPr id="15363" name="Content Placeholder 2"/>
          <p:cNvSpPr>
            <a:spLocks noGrp="1"/>
          </p:cNvSpPr>
          <p:nvPr>
            <p:ph idx="1"/>
          </p:nvPr>
        </p:nvSpPr>
        <p:spPr/>
        <p:txBody>
          <a:bodyPr/>
          <a:lstStyle/>
          <a:p>
            <a:r>
              <a:rPr lang="en-CA" smtClean="0"/>
              <a:t>Proven Mineral Reserve </a:t>
            </a:r>
          </a:p>
          <a:p>
            <a:r>
              <a:rPr lang="en-CA" smtClean="0"/>
              <a:t>Economically mineable part of a Measured Mineral Resource </a:t>
            </a:r>
          </a:p>
          <a:p>
            <a:pPr lvl="2"/>
            <a:r>
              <a:rPr lang="en-CA" smtClean="0"/>
              <a:t>Highest level of confidence that economic extraction is justified.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pPr fontAlgn="auto">
              <a:spcAft>
                <a:spcPts val="0"/>
              </a:spcAft>
              <a:defRPr/>
            </a:pPr>
            <a:r>
              <a:rPr lang="en-US" sz="3200" dirty="0" smtClean="0"/>
              <a:t>5 Year Stock Price</a:t>
            </a:r>
            <a:endParaRPr lang="en-US" sz="3200" dirty="0"/>
          </a:p>
        </p:txBody>
      </p:sp>
      <p:sp>
        <p:nvSpPr>
          <p:cNvPr id="6" name="Slide Number Placeholder 5"/>
          <p:cNvSpPr>
            <a:spLocks noGrp="1"/>
          </p:cNvSpPr>
          <p:nvPr>
            <p:ph type="sldNum" sz="quarter" idx="12"/>
          </p:nvPr>
        </p:nvSpPr>
        <p:spPr/>
        <p:txBody>
          <a:bodyPr/>
          <a:lstStyle/>
          <a:p>
            <a:pPr>
              <a:defRPr/>
            </a:pPr>
            <a:fld id="{F6823B7C-6258-41AB-B3F6-B959247B63A5}" type="slidenum">
              <a:rPr lang="en-US"/>
              <a:pPr>
                <a:defRPr/>
              </a:pPr>
              <a:t>120</a:t>
            </a:fld>
            <a:endParaRPr lang="en-US"/>
          </a:p>
        </p:txBody>
      </p:sp>
      <p:pic>
        <p:nvPicPr>
          <p:cNvPr id="125956" name="Picture 3"/>
          <p:cNvPicPr>
            <a:picLocks noChangeAspect="1"/>
          </p:cNvPicPr>
          <p:nvPr/>
        </p:nvPicPr>
        <p:blipFill>
          <a:blip r:embed="rId3" cstate="print"/>
          <a:srcRect/>
          <a:stretch>
            <a:fillRect/>
          </a:stretch>
        </p:blipFill>
        <p:spPr bwMode="auto">
          <a:xfrm>
            <a:off x="1066800" y="1524000"/>
            <a:ext cx="7005638" cy="4086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pPr fontAlgn="auto">
              <a:spcAft>
                <a:spcPts val="0"/>
              </a:spcAft>
              <a:defRPr/>
            </a:pPr>
            <a:r>
              <a:rPr lang="en-US" sz="3200" dirty="0" smtClean="0"/>
              <a:t>5 Year vs. S&amp;P/TSX Composite</a:t>
            </a:r>
            <a:endParaRPr lang="en-US" sz="3200" dirty="0"/>
          </a:p>
        </p:txBody>
      </p:sp>
      <p:sp>
        <p:nvSpPr>
          <p:cNvPr id="6" name="Slide Number Placeholder 5"/>
          <p:cNvSpPr>
            <a:spLocks noGrp="1"/>
          </p:cNvSpPr>
          <p:nvPr>
            <p:ph type="sldNum" sz="quarter" idx="12"/>
          </p:nvPr>
        </p:nvSpPr>
        <p:spPr/>
        <p:txBody>
          <a:bodyPr/>
          <a:lstStyle/>
          <a:p>
            <a:pPr>
              <a:defRPr/>
            </a:pPr>
            <a:fld id="{CE83D562-1EEC-4B36-B76E-E51E1A0B0C49}" type="slidenum">
              <a:rPr lang="en-US"/>
              <a:pPr>
                <a:defRPr/>
              </a:pPr>
              <a:t>121</a:t>
            </a:fld>
            <a:endParaRPr lang="en-US"/>
          </a:p>
        </p:txBody>
      </p:sp>
      <p:pic>
        <p:nvPicPr>
          <p:cNvPr id="126980" name="Picture 2"/>
          <p:cNvPicPr>
            <a:picLocks noChangeAspect="1"/>
          </p:cNvPicPr>
          <p:nvPr/>
        </p:nvPicPr>
        <p:blipFill>
          <a:blip r:embed="rId3" cstate="print"/>
          <a:srcRect/>
          <a:stretch>
            <a:fillRect/>
          </a:stretch>
        </p:blipFill>
        <p:spPr bwMode="auto">
          <a:xfrm>
            <a:off x="1504950" y="1619250"/>
            <a:ext cx="6134100" cy="3619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pPr fontAlgn="auto">
              <a:spcAft>
                <a:spcPts val="0"/>
              </a:spcAft>
              <a:defRPr/>
            </a:pPr>
            <a:r>
              <a:rPr lang="en-US" sz="3200" dirty="0" smtClean="0"/>
              <a:t>5 Year vs. S&amp;P/TSX Metals &amp; Mining Index</a:t>
            </a:r>
            <a:endParaRPr lang="en-US" sz="3200" dirty="0"/>
          </a:p>
        </p:txBody>
      </p:sp>
      <p:sp>
        <p:nvSpPr>
          <p:cNvPr id="6" name="Slide Number Placeholder 5"/>
          <p:cNvSpPr>
            <a:spLocks noGrp="1"/>
          </p:cNvSpPr>
          <p:nvPr>
            <p:ph type="sldNum" sz="quarter" idx="12"/>
          </p:nvPr>
        </p:nvSpPr>
        <p:spPr/>
        <p:txBody>
          <a:bodyPr/>
          <a:lstStyle/>
          <a:p>
            <a:pPr>
              <a:defRPr/>
            </a:pPr>
            <a:fld id="{2DCFF606-8A79-4291-AB5A-4417562DA882}" type="slidenum">
              <a:rPr lang="en-US"/>
              <a:pPr>
                <a:defRPr/>
              </a:pPr>
              <a:t>122</a:t>
            </a:fld>
            <a:endParaRPr lang="en-US"/>
          </a:p>
        </p:txBody>
      </p:sp>
      <p:pic>
        <p:nvPicPr>
          <p:cNvPr id="128004" name="Picture 6"/>
          <p:cNvPicPr>
            <a:picLocks noChangeAspect="1"/>
          </p:cNvPicPr>
          <p:nvPr/>
        </p:nvPicPr>
        <p:blipFill>
          <a:blip r:embed="rId3" cstate="print"/>
          <a:srcRect/>
          <a:stretch>
            <a:fillRect/>
          </a:stretch>
        </p:blipFill>
        <p:spPr bwMode="auto">
          <a:xfrm>
            <a:off x="1600200" y="1668463"/>
            <a:ext cx="6096000" cy="3600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pPr fontAlgn="auto">
              <a:spcAft>
                <a:spcPts val="0"/>
              </a:spcAft>
              <a:defRPr/>
            </a:pPr>
            <a:r>
              <a:rPr lang="en-US" sz="3200" dirty="0" smtClean="0"/>
              <a:t>5 Year Moving Average Technical Analysis</a:t>
            </a:r>
            <a:endParaRPr lang="en-US" sz="3200" dirty="0"/>
          </a:p>
        </p:txBody>
      </p:sp>
      <p:sp>
        <p:nvSpPr>
          <p:cNvPr id="6" name="Slide Number Placeholder 5"/>
          <p:cNvSpPr>
            <a:spLocks noGrp="1"/>
          </p:cNvSpPr>
          <p:nvPr>
            <p:ph type="sldNum" sz="quarter" idx="12"/>
          </p:nvPr>
        </p:nvSpPr>
        <p:spPr/>
        <p:txBody>
          <a:bodyPr/>
          <a:lstStyle/>
          <a:p>
            <a:pPr>
              <a:defRPr/>
            </a:pPr>
            <a:fld id="{3D5CE7C8-0830-4ECB-A3FA-C7A7C35482D2}" type="slidenum">
              <a:rPr lang="en-US"/>
              <a:pPr>
                <a:defRPr/>
              </a:pPr>
              <a:t>123</a:t>
            </a:fld>
            <a:endParaRPr lang="en-US"/>
          </a:p>
        </p:txBody>
      </p:sp>
      <p:pic>
        <p:nvPicPr>
          <p:cNvPr id="129028" name="Picture 2"/>
          <p:cNvPicPr>
            <a:picLocks noChangeAspect="1"/>
          </p:cNvPicPr>
          <p:nvPr/>
        </p:nvPicPr>
        <p:blipFill>
          <a:blip r:embed="rId3" cstate="print"/>
          <a:srcRect/>
          <a:stretch>
            <a:fillRect/>
          </a:stretch>
        </p:blipFill>
        <p:spPr bwMode="auto">
          <a:xfrm>
            <a:off x="1524000" y="1633538"/>
            <a:ext cx="6096000" cy="3590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pPr fontAlgn="auto">
              <a:spcAft>
                <a:spcPts val="0"/>
              </a:spcAft>
              <a:defRPr/>
            </a:pPr>
            <a:r>
              <a:rPr lang="en-US" sz="3200" dirty="0" smtClean="0"/>
              <a:t>5 Year vs. Gold</a:t>
            </a:r>
            <a:endParaRPr lang="en-US" sz="3200" dirty="0"/>
          </a:p>
        </p:txBody>
      </p:sp>
      <p:sp>
        <p:nvSpPr>
          <p:cNvPr id="6" name="Slide Number Placeholder 5"/>
          <p:cNvSpPr>
            <a:spLocks noGrp="1"/>
          </p:cNvSpPr>
          <p:nvPr>
            <p:ph type="sldNum" sz="quarter" idx="12"/>
          </p:nvPr>
        </p:nvSpPr>
        <p:spPr/>
        <p:txBody>
          <a:bodyPr/>
          <a:lstStyle/>
          <a:p>
            <a:pPr>
              <a:defRPr/>
            </a:pPr>
            <a:fld id="{659546A3-6A71-4CE4-8585-7193026766D6}" type="slidenum">
              <a:rPr lang="en-US"/>
              <a:pPr>
                <a:defRPr/>
              </a:pPr>
              <a:t>124</a:t>
            </a:fld>
            <a:endParaRPr lang="en-US"/>
          </a:p>
        </p:txBody>
      </p:sp>
      <p:pic>
        <p:nvPicPr>
          <p:cNvPr id="130052" name="Picture 6"/>
          <p:cNvPicPr>
            <a:picLocks noChangeAspect="1"/>
          </p:cNvPicPr>
          <p:nvPr/>
        </p:nvPicPr>
        <p:blipFill>
          <a:blip r:embed="rId3" cstate="print"/>
          <a:srcRect/>
          <a:stretch>
            <a:fillRect/>
          </a:stretch>
        </p:blipFill>
        <p:spPr bwMode="auto">
          <a:xfrm>
            <a:off x="1504950" y="2109788"/>
            <a:ext cx="6134100" cy="2638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pPr fontAlgn="auto">
              <a:spcAft>
                <a:spcPts val="0"/>
              </a:spcAft>
              <a:defRPr/>
            </a:pPr>
            <a:r>
              <a:rPr lang="en-US" sz="3200" dirty="0" smtClean="0"/>
              <a:t>Return Over 10-year Period</a:t>
            </a:r>
            <a:endParaRPr lang="en-US" sz="3200" dirty="0"/>
          </a:p>
        </p:txBody>
      </p:sp>
      <p:sp>
        <p:nvSpPr>
          <p:cNvPr id="6" name="Slide Number Placeholder 5"/>
          <p:cNvSpPr>
            <a:spLocks noGrp="1"/>
          </p:cNvSpPr>
          <p:nvPr>
            <p:ph type="sldNum" sz="quarter" idx="12"/>
          </p:nvPr>
        </p:nvSpPr>
        <p:spPr/>
        <p:txBody>
          <a:bodyPr/>
          <a:lstStyle/>
          <a:p>
            <a:pPr>
              <a:defRPr/>
            </a:pPr>
            <a:fld id="{1DE6FCA0-9F02-4278-A646-F1F1AFA5A43F}" type="slidenum">
              <a:rPr lang="en-US"/>
              <a:pPr>
                <a:defRPr/>
              </a:pPr>
              <a:t>125</a:t>
            </a:fld>
            <a:endParaRPr lang="en-US"/>
          </a:p>
        </p:txBody>
      </p:sp>
      <p:pic>
        <p:nvPicPr>
          <p:cNvPr id="131076" name="Picture 2"/>
          <p:cNvPicPr>
            <a:picLocks noChangeAspect="1"/>
          </p:cNvPicPr>
          <p:nvPr/>
        </p:nvPicPr>
        <p:blipFill>
          <a:blip r:embed="rId3" cstate="print"/>
          <a:srcRect/>
          <a:stretch>
            <a:fillRect/>
          </a:stretch>
        </p:blipFill>
        <p:spPr bwMode="auto">
          <a:xfrm>
            <a:off x="1371600" y="1676400"/>
            <a:ext cx="6554788" cy="383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62200"/>
            <a:ext cx="8229600" cy="1219200"/>
          </a:xfrm>
        </p:spPr>
        <p:txBody>
          <a:bodyPr/>
          <a:lstStyle/>
          <a:p>
            <a:pPr fontAlgn="auto">
              <a:spcAft>
                <a:spcPts val="0"/>
              </a:spcAft>
              <a:defRPr/>
            </a:pPr>
            <a:r>
              <a:rPr lang="en-US" dirty="0" smtClean="0"/>
              <a:t>“The Story”</a:t>
            </a:r>
            <a:endParaRPr lang="en-US" dirty="0"/>
          </a:p>
        </p:txBody>
      </p:sp>
      <p:sp>
        <p:nvSpPr>
          <p:cNvPr id="4" name="Date Placeholder 3"/>
          <p:cNvSpPr>
            <a:spLocks noGrp="1"/>
          </p:cNvSpPr>
          <p:nvPr>
            <p:ph type="dt" sz="quarter" idx="10"/>
          </p:nvPr>
        </p:nvSpPr>
        <p:spPr/>
        <p:txBody>
          <a:bodyPr/>
          <a:lstStyle/>
          <a:p>
            <a:pPr>
              <a:defRPr/>
            </a:pPr>
            <a:fld id="{B11D738E-8962-435F-8C43-147B8DD7E819}" type="datetime1">
              <a:rPr lang="en-US"/>
              <a:pPr>
                <a:defRPr/>
              </a:pPr>
              <a:t>3/31/2011</a:t>
            </a:fld>
            <a:endParaRPr lang="en-US"/>
          </a:p>
        </p:txBody>
      </p:sp>
      <p:sp>
        <p:nvSpPr>
          <p:cNvPr id="5" name="Footer Placeholder 4"/>
          <p:cNvSpPr>
            <a:spLocks noGrp="1"/>
          </p:cNvSpPr>
          <p:nvPr>
            <p:ph type="ftr" sz="quarter" idx="11"/>
          </p:nvPr>
        </p:nvSpPr>
        <p:spPr/>
        <p:txBody>
          <a:bodyPr/>
          <a:lstStyle/>
          <a:p>
            <a:pPr>
              <a:defRPr/>
            </a:pPr>
            <a:r>
              <a:rPr lang="en-US" smtClean="0"/>
              <a:t>Footer Text</a:t>
            </a:r>
            <a:endParaRPr lang="en-US"/>
          </a:p>
        </p:txBody>
      </p:sp>
      <p:sp>
        <p:nvSpPr>
          <p:cNvPr id="6" name="Slide Number Placeholder 5"/>
          <p:cNvSpPr>
            <a:spLocks noGrp="1"/>
          </p:cNvSpPr>
          <p:nvPr>
            <p:ph type="sldNum" sz="quarter" idx="12"/>
          </p:nvPr>
        </p:nvSpPr>
        <p:spPr/>
        <p:txBody>
          <a:bodyPr/>
          <a:lstStyle/>
          <a:p>
            <a:pPr>
              <a:defRPr/>
            </a:pPr>
            <a:fld id="{F60D6FC4-2982-4C37-B1E3-0726AF13E26B}" type="slidenum">
              <a:rPr lang="en-US"/>
              <a:pPr>
                <a:defRPr/>
              </a:pPr>
              <a:t>126</a:t>
            </a:fld>
            <a:endParaRPr lang="en-US"/>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pPr fontAlgn="auto">
              <a:spcAft>
                <a:spcPts val="0"/>
              </a:spcAft>
              <a:defRPr/>
            </a:pPr>
            <a:r>
              <a:rPr lang="en-US" dirty="0" smtClean="0"/>
              <a:t>Overview</a:t>
            </a:r>
            <a:endParaRPr lang="en-US" dirty="0"/>
          </a:p>
        </p:txBody>
      </p:sp>
      <p:sp>
        <p:nvSpPr>
          <p:cNvPr id="3" name="Content Placeholder 2"/>
          <p:cNvSpPr>
            <a:spLocks noGrp="1"/>
          </p:cNvSpPr>
          <p:nvPr>
            <p:ph idx="1"/>
          </p:nvPr>
        </p:nvSpPr>
        <p:spPr>
          <a:xfrm>
            <a:off x="457200" y="1524000"/>
            <a:ext cx="8229600" cy="4602163"/>
          </a:xfrm>
        </p:spPr>
        <p:txBody>
          <a:bodyPr rtlCol="0">
            <a:noAutofit/>
          </a:bodyPr>
          <a:lstStyle/>
          <a:p>
            <a:pPr fontAlgn="auto">
              <a:spcAft>
                <a:spcPts val="0"/>
              </a:spcAft>
              <a:buFont typeface="Arial" charset="0"/>
              <a:buChar char="•"/>
              <a:defRPr/>
            </a:pPr>
            <a:r>
              <a:rPr lang="en-US" sz="1800" dirty="0" smtClean="0">
                <a:solidFill>
                  <a:schemeClr val="tx1">
                    <a:lumMod val="85000"/>
                    <a:lumOff val="15000"/>
                  </a:schemeClr>
                </a:solidFill>
                <a:cs typeface="Arial" charset="0"/>
              </a:rPr>
              <a:t>Vancouver based precious metals producer : gold &amp; by-products (silver, copper, lead, zinc)</a:t>
            </a:r>
          </a:p>
          <a:p>
            <a:pPr fontAlgn="auto">
              <a:spcAft>
                <a:spcPts val="0"/>
              </a:spcAft>
              <a:buFont typeface="Arial" charset="0"/>
              <a:buChar char="•"/>
              <a:defRPr/>
            </a:pPr>
            <a:r>
              <a:rPr lang="en-US" sz="1800" dirty="0" smtClean="0">
                <a:solidFill>
                  <a:schemeClr val="tx1">
                    <a:lumMod val="85000"/>
                    <a:lumOff val="15000"/>
                  </a:schemeClr>
                </a:solidFill>
                <a:cs typeface="Arial" charset="0"/>
              </a:rPr>
              <a:t>One </a:t>
            </a:r>
            <a:r>
              <a:rPr lang="en-US" sz="1800" dirty="0">
                <a:solidFill>
                  <a:schemeClr val="tx1">
                    <a:lumMod val="85000"/>
                    <a:lumOff val="15000"/>
                  </a:schemeClr>
                </a:solidFill>
                <a:cs typeface="Arial" charset="0"/>
              </a:rPr>
              <a:t>of the world’s lowest cost and fastest growing multi-million ounce gold </a:t>
            </a:r>
            <a:r>
              <a:rPr lang="en-US" sz="1800" dirty="0" smtClean="0">
                <a:solidFill>
                  <a:schemeClr val="tx1">
                    <a:lumMod val="85000"/>
                    <a:lumOff val="15000"/>
                  </a:schemeClr>
                </a:solidFill>
                <a:cs typeface="Arial" charset="0"/>
              </a:rPr>
              <a:t>producers</a:t>
            </a:r>
          </a:p>
          <a:p>
            <a:pPr fontAlgn="auto">
              <a:spcAft>
                <a:spcPts val="0"/>
              </a:spcAft>
              <a:buFont typeface="Arial" charset="0"/>
              <a:buChar char="•"/>
              <a:defRPr/>
            </a:pPr>
            <a:r>
              <a:rPr lang="en-US" sz="1800" dirty="0" smtClean="0">
                <a:solidFill>
                  <a:schemeClr val="tx1">
                    <a:lumMod val="85000"/>
                    <a:lumOff val="15000"/>
                  </a:schemeClr>
                </a:solidFill>
                <a:cs typeface="Arial" charset="0"/>
              </a:rPr>
              <a:t>Operations </a:t>
            </a:r>
            <a:r>
              <a:rPr lang="en-US" sz="1800" dirty="0">
                <a:solidFill>
                  <a:schemeClr val="tx1">
                    <a:lumMod val="85000"/>
                    <a:lumOff val="15000"/>
                  </a:schemeClr>
                </a:solidFill>
                <a:cs typeface="Arial" charset="0"/>
              </a:rPr>
              <a:t>throughout the </a:t>
            </a:r>
            <a:r>
              <a:rPr lang="en-US" sz="1800" dirty="0" smtClean="0">
                <a:solidFill>
                  <a:schemeClr val="tx1">
                    <a:lumMod val="85000"/>
                    <a:lumOff val="15000"/>
                  </a:schemeClr>
                </a:solidFill>
                <a:cs typeface="Arial" charset="0"/>
              </a:rPr>
              <a:t>Americas: Canada, USA, Mexico, Guatemala, Argentina</a:t>
            </a:r>
          </a:p>
          <a:p>
            <a:pPr fontAlgn="auto">
              <a:spcAft>
                <a:spcPts val="0"/>
              </a:spcAft>
              <a:buFont typeface="Arial" charset="0"/>
              <a:buChar char="•"/>
              <a:defRPr/>
            </a:pPr>
            <a:r>
              <a:rPr lang="en-US" sz="1800" dirty="0" smtClean="0">
                <a:solidFill>
                  <a:schemeClr val="tx1">
                    <a:lumMod val="85000"/>
                    <a:lumOff val="15000"/>
                  </a:schemeClr>
                </a:solidFill>
                <a:cs typeface="Arial" charset="0"/>
              </a:rPr>
              <a:t>70% of reserves in low political risk NAFTA countries</a:t>
            </a:r>
          </a:p>
          <a:p>
            <a:pPr fontAlgn="auto">
              <a:spcAft>
                <a:spcPts val="0"/>
              </a:spcAft>
              <a:buFont typeface="Arial" charset="0"/>
              <a:buChar char="•"/>
              <a:defRPr/>
            </a:pPr>
            <a:r>
              <a:rPr lang="en-US" sz="1800" dirty="0" smtClean="0">
                <a:solidFill>
                  <a:schemeClr val="tx1">
                    <a:lumMod val="85000"/>
                    <a:lumOff val="15000"/>
                  </a:schemeClr>
                </a:solidFill>
                <a:cs typeface="Arial" charset="0"/>
              </a:rPr>
              <a:t>Strong pipeline of acquisitions: Quebec, Argentina, Chile, Dominican Republic</a:t>
            </a:r>
          </a:p>
          <a:p>
            <a:pPr fontAlgn="auto">
              <a:spcAft>
                <a:spcPts val="0"/>
              </a:spcAft>
              <a:buFont typeface="Arial" charset="0"/>
              <a:buChar char="•"/>
              <a:defRPr/>
            </a:pPr>
            <a:r>
              <a:rPr lang="en-US" sz="1800" dirty="0" smtClean="0">
                <a:solidFill>
                  <a:schemeClr val="tx1">
                    <a:lumMod val="85000"/>
                    <a:lumOff val="15000"/>
                  </a:schemeClr>
                </a:solidFill>
                <a:cs typeface="Arial" charset="0"/>
              </a:rPr>
              <a:t>Does </a:t>
            </a:r>
            <a:r>
              <a:rPr lang="en-US" sz="1800" dirty="0">
                <a:solidFill>
                  <a:schemeClr val="tx1">
                    <a:lumMod val="85000"/>
                    <a:lumOff val="15000"/>
                  </a:schemeClr>
                </a:solidFill>
                <a:cs typeface="Arial" charset="0"/>
              </a:rPr>
              <a:t>not hedge </a:t>
            </a:r>
            <a:r>
              <a:rPr lang="en-US" sz="1800" dirty="0" smtClean="0">
                <a:solidFill>
                  <a:schemeClr val="tx1">
                    <a:lumMod val="85000"/>
                    <a:lumOff val="15000"/>
                  </a:schemeClr>
                </a:solidFill>
                <a:cs typeface="Arial" charset="0"/>
              </a:rPr>
              <a:t>gold production</a:t>
            </a:r>
          </a:p>
          <a:p>
            <a:pPr fontAlgn="auto">
              <a:spcAft>
                <a:spcPts val="0"/>
              </a:spcAft>
              <a:buFont typeface="Arial" charset="0"/>
              <a:buChar char="•"/>
              <a:defRPr/>
            </a:pPr>
            <a:r>
              <a:rPr lang="en-US" sz="1800" dirty="0" smtClean="0">
                <a:solidFill>
                  <a:schemeClr val="tx1">
                    <a:lumMod val="85000"/>
                    <a:lumOff val="15000"/>
                  </a:schemeClr>
                </a:solidFill>
                <a:cs typeface="Arial" charset="0"/>
              </a:rPr>
              <a:t>Has </a:t>
            </a:r>
            <a:r>
              <a:rPr lang="en-US" sz="1800" dirty="0">
                <a:solidFill>
                  <a:schemeClr val="tx1">
                    <a:lumMod val="85000"/>
                    <a:lumOff val="15000"/>
                  </a:schemeClr>
                </a:solidFill>
                <a:cs typeface="Arial" charset="0"/>
              </a:rPr>
              <a:t>paid </a:t>
            </a:r>
            <a:r>
              <a:rPr lang="en-US" sz="1800" dirty="0" smtClean="0">
                <a:solidFill>
                  <a:schemeClr val="tx1">
                    <a:lumMod val="85000"/>
                    <a:lumOff val="15000"/>
                  </a:schemeClr>
                </a:solidFill>
                <a:cs typeface="Arial" charset="0"/>
              </a:rPr>
              <a:t>monthly dividends </a:t>
            </a:r>
            <a:r>
              <a:rPr lang="en-US" sz="1800" dirty="0">
                <a:solidFill>
                  <a:schemeClr val="tx1">
                    <a:lumMod val="85000"/>
                    <a:lumOff val="15000"/>
                  </a:schemeClr>
                </a:solidFill>
                <a:cs typeface="Arial" charset="0"/>
              </a:rPr>
              <a:t>to shareholders since </a:t>
            </a:r>
            <a:r>
              <a:rPr lang="en-US" sz="1800" dirty="0" smtClean="0">
                <a:solidFill>
                  <a:schemeClr val="tx1">
                    <a:lumMod val="85000"/>
                    <a:lumOff val="15000"/>
                  </a:schemeClr>
                </a:solidFill>
                <a:cs typeface="Arial" charset="0"/>
              </a:rPr>
              <a:t>2003</a:t>
            </a:r>
          </a:p>
          <a:p>
            <a:pPr fontAlgn="auto">
              <a:spcAft>
                <a:spcPts val="0"/>
              </a:spcAft>
              <a:buFont typeface="Arial" charset="0"/>
              <a:buChar char="•"/>
              <a:defRPr/>
            </a:pPr>
            <a:r>
              <a:rPr lang="en-US" sz="1800" dirty="0" smtClean="0">
                <a:solidFill>
                  <a:schemeClr val="tx1">
                    <a:lumMod val="85000"/>
                    <a:lumOff val="15000"/>
                  </a:schemeClr>
                </a:solidFill>
                <a:cs typeface="Arial" charset="0"/>
              </a:rPr>
              <a:t>Zero net </a:t>
            </a:r>
            <a:r>
              <a:rPr lang="en-US" sz="1800" dirty="0">
                <a:solidFill>
                  <a:schemeClr val="tx1">
                    <a:lumMod val="85000"/>
                    <a:lumOff val="15000"/>
                  </a:schemeClr>
                </a:solidFill>
                <a:cs typeface="Arial" charset="0"/>
              </a:rPr>
              <a:t>debt position with an undrawn credit facility of $1.5 Billion </a:t>
            </a:r>
            <a:endParaRPr lang="en-US" sz="1800" dirty="0" smtClean="0">
              <a:solidFill>
                <a:schemeClr val="tx1">
                  <a:lumMod val="85000"/>
                  <a:lumOff val="15000"/>
                </a:schemeClr>
              </a:solidFill>
              <a:cs typeface="Arial" charset="0"/>
            </a:endParaRPr>
          </a:p>
          <a:p>
            <a:pPr fontAlgn="auto">
              <a:spcAft>
                <a:spcPts val="0"/>
              </a:spcAft>
              <a:buFont typeface="Arial" charset="0"/>
              <a:buChar char="•"/>
              <a:defRPr/>
            </a:pPr>
            <a:r>
              <a:rPr lang="en-US" sz="1800" dirty="0" smtClean="0">
                <a:solidFill>
                  <a:schemeClr val="tx1">
                    <a:lumMod val="85000"/>
                    <a:lumOff val="15000"/>
                  </a:schemeClr>
                </a:solidFill>
                <a:cs typeface="Arial" charset="0"/>
              </a:rPr>
              <a:t>Increased </a:t>
            </a:r>
            <a:r>
              <a:rPr lang="en-US" sz="1800" dirty="0">
                <a:solidFill>
                  <a:schemeClr val="tx1">
                    <a:lumMod val="85000"/>
                    <a:lumOff val="15000"/>
                  </a:schemeClr>
                </a:solidFill>
                <a:cs typeface="Arial" charset="0"/>
              </a:rPr>
              <a:t>gold production to </a:t>
            </a:r>
            <a:r>
              <a:rPr lang="en-US" sz="1800" dirty="0" smtClean="0">
                <a:solidFill>
                  <a:schemeClr val="tx1">
                    <a:lumMod val="85000"/>
                    <a:lumOff val="15000"/>
                  </a:schemeClr>
                </a:solidFill>
                <a:cs typeface="Arial" charset="0"/>
              </a:rPr>
              <a:t>2.52 million in 2010 from 2.42 </a:t>
            </a:r>
            <a:r>
              <a:rPr lang="en-US" sz="1800" dirty="0">
                <a:solidFill>
                  <a:schemeClr val="tx1">
                    <a:lumMod val="85000"/>
                    <a:lumOff val="15000"/>
                  </a:schemeClr>
                </a:solidFill>
                <a:cs typeface="Arial" charset="0"/>
              </a:rPr>
              <a:t>million ounces in </a:t>
            </a:r>
            <a:r>
              <a:rPr lang="en-US" sz="1800" dirty="0" smtClean="0">
                <a:solidFill>
                  <a:schemeClr val="tx1">
                    <a:lumMod val="85000"/>
                    <a:lumOff val="15000"/>
                  </a:schemeClr>
                </a:solidFill>
                <a:cs typeface="Arial" charset="0"/>
              </a:rPr>
              <a:t>2009 – 7</a:t>
            </a:r>
            <a:r>
              <a:rPr lang="en-US" sz="1800" baseline="30000" dirty="0" smtClean="0">
                <a:solidFill>
                  <a:schemeClr val="tx1">
                    <a:lumMod val="85000"/>
                    <a:lumOff val="15000"/>
                  </a:schemeClr>
                </a:solidFill>
                <a:cs typeface="Arial" charset="0"/>
              </a:rPr>
              <a:t>th</a:t>
            </a:r>
            <a:r>
              <a:rPr lang="en-US" sz="1800" dirty="0" smtClean="0">
                <a:solidFill>
                  <a:schemeClr val="tx1">
                    <a:lumMod val="85000"/>
                    <a:lumOff val="15000"/>
                  </a:schemeClr>
                </a:solidFill>
                <a:cs typeface="Arial" charset="0"/>
              </a:rPr>
              <a:t> year of consecutive growth</a:t>
            </a:r>
          </a:p>
        </p:txBody>
      </p:sp>
      <p:sp>
        <p:nvSpPr>
          <p:cNvPr id="6" name="Slide Number Placeholder 5"/>
          <p:cNvSpPr>
            <a:spLocks noGrp="1"/>
          </p:cNvSpPr>
          <p:nvPr>
            <p:ph type="sldNum" sz="quarter" idx="12"/>
          </p:nvPr>
        </p:nvSpPr>
        <p:spPr/>
        <p:txBody>
          <a:bodyPr/>
          <a:lstStyle/>
          <a:p>
            <a:pPr>
              <a:defRPr/>
            </a:pPr>
            <a:fld id="{50477CAF-F0FF-4D05-9641-0DF783F5C10C}" type="slidenum">
              <a:rPr lang="en-US"/>
              <a:pPr>
                <a:defRPr/>
              </a:pPr>
              <a:t>127</a:t>
            </a:fld>
            <a:endParaRPr lang="en-US"/>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pPr fontAlgn="auto">
              <a:spcAft>
                <a:spcPts val="0"/>
              </a:spcAft>
              <a:defRPr/>
            </a:pPr>
            <a:r>
              <a:rPr lang="en-US" dirty="0" smtClean="0"/>
              <a:t>History</a:t>
            </a:r>
            <a:endParaRPr lang="en-US" dirty="0"/>
          </a:p>
        </p:txBody>
      </p:sp>
      <p:sp>
        <p:nvSpPr>
          <p:cNvPr id="3" name="Content Placeholder 2"/>
          <p:cNvSpPr>
            <a:spLocks noGrp="1"/>
          </p:cNvSpPr>
          <p:nvPr>
            <p:ph idx="1"/>
          </p:nvPr>
        </p:nvSpPr>
        <p:spPr>
          <a:xfrm>
            <a:off x="457200" y="1524000"/>
            <a:ext cx="8229600" cy="4602163"/>
          </a:xfrm>
        </p:spPr>
        <p:txBody>
          <a:bodyPr rtlCol="0">
            <a:normAutofit lnSpcReduction="10000"/>
          </a:bodyPr>
          <a:lstStyle/>
          <a:p>
            <a:pPr fontAlgn="auto">
              <a:spcAft>
                <a:spcPts val="0"/>
              </a:spcAft>
              <a:buFont typeface="Arial" charset="0"/>
              <a:buChar char="•"/>
              <a:defRPr/>
            </a:pPr>
            <a:r>
              <a:rPr lang="en-US" dirty="0">
                <a:solidFill>
                  <a:schemeClr val="tx1">
                    <a:lumMod val="85000"/>
                    <a:lumOff val="15000"/>
                  </a:schemeClr>
                </a:solidFill>
                <a:cs typeface="Arial" charset="0"/>
              </a:rPr>
              <a:t>Began in 1989 when Robert McEwen bought control of two mining companies</a:t>
            </a:r>
          </a:p>
          <a:p>
            <a:pPr fontAlgn="auto">
              <a:spcAft>
                <a:spcPts val="0"/>
              </a:spcAft>
              <a:buFont typeface="Arial" charset="0"/>
              <a:buChar char="•"/>
              <a:defRPr/>
            </a:pPr>
            <a:r>
              <a:rPr lang="en-US" dirty="0" smtClean="0">
                <a:solidFill>
                  <a:schemeClr val="tx1">
                    <a:lumMod val="85000"/>
                    <a:lumOff val="15000"/>
                  </a:schemeClr>
                </a:solidFill>
                <a:cs typeface="Arial" charset="0"/>
              </a:rPr>
              <a:t>In </a:t>
            </a:r>
            <a:r>
              <a:rPr lang="en-US" dirty="0">
                <a:solidFill>
                  <a:schemeClr val="tx1">
                    <a:lumMod val="85000"/>
                    <a:lumOff val="15000"/>
                  </a:schemeClr>
                </a:solidFill>
                <a:cs typeface="Arial" charset="0"/>
              </a:rPr>
              <a:t>1990, he hired </a:t>
            </a:r>
            <a:r>
              <a:rPr lang="en-US" dirty="0" smtClean="0">
                <a:solidFill>
                  <a:schemeClr val="tx1">
                    <a:lumMod val="85000"/>
                    <a:lumOff val="15000"/>
                  </a:schemeClr>
                </a:solidFill>
                <a:cs typeface="Arial" charset="0"/>
              </a:rPr>
              <a:t>new </a:t>
            </a:r>
            <a:r>
              <a:rPr lang="en-US" dirty="0">
                <a:solidFill>
                  <a:schemeClr val="tx1">
                    <a:lumMod val="85000"/>
                    <a:lumOff val="15000"/>
                  </a:schemeClr>
                </a:solidFill>
                <a:cs typeface="Arial" charset="0"/>
              </a:rPr>
              <a:t>management and changed the board of directors for both companies</a:t>
            </a:r>
          </a:p>
          <a:p>
            <a:pPr fontAlgn="auto">
              <a:spcAft>
                <a:spcPts val="0"/>
              </a:spcAft>
              <a:buFont typeface="Arial" charset="0"/>
              <a:buChar char="•"/>
              <a:defRPr/>
            </a:pPr>
            <a:r>
              <a:rPr lang="en-US" dirty="0" smtClean="0">
                <a:solidFill>
                  <a:schemeClr val="tx1">
                    <a:lumMod val="85000"/>
                    <a:lumOff val="15000"/>
                  </a:schemeClr>
                </a:solidFill>
                <a:cs typeface="Arial" charset="0"/>
              </a:rPr>
              <a:t>In </a:t>
            </a:r>
            <a:r>
              <a:rPr lang="en-US" dirty="0">
                <a:solidFill>
                  <a:schemeClr val="tx1">
                    <a:lumMod val="85000"/>
                    <a:lumOff val="15000"/>
                  </a:schemeClr>
                </a:solidFill>
                <a:cs typeface="Arial" charset="0"/>
              </a:rPr>
              <a:t>1994, four mining companies merged to create Goldcorp Inc.</a:t>
            </a:r>
          </a:p>
          <a:p>
            <a:pPr fontAlgn="auto">
              <a:spcAft>
                <a:spcPts val="0"/>
              </a:spcAft>
              <a:buFont typeface="Arial" charset="0"/>
              <a:buChar char="•"/>
              <a:defRPr/>
            </a:pPr>
            <a:r>
              <a:rPr lang="en-US" dirty="0" smtClean="0">
                <a:solidFill>
                  <a:schemeClr val="tx1">
                    <a:lumMod val="85000"/>
                    <a:lumOff val="15000"/>
                  </a:schemeClr>
                </a:solidFill>
                <a:cs typeface="Arial" charset="0"/>
              </a:rPr>
              <a:t>Transformed </a:t>
            </a:r>
            <a:r>
              <a:rPr lang="en-US" dirty="0">
                <a:solidFill>
                  <a:schemeClr val="tx1">
                    <a:lumMod val="85000"/>
                    <a:lumOff val="15000"/>
                  </a:schemeClr>
                </a:solidFill>
                <a:cs typeface="Arial" charset="0"/>
              </a:rPr>
              <a:t>Goldcorp from a collection of small companies into a mining powerhouse</a:t>
            </a:r>
          </a:p>
          <a:p>
            <a:pPr fontAlgn="auto">
              <a:spcAft>
                <a:spcPts val="0"/>
              </a:spcAft>
              <a:buFont typeface="Arial" charset="0"/>
              <a:buChar char="•"/>
              <a:defRPr/>
            </a:pPr>
            <a:r>
              <a:rPr lang="en-US" dirty="0">
                <a:solidFill>
                  <a:schemeClr val="tx1">
                    <a:lumMod val="85000"/>
                    <a:lumOff val="15000"/>
                  </a:schemeClr>
                </a:solidFill>
                <a:cs typeface="Arial" charset="0"/>
              </a:rPr>
              <a:t>Overcame many challenges: bid to extract the gold he believed all along was at Red Lake, lawsuits, family feud, debilitating strike, and a death threat.</a:t>
            </a:r>
          </a:p>
        </p:txBody>
      </p:sp>
      <p:sp>
        <p:nvSpPr>
          <p:cNvPr id="6" name="Slide Number Placeholder 5"/>
          <p:cNvSpPr>
            <a:spLocks noGrp="1"/>
          </p:cNvSpPr>
          <p:nvPr>
            <p:ph type="sldNum" sz="quarter" idx="12"/>
          </p:nvPr>
        </p:nvSpPr>
        <p:spPr/>
        <p:txBody>
          <a:bodyPr/>
          <a:lstStyle/>
          <a:p>
            <a:pPr>
              <a:defRPr/>
            </a:pPr>
            <a:fld id="{3C6AB165-4823-4855-B95F-0D582EA19935}" type="slidenum">
              <a:rPr lang="en-US"/>
              <a:pPr>
                <a:defRPr/>
              </a:pPr>
              <a:t>128</a:t>
            </a:fld>
            <a:endParaRPr lang="en-US"/>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pPr fontAlgn="auto">
              <a:spcAft>
                <a:spcPts val="0"/>
              </a:spcAft>
              <a:defRPr/>
            </a:pPr>
            <a:r>
              <a:rPr lang="en-US" sz="4400" dirty="0" smtClean="0"/>
              <a:t>Recent Acquisition History</a:t>
            </a:r>
            <a:endParaRPr lang="en-US" sz="4400" dirty="0"/>
          </a:p>
        </p:txBody>
      </p:sp>
      <p:sp>
        <p:nvSpPr>
          <p:cNvPr id="3" name="Content Placeholder 2"/>
          <p:cNvSpPr>
            <a:spLocks noGrp="1"/>
          </p:cNvSpPr>
          <p:nvPr>
            <p:ph idx="1"/>
          </p:nvPr>
        </p:nvSpPr>
        <p:spPr>
          <a:xfrm>
            <a:off x="457200" y="1524000"/>
            <a:ext cx="8229600" cy="4602163"/>
          </a:xfrm>
        </p:spPr>
        <p:txBody>
          <a:bodyPr rtlCol="0">
            <a:normAutofit fontScale="92500" lnSpcReduction="10000"/>
          </a:bodyPr>
          <a:lstStyle/>
          <a:p>
            <a:pPr fontAlgn="auto">
              <a:spcAft>
                <a:spcPts val="0"/>
              </a:spcAft>
              <a:buFont typeface="Arial" charset="0"/>
              <a:buChar char="•"/>
              <a:defRPr/>
            </a:pPr>
            <a:r>
              <a:rPr lang="en-US" sz="2000" dirty="0" smtClean="0">
                <a:solidFill>
                  <a:schemeClr val="tx1">
                    <a:lumMod val="85000"/>
                    <a:lumOff val="15000"/>
                  </a:schemeClr>
                </a:solidFill>
                <a:cs typeface="Arial" charset="0"/>
              </a:rPr>
              <a:t>2006 </a:t>
            </a:r>
            <a:r>
              <a:rPr lang="en-US" sz="2000" dirty="0" err="1" smtClean="0">
                <a:solidFill>
                  <a:schemeClr val="tx1">
                    <a:lumMod val="85000"/>
                    <a:lumOff val="15000"/>
                  </a:schemeClr>
                </a:solidFill>
                <a:cs typeface="Arial" charset="0"/>
              </a:rPr>
              <a:t>Eleonore</a:t>
            </a:r>
            <a:r>
              <a:rPr lang="en-US" sz="2000" dirty="0" smtClean="0">
                <a:solidFill>
                  <a:schemeClr val="tx1">
                    <a:lumMod val="85000"/>
                    <a:lumOff val="15000"/>
                  </a:schemeClr>
                </a:solidFill>
                <a:cs typeface="Arial" charset="0"/>
              </a:rPr>
              <a:t> gold project from Virginia Gold Mines</a:t>
            </a:r>
          </a:p>
          <a:p>
            <a:pPr fontAlgn="auto">
              <a:spcAft>
                <a:spcPts val="0"/>
              </a:spcAft>
              <a:buFont typeface="Arial" charset="0"/>
              <a:buChar char="•"/>
              <a:defRPr/>
            </a:pPr>
            <a:endParaRPr lang="en-US" sz="2000" dirty="0" smtClean="0">
              <a:solidFill>
                <a:schemeClr val="tx1">
                  <a:lumMod val="85000"/>
                  <a:lumOff val="15000"/>
                </a:schemeClr>
              </a:solidFill>
              <a:cs typeface="Arial" charset="0"/>
            </a:endParaRPr>
          </a:p>
          <a:p>
            <a:pPr fontAlgn="auto">
              <a:spcAft>
                <a:spcPts val="0"/>
              </a:spcAft>
              <a:buFont typeface="Arial" charset="0"/>
              <a:buChar char="•"/>
              <a:defRPr/>
            </a:pPr>
            <a:r>
              <a:rPr lang="en-US" sz="2000" dirty="0" smtClean="0">
                <a:solidFill>
                  <a:schemeClr val="tx1">
                    <a:lumMod val="85000"/>
                    <a:lumOff val="15000"/>
                  </a:schemeClr>
                </a:solidFill>
                <a:cs typeface="Arial" charset="0"/>
              </a:rPr>
              <a:t>2006 Placer Dome assets from </a:t>
            </a:r>
            <a:r>
              <a:rPr lang="en-US" sz="2000" dirty="0" err="1" smtClean="0">
                <a:solidFill>
                  <a:schemeClr val="tx1">
                    <a:lumMod val="85000"/>
                    <a:lumOff val="15000"/>
                  </a:schemeClr>
                </a:solidFill>
                <a:cs typeface="Arial" charset="0"/>
              </a:rPr>
              <a:t>Barrick</a:t>
            </a:r>
            <a:r>
              <a:rPr lang="en-US" sz="2000" dirty="0" smtClean="0">
                <a:solidFill>
                  <a:schemeClr val="tx1">
                    <a:lumMod val="85000"/>
                    <a:lumOff val="15000"/>
                  </a:schemeClr>
                </a:solidFill>
                <a:cs typeface="Arial" charset="0"/>
              </a:rPr>
              <a:t> Gold for $1.6 </a:t>
            </a:r>
            <a:r>
              <a:rPr lang="en-US" sz="2000" dirty="0" err="1" smtClean="0">
                <a:solidFill>
                  <a:schemeClr val="tx1">
                    <a:lumMod val="85000"/>
                    <a:lumOff val="15000"/>
                  </a:schemeClr>
                </a:solidFill>
                <a:cs typeface="Arial" charset="0"/>
              </a:rPr>
              <a:t>bil</a:t>
            </a:r>
            <a:endParaRPr lang="en-US" sz="2000" dirty="0" smtClean="0">
              <a:solidFill>
                <a:schemeClr val="tx1">
                  <a:lumMod val="85000"/>
                  <a:lumOff val="15000"/>
                </a:schemeClr>
              </a:solidFill>
              <a:cs typeface="Arial" charset="0"/>
            </a:endParaRPr>
          </a:p>
          <a:p>
            <a:pPr fontAlgn="auto">
              <a:spcAft>
                <a:spcPts val="0"/>
              </a:spcAft>
              <a:buFont typeface="Arial" charset="0"/>
              <a:buChar char="•"/>
              <a:defRPr/>
            </a:pPr>
            <a:endParaRPr lang="en-US" sz="2000" dirty="0" smtClean="0">
              <a:solidFill>
                <a:schemeClr val="tx1">
                  <a:lumMod val="85000"/>
                  <a:lumOff val="15000"/>
                </a:schemeClr>
              </a:solidFill>
              <a:cs typeface="Arial" charset="0"/>
            </a:endParaRPr>
          </a:p>
          <a:p>
            <a:pPr fontAlgn="auto">
              <a:spcAft>
                <a:spcPts val="0"/>
              </a:spcAft>
              <a:buFont typeface="Arial" charset="0"/>
              <a:buChar char="•"/>
              <a:defRPr/>
            </a:pPr>
            <a:r>
              <a:rPr lang="en-US" sz="2000" dirty="0" smtClean="0">
                <a:solidFill>
                  <a:schemeClr val="tx1">
                    <a:lumMod val="85000"/>
                    <a:lumOff val="15000"/>
                  </a:schemeClr>
                </a:solidFill>
                <a:cs typeface="Arial" charset="0"/>
              </a:rPr>
              <a:t>2006 </a:t>
            </a:r>
            <a:r>
              <a:rPr lang="en-US" sz="2000" dirty="0" err="1" smtClean="0">
                <a:solidFill>
                  <a:schemeClr val="tx1">
                    <a:lumMod val="85000"/>
                    <a:lumOff val="15000"/>
                  </a:schemeClr>
                </a:solidFill>
                <a:cs typeface="Arial" charset="0"/>
              </a:rPr>
              <a:t>Glamis</a:t>
            </a:r>
            <a:r>
              <a:rPr lang="en-US" sz="2000" dirty="0" smtClean="0">
                <a:solidFill>
                  <a:schemeClr val="tx1">
                    <a:lumMod val="85000"/>
                    <a:lumOff val="15000"/>
                  </a:schemeClr>
                </a:solidFill>
                <a:cs typeface="Arial" charset="0"/>
              </a:rPr>
              <a:t> Gold, creating one of the world’s largest gold companies</a:t>
            </a:r>
          </a:p>
          <a:p>
            <a:pPr fontAlgn="auto">
              <a:spcAft>
                <a:spcPts val="0"/>
              </a:spcAft>
              <a:buFont typeface="Arial" charset="0"/>
              <a:buChar char="•"/>
              <a:defRPr/>
            </a:pPr>
            <a:endParaRPr lang="en-US" sz="2000" dirty="0" smtClean="0">
              <a:solidFill>
                <a:schemeClr val="tx1">
                  <a:lumMod val="85000"/>
                  <a:lumOff val="15000"/>
                </a:schemeClr>
              </a:solidFill>
              <a:cs typeface="Arial" charset="0"/>
            </a:endParaRPr>
          </a:p>
          <a:p>
            <a:pPr fontAlgn="auto">
              <a:spcAft>
                <a:spcPts val="0"/>
              </a:spcAft>
              <a:buFont typeface="Arial" charset="0"/>
              <a:buChar char="•"/>
              <a:defRPr/>
            </a:pPr>
            <a:r>
              <a:rPr lang="en-US" sz="2000" dirty="0" smtClean="0">
                <a:solidFill>
                  <a:schemeClr val="tx1">
                    <a:lumMod val="85000"/>
                    <a:lumOff val="15000"/>
                  </a:schemeClr>
                </a:solidFill>
                <a:cs typeface="Arial" charset="0"/>
              </a:rPr>
              <a:t>2008 Disposed of Silver Wheaton for $1.57 </a:t>
            </a:r>
            <a:r>
              <a:rPr lang="en-US" sz="2000" dirty="0" err="1" smtClean="0">
                <a:solidFill>
                  <a:schemeClr val="tx1">
                    <a:lumMod val="85000"/>
                    <a:lumOff val="15000"/>
                  </a:schemeClr>
                </a:solidFill>
                <a:cs typeface="Arial" charset="0"/>
              </a:rPr>
              <a:t>bil</a:t>
            </a:r>
            <a:endParaRPr lang="en-US" sz="2000" dirty="0" smtClean="0">
              <a:solidFill>
                <a:schemeClr val="tx1">
                  <a:lumMod val="85000"/>
                  <a:lumOff val="15000"/>
                </a:schemeClr>
              </a:solidFill>
              <a:cs typeface="Arial" charset="0"/>
            </a:endParaRPr>
          </a:p>
          <a:p>
            <a:pPr fontAlgn="auto">
              <a:spcAft>
                <a:spcPts val="0"/>
              </a:spcAft>
              <a:buFont typeface="Arial" charset="0"/>
              <a:buChar char="•"/>
              <a:defRPr/>
            </a:pPr>
            <a:endParaRPr lang="en-US" sz="2000" dirty="0" smtClean="0">
              <a:solidFill>
                <a:schemeClr val="tx1">
                  <a:lumMod val="85000"/>
                  <a:lumOff val="15000"/>
                </a:schemeClr>
              </a:solidFill>
              <a:cs typeface="Arial" charset="0"/>
            </a:endParaRPr>
          </a:p>
          <a:p>
            <a:pPr fontAlgn="auto">
              <a:spcAft>
                <a:spcPts val="0"/>
              </a:spcAft>
              <a:buFont typeface="Arial" charset="0"/>
              <a:buChar char="•"/>
              <a:defRPr/>
            </a:pPr>
            <a:r>
              <a:rPr lang="en-US" sz="2000" dirty="0" smtClean="0">
                <a:solidFill>
                  <a:schemeClr val="tx1">
                    <a:lumMod val="85000"/>
                    <a:lumOff val="15000"/>
                  </a:schemeClr>
                </a:solidFill>
                <a:cs typeface="Arial" charset="0"/>
              </a:rPr>
              <a:t>2008 Gold Eagle Mines (adjacent to Red Lake mine)</a:t>
            </a:r>
          </a:p>
          <a:p>
            <a:pPr fontAlgn="auto">
              <a:spcAft>
                <a:spcPts val="0"/>
              </a:spcAft>
              <a:buFont typeface="Arial" charset="0"/>
              <a:buChar char="•"/>
              <a:defRPr/>
            </a:pPr>
            <a:endParaRPr lang="en-US" sz="2000" dirty="0" smtClean="0">
              <a:solidFill>
                <a:schemeClr val="tx1">
                  <a:lumMod val="85000"/>
                  <a:lumOff val="15000"/>
                </a:schemeClr>
              </a:solidFill>
              <a:cs typeface="Arial" charset="0"/>
            </a:endParaRPr>
          </a:p>
          <a:p>
            <a:pPr fontAlgn="auto">
              <a:spcAft>
                <a:spcPts val="0"/>
              </a:spcAft>
              <a:buFont typeface="Arial" charset="0"/>
              <a:buChar char="•"/>
              <a:defRPr/>
            </a:pPr>
            <a:r>
              <a:rPr lang="en-US" sz="2000" dirty="0" smtClean="0">
                <a:solidFill>
                  <a:schemeClr val="tx1">
                    <a:lumMod val="85000"/>
                    <a:lumOff val="15000"/>
                  </a:schemeClr>
                </a:solidFill>
                <a:cs typeface="Arial" charset="0"/>
              </a:rPr>
              <a:t>2010 70% interest in El Morro project</a:t>
            </a:r>
          </a:p>
          <a:p>
            <a:pPr fontAlgn="auto">
              <a:spcAft>
                <a:spcPts val="0"/>
              </a:spcAft>
              <a:buFont typeface="Arial" charset="0"/>
              <a:buChar char="•"/>
              <a:defRPr/>
            </a:pPr>
            <a:endParaRPr lang="en-US" sz="2000" dirty="0" smtClean="0">
              <a:solidFill>
                <a:schemeClr val="tx1">
                  <a:lumMod val="85000"/>
                  <a:lumOff val="15000"/>
                </a:schemeClr>
              </a:solidFill>
              <a:cs typeface="Arial" charset="0"/>
            </a:endParaRPr>
          </a:p>
          <a:p>
            <a:pPr fontAlgn="auto">
              <a:spcAft>
                <a:spcPts val="0"/>
              </a:spcAft>
              <a:buFont typeface="Arial" charset="0"/>
              <a:buChar char="•"/>
              <a:defRPr/>
            </a:pPr>
            <a:r>
              <a:rPr lang="en-US" sz="2000" dirty="0" smtClean="0">
                <a:solidFill>
                  <a:schemeClr val="tx1">
                    <a:lumMod val="85000"/>
                    <a:lumOff val="15000"/>
                  </a:schemeClr>
                </a:solidFill>
                <a:cs typeface="Arial" charset="0"/>
              </a:rPr>
              <a:t>2010 Andean Resources for $3.4 </a:t>
            </a:r>
            <a:r>
              <a:rPr lang="en-US" sz="2000" dirty="0" err="1" smtClean="0">
                <a:solidFill>
                  <a:schemeClr val="tx1">
                    <a:lumMod val="85000"/>
                    <a:lumOff val="15000"/>
                  </a:schemeClr>
                </a:solidFill>
                <a:cs typeface="Arial" charset="0"/>
              </a:rPr>
              <a:t>bil</a:t>
            </a:r>
            <a:endParaRPr lang="en-US" sz="2000" dirty="0" smtClean="0">
              <a:solidFill>
                <a:schemeClr val="tx1">
                  <a:lumMod val="85000"/>
                  <a:lumOff val="15000"/>
                </a:schemeClr>
              </a:solidFill>
              <a:cs typeface="Arial" charset="0"/>
            </a:endParaRPr>
          </a:p>
          <a:p>
            <a:pPr fontAlgn="auto">
              <a:spcAft>
                <a:spcPts val="0"/>
              </a:spcAft>
              <a:buFont typeface="Arial" charset="0"/>
              <a:buChar char="•"/>
              <a:defRPr/>
            </a:pPr>
            <a:endParaRPr lang="en-US" dirty="0">
              <a:solidFill>
                <a:schemeClr val="tx1">
                  <a:lumMod val="85000"/>
                  <a:lumOff val="15000"/>
                </a:schemeClr>
              </a:solidFill>
              <a:cs typeface="Arial" charset="0"/>
            </a:endParaRPr>
          </a:p>
        </p:txBody>
      </p:sp>
      <p:sp>
        <p:nvSpPr>
          <p:cNvPr id="6" name="Slide Number Placeholder 5"/>
          <p:cNvSpPr>
            <a:spLocks noGrp="1"/>
          </p:cNvSpPr>
          <p:nvPr>
            <p:ph type="sldNum" sz="quarter" idx="12"/>
          </p:nvPr>
        </p:nvSpPr>
        <p:spPr/>
        <p:txBody>
          <a:bodyPr/>
          <a:lstStyle/>
          <a:p>
            <a:pPr>
              <a:defRPr/>
            </a:pPr>
            <a:fld id="{42DFB063-1B16-4B82-AB7F-AD76C15F2051}" type="slidenum">
              <a:rPr lang="en-US"/>
              <a:pPr>
                <a:defRPr/>
              </a:pPr>
              <a:t>129</a:t>
            </a:fld>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lstStyle/>
          <a:p>
            <a:pPr fontAlgn="auto">
              <a:spcAft>
                <a:spcPts val="0"/>
              </a:spcAft>
              <a:defRPr/>
            </a:pPr>
            <a:r>
              <a:rPr lang="en-CA" smtClean="0"/>
              <a:t>Industry Overview</a:t>
            </a:r>
          </a:p>
        </p:txBody>
      </p:sp>
      <p:sp>
        <p:nvSpPr>
          <p:cNvPr id="16387" name="Content Placeholder 2"/>
          <p:cNvSpPr>
            <a:spLocks noGrp="1"/>
          </p:cNvSpPr>
          <p:nvPr>
            <p:ph idx="1"/>
          </p:nvPr>
        </p:nvSpPr>
        <p:spPr/>
        <p:txBody>
          <a:bodyPr/>
          <a:lstStyle/>
          <a:p>
            <a:endParaRPr lang="en-CA" smtClean="0"/>
          </a:p>
          <a:p>
            <a:endParaRPr lang="en-CA" smtClean="0"/>
          </a:p>
          <a:p>
            <a:endParaRPr lang="en-CA" smtClean="0"/>
          </a:p>
          <a:p>
            <a:r>
              <a:rPr lang="en-CA" smtClean="0"/>
              <a:t>Capitol Requirements</a:t>
            </a:r>
          </a:p>
          <a:p>
            <a:r>
              <a:rPr lang="en-CA" smtClean="0"/>
              <a:t>Consolidation Trends</a:t>
            </a:r>
          </a:p>
          <a:p>
            <a:r>
              <a:rPr lang="en-CA" smtClean="0"/>
              <a:t>Growing Commodity Prices</a:t>
            </a:r>
          </a:p>
          <a:p>
            <a:pPr>
              <a:buFont typeface="Arial" pitchFamily="34" charset="0"/>
              <a:buNone/>
            </a:pPr>
            <a:endParaRPr lang="en-CA" smtClean="0"/>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pPr fontAlgn="auto">
              <a:spcAft>
                <a:spcPts val="0"/>
              </a:spcAft>
              <a:defRPr/>
            </a:pPr>
            <a:r>
              <a:rPr lang="en-US" dirty="0" smtClean="0"/>
              <a:t>Firm Strategy</a:t>
            </a:r>
            <a:endParaRPr lang="en-US" dirty="0"/>
          </a:p>
        </p:txBody>
      </p:sp>
      <p:sp>
        <p:nvSpPr>
          <p:cNvPr id="3" name="Content Placeholder 2"/>
          <p:cNvSpPr>
            <a:spLocks noGrp="1"/>
          </p:cNvSpPr>
          <p:nvPr>
            <p:ph idx="1"/>
          </p:nvPr>
        </p:nvSpPr>
        <p:spPr>
          <a:xfrm>
            <a:off x="457200" y="1524000"/>
            <a:ext cx="8229600" cy="4602163"/>
          </a:xfrm>
        </p:spPr>
        <p:txBody>
          <a:bodyPr rtlCol="0">
            <a:normAutofit/>
          </a:bodyPr>
          <a:lstStyle/>
          <a:p>
            <a:pPr fontAlgn="auto">
              <a:spcAft>
                <a:spcPts val="0"/>
              </a:spcAft>
              <a:buFont typeface="Arial" charset="0"/>
              <a:buChar char="•"/>
              <a:defRPr/>
            </a:pPr>
            <a:endParaRPr lang="en-US" b="1" dirty="0" smtClean="0">
              <a:solidFill>
                <a:schemeClr val="tx1">
                  <a:lumMod val="85000"/>
                  <a:lumOff val="15000"/>
                </a:schemeClr>
              </a:solidFill>
              <a:cs typeface="Arial" charset="0"/>
            </a:endParaRPr>
          </a:p>
          <a:p>
            <a:pPr fontAlgn="auto">
              <a:spcAft>
                <a:spcPts val="0"/>
              </a:spcAft>
              <a:buFont typeface="Arial" charset="0"/>
              <a:buChar char="•"/>
              <a:defRPr/>
            </a:pPr>
            <a:r>
              <a:rPr lang="en-US" b="1" dirty="0" smtClean="0">
                <a:solidFill>
                  <a:schemeClr val="tx1">
                    <a:lumMod val="85000"/>
                    <a:lumOff val="15000"/>
                  </a:schemeClr>
                </a:solidFill>
                <a:cs typeface="Arial" charset="0"/>
              </a:rPr>
              <a:t>Dividends</a:t>
            </a:r>
            <a:r>
              <a:rPr lang="en-US" dirty="0" smtClean="0">
                <a:solidFill>
                  <a:schemeClr val="tx1">
                    <a:lumMod val="85000"/>
                    <a:lumOff val="15000"/>
                  </a:schemeClr>
                </a:solidFill>
                <a:cs typeface="Arial" charset="0"/>
              </a:rPr>
              <a:t> = Provide shareholders with superior returns from high quality assets</a:t>
            </a:r>
          </a:p>
          <a:p>
            <a:pPr fontAlgn="auto">
              <a:spcAft>
                <a:spcPts val="0"/>
              </a:spcAft>
              <a:buFont typeface="Arial" charset="0"/>
              <a:buChar char="•"/>
              <a:defRPr/>
            </a:pPr>
            <a:endParaRPr lang="en-US" dirty="0" smtClean="0">
              <a:solidFill>
                <a:schemeClr val="tx1">
                  <a:lumMod val="85000"/>
                  <a:lumOff val="15000"/>
                </a:schemeClr>
              </a:solidFill>
              <a:cs typeface="Arial" charset="0"/>
            </a:endParaRPr>
          </a:p>
          <a:p>
            <a:pPr fontAlgn="auto">
              <a:spcAft>
                <a:spcPts val="0"/>
              </a:spcAft>
              <a:buFont typeface="Arial" charset="0"/>
              <a:buChar char="•"/>
              <a:defRPr/>
            </a:pPr>
            <a:r>
              <a:rPr lang="en-US" b="1" dirty="0" smtClean="0">
                <a:solidFill>
                  <a:schemeClr val="tx1">
                    <a:lumMod val="85000"/>
                    <a:lumOff val="15000"/>
                  </a:schemeClr>
                </a:solidFill>
                <a:cs typeface="Arial" charset="0"/>
              </a:rPr>
              <a:t>Minimize Risk </a:t>
            </a:r>
            <a:r>
              <a:rPr lang="en-US" dirty="0" smtClean="0">
                <a:solidFill>
                  <a:schemeClr val="tx1">
                    <a:lumMod val="85000"/>
                    <a:lumOff val="15000"/>
                  </a:schemeClr>
                </a:solidFill>
                <a:cs typeface="Arial" charset="0"/>
              </a:rPr>
              <a:t>= diversification and low political risk</a:t>
            </a:r>
          </a:p>
          <a:p>
            <a:pPr fontAlgn="auto">
              <a:spcAft>
                <a:spcPts val="0"/>
              </a:spcAft>
              <a:buFont typeface="Arial" charset="0"/>
              <a:buChar char="•"/>
              <a:defRPr/>
            </a:pPr>
            <a:endParaRPr lang="en-US" dirty="0" smtClean="0">
              <a:solidFill>
                <a:schemeClr val="tx1">
                  <a:lumMod val="85000"/>
                  <a:lumOff val="15000"/>
                </a:schemeClr>
              </a:solidFill>
              <a:cs typeface="Arial" charset="0"/>
            </a:endParaRPr>
          </a:p>
          <a:p>
            <a:pPr fontAlgn="auto">
              <a:spcAft>
                <a:spcPts val="0"/>
              </a:spcAft>
              <a:buFont typeface="Arial" charset="0"/>
              <a:buChar char="•"/>
              <a:defRPr/>
            </a:pPr>
            <a:r>
              <a:rPr lang="en-US" b="1" dirty="0" smtClean="0">
                <a:solidFill>
                  <a:schemeClr val="tx1">
                    <a:lumMod val="85000"/>
                    <a:lumOff val="15000"/>
                  </a:schemeClr>
                </a:solidFill>
                <a:cs typeface="Arial" charset="0"/>
              </a:rPr>
              <a:t>Growth</a:t>
            </a:r>
            <a:r>
              <a:rPr lang="en-US" dirty="0" smtClean="0">
                <a:solidFill>
                  <a:schemeClr val="tx1">
                    <a:lumMod val="85000"/>
                    <a:lumOff val="15000"/>
                  </a:schemeClr>
                </a:solidFill>
                <a:cs typeface="Arial" charset="0"/>
              </a:rPr>
              <a:t> </a:t>
            </a:r>
            <a:r>
              <a:rPr lang="en-US" dirty="0">
                <a:solidFill>
                  <a:schemeClr val="tx1">
                    <a:lumMod val="85000"/>
                    <a:lumOff val="15000"/>
                  </a:schemeClr>
                </a:solidFill>
                <a:cs typeface="Arial" charset="0"/>
              </a:rPr>
              <a:t>= Acquisitions and development of projects</a:t>
            </a:r>
          </a:p>
          <a:p>
            <a:pPr fontAlgn="auto">
              <a:spcAft>
                <a:spcPts val="0"/>
              </a:spcAft>
              <a:buFont typeface="Arial" charset="0"/>
              <a:buChar char="•"/>
              <a:defRPr/>
            </a:pPr>
            <a:endParaRPr lang="en-US" dirty="0">
              <a:solidFill>
                <a:schemeClr val="tx1">
                  <a:lumMod val="85000"/>
                  <a:lumOff val="15000"/>
                </a:schemeClr>
              </a:solidFill>
              <a:cs typeface="Arial" charset="0"/>
            </a:endParaRPr>
          </a:p>
        </p:txBody>
      </p:sp>
      <p:sp>
        <p:nvSpPr>
          <p:cNvPr id="6" name="Slide Number Placeholder 5"/>
          <p:cNvSpPr>
            <a:spLocks noGrp="1"/>
          </p:cNvSpPr>
          <p:nvPr>
            <p:ph type="sldNum" sz="quarter" idx="12"/>
          </p:nvPr>
        </p:nvSpPr>
        <p:spPr/>
        <p:txBody>
          <a:bodyPr/>
          <a:lstStyle/>
          <a:p>
            <a:pPr>
              <a:defRPr/>
            </a:pPr>
            <a:fld id="{21BB11D2-BF9F-485A-A296-CD32B00E1ED0}" type="slidenum">
              <a:rPr lang="en-US"/>
              <a:pPr>
                <a:defRPr/>
              </a:pPr>
              <a:t>130</a:t>
            </a:fld>
            <a:endParaRPr lang="en-US"/>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8"/>
          <p:cNvPicPr>
            <a:picLocks noChangeAspect="1"/>
          </p:cNvPicPr>
          <p:nvPr/>
        </p:nvPicPr>
        <p:blipFill>
          <a:blip r:embed="rId3" cstate="print"/>
          <a:srcRect/>
          <a:stretch>
            <a:fillRect/>
          </a:stretch>
        </p:blipFill>
        <p:spPr bwMode="auto">
          <a:xfrm>
            <a:off x="1058863" y="1193800"/>
            <a:ext cx="1562100" cy="5248275"/>
          </a:xfrm>
          <a:prstGeom prst="rect">
            <a:avLst/>
          </a:prstGeom>
          <a:noFill/>
          <a:ln w="9525">
            <a:noFill/>
            <a:miter lim="800000"/>
            <a:headEnd/>
            <a:tailEnd/>
          </a:ln>
        </p:spPr>
      </p:pic>
      <p:sp>
        <p:nvSpPr>
          <p:cNvPr id="2" name="Title 1"/>
          <p:cNvSpPr>
            <a:spLocks noGrp="1"/>
          </p:cNvSpPr>
          <p:nvPr>
            <p:ph type="title"/>
          </p:nvPr>
        </p:nvSpPr>
        <p:spPr>
          <a:xfrm>
            <a:off x="457200" y="0"/>
            <a:ext cx="8229600" cy="1219200"/>
          </a:xfrm>
        </p:spPr>
        <p:txBody>
          <a:bodyPr/>
          <a:lstStyle/>
          <a:p>
            <a:pPr fontAlgn="auto">
              <a:spcAft>
                <a:spcPts val="0"/>
              </a:spcAft>
              <a:defRPr/>
            </a:pPr>
            <a:r>
              <a:rPr lang="en-US" sz="4400" dirty="0" smtClean="0"/>
              <a:t>Operations &amp; Projects</a:t>
            </a:r>
            <a:endParaRPr lang="en-US" sz="4400" dirty="0"/>
          </a:p>
        </p:txBody>
      </p:sp>
      <p:pic>
        <p:nvPicPr>
          <p:cNvPr id="137220" name="Content Placeholder 7"/>
          <p:cNvPicPr>
            <a:picLocks noGrp="1" noChangeAspect="1"/>
          </p:cNvPicPr>
          <p:nvPr>
            <p:ph idx="1"/>
          </p:nvPr>
        </p:nvPicPr>
        <p:blipFill>
          <a:blip r:embed="rId4" cstate="print"/>
          <a:srcRect/>
          <a:stretch>
            <a:fillRect/>
          </a:stretch>
        </p:blipFill>
        <p:spPr>
          <a:xfrm>
            <a:off x="2700338" y="1600200"/>
            <a:ext cx="3743325" cy="4525963"/>
          </a:xfrm>
        </p:spPr>
      </p:pic>
      <p:sp>
        <p:nvSpPr>
          <p:cNvPr id="6" name="Slide Number Placeholder 5"/>
          <p:cNvSpPr>
            <a:spLocks noGrp="1"/>
          </p:cNvSpPr>
          <p:nvPr>
            <p:ph type="sldNum" sz="quarter" idx="12"/>
          </p:nvPr>
        </p:nvSpPr>
        <p:spPr/>
        <p:txBody>
          <a:bodyPr/>
          <a:lstStyle/>
          <a:p>
            <a:pPr>
              <a:defRPr/>
            </a:pPr>
            <a:fld id="{B550C2E3-732C-4ACC-96E2-4C578A949D3C}" type="slidenum">
              <a:rPr lang="en-US"/>
              <a:pPr>
                <a:defRPr/>
              </a:pPr>
              <a:t>131</a:t>
            </a:fld>
            <a:endParaRPr lang="en-US"/>
          </a:p>
        </p:txBody>
      </p:sp>
      <p:cxnSp>
        <p:nvCxnSpPr>
          <p:cNvPr id="11" name="Straight Arrow Connector 10"/>
          <p:cNvCxnSpPr/>
          <p:nvPr/>
        </p:nvCxnSpPr>
        <p:spPr>
          <a:xfrm>
            <a:off x="1847850" y="1371600"/>
            <a:ext cx="2800350" cy="2133600"/>
          </a:xfrm>
          <a:prstGeom prst="straightConnector1">
            <a:avLst/>
          </a:prstGeom>
          <a:ln w="12700" cap="sq">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1947863" y="4343400"/>
            <a:ext cx="3124200" cy="6858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905000" y="4152900"/>
            <a:ext cx="2438400" cy="3810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pPr fontAlgn="auto">
              <a:spcAft>
                <a:spcPts val="0"/>
              </a:spcAft>
              <a:defRPr/>
            </a:pPr>
            <a:r>
              <a:rPr lang="en-US" sz="3600" dirty="0" smtClean="0"/>
              <a:t>Revenue Composition &amp; Production</a:t>
            </a:r>
            <a:endParaRPr lang="en-US" sz="3600" dirty="0"/>
          </a:p>
        </p:txBody>
      </p:sp>
      <p:sp>
        <p:nvSpPr>
          <p:cNvPr id="6" name="Slide Number Placeholder 5"/>
          <p:cNvSpPr>
            <a:spLocks noGrp="1"/>
          </p:cNvSpPr>
          <p:nvPr>
            <p:ph type="sldNum" sz="quarter" idx="12"/>
          </p:nvPr>
        </p:nvSpPr>
        <p:spPr/>
        <p:txBody>
          <a:bodyPr/>
          <a:lstStyle/>
          <a:p>
            <a:pPr>
              <a:defRPr/>
            </a:pPr>
            <a:fld id="{DF845424-06A8-4C43-874D-B4E01E38F12D}" type="slidenum">
              <a:rPr lang="en-US"/>
              <a:pPr>
                <a:defRPr/>
              </a:pPr>
              <a:t>132</a:t>
            </a:fld>
            <a:endParaRPr lang="en-US"/>
          </a:p>
        </p:txBody>
      </p:sp>
      <p:pic>
        <p:nvPicPr>
          <p:cNvPr id="138244" name="Picture 6"/>
          <p:cNvPicPr>
            <a:picLocks noChangeAspect="1"/>
          </p:cNvPicPr>
          <p:nvPr/>
        </p:nvPicPr>
        <p:blipFill>
          <a:blip r:embed="rId3" cstate="print"/>
          <a:srcRect/>
          <a:stretch>
            <a:fillRect/>
          </a:stretch>
        </p:blipFill>
        <p:spPr bwMode="auto">
          <a:xfrm>
            <a:off x="1063625" y="1295400"/>
            <a:ext cx="7016750" cy="4627563"/>
          </a:xfrm>
          <a:prstGeom prst="rect">
            <a:avLst/>
          </a:prstGeom>
          <a:noFill/>
          <a:ln w="9525">
            <a:noFill/>
            <a:miter lim="800000"/>
            <a:headEnd/>
            <a:tailEnd/>
          </a:ln>
        </p:spPr>
      </p:pic>
      <p:pic>
        <p:nvPicPr>
          <p:cNvPr id="138245" name="Picture 3"/>
          <p:cNvPicPr>
            <a:picLocks noChangeAspect="1" noChangeArrowheads="1"/>
          </p:cNvPicPr>
          <p:nvPr/>
        </p:nvPicPr>
        <p:blipFill>
          <a:blip r:embed="rId4" cstate="print"/>
          <a:srcRect/>
          <a:stretch>
            <a:fillRect/>
          </a:stretch>
        </p:blipFill>
        <p:spPr bwMode="auto">
          <a:xfrm>
            <a:off x="381000" y="1752600"/>
            <a:ext cx="774700" cy="371475"/>
          </a:xfrm>
          <a:prstGeom prst="rect">
            <a:avLst/>
          </a:prstGeom>
          <a:noFill/>
          <a:ln w="9525">
            <a:noFill/>
            <a:miter lim="800000"/>
            <a:headEnd/>
            <a:tailEnd/>
          </a:ln>
        </p:spPr>
      </p:pic>
      <p:pic>
        <p:nvPicPr>
          <p:cNvPr id="138246" name="Picture 3"/>
          <p:cNvPicPr>
            <a:picLocks noChangeAspect="1" noChangeArrowheads="1"/>
          </p:cNvPicPr>
          <p:nvPr/>
        </p:nvPicPr>
        <p:blipFill>
          <a:blip r:embed="rId4" cstate="print"/>
          <a:srcRect/>
          <a:stretch>
            <a:fillRect/>
          </a:stretch>
        </p:blipFill>
        <p:spPr bwMode="auto">
          <a:xfrm>
            <a:off x="381000" y="2743200"/>
            <a:ext cx="774700" cy="371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pPr fontAlgn="auto">
              <a:spcAft>
                <a:spcPts val="0"/>
              </a:spcAft>
              <a:defRPr/>
            </a:pPr>
            <a:r>
              <a:rPr lang="en-US" sz="3600" dirty="0" smtClean="0"/>
              <a:t>General Cost Structure and Margins</a:t>
            </a:r>
            <a:endParaRPr lang="en-US" sz="3600" dirty="0"/>
          </a:p>
        </p:txBody>
      </p:sp>
      <p:sp>
        <p:nvSpPr>
          <p:cNvPr id="6" name="Slide Number Placeholder 5"/>
          <p:cNvSpPr>
            <a:spLocks noGrp="1"/>
          </p:cNvSpPr>
          <p:nvPr>
            <p:ph type="sldNum" sz="quarter" idx="12"/>
          </p:nvPr>
        </p:nvSpPr>
        <p:spPr/>
        <p:txBody>
          <a:bodyPr/>
          <a:lstStyle/>
          <a:p>
            <a:pPr>
              <a:defRPr/>
            </a:pPr>
            <a:fld id="{DF70A725-A732-45DD-9D45-12A762FED83E}" type="slidenum">
              <a:rPr lang="en-US"/>
              <a:pPr>
                <a:defRPr/>
              </a:pPr>
              <a:t>133</a:t>
            </a:fld>
            <a:endParaRPr lang="en-US"/>
          </a:p>
        </p:txBody>
      </p:sp>
      <p:pic>
        <p:nvPicPr>
          <p:cNvPr id="139268" name="Picture 2"/>
          <p:cNvPicPr>
            <a:picLocks noChangeAspect="1"/>
          </p:cNvPicPr>
          <p:nvPr/>
        </p:nvPicPr>
        <p:blipFill>
          <a:blip r:embed="rId3" cstate="print"/>
          <a:srcRect/>
          <a:stretch>
            <a:fillRect/>
          </a:stretch>
        </p:blipFill>
        <p:spPr bwMode="auto">
          <a:xfrm>
            <a:off x="1066800" y="1524000"/>
            <a:ext cx="7051675" cy="4114800"/>
          </a:xfrm>
          <a:prstGeom prst="rect">
            <a:avLst/>
          </a:prstGeom>
          <a:noFill/>
          <a:ln w="9525">
            <a:noFill/>
            <a:miter lim="800000"/>
            <a:headEnd/>
            <a:tailEnd/>
          </a:ln>
        </p:spPr>
      </p:pic>
      <p:pic>
        <p:nvPicPr>
          <p:cNvPr id="139269" name="Picture 3"/>
          <p:cNvPicPr>
            <a:picLocks noChangeAspect="1" noChangeArrowheads="1"/>
          </p:cNvPicPr>
          <p:nvPr/>
        </p:nvPicPr>
        <p:blipFill>
          <a:blip r:embed="rId4" cstate="print"/>
          <a:srcRect/>
          <a:stretch>
            <a:fillRect/>
          </a:stretch>
        </p:blipFill>
        <p:spPr bwMode="auto">
          <a:xfrm>
            <a:off x="7620000" y="4419600"/>
            <a:ext cx="774700" cy="371475"/>
          </a:xfrm>
          <a:prstGeom prst="rect">
            <a:avLst/>
          </a:prstGeom>
          <a:noFill/>
          <a:ln w="9525">
            <a:noFill/>
            <a:miter lim="800000"/>
            <a:headEnd/>
            <a:tailEnd/>
          </a:ln>
        </p:spPr>
      </p:pic>
      <p:sp>
        <p:nvSpPr>
          <p:cNvPr id="139270" name="TextBox 3"/>
          <p:cNvSpPr txBox="1">
            <a:spLocks noChangeArrowheads="1"/>
          </p:cNvSpPr>
          <p:nvPr/>
        </p:nvSpPr>
        <p:spPr bwMode="auto">
          <a:xfrm>
            <a:off x="6951663" y="1882775"/>
            <a:ext cx="541337" cy="307975"/>
          </a:xfrm>
          <a:prstGeom prst="rect">
            <a:avLst/>
          </a:prstGeom>
          <a:noFill/>
          <a:ln w="9525">
            <a:noFill/>
            <a:miter lim="800000"/>
            <a:headEnd/>
            <a:tailEnd/>
          </a:ln>
        </p:spPr>
        <p:txBody>
          <a:bodyPr>
            <a:spAutoFit/>
          </a:bodyPr>
          <a:lstStyle/>
          <a:p>
            <a:r>
              <a:rPr lang="en-US" sz="1400"/>
              <a:t>78%</a:t>
            </a:r>
          </a:p>
        </p:txBody>
      </p:sp>
      <p:sp>
        <p:nvSpPr>
          <p:cNvPr id="139271" name="TextBox 9"/>
          <p:cNvSpPr txBox="1">
            <a:spLocks noChangeArrowheads="1"/>
          </p:cNvSpPr>
          <p:nvPr/>
        </p:nvSpPr>
        <p:spPr bwMode="auto">
          <a:xfrm>
            <a:off x="3124200" y="2924175"/>
            <a:ext cx="541338" cy="307975"/>
          </a:xfrm>
          <a:prstGeom prst="rect">
            <a:avLst/>
          </a:prstGeom>
          <a:noFill/>
          <a:ln w="9525">
            <a:noFill/>
            <a:miter lim="800000"/>
            <a:headEnd/>
            <a:tailEnd/>
          </a:ln>
        </p:spPr>
        <p:txBody>
          <a:bodyPr>
            <a:spAutoFit/>
          </a:bodyPr>
          <a:lstStyle/>
          <a:p>
            <a:r>
              <a:rPr lang="en-US" sz="1400"/>
              <a:t>77%</a:t>
            </a:r>
          </a:p>
        </p:txBody>
      </p:sp>
      <p:sp>
        <p:nvSpPr>
          <p:cNvPr id="139272" name="TextBox 10"/>
          <p:cNvSpPr txBox="1">
            <a:spLocks noChangeArrowheads="1"/>
          </p:cNvSpPr>
          <p:nvPr/>
        </p:nvSpPr>
        <p:spPr bwMode="auto">
          <a:xfrm>
            <a:off x="4419600" y="2590800"/>
            <a:ext cx="541338" cy="307975"/>
          </a:xfrm>
          <a:prstGeom prst="rect">
            <a:avLst/>
          </a:prstGeom>
          <a:noFill/>
          <a:ln w="9525">
            <a:noFill/>
            <a:miter lim="800000"/>
            <a:headEnd/>
            <a:tailEnd/>
          </a:ln>
        </p:spPr>
        <p:txBody>
          <a:bodyPr>
            <a:spAutoFit/>
          </a:bodyPr>
          <a:lstStyle/>
          <a:p>
            <a:r>
              <a:rPr lang="en-US" sz="1400"/>
              <a:t>65%</a:t>
            </a:r>
          </a:p>
        </p:txBody>
      </p:sp>
      <p:sp>
        <p:nvSpPr>
          <p:cNvPr id="139273" name="TextBox 11"/>
          <p:cNvSpPr txBox="1">
            <a:spLocks noChangeArrowheads="1"/>
          </p:cNvSpPr>
          <p:nvPr/>
        </p:nvSpPr>
        <p:spPr bwMode="auto">
          <a:xfrm>
            <a:off x="5715000" y="2355850"/>
            <a:ext cx="541338" cy="306388"/>
          </a:xfrm>
          <a:prstGeom prst="rect">
            <a:avLst/>
          </a:prstGeom>
          <a:noFill/>
          <a:ln w="9525">
            <a:noFill/>
            <a:miter lim="800000"/>
            <a:headEnd/>
            <a:tailEnd/>
          </a:ln>
        </p:spPr>
        <p:txBody>
          <a:bodyPr>
            <a:spAutoFit/>
          </a:bodyPr>
          <a:lstStyle/>
          <a:p>
            <a:r>
              <a:rPr lang="en-US" sz="1400"/>
              <a:t>70%</a:t>
            </a:r>
          </a:p>
        </p:txBody>
      </p:sp>
      <p:sp>
        <p:nvSpPr>
          <p:cNvPr id="139274" name="TextBox 13"/>
          <p:cNvSpPr txBox="1">
            <a:spLocks noChangeArrowheads="1"/>
          </p:cNvSpPr>
          <p:nvPr/>
        </p:nvSpPr>
        <p:spPr bwMode="auto">
          <a:xfrm>
            <a:off x="1905000" y="3078163"/>
            <a:ext cx="541338" cy="307975"/>
          </a:xfrm>
          <a:prstGeom prst="rect">
            <a:avLst/>
          </a:prstGeom>
          <a:noFill/>
          <a:ln w="9525">
            <a:noFill/>
            <a:miter lim="800000"/>
            <a:headEnd/>
            <a:tailEnd/>
          </a:ln>
        </p:spPr>
        <p:txBody>
          <a:bodyPr>
            <a:spAutoFit/>
          </a:bodyPr>
          <a:lstStyle/>
          <a:p>
            <a:r>
              <a:rPr lang="en-US" sz="1400"/>
              <a:t>95%</a:t>
            </a: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pPr fontAlgn="auto">
              <a:spcAft>
                <a:spcPts val="0"/>
              </a:spcAft>
              <a:defRPr/>
            </a:pPr>
            <a:r>
              <a:rPr lang="en-US" dirty="0" smtClean="0"/>
              <a:t>Reserves</a:t>
            </a:r>
            <a:endParaRPr lang="en-US" dirty="0"/>
          </a:p>
        </p:txBody>
      </p:sp>
      <p:pic>
        <p:nvPicPr>
          <p:cNvPr id="140291" name="Content Placeholder 6"/>
          <p:cNvPicPr>
            <a:picLocks noGrp="1" noChangeAspect="1"/>
          </p:cNvPicPr>
          <p:nvPr>
            <p:ph idx="1"/>
          </p:nvPr>
        </p:nvPicPr>
        <p:blipFill>
          <a:blip r:embed="rId3" cstate="print"/>
          <a:srcRect/>
          <a:stretch>
            <a:fillRect/>
          </a:stretch>
        </p:blipFill>
        <p:spPr>
          <a:xfrm>
            <a:off x="1031875" y="1600200"/>
            <a:ext cx="6740525" cy="3697288"/>
          </a:xfrm>
        </p:spPr>
      </p:pic>
      <p:sp>
        <p:nvSpPr>
          <p:cNvPr id="4" name="Date Placeholder 3"/>
          <p:cNvSpPr>
            <a:spLocks noGrp="1"/>
          </p:cNvSpPr>
          <p:nvPr>
            <p:ph type="dt" sz="quarter" idx="10"/>
          </p:nvPr>
        </p:nvSpPr>
        <p:spPr/>
        <p:txBody>
          <a:bodyPr/>
          <a:lstStyle/>
          <a:p>
            <a:pPr>
              <a:defRPr/>
            </a:pPr>
            <a:fld id="{B11D738E-8962-435F-8C43-147B8DD7E819}" type="datetime1">
              <a:rPr lang="en-US"/>
              <a:pPr>
                <a:defRPr/>
              </a:pPr>
              <a:t>3/31/2011</a:t>
            </a:fld>
            <a:endParaRPr lang="en-US"/>
          </a:p>
        </p:txBody>
      </p:sp>
      <p:sp>
        <p:nvSpPr>
          <p:cNvPr id="5" name="Footer Placeholder 4"/>
          <p:cNvSpPr>
            <a:spLocks noGrp="1"/>
          </p:cNvSpPr>
          <p:nvPr>
            <p:ph type="ftr" sz="quarter" idx="11"/>
          </p:nvPr>
        </p:nvSpPr>
        <p:spPr/>
        <p:txBody>
          <a:bodyPr/>
          <a:lstStyle/>
          <a:p>
            <a:pPr>
              <a:defRPr/>
            </a:pPr>
            <a:r>
              <a:rPr lang="en-US" smtClean="0"/>
              <a:t>Footer Text</a:t>
            </a:r>
            <a:endParaRPr lang="en-US"/>
          </a:p>
        </p:txBody>
      </p:sp>
      <p:sp>
        <p:nvSpPr>
          <p:cNvPr id="6" name="Slide Number Placeholder 5"/>
          <p:cNvSpPr>
            <a:spLocks noGrp="1"/>
          </p:cNvSpPr>
          <p:nvPr>
            <p:ph type="sldNum" sz="quarter" idx="12"/>
          </p:nvPr>
        </p:nvSpPr>
        <p:spPr/>
        <p:txBody>
          <a:bodyPr/>
          <a:lstStyle/>
          <a:p>
            <a:pPr>
              <a:defRPr/>
            </a:pPr>
            <a:fld id="{3E0D02BE-51D7-497A-9783-794D342B04B9}" type="slidenum">
              <a:rPr lang="en-US"/>
              <a:pPr>
                <a:defRPr/>
              </a:pPr>
              <a:t>134</a:t>
            </a:fld>
            <a:endParaRPr lang="en-US"/>
          </a:p>
        </p:txBody>
      </p:sp>
      <p:cxnSp>
        <p:nvCxnSpPr>
          <p:cNvPr id="9" name="Straight Arrow Connector 8"/>
          <p:cNvCxnSpPr/>
          <p:nvPr/>
        </p:nvCxnSpPr>
        <p:spPr>
          <a:xfrm flipH="1">
            <a:off x="7680325" y="4800600"/>
            <a:ext cx="533400" cy="0"/>
          </a:xfrm>
          <a:prstGeom prst="straightConnector1">
            <a:avLst/>
          </a:prstGeom>
          <a:ln w="31750">
            <a:solidFill>
              <a:srgbClr val="FF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40296" name="Picture 2"/>
          <p:cNvPicPr>
            <a:picLocks noChangeAspect="1" noChangeArrowheads="1"/>
          </p:cNvPicPr>
          <p:nvPr/>
        </p:nvPicPr>
        <p:blipFill>
          <a:blip r:embed="rId4" cstate="print"/>
          <a:srcRect/>
          <a:stretch>
            <a:fillRect/>
          </a:stretch>
        </p:blipFill>
        <p:spPr bwMode="auto">
          <a:xfrm>
            <a:off x="7505700" y="4267200"/>
            <a:ext cx="774700" cy="377825"/>
          </a:xfrm>
          <a:prstGeom prst="rect">
            <a:avLst/>
          </a:prstGeom>
          <a:noFill/>
          <a:ln w="9525">
            <a:noFill/>
            <a:miter lim="800000"/>
            <a:headEnd/>
            <a:tailEnd/>
          </a:ln>
        </p:spPr>
      </p:pic>
      <p:pic>
        <p:nvPicPr>
          <p:cNvPr id="140297" name="Picture 3"/>
          <p:cNvPicPr>
            <a:picLocks noChangeAspect="1" noChangeArrowheads="1"/>
          </p:cNvPicPr>
          <p:nvPr/>
        </p:nvPicPr>
        <p:blipFill>
          <a:blip r:embed="rId5" cstate="print"/>
          <a:srcRect/>
          <a:stretch>
            <a:fillRect/>
          </a:stretch>
        </p:blipFill>
        <p:spPr bwMode="auto">
          <a:xfrm>
            <a:off x="7505700" y="4538663"/>
            <a:ext cx="774700" cy="371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pPr fontAlgn="auto">
              <a:spcAft>
                <a:spcPts val="0"/>
              </a:spcAft>
              <a:defRPr/>
            </a:pPr>
            <a:r>
              <a:rPr lang="en-US" dirty="0" smtClean="0"/>
              <a:t>Red Lake Operation</a:t>
            </a:r>
            <a:endParaRPr lang="en-US" dirty="0"/>
          </a:p>
        </p:txBody>
      </p:sp>
      <p:sp>
        <p:nvSpPr>
          <p:cNvPr id="3" name="Content Placeholder 2"/>
          <p:cNvSpPr>
            <a:spLocks noGrp="1"/>
          </p:cNvSpPr>
          <p:nvPr>
            <p:ph idx="1"/>
          </p:nvPr>
        </p:nvSpPr>
        <p:spPr/>
        <p:txBody>
          <a:bodyPr rtlCol="0">
            <a:normAutofit lnSpcReduction="10000"/>
          </a:bodyPr>
          <a:lstStyle/>
          <a:p>
            <a:pPr fontAlgn="auto">
              <a:spcAft>
                <a:spcPts val="0"/>
              </a:spcAft>
              <a:buFont typeface="Arial" charset="0"/>
              <a:buChar char="•"/>
              <a:defRPr/>
            </a:pPr>
            <a:r>
              <a:rPr lang="en-US" dirty="0">
                <a:solidFill>
                  <a:schemeClr val="tx1">
                    <a:lumMod val="85000"/>
                    <a:lumOff val="15000"/>
                  </a:schemeClr>
                </a:solidFill>
                <a:cs typeface="Arial" charset="0"/>
              </a:rPr>
              <a:t>Goldcorp invested $7 million in exploration costs in 1995 and found a high-grade gold mineralization </a:t>
            </a:r>
          </a:p>
          <a:p>
            <a:pPr fontAlgn="auto">
              <a:spcAft>
                <a:spcPts val="0"/>
              </a:spcAft>
              <a:defRPr/>
            </a:pPr>
            <a:endParaRPr lang="en-US" dirty="0">
              <a:solidFill>
                <a:schemeClr val="tx1">
                  <a:lumMod val="85000"/>
                  <a:lumOff val="15000"/>
                </a:schemeClr>
              </a:solidFill>
              <a:cs typeface="Arial" charset="0"/>
            </a:endParaRPr>
          </a:p>
          <a:p>
            <a:pPr fontAlgn="auto">
              <a:spcAft>
                <a:spcPts val="0"/>
              </a:spcAft>
              <a:buFont typeface="Arial" charset="0"/>
              <a:buChar char="•"/>
              <a:defRPr/>
            </a:pPr>
            <a:r>
              <a:rPr lang="en-US" dirty="0">
                <a:solidFill>
                  <a:schemeClr val="tx1">
                    <a:lumMod val="85000"/>
                    <a:lumOff val="15000"/>
                  </a:schemeClr>
                </a:solidFill>
                <a:cs typeface="Arial" charset="0"/>
              </a:rPr>
              <a:t>Canada’s largest gold mine</a:t>
            </a:r>
          </a:p>
          <a:p>
            <a:pPr fontAlgn="auto">
              <a:spcAft>
                <a:spcPts val="0"/>
              </a:spcAft>
              <a:buFont typeface="Arial" charset="0"/>
              <a:buChar char="•"/>
              <a:defRPr/>
            </a:pPr>
            <a:endParaRPr lang="en-US" dirty="0">
              <a:solidFill>
                <a:schemeClr val="tx1">
                  <a:lumMod val="85000"/>
                  <a:lumOff val="15000"/>
                </a:schemeClr>
              </a:solidFill>
              <a:cs typeface="Arial" charset="0"/>
            </a:endParaRPr>
          </a:p>
          <a:p>
            <a:pPr fontAlgn="auto">
              <a:spcAft>
                <a:spcPts val="0"/>
              </a:spcAft>
              <a:buFont typeface="Arial" charset="0"/>
              <a:buChar char="•"/>
              <a:defRPr/>
            </a:pPr>
            <a:r>
              <a:rPr lang="en-US" dirty="0">
                <a:solidFill>
                  <a:schemeClr val="tx1">
                    <a:lumMod val="85000"/>
                    <a:lumOff val="15000"/>
                  </a:schemeClr>
                </a:solidFill>
                <a:cs typeface="Arial" charset="0"/>
              </a:rPr>
              <a:t>One of the </a:t>
            </a:r>
            <a:r>
              <a:rPr lang="en-US" dirty="0" smtClean="0">
                <a:solidFill>
                  <a:schemeClr val="tx1">
                    <a:lumMod val="85000"/>
                    <a:lumOff val="15000"/>
                  </a:schemeClr>
                </a:solidFill>
                <a:cs typeface="Arial" charset="0"/>
              </a:rPr>
              <a:t>world’s </a:t>
            </a:r>
            <a:r>
              <a:rPr lang="en-US" dirty="0">
                <a:solidFill>
                  <a:schemeClr val="tx1">
                    <a:lumMod val="85000"/>
                    <a:lumOff val="15000"/>
                  </a:schemeClr>
                </a:solidFill>
                <a:cs typeface="Arial" charset="0"/>
              </a:rPr>
              <a:t>richest mines and </a:t>
            </a:r>
            <a:r>
              <a:rPr lang="en-US" dirty="0" smtClean="0">
                <a:solidFill>
                  <a:schemeClr val="tx1">
                    <a:lumMod val="85000"/>
                    <a:lumOff val="15000"/>
                  </a:schemeClr>
                </a:solidFill>
                <a:cs typeface="Arial" charset="0"/>
              </a:rPr>
              <a:t>lowest </a:t>
            </a:r>
            <a:r>
              <a:rPr lang="en-US" dirty="0">
                <a:solidFill>
                  <a:schemeClr val="tx1">
                    <a:lumMod val="85000"/>
                    <a:lumOff val="15000"/>
                  </a:schemeClr>
                </a:solidFill>
                <a:cs typeface="Arial" charset="0"/>
              </a:rPr>
              <a:t>cost producer </a:t>
            </a:r>
          </a:p>
          <a:p>
            <a:pPr fontAlgn="auto">
              <a:spcAft>
                <a:spcPts val="0"/>
              </a:spcAft>
              <a:defRPr/>
            </a:pPr>
            <a:endParaRPr lang="en-US" dirty="0">
              <a:solidFill>
                <a:schemeClr val="tx1">
                  <a:lumMod val="85000"/>
                  <a:lumOff val="15000"/>
                </a:schemeClr>
              </a:solidFill>
              <a:cs typeface="Arial" charset="0"/>
            </a:endParaRPr>
          </a:p>
          <a:p>
            <a:pPr fontAlgn="auto">
              <a:spcAft>
                <a:spcPts val="0"/>
              </a:spcAft>
              <a:buFont typeface="Arial" charset="0"/>
              <a:buChar char="•"/>
              <a:defRPr/>
            </a:pPr>
            <a:r>
              <a:rPr lang="en-US" dirty="0">
                <a:solidFill>
                  <a:schemeClr val="tx1">
                    <a:lumMod val="85000"/>
                    <a:lumOff val="15000"/>
                  </a:schemeClr>
                </a:solidFill>
                <a:cs typeface="Arial" charset="0"/>
              </a:rPr>
              <a:t>In </a:t>
            </a:r>
            <a:r>
              <a:rPr lang="en-US" dirty="0" smtClean="0">
                <a:solidFill>
                  <a:schemeClr val="tx1">
                    <a:lumMod val="85000"/>
                    <a:lumOff val="15000"/>
                  </a:schemeClr>
                </a:solidFill>
                <a:cs typeface="Arial" charset="0"/>
              </a:rPr>
              <a:t>2010 </a:t>
            </a:r>
            <a:r>
              <a:rPr lang="en-US" dirty="0">
                <a:solidFill>
                  <a:schemeClr val="tx1">
                    <a:lumMod val="85000"/>
                    <a:lumOff val="15000"/>
                  </a:schemeClr>
                </a:solidFill>
                <a:cs typeface="Arial" charset="0"/>
              </a:rPr>
              <a:t>produced </a:t>
            </a:r>
            <a:r>
              <a:rPr lang="en-US" dirty="0" smtClean="0">
                <a:solidFill>
                  <a:schemeClr val="tx1">
                    <a:lumMod val="85000"/>
                    <a:lumOff val="15000"/>
                  </a:schemeClr>
                </a:solidFill>
                <a:cs typeface="Arial" charset="0"/>
              </a:rPr>
              <a:t> 703,000 </a:t>
            </a:r>
            <a:r>
              <a:rPr lang="en-US" dirty="0" err="1">
                <a:solidFill>
                  <a:schemeClr val="tx1">
                    <a:lumMod val="85000"/>
                    <a:lumOff val="15000"/>
                  </a:schemeClr>
                </a:solidFill>
                <a:cs typeface="Arial" charset="0"/>
              </a:rPr>
              <a:t>oz</a:t>
            </a:r>
            <a:r>
              <a:rPr lang="en-US" dirty="0">
                <a:solidFill>
                  <a:schemeClr val="tx1">
                    <a:lumMod val="85000"/>
                    <a:lumOff val="15000"/>
                  </a:schemeClr>
                </a:solidFill>
                <a:cs typeface="Arial" charset="0"/>
              </a:rPr>
              <a:t> at a cost of $</a:t>
            </a:r>
            <a:r>
              <a:rPr lang="en-US" dirty="0" smtClean="0">
                <a:solidFill>
                  <a:schemeClr val="tx1">
                    <a:lumMod val="85000"/>
                    <a:lumOff val="15000"/>
                  </a:schemeClr>
                </a:solidFill>
                <a:cs typeface="Arial" charset="0"/>
              </a:rPr>
              <a:t>297/</a:t>
            </a:r>
            <a:r>
              <a:rPr lang="en-US" dirty="0" err="1" smtClean="0">
                <a:solidFill>
                  <a:schemeClr val="tx1">
                    <a:lumMod val="85000"/>
                    <a:lumOff val="15000"/>
                  </a:schemeClr>
                </a:solidFill>
                <a:cs typeface="Arial" charset="0"/>
              </a:rPr>
              <a:t>oz</a:t>
            </a:r>
            <a:endParaRPr lang="en-US" dirty="0" smtClean="0">
              <a:solidFill>
                <a:schemeClr val="tx1">
                  <a:lumMod val="85000"/>
                  <a:lumOff val="15000"/>
                </a:schemeClr>
              </a:solidFill>
              <a:cs typeface="Arial" charset="0"/>
            </a:endParaRPr>
          </a:p>
          <a:p>
            <a:pPr fontAlgn="auto">
              <a:spcAft>
                <a:spcPts val="0"/>
              </a:spcAft>
              <a:buFont typeface="Arial" charset="0"/>
              <a:buChar char="•"/>
              <a:defRPr/>
            </a:pPr>
            <a:endParaRPr lang="en-US" dirty="0" smtClean="0">
              <a:solidFill>
                <a:schemeClr val="tx1">
                  <a:lumMod val="85000"/>
                  <a:lumOff val="15000"/>
                </a:schemeClr>
              </a:solidFill>
              <a:cs typeface="Arial" charset="0"/>
            </a:endParaRPr>
          </a:p>
          <a:p>
            <a:pPr fontAlgn="auto">
              <a:spcAft>
                <a:spcPts val="0"/>
              </a:spcAft>
              <a:buFont typeface="Arial" charset="0"/>
              <a:buChar char="•"/>
              <a:defRPr/>
            </a:pPr>
            <a:r>
              <a:rPr lang="en-US" dirty="0" smtClean="0">
                <a:solidFill>
                  <a:schemeClr val="tx1">
                    <a:lumMod val="85000"/>
                    <a:lumOff val="15000"/>
                  </a:schemeClr>
                </a:solidFill>
                <a:cs typeface="Arial" charset="0"/>
              </a:rPr>
              <a:t>$</a:t>
            </a:r>
            <a:r>
              <a:rPr lang="en-US" dirty="0">
                <a:solidFill>
                  <a:schemeClr val="tx1">
                    <a:lumMod val="85000"/>
                    <a:lumOff val="15000"/>
                  </a:schemeClr>
                </a:solidFill>
                <a:cs typeface="Arial" charset="0"/>
              </a:rPr>
              <a:t>32 million exploration investment </a:t>
            </a:r>
            <a:r>
              <a:rPr lang="en-US" dirty="0" smtClean="0">
                <a:solidFill>
                  <a:schemeClr val="tx1">
                    <a:lumMod val="85000"/>
                    <a:lumOff val="15000"/>
                  </a:schemeClr>
                </a:solidFill>
                <a:cs typeface="Arial" charset="0"/>
              </a:rPr>
              <a:t>in 2010</a:t>
            </a:r>
            <a:endParaRPr lang="en-US" dirty="0">
              <a:solidFill>
                <a:schemeClr val="tx1">
                  <a:lumMod val="85000"/>
                  <a:lumOff val="15000"/>
                </a:schemeClr>
              </a:solidFill>
            </a:endParaRPr>
          </a:p>
        </p:txBody>
      </p:sp>
      <p:sp>
        <p:nvSpPr>
          <p:cNvPr id="6" name="Slide Number Placeholder 5"/>
          <p:cNvSpPr>
            <a:spLocks noGrp="1"/>
          </p:cNvSpPr>
          <p:nvPr>
            <p:ph type="sldNum" sz="quarter" idx="12"/>
          </p:nvPr>
        </p:nvSpPr>
        <p:spPr/>
        <p:txBody>
          <a:bodyPr/>
          <a:lstStyle/>
          <a:p>
            <a:pPr>
              <a:defRPr/>
            </a:pPr>
            <a:fld id="{41A3183F-D0E0-4FE9-BF72-9537477690F6}" type="slidenum">
              <a:rPr lang="en-US"/>
              <a:pPr>
                <a:defRPr/>
              </a:pPr>
              <a:t>135</a:t>
            </a:fld>
            <a:endParaRPr lang="en-US"/>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pPr fontAlgn="auto">
              <a:spcAft>
                <a:spcPts val="0"/>
              </a:spcAft>
              <a:defRPr/>
            </a:pPr>
            <a:r>
              <a:rPr lang="en-US" dirty="0" smtClean="0"/>
              <a:t>Pueblo Viejo</a:t>
            </a:r>
            <a:endParaRPr lang="en-US" dirty="0"/>
          </a:p>
        </p:txBody>
      </p:sp>
      <p:sp>
        <p:nvSpPr>
          <p:cNvPr id="3" name="Content Placeholder 2"/>
          <p:cNvSpPr>
            <a:spLocks noGrp="1"/>
          </p:cNvSpPr>
          <p:nvPr>
            <p:ph idx="1"/>
          </p:nvPr>
        </p:nvSpPr>
        <p:spPr/>
        <p:txBody>
          <a:bodyPr rtlCol="0">
            <a:normAutofit fontScale="92500"/>
          </a:bodyPr>
          <a:lstStyle/>
          <a:p>
            <a:pPr fontAlgn="auto">
              <a:spcAft>
                <a:spcPts val="0"/>
              </a:spcAft>
              <a:buFont typeface="Arial" charset="0"/>
              <a:buChar char="•"/>
              <a:defRPr/>
            </a:pPr>
            <a:r>
              <a:rPr lang="en-US" dirty="0">
                <a:solidFill>
                  <a:schemeClr val="tx1">
                    <a:lumMod val="85000"/>
                    <a:lumOff val="15000"/>
                  </a:schemeClr>
                </a:solidFill>
                <a:cs typeface="Arial" charset="0"/>
              </a:rPr>
              <a:t>Located in the Dominican Republic</a:t>
            </a:r>
          </a:p>
          <a:p>
            <a:pPr fontAlgn="auto">
              <a:spcAft>
                <a:spcPts val="0"/>
              </a:spcAft>
              <a:buFont typeface="Arial" charset="0"/>
              <a:buChar char="•"/>
              <a:defRPr/>
            </a:pPr>
            <a:r>
              <a:rPr lang="en-US" dirty="0">
                <a:solidFill>
                  <a:schemeClr val="tx1">
                    <a:lumMod val="85000"/>
                    <a:lumOff val="15000"/>
                  </a:schemeClr>
                </a:solidFill>
                <a:cs typeface="Arial" charset="0"/>
              </a:rPr>
              <a:t>One of the largest gold assets in the world with a projected mine life of more than 25 years </a:t>
            </a:r>
          </a:p>
          <a:p>
            <a:pPr fontAlgn="auto">
              <a:spcAft>
                <a:spcPts val="0"/>
              </a:spcAft>
              <a:buFont typeface="Arial" charset="0"/>
              <a:buChar char="•"/>
              <a:defRPr/>
            </a:pPr>
            <a:r>
              <a:rPr lang="en-US" dirty="0">
                <a:solidFill>
                  <a:schemeClr val="tx1">
                    <a:lumMod val="85000"/>
                    <a:lumOff val="15000"/>
                  </a:schemeClr>
                </a:solidFill>
                <a:cs typeface="Arial" charset="0"/>
              </a:rPr>
              <a:t>Partnership with </a:t>
            </a:r>
            <a:r>
              <a:rPr lang="en-US" dirty="0" err="1">
                <a:solidFill>
                  <a:schemeClr val="tx1">
                    <a:lumMod val="85000"/>
                    <a:lumOff val="15000"/>
                  </a:schemeClr>
                </a:solidFill>
                <a:cs typeface="Arial" charset="0"/>
              </a:rPr>
              <a:t>Barrick</a:t>
            </a:r>
            <a:r>
              <a:rPr lang="en-US" dirty="0">
                <a:solidFill>
                  <a:schemeClr val="tx1">
                    <a:lumMod val="85000"/>
                    <a:lumOff val="15000"/>
                  </a:schemeClr>
                </a:solidFill>
                <a:cs typeface="Arial" charset="0"/>
              </a:rPr>
              <a:t> Gold Corporation</a:t>
            </a:r>
          </a:p>
          <a:p>
            <a:pPr fontAlgn="auto">
              <a:spcAft>
                <a:spcPts val="0"/>
              </a:spcAft>
              <a:buFont typeface="Arial" charset="0"/>
              <a:buChar char="•"/>
              <a:defRPr/>
            </a:pPr>
            <a:r>
              <a:rPr lang="en-US" dirty="0" smtClean="0">
                <a:solidFill>
                  <a:schemeClr val="tx1">
                    <a:lumMod val="85000"/>
                    <a:lumOff val="15000"/>
                  </a:schemeClr>
                </a:solidFill>
                <a:cs typeface="Arial" charset="0"/>
              </a:rPr>
              <a:t>23.7 </a:t>
            </a:r>
            <a:r>
              <a:rPr lang="en-US" dirty="0">
                <a:solidFill>
                  <a:schemeClr val="tx1">
                    <a:lumMod val="85000"/>
                    <a:lumOff val="15000"/>
                  </a:schemeClr>
                </a:solidFill>
                <a:cs typeface="Arial" charset="0"/>
              </a:rPr>
              <a:t>million ounce proven and probable gold reserve</a:t>
            </a:r>
          </a:p>
          <a:p>
            <a:pPr fontAlgn="auto">
              <a:spcAft>
                <a:spcPts val="0"/>
              </a:spcAft>
              <a:buFont typeface="Arial" charset="0"/>
              <a:buChar char="•"/>
              <a:defRPr/>
            </a:pPr>
            <a:r>
              <a:rPr lang="en-US" dirty="0">
                <a:solidFill>
                  <a:schemeClr val="tx1">
                    <a:lumMod val="85000"/>
                    <a:lumOff val="15000"/>
                  </a:schemeClr>
                </a:solidFill>
                <a:cs typeface="Arial" charset="0"/>
              </a:rPr>
              <a:t>Goldcorp’s interest represents 9.5 million ounces</a:t>
            </a:r>
          </a:p>
          <a:p>
            <a:pPr fontAlgn="auto">
              <a:spcAft>
                <a:spcPts val="0"/>
              </a:spcAft>
              <a:buFont typeface="Arial" charset="0"/>
              <a:buChar char="•"/>
              <a:defRPr/>
            </a:pPr>
            <a:r>
              <a:rPr lang="en-US" dirty="0">
                <a:solidFill>
                  <a:schemeClr val="tx1">
                    <a:lumMod val="85000"/>
                    <a:lumOff val="15000"/>
                  </a:schemeClr>
                </a:solidFill>
                <a:cs typeface="Arial" charset="0"/>
              </a:rPr>
              <a:t>Project is advancing on schedule with first gold expected in the fourth quarter of 2011 </a:t>
            </a:r>
          </a:p>
          <a:p>
            <a:pPr fontAlgn="auto">
              <a:spcAft>
                <a:spcPts val="0"/>
              </a:spcAft>
              <a:buFont typeface="Arial" charset="0"/>
              <a:buChar char="•"/>
              <a:defRPr/>
            </a:pPr>
            <a:r>
              <a:rPr lang="en-US" dirty="0">
                <a:solidFill>
                  <a:schemeClr val="tx1">
                    <a:lumMod val="85000"/>
                    <a:lumOff val="15000"/>
                  </a:schemeClr>
                </a:solidFill>
                <a:cs typeface="Arial" charset="0"/>
              </a:rPr>
              <a:t>Goldcorp's 40% share of estimated annual gold production in its first five years is 415,000-450,000 ounces at a total cash cost of $250-$275 per ounce.</a:t>
            </a:r>
          </a:p>
        </p:txBody>
      </p:sp>
      <p:sp>
        <p:nvSpPr>
          <p:cNvPr id="6" name="Slide Number Placeholder 5"/>
          <p:cNvSpPr>
            <a:spLocks noGrp="1"/>
          </p:cNvSpPr>
          <p:nvPr>
            <p:ph type="sldNum" sz="quarter" idx="12"/>
          </p:nvPr>
        </p:nvSpPr>
        <p:spPr/>
        <p:txBody>
          <a:bodyPr/>
          <a:lstStyle/>
          <a:p>
            <a:pPr>
              <a:defRPr/>
            </a:pPr>
            <a:fld id="{F883ABEE-7957-4FE8-86DD-1BCB1B0B673B}" type="slidenum">
              <a:rPr lang="en-US"/>
              <a:pPr>
                <a:defRPr/>
              </a:pPr>
              <a:t>136</a:t>
            </a:fld>
            <a:endParaRPr lang="en-US"/>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pPr fontAlgn="auto">
              <a:spcAft>
                <a:spcPts val="0"/>
              </a:spcAft>
              <a:defRPr/>
            </a:pPr>
            <a:r>
              <a:rPr lang="en-US" dirty="0" smtClean="0"/>
              <a:t>Management</a:t>
            </a:r>
            <a:endParaRPr lang="en-US" dirty="0"/>
          </a:p>
        </p:txBody>
      </p:sp>
      <p:sp>
        <p:nvSpPr>
          <p:cNvPr id="3" name="Content Placeholder 2"/>
          <p:cNvSpPr>
            <a:spLocks noGrp="1"/>
          </p:cNvSpPr>
          <p:nvPr>
            <p:ph idx="1"/>
          </p:nvPr>
        </p:nvSpPr>
        <p:spPr>
          <a:xfrm>
            <a:off x="457200" y="1600200"/>
            <a:ext cx="4876800" cy="4525963"/>
          </a:xfrm>
        </p:spPr>
        <p:txBody>
          <a:bodyPr rtlCol="0">
            <a:normAutofit fontScale="92500" lnSpcReduction="10000"/>
          </a:bodyPr>
          <a:lstStyle/>
          <a:p>
            <a:pPr marL="0" indent="0" fontAlgn="auto">
              <a:spcAft>
                <a:spcPts val="0"/>
              </a:spcAft>
              <a:buFont typeface="Arial" pitchFamily="34" charset="0"/>
              <a:buNone/>
              <a:defRPr/>
            </a:pPr>
            <a:r>
              <a:rPr lang="en-US" b="1" dirty="0" smtClean="0">
                <a:solidFill>
                  <a:schemeClr val="tx1">
                    <a:lumMod val="85000"/>
                    <a:lumOff val="15000"/>
                  </a:schemeClr>
                </a:solidFill>
                <a:cs typeface="Arial" charset="0"/>
              </a:rPr>
              <a:t>Charles </a:t>
            </a:r>
            <a:r>
              <a:rPr lang="en-US" b="1" dirty="0" err="1" smtClean="0">
                <a:solidFill>
                  <a:schemeClr val="tx1">
                    <a:lumMod val="85000"/>
                    <a:lumOff val="15000"/>
                  </a:schemeClr>
                </a:solidFill>
                <a:cs typeface="Arial" charset="0"/>
              </a:rPr>
              <a:t>Jeannes</a:t>
            </a:r>
            <a:r>
              <a:rPr lang="en-US" b="1" dirty="0" smtClean="0">
                <a:solidFill>
                  <a:schemeClr val="tx1">
                    <a:lumMod val="85000"/>
                    <a:lumOff val="15000"/>
                  </a:schemeClr>
                </a:solidFill>
                <a:cs typeface="Arial" charset="0"/>
              </a:rPr>
              <a:t>, CEO &amp; President</a:t>
            </a:r>
          </a:p>
          <a:p>
            <a:pPr fontAlgn="auto">
              <a:spcAft>
                <a:spcPts val="0"/>
              </a:spcAft>
              <a:buFont typeface="Arial" charset="0"/>
              <a:buChar char="•"/>
              <a:defRPr/>
            </a:pPr>
            <a:r>
              <a:rPr lang="en-US" dirty="0" smtClean="0">
                <a:solidFill>
                  <a:schemeClr val="tx1">
                    <a:lumMod val="85000"/>
                    <a:lumOff val="15000"/>
                  </a:schemeClr>
                </a:solidFill>
                <a:cs typeface="Arial" charset="0"/>
              </a:rPr>
              <a:t>Appointed in 2008</a:t>
            </a:r>
            <a:endParaRPr lang="en-US" dirty="0">
              <a:solidFill>
                <a:schemeClr val="tx1">
                  <a:lumMod val="85000"/>
                  <a:lumOff val="15000"/>
                </a:schemeClr>
              </a:solidFill>
              <a:cs typeface="Arial" charset="0"/>
            </a:endParaRPr>
          </a:p>
          <a:p>
            <a:pPr fontAlgn="auto">
              <a:spcAft>
                <a:spcPts val="0"/>
              </a:spcAft>
              <a:buFont typeface="Arial" charset="0"/>
              <a:buChar char="•"/>
              <a:defRPr/>
            </a:pPr>
            <a:r>
              <a:rPr lang="en-US" dirty="0" smtClean="0">
                <a:solidFill>
                  <a:schemeClr val="tx1">
                    <a:lumMod val="85000"/>
                    <a:lumOff val="15000"/>
                  </a:schemeClr>
                </a:solidFill>
                <a:cs typeface="Arial" charset="0"/>
              </a:rPr>
              <a:t>Previously Executive </a:t>
            </a:r>
            <a:r>
              <a:rPr lang="en-US" dirty="0">
                <a:solidFill>
                  <a:schemeClr val="tx1">
                    <a:lumMod val="85000"/>
                    <a:lumOff val="15000"/>
                  </a:schemeClr>
                </a:solidFill>
                <a:cs typeface="Arial" charset="0"/>
              </a:rPr>
              <a:t>Vice </a:t>
            </a:r>
            <a:r>
              <a:rPr lang="en-US" dirty="0" smtClean="0">
                <a:solidFill>
                  <a:schemeClr val="tx1">
                    <a:lumMod val="85000"/>
                    <a:lumOff val="15000"/>
                  </a:schemeClr>
                </a:solidFill>
                <a:cs typeface="Arial" charset="0"/>
              </a:rPr>
              <a:t>President</a:t>
            </a:r>
          </a:p>
          <a:p>
            <a:pPr fontAlgn="auto">
              <a:spcAft>
                <a:spcPts val="0"/>
              </a:spcAft>
              <a:buFont typeface="Arial" charset="0"/>
              <a:buChar char="•"/>
              <a:defRPr/>
            </a:pPr>
            <a:r>
              <a:rPr lang="en-US" dirty="0" smtClean="0">
                <a:solidFill>
                  <a:schemeClr val="tx1">
                    <a:lumMod val="85000"/>
                    <a:lumOff val="15000"/>
                  </a:schemeClr>
                </a:solidFill>
                <a:cs typeface="Arial" charset="0"/>
              </a:rPr>
              <a:t>Former </a:t>
            </a:r>
            <a:r>
              <a:rPr lang="en-US" dirty="0">
                <a:solidFill>
                  <a:schemeClr val="tx1">
                    <a:lumMod val="85000"/>
                    <a:lumOff val="15000"/>
                  </a:schemeClr>
                </a:solidFill>
                <a:cs typeface="Arial" charset="0"/>
              </a:rPr>
              <a:t>Executive Vice </a:t>
            </a:r>
            <a:r>
              <a:rPr lang="en-US" dirty="0" smtClean="0">
                <a:solidFill>
                  <a:schemeClr val="tx1">
                    <a:lumMod val="85000"/>
                    <a:lumOff val="15000"/>
                  </a:schemeClr>
                </a:solidFill>
                <a:cs typeface="Arial" charset="0"/>
              </a:rPr>
              <a:t>President from </a:t>
            </a:r>
            <a:r>
              <a:rPr lang="en-US" dirty="0" err="1" smtClean="0">
                <a:solidFill>
                  <a:schemeClr val="tx1">
                    <a:lumMod val="85000"/>
                    <a:lumOff val="15000"/>
                  </a:schemeClr>
                </a:solidFill>
                <a:cs typeface="Arial" charset="0"/>
              </a:rPr>
              <a:t>Glamis</a:t>
            </a:r>
            <a:r>
              <a:rPr lang="en-US" dirty="0" smtClean="0">
                <a:solidFill>
                  <a:schemeClr val="tx1">
                    <a:lumMod val="85000"/>
                    <a:lumOff val="15000"/>
                  </a:schemeClr>
                </a:solidFill>
                <a:cs typeface="Arial" charset="0"/>
              </a:rPr>
              <a:t> Gold</a:t>
            </a:r>
          </a:p>
          <a:p>
            <a:pPr fontAlgn="auto">
              <a:spcAft>
                <a:spcPts val="0"/>
              </a:spcAft>
              <a:buFont typeface="Arial" charset="0"/>
              <a:buChar char="•"/>
              <a:defRPr/>
            </a:pPr>
            <a:r>
              <a:rPr lang="en-US" dirty="0" smtClean="0">
                <a:solidFill>
                  <a:schemeClr val="tx1">
                    <a:lumMod val="85000"/>
                    <a:lumOff val="15000"/>
                  </a:schemeClr>
                </a:solidFill>
                <a:cs typeface="Arial" charset="0"/>
              </a:rPr>
              <a:t>Broad </a:t>
            </a:r>
            <a:r>
              <a:rPr lang="en-US" dirty="0">
                <a:solidFill>
                  <a:schemeClr val="tx1">
                    <a:lumMod val="85000"/>
                    <a:lumOff val="15000"/>
                  </a:schemeClr>
                </a:solidFill>
                <a:cs typeface="Arial" charset="0"/>
              </a:rPr>
              <a:t>experience in mining transactions, public and private financing, </a:t>
            </a:r>
            <a:r>
              <a:rPr lang="en-US" dirty="0" smtClean="0">
                <a:solidFill>
                  <a:schemeClr val="tx1">
                    <a:lumMod val="85000"/>
                    <a:lumOff val="15000"/>
                  </a:schemeClr>
                </a:solidFill>
                <a:cs typeface="Arial" charset="0"/>
              </a:rPr>
              <a:t>international regulation</a:t>
            </a:r>
          </a:p>
          <a:p>
            <a:pPr fontAlgn="auto">
              <a:spcAft>
                <a:spcPts val="0"/>
              </a:spcAft>
              <a:buFont typeface="Arial" charset="0"/>
              <a:buChar char="•"/>
              <a:defRPr/>
            </a:pPr>
            <a:r>
              <a:rPr lang="en-US" dirty="0">
                <a:solidFill>
                  <a:schemeClr val="tx1">
                    <a:lumMod val="85000"/>
                    <a:lumOff val="15000"/>
                  </a:schemeClr>
                </a:solidFill>
                <a:cs typeface="Arial" charset="0"/>
              </a:rPr>
              <a:t>B.A.  from  the University of Nevada and Law degree </a:t>
            </a:r>
            <a:r>
              <a:rPr lang="en-US" dirty="0" smtClean="0">
                <a:solidFill>
                  <a:schemeClr val="tx1">
                    <a:lumMod val="85000"/>
                    <a:lumOff val="15000"/>
                  </a:schemeClr>
                </a:solidFill>
                <a:cs typeface="Arial" charset="0"/>
              </a:rPr>
              <a:t>from </a:t>
            </a:r>
            <a:r>
              <a:rPr lang="en-US" dirty="0">
                <a:solidFill>
                  <a:schemeClr val="tx1">
                    <a:lumMod val="85000"/>
                    <a:lumOff val="15000"/>
                  </a:schemeClr>
                </a:solidFill>
                <a:cs typeface="Arial" charset="0"/>
              </a:rPr>
              <a:t>the University of Arizona</a:t>
            </a:r>
          </a:p>
          <a:p>
            <a:pPr fontAlgn="auto">
              <a:spcAft>
                <a:spcPts val="0"/>
              </a:spcAft>
              <a:buFont typeface="Arial" charset="0"/>
              <a:buChar char="•"/>
              <a:defRPr/>
            </a:pPr>
            <a:endParaRPr lang="en-US" dirty="0">
              <a:solidFill>
                <a:schemeClr val="tx1">
                  <a:lumMod val="50000"/>
                  <a:lumOff val="50000"/>
                </a:schemeClr>
              </a:solidFill>
              <a:cs typeface="Arial" charset="0"/>
            </a:endParaRPr>
          </a:p>
          <a:p>
            <a:pPr fontAlgn="auto">
              <a:spcAft>
                <a:spcPts val="0"/>
              </a:spcAft>
              <a:buFont typeface="Arial" charset="0"/>
              <a:buChar char="•"/>
              <a:defRPr/>
            </a:pPr>
            <a:endParaRPr lang="en-US" dirty="0">
              <a:solidFill>
                <a:schemeClr val="tx1">
                  <a:lumMod val="50000"/>
                  <a:lumOff val="50000"/>
                </a:schemeClr>
              </a:solidFill>
              <a:cs typeface="Arial" charset="0"/>
            </a:endParaRPr>
          </a:p>
        </p:txBody>
      </p:sp>
      <p:sp>
        <p:nvSpPr>
          <p:cNvPr id="6" name="Slide Number Placeholder 5"/>
          <p:cNvSpPr>
            <a:spLocks noGrp="1"/>
          </p:cNvSpPr>
          <p:nvPr>
            <p:ph type="sldNum" sz="quarter" idx="12"/>
          </p:nvPr>
        </p:nvSpPr>
        <p:spPr/>
        <p:txBody>
          <a:bodyPr/>
          <a:lstStyle/>
          <a:p>
            <a:pPr>
              <a:defRPr/>
            </a:pPr>
            <a:fld id="{E766C69B-F58A-441F-A4C5-CD3B49CB4454}" type="slidenum">
              <a:rPr lang="en-US"/>
              <a:pPr>
                <a:defRPr/>
              </a:pPr>
              <a:t>137</a:t>
            </a:fld>
            <a:endParaRPr lang="en-US"/>
          </a:p>
        </p:txBody>
      </p:sp>
      <p:pic>
        <p:nvPicPr>
          <p:cNvPr id="143365" name="Picture 2"/>
          <p:cNvPicPr>
            <a:picLocks noChangeAspect="1" noChangeArrowheads="1"/>
          </p:cNvPicPr>
          <p:nvPr/>
        </p:nvPicPr>
        <p:blipFill>
          <a:blip r:embed="rId3" cstate="print"/>
          <a:srcRect/>
          <a:stretch>
            <a:fillRect/>
          </a:stretch>
        </p:blipFill>
        <p:spPr bwMode="auto">
          <a:xfrm>
            <a:off x="5410200" y="2590800"/>
            <a:ext cx="2946400" cy="190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pPr fontAlgn="auto">
              <a:spcAft>
                <a:spcPts val="0"/>
              </a:spcAft>
              <a:defRPr/>
            </a:pPr>
            <a:r>
              <a:rPr lang="en-US" dirty="0" smtClean="0"/>
              <a:t>Management</a:t>
            </a:r>
            <a:endParaRPr lang="en-US" dirty="0"/>
          </a:p>
        </p:txBody>
      </p:sp>
      <p:sp>
        <p:nvSpPr>
          <p:cNvPr id="3" name="Content Placeholder 2"/>
          <p:cNvSpPr>
            <a:spLocks noGrp="1"/>
          </p:cNvSpPr>
          <p:nvPr>
            <p:ph idx="1"/>
          </p:nvPr>
        </p:nvSpPr>
        <p:spPr>
          <a:xfrm>
            <a:off x="457200" y="1600200"/>
            <a:ext cx="5638800" cy="4525963"/>
          </a:xfrm>
        </p:spPr>
        <p:txBody>
          <a:bodyPr rtlCol="0">
            <a:normAutofit lnSpcReduction="10000"/>
          </a:bodyPr>
          <a:lstStyle/>
          <a:p>
            <a:pPr marL="0" indent="0" fontAlgn="auto">
              <a:spcAft>
                <a:spcPts val="1200"/>
              </a:spcAft>
              <a:buFont typeface="Arial" pitchFamily="34" charset="0"/>
              <a:buNone/>
              <a:defRPr/>
            </a:pPr>
            <a:r>
              <a:rPr lang="en-US" b="1" dirty="0" smtClean="0">
                <a:solidFill>
                  <a:schemeClr val="tx1">
                    <a:lumMod val="85000"/>
                    <a:lumOff val="15000"/>
                  </a:schemeClr>
                </a:solidFill>
                <a:cs typeface="Arial" charset="0"/>
              </a:rPr>
              <a:t>Lindsay Hall, Executive Vice President &amp; CFO</a:t>
            </a:r>
          </a:p>
          <a:p>
            <a:pPr fontAlgn="auto">
              <a:spcAft>
                <a:spcPts val="0"/>
              </a:spcAft>
              <a:buFont typeface="Arial" charset="0"/>
              <a:buChar char="•"/>
              <a:defRPr/>
            </a:pPr>
            <a:r>
              <a:rPr lang="en-US" dirty="0" smtClean="0">
                <a:solidFill>
                  <a:schemeClr val="tx1">
                    <a:lumMod val="85000"/>
                    <a:lumOff val="15000"/>
                  </a:schemeClr>
                </a:solidFill>
                <a:cs typeface="Arial" charset="0"/>
              </a:rPr>
              <a:t>Appointed in 2006</a:t>
            </a:r>
          </a:p>
          <a:p>
            <a:pPr fontAlgn="auto">
              <a:spcAft>
                <a:spcPts val="0"/>
              </a:spcAft>
              <a:buFont typeface="Arial" charset="0"/>
              <a:buChar char="•"/>
              <a:defRPr/>
            </a:pPr>
            <a:r>
              <a:rPr lang="en-US" dirty="0" smtClean="0">
                <a:solidFill>
                  <a:schemeClr val="tx1">
                    <a:lumMod val="85000"/>
                    <a:lumOff val="15000"/>
                  </a:schemeClr>
                </a:solidFill>
                <a:cs typeface="Arial" charset="0"/>
              </a:rPr>
              <a:t>Previously Vice-President, Finance for </a:t>
            </a:r>
            <a:r>
              <a:rPr lang="en-US" dirty="0" err="1">
                <a:solidFill>
                  <a:schemeClr val="tx1">
                    <a:lumMod val="85000"/>
                    <a:lumOff val="15000"/>
                  </a:schemeClr>
                </a:solidFill>
                <a:cs typeface="Arial" charset="0"/>
              </a:rPr>
              <a:t>Westcoast</a:t>
            </a:r>
            <a:r>
              <a:rPr lang="en-US" dirty="0">
                <a:solidFill>
                  <a:schemeClr val="tx1">
                    <a:lumMod val="85000"/>
                    <a:lumOff val="15000"/>
                  </a:schemeClr>
                </a:solidFill>
                <a:cs typeface="Arial" charset="0"/>
              </a:rPr>
              <a:t> </a:t>
            </a:r>
            <a:r>
              <a:rPr lang="en-US" dirty="0" smtClean="0">
                <a:solidFill>
                  <a:schemeClr val="tx1">
                    <a:lumMod val="85000"/>
                    <a:lumOff val="15000"/>
                  </a:schemeClr>
                </a:solidFill>
                <a:cs typeface="Arial" charset="0"/>
              </a:rPr>
              <a:t>Energy</a:t>
            </a:r>
          </a:p>
          <a:p>
            <a:pPr fontAlgn="auto">
              <a:spcAft>
                <a:spcPts val="0"/>
              </a:spcAft>
              <a:buFont typeface="Arial" charset="0"/>
              <a:buChar char="•"/>
              <a:defRPr/>
            </a:pPr>
            <a:r>
              <a:rPr lang="en-US" dirty="0" smtClean="0">
                <a:solidFill>
                  <a:schemeClr val="tx1">
                    <a:lumMod val="85000"/>
                    <a:lumOff val="15000"/>
                  </a:schemeClr>
                </a:solidFill>
                <a:cs typeface="Arial" charset="0"/>
              </a:rPr>
              <a:t>Chartered </a:t>
            </a:r>
            <a:r>
              <a:rPr lang="en-US" dirty="0">
                <a:solidFill>
                  <a:schemeClr val="tx1">
                    <a:lumMod val="85000"/>
                    <a:lumOff val="15000"/>
                  </a:schemeClr>
                </a:solidFill>
                <a:cs typeface="Arial" charset="0"/>
              </a:rPr>
              <a:t>Accountant with extensive experience in senior financial positions in the energy </a:t>
            </a:r>
            <a:r>
              <a:rPr lang="en-US" dirty="0" smtClean="0">
                <a:solidFill>
                  <a:schemeClr val="tx1">
                    <a:lumMod val="85000"/>
                    <a:lumOff val="15000"/>
                  </a:schemeClr>
                </a:solidFill>
                <a:cs typeface="Arial" charset="0"/>
              </a:rPr>
              <a:t>industry</a:t>
            </a:r>
          </a:p>
          <a:p>
            <a:pPr fontAlgn="auto">
              <a:spcAft>
                <a:spcPts val="0"/>
              </a:spcAft>
              <a:buFont typeface="Arial" charset="0"/>
              <a:buChar char="•"/>
              <a:defRPr/>
            </a:pPr>
            <a:r>
              <a:rPr lang="en-US" dirty="0">
                <a:solidFill>
                  <a:schemeClr val="tx1">
                    <a:lumMod val="85000"/>
                    <a:lumOff val="15000"/>
                  </a:schemeClr>
                </a:solidFill>
                <a:cs typeface="Arial" charset="0"/>
              </a:rPr>
              <a:t>B.A. in Economics and a Bachelor of </a:t>
            </a:r>
            <a:r>
              <a:rPr lang="en-US" dirty="0" smtClean="0">
                <a:solidFill>
                  <a:schemeClr val="tx1">
                    <a:lumMod val="85000"/>
                    <a:lumOff val="15000"/>
                  </a:schemeClr>
                </a:solidFill>
                <a:cs typeface="Arial" charset="0"/>
              </a:rPr>
              <a:t>Commerce from </a:t>
            </a:r>
            <a:r>
              <a:rPr lang="en-US" dirty="0">
                <a:solidFill>
                  <a:schemeClr val="tx1">
                    <a:lumMod val="85000"/>
                    <a:lumOff val="15000"/>
                  </a:schemeClr>
                </a:solidFill>
                <a:cs typeface="Arial" charset="0"/>
              </a:rPr>
              <a:t>the University of Manitoba</a:t>
            </a:r>
          </a:p>
          <a:p>
            <a:pPr fontAlgn="auto">
              <a:spcAft>
                <a:spcPts val="0"/>
              </a:spcAft>
              <a:buFont typeface="Arial" charset="0"/>
              <a:buChar char="•"/>
              <a:defRPr/>
            </a:pPr>
            <a:endParaRPr lang="en-US" dirty="0">
              <a:solidFill>
                <a:schemeClr val="tx1">
                  <a:lumMod val="50000"/>
                  <a:lumOff val="50000"/>
                </a:schemeClr>
              </a:solidFill>
              <a:cs typeface="Arial" charset="0"/>
            </a:endParaRPr>
          </a:p>
        </p:txBody>
      </p:sp>
      <p:sp>
        <p:nvSpPr>
          <p:cNvPr id="6" name="Slide Number Placeholder 5"/>
          <p:cNvSpPr>
            <a:spLocks noGrp="1"/>
          </p:cNvSpPr>
          <p:nvPr>
            <p:ph type="sldNum" sz="quarter" idx="12"/>
          </p:nvPr>
        </p:nvSpPr>
        <p:spPr/>
        <p:txBody>
          <a:bodyPr/>
          <a:lstStyle/>
          <a:p>
            <a:pPr>
              <a:defRPr/>
            </a:pPr>
            <a:fld id="{53540B4D-7673-4EB2-B970-BDC7526B0A31}" type="slidenum">
              <a:rPr lang="en-US"/>
              <a:pPr>
                <a:defRPr/>
              </a:pPr>
              <a:t>138</a:t>
            </a:fld>
            <a:endParaRPr lang="en-US"/>
          </a:p>
        </p:txBody>
      </p:sp>
      <p:pic>
        <p:nvPicPr>
          <p:cNvPr id="144389" name="Picture 6"/>
          <p:cNvPicPr>
            <a:picLocks noChangeAspect="1"/>
          </p:cNvPicPr>
          <p:nvPr/>
        </p:nvPicPr>
        <p:blipFill>
          <a:blip r:embed="rId3" cstate="print"/>
          <a:srcRect/>
          <a:stretch>
            <a:fillRect/>
          </a:stretch>
        </p:blipFill>
        <p:spPr bwMode="auto">
          <a:xfrm>
            <a:off x="6172200" y="2667000"/>
            <a:ext cx="2041525" cy="2041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38400"/>
            <a:ext cx="8229600" cy="1219200"/>
          </a:xfrm>
        </p:spPr>
        <p:txBody>
          <a:bodyPr/>
          <a:lstStyle/>
          <a:p>
            <a:pPr fontAlgn="auto">
              <a:spcAft>
                <a:spcPts val="0"/>
              </a:spcAft>
              <a:defRPr/>
            </a:pPr>
            <a:r>
              <a:rPr lang="en-US" dirty="0" smtClean="0"/>
              <a:t>Analysis of Financial Statements</a:t>
            </a:r>
            <a:endParaRPr lang="en-US" dirty="0"/>
          </a:p>
        </p:txBody>
      </p:sp>
      <p:sp>
        <p:nvSpPr>
          <p:cNvPr id="6" name="Slide Number Placeholder 5"/>
          <p:cNvSpPr>
            <a:spLocks noGrp="1"/>
          </p:cNvSpPr>
          <p:nvPr>
            <p:ph type="sldNum" sz="quarter" idx="12"/>
          </p:nvPr>
        </p:nvSpPr>
        <p:spPr/>
        <p:txBody>
          <a:bodyPr/>
          <a:lstStyle/>
          <a:p>
            <a:pPr>
              <a:defRPr/>
            </a:pPr>
            <a:fld id="{30076A6D-E334-47B6-A4C5-4A5FA2AF551B}" type="slidenum">
              <a:rPr lang="en-US"/>
              <a:pPr>
                <a:defRPr/>
              </a:pPr>
              <a:t>139</a:t>
            </a:fld>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fontAlgn="auto">
              <a:lnSpc>
                <a:spcPct val="100000"/>
              </a:lnSpc>
              <a:spcAft>
                <a:spcPts val="0"/>
              </a:spcAft>
              <a:defRPr/>
            </a:pPr>
            <a:r>
              <a:rPr lang="en-CA" sz="2400" dirty="0" smtClean="0"/>
              <a:t>Cumulative financing of mining operations world-wide</a:t>
            </a:r>
            <a:br>
              <a:rPr lang="en-CA" sz="2400" dirty="0" smtClean="0"/>
            </a:br>
            <a:r>
              <a:rPr lang="en-CA" sz="2400" dirty="0" smtClean="0"/>
              <a:t>(4 yrs)</a:t>
            </a:r>
            <a:endParaRPr lang="en-CA" sz="2400" dirty="0"/>
          </a:p>
        </p:txBody>
      </p:sp>
      <p:sp>
        <p:nvSpPr>
          <p:cNvPr id="17411" name="Content Placeholder 2"/>
          <p:cNvSpPr>
            <a:spLocks noGrp="1"/>
          </p:cNvSpPr>
          <p:nvPr>
            <p:ph idx="1"/>
          </p:nvPr>
        </p:nvSpPr>
        <p:spPr/>
        <p:txBody>
          <a:bodyPr/>
          <a:lstStyle/>
          <a:p>
            <a:endParaRPr lang="en-CA" smtClean="0"/>
          </a:p>
        </p:txBody>
      </p:sp>
      <p:pic>
        <p:nvPicPr>
          <p:cNvPr id="17412" name="Picture 3"/>
          <p:cNvPicPr>
            <a:picLocks noChangeAspect="1" noChangeArrowheads="1"/>
          </p:cNvPicPr>
          <p:nvPr/>
        </p:nvPicPr>
        <p:blipFill>
          <a:blip r:embed="rId3" cstate="print"/>
          <a:srcRect/>
          <a:stretch>
            <a:fillRect/>
          </a:stretch>
        </p:blipFill>
        <p:spPr bwMode="auto">
          <a:xfrm>
            <a:off x="827088" y="1557338"/>
            <a:ext cx="7632700" cy="4535487"/>
          </a:xfrm>
          <a:prstGeom prst="rect">
            <a:avLst/>
          </a:prstGeom>
          <a:noFill/>
          <a:ln w="9525">
            <a:noFill/>
            <a:miter lim="800000"/>
            <a:headEnd/>
            <a:tailEnd/>
          </a:ln>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pPr fontAlgn="auto">
              <a:spcAft>
                <a:spcPts val="0"/>
              </a:spcAft>
              <a:defRPr/>
            </a:pPr>
            <a:r>
              <a:rPr lang="en-US" sz="4400" dirty="0" smtClean="0"/>
              <a:t>Balance Sheet</a:t>
            </a:r>
            <a:endParaRPr lang="en-US" sz="4400" dirty="0"/>
          </a:p>
        </p:txBody>
      </p:sp>
      <p:sp>
        <p:nvSpPr>
          <p:cNvPr id="6" name="Slide Number Placeholder 5"/>
          <p:cNvSpPr>
            <a:spLocks noGrp="1"/>
          </p:cNvSpPr>
          <p:nvPr>
            <p:ph type="sldNum" sz="quarter" idx="12"/>
          </p:nvPr>
        </p:nvSpPr>
        <p:spPr/>
        <p:txBody>
          <a:bodyPr/>
          <a:lstStyle/>
          <a:p>
            <a:pPr>
              <a:defRPr/>
            </a:pPr>
            <a:fld id="{64A62891-EB4F-4003-A6EC-D6767F0E2E78}" type="slidenum">
              <a:rPr lang="en-US"/>
              <a:pPr>
                <a:defRPr/>
              </a:pPr>
              <a:t>140</a:t>
            </a:fld>
            <a:endParaRPr lang="en-US"/>
          </a:p>
        </p:txBody>
      </p:sp>
      <p:pic>
        <p:nvPicPr>
          <p:cNvPr id="146436" name="Picture 7"/>
          <p:cNvPicPr>
            <a:picLocks noChangeAspect="1"/>
          </p:cNvPicPr>
          <p:nvPr/>
        </p:nvPicPr>
        <p:blipFill>
          <a:blip r:embed="rId3" cstate="print"/>
          <a:srcRect/>
          <a:stretch>
            <a:fillRect/>
          </a:stretch>
        </p:blipFill>
        <p:spPr bwMode="auto">
          <a:xfrm>
            <a:off x="1752600" y="990600"/>
            <a:ext cx="5668963" cy="5715000"/>
          </a:xfrm>
          <a:prstGeom prst="rect">
            <a:avLst/>
          </a:prstGeom>
          <a:noFill/>
          <a:ln w="9525">
            <a:noFill/>
            <a:miter lim="800000"/>
            <a:headEnd/>
            <a:tailEnd/>
          </a:ln>
        </p:spPr>
      </p:pic>
      <p:pic>
        <p:nvPicPr>
          <p:cNvPr id="146437" name="Picture 3"/>
          <p:cNvPicPr>
            <a:picLocks noChangeAspect="1" noChangeArrowheads="1"/>
          </p:cNvPicPr>
          <p:nvPr/>
        </p:nvPicPr>
        <p:blipFill>
          <a:blip r:embed="rId4" cstate="print"/>
          <a:srcRect/>
          <a:stretch>
            <a:fillRect/>
          </a:stretch>
        </p:blipFill>
        <p:spPr bwMode="auto">
          <a:xfrm>
            <a:off x="1155700" y="1143000"/>
            <a:ext cx="774700" cy="371475"/>
          </a:xfrm>
          <a:prstGeom prst="rect">
            <a:avLst/>
          </a:prstGeom>
          <a:noFill/>
          <a:ln w="9525">
            <a:noFill/>
            <a:miter lim="800000"/>
            <a:headEnd/>
            <a:tailEnd/>
          </a:ln>
        </p:spPr>
      </p:pic>
      <p:pic>
        <p:nvPicPr>
          <p:cNvPr id="146438" name="Picture 3"/>
          <p:cNvPicPr>
            <a:picLocks noChangeAspect="1" noChangeArrowheads="1"/>
          </p:cNvPicPr>
          <p:nvPr/>
        </p:nvPicPr>
        <p:blipFill>
          <a:blip r:embed="rId4" cstate="print"/>
          <a:srcRect/>
          <a:stretch>
            <a:fillRect/>
          </a:stretch>
        </p:blipFill>
        <p:spPr bwMode="auto">
          <a:xfrm>
            <a:off x="1155700" y="1447800"/>
            <a:ext cx="774700" cy="371475"/>
          </a:xfrm>
          <a:prstGeom prst="rect">
            <a:avLst/>
          </a:prstGeom>
          <a:noFill/>
          <a:ln w="9525">
            <a:noFill/>
            <a:miter lim="800000"/>
            <a:headEnd/>
            <a:tailEnd/>
          </a:ln>
        </p:spPr>
      </p:pic>
      <p:pic>
        <p:nvPicPr>
          <p:cNvPr id="146439" name="Picture 3"/>
          <p:cNvPicPr>
            <a:picLocks noChangeAspect="1" noChangeArrowheads="1"/>
          </p:cNvPicPr>
          <p:nvPr/>
        </p:nvPicPr>
        <p:blipFill>
          <a:blip r:embed="rId4" cstate="print"/>
          <a:srcRect/>
          <a:stretch>
            <a:fillRect/>
          </a:stretch>
        </p:blipFill>
        <p:spPr bwMode="auto">
          <a:xfrm>
            <a:off x="1155700" y="2209800"/>
            <a:ext cx="774700" cy="371475"/>
          </a:xfrm>
          <a:prstGeom prst="rect">
            <a:avLst/>
          </a:prstGeom>
          <a:noFill/>
          <a:ln w="9525">
            <a:noFill/>
            <a:miter lim="800000"/>
            <a:headEnd/>
            <a:tailEnd/>
          </a:ln>
        </p:spPr>
      </p:pic>
      <p:pic>
        <p:nvPicPr>
          <p:cNvPr id="146440" name="Picture 3"/>
          <p:cNvPicPr>
            <a:picLocks noChangeAspect="1" noChangeArrowheads="1"/>
          </p:cNvPicPr>
          <p:nvPr/>
        </p:nvPicPr>
        <p:blipFill>
          <a:blip r:embed="rId4" cstate="print"/>
          <a:srcRect/>
          <a:stretch>
            <a:fillRect/>
          </a:stretch>
        </p:blipFill>
        <p:spPr bwMode="auto">
          <a:xfrm>
            <a:off x="1155700" y="2743200"/>
            <a:ext cx="774700" cy="371475"/>
          </a:xfrm>
          <a:prstGeom prst="rect">
            <a:avLst/>
          </a:prstGeom>
          <a:noFill/>
          <a:ln w="9525">
            <a:noFill/>
            <a:miter lim="800000"/>
            <a:headEnd/>
            <a:tailEnd/>
          </a:ln>
        </p:spPr>
      </p:pic>
      <p:pic>
        <p:nvPicPr>
          <p:cNvPr id="146441" name="Picture 3"/>
          <p:cNvPicPr>
            <a:picLocks noChangeAspect="1" noChangeArrowheads="1"/>
          </p:cNvPicPr>
          <p:nvPr/>
        </p:nvPicPr>
        <p:blipFill>
          <a:blip r:embed="rId4" cstate="print"/>
          <a:srcRect/>
          <a:stretch>
            <a:fillRect/>
          </a:stretch>
        </p:blipFill>
        <p:spPr bwMode="auto">
          <a:xfrm>
            <a:off x="1155700" y="6019800"/>
            <a:ext cx="774700" cy="371475"/>
          </a:xfrm>
          <a:prstGeom prst="rect">
            <a:avLst/>
          </a:prstGeom>
          <a:noFill/>
          <a:ln w="9525">
            <a:noFill/>
            <a:miter lim="800000"/>
            <a:headEnd/>
            <a:tailEnd/>
          </a:ln>
        </p:spPr>
      </p:pic>
      <p:pic>
        <p:nvPicPr>
          <p:cNvPr id="146442" name="Picture 3"/>
          <p:cNvPicPr>
            <a:picLocks noChangeAspect="1" noChangeArrowheads="1"/>
          </p:cNvPicPr>
          <p:nvPr/>
        </p:nvPicPr>
        <p:blipFill>
          <a:blip r:embed="rId4" cstate="print"/>
          <a:srcRect/>
          <a:stretch>
            <a:fillRect/>
          </a:stretch>
        </p:blipFill>
        <p:spPr bwMode="auto">
          <a:xfrm>
            <a:off x="1155700" y="5029200"/>
            <a:ext cx="774700" cy="371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pPr fontAlgn="auto">
              <a:spcAft>
                <a:spcPts val="0"/>
              </a:spcAft>
              <a:defRPr/>
            </a:pPr>
            <a:r>
              <a:rPr lang="en-US" sz="4400" dirty="0" smtClean="0"/>
              <a:t>Balance Sheet</a:t>
            </a:r>
            <a:endParaRPr lang="en-US" sz="4400" dirty="0"/>
          </a:p>
        </p:txBody>
      </p:sp>
      <p:sp>
        <p:nvSpPr>
          <p:cNvPr id="6" name="Slide Number Placeholder 5"/>
          <p:cNvSpPr>
            <a:spLocks noGrp="1"/>
          </p:cNvSpPr>
          <p:nvPr>
            <p:ph type="sldNum" sz="quarter" idx="12"/>
          </p:nvPr>
        </p:nvSpPr>
        <p:spPr/>
        <p:txBody>
          <a:bodyPr/>
          <a:lstStyle/>
          <a:p>
            <a:pPr>
              <a:defRPr/>
            </a:pPr>
            <a:fld id="{E5EE2827-853C-442E-9613-95651AA0771B}" type="slidenum">
              <a:rPr lang="en-US"/>
              <a:pPr>
                <a:defRPr/>
              </a:pPr>
              <a:t>141</a:t>
            </a:fld>
            <a:endParaRPr lang="en-US"/>
          </a:p>
        </p:txBody>
      </p:sp>
      <p:sp>
        <p:nvSpPr>
          <p:cNvPr id="3" name="TextBox 2"/>
          <p:cNvSpPr txBox="1">
            <a:spLocks noRot="1" noChangeAspect="1" noMove="1" noResize="1" noEditPoints="1" noAdjustHandles="1" noChangeArrowheads="1" noChangeShapeType="1" noTextEdit="1"/>
          </p:cNvSpPr>
          <p:nvPr/>
        </p:nvSpPr>
        <p:spPr>
          <a:xfrm>
            <a:off x="657271" y="2216324"/>
            <a:ext cx="7809895" cy="526876"/>
          </a:xfrm>
          <a:prstGeom prst="rect">
            <a:avLst/>
          </a:prstGeom>
          <a:blipFill rotWithShape="1">
            <a:blip r:embed="rId3" cstate="print"/>
            <a:stretch>
              <a:fillRect b="-6977"/>
            </a:stretch>
          </a:blipFill>
        </p:spPr>
        <p:txBody>
          <a:bodyPr/>
          <a:lstStyle/>
          <a:p>
            <a:pPr>
              <a:defRPr/>
            </a:pPr>
            <a:r>
              <a:rPr lang="en-US">
                <a:noFill/>
                <a:latin typeface="Arial" charset="0"/>
                <a:cs typeface="Arial" charset="0"/>
              </a:rPr>
              <a:t> </a:t>
            </a:r>
          </a:p>
        </p:txBody>
      </p:sp>
      <p:sp>
        <p:nvSpPr>
          <p:cNvPr id="4" name="TextBox 3"/>
          <p:cNvSpPr txBox="1">
            <a:spLocks noRot="1" noChangeAspect="1" noMove="1" noResize="1" noEditPoints="1" noAdjustHandles="1" noChangeArrowheads="1" noChangeShapeType="1" noTextEdit="1"/>
          </p:cNvSpPr>
          <p:nvPr/>
        </p:nvSpPr>
        <p:spPr>
          <a:xfrm>
            <a:off x="657271" y="3268811"/>
            <a:ext cx="8041624" cy="666849"/>
          </a:xfrm>
          <a:prstGeom prst="rect">
            <a:avLst/>
          </a:prstGeom>
          <a:blipFill rotWithShape="1">
            <a:blip r:embed="rId4" cstate="print"/>
            <a:stretch>
              <a:fillRect/>
            </a:stretch>
          </a:blipFill>
        </p:spPr>
        <p:txBody>
          <a:bodyPr/>
          <a:lstStyle/>
          <a:p>
            <a:pPr>
              <a:defRPr/>
            </a:pPr>
            <a:r>
              <a:rPr lang="en-US">
                <a:noFill/>
                <a:latin typeface="Arial" charset="0"/>
                <a:cs typeface="Arial" charset="0"/>
              </a:rPr>
              <a:t> </a:t>
            </a: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23925"/>
          </a:xfrm>
        </p:spPr>
        <p:txBody>
          <a:bodyPr/>
          <a:lstStyle/>
          <a:p>
            <a:pPr fontAlgn="auto">
              <a:spcAft>
                <a:spcPts val="0"/>
              </a:spcAft>
              <a:defRPr/>
            </a:pPr>
            <a:r>
              <a:rPr lang="en-US" sz="4400" dirty="0" smtClean="0"/>
              <a:t>Income Statement</a:t>
            </a:r>
            <a:endParaRPr lang="en-US" sz="4400" dirty="0"/>
          </a:p>
        </p:txBody>
      </p:sp>
      <p:sp>
        <p:nvSpPr>
          <p:cNvPr id="6" name="Slide Number Placeholder 5"/>
          <p:cNvSpPr>
            <a:spLocks noGrp="1"/>
          </p:cNvSpPr>
          <p:nvPr>
            <p:ph type="sldNum" sz="quarter" idx="12"/>
          </p:nvPr>
        </p:nvSpPr>
        <p:spPr/>
        <p:txBody>
          <a:bodyPr/>
          <a:lstStyle/>
          <a:p>
            <a:pPr>
              <a:defRPr/>
            </a:pPr>
            <a:fld id="{365C216E-2F56-4BA7-BA82-808C5AE7D15F}" type="slidenum">
              <a:rPr lang="en-US"/>
              <a:pPr>
                <a:defRPr/>
              </a:pPr>
              <a:t>142</a:t>
            </a:fld>
            <a:endParaRPr lang="en-US"/>
          </a:p>
        </p:txBody>
      </p:sp>
      <p:pic>
        <p:nvPicPr>
          <p:cNvPr id="148484" name="Picture 3"/>
          <p:cNvPicPr>
            <a:picLocks noChangeAspect="1" noChangeArrowheads="1"/>
          </p:cNvPicPr>
          <p:nvPr/>
        </p:nvPicPr>
        <p:blipFill>
          <a:blip r:embed="rId3" cstate="print"/>
          <a:srcRect/>
          <a:stretch>
            <a:fillRect/>
          </a:stretch>
        </p:blipFill>
        <p:spPr bwMode="auto">
          <a:xfrm>
            <a:off x="579438" y="1231900"/>
            <a:ext cx="774700" cy="371475"/>
          </a:xfrm>
          <a:prstGeom prst="rect">
            <a:avLst/>
          </a:prstGeom>
          <a:noFill/>
          <a:ln w="9525">
            <a:noFill/>
            <a:miter lim="800000"/>
            <a:headEnd/>
            <a:tailEnd/>
          </a:ln>
        </p:spPr>
      </p:pic>
      <p:pic>
        <p:nvPicPr>
          <p:cNvPr id="148485" name="Picture 3"/>
          <p:cNvPicPr>
            <a:picLocks noChangeAspect="1" noChangeArrowheads="1"/>
          </p:cNvPicPr>
          <p:nvPr/>
        </p:nvPicPr>
        <p:blipFill>
          <a:blip r:embed="rId3" cstate="print"/>
          <a:srcRect/>
          <a:stretch>
            <a:fillRect/>
          </a:stretch>
        </p:blipFill>
        <p:spPr bwMode="auto">
          <a:xfrm>
            <a:off x="579438" y="2209800"/>
            <a:ext cx="774700" cy="371475"/>
          </a:xfrm>
          <a:prstGeom prst="rect">
            <a:avLst/>
          </a:prstGeom>
          <a:noFill/>
          <a:ln w="9525">
            <a:noFill/>
            <a:miter lim="800000"/>
            <a:headEnd/>
            <a:tailEnd/>
          </a:ln>
        </p:spPr>
      </p:pic>
      <p:pic>
        <p:nvPicPr>
          <p:cNvPr id="148486" name="Picture 3"/>
          <p:cNvPicPr>
            <a:picLocks noChangeAspect="1" noChangeArrowheads="1"/>
          </p:cNvPicPr>
          <p:nvPr/>
        </p:nvPicPr>
        <p:blipFill>
          <a:blip r:embed="rId3" cstate="print"/>
          <a:srcRect/>
          <a:stretch>
            <a:fillRect/>
          </a:stretch>
        </p:blipFill>
        <p:spPr bwMode="auto">
          <a:xfrm>
            <a:off x="579438" y="4957763"/>
            <a:ext cx="774700" cy="371475"/>
          </a:xfrm>
          <a:prstGeom prst="rect">
            <a:avLst/>
          </a:prstGeom>
          <a:noFill/>
          <a:ln w="9525">
            <a:noFill/>
            <a:miter lim="800000"/>
            <a:headEnd/>
            <a:tailEnd/>
          </a:ln>
        </p:spPr>
      </p:pic>
      <p:pic>
        <p:nvPicPr>
          <p:cNvPr id="148487" name="Picture 3"/>
          <p:cNvPicPr>
            <a:picLocks noChangeAspect="1" noChangeArrowheads="1"/>
          </p:cNvPicPr>
          <p:nvPr/>
        </p:nvPicPr>
        <p:blipFill>
          <a:blip r:embed="rId3" cstate="print"/>
          <a:srcRect/>
          <a:stretch>
            <a:fillRect/>
          </a:stretch>
        </p:blipFill>
        <p:spPr bwMode="auto">
          <a:xfrm>
            <a:off x="579438" y="3910013"/>
            <a:ext cx="774700" cy="371475"/>
          </a:xfrm>
          <a:prstGeom prst="rect">
            <a:avLst/>
          </a:prstGeom>
          <a:noFill/>
          <a:ln w="9525">
            <a:noFill/>
            <a:miter lim="800000"/>
            <a:headEnd/>
            <a:tailEnd/>
          </a:ln>
        </p:spPr>
      </p:pic>
      <p:pic>
        <p:nvPicPr>
          <p:cNvPr id="148488" name="Picture 3"/>
          <p:cNvPicPr>
            <a:picLocks noChangeAspect="1" noChangeArrowheads="1"/>
          </p:cNvPicPr>
          <p:nvPr/>
        </p:nvPicPr>
        <p:blipFill>
          <a:blip r:embed="rId3" cstate="print"/>
          <a:srcRect/>
          <a:stretch>
            <a:fillRect/>
          </a:stretch>
        </p:blipFill>
        <p:spPr bwMode="auto">
          <a:xfrm>
            <a:off x="623888" y="3429000"/>
            <a:ext cx="774700" cy="371475"/>
          </a:xfrm>
          <a:prstGeom prst="rect">
            <a:avLst/>
          </a:prstGeom>
          <a:noFill/>
          <a:ln w="9525">
            <a:noFill/>
            <a:miter lim="800000"/>
            <a:headEnd/>
            <a:tailEnd/>
          </a:ln>
        </p:spPr>
      </p:pic>
      <p:pic>
        <p:nvPicPr>
          <p:cNvPr id="148489" name="Picture 2"/>
          <p:cNvPicPr>
            <a:picLocks noChangeAspect="1"/>
          </p:cNvPicPr>
          <p:nvPr/>
        </p:nvPicPr>
        <p:blipFill>
          <a:blip r:embed="rId4" cstate="print"/>
          <a:srcRect/>
          <a:stretch>
            <a:fillRect/>
          </a:stretch>
        </p:blipFill>
        <p:spPr bwMode="auto">
          <a:xfrm>
            <a:off x="1219200" y="923925"/>
            <a:ext cx="7102475" cy="4381500"/>
          </a:xfrm>
          <a:prstGeom prst="rect">
            <a:avLst/>
          </a:prstGeom>
          <a:noFill/>
          <a:ln w="9525">
            <a:noFill/>
            <a:miter lim="800000"/>
            <a:headEnd/>
            <a:tailEnd/>
          </a:ln>
        </p:spPr>
      </p:pic>
      <p:pic>
        <p:nvPicPr>
          <p:cNvPr id="148490" name="Picture 3"/>
          <p:cNvPicPr>
            <a:picLocks noChangeAspect="1" noChangeArrowheads="1"/>
          </p:cNvPicPr>
          <p:nvPr/>
        </p:nvPicPr>
        <p:blipFill>
          <a:blip r:embed="rId3" cstate="print"/>
          <a:srcRect/>
          <a:stretch>
            <a:fillRect/>
          </a:stretch>
        </p:blipFill>
        <p:spPr bwMode="auto">
          <a:xfrm>
            <a:off x="579438" y="1066800"/>
            <a:ext cx="774700" cy="371475"/>
          </a:xfrm>
          <a:prstGeom prst="rect">
            <a:avLst/>
          </a:prstGeom>
          <a:noFill/>
          <a:ln w="9525">
            <a:noFill/>
            <a:miter lim="800000"/>
            <a:headEnd/>
            <a:tailEnd/>
          </a:ln>
        </p:spPr>
      </p:pic>
      <p:pic>
        <p:nvPicPr>
          <p:cNvPr id="148491" name="Picture 6"/>
          <p:cNvPicPr>
            <a:picLocks noChangeAspect="1"/>
          </p:cNvPicPr>
          <p:nvPr/>
        </p:nvPicPr>
        <p:blipFill>
          <a:blip r:embed="rId5" cstate="print"/>
          <a:srcRect/>
          <a:stretch>
            <a:fillRect/>
          </a:stretch>
        </p:blipFill>
        <p:spPr bwMode="auto">
          <a:xfrm>
            <a:off x="1227138" y="5364163"/>
            <a:ext cx="7102475" cy="615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23925"/>
          </a:xfrm>
        </p:spPr>
        <p:txBody>
          <a:bodyPr/>
          <a:lstStyle/>
          <a:p>
            <a:pPr fontAlgn="auto">
              <a:spcAft>
                <a:spcPts val="0"/>
              </a:spcAft>
              <a:defRPr/>
            </a:pPr>
            <a:r>
              <a:rPr lang="en-US" sz="4400" dirty="0" smtClean="0"/>
              <a:t>Income Statement</a:t>
            </a:r>
            <a:endParaRPr lang="en-US" sz="4400" dirty="0"/>
          </a:p>
        </p:txBody>
      </p:sp>
      <p:sp>
        <p:nvSpPr>
          <p:cNvPr id="17" name="Content Placeholder 2"/>
          <p:cNvSpPr>
            <a:spLocks noGrp="1" noRot="1" noChangeAspect="1" noMove="1" noResize="1" noEditPoints="1" noAdjustHandles="1" noChangeArrowheads="1" noChangeShapeType="1" noTextEdit="1"/>
          </p:cNvSpPr>
          <p:nvPr>
            <p:ph idx="1"/>
          </p:nvPr>
        </p:nvSpPr>
        <p:spPr>
          <a:xfrm>
            <a:off x="533400" y="1295400"/>
            <a:ext cx="8229600" cy="4525963"/>
          </a:xfrm>
          <a:blipFill rotWithShape="1">
            <a:blip r:embed="rId3" cstate="print"/>
            <a:stretch>
              <a:fillRect l="-74"/>
            </a:stretch>
          </a:blipFill>
        </p:spPr>
        <p:txBody>
          <a:bodyPr rtlCol="0">
            <a:normAutofit/>
          </a:bodyPr>
          <a:lstStyle/>
          <a:p>
            <a:pPr fontAlgn="auto">
              <a:spcAft>
                <a:spcPts val="0"/>
              </a:spcAft>
              <a:defRPr/>
            </a:pPr>
            <a:r>
              <a:rPr lang="en-US">
                <a:noFill/>
              </a:rPr>
              <a:t> </a:t>
            </a:r>
          </a:p>
        </p:txBody>
      </p:sp>
      <p:sp>
        <p:nvSpPr>
          <p:cNvPr id="6" name="Slide Number Placeholder 5"/>
          <p:cNvSpPr>
            <a:spLocks noGrp="1"/>
          </p:cNvSpPr>
          <p:nvPr>
            <p:ph type="sldNum" sz="quarter" idx="12"/>
          </p:nvPr>
        </p:nvSpPr>
        <p:spPr/>
        <p:txBody>
          <a:bodyPr/>
          <a:lstStyle/>
          <a:p>
            <a:pPr>
              <a:defRPr/>
            </a:pPr>
            <a:fld id="{C12774B2-18A3-4A0F-8EEB-DB11B275BB56}" type="slidenum">
              <a:rPr lang="en-US"/>
              <a:pPr>
                <a:defRPr/>
              </a:pPr>
              <a:t>143</a:t>
            </a:fld>
            <a:endParaRPr lang="en-US"/>
          </a:p>
        </p:txBody>
      </p:sp>
      <p:cxnSp>
        <p:nvCxnSpPr>
          <p:cNvPr id="25" name="Straight Arrow Connector 24"/>
          <p:cNvCxnSpPr/>
          <p:nvPr/>
        </p:nvCxnSpPr>
        <p:spPr>
          <a:xfrm>
            <a:off x="6248400" y="2971800"/>
            <a:ext cx="990600" cy="533400"/>
          </a:xfrm>
          <a:prstGeom prst="straightConnector1">
            <a:avLst/>
          </a:prstGeom>
          <a:ln w="38100">
            <a:solidFill>
              <a:srgbClr val="FF0000"/>
            </a:solidFill>
            <a:headEnd type="arrow"/>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pPr fontAlgn="auto">
              <a:spcAft>
                <a:spcPts val="0"/>
              </a:spcAft>
              <a:defRPr/>
            </a:pPr>
            <a:r>
              <a:rPr lang="en-US" sz="4400" dirty="0" smtClean="0"/>
              <a:t>Cash Flow Statement</a:t>
            </a:r>
            <a:endParaRPr lang="en-US" sz="4400" dirty="0"/>
          </a:p>
        </p:txBody>
      </p:sp>
      <p:sp>
        <p:nvSpPr>
          <p:cNvPr id="6" name="Slide Number Placeholder 5"/>
          <p:cNvSpPr>
            <a:spLocks noGrp="1"/>
          </p:cNvSpPr>
          <p:nvPr>
            <p:ph type="sldNum" sz="quarter" idx="12"/>
          </p:nvPr>
        </p:nvSpPr>
        <p:spPr/>
        <p:txBody>
          <a:bodyPr/>
          <a:lstStyle/>
          <a:p>
            <a:pPr>
              <a:defRPr/>
            </a:pPr>
            <a:fld id="{BCCCCC9A-FA31-414A-A438-E73F3D3D5BFC}" type="slidenum">
              <a:rPr lang="en-US"/>
              <a:pPr>
                <a:defRPr/>
              </a:pPr>
              <a:t>144</a:t>
            </a:fld>
            <a:endParaRPr lang="en-US"/>
          </a:p>
        </p:txBody>
      </p:sp>
      <p:pic>
        <p:nvPicPr>
          <p:cNvPr id="150532" name="Picture 3"/>
          <p:cNvPicPr>
            <a:picLocks noChangeAspect="1" noChangeArrowheads="1"/>
          </p:cNvPicPr>
          <p:nvPr/>
        </p:nvPicPr>
        <p:blipFill>
          <a:blip r:embed="rId3" cstate="print"/>
          <a:srcRect/>
          <a:stretch>
            <a:fillRect/>
          </a:stretch>
        </p:blipFill>
        <p:spPr bwMode="auto">
          <a:xfrm>
            <a:off x="1371600" y="2971800"/>
            <a:ext cx="774700" cy="371475"/>
          </a:xfrm>
          <a:prstGeom prst="rect">
            <a:avLst/>
          </a:prstGeom>
          <a:noFill/>
          <a:ln w="9525">
            <a:noFill/>
            <a:miter lim="800000"/>
            <a:headEnd/>
            <a:tailEnd/>
          </a:ln>
        </p:spPr>
      </p:pic>
      <p:pic>
        <p:nvPicPr>
          <p:cNvPr id="150533" name="Picture 3"/>
          <p:cNvPicPr>
            <a:picLocks noChangeAspect="1" noChangeArrowheads="1"/>
          </p:cNvPicPr>
          <p:nvPr/>
        </p:nvPicPr>
        <p:blipFill>
          <a:blip r:embed="rId3" cstate="print"/>
          <a:srcRect/>
          <a:stretch>
            <a:fillRect/>
          </a:stretch>
        </p:blipFill>
        <p:spPr bwMode="auto">
          <a:xfrm>
            <a:off x="1371600" y="4800600"/>
            <a:ext cx="774700" cy="371475"/>
          </a:xfrm>
          <a:prstGeom prst="rect">
            <a:avLst/>
          </a:prstGeom>
          <a:noFill/>
          <a:ln w="9525">
            <a:noFill/>
            <a:miter lim="800000"/>
            <a:headEnd/>
            <a:tailEnd/>
          </a:ln>
        </p:spPr>
      </p:pic>
      <p:pic>
        <p:nvPicPr>
          <p:cNvPr id="150534" name="Picture 3"/>
          <p:cNvPicPr>
            <a:picLocks noChangeAspect="1" noChangeArrowheads="1"/>
          </p:cNvPicPr>
          <p:nvPr/>
        </p:nvPicPr>
        <p:blipFill>
          <a:blip r:embed="rId3" cstate="print"/>
          <a:srcRect/>
          <a:stretch>
            <a:fillRect/>
          </a:stretch>
        </p:blipFill>
        <p:spPr bwMode="auto">
          <a:xfrm>
            <a:off x="1371600" y="3714750"/>
            <a:ext cx="774700" cy="371475"/>
          </a:xfrm>
          <a:prstGeom prst="rect">
            <a:avLst/>
          </a:prstGeom>
          <a:noFill/>
          <a:ln w="9525">
            <a:noFill/>
            <a:miter lim="800000"/>
            <a:headEnd/>
            <a:tailEnd/>
          </a:ln>
        </p:spPr>
      </p:pic>
      <p:pic>
        <p:nvPicPr>
          <p:cNvPr id="150535" name="Picture 3"/>
          <p:cNvPicPr>
            <a:picLocks noChangeAspect="1" noChangeArrowheads="1"/>
          </p:cNvPicPr>
          <p:nvPr/>
        </p:nvPicPr>
        <p:blipFill>
          <a:blip r:embed="rId3" cstate="print"/>
          <a:srcRect/>
          <a:stretch>
            <a:fillRect/>
          </a:stretch>
        </p:blipFill>
        <p:spPr bwMode="auto">
          <a:xfrm>
            <a:off x="1371600" y="3360738"/>
            <a:ext cx="774700" cy="371475"/>
          </a:xfrm>
          <a:prstGeom prst="rect">
            <a:avLst/>
          </a:prstGeom>
          <a:noFill/>
          <a:ln w="9525">
            <a:noFill/>
            <a:miter lim="800000"/>
            <a:headEnd/>
            <a:tailEnd/>
          </a:ln>
        </p:spPr>
      </p:pic>
      <p:pic>
        <p:nvPicPr>
          <p:cNvPr id="150536" name="Picture 2"/>
          <p:cNvPicPr>
            <a:picLocks noChangeAspect="1"/>
          </p:cNvPicPr>
          <p:nvPr/>
        </p:nvPicPr>
        <p:blipFill>
          <a:blip r:embed="rId4" cstate="print"/>
          <a:srcRect/>
          <a:stretch>
            <a:fillRect/>
          </a:stretch>
        </p:blipFill>
        <p:spPr bwMode="auto">
          <a:xfrm>
            <a:off x="2014538" y="582613"/>
            <a:ext cx="5334000" cy="6103937"/>
          </a:xfrm>
          <a:prstGeom prst="rect">
            <a:avLst/>
          </a:prstGeom>
          <a:noFill/>
          <a:ln w="9525">
            <a:noFill/>
            <a:miter lim="800000"/>
            <a:headEnd/>
            <a:tailEnd/>
          </a:ln>
        </p:spPr>
      </p:pic>
      <p:pic>
        <p:nvPicPr>
          <p:cNvPr id="150537" name="Picture 3"/>
          <p:cNvPicPr>
            <a:picLocks noChangeAspect="1" noChangeArrowheads="1"/>
          </p:cNvPicPr>
          <p:nvPr/>
        </p:nvPicPr>
        <p:blipFill>
          <a:blip r:embed="rId3" cstate="print"/>
          <a:srcRect/>
          <a:stretch>
            <a:fillRect/>
          </a:stretch>
        </p:blipFill>
        <p:spPr bwMode="auto">
          <a:xfrm>
            <a:off x="1371600" y="5638800"/>
            <a:ext cx="774700" cy="371475"/>
          </a:xfrm>
          <a:prstGeom prst="rect">
            <a:avLst/>
          </a:prstGeom>
          <a:noFill/>
          <a:ln w="9525">
            <a:noFill/>
            <a:miter lim="800000"/>
            <a:headEnd/>
            <a:tailEnd/>
          </a:ln>
        </p:spPr>
      </p:pic>
      <p:pic>
        <p:nvPicPr>
          <p:cNvPr id="150538" name="Picture 3"/>
          <p:cNvPicPr>
            <a:picLocks noChangeAspect="1" noChangeArrowheads="1"/>
          </p:cNvPicPr>
          <p:nvPr/>
        </p:nvPicPr>
        <p:blipFill>
          <a:blip r:embed="rId3" cstate="print"/>
          <a:srcRect/>
          <a:stretch>
            <a:fillRect/>
          </a:stretch>
        </p:blipFill>
        <p:spPr bwMode="auto">
          <a:xfrm>
            <a:off x="1379538" y="6400800"/>
            <a:ext cx="774700" cy="371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pPr fontAlgn="auto">
              <a:spcAft>
                <a:spcPts val="0"/>
              </a:spcAft>
              <a:defRPr/>
            </a:pPr>
            <a:r>
              <a:rPr lang="en-US" sz="4400" dirty="0" smtClean="0"/>
              <a:t>Forecasting Relevant Payoffs</a:t>
            </a:r>
            <a:endParaRPr lang="en-US" sz="4400" dirty="0"/>
          </a:p>
        </p:txBody>
      </p:sp>
      <p:sp>
        <p:nvSpPr>
          <p:cNvPr id="3" name="Content Placeholder 2"/>
          <p:cNvSpPr>
            <a:spLocks noGrp="1"/>
          </p:cNvSpPr>
          <p:nvPr>
            <p:ph idx="1"/>
          </p:nvPr>
        </p:nvSpPr>
        <p:spPr/>
        <p:txBody>
          <a:bodyPr rtlCol="0">
            <a:normAutofit/>
          </a:bodyPr>
          <a:lstStyle/>
          <a:p>
            <a:pPr fontAlgn="auto">
              <a:spcAft>
                <a:spcPts val="1800"/>
              </a:spcAft>
              <a:defRPr/>
            </a:pPr>
            <a:r>
              <a:rPr lang="en-US" b="1" dirty="0" smtClean="0">
                <a:solidFill>
                  <a:schemeClr val="tx1">
                    <a:lumMod val="85000"/>
                    <a:lumOff val="15000"/>
                  </a:schemeClr>
                </a:solidFill>
              </a:rPr>
              <a:t>Value driver: </a:t>
            </a:r>
            <a:r>
              <a:rPr lang="en-US" dirty="0" smtClean="0">
                <a:solidFill>
                  <a:schemeClr val="tx1">
                    <a:lumMod val="85000"/>
                    <a:lumOff val="15000"/>
                  </a:schemeClr>
                </a:solidFill>
              </a:rPr>
              <a:t>a factor </a:t>
            </a:r>
            <a:r>
              <a:rPr lang="en-US" dirty="0">
                <a:solidFill>
                  <a:schemeClr val="tx1">
                    <a:lumMod val="85000"/>
                    <a:lumOff val="15000"/>
                  </a:schemeClr>
                </a:solidFill>
              </a:rPr>
              <a:t>that has </a:t>
            </a:r>
            <a:r>
              <a:rPr lang="en-US" dirty="0" smtClean="0">
                <a:solidFill>
                  <a:schemeClr val="tx1">
                    <a:lumMod val="85000"/>
                    <a:lumOff val="15000"/>
                  </a:schemeClr>
                </a:solidFill>
              </a:rPr>
              <a:t>a significant </a:t>
            </a:r>
            <a:r>
              <a:rPr lang="en-US" dirty="0">
                <a:solidFill>
                  <a:schemeClr val="tx1">
                    <a:lumMod val="85000"/>
                    <a:lumOff val="15000"/>
                  </a:schemeClr>
                </a:solidFill>
              </a:rPr>
              <a:t>impact on the level and </a:t>
            </a:r>
            <a:r>
              <a:rPr lang="en-US" dirty="0" smtClean="0">
                <a:solidFill>
                  <a:schemeClr val="tx1">
                    <a:lumMod val="85000"/>
                    <a:lumOff val="15000"/>
                  </a:schemeClr>
                </a:solidFill>
              </a:rPr>
              <a:t>change of </a:t>
            </a:r>
            <a:r>
              <a:rPr lang="en-US" dirty="0">
                <a:solidFill>
                  <a:schemeClr val="tx1">
                    <a:lumMod val="85000"/>
                    <a:lumOff val="15000"/>
                  </a:schemeClr>
                </a:solidFill>
              </a:rPr>
              <a:t>the security value</a:t>
            </a:r>
            <a:r>
              <a:rPr lang="en-US" dirty="0" smtClean="0">
                <a:solidFill>
                  <a:schemeClr val="tx1">
                    <a:lumMod val="85000"/>
                    <a:lumOff val="15000"/>
                  </a:schemeClr>
                </a:solidFill>
              </a:rPr>
              <a:t>.</a:t>
            </a:r>
          </a:p>
          <a:p>
            <a:pPr lvl="1" fontAlgn="auto">
              <a:spcAft>
                <a:spcPts val="0"/>
              </a:spcAft>
              <a:defRPr/>
            </a:pPr>
            <a:r>
              <a:rPr lang="en-US" dirty="0" smtClean="0">
                <a:solidFill>
                  <a:schemeClr val="tx1">
                    <a:lumMod val="85000"/>
                    <a:lumOff val="15000"/>
                  </a:schemeClr>
                </a:solidFill>
              </a:rPr>
              <a:t>Profitability: gold prices &amp; cost of production</a:t>
            </a:r>
          </a:p>
          <a:p>
            <a:pPr lvl="1" fontAlgn="auto">
              <a:spcAft>
                <a:spcPts val="0"/>
              </a:spcAft>
              <a:defRPr/>
            </a:pPr>
            <a:r>
              <a:rPr lang="en-US" dirty="0" smtClean="0">
                <a:solidFill>
                  <a:schemeClr val="tx1">
                    <a:lumMod val="85000"/>
                    <a:lumOff val="15000"/>
                  </a:schemeClr>
                </a:solidFill>
              </a:rPr>
              <a:t>Growth: acquisitions, extraction efficiency, and development of projects</a:t>
            </a:r>
          </a:p>
          <a:p>
            <a:pPr fontAlgn="auto">
              <a:spcAft>
                <a:spcPts val="0"/>
              </a:spcAft>
              <a:defRPr/>
            </a:pPr>
            <a:endParaRPr lang="en-US" dirty="0" smtClean="0">
              <a:solidFill>
                <a:schemeClr val="tx1">
                  <a:lumMod val="85000"/>
                  <a:lumOff val="15000"/>
                </a:schemeClr>
              </a:solidFill>
            </a:endParaRPr>
          </a:p>
          <a:p>
            <a:pPr fontAlgn="auto">
              <a:spcAft>
                <a:spcPts val="0"/>
              </a:spcAft>
              <a:defRPr/>
            </a:pPr>
            <a:endParaRPr lang="en-US" dirty="0" smtClean="0">
              <a:solidFill>
                <a:schemeClr val="tx1">
                  <a:lumMod val="85000"/>
                  <a:lumOff val="15000"/>
                </a:schemeClr>
              </a:solidFill>
            </a:endParaRPr>
          </a:p>
          <a:p>
            <a:pPr fontAlgn="auto">
              <a:spcAft>
                <a:spcPts val="0"/>
              </a:spcAft>
              <a:defRPr/>
            </a:pPr>
            <a:r>
              <a:rPr lang="en-US" b="1" dirty="0" smtClean="0">
                <a:solidFill>
                  <a:schemeClr val="tx1">
                    <a:lumMod val="85000"/>
                    <a:lumOff val="15000"/>
                  </a:schemeClr>
                </a:solidFill>
              </a:rPr>
              <a:t>Forecast:</a:t>
            </a:r>
            <a:r>
              <a:rPr lang="en-US" dirty="0" smtClean="0">
                <a:solidFill>
                  <a:schemeClr val="tx1">
                    <a:lumMod val="85000"/>
                    <a:lumOff val="15000"/>
                  </a:schemeClr>
                </a:solidFill>
              </a:rPr>
              <a:t> gold prices maintain or increase short-to-medium term</a:t>
            </a:r>
          </a:p>
          <a:p>
            <a:pPr fontAlgn="auto">
              <a:spcAft>
                <a:spcPts val="0"/>
              </a:spcAft>
              <a:defRPr/>
            </a:pPr>
            <a:endParaRPr lang="en-US" dirty="0">
              <a:solidFill>
                <a:schemeClr val="tx1">
                  <a:lumMod val="50000"/>
                  <a:lumOff val="50000"/>
                </a:schemeClr>
              </a:solidFill>
            </a:endParaRPr>
          </a:p>
        </p:txBody>
      </p:sp>
      <p:sp>
        <p:nvSpPr>
          <p:cNvPr id="6" name="Slide Number Placeholder 5"/>
          <p:cNvSpPr>
            <a:spLocks noGrp="1"/>
          </p:cNvSpPr>
          <p:nvPr>
            <p:ph type="sldNum" sz="quarter" idx="12"/>
          </p:nvPr>
        </p:nvSpPr>
        <p:spPr/>
        <p:txBody>
          <a:bodyPr/>
          <a:lstStyle/>
          <a:p>
            <a:pPr>
              <a:defRPr/>
            </a:pPr>
            <a:fld id="{D25EB08E-6AB4-480B-96E6-04AC1838D70C}" type="slidenum">
              <a:rPr lang="en-US"/>
              <a:pPr>
                <a:defRPr/>
              </a:pPr>
              <a:t>145</a:t>
            </a:fld>
            <a:endParaRPr lang="en-US"/>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pPr fontAlgn="auto">
              <a:spcAft>
                <a:spcPts val="0"/>
              </a:spcAft>
              <a:defRPr/>
            </a:pPr>
            <a:r>
              <a:rPr lang="en-US" dirty="0" smtClean="0"/>
              <a:t>Highlights</a:t>
            </a:r>
            <a:endParaRPr lang="en-US" dirty="0"/>
          </a:p>
        </p:txBody>
      </p:sp>
      <p:sp>
        <p:nvSpPr>
          <p:cNvPr id="3" name="Content Placeholder 2"/>
          <p:cNvSpPr>
            <a:spLocks noGrp="1"/>
          </p:cNvSpPr>
          <p:nvPr>
            <p:ph idx="1"/>
          </p:nvPr>
        </p:nvSpPr>
        <p:spPr/>
        <p:txBody>
          <a:bodyPr rtlCol="0">
            <a:normAutofit lnSpcReduction="10000"/>
          </a:bodyPr>
          <a:lstStyle/>
          <a:p>
            <a:pPr fontAlgn="auto">
              <a:spcAft>
                <a:spcPts val="0"/>
              </a:spcAft>
              <a:defRPr/>
            </a:pPr>
            <a:r>
              <a:rPr lang="en-US" dirty="0" smtClean="0">
                <a:solidFill>
                  <a:schemeClr val="tx1">
                    <a:lumMod val="85000"/>
                    <a:lumOff val="15000"/>
                  </a:schemeClr>
                </a:solidFill>
              </a:rPr>
              <a:t>Growth Leader</a:t>
            </a:r>
          </a:p>
          <a:p>
            <a:pPr fontAlgn="auto">
              <a:spcAft>
                <a:spcPts val="0"/>
              </a:spcAft>
              <a:defRPr/>
            </a:pPr>
            <a:r>
              <a:rPr lang="en-US" dirty="0" smtClean="0">
                <a:solidFill>
                  <a:schemeClr val="tx1">
                    <a:lumMod val="85000"/>
                    <a:lumOff val="15000"/>
                  </a:schemeClr>
                </a:solidFill>
              </a:rPr>
              <a:t>Strategic Acquisitions (“acquisitions rampage!”)</a:t>
            </a:r>
          </a:p>
          <a:p>
            <a:pPr fontAlgn="auto">
              <a:spcAft>
                <a:spcPts val="0"/>
              </a:spcAft>
              <a:defRPr/>
            </a:pPr>
            <a:r>
              <a:rPr lang="en-US" dirty="0" smtClean="0">
                <a:solidFill>
                  <a:schemeClr val="tx1">
                    <a:lumMod val="85000"/>
                    <a:lumOff val="15000"/>
                  </a:schemeClr>
                </a:solidFill>
              </a:rPr>
              <a:t>Low Cost Producer with Strong Cash Margins</a:t>
            </a:r>
          </a:p>
          <a:p>
            <a:pPr fontAlgn="auto">
              <a:spcAft>
                <a:spcPts val="0"/>
              </a:spcAft>
              <a:defRPr/>
            </a:pPr>
            <a:r>
              <a:rPr lang="en-US" dirty="0" smtClean="0">
                <a:solidFill>
                  <a:schemeClr val="tx1">
                    <a:lumMod val="85000"/>
                    <a:lumOff val="15000"/>
                  </a:schemeClr>
                </a:solidFill>
              </a:rPr>
              <a:t>Strong Gold Prices </a:t>
            </a:r>
          </a:p>
          <a:p>
            <a:pPr fontAlgn="auto">
              <a:spcAft>
                <a:spcPts val="0"/>
              </a:spcAft>
              <a:defRPr/>
            </a:pPr>
            <a:r>
              <a:rPr lang="en-US" dirty="0" smtClean="0">
                <a:solidFill>
                  <a:schemeClr val="tx1">
                    <a:lumMod val="85000"/>
                    <a:lumOff val="15000"/>
                  </a:schemeClr>
                </a:solidFill>
              </a:rPr>
              <a:t>Market Sentiment Towards Commodities</a:t>
            </a:r>
          </a:p>
          <a:p>
            <a:pPr fontAlgn="auto">
              <a:spcAft>
                <a:spcPts val="0"/>
              </a:spcAft>
              <a:defRPr/>
            </a:pPr>
            <a:r>
              <a:rPr lang="en-US" dirty="0">
                <a:solidFill>
                  <a:schemeClr val="tx1">
                    <a:lumMod val="85000"/>
                    <a:lumOff val="15000"/>
                  </a:schemeClr>
                </a:solidFill>
              </a:rPr>
              <a:t>Low Political Risk</a:t>
            </a:r>
          </a:p>
          <a:p>
            <a:pPr fontAlgn="auto">
              <a:spcAft>
                <a:spcPts val="0"/>
              </a:spcAft>
              <a:defRPr/>
            </a:pPr>
            <a:r>
              <a:rPr lang="en-US" dirty="0" smtClean="0">
                <a:solidFill>
                  <a:schemeClr val="tx1">
                    <a:lumMod val="85000"/>
                    <a:lumOff val="15000"/>
                  </a:schemeClr>
                </a:solidFill>
              </a:rPr>
              <a:t>Outstanding Balance Sheet</a:t>
            </a:r>
          </a:p>
          <a:p>
            <a:pPr fontAlgn="auto">
              <a:spcAft>
                <a:spcPts val="0"/>
              </a:spcAft>
              <a:defRPr/>
            </a:pPr>
            <a:r>
              <a:rPr lang="en-US" dirty="0" smtClean="0">
                <a:solidFill>
                  <a:schemeClr val="tx1">
                    <a:lumMod val="85000"/>
                    <a:lumOff val="15000"/>
                  </a:schemeClr>
                </a:solidFill>
              </a:rPr>
              <a:t>Strong Revenue Growth</a:t>
            </a:r>
          </a:p>
          <a:p>
            <a:pPr fontAlgn="auto">
              <a:spcAft>
                <a:spcPts val="0"/>
              </a:spcAft>
              <a:defRPr/>
            </a:pPr>
            <a:r>
              <a:rPr lang="en-US" dirty="0" smtClean="0">
                <a:solidFill>
                  <a:schemeClr val="tx1">
                    <a:lumMod val="85000"/>
                    <a:lumOff val="15000"/>
                  </a:schemeClr>
                </a:solidFill>
              </a:rPr>
              <a:t>Continued Investments in Operations</a:t>
            </a:r>
          </a:p>
          <a:p>
            <a:pPr fontAlgn="auto">
              <a:spcAft>
                <a:spcPts val="0"/>
              </a:spcAft>
              <a:defRPr/>
            </a:pPr>
            <a:r>
              <a:rPr lang="en-US" dirty="0" smtClean="0">
                <a:solidFill>
                  <a:schemeClr val="tx1">
                    <a:lumMod val="85000"/>
                    <a:lumOff val="15000"/>
                  </a:schemeClr>
                </a:solidFill>
              </a:rPr>
              <a:t>Low P/E Ratio</a:t>
            </a:r>
          </a:p>
          <a:p>
            <a:pPr fontAlgn="auto">
              <a:spcAft>
                <a:spcPts val="0"/>
              </a:spcAft>
              <a:defRPr/>
            </a:pPr>
            <a:r>
              <a:rPr lang="en-US" dirty="0" smtClean="0">
                <a:solidFill>
                  <a:schemeClr val="tx1">
                    <a:lumMod val="85000"/>
                    <a:lumOff val="15000"/>
                  </a:schemeClr>
                </a:solidFill>
              </a:rPr>
              <a:t>Steady Dividend Growth and Payout</a:t>
            </a:r>
          </a:p>
          <a:p>
            <a:pPr fontAlgn="auto">
              <a:spcAft>
                <a:spcPts val="0"/>
              </a:spcAft>
              <a:defRPr/>
            </a:pPr>
            <a:endParaRPr lang="en-US" dirty="0" smtClean="0">
              <a:solidFill>
                <a:schemeClr val="tx1">
                  <a:lumMod val="85000"/>
                  <a:lumOff val="15000"/>
                </a:schemeClr>
              </a:solidFill>
            </a:endParaRPr>
          </a:p>
          <a:p>
            <a:pPr fontAlgn="auto">
              <a:spcAft>
                <a:spcPts val="0"/>
              </a:spcAft>
              <a:defRPr/>
            </a:pPr>
            <a:endParaRPr lang="en-US" dirty="0">
              <a:solidFill>
                <a:schemeClr val="tx1">
                  <a:lumMod val="50000"/>
                  <a:lumOff val="50000"/>
                </a:schemeClr>
              </a:solidFill>
            </a:endParaRPr>
          </a:p>
        </p:txBody>
      </p:sp>
      <p:sp>
        <p:nvSpPr>
          <p:cNvPr id="6" name="Slide Number Placeholder 5"/>
          <p:cNvSpPr>
            <a:spLocks noGrp="1"/>
          </p:cNvSpPr>
          <p:nvPr>
            <p:ph type="sldNum" sz="quarter" idx="12"/>
          </p:nvPr>
        </p:nvSpPr>
        <p:spPr/>
        <p:txBody>
          <a:bodyPr/>
          <a:lstStyle/>
          <a:p>
            <a:pPr>
              <a:defRPr/>
            </a:pPr>
            <a:fld id="{0668C5D4-40A7-46EE-9E94-4C2B6D7D5EFE}" type="slidenum">
              <a:rPr lang="en-US"/>
              <a:pPr>
                <a:defRPr/>
              </a:pPr>
              <a:t>146</a:t>
            </a:fld>
            <a:endParaRPr lang="en-US"/>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447800"/>
            <a:ext cx="8229600" cy="2667000"/>
          </a:xfrm>
        </p:spPr>
        <p:txBody>
          <a:bodyPr/>
          <a:lstStyle/>
          <a:p>
            <a:pPr fontAlgn="auto">
              <a:spcAft>
                <a:spcPts val="0"/>
              </a:spcAft>
              <a:defRPr/>
            </a:pPr>
            <a:r>
              <a:rPr lang="en-US" dirty="0" smtClean="0"/>
              <a:t/>
            </a:r>
            <a:br>
              <a:rPr lang="en-US" dirty="0" smtClean="0"/>
            </a:br>
            <a:r>
              <a:rPr lang="en-US" dirty="0"/>
              <a:t/>
            </a:r>
            <a:br>
              <a:rPr lang="en-US" dirty="0"/>
            </a:br>
            <a:r>
              <a:rPr lang="en-US" dirty="0" smtClean="0"/>
              <a:t>Recommendation</a:t>
            </a:r>
            <a:br>
              <a:rPr lang="en-US" dirty="0" smtClean="0"/>
            </a:br>
            <a:r>
              <a:rPr lang="en-US" dirty="0" smtClean="0"/>
              <a:t/>
            </a:r>
            <a:br>
              <a:rPr lang="en-US" dirty="0" smtClean="0"/>
            </a:br>
            <a:r>
              <a:rPr lang="en-US" dirty="0" smtClean="0">
                <a:solidFill>
                  <a:srgbClr val="FF0000"/>
                </a:solidFill>
              </a:rPr>
              <a:t>BUY</a:t>
            </a:r>
            <a:endParaRPr lang="en-US" dirty="0">
              <a:solidFill>
                <a:srgbClr val="FF0000"/>
              </a:solidFill>
            </a:endParaRPr>
          </a:p>
        </p:txBody>
      </p:sp>
      <p:sp>
        <p:nvSpPr>
          <p:cNvPr id="6" name="Slide Number Placeholder 5"/>
          <p:cNvSpPr>
            <a:spLocks noGrp="1"/>
          </p:cNvSpPr>
          <p:nvPr>
            <p:ph type="sldNum" sz="quarter" idx="12"/>
          </p:nvPr>
        </p:nvSpPr>
        <p:spPr/>
        <p:txBody>
          <a:bodyPr/>
          <a:lstStyle/>
          <a:p>
            <a:pPr>
              <a:defRPr/>
            </a:pPr>
            <a:fld id="{60BEF799-3449-45B0-8169-83535D595243}" type="slidenum">
              <a:rPr lang="en-US"/>
              <a:pPr>
                <a:defRPr/>
              </a:pPr>
              <a:t>147</a:t>
            </a:fld>
            <a:endParaRPr lang="en-US"/>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0"/>
            <a:ext cx="7772400" cy="2963863"/>
          </a:xfrm>
        </p:spPr>
        <p:txBody>
          <a:bodyPr/>
          <a:lstStyle/>
          <a:p>
            <a:pPr fontAlgn="auto">
              <a:spcAft>
                <a:spcPts val="0"/>
              </a:spcAft>
              <a:defRPr/>
            </a:pPr>
            <a:r>
              <a:rPr lang="en-CA" dirty="0" err="1" smtClean="0"/>
              <a:t>Cameco</a:t>
            </a:r>
            <a:endParaRPr lang="en-CA" dirty="0"/>
          </a:p>
        </p:txBody>
      </p:sp>
      <p:pic>
        <p:nvPicPr>
          <p:cNvPr id="154627" name="Picture 3" descr="cameco title.jpg"/>
          <p:cNvPicPr>
            <a:picLocks noChangeAspect="1"/>
          </p:cNvPicPr>
          <p:nvPr/>
        </p:nvPicPr>
        <p:blipFill>
          <a:blip r:embed="rId3" cstate="print"/>
          <a:srcRect/>
          <a:stretch>
            <a:fillRect/>
          </a:stretch>
        </p:blipFill>
        <p:spPr bwMode="auto">
          <a:xfrm>
            <a:off x="395288" y="3681413"/>
            <a:ext cx="4897437" cy="2916237"/>
          </a:xfrm>
          <a:prstGeom prst="rect">
            <a:avLst/>
          </a:prstGeom>
          <a:noFill/>
          <a:ln w="9525">
            <a:noFill/>
            <a:miter lim="800000"/>
            <a:headEnd/>
            <a:tailEnd/>
          </a:ln>
        </p:spPr>
      </p:pic>
      <p:pic>
        <p:nvPicPr>
          <p:cNvPr id="154628" name="Picture 4"/>
          <p:cNvPicPr>
            <a:picLocks noChangeAspect="1" noChangeArrowheads="1"/>
          </p:cNvPicPr>
          <p:nvPr/>
        </p:nvPicPr>
        <p:blipFill>
          <a:blip r:embed="rId4" cstate="print"/>
          <a:srcRect/>
          <a:stretch>
            <a:fillRect/>
          </a:stretch>
        </p:blipFill>
        <p:spPr bwMode="auto">
          <a:xfrm>
            <a:off x="6372225" y="188913"/>
            <a:ext cx="2590800" cy="1882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242888"/>
            <a:ext cx="8229600" cy="1600201"/>
          </a:xfrm>
        </p:spPr>
        <p:txBody>
          <a:bodyPr/>
          <a:lstStyle/>
          <a:p>
            <a:pPr fontAlgn="auto">
              <a:spcAft>
                <a:spcPts val="0"/>
              </a:spcAft>
              <a:defRPr/>
            </a:pPr>
            <a:r>
              <a:rPr lang="en-CA" dirty="0" smtClean="0"/>
              <a:t>Market Profile</a:t>
            </a:r>
            <a:endParaRPr lang="en-CA" dirty="0"/>
          </a:p>
        </p:txBody>
      </p:sp>
      <p:pic>
        <p:nvPicPr>
          <p:cNvPr id="155651" name="Picture 3" descr="summary.jpg"/>
          <p:cNvPicPr>
            <a:picLocks noChangeAspect="1"/>
          </p:cNvPicPr>
          <p:nvPr/>
        </p:nvPicPr>
        <p:blipFill>
          <a:blip r:embed="rId3" cstate="print"/>
          <a:srcRect/>
          <a:stretch>
            <a:fillRect/>
          </a:stretch>
        </p:blipFill>
        <p:spPr bwMode="auto">
          <a:xfrm>
            <a:off x="250825" y="1268413"/>
            <a:ext cx="8713788" cy="5400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p:txBody>
          <a:bodyPr/>
          <a:lstStyle/>
          <a:p>
            <a:pPr fontAlgn="auto">
              <a:spcAft>
                <a:spcPts val="0"/>
              </a:spcAft>
              <a:defRPr/>
            </a:pPr>
            <a:endParaRPr lang="en-CA" smtClean="0"/>
          </a:p>
        </p:txBody>
      </p:sp>
      <p:graphicFrame>
        <p:nvGraphicFramePr>
          <p:cNvPr id="4" name="Content Placeholder 3"/>
          <p:cNvGraphicFramePr>
            <a:graphicFrameLocks noGrp="1"/>
          </p:cNvGraphicFramePr>
          <p:nvPr>
            <p:ph idx="1"/>
          </p:nvPr>
        </p:nvGraphicFramePr>
        <p:xfrm>
          <a:off x="323850" y="188913"/>
          <a:ext cx="8640957" cy="6891688"/>
        </p:xfrm>
        <a:graphic>
          <a:graphicData uri="http://schemas.openxmlformats.org/drawingml/2006/table">
            <a:tbl>
              <a:tblPr/>
              <a:tblGrid>
                <a:gridCol w="664689"/>
                <a:gridCol w="664689"/>
                <a:gridCol w="664689"/>
                <a:gridCol w="664689"/>
                <a:gridCol w="664689"/>
                <a:gridCol w="664689"/>
                <a:gridCol w="664689"/>
                <a:gridCol w="664689"/>
                <a:gridCol w="664689"/>
                <a:gridCol w="664689"/>
                <a:gridCol w="664689"/>
                <a:gridCol w="664689"/>
                <a:gridCol w="664689"/>
              </a:tblGrid>
              <a:tr h="195551">
                <a:tc gridSpan="13">
                  <a:txBody>
                    <a:bodyPr/>
                    <a:lstStyle/>
                    <a:p>
                      <a:pPr algn="ctr">
                        <a:lnSpc>
                          <a:spcPct val="115000"/>
                        </a:lnSpc>
                        <a:spcBef>
                          <a:spcPts val="485"/>
                        </a:spcBef>
                        <a:spcAft>
                          <a:spcPts val="0"/>
                        </a:spcAft>
                      </a:pPr>
                      <a:r>
                        <a:rPr lang="en-CA" sz="1200" dirty="0">
                          <a:solidFill>
                            <a:srgbClr val="000000"/>
                          </a:solidFill>
                          <a:latin typeface="Arial"/>
                          <a:ea typeface="Times New Roman"/>
                          <a:cs typeface="Times New Roman"/>
                        </a:rPr>
                        <a:t>EXPLORATION AND DEPOSIT APPRAISAL EXPENDITURES,1 BY PROVINCE AND TERRITORY, 2006-2011</a:t>
                      </a:r>
                      <a:endParaRPr lang="en-CA" sz="1200" dirty="0">
                        <a:latin typeface="Calibri"/>
                        <a:ea typeface="Calibri"/>
                        <a:cs typeface="Times New Roman"/>
                      </a:endParaRPr>
                    </a:p>
                  </a:txBody>
                  <a:tcPr marL="709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EEEEDD"/>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r>
              <a:tr h="367841">
                <a:tc>
                  <a:txBody>
                    <a:bodyPr/>
                    <a:lstStyle/>
                    <a:p>
                      <a:pPr algn="ctr">
                        <a:lnSpc>
                          <a:spcPct val="115000"/>
                        </a:lnSpc>
                        <a:spcBef>
                          <a:spcPts val="485"/>
                        </a:spcBef>
                        <a:spcAft>
                          <a:spcPts val="0"/>
                        </a:spcAft>
                      </a:pPr>
                      <a:r>
                        <a:rPr lang="en-CA" sz="1200" dirty="0">
                          <a:solidFill>
                            <a:srgbClr val="000000"/>
                          </a:solidFill>
                          <a:latin typeface="Arial"/>
                          <a:ea typeface="Times New Roman"/>
                          <a:cs typeface="Times New Roman"/>
                        </a:rPr>
                        <a:t>Province / Territory </a:t>
                      </a:r>
                      <a:endParaRPr lang="en-CA" sz="1200" dirty="0">
                        <a:latin typeface="Calibri"/>
                        <a:ea typeface="Calibri"/>
                        <a:cs typeface="Times New Roman"/>
                      </a:endParaRPr>
                    </a:p>
                  </a:txBody>
                  <a:tcPr marL="709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EEEEDD"/>
                    </a:solidFill>
                  </a:tcPr>
                </a:tc>
                <a:tc gridSpan="2">
                  <a:txBody>
                    <a:bodyPr/>
                    <a:lstStyle/>
                    <a:p>
                      <a:pPr algn="ctr">
                        <a:lnSpc>
                          <a:spcPct val="115000"/>
                        </a:lnSpc>
                        <a:spcBef>
                          <a:spcPts val="485"/>
                        </a:spcBef>
                        <a:spcAft>
                          <a:spcPts val="0"/>
                        </a:spcAft>
                      </a:pPr>
                      <a:r>
                        <a:rPr lang="en-CA" sz="1200" dirty="0">
                          <a:solidFill>
                            <a:srgbClr val="000000"/>
                          </a:solidFill>
                          <a:latin typeface="Arial"/>
                          <a:ea typeface="Times New Roman"/>
                          <a:cs typeface="Times New Roman"/>
                        </a:rPr>
                        <a:t>2006</a:t>
                      </a:r>
                      <a:endParaRPr lang="en-CA" sz="1200" dirty="0">
                        <a:latin typeface="Calibri"/>
                        <a:ea typeface="Calibri"/>
                        <a:cs typeface="Times New Roman"/>
                      </a:endParaRPr>
                    </a:p>
                  </a:txBody>
                  <a:tcPr marL="709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EEEEDD"/>
                    </a:solidFill>
                  </a:tcPr>
                </a:tc>
                <a:tc hMerge="1">
                  <a:txBody>
                    <a:bodyPr/>
                    <a:lstStyle/>
                    <a:p>
                      <a:endParaRPr lang="en-CA"/>
                    </a:p>
                  </a:txBody>
                  <a:tcPr/>
                </a:tc>
                <a:tc gridSpan="2">
                  <a:txBody>
                    <a:bodyPr/>
                    <a:lstStyle/>
                    <a:p>
                      <a:pPr algn="ctr">
                        <a:lnSpc>
                          <a:spcPct val="115000"/>
                        </a:lnSpc>
                        <a:spcBef>
                          <a:spcPts val="485"/>
                        </a:spcBef>
                        <a:spcAft>
                          <a:spcPts val="0"/>
                        </a:spcAft>
                      </a:pPr>
                      <a:r>
                        <a:rPr lang="en-CA" sz="1200" dirty="0">
                          <a:solidFill>
                            <a:srgbClr val="000000"/>
                          </a:solidFill>
                          <a:latin typeface="Arial"/>
                          <a:ea typeface="Times New Roman"/>
                          <a:cs typeface="Times New Roman"/>
                        </a:rPr>
                        <a:t>2007</a:t>
                      </a:r>
                      <a:endParaRPr lang="en-CA" sz="1200" dirty="0">
                        <a:latin typeface="Calibri"/>
                        <a:ea typeface="Calibri"/>
                        <a:cs typeface="Times New Roman"/>
                      </a:endParaRPr>
                    </a:p>
                  </a:txBody>
                  <a:tcPr marL="709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EEEEDD"/>
                    </a:solidFill>
                  </a:tcPr>
                </a:tc>
                <a:tc hMerge="1">
                  <a:txBody>
                    <a:bodyPr/>
                    <a:lstStyle/>
                    <a:p>
                      <a:endParaRPr lang="en-CA"/>
                    </a:p>
                  </a:txBody>
                  <a:tcPr/>
                </a:tc>
                <a:tc gridSpan="2">
                  <a:txBody>
                    <a:bodyPr/>
                    <a:lstStyle/>
                    <a:p>
                      <a:pPr algn="ctr">
                        <a:lnSpc>
                          <a:spcPct val="115000"/>
                        </a:lnSpc>
                        <a:spcBef>
                          <a:spcPts val="485"/>
                        </a:spcBef>
                        <a:spcAft>
                          <a:spcPts val="0"/>
                        </a:spcAft>
                      </a:pPr>
                      <a:r>
                        <a:rPr lang="en-CA" sz="1200" dirty="0">
                          <a:solidFill>
                            <a:srgbClr val="000000"/>
                          </a:solidFill>
                          <a:latin typeface="Arial"/>
                          <a:ea typeface="Times New Roman"/>
                          <a:cs typeface="Times New Roman"/>
                        </a:rPr>
                        <a:t>2008</a:t>
                      </a:r>
                      <a:endParaRPr lang="en-CA" sz="1200" dirty="0">
                        <a:latin typeface="Calibri"/>
                        <a:ea typeface="Calibri"/>
                        <a:cs typeface="Times New Roman"/>
                      </a:endParaRPr>
                    </a:p>
                  </a:txBody>
                  <a:tcPr marL="709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EEEEDD"/>
                    </a:solidFill>
                  </a:tcPr>
                </a:tc>
                <a:tc hMerge="1">
                  <a:txBody>
                    <a:bodyPr/>
                    <a:lstStyle/>
                    <a:p>
                      <a:endParaRPr lang="en-CA"/>
                    </a:p>
                  </a:txBody>
                  <a:tcPr/>
                </a:tc>
                <a:tc gridSpan="2">
                  <a:txBody>
                    <a:bodyPr/>
                    <a:lstStyle/>
                    <a:p>
                      <a:pPr algn="ctr">
                        <a:lnSpc>
                          <a:spcPct val="115000"/>
                        </a:lnSpc>
                        <a:spcBef>
                          <a:spcPts val="485"/>
                        </a:spcBef>
                        <a:spcAft>
                          <a:spcPts val="0"/>
                        </a:spcAft>
                      </a:pPr>
                      <a:r>
                        <a:rPr lang="en-CA" sz="1200" dirty="0">
                          <a:solidFill>
                            <a:srgbClr val="000000"/>
                          </a:solidFill>
                          <a:latin typeface="Arial"/>
                          <a:ea typeface="Times New Roman"/>
                          <a:cs typeface="Times New Roman"/>
                        </a:rPr>
                        <a:t>2009</a:t>
                      </a:r>
                      <a:endParaRPr lang="en-CA" sz="1200" dirty="0">
                        <a:latin typeface="Calibri"/>
                        <a:ea typeface="Calibri"/>
                        <a:cs typeface="Times New Roman"/>
                      </a:endParaRPr>
                    </a:p>
                  </a:txBody>
                  <a:tcPr marL="709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EEEEDD"/>
                    </a:solidFill>
                  </a:tcPr>
                </a:tc>
                <a:tc hMerge="1">
                  <a:txBody>
                    <a:bodyPr/>
                    <a:lstStyle/>
                    <a:p>
                      <a:endParaRPr lang="en-CA"/>
                    </a:p>
                  </a:txBody>
                  <a:tcPr/>
                </a:tc>
                <a:tc gridSpan="2">
                  <a:txBody>
                    <a:bodyPr/>
                    <a:lstStyle/>
                    <a:p>
                      <a:pPr algn="ctr">
                        <a:lnSpc>
                          <a:spcPct val="115000"/>
                        </a:lnSpc>
                        <a:spcBef>
                          <a:spcPts val="485"/>
                        </a:spcBef>
                        <a:spcAft>
                          <a:spcPts val="0"/>
                        </a:spcAft>
                      </a:pPr>
                      <a:r>
                        <a:rPr lang="en-CA" sz="1200" dirty="0">
                          <a:solidFill>
                            <a:srgbClr val="000000"/>
                          </a:solidFill>
                          <a:latin typeface="Arial"/>
                          <a:ea typeface="Times New Roman"/>
                          <a:cs typeface="Times New Roman"/>
                        </a:rPr>
                        <a:t>2010a</a:t>
                      </a:r>
                      <a:endParaRPr lang="en-CA" sz="1200" dirty="0">
                        <a:latin typeface="Calibri"/>
                        <a:ea typeface="Calibri"/>
                        <a:cs typeface="Times New Roman"/>
                      </a:endParaRPr>
                    </a:p>
                  </a:txBody>
                  <a:tcPr marL="709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EEEEDD"/>
                    </a:solidFill>
                  </a:tcPr>
                </a:tc>
                <a:tc hMerge="1">
                  <a:txBody>
                    <a:bodyPr/>
                    <a:lstStyle/>
                    <a:p>
                      <a:endParaRPr lang="en-CA"/>
                    </a:p>
                  </a:txBody>
                  <a:tcPr/>
                </a:tc>
                <a:tc gridSpan="2">
                  <a:txBody>
                    <a:bodyPr/>
                    <a:lstStyle/>
                    <a:p>
                      <a:pPr algn="ctr">
                        <a:lnSpc>
                          <a:spcPct val="115000"/>
                        </a:lnSpc>
                        <a:spcBef>
                          <a:spcPts val="485"/>
                        </a:spcBef>
                        <a:spcAft>
                          <a:spcPts val="0"/>
                        </a:spcAft>
                      </a:pPr>
                      <a:r>
                        <a:rPr lang="en-CA" sz="1200" dirty="0">
                          <a:solidFill>
                            <a:srgbClr val="000000"/>
                          </a:solidFill>
                          <a:latin typeface="Arial"/>
                          <a:ea typeface="Times New Roman"/>
                          <a:cs typeface="Times New Roman"/>
                        </a:rPr>
                        <a:t>2011b</a:t>
                      </a:r>
                      <a:endParaRPr lang="en-CA" sz="1200" dirty="0">
                        <a:latin typeface="Calibri"/>
                        <a:ea typeface="Calibri"/>
                        <a:cs typeface="Times New Roman"/>
                      </a:endParaRPr>
                    </a:p>
                  </a:txBody>
                  <a:tcPr marL="709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EEEEDD"/>
                    </a:solidFill>
                  </a:tcPr>
                </a:tc>
                <a:tc hMerge="1">
                  <a:txBody>
                    <a:bodyPr/>
                    <a:lstStyle/>
                    <a:p>
                      <a:endParaRPr lang="en-CA"/>
                    </a:p>
                  </a:txBody>
                  <a:tcPr/>
                </a:tc>
              </a:tr>
              <a:tr h="367841">
                <a:tc>
                  <a:txBody>
                    <a:bodyPr/>
                    <a:lstStyle/>
                    <a:p>
                      <a:pPr>
                        <a:lnSpc>
                          <a:spcPct val="115000"/>
                        </a:lnSpc>
                      </a:pPr>
                      <a:endParaRPr lang="en-CA" sz="1200" dirty="0">
                        <a:latin typeface="Calibri"/>
                      </a:endParaRPr>
                    </a:p>
                  </a:txBody>
                  <a:tcPr marL="709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EEEEDD"/>
                    </a:solidFill>
                  </a:tcPr>
                </a:tc>
                <a:tc>
                  <a:txBody>
                    <a:bodyPr/>
                    <a:lstStyle/>
                    <a:p>
                      <a:pPr algn="ctr">
                        <a:lnSpc>
                          <a:spcPct val="115000"/>
                        </a:lnSpc>
                        <a:spcBef>
                          <a:spcPts val="485"/>
                        </a:spcBef>
                        <a:spcAft>
                          <a:spcPts val="0"/>
                        </a:spcAft>
                      </a:pPr>
                      <a:r>
                        <a:rPr lang="en-CA" sz="1200" dirty="0">
                          <a:solidFill>
                            <a:srgbClr val="000000"/>
                          </a:solidFill>
                          <a:latin typeface="Arial"/>
                          <a:ea typeface="Times New Roman"/>
                          <a:cs typeface="Times New Roman"/>
                        </a:rPr>
                        <a:t>($ millions) </a:t>
                      </a:r>
                      <a:endParaRPr lang="en-CA" sz="1200" dirty="0">
                        <a:latin typeface="Calibri"/>
                        <a:ea typeface="Calibri"/>
                        <a:cs typeface="Times New Roman"/>
                      </a:endParaRPr>
                    </a:p>
                  </a:txBody>
                  <a:tcPr marL="709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EEEEDD"/>
                    </a:solidFill>
                  </a:tcPr>
                </a:tc>
                <a:tc>
                  <a:txBody>
                    <a:bodyPr/>
                    <a:lstStyle/>
                    <a:p>
                      <a:pPr algn="ctr">
                        <a:lnSpc>
                          <a:spcPct val="115000"/>
                        </a:lnSpc>
                        <a:spcBef>
                          <a:spcPts val="485"/>
                        </a:spcBef>
                        <a:spcAft>
                          <a:spcPts val="0"/>
                        </a:spcAft>
                      </a:pPr>
                      <a:r>
                        <a:rPr lang="en-CA" sz="1200" dirty="0">
                          <a:solidFill>
                            <a:srgbClr val="000000"/>
                          </a:solidFill>
                          <a:latin typeface="Arial"/>
                          <a:ea typeface="Times New Roman"/>
                          <a:cs typeface="Times New Roman"/>
                        </a:rPr>
                        <a:t>(%) </a:t>
                      </a:r>
                      <a:endParaRPr lang="en-CA" sz="1200" dirty="0">
                        <a:latin typeface="Calibri"/>
                        <a:ea typeface="Calibri"/>
                        <a:cs typeface="Times New Roman"/>
                      </a:endParaRPr>
                    </a:p>
                  </a:txBody>
                  <a:tcPr marL="709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EEEEDD"/>
                    </a:solidFill>
                  </a:tcPr>
                </a:tc>
                <a:tc>
                  <a:txBody>
                    <a:bodyPr/>
                    <a:lstStyle/>
                    <a:p>
                      <a:pPr algn="ctr">
                        <a:lnSpc>
                          <a:spcPct val="115000"/>
                        </a:lnSpc>
                        <a:spcBef>
                          <a:spcPts val="485"/>
                        </a:spcBef>
                        <a:spcAft>
                          <a:spcPts val="0"/>
                        </a:spcAft>
                      </a:pPr>
                      <a:r>
                        <a:rPr lang="en-CA" sz="1200" dirty="0">
                          <a:solidFill>
                            <a:srgbClr val="000000"/>
                          </a:solidFill>
                          <a:latin typeface="Arial"/>
                          <a:ea typeface="Times New Roman"/>
                          <a:cs typeface="Times New Roman"/>
                        </a:rPr>
                        <a:t>($ millions) </a:t>
                      </a:r>
                      <a:endParaRPr lang="en-CA" sz="1200" dirty="0">
                        <a:latin typeface="Calibri"/>
                        <a:ea typeface="Calibri"/>
                        <a:cs typeface="Times New Roman"/>
                      </a:endParaRPr>
                    </a:p>
                  </a:txBody>
                  <a:tcPr marL="709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EEEEDD"/>
                    </a:solidFill>
                  </a:tcPr>
                </a:tc>
                <a:tc>
                  <a:txBody>
                    <a:bodyPr/>
                    <a:lstStyle/>
                    <a:p>
                      <a:pPr algn="ctr">
                        <a:lnSpc>
                          <a:spcPct val="115000"/>
                        </a:lnSpc>
                        <a:spcBef>
                          <a:spcPts val="485"/>
                        </a:spcBef>
                        <a:spcAft>
                          <a:spcPts val="0"/>
                        </a:spcAft>
                      </a:pPr>
                      <a:r>
                        <a:rPr lang="en-CA" sz="1200" dirty="0">
                          <a:solidFill>
                            <a:srgbClr val="000000"/>
                          </a:solidFill>
                          <a:latin typeface="Arial"/>
                          <a:ea typeface="Times New Roman"/>
                          <a:cs typeface="Times New Roman"/>
                        </a:rPr>
                        <a:t>(%) </a:t>
                      </a:r>
                      <a:endParaRPr lang="en-CA" sz="1200" dirty="0">
                        <a:latin typeface="Calibri"/>
                        <a:ea typeface="Calibri"/>
                        <a:cs typeface="Times New Roman"/>
                      </a:endParaRPr>
                    </a:p>
                  </a:txBody>
                  <a:tcPr marL="709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EEEEDD"/>
                    </a:solidFill>
                  </a:tcPr>
                </a:tc>
                <a:tc>
                  <a:txBody>
                    <a:bodyPr/>
                    <a:lstStyle/>
                    <a:p>
                      <a:pPr algn="ctr">
                        <a:lnSpc>
                          <a:spcPct val="115000"/>
                        </a:lnSpc>
                        <a:spcBef>
                          <a:spcPts val="485"/>
                        </a:spcBef>
                        <a:spcAft>
                          <a:spcPts val="0"/>
                        </a:spcAft>
                      </a:pPr>
                      <a:r>
                        <a:rPr lang="en-CA" sz="1200" dirty="0">
                          <a:solidFill>
                            <a:srgbClr val="000000"/>
                          </a:solidFill>
                          <a:latin typeface="Arial"/>
                          <a:ea typeface="Times New Roman"/>
                          <a:cs typeface="Times New Roman"/>
                        </a:rPr>
                        <a:t>($ millions) </a:t>
                      </a:r>
                      <a:endParaRPr lang="en-CA" sz="1200" dirty="0">
                        <a:latin typeface="Calibri"/>
                        <a:ea typeface="Calibri"/>
                        <a:cs typeface="Times New Roman"/>
                      </a:endParaRPr>
                    </a:p>
                  </a:txBody>
                  <a:tcPr marL="709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EEEEDD"/>
                    </a:solidFill>
                  </a:tcPr>
                </a:tc>
                <a:tc>
                  <a:txBody>
                    <a:bodyPr/>
                    <a:lstStyle/>
                    <a:p>
                      <a:pPr algn="ctr">
                        <a:lnSpc>
                          <a:spcPct val="115000"/>
                        </a:lnSpc>
                        <a:spcBef>
                          <a:spcPts val="485"/>
                        </a:spcBef>
                        <a:spcAft>
                          <a:spcPts val="0"/>
                        </a:spcAft>
                      </a:pPr>
                      <a:r>
                        <a:rPr lang="en-CA" sz="1200" dirty="0">
                          <a:solidFill>
                            <a:srgbClr val="000000"/>
                          </a:solidFill>
                          <a:latin typeface="Arial"/>
                          <a:ea typeface="Times New Roman"/>
                          <a:cs typeface="Times New Roman"/>
                        </a:rPr>
                        <a:t>(%) </a:t>
                      </a:r>
                      <a:endParaRPr lang="en-CA" sz="1200" dirty="0">
                        <a:latin typeface="Calibri"/>
                        <a:ea typeface="Calibri"/>
                        <a:cs typeface="Times New Roman"/>
                      </a:endParaRPr>
                    </a:p>
                  </a:txBody>
                  <a:tcPr marL="709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EEEEDD"/>
                    </a:solidFill>
                  </a:tcPr>
                </a:tc>
                <a:tc>
                  <a:txBody>
                    <a:bodyPr/>
                    <a:lstStyle/>
                    <a:p>
                      <a:pPr algn="ctr">
                        <a:lnSpc>
                          <a:spcPct val="115000"/>
                        </a:lnSpc>
                        <a:spcBef>
                          <a:spcPts val="485"/>
                        </a:spcBef>
                        <a:spcAft>
                          <a:spcPts val="0"/>
                        </a:spcAft>
                      </a:pPr>
                      <a:r>
                        <a:rPr lang="en-CA" sz="1200" dirty="0">
                          <a:solidFill>
                            <a:srgbClr val="000000"/>
                          </a:solidFill>
                          <a:latin typeface="Arial"/>
                          <a:ea typeface="Times New Roman"/>
                          <a:cs typeface="Times New Roman"/>
                        </a:rPr>
                        <a:t>($ millions) </a:t>
                      </a:r>
                      <a:endParaRPr lang="en-CA" sz="1200" dirty="0">
                        <a:latin typeface="Calibri"/>
                        <a:ea typeface="Calibri"/>
                        <a:cs typeface="Times New Roman"/>
                      </a:endParaRPr>
                    </a:p>
                  </a:txBody>
                  <a:tcPr marL="709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EEEEDD"/>
                    </a:solidFill>
                  </a:tcPr>
                </a:tc>
                <a:tc>
                  <a:txBody>
                    <a:bodyPr/>
                    <a:lstStyle/>
                    <a:p>
                      <a:pPr algn="ctr">
                        <a:lnSpc>
                          <a:spcPct val="115000"/>
                        </a:lnSpc>
                        <a:spcBef>
                          <a:spcPts val="485"/>
                        </a:spcBef>
                        <a:spcAft>
                          <a:spcPts val="0"/>
                        </a:spcAft>
                      </a:pPr>
                      <a:r>
                        <a:rPr lang="en-CA" sz="1200" dirty="0">
                          <a:solidFill>
                            <a:srgbClr val="000000"/>
                          </a:solidFill>
                          <a:latin typeface="Arial"/>
                          <a:ea typeface="Times New Roman"/>
                          <a:cs typeface="Times New Roman"/>
                        </a:rPr>
                        <a:t>(%) </a:t>
                      </a:r>
                      <a:endParaRPr lang="en-CA" sz="1200" dirty="0">
                        <a:latin typeface="Calibri"/>
                        <a:ea typeface="Calibri"/>
                        <a:cs typeface="Times New Roman"/>
                      </a:endParaRPr>
                    </a:p>
                  </a:txBody>
                  <a:tcPr marL="709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EEEEDD"/>
                    </a:solidFill>
                  </a:tcPr>
                </a:tc>
                <a:tc>
                  <a:txBody>
                    <a:bodyPr/>
                    <a:lstStyle/>
                    <a:p>
                      <a:pPr algn="ctr">
                        <a:lnSpc>
                          <a:spcPct val="115000"/>
                        </a:lnSpc>
                        <a:spcBef>
                          <a:spcPts val="485"/>
                        </a:spcBef>
                        <a:spcAft>
                          <a:spcPts val="0"/>
                        </a:spcAft>
                      </a:pPr>
                      <a:r>
                        <a:rPr lang="en-CA" sz="1200" dirty="0">
                          <a:solidFill>
                            <a:srgbClr val="000000"/>
                          </a:solidFill>
                          <a:latin typeface="Arial"/>
                          <a:ea typeface="Times New Roman"/>
                          <a:cs typeface="Times New Roman"/>
                        </a:rPr>
                        <a:t>($ millions) </a:t>
                      </a:r>
                      <a:endParaRPr lang="en-CA" sz="1200" dirty="0">
                        <a:latin typeface="Calibri"/>
                        <a:ea typeface="Calibri"/>
                        <a:cs typeface="Times New Roman"/>
                      </a:endParaRPr>
                    </a:p>
                  </a:txBody>
                  <a:tcPr marL="709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EEEEDD"/>
                    </a:solidFill>
                  </a:tcPr>
                </a:tc>
                <a:tc>
                  <a:txBody>
                    <a:bodyPr/>
                    <a:lstStyle/>
                    <a:p>
                      <a:pPr algn="ctr">
                        <a:lnSpc>
                          <a:spcPct val="115000"/>
                        </a:lnSpc>
                        <a:spcBef>
                          <a:spcPts val="485"/>
                        </a:spcBef>
                        <a:spcAft>
                          <a:spcPts val="0"/>
                        </a:spcAft>
                      </a:pPr>
                      <a:r>
                        <a:rPr lang="en-CA" sz="1200" dirty="0">
                          <a:solidFill>
                            <a:srgbClr val="000000"/>
                          </a:solidFill>
                          <a:latin typeface="Arial"/>
                          <a:ea typeface="Times New Roman"/>
                          <a:cs typeface="Times New Roman"/>
                        </a:rPr>
                        <a:t>(%) </a:t>
                      </a:r>
                      <a:endParaRPr lang="en-CA" sz="1200" dirty="0">
                        <a:latin typeface="Calibri"/>
                        <a:ea typeface="Calibri"/>
                        <a:cs typeface="Times New Roman"/>
                      </a:endParaRPr>
                    </a:p>
                  </a:txBody>
                  <a:tcPr marL="709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EEEEDD"/>
                    </a:solidFill>
                  </a:tcPr>
                </a:tc>
                <a:tc>
                  <a:txBody>
                    <a:bodyPr/>
                    <a:lstStyle/>
                    <a:p>
                      <a:pPr algn="ctr">
                        <a:lnSpc>
                          <a:spcPct val="115000"/>
                        </a:lnSpc>
                        <a:spcBef>
                          <a:spcPts val="485"/>
                        </a:spcBef>
                        <a:spcAft>
                          <a:spcPts val="0"/>
                        </a:spcAft>
                      </a:pPr>
                      <a:r>
                        <a:rPr lang="en-CA" sz="1200" dirty="0">
                          <a:solidFill>
                            <a:srgbClr val="000000"/>
                          </a:solidFill>
                          <a:latin typeface="Arial"/>
                          <a:ea typeface="Times New Roman"/>
                          <a:cs typeface="Times New Roman"/>
                        </a:rPr>
                        <a:t>($ millions) </a:t>
                      </a:r>
                      <a:endParaRPr lang="en-CA" sz="1200" dirty="0">
                        <a:latin typeface="Calibri"/>
                        <a:ea typeface="Calibri"/>
                        <a:cs typeface="Times New Roman"/>
                      </a:endParaRPr>
                    </a:p>
                  </a:txBody>
                  <a:tcPr marL="709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EEEEDD"/>
                    </a:solidFill>
                  </a:tcPr>
                </a:tc>
                <a:tc>
                  <a:txBody>
                    <a:bodyPr/>
                    <a:lstStyle/>
                    <a:p>
                      <a:pPr algn="ctr">
                        <a:lnSpc>
                          <a:spcPct val="115000"/>
                        </a:lnSpc>
                        <a:spcBef>
                          <a:spcPts val="485"/>
                        </a:spcBef>
                        <a:spcAft>
                          <a:spcPts val="0"/>
                        </a:spcAft>
                      </a:pPr>
                      <a:r>
                        <a:rPr lang="en-CA" sz="1200" dirty="0">
                          <a:solidFill>
                            <a:srgbClr val="000000"/>
                          </a:solidFill>
                          <a:latin typeface="Arial"/>
                          <a:ea typeface="Times New Roman"/>
                          <a:cs typeface="Times New Roman"/>
                        </a:rPr>
                        <a:t>(%) </a:t>
                      </a:r>
                      <a:endParaRPr lang="en-CA" sz="1200" dirty="0">
                        <a:latin typeface="Calibri"/>
                        <a:ea typeface="Calibri"/>
                        <a:cs typeface="Times New Roman"/>
                      </a:endParaRPr>
                    </a:p>
                  </a:txBody>
                  <a:tcPr marL="709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EEEEDD"/>
                    </a:solidFill>
                  </a:tcPr>
                </a:tc>
              </a:tr>
              <a:tr h="884709">
                <a:tc>
                  <a:txBody>
                    <a:bodyPr/>
                    <a:lstStyle/>
                    <a:p>
                      <a:pPr>
                        <a:lnSpc>
                          <a:spcPct val="115000"/>
                        </a:lnSpc>
                        <a:spcBef>
                          <a:spcPts val="485"/>
                        </a:spcBef>
                        <a:spcAft>
                          <a:spcPts val="0"/>
                        </a:spcAft>
                      </a:pPr>
                      <a:r>
                        <a:rPr lang="en-CA" sz="800" dirty="0">
                          <a:solidFill>
                            <a:srgbClr val="000000"/>
                          </a:solidFill>
                          <a:latin typeface="Arial"/>
                          <a:ea typeface="Times New Roman"/>
                          <a:cs typeface="Times New Roman"/>
                        </a:rPr>
                        <a:t>Newfoundland and Labrador </a:t>
                      </a:r>
                      <a:endParaRPr lang="en-CA" sz="8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100.8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5.3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148.0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5.2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146.7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4.5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54.9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2.8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109.3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4.2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126.8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4.0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r>
              <a:tr h="367841">
                <a:tc>
                  <a:txBody>
                    <a:bodyPr/>
                    <a:lstStyle/>
                    <a:p>
                      <a:pPr>
                        <a:lnSpc>
                          <a:spcPct val="115000"/>
                        </a:lnSpc>
                        <a:spcBef>
                          <a:spcPts val="485"/>
                        </a:spcBef>
                        <a:spcAft>
                          <a:spcPts val="0"/>
                        </a:spcAft>
                      </a:pPr>
                      <a:r>
                        <a:rPr lang="en-CA" sz="800" dirty="0">
                          <a:solidFill>
                            <a:srgbClr val="000000"/>
                          </a:solidFill>
                          <a:latin typeface="Arial"/>
                          <a:ea typeface="Times New Roman"/>
                          <a:cs typeface="Times New Roman"/>
                        </a:rPr>
                        <a:t>Nova Scotia </a:t>
                      </a:r>
                      <a:endParaRPr lang="en-CA" sz="8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11.0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0.6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23.5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0.8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21.4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0.7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9.0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0.5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16.9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0.6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19.4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0.6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r>
              <a:tr h="540131">
                <a:tc>
                  <a:txBody>
                    <a:bodyPr/>
                    <a:lstStyle/>
                    <a:p>
                      <a:pPr>
                        <a:lnSpc>
                          <a:spcPct val="115000"/>
                        </a:lnSpc>
                        <a:spcBef>
                          <a:spcPts val="485"/>
                        </a:spcBef>
                        <a:spcAft>
                          <a:spcPts val="0"/>
                        </a:spcAft>
                      </a:pPr>
                      <a:r>
                        <a:rPr lang="en-CA" sz="800" dirty="0">
                          <a:solidFill>
                            <a:srgbClr val="000000"/>
                          </a:solidFill>
                          <a:latin typeface="Arial"/>
                          <a:ea typeface="Times New Roman"/>
                          <a:cs typeface="Times New Roman"/>
                        </a:rPr>
                        <a:t>New Brunswick </a:t>
                      </a:r>
                      <a:endParaRPr lang="en-CA" sz="8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13.4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0.7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35.8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1.3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32.7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1.0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8.1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0.4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19.3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0.7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25.0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0.8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r>
              <a:tr h="195551">
                <a:tc>
                  <a:txBody>
                    <a:bodyPr/>
                    <a:lstStyle/>
                    <a:p>
                      <a:pPr>
                        <a:lnSpc>
                          <a:spcPct val="115000"/>
                        </a:lnSpc>
                        <a:spcBef>
                          <a:spcPts val="485"/>
                        </a:spcBef>
                        <a:spcAft>
                          <a:spcPts val="0"/>
                        </a:spcAft>
                      </a:pPr>
                      <a:r>
                        <a:rPr lang="en-CA" sz="800" dirty="0">
                          <a:solidFill>
                            <a:srgbClr val="000000"/>
                          </a:solidFill>
                          <a:latin typeface="Arial"/>
                          <a:ea typeface="Times New Roman"/>
                          <a:cs typeface="Times New Roman"/>
                        </a:rPr>
                        <a:t>Quebec </a:t>
                      </a:r>
                      <a:endParaRPr lang="en-CA" sz="8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295.1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15.4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476.4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16.8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526.1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16.0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379.3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19.5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482.6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18.4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559.7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17.6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r>
              <a:tr h="195551">
                <a:tc>
                  <a:txBody>
                    <a:bodyPr/>
                    <a:lstStyle/>
                    <a:p>
                      <a:pPr>
                        <a:lnSpc>
                          <a:spcPct val="115000"/>
                        </a:lnSpc>
                        <a:spcBef>
                          <a:spcPts val="485"/>
                        </a:spcBef>
                        <a:spcAft>
                          <a:spcPts val="0"/>
                        </a:spcAft>
                      </a:pPr>
                      <a:r>
                        <a:rPr lang="en-CA" sz="800" dirty="0">
                          <a:solidFill>
                            <a:srgbClr val="000000"/>
                          </a:solidFill>
                          <a:latin typeface="Arial"/>
                          <a:ea typeface="Times New Roman"/>
                          <a:cs typeface="Times New Roman"/>
                        </a:rPr>
                        <a:t>Ontario </a:t>
                      </a:r>
                      <a:endParaRPr lang="en-CA" sz="8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346.5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18.1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571.7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20.2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799.3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24.4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536.2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27.6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801.0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30.5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938.7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29.4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r>
              <a:tr h="367841">
                <a:tc>
                  <a:txBody>
                    <a:bodyPr/>
                    <a:lstStyle/>
                    <a:p>
                      <a:pPr>
                        <a:lnSpc>
                          <a:spcPct val="115000"/>
                        </a:lnSpc>
                        <a:spcBef>
                          <a:spcPts val="485"/>
                        </a:spcBef>
                        <a:spcAft>
                          <a:spcPts val="0"/>
                        </a:spcAft>
                      </a:pPr>
                      <a:r>
                        <a:rPr lang="en-CA" sz="800" dirty="0">
                          <a:solidFill>
                            <a:srgbClr val="000000"/>
                          </a:solidFill>
                          <a:latin typeface="Arial"/>
                          <a:ea typeface="Times New Roman"/>
                          <a:cs typeface="Times New Roman"/>
                        </a:rPr>
                        <a:t>Manitoba </a:t>
                      </a:r>
                      <a:endParaRPr lang="en-CA" sz="8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52.9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2.8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102.6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3.6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152.1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4.6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97.8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5.0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79.3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3.0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76.8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2.4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r>
              <a:tr h="367841">
                <a:tc>
                  <a:txBody>
                    <a:bodyPr/>
                    <a:lstStyle/>
                    <a:p>
                      <a:pPr>
                        <a:lnSpc>
                          <a:spcPct val="115000"/>
                        </a:lnSpc>
                        <a:spcBef>
                          <a:spcPts val="485"/>
                        </a:spcBef>
                        <a:spcAft>
                          <a:spcPts val="0"/>
                        </a:spcAft>
                      </a:pPr>
                      <a:r>
                        <a:rPr lang="en-CA" sz="800" dirty="0">
                          <a:solidFill>
                            <a:srgbClr val="000000"/>
                          </a:solidFill>
                          <a:latin typeface="Arial"/>
                          <a:ea typeface="Times New Roman"/>
                          <a:cs typeface="Times New Roman"/>
                        </a:rPr>
                        <a:t>Saskatchewan </a:t>
                      </a:r>
                      <a:endParaRPr lang="en-CA" sz="8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235.6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12.3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314.0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11.1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430.7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13.1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311.0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16.0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262.9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10.0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271.5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8.5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r>
              <a:tr h="195551">
                <a:tc>
                  <a:txBody>
                    <a:bodyPr/>
                    <a:lstStyle/>
                    <a:p>
                      <a:pPr>
                        <a:lnSpc>
                          <a:spcPct val="115000"/>
                        </a:lnSpc>
                        <a:spcBef>
                          <a:spcPts val="485"/>
                        </a:spcBef>
                        <a:spcAft>
                          <a:spcPts val="0"/>
                        </a:spcAft>
                      </a:pPr>
                      <a:r>
                        <a:rPr lang="en-CA" sz="800" dirty="0">
                          <a:solidFill>
                            <a:srgbClr val="000000"/>
                          </a:solidFill>
                          <a:latin typeface="Arial"/>
                          <a:ea typeface="Times New Roman"/>
                          <a:cs typeface="Times New Roman"/>
                        </a:rPr>
                        <a:t>Alberta </a:t>
                      </a:r>
                      <a:endParaRPr lang="en-CA" sz="8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18.7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1.0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11.8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0.4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20.8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0.6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8.3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0.4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14.3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0.5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14.4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0.5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r>
              <a:tr h="540131">
                <a:tc>
                  <a:txBody>
                    <a:bodyPr/>
                    <a:lstStyle/>
                    <a:p>
                      <a:pPr>
                        <a:lnSpc>
                          <a:spcPct val="115000"/>
                        </a:lnSpc>
                        <a:spcBef>
                          <a:spcPts val="485"/>
                        </a:spcBef>
                        <a:spcAft>
                          <a:spcPts val="0"/>
                        </a:spcAft>
                      </a:pPr>
                      <a:r>
                        <a:rPr lang="en-CA" sz="800" dirty="0">
                          <a:solidFill>
                            <a:srgbClr val="000000"/>
                          </a:solidFill>
                          <a:latin typeface="Arial"/>
                          <a:ea typeface="Times New Roman"/>
                          <a:cs typeface="Times New Roman"/>
                        </a:rPr>
                        <a:t>British Columbia </a:t>
                      </a:r>
                      <a:endParaRPr lang="en-CA" sz="8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344.2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18.0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470.6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16.6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435.4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13.3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217.1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11.2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341.3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13.0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493.7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15.5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r>
              <a:tr h="367841">
                <a:tc>
                  <a:txBody>
                    <a:bodyPr/>
                    <a:lstStyle/>
                    <a:p>
                      <a:pPr>
                        <a:lnSpc>
                          <a:spcPct val="115000"/>
                        </a:lnSpc>
                        <a:spcBef>
                          <a:spcPts val="485"/>
                        </a:spcBef>
                        <a:spcAft>
                          <a:spcPts val="0"/>
                        </a:spcAft>
                      </a:pPr>
                      <a:r>
                        <a:rPr lang="en-CA" sz="800" dirty="0">
                          <a:solidFill>
                            <a:srgbClr val="000000"/>
                          </a:solidFill>
                          <a:latin typeface="Arial"/>
                          <a:ea typeface="Times New Roman"/>
                          <a:cs typeface="Times New Roman"/>
                        </a:rPr>
                        <a:t>Yukon Territory </a:t>
                      </a:r>
                      <a:endParaRPr lang="en-CA" sz="8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106.4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5.6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144.7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5.1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134.0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4.1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90.9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4.7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149.6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5.7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256.3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8.0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r>
              <a:tr h="712419">
                <a:tc>
                  <a:txBody>
                    <a:bodyPr/>
                    <a:lstStyle/>
                    <a:p>
                      <a:pPr>
                        <a:lnSpc>
                          <a:spcPct val="115000"/>
                        </a:lnSpc>
                        <a:spcBef>
                          <a:spcPts val="485"/>
                        </a:spcBef>
                        <a:spcAft>
                          <a:spcPts val="0"/>
                        </a:spcAft>
                      </a:pPr>
                      <a:r>
                        <a:rPr lang="en-CA" sz="800" dirty="0">
                          <a:solidFill>
                            <a:srgbClr val="000000"/>
                          </a:solidFill>
                          <a:latin typeface="Arial"/>
                          <a:ea typeface="Times New Roman"/>
                          <a:cs typeface="Times New Roman"/>
                        </a:rPr>
                        <a:t>Northwest Territories </a:t>
                      </a:r>
                      <a:endParaRPr lang="en-CA" sz="8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176.2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9.2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193.7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6.8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147.7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4.5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44.1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2.3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84.7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3.2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83.0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2.6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r>
              <a:tr h="195551">
                <a:tc>
                  <a:txBody>
                    <a:bodyPr/>
                    <a:lstStyle/>
                    <a:p>
                      <a:pPr>
                        <a:lnSpc>
                          <a:spcPct val="115000"/>
                        </a:lnSpc>
                        <a:spcBef>
                          <a:spcPts val="485"/>
                        </a:spcBef>
                        <a:spcAft>
                          <a:spcPts val="0"/>
                        </a:spcAft>
                      </a:pPr>
                      <a:r>
                        <a:rPr lang="en-CA" sz="800" dirty="0">
                          <a:solidFill>
                            <a:srgbClr val="000000"/>
                          </a:solidFill>
                          <a:latin typeface="Arial"/>
                          <a:ea typeface="Times New Roman"/>
                          <a:cs typeface="Times New Roman"/>
                        </a:rPr>
                        <a:t>Nunavut </a:t>
                      </a:r>
                      <a:endParaRPr lang="en-CA" sz="8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210.6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11.0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338.0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11.9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432.6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13.2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187.6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9.6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263.8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10.1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322.8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10.1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r>
              <a:tr h="195551">
                <a:tc>
                  <a:txBody>
                    <a:bodyPr/>
                    <a:lstStyle/>
                    <a:p>
                      <a:pPr>
                        <a:lnSpc>
                          <a:spcPct val="115000"/>
                        </a:lnSpc>
                        <a:spcBef>
                          <a:spcPts val="485"/>
                        </a:spcBef>
                        <a:spcAft>
                          <a:spcPts val="0"/>
                        </a:spcAft>
                      </a:pPr>
                      <a:r>
                        <a:rPr lang="en-CA" sz="1200" dirty="0">
                          <a:solidFill>
                            <a:srgbClr val="000000"/>
                          </a:solidFill>
                          <a:latin typeface="Arial"/>
                          <a:ea typeface="Times New Roman"/>
                          <a:cs typeface="Times New Roman"/>
                        </a:rPr>
                        <a:t>Total </a:t>
                      </a:r>
                      <a:endParaRPr lang="en-CA" sz="12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1,911.5</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100.0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2,830.8</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100.0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3,279.5</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100.0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1,944.4</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100.0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2,625.0</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100.0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3,188.0</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100.0 </a:t>
                      </a:r>
                      <a:endParaRPr lang="en-CA" sz="14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r>
              <a:tr h="350970">
                <a:tc gridSpan="13">
                  <a:txBody>
                    <a:bodyPr/>
                    <a:lstStyle/>
                    <a:p>
                      <a:pPr>
                        <a:lnSpc>
                          <a:spcPct val="115000"/>
                        </a:lnSpc>
                        <a:spcBef>
                          <a:spcPts val="485"/>
                        </a:spcBef>
                        <a:spcAft>
                          <a:spcPts val="0"/>
                        </a:spcAft>
                      </a:pPr>
                      <a:endParaRPr lang="en-CA" sz="800" dirty="0">
                        <a:latin typeface="Calibri"/>
                        <a:ea typeface="Calibri"/>
                        <a:cs typeface="Times New Roman"/>
                      </a:endParaRPr>
                    </a:p>
                  </a:txBody>
                  <a:tcPr marL="45909" marR="7099" marT="7099" marB="7099"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r>
            </a:tbl>
          </a:graphicData>
        </a:graphic>
      </p:graphicFrame>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CA" dirty="0" smtClean="0"/>
              <a:t>Agenda</a:t>
            </a:r>
            <a:endParaRPr lang="en-CA" dirty="0"/>
          </a:p>
        </p:txBody>
      </p:sp>
      <p:sp>
        <p:nvSpPr>
          <p:cNvPr id="156675" name="Content Placeholder 2"/>
          <p:cNvSpPr>
            <a:spLocks noGrp="1"/>
          </p:cNvSpPr>
          <p:nvPr>
            <p:ph idx="1"/>
          </p:nvPr>
        </p:nvSpPr>
        <p:spPr/>
        <p:txBody>
          <a:bodyPr/>
          <a:lstStyle/>
          <a:p>
            <a:r>
              <a:rPr lang="en-CA" smtClean="0"/>
              <a:t>Chart Analysis</a:t>
            </a:r>
          </a:p>
          <a:p>
            <a:r>
              <a:rPr lang="en-CA" smtClean="0"/>
              <a:t>History</a:t>
            </a:r>
          </a:p>
          <a:p>
            <a:r>
              <a:rPr lang="en-CA" smtClean="0"/>
              <a:t>Overview</a:t>
            </a:r>
          </a:p>
          <a:p>
            <a:r>
              <a:rPr lang="en-CA" smtClean="0"/>
              <a:t>Current Issues</a:t>
            </a:r>
          </a:p>
          <a:p>
            <a:r>
              <a:rPr lang="en-CA" smtClean="0"/>
              <a:t>Management</a:t>
            </a:r>
          </a:p>
          <a:p>
            <a:r>
              <a:rPr lang="en-CA" smtClean="0"/>
              <a:t>Financial Statement Analysis</a:t>
            </a:r>
          </a:p>
          <a:p>
            <a:endParaRPr lang="en-CA" smtClean="0"/>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315913"/>
            <a:ext cx="8229600" cy="1600201"/>
          </a:xfrm>
        </p:spPr>
        <p:txBody>
          <a:bodyPr/>
          <a:lstStyle/>
          <a:p>
            <a:pPr fontAlgn="auto">
              <a:spcAft>
                <a:spcPts val="0"/>
              </a:spcAft>
              <a:defRPr/>
            </a:pPr>
            <a:r>
              <a:rPr lang="en-CA" dirty="0" smtClean="0"/>
              <a:t>Chart Analysis</a:t>
            </a:r>
            <a:endParaRPr lang="en-CA" dirty="0"/>
          </a:p>
        </p:txBody>
      </p:sp>
      <p:pic>
        <p:nvPicPr>
          <p:cNvPr id="157699" name="Content Placeholder 3" descr="Stock_Market_traders_market_maker_pic.jpg"/>
          <p:cNvPicPr>
            <a:picLocks noGrp="1" noChangeAspect="1"/>
          </p:cNvPicPr>
          <p:nvPr>
            <p:ph idx="1"/>
          </p:nvPr>
        </p:nvPicPr>
        <p:blipFill>
          <a:blip r:embed="rId3" cstate="print"/>
          <a:srcRect/>
          <a:stretch>
            <a:fillRect/>
          </a:stretch>
        </p:blipFill>
        <p:spPr>
          <a:xfrm>
            <a:off x="1116013" y="1677988"/>
            <a:ext cx="6305550" cy="4981575"/>
          </a:xfrm>
        </p:spPr>
      </p:pic>
      <p:sp>
        <p:nvSpPr>
          <p:cNvPr id="5" name="Right Arrow 4"/>
          <p:cNvSpPr/>
          <p:nvPr/>
        </p:nvSpPr>
        <p:spPr>
          <a:xfrm rot="19470690">
            <a:off x="-260350" y="2490788"/>
            <a:ext cx="5430838" cy="719137"/>
          </a:xfrm>
          <a:prstGeom prst="rightArrow">
            <a:avLst/>
          </a:prstGeom>
          <a:solidFill>
            <a:srgbClr val="FF0000"/>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CA" dirty="0" smtClean="0"/>
              <a:t>1 Year return</a:t>
            </a:r>
            <a:endParaRPr lang="en-CA" dirty="0"/>
          </a:p>
        </p:txBody>
      </p:sp>
      <p:pic>
        <p:nvPicPr>
          <p:cNvPr id="158723" name="Content Placeholder 3" descr="1 year.jpg"/>
          <p:cNvPicPr>
            <a:picLocks noGrp="1" noChangeAspect="1"/>
          </p:cNvPicPr>
          <p:nvPr>
            <p:ph idx="1"/>
          </p:nvPr>
        </p:nvPicPr>
        <p:blipFill>
          <a:blip r:embed="rId3" cstate="print"/>
          <a:srcRect/>
          <a:stretch>
            <a:fillRect/>
          </a:stretch>
        </p:blipFill>
        <p:spPr>
          <a:xfrm>
            <a:off x="1258888" y="1844675"/>
            <a:ext cx="6721475" cy="4105275"/>
          </a:xfrm>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CA" dirty="0" smtClean="0"/>
              <a:t>1 Year </a:t>
            </a:r>
            <a:r>
              <a:rPr lang="en-CA" dirty="0" err="1" smtClean="0"/>
              <a:t>vs</a:t>
            </a:r>
            <a:r>
              <a:rPr lang="en-CA" dirty="0" smtClean="0"/>
              <a:t> TSX</a:t>
            </a:r>
            <a:endParaRPr lang="en-CA" dirty="0"/>
          </a:p>
        </p:txBody>
      </p:sp>
      <p:pic>
        <p:nvPicPr>
          <p:cNvPr id="159747" name="Content Placeholder 3" descr="1 year vs tsx.jpg"/>
          <p:cNvPicPr>
            <a:picLocks noGrp="1" noChangeAspect="1"/>
          </p:cNvPicPr>
          <p:nvPr>
            <p:ph idx="1"/>
          </p:nvPr>
        </p:nvPicPr>
        <p:blipFill>
          <a:blip r:embed="rId3" cstate="print"/>
          <a:srcRect/>
          <a:stretch>
            <a:fillRect/>
          </a:stretch>
        </p:blipFill>
        <p:spPr>
          <a:xfrm>
            <a:off x="1331913" y="1844675"/>
            <a:ext cx="6719887" cy="4105275"/>
          </a:xfrm>
        </p:spPr>
      </p:pic>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CA" dirty="0" smtClean="0"/>
              <a:t>5 Year </a:t>
            </a:r>
            <a:r>
              <a:rPr lang="en-CA" dirty="0" err="1" smtClean="0"/>
              <a:t>vs</a:t>
            </a:r>
            <a:r>
              <a:rPr lang="en-CA" dirty="0" smtClean="0"/>
              <a:t> TSX</a:t>
            </a:r>
            <a:endParaRPr lang="en-CA" dirty="0"/>
          </a:p>
        </p:txBody>
      </p:sp>
      <p:pic>
        <p:nvPicPr>
          <p:cNvPr id="160771" name="Picture 4" descr="5 year vs tsx.jpg"/>
          <p:cNvPicPr>
            <a:picLocks noChangeAspect="1"/>
          </p:cNvPicPr>
          <p:nvPr/>
        </p:nvPicPr>
        <p:blipFill>
          <a:blip r:embed="rId3" cstate="print"/>
          <a:srcRect/>
          <a:stretch>
            <a:fillRect/>
          </a:stretch>
        </p:blipFill>
        <p:spPr bwMode="auto">
          <a:xfrm>
            <a:off x="1187450" y="1844675"/>
            <a:ext cx="7097713" cy="4321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CA" dirty="0" smtClean="0"/>
              <a:t>5 Year </a:t>
            </a:r>
            <a:r>
              <a:rPr lang="en-CA" dirty="0" err="1" smtClean="0"/>
              <a:t>vs</a:t>
            </a:r>
            <a:r>
              <a:rPr lang="en-CA" dirty="0" smtClean="0"/>
              <a:t> TTMN</a:t>
            </a:r>
            <a:endParaRPr lang="en-CA" dirty="0"/>
          </a:p>
        </p:txBody>
      </p:sp>
      <p:pic>
        <p:nvPicPr>
          <p:cNvPr id="161795" name="Content Placeholder 3" descr="5 year vs ttmn.jpg"/>
          <p:cNvPicPr>
            <a:picLocks noGrp="1" noChangeAspect="1"/>
          </p:cNvPicPr>
          <p:nvPr>
            <p:ph idx="1"/>
          </p:nvPr>
        </p:nvPicPr>
        <p:blipFill>
          <a:blip r:embed="rId3" cstate="print"/>
          <a:srcRect/>
          <a:stretch>
            <a:fillRect/>
          </a:stretch>
        </p:blipFill>
        <p:spPr>
          <a:xfrm>
            <a:off x="1042988" y="1844675"/>
            <a:ext cx="7305675" cy="4321175"/>
          </a:xfrm>
        </p:spPr>
      </p:pic>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CA" dirty="0" smtClean="0"/>
              <a:t>5 Year </a:t>
            </a:r>
            <a:r>
              <a:rPr lang="en-CA" dirty="0" err="1" smtClean="0"/>
              <a:t>vs</a:t>
            </a:r>
            <a:r>
              <a:rPr lang="en-CA" dirty="0" smtClean="0"/>
              <a:t> Spot Price of Uranium</a:t>
            </a:r>
            <a:endParaRPr lang="en-CA" dirty="0"/>
          </a:p>
        </p:txBody>
      </p:sp>
      <p:pic>
        <p:nvPicPr>
          <p:cNvPr id="162819" name="Content Placeholder 3" descr="5 year vs uranium.jpg"/>
          <p:cNvPicPr>
            <a:picLocks noGrp="1" noChangeAspect="1"/>
          </p:cNvPicPr>
          <p:nvPr>
            <p:ph idx="1"/>
          </p:nvPr>
        </p:nvPicPr>
        <p:blipFill>
          <a:blip r:embed="rId3" cstate="print"/>
          <a:srcRect/>
          <a:stretch>
            <a:fillRect/>
          </a:stretch>
        </p:blipFill>
        <p:spPr>
          <a:xfrm>
            <a:off x="1042988" y="1844675"/>
            <a:ext cx="6961187" cy="4176713"/>
          </a:xfrm>
        </p:spPr>
      </p:pic>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171450"/>
            <a:ext cx="8229600" cy="1600200"/>
          </a:xfrm>
        </p:spPr>
        <p:txBody>
          <a:bodyPr/>
          <a:lstStyle/>
          <a:p>
            <a:pPr fontAlgn="auto">
              <a:spcAft>
                <a:spcPts val="0"/>
              </a:spcAft>
              <a:defRPr/>
            </a:pPr>
            <a:r>
              <a:rPr lang="en-CA" dirty="0" smtClean="0"/>
              <a:t>50 and 200</a:t>
            </a:r>
            <a:endParaRPr lang="en-CA" dirty="0"/>
          </a:p>
        </p:txBody>
      </p:sp>
      <p:pic>
        <p:nvPicPr>
          <p:cNvPr id="163843" name="Content Placeholder 3" descr="50 yr vs 200 yr (real).jpg"/>
          <p:cNvPicPr>
            <a:picLocks noGrp="1" noChangeAspect="1"/>
          </p:cNvPicPr>
          <p:nvPr>
            <p:ph idx="1"/>
          </p:nvPr>
        </p:nvPicPr>
        <p:blipFill>
          <a:blip r:embed="rId3" cstate="print"/>
          <a:srcRect/>
          <a:stretch>
            <a:fillRect/>
          </a:stretch>
        </p:blipFill>
        <p:spPr>
          <a:xfrm>
            <a:off x="1624013" y="2078038"/>
            <a:ext cx="5895975" cy="3571875"/>
          </a:xfrm>
        </p:spPr>
      </p:pic>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171450"/>
            <a:ext cx="8229600" cy="1600200"/>
          </a:xfrm>
        </p:spPr>
        <p:txBody>
          <a:bodyPr/>
          <a:lstStyle/>
          <a:p>
            <a:pPr fontAlgn="auto">
              <a:spcAft>
                <a:spcPts val="0"/>
              </a:spcAft>
              <a:defRPr/>
            </a:pPr>
            <a:r>
              <a:rPr lang="en-CA" dirty="0" smtClean="0"/>
              <a:t>50 and 100</a:t>
            </a:r>
            <a:endParaRPr lang="en-CA" dirty="0"/>
          </a:p>
        </p:txBody>
      </p:sp>
      <p:pic>
        <p:nvPicPr>
          <p:cNvPr id="164867" name="Content Placeholder 3" descr="50 yr vs 200 yr.jpg"/>
          <p:cNvPicPr>
            <a:picLocks noGrp="1" noChangeAspect="1"/>
          </p:cNvPicPr>
          <p:nvPr>
            <p:ph idx="1"/>
          </p:nvPr>
        </p:nvPicPr>
        <p:blipFill>
          <a:blip r:embed="rId3" cstate="print"/>
          <a:srcRect/>
          <a:stretch>
            <a:fillRect/>
          </a:stretch>
        </p:blipFill>
        <p:spPr>
          <a:xfrm>
            <a:off x="755650" y="1484313"/>
            <a:ext cx="7777163" cy="4727575"/>
          </a:xfrm>
        </p:spPr>
      </p:pic>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242888"/>
            <a:ext cx="8229600" cy="1600201"/>
          </a:xfrm>
        </p:spPr>
        <p:txBody>
          <a:bodyPr/>
          <a:lstStyle/>
          <a:p>
            <a:pPr fontAlgn="auto">
              <a:spcAft>
                <a:spcPts val="0"/>
              </a:spcAft>
              <a:defRPr/>
            </a:pPr>
            <a:r>
              <a:rPr lang="en-CA" dirty="0" smtClean="0"/>
              <a:t>10 and 20</a:t>
            </a:r>
            <a:endParaRPr lang="en-CA" dirty="0"/>
          </a:p>
        </p:txBody>
      </p:sp>
      <p:pic>
        <p:nvPicPr>
          <p:cNvPr id="165891" name="Content Placeholder 3" descr="10 vs 20 (3month).jpg"/>
          <p:cNvPicPr>
            <a:picLocks noGrp="1" noChangeAspect="1"/>
          </p:cNvPicPr>
          <p:nvPr>
            <p:ph idx="1"/>
          </p:nvPr>
        </p:nvPicPr>
        <p:blipFill>
          <a:blip r:embed="rId3" cstate="print"/>
          <a:srcRect/>
          <a:stretch>
            <a:fillRect/>
          </a:stretch>
        </p:blipFill>
        <p:spPr>
          <a:xfrm>
            <a:off x="395288" y="1412875"/>
            <a:ext cx="8128000" cy="4968875"/>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p:txBody>
          <a:bodyPr/>
          <a:lstStyle/>
          <a:p>
            <a:pPr fontAlgn="auto">
              <a:spcAft>
                <a:spcPts val="0"/>
              </a:spcAft>
              <a:defRPr/>
            </a:pPr>
            <a:endParaRPr lang="en-CA" smtClean="0"/>
          </a:p>
        </p:txBody>
      </p:sp>
      <p:graphicFrame>
        <p:nvGraphicFramePr>
          <p:cNvPr id="4" name="Content Placeholder 3"/>
          <p:cNvGraphicFramePr>
            <a:graphicFrameLocks noGrp="1"/>
          </p:cNvGraphicFramePr>
          <p:nvPr>
            <p:ph idx="1"/>
          </p:nvPr>
        </p:nvGraphicFramePr>
        <p:xfrm>
          <a:off x="250825" y="125413"/>
          <a:ext cx="8712970" cy="6732594"/>
        </p:xfrm>
        <a:graphic>
          <a:graphicData uri="http://schemas.openxmlformats.org/drawingml/2006/table">
            <a:tbl>
              <a:tblPr/>
              <a:tblGrid>
                <a:gridCol w="1244710"/>
                <a:gridCol w="1244710"/>
                <a:gridCol w="1244710"/>
                <a:gridCol w="1244710"/>
                <a:gridCol w="1244710"/>
                <a:gridCol w="1244710"/>
                <a:gridCol w="1244710"/>
              </a:tblGrid>
              <a:tr h="635213">
                <a:tc gridSpan="7">
                  <a:txBody>
                    <a:bodyPr/>
                    <a:lstStyle/>
                    <a:p>
                      <a:pPr algn="ctr">
                        <a:lnSpc>
                          <a:spcPct val="100000"/>
                        </a:lnSpc>
                        <a:spcBef>
                          <a:spcPts val="485"/>
                        </a:spcBef>
                        <a:spcAft>
                          <a:spcPts val="0"/>
                        </a:spcAft>
                      </a:pPr>
                      <a:r>
                        <a:rPr lang="en-CA" sz="1400" dirty="0">
                          <a:solidFill>
                            <a:srgbClr val="000000"/>
                          </a:solidFill>
                          <a:latin typeface="Arial"/>
                          <a:ea typeface="Times New Roman"/>
                          <a:cs typeface="Times New Roman"/>
                        </a:rPr>
                        <a:t>EXPLORATION PLUS DEPOSIT APPRAISAL EXPENDITURES,1 BY PROVINCE AND TERRITORY, BY MINERAL COMMODITY SOUGHT, 2010p</a:t>
                      </a:r>
                      <a:endParaRPr lang="en-CA" sz="1400" dirty="0">
                        <a:latin typeface="Calibri"/>
                        <a:ea typeface="Calibri"/>
                        <a:cs typeface="Times New Roman"/>
                      </a:endParaRPr>
                    </a:p>
                  </a:txBody>
                  <a:tcPr marL="952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EEEEDD"/>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r>
              <a:tr h="337812">
                <a:tc>
                  <a:txBody>
                    <a:bodyPr/>
                    <a:lstStyle/>
                    <a:p>
                      <a:pPr algn="ctr">
                        <a:lnSpc>
                          <a:spcPct val="100000"/>
                        </a:lnSpc>
                        <a:spcBef>
                          <a:spcPts val="485"/>
                        </a:spcBef>
                        <a:spcAft>
                          <a:spcPts val="0"/>
                        </a:spcAft>
                      </a:pPr>
                      <a:r>
                        <a:rPr lang="en-CA" sz="1400" dirty="0">
                          <a:solidFill>
                            <a:srgbClr val="000000"/>
                          </a:solidFill>
                          <a:latin typeface="Arial"/>
                          <a:ea typeface="Times New Roman"/>
                          <a:cs typeface="Times New Roman"/>
                        </a:rPr>
                        <a:t>Province/Territory</a:t>
                      </a:r>
                      <a:endParaRPr lang="en-CA" sz="1400" dirty="0">
                        <a:latin typeface="Calibri"/>
                        <a:ea typeface="Calibri"/>
                        <a:cs typeface="Times New Roman"/>
                      </a:endParaRPr>
                    </a:p>
                  </a:txBody>
                  <a:tcPr marL="952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EEEEDD"/>
                    </a:solidFill>
                  </a:tcPr>
                </a:tc>
                <a:tc>
                  <a:txBody>
                    <a:bodyPr/>
                    <a:lstStyle/>
                    <a:p>
                      <a:pPr algn="ctr">
                        <a:lnSpc>
                          <a:spcPct val="100000"/>
                        </a:lnSpc>
                        <a:spcBef>
                          <a:spcPts val="485"/>
                        </a:spcBef>
                        <a:spcAft>
                          <a:spcPts val="0"/>
                        </a:spcAft>
                      </a:pPr>
                      <a:r>
                        <a:rPr lang="en-CA" sz="1400" dirty="0">
                          <a:solidFill>
                            <a:srgbClr val="000000"/>
                          </a:solidFill>
                          <a:latin typeface="Arial"/>
                          <a:ea typeface="Times New Roman"/>
                          <a:cs typeface="Times New Roman"/>
                        </a:rPr>
                        <a:t>Base Metals </a:t>
                      </a:r>
                      <a:endParaRPr lang="en-CA" sz="1400" dirty="0">
                        <a:latin typeface="Calibri"/>
                        <a:ea typeface="Calibri"/>
                        <a:cs typeface="Times New Roman"/>
                      </a:endParaRPr>
                    </a:p>
                  </a:txBody>
                  <a:tcPr marL="952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EEEEDD"/>
                    </a:solidFill>
                  </a:tcPr>
                </a:tc>
                <a:tc>
                  <a:txBody>
                    <a:bodyPr/>
                    <a:lstStyle/>
                    <a:p>
                      <a:pPr algn="ctr">
                        <a:lnSpc>
                          <a:spcPct val="100000"/>
                        </a:lnSpc>
                        <a:spcBef>
                          <a:spcPts val="485"/>
                        </a:spcBef>
                        <a:spcAft>
                          <a:spcPts val="0"/>
                        </a:spcAft>
                      </a:pPr>
                      <a:r>
                        <a:rPr lang="en-CA" sz="1400" dirty="0">
                          <a:solidFill>
                            <a:srgbClr val="000000"/>
                          </a:solidFill>
                          <a:latin typeface="Arial"/>
                          <a:ea typeface="Times New Roman"/>
                          <a:cs typeface="Times New Roman"/>
                        </a:rPr>
                        <a:t>Precious Metals </a:t>
                      </a:r>
                      <a:endParaRPr lang="en-CA" sz="1400" dirty="0">
                        <a:latin typeface="Calibri"/>
                        <a:ea typeface="Calibri"/>
                        <a:cs typeface="Times New Roman"/>
                      </a:endParaRPr>
                    </a:p>
                  </a:txBody>
                  <a:tcPr marL="952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EEEEDD"/>
                    </a:solidFill>
                  </a:tcPr>
                </a:tc>
                <a:tc>
                  <a:txBody>
                    <a:bodyPr/>
                    <a:lstStyle/>
                    <a:p>
                      <a:pPr algn="ctr">
                        <a:lnSpc>
                          <a:spcPct val="100000"/>
                        </a:lnSpc>
                        <a:spcBef>
                          <a:spcPts val="485"/>
                        </a:spcBef>
                        <a:spcAft>
                          <a:spcPts val="0"/>
                        </a:spcAft>
                      </a:pPr>
                      <a:r>
                        <a:rPr lang="en-CA" sz="1400" dirty="0">
                          <a:solidFill>
                            <a:srgbClr val="000000"/>
                          </a:solidFill>
                          <a:latin typeface="Arial"/>
                          <a:ea typeface="Times New Roman"/>
                          <a:cs typeface="Times New Roman"/>
                        </a:rPr>
                        <a:t>Uranium </a:t>
                      </a:r>
                      <a:endParaRPr lang="en-CA" sz="1400" dirty="0">
                        <a:latin typeface="Calibri"/>
                        <a:ea typeface="Calibri"/>
                        <a:cs typeface="Times New Roman"/>
                      </a:endParaRPr>
                    </a:p>
                  </a:txBody>
                  <a:tcPr marL="952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EEEEDD"/>
                    </a:solidFill>
                  </a:tcPr>
                </a:tc>
                <a:tc>
                  <a:txBody>
                    <a:bodyPr/>
                    <a:lstStyle/>
                    <a:p>
                      <a:pPr algn="ctr">
                        <a:lnSpc>
                          <a:spcPct val="100000"/>
                        </a:lnSpc>
                        <a:spcBef>
                          <a:spcPts val="485"/>
                        </a:spcBef>
                        <a:spcAft>
                          <a:spcPts val="0"/>
                        </a:spcAft>
                      </a:pPr>
                      <a:r>
                        <a:rPr lang="en-CA" sz="1400" dirty="0">
                          <a:solidFill>
                            <a:srgbClr val="000000"/>
                          </a:solidFill>
                          <a:latin typeface="Arial"/>
                          <a:ea typeface="Times New Roman"/>
                          <a:cs typeface="Times New Roman"/>
                        </a:rPr>
                        <a:t>Diamonds </a:t>
                      </a:r>
                      <a:endParaRPr lang="en-CA" sz="1400" dirty="0">
                        <a:latin typeface="Calibri"/>
                        <a:ea typeface="Calibri"/>
                        <a:cs typeface="Times New Roman"/>
                      </a:endParaRPr>
                    </a:p>
                  </a:txBody>
                  <a:tcPr marL="952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EEEEDD"/>
                    </a:solidFill>
                  </a:tcPr>
                </a:tc>
                <a:tc>
                  <a:txBody>
                    <a:bodyPr/>
                    <a:lstStyle/>
                    <a:p>
                      <a:pPr algn="ctr">
                        <a:lnSpc>
                          <a:spcPct val="100000"/>
                        </a:lnSpc>
                        <a:spcBef>
                          <a:spcPts val="485"/>
                        </a:spcBef>
                        <a:spcAft>
                          <a:spcPts val="0"/>
                        </a:spcAft>
                      </a:pPr>
                      <a:r>
                        <a:rPr lang="en-CA" sz="1400" dirty="0">
                          <a:solidFill>
                            <a:srgbClr val="000000"/>
                          </a:solidFill>
                          <a:latin typeface="Arial"/>
                          <a:ea typeface="Times New Roman"/>
                          <a:cs typeface="Times New Roman"/>
                        </a:rPr>
                        <a:t>Others2 </a:t>
                      </a:r>
                      <a:endParaRPr lang="en-CA" sz="1400" dirty="0">
                        <a:latin typeface="Calibri"/>
                        <a:ea typeface="Calibri"/>
                        <a:cs typeface="Times New Roman"/>
                      </a:endParaRPr>
                    </a:p>
                  </a:txBody>
                  <a:tcPr marL="952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EEEEDD"/>
                    </a:solidFill>
                  </a:tcPr>
                </a:tc>
                <a:tc>
                  <a:txBody>
                    <a:bodyPr/>
                    <a:lstStyle/>
                    <a:p>
                      <a:pPr algn="ctr">
                        <a:lnSpc>
                          <a:spcPct val="100000"/>
                        </a:lnSpc>
                        <a:spcBef>
                          <a:spcPts val="485"/>
                        </a:spcBef>
                        <a:spcAft>
                          <a:spcPts val="0"/>
                        </a:spcAft>
                      </a:pPr>
                      <a:r>
                        <a:rPr lang="en-CA" sz="1400" dirty="0">
                          <a:solidFill>
                            <a:srgbClr val="000000"/>
                          </a:solidFill>
                          <a:latin typeface="Arial"/>
                          <a:ea typeface="Times New Roman"/>
                          <a:cs typeface="Times New Roman"/>
                        </a:rPr>
                        <a:t>Total </a:t>
                      </a:r>
                      <a:endParaRPr lang="en-CA" sz="1400" dirty="0">
                        <a:latin typeface="Calibri"/>
                        <a:ea typeface="Calibri"/>
                        <a:cs typeface="Times New Roman"/>
                      </a:endParaRPr>
                    </a:p>
                  </a:txBody>
                  <a:tcPr marL="952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EEEEDD"/>
                    </a:solidFill>
                  </a:tcPr>
                </a:tc>
              </a:tr>
              <a:tr h="449337">
                <a:tc>
                  <a:txBody>
                    <a:bodyPr/>
                    <a:lstStyle/>
                    <a:p>
                      <a:pPr>
                        <a:lnSpc>
                          <a:spcPct val="100000"/>
                        </a:lnSpc>
                      </a:pPr>
                      <a:endParaRPr lang="en-CA" sz="1400" dirty="0">
                        <a:latin typeface="Calibri"/>
                      </a:endParaRPr>
                    </a:p>
                  </a:txBody>
                  <a:tcPr marL="952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EEEEDD"/>
                    </a:solidFill>
                  </a:tcPr>
                </a:tc>
                <a:tc gridSpan="6">
                  <a:txBody>
                    <a:bodyPr/>
                    <a:lstStyle/>
                    <a:p>
                      <a:pPr algn="ctr">
                        <a:lnSpc>
                          <a:spcPct val="100000"/>
                        </a:lnSpc>
                        <a:spcBef>
                          <a:spcPts val="485"/>
                        </a:spcBef>
                        <a:spcAft>
                          <a:spcPts val="0"/>
                        </a:spcAft>
                      </a:pPr>
                      <a:r>
                        <a:rPr lang="en-CA" sz="1400" dirty="0">
                          <a:solidFill>
                            <a:srgbClr val="000000"/>
                          </a:solidFill>
                          <a:latin typeface="Arial"/>
                          <a:ea typeface="Times New Roman"/>
                          <a:cs typeface="Times New Roman"/>
                        </a:rPr>
                        <a:t>($ </a:t>
                      </a:r>
                      <a:r>
                        <a:rPr lang="en-CA" sz="1400" dirty="0" smtClean="0">
                          <a:solidFill>
                            <a:srgbClr val="000000"/>
                          </a:solidFill>
                          <a:latin typeface="Arial"/>
                          <a:ea typeface="Times New Roman"/>
                          <a:cs typeface="Times New Roman"/>
                        </a:rPr>
                        <a:t>M) </a:t>
                      </a:r>
                      <a:endParaRPr lang="en-CA" sz="1400" dirty="0">
                        <a:latin typeface="Calibri"/>
                        <a:ea typeface="Calibri"/>
                        <a:cs typeface="Times New Roman"/>
                      </a:endParaRPr>
                    </a:p>
                  </a:txBody>
                  <a:tcPr marL="952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EEEEDD"/>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r>
              <a:tr h="635213">
                <a:tc>
                  <a:txBody>
                    <a:bodyPr/>
                    <a:lstStyle/>
                    <a:p>
                      <a:pPr>
                        <a:lnSpc>
                          <a:spcPct val="100000"/>
                        </a:lnSpc>
                        <a:spcBef>
                          <a:spcPts val="485"/>
                        </a:spcBef>
                        <a:spcAft>
                          <a:spcPts val="0"/>
                        </a:spcAft>
                      </a:pPr>
                      <a:r>
                        <a:rPr lang="en-CA" sz="1400" dirty="0">
                          <a:solidFill>
                            <a:srgbClr val="000000"/>
                          </a:solidFill>
                          <a:latin typeface="Arial"/>
                          <a:ea typeface="Times New Roman"/>
                          <a:cs typeface="Times New Roman"/>
                        </a:rPr>
                        <a:t>Newfoundland and Labrador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00000"/>
                        </a:lnSpc>
                        <a:spcBef>
                          <a:spcPts val="485"/>
                        </a:spcBef>
                        <a:spcAft>
                          <a:spcPts val="0"/>
                        </a:spcAft>
                      </a:pPr>
                      <a:r>
                        <a:rPr lang="en-CA" sz="1400" dirty="0">
                          <a:solidFill>
                            <a:srgbClr val="000000"/>
                          </a:solidFill>
                          <a:latin typeface="Arial"/>
                          <a:ea typeface="Times New Roman"/>
                          <a:cs typeface="Times New Roman"/>
                        </a:rPr>
                        <a:t>45.0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00000"/>
                        </a:lnSpc>
                        <a:spcBef>
                          <a:spcPts val="485"/>
                        </a:spcBef>
                        <a:spcAft>
                          <a:spcPts val="0"/>
                        </a:spcAft>
                      </a:pPr>
                      <a:r>
                        <a:rPr lang="en-CA" sz="1400" dirty="0">
                          <a:solidFill>
                            <a:srgbClr val="000000"/>
                          </a:solidFill>
                          <a:latin typeface="Arial"/>
                          <a:ea typeface="Times New Roman"/>
                          <a:cs typeface="Times New Roman"/>
                        </a:rPr>
                        <a:t>14.4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00000"/>
                        </a:lnSpc>
                        <a:spcBef>
                          <a:spcPts val="485"/>
                        </a:spcBef>
                        <a:spcAft>
                          <a:spcPts val="0"/>
                        </a:spcAft>
                      </a:pPr>
                      <a:r>
                        <a:rPr lang="en-CA" sz="1400" dirty="0">
                          <a:solidFill>
                            <a:srgbClr val="000000"/>
                          </a:solidFill>
                          <a:latin typeface="Arial"/>
                          <a:ea typeface="Times New Roman"/>
                          <a:cs typeface="Times New Roman"/>
                        </a:rPr>
                        <a:t>3.2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00000"/>
                        </a:lnSpc>
                        <a:spcBef>
                          <a:spcPts val="485"/>
                        </a:spcBef>
                        <a:spcAft>
                          <a:spcPts val="0"/>
                        </a:spcAft>
                      </a:pPr>
                      <a:r>
                        <a:rPr lang="en-CA" sz="1400" dirty="0">
                          <a:solidFill>
                            <a:srgbClr val="000000"/>
                          </a:solidFill>
                          <a:latin typeface="Arial"/>
                          <a:ea typeface="Times New Roman"/>
                          <a:cs typeface="Times New Roman"/>
                        </a:rPr>
                        <a:t>-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00000"/>
                        </a:lnSpc>
                        <a:spcBef>
                          <a:spcPts val="485"/>
                        </a:spcBef>
                        <a:spcAft>
                          <a:spcPts val="0"/>
                        </a:spcAft>
                      </a:pPr>
                      <a:r>
                        <a:rPr lang="en-CA" sz="1400" dirty="0">
                          <a:solidFill>
                            <a:srgbClr val="000000"/>
                          </a:solidFill>
                          <a:latin typeface="Arial"/>
                          <a:ea typeface="Times New Roman"/>
                          <a:cs typeface="Times New Roman"/>
                        </a:rPr>
                        <a:t>46.7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00000"/>
                        </a:lnSpc>
                        <a:spcBef>
                          <a:spcPts val="485"/>
                        </a:spcBef>
                        <a:spcAft>
                          <a:spcPts val="0"/>
                        </a:spcAft>
                      </a:pPr>
                      <a:r>
                        <a:rPr lang="en-CA" sz="1400" dirty="0">
                          <a:solidFill>
                            <a:srgbClr val="000000"/>
                          </a:solidFill>
                          <a:latin typeface="Arial"/>
                          <a:ea typeface="Times New Roman"/>
                          <a:cs typeface="Times New Roman"/>
                        </a:rPr>
                        <a:t>109.3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r>
              <a:tr h="337812">
                <a:tc>
                  <a:txBody>
                    <a:bodyPr/>
                    <a:lstStyle/>
                    <a:p>
                      <a:pPr>
                        <a:lnSpc>
                          <a:spcPct val="100000"/>
                        </a:lnSpc>
                        <a:spcBef>
                          <a:spcPts val="485"/>
                        </a:spcBef>
                        <a:spcAft>
                          <a:spcPts val="0"/>
                        </a:spcAft>
                      </a:pPr>
                      <a:r>
                        <a:rPr lang="en-CA" sz="1400" dirty="0">
                          <a:solidFill>
                            <a:srgbClr val="000000"/>
                          </a:solidFill>
                          <a:latin typeface="Arial"/>
                          <a:ea typeface="Times New Roman"/>
                          <a:cs typeface="Times New Roman"/>
                        </a:rPr>
                        <a:t>Nova Scotia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00000"/>
                        </a:lnSpc>
                        <a:spcBef>
                          <a:spcPts val="485"/>
                        </a:spcBef>
                        <a:spcAft>
                          <a:spcPts val="0"/>
                        </a:spcAft>
                      </a:pPr>
                      <a:r>
                        <a:rPr lang="en-CA" sz="1400" dirty="0">
                          <a:solidFill>
                            <a:srgbClr val="000000"/>
                          </a:solidFill>
                          <a:latin typeface="Arial"/>
                          <a:ea typeface="Times New Roman"/>
                          <a:cs typeface="Times New Roman"/>
                        </a:rPr>
                        <a:t>1.5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00000"/>
                        </a:lnSpc>
                        <a:spcBef>
                          <a:spcPts val="485"/>
                        </a:spcBef>
                        <a:spcAft>
                          <a:spcPts val="0"/>
                        </a:spcAft>
                      </a:pPr>
                      <a:r>
                        <a:rPr lang="en-CA" sz="1400" dirty="0">
                          <a:solidFill>
                            <a:srgbClr val="000000"/>
                          </a:solidFill>
                          <a:latin typeface="Arial"/>
                          <a:ea typeface="Times New Roman"/>
                          <a:cs typeface="Times New Roman"/>
                        </a:rPr>
                        <a:t>10.0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00000"/>
                        </a:lnSpc>
                        <a:spcBef>
                          <a:spcPts val="485"/>
                        </a:spcBef>
                        <a:spcAft>
                          <a:spcPts val="0"/>
                        </a:spcAft>
                      </a:pPr>
                      <a:r>
                        <a:rPr lang="en-CA" sz="1400" dirty="0">
                          <a:solidFill>
                            <a:srgbClr val="000000"/>
                          </a:solidFill>
                          <a:latin typeface="Arial"/>
                          <a:ea typeface="Times New Roman"/>
                          <a:cs typeface="Times New Roman"/>
                        </a:rPr>
                        <a:t>-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00000"/>
                        </a:lnSpc>
                        <a:spcBef>
                          <a:spcPts val="485"/>
                        </a:spcBef>
                        <a:spcAft>
                          <a:spcPts val="0"/>
                        </a:spcAft>
                      </a:pPr>
                      <a:r>
                        <a:rPr lang="en-CA" sz="1400" dirty="0">
                          <a:solidFill>
                            <a:srgbClr val="000000"/>
                          </a:solidFill>
                          <a:latin typeface="Arial"/>
                          <a:ea typeface="Times New Roman"/>
                          <a:cs typeface="Times New Roman"/>
                        </a:rPr>
                        <a:t>-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00000"/>
                        </a:lnSpc>
                        <a:spcBef>
                          <a:spcPts val="485"/>
                        </a:spcBef>
                        <a:spcAft>
                          <a:spcPts val="0"/>
                        </a:spcAft>
                      </a:pPr>
                      <a:r>
                        <a:rPr lang="en-CA" sz="1400" dirty="0">
                          <a:solidFill>
                            <a:srgbClr val="000000"/>
                          </a:solidFill>
                          <a:latin typeface="Arial"/>
                          <a:ea typeface="Times New Roman"/>
                          <a:cs typeface="Times New Roman"/>
                        </a:rPr>
                        <a:t>5.4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00000"/>
                        </a:lnSpc>
                        <a:spcBef>
                          <a:spcPts val="485"/>
                        </a:spcBef>
                        <a:spcAft>
                          <a:spcPts val="0"/>
                        </a:spcAft>
                      </a:pPr>
                      <a:r>
                        <a:rPr lang="en-CA" sz="1400" dirty="0">
                          <a:solidFill>
                            <a:srgbClr val="000000"/>
                          </a:solidFill>
                          <a:latin typeface="Arial"/>
                          <a:ea typeface="Times New Roman"/>
                          <a:cs typeface="Times New Roman"/>
                        </a:rPr>
                        <a:t>16.9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r>
              <a:tr h="337812">
                <a:tc>
                  <a:txBody>
                    <a:bodyPr/>
                    <a:lstStyle/>
                    <a:p>
                      <a:pPr>
                        <a:lnSpc>
                          <a:spcPct val="100000"/>
                        </a:lnSpc>
                        <a:spcBef>
                          <a:spcPts val="485"/>
                        </a:spcBef>
                        <a:spcAft>
                          <a:spcPts val="0"/>
                        </a:spcAft>
                      </a:pPr>
                      <a:r>
                        <a:rPr lang="en-CA" sz="1400" dirty="0">
                          <a:solidFill>
                            <a:srgbClr val="000000"/>
                          </a:solidFill>
                          <a:latin typeface="Arial"/>
                          <a:ea typeface="Times New Roman"/>
                          <a:cs typeface="Times New Roman"/>
                        </a:rPr>
                        <a:t>New Brunswick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00000"/>
                        </a:lnSpc>
                        <a:spcBef>
                          <a:spcPts val="485"/>
                        </a:spcBef>
                        <a:spcAft>
                          <a:spcPts val="0"/>
                        </a:spcAft>
                      </a:pPr>
                      <a:r>
                        <a:rPr lang="en-CA" sz="1400" dirty="0">
                          <a:solidFill>
                            <a:srgbClr val="000000"/>
                          </a:solidFill>
                          <a:latin typeface="Arial"/>
                          <a:ea typeface="Times New Roman"/>
                          <a:cs typeface="Times New Roman"/>
                        </a:rPr>
                        <a:t>11.0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00000"/>
                        </a:lnSpc>
                        <a:spcBef>
                          <a:spcPts val="485"/>
                        </a:spcBef>
                        <a:spcAft>
                          <a:spcPts val="0"/>
                        </a:spcAft>
                      </a:pPr>
                      <a:r>
                        <a:rPr lang="en-CA" sz="1400" dirty="0">
                          <a:solidFill>
                            <a:srgbClr val="000000"/>
                          </a:solidFill>
                          <a:latin typeface="Arial"/>
                          <a:ea typeface="Times New Roman"/>
                          <a:cs typeface="Times New Roman"/>
                        </a:rPr>
                        <a:t>4.9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00000"/>
                        </a:lnSpc>
                        <a:spcBef>
                          <a:spcPts val="485"/>
                        </a:spcBef>
                        <a:spcAft>
                          <a:spcPts val="0"/>
                        </a:spcAft>
                      </a:pPr>
                      <a:r>
                        <a:rPr lang="en-CA" sz="1400" dirty="0">
                          <a:solidFill>
                            <a:srgbClr val="000000"/>
                          </a:solidFill>
                          <a:latin typeface="Arial"/>
                          <a:ea typeface="Times New Roman"/>
                          <a:cs typeface="Times New Roman"/>
                        </a:rPr>
                        <a:t>0.1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00000"/>
                        </a:lnSpc>
                        <a:spcBef>
                          <a:spcPts val="485"/>
                        </a:spcBef>
                        <a:spcAft>
                          <a:spcPts val="0"/>
                        </a:spcAft>
                      </a:pPr>
                      <a:r>
                        <a:rPr lang="en-CA" sz="1400" dirty="0">
                          <a:solidFill>
                            <a:srgbClr val="000000"/>
                          </a:solidFill>
                          <a:latin typeface="Arial"/>
                          <a:ea typeface="Times New Roman"/>
                          <a:cs typeface="Times New Roman"/>
                        </a:rPr>
                        <a:t>-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00000"/>
                        </a:lnSpc>
                        <a:spcBef>
                          <a:spcPts val="485"/>
                        </a:spcBef>
                        <a:spcAft>
                          <a:spcPts val="0"/>
                        </a:spcAft>
                      </a:pPr>
                      <a:r>
                        <a:rPr lang="en-CA" sz="1400" dirty="0">
                          <a:solidFill>
                            <a:srgbClr val="000000"/>
                          </a:solidFill>
                          <a:latin typeface="Arial"/>
                          <a:ea typeface="Times New Roman"/>
                          <a:cs typeface="Times New Roman"/>
                        </a:rPr>
                        <a:t>3.3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00000"/>
                        </a:lnSpc>
                        <a:spcBef>
                          <a:spcPts val="485"/>
                        </a:spcBef>
                        <a:spcAft>
                          <a:spcPts val="0"/>
                        </a:spcAft>
                      </a:pPr>
                      <a:r>
                        <a:rPr lang="en-CA" sz="1400" dirty="0">
                          <a:solidFill>
                            <a:srgbClr val="000000"/>
                          </a:solidFill>
                          <a:latin typeface="Arial"/>
                          <a:ea typeface="Times New Roman"/>
                          <a:cs typeface="Times New Roman"/>
                        </a:rPr>
                        <a:t>19.3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r>
              <a:tr h="337812">
                <a:tc>
                  <a:txBody>
                    <a:bodyPr/>
                    <a:lstStyle/>
                    <a:p>
                      <a:pPr>
                        <a:lnSpc>
                          <a:spcPct val="100000"/>
                        </a:lnSpc>
                        <a:spcBef>
                          <a:spcPts val="485"/>
                        </a:spcBef>
                        <a:spcAft>
                          <a:spcPts val="0"/>
                        </a:spcAft>
                      </a:pPr>
                      <a:r>
                        <a:rPr lang="en-CA" sz="1400" dirty="0">
                          <a:solidFill>
                            <a:srgbClr val="000000"/>
                          </a:solidFill>
                          <a:latin typeface="Arial"/>
                          <a:ea typeface="Times New Roman"/>
                          <a:cs typeface="Times New Roman"/>
                        </a:rPr>
                        <a:t>Quebec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00000"/>
                        </a:lnSpc>
                        <a:spcBef>
                          <a:spcPts val="485"/>
                        </a:spcBef>
                        <a:spcAft>
                          <a:spcPts val="0"/>
                        </a:spcAft>
                      </a:pPr>
                      <a:r>
                        <a:rPr lang="en-CA" sz="1400" dirty="0">
                          <a:solidFill>
                            <a:srgbClr val="000000"/>
                          </a:solidFill>
                          <a:latin typeface="Arial"/>
                          <a:ea typeface="Times New Roman"/>
                          <a:cs typeface="Times New Roman"/>
                        </a:rPr>
                        <a:t>89.6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00000"/>
                        </a:lnSpc>
                        <a:spcBef>
                          <a:spcPts val="485"/>
                        </a:spcBef>
                        <a:spcAft>
                          <a:spcPts val="0"/>
                        </a:spcAft>
                      </a:pPr>
                      <a:r>
                        <a:rPr lang="en-CA" sz="1400" dirty="0">
                          <a:solidFill>
                            <a:srgbClr val="000000"/>
                          </a:solidFill>
                          <a:latin typeface="Arial"/>
                          <a:ea typeface="Times New Roman"/>
                          <a:cs typeface="Times New Roman"/>
                        </a:rPr>
                        <a:t>243.1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00000"/>
                        </a:lnSpc>
                        <a:spcBef>
                          <a:spcPts val="485"/>
                        </a:spcBef>
                        <a:spcAft>
                          <a:spcPts val="0"/>
                        </a:spcAft>
                      </a:pPr>
                      <a:r>
                        <a:rPr lang="en-CA" sz="1400" dirty="0">
                          <a:solidFill>
                            <a:srgbClr val="000000"/>
                          </a:solidFill>
                          <a:latin typeface="Arial"/>
                          <a:ea typeface="Times New Roman"/>
                          <a:cs typeface="Times New Roman"/>
                        </a:rPr>
                        <a:t>39.8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00000"/>
                        </a:lnSpc>
                        <a:spcBef>
                          <a:spcPts val="485"/>
                        </a:spcBef>
                        <a:spcAft>
                          <a:spcPts val="0"/>
                        </a:spcAft>
                      </a:pPr>
                      <a:r>
                        <a:rPr lang="en-CA" sz="1400" dirty="0">
                          <a:solidFill>
                            <a:srgbClr val="000000"/>
                          </a:solidFill>
                          <a:latin typeface="Arial"/>
                          <a:ea typeface="Times New Roman"/>
                          <a:cs typeface="Times New Roman"/>
                        </a:rPr>
                        <a:t>17.8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00000"/>
                        </a:lnSpc>
                        <a:spcBef>
                          <a:spcPts val="485"/>
                        </a:spcBef>
                        <a:spcAft>
                          <a:spcPts val="0"/>
                        </a:spcAft>
                      </a:pPr>
                      <a:r>
                        <a:rPr lang="en-CA" sz="1400" dirty="0">
                          <a:solidFill>
                            <a:srgbClr val="000000"/>
                          </a:solidFill>
                          <a:latin typeface="Arial"/>
                          <a:ea typeface="Times New Roman"/>
                          <a:cs typeface="Times New Roman"/>
                        </a:rPr>
                        <a:t>92.3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00000"/>
                        </a:lnSpc>
                        <a:spcBef>
                          <a:spcPts val="485"/>
                        </a:spcBef>
                        <a:spcAft>
                          <a:spcPts val="0"/>
                        </a:spcAft>
                      </a:pPr>
                      <a:r>
                        <a:rPr lang="en-CA" sz="1400" dirty="0">
                          <a:solidFill>
                            <a:srgbClr val="000000"/>
                          </a:solidFill>
                          <a:latin typeface="Arial"/>
                          <a:ea typeface="Times New Roman"/>
                          <a:cs typeface="Times New Roman"/>
                        </a:rPr>
                        <a:t>482.6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r>
              <a:tr h="337812">
                <a:tc>
                  <a:txBody>
                    <a:bodyPr/>
                    <a:lstStyle/>
                    <a:p>
                      <a:pPr>
                        <a:lnSpc>
                          <a:spcPct val="100000"/>
                        </a:lnSpc>
                        <a:spcBef>
                          <a:spcPts val="485"/>
                        </a:spcBef>
                        <a:spcAft>
                          <a:spcPts val="0"/>
                        </a:spcAft>
                      </a:pPr>
                      <a:r>
                        <a:rPr lang="en-CA" sz="1400" dirty="0">
                          <a:solidFill>
                            <a:srgbClr val="000000"/>
                          </a:solidFill>
                          <a:latin typeface="Arial"/>
                          <a:ea typeface="Times New Roman"/>
                          <a:cs typeface="Times New Roman"/>
                        </a:rPr>
                        <a:t>Ontario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00000"/>
                        </a:lnSpc>
                        <a:spcBef>
                          <a:spcPts val="485"/>
                        </a:spcBef>
                        <a:spcAft>
                          <a:spcPts val="0"/>
                        </a:spcAft>
                      </a:pPr>
                      <a:r>
                        <a:rPr lang="en-CA" sz="1400" dirty="0">
                          <a:solidFill>
                            <a:srgbClr val="000000"/>
                          </a:solidFill>
                          <a:latin typeface="Arial"/>
                          <a:ea typeface="Times New Roman"/>
                          <a:cs typeface="Times New Roman"/>
                        </a:rPr>
                        <a:t>118.6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00000"/>
                        </a:lnSpc>
                        <a:spcBef>
                          <a:spcPts val="485"/>
                        </a:spcBef>
                        <a:spcAft>
                          <a:spcPts val="0"/>
                        </a:spcAft>
                      </a:pPr>
                      <a:r>
                        <a:rPr lang="en-CA" sz="1400" dirty="0">
                          <a:solidFill>
                            <a:srgbClr val="000000"/>
                          </a:solidFill>
                          <a:latin typeface="Arial"/>
                          <a:ea typeface="Times New Roman"/>
                          <a:cs typeface="Times New Roman"/>
                        </a:rPr>
                        <a:t>624.1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00000"/>
                        </a:lnSpc>
                        <a:spcBef>
                          <a:spcPts val="485"/>
                        </a:spcBef>
                        <a:spcAft>
                          <a:spcPts val="0"/>
                        </a:spcAft>
                      </a:pPr>
                      <a:r>
                        <a:rPr lang="en-CA" sz="1400" dirty="0">
                          <a:solidFill>
                            <a:srgbClr val="000000"/>
                          </a:solidFill>
                          <a:latin typeface="Arial"/>
                          <a:ea typeface="Times New Roman"/>
                          <a:cs typeface="Times New Roman"/>
                        </a:rPr>
                        <a:t>0.8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00000"/>
                        </a:lnSpc>
                        <a:spcBef>
                          <a:spcPts val="485"/>
                        </a:spcBef>
                        <a:spcAft>
                          <a:spcPts val="0"/>
                        </a:spcAft>
                      </a:pPr>
                      <a:r>
                        <a:rPr lang="en-CA" sz="1400" dirty="0">
                          <a:solidFill>
                            <a:srgbClr val="000000"/>
                          </a:solidFill>
                          <a:latin typeface="Arial"/>
                          <a:ea typeface="Times New Roman"/>
                          <a:cs typeface="Times New Roman"/>
                        </a:rPr>
                        <a:t>27.6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00000"/>
                        </a:lnSpc>
                        <a:spcBef>
                          <a:spcPts val="485"/>
                        </a:spcBef>
                        <a:spcAft>
                          <a:spcPts val="0"/>
                        </a:spcAft>
                      </a:pPr>
                      <a:r>
                        <a:rPr lang="en-CA" sz="1400" dirty="0">
                          <a:solidFill>
                            <a:srgbClr val="000000"/>
                          </a:solidFill>
                          <a:latin typeface="Arial"/>
                          <a:ea typeface="Times New Roman"/>
                          <a:cs typeface="Times New Roman"/>
                        </a:rPr>
                        <a:t>29.9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00000"/>
                        </a:lnSpc>
                        <a:spcBef>
                          <a:spcPts val="485"/>
                        </a:spcBef>
                        <a:spcAft>
                          <a:spcPts val="0"/>
                        </a:spcAft>
                      </a:pPr>
                      <a:r>
                        <a:rPr lang="en-CA" sz="1400" dirty="0">
                          <a:solidFill>
                            <a:srgbClr val="000000"/>
                          </a:solidFill>
                          <a:latin typeface="Arial"/>
                          <a:ea typeface="Times New Roman"/>
                          <a:cs typeface="Times New Roman"/>
                        </a:rPr>
                        <a:t>801.0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r>
              <a:tr h="337812">
                <a:tc>
                  <a:txBody>
                    <a:bodyPr/>
                    <a:lstStyle/>
                    <a:p>
                      <a:pPr>
                        <a:lnSpc>
                          <a:spcPct val="100000"/>
                        </a:lnSpc>
                        <a:spcBef>
                          <a:spcPts val="485"/>
                        </a:spcBef>
                        <a:spcAft>
                          <a:spcPts val="0"/>
                        </a:spcAft>
                      </a:pPr>
                      <a:r>
                        <a:rPr lang="en-CA" sz="1400" dirty="0">
                          <a:solidFill>
                            <a:srgbClr val="000000"/>
                          </a:solidFill>
                          <a:latin typeface="Arial"/>
                          <a:ea typeface="Times New Roman"/>
                          <a:cs typeface="Times New Roman"/>
                        </a:rPr>
                        <a:t>Manitoba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00000"/>
                        </a:lnSpc>
                        <a:spcBef>
                          <a:spcPts val="485"/>
                        </a:spcBef>
                        <a:spcAft>
                          <a:spcPts val="0"/>
                        </a:spcAft>
                      </a:pPr>
                      <a:r>
                        <a:rPr lang="en-CA" sz="1400" dirty="0">
                          <a:solidFill>
                            <a:srgbClr val="000000"/>
                          </a:solidFill>
                          <a:latin typeface="Arial"/>
                          <a:ea typeface="Times New Roman"/>
                          <a:cs typeface="Times New Roman"/>
                        </a:rPr>
                        <a:t>52.7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00000"/>
                        </a:lnSpc>
                        <a:spcBef>
                          <a:spcPts val="485"/>
                        </a:spcBef>
                        <a:spcAft>
                          <a:spcPts val="0"/>
                        </a:spcAft>
                      </a:pPr>
                      <a:r>
                        <a:rPr lang="en-CA" sz="1400" dirty="0">
                          <a:solidFill>
                            <a:srgbClr val="000000"/>
                          </a:solidFill>
                          <a:latin typeface="Arial"/>
                          <a:ea typeface="Times New Roman"/>
                          <a:cs typeface="Times New Roman"/>
                        </a:rPr>
                        <a:t>24.4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00000"/>
                        </a:lnSpc>
                        <a:spcBef>
                          <a:spcPts val="485"/>
                        </a:spcBef>
                        <a:spcAft>
                          <a:spcPts val="0"/>
                        </a:spcAft>
                      </a:pPr>
                      <a:r>
                        <a:rPr lang="en-CA" sz="1400" dirty="0">
                          <a:solidFill>
                            <a:srgbClr val="000000"/>
                          </a:solidFill>
                          <a:latin typeface="Arial"/>
                          <a:ea typeface="Times New Roman"/>
                          <a:cs typeface="Times New Roman"/>
                        </a:rPr>
                        <a:t>-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00000"/>
                        </a:lnSpc>
                        <a:spcBef>
                          <a:spcPts val="485"/>
                        </a:spcBef>
                        <a:spcAft>
                          <a:spcPts val="0"/>
                        </a:spcAft>
                      </a:pPr>
                      <a:r>
                        <a:rPr lang="en-CA" sz="1400" dirty="0">
                          <a:solidFill>
                            <a:srgbClr val="000000"/>
                          </a:solidFill>
                          <a:latin typeface="Arial"/>
                          <a:ea typeface="Times New Roman"/>
                          <a:cs typeface="Times New Roman"/>
                        </a:rPr>
                        <a:t>…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00000"/>
                        </a:lnSpc>
                        <a:spcBef>
                          <a:spcPts val="485"/>
                        </a:spcBef>
                        <a:spcAft>
                          <a:spcPts val="0"/>
                        </a:spcAft>
                      </a:pPr>
                      <a:r>
                        <a:rPr lang="en-CA" sz="1400" dirty="0">
                          <a:solidFill>
                            <a:srgbClr val="000000"/>
                          </a:solidFill>
                          <a:latin typeface="Arial"/>
                          <a:ea typeface="Times New Roman"/>
                          <a:cs typeface="Times New Roman"/>
                        </a:rPr>
                        <a:t>2.1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00000"/>
                        </a:lnSpc>
                        <a:spcBef>
                          <a:spcPts val="485"/>
                        </a:spcBef>
                        <a:spcAft>
                          <a:spcPts val="0"/>
                        </a:spcAft>
                      </a:pPr>
                      <a:r>
                        <a:rPr lang="en-CA" sz="1400" dirty="0">
                          <a:solidFill>
                            <a:srgbClr val="000000"/>
                          </a:solidFill>
                          <a:latin typeface="Arial"/>
                          <a:ea typeface="Times New Roman"/>
                          <a:cs typeface="Times New Roman"/>
                        </a:rPr>
                        <a:t>79.3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r>
              <a:tr h="337812">
                <a:tc>
                  <a:txBody>
                    <a:bodyPr/>
                    <a:lstStyle/>
                    <a:p>
                      <a:pPr>
                        <a:lnSpc>
                          <a:spcPct val="100000"/>
                        </a:lnSpc>
                        <a:spcBef>
                          <a:spcPts val="485"/>
                        </a:spcBef>
                        <a:spcAft>
                          <a:spcPts val="0"/>
                        </a:spcAft>
                      </a:pPr>
                      <a:r>
                        <a:rPr lang="en-CA" sz="1400" dirty="0">
                          <a:solidFill>
                            <a:srgbClr val="000000"/>
                          </a:solidFill>
                          <a:latin typeface="Arial"/>
                          <a:ea typeface="Times New Roman"/>
                          <a:cs typeface="Times New Roman"/>
                        </a:rPr>
                        <a:t>Saskatchewan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00000"/>
                        </a:lnSpc>
                        <a:spcBef>
                          <a:spcPts val="485"/>
                        </a:spcBef>
                        <a:spcAft>
                          <a:spcPts val="0"/>
                        </a:spcAft>
                      </a:pPr>
                      <a:r>
                        <a:rPr lang="en-CA" sz="1400" dirty="0">
                          <a:solidFill>
                            <a:srgbClr val="000000"/>
                          </a:solidFill>
                          <a:latin typeface="Arial"/>
                          <a:ea typeface="Times New Roman"/>
                          <a:cs typeface="Times New Roman"/>
                        </a:rPr>
                        <a:t>0.9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00000"/>
                        </a:lnSpc>
                        <a:spcBef>
                          <a:spcPts val="485"/>
                        </a:spcBef>
                        <a:spcAft>
                          <a:spcPts val="0"/>
                        </a:spcAft>
                      </a:pPr>
                      <a:r>
                        <a:rPr lang="en-CA" sz="1400" dirty="0">
                          <a:solidFill>
                            <a:srgbClr val="000000"/>
                          </a:solidFill>
                          <a:latin typeface="Arial"/>
                          <a:ea typeface="Times New Roman"/>
                          <a:cs typeface="Times New Roman"/>
                        </a:rPr>
                        <a:t>9.4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00000"/>
                        </a:lnSpc>
                        <a:spcBef>
                          <a:spcPts val="485"/>
                        </a:spcBef>
                        <a:spcAft>
                          <a:spcPts val="0"/>
                        </a:spcAft>
                      </a:pPr>
                      <a:r>
                        <a:rPr lang="en-CA" sz="1400" dirty="0">
                          <a:solidFill>
                            <a:srgbClr val="000000"/>
                          </a:solidFill>
                          <a:latin typeface="Arial"/>
                          <a:ea typeface="Times New Roman"/>
                          <a:cs typeface="Times New Roman"/>
                        </a:rPr>
                        <a:t>104.8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00000"/>
                        </a:lnSpc>
                        <a:spcBef>
                          <a:spcPts val="485"/>
                        </a:spcBef>
                        <a:spcAft>
                          <a:spcPts val="0"/>
                        </a:spcAft>
                      </a:pPr>
                      <a:r>
                        <a:rPr lang="en-CA" sz="1400" dirty="0">
                          <a:solidFill>
                            <a:srgbClr val="000000"/>
                          </a:solidFill>
                          <a:latin typeface="Arial"/>
                          <a:ea typeface="Times New Roman"/>
                          <a:cs typeface="Times New Roman"/>
                        </a:rPr>
                        <a:t>14.2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00000"/>
                        </a:lnSpc>
                        <a:spcBef>
                          <a:spcPts val="485"/>
                        </a:spcBef>
                        <a:spcAft>
                          <a:spcPts val="0"/>
                        </a:spcAft>
                      </a:pPr>
                      <a:r>
                        <a:rPr lang="en-CA" sz="1400" dirty="0">
                          <a:solidFill>
                            <a:srgbClr val="000000"/>
                          </a:solidFill>
                          <a:latin typeface="Arial"/>
                          <a:ea typeface="Times New Roman"/>
                          <a:cs typeface="Times New Roman"/>
                        </a:rPr>
                        <a:t>133.7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00000"/>
                        </a:lnSpc>
                        <a:spcBef>
                          <a:spcPts val="485"/>
                        </a:spcBef>
                        <a:spcAft>
                          <a:spcPts val="0"/>
                        </a:spcAft>
                      </a:pPr>
                      <a:r>
                        <a:rPr lang="en-CA" sz="1400" dirty="0">
                          <a:solidFill>
                            <a:srgbClr val="000000"/>
                          </a:solidFill>
                          <a:latin typeface="Arial"/>
                          <a:ea typeface="Times New Roman"/>
                          <a:cs typeface="Times New Roman"/>
                        </a:rPr>
                        <a:t>262.9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r>
              <a:tr h="337812">
                <a:tc>
                  <a:txBody>
                    <a:bodyPr/>
                    <a:lstStyle/>
                    <a:p>
                      <a:pPr>
                        <a:lnSpc>
                          <a:spcPct val="100000"/>
                        </a:lnSpc>
                        <a:spcBef>
                          <a:spcPts val="485"/>
                        </a:spcBef>
                        <a:spcAft>
                          <a:spcPts val="0"/>
                        </a:spcAft>
                      </a:pPr>
                      <a:r>
                        <a:rPr lang="en-CA" sz="1400" dirty="0">
                          <a:solidFill>
                            <a:srgbClr val="000000"/>
                          </a:solidFill>
                          <a:latin typeface="Arial"/>
                          <a:ea typeface="Times New Roman"/>
                          <a:cs typeface="Times New Roman"/>
                        </a:rPr>
                        <a:t>Alberta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00000"/>
                        </a:lnSpc>
                        <a:spcBef>
                          <a:spcPts val="485"/>
                        </a:spcBef>
                        <a:spcAft>
                          <a:spcPts val="0"/>
                        </a:spcAft>
                      </a:pPr>
                      <a:r>
                        <a:rPr lang="en-CA" sz="1400" dirty="0">
                          <a:solidFill>
                            <a:srgbClr val="000000"/>
                          </a:solidFill>
                          <a:latin typeface="Arial"/>
                          <a:ea typeface="Times New Roman"/>
                          <a:cs typeface="Times New Roman"/>
                        </a:rPr>
                        <a:t>0.3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00000"/>
                        </a:lnSpc>
                        <a:spcBef>
                          <a:spcPts val="485"/>
                        </a:spcBef>
                        <a:spcAft>
                          <a:spcPts val="0"/>
                        </a:spcAft>
                      </a:pPr>
                      <a:r>
                        <a:rPr lang="en-CA" sz="1400" dirty="0">
                          <a:solidFill>
                            <a:srgbClr val="000000"/>
                          </a:solidFill>
                          <a:latin typeface="Arial"/>
                          <a:ea typeface="Times New Roman"/>
                          <a:cs typeface="Times New Roman"/>
                        </a:rPr>
                        <a:t>0.3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00000"/>
                        </a:lnSpc>
                        <a:spcBef>
                          <a:spcPts val="485"/>
                        </a:spcBef>
                        <a:spcAft>
                          <a:spcPts val="0"/>
                        </a:spcAft>
                      </a:pPr>
                      <a:r>
                        <a:rPr lang="en-CA" sz="1400" dirty="0">
                          <a:solidFill>
                            <a:srgbClr val="000000"/>
                          </a:solidFill>
                          <a:latin typeface="Arial"/>
                          <a:ea typeface="Times New Roman"/>
                          <a:cs typeface="Times New Roman"/>
                        </a:rPr>
                        <a:t>…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00000"/>
                        </a:lnSpc>
                        <a:spcBef>
                          <a:spcPts val="485"/>
                        </a:spcBef>
                        <a:spcAft>
                          <a:spcPts val="0"/>
                        </a:spcAft>
                      </a:pPr>
                      <a:r>
                        <a:rPr lang="en-CA" sz="1400" dirty="0">
                          <a:solidFill>
                            <a:srgbClr val="000000"/>
                          </a:solidFill>
                          <a:latin typeface="Arial"/>
                          <a:ea typeface="Times New Roman"/>
                          <a:cs typeface="Times New Roman"/>
                        </a:rPr>
                        <a:t>1.3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00000"/>
                        </a:lnSpc>
                        <a:spcBef>
                          <a:spcPts val="485"/>
                        </a:spcBef>
                        <a:spcAft>
                          <a:spcPts val="0"/>
                        </a:spcAft>
                      </a:pPr>
                      <a:r>
                        <a:rPr lang="en-CA" sz="1400" dirty="0">
                          <a:solidFill>
                            <a:srgbClr val="000000"/>
                          </a:solidFill>
                          <a:latin typeface="Arial"/>
                          <a:ea typeface="Times New Roman"/>
                          <a:cs typeface="Times New Roman"/>
                        </a:rPr>
                        <a:t>12.4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00000"/>
                        </a:lnSpc>
                        <a:spcBef>
                          <a:spcPts val="485"/>
                        </a:spcBef>
                        <a:spcAft>
                          <a:spcPts val="0"/>
                        </a:spcAft>
                      </a:pPr>
                      <a:r>
                        <a:rPr lang="en-CA" sz="1400" dirty="0">
                          <a:solidFill>
                            <a:srgbClr val="000000"/>
                          </a:solidFill>
                          <a:latin typeface="Arial"/>
                          <a:ea typeface="Times New Roman"/>
                          <a:cs typeface="Times New Roman"/>
                        </a:rPr>
                        <a:t>14.3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r>
              <a:tr h="337812">
                <a:tc>
                  <a:txBody>
                    <a:bodyPr/>
                    <a:lstStyle/>
                    <a:p>
                      <a:pPr>
                        <a:lnSpc>
                          <a:spcPct val="100000"/>
                        </a:lnSpc>
                        <a:spcBef>
                          <a:spcPts val="485"/>
                        </a:spcBef>
                        <a:spcAft>
                          <a:spcPts val="0"/>
                        </a:spcAft>
                      </a:pPr>
                      <a:r>
                        <a:rPr lang="en-CA" sz="1400" dirty="0">
                          <a:solidFill>
                            <a:srgbClr val="000000"/>
                          </a:solidFill>
                          <a:latin typeface="Arial"/>
                          <a:ea typeface="Times New Roman"/>
                          <a:cs typeface="Times New Roman"/>
                        </a:rPr>
                        <a:t>British Columbia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00000"/>
                        </a:lnSpc>
                        <a:spcBef>
                          <a:spcPts val="485"/>
                        </a:spcBef>
                        <a:spcAft>
                          <a:spcPts val="0"/>
                        </a:spcAft>
                      </a:pPr>
                      <a:r>
                        <a:rPr lang="en-CA" sz="1400" dirty="0">
                          <a:solidFill>
                            <a:srgbClr val="000000"/>
                          </a:solidFill>
                          <a:latin typeface="Arial"/>
                          <a:ea typeface="Times New Roman"/>
                          <a:cs typeface="Times New Roman"/>
                        </a:rPr>
                        <a:t>107.7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00000"/>
                        </a:lnSpc>
                        <a:spcBef>
                          <a:spcPts val="485"/>
                        </a:spcBef>
                        <a:spcAft>
                          <a:spcPts val="0"/>
                        </a:spcAft>
                      </a:pPr>
                      <a:r>
                        <a:rPr lang="en-CA" sz="1400" dirty="0">
                          <a:solidFill>
                            <a:srgbClr val="000000"/>
                          </a:solidFill>
                          <a:latin typeface="Arial"/>
                          <a:ea typeface="Times New Roman"/>
                          <a:cs typeface="Times New Roman"/>
                        </a:rPr>
                        <a:t>164.1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00000"/>
                        </a:lnSpc>
                        <a:spcBef>
                          <a:spcPts val="485"/>
                        </a:spcBef>
                        <a:spcAft>
                          <a:spcPts val="0"/>
                        </a:spcAft>
                      </a:pPr>
                      <a:r>
                        <a:rPr lang="en-CA" sz="1400" dirty="0">
                          <a:solidFill>
                            <a:srgbClr val="000000"/>
                          </a:solidFill>
                          <a:latin typeface="Arial"/>
                          <a:ea typeface="Times New Roman"/>
                          <a:cs typeface="Times New Roman"/>
                        </a:rPr>
                        <a:t>-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00000"/>
                        </a:lnSpc>
                        <a:spcBef>
                          <a:spcPts val="485"/>
                        </a:spcBef>
                        <a:spcAft>
                          <a:spcPts val="0"/>
                        </a:spcAft>
                      </a:pPr>
                      <a:r>
                        <a:rPr lang="en-CA" sz="1400" dirty="0">
                          <a:solidFill>
                            <a:srgbClr val="000000"/>
                          </a:solidFill>
                          <a:latin typeface="Arial"/>
                          <a:ea typeface="Times New Roman"/>
                          <a:cs typeface="Times New Roman"/>
                        </a:rPr>
                        <a:t>0.1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00000"/>
                        </a:lnSpc>
                        <a:spcBef>
                          <a:spcPts val="485"/>
                        </a:spcBef>
                        <a:spcAft>
                          <a:spcPts val="0"/>
                        </a:spcAft>
                      </a:pPr>
                      <a:r>
                        <a:rPr lang="en-CA" sz="1400" dirty="0">
                          <a:solidFill>
                            <a:srgbClr val="000000"/>
                          </a:solidFill>
                          <a:latin typeface="Arial"/>
                          <a:ea typeface="Times New Roman"/>
                          <a:cs typeface="Times New Roman"/>
                        </a:rPr>
                        <a:t>69.4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00000"/>
                        </a:lnSpc>
                        <a:spcBef>
                          <a:spcPts val="485"/>
                        </a:spcBef>
                        <a:spcAft>
                          <a:spcPts val="0"/>
                        </a:spcAft>
                      </a:pPr>
                      <a:r>
                        <a:rPr lang="en-CA" sz="1400" dirty="0">
                          <a:solidFill>
                            <a:srgbClr val="000000"/>
                          </a:solidFill>
                          <a:latin typeface="Arial"/>
                          <a:ea typeface="Times New Roman"/>
                          <a:cs typeface="Times New Roman"/>
                        </a:rPr>
                        <a:t>341.3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r>
              <a:tr h="337812">
                <a:tc>
                  <a:txBody>
                    <a:bodyPr/>
                    <a:lstStyle/>
                    <a:p>
                      <a:pPr>
                        <a:lnSpc>
                          <a:spcPct val="100000"/>
                        </a:lnSpc>
                        <a:spcBef>
                          <a:spcPts val="485"/>
                        </a:spcBef>
                        <a:spcAft>
                          <a:spcPts val="0"/>
                        </a:spcAft>
                      </a:pPr>
                      <a:r>
                        <a:rPr lang="en-CA" sz="1400" dirty="0">
                          <a:solidFill>
                            <a:srgbClr val="000000"/>
                          </a:solidFill>
                          <a:latin typeface="Arial"/>
                          <a:ea typeface="Times New Roman"/>
                          <a:cs typeface="Times New Roman"/>
                        </a:rPr>
                        <a:t>Yukon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00000"/>
                        </a:lnSpc>
                        <a:spcBef>
                          <a:spcPts val="485"/>
                        </a:spcBef>
                        <a:spcAft>
                          <a:spcPts val="0"/>
                        </a:spcAft>
                      </a:pPr>
                      <a:r>
                        <a:rPr lang="en-CA" sz="1400" dirty="0">
                          <a:solidFill>
                            <a:srgbClr val="000000"/>
                          </a:solidFill>
                          <a:latin typeface="Arial"/>
                          <a:ea typeface="Times New Roman"/>
                          <a:cs typeface="Times New Roman"/>
                        </a:rPr>
                        <a:t>41.9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00000"/>
                        </a:lnSpc>
                        <a:spcBef>
                          <a:spcPts val="485"/>
                        </a:spcBef>
                        <a:spcAft>
                          <a:spcPts val="0"/>
                        </a:spcAft>
                      </a:pPr>
                      <a:r>
                        <a:rPr lang="en-CA" sz="1400" dirty="0">
                          <a:solidFill>
                            <a:srgbClr val="000000"/>
                          </a:solidFill>
                          <a:latin typeface="Arial"/>
                          <a:ea typeface="Times New Roman"/>
                          <a:cs typeface="Times New Roman"/>
                        </a:rPr>
                        <a:t>100.1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00000"/>
                        </a:lnSpc>
                        <a:spcBef>
                          <a:spcPts val="485"/>
                        </a:spcBef>
                        <a:spcAft>
                          <a:spcPts val="0"/>
                        </a:spcAft>
                      </a:pPr>
                      <a:r>
                        <a:rPr lang="en-CA" sz="1400" dirty="0">
                          <a:solidFill>
                            <a:srgbClr val="000000"/>
                          </a:solidFill>
                          <a:latin typeface="Arial"/>
                          <a:ea typeface="Times New Roman"/>
                          <a:cs typeface="Times New Roman"/>
                        </a:rPr>
                        <a:t>…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00000"/>
                        </a:lnSpc>
                        <a:spcBef>
                          <a:spcPts val="485"/>
                        </a:spcBef>
                        <a:spcAft>
                          <a:spcPts val="0"/>
                        </a:spcAft>
                      </a:pPr>
                      <a:r>
                        <a:rPr lang="en-CA" sz="1400" dirty="0">
                          <a:solidFill>
                            <a:srgbClr val="000000"/>
                          </a:solidFill>
                          <a:latin typeface="Arial"/>
                          <a:ea typeface="Times New Roman"/>
                          <a:cs typeface="Times New Roman"/>
                        </a:rPr>
                        <a:t>-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00000"/>
                        </a:lnSpc>
                        <a:spcBef>
                          <a:spcPts val="485"/>
                        </a:spcBef>
                        <a:spcAft>
                          <a:spcPts val="0"/>
                        </a:spcAft>
                      </a:pPr>
                      <a:r>
                        <a:rPr lang="en-CA" sz="1400" dirty="0">
                          <a:solidFill>
                            <a:srgbClr val="000000"/>
                          </a:solidFill>
                          <a:latin typeface="Arial"/>
                          <a:ea typeface="Times New Roman"/>
                          <a:cs typeface="Times New Roman"/>
                        </a:rPr>
                        <a:t>7.6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00000"/>
                        </a:lnSpc>
                        <a:spcBef>
                          <a:spcPts val="485"/>
                        </a:spcBef>
                        <a:spcAft>
                          <a:spcPts val="0"/>
                        </a:spcAft>
                      </a:pPr>
                      <a:r>
                        <a:rPr lang="en-CA" sz="1400" dirty="0">
                          <a:solidFill>
                            <a:srgbClr val="000000"/>
                          </a:solidFill>
                          <a:latin typeface="Arial"/>
                          <a:ea typeface="Times New Roman"/>
                          <a:cs typeface="Times New Roman"/>
                        </a:rPr>
                        <a:t>149.6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r>
              <a:tr h="635213">
                <a:tc>
                  <a:txBody>
                    <a:bodyPr/>
                    <a:lstStyle/>
                    <a:p>
                      <a:pPr>
                        <a:lnSpc>
                          <a:spcPct val="100000"/>
                        </a:lnSpc>
                        <a:spcBef>
                          <a:spcPts val="485"/>
                        </a:spcBef>
                        <a:spcAft>
                          <a:spcPts val="0"/>
                        </a:spcAft>
                      </a:pPr>
                      <a:r>
                        <a:rPr lang="en-CA" sz="1400" dirty="0">
                          <a:solidFill>
                            <a:srgbClr val="000000"/>
                          </a:solidFill>
                          <a:latin typeface="Arial"/>
                          <a:ea typeface="Times New Roman"/>
                          <a:cs typeface="Times New Roman"/>
                        </a:rPr>
                        <a:t>Northwest Territories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00000"/>
                        </a:lnSpc>
                        <a:spcBef>
                          <a:spcPts val="485"/>
                        </a:spcBef>
                        <a:spcAft>
                          <a:spcPts val="0"/>
                        </a:spcAft>
                      </a:pPr>
                      <a:r>
                        <a:rPr lang="en-CA" sz="1400" dirty="0">
                          <a:solidFill>
                            <a:srgbClr val="000000"/>
                          </a:solidFill>
                          <a:latin typeface="Arial"/>
                          <a:ea typeface="Times New Roman"/>
                          <a:cs typeface="Times New Roman"/>
                        </a:rPr>
                        <a:t>12.6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00000"/>
                        </a:lnSpc>
                        <a:spcBef>
                          <a:spcPts val="485"/>
                        </a:spcBef>
                        <a:spcAft>
                          <a:spcPts val="0"/>
                        </a:spcAft>
                      </a:pPr>
                      <a:r>
                        <a:rPr lang="en-CA" sz="1400" dirty="0">
                          <a:solidFill>
                            <a:srgbClr val="000000"/>
                          </a:solidFill>
                          <a:latin typeface="Arial"/>
                          <a:ea typeface="Times New Roman"/>
                          <a:cs typeface="Times New Roman"/>
                        </a:rPr>
                        <a:t>31.8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00000"/>
                        </a:lnSpc>
                        <a:spcBef>
                          <a:spcPts val="485"/>
                        </a:spcBef>
                        <a:spcAft>
                          <a:spcPts val="0"/>
                        </a:spcAft>
                      </a:pPr>
                      <a:r>
                        <a:rPr lang="en-CA" sz="1400" dirty="0">
                          <a:solidFill>
                            <a:srgbClr val="000000"/>
                          </a:solidFill>
                          <a:latin typeface="Arial"/>
                          <a:ea typeface="Times New Roman"/>
                          <a:cs typeface="Times New Roman"/>
                        </a:rPr>
                        <a:t>0.1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00000"/>
                        </a:lnSpc>
                        <a:spcBef>
                          <a:spcPts val="485"/>
                        </a:spcBef>
                        <a:spcAft>
                          <a:spcPts val="0"/>
                        </a:spcAft>
                      </a:pPr>
                      <a:r>
                        <a:rPr lang="en-CA" sz="1400" dirty="0">
                          <a:solidFill>
                            <a:srgbClr val="000000"/>
                          </a:solidFill>
                          <a:latin typeface="Arial"/>
                          <a:ea typeface="Times New Roman"/>
                          <a:cs typeface="Times New Roman"/>
                        </a:rPr>
                        <a:t>23.8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00000"/>
                        </a:lnSpc>
                        <a:spcBef>
                          <a:spcPts val="485"/>
                        </a:spcBef>
                        <a:spcAft>
                          <a:spcPts val="0"/>
                        </a:spcAft>
                      </a:pPr>
                      <a:r>
                        <a:rPr lang="en-CA" sz="1400" dirty="0">
                          <a:solidFill>
                            <a:srgbClr val="000000"/>
                          </a:solidFill>
                          <a:latin typeface="Arial"/>
                          <a:ea typeface="Times New Roman"/>
                          <a:cs typeface="Times New Roman"/>
                        </a:rPr>
                        <a:t>16.4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00000"/>
                        </a:lnSpc>
                        <a:spcBef>
                          <a:spcPts val="485"/>
                        </a:spcBef>
                        <a:spcAft>
                          <a:spcPts val="0"/>
                        </a:spcAft>
                      </a:pPr>
                      <a:r>
                        <a:rPr lang="en-CA" sz="1400" dirty="0">
                          <a:solidFill>
                            <a:srgbClr val="000000"/>
                          </a:solidFill>
                          <a:latin typeface="Arial"/>
                          <a:ea typeface="Times New Roman"/>
                          <a:cs typeface="Times New Roman"/>
                        </a:rPr>
                        <a:t>84.7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r>
              <a:tr h="337812">
                <a:tc>
                  <a:txBody>
                    <a:bodyPr/>
                    <a:lstStyle/>
                    <a:p>
                      <a:pPr>
                        <a:lnSpc>
                          <a:spcPct val="100000"/>
                        </a:lnSpc>
                        <a:spcBef>
                          <a:spcPts val="485"/>
                        </a:spcBef>
                        <a:spcAft>
                          <a:spcPts val="0"/>
                        </a:spcAft>
                      </a:pPr>
                      <a:r>
                        <a:rPr lang="en-CA" sz="1400" dirty="0">
                          <a:solidFill>
                            <a:srgbClr val="000000"/>
                          </a:solidFill>
                          <a:latin typeface="Arial"/>
                          <a:ea typeface="Times New Roman"/>
                          <a:cs typeface="Times New Roman"/>
                        </a:rPr>
                        <a:t>Nunavut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00000"/>
                        </a:lnSpc>
                        <a:spcBef>
                          <a:spcPts val="485"/>
                        </a:spcBef>
                        <a:spcAft>
                          <a:spcPts val="0"/>
                        </a:spcAft>
                      </a:pPr>
                      <a:r>
                        <a:rPr lang="en-CA" sz="1400" dirty="0">
                          <a:solidFill>
                            <a:srgbClr val="000000"/>
                          </a:solidFill>
                          <a:latin typeface="Arial"/>
                          <a:ea typeface="Times New Roman"/>
                          <a:cs typeface="Times New Roman"/>
                        </a:rPr>
                        <a:t>18.6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00000"/>
                        </a:lnSpc>
                        <a:spcBef>
                          <a:spcPts val="485"/>
                        </a:spcBef>
                        <a:spcAft>
                          <a:spcPts val="0"/>
                        </a:spcAft>
                      </a:pPr>
                      <a:r>
                        <a:rPr lang="en-CA" sz="1400" dirty="0">
                          <a:solidFill>
                            <a:srgbClr val="000000"/>
                          </a:solidFill>
                          <a:latin typeface="Arial"/>
                          <a:ea typeface="Times New Roman"/>
                          <a:cs typeface="Times New Roman"/>
                        </a:rPr>
                        <a:t>138.4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00000"/>
                        </a:lnSpc>
                        <a:spcBef>
                          <a:spcPts val="485"/>
                        </a:spcBef>
                        <a:spcAft>
                          <a:spcPts val="0"/>
                        </a:spcAft>
                      </a:pPr>
                      <a:r>
                        <a:rPr lang="en-CA" sz="1400" dirty="0">
                          <a:solidFill>
                            <a:srgbClr val="000000"/>
                          </a:solidFill>
                          <a:latin typeface="Arial"/>
                          <a:ea typeface="Times New Roman"/>
                          <a:cs typeface="Times New Roman"/>
                        </a:rPr>
                        <a:t>32.6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00000"/>
                        </a:lnSpc>
                        <a:spcBef>
                          <a:spcPts val="485"/>
                        </a:spcBef>
                        <a:spcAft>
                          <a:spcPts val="0"/>
                        </a:spcAft>
                      </a:pPr>
                      <a:r>
                        <a:rPr lang="en-CA" sz="1400" dirty="0">
                          <a:solidFill>
                            <a:srgbClr val="000000"/>
                          </a:solidFill>
                          <a:latin typeface="Arial"/>
                          <a:ea typeface="Times New Roman"/>
                          <a:cs typeface="Times New Roman"/>
                        </a:rPr>
                        <a:t>26.6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00000"/>
                        </a:lnSpc>
                        <a:spcBef>
                          <a:spcPts val="485"/>
                        </a:spcBef>
                        <a:spcAft>
                          <a:spcPts val="0"/>
                        </a:spcAft>
                      </a:pPr>
                      <a:r>
                        <a:rPr lang="en-CA" sz="1400" dirty="0">
                          <a:solidFill>
                            <a:srgbClr val="000000"/>
                          </a:solidFill>
                          <a:latin typeface="Arial"/>
                          <a:ea typeface="Times New Roman"/>
                          <a:cs typeface="Times New Roman"/>
                        </a:rPr>
                        <a:t>47.6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00000"/>
                        </a:lnSpc>
                        <a:spcBef>
                          <a:spcPts val="485"/>
                        </a:spcBef>
                        <a:spcAft>
                          <a:spcPts val="0"/>
                        </a:spcAft>
                      </a:pPr>
                      <a:r>
                        <a:rPr lang="en-CA" sz="1400" dirty="0">
                          <a:solidFill>
                            <a:srgbClr val="000000"/>
                          </a:solidFill>
                          <a:latin typeface="Arial"/>
                          <a:ea typeface="Times New Roman"/>
                          <a:cs typeface="Times New Roman"/>
                        </a:rPr>
                        <a:t>263.8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r>
              <a:tr h="337812">
                <a:tc>
                  <a:txBody>
                    <a:bodyPr/>
                    <a:lstStyle/>
                    <a:p>
                      <a:pPr>
                        <a:lnSpc>
                          <a:spcPct val="100000"/>
                        </a:lnSpc>
                        <a:spcBef>
                          <a:spcPts val="485"/>
                        </a:spcBef>
                        <a:spcAft>
                          <a:spcPts val="0"/>
                        </a:spcAft>
                      </a:pPr>
                      <a:r>
                        <a:rPr lang="en-CA" sz="1400" dirty="0">
                          <a:solidFill>
                            <a:srgbClr val="000000"/>
                          </a:solidFill>
                          <a:latin typeface="Arial"/>
                          <a:ea typeface="Times New Roman"/>
                          <a:cs typeface="Times New Roman"/>
                        </a:rPr>
                        <a:t>Total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00000"/>
                        </a:lnSpc>
                        <a:spcBef>
                          <a:spcPts val="485"/>
                        </a:spcBef>
                        <a:spcAft>
                          <a:spcPts val="0"/>
                        </a:spcAft>
                      </a:pPr>
                      <a:r>
                        <a:rPr lang="en-CA" sz="1400" dirty="0">
                          <a:solidFill>
                            <a:srgbClr val="000000"/>
                          </a:solidFill>
                          <a:latin typeface="Arial"/>
                          <a:ea typeface="Times New Roman"/>
                          <a:cs typeface="Times New Roman"/>
                        </a:rPr>
                        <a:t>500.4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00000"/>
                        </a:lnSpc>
                        <a:spcBef>
                          <a:spcPts val="485"/>
                        </a:spcBef>
                        <a:spcAft>
                          <a:spcPts val="0"/>
                        </a:spcAft>
                      </a:pPr>
                      <a:r>
                        <a:rPr lang="en-CA" sz="1400" dirty="0">
                          <a:solidFill>
                            <a:srgbClr val="000000"/>
                          </a:solidFill>
                          <a:latin typeface="Arial"/>
                          <a:ea typeface="Times New Roman"/>
                          <a:cs typeface="Times New Roman"/>
                        </a:rPr>
                        <a:t>1,365.0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00000"/>
                        </a:lnSpc>
                        <a:spcBef>
                          <a:spcPts val="485"/>
                        </a:spcBef>
                        <a:spcAft>
                          <a:spcPts val="0"/>
                        </a:spcAft>
                      </a:pPr>
                      <a:r>
                        <a:rPr lang="en-CA" sz="1400" dirty="0">
                          <a:solidFill>
                            <a:srgbClr val="000000"/>
                          </a:solidFill>
                          <a:latin typeface="Arial"/>
                          <a:ea typeface="Times New Roman"/>
                          <a:cs typeface="Times New Roman"/>
                        </a:rPr>
                        <a:t>181.4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00000"/>
                        </a:lnSpc>
                        <a:spcBef>
                          <a:spcPts val="485"/>
                        </a:spcBef>
                        <a:spcAft>
                          <a:spcPts val="0"/>
                        </a:spcAft>
                      </a:pPr>
                      <a:r>
                        <a:rPr lang="en-CA" sz="1400" dirty="0">
                          <a:solidFill>
                            <a:srgbClr val="000000"/>
                          </a:solidFill>
                          <a:latin typeface="Arial"/>
                          <a:ea typeface="Times New Roman"/>
                          <a:cs typeface="Times New Roman"/>
                        </a:rPr>
                        <a:t>111.3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00000"/>
                        </a:lnSpc>
                        <a:spcBef>
                          <a:spcPts val="485"/>
                        </a:spcBef>
                        <a:spcAft>
                          <a:spcPts val="0"/>
                        </a:spcAft>
                      </a:pPr>
                      <a:r>
                        <a:rPr lang="en-CA" sz="1400" dirty="0">
                          <a:solidFill>
                            <a:srgbClr val="000000"/>
                          </a:solidFill>
                          <a:latin typeface="Arial"/>
                          <a:ea typeface="Times New Roman"/>
                          <a:cs typeface="Times New Roman"/>
                        </a:rPr>
                        <a:t>466.9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00000"/>
                        </a:lnSpc>
                        <a:spcBef>
                          <a:spcPts val="485"/>
                        </a:spcBef>
                        <a:spcAft>
                          <a:spcPts val="0"/>
                        </a:spcAft>
                      </a:pPr>
                      <a:r>
                        <a:rPr lang="en-CA" sz="1400" dirty="0">
                          <a:solidFill>
                            <a:srgbClr val="000000"/>
                          </a:solidFill>
                          <a:latin typeface="Arial"/>
                          <a:ea typeface="Times New Roman"/>
                          <a:cs typeface="Times New Roman"/>
                        </a:rPr>
                        <a:t>2,625.0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r>
            </a:tbl>
          </a:graphicData>
        </a:graphic>
      </p:graphicFrame>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CA" dirty="0" smtClean="0"/>
              <a:t>History</a:t>
            </a:r>
            <a:endParaRPr lang="en-CA" dirty="0"/>
          </a:p>
        </p:txBody>
      </p:sp>
      <p:sp>
        <p:nvSpPr>
          <p:cNvPr id="3" name="Content Placeholder 2"/>
          <p:cNvSpPr>
            <a:spLocks noGrp="1"/>
          </p:cNvSpPr>
          <p:nvPr>
            <p:ph idx="1"/>
          </p:nvPr>
        </p:nvSpPr>
        <p:spPr/>
        <p:txBody>
          <a:bodyPr rtlCol="0">
            <a:normAutofit fontScale="70000" lnSpcReduction="20000"/>
          </a:bodyPr>
          <a:lstStyle/>
          <a:p>
            <a:pPr fontAlgn="auto">
              <a:spcAft>
                <a:spcPts val="0"/>
              </a:spcAft>
              <a:buFont typeface="Arial" charset="0"/>
              <a:buChar char="•"/>
              <a:defRPr/>
            </a:pPr>
            <a:r>
              <a:rPr lang="en-US" dirty="0" smtClean="0">
                <a:solidFill>
                  <a:schemeClr val="tx1">
                    <a:lumMod val="50000"/>
                    <a:lumOff val="50000"/>
                  </a:schemeClr>
                </a:solidFill>
                <a:cs typeface="Arial" charset="0"/>
              </a:rPr>
              <a:t>Created by the merger of two Crown corporations-Saskatchewan Mining Development Corporation and Eldorado Nuclear Limited in 1998</a:t>
            </a:r>
          </a:p>
          <a:p>
            <a:pPr lvl="1" fontAlgn="auto">
              <a:spcAft>
                <a:spcPts val="0"/>
              </a:spcAft>
              <a:defRPr/>
            </a:pPr>
            <a:endParaRPr lang="en-US" dirty="0" smtClean="0">
              <a:solidFill>
                <a:schemeClr val="tx1">
                  <a:lumMod val="50000"/>
                  <a:lumOff val="50000"/>
                </a:schemeClr>
              </a:solidFill>
              <a:cs typeface="Arial" charset="0"/>
            </a:endParaRPr>
          </a:p>
          <a:p>
            <a:pPr fontAlgn="auto">
              <a:spcAft>
                <a:spcPts val="0"/>
              </a:spcAft>
              <a:buFont typeface="Arial" charset="0"/>
              <a:buChar char="•"/>
              <a:defRPr/>
            </a:pPr>
            <a:r>
              <a:rPr lang="en-US" dirty="0" smtClean="0">
                <a:solidFill>
                  <a:schemeClr val="tx1">
                    <a:lumMod val="50000"/>
                    <a:lumOff val="50000"/>
                  </a:schemeClr>
                </a:solidFill>
                <a:cs typeface="Arial" charset="0"/>
              </a:rPr>
              <a:t>In 1991 completes its IPO and shares begin trading on the Toronto and Montreal exchanges</a:t>
            </a:r>
          </a:p>
          <a:p>
            <a:pPr fontAlgn="auto">
              <a:spcAft>
                <a:spcPts val="0"/>
              </a:spcAft>
              <a:defRPr/>
            </a:pPr>
            <a:endParaRPr lang="en-US" dirty="0" smtClean="0">
              <a:solidFill>
                <a:schemeClr val="tx1">
                  <a:lumMod val="50000"/>
                  <a:lumOff val="50000"/>
                </a:schemeClr>
              </a:solidFill>
              <a:cs typeface="Arial" charset="0"/>
            </a:endParaRPr>
          </a:p>
          <a:p>
            <a:pPr fontAlgn="auto">
              <a:spcAft>
                <a:spcPts val="0"/>
              </a:spcAft>
              <a:buFont typeface="Arial" charset="0"/>
              <a:buChar char="•"/>
              <a:defRPr/>
            </a:pPr>
            <a:r>
              <a:rPr lang="en-US" dirty="0" smtClean="0">
                <a:solidFill>
                  <a:schemeClr val="tx1">
                    <a:lumMod val="50000"/>
                    <a:lumOff val="50000"/>
                  </a:schemeClr>
                </a:solidFill>
                <a:cs typeface="Arial" charset="0"/>
              </a:rPr>
              <a:t>In 1996 shares begin trading on the NYSE and forms a subsidiary named </a:t>
            </a:r>
            <a:r>
              <a:rPr lang="en-US" dirty="0" err="1" smtClean="0">
                <a:solidFill>
                  <a:schemeClr val="tx1">
                    <a:lumMod val="50000"/>
                    <a:lumOff val="50000"/>
                  </a:schemeClr>
                </a:solidFill>
                <a:cs typeface="Arial" charset="0"/>
              </a:rPr>
              <a:t>Cameco</a:t>
            </a:r>
            <a:r>
              <a:rPr lang="en-US" dirty="0" smtClean="0">
                <a:solidFill>
                  <a:schemeClr val="tx1">
                    <a:lumMod val="50000"/>
                    <a:lumOff val="50000"/>
                  </a:schemeClr>
                </a:solidFill>
                <a:cs typeface="Arial" charset="0"/>
              </a:rPr>
              <a:t> Gold to conduct the company’s gold business</a:t>
            </a:r>
          </a:p>
          <a:p>
            <a:pPr fontAlgn="auto">
              <a:spcAft>
                <a:spcPts val="0"/>
              </a:spcAft>
              <a:buFont typeface="Arial" charset="0"/>
              <a:buChar char="•"/>
              <a:defRPr/>
            </a:pPr>
            <a:endParaRPr lang="en-US" dirty="0" smtClean="0">
              <a:solidFill>
                <a:schemeClr val="tx1">
                  <a:lumMod val="50000"/>
                  <a:lumOff val="50000"/>
                </a:schemeClr>
              </a:solidFill>
              <a:cs typeface="Arial" charset="0"/>
            </a:endParaRPr>
          </a:p>
          <a:p>
            <a:pPr fontAlgn="auto">
              <a:spcAft>
                <a:spcPts val="0"/>
              </a:spcAft>
              <a:buFont typeface="Arial" charset="0"/>
              <a:buChar char="•"/>
              <a:defRPr/>
            </a:pPr>
            <a:r>
              <a:rPr lang="en-US" dirty="0" smtClean="0">
                <a:solidFill>
                  <a:schemeClr val="tx1">
                    <a:lumMod val="50000"/>
                    <a:lumOff val="50000"/>
                  </a:schemeClr>
                </a:solidFill>
                <a:cs typeface="Arial" charset="0"/>
              </a:rPr>
              <a:t>Period of expansion as CCO moved into USA, Kyrgyzstan, and Central Asia in 1997-1998</a:t>
            </a:r>
          </a:p>
          <a:p>
            <a:pPr fontAlgn="auto">
              <a:spcAft>
                <a:spcPts val="0"/>
              </a:spcAft>
              <a:buFont typeface="Arial" charset="0"/>
              <a:buChar char="•"/>
              <a:defRPr/>
            </a:pPr>
            <a:endParaRPr lang="en-US" dirty="0" smtClean="0">
              <a:solidFill>
                <a:schemeClr val="tx1">
                  <a:lumMod val="50000"/>
                  <a:lumOff val="50000"/>
                </a:schemeClr>
              </a:solidFill>
              <a:cs typeface="Arial" charset="0"/>
            </a:endParaRPr>
          </a:p>
          <a:p>
            <a:pPr fontAlgn="auto">
              <a:spcAft>
                <a:spcPts val="0"/>
              </a:spcAft>
              <a:buFont typeface="Arial" charset="0"/>
              <a:buChar char="•"/>
              <a:defRPr/>
            </a:pPr>
            <a:r>
              <a:rPr lang="en-US" dirty="0" smtClean="0">
                <a:solidFill>
                  <a:schemeClr val="tx1">
                    <a:lumMod val="50000"/>
                    <a:lumOff val="50000"/>
                  </a:schemeClr>
                </a:solidFill>
                <a:cs typeface="Arial" charset="0"/>
              </a:rPr>
              <a:t>McArthur River mine in Saskatchewan achieves full production and becomes the worlds 3</a:t>
            </a:r>
            <a:r>
              <a:rPr lang="en-US" baseline="30000" dirty="0" smtClean="0">
                <a:solidFill>
                  <a:schemeClr val="tx1">
                    <a:lumMod val="50000"/>
                    <a:lumOff val="50000"/>
                  </a:schemeClr>
                </a:solidFill>
                <a:cs typeface="Arial" charset="0"/>
              </a:rPr>
              <a:t>rd</a:t>
            </a:r>
            <a:r>
              <a:rPr lang="en-US" dirty="0" smtClean="0">
                <a:solidFill>
                  <a:schemeClr val="tx1">
                    <a:lumMod val="50000"/>
                    <a:lumOff val="50000"/>
                  </a:schemeClr>
                </a:solidFill>
                <a:cs typeface="Arial" charset="0"/>
              </a:rPr>
              <a:t> largest high-grade uranium mine in 2000</a:t>
            </a:r>
          </a:p>
          <a:p>
            <a:pPr fontAlgn="auto">
              <a:spcAft>
                <a:spcPts val="0"/>
              </a:spcAft>
              <a:buFont typeface="Arial" charset="0"/>
              <a:buChar char="•"/>
              <a:defRPr/>
            </a:pPr>
            <a:endParaRPr lang="en-US" dirty="0" smtClean="0">
              <a:solidFill>
                <a:schemeClr val="tx1">
                  <a:lumMod val="50000"/>
                  <a:lumOff val="50000"/>
                </a:schemeClr>
              </a:solidFill>
              <a:cs typeface="Arial" charset="0"/>
            </a:endParaRPr>
          </a:p>
          <a:p>
            <a:pPr fontAlgn="auto">
              <a:spcAft>
                <a:spcPts val="0"/>
              </a:spcAft>
              <a:buFont typeface="Arial" charset="0"/>
              <a:buChar char="•"/>
              <a:defRPr/>
            </a:pPr>
            <a:r>
              <a:rPr lang="en-US" dirty="0" smtClean="0">
                <a:solidFill>
                  <a:schemeClr val="tx1">
                    <a:lumMod val="50000"/>
                    <a:lumOff val="50000"/>
                  </a:schemeClr>
                </a:solidFill>
                <a:cs typeface="Arial" charset="0"/>
              </a:rPr>
              <a:t>2000-2002 expands into the energy sector, acquiring stakes in Bruce Power, an Ontario based nuclear power company</a:t>
            </a:r>
          </a:p>
          <a:p>
            <a:pPr fontAlgn="auto">
              <a:spcAft>
                <a:spcPts val="0"/>
              </a:spcAft>
              <a:defRPr/>
            </a:pPr>
            <a:endParaRPr lang="en-CA" dirty="0">
              <a:solidFill>
                <a:schemeClr val="tx1">
                  <a:lumMod val="50000"/>
                  <a:lumOff val="50000"/>
                </a:schemeClr>
              </a:solidFill>
            </a:endParaRPr>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CA" dirty="0" smtClean="0"/>
              <a:t>History (continued)</a:t>
            </a:r>
            <a:endParaRPr lang="en-CA" dirty="0"/>
          </a:p>
        </p:txBody>
      </p:sp>
      <p:sp>
        <p:nvSpPr>
          <p:cNvPr id="3" name="Content Placeholder 2"/>
          <p:cNvSpPr>
            <a:spLocks noGrp="1"/>
          </p:cNvSpPr>
          <p:nvPr>
            <p:ph idx="1"/>
          </p:nvPr>
        </p:nvSpPr>
        <p:spPr/>
        <p:txBody>
          <a:bodyPr rtlCol="0">
            <a:normAutofit lnSpcReduction="10000"/>
          </a:bodyPr>
          <a:lstStyle/>
          <a:p>
            <a:pPr fontAlgn="auto">
              <a:spcAft>
                <a:spcPts val="0"/>
              </a:spcAft>
              <a:defRPr/>
            </a:pPr>
            <a:r>
              <a:rPr lang="en-CA" dirty="0" smtClean="0">
                <a:solidFill>
                  <a:schemeClr val="tx1">
                    <a:lumMod val="50000"/>
                    <a:lumOff val="50000"/>
                  </a:schemeClr>
                </a:solidFill>
              </a:rPr>
              <a:t>2004 begins construction on mines in </a:t>
            </a:r>
            <a:r>
              <a:rPr lang="en-CA" dirty="0" err="1" smtClean="0">
                <a:solidFill>
                  <a:schemeClr val="tx1">
                    <a:lumMod val="50000"/>
                    <a:lumOff val="50000"/>
                  </a:schemeClr>
                </a:solidFill>
              </a:rPr>
              <a:t>Inkai</a:t>
            </a:r>
            <a:r>
              <a:rPr lang="en-CA" dirty="0" smtClean="0">
                <a:solidFill>
                  <a:schemeClr val="tx1">
                    <a:lumMod val="50000"/>
                    <a:lumOff val="50000"/>
                  </a:schemeClr>
                </a:solidFill>
              </a:rPr>
              <a:t>, Kazakhstan and Cigar Lake, Saskatchewan, and creates consolidates gold operations into </a:t>
            </a:r>
            <a:r>
              <a:rPr lang="en-CA" dirty="0" err="1" smtClean="0">
                <a:solidFill>
                  <a:schemeClr val="tx1">
                    <a:lumMod val="50000"/>
                    <a:lumOff val="50000"/>
                  </a:schemeClr>
                </a:solidFill>
              </a:rPr>
              <a:t>Centerra</a:t>
            </a:r>
            <a:r>
              <a:rPr lang="en-CA" dirty="0" smtClean="0">
                <a:solidFill>
                  <a:schemeClr val="tx1">
                    <a:lumMod val="50000"/>
                    <a:lumOff val="50000"/>
                  </a:schemeClr>
                </a:solidFill>
              </a:rPr>
              <a:t> Gold</a:t>
            </a:r>
          </a:p>
          <a:p>
            <a:pPr fontAlgn="auto">
              <a:spcAft>
                <a:spcPts val="0"/>
              </a:spcAft>
              <a:defRPr/>
            </a:pPr>
            <a:endParaRPr lang="en-CA" dirty="0" smtClean="0">
              <a:solidFill>
                <a:schemeClr val="tx1">
                  <a:lumMod val="50000"/>
                  <a:lumOff val="50000"/>
                </a:schemeClr>
              </a:solidFill>
            </a:endParaRPr>
          </a:p>
          <a:p>
            <a:pPr fontAlgn="auto">
              <a:spcAft>
                <a:spcPts val="0"/>
              </a:spcAft>
              <a:defRPr/>
            </a:pPr>
            <a:r>
              <a:rPr lang="en-CA" dirty="0" smtClean="0">
                <a:solidFill>
                  <a:schemeClr val="tx1">
                    <a:lumMod val="50000"/>
                    <a:lumOff val="50000"/>
                  </a:schemeClr>
                </a:solidFill>
              </a:rPr>
              <a:t>2008 expands into Western Australia, and signs memorandums of intent to further exploration and production in </a:t>
            </a:r>
            <a:r>
              <a:rPr lang="en-CA" dirty="0" err="1" smtClean="0">
                <a:solidFill>
                  <a:schemeClr val="tx1">
                    <a:lumMod val="50000"/>
                    <a:lumOff val="50000"/>
                  </a:schemeClr>
                </a:solidFill>
              </a:rPr>
              <a:t>Kazatomprom</a:t>
            </a:r>
            <a:r>
              <a:rPr lang="en-CA" dirty="0" smtClean="0">
                <a:solidFill>
                  <a:schemeClr val="tx1">
                    <a:lumMod val="50000"/>
                    <a:lumOff val="50000"/>
                  </a:schemeClr>
                </a:solidFill>
              </a:rPr>
              <a:t>, the national uranium producer of Kazakhstan</a:t>
            </a:r>
          </a:p>
          <a:p>
            <a:pPr fontAlgn="auto">
              <a:spcAft>
                <a:spcPts val="0"/>
              </a:spcAft>
              <a:defRPr/>
            </a:pPr>
            <a:endParaRPr lang="en-CA" dirty="0" smtClean="0">
              <a:solidFill>
                <a:schemeClr val="tx1">
                  <a:lumMod val="50000"/>
                  <a:lumOff val="50000"/>
                </a:schemeClr>
              </a:solidFill>
            </a:endParaRPr>
          </a:p>
          <a:p>
            <a:pPr fontAlgn="auto">
              <a:spcAft>
                <a:spcPts val="0"/>
              </a:spcAft>
              <a:defRPr/>
            </a:pPr>
            <a:r>
              <a:rPr lang="en-CA" dirty="0" smtClean="0">
                <a:solidFill>
                  <a:schemeClr val="tx1">
                    <a:lumMod val="50000"/>
                    <a:lumOff val="50000"/>
                  </a:schemeClr>
                </a:solidFill>
              </a:rPr>
              <a:t>In 2009, </a:t>
            </a:r>
            <a:r>
              <a:rPr lang="en-CA" dirty="0" err="1" smtClean="0">
                <a:solidFill>
                  <a:schemeClr val="tx1">
                    <a:lumMod val="50000"/>
                    <a:lumOff val="50000"/>
                  </a:schemeClr>
                </a:solidFill>
              </a:rPr>
              <a:t>Cameco</a:t>
            </a:r>
            <a:r>
              <a:rPr lang="en-CA" dirty="0" smtClean="0">
                <a:solidFill>
                  <a:schemeClr val="tx1">
                    <a:lumMod val="50000"/>
                    <a:lumOff val="50000"/>
                  </a:schemeClr>
                </a:solidFill>
              </a:rPr>
              <a:t> announces they opened an office in India to help serve sales functions</a:t>
            </a:r>
          </a:p>
          <a:p>
            <a:pPr fontAlgn="auto">
              <a:spcAft>
                <a:spcPts val="0"/>
              </a:spcAft>
              <a:defRPr/>
            </a:pPr>
            <a:endParaRPr lang="en-CA" dirty="0">
              <a:solidFill>
                <a:schemeClr val="tx1">
                  <a:lumMod val="50000"/>
                  <a:lumOff val="50000"/>
                </a:schemeClr>
              </a:solidFill>
            </a:endParaRPr>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CA" dirty="0" smtClean="0"/>
              <a:t>Overview</a:t>
            </a:r>
            <a:endParaRPr lang="en-CA" dirty="0"/>
          </a:p>
        </p:txBody>
      </p:sp>
      <p:sp>
        <p:nvSpPr>
          <p:cNvPr id="3" name="Content Placeholder 2"/>
          <p:cNvSpPr>
            <a:spLocks noGrp="1"/>
          </p:cNvSpPr>
          <p:nvPr>
            <p:ph idx="1"/>
          </p:nvPr>
        </p:nvSpPr>
        <p:spPr/>
        <p:txBody>
          <a:bodyPr rtlCol="0">
            <a:normAutofit fontScale="85000" lnSpcReduction="10000"/>
          </a:bodyPr>
          <a:lstStyle/>
          <a:p>
            <a:pPr fontAlgn="auto">
              <a:spcAft>
                <a:spcPts val="0"/>
              </a:spcAft>
              <a:defRPr/>
            </a:pPr>
            <a:endParaRPr lang="en-CA" dirty="0" smtClean="0">
              <a:solidFill>
                <a:schemeClr val="tx1">
                  <a:lumMod val="50000"/>
                  <a:lumOff val="50000"/>
                </a:schemeClr>
              </a:solidFill>
            </a:endParaRPr>
          </a:p>
          <a:p>
            <a:pPr fontAlgn="auto">
              <a:spcAft>
                <a:spcPts val="0"/>
              </a:spcAft>
              <a:defRPr/>
            </a:pPr>
            <a:r>
              <a:rPr lang="en-CA" dirty="0" smtClean="0">
                <a:solidFill>
                  <a:schemeClr val="tx1">
                    <a:lumMod val="50000"/>
                    <a:lumOff val="50000"/>
                  </a:schemeClr>
                </a:solidFill>
              </a:rPr>
              <a:t>One of the world’s largest uranium producers, accounting for 16% of the world’s production in 2009</a:t>
            </a:r>
          </a:p>
          <a:p>
            <a:pPr fontAlgn="auto">
              <a:spcAft>
                <a:spcPts val="0"/>
              </a:spcAft>
              <a:defRPr/>
            </a:pPr>
            <a:endParaRPr lang="en-CA" dirty="0" smtClean="0">
              <a:solidFill>
                <a:schemeClr val="tx1">
                  <a:lumMod val="50000"/>
                  <a:lumOff val="50000"/>
                </a:schemeClr>
              </a:solidFill>
            </a:endParaRPr>
          </a:p>
          <a:p>
            <a:pPr fontAlgn="auto">
              <a:spcAft>
                <a:spcPts val="0"/>
              </a:spcAft>
              <a:defRPr/>
            </a:pPr>
            <a:r>
              <a:rPr lang="en-CA" dirty="0" smtClean="0">
                <a:solidFill>
                  <a:schemeClr val="tx1">
                    <a:lumMod val="50000"/>
                    <a:lumOff val="50000"/>
                  </a:schemeClr>
                </a:solidFill>
              </a:rPr>
              <a:t>Have controlling interest in the world’s high-grade reserves with ore grades up to 100 times the world average</a:t>
            </a:r>
          </a:p>
          <a:p>
            <a:pPr fontAlgn="auto">
              <a:spcAft>
                <a:spcPts val="0"/>
              </a:spcAft>
              <a:defRPr/>
            </a:pPr>
            <a:endParaRPr lang="en-CA" dirty="0" smtClean="0">
              <a:solidFill>
                <a:schemeClr val="tx1">
                  <a:lumMod val="50000"/>
                  <a:lumOff val="50000"/>
                </a:schemeClr>
              </a:solidFill>
            </a:endParaRPr>
          </a:p>
          <a:p>
            <a:pPr fontAlgn="auto">
              <a:spcAft>
                <a:spcPts val="0"/>
              </a:spcAft>
              <a:defRPr/>
            </a:pPr>
            <a:r>
              <a:rPr lang="en-CA" dirty="0" smtClean="0">
                <a:solidFill>
                  <a:schemeClr val="tx1">
                    <a:lumMod val="50000"/>
                    <a:lumOff val="50000"/>
                  </a:schemeClr>
                </a:solidFill>
              </a:rPr>
              <a:t>Relative low-cost operation</a:t>
            </a:r>
          </a:p>
          <a:p>
            <a:pPr fontAlgn="auto">
              <a:spcAft>
                <a:spcPts val="0"/>
              </a:spcAft>
              <a:defRPr/>
            </a:pPr>
            <a:endParaRPr lang="en-CA" dirty="0" smtClean="0">
              <a:solidFill>
                <a:schemeClr val="tx1">
                  <a:lumMod val="50000"/>
                  <a:lumOff val="50000"/>
                </a:schemeClr>
              </a:solidFill>
            </a:endParaRPr>
          </a:p>
          <a:p>
            <a:pPr fontAlgn="auto">
              <a:spcAft>
                <a:spcPts val="0"/>
              </a:spcAft>
              <a:defRPr/>
            </a:pPr>
            <a:r>
              <a:rPr lang="en-CA" dirty="0" smtClean="0">
                <a:solidFill>
                  <a:schemeClr val="tx1">
                    <a:lumMod val="50000"/>
                    <a:lumOff val="50000"/>
                  </a:schemeClr>
                </a:solidFill>
              </a:rPr>
              <a:t>Approximately 480 million pounds of proven and probable reserves </a:t>
            </a:r>
          </a:p>
          <a:p>
            <a:pPr fontAlgn="auto">
              <a:spcAft>
                <a:spcPts val="0"/>
              </a:spcAft>
              <a:defRPr/>
            </a:pPr>
            <a:endParaRPr lang="en-CA" dirty="0" smtClean="0">
              <a:solidFill>
                <a:schemeClr val="tx1">
                  <a:lumMod val="50000"/>
                  <a:lumOff val="50000"/>
                </a:schemeClr>
              </a:solidFill>
            </a:endParaRPr>
          </a:p>
          <a:p>
            <a:pPr fontAlgn="auto">
              <a:spcAft>
                <a:spcPts val="0"/>
              </a:spcAft>
              <a:defRPr/>
            </a:pPr>
            <a:r>
              <a:rPr lang="en-CA" dirty="0" smtClean="0">
                <a:solidFill>
                  <a:schemeClr val="tx1">
                    <a:lumMod val="50000"/>
                    <a:lumOff val="50000"/>
                  </a:schemeClr>
                </a:solidFill>
              </a:rPr>
              <a:t>Business segments in Uranium Production, Fuel Services, Electricity, and Exploration</a:t>
            </a:r>
          </a:p>
          <a:p>
            <a:pPr fontAlgn="auto">
              <a:spcAft>
                <a:spcPts val="0"/>
              </a:spcAft>
              <a:defRPr/>
            </a:pPr>
            <a:endParaRPr lang="en-CA" dirty="0" smtClean="0">
              <a:solidFill>
                <a:schemeClr val="tx1">
                  <a:lumMod val="50000"/>
                  <a:lumOff val="50000"/>
                </a:schemeClr>
              </a:solidFill>
            </a:endParaRPr>
          </a:p>
          <a:p>
            <a:pPr fontAlgn="auto">
              <a:spcAft>
                <a:spcPts val="0"/>
              </a:spcAft>
              <a:defRPr/>
            </a:pPr>
            <a:endParaRPr lang="en-CA" dirty="0">
              <a:solidFill>
                <a:schemeClr val="tx1">
                  <a:lumMod val="50000"/>
                  <a:lumOff val="50000"/>
                </a:schemeClr>
              </a:solidFill>
            </a:endParaRPr>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171450"/>
            <a:ext cx="8229600" cy="1600200"/>
          </a:xfrm>
        </p:spPr>
        <p:txBody>
          <a:bodyPr/>
          <a:lstStyle/>
          <a:p>
            <a:pPr fontAlgn="auto">
              <a:spcAft>
                <a:spcPts val="0"/>
              </a:spcAft>
              <a:defRPr/>
            </a:pPr>
            <a:r>
              <a:rPr lang="en-CA" dirty="0" smtClean="0"/>
              <a:t>Overview</a:t>
            </a:r>
            <a:endParaRPr lang="en-CA" dirty="0"/>
          </a:p>
        </p:txBody>
      </p:sp>
      <p:sp>
        <p:nvSpPr>
          <p:cNvPr id="3" name="Content Placeholder 2"/>
          <p:cNvSpPr>
            <a:spLocks noGrp="1"/>
          </p:cNvSpPr>
          <p:nvPr>
            <p:ph idx="1"/>
          </p:nvPr>
        </p:nvSpPr>
        <p:spPr/>
        <p:txBody>
          <a:bodyPr rtlCol="0">
            <a:normAutofit fontScale="62500" lnSpcReduction="20000"/>
          </a:bodyPr>
          <a:lstStyle/>
          <a:p>
            <a:pPr fontAlgn="auto">
              <a:spcBef>
                <a:spcPct val="30000"/>
              </a:spcBef>
              <a:spcAft>
                <a:spcPts val="0"/>
              </a:spcAft>
              <a:defRPr/>
            </a:pPr>
            <a:r>
              <a:rPr lang="en-US" sz="4000" b="1" dirty="0" smtClean="0">
                <a:solidFill>
                  <a:schemeClr val="tx1">
                    <a:lumMod val="50000"/>
                    <a:lumOff val="50000"/>
                  </a:schemeClr>
                </a:solidFill>
                <a:cs typeface="Arial" charset="0"/>
              </a:rPr>
              <a:t>Uranium Production</a:t>
            </a:r>
          </a:p>
          <a:p>
            <a:pPr fontAlgn="auto">
              <a:spcBef>
                <a:spcPct val="30000"/>
              </a:spcBef>
              <a:spcAft>
                <a:spcPts val="0"/>
              </a:spcAft>
              <a:buFont typeface="Arial" charset="0"/>
              <a:buChar char="•"/>
              <a:defRPr/>
            </a:pPr>
            <a:r>
              <a:rPr lang="en-US" dirty="0" smtClean="0">
                <a:solidFill>
                  <a:schemeClr val="tx1">
                    <a:lumMod val="50000"/>
                    <a:lumOff val="50000"/>
                  </a:schemeClr>
                </a:solidFill>
                <a:cs typeface="Arial" charset="0"/>
              </a:rPr>
              <a:t>Operating properties to mine Uranium in Canada (Saskatchewan), USA (Wyoming and Nebraska), Kazakhstan</a:t>
            </a:r>
          </a:p>
          <a:p>
            <a:pPr fontAlgn="auto">
              <a:spcBef>
                <a:spcPct val="30000"/>
              </a:spcBef>
              <a:spcAft>
                <a:spcPts val="0"/>
              </a:spcAft>
              <a:buFont typeface="Arial" charset="0"/>
              <a:buChar char="•"/>
              <a:defRPr/>
            </a:pPr>
            <a:r>
              <a:rPr lang="en-US" dirty="0" smtClean="0">
                <a:solidFill>
                  <a:schemeClr val="tx1">
                    <a:lumMod val="50000"/>
                    <a:lumOff val="50000"/>
                  </a:schemeClr>
                </a:solidFill>
                <a:cs typeface="Arial" charset="0"/>
              </a:rPr>
              <a:t>Development projects: Cigar Lake, Saskatchewan</a:t>
            </a:r>
          </a:p>
          <a:p>
            <a:pPr fontAlgn="auto">
              <a:spcBef>
                <a:spcPct val="30000"/>
              </a:spcBef>
              <a:spcAft>
                <a:spcPts val="0"/>
              </a:spcAft>
              <a:buFont typeface="Arial" charset="0"/>
              <a:buChar char="•"/>
              <a:defRPr/>
            </a:pPr>
            <a:r>
              <a:rPr lang="en-US" dirty="0" smtClean="0">
                <a:solidFill>
                  <a:schemeClr val="tx1">
                    <a:lumMod val="50000"/>
                    <a:lumOff val="50000"/>
                  </a:schemeClr>
                </a:solidFill>
                <a:cs typeface="Arial" charset="0"/>
              </a:rPr>
              <a:t>Expansion Projects:   Kazakhstan, Saskatchewan</a:t>
            </a:r>
            <a:endParaRPr lang="en-US" i="1" dirty="0" smtClean="0">
              <a:solidFill>
                <a:schemeClr val="tx1">
                  <a:lumMod val="50000"/>
                  <a:lumOff val="50000"/>
                </a:schemeClr>
              </a:solidFill>
              <a:cs typeface="Arial" charset="0"/>
            </a:endParaRPr>
          </a:p>
          <a:p>
            <a:pPr fontAlgn="auto">
              <a:spcAft>
                <a:spcPts val="0"/>
              </a:spcAft>
              <a:defRPr/>
            </a:pPr>
            <a:r>
              <a:rPr lang="en-US" dirty="0" smtClean="0">
                <a:solidFill>
                  <a:schemeClr val="tx1">
                    <a:lumMod val="50000"/>
                    <a:lumOff val="50000"/>
                  </a:schemeClr>
                </a:solidFill>
                <a:cs typeface="Arial" charset="0"/>
              </a:rPr>
              <a:t>Fuel Services (conversion and enrichment services)</a:t>
            </a:r>
          </a:p>
          <a:p>
            <a:pPr fontAlgn="auto">
              <a:spcAft>
                <a:spcPts val="0"/>
              </a:spcAft>
              <a:buFont typeface="Arial" charset="0"/>
              <a:buChar char="•"/>
              <a:defRPr/>
            </a:pPr>
            <a:r>
              <a:rPr lang="en-US" dirty="0" smtClean="0">
                <a:solidFill>
                  <a:schemeClr val="tx1">
                    <a:lumMod val="50000"/>
                    <a:lumOff val="50000"/>
                  </a:schemeClr>
                </a:solidFill>
                <a:cs typeface="Arial" charset="0"/>
              </a:rPr>
              <a:t>Ontario and United Kingdom</a:t>
            </a:r>
          </a:p>
          <a:p>
            <a:pPr fontAlgn="auto">
              <a:spcAft>
                <a:spcPts val="0"/>
              </a:spcAft>
              <a:defRPr/>
            </a:pPr>
            <a:endParaRPr lang="en-US" sz="4000" dirty="0" smtClean="0">
              <a:solidFill>
                <a:schemeClr val="tx1">
                  <a:lumMod val="50000"/>
                  <a:lumOff val="50000"/>
                </a:schemeClr>
              </a:solidFill>
              <a:cs typeface="Arial" charset="0"/>
            </a:endParaRPr>
          </a:p>
          <a:p>
            <a:pPr fontAlgn="auto">
              <a:spcAft>
                <a:spcPts val="0"/>
              </a:spcAft>
              <a:defRPr/>
            </a:pPr>
            <a:r>
              <a:rPr lang="en-US" sz="4000" b="1" dirty="0" smtClean="0">
                <a:solidFill>
                  <a:schemeClr val="tx1">
                    <a:lumMod val="50000"/>
                    <a:lumOff val="50000"/>
                  </a:schemeClr>
                </a:solidFill>
                <a:cs typeface="Arial" charset="0"/>
              </a:rPr>
              <a:t>Exploration Projects</a:t>
            </a:r>
          </a:p>
          <a:p>
            <a:pPr fontAlgn="auto">
              <a:spcAft>
                <a:spcPts val="0"/>
              </a:spcAft>
              <a:buFont typeface="Arial" charset="0"/>
              <a:buChar char="•"/>
              <a:defRPr/>
            </a:pPr>
            <a:r>
              <a:rPr lang="en-US" dirty="0" smtClean="0">
                <a:solidFill>
                  <a:schemeClr val="tx1">
                    <a:lumMod val="50000"/>
                    <a:lumOff val="50000"/>
                  </a:schemeClr>
                </a:solidFill>
                <a:cs typeface="Arial" charset="0"/>
              </a:rPr>
              <a:t>United States, Mongolia, Kazakhstan, Saskatchewan, Australia, South America</a:t>
            </a:r>
          </a:p>
          <a:p>
            <a:pPr fontAlgn="auto">
              <a:spcAft>
                <a:spcPts val="0"/>
              </a:spcAft>
              <a:defRPr/>
            </a:pPr>
            <a:endParaRPr lang="en-US" dirty="0" smtClean="0">
              <a:solidFill>
                <a:schemeClr val="tx1">
                  <a:lumMod val="50000"/>
                  <a:lumOff val="50000"/>
                </a:schemeClr>
              </a:solidFill>
              <a:cs typeface="Arial" charset="0"/>
            </a:endParaRPr>
          </a:p>
          <a:p>
            <a:pPr fontAlgn="auto">
              <a:spcAft>
                <a:spcPts val="0"/>
              </a:spcAft>
              <a:defRPr/>
            </a:pPr>
            <a:endParaRPr lang="en-US" sz="3600" dirty="0" smtClean="0">
              <a:solidFill>
                <a:schemeClr val="tx1">
                  <a:lumMod val="50000"/>
                  <a:lumOff val="50000"/>
                </a:schemeClr>
              </a:solidFill>
              <a:cs typeface="Arial" charset="0"/>
            </a:endParaRPr>
          </a:p>
          <a:p>
            <a:pPr fontAlgn="auto">
              <a:spcAft>
                <a:spcPts val="0"/>
              </a:spcAft>
              <a:defRPr/>
            </a:pPr>
            <a:r>
              <a:rPr lang="en-US" sz="4000" b="1" dirty="0" smtClean="0">
                <a:solidFill>
                  <a:schemeClr val="tx1">
                    <a:lumMod val="50000"/>
                    <a:lumOff val="50000"/>
                  </a:schemeClr>
                </a:solidFill>
                <a:cs typeface="Arial" charset="0"/>
              </a:rPr>
              <a:t>Electricity</a:t>
            </a:r>
          </a:p>
          <a:p>
            <a:pPr fontAlgn="auto">
              <a:spcAft>
                <a:spcPts val="0"/>
              </a:spcAft>
              <a:buFont typeface="Arial" charset="0"/>
              <a:buChar char="•"/>
              <a:defRPr/>
            </a:pPr>
            <a:r>
              <a:rPr lang="en-US" dirty="0" smtClean="0">
                <a:solidFill>
                  <a:schemeClr val="tx1">
                    <a:lumMod val="50000"/>
                    <a:lumOff val="50000"/>
                  </a:schemeClr>
                </a:solidFill>
                <a:cs typeface="Arial" charset="0"/>
              </a:rPr>
              <a:t>Own 31.6% stake in Bruce Power Limited Partnership which operates four nuclear reactors in South Ontario</a:t>
            </a:r>
          </a:p>
          <a:p>
            <a:pPr fontAlgn="auto">
              <a:spcAft>
                <a:spcPts val="0"/>
              </a:spcAft>
              <a:buFont typeface="Arial" charset="0"/>
              <a:buChar char="•"/>
              <a:defRPr/>
            </a:pPr>
            <a:r>
              <a:rPr lang="en-US" dirty="0" smtClean="0">
                <a:solidFill>
                  <a:schemeClr val="tx1">
                    <a:lumMod val="50000"/>
                    <a:lumOff val="50000"/>
                  </a:schemeClr>
                </a:solidFill>
                <a:cs typeface="Arial" charset="0"/>
              </a:rPr>
              <a:t>Generate 15% of Ontario’s electricity</a:t>
            </a:r>
          </a:p>
          <a:p>
            <a:pPr fontAlgn="auto">
              <a:spcAft>
                <a:spcPts val="0"/>
              </a:spcAft>
              <a:defRPr/>
            </a:pPr>
            <a:endParaRPr lang="en-CA" dirty="0">
              <a:solidFill>
                <a:schemeClr val="tx1">
                  <a:lumMod val="50000"/>
                  <a:lumOff val="50000"/>
                </a:schemeClr>
              </a:solidFill>
            </a:endParaRPr>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242888"/>
            <a:ext cx="8229600" cy="1600201"/>
          </a:xfrm>
        </p:spPr>
        <p:txBody>
          <a:bodyPr/>
          <a:lstStyle/>
          <a:p>
            <a:pPr fontAlgn="auto">
              <a:spcAft>
                <a:spcPts val="0"/>
              </a:spcAft>
              <a:defRPr/>
            </a:pPr>
            <a:r>
              <a:rPr lang="en-CA" dirty="0" smtClean="0"/>
              <a:t>Global Presence</a:t>
            </a:r>
            <a:endParaRPr lang="en-CA" dirty="0"/>
          </a:p>
        </p:txBody>
      </p:sp>
      <p:sp>
        <p:nvSpPr>
          <p:cNvPr id="171011" name="Content Placeholder 2"/>
          <p:cNvSpPr>
            <a:spLocks noGrp="1"/>
          </p:cNvSpPr>
          <p:nvPr>
            <p:ph idx="1"/>
          </p:nvPr>
        </p:nvSpPr>
        <p:spPr/>
        <p:txBody>
          <a:bodyPr/>
          <a:lstStyle/>
          <a:p>
            <a:endParaRPr lang="en-CA" smtClean="0"/>
          </a:p>
        </p:txBody>
      </p:sp>
      <p:pic>
        <p:nvPicPr>
          <p:cNvPr id="171012" name="Picture 2"/>
          <p:cNvPicPr>
            <a:picLocks noChangeAspect="1" noChangeArrowheads="1"/>
          </p:cNvPicPr>
          <p:nvPr/>
        </p:nvPicPr>
        <p:blipFill>
          <a:blip r:embed="rId3" cstate="print"/>
          <a:srcRect/>
          <a:stretch>
            <a:fillRect/>
          </a:stretch>
        </p:blipFill>
        <p:spPr bwMode="auto">
          <a:xfrm>
            <a:off x="250825" y="1341438"/>
            <a:ext cx="8605838" cy="52562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CA" dirty="0" smtClean="0"/>
              <a:t>Acquisitions and dispositions</a:t>
            </a:r>
            <a:endParaRPr lang="en-CA" dirty="0"/>
          </a:p>
        </p:txBody>
      </p:sp>
      <p:sp>
        <p:nvSpPr>
          <p:cNvPr id="3" name="Content Placeholder 2"/>
          <p:cNvSpPr>
            <a:spLocks noGrp="1"/>
          </p:cNvSpPr>
          <p:nvPr>
            <p:ph idx="1"/>
          </p:nvPr>
        </p:nvSpPr>
        <p:spPr/>
        <p:txBody>
          <a:bodyPr rtlCol="0">
            <a:normAutofit lnSpcReduction="10000"/>
          </a:bodyPr>
          <a:lstStyle/>
          <a:p>
            <a:pPr fontAlgn="auto">
              <a:spcAft>
                <a:spcPts val="0"/>
              </a:spcAft>
              <a:defRPr/>
            </a:pPr>
            <a:r>
              <a:rPr lang="en-CA" dirty="0" smtClean="0">
                <a:solidFill>
                  <a:schemeClr val="tx1">
                    <a:lumMod val="50000"/>
                    <a:lumOff val="50000"/>
                  </a:schemeClr>
                </a:solidFill>
              </a:rPr>
              <a:t>Sold shares in </a:t>
            </a:r>
            <a:r>
              <a:rPr lang="en-CA" dirty="0" err="1" smtClean="0">
                <a:solidFill>
                  <a:schemeClr val="tx1">
                    <a:lumMod val="50000"/>
                    <a:lumOff val="50000"/>
                  </a:schemeClr>
                </a:solidFill>
              </a:rPr>
              <a:t>Centerra</a:t>
            </a:r>
            <a:r>
              <a:rPr lang="en-CA" dirty="0" smtClean="0">
                <a:solidFill>
                  <a:schemeClr val="tx1">
                    <a:lumMod val="50000"/>
                    <a:lumOff val="50000"/>
                  </a:schemeClr>
                </a:solidFill>
              </a:rPr>
              <a:t> Gold Inc., </a:t>
            </a:r>
            <a:r>
              <a:rPr lang="en-CA" dirty="0" err="1" smtClean="0">
                <a:solidFill>
                  <a:schemeClr val="tx1">
                    <a:lumMod val="50000"/>
                    <a:lumOff val="50000"/>
                  </a:schemeClr>
                </a:solidFill>
              </a:rPr>
              <a:t>Cameco’s</a:t>
            </a:r>
            <a:r>
              <a:rPr lang="en-CA" dirty="0" smtClean="0">
                <a:solidFill>
                  <a:schemeClr val="tx1">
                    <a:lumMod val="50000"/>
                    <a:lumOff val="50000"/>
                  </a:schemeClr>
                </a:solidFill>
              </a:rPr>
              <a:t> gold segment, $872 million (2009)</a:t>
            </a:r>
          </a:p>
          <a:p>
            <a:pPr fontAlgn="auto">
              <a:spcAft>
                <a:spcPts val="0"/>
              </a:spcAft>
              <a:defRPr/>
            </a:pPr>
            <a:r>
              <a:rPr lang="en-CA" dirty="0" smtClean="0">
                <a:solidFill>
                  <a:schemeClr val="tx1">
                    <a:lumMod val="50000"/>
                    <a:lumOff val="50000"/>
                  </a:schemeClr>
                </a:solidFill>
              </a:rPr>
              <a:t> transferred $260 million to </a:t>
            </a:r>
            <a:r>
              <a:rPr lang="en-CA" dirty="0" err="1" smtClean="0">
                <a:solidFill>
                  <a:schemeClr val="tx1">
                    <a:lumMod val="50000"/>
                    <a:lumOff val="50000"/>
                  </a:schemeClr>
                </a:solidFill>
              </a:rPr>
              <a:t>Kyrgyzaltyn</a:t>
            </a:r>
            <a:r>
              <a:rPr lang="en-CA" dirty="0" smtClean="0">
                <a:solidFill>
                  <a:schemeClr val="tx1">
                    <a:lumMod val="50000"/>
                    <a:lumOff val="50000"/>
                  </a:schemeClr>
                </a:solidFill>
              </a:rPr>
              <a:t> to compensate Kyrgyz Republic for their stake in </a:t>
            </a:r>
            <a:r>
              <a:rPr lang="en-CA" dirty="0" err="1" smtClean="0">
                <a:solidFill>
                  <a:schemeClr val="tx1">
                    <a:lumMod val="50000"/>
                    <a:lumOff val="50000"/>
                  </a:schemeClr>
                </a:solidFill>
              </a:rPr>
              <a:t>Centerra</a:t>
            </a:r>
            <a:r>
              <a:rPr lang="en-CA" dirty="0" smtClean="0">
                <a:solidFill>
                  <a:schemeClr val="tx1">
                    <a:lumMod val="50000"/>
                    <a:lumOff val="50000"/>
                  </a:schemeClr>
                </a:solidFill>
              </a:rPr>
              <a:t>  </a:t>
            </a:r>
          </a:p>
          <a:p>
            <a:pPr fontAlgn="auto">
              <a:spcAft>
                <a:spcPts val="0"/>
              </a:spcAft>
              <a:defRPr/>
            </a:pPr>
            <a:r>
              <a:rPr lang="en-CA" dirty="0" smtClean="0">
                <a:solidFill>
                  <a:schemeClr val="tx1">
                    <a:lumMod val="50000"/>
                    <a:lumOff val="50000"/>
                  </a:schemeClr>
                </a:solidFill>
              </a:rPr>
              <a:t>After tax gain to CCO was $374million</a:t>
            </a:r>
          </a:p>
          <a:p>
            <a:pPr fontAlgn="auto">
              <a:spcAft>
                <a:spcPts val="0"/>
              </a:spcAft>
              <a:defRPr/>
            </a:pPr>
            <a:endParaRPr lang="en-CA" dirty="0" smtClean="0">
              <a:solidFill>
                <a:schemeClr val="tx1">
                  <a:lumMod val="50000"/>
                  <a:lumOff val="50000"/>
                </a:schemeClr>
              </a:solidFill>
            </a:endParaRPr>
          </a:p>
          <a:p>
            <a:pPr fontAlgn="auto">
              <a:spcAft>
                <a:spcPts val="0"/>
              </a:spcAft>
              <a:defRPr/>
            </a:pPr>
            <a:r>
              <a:rPr lang="en-CA" dirty="0" smtClean="0">
                <a:solidFill>
                  <a:schemeClr val="tx1">
                    <a:lumMod val="50000"/>
                    <a:lumOff val="50000"/>
                  </a:schemeClr>
                </a:solidFill>
              </a:rPr>
              <a:t>Acquisition in 2008 for $346 million to acquire a 70% interest of mine in Western Australia</a:t>
            </a:r>
          </a:p>
          <a:p>
            <a:pPr fontAlgn="auto">
              <a:spcAft>
                <a:spcPts val="0"/>
              </a:spcAft>
              <a:defRPr/>
            </a:pPr>
            <a:endParaRPr lang="en-CA" dirty="0" smtClean="0">
              <a:solidFill>
                <a:schemeClr val="tx1">
                  <a:lumMod val="50000"/>
                  <a:lumOff val="50000"/>
                </a:schemeClr>
              </a:solidFill>
            </a:endParaRPr>
          </a:p>
          <a:p>
            <a:pPr fontAlgn="auto">
              <a:spcAft>
                <a:spcPts val="0"/>
              </a:spcAft>
              <a:defRPr/>
            </a:pPr>
            <a:r>
              <a:rPr lang="en-CA" dirty="0" smtClean="0">
                <a:solidFill>
                  <a:schemeClr val="tx1">
                    <a:lumMod val="50000"/>
                    <a:lumOff val="50000"/>
                  </a:schemeClr>
                </a:solidFill>
              </a:rPr>
              <a:t>Adds potential for low-cost and diversifies the production by geography and deposit type</a:t>
            </a:r>
          </a:p>
          <a:p>
            <a:pPr fontAlgn="auto">
              <a:spcAft>
                <a:spcPts val="0"/>
              </a:spcAft>
              <a:defRPr/>
            </a:pPr>
            <a:endParaRPr lang="en-CA" dirty="0">
              <a:solidFill>
                <a:schemeClr val="tx1">
                  <a:lumMod val="50000"/>
                  <a:lumOff val="50000"/>
                </a:schemeClr>
              </a:solidFill>
            </a:endParaRPr>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315913"/>
            <a:ext cx="8229600" cy="1600201"/>
          </a:xfrm>
        </p:spPr>
        <p:txBody>
          <a:bodyPr/>
          <a:lstStyle/>
          <a:p>
            <a:pPr fontAlgn="auto">
              <a:spcAft>
                <a:spcPts val="0"/>
              </a:spcAft>
              <a:defRPr/>
            </a:pPr>
            <a:r>
              <a:rPr lang="en-CA" dirty="0" smtClean="0"/>
              <a:t>2009 Source of Revenue</a:t>
            </a:r>
            <a:endParaRPr lang="en-CA" dirty="0"/>
          </a:p>
        </p:txBody>
      </p:sp>
      <p:pic>
        <p:nvPicPr>
          <p:cNvPr id="173059" name="Picture 4"/>
          <p:cNvPicPr>
            <a:picLocks noChangeAspect="1" noChangeArrowheads="1"/>
          </p:cNvPicPr>
          <p:nvPr/>
        </p:nvPicPr>
        <p:blipFill>
          <a:blip r:embed="rId3" cstate="print"/>
          <a:srcRect/>
          <a:stretch>
            <a:fillRect/>
          </a:stretch>
        </p:blipFill>
        <p:spPr bwMode="auto">
          <a:xfrm>
            <a:off x="838200" y="1447800"/>
            <a:ext cx="7772400" cy="2514600"/>
          </a:xfrm>
          <a:prstGeom prst="rect">
            <a:avLst/>
          </a:prstGeom>
          <a:noFill/>
          <a:ln w="9525">
            <a:noFill/>
            <a:miter lim="800000"/>
            <a:headEnd/>
            <a:tailEnd/>
          </a:ln>
        </p:spPr>
      </p:pic>
      <p:pic>
        <p:nvPicPr>
          <p:cNvPr id="173060" name="Picture 5"/>
          <p:cNvPicPr>
            <a:picLocks noChangeAspect="1" noChangeArrowheads="1"/>
          </p:cNvPicPr>
          <p:nvPr/>
        </p:nvPicPr>
        <p:blipFill>
          <a:blip r:embed="rId4" cstate="print"/>
          <a:srcRect/>
          <a:stretch>
            <a:fillRect/>
          </a:stretch>
        </p:blipFill>
        <p:spPr bwMode="auto">
          <a:xfrm>
            <a:off x="914400" y="4114800"/>
            <a:ext cx="7696200" cy="2460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171450"/>
            <a:ext cx="8229600" cy="1600200"/>
          </a:xfrm>
        </p:spPr>
        <p:txBody>
          <a:bodyPr/>
          <a:lstStyle/>
          <a:p>
            <a:pPr fontAlgn="auto">
              <a:spcAft>
                <a:spcPts val="0"/>
              </a:spcAft>
              <a:defRPr/>
            </a:pPr>
            <a:r>
              <a:rPr lang="en-CA" dirty="0" smtClean="0"/>
              <a:t>Contract Structure</a:t>
            </a:r>
            <a:endParaRPr lang="en-CA" dirty="0"/>
          </a:p>
        </p:txBody>
      </p:sp>
      <p:pic>
        <p:nvPicPr>
          <p:cNvPr id="174083" name="Picture 2"/>
          <p:cNvPicPr>
            <a:picLocks noGrp="1" noChangeAspect="1" noChangeArrowheads="1"/>
          </p:cNvPicPr>
          <p:nvPr>
            <p:ph idx="1"/>
          </p:nvPr>
        </p:nvPicPr>
        <p:blipFill>
          <a:blip r:embed="rId3" cstate="print"/>
          <a:srcRect/>
          <a:stretch>
            <a:fillRect/>
          </a:stretch>
        </p:blipFill>
        <p:spPr>
          <a:xfrm>
            <a:off x="625475" y="1600200"/>
            <a:ext cx="7893050" cy="4525963"/>
          </a:xfrm>
        </p:spPr>
      </p:pic>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242888"/>
            <a:ext cx="8229600" cy="1600201"/>
          </a:xfrm>
        </p:spPr>
        <p:txBody>
          <a:bodyPr>
            <a:normAutofit/>
          </a:bodyPr>
          <a:lstStyle/>
          <a:p>
            <a:pPr fontAlgn="auto">
              <a:spcAft>
                <a:spcPts val="0"/>
              </a:spcAft>
              <a:defRPr/>
            </a:pPr>
            <a:r>
              <a:rPr lang="en-CA" dirty="0" smtClean="0"/>
              <a:t>Current Issues</a:t>
            </a:r>
            <a:endParaRPr lang="en-CA" dirty="0"/>
          </a:p>
        </p:txBody>
      </p:sp>
      <p:sp>
        <p:nvSpPr>
          <p:cNvPr id="175107" name="Content Placeholder 2"/>
          <p:cNvSpPr>
            <a:spLocks noGrp="1"/>
          </p:cNvSpPr>
          <p:nvPr>
            <p:ph idx="1"/>
          </p:nvPr>
        </p:nvSpPr>
        <p:spPr>
          <a:xfrm>
            <a:off x="457200" y="1600200"/>
            <a:ext cx="8229600" cy="1181100"/>
          </a:xfrm>
        </p:spPr>
        <p:txBody>
          <a:bodyPr/>
          <a:lstStyle/>
          <a:p>
            <a:r>
              <a:rPr lang="en-CA" smtClean="0"/>
              <a:t>World Demand for Uranium increasing at 3% per year</a:t>
            </a:r>
          </a:p>
          <a:p>
            <a:endParaRPr lang="en-CA" smtClean="0"/>
          </a:p>
        </p:txBody>
      </p:sp>
      <p:pic>
        <p:nvPicPr>
          <p:cNvPr id="175108" name="Picture 3"/>
          <p:cNvPicPr>
            <a:picLocks noChangeAspect="1" noChangeArrowheads="1"/>
          </p:cNvPicPr>
          <p:nvPr/>
        </p:nvPicPr>
        <p:blipFill>
          <a:blip r:embed="rId3" cstate="print"/>
          <a:srcRect/>
          <a:stretch>
            <a:fillRect/>
          </a:stretch>
        </p:blipFill>
        <p:spPr bwMode="auto">
          <a:xfrm>
            <a:off x="1403350" y="2636838"/>
            <a:ext cx="6264275" cy="3879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171450"/>
            <a:ext cx="8229600" cy="1600200"/>
          </a:xfrm>
        </p:spPr>
        <p:txBody>
          <a:bodyPr/>
          <a:lstStyle/>
          <a:p>
            <a:pPr fontAlgn="auto">
              <a:spcAft>
                <a:spcPts val="0"/>
              </a:spcAft>
              <a:defRPr/>
            </a:pPr>
            <a:r>
              <a:rPr lang="en-CA" dirty="0" smtClean="0"/>
              <a:t>Outlook</a:t>
            </a:r>
            <a:endParaRPr lang="en-CA" dirty="0"/>
          </a:p>
        </p:txBody>
      </p:sp>
      <p:pic>
        <p:nvPicPr>
          <p:cNvPr id="176131" name="Picture 2"/>
          <p:cNvPicPr>
            <a:picLocks noGrp="1" noChangeAspect="1" noChangeArrowheads="1"/>
          </p:cNvPicPr>
          <p:nvPr>
            <p:ph idx="1"/>
          </p:nvPr>
        </p:nvPicPr>
        <p:blipFill>
          <a:blip r:embed="rId3" cstate="print"/>
          <a:srcRect/>
          <a:stretch>
            <a:fillRect/>
          </a:stretch>
        </p:blipFill>
        <p:spPr>
          <a:xfrm>
            <a:off x="1000125" y="1973263"/>
            <a:ext cx="7143750" cy="3781425"/>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p:txBody>
          <a:bodyPr/>
          <a:lstStyle/>
          <a:p>
            <a:pPr fontAlgn="auto">
              <a:spcAft>
                <a:spcPts val="0"/>
              </a:spcAft>
              <a:defRPr/>
            </a:pPr>
            <a:endParaRPr lang="en-CA" smtClean="0"/>
          </a:p>
        </p:txBody>
      </p:sp>
      <p:graphicFrame>
        <p:nvGraphicFramePr>
          <p:cNvPr id="4" name="Content Placeholder 3"/>
          <p:cNvGraphicFramePr>
            <a:graphicFrameLocks noGrp="1"/>
          </p:cNvGraphicFramePr>
          <p:nvPr>
            <p:ph idx="1"/>
          </p:nvPr>
        </p:nvGraphicFramePr>
        <p:xfrm>
          <a:off x="250825" y="188913"/>
          <a:ext cx="8712200" cy="6480175"/>
        </p:xfrm>
        <a:graphic>
          <a:graphicData uri="http://schemas.openxmlformats.org/drawingml/2006/table">
            <a:tbl>
              <a:tblPr/>
              <a:tblGrid>
                <a:gridCol w="1244710"/>
                <a:gridCol w="1244710"/>
                <a:gridCol w="1244710"/>
                <a:gridCol w="1244710"/>
                <a:gridCol w="1244710"/>
                <a:gridCol w="1244710"/>
                <a:gridCol w="1244710"/>
              </a:tblGrid>
              <a:tr h="642351">
                <a:tc gridSpan="7">
                  <a:txBody>
                    <a:bodyPr/>
                    <a:lstStyle/>
                    <a:p>
                      <a:pPr algn="ctr">
                        <a:lnSpc>
                          <a:spcPct val="115000"/>
                        </a:lnSpc>
                        <a:spcBef>
                          <a:spcPts val="485"/>
                        </a:spcBef>
                        <a:spcAft>
                          <a:spcPts val="0"/>
                        </a:spcAft>
                      </a:pPr>
                      <a:r>
                        <a:rPr lang="en-CA" sz="1400" dirty="0">
                          <a:solidFill>
                            <a:srgbClr val="000000"/>
                          </a:solidFill>
                          <a:latin typeface="Arial"/>
                          <a:ea typeface="Times New Roman"/>
                          <a:cs typeface="Times New Roman"/>
                        </a:rPr>
                        <a:t>EXPLORATION PLUS DEPOSIT APPRAISAL EXPENDITURES,1 BY PROVINCE AND TERRITORY, BY MINERAL COMMODITY SOUGHT, 2011si</a:t>
                      </a:r>
                      <a:endParaRPr lang="en-CA" sz="1400" dirty="0">
                        <a:latin typeface="Calibri"/>
                        <a:ea typeface="Calibri"/>
                        <a:cs typeface="Times New Roman"/>
                      </a:endParaRPr>
                    </a:p>
                  </a:txBody>
                  <a:tcPr marL="952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EEEEDD"/>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r>
              <a:tr h="341607">
                <a:tc>
                  <a:txBody>
                    <a:bodyPr/>
                    <a:lstStyle/>
                    <a:p>
                      <a:pPr algn="ctr">
                        <a:lnSpc>
                          <a:spcPct val="115000"/>
                        </a:lnSpc>
                        <a:spcBef>
                          <a:spcPts val="485"/>
                        </a:spcBef>
                        <a:spcAft>
                          <a:spcPts val="0"/>
                        </a:spcAft>
                      </a:pPr>
                      <a:r>
                        <a:rPr lang="en-CA" sz="1200" dirty="0">
                          <a:solidFill>
                            <a:srgbClr val="000000"/>
                          </a:solidFill>
                          <a:latin typeface="Arial"/>
                          <a:ea typeface="Times New Roman"/>
                          <a:cs typeface="Times New Roman"/>
                        </a:rPr>
                        <a:t>Province/Territory</a:t>
                      </a:r>
                      <a:endParaRPr lang="en-CA" sz="1200" dirty="0">
                        <a:latin typeface="Calibri"/>
                        <a:ea typeface="Calibri"/>
                        <a:cs typeface="Times New Roman"/>
                      </a:endParaRPr>
                    </a:p>
                  </a:txBody>
                  <a:tcPr marL="952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EEEEDD"/>
                    </a:solidFill>
                  </a:tcPr>
                </a:tc>
                <a:tc>
                  <a:txBody>
                    <a:bodyPr/>
                    <a:lstStyle/>
                    <a:p>
                      <a:pPr algn="ctr">
                        <a:lnSpc>
                          <a:spcPct val="115000"/>
                        </a:lnSpc>
                        <a:spcBef>
                          <a:spcPts val="485"/>
                        </a:spcBef>
                        <a:spcAft>
                          <a:spcPts val="0"/>
                        </a:spcAft>
                      </a:pPr>
                      <a:r>
                        <a:rPr lang="en-CA" sz="1200" dirty="0">
                          <a:solidFill>
                            <a:srgbClr val="000000"/>
                          </a:solidFill>
                          <a:latin typeface="Arial"/>
                          <a:ea typeface="Times New Roman"/>
                          <a:cs typeface="Times New Roman"/>
                        </a:rPr>
                        <a:t>Base Metals </a:t>
                      </a:r>
                      <a:endParaRPr lang="en-CA" sz="1200" dirty="0">
                        <a:latin typeface="Calibri"/>
                        <a:ea typeface="Calibri"/>
                        <a:cs typeface="Times New Roman"/>
                      </a:endParaRPr>
                    </a:p>
                  </a:txBody>
                  <a:tcPr marL="952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EEEEDD"/>
                    </a:solidFill>
                  </a:tcPr>
                </a:tc>
                <a:tc>
                  <a:txBody>
                    <a:bodyPr/>
                    <a:lstStyle/>
                    <a:p>
                      <a:pPr algn="ctr">
                        <a:lnSpc>
                          <a:spcPct val="115000"/>
                        </a:lnSpc>
                        <a:spcBef>
                          <a:spcPts val="485"/>
                        </a:spcBef>
                        <a:spcAft>
                          <a:spcPts val="0"/>
                        </a:spcAft>
                      </a:pPr>
                      <a:r>
                        <a:rPr lang="en-CA" sz="1200" dirty="0">
                          <a:solidFill>
                            <a:srgbClr val="000000"/>
                          </a:solidFill>
                          <a:latin typeface="Arial"/>
                          <a:ea typeface="Times New Roman"/>
                          <a:cs typeface="Times New Roman"/>
                        </a:rPr>
                        <a:t>Precious Metals </a:t>
                      </a:r>
                      <a:endParaRPr lang="en-CA" sz="1200" dirty="0">
                        <a:latin typeface="Calibri"/>
                        <a:ea typeface="Calibri"/>
                        <a:cs typeface="Times New Roman"/>
                      </a:endParaRPr>
                    </a:p>
                  </a:txBody>
                  <a:tcPr marL="952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EEEEDD"/>
                    </a:solidFill>
                  </a:tcPr>
                </a:tc>
                <a:tc>
                  <a:txBody>
                    <a:bodyPr/>
                    <a:lstStyle/>
                    <a:p>
                      <a:pPr algn="ctr">
                        <a:lnSpc>
                          <a:spcPct val="115000"/>
                        </a:lnSpc>
                        <a:spcBef>
                          <a:spcPts val="485"/>
                        </a:spcBef>
                        <a:spcAft>
                          <a:spcPts val="0"/>
                        </a:spcAft>
                      </a:pPr>
                      <a:r>
                        <a:rPr lang="en-CA" sz="1200" dirty="0">
                          <a:solidFill>
                            <a:srgbClr val="000000"/>
                          </a:solidFill>
                          <a:latin typeface="Arial"/>
                          <a:ea typeface="Times New Roman"/>
                          <a:cs typeface="Times New Roman"/>
                        </a:rPr>
                        <a:t>Uranium </a:t>
                      </a:r>
                      <a:endParaRPr lang="en-CA" sz="1200" dirty="0">
                        <a:latin typeface="Calibri"/>
                        <a:ea typeface="Calibri"/>
                        <a:cs typeface="Times New Roman"/>
                      </a:endParaRPr>
                    </a:p>
                  </a:txBody>
                  <a:tcPr marL="952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EEEEDD"/>
                    </a:solidFill>
                  </a:tcPr>
                </a:tc>
                <a:tc>
                  <a:txBody>
                    <a:bodyPr/>
                    <a:lstStyle/>
                    <a:p>
                      <a:pPr algn="ctr">
                        <a:lnSpc>
                          <a:spcPct val="115000"/>
                        </a:lnSpc>
                        <a:spcBef>
                          <a:spcPts val="485"/>
                        </a:spcBef>
                        <a:spcAft>
                          <a:spcPts val="0"/>
                        </a:spcAft>
                      </a:pPr>
                      <a:r>
                        <a:rPr lang="en-CA" sz="1200" dirty="0">
                          <a:solidFill>
                            <a:srgbClr val="000000"/>
                          </a:solidFill>
                          <a:latin typeface="Arial"/>
                          <a:ea typeface="Times New Roman"/>
                          <a:cs typeface="Times New Roman"/>
                        </a:rPr>
                        <a:t>Diamonds </a:t>
                      </a:r>
                      <a:endParaRPr lang="en-CA" sz="1200" dirty="0">
                        <a:latin typeface="Calibri"/>
                        <a:ea typeface="Calibri"/>
                        <a:cs typeface="Times New Roman"/>
                      </a:endParaRPr>
                    </a:p>
                  </a:txBody>
                  <a:tcPr marL="952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EEEEDD"/>
                    </a:solidFill>
                  </a:tcPr>
                </a:tc>
                <a:tc>
                  <a:txBody>
                    <a:bodyPr/>
                    <a:lstStyle/>
                    <a:p>
                      <a:pPr algn="ctr">
                        <a:lnSpc>
                          <a:spcPct val="115000"/>
                        </a:lnSpc>
                        <a:spcBef>
                          <a:spcPts val="485"/>
                        </a:spcBef>
                        <a:spcAft>
                          <a:spcPts val="0"/>
                        </a:spcAft>
                      </a:pPr>
                      <a:r>
                        <a:rPr lang="en-CA" sz="1200" dirty="0">
                          <a:solidFill>
                            <a:srgbClr val="000000"/>
                          </a:solidFill>
                          <a:latin typeface="Arial"/>
                          <a:ea typeface="Times New Roman"/>
                          <a:cs typeface="Times New Roman"/>
                        </a:rPr>
                        <a:t>Others2 </a:t>
                      </a:r>
                      <a:endParaRPr lang="en-CA" sz="1200" dirty="0">
                        <a:latin typeface="Calibri"/>
                        <a:ea typeface="Calibri"/>
                        <a:cs typeface="Times New Roman"/>
                      </a:endParaRPr>
                    </a:p>
                  </a:txBody>
                  <a:tcPr marL="952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EEEEDD"/>
                    </a:solidFill>
                  </a:tcPr>
                </a:tc>
                <a:tc>
                  <a:txBody>
                    <a:bodyPr/>
                    <a:lstStyle/>
                    <a:p>
                      <a:pPr algn="ctr">
                        <a:lnSpc>
                          <a:spcPct val="115000"/>
                        </a:lnSpc>
                        <a:spcBef>
                          <a:spcPts val="485"/>
                        </a:spcBef>
                        <a:spcAft>
                          <a:spcPts val="0"/>
                        </a:spcAft>
                      </a:pPr>
                      <a:r>
                        <a:rPr lang="en-CA" sz="1200" dirty="0">
                          <a:solidFill>
                            <a:srgbClr val="000000"/>
                          </a:solidFill>
                          <a:latin typeface="Arial"/>
                          <a:ea typeface="Times New Roman"/>
                          <a:cs typeface="Times New Roman"/>
                        </a:rPr>
                        <a:t>Total </a:t>
                      </a:r>
                      <a:endParaRPr lang="en-CA" sz="1200" dirty="0">
                        <a:latin typeface="Calibri"/>
                        <a:ea typeface="Calibri"/>
                        <a:cs typeface="Times New Roman"/>
                      </a:endParaRPr>
                    </a:p>
                  </a:txBody>
                  <a:tcPr marL="952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EEEEDD"/>
                    </a:solidFill>
                  </a:tcPr>
                </a:tc>
              </a:tr>
              <a:tr h="454386">
                <a:tc>
                  <a:txBody>
                    <a:bodyPr/>
                    <a:lstStyle/>
                    <a:p>
                      <a:pPr>
                        <a:lnSpc>
                          <a:spcPct val="115000"/>
                        </a:lnSpc>
                      </a:pPr>
                      <a:endParaRPr lang="en-CA" sz="1100" dirty="0">
                        <a:latin typeface="Calibri"/>
                      </a:endParaRPr>
                    </a:p>
                  </a:txBody>
                  <a:tcPr marL="952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EEEEDD"/>
                    </a:solidFill>
                  </a:tcPr>
                </a:tc>
                <a:tc gridSpan="6">
                  <a:txBody>
                    <a:bodyPr/>
                    <a:lstStyle/>
                    <a:p>
                      <a:pPr algn="ctr">
                        <a:lnSpc>
                          <a:spcPct val="115000"/>
                        </a:lnSpc>
                        <a:spcBef>
                          <a:spcPts val="485"/>
                        </a:spcBef>
                        <a:spcAft>
                          <a:spcPts val="0"/>
                        </a:spcAft>
                      </a:pPr>
                      <a:r>
                        <a:rPr lang="en-CA" sz="1400" dirty="0">
                          <a:solidFill>
                            <a:srgbClr val="000000"/>
                          </a:solidFill>
                          <a:latin typeface="Arial"/>
                          <a:ea typeface="Times New Roman"/>
                          <a:cs typeface="Times New Roman"/>
                        </a:rPr>
                        <a:t>($ </a:t>
                      </a:r>
                      <a:r>
                        <a:rPr lang="en-CA" sz="1400" dirty="0" smtClean="0">
                          <a:solidFill>
                            <a:srgbClr val="000000"/>
                          </a:solidFill>
                          <a:latin typeface="Arial"/>
                          <a:ea typeface="Times New Roman"/>
                          <a:cs typeface="Times New Roman"/>
                        </a:rPr>
                        <a:t>M) </a:t>
                      </a:r>
                      <a:endParaRPr lang="en-CA" sz="1400" dirty="0">
                        <a:latin typeface="Calibri"/>
                        <a:ea typeface="Calibri"/>
                        <a:cs typeface="Times New Roman"/>
                      </a:endParaRPr>
                    </a:p>
                  </a:txBody>
                  <a:tcPr marL="952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EEEEDD"/>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r>
              <a:tr h="642351">
                <a:tc>
                  <a:txBody>
                    <a:bodyPr/>
                    <a:lstStyle/>
                    <a:p>
                      <a:pPr>
                        <a:lnSpc>
                          <a:spcPct val="115000"/>
                        </a:lnSpc>
                        <a:spcBef>
                          <a:spcPts val="485"/>
                        </a:spcBef>
                        <a:spcAft>
                          <a:spcPts val="0"/>
                        </a:spcAft>
                      </a:pPr>
                      <a:r>
                        <a:rPr lang="en-CA" sz="800" dirty="0">
                          <a:solidFill>
                            <a:srgbClr val="000000"/>
                          </a:solidFill>
                          <a:latin typeface="Arial"/>
                          <a:ea typeface="Times New Roman"/>
                          <a:cs typeface="Times New Roman"/>
                        </a:rPr>
                        <a:t>Newfoundland and Labrador </a:t>
                      </a:r>
                      <a:endParaRPr lang="en-CA" sz="11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800" dirty="0">
                          <a:solidFill>
                            <a:srgbClr val="000000"/>
                          </a:solidFill>
                          <a:latin typeface="Arial"/>
                          <a:ea typeface="Times New Roman"/>
                          <a:cs typeface="Times New Roman"/>
                        </a:rPr>
                        <a:t>38.8 </a:t>
                      </a:r>
                      <a:endParaRPr lang="en-CA" sz="18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800" dirty="0">
                          <a:solidFill>
                            <a:srgbClr val="000000"/>
                          </a:solidFill>
                          <a:latin typeface="Arial"/>
                          <a:ea typeface="Times New Roman"/>
                          <a:cs typeface="Times New Roman"/>
                        </a:rPr>
                        <a:t>20.2 </a:t>
                      </a:r>
                      <a:endParaRPr lang="en-CA" sz="18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800" dirty="0">
                          <a:solidFill>
                            <a:srgbClr val="000000"/>
                          </a:solidFill>
                          <a:latin typeface="Arial"/>
                          <a:ea typeface="Times New Roman"/>
                          <a:cs typeface="Times New Roman"/>
                        </a:rPr>
                        <a:t>28.2 </a:t>
                      </a:r>
                      <a:endParaRPr lang="en-CA" sz="18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800" dirty="0">
                          <a:solidFill>
                            <a:srgbClr val="000000"/>
                          </a:solidFill>
                          <a:latin typeface="Arial"/>
                          <a:ea typeface="Times New Roman"/>
                          <a:cs typeface="Times New Roman"/>
                        </a:rPr>
                        <a:t>- </a:t>
                      </a:r>
                      <a:endParaRPr lang="en-CA" sz="18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800" dirty="0">
                          <a:solidFill>
                            <a:srgbClr val="000000"/>
                          </a:solidFill>
                          <a:latin typeface="Arial"/>
                          <a:ea typeface="Times New Roman"/>
                          <a:cs typeface="Times New Roman"/>
                        </a:rPr>
                        <a:t>39.5 </a:t>
                      </a:r>
                      <a:endParaRPr lang="en-CA" sz="18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800" dirty="0">
                          <a:solidFill>
                            <a:srgbClr val="000000"/>
                          </a:solidFill>
                          <a:latin typeface="Arial"/>
                          <a:ea typeface="Times New Roman"/>
                          <a:cs typeface="Times New Roman"/>
                        </a:rPr>
                        <a:t>126.8 </a:t>
                      </a:r>
                      <a:endParaRPr lang="en-CA" sz="18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r>
              <a:tr h="341607">
                <a:tc>
                  <a:txBody>
                    <a:bodyPr/>
                    <a:lstStyle/>
                    <a:p>
                      <a:pPr>
                        <a:lnSpc>
                          <a:spcPct val="115000"/>
                        </a:lnSpc>
                        <a:spcBef>
                          <a:spcPts val="485"/>
                        </a:spcBef>
                        <a:spcAft>
                          <a:spcPts val="0"/>
                        </a:spcAft>
                      </a:pPr>
                      <a:r>
                        <a:rPr lang="en-CA" sz="800" dirty="0">
                          <a:solidFill>
                            <a:srgbClr val="000000"/>
                          </a:solidFill>
                          <a:latin typeface="Arial"/>
                          <a:ea typeface="Times New Roman"/>
                          <a:cs typeface="Times New Roman"/>
                        </a:rPr>
                        <a:t>Nova Scotia </a:t>
                      </a:r>
                      <a:endParaRPr lang="en-CA" sz="11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800" dirty="0">
                          <a:solidFill>
                            <a:srgbClr val="000000"/>
                          </a:solidFill>
                          <a:latin typeface="Arial"/>
                          <a:ea typeface="Times New Roman"/>
                          <a:cs typeface="Times New Roman"/>
                        </a:rPr>
                        <a:t>3.0 </a:t>
                      </a:r>
                      <a:endParaRPr lang="en-CA" sz="18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800" dirty="0">
                          <a:solidFill>
                            <a:srgbClr val="000000"/>
                          </a:solidFill>
                          <a:latin typeface="Arial"/>
                          <a:ea typeface="Times New Roman"/>
                          <a:cs typeface="Times New Roman"/>
                        </a:rPr>
                        <a:t>9.7 </a:t>
                      </a:r>
                      <a:endParaRPr lang="en-CA" sz="18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800" dirty="0">
                          <a:solidFill>
                            <a:srgbClr val="000000"/>
                          </a:solidFill>
                          <a:latin typeface="Arial"/>
                          <a:ea typeface="Times New Roman"/>
                          <a:cs typeface="Times New Roman"/>
                        </a:rPr>
                        <a:t>- </a:t>
                      </a:r>
                      <a:endParaRPr lang="en-CA" sz="18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800" dirty="0">
                          <a:solidFill>
                            <a:srgbClr val="000000"/>
                          </a:solidFill>
                          <a:latin typeface="Arial"/>
                          <a:ea typeface="Times New Roman"/>
                          <a:cs typeface="Times New Roman"/>
                        </a:rPr>
                        <a:t>- </a:t>
                      </a:r>
                      <a:endParaRPr lang="en-CA" sz="18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800" dirty="0">
                          <a:solidFill>
                            <a:srgbClr val="000000"/>
                          </a:solidFill>
                          <a:latin typeface="Arial"/>
                          <a:ea typeface="Times New Roman"/>
                          <a:cs typeface="Times New Roman"/>
                        </a:rPr>
                        <a:t>6.7 </a:t>
                      </a:r>
                      <a:endParaRPr lang="en-CA" sz="18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800" dirty="0">
                          <a:solidFill>
                            <a:srgbClr val="000000"/>
                          </a:solidFill>
                          <a:latin typeface="Arial"/>
                          <a:ea typeface="Times New Roman"/>
                          <a:cs typeface="Times New Roman"/>
                        </a:rPr>
                        <a:t>19.4 </a:t>
                      </a:r>
                      <a:endParaRPr lang="en-CA" sz="18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r>
              <a:tr h="341607">
                <a:tc>
                  <a:txBody>
                    <a:bodyPr/>
                    <a:lstStyle/>
                    <a:p>
                      <a:pPr>
                        <a:lnSpc>
                          <a:spcPct val="115000"/>
                        </a:lnSpc>
                        <a:spcBef>
                          <a:spcPts val="485"/>
                        </a:spcBef>
                        <a:spcAft>
                          <a:spcPts val="0"/>
                        </a:spcAft>
                      </a:pPr>
                      <a:r>
                        <a:rPr lang="en-CA" sz="800" dirty="0">
                          <a:solidFill>
                            <a:srgbClr val="000000"/>
                          </a:solidFill>
                          <a:latin typeface="Arial"/>
                          <a:ea typeface="Times New Roman"/>
                          <a:cs typeface="Times New Roman"/>
                        </a:rPr>
                        <a:t>New Brunswick </a:t>
                      </a:r>
                      <a:endParaRPr lang="en-CA" sz="11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800" dirty="0">
                          <a:solidFill>
                            <a:srgbClr val="000000"/>
                          </a:solidFill>
                          <a:latin typeface="Arial"/>
                          <a:ea typeface="Times New Roman"/>
                          <a:cs typeface="Times New Roman"/>
                        </a:rPr>
                        <a:t>13.0 </a:t>
                      </a:r>
                      <a:endParaRPr lang="en-CA" sz="18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800" dirty="0">
                          <a:solidFill>
                            <a:srgbClr val="000000"/>
                          </a:solidFill>
                          <a:latin typeface="Arial"/>
                          <a:ea typeface="Times New Roman"/>
                          <a:cs typeface="Times New Roman"/>
                        </a:rPr>
                        <a:t>6.7 </a:t>
                      </a:r>
                      <a:endParaRPr lang="en-CA" sz="18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800" dirty="0">
                          <a:solidFill>
                            <a:srgbClr val="000000"/>
                          </a:solidFill>
                          <a:latin typeface="Arial"/>
                          <a:ea typeface="Times New Roman"/>
                          <a:cs typeface="Times New Roman"/>
                        </a:rPr>
                        <a:t>… </a:t>
                      </a:r>
                      <a:endParaRPr lang="en-CA" sz="18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800" dirty="0">
                          <a:solidFill>
                            <a:srgbClr val="000000"/>
                          </a:solidFill>
                          <a:latin typeface="Arial"/>
                          <a:ea typeface="Times New Roman"/>
                          <a:cs typeface="Times New Roman"/>
                        </a:rPr>
                        <a:t>- </a:t>
                      </a:r>
                      <a:endParaRPr lang="en-CA" sz="18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800" dirty="0">
                          <a:solidFill>
                            <a:srgbClr val="000000"/>
                          </a:solidFill>
                          <a:latin typeface="Arial"/>
                          <a:ea typeface="Times New Roman"/>
                          <a:cs typeface="Times New Roman"/>
                        </a:rPr>
                        <a:t>5.3 </a:t>
                      </a:r>
                      <a:endParaRPr lang="en-CA" sz="18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800" dirty="0">
                          <a:solidFill>
                            <a:srgbClr val="000000"/>
                          </a:solidFill>
                          <a:latin typeface="Arial"/>
                          <a:ea typeface="Times New Roman"/>
                          <a:cs typeface="Times New Roman"/>
                        </a:rPr>
                        <a:t>25.0 </a:t>
                      </a:r>
                      <a:endParaRPr lang="en-CA" sz="18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r>
              <a:tr h="341607">
                <a:tc>
                  <a:txBody>
                    <a:bodyPr/>
                    <a:lstStyle/>
                    <a:p>
                      <a:pPr>
                        <a:lnSpc>
                          <a:spcPct val="115000"/>
                        </a:lnSpc>
                        <a:spcBef>
                          <a:spcPts val="485"/>
                        </a:spcBef>
                        <a:spcAft>
                          <a:spcPts val="0"/>
                        </a:spcAft>
                      </a:pPr>
                      <a:r>
                        <a:rPr lang="en-CA" sz="800" dirty="0">
                          <a:solidFill>
                            <a:srgbClr val="000000"/>
                          </a:solidFill>
                          <a:latin typeface="Arial"/>
                          <a:ea typeface="Times New Roman"/>
                          <a:cs typeface="Times New Roman"/>
                        </a:rPr>
                        <a:t>Quebec </a:t>
                      </a:r>
                      <a:endParaRPr lang="en-CA" sz="11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800" dirty="0">
                          <a:solidFill>
                            <a:srgbClr val="000000"/>
                          </a:solidFill>
                          <a:latin typeface="Arial"/>
                          <a:ea typeface="Times New Roman"/>
                          <a:cs typeface="Times New Roman"/>
                        </a:rPr>
                        <a:t>109.4 </a:t>
                      </a:r>
                      <a:endParaRPr lang="en-CA" sz="18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800" dirty="0">
                          <a:solidFill>
                            <a:srgbClr val="000000"/>
                          </a:solidFill>
                          <a:latin typeface="Arial"/>
                          <a:ea typeface="Times New Roman"/>
                          <a:cs typeface="Times New Roman"/>
                        </a:rPr>
                        <a:t>274.9 </a:t>
                      </a:r>
                      <a:endParaRPr lang="en-CA" sz="18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800" dirty="0">
                          <a:solidFill>
                            <a:srgbClr val="000000"/>
                          </a:solidFill>
                          <a:latin typeface="Arial"/>
                          <a:ea typeface="Times New Roman"/>
                          <a:cs typeface="Times New Roman"/>
                        </a:rPr>
                        <a:t>27.0 </a:t>
                      </a:r>
                      <a:endParaRPr lang="en-CA" sz="18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800" dirty="0">
                          <a:solidFill>
                            <a:srgbClr val="000000"/>
                          </a:solidFill>
                          <a:latin typeface="Arial"/>
                          <a:ea typeface="Times New Roman"/>
                          <a:cs typeface="Times New Roman"/>
                        </a:rPr>
                        <a:t>19.5 </a:t>
                      </a:r>
                      <a:endParaRPr lang="en-CA" sz="18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800" dirty="0">
                          <a:solidFill>
                            <a:srgbClr val="000000"/>
                          </a:solidFill>
                          <a:latin typeface="Arial"/>
                          <a:ea typeface="Times New Roman"/>
                          <a:cs typeface="Times New Roman"/>
                        </a:rPr>
                        <a:t>129.0 </a:t>
                      </a:r>
                      <a:endParaRPr lang="en-CA" sz="18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800" dirty="0">
                          <a:solidFill>
                            <a:srgbClr val="000000"/>
                          </a:solidFill>
                          <a:latin typeface="Arial"/>
                          <a:ea typeface="Times New Roman"/>
                          <a:cs typeface="Times New Roman"/>
                        </a:rPr>
                        <a:t>559.7 </a:t>
                      </a:r>
                      <a:endParaRPr lang="en-CA" sz="18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r>
              <a:tr h="341607">
                <a:tc>
                  <a:txBody>
                    <a:bodyPr/>
                    <a:lstStyle/>
                    <a:p>
                      <a:pPr>
                        <a:lnSpc>
                          <a:spcPct val="115000"/>
                        </a:lnSpc>
                        <a:spcBef>
                          <a:spcPts val="485"/>
                        </a:spcBef>
                        <a:spcAft>
                          <a:spcPts val="0"/>
                        </a:spcAft>
                      </a:pPr>
                      <a:r>
                        <a:rPr lang="en-CA" sz="800" dirty="0">
                          <a:solidFill>
                            <a:srgbClr val="000000"/>
                          </a:solidFill>
                          <a:latin typeface="Arial"/>
                          <a:ea typeface="Times New Roman"/>
                          <a:cs typeface="Times New Roman"/>
                        </a:rPr>
                        <a:t>Ontario </a:t>
                      </a:r>
                      <a:endParaRPr lang="en-CA" sz="11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800" dirty="0">
                          <a:solidFill>
                            <a:srgbClr val="000000"/>
                          </a:solidFill>
                          <a:latin typeface="Arial"/>
                          <a:ea typeface="Times New Roman"/>
                          <a:cs typeface="Times New Roman"/>
                        </a:rPr>
                        <a:t>160.8 </a:t>
                      </a:r>
                      <a:endParaRPr lang="en-CA" sz="18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800" dirty="0">
                          <a:solidFill>
                            <a:srgbClr val="000000"/>
                          </a:solidFill>
                          <a:latin typeface="Arial"/>
                          <a:ea typeface="Times New Roman"/>
                          <a:cs typeface="Times New Roman"/>
                        </a:rPr>
                        <a:t>705.4 </a:t>
                      </a:r>
                      <a:endParaRPr lang="en-CA" sz="18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800" dirty="0">
                          <a:solidFill>
                            <a:srgbClr val="000000"/>
                          </a:solidFill>
                          <a:latin typeface="Arial"/>
                          <a:ea typeface="Times New Roman"/>
                          <a:cs typeface="Times New Roman"/>
                        </a:rPr>
                        <a:t>1.9 </a:t>
                      </a:r>
                      <a:endParaRPr lang="en-CA" sz="18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800" dirty="0">
                          <a:solidFill>
                            <a:srgbClr val="000000"/>
                          </a:solidFill>
                          <a:latin typeface="Arial"/>
                          <a:ea typeface="Times New Roman"/>
                          <a:cs typeface="Times New Roman"/>
                        </a:rPr>
                        <a:t>13.3 </a:t>
                      </a:r>
                      <a:endParaRPr lang="en-CA" sz="18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800" dirty="0">
                          <a:solidFill>
                            <a:srgbClr val="000000"/>
                          </a:solidFill>
                          <a:latin typeface="Arial"/>
                          <a:ea typeface="Times New Roman"/>
                          <a:cs typeface="Times New Roman"/>
                        </a:rPr>
                        <a:t>57.3 </a:t>
                      </a:r>
                      <a:endParaRPr lang="en-CA" sz="18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800" dirty="0">
                          <a:solidFill>
                            <a:srgbClr val="000000"/>
                          </a:solidFill>
                          <a:latin typeface="Arial"/>
                          <a:ea typeface="Times New Roman"/>
                          <a:cs typeface="Times New Roman"/>
                        </a:rPr>
                        <a:t>938.7 </a:t>
                      </a:r>
                      <a:endParaRPr lang="en-CA" sz="18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r>
              <a:tr h="341607">
                <a:tc>
                  <a:txBody>
                    <a:bodyPr/>
                    <a:lstStyle/>
                    <a:p>
                      <a:pPr>
                        <a:lnSpc>
                          <a:spcPct val="115000"/>
                        </a:lnSpc>
                        <a:spcBef>
                          <a:spcPts val="485"/>
                        </a:spcBef>
                        <a:spcAft>
                          <a:spcPts val="0"/>
                        </a:spcAft>
                      </a:pPr>
                      <a:r>
                        <a:rPr lang="en-CA" sz="800" dirty="0">
                          <a:solidFill>
                            <a:srgbClr val="000000"/>
                          </a:solidFill>
                          <a:latin typeface="Arial"/>
                          <a:ea typeface="Times New Roman"/>
                          <a:cs typeface="Times New Roman"/>
                        </a:rPr>
                        <a:t>Manitoba </a:t>
                      </a:r>
                      <a:endParaRPr lang="en-CA" sz="11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800" dirty="0">
                          <a:solidFill>
                            <a:srgbClr val="000000"/>
                          </a:solidFill>
                          <a:latin typeface="Arial"/>
                          <a:ea typeface="Times New Roman"/>
                          <a:cs typeface="Times New Roman"/>
                        </a:rPr>
                        <a:t>48.7 </a:t>
                      </a:r>
                      <a:endParaRPr lang="en-CA" sz="18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800" dirty="0">
                          <a:solidFill>
                            <a:srgbClr val="000000"/>
                          </a:solidFill>
                          <a:latin typeface="Arial"/>
                          <a:ea typeface="Times New Roman"/>
                          <a:cs typeface="Times New Roman"/>
                        </a:rPr>
                        <a:t>24.5 </a:t>
                      </a:r>
                      <a:endParaRPr lang="en-CA" sz="18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800" dirty="0">
                          <a:solidFill>
                            <a:srgbClr val="000000"/>
                          </a:solidFill>
                          <a:latin typeface="Arial"/>
                          <a:ea typeface="Times New Roman"/>
                          <a:cs typeface="Times New Roman"/>
                        </a:rPr>
                        <a:t>0.5 </a:t>
                      </a:r>
                      <a:endParaRPr lang="en-CA" sz="18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800" dirty="0">
                          <a:solidFill>
                            <a:srgbClr val="000000"/>
                          </a:solidFill>
                          <a:latin typeface="Arial"/>
                          <a:ea typeface="Times New Roman"/>
                          <a:cs typeface="Times New Roman"/>
                        </a:rPr>
                        <a:t>… </a:t>
                      </a:r>
                      <a:endParaRPr lang="en-CA" sz="18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800" dirty="0">
                          <a:solidFill>
                            <a:srgbClr val="000000"/>
                          </a:solidFill>
                          <a:latin typeface="Arial"/>
                          <a:ea typeface="Times New Roman"/>
                          <a:cs typeface="Times New Roman"/>
                        </a:rPr>
                        <a:t>3.0 </a:t>
                      </a:r>
                      <a:endParaRPr lang="en-CA" sz="18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800" dirty="0">
                          <a:solidFill>
                            <a:srgbClr val="000000"/>
                          </a:solidFill>
                          <a:latin typeface="Arial"/>
                          <a:ea typeface="Times New Roman"/>
                          <a:cs typeface="Times New Roman"/>
                        </a:rPr>
                        <a:t>76.8 </a:t>
                      </a:r>
                      <a:endParaRPr lang="en-CA" sz="18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r>
              <a:tr h="341607">
                <a:tc>
                  <a:txBody>
                    <a:bodyPr/>
                    <a:lstStyle/>
                    <a:p>
                      <a:pPr>
                        <a:lnSpc>
                          <a:spcPct val="115000"/>
                        </a:lnSpc>
                        <a:spcBef>
                          <a:spcPts val="485"/>
                        </a:spcBef>
                        <a:spcAft>
                          <a:spcPts val="0"/>
                        </a:spcAft>
                      </a:pPr>
                      <a:r>
                        <a:rPr lang="en-CA" sz="800" dirty="0">
                          <a:solidFill>
                            <a:srgbClr val="000000"/>
                          </a:solidFill>
                          <a:latin typeface="Arial"/>
                          <a:ea typeface="Times New Roman"/>
                          <a:cs typeface="Times New Roman"/>
                        </a:rPr>
                        <a:t>Saskatchewan </a:t>
                      </a:r>
                      <a:endParaRPr lang="en-CA" sz="11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800" dirty="0">
                          <a:solidFill>
                            <a:srgbClr val="000000"/>
                          </a:solidFill>
                          <a:latin typeface="Arial"/>
                          <a:ea typeface="Times New Roman"/>
                          <a:cs typeface="Times New Roman"/>
                        </a:rPr>
                        <a:t>6.5 </a:t>
                      </a:r>
                      <a:endParaRPr lang="en-CA" sz="18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800" dirty="0">
                          <a:solidFill>
                            <a:srgbClr val="000000"/>
                          </a:solidFill>
                          <a:latin typeface="Arial"/>
                          <a:ea typeface="Times New Roman"/>
                          <a:cs typeface="Times New Roman"/>
                        </a:rPr>
                        <a:t>10.6 </a:t>
                      </a:r>
                      <a:endParaRPr lang="en-CA" sz="18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800" dirty="0">
                          <a:solidFill>
                            <a:srgbClr val="000000"/>
                          </a:solidFill>
                          <a:latin typeface="Arial"/>
                          <a:ea typeface="Times New Roman"/>
                          <a:cs typeface="Times New Roman"/>
                        </a:rPr>
                        <a:t>115.4 </a:t>
                      </a:r>
                      <a:endParaRPr lang="en-CA" sz="18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800" dirty="0">
                          <a:solidFill>
                            <a:srgbClr val="000000"/>
                          </a:solidFill>
                          <a:latin typeface="Arial"/>
                          <a:ea typeface="Times New Roman"/>
                          <a:cs typeface="Times New Roman"/>
                        </a:rPr>
                        <a:t>6.8 </a:t>
                      </a:r>
                      <a:endParaRPr lang="en-CA" sz="18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800" dirty="0">
                          <a:solidFill>
                            <a:srgbClr val="000000"/>
                          </a:solidFill>
                          <a:latin typeface="Arial"/>
                          <a:ea typeface="Times New Roman"/>
                          <a:cs typeface="Times New Roman"/>
                        </a:rPr>
                        <a:t>132.1 </a:t>
                      </a:r>
                      <a:endParaRPr lang="en-CA" sz="18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800" dirty="0">
                          <a:solidFill>
                            <a:srgbClr val="000000"/>
                          </a:solidFill>
                          <a:latin typeface="Arial"/>
                          <a:ea typeface="Times New Roman"/>
                          <a:cs typeface="Times New Roman"/>
                        </a:rPr>
                        <a:t>271.5 </a:t>
                      </a:r>
                      <a:endParaRPr lang="en-CA" sz="18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r>
              <a:tr h="341607">
                <a:tc>
                  <a:txBody>
                    <a:bodyPr/>
                    <a:lstStyle/>
                    <a:p>
                      <a:pPr>
                        <a:lnSpc>
                          <a:spcPct val="115000"/>
                        </a:lnSpc>
                        <a:spcBef>
                          <a:spcPts val="485"/>
                        </a:spcBef>
                        <a:spcAft>
                          <a:spcPts val="0"/>
                        </a:spcAft>
                      </a:pPr>
                      <a:r>
                        <a:rPr lang="en-CA" sz="800" dirty="0">
                          <a:solidFill>
                            <a:srgbClr val="000000"/>
                          </a:solidFill>
                          <a:latin typeface="Arial"/>
                          <a:ea typeface="Times New Roman"/>
                          <a:cs typeface="Times New Roman"/>
                        </a:rPr>
                        <a:t>Alberta </a:t>
                      </a:r>
                      <a:endParaRPr lang="en-CA" sz="11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800" dirty="0">
                          <a:solidFill>
                            <a:srgbClr val="000000"/>
                          </a:solidFill>
                          <a:latin typeface="Arial"/>
                          <a:ea typeface="Times New Roman"/>
                          <a:cs typeface="Times New Roman"/>
                        </a:rPr>
                        <a:t>1.0 </a:t>
                      </a:r>
                      <a:endParaRPr lang="en-CA" sz="18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800" dirty="0">
                          <a:solidFill>
                            <a:srgbClr val="000000"/>
                          </a:solidFill>
                          <a:latin typeface="Arial"/>
                          <a:ea typeface="Times New Roman"/>
                          <a:cs typeface="Times New Roman"/>
                        </a:rPr>
                        <a:t>0.7 </a:t>
                      </a:r>
                      <a:endParaRPr lang="en-CA" sz="18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800" dirty="0">
                          <a:solidFill>
                            <a:srgbClr val="000000"/>
                          </a:solidFill>
                          <a:latin typeface="Arial"/>
                          <a:ea typeface="Times New Roman"/>
                          <a:cs typeface="Times New Roman"/>
                        </a:rPr>
                        <a:t>- </a:t>
                      </a:r>
                      <a:endParaRPr lang="en-CA" sz="18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800" dirty="0">
                          <a:solidFill>
                            <a:srgbClr val="000000"/>
                          </a:solidFill>
                          <a:latin typeface="Arial"/>
                          <a:ea typeface="Times New Roman"/>
                          <a:cs typeface="Times New Roman"/>
                        </a:rPr>
                        <a:t>- </a:t>
                      </a:r>
                      <a:endParaRPr lang="en-CA" sz="18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800" dirty="0">
                          <a:solidFill>
                            <a:srgbClr val="000000"/>
                          </a:solidFill>
                          <a:latin typeface="Arial"/>
                          <a:ea typeface="Times New Roman"/>
                          <a:cs typeface="Times New Roman"/>
                        </a:rPr>
                        <a:t>12.7 </a:t>
                      </a:r>
                      <a:endParaRPr lang="en-CA" sz="18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800" dirty="0">
                          <a:solidFill>
                            <a:srgbClr val="000000"/>
                          </a:solidFill>
                          <a:latin typeface="Arial"/>
                          <a:ea typeface="Times New Roman"/>
                          <a:cs typeface="Times New Roman"/>
                        </a:rPr>
                        <a:t>14.4 </a:t>
                      </a:r>
                      <a:endParaRPr lang="en-CA" sz="18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r>
              <a:tr h="341607">
                <a:tc>
                  <a:txBody>
                    <a:bodyPr/>
                    <a:lstStyle/>
                    <a:p>
                      <a:pPr>
                        <a:lnSpc>
                          <a:spcPct val="115000"/>
                        </a:lnSpc>
                        <a:spcBef>
                          <a:spcPts val="485"/>
                        </a:spcBef>
                        <a:spcAft>
                          <a:spcPts val="0"/>
                        </a:spcAft>
                      </a:pPr>
                      <a:r>
                        <a:rPr lang="en-CA" sz="800" dirty="0">
                          <a:solidFill>
                            <a:srgbClr val="000000"/>
                          </a:solidFill>
                          <a:latin typeface="Arial"/>
                          <a:ea typeface="Times New Roman"/>
                          <a:cs typeface="Times New Roman"/>
                        </a:rPr>
                        <a:t>British Columbia </a:t>
                      </a:r>
                      <a:endParaRPr lang="en-CA" sz="11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800" dirty="0">
                          <a:solidFill>
                            <a:srgbClr val="000000"/>
                          </a:solidFill>
                          <a:latin typeface="Arial"/>
                          <a:ea typeface="Times New Roman"/>
                          <a:cs typeface="Times New Roman"/>
                        </a:rPr>
                        <a:t>130.4 </a:t>
                      </a:r>
                      <a:endParaRPr lang="en-CA" sz="18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800" dirty="0">
                          <a:solidFill>
                            <a:srgbClr val="000000"/>
                          </a:solidFill>
                          <a:latin typeface="Arial"/>
                          <a:ea typeface="Times New Roman"/>
                          <a:cs typeface="Times New Roman"/>
                        </a:rPr>
                        <a:t>261.1 </a:t>
                      </a:r>
                      <a:endParaRPr lang="en-CA" sz="18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800" dirty="0">
                          <a:solidFill>
                            <a:srgbClr val="000000"/>
                          </a:solidFill>
                          <a:latin typeface="Arial"/>
                          <a:ea typeface="Times New Roman"/>
                          <a:cs typeface="Times New Roman"/>
                        </a:rPr>
                        <a:t>- </a:t>
                      </a:r>
                      <a:endParaRPr lang="en-CA" sz="18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800" dirty="0">
                          <a:solidFill>
                            <a:srgbClr val="000000"/>
                          </a:solidFill>
                          <a:latin typeface="Arial"/>
                          <a:ea typeface="Times New Roman"/>
                          <a:cs typeface="Times New Roman"/>
                        </a:rPr>
                        <a:t>0.2 </a:t>
                      </a:r>
                      <a:endParaRPr lang="en-CA" sz="18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800" dirty="0">
                          <a:solidFill>
                            <a:srgbClr val="000000"/>
                          </a:solidFill>
                          <a:latin typeface="Arial"/>
                          <a:ea typeface="Times New Roman"/>
                          <a:cs typeface="Times New Roman"/>
                        </a:rPr>
                        <a:t>102.1 </a:t>
                      </a:r>
                      <a:endParaRPr lang="en-CA" sz="18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800" dirty="0">
                          <a:solidFill>
                            <a:srgbClr val="000000"/>
                          </a:solidFill>
                          <a:latin typeface="Arial"/>
                          <a:ea typeface="Times New Roman"/>
                          <a:cs typeface="Times New Roman"/>
                        </a:rPr>
                        <a:t>493.7 </a:t>
                      </a:r>
                      <a:endParaRPr lang="en-CA" sz="18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r>
              <a:tr h="341607">
                <a:tc>
                  <a:txBody>
                    <a:bodyPr/>
                    <a:lstStyle/>
                    <a:p>
                      <a:pPr>
                        <a:lnSpc>
                          <a:spcPct val="115000"/>
                        </a:lnSpc>
                        <a:spcBef>
                          <a:spcPts val="485"/>
                        </a:spcBef>
                        <a:spcAft>
                          <a:spcPts val="0"/>
                        </a:spcAft>
                      </a:pPr>
                      <a:r>
                        <a:rPr lang="en-CA" sz="800" dirty="0">
                          <a:solidFill>
                            <a:srgbClr val="000000"/>
                          </a:solidFill>
                          <a:latin typeface="Arial"/>
                          <a:ea typeface="Times New Roman"/>
                          <a:cs typeface="Times New Roman"/>
                        </a:rPr>
                        <a:t>Yukon </a:t>
                      </a:r>
                      <a:endParaRPr lang="en-CA" sz="11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800" dirty="0">
                          <a:solidFill>
                            <a:srgbClr val="000000"/>
                          </a:solidFill>
                          <a:latin typeface="Arial"/>
                          <a:ea typeface="Times New Roman"/>
                          <a:cs typeface="Times New Roman"/>
                        </a:rPr>
                        <a:t>111.3 </a:t>
                      </a:r>
                      <a:endParaRPr lang="en-CA" sz="18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800" dirty="0">
                          <a:solidFill>
                            <a:srgbClr val="000000"/>
                          </a:solidFill>
                          <a:latin typeface="Arial"/>
                          <a:ea typeface="Times New Roman"/>
                          <a:cs typeface="Times New Roman"/>
                        </a:rPr>
                        <a:t>141.9 </a:t>
                      </a:r>
                      <a:endParaRPr lang="en-CA" sz="18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800" dirty="0">
                          <a:solidFill>
                            <a:srgbClr val="000000"/>
                          </a:solidFill>
                          <a:latin typeface="Arial"/>
                          <a:ea typeface="Times New Roman"/>
                          <a:cs typeface="Times New Roman"/>
                        </a:rPr>
                        <a:t>- </a:t>
                      </a:r>
                      <a:endParaRPr lang="en-CA" sz="18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800" dirty="0">
                          <a:solidFill>
                            <a:srgbClr val="000000"/>
                          </a:solidFill>
                          <a:latin typeface="Arial"/>
                          <a:ea typeface="Times New Roman"/>
                          <a:cs typeface="Times New Roman"/>
                        </a:rPr>
                        <a:t>- </a:t>
                      </a:r>
                      <a:endParaRPr lang="en-CA" sz="18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800" dirty="0">
                          <a:solidFill>
                            <a:srgbClr val="000000"/>
                          </a:solidFill>
                          <a:latin typeface="Arial"/>
                          <a:ea typeface="Times New Roman"/>
                          <a:cs typeface="Times New Roman"/>
                        </a:rPr>
                        <a:t>3.1 </a:t>
                      </a:r>
                      <a:endParaRPr lang="en-CA" sz="18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800" dirty="0">
                          <a:solidFill>
                            <a:srgbClr val="000000"/>
                          </a:solidFill>
                          <a:latin typeface="Arial"/>
                          <a:ea typeface="Times New Roman"/>
                          <a:cs typeface="Times New Roman"/>
                        </a:rPr>
                        <a:t>256.3 </a:t>
                      </a:r>
                      <a:endParaRPr lang="en-CA" sz="18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r>
              <a:tr h="642351">
                <a:tc>
                  <a:txBody>
                    <a:bodyPr/>
                    <a:lstStyle/>
                    <a:p>
                      <a:pPr>
                        <a:lnSpc>
                          <a:spcPct val="115000"/>
                        </a:lnSpc>
                        <a:spcBef>
                          <a:spcPts val="485"/>
                        </a:spcBef>
                        <a:spcAft>
                          <a:spcPts val="0"/>
                        </a:spcAft>
                      </a:pPr>
                      <a:r>
                        <a:rPr lang="en-CA" sz="800" dirty="0">
                          <a:solidFill>
                            <a:srgbClr val="000000"/>
                          </a:solidFill>
                          <a:latin typeface="Arial"/>
                          <a:ea typeface="Times New Roman"/>
                          <a:cs typeface="Times New Roman"/>
                        </a:rPr>
                        <a:t>Northwest Territories </a:t>
                      </a:r>
                      <a:endParaRPr lang="en-CA" sz="11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800" dirty="0">
                          <a:solidFill>
                            <a:srgbClr val="000000"/>
                          </a:solidFill>
                          <a:latin typeface="Arial"/>
                          <a:ea typeface="Times New Roman"/>
                          <a:cs typeface="Times New Roman"/>
                        </a:rPr>
                        <a:t>11.3 </a:t>
                      </a:r>
                      <a:endParaRPr lang="en-CA" sz="18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800" dirty="0">
                          <a:solidFill>
                            <a:srgbClr val="000000"/>
                          </a:solidFill>
                          <a:latin typeface="Arial"/>
                          <a:ea typeface="Times New Roman"/>
                          <a:cs typeface="Times New Roman"/>
                        </a:rPr>
                        <a:t>23.8 </a:t>
                      </a:r>
                      <a:endParaRPr lang="en-CA" sz="18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800" dirty="0">
                          <a:solidFill>
                            <a:srgbClr val="000000"/>
                          </a:solidFill>
                          <a:latin typeface="Arial"/>
                          <a:ea typeface="Times New Roman"/>
                          <a:cs typeface="Times New Roman"/>
                        </a:rPr>
                        <a:t>… </a:t>
                      </a:r>
                      <a:endParaRPr lang="en-CA" sz="18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800" dirty="0">
                          <a:solidFill>
                            <a:srgbClr val="000000"/>
                          </a:solidFill>
                          <a:latin typeface="Arial"/>
                          <a:ea typeface="Times New Roman"/>
                          <a:cs typeface="Times New Roman"/>
                        </a:rPr>
                        <a:t>22.2 </a:t>
                      </a:r>
                      <a:endParaRPr lang="en-CA" sz="18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800" dirty="0">
                          <a:solidFill>
                            <a:srgbClr val="000000"/>
                          </a:solidFill>
                          <a:latin typeface="Arial"/>
                          <a:ea typeface="Times New Roman"/>
                          <a:cs typeface="Times New Roman"/>
                        </a:rPr>
                        <a:t>25.7 </a:t>
                      </a:r>
                      <a:endParaRPr lang="en-CA" sz="18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800" dirty="0">
                          <a:solidFill>
                            <a:srgbClr val="000000"/>
                          </a:solidFill>
                          <a:latin typeface="Arial"/>
                          <a:ea typeface="Times New Roman"/>
                          <a:cs typeface="Times New Roman"/>
                        </a:rPr>
                        <a:t>83.0 </a:t>
                      </a:r>
                      <a:endParaRPr lang="en-CA" sz="18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r>
              <a:tr h="341607">
                <a:tc>
                  <a:txBody>
                    <a:bodyPr/>
                    <a:lstStyle/>
                    <a:p>
                      <a:pPr>
                        <a:lnSpc>
                          <a:spcPct val="115000"/>
                        </a:lnSpc>
                        <a:spcBef>
                          <a:spcPts val="485"/>
                        </a:spcBef>
                        <a:spcAft>
                          <a:spcPts val="0"/>
                        </a:spcAft>
                      </a:pPr>
                      <a:r>
                        <a:rPr lang="en-CA" sz="800" dirty="0">
                          <a:solidFill>
                            <a:srgbClr val="000000"/>
                          </a:solidFill>
                          <a:latin typeface="Arial"/>
                          <a:ea typeface="Times New Roman"/>
                          <a:cs typeface="Times New Roman"/>
                        </a:rPr>
                        <a:t>Nunavut </a:t>
                      </a:r>
                      <a:endParaRPr lang="en-CA" sz="11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800" dirty="0">
                          <a:solidFill>
                            <a:srgbClr val="000000"/>
                          </a:solidFill>
                          <a:latin typeface="Arial"/>
                          <a:ea typeface="Times New Roman"/>
                          <a:cs typeface="Times New Roman"/>
                        </a:rPr>
                        <a:t>52.3 </a:t>
                      </a:r>
                      <a:endParaRPr lang="en-CA" sz="18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800" dirty="0">
                          <a:solidFill>
                            <a:srgbClr val="000000"/>
                          </a:solidFill>
                          <a:latin typeface="Arial"/>
                          <a:ea typeface="Times New Roman"/>
                          <a:cs typeface="Times New Roman"/>
                        </a:rPr>
                        <a:t>154.4 </a:t>
                      </a:r>
                      <a:endParaRPr lang="en-CA" sz="18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800" dirty="0">
                          <a:solidFill>
                            <a:srgbClr val="000000"/>
                          </a:solidFill>
                          <a:latin typeface="Arial"/>
                          <a:ea typeface="Times New Roman"/>
                          <a:cs typeface="Times New Roman"/>
                        </a:rPr>
                        <a:t>36.3 </a:t>
                      </a:r>
                      <a:endParaRPr lang="en-CA" sz="18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800" dirty="0">
                          <a:solidFill>
                            <a:srgbClr val="000000"/>
                          </a:solidFill>
                          <a:latin typeface="Arial"/>
                          <a:ea typeface="Times New Roman"/>
                          <a:cs typeface="Times New Roman"/>
                        </a:rPr>
                        <a:t>28.1 </a:t>
                      </a:r>
                      <a:endParaRPr lang="en-CA" sz="18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800" dirty="0">
                          <a:solidFill>
                            <a:srgbClr val="000000"/>
                          </a:solidFill>
                          <a:latin typeface="Arial"/>
                          <a:ea typeface="Times New Roman"/>
                          <a:cs typeface="Times New Roman"/>
                        </a:rPr>
                        <a:t>51.7 </a:t>
                      </a:r>
                      <a:endParaRPr lang="en-CA" sz="18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800" dirty="0">
                          <a:solidFill>
                            <a:srgbClr val="000000"/>
                          </a:solidFill>
                          <a:latin typeface="Arial"/>
                          <a:ea typeface="Times New Roman"/>
                          <a:cs typeface="Times New Roman"/>
                        </a:rPr>
                        <a:t>322.8 </a:t>
                      </a:r>
                      <a:endParaRPr lang="en-CA" sz="18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r>
              <a:tr h="341607">
                <a:tc>
                  <a:txBody>
                    <a:bodyPr/>
                    <a:lstStyle/>
                    <a:p>
                      <a:pPr>
                        <a:lnSpc>
                          <a:spcPct val="115000"/>
                        </a:lnSpc>
                        <a:spcBef>
                          <a:spcPts val="485"/>
                        </a:spcBef>
                        <a:spcAft>
                          <a:spcPts val="0"/>
                        </a:spcAft>
                      </a:pPr>
                      <a:r>
                        <a:rPr lang="en-CA" sz="800" dirty="0">
                          <a:solidFill>
                            <a:srgbClr val="000000"/>
                          </a:solidFill>
                          <a:latin typeface="Arial"/>
                          <a:ea typeface="Times New Roman"/>
                          <a:cs typeface="Times New Roman"/>
                        </a:rPr>
                        <a:t>Total </a:t>
                      </a:r>
                      <a:endParaRPr lang="en-CA" sz="11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800" dirty="0">
                          <a:solidFill>
                            <a:srgbClr val="000000"/>
                          </a:solidFill>
                          <a:latin typeface="Arial"/>
                          <a:ea typeface="Times New Roman"/>
                          <a:cs typeface="Times New Roman"/>
                        </a:rPr>
                        <a:t>686.4 </a:t>
                      </a:r>
                      <a:endParaRPr lang="en-CA" sz="18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800" dirty="0">
                          <a:solidFill>
                            <a:srgbClr val="000000"/>
                          </a:solidFill>
                          <a:latin typeface="Arial"/>
                          <a:ea typeface="Times New Roman"/>
                          <a:cs typeface="Times New Roman"/>
                        </a:rPr>
                        <a:t>1,633.9 </a:t>
                      </a:r>
                      <a:endParaRPr lang="en-CA" sz="18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800" dirty="0">
                          <a:solidFill>
                            <a:srgbClr val="000000"/>
                          </a:solidFill>
                          <a:latin typeface="Arial"/>
                          <a:ea typeface="Times New Roman"/>
                          <a:cs typeface="Times New Roman"/>
                        </a:rPr>
                        <a:t>209.4 </a:t>
                      </a:r>
                      <a:endParaRPr lang="en-CA" sz="18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800" dirty="0">
                          <a:solidFill>
                            <a:srgbClr val="000000"/>
                          </a:solidFill>
                          <a:latin typeface="Arial"/>
                          <a:ea typeface="Times New Roman"/>
                          <a:cs typeface="Times New Roman"/>
                        </a:rPr>
                        <a:t>90.0 </a:t>
                      </a:r>
                      <a:endParaRPr lang="en-CA" sz="18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800" dirty="0">
                          <a:solidFill>
                            <a:srgbClr val="000000"/>
                          </a:solidFill>
                          <a:latin typeface="Arial"/>
                          <a:ea typeface="Times New Roman"/>
                          <a:cs typeface="Times New Roman"/>
                        </a:rPr>
                        <a:t>568.3 </a:t>
                      </a:r>
                      <a:endParaRPr lang="en-CA" sz="18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800" dirty="0">
                          <a:solidFill>
                            <a:srgbClr val="000000"/>
                          </a:solidFill>
                          <a:latin typeface="Arial"/>
                          <a:ea typeface="Times New Roman"/>
                          <a:cs typeface="Times New Roman"/>
                        </a:rPr>
                        <a:t>3,188.0 </a:t>
                      </a:r>
                      <a:endParaRPr lang="en-CA" sz="18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r>
            </a:tbl>
          </a:graphicData>
        </a:graphic>
      </p:graphicFrame>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CA" dirty="0" smtClean="0"/>
              <a:t>Current Issues (continued)</a:t>
            </a:r>
            <a:endParaRPr lang="en-CA" dirty="0"/>
          </a:p>
        </p:txBody>
      </p:sp>
      <p:sp>
        <p:nvSpPr>
          <p:cNvPr id="3" name="Content Placeholder 2"/>
          <p:cNvSpPr>
            <a:spLocks noGrp="1"/>
          </p:cNvSpPr>
          <p:nvPr>
            <p:ph idx="1"/>
          </p:nvPr>
        </p:nvSpPr>
        <p:spPr/>
        <p:txBody>
          <a:bodyPr rtlCol="0">
            <a:normAutofit lnSpcReduction="10000"/>
          </a:bodyPr>
          <a:lstStyle/>
          <a:p>
            <a:pPr fontAlgn="auto">
              <a:spcAft>
                <a:spcPts val="0"/>
              </a:spcAft>
              <a:defRPr/>
            </a:pPr>
            <a:r>
              <a:rPr lang="en-CA" b="1" dirty="0" smtClean="0">
                <a:solidFill>
                  <a:schemeClr val="tx1">
                    <a:lumMod val="50000"/>
                    <a:lumOff val="50000"/>
                  </a:schemeClr>
                </a:solidFill>
              </a:rPr>
              <a:t>McArthur Lake, Saskatchewan</a:t>
            </a:r>
          </a:p>
          <a:p>
            <a:pPr fontAlgn="auto">
              <a:spcAft>
                <a:spcPts val="0"/>
              </a:spcAft>
              <a:defRPr/>
            </a:pPr>
            <a:r>
              <a:rPr lang="en-CA" dirty="0" smtClean="0">
                <a:solidFill>
                  <a:schemeClr val="tx1">
                    <a:lumMod val="50000"/>
                    <a:lumOff val="50000"/>
                  </a:schemeClr>
                </a:solidFill>
              </a:rPr>
              <a:t>Owns 70%: World’s largest, high grade uranium mine</a:t>
            </a:r>
          </a:p>
          <a:p>
            <a:pPr fontAlgn="auto">
              <a:spcAft>
                <a:spcPts val="0"/>
              </a:spcAft>
              <a:defRPr/>
            </a:pPr>
            <a:r>
              <a:rPr lang="en-CA" dirty="0" smtClean="0">
                <a:solidFill>
                  <a:schemeClr val="tx1">
                    <a:lumMod val="50000"/>
                    <a:lumOff val="50000"/>
                  </a:schemeClr>
                </a:solidFill>
              </a:rPr>
              <a:t>Ore grades at McArthur are  19.5%, 100x world’s average</a:t>
            </a:r>
          </a:p>
          <a:p>
            <a:pPr fontAlgn="auto">
              <a:spcAft>
                <a:spcPts val="0"/>
              </a:spcAft>
              <a:defRPr/>
            </a:pPr>
            <a:r>
              <a:rPr lang="en-CA" dirty="0" smtClean="0">
                <a:solidFill>
                  <a:schemeClr val="tx1">
                    <a:lumMod val="50000"/>
                    <a:lumOff val="50000"/>
                  </a:schemeClr>
                </a:solidFill>
              </a:rPr>
              <a:t>Problems with the mine extends to significant groundwater and weak rock formations</a:t>
            </a:r>
          </a:p>
          <a:p>
            <a:pPr fontAlgn="auto">
              <a:spcAft>
                <a:spcPts val="0"/>
              </a:spcAft>
              <a:defRPr/>
            </a:pPr>
            <a:r>
              <a:rPr lang="en-CA" dirty="0" smtClean="0">
                <a:solidFill>
                  <a:schemeClr val="tx1">
                    <a:lumMod val="50000"/>
                    <a:lumOff val="50000"/>
                  </a:schemeClr>
                </a:solidFill>
              </a:rPr>
              <a:t>Solution: Ground Freezing and </a:t>
            </a:r>
            <a:r>
              <a:rPr lang="en-CA" dirty="0" err="1" smtClean="0">
                <a:solidFill>
                  <a:schemeClr val="tx1">
                    <a:lumMod val="50000"/>
                    <a:lumOff val="50000"/>
                  </a:schemeClr>
                </a:solidFill>
              </a:rPr>
              <a:t>Raisebore</a:t>
            </a:r>
            <a:r>
              <a:rPr lang="en-CA" dirty="0" smtClean="0">
                <a:solidFill>
                  <a:schemeClr val="tx1">
                    <a:lumMod val="50000"/>
                    <a:lumOff val="50000"/>
                  </a:schemeClr>
                </a:solidFill>
              </a:rPr>
              <a:t> Mining have been successful so far</a:t>
            </a:r>
          </a:p>
          <a:p>
            <a:pPr fontAlgn="auto">
              <a:spcAft>
                <a:spcPts val="0"/>
              </a:spcAft>
              <a:defRPr/>
            </a:pPr>
            <a:r>
              <a:rPr lang="en-CA" b="1" dirty="0" smtClean="0">
                <a:solidFill>
                  <a:schemeClr val="tx1">
                    <a:lumMod val="50000"/>
                    <a:lumOff val="50000"/>
                  </a:schemeClr>
                </a:solidFill>
              </a:rPr>
              <a:t>Key Lake, Saskatchewan</a:t>
            </a:r>
          </a:p>
          <a:p>
            <a:pPr fontAlgn="auto">
              <a:spcAft>
                <a:spcPts val="0"/>
              </a:spcAft>
              <a:defRPr/>
            </a:pPr>
            <a:r>
              <a:rPr lang="en-CA" dirty="0" smtClean="0">
                <a:solidFill>
                  <a:schemeClr val="tx1">
                    <a:lumMod val="50000"/>
                    <a:lumOff val="50000"/>
                  </a:schemeClr>
                </a:solidFill>
              </a:rPr>
              <a:t>Owns 70%: World’s largest uranium mill in the world</a:t>
            </a:r>
          </a:p>
          <a:p>
            <a:pPr fontAlgn="auto">
              <a:spcAft>
                <a:spcPts val="0"/>
              </a:spcAft>
              <a:defRPr/>
            </a:pPr>
            <a:r>
              <a:rPr lang="en-CA" dirty="0" smtClean="0">
                <a:solidFill>
                  <a:schemeClr val="tx1">
                    <a:lumMod val="50000"/>
                    <a:lumOff val="50000"/>
                  </a:schemeClr>
                </a:solidFill>
              </a:rPr>
              <a:t>Refines raw ore into sellable “yellow cake”</a:t>
            </a:r>
          </a:p>
          <a:p>
            <a:pPr fontAlgn="auto">
              <a:spcAft>
                <a:spcPts val="0"/>
              </a:spcAft>
              <a:defRPr/>
            </a:pPr>
            <a:endParaRPr lang="en-CA" dirty="0">
              <a:solidFill>
                <a:schemeClr val="tx1">
                  <a:lumMod val="50000"/>
                  <a:lumOff val="50000"/>
                </a:schemeClr>
              </a:solidFill>
            </a:endParaRPr>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CA" dirty="0" smtClean="0"/>
              <a:t>Current Issues (continued)</a:t>
            </a:r>
            <a:endParaRPr lang="en-CA" dirty="0"/>
          </a:p>
        </p:txBody>
      </p:sp>
      <p:sp>
        <p:nvSpPr>
          <p:cNvPr id="178179" name="Content Placeholder 2"/>
          <p:cNvSpPr>
            <a:spLocks noGrp="1"/>
          </p:cNvSpPr>
          <p:nvPr>
            <p:ph idx="1"/>
          </p:nvPr>
        </p:nvSpPr>
        <p:spPr/>
        <p:txBody>
          <a:bodyPr/>
          <a:lstStyle/>
          <a:p>
            <a:r>
              <a:rPr lang="en-CA" b="1" smtClean="0"/>
              <a:t>Cigar Lake</a:t>
            </a:r>
          </a:p>
          <a:p>
            <a:r>
              <a:rPr lang="en-CA" smtClean="0"/>
              <a:t>World’s second largest high grade deposit, with grades that are 100x world average (Avg Grade 17.3%)</a:t>
            </a:r>
          </a:p>
          <a:p>
            <a:r>
              <a:rPr lang="en-CA" smtClean="0"/>
              <a:t>209.3 “proven” and “probable” million pounds</a:t>
            </a:r>
          </a:p>
          <a:p>
            <a:r>
              <a:rPr lang="en-CA" smtClean="0"/>
              <a:t>50% owner (Areva, 37%)</a:t>
            </a:r>
          </a:p>
          <a:p>
            <a:r>
              <a:rPr lang="en-CA" smtClean="0"/>
              <a:t>Mine construction began in 2005 but with setbacks, mid-2013</a:t>
            </a:r>
          </a:p>
          <a:p>
            <a:r>
              <a:rPr lang="en-CA" smtClean="0"/>
              <a:t>Use available refinery capacity located in Saskatchewan</a:t>
            </a:r>
          </a:p>
          <a:p>
            <a:endParaRPr lang="en-CA" smtClean="0"/>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CA" dirty="0" smtClean="0"/>
              <a:t>Management</a:t>
            </a:r>
            <a:endParaRPr lang="en-CA" dirty="0"/>
          </a:p>
        </p:txBody>
      </p:sp>
      <p:sp>
        <p:nvSpPr>
          <p:cNvPr id="179203" name="Content Placeholder 4"/>
          <p:cNvSpPr>
            <a:spLocks noGrp="1"/>
          </p:cNvSpPr>
          <p:nvPr>
            <p:ph idx="1"/>
          </p:nvPr>
        </p:nvSpPr>
        <p:spPr/>
        <p:txBody>
          <a:bodyPr/>
          <a:lstStyle/>
          <a:p>
            <a:endParaRPr lang="en-CA" smtClean="0"/>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itle 1"/>
          <p:cNvSpPr>
            <a:spLocks noGrp="1"/>
          </p:cNvSpPr>
          <p:nvPr>
            <p:ph type="title"/>
          </p:nvPr>
        </p:nvSpPr>
        <p:spPr bwMode="auto">
          <a:xfrm>
            <a:off x="468313" y="-242888"/>
            <a:ext cx="8229600" cy="1600201"/>
          </a:xfrm>
        </p:spPr>
        <p:txBody>
          <a:bodyPr wrap="square" numCol="1" anchorCtr="0" compatLnSpc="1">
            <a:prstTxWarp prst="textNoShape">
              <a:avLst/>
            </a:prstTxWarp>
          </a:bodyPr>
          <a:lstStyle/>
          <a:p>
            <a:r>
              <a:rPr lang="en-US" b="1" smtClean="0">
                <a:solidFill>
                  <a:schemeClr val="tx1"/>
                </a:solidFill>
                <a:effectLst/>
                <a:latin typeface="Arial" pitchFamily="34" charset="0"/>
                <a:cs typeface="Arial" pitchFamily="34" charset="0"/>
              </a:rPr>
              <a:t>Gerald Grandey, CEO</a:t>
            </a:r>
            <a:endParaRPr lang="en-CA" smtClean="0">
              <a:solidFill>
                <a:schemeClr val="tx1"/>
              </a:solidFill>
              <a:effectLst/>
            </a:endParaRPr>
          </a:p>
        </p:txBody>
      </p:sp>
      <p:sp>
        <p:nvSpPr>
          <p:cNvPr id="3" name="Content Placeholder 2"/>
          <p:cNvSpPr>
            <a:spLocks noGrp="1"/>
          </p:cNvSpPr>
          <p:nvPr>
            <p:ph idx="1"/>
          </p:nvPr>
        </p:nvSpPr>
        <p:spPr>
          <a:xfrm>
            <a:off x="457200" y="1600200"/>
            <a:ext cx="3609975" cy="5068888"/>
          </a:xfrm>
        </p:spPr>
        <p:txBody>
          <a:bodyPr rtlCol="0">
            <a:normAutofit fontScale="70000" lnSpcReduction="20000"/>
          </a:bodyPr>
          <a:lstStyle/>
          <a:p>
            <a:pPr fontAlgn="auto">
              <a:spcAft>
                <a:spcPts val="0"/>
              </a:spcAft>
              <a:defRPr/>
            </a:pPr>
            <a:r>
              <a:rPr lang="en-CA" dirty="0" smtClean="0">
                <a:solidFill>
                  <a:schemeClr val="tx1">
                    <a:lumMod val="50000"/>
                    <a:lumOff val="50000"/>
                  </a:schemeClr>
                </a:solidFill>
              </a:rPr>
              <a:t>Appointed CEO on January 1, 2003</a:t>
            </a:r>
          </a:p>
          <a:p>
            <a:pPr fontAlgn="auto">
              <a:spcAft>
                <a:spcPts val="0"/>
              </a:spcAft>
              <a:defRPr/>
            </a:pPr>
            <a:endParaRPr lang="en-CA" dirty="0" smtClean="0">
              <a:solidFill>
                <a:schemeClr val="tx1">
                  <a:lumMod val="50000"/>
                  <a:lumOff val="50000"/>
                </a:schemeClr>
              </a:solidFill>
            </a:endParaRPr>
          </a:p>
          <a:p>
            <a:pPr fontAlgn="auto">
              <a:spcAft>
                <a:spcPts val="0"/>
              </a:spcAft>
              <a:defRPr/>
            </a:pPr>
            <a:r>
              <a:rPr lang="en-CA" dirty="0" smtClean="0">
                <a:solidFill>
                  <a:schemeClr val="tx1">
                    <a:lumMod val="50000"/>
                    <a:lumOff val="50000"/>
                  </a:schemeClr>
                </a:solidFill>
              </a:rPr>
              <a:t>Appointed President and elected as a director on CCO board May, 2000</a:t>
            </a:r>
          </a:p>
          <a:p>
            <a:pPr fontAlgn="auto">
              <a:spcAft>
                <a:spcPts val="0"/>
              </a:spcAft>
              <a:defRPr/>
            </a:pPr>
            <a:endParaRPr lang="en-CA" dirty="0" smtClean="0">
              <a:solidFill>
                <a:schemeClr val="tx1">
                  <a:lumMod val="50000"/>
                  <a:lumOff val="50000"/>
                </a:schemeClr>
              </a:solidFill>
            </a:endParaRPr>
          </a:p>
          <a:p>
            <a:pPr fontAlgn="auto">
              <a:spcAft>
                <a:spcPts val="0"/>
              </a:spcAft>
              <a:defRPr/>
            </a:pPr>
            <a:r>
              <a:rPr lang="en-CA" dirty="0" smtClean="0">
                <a:solidFill>
                  <a:schemeClr val="tx1">
                    <a:lumMod val="50000"/>
                    <a:lumOff val="50000"/>
                  </a:schemeClr>
                </a:solidFill>
              </a:rPr>
              <a:t>Joined </a:t>
            </a:r>
            <a:r>
              <a:rPr lang="en-CA" dirty="0" err="1" smtClean="0">
                <a:solidFill>
                  <a:schemeClr val="tx1">
                    <a:lumMod val="50000"/>
                    <a:lumOff val="50000"/>
                  </a:schemeClr>
                </a:solidFill>
              </a:rPr>
              <a:t>Cameco</a:t>
            </a:r>
            <a:r>
              <a:rPr lang="en-CA" dirty="0" smtClean="0">
                <a:solidFill>
                  <a:schemeClr val="tx1">
                    <a:lumMod val="50000"/>
                    <a:lumOff val="50000"/>
                  </a:schemeClr>
                </a:solidFill>
              </a:rPr>
              <a:t> in 1993 and promoted to senior VP 1997</a:t>
            </a:r>
          </a:p>
          <a:p>
            <a:pPr fontAlgn="auto">
              <a:spcAft>
                <a:spcPts val="0"/>
              </a:spcAft>
              <a:defRPr/>
            </a:pPr>
            <a:endParaRPr lang="en-CA" dirty="0" smtClean="0">
              <a:solidFill>
                <a:schemeClr val="tx1">
                  <a:lumMod val="50000"/>
                  <a:lumOff val="50000"/>
                </a:schemeClr>
              </a:solidFill>
            </a:endParaRPr>
          </a:p>
          <a:p>
            <a:pPr fontAlgn="auto">
              <a:spcAft>
                <a:spcPts val="0"/>
              </a:spcAft>
              <a:defRPr/>
            </a:pPr>
            <a:r>
              <a:rPr lang="en-CA" dirty="0" smtClean="0">
                <a:solidFill>
                  <a:schemeClr val="tx1">
                    <a:lumMod val="50000"/>
                    <a:lumOff val="50000"/>
                  </a:schemeClr>
                </a:solidFill>
              </a:rPr>
              <a:t>Former chair of the World Nuclear Association</a:t>
            </a:r>
          </a:p>
          <a:p>
            <a:pPr fontAlgn="auto">
              <a:spcAft>
                <a:spcPts val="0"/>
              </a:spcAft>
              <a:defRPr/>
            </a:pPr>
            <a:endParaRPr lang="en-CA" dirty="0" smtClean="0">
              <a:solidFill>
                <a:schemeClr val="tx1">
                  <a:lumMod val="50000"/>
                  <a:lumOff val="50000"/>
                </a:schemeClr>
              </a:solidFill>
            </a:endParaRPr>
          </a:p>
          <a:p>
            <a:pPr fontAlgn="auto">
              <a:spcAft>
                <a:spcPts val="0"/>
              </a:spcAft>
              <a:defRPr/>
            </a:pPr>
            <a:r>
              <a:rPr lang="en-CA" dirty="0" smtClean="0">
                <a:solidFill>
                  <a:schemeClr val="tx1">
                    <a:lumMod val="50000"/>
                    <a:lumOff val="50000"/>
                  </a:schemeClr>
                </a:solidFill>
              </a:rPr>
              <a:t>Law degree from </a:t>
            </a:r>
            <a:r>
              <a:rPr lang="en-CA" dirty="0" err="1" smtClean="0">
                <a:solidFill>
                  <a:schemeClr val="tx1">
                    <a:lumMod val="50000"/>
                    <a:lumOff val="50000"/>
                  </a:schemeClr>
                </a:solidFill>
              </a:rPr>
              <a:t>Northwestern</a:t>
            </a:r>
            <a:r>
              <a:rPr lang="en-CA" dirty="0" smtClean="0">
                <a:solidFill>
                  <a:schemeClr val="tx1">
                    <a:lumMod val="50000"/>
                    <a:lumOff val="50000"/>
                  </a:schemeClr>
                </a:solidFill>
              </a:rPr>
              <a:t> and BA in geophysical engineering</a:t>
            </a:r>
          </a:p>
          <a:p>
            <a:pPr fontAlgn="auto">
              <a:spcAft>
                <a:spcPts val="0"/>
              </a:spcAft>
              <a:defRPr/>
            </a:pPr>
            <a:endParaRPr lang="en-CA" dirty="0">
              <a:solidFill>
                <a:schemeClr val="tx1">
                  <a:lumMod val="50000"/>
                  <a:lumOff val="50000"/>
                </a:schemeClr>
              </a:solidFill>
            </a:endParaRPr>
          </a:p>
          <a:p>
            <a:pPr fontAlgn="auto">
              <a:spcAft>
                <a:spcPts val="0"/>
              </a:spcAft>
              <a:defRPr/>
            </a:pPr>
            <a:r>
              <a:rPr lang="en-CA" dirty="0" smtClean="0">
                <a:solidFill>
                  <a:schemeClr val="tx1">
                    <a:lumMod val="50000"/>
                    <a:lumOff val="50000"/>
                  </a:schemeClr>
                </a:solidFill>
              </a:rPr>
              <a:t>Retires July 1, 2011</a:t>
            </a:r>
            <a:endParaRPr lang="en-CA" dirty="0">
              <a:solidFill>
                <a:schemeClr val="tx1">
                  <a:lumMod val="50000"/>
                  <a:lumOff val="50000"/>
                </a:schemeClr>
              </a:solidFill>
            </a:endParaRPr>
          </a:p>
        </p:txBody>
      </p:sp>
      <p:pic>
        <p:nvPicPr>
          <p:cNvPr id="180228" name="Picture 8"/>
          <p:cNvPicPr>
            <a:picLocks noChangeAspect="1" noChangeArrowheads="1"/>
          </p:cNvPicPr>
          <p:nvPr/>
        </p:nvPicPr>
        <p:blipFill>
          <a:blip r:embed="rId3" cstate="print"/>
          <a:srcRect/>
          <a:stretch>
            <a:fillRect/>
          </a:stretch>
        </p:blipFill>
        <p:spPr bwMode="auto">
          <a:xfrm>
            <a:off x="4800600" y="1981200"/>
            <a:ext cx="3306763" cy="4019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38200" y="533400"/>
            <a:ext cx="7772400" cy="914400"/>
          </a:xfrm>
          <a:prstGeom prst="rect">
            <a:avLst/>
          </a:prstGeom>
        </p:spPr>
        <p:txBody>
          <a:bodyPr anchor="ctr">
            <a:normAutofit fontScale="85000" lnSpcReduction="10000"/>
          </a:bodyPr>
          <a:lstStyle/>
          <a:p>
            <a:pPr algn="ctr" fontAlgn="auto">
              <a:spcAft>
                <a:spcPts val="0"/>
              </a:spcAft>
              <a:defRPr/>
            </a:pPr>
            <a:r>
              <a:rPr lang="en-US" sz="4400" b="1" dirty="0">
                <a:ea typeface="+mj-ea"/>
              </a:rPr>
              <a:t>Tim S. </a:t>
            </a:r>
            <a:r>
              <a:rPr lang="en-US" sz="4400" b="1" dirty="0" err="1">
                <a:ea typeface="+mj-ea"/>
              </a:rPr>
              <a:t>Gitzel</a:t>
            </a:r>
            <a:r>
              <a:rPr lang="en-US" sz="4400" b="1" dirty="0">
                <a:ea typeface="+mj-ea"/>
              </a:rPr>
              <a:t>, President and COO</a:t>
            </a:r>
            <a:endParaRPr lang="en-US" sz="4400" dirty="0">
              <a:ea typeface="+mj-ea"/>
            </a:endParaRPr>
          </a:p>
        </p:txBody>
      </p:sp>
      <p:sp>
        <p:nvSpPr>
          <p:cNvPr id="181251" name="TextBox 4"/>
          <p:cNvSpPr txBox="1">
            <a:spLocks noChangeArrowheads="1"/>
          </p:cNvSpPr>
          <p:nvPr/>
        </p:nvSpPr>
        <p:spPr bwMode="auto">
          <a:xfrm>
            <a:off x="533400" y="2133600"/>
            <a:ext cx="3810000" cy="3694113"/>
          </a:xfrm>
          <a:prstGeom prst="rect">
            <a:avLst/>
          </a:prstGeom>
          <a:noFill/>
          <a:ln w="9525">
            <a:noFill/>
            <a:miter lim="800000"/>
            <a:headEnd/>
            <a:tailEnd/>
          </a:ln>
        </p:spPr>
        <p:txBody>
          <a:bodyPr>
            <a:spAutoFit/>
          </a:bodyPr>
          <a:lstStyle/>
          <a:p>
            <a:pPr>
              <a:buFont typeface="Arial" pitchFamily="34" charset="0"/>
              <a:buChar char="•"/>
            </a:pPr>
            <a:r>
              <a:rPr lang="en-US"/>
              <a:t>Appointed President May 14, 2010</a:t>
            </a:r>
          </a:p>
          <a:p>
            <a:pPr>
              <a:buFont typeface="Arial" pitchFamily="34" charset="0"/>
              <a:buChar char="•"/>
            </a:pPr>
            <a:endParaRPr lang="en-US"/>
          </a:p>
          <a:p>
            <a:pPr>
              <a:buFont typeface="Arial" pitchFamily="34" charset="0"/>
              <a:buChar char="•"/>
            </a:pPr>
            <a:r>
              <a:rPr lang="en-US"/>
              <a:t>Appointed Senior VP and COO January 9, 2007</a:t>
            </a:r>
          </a:p>
          <a:p>
            <a:pPr>
              <a:buFont typeface="Arial" pitchFamily="34" charset="0"/>
              <a:buChar char="•"/>
            </a:pPr>
            <a:endParaRPr lang="en-US"/>
          </a:p>
          <a:p>
            <a:pPr>
              <a:buFont typeface="Arial" pitchFamily="34" charset="0"/>
              <a:buChar char="•"/>
            </a:pPr>
            <a:r>
              <a:rPr lang="en-US"/>
              <a:t>Extensive experience in the uranium industry from working for 16 in senior roles in various uranium related firms</a:t>
            </a:r>
          </a:p>
          <a:p>
            <a:pPr>
              <a:buFont typeface="Arial" pitchFamily="34" charset="0"/>
              <a:buChar char="•"/>
            </a:pPr>
            <a:endParaRPr lang="en-US"/>
          </a:p>
          <a:p>
            <a:pPr>
              <a:buFont typeface="Arial" pitchFamily="34" charset="0"/>
              <a:buChar char="•"/>
            </a:pPr>
            <a:r>
              <a:rPr lang="en-US"/>
              <a:t>Practiced as a lawyer in Saskatchewan</a:t>
            </a:r>
          </a:p>
          <a:p>
            <a:pPr>
              <a:buFont typeface="Arial" pitchFamily="34" charset="0"/>
              <a:buChar char="•"/>
            </a:pPr>
            <a:endParaRPr lang="en-US"/>
          </a:p>
          <a:p>
            <a:pPr>
              <a:buFont typeface="Arial" pitchFamily="34" charset="0"/>
              <a:buChar char="•"/>
            </a:pPr>
            <a:r>
              <a:rPr lang="en-US"/>
              <a:t>Will take over as CEO July 1, 2011 </a:t>
            </a:r>
          </a:p>
          <a:p>
            <a:pPr>
              <a:buFont typeface="Arial" pitchFamily="34" charset="0"/>
              <a:buChar char="•"/>
            </a:pPr>
            <a:endParaRPr lang="en-US">
              <a:latin typeface="Corbel" pitchFamily="34" charset="0"/>
            </a:endParaRPr>
          </a:p>
        </p:txBody>
      </p:sp>
      <p:pic>
        <p:nvPicPr>
          <p:cNvPr id="181252" name="Picture 5"/>
          <p:cNvPicPr>
            <a:picLocks noChangeAspect="1" noChangeArrowheads="1"/>
          </p:cNvPicPr>
          <p:nvPr/>
        </p:nvPicPr>
        <p:blipFill>
          <a:blip r:embed="rId3" cstate="print"/>
          <a:srcRect/>
          <a:stretch>
            <a:fillRect/>
          </a:stretch>
        </p:blipFill>
        <p:spPr bwMode="auto">
          <a:xfrm>
            <a:off x="5105400" y="2133600"/>
            <a:ext cx="2886075" cy="3743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fontAlgn="auto">
              <a:spcAft>
                <a:spcPts val="0"/>
              </a:spcAft>
              <a:defRPr/>
            </a:pPr>
            <a:r>
              <a:rPr lang="en-CA" sz="4000" dirty="0" smtClean="0">
                <a:solidFill>
                  <a:schemeClr val="tx1"/>
                </a:solidFill>
              </a:rPr>
              <a:t>O. Kim </a:t>
            </a:r>
            <a:r>
              <a:rPr lang="en-CA" sz="4000" dirty="0" err="1" smtClean="0">
                <a:solidFill>
                  <a:schemeClr val="tx1"/>
                </a:solidFill>
              </a:rPr>
              <a:t>Goheen</a:t>
            </a:r>
            <a:r>
              <a:rPr lang="en-CA" sz="4000" dirty="0" smtClean="0">
                <a:solidFill>
                  <a:schemeClr val="tx1"/>
                </a:solidFill>
              </a:rPr>
              <a:t>, Senior Vice-President and CFO</a:t>
            </a:r>
            <a:endParaRPr lang="en-CA" dirty="0"/>
          </a:p>
        </p:txBody>
      </p:sp>
      <p:sp>
        <p:nvSpPr>
          <p:cNvPr id="3" name="Content Placeholder 2"/>
          <p:cNvSpPr>
            <a:spLocks noGrp="1"/>
          </p:cNvSpPr>
          <p:nvPr>
            <p:ph idx="1"/>
          </p:nvPr>
        </p:nvSpPr>
        <p:spPr>
          <a:xfrm>
            <a:off x="457200" y="1600200"/>
            <a:ext cx="4475163" cy="4525963"/>
          </a:xfrm>
        </p:spPr>
        <p:txBody>
          <a:bodyPr rtlCol="0">
            <a:normAutofit fontScale="70000" lnSpcReduction="20000"/>
          </a:bodyPr>
          <a:lstStyle/>
          <a:p>
            <a:pPr fontAlgn="auto">
              <a:spcAft>
                <a:spcPts val="0"/>
              </a:spcAft>
              <a:defRPr/>
            </a:pPr>
            <a:r>
              <a:rPr lang="en-CA" dirty="0" smtClean="0">
                <a:solidFill>
                  <a:schemeClr val="tx1">
                    <a:lumMod val="50000"/>
                    <a:lumOff val="50000"/>
                  </a:schemeClr>
                </a:solidFill>
              </a:rPr>
              <a:t>Appointed senior vice-president and chief financial officer August 1, 2004</a:t>
            </a:r>
          </a:p>
          <a:p>
            <a:pPr fontAlgn="auto">
              <a:spcAft>
                <a:spcPts val="0"/>
              </a:spcAft>
              <a:buFont typeface="Arial" pitchFamily="34" charset="0"/>
              <a:buNone/>
              <a:defRPr/>
            </a:pPr>
            <a:r>
              <a:rPr lang="en-CA" dirty="0" smtClean="0">
                <a:solidFill>
                  <a:schemeClr val="tx1">
                    <a:lumMod val="50000"/>
                    <a:lumOff val="50000"/>
                  </a:schemeClr>
                </a:solidFill>
              </a:rPr>
              <a:t> </a:t>
            </a:r>
          </a:p>
          <a:p>
            <a:pPr fontAlgn="auto">
              <a:spcAft>
                <a:spcPts val="0"/>
              </a:spcAft>
              <a:defRPr/>
            </a:pPr>
            <a:r>
              <a:rPr lang="en-CA" dirty="0" smtClean="0">
                <a:solidFill>
                  <a:schemeClr val="tx1">
                    <a:lumMod val="50000"/>
                    <a:lumOff val="50000"/>
                  </a:schemeClr>
                </a:solidFill>
              </a:rPr>
              <a:t>Joined </a:t>
            </a:r>
            <a:r>
              <a:rPr lang="en-CA" dirty="0" err="1" smtClean="0">
                <a:solidFill>
                  <a:schemeClr val="tx1">
                    <a:lumMod val="50000"/>
                    <a:lumOff val="50000"/>
                  </a:schemeClr>
                </a:solidFill>
              </a:rPr>
              <a:t>Cameco</a:t>
            </a:r>
            <a:r>
              <a:rPr lang="en-CA" dirty="0" smtClean="0">
                <a:solidFill>
                  <a:schemeClr val="tx1">
                    <a:lumMod val="50000"/>
                    <a:lumOff val="50000"/>
                  </a:schemeClr>
                </a:solidFill>
              </a:rPr>
              <a:t> in February 1997 as treasurer and was appointed vice-president in May 1999</a:t>
            </a:r>
          </a:p>
          <a:p>
            <a:pPr fontAlgn="auto">
              <a:spcAft>
                <a:spcPts val="0"/>
              </a:spcAft>
              <a:defRPr/>
            </a:pPr>
            <a:endParaRPr lang="en-CA" dirty="0" smtClean="0">
              <a:solidFill>
                <a:schemeClr val="tx1">
                  <a:lumMod val="50000"/>
                  <a:lumOff val="50000"/>
                </a:schemeClr>
              </a:solidFill>
            </a:endParaRPr>
          </a:p>
          <a:p>
            <a:pPr fontAlgn="auto">
              <a:spcAft>
                <a:spcPts val="0"/>
              </a:spcAft>
              <a:defRPr/>
            </a:pPr>
            <a:r>
              <a:rPr lang="en-CA" dirty="0" smtClean="0">
                <a:solidFill>
                  <a:schemeClr val="tx1">
                    <a:lumMod val="50000"/>
                    <a:lumOff val="50000"/>
                  </a:schemeClr>
                </a:solidFill>
              </a:rPr>
              <a:t>Prior to joining </a:t>
            </a:r>
            <a:r>
              <a:rPr lang="en-CA" dirty="0" err="1" smtClean="0">
                <a:solidFill>
                  <a:schemeClr val="tx1">
                    <a:lumMod val="50000"/>
                    <a:lumOff val="50000"/>
                  </a:schemeClr>
                </a:solidFill>
              </a:rPr>
              <a:t>Cameco</a:t>
            </a:r>
            <a:r>
              <a:rPr lang="en-CA" dirty="0" smtClean="0">
                <a:solidFill>
                  <a:schemeClr val="tx1">
                    <a:lumMod val="50000"/>
                    <a:lumOff val="50000"/>
                  </a:schemeClr>
                </a:solidFill>
              </a:rPr>
              <a:t>, he was employed with Calgary-based IPL Energy Inc. (Enbridge) in a variety of financial capacities</a:t>
            </a:r>
          </a:p>
          <a:p>
            <a:pPr fontAlgn="auto">
              <a:spcAft>
                <a:spcPts val="0"/>
              </a:spcAft>
              <a:defRPr/>
            </a:pPr>
            <a:endParaRPr lang="en-CA" dirty="0" smtClean="0">
              <a:solidFill>
                <a:schemeClr val="tx1">
                  <a:lumMod val="50000"/>
                  <a:lumOff val="50000"/>
                </a:schemeClr>
              </a:solidFill>
            </a:endParaRPr>
          </a:p>
          <a:p>
            <a:pPr fontAlgn="auto">
              <a:spcAft>
                <a:spcPts val="0"/>
              </a:spcAft>
              <a:defRPr/>
            </a:pPr>
            <a:r>
              <a:rPr lang="en-CA" dirty="0" smtClean="0">
                <a:solidFill>
                  <a:schemeClr val="tx1">
                    <a:lumMod val="50000"/>
                    <a:lumOff val="50000"/>
                  </a:schemeClr>
                </a:solidFill>
              </a:rPr>
              <a:t>Received a Bachelor of Commerce from the University of British Columbia in 1977 and a Master of Business Administration from the University of Western Ontario in 1979. He is also a Certified Management Accountant</a:t>
            </a:r>
          </a:p>
        </p:txBody>
      </p:sp>
      <p:pic>
        <p:nvPicPr>
          <p:cNvPr id="182276" name="Picture 4" descr="yo.jpg"/>
          <p:cNvPicPr>
            <a:picLocks noChangeAspect="1"/>
          </p:cNvPicPr>
          <p:nvPr/>
        </p:nvPicPr>
        <p:blipFill>
          <a:blip r:embed="rId3" cstate="print"/>
          <a:srcRect/>
          <a:stretch>
            <a:fillRect/>
          </a:stretch>
        </p:blipFill>
        <p:spPr bwMode="auto">
          <a:xfrm>
            <a:off x="5292725" y="1557338"/>
            <a:ext cx="3181350" cy="4213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CA" dirty="0" smtClean="0"/>
              <a:t>Financial Analysis</a:t>
            </a:r>
            <a:endParaRPr lang="en-CA" dirty="0"/>
          </a:p>
        </p:txBody>
      </p:sp>
      <p:sp>
        <p:nvSpPr>
          <p:cNvPr id="183299" name="Content Placeholder 2"/>
          <p:cNvSpPr>
            <a:spLocks noGrp="1"/>
          </p:cNvSpPr>
          <p:nvPr>
            <p:ph idx="1"/>
          </p:nvPr>
        </p:nvSpPr>
        <p:spPr/>
        <p:txBody>
          <a:bodyPr/>
          <a:lstStyle/>
          <a:p>
            <a:endParaRPr lang="en-CA" smtClean="0"/>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CA" dirty="0" smtClean="0"/>
              <a:t>2010 Annual Balance Sheet</a:t>
            </a:r>
            <a:endParaRPr lang="en-CA" dirty="0"/>
          </a:p>
        </p:txBody>
      </p:sp>
      <p:pic>
        <p:nvPicPr>
          <p:cNvPr id="184323" name="Content Placeholder 3" descr="2010 annual balance sheet.jpg"/>
          <p:cNvPicPr>
            <a:picLocks noGrp="1" noChangeAspect="1"/>
          </p:cNvPicPr>
          <p:nvPr>
            <p:ph idx="1"/>
          </p:nvPr>
        </p:nvPicPr>
        <p:blipFill>
          <a:blip r:embed="rId3" cstate="print"/>
          <a:srcRect/>
          <a:stretch>
            <a:fillRect/>
          </a:stretch>
        </p:blipFill>
        <p:spPr>
          <a:xfrm>
            <a:off x="2692400" y="1600200"/>
            <a:ext cx="3759200" cy="4525963"/>
          </a:xfrm>
        </p:spPr>
      </p:pic>
      <p:sp>
        <p:nvSpPr>
          <p:cNvPr id="5" name="Rectangle 4"/>
          <p:cNvSpPr/>
          <p:nvPr/>
        </p:nvSpPr>
        <p:spPr>
          <a:xfrm>
            <a:off x="2700338" y="3357563"/>
            <a:ext cx="3816350" cy="14287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6" name="Rectangle 5"/>
          <p:cNvSpPr/>
          <p:nvPr/>
        </p:nvSpPr>
        <p:spPr>
          <a:xfrm>
            <a:off x="2627313" y="2276475"/>
            <a:ext cx="3960812" cy="2159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CA" dirty="0" smtClean="0"/>
              <a:t>2010 Annual Income Statement</a:t>
            </a:r>
            <a:endParaRPr lang="en-CA" dirty="0"/>
          </a:p>
        </p:txBody>
      </p:sp>
      <p:pic>
        <p:nvPicPr>
          <p:cNvPr id="185347" name="Content Placeholder 3" descr="2010 annual income statement.jpg"/>
          <p:cNvPicPr>
            <a:picLocks noGrp="1" noChangeAspect="1"/>
          </p:cNvPicPr>
          <p:nvPr>
            <p:ph idx="1"/>
          </p:nvPr>
        </p:nvPicPr>
        <p:blipFill>
          <a:blip r:embed="rId3" cstate="print"/>
          <a:srcRect/>
          <a:stretch>
            <a:fillRect/>
          </a:stretch>
        </p:blipFill>
        <p:spPr>
          <a:xfrm>
            <a:off x="2359025" y="1600200"/>
            <a:ext cx="4425950" cy="4525963"/>
          </a:xfrm>
        </p:spPr>
      </p:pic>
      <p:sp>
        <p:nvSpPr>
          <p:cNvPr id="5" name="Rectangle 4"/>
          <p:cNvSpPr/>
          <p:nvPr/>
        </p:nvSpPr>
        <p:spPr>
          <a:xfrm>
            <a:off x="2339975" y="2276475"/>
            <a:ext cx="4464050" cy="14446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6" name="Rectangle 5"/>
          <p:cNvSpPr/>
          <p:nvPr/>
        </p:nvSpPr>
        <p:spPr>
          <a:xfrm>
            <a:off x="2339975" y="2852738"/>
            <a:ext cx="4464050" cy="2159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7" name="Rectangle 6"/>
          <p:cNvSpPr/>
          <p:nvPr/>
        </p:nvSpPr>
        <p:spPr>
          <a:xfrm>
            <a:off x="2339975" y="4437063"/>
            <a:ext cx="4535488" cy="14446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800100"/>
            <a:ext cx="8229600" cy="1600200"/>
          </a:xfrm>
        </p:spPr>
        <p:txBody>
          <a:bodyPr/>
          <a:lstStyle/>
          <a:p>
            <a:pPr fontAlgn="auto">
              <a:spcAft>
                <a:spcPts val="0"/>
              </a:spcAft>
              <a:defRPr/>
            </a:pPr>
            <a:r>
              <a:rPr lang="en-CA" sz="3600" dirty="0" smtClean="0"/>
              <a:t>2010 Quarterly Income Statement</a:t>
            </a:r>
            <a:endParaRPr lang="en-CA" sz="3600" dirty="0"/>
          </a:p>
        </p:txBody>
      </p:sp>
      <p:pic>
        <p:nvPicPr>
          <p:cNvPr id="186371" name="Content Placeholder 3" descr="quarterly income statement.jpg"/>
          <p:cNvPicPr>
            <a:picLocks noGrp="1" noChangeAspect="1"/>
          </p:cNvPicPr>
          <p:nvPr>
            <p:ph idx="1"/>
          </p:nvPr>
        </p:nvPicPr>
        <p:blipFill>
          <a:blip r:embed="rId3" cstate="print"/>
          <a:srcRect/>
          <a:stretch>
            <a:fillRect/>
          </a:stretch>
        </p:blipFill>
        <p:spPr>
          <a:xfrm>
            <a:off x="2411413" y="836613"/>
            <a:ext cx="4032250" cy="5894387"/>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lstStyle/>
          <a:p>
            <a:pPr fontAlgn="auto">
              <a:spcAft>
                <a:spcPts val="0"/>
              </a:spcAft>
              <a:defRPr/>
            </a:pPr>
            <a:endParaRPr lang="en-CA" smtClean="0"/>
          </a:p>
        </p:txBody>
      </p:sp>
      <p:graphicFrame>
        <p:nvGraphicFramePr>
          <p:cNvPr id="4" name="Content Placeholder 3"/>
          <p:cNvGraphicFramePr>
            <a:graphicFrameLocks noGrp="1"/>
          </p:cNvGraphicFramePr>
          <p:nvPr>
            <p:ph idx="1"/>
          </p:nvPr>
        </p:nvGraphicFramePr>
        <p:xfrm>
          <a:off x="179388" y="188913"/>
          <a:ext cx="8785225" cy="7200900"/>
        </p:xfrm>
        <a:graphic>
          <a:graphicData uri="http://schemas.openxmlformats.org/drawingml/2006/table">
            <a:tbl>
              <a:tblPr/>
              <a:tblGrid>
                <a:gridCol w="1423992"/>
                <a:gridCol w="1423992"/>
                <a:gridCol w="1423992"/>
                <a:gridCol w="884685"/>
                <a:gridCol w="1269773"/>
                <a:gridCol w="1423992"/>
                <a:gridCol w="934553"/>
              </a:tblGrid>
              <a:tr h="412160">
                <a:tc gridSpan="7">
                  <a:txBody>
                    <a:bodyPr/>
                    <a:lstStyle/>
                    <a:p>
                      <a:pPr algn="ctr">
                        <a:lnSpc>
                          <a:spcPct val="115000"/>
                        </a:lnSpc>
                        <a:spcBef>
                          <a:spcPts val="485"/>
                        </a:spcBef>
                        <a:spcAft>
                          <a:spcPts val="0"/>
                        </a:spcAft>
                      </a:pPr>
                      <a:r>
                        <a:rPr lang="en-CA" sz="1400" dirty="0">
                          <a:solidFill>
                            <a:srgbClr val="000000"/>
                          </a:solidFill>
                          <a:latin typeface="Arial"/>
                          <a:ea typeface="Times New Roman"/>
                          <a:cs typeface="Times New Roman"/>
                        </a:rPr>
                        <a:t>TOTAL MINERAL RESOURCE DEVELOPMENT INVESTMENTS, 2010 PRELIMINARY ESTIMATES AND 2011 SPENDING INTENTIONS</a:t>
                      </a:r>
                      <a:endParaRPr lang="en-CA" sz="1400" dirty="0">
                        <a:latin typeface="Calibri"/>
                        <a:ea typeface="Calibri"/>
                        <a:cs typeface="Times New Roman"/>
                      </a:endParaRPr>
                    </a:p>
                  </a:txBody>
                  <a:tcPr marL="8420" marR="8420" marT="8420" marB="8420"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EEEEDD"/>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r>
              <a:tr h="412160">
                <a:tc>
                  <a:txBody>
                    <a:bodyPr/>
                    <a:lstStyle/>
                    <a:p>
                      <a:pPr algn="ctr">
                        <a:lnSpc>
                          <a:spcPct val="115000"/>
                        </a:lnSpc>
                        <a:spcBef>
                          <a:spcPts val="485"/>
                        </a:spcBef>
                        <a:spcAft>
                          <a:spcPts val="0"/>
                        </a:spcAft>
                      </a:pPr>
                      <a:r>
                        <a:rPr lang="en-CA" sz="1400" dirty="0">
                          <a:solidFill>
                            <a:srgbClr val="000000"/>
                          </a:solidFill>
                          <a:latin typeface="Arial"/>
                          <a:ea typeface="Times New Roman"/>
                          <a:cs typeface="Times New Roman"/>
                        </a:rPr>
                        <a:t>Expenditure Category </a:t>
                      </a:r>
                      <a:endParaRPr lang="en-CA" sz="1400" dirty="0">
                        <a:latin typeface="Calibri"/>
                        <a:ea typeface="Calibri"/>
                        <a:cs typeface="Times New Roman"/>
                      </a:endParaRPr>
                    </a:p>
                  </a:txBody>
                  <a:tcPr marL="8420" marR="8420" marT="8420" marB="8420"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EEEEDD"/>
                    </a:solidFill>
                  </a:tcPr>
                </a:tc>
                <a:tc gridSpan="2">
                  <a:txBody>
                    <a:bodyPr/>
                    <a:lstStyle/>
                    <a:p>
                      <a:pPr algn="ctr">
                        <a:lnSpc>
                          <a:spcPct val="115000"/>
                        </a:lnSpc>
                        <a:spcBef>
                          <a:spcPts val="485"/>
                        </a:spcBef>
                        <a:spcAft>
                          <a:spcPts val="0"/>
                        </a:spcAft>
                      </a:pPr>
                      <a:r>
                        <a:rPr lang="en-CA" sz="1400" dirty="0">
                          <a:solidFill>
                            <a:srgbClr val="000000"/>
                          </a:solidFill>
                          <a:latin typeface="Arial"/>
                          <a:ea typeface="Times New Roman"/>
                          <a:cs typeface="Times New Roman"/>
                        </a:rPr>
                        <a:t>Exploration and Deposit Appraisal </a:t>
                      </a:r>
                      <a:endParaRPr lang="en-CA" sz="1400" dirty="0">
                        <a:latin typeface="Calibri"/>
                        <a:ea typeface="Calibri"/>
                        <a:cs typeface="Times New Roman"/>
                      </a:endParaRPr>
                    </a:p>
                  </a:txBody>
                  <a:tcPr marL="8420" marR="8420" marT="8420" marB="8420"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EEEEDD"/>
                    </a:solidFill>
                  </a:tcPr>
                </a:tc>
                <a:tc hMerge="1">
                  <a:txBody>
                    <a:bodyPr/>
                    <a:lstStyle/>
                    <a:p>
                      <a:endParaRPr lang="en-CA"/>
                    </a:p>
                  </a:txBody>
                  <a:tcPr/>
                </a:tc>
                <a:tc gridSpan="2">
                  <a:txBody>
                    <a:bodyPr/>
                    <a:lstStyle/>
                    <a:p>
                      <a:pPr algn="ctr">
                        <a:lnSpc>
                          <a:spcPct val="115000"/>
                        </a:lnSpc>
                        <a:spcBef>
                          <a:spcPts val="485"/>
                        </a:spcBef>
                        <a:spcAft>
                          <a:spcPts val="0"/>
                        </a:spcAft>
                      </a:pPr>
                      <a:r>
                        <a:rPr lang="en-CA" sz="1400" dirty="0">
                          <a:solidFill>
                            <a:srgbClr val="000000"/>
                          </a:solidFill>
                          <a:latin typeface="Arial"/>
                          <a:ea typeface="Times New Roman"/>
                          <a:cs typeface="Times New Roman"/>
                        </a:rPr>
                        <a:t>Mine Complex Development </a:t>
                      </a:r>
                      <a:endParaRPr lang="en-CA" sz="1400" dirty="0">
                        <a:latin typeface="Calibri"/>
                        <a:ea typeface="Calibri"/>
                        <a:cs typeface="Times New Roman"/>
                      </a:endParaRPr>
                    </a:p>
                  </a:txBody>
                  <a:tcPr marL="8420" marR="8420" marT="8420" marB="8420"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EEEEDD"/>
                    </a:solidFill>
                  </a:tcPr>
                </a:tc>
                <a:tc hMerge="1">
                  <a:txBody>
                    <a:bodyPr/>
                    <a:lstStyle/>
                    <a:p>
                      <a:endParaRPr lang="en-CA"/>
                    </a:p>
                  </a:txBody>
                  <a:tcPr/>
                </a:tc>
                <a:tc gridSpan="2">
                  <a:txBody>
                    <a:bodyPr/>
                    <a:lstStyle/>
                    <a:p>
                      <a:pPr algn="ctr">
                        <a:lnSpc>
                          <a:spcPct val="115000"/>
                        </a:lnSpc>
                        <a:spcBef>
                          <a:spcPts val="485"/>
                        </a:spcBef>
                        <a:spcAft>
                          <a:spcPts val="0"/>
                        </a:spcAft>
                      </a:pPr>
                      <a:r>
                        <a:rPr lang="en-CA" sz="1400" dirty="0">
                          <a:solidFill>
                            <a:srgbClr val="000000"/>
                          </a:solidFill>
                          <a:latin typeface="Arial"/>
                          <a:ea typeface="Times New Roman"/>
                          <a:cs typeface="Times New Roman"/>
                        </a:rPr>
                        <a:t>Grand Total </a:t>
                      </a:r>
                      <a:endParaRPr lang="en-CA" sz="1400" dirty="0">
                        <a:latin typeface="Calibri"/>
                        <a:ea typeface="Calibri"/>
                        <a:cs typeface="Times New Roman"/>
                      </a:endParaRPr>
                    </a:p>
                  </a:txBody>
                  <a:tcPr marL="8420" marR="8420" marT="8420" marB="8420"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EEEEDD"/>
                    </a:solidFill>
                  </a:tcPr>
                </a:tc>
                <a:tc hMerge="1">
                  <a:txBody>
                    <a:bodyPr/>
                    <a:lstStyle/>
                    <a:p>
                      <a:endParaRPr lang="en-CA"/>
                    </a:p>
                  </a:txBody>
                  <a:tcPr/>
                </a:tc>
              </a:tr>
              <a:tr h="230053">
                <a:tc>
                  <a:txBody>
                    <a:bodyPr/>
                    <a:lstStyle/>
                    <a:p>
                      <a:pPr>
                        <a:lnSpc>
                          <a:spcPct val="115000"/>
                        </a:lnSpc>
                      </a:pPr>
                      <a:endParaRPr lang="en-CA" sz="1400" dirty="0">
                        <a:latin typeface="Calibri"/>
                      </a:endParaRPr>
                    </a:p>
                  </a:txBody>
                  <a:tcPr marL="8420" marR="8420" marT="8420" marB="8420"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EEEEDD"/>
                    </a:solidFill>
                  </a:tcPr>
                </a:tc>
                <a:tc>
                  <a:txBody>
                    <a:bodyPr/>
                    <a:lstStyle/>
                    <a:p>
                      <a:pPr algn="ctr">
                        <a:lnSpc>
                          <a:spcPct val="115000"/>
                        </a:lnSpc>
                        <a:spcBef>
                          <a:spcPts val="485"/>
                        </a:spcBef>
                        <a:spcAft>
                          <a:spcPts val="0"/>
                        </a:spcAft>
                      </a:pPr>
                      <a:r>
                        <a:rPr lang="en-CA" sz="1400" dirty="0">
                          <a:solidFill>
                            <a:srgbClr val="000000"/>
                          </a:solidFill>
                          <a:latin typeface="Arial"/>
                          <a:ea typeface="Times New Roman"/>
                          <a:cs typeface="Times New Roman"/>
                        </a:rPr>
                        <a:t>2010a</a:t>
                      </a:r>
                      <a:endParaRPr lang="en-CA" sz="1400" dirty="0">
                        <a:latin typeface="Calibri"/>
                        <a:ea typeface="Calibri"/>
                        <a:cs typeface="Times New Roman"/>
                      </a:endParaRPr>
                    </a:p>
                  </a:txBody>
                  <a:tcPr marL="8420" marR="8420" marT="8420" marB="8420"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EEEEDD"/>
                    </a:solidFill>
                  </a:tcPr>
                </a:tc>
                <a:tc>
                  <a:txBody>
                    <a:bodyPr/>
                    <a:lstStyle/>
                    <a:p>
                      <a:pPr algn="ctr">
                        <a:lnSpc>
                          <a:spcPct val="115000"/>
                        </a:lnSpc>
                        <a:spcBef>
                          <a:spcPts val="485"/>
                        </a:spcBef>
                        <a:spcAft>
                          <a:spcPts val="0"/>
                        </a:spcAft>
                      </a:pPr>
                      <a:r>
                        <a:rPr lang="en-CA" sz="1400" dirty="0">
                          <a:solidFill>
                            <a:srgbClr val="000000"/>
                          </a:solidFill>
                          <a:latin typeface="Arial"/>
                          <a:ea typeface="Times New Roman"/>
                          <a:cs typeface="Times New Roman"/>
                        </a:rPr>
                        <a:t>2011b</a:t>
                      </a:r>
                      <a:endParaRPr lang="en-CA" sz="1400" dirty="0">
                        <a:latin typeface="Calibri"/>
                        <a:ea typeface="Calibri"/>
                        <a:cs typeface="Times New Roman"/>
                      </a:endParaRPr>
                    </a:p>
                  </a:txBody>
                  <a:tcPr marL="8420" marR="8420" marT="8420" marB="8420"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EEEEDD"/>
                    </a:solidFill>
                  </a:tcPr>
                </a:tc>
                <a:tc>
                  <a:txBody>
                    <a:bodyPr/>
                    <a:lstStyle/>
                    <a:p>
                      <a:pPr algn="ctr">
                        <a:lnSpc>
                          <a:spcPct val="115000"/>
                        </a:lnSpc>
                        <a:spcBef>
                          <a:spcPts val="485"/>
                        </a:spcBef>
                        <a:spcAft>
                          <a:spcPts val="0"/>
                        </a:spcAft>
                      </a:pPr>
                      <a:r>
                        <a:rPr lang="en-CA" sz="1400" dirty="0">
                          <a:solidFill>
                            <a:srgbClr val="000000"/>
                          </a:solidFill>
                          <a:latin typeface="Arial"/>
                          <a:ea typeface="Times New Roman"/>
                          <a:cs typeface="Times New Roman"/>
                        </a:rPr>
                        <a:t>2010a</a:t>
                      </a:r>
                      <a:endParaRPr lang="en-CA" sz="1400" dirty="0">
                        <a:latin typeface="Calibri"/>
                        <a:ea typeface="Calibri"/>
                        <a:cs typeface="Times New Roman"/>
                      </a:endParaRPr>
                    </a:p>
                  </a:txBody>
                  <a:tcPr marL="8420" marR="8420" marT="8420" marB="8420"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EEEEDD"/>
                    </a:solidFill>
                  </a:tcPr>
                </a:tc>
                <a:tc>
                  <a:txBody>
                    <a:bodyPr/>
                    <a:lstStyle/>
                    <a:p>
                      <a:pPr algn="ctr">
                        <a:lnSpc>
                          <a:spcPct val="115000"/>
                        </a:lnSpc>
                        <a:spcBef>
                          <a:spcPts val="485"/>
                        </a:spcBef>
                        <a:spcAft>
                          <a:spcPts val="0"/>
                        </a:spcAft>
                      </a:pPr>
                      <a:r>
                        <a:rPr lang="en-CA" sz="1400" dirty="0">
                          <a:solidFill>
                            <a:srgbClr val="000000"/>
                          </a:solidFill>
                          <a:latin typeface="Arial"/>
                          <a:ea typeface="Times New Roman"/>
                          <a:cs typeface="Times New Roman"/>
                        </a:rPr>
                        <a:t>2011b</a:t>
                      </a:r>
                      <a:endParaRPr lang="en-CA" sz="1400" dirty="0">
                        <a:latin typeface="Calibri"/>
                        <a:ea typeface="Calibri"/>
                        <a:cs typeface="Times New Roman"/>
                      </a:endParaRPr>
                    </a:p>
                  </a:txBody>
                  <a:tcPr marL="8420" marR="8420" marT="8420" marB="8420"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EEEEDD"/>
                    </a:solidFill>
                  </a:tcPr>
                </a:tc>
                <a:tc>
                  <a:txBody>
                    <a:bodyPr/>
                    <a:lstStyle/>
                    <a:p>
                      <a:pPr algn="ctr">
                        <a:lnSpc>
                          <a:spcPct val="115000"/>
                        </a:lnSpc>
                        <a:spcBef>
                          <a:spcPts val="485"/>
                        </a:spcBef>
                        <a:spcAft>
                          <a:spcPts val="0"/>
                        </a:spcAft>
                      </a:pPr>
                      <a:r>
                        <a:rPr lang="en-CA" sz="1400" dirty="0">
                          <a:solidFill>
                            <a:srgbClr val="000000"/>
                          </a:solidFill>
                          <a:latin typeface="Arial"/>
                          <a:ea typeface="Times New Roman"/>
                          <a:cs typeface="Times New Roman"/>
                        </a:rPr>
                        <a:t>2010a</a:t>
                      </a:r>
                      <a:endParaRPr lang="en-CA" sz="1400" dirty="0">
                        <a:latin typeface="Calibri"/>
                        <a:ea typeface="Calibri"/>
                        <a:cs typeface="Times New Roman"/>
                      </a:endParaRPr>
                    </a:p>
                  </a:txBody>
                  <a:tcPr marL="8420" marR="8420" marT="8420" marB="8420"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EEEEDD"/>
                    </a:solidFill>
                  </a:tcPr>
                </a:tc>
                <a:tc>
                  <a:txBody>
                    <a:bodyPr/>
                    <a:lstStyle/>
                    <a:p>
                      <a:pPr algn="ctr">
                        <a:lnSpc>
                          <a:spcPct val="115000"/>
                        </a:lnSpc>
                        <a:spcBef>
                          <a:spcPts val="485"/>
                        </a:spcBef>
                        <a:spcAft>
                          <a:spcPts val="0"/>
                        </a:spcAft>
                      </a:pPr>
                      <a:r>
                        <a:rPr lang="en-CA" sz="1400" dirty="0">
                          <a:solidFill>
                            <a:srgbClr val="000000"/>
                          </a:solidFill>
                          <a:latin typeface="Arial"/>
                          <a:ea typeface="Times New Roman"/>
                          <a:cs typeface="Times New Roman"/>
                        </a:rPr>
                        <a:t>2011b</a:t>
                      </a:r>
                      <a:endParaRPr lang="en-CA" sz="1400" dirty="0">
                        <a:latin typeface="Calibri"/>
                        <a:ea typeface="Calibri"/>
                        <a:cs typeface="Times New Roman"/>
                      </a:endParaRPr>
                    </a:p>
                  </a:txBody>
                  <a:tcPr marL="8420" marR="8420" marT="8420" marB="8420"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EEEEDD"/>
                    </a:solidFill>
                  </a:tcPr>
                </a:tc>
              </a:tr>
              <a:tr h="230053">
                <a:tc>
                  <a:txBody>
                    <a:bodyPr/>
                    <a:lstStyle/>
                    <a:p>
                      <a:pPr>
                        <a:lnSpc>
                          <a:spcPct val="115000"/>
                        </a:lnSpc>
                      </a:pPr>
                      <a:endParaRPr lang="en-CA" sz="1400" dirty="0">
                        <a:latin typeface="Calibri"/>
                      </a:endParaRPr>
                    </a:p>
                  </a:txBody>
                  <a:tcPr marL="8420" marR="8420" marT="8420" marB="8420"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EEEEDD"/>
                    </a:solidFill>
                  </a:tcPr>
                </a:tc>
                <a:tc gridSpan="6">
                  <a:txBody>
                    <a:bodyPr/>
                    <a:lstStyle/>
                    <a:p>
                      <a:pPr algn="ctr">
                        <a:lnSpc>
                          <a:spcPct val="115000"/>
                        </a:lnSpc>
                        <a:spcBef>
                          <a:spcPts val="485"/>
                        </a:spcBef>
                        <a:spcAft>
                          <a:spcPts val="0"/>
                        </a:spcAft>
                      </a:pPr>
                      <a:r>
                        <a:rPr lang="en-CA" sz="1400" dirty="0">
                          <a:solidFill>
                            <a:srgbClr val="000000"/>
                          </a:solidFill>
                          <a:latin typeface="Arial"/>
                          <a:ea typeface="Times New Roman"/>
                          <a:cs typeface="Times New Roman"/>
                        </a:rPr>
                        <a:t>($ 000) </a:t>
                      </a:r>
                      <a:endParaRPr lang="en-CA" sz="1400" dirty="0">
                        <a:latin typeface="Calibri"/>
                        <a:ea typeface="Calibri"/>
                        <a:cs typeface="Times New Roman"/>
                      </a:endParaRPr>
                    </a:p>
                  </a:txBody>
                  <a:tcPr marL="8420" marR="8420" marT="8420" marB="8420"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EEEEDD"/>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r>
              <a:tr h="1356047">
                <a:tc>
                  <a:txBody>
                    <a:bodyPr/>
                    <a:lstStyle/>
                    <a:p>
                      <a:pPr>
                        <a:lnSpc>
                          <a:spcPct val="115000"/>
                        </a:lnSpc>
                        <a:spcBef>
                          <a:spcPts val="485"/>
                        </a:spcBef>
                        <a:spcAft>
                          <a:spcPts val="0"/>
                        </a:spcAft>
                      </a:pPr>
                      <a:r>
                        <a:rPr lang="en-CA" sz="1400" dirty="0">
                          <a:solidFill>
                            <a:srgbClr val="000000"/>
                          </a:solidFill>
                          <a:latin typeface="Arial"/>
                          <a:ea typeface="Times New Roman"/>
                          <a:cs typeface="Times New Roman"/>
                        </a:rPr>
                        <a:t>Field Work </a:t>
                      </a:r>
                      <a:r>
                        <a:rPr lang="en-CA" sz="1400" dirty="0" smtClean="0">
                          <a:solidFill>
                            <a:srgbClr val="000000"/>
                          </a:solidFill>
                          <a:latin typeface="Arial"/>
                          <a:ea typeface="Times New Roman"/>
                          <a:cs typeface="Times New Roman"/>
                        </a:rPr>
                        <a:t>Feasibility </a:t>
                      </a:r>
                      <a:r>
                        <a:rPr lang="en-CA" sz="1400" dirty="0">
                          <a:solidFill>
                            <a:srgbClr val="000000"/>
                          </a:solidFill>
                          <a:latin typeface="Arial"/>
                          <a:ea typeface="Times New Roman"/>
                          <a:cs typeface="Times New Roman"/>
                        </a:rPr>
                        <a:t/>
                      </a:r>
                      <a:br>
                        <a:rPr lang="en-CA" sz="1400" dirty="0">
                          <a:solidFill>
                            <a:srgbClr val="000000"/>
                          </a:solidFill>
                          <a:latin typeface="Arial"/>
                          <a:ea typeface="Times New Roman"/>
                          <a:cs typeface="Times New Roman"/>
                        </a:rPr>
                      </a:br>
                      <a:r>
                        <a:rPr lang="en-CA" sz="1400" dirty="0">
                          <a:solidFill>
                            <a:srgbClr val="000000"/>
                          </a:solidFill>
                          <a:latin typeface="Arial"/>
                          <a:ea typeface="Times New Roman"/>
                          <a:cs typeface="Times New Roman"/>
                        </a:rPr>
                        <a:t>Studies, Environment and Land Access Costs </a:t>
                      </a:r>
                      <a:endParaRPr lang="en-CA" sz="1400" dirty="0">
                        <a:latin typeface="Calibri"/>
                        <a:ea typeface="Calibri"/>
                        <a:cs typeface="Times New Roman"/>
                      </a:endParaRPr>
                    </a:p>
                  </a:txBody>
                  <a:tcPr marL="54450" marR="8420" marT="8420" marB="8420"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2,624,970 </a:t>
                      </a:r>
                      <a:endParaRPr lang="en-CA" sz="1400">
                        <a:latin typeface="Calibri"/>
                        <a:ea typeface="Calibri"/>
                        <a:cs typeface="Times New Roman"/>
                      </a:endParaRPr>
                    </a:p>
                  </a:txBody>
                  <a:tcPr marL="54450" marR="8420" marT="8420" marB="8420"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3,188,043 </a:t>
                      </a:r>
                      <a:endParaRPr lang="en-CA" sz="1400" dirty="0">
                        <a:latin typeface="Calibri"/>
                        <a:ea typeface="Calibri"/>
                        <a:cs typeface="Times New Roman"/>
                      </a:endParaRPr>
                    </a:p>
                  </a:txBody>
                  <a:tcPr marL="54450" marR="8420" marT="8420" marB="8420"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1,968,502 </a:t>
                      </a:r>
                      <a:endParaRPr lang="en-CA" sz="1400" dirty="0">
                        <a:latin typeface="Calibri"/>
                        <a:ea typeface="Calibri"/>
                        <a:cs typeface="Times New Roman"/>
                      </a:endParaRPr>
                    </a:p>
                  </a:txBody>
                  <a:tcPr marL="54450" marR="8420" marT="8420" marB="8420"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2,247,033 </a:t>
                      </a:r>
                      <a:endParaRPr lang="en-CA" sz="1400" dirty="0">
                        <a:latin typeface="Calibri"/>
                        <a:ea typeface="Calibri"/>
                        <a:cs typeface="Times New Roman"/>
                      </a:endParaRPr>
                    </a:p>
                  </a:txBody>
                  <a:tcPr marL="54450" marR="8420" marT="8420" marB="8420"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4,593,472 </a:t>
                      </a:r>
                      <a:endParaRPr lang="en-CA" sz="1400">
                        <a:latin typeface="Calibri"/>
                        <a:ea typeface="Calibri"/>
                        <a:cs typeface="Times New Roman"/>
                      </a:endParaRPr>
                    </a:p>
                  </a:txBody>
                  <a:tcPr marL="54450" marR="8420" marT="8420" marB="8420"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5,435,076 </a:t>
                      </a:r>
                      <a:endParaRPr lang="en-CA" sz="1400">
                        <a:latin typeface="Calibri"/>
                        <a:ea typeface="Calibri"/>
                        <a:cs typeface="Times New Roman"/>
                      </a:endParaRPr>
                    </a:p>
                  </a:txBody>
                  <a:tcPr marL="54450" marR="8420" marT="8420" marB="8420"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r>
              <a:tr h="206511">
                <a:tc>
                  <a:txBody>
                    <a:bodyPr/>
                    <a:lstStyle/>
                    <a:p>
                      <a:pPr>
                        <a:lnSpc>
                          <a:spcPct val="115000"/>
                        </a:lnSpc>
                        <a:spcBef>
                          <a:spcPts val="485"/>
                        </a:spcBef>
                        <a:spcAft>
                          <a:spcPts val="0"/>
                        </a:spcAft>
                      </a:pPr>
                      <a:r>
                        <a:rPr lang="en-CA" sz="1400">
                          <a:solidFill>
                            <a:srgbClr val="000000"/>
                          </a:solidFill>
                          <a:latin typeface="Arial"/>
                          <a:ea typeface="Times New Roman"/>
                          <a:cs typeface="Times New Roman"/>
                        </a:rPr>
                        <a:t>On-Mine-Site </a:t>
                      </a:r>
                      <a:endParaRPr lang="en-CA" sz="1400">
                        <a:latin typeface="Calibri"/>
                        <a:ea typeface="Calibri"/>
                        <a:cs typeface="Times New Roman"/>
                      </a:endParaRPr>
                    </a:p>
                  </a:txBody>
                  <a:tcPr marL="54450" marR="8420" marT="8420" marB="8420"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211,574 </a:t>
                      </a:r>
                      <a:endParaRPr lang="en-CA" sz="1400">
                        <a:latin typeface="Calibri"/>
                        <a:ea typeface="Calibri"/>
                        <a:cs typeface="Times New Roman"/>
                      </a:endParaRPr>
                    </a:p>
                  </a:txBody>
                  <a:tcPr marL="54450" marR="8420" marT="8420" marB="8420"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327,732 </a:t>
                      </a:r>
                      <a:endParaRPr lang="en-CA" sz="1400">
                        <a:latin typeface="Calibri"/>
                        <a:ea typeface="Calibri"/>
                        <a:cs typeface="Times New Roman"/>
                      </a:endParaRPr>
                    </a:p>
                  </a:txBody>
                  <a:tcPr marL="54450" marR="8420" marT="8420" marB="8420"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1,968,502 </a:t>
                      </a:r>
                      <a:endParaRPr lang="en-CA" sz="1400">
                        <a:latin typeface="Calibri"/>
                        <a:ea typeface="Calibri"/>
                        <a:cs typeface="Times New Roman"/>
                      </a:endParaRPr>
                    </a:p>
                  </a:txBody>
                  <a:tcPr marL="54450" marR="8420" marT="8420" marB="8420"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2,247,033 </a:t>
                      </a:r>
                      <a:endParaRPr lang="en-CA" sz="1400" dirty="0">
                        <a:latin typeface="Calibri"/>
                        <a:ea typeface="Calibri"/>
                        <a:cs typeface="Times New Roman"/>
                      </a:endParaRPr>
                    </a:p>
                  </a:txBody>
                  <a:tcPr marL="54450" marR="8420" marT="8420" marB="8420"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2,180,076 </a:t>
                      </a:r>
                      <a:endParaRPr lang="en-CA" sz="1400">
                        <a:latin typeface="Calibri"/>
                        <a:ea typeface="Calibri"/>
                        <a:cs typeface="Times New Roman"/>
                      </a:endParaRPr>
                    </a:p>
                  </a:txBody>
                  <a:tcPr marL="54450" marR="8420" marT="8420" marB="8420"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2,574,765 </a:t>
                      </a:r>
                      <a:endParaRPr lang="en-CA" sz="1400">
                        <a:latin typeface="Calibri"/>
                        <a:ea typeface="Calibri"/>
                        <a:cs typeface="Times New Roman"/>
                      </a:endParaRPr>
                    </a:p>
                  </a:txBody>
                  <a:tcPr marL="54450" marR="8420" marT="8420" marB="8420"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r>
              <a:tr h="206511">
                <a:tc>
                  <a:txBody>
                    <a:bodyPr/>
                    <a:lstStyle/>
                    <a:p>
                      <a:pPr>
                        <a:lnSpc>
                          <a:spcPct val="115000"/>
                        </a:lnSpc>
                        <a:spcBef>
                          <a:spcPts val="485"/>
                        </a:spcBef>
                        <a:spcAft>
                          <a:spcPts val="0"/>
                        </a:spcAft>
                      </a:pPr>
                      <a:r>
                        <a:rPr lang="en-CA" sz="1400">
                          <a:solidFill>
                            <a:srgbClr val="000000"/>
                          </a:solidFill>
                          <a:latin typeface="Arial"/>
                          <a:ea typeface="Times New Roman"/>
                          <a:cs typeface="Times New Roman"/>
                        </a:rPr>
                        <a:t>Off-Mine-Site </a:t>
                      </a:r>
                      <a:endParaRPr lang="en-CA" sz="1400">
                        <a:latin typeface="Calibri"/>
                        <a:ea typeface="Calibri"/>
                        <a:cs typeface="Times New Roman"/>
                      </a:endParaRPr>
                    </a:p>
                  </a:txBody>
                  <a:tcPr marL="54450" marR="8420" marT="8420" marB="8420"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2,413,396 </a:t>
                      </a:r>
                      <a:endParaRPr lang="en-CA" sz="1400">
                        <a:latin typeface="Calibri"/>
                        <a:ea typeface="Calibri"/>
                        <a:cs typeface="Times New Roman"/>
                      </a:endParaRPr>
                    </a:p>
                  </a:txBody>
                  <a:tcPr marL="54450" marR="8420" marT="8420" marB="8420"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2,860,311 </a:t>
                      </a:r>
                      <a:endParaRPr lang="en-CA" sz="1400">
                        <a:latin typeface="Calibri"/>
                        <a:ea typeface="Calibri"/>
                        <a:cs typeface="Times New Roman"/>
                      </a:endParaRPr>
                    </a:p>
                  </a:txBody>
                  <a:tcPr marL="54450" marR="8420" marT="8420" marB="8420"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n.a. </a:t>
                      </a:r>
                      <a:endParaRPr lang="en-CA" sz="1400">
                        <a:latin typeface="Calibri"/>
                        <a:ea typeface="Calibri"/>
                        <a:cs typeface="Times New Roman"/>
                      </a:endParaRPr>
                    </a:p>
                  </a:txBody>
                  <a:tcPr marL="54450" marR="8420" marT="8420" marB="8420"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n.a. </a:t>
                      </a:r>
                      <a:endParaRPr lang="en-CA" sz="1400">
                        <a:latin typeface="Calibri"/>
                        <a:ea typeface="Calibri"/>
                        <a:cs typeface="Times New Roman"/>
                      </a:endParaRPr>
                    </a:p>
                  </a:txBody>
                  <a:tcPr marL="54450" marR="8420" marT="8420" marB="8420"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2,413,396 </a:t>
                      </a:r>
                      <a:endParaRPr lang="en-CA" sz="1400" dirty="0">
                        <a:latin typeface="Calibri"/>
                        <a:ea typeface="Calibri"/>
                        <a:cs typeface="Times New Roman"/>
                      </a:endParaRPr>
                    </a:p>
                  </a:txBody>
                  <a:tcPr marL="54450" marR="8420" marT="8420" marB="8420"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2,860,311 </a:t>
                      </a:r>
                      <a:endParaRPr lang="en-CA" sz="1400">
                        <a:latin typeface="Calibri"/>
                        <a:ea typeface="Calibri"/>
                        <a:cs typeface="Times New Roman"/>
                      </a:endParaRPr>
                    </a:p>
                  </a:txBody>
                  <a:tcPr marL="54450" marR="8420" marT="8420" marB="8420"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r>
              <a:tr h="412160">
                <a:tc>
                  <a:txBody>
                    <a:bodyPr/>
                    <a:lstStyle/>
                    <a:p>
                      <a:pPr>
                        <a:lnSpc>
                          <a:spcPct val="115000"/>
                        </a:lnSpc>
                        <a:spcBef>
                          <a:spcPts val="485"/>
                        </a:spcBef>
                        <a:spcAft>
                          <a:spcPts val="0"/>
                        </a:spcAft>
                      </a:pPr>
                      <a:r>
                        <a:rPr lang="en-CA" sz="1400">
                          <a:solidFill>
                            <a:srgbClr val="000000"/>
                          </a:solidFill>
                          <a:latin typeface="Arial"/>
                          <a:ea typeface="Times New Roman"/>
                          <a:cs typeface="Times New Roman"/>
                        </a:rPr>
                        <a:t>Capital Asset Expenditures </a:t>
                      </a:r>
                      <a:endParaRPr lang="en-CA" sz="1400">
                        <a:latin typeface="Calibri"/>
                        <a:ea typeface="Calibri"/>
                        <a:cs typeface="Times New Roman"/>
                      </a:endParaRPr>
                    </a:p>
                  </a:txBody>
                  <a:tcPr marL="54450" marR="8420" marT="8420" marB="8420"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nSpc>
                          <a:spcPct val="115000"/>
                        </a:lnSpc>
                      </a:pPr>
                      <a:endParaRPr lang="en-CA" sz="1400">
                        <a:latin typeface="Calibri"/>
                      </a:endParaRPr>
                    </a:p>
                  </a:txBody>
                  <a:tcPr marL="54450" marR="8420" marT="8420" marB="8420"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nSpc>
                          <a:spcPct val="115000"/>
                        </a:lnSpc>
                      </a:pPr>
                      <a:endParaRPr lang="en-CA" sz="1400">
                        <a:latin typeface="Calibri"/>
                      </a:endParaRPr>
                    </a:p>
                  </a:txBody>
                  <a:tcPr marL="54450" marR="8420" marT="8420" marB="8420"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nSpc>
                          <a:spcPct val="115000"/>
                        </a:lnSpc>
                      </a:pPr>
                      <a:endParaRPr lang="en-CA" sz="1400">
                        <a:latin typeface="Calibri"/>
                      </a:endParaRPr>
                    </a:p>
                  </a:txBody>
                  <a:tcPr marL="54450" marR="8420" marT="8420" marB="8420"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nSpc>
                          <a:spcPct val="115000"/>
                        </a:lnSpc>
                      </a:pPr>
                      <a:endParaRPr lang="en-CA" sz="1400">
                        <a:latin typeface="Calibri"/>
                      </a:endParaRPr>
                    </a:p>
                  </a:txBody>
                  <a:tcPr marL="54450" marR="8420" marT="8420" marB="8420"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nSpc>
                          <a:spcPct val="115000"/>
                        </a:lnSpc>
                      </a:pPr>
                      <a:endParaRPr lang="en-CA" sz="1400" dirty="0">
                        <a:latin typeface="Calibri"/>
                      </a:endParaRPr>
                    </a:p>
                  </a:txBody>
                  <a:tcPr marL="54450" marR="8420" marT="8420" marB="8420"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nSpc>
                          <a:spcPct val="115000"/>
                        </a:lnSpc>
                      </a:pPr>
                      <a:endParaRPr lang="en-CA" sz="1400">
                        <a:latin typeface="Calibri"/>
                      </a:endParaRPr>
                    </a:p>
                  </a:txBody>
                  <a:tcPr marL="54450" marR="8420" marT="8420" marB="8420"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r>
              <a:tr h="412160">
                <a:tc>
                  <a:txBody>
                    <a:bodyPr/>
                    <a:lstStyle/>
                    <a:p>
                      <a:pPr>
                        <a:lnSpc>
                          <a:spcPct val="115000"/>
                        </a:lnSpc>
                        <a:spcBef>
                          <a:spcPts val="485"/>
                        </a:spcBef>
                        <a:spcAft>
                          <a:spcPts val="0"/>
                        </a:spcAft>
                      </a:pPr>
                      <a:r>
                        <a:rPr lang="en-CA" sz="1400">
                          <a:solidFill>
                            <a:srgbClr val="000000"/>
                          </a:solidFill>
                          <a:latin typeface="Arial"/>
                          <a:ea typeface="Times New Roman"/>
                          <a:cs typeface="Times New Roman"/>
                        </a:rPr>
                        <a:t>Non-Residential Construction </a:t>
                      </a:r>
                      <a:endParaRPr lang="en-CA" sz="1400">
                        <a:latin typeface="Calibri"/>
                        <a:ea typeface="Calibri"/>
                        <a:cs typeface="Times New Roman"/>
                      </a:endParaRPr>
                    </a:p>
                  </a:txBody>
                  <a:tcPr marL="54450" marR="8420" marT="8420" marB="8420"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376,175 </a:t>
                      </a:r>
                      <a:endParaRPr lang="en-CA" sz="1400">
                        <a:latin typeface="Calibri"/>
                        <a:ea typeface="Calibri"/>
                        <a:cs typeface="Times New Roman"/>
                      </a:endParaRPr>
                    </a:p>
                  </a:txBody>
                  <a:tcPr marL="54450" marR="8420" marT="8420" marB="8420"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1,105,061 </a:t>
                      </a:r>
                      <a:endParaRPr lang="en-CA" sz="1400">
                        <a:latin typeface="Calibri"/>
                        <a:ea typeface="Calibri"/>
                        <a:cs typeface="Times New Roman"/>
                      </a:endParaRPr>
                    </a:p>
                  </a:txBody>
                  <a:tcPr marL="54450" marR="8420" marT="8420" marB="8420"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3,651,907 </a:t>
                      </a:r>
                      <a:endParaRPr lang="en-CA" sz="1400">
                        <a:latin typeface="Calibri"/>
                        <a:ea typeface="Calibri"/>
                        <a:cs typeface="Times New Roman"/>
                      </a:endParaRPr>
                    </a:p>
                  </a:txBody>
                  <a:tcPr marL="54450" marR="8420" marT="8420" marB="8420"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4,409,207 </a:t>
                      </a:r>
                      <a:endParaRPr lang="en-CA" sz="1400">
                        <a:latin typeface="Calibri"/>
                        <a:ea typeface="Calibri"/>
                        <a:cs typeface="Times New Roman"/>
                      </a:endParaRPr>
                    </a:p>
                  </a:txBody>
                  <a:tcPr marL="54450" marR="8420" marT="8420" marB="8420"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4,028,081 </a:t>
                      </a:r>
                      <a:endParaRPr lang="en-CA" sz="1400" dirty="0">
                        <a:latin typeface="Calibri"/>
                        <a:ea typeface="Calibri"/>
                        <a:cs typeface="Times New Roman"/>
                      </a:endParaRPr>
                    </a:p>
                  </a:txBody>
                  <a:tcPr marL="54450" marR="8420" marT="8420" marB="8420"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5,514,268 </a:t>
                      </a:r>
                      <a:endParaRPr lang="en-CA" sz="1400">
                        <a:latin typeface="Calibri"/>
                        <a:ea typeface="Calibri"/>
                        <a:cs typeface="Times New Roman"/>
                      </a:endParaRPr>
                    </a:p>
                  </a:txBody>
                  <a:tcPr marL="54450" marR="8420" marT="8420" marB="8420"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r>
              <a:tr h="412160">
                <a:tc>
                  <a:txBody>
                    <a:bodyPr/>
                    <a:lstStyle/>
                    <a:p>
                      <a:pPr>
                        <a:lnSpc>
                          <a:spcPct val="115000"/>
                        </a:lnSpc>
                        <a:spcBef>
                          <a:spcPts val="485"/>
                        </a:spcBef>
                        <a:spcAft>
                          <a:spcPts val="0"/>
                        </a:spcAft>
                      </a:pPr>
                      <a:r>
                        <a:rPr lang="en-CA" sz="1400">
                          <a:solidFill>
                            <a:srgbClr val="000000"/>
                          </a:solidFill>
                          <a:latin typeface="Arial"/>
                          <a:ea typeface="Times New Roman"/>
                          <a:cs typeface="Times New Roman"/>
                        </a:rPr>
                        <a:t>Machinery and Equipment </a:t>
                      </a:r>
                      <a:endParaRPr lang="en-CA" sz="1400">
                        <a:latin typeface="Calibri"/>
                        <a:ea typeface="Calibri"/>
                        <a:cs typeface="Times New Roman"/>
                      </a:endParaRPr>
                    </a:p>
                  </a:txBody>
                  <a:tcPr marL="54450" marR="8420" marT="8420" marB="8420"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79,129 </a:t>
                      </a:r>
                      <a:endParaRPr lang="en-CA" sz="1400">
                        <a:latin typeface="Calibri"/>
                        <a:ea typeface="Calibri"/>
                        <a:cs typeface="Times New Roman"/>
                      </a:endParaRPr>
                    </a:p>
                  </a:txBody>
                  <a:tcPr marL="54450" marR="8420" marT="8420" marB="8420"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142,365 </a:t>
                      </a:r>
                      <a:endParaRPr lang="en-CA" sz="1400">
                        <a:latin typeface="Calibri"/>
                        <a:ea typeface="Calibri"/>
                        <a:cs typeface="Times New Roman"/>
                      </a:endParaRPr>
                    </a:p>
                  </a:txBody>
                  <a:tcPr marL="54450" marR="8420" marT="8420" marB="8420"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2,653,700 </a:t>
                      </a:r>
                      <a:endParaRPr lang="en-CA" sz="1400">
                        <a:latin typeface="Calibri"/>
                        <a:ea typeface="Calibri"/>
                        <a:cs typeface="Times New Roman"/>
                      </a:endParaRPr>
                    </a:p>
                  </a:txBody>
                  <a:tcPr marL="54450" marR="8420" marT="8420" marB="8420"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3,455,644 </a:t>
                      </a:r>
                      <a:endParaRPr lang="en-CA" sz="1400">
                        <a:latin typeface="Calibri"/>
                        <a:ea typeface="Calibri"/>
                        <a:cs typeface="Times New Roman"/>
                      </a:endParaRPr>
                    </a:p>
                  </a:txBody>
                  <a:tcPr marL="54450" marR="8420" marT="8420" marB="8420"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2,732,829 </a:t>
                      </a:r>
                      <a:endParaRPr lang="en-CA" sz="1400" dirty="0">
                        <a:latin typeface="Calibri"/>
                        <a:ea typeface="Calibri"/>
                        <a:cs typeface="Times New Roman"/>
                      </a:endParaRPr>
                    </a:p>
                  </a:txBody>
                  <a:tcPr marL="54450" marR="8420" marT="8420" marB="8420"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3,598,009 </a:t>
                      </a:r>
                      <a:endParaRPr lang="en-CA" sz="1400">
                        <a:latin typeface="Calibri"/>
                        <a:ea typeface="Calibri"/>
                        <a:cs typeface="Times New Roman"/>
                      </a:endParaRPr>
                    </a:p>
                  </a:txBody>
                  <a:tcPr marL="54450" marR="8420" marT="8420" marB="8420"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r>
              <a:tr h="206511">
                <a:tc>
                  <a:txBody>
                    <a:bodyPr/>
                    <a:lstStyle/>
                    <a:p>
                      <a:pPr>
                        <a:lnSpc>
                          <a:spcPct val="115000"/>
                        </a:lnSpc>
                        <a:spcBef>
                          <a:spcPts val="485"/>
                        </a:spcBef>
                        <a:spcAft>
                          <a:spcPts val="0"/>
                        </a:spcAft>
                      </a:pPr>
                      <a:r>
                        <a:rPr lang="en-CA" sz="1400">
                          <a:solidFill>
                            <a:srgbClr val="000000"/>
                          </a:solidFill>
                          <a:latin typeface="Arial"/>
                          <a:ea typeface="Times New Roman"/>
                          <a:cs typeface="Times New Roman"/>
                        </a:rPr>
                        <a:t>Subtotal </a:t>
                      </a:r>
                      <a:endParaRPr lang="en-CA" sz="1400">
                        <a:latin typeface="Calibri"/>
                        <a:ea typeface="Calibri"/>
                        <a:cs typeface="Times New Roman"/>
                      </a:endParaRPr>
                    </a:p>
                  </a:txBody>
                  <a:tcPr marL="54450" marR="8420" marT="8420" marB="8420"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455,304 </a:t>
                      </a:r>
                      <a:endParaRPr lang="en-CA" sz="1400">
                        <a:latin typeface="Calibri"/>
                        <a:ea typeface="Calibri"/>
                        <a:cs typeface="Times New Roman"/>
                      </a:endParaRPr>
                    </a:p>
                  </a:txBody>
                  <a:tcPr marL="54450" marR="8420" marT="8420" marB="8420"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1,247,426 </a:t>
                      </a:r>
                      <a:endParaRPr lang="en-CA" sz="1400">
                        <a:latin typeface="Calibri"/>
                        <a:ea typeface="Calibri"/>
                        <a:cs typeface="Times New Roman"/>
                      </a:endParaRPr>
                    </a:p>
                  </a:txBody>
                  <a:tcPr marL="54450" marR="8420" marT="8420" marB="8420"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6,305,607 </a:t>
                      </a:r>
                      <a:endParaRPr lang="en-CA" sz="1400">
                        <a:latin typeface="Calibri"/>
                        <a:ea typeface="Calibri"/>
                        <a:cs typeface="Times New Roman"/>
                      </a:endParaRPr>
                    </a:p>
                  </a:txBody>
                  <a:tcPr marL="54450" marR="8420" marT="8420" marB="8420"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7,864,851 </a:t>
                      </a:r>
                      <a:endParaRPr lang="en-CA" sz="1400">
                        <a:latin typeface="Calibri"/>
                        <a:ea typeface="Calibri"/>
                        <a:cs typeface="Times New Roman"/>
                      </a:endParaRPr>
                    </a:p>
                  </a:txBody>
                  <a:tcPr marL="54450" marR="8420" marT="8420" marB="8420"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6,760,911 </a:t>
                      </a:r>
                      <a:endParaRPr lang="en-CA" sz="1400" dirty="0">
                        <a:latin typeface="Calibri"/>
                        <a:ea typeface="Calibri"/>
                        <a:cs typeface="Times New Roman"/>
                      </a:endParaRPr>
                    </a:p>
                  </a:txBody>
                  <a:tcPr marL="54450" marR="8420" marT="8420" marB="8420"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9,112,277 </a:t>
                      </a:r>
                      <a:endParaRPr lang="en-CA" sz="1400">
                        <a:latin typeface="Calibri"/>
                        <a:ea typeface="Calibri"/>
                        <a:cs typeface="Times New Roman"/>
                      </a:endParaRPr>
                    </a:p>
                  </a:txBody>
                  <a:tcPr marL="54450" marR="8420" marT="8420" marB="8420"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r>
              <a:tr h="412160">
                <a:tc>
                  <a:txBody>
                    <a:bodyPr/>
                    <a:lstStyle/>
                    <a:p>
                      <a:pPr>
                        <a:lnSpc>
                          <a:spcPct val="115000"/>
                        </a:lnSpc>
                        <a:spcBef>
                          <a:spcPts val="485"/>
                        </a:spcBef>
                        <a:spcAft>
                          <a:spcPts val="0"/>
                        </a:spcAft>
                      </a:pPr>
                      <a:r>
                        <a:rPr lang="en-CA" sz="1400">
                          <a:solidFill>
                            <a:srgbClr val="000000"/>
                          </a:solidFill>
                          <a:latin typeface="Arial"/>
                          <a:ea typeface="Times New Roman"/>
                          <a:cs typeface="Times New Roman"/>
                        </a:rPr>
                        <a:t>Grand Total </a:t>
                      </a:r>
                      <a:endParaRPr lang="en-CA" sz="1400">
                        <a:latin typeface="Calibri"/>
                        <a:ea typeface="Calibri"/>
                        <a:cs typeface="Times New Roman"/>
                      </a:endParaRPr>
                    </a:p>
                  </a:txBody>
                  <a:tcPr marL="54450" marR="8420" marT="8420" marB="8420"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3,080,274 </a:t>
                      </a:r>
                      <a:endParaRPr lang="en-CA" sz="1400">
                        <a:latin typeface="Calibri"/>
                        <a:ea typeface="Calibri"/>
                        <a:cs typeface="Times New Roman"/>
                      </a:endParaRPr>
                    </a:p>
                  </a:txBody>
                  <a:tcPr marL="54450" marR="8420" marT="8420" marB="8420"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4,435,469 </a:t>
                      </a:r>
                      <a:endParaRPr lang="en-CA" sz="1400">
                        <a:latin typeface="Calibri"/>
                        <a:ea typeface="Calibri"/>
                        <a:cs typeface="Times New Roman"/>
                      </a:endParaRPr>
                    </a:p>
                  </a:txBody>
                  <a:tcPr marL="54450" marR="8420" marT="8420" marB="8420"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8,274,109 </a:t>
                      </a:r>
                      <a:endParaRPr lang="en-CA" sz="1400">
                        <a:latin typeface="Calibri"/>
                        <a:ea typeface="Calibri"/>
                        <a:cs typeface="Times New Roman"/>
                      </a:endParaRPr>
                    </a:p>
                  </a:txBody>
                  <a:tcPr marL="54450" marR="8420" marT="8420" marB="8420"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10,111,884 </a:t>
                      </a:r>
                      <a:endParaRPr lang="en-CA" sz="1400">
                        <a:latin typeface="Calibri"/>
                        <a:ea typeface="Calibri"/>
                        <a:cs typeface="Times New Roman"/>
                      </a:endParaRPr>
                    </a:p>
                  </a:txBody>
                  <a:tcPr marL="54450" marR="8420" marT="8420" marB="8420"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11,354,383 </a:t>
                      </a:r>
                      <a:endParaRPr lang="en-CA" sz="1400" dirty="0">
                        <a:latin typeface="Calibri"/>
                        <a:ea typeface="Calibri"/>
                        <a:cs typeface="Times New Roman"/>
                      </a:endParaRPr>
                    </a:p>
                  </a:txBody>
                  <a:tcPr marL="54450" marR="8420" marT="8420" marB="8420"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14,547,353 </a:t>
                      </a:r>
                      <a:endParaRPr lang="en-CA" sz="1400" dirty="0">
                        <a:latin typeface="Calibri"/>
                        <a:ea typeface="Calibri"/>
                        <a:cs typeface="Times New Roman"/>
                      </a:endParaRPr>
                    </a:p>
                  </a:txBody>
                  <a:tcPr marL="54450" marR="8420" marT="8420" marB="8420"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r>
              <a:tr h="1356047">
                <a:tc gridSpan="7">
                  <a:txBody>
                    <a:bodyPr/>
                    <a:lstStyle/>
                    <a:p>
                      <a:pPr>
                        <a:lnSpc>
                          <a:spcPct val="115000"/>
                        </a:lnSpc>
                        <a:spcBef>
                          <a:spcPts val="485"/>
                        </a:spcBef>
                        <a:spcAft>
                          <a:spcPts val="0"/>
                        </a:spcAft>
                      </a:pPr>
                      <a:endParaRPr lang="en-CA" sz="1000" dirty="0">
                        <a:latin typeface="Calibri"/>
                        <a:ea typeface="Calibri"/>
                        <a:cs typeface="Times New Roman"/>
                      </a:endParaRPr>
                    </a:p>
                  </a:txBody>
                  <a:tcPr marL="54450" marR="8420" marT="8420" marB="8420"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r>
            </a:tbl>
          </a:graphicData>
        </a:graphic>
      </p:graphicFrame>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fontAlgn="auto">
              <a:spcAft>
                <a:spcPts val="0"/>
              </a:spcAft>
              <a:defRPr/>
            </a:pPr>
            <a:r>
              <a:rPr lang="en-CA" dirty="0" smtClean="0"/>
              <a:t>2010 Annual Statement of Cash Flows</a:t>
            </a:r>
            <a:endParaRPr lang="en-CA" dirty="0"/>
          </a:p>
        </p:txBody>
      </p:sp>
      <p:pic>
        <p:nvPicPr>
          <p:cNvPr id="187395" name="Content Placeholder 3" descr="2010 annual cash flow.jpg"/>
          <p:cNvPicPr>
            <a:picLocks noGrp="1" noChangeAspect="1"/>
          </p:cNvPicPr>
          <p:nvPr>
            <p:ph idx="1"/>
          </p:nvPr>
        </p:nvPicPr>
        <p:blipFill>
          <a:blip r:embed="rId3" cstate="print"/>
          <a:srcRect/>
          <a:stretch>
            <a:fillRect/>
          </a:stretch>
        </p:blipFill>
        <p:spPr>
          <a:xfrm>
            <a:off x="2725738" y="1600200"/>
            <a:ext cx="3692525" cy="4525963"/>
          </a:xfrm>
        </p:spPr>
      </p:pic>
      <p:sp>
        <p:nvSpPr>
          <p:cNvPr id="5" name="Rectangle 4"/>
          <p:cNvSpPr/>
          <p:nvPr/>
        </p:nvSpPr>
        <p:spPr>
          <a:xfrm>
            <a:off x="2700338" y="3933825"/>
            <a:ext cx="3743325" cy="14287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6" name="Rectangle 5"/>
          <p:cNvSpPr/>
          <p:nvPr/>
        </p:nvSpPr>
        <p:spPr>
          <a:xfrm>
            <a:off x="2700338" y="3141663"/>
            <a:ext cx="3816350" cy="14287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7" name="Rectangle 6"/>
          <p:cNvSpPr/>
          <p:nvPr/>
        </p:nvSpPr>
        <p:spPr>
          <a:xfrm>
            <a:off x="2700338" y="5157788"/>
            <a:ext cx="3743325" cy="14287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8" name="Rectangle 7"/>
          <p:cNvSpPr/>
          <p:nvPr/>
        </p:nvSpPr>
        <p:spPr>
          <a:xfrm>
            <a:off x="2700338" y="4868863"/>
            <a:ext cx="3743325" cy="14446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fontAlgn="auto">
              <a:spcAft>
                <a:spcPts val="0"/>
              </a:spcAft>
              <a:defRPr/>
            </a:pPr>
            <a:r>
              <a:rPr lang="en-CA" dirty="0" smtClean="0"/>
              <a:t>2010 Quarterly Statement of Cash Flows</a:t>
            </a:r>
            <a:endParaRPr lang="en-CA" dirty="0"/>
          </a:p>
        </p:txBody>
      </p:sp>
      <p:pic>
        <p:nvPicPr>
          <p:cNvPr id="188419" name="Content Placeholder 3" descr="2010 quarterly cash flow.jpg"/>
          <p:cNvPicPr>
            <a:picLocks noGrp="1" noChangeAspect="1"/>
          </p:cNvPicPr>
          <p:nvPr>
            <p:ph idx="1"/>
          </p:nvPr>
        </p:nvPicPr>
        <p:blipFill>
          <a:blip r:embed="rId3" cstate="print"/>
          <a:srcRect/>
          <a:stretch>
            <a:fillRect/>
          </a:stretch>
        </p:blipFill>
        <p:spPr>
          <a:xfrm>
            <a:off x="2395538" y="1600200"/>
            <a:ext cx="4352925" cy="4525963"/>
          </a:xfrm>
        </p:spPr>
      </p:pic>
      <p:sp>
        <p:nvSpPr>
          <p:cNvPr id="5" name="Rectangle 4"/>
          <p:cNvSpPr/>
          <p:nvPr/>
        </p:nvSpPr>
        <p:spPr>
          <a:xfrm>
            <a:off x="2484438" y="4149725"/>
            <a:ext cx="4464050" cy="14287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6" name="Rectangle 5"/>
          <p:cNvSpPr/>
          <p:nvPr/>
        </p:nvSpPr>
        <p:spPr>
          <a:xfrm>
            <a:off x="2339975" y="5732463"/>
            <a:ext cx="4464050" cy="14446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7" name="Rectangle 6"/>
          <p:cNvSpPr/>
          <p:nvPr/>
        </p:nvSpPr>
        <p:spPr>
          <a:xfrm>
            <a:off x="2339975" y="2133600"/>
            <a:ext cx="4464050" cy="14287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CA" dirty="0" smtClean="0"/>
              <a:t>Another Issue…</a:t>
            </a:r>
            <a:endParaRPr lang="en-CA" dirty="0"/>
          </a:p>
        </p:txBody>
      </p:sp>
      <p:pic>
        <p:nvPicPr>
          <p:cNvPr id="189443" name="Content Placeholder 3" descr="elephant-in-the-room.jpeg"/>
          <p:cNvPicPr>
            <a:picLocks noGrp="1" noChangeAspect="1"/>
          </p:cNvPicPr>
          <p:nvPr>
            <p:ph idx="1"/>
          </p:nvPr>
        </p:nvPicPr>
        <p:blipFill>
          <a:blip r:embed="rId3" cstate="print"/>
          <a:srcRect/>
          <a:stretch>
            <a:fillRect/>
          </a:stretch>
        </p:blipFill>
        <p:spPr>
          <a:xfrm>
            <a:off x="1828800" y="1773238"/>
            <a:ext cx="5486400" cy="4179887"/>
          </a:xfrm>
        </p:spPr>
      </p:pic>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CA" dirty="0" smtClean="0"/>
              <a:t>Fallout from Fukushima</a:t>
            </a:r>
            <a:endParaRPr lang="en-CA" dirty="0"/>
          </a:p>
        </p:txBody>
      </p:sp>
      <p:pic>
        <p:nvPicPr>
          <p:cNvPr id="190467" name="Content Placeholder 3" descr="Untitled.jpg"/>
          <p:cNvPicPr>
            <a:picLocks noGrp="1" noChangeAspect="1"/>
          </p:cNvPicPr>
          <p:nvPr>
            <p:ph idx="1"/>
          </p:nvPr>
        </p:nvPicPr>
        <p:blipFill>
          <a:blip r:embed="rId3" cstate="print"/>
          <a:srcRect/>
          <a:stretch>
            <a:fillRect/>
          </a:stretch>
        </p:blipFill>
        <p:spPr>
          <a:xfrm>
            <a:off x="1897063" y="1600200"/>
            <a:ext cx="5349875" cy="4525963"/>
          </a:xfrm>
        </p:spPr>
      </p:pic>
      <p:sp>
        <p:nvSpPr>
          <p:cNvPr id="6" name="Rectangle 5"/>
          <p:cNvSpPr/>
          <p:nvPr/>
        </p:nvSpPr>
        <p:spPr>
          <a:xfrm>
            <a:off x="1979613" y="4437063"/>
            <a:ext cx="5256212" cy="2159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fontAlgn="auto">
              <a:spcAft>
                <a:spcPts val="0"/>
              </a:spcAft>
              <a:defRPr/>
            </a:pPr>
            <a:r>
              <a:rPr lang="en-CA" dirty="0" smtClean="0"/>
              <a:t>Previous Problems with Nuclear Power</a:t>
            </a:r>
            <a:endParaRPr lang="en-CA" dirty="0"/>
          </a:p>
        </p:txBody>
      </p:sp>
      <p:pic>
        <p:nvPicPr>
          <p:cNvPr id="191491" name="Content Placeholder 3" descr="price of uranium.jpg"/>
          <p:cNvPicPr>
            <a:picLocks noGrp="1" noChangeAspect="1"/>
          </p:cNvPicPr>
          <p:nvPr>
            <p:ph idx="1"/>
          </p:nvPr>
        </p:nvPicPr>
        <p:blipFill>
          <a:blip r:embed="rId3" cstate="print"/>
          <a:srcRect/>
          <a:stretch>
            <a:fillRect/>
          </a:stretch>
        </p:blipFill>
        <p:spPr>
          <a:xfrm>
            <a:off x="1400175" y="1792288"/>
            <a:ext cx="6343650" cy="4143375"/>
          </a:xfrm>
        </p:spPr>
      </p:pic>
      <p:sp>
        <p:nvSpPr>
          <p:cNvPr id="7" name="Up Arrow 6"/>
          <p:cNvSpPr/>
          <p:nvPr/>
        </p:nvSpPr>
        <p:spPr>
          <a:xfrm>
            <a:off x="5580063" y="5876925"/>
            <a:ext cx="287337" cy="792163"/>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8" name="Up Arrow 7"/>
          <p:cNvSpPr/>
          <p:nvPr/>
        </p:nvSpPr>
        <p:spPr>
          <a:xfrm>
            <a:off x="4643438" y="5876925"/>
            <a:ext cx="288925" cy="792163"/>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CA" dirty="0" smtClean="0"/>
              <a:t>Room for Growth</a:t>
            </a:r>
            <a:endParaRPr lang="en-CA" dirty="0"/>
          </a:p>
        </p:txBody>
      </p:sp>
      <p:pic>
        <p:nvPicPr>
          <p:cNvPr id="192515" name="Content Placeholder 3" descr="world electricity generation.jpg"/>
          <p:cNvPicPr>
            <a:picLocks noGrp="1" noChangeAspect="1"/>
          </p:cNvPicPr>
          <p:nvPr>
            <p:ph idx="1"/>
          </p:nvPr>
        </p:nvPicPr>
        <p:blipFill>
          <a:blip r:embed="rId3" cstate="print"/>
          <a:srcRect/>
          <a:stretch>
            <a:fillRect/>
          </a:stretch>
        </p:blipFill>
        <p:spPr>
          <a:xfrm>
            <a:off x="1979613" y="1773238"/>
            <a:ext cx="5113337" cy="4618037"/>
          </a:xfrm>
        </p:spPr>
      </p:pic>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CA" dirty="0" smtClean="0"/>
              <a:t>Recommendation: BUY!</a:t>
            </a:r>
            <a:endParaRPr lang="en-CA" dirty="0"/>
          </a:p>
        </p:txBody>
      </p:sp>
      <p:pic>
        <p:nvPicPr>
          <p:cNvPr id="193539" name="Content Placeholder 3" descr="Wall-Street-Bull.jpg"/>
          <p:cNvPicPr>
            <a:picLocks noGrp="1" noChangeAspect="1"/>
          </p:cNvPicPr>
          <p:nvPr>
            <p:ph idx="1"/>
          </p:nvPr>
        </p:nvPicPr>
        <p:blipFill>
          <a:blip r:embed="rId3" cstate="print"/>
          <a:srcRect/>
          <a:stretch>
            <a:fillRect/>
          </a:stretch>
        </p:blipFill>
        <p:spPr>
          <a:xfrm>
            <a:off x="1116013" y="1557338"/>
            <a:ext cx="6832600" cy="5124450"/>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p:txBody>
          <a:bodyPr/>
          <a:lstStyle/>
          <a:p>
            <a:pPr fontAlgn="auto">
              <a:spcAft>
                <a:spcPts val="0"/>
              </a:spcAft>
              <a:defRPr/>
            </a:pPr>
            <a:endParaRPr lang="en-CA" smtClean="0"/>
          </a:p>
        </p:txBody>
      </p:sp>
      <p:graphicFrame>
        <p:nvGraphicFramePr>
          <p:cNvPr id="4" name="Content Placeholder 3"/>
          <p:cNvGraphicFramePr>
            <a:graphicFrameLocks noGrp="1"/>
          </p:cNvGraphicFramePr>
          <p:nvPr>
            <p:ph idx="1"/>
          </p:nvPr>
        </p:nvGraphicFramePr>
        <p:xfrm>
          <a:off x="179388" y="0"/>
          <a:ext cx="8964612" cy="6597650"/>
        </p:xfrm>
        <a:graphic>
          <a:graphicData uri="http://schemas.openxmlformats.org/drawingml/2006/table">
            <a:tbl>
              <a:tblPr/>
              <a:tblGrid>
                <a:gridCol w="1324196"/>
                <a:gridCol w="1324196"/>
                <a:gridCol w="1324196"/>
                <a:gridCol w="1324196"/>
                <a:gridCol w="1324196"/>
                <a:gridCol w="1324196"/>
                <a:gridCol w="1019313"/>
              </a:tblGrid>
              <a:tr h="302313">
                <a:tc gridSpan="7">
                  <a:txBody>
                    <a:bodyPr/>
                    <a:lstStyle/>
                    <a:p>
                      <a:pPr>
                        <a:lnSpc>
                          <a:spcPct val="115000"/>
                        </a:lnSpc>
                        <a:spcBef>
                          <a:spcPts val="485"/>
                        </a:spcBef>
                        <a:spcAft>
                          <a:spcPts val="0"/>
                        </a:spcAft>
                      </a:pPr>
                      <a:r>
                        <a:rPr lang="en-CA" sz="1400" dirty="0">
                          <a:solidFill>
                            <a:srgbClr val="000000"/>
                          </a:solidFill>
                          <a:latin typeface="Verdana"/>
                          <a:ea typeface="Times New Roman"/>
                          <a:cs typeface="Times New Roman"/>
                        </a:rPr>
                        <a:t>TOTAL MINERAL RESOURCE DEVELOPMENT INVESTMENTS, 2008-2009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EEEEDD"/>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r>
              <a:tr h="568463">
                <a:tc>
                  <a:txBody>
                    <a:bodyPr/>
                    <a:lstStyle/>
                    <a:p>
                      <a:pPr algn="ctr">
                        <a:lnSpc>
                          <a:spcPct val="115000"/>
                        </a:lnSpc>
                        <a:spcBef>
                          <a:spcPts val="485"/>
                        </a:spcBef>
                        <a:spcAft>
                          <a:spcPts val="0"/>
                        </a:spcAft>
                      </a:pPr>
                      <a:r>
                        <a:rPr lang="en-CA" sz="1400" dirty="0">
                          <a:solidFill>
                            <a:srgbClr val="000000"/>
                          </a:solidFill>
                          <a:latin typeface="Arial"/>
                          <a:ea typeface="Times New Roman"/>
                          <a:cs typeface="Times New Roman"/>
                        </a:rPr>
                        <a:t>Expenditure Category </a:t>
                      </a:r>
                      <a:endParaRPr lang="en-CA" sz="1400" dirty="0">
                        <a:latin typeface="Calibri"/>
                        <a:ea typeface="Calibri"/>
                        <a:cs typeface="Times New Roman"/>
                      </a:endParaRPr>
                    </a:p>
                  </a:txBody>
                  <a:tcPr marL="952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EEEEDD"/>
                    </a:solidFill>
                  </a:tcPr>
                </a:tc>
                <a:tc gridSpan="2">
                  <a:txBody>
                    <a:bodyPr/>
                    <a:lstStyle/>
                    <a:p>
                      <a:pPr algn="ctr">
                        <a:lnSpc>
                          <a:spcPct val="115000"/>
                        </a:lnSpc>
                        <a:spcBef>
                          <a:spcPts val="485"/>
                        </a:spcBef>
                        <a:spcAft>
                          <a:spcPts val="0"/>
                        </a:spcAft>
                      </a:pPr>
                      <a:r>
                        <a:rPr lang="en-CA" sz="1400" dirty="0">
                          <a:solidFill>
                            <a:srgbClr val="000000"/>
                          </a:solidFill>
                          <a:latin typeface="Arial"/>
                          <a:ea typeface="Times New Roman"/>
                          <a:cs typeface="Times New Roman"/>
                        </a:rPr>
                        <a:t>Exploration and Deposit Appraisal </a:t>
                      </a:r>
                      <a:endParaRPr lang="en-CA" sz="1400" dirty="0">
                        <a:latin typeface="Calibri"/>
                        <a:ea typeface="Calibri"/>
                        <a:cs typeface="Times New Roman"/>
                      </a:endParaRPr>
                    </a:p>
                  </a:txBody>
                  <a:tcPr marL="952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EEEEDD"/>
                    </a:solidFill>
                  </a:tcPr>
                </a:tc>
                <a:tc hMerge="1">
                  <a:txBody>
                    <a:bodyPr/>
                    <a:lstStyle/>
                    <a:p>
                      <a:endParaRPr lang="en-CA"/>
                    </a:p>
                  </a:txBody>
                  <a:tcPr/>
                </a:tc>
                <a:tc gridSpan="2">
                  <a:txBody>
                    <a:bodyPr/>
                    <a:lstStyle/>
                    <a:p>
                      <a:pPr algn="ctr">
                        <a:lnSpc>
                          <a:spcPct val="115000"/>
                        </a:lnSpc>
                        <a:spcBef>
                          <a:spcPts val="485"/>
                        </a:spcBef>
                        <a:spcAft>
                          <a:spcPts val="0"/>
                        </a:spcAft>
                      </a:pPr>
                      <a:r>
                        <a:rPr lang="en-CA" sz="1400">
                          <a:solidFill>
                            <a:srgbClr val="000000"/>
                          </a:solidFill>
                          <a:latin typeface="Arial"/>
                          <a:ea typeface="Times New Roman"/>
                          <a:cs typeface="Times New Roman"/>
                        </a:rPr>
                        <a:t>Mine Complex Development </a:t>
                      </a:r>
                      <a:endParaRPr lang="en-CA" sz="1400">
                        <a:latin typeface="Calibri"/>
                        <a:ea typeface="Calibri"/>
                        <a:cs typeface="Times New Roman"/>
                      </a:endParaRPr>
                    </a:p>
                  </a:txBody>
                  <a:tcPr marL="952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EEEEDD"/>
                    </a:solidFill>
                  </a:tcPr>
                </a:tc>
                <a:tc hMerge="1">
                  <a:txBody>
                    <a:bodyPr/>
                    <a:lstStyle/>
                    <a:p>
                      <a:endParaRPr lang="en-CA"/>
                    </a:p>
                  </a:txBody>
                  <a:tcPr/>
                </a:tc>
                <a:tc gridSpan="2">
                  <a:txBody>
                    <a:bodyPr/>
                    <a:lstStyle/>
                    <a:p>
                      <a:pPr algn="ctr">
                        <a:lnSpc>
                          <a:spcPct val="115000"/>
                        </a:lnSpc>
                        <a:spcBef>
                          <a:spcPts val="485"/>
                        </a:spcBef>
                        <a:spcAft>
                          <a:spcPts val="0"/>
                        </a:spcAft>
                      </a:pPr>
                      <a:r>
                        <a:rPr lang="en-CA" sz="1400">
                          <a:solidFill>
                            <a:srgbClr val="000000"/>
                          </a:solidFill>
                          <a:latin typeface="Arial"/>
                          <a:ea typeface="Times New Roman"/>
                          <a:cs typeface="Times New Roman"/>
                        </a:rPr>
                        <a:t>Grand Total </a:t>
                      </a:r>
                      <a:endParaRPr lang="en-CA" sz="1400">
                        <a:latin typeface="Calibri"/>
                        <a:ea typeface="Calibri"/>
                        <a:cs typeface="Times New Roman"/>
                      </a:endParaRPr>
                    </a:p>
                  </a:txBody>
                  <a:tcPr marL="952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EEEEDD"/>
                    </a:solidFill>
                  </a:tcPr>
                </a:tc>
                <a:tc hMerge="1">
                  <a:txBody>
                    <a:bodyPr/>
                    <a:lstStyle/>
                    <a:p>
                      <a:endParaRPr lang="en-CA"/>
                    </a:p>
                  </a:txBody>
                  <a:tcPr/>
                </a:tc>
              </a:tr>
              <a:tr h="402119">
                <a:tc>
                  <a:txBody>
                    <a:bodyPr/>
                    <a:lstStyle/>
                    <a:p>
                      <a:pPr>
                        <a:lnSpc>
                          <a:spcPct val="115000"/>
                        </a:lnSpc>
                      </a:pPr>
                      <a:endParaRPr lang="en-CA" sz="1400">
                        <a:latin typeface="Calibri"/>
                      </a:endParaRPr>
                    </a:p>
                  </a:txBody>
                  <a:tcPr marL="952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EEEEDD"/>
                    </a:solidFill>
                  </a:tcPr>
                </a:tc>
                <a:tc>
                  <a:txBody>
                    <a:bodyPr/>
                    <a:lstStyle/>
                    <a:p>
                      <a:pPr algn="ctr">
                        <a:lnSpc>
                          <a:spcPct val="115000"/>
                        </a:lnSpc>
                        <a:spcBef>
                          <a:spcPts val="485"/>
                        </a:spcBef>
                        <a:spcAft>
                          <a:spcPts val="0"/>
                        </a:spcAft>
                      </a:pPr>
                      <a:r>
                        <a:rPr lang="en-CA" sz="1400" dirty="0">
                          <a:solidFill>
                            <a:srgbClr val="000000"/>
                          </a:solidFill>
                          <a:latin typeface="Arial"/>
                          <a:ea typeface="Times New Roman"/>
                          <a:cs typeface="Times New Roman"/>
                        </a:rPr>
                        <a:t>2008 </a:t>
                      </a:r>
                      <a:endParaRPr lang="en-CA" sz="1400" dirty="0">
                        <a:latin typeface="Calibri"/>
                        <a:ea typeface="Calibri"/>
                        <a:cs typeface="Times New Roman"/>
                      </a:endParaRPr>
                    </a:p>
                  </a:txBody>
                  <a:tcPr marL="952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EEEEDD"/>
                    </a:solidFill>
                  </a:tcPr>
                </a:tc>
                <a:tc>
                  <a:txBody>
                    <a:bodyPr/>
                    <a:lstStyle/>
                    <a:p>
                      <a:pPr algn="ctr">
                        <a:lnSpc>
                          <a:spcPct val="115000"/>
                        </a:lnSpc>
                        <a:spcBef>
                          <a:spcPts val="485"/>
                        </a:spcBef>
                        <a:spcAft>
                          <a:spcPts val="0"/>
                        </a:spcAft>
                      </a:pPr>
                      <a:r>
                        <a:rPr lang="en-CA" sz="1400">
                          <a:solidFill>
                            <a:srgbClr val="000000"/>
                          </a:solidFill>
                          <a:latin typeface="Arial"/>
                          <a:ea typeface="Times New Roman"/>
                          <a:cs typeface="Times New Roman"/>
                        </a:rPr>
                        <a:t>2009 </a:t>
                      </a:r>
                      <a:endParaRPr lang="en-CA" sz="1400">
                        <a:latin typeface="Calibri"/>
                        <a:ea typeface="Calibri"/>
                        <a:cs typeface="Times New Roman"/>
                      </a:endParaRPr>
                    </a:p>
                  </a:txBody>
                  <a:tcPr marL="952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EEEEDD"/>
                    </a:solidFill>
                  </a:tcPr>
                </a:tc>
                <a:tc>
                  <a:txBody>
                    <a:bodyPr/>
                    <a:lstStyle/>
                    <a:p>
                      <a:pPr algn="ctr">
                        <a:lnSpc>
                          <a:spcPct val="115000"/>
                        </a:lnSpc>
                        <a:spcBef>
                          <a:spcPts val="485"/>
                        </a:spcBef>
                        <a:spcAft>
                          <a:spcPts val="0"/>
                        </a:spcAft>
                      </a:pPr>
                      <a:r>
                        <a:rPr lang="en-CA" sz="1400">
                          <a:solidFill>
                            <a:srgbClr val="000000"/>
                          </a:solidFill>
                          <a:latin typeface="Arial"/>
                          <a:ea typeface="Times New Roman"/>
                          <a:cs typeface="Times New Roman"/>
                        </a:rPr>
                        <a:t>2008 </a:t>
                      </a:r>
                      <a:endParaRPr lang="en-CA" sz="1400">
                        <a:latin typeface="Calibri"/>
                        <a:ea typeface="Calibri"/>
                        <a:cs typeface="Times New Roman"/>
                      </a:endParaRPr>
                    </a:p>
                  </a:txBody>
                  <a:tcPr marL="952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EEEEDD"/>
                    </a:solidFill>
                  </a:tcPr>
                </a:tc>
                <a:tc>
                  <a:txBody>
                    <a:bodyPr/>
                    <a:lstStyle/>
                    <a:p>
                      <a:pPr algn="ctr">
                        <a:lnSpc>
                          <a:spcPct val="115000"/>
                        </a:lnSpc>
                        <a:spcBef>
                          <a:spcPts val="485"/>
                        </a:spcBef>
                        <a:spcAft>
                          <a:spcPts val="0"/>
                        </a:spcAft>
                      </a:pPr>
                      <a:r>
                        <a:rPr lang="en-CA" sz="1400">
                          <a:solidFill>
                            <a:srgbClr val="000000"/>
                          </a:solidFill>
                          <a:latin typeface="Arial"/>
                          <a:ea typeface="Times New Roman"/>
                          <a:cs typeface="Times New Roman"/>
                        </a:rPr>
                        <a:t>2009 </a:t>
                      </a:r>
                      <a:endParaRPr lang="en-CA" sz="1400">
                        <a:latin typeface="Calibri"/>
                        <a:ea typeface="Calibri"/>
                        <a:cs typeface="Times New Roman"/>
                      </a:endParaRPr>
                    </a:p>
                  </a:txBody>
                  <a:tcPr marL="952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EEEEDD"/>
                    </a:solidFill>
                  </a:tcPr>
                </a:tc>
                <a:tc>
                  <a:txBody>
                    <a:bodyPr/>
                    <a:lstStyle/>
                    <a:p>
                      <a:pPr algn="ctr">
                        <a:lnSpc>
                          <a:spcPct val="115000"/>
                        </a:lnSpc>
                        <a:spcBef>
                          <a:spcPts val="485"/>
                        </a:spcBef>
                        <a:spcAft>
                          <a:spcPts val="0"/>
                        </a:spcAft>
                      </a:pPr>
                      <a:r>
                        <a:rPr lang="en-CA" sz="1400">
                          <a:solidFill>
                            <a:srgbClr val="000000"/>
                          </a:solidFill>
                          <a:latin typeface="Arial"/>
                          <a:ea typeface="Times New Roman"/>
                          <a:cs typeface="Times New Roman"/>
                        </a:rPr>
                        <a:t>2008 </a:t>
                      </a:r>
                      <a:endParaRPr lang="en-CA" sz="1400">
                        <a:latin typeface="Calibri"/>
                        <a:ea typeface="Calibri"/>
                        <a:cs typeface="Times New Roman"/>
                      </a:endParaRPr>
                    </a:p>
                  </a:txBody>
                  <a:tcPr marL="952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EEEEDD"/>
                    </a:solidFill>
                  </a:tcPr>
                </a:tc>
                <a:tc>
                  <a:txBody>
                    <a:bodyPr/>
                    <a:lstStyle/>
                    <a:p>
                      <a:pPr algn="ctr">
                        <a:lnSpc>
                          <a:spcPct val="115000"/>
                        </a:lnSpc>
                        <a:spcBef>
                          <a:spcPts val="485"/>
                        </a:spcBef>
                        <a:spcAft>
                          <a:spcPts val="0"/>
                        </a:spcAft>
                      </a:pPr>
                      <a:r>
                        <a:rPr lang="en-CA" sz="1400">
                          <a:solidFill>
                            <a:srgbClr val="000000"/>
                          </a:solidFill>
                          <a:latin typeface="Arial"/>
                          <a:ea typeface="Times New Roman"/>
                          <a:cs typeface="Times New Roman"/>
                        </a:rPr>
                        <a:t>2009 </a:t>
                      </a:r>
                      <a:endParaRPr lang="en-CA" sz="1400">
                        <a:latin typeface="Calibri"/>
                        <a:ea typeface="Calibri"/>
                        <a:cs typeface="Times New Roman"/>
                      </a:endParaRPr>
                    </a:p>
                  </a:txBody>
                  <a:tcPr marL="952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EEEEDD"/>
                    </a:solidFill>
                  </a:tcPr>
                </a:tc>
              </a:tr>
              <a:tr h="402119">
                <a:tc>
                  <a:txBody>
                    <a:bodyPr/>
                    <a:lstStyle/>
                    <a:p>
                      <a:pPr>
                        <a:lnSpc>
                          <a:spcPct val="115000"/>
                        </a:lnSpc>
                      </a:pPr>
                      <a:endParaRPr lang="en-CA" sz="1400">
                        <a:latin typeface="Calibri"/>
                      </a:endParaRPr>
                    </a:p>
                  </a:txBody>
                  <a:tcPr marL="952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EEEEDD"/>
                    </a:solidFill>
                  </a:tcPr>
                </a:tc>
                <a:tc gridSpan="6">
                  <a:txBody>
                    <a:bodyPr/>
                    <a:lstStyle/>
                    <a:p>
                      <a:pPr algn="ctr">
                        <a:lnSpc>
                          <a:spcPct val="115000"/>
                        </a:lnSpc>
                        <a:spcBef>
                          <a:spcPts val="485"/>
                        </a:spcBef>
                        <a:spcAft>
                          <a:spcPts val="0"/>
                        </a:spcAft>
                      </a:pPr>
                      <a:r>
                        <a:rPr lang="en-CA" sz="1400" dirty="0">
                          <a:solidFill>
                            <a:srgbClr val="000000"/>
                          </a:solidFill>
                          <a:latin typeface="Arial"/>
                          <a:ea typeface="Times New Roman"/>
                          <a:cs typeface="Times New Roman"/>
                        </a:rPr>
                        <a:t>($ 000) </a:t>
                      </a:r>
                      <a:endParaRPr lang="en-CA" sz="1400" dirty="0">
                        <a:latin typeface="Calibri"/>
                        <a:ea typeface="Calibri"/>
                        <a:cs typeface="Times New Roman"/>
                      </a:endParaRPr>
                    </a:p>
                  </a:txBody>
                  <a:tcPr marL="952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EEEEDD"/>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r>
              <a:tr h="568463">
                <a:tc>
                  <a:txBody>
                    <a:bodyPr/>
                    <a:lstStyle/>
                    <a:p>
                      <a:pPr>
                        <a:lnSpc>
                          <a:spcPct val="115000"/>
                        </a:lnSpc>
                        <a:spcBef>
                          <a:spcPts val="485"/>
                        </a:spcBef>
                        <a:spcAft>
                          <a:spcPts val="0"/>
                        </a:spcAft>
                      </a:pPr>
                      <a:r>
                        <a:rPr lang="en-CA" sz="1200" dirty="0">
                          <a:solidFill>
                            <a:srgbClr val="000000"/>
                          </a:solidFill>
                          <a:latin typeface="Arial"/>
                          <a:ea typeface="Times New Roman"/>
                          <a:cs typeface="Times New Roman"/>
                        </a:rPr>
                        <a:t>Field work and overhead1 </a:t>
                      </a:r>
                      <a:endParaRPr lang="en-CA" sz="12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2,886,435 </a:t>
                      </a:r>
                      <a:endParaRPr lang="en-CA" sz="140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1,671,577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1,520,013 </a:t>
                      </a:r>
                      <a:endParaRPr lang="en-CA" sz="140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1,638,510 </a:t>
                      </a:r>
                      <a:endParaRPr lang="en-CA" sz="140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4,406,449 </a:t>
                      </a:r>
                      <a:endParaRPr lang="en-CA" sz="140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3,310,087 </a:t>
                      </a:r>
                      <a:endParaRPr lang="en-CA" sz="140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r>
              <a:tr h="834613">
                <a:tc>
                  <a:txBody>
                    <a:bodyPr/>
                    <a:lstStyle/>
                    <a:p>
                      <a:pPr>
                        <a:lnSpc>
                          <a:spcPct val="115000"/>
                        </a:lnSpc>
                        <a:spcBef>
                          <a:spcPts val="485"/>
                        </a:spcBef>
                        <a:spcAft>
                          <a:spcPts val="0"/>
                        </a:spcAft>
                      </a:pPr>
                      <a:r>
                        <a:rPr lang="en-CA" sz="1200" dirty="0">
                          <a:solidFill>
                            <a:srgbClr val="000000"/>
                          </a:solidFill>
                          <a:latin typeface="Arial"/>
                          <a:ea typeface="Times New Roman"/>
                          <a:cs typeface="Times New Roman"/>
                        </a:rPr>
                        <a:t>Engineering, economic and feasibility studies </a:t>
                      </a:r>
                      <a:endParaRPr lang="en-CA" sz="12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273,796 </a:t>
                      </a:r>
                      <a:endParaRPr lang="en-CA" sz="140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181,426 </a:t>
                      </a:r>
                      <a:endParaRPr lang="en-CA" sz="140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84,687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112,644 </a:t>
                      </a:r>
                      <a:endParaRPr lang="en-CA" sz="140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358,484 </a:t>
                      </a:r>
                      <a:endParaRPr lang="en-CA" sz="140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294,070 </a:t>
                      </a:r>
                      <a:endParaRPr lang="en-CA" sz="140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r>
              <a:tr h="302313">
                <a:tc>
                  <a:txBody>
                    <a:bodyPr/>
                    <a:lstStyle/>
                    <a:p>
                      <a:pPr>
                        <a:lnSpc>
                          <a:spcPct val="115000"/>
                        </a:lnSpc>
                        <a:spcBef>
                          <a:spcPts val="485"/>
                        </a:spcBef>
                        <a:spcAft>
                          <a:spcPts val="0"/>
                        </a:spcAft>
                      </a:pPr>
                      <a:r>
                        <a:rPr lang="en-CA" sz="1200" dirty="0">
                          <a:solidFill>
                            <a:srgbClr val="000000"/>
                          </a:solidFill>
                          <a:latin typeface="Arial"/>
                          <a:ea typeface="Times New Roman"/>
                          <a:cs typeface="Times New Roman"/>
                        </a:rPr>
                        <a:t>Environment </a:t>
                      </a:r>
                      <a:endParaRPr lang="en-CA" sz="12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105,680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80,632 </a:t>
                      </a:r>
                      <a:endParaRPr lang="en-CA" sz="140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88,874 </a:t>
                      </a:r>
                      <a:endParaRPr lang="en-CA" sz="140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90,625 </a:t>
                      </a:r>
                      <a:endParaRPr lang="en-CA" sz="140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194,554 </a:t>
                      </a:r>
                      <a:endParaRPr lang="en-CA" sz="140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171,257 </a:t>
                      </a:r>
                      <a:endParaRPr lang="en-CA" sz="140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r>
              <a:tr h="302313">
                <a:tc>
                  <a:txBody>
                    <a:bodyPr/>
                    <a:lstStyle/>
                    <a:p>
                      <a:pPr>
                        <a:lnSpc>
                          <a:spcPct val="115000"/>
                        </a:lnSpc>
                        <a:spcBef>
                          <a:spcPts val="485"/>
                        </a:spcBef>
                        <a:spcAft>
                          <a:spcPts val="0"/>
                        </a:spcAft>
                      </a:pPr>
                      <a:r>
                        <a:rPr lang="en-CA" sz="1200" dirty="0">
                          <a:solidFill>
                            <a:srgbClr val="000000"/>
                          </a:solidFill>
                          <a:latin typeface="Arial"/>
                          <a:ea typeface="Times New Roman"/>
                          <a:cs typeface="Times New Roman"/>
                        </a:rPr>
                        <a:t>Land Access </a:t>
                      </a:r>
                      <a:endParaRPr lang="en-CA" sz="12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13,568 </a:t>
                      </a:r>
                      <a:endParaRPr lang="en-CA" sz="140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10,735 </a:t>
                      </a:r>
                      <a:endParaRPr lang="en-CA" sz="140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19,845 </a:t>
                      </a:r>
                      <a:endParaRPr lang="en-CA" sz="140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18,330 </a:t>
                      </a:r>
                      <a:endParaRPr lang="en-CA" sz="140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33,413 </a:t>
                      </a:r>
                      <a:endParaRPr lang="en-CA" sz="140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29,065 </a:t>
                      </a:r>
                      <a:endParaRPr lang="en-CA" sz="140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r>
              <a:tr h="302313">
                <a:tc>
                  <a:txBody>
                    <a:bodyPr/>
                    <a:lstStyle/>
                    <a:p>
                      <a:pPr>
                        <a:lnSpc>
                          <a:spcPct val="115000"/>
                        </a:lnSpc>
                        <a:spcBef>
                          <a:spcPts val="485"/>
                        </a:spcBef>
                        <a:spcAft>
                          <a:spcPts val="0"/>
                        </a:spcAft>
                      </a:pPr>
                      <a:r>
                        <a:rPr lang="en-CA" sz="1200" dirty="0">
                          <a:solidFill>
                            <a:srgbClr val="000000"/>
                          </a:solidFill>
                          <a:latin typeface="Arial"/>
                          <a:ea typeface="Times New Roman"/>
                          <a:cs typeface="Times New Roman"/>
                        </a:rPr>
                        <a:t>Subtotal </a:t>
                      </a:r>
                      <a:endParaRPr lang="en-CA" sz="12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3,279,479 </a:t>
                      </a:r>
                      <a:endParaRPr lang="en-CA" sz="140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1,944,370 </a:t>
                      </a:r>
                      <a:endParaRPr lang="en-CA" sz="140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1,713,420 </a:t>
                      </a:r>
                      <a:endParaRPr lang="en-CA" sz="140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1,860,109 </a:t>
                      </a:r>
                      <a:endParaRPr lang="en-CA" sz="140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4,992,899 </a:t>
                      </a:r>
                      <a:endParaRPr lang="en-CA" sz="140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3,804,480 </a:t>
                      </a:r>
                      <a:endParaRPr lang="en-CA" sz="140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r>
              <a:tr h="302313">
                <a:tc>
                  <a:txBody>
                    <a:bodyPr/>
                    <a:lstStyle/>
                    <a:p>
                      <a:pPr>
                        <a:lnSpc>
                          <a:spcPct val="115000"/>
                        </a:lnSpc>
                        <a:spcBef>
                          <a:spcPts val="485"/>
                        </a:spcBef>
                        <a:spcAft>
                          <a:spcPts val="0"/>
                        </a:spcAft>
                      </a:pPr>
                      <a:r>
                        <a:rPr lang="en-CA" sz="1200">
                          <a:solidFill>
                            <a:srgbClr val="000000"/>
                          </a:solidFill>
                          <a:latin typeface="Arial"/>
                          <a:ea typeface="Times New Roman"/>
                          <a:cs typeface="Times New Roman"/>
                        </a:rPr>
                        <a:t>On-Mine-Site </a:t>
                      </a:r>
                      <a:endParaRPr lang="en-CA" sz="120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262,940 </a:t>
                      </a:r>
                      <a:endParaRPr lang="en-CA" sz="140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204,632 </a:t>
                      </a:r>
                      <a:endParaRPr lang="en-CA" sz="140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1,713,420 </a:t>
                      </a:r>
                      <a:endParaRPr lang="en-CA" sz="140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1,860,109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1,976,359 </a:t>
                      </a:r>
                      <a:endParaRPr lang="en-CA" sz="140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2,064,741 </a:t>
                      </a:r>
                      <a:endParaRPr lang="en-CA" sz="140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r>
              <a:tr h="302313">
                <a:tc>
                  <a:txBody>
                    <a:bodyPr/>
                    <a:lstStyle/>
                    <a:p>
                      <a:pPr>
                        <a:lnSpc>
                          <a:spcPct val="115000"/>
                        </a:lnSpc>
                        <a:spcBef>
                          <a:spcPts val="485"/>
                        </a:spcBef>
                        <a:spcAft>
                          <a:spcPts val="0"/>
                        </a:spcAft>
                      </a:pPr>
                      <a:r>
                        <a:rPr lang="en-CA" sz="1200" dirty="0">
                          <a:solidFill>
                            <a:srgbClr val="000000"/>
                          </a:solidFill>
                          <a:latin typeface="Arial"/>
                          <a:ea typeface="Times New Roman"/>
                          <a:cs typeface="Times New Roman"/>
                        </a:rPr>
                        <a:t>Off-Mine-Site </a:t>
                      </a:r>
                      <a:endParaRPr lang="en-CA" sz="12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3,016,539 </a:t>
                      </a:r>
                      <a:endParaRPr lang="en-CA" sz="140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1,739,738 </a:t>
                      </a:r>
                      <a:endParaRPr lang="en-CA" sz="140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n.a. </a:t>
                      </a:r>
                      <a:endParaRPr lang="en-CA" sz="140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err="1">
                          <a:solidFill>
                            <a:srgbClr val="000000"/>
                          </a:solidFill>
                          <a:latin typeface="Arial"/>
                          <a:ea typeface="Times New Roman"/>
                          <a:cs typeface="Times New Roman"/>
                        </a:rPr>
                        <a:t>n.a</a:t>
                      </a:r>
                      <a:r>
                        <a:rPr lang="en-CA" sz="1400" dirty="0">
                          <a:solidFill>
                            <a:srgbClr val="000000"/>
                          </a:solidFill>
                          <a:latin typeface="Arial"/>
                          <a:ea typeface="Times New Roman"/>
                          <a:cs typeface="Times New Roman"/>
                        </a:rPr>
                        <a:t>.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3,016,539 </a:t>
                      </a:r>
                      <a:endParaRPr lang="en-CA" sz="140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1,739,738 </a:t>
                      </a:r>
                      <a:endParaRPr lang="en-CA" sz="140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r>
              <a:tr h="834613">
                <a:tc>
                  <a:txBody>
                    <a:bodyPr/>
                    <a:lstStyle/>
                    <a:p>
                      <a:pPr>
                        <a:lnSpc>
                          <a:spcPct val="115000"/>
                        </a:lnSpc>
                        <a:spcBef>
                          <a:spcPts val="485"/>
                        </a:spcBef>
                        <a:spcAft>
                          <a:spcPts val="0"/>
                        </a:spcAft>
                      </a:pPr>
                      <a:r>
                        <a:rPr lang="en-CA" sz="1200" dirty="0">
                          <a:solidFill>
                            <a:srgbClr val="000000"/>
                          </a:solidFill>
                          <a:latin typeface="Arial"/>
                          <a:ea typeface="Times New Roman"/>
                          <a:cs typeface="Times New Roman"/>
                        </a:rPr>
                        <a:t>Capital expenditures on fixed assets2 </a:t>
                      </a:r>
                      <a:endParaRPr lang="en-CA" sz="12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470,520 </a:t>
                      </a:r>
                      <a:endParaRPr lang="en-CA" sz="140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205,663 </a:t>
                      </a:r>
                      <a:endParaRPr lang="en-CA" sz="140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5,486,308 </a:t>
                      </a:r>
                      <a:endParaRPr lang="en-CA" sz="140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4,255,455 </a:t>
                      </a:r>
                      <a:endParaRPr lang="en-CA" sz="140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5,956,827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4,461,118 </a:t>
                      </a:r>
                      <a:endParaRPr lang="en-CA" sz="140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r>
              <a:tr h="568463">
                <a:tc>
                  <a:txBody>
                    <a:bodyPr/>
                    <a:lstStyle/>
                    <a:p>
                      <a:pPr>
                        <a:lnSpc>
                          <a:spcPct val="115000"/>
                        </a:lnSpc>
                        <a:spcBef>
                          <a:spcPts val="485"/>
                        </a:spcBef>
                        <a:spcAft>
                          <a:spcPts val="0"/>
                        </a:spcAft>
                      </a:pPr>
                      <a:r>
                        <a:rPr lang="en-CA" sz="1200" dirty="0">
                          <a:solidFill>
                            <a:srgbClr val="000000"/>
                          </a:solidFill>
                          <a:latin typeface="Arial"/>
                          <a:ea typeface="Times New Roman"/>
                          <a:cs typeface="Times New Roman"/>
                        </a:rPr>
                        <a:t>Repair and maintenance2 </a:t>
                      </a:r>
                      <a:endParaRPr lang="en-CA" sz="12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11,992 </a:t>
                      </a:r>
                      <a:endParaRPr lang="en-CA" sz="140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21,156 </a:t>
                      </a:r>
                      <a:endParaRPr lang="en-CA" sz="140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1,708,173 </a:t>
                      </a:r>
                      <a:endParaRPr lang="en-CA" sz="140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1,962,675 </a:t>
                      </a:r>
                      <a:endParaRPr lang="en-CA" sz="140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1,720,165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1,983,831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r>
              <a:tr h="302313">
                <a:tc>
                  <a:txBody>
                    <a:bodyPr/>
                    <a:lstStyle/>
                    <a:p>
                      <a:pPr>
                        <a:lnSpc>
                          <a:spcPct val="115000"/>
                        </a:lnSpc>
                        <a:spcBef>
                          <a:spcPts val="485"/>
                        </a:spcBef>
                        <a:spcAft>
                          <a:spcPts val="0"/>
                        </a:spcAft>
                      </a:pPr>
                      <a:r>
                        <a:rPr lang="en-CA" sz="1400" dirty="0">
                          <a:solidFill>
                            <a:srgbClr val="000000"/>
                          </a:solidFill>
                          <a:latin typeface="Arial"/>
                          <a:ea typeface="Times New Roman"/>
                          <a:cs typeface="Times New Roman"/>
                        </a:rPr>
                        <a:t>Subtotal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482,512 </a:t>
                      </a:r>
                      <a:endParaRPr lang="en-CA" sz="140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226,819 </a:t>
                      </a:r>
                      <a:endParaRPr lang="en-CA" sz="140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7,194,481 </a:t>
                      </a:r>
                      <a:endParaRPr lang="en-CA" sz="140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6,218,130 </a:t>
                      </a:r>
                      <a:endParaRPr lang="en-CA" sz="140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7,676,992 </a:t>
                      </a:r>
                      <a:endParaRPr lang="en-CA" sz="140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6,444,949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r>
              <a:tr h="302313">
                <a:tc>
                  <a:txBody>
                    <a:bodyPr/>
                    <a:lstStyle/>
                    <a:p>
                      <a:pPr>
                        <a:lnSpc>
                          <a:spcPct val="115000"/>
                        </a:lnSpc>
                        <a:spcBef>
                          <a:spcPts val="485"/>
                        </a:spcBef>
                        <a:spcAft>
                          <a:spcPts val="0"/>
                        </a:spcAft>
                      </a:pPr>
                      <a:r>
                        <a:rPr lang="en-CA" sz="1400" dirty="0">
                          <a:solidFill>
                            <a:srgbClr val="000000"/>
                          </a:solidFill>
                          <a:latin typeface="Arial"/>
                          <a:ea typeface="Times New Roman"/>
                          <a:cs typeface="Times New Roman"/>
                        </a:rPr>
                        <a:t>Grand Total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3,761,991 </a:t>
                      </a:r>
                      <a:endParaRPr lang="en-CA" sz="140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2,171,189 </a:t>
                      </a:r>
                      <a:endParaRPr lang="en-CA" sz="140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8,907,900 </a:t>
                      </a:r>
                      <a:endParaRPr lang="en-CA" sz="140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8,078,240 </a:t>
                      </a:r>
                      <a:endParaRPr lang="en-CA" sz="140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a:solidFill>
                            <a:srgbClr val="000000"/>
                          </a:solidFill>
                          <a:latin typeface="Arial"/>
                          <a:ea typeface="Times New Roman"/>
                          <a:cs typeface="Times New Roman"/>
                        </a:rPr>
                        <a:t>12,669,891 </a:t>
                      </a:r>
                      <a:endParaRPr lang="en-CA" sz="140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r">
                        <a:lnSpc>
                          <a:spcPct val="115000"/>
                        </a:lnSpc>
                        <a:spcBef>
                          <a:spcPts val="485"/>
                        </a:spcBef>
                        <a:spcAft>
                          <a:spcPts val="0"/>
                        </a:spcAft>
                      </a:pPr>
                      <a:r>
                        <a:rPr lang="en-CA" sz="1400" dirty="0">
                          <a:solidFill>
                            <a:srgbClr val="000000"/>
                          </a:solidFill>
                          <a:latin typeface="Arial"/>
                          <a:ea typeface="Times New Roman"/>
                          <a:cs typeface="Times New Roman"/>
                        </a:rPr>
                        <a:t>10,249,429 </a:t>
                      </a:r>
                      <a:endParaRPr lang="en-CA" sz="1400" dirty="0">
                        <a:latin typeface="Calibri"/>
                        <a:ea typeface="Calibri"/>
                        <a:cs typeface="Times New Roman"/>
                      </a:endParaRPr>
                    </a:p>
                  </a:txBody>
                  <a:tcPr marL="61595" marR="9525" marT="9525" marB="9525" anchor="ctr">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r>
            </a:tbl>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p:txBody>
          <a:bodyPr/>
          <a:lstStyle/>
          <a:p>
            <a:pPr fontAlgn="auto">
              <a:spcAft>
                <a:spcPts val="0"/>
              </a:spcAft>
              <a:defRPr/>
            </a:pPr>
            <a:r>
              <a:rPr lang="en-CA" dirty="0" smtClean="0"/>
              <a:t>AGENDA</a:t>
            </a:r>
          </a:p>
        </p:txBody>
      </p:sp>
      <p:sp>
        <p:nvSpPr>
          <p:cNvPr id="3" name="Content Placeholder 2"/>
          <p:cNvSpPr>
            <a:spLocks noGrp="1"/>
          </p:cNvSpPr>
          <p:nvPr>
            <p:ph idx="1"/>
          </p:nvPr>
        </p:nvSpPr>
        <p:spPr/>
        <p:txBody>
          <a:bodyPr rtlCol="0">
            <a:normAutofit/>
          </a:bodyPr>
          <a:lstStyle/>
          <a:p>
            <a:pPr fontAlgn="auto">
              <a:spcAft>
                <a:spcPts val="0"/>
              </a:spcAft>
              <a:defRPr/>
            </a:pPr>
            <a:r>
              <a:rPr lang="en-CA" dirty="0" smtClean="0">
                <a:solidFill>
                  <a:schemeClr val="tx1">
                    <a:lumMod val="50000"/>
                    <a:lumOff val="50000"/>
                  </a:schemeClr>
                </a:solidFill>
              </a:rPr>
              <a:t>Industry Overview</a:t>
            </a:r>
          </a:p>
          <a:p>
            <a:pPr fontAlgn="auto">
              <a:spcAft>
                <a:spcPts val="0"/>
              </a:spcAft>
              <a:defRPr/>
            </a:pPr>
            <a:r>
              <a:rPr lang="en-CA" dirty="0" smtClean="0">
                <a:solidFill>
                  <a:schemeClr val="tx1">
                    <a:lumMod val="50000"/>
                    <a:lumOff val="50000"/>
                  </a:schemeClr>
                </a:solidFill>
              </a:rPr>
              <a:t>Commodities</a:t>
            </a:r>
          </a:p>
          <a:p>
            <a:pPr lvl="5">
              <a:defRPr/>
            </a:pPr>
            <a:r>
              <a:rPr lang="en-CA" dirty="0" smtClean="0"/>
              <a:t>Uranium</a:t>
            </a:r>
          </a:p>
          <a:p>
            <a:pPr lvl="5">
              <a:defRPr/>
            </a:pPr>
            <a:r>
              <a:rPr lang="en-CA" dirty="0" smtClean="0"/>
              <a:t>Coal</a:t>
            </a:r>
          </a:p>
          <a:p>
            <a:pPr lvl="5">
              <a:defRPr/>
            </a:pPr>
            <a:r>
              <a:rPr lang="en-CA" dirty="0" smtClean="0"/>
              <a:t>Zinc</a:t>
            </a:r>
          </a:p>
          <a:p>
            <a:pPr lvl="5">
              <a:defRPr/>
            </a:pPr>
            <a:r>
              <a:rPr lang="en-CA" dirty="0" smtClean="0"/>
              <a:t>Copper</a:t>
            </a:r>
          </a:p>
          <a:p>
            <a:pPr lvl="5">
              <a:defRPr/>
            </a:pPr>
            <a:r>
              <a:rPr lang="en-CA" dirty="0" smtClean="0"/>
              <a:t>Gold</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p:txBody>
          <a:bodyPr/>
          <a:lstStyle/>
          <a:p>
            <a:pPr fontAlgn="auto">
              <a:spcAft>
                <a:spcPts val="0"/>
              </a:spcAft>
              <a:defRPr/>
            </a:pPr>
            <a:endParaRPr lang="en-CA" smtClean="0"/>
          </a:p>
        </p:txBody>
      </p:sp>
      <p:graphicFrame>
        <p:nvGraphicFramePr>
          <p:cNvPr id="4" name="Content Placeholder 3"/>
          <p:cNvGraphicFramePr>
            <a:graphicFrameLocks noGrp="1"/>
          </p:cNvGraphicFramePr>
          <p:nvPr>
            <p:ph idx="1"/>
          </p:nvPr>
        </p:nvGraphicFramePr>
        <p:xfrm>
          <a:off x="323850" y="188913"/>
          <a:ext cx="8640763" cy="6411912"/>
        </p:xfrm>
        <a:graphic>
          <a:graphicData uri="http://schemas.openxmlformats.org/drawingml/2006/table">
            <a:tbl>
              <a:tblPr/>
              <a:tblGrid>
                <a:gridCol w="1233488"/>
                <a:gridCol w="1235075"/>
                <a:gridCol w="1235075"/>
                <a:gridCol w="1233487"/>
                <a:gridCol w="1235075"/>
                <a:gridCol w="1233488"/>
                <a:gridCol w="1235075"/>
              </a:tblGrid>
              <a:tr h="635000">
                <a:tc gridSpan="7">
                  <a:txBody>
                    <a:bodyPr/>
                    <a:lstStyle/>
                    <a:p>
                      <a:pPr marL="23813" marR="0" lvl="0" indent="0" algn="ctr" defTabSz="914400" rtl="0" eaLnBrk="1" fontAlgn="base" latinLnBrk="0" hangingPunct="1">
                        <a:lnSpc>
                          <a:spcPct val="115000"/>
                        </a:lnSpc>
                        <a:spcBef>
                          <a:spcPts val="200"/>
                        </a:spcBef>
                        <a:spcAft>
                          <a:spcPts val="200"/>
                        </a:spcAft>
                        <a:buClrTx/>
                        <a:buSzTx/>
                        <a:buFontTx/>
                        <a:buNone/>
                        <a:tabLst/>
                      </a:pPr>
                      <a:r>
                        <a:rPr kumimoji="0" lang="en-CA" sz="1600" b="1" i="0" u="none" strike="noStrike" cap="none" normalizeH="0" baseline="0" smtClean="0">
                          <a:ln>
                            <a:noFill/>
                          </a:ln>
                          <a:solidFill>
                            <a:srgbClr val="000000"/>
                          </a:solidFill>
                          <a:effectLst/>
                          <a:latin typeface="Verdana" pitchFamily="34" charset="0"/>
                          <a:cs typeface="Times New Roman" pitchFamily="18" charset="0"/>
                        </a:rPr>
                        <a:t>EXPLORATION PLUS DEPOSIT APPRAISAL EXPENDITURES,</a:t>
                      </a:r>
                      <a:r>
                        <a:rPr kumimoji="0" lang="en-CA" sz="1600" b="1" i="0" u="none" strike="noStrike" cap="none" normalizeH="0" baseline="30000" smtClean="0">
                          <a:ln>
                            <a:noFill/>
                          </a:ln>
                          <a:solidFill>
                            <a:srgbClr val="000000"/>
                          </a:solidFill>
                          <a:effectLst/>
                          <a:latin typeface="Verdana" pitchFamily="34" charset="0"/>
                          <a:cs typeface="Times New Roman" pitchFamily="18" charset="0"/>
                        </a:rPr>
                        <a:t>1</a:t>
                      </a:r>
                      <a:r>
                        <a:rPr kumimoji="0" lang="en-CA" sz="1600" b="1" i="0" u="none" strike="noStrike" cap="none" normalizeH="0" baseline="0" smtClean="0">
                          <a:ln>
                            <a:noFill/>
                          </a:ln>
                          <a:solidFill>
                            <a:srgbClr val="000000"/>
                          </a:solidFill>
                          <a:effectLst/>
                          <a:latin typeface="Verdana" pitchFamily="34" charset="0"/>
                          <a:cs typeface="Times New Roman" pitchFamily="18" charset="0"/>
                        </a:rPr>
                        <a:t> BY PROVINCE AND TERRITORY, BY MINERAL COMMODITY SOUGHT, 2008</a:t>
                      </a:r>
                      <a:endParaRPr kumimoji="0" lang="en-CA" sz="16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9525" marR="9525" marT="9525" marB="9525" anchor="ctr" horzOverflow="overflow">
                    <a:lnL>
                      <a:noFill/>
                    </a:lnL>
                    <a:lnR>
                      <a:noFill/>
                    </a:lnR>
                    <a:lnT>
                      <a:noFill/>
                    </a:lnT>
                    <a:lnB w="12700" cap="flat" cmpd="sng" algn="ctr">
                      <a:solidFill>
                        <a:srgbClr val="C0C0C0"/>
                      </a:solidFill>
                      <a:prstDash val="solid"/>
                      <a:round/>
                      <a:headEnd type="none" w="med" len="med"/>
                      <a:tailEnd type="none" w="med" len="med"/>
                    </a:lnB>
                    <a:lnTlToBr>
                      <a:noFill/>
                    </a:lnTlToBr>
                    <a:lnBlToTr>
                      <a:noFill/>
                    </a:lnBlToTr>
                    <a:solidFill>
                      <a:srgbClr val="EEEEDD"/>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r>
              <a:tr h="33813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CA" sz="1200" b="0" i="0" u="none" strike="noStrike" cap="none" normalizeH="0" baseline="0" smtClean="0">
                          <a:ln>
                            <a:noFill/>
                          </a:ln>
                          <a:solidFill>
                            <a:srgbClr val="000000"/>
                          </a:solidFill>
                          <a:effectLst/>
                          <a:latin typeface="Arial" charset="0"/>
                          <a:cs typeface="Times New Roman" pitchFamily="18" charset="0"/>
                        </a:rPr>
                        <a:t>Province/Territory </a:t>
                      </a:r>
                      <a:endParaRPr kumimoji="0" lang="en-CA"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952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EEEEDD"/>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CA" sz="1200" b="0" i="0" u="none" strike="noStrike" cap="none" normalizeH="0" baseline="0" smtClean="0">
                          <a:ln>
                            <a:noFill/>
                          </a:ln>
                          <a:solidFill>
                            <a:srgbClr val="000000"/>
                          </a:solidFill>
                          <a:effectLst/>
                          <a:latin typeface="Arial" charset="0"/>
                          <a:cs typeface="Times New Roman" pitchFamily="18" charset="0"/>
                        </a:rPr>
                        <a:t>Base Metals </a:t>
                      </a:r>
                      <a:endParaRPr kumimoji="0" lang="en-CA"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952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EEEEDD"/>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CA" sz="1200" b="0" i="0" u="none" strike="noStrike" cap="none" normalizeH="0" baseline="0" smtClean="0">
                          <a:ln>
                            <a:noFill/>
                          </a:ln>
                          <a:solidFill>
                            <a:srgbClr val="000000"/>
                          </a:solidFill>
                          <a:effectLst/>
                          <a:latin typeface="Arial" charset="0"/>
                          <a:cs typeface="Times New Roman" pitchFamily="18" charset="0"/>
                        </a:rPr>
                        <a:t>Precious Metals </a:t>
                      </a:r>
                      <a:endParaRPr kumimoji="0" lang="en-CA"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952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EEEEDD"/>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CA" sz="1200" b="0" i="0" u="none" strike="noStrike" cap="none" normalizeH="0" baseline="0" smtClean="0">
                          <a:ln>
                            <a:noFill/>
                          </a:ln>
                          <a:solidFill>
                            <a:srgbClr val="000000"/>
                          </a:solidFill>
                          <a:effectLst/>
                          <a:latin typeface="Arial" charset="0"/>
                          <a:cs typeface="Times New Roman" pitchFamily="18" charset="0"/>
                        </a:rPr>
                        <a:t>Uranium </a:t>
                      </a:r>
                      <a:endParaRPr kumimoji="0" lang="en-CA"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952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EEEEDD"/>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CA" sz="1200" b="0" i="0" u="none" strike="noStrike" cap="none" normalizeH="0" baseline="0" smtClean="0">
                          <a:ln>
                            <a:noFill/>
                          </a:ln>
                          <a:solidFill>
                            <a:srgbClr val="000000"/>
                          </a:solidFill>
                          <a:effectLst/>
                          <a:latin typeface="Arial" charset="0"/>
                          <a:cs typeface="Times New Roman" pitchFamily="18" charset="0"/>
                        </a:rPr>
                        <a:t>Diamonds </a:t>
                      </a:r>
                      <a:endParaRPr kumimoji="0" lang="en-CA"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952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EEEEDD"/>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CA" sz="1200" b="0" i="0" u="none" strike="noStrike" cap="none" normalizeH="0" baseline="0" smtClean="0">
                          <a:ln>
                            <a:noFill/>
                          </a:ln>
                          <a:solidFill>
                            <a:srgbClr val="000000"/>
                          </a:solidFill>
                          <a:effectLst/>
                          <a:latin typeface="Arial" charset="0"/>
                          <a:cs typeface="Times New Roman" pitchFamily="18" charset="0"/>
                        </a:rPr>
                        <a:t>Others</a:t>
                      </a:r>
                      <a:r>
                        <a:rPr kumimoji="0" lang="en-CA" sz="1200" b="0" i="0" u="none" strike="noStrike" cap="none" normalizeH="0" baseline="30000" smtClean="0">
                          <a:ln>
                            <a:noFill/>
                          </a:ln>
                          <a:solidFill>
                            <a:srgbClr val="000000"/>
                          </a:solidFill>
                          <a:effectLst/>
                          <a:latin typeface="Arial" charset="0"/>
                          <a:cs typeface="Times New Roman" pitchFamily="18" charset="0"/>
                        </a:rPr>
                        <a:t>2</a:t>
                      </a:r>
                      <a:r>
                        <a:rPr kumimoji="0" lang="en-CA" sz="1200" b="0" i="0" u="none" strike="noStrike" cap="none" normalizeH="0" baseline="0" smtClean="0">
                          <a:ln>
                            <a:noFill/>
                          </a:ln>
                          <a:solidFill>
                            <a:srgbClr val="000000"/>
                          </a:solidFill>
                          <a:effectLst/>
                          <a:latin typeface="Arial" charset="0"/>
                          <a:cs typeface="Times New Roman" pitchFamily="18" charset="0"/>
                        </a:rPr>
                        <a:t> </a:t>
                      </a:r>
                      <a:endParaRPr kumimoji="0" lang="en-CA"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952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EEEEDD"/>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CA" sz="1200" b="0" i="0" u="none" strike="noStrike" cap="none" normalizeH="0" baseline="0" smtClean="0">
                          <a:ln>
                            <a:noFill/>
                          </a:ln>
                          <a:solidFill>
                            <a:srgbClr val="000000"/>
                          </a:solidFill>
                          <a:effectLst/>
                          <a:latin typeface="Arial" charset="0"/>
                          <a:cs typeface="Times New Roman" pitchFamily="18" charset="0"/>
                        </a:rPr>
                        <a:t>Total </a:t>
                      </a:r>
                      <a:endParaRPr kumimoji="0" lang="en-CA"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952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EEEEDD"/>
                    </a:solidFill>
                  </a:tcPr>
                </a:tc>
              </a:tr>
              <a:tr h="449263">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en-CA" sz="1200" b="0" i="0" u="none" strike="noStrike" cap="none" normalizeH="0" baseline="0" smtClean="0">
                        <a:ln>
                          <a:noFill/>
                        </a:ln>
                        <a:solidFill>
                          <a:schemeClr val="tx1"/>
                        </a:solidFill>
                        <a:effectLst/>
                        <a:latin typeface="Calibri" pitchFamily="34" charset="0"/>
                        <a:cs typeface="Arial" charset="0"/>
                      </a:endParaRPr>
                    </a:p>
                  </a:txBody>
                  <a:tcPr marL="952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EEEEDD"/>
                    </a:solidFill>
                  </a:tcPr>
                </a:tc>
                <a:tc gridSpan="6">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CA" sz="1200" b="0" i="0" u="none" strike="noStrike" cap="none" normalizeH="0" baseline="0" smtClean="0">
                          <a:ln>
                            <a:noFill/>
                          </a:ln>
                          <a:solidFill>
                            <a:srgbClr val="000000"/>
                          </a:solidFill>
                          <a:effectLst/>
                          <a:latin typeface="Arial" charset="0"/>
                          <a:cs typeface="Times New Roman" pitchFamily="18" charset="0"/>
                        </a:rPr>
                        <a:t>($ millions) </a:t>
                      </a:r>
                      <a:endParaRPr kumimoji="0" lang="en-CA"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952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EEEEDD"/>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r>
              <a:tr h="63500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sz="1200" b="0" i="0" u="none" strike="noStrike" cap="none" normalizeH="0" baseline="0" smtClean="0">
                          <a:ln>
                            <a:noFill/>
                          </a:ln>
                          <a:solidFill>
                            <a:srgbClr val="000000"/>
                          </a:solidFill>
                          <a:effectLst/>
                          <a:latin typeface="Arial" charset="0"/>
                          <a:cs typeface="Times New Roman" pitchFamily="18" charset="0"/>
                        </a:rPr>
                        <a:t>Newfoundland and Labrador </a:t>
                      </a:r>
                      <a:endParaRPr kumimoji="0" lang="en-CA"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1800" b="0" i="0" u="none" strike="noStrike" cap="none" normalizeH="0" baseline="0" smtClean="0">
                          <a:ln>
                            <a:noFill/>
                          </a:ln>
                          <a:solidFill>
                            <a:srgbClr val="000000"/>
                          </a:solidFill>
                          <a:effectLst/>
                          <a:latin typeface="Arial" charset="0"/>
                          <a:cs typeface="Times New Roman" pitchFamily="18" charset="0"/>
                        </a:rPr>
                        <a:t>48.0 </a:t>
                      </a:r>
                      <a:endParaRPr kumimoji="0" lang="en-CA" sz="1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1800" b="0" i="0" u="none" strike="noStrike" cap="none" normalizeH="0" baseline="0" smtClean="0">
                          <a:ln>
                            <a:noFill/>
                          </a:ln>
                          <a:solidFill>
                            <a:srgbClr val="000000"/>
                          </a:solidFill>
                          <a:effectLst/>
                          <a:latin typeface="Arial" charset="0"/>
                          <a:cs typeface="Times New Roman" pitchFamily="18" charset="0"/>
                        </a:rPr>
                        <a:t>12.9 </a:t>
                      </a:r>
                      <a:endParaRPr kumimoji="0" lang="en-CA" sz="1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1800" b="0" i="0" u="none" strike="noStrike" cap="none" normalizeH="0" baseline="0" smtClean="0">
                          <a:ln>
                            <a:noFill/>
                          </a:ln>
                          <a:solidFill>
                            <a:srgbClr val="000000"/>
                          </a:solidFill>
                          <a:effectLst/>
                          <a:latin typeface="Arial" charset="0"/>
                          <a:cs typeface="Times New Roman" pitchFamily="18" charset="0"/>
                        </a:rPr>
                        <a:t>58.1 </a:t>
                      </a:r>
                      <a:endParaRPr kumimoji="0" lang="en-CA" sz="1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1800" b="0" i="0" u="none" strike="noStrike" cap="none" normalizeH="0" baseline="0" smtClean="0">
                          <a:ln>
                            <a:noFill/>
                          </a:ln>
                          <a:solidFill>
                            <a:srgbClr val="000000"/>
                          </a:solidFill>
                          <a:effectLst/>
                          <a:latin typeface="Arial" charset="0"/>
                          <a:cs typeface="Times New Roman" pitchFamily="18" charset="0"/>
                        </a:rPr>
                        <a:t>- </a:t>
                      </a:r>
                      <a:endParaRPr kumimoji="0" lang="en-CA" sz="1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1800" b="0" i="0" u="none" strike="noStrike" cap="none" normalizeH="0" baseline="0" smtClean="0">
                          <a:ln>
                            <a:noFill/>
                          </a:ln>
                          <a:solidFill>
                            <a:srgbClr val="000000"/>
                          </a:solidFill>
                          <a:effectLst/>
                          <a:latin typeface="Arial" charset="0"/>
                          <a:cs typeface="Times New Roman" pitchFamily="18" charset="0"/>
                        </a:rPr>
                        <a:t>27.7 </a:t>
                      </a:r>
                      <a:endParaRPr kumimoji="0" lang="en-CA" sz="1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1800" b="0" i="0" u="none" strike="noStrike" cap="none" normalizeH="0" baseline="0" smtClean="0">
                          <a:ln>
                            <a:noFill/>
                          </a:ln>
                          <a:solidFill>
                            <a:srgbClr val="000000"/>
                          </a:solidFill>
                          <a:effectLst/>
                          <a:latin typeface="Arial" charset="0"/>
                          <a:cs typeface="Times New Roman" pitchFamily="18" charset="0"/>
                        </a:rPr>
                        <a:t>146.7 </a:t>
                      </a:r>
                      <a:endParaRPr kumimoji="0" lang="en-CA" sz="1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r>
              <a:tr h="3381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sz="1200" b="0" i="0" u="none" strike="noStrike" cap="none" normalizeH="0" baseline="0" smtClean="0">
                          <a:ln>
                            <a:noFill/>
                          </a:ln>
                          <a:solidFill>
                            <a:srgbClr val="000000"/>
                          </a:solidFill>
                          <a:effectLst/>
                          <a:latin typeface="Arial" charset="0"/>
                          <a:cs typeface="Times New Roman" pitchFamily="18" charset="0"/>
                        </a:rPr>
                        <a:t>Nova Scotia </a:t>
                      </a:r>
                      <a:endParaRPr kumimoji="0" lang="en-CA"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1800" b="0" i="0" u="none" strike="noStrike" cap="none" normalizeH="0" baseline="0" smtClean="0">
                          <a:ln>
                            <a:noFill/>
                          </a:ln>
                          <a:solidFill>
                            <a:srgbClr val="000000"/>
                          </a:solidFill>
                          <a:effectLst/>
                          <a:latin typeface="Arial" charset="0"/>
                          <a:cs typeface="Times New Roman" pitchFamily="18" charset="0"/>
                        </a:rPr>
                        <a:t>8.3 </a:t>
                      </a:r>
                      <a:endParaRPr kumimoji="0" lang="en-CA" sz="1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1800" b="0" i="0" u="none" strike="noStrike" cap="none" normalizeH="0" baseline="0" smtClean="0">
                          <a:ln>
                            <a:noFill/>
                          </a:ln>
                          <a:solidFill>
                            <a:srgbClr val="000000"/>
                          </a:solidFill>
                          <a:effectLst/>
                          <a:latin typeface="Arial" charset="0"/>
                          <a:cs typeface="Times New Roman" pitchFamily="18" charset="0"/>
                        </a:rPr>
                        <a:t>7.6 </a:t>
                      </a:r>
                      <a:endParaRPr kumimoji="0" lang="en-CA" sz="1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1800" b="0" i="0" u="none" strike="noStrike" cap="none" normalizeH="0" baseline="0" smtClean="0">
                          <a:ln>
                            <a:noFill/>
                          </a:ln>
                          <a:solidFill>
                            <a:srgbClr val="000000"/>
                          </a:solidFill>
                          <a:effectLst/>
                          <a:latin typeface="Arial" charset="0"/>
                          <a:cs typeface="Times New Roman" pitchFamily="18" charset="0"/>
                        </a:rPr>
                        <a:t>- </a:t>
                      </a:r>
                      <a:endParaRPr kumimoji="0" lang="en-CA" sz="1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1800" b="0" i="0" u="none" strike="noStrike" cap="none" normalizeH="0" baseline="0" smtClean="0">
                          <a:ln>
                            <a:noFill/>
                          </a:ln>
                          <a:solidFill>
                            <a:srgbClr val="000000"/>
                          </a:solidFill>
                          <a:effectLst/>
                          <a:latin typeface="Arial" charset="0"/>
                          <a:cs typeface="Times New Roman" pitchFamily="18" charset="0"/>
                        </a:rPr>
                        <a:t>- </a:t>
                      </a:r>
                      <a:endParaRPr kumimoji="0" lang="en-CA" sz="1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1800" b="0" i="0" u="none" strike="noStrike" cap="none" normalizeH="0" baseline="0" smtClean="0">
                          <a:ln>
                            <a:noFill/>
                          </a:ln>
                          <a:solidFill>
                            <a:srgbClr val="000000"/>
                          </a:solidFill>
                          <a:effectLst/>
                          <a:latin typeface="Arial" charset="0"/>
                          <a:cs typeface="Times New Roman" pitchFamily="18" charset="0"/>
                        </a:rPr>
                        <a:t>5.5 </a:t>
                      </a:r>
                      <a:endParaRPr kumimoji="0" lang="en-CA" sz="1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1800" b="0" i="0" u="none" strike="noStrike" cap="none" normalizeH="0" baseline="0" smtClean="0">
                          <a:ln>
                            <a:noFill/>
                          </a:ln>
                          <a:solidFill>
                            <a:srgbClr val="000000"/>
                          </a:solidFill>
                          <a:effectLst/>
                          <a:latin typeface="Arial" charset="0"/>
                          <a:cs typeface="Times New Roman" pitchFamily="18" charset="0"/>
                        </a:rPr>
                        <a:t>21.4 </a:t>
                      </a:r>
                      <a:endParaRPr kumimoji="0" lang="en-CA" sz="1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r>
              <a:tr h="3381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sz="1200" b="0" i="0" u="none" strike="noStrike" cap="none" normalizeH="0" baseline="0" smtClean="0">
                          <a:ln>
                            <a:noFill/>
                          </a:ln>
                          <a:solidFill>
                            <a:srgbClr val="000000"/>
                          </a:solidFill>
                          <a:effectLst/>
                          <a:latin typeface="Arial" charset="0"/>
                          <a:cs typeface="Times New Roman" pitchFamily="18" charset="0"/>
                        </a:rPr>
                        <a:t>New Brunswick </a:t>
                      </a:r>
                      <a:endParaRPr kumimoji="0" lang="en-CA"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1800" b="0" i="0" u="none" strike="noStrike" cap="none" normalizeH="0" baseline="0" smtClean="0">
                          <a:ln>
                            <a:noFill/>
                          </a:ln>
                          <a:solidFill>
                            <a:srgbClr val="000000"/>
                          </a:solidFill>
                          <a:effectLst/>
                          <a:latin typeface="Arial" charset="0"/>
                          <a:cs typeface="Times New Roman" pitchFamily="18" charset="0"/>
                        </a:rPr>
                        <a:t>13.2 </a:t>
                      </a:r>
                      <a:endParaRPr kumimoji="0" lang="en-CA" sz="1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1800" b="0" i="0" u="none" strike="noStrike" cap="none" normalizeH="0" baseline="0" smtClean="0">
                          <a:ln>
                            <a:noFill/>
                          </a:ln>
                          <a:solidFill>
                            <a:srgbClr val="000000"/>
                          </a:solidFill>
                          <a:effectLst/>
                          <a:latin typeface="Arial" charset="0"/>
                          <a:cs typeface="Times New Roman" pitchFamily="18" charset="0"/>
                        </a:rPr>
                        <a:t>9.4 </a:t>
                      </a:r>
                      <a:endParaRPr kumimoji="0" lang="en-CA" sz="1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1800" b="0" i="0" u="none" strike="noStrike" cap="none" normalizeH="0" baseline="0" smtClean="0">
                          <a:ln>
                            <a:noFill/>
                          </a:ln>
                          <a:solidFill>
                            <a:srgbClr val="000000"/>
                          </a:solidFill>
                          <a:effectLst/>
                          <a:latin typeface="Arial" charset="0"/>
                          <a:cs typeface="Times New Roman" pitchFamily="18" charset="0"/>
                        </a:rPr>
                        <a:t>2.9 </a:t>
                      </a:r>
                      <a:endParaRPr kumimoji="0" lang="en-CA" sz="1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1800" b="0" i="0" u="none" strike="noStrike" cap="none" normalizeH="0" baseline="0" smtClean="0">
                          <a:ln>
                            <a:noFill/>
                          </a:ln>
                          <a:solidFill>
                            <a:srgbClr val="000000"/>
                          </a:solidFill>
                          <a:effectLst/>
                          <a:latin typeface="Arial" charset="0"/>
                          <a:cs typeface="Times New Roman" pitchFamily="18" charset="0"/>
                        </a:rPr>
                        <a:t>- </a:t>
                      </a:r>
                      <a:endParaRPr kumimoji="0" lang="en-CA" sz="1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1800" b="0" i="0" u="none" strike="noStrike" cap="none" normalizeH="0" baseline="0" smtClean="0">
                          <a:ln>
                            <a:noFill/>
                          </a:ln>
                          <a:solidFill>
                            <a:srgbClr val="000000"/>
                          </a:solidFill>
                          <a:effectLst/>
                          <a:latin typeface="Arial" charset="0"/>
                          <a:cs typeface="Times New Roman" pitchFamily="18" charset="0"/>
                        </a:rPr>
                        <a:t>7.2 </a:t>
                      </a:r>
                      <a:endParaRPr kumimoji="0" lang="en-CA" sz="1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1800" b="0" i="0" u="none" strike="noStrike" cap="none" normalizeH="0" baseline="0" smtClean="0">
                          <a:ln>
                            <a:noFill/>
                          </a:ln>
                          <a:solidFill>
                            <a:srgbClr val="000000"/>
                          </a:solidFill>
                          <a:effectLst/>
                          <a:latin typeface="Arial" charset="0"/>
                          <a:cs typeface="Times New Roman" pitchFamily="18" charset="0"/>
                        </a:rPr>
                        <a:t>32.7 </a:t>
                      </a:r>
                      <a:endParaRPr kumimoji="0" lang="en-CA" sz="1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r>
              <a:tr h="3381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sz="1200" b="0" i="0" u="none" strike="noStrike" cap="none" normalizeH="0" baseline="0" smtClean="0">
                          <a:ln>
                            <a:noFill/>
                          </a:ln>
                          <a:solidFill>
                            <a:srgbClr val="000000"/>
                          </a:solidFill>
                          <a:effectLst/>
                          <a:latin typeface="Arial" charset="0"/>
                          <a:cs typeface="Times New Roman" pitchFamily="18" charset="0"/>
                        </a:rPr>
                        <a:t>Quebec </a:t>
                      </a:r>
                      <a:endParaRPr kumimoji="0" lang="en-CA"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1800" b="0" i="0" u="none" strike="noStrike" cap="none" normalizeH="0" baseline="0" smtClean="0">
                          <a:ln>
                            <a:noFill/>
                          </a:ln>
                          <a:solidFill>
                            <a:srgbClr val="000000"/>
                          </a:solidFill>
                          <a:effectLst/>
                          <a:latin typeface="Arial" charset="0"/>
                          <a:cs typeface="Times New Roman" pitchFamily="18" charset="0"/>
                        </a:rPr>
                        <a:t>122.4 </a:t>
                      </a:r>
                      <a:endParaRPr kumimoji="0" lang="en-CA" sz="1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1800" b="0" i="0" u="none" strike="noStrike" cap="none" normalizeH="0" baseline="0" smtClean="0">
                          <a:ln>
                            <a:noFill/>
                          </a:ln>
                          <a:solidFill>
                            <a:srgbClr val="000000"/>
                          </a:solidFill>
                          <a:effectLst/>
                          <a:latin typeface="Arial" charset="0"/>
                          <a:cs typeface="Times New Roman" pitchFamily="18" charset="0"/>
                        </a:rPr>
                        <a:t>263.3 </a:t>
                      </a:r>
                      <a:endParaRPr kumimoji="0" lang="en-CA" sz="1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1800" b="0" i="0" u="none" strike="noStrike" cap="none" normalizeH="0" baseline="0" smtClean="0">
                          <a:ln>
                            <a:noFill/>
                          </a:ln>
                          <a:solidFill>
                            <a:srgbClr val="000000"/>
                          </a:solidFill>
                          <a:effectLst/>
                          <a:latin typeface="Arial" charset="0"/>
                          <a:cs typeface="Times New Roman" pitchFamily="18" charset="0"/>
                        </a:rPr>
                        <a:t>87.3 </a:t>
                      </a:r>
                      <a:endParaRPr kumimoji="0" lang="en-CA" sz="1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1800" b="0" i="0" u="none" strike="noStrike" cap="none" normalizeH="0" baseline="0" smtClean="0">
                          <a:ln>
                            <a:noFill/>
                          </a:ln>
                          <a:solidFill>
                            <a:srgbClr val="000000"/>
                          </a:solidFill>
                          <a:effectLst/>
                          <a:latin typeface="Arial" charset="0"/>
                          <a:cs typeface="Times New Roman" pitchFamily="18" charset="0"/>
                        </a:rPr>
                        <a:t>12.8 </a:t>
                      </a:r>
                      <a:endParaRPr kumimoji="0" lang="en-CA" sz="1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1800" b="0" i="0" u="none" strike="noStrike" cap="none" normalizeH="0" baseline="0" smtClean="0">
                          <a:ln>
                            <a:noFill/>
                          </a:ln>
                          <a:solidFill>
                            <a:srgbClr val="000000"/>
                          </a:solidFill>
                          <a:effectLst/>
                          <a:latin typeface="Arial" charset="0"/>
                          <a:cs typeface="Times New Roman" pitchFamily="18" charset="0"/>
                        </a:rPr>
                        <a:t>40.3 </a:t>
                      </a:r>
                      <a:endParaRPr kumimoji="0" lang="en-CA" sz="1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1800" b="0" i="0" u="none" strike="noStrike" cap="none" normalizeH="0" baseline="0" smtClean="0">
                          <a:ln>
                            <a:noFill/>
                          </a:ln>
                          <a:solidFill>
                            <a:srgbClr val="000000"/>
                          </a:solidFill>
                          <a:effectLst/>
                          <a:latin typeface="Arial" charset="0"/>
                          <a:cs typeface="Times New Roman" pitchFamily="18" charset="0"/>
                        </a:rPr>
                        <a:t>526.1 </a:t>
                      </a:r>
                      <a:endParaRPr kumimoji="0" lang="en-CA" sz="1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r>
              <a:tr h="3381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sz="1200" b="0" i="0" u="none" strike="noStrike" cap="none" normalizeH="0" baseline="0" smtClean="0">
                          <a:ln>
                            <a:noFill/>
                          </a:ln>
                          <a:solidFill>
                            <a:srgbClr val="000000"/>
                          </a:solidFill>
                          <a:effectLst/>
                          <a:latin typeface="Arial" charset="0"/>
                          <a:cs typeface="Times New Roman" pitchFamily="18" charset="0"/>
                        </a:rPr>
                        <a:t>Ontario </a:t>
                      </a:r>
                      <a:endParaRPr kumimoji="0" lang="en-CA"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1800" b="0" i="0" u="none" strike="noStrike" cap="none" normalizeH="0" baseline="0" smtClean="0">
                          <a:ln>
                            <a:noFill/>
                          </a:ln>
                          <a:solidFill>
                            <a:srgbClr val="000000"/>
                          </a:solidFill>
                          <a:effectLst/>
                          <a:latin typeface="Arial" charset="0"/>
                          <a:cs typeface="Times New Roman" pitchFamily="18" charset="0"/>
                        </a:rPr>
                        <a:t>257.0 </a:t>
                      </a:r>
                      <a:endParaRPr kumimoji="0" lang="en-CA" sz="1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1800" b="0" i="0" u="none" strike="noStrike" cap="none" normalizeH="0" baseline="0" smtClean="0">
                          <a:ln>
                            <a:noFill/>
                          </a:ln>
                          <a:solidFill>
                            <a:srgbClr val="000000"/>
                          </a:solidFill>
                          <a:effectLst/>
                          <a:latin typeface="Arial" charset="0"/>
                          <a:cs typeface="Times New Roman" pitchFamily="18" charset="0"/>
                        </a:rPr>
                        <a:t>444.6 </a:t>
                      </a:r>
                      <a:endParaRPr kumimoji="0" lang="en-CA" sz="1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1800" b="0" i="0" u="none" strike="noStrike" cap="none" normalizeH="0" baseline="0" smtClean="0">
                          <a:ln>
                            <a:noFill/>
                          </a:ln>
                          <a:solidFill>
                            <a:srgbClr val="000000"/>
                          </a:solidFill>
                          <a:effectLst/>
                          <a:latin typeface="Arial" charset="0"/>
                          <a:cs typeface="Times New Roman" pitchFamily="18" charset="0"/>
                        </a:rPr>
                        <a:t>16.9 </a:t>
                      </a:r>
                      <a:endParaRPr kumimoji="0" lang="en-CA" sz="1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1800" b="0" i="0" u="none" strike="noStrike" cap="none" normalizeH="0" baseline="0" smtClean="0">
                          <a:ln>
                            <a:noFill/>
                          </a:ln>
                          <a:solidFill>
                            <a:srgbClr val="000000"/>
                          </a:solidFill>
                          <a:effectLst/>
                          <a:latin typeface="Arial" charset="0"/>
                          <a:cs typeface="Times New Roman" pitchFamily="18" charset="0"/>
                        </a:rPr>
                        <a:t>19.0 </a:t>
                      </a:r>
                      <a:endParaRPr kumimoji="0" lang="en-CA" sz="1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1800" b="0" i="0" u="none" strike="noStrike" cap="none" normalizeH="0" baseline="0" smtClean="0">
                          <a:ln>
                            <a:noFill/>
                          </a:ln>
                          <a:solidFill>
                            <a:srgbClr val="000000"/>
                          </a:solidFill>
                          <a:effectLst/>
                          <a:latin typeface="Arial" charset="0"/>
                          <a:cs typeface="Times New Roman" pitchFamily="18" charset="0"/>
                        </a:rPr>
                        <a:t>61.8 </a:t>
                      </a:r>
                      <a:endParaRPr kumimoji="0" lang="en-CA" sz="1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1800" b="0" i="0" u="none" strike="noStrike" cap="none" normalizeH="0" baseline="0" smtClean="0">
                          <a:ln>
                            <a:noFill/>
                          </a:ln>
                          <a:solidFill>
                            <a:srgbClr val="000000"/>
                          </a:solidFill>
                          <a:effectLst/>
                          <a:latin typeface="Arial" charset="0"/>
                          <a:cs typeface="Times New Roman" pitchFamily="18" charset="0"/>
                        </a:rPr>
                        <a:t>799.3 </a:t>
                      </a:r>
                      <a:endParaRPr kumimoji="0" lang="en-CA" sz="1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r>
              <a:tr h="3381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sz="1200" b="0" i="0" u="none" strike="noStrike" cap="none" normalizeH="0" baseline="0" smtClean="0">
                          <a:ln>
                            <a:noFill/>
                          </a:ln>
                          <a:solidFill>
                            <a:srgbClr val="000000"/>
                          </a:solidFill>
                          <a:effectLst/>
                          <a:latin typeface="Arial" charset="0"/>
                          <a:cs typeface="Times New Roman" pitchFamily="18" charset="0"/>
                        </a:rPr>
                        <a:t>Manitoba </a:t>
                      </a:r>
                      <a:endParaRPr kumimoji="0" lang="en-CA"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1800" b="0" i="0" u="none" strike="noStrike" cap="none" normalizeH="0" baseline="0" smtClean="0">
                          <a:ln>
                            <a:noFill/>
                          </a:ln>
                          <a:solidFill>
                            <a:srgbClr val="000000"/>
                          </a:solidFill>
                          <a:effectLst/>
                          <a:latin typeface="Arial" charset="0"/>
                          <a:cs typeface="Times New Roman" pitchFamily="18" charset="0"/>
                        </a:rPr>
                        <a:t>110.6 </a:t>
                      </a:r>
                      <a:endParaRPr kumimoji="0" lang="en-CA" sz="1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1800" b="0" i="0" u="none" strike="noStrike" cap="none" normalizeH="0" baseline="0" smtClean="0">
                          <a:ln>
                            <a:noFill/>
                          </a:ln>
                          <a:solidFill>
                            <a:srgbClr val="000000"/>
                          </a:solidFill>
                          <a:effectLst/>
                          <a:latin typeface="Arial" charset="0"/>
                          <a:cs typeface="Times New Roman" pitchFamily="18" charset="0"/>
                        </a:rPr>
                        <a:t>29.8 </a:t>
                      </a:r>
                      <a:endParaRPr kumimoji="0" lang="en-CA" sz="1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1800" b="0" i="0" u="none" strike="noStrike" cap="none" normalizeH="0" baseline="0" smtClean="0">
                          <a:ln>
                            <a:noFill/>
                          </a:ln>
                          <a:solidFill>
                            <a:srgbClr val="000000"/>
                          </a:solidFill>
                          <a:effectLst/>
                          <a:latin typeface="Arial" charset="0"/>
                          <a:cs typeface="Times New Roman" pitchFamily="18" charset="0"/>
                        </a:rPr>
                        <a:t>… </a:t>
                      </a:r>
                      <a:endParaRPr kumimoji="0" lang="en-CA" sz="1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1800" b="0" i="0" u="none" strike="noStrike" cap="none" normalizeH="0" baseline="0" smtClean="0">
                          <a:ln>
                            <a:noFill/>
                          </a:ln>
                          <a:solidFill>
                            <a:srgbClr val="000000"/>
                          </a:solidFill>
                          <a:effectLst/>
                          <a:latin typeface="Arial" charset="0"/>
                          <a:cs typeface="Times New Roman" pitchFamily="18" charset="0"/>
                        </a:rPr>
                        <a:t>0.7 </a:t>
                      </a:r>
                      <a:endParaRPr kumimoji="0" lang="en-CA" sz="1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1800" b="0" i="0" u="none" strike="noStrike" cap="none" normalizeH="0" baseline="0" smtClean="0">
                          <a:ln>
                            <a:noFill/>
                          </a:ln>
                          <a:solidFill>
                            <a:srgbClr val="000000"/>
                          </a:solidFill>
                          <a:effectLst/>
                          <a:latin typeface="Arial" charset="0"/>
                          <a:cs typeface="Times New Roman" pitchFamily="18" charset="0"/>
                        </a:rPr>
                        <a:t>11.0 </a:t>
                      </a:r>
                      <a:endParaRPr kumimoji="0" lang="en-CA" sz="1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1800" b="0" i="0" u="none" strike="noStrike" cap="none" normalizeH="0" baseline="0" smtClean="0">
                          <a:ln>
                            <a:noFill/>
                          </a:ln>
                          <a:solidFill>
                            <a:srgbClr val="000000"/>
                          </a:solidFill>
                          <a:effectLst/>
                          <a:latin typeface="Arial" charset="0"/>
                          <a:cs typeface="Times New Roman" pitchFamily="18" charset="0"/>
                        </a:rPr>
                        <a:t>152.1 </a:t>
                      </a:r>
                      <a:endParaRPr kumimoji="0" lang="en-CA" sz="1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r>
              <a:tr h="3381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sz="1200" b="0" i="0" u="none" strike="noStrike" cap="none" normalizeH="0" baseline="0" smtClean="0">
                          <a:ln>
                            <a:noFill/>
                          </a:ln>
                          <a:solidFill>
                            <a:srgbClr val="000000"/>
                          </a:solidFill>
                          <a:effectLst/>
                          <a:latin typeface="Arial" charset="0"/>
                          <a:cs typeface="Times New Roman" pitchFamily="18" charset="0"/>
                        </a:rPr>
                        <a:t>Saskatchewan </a:t>
                      </a:r>
                      <a:endParaRPr kumimoji="0" lang="en-CA"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1800" b="0" i="0" u="none" strike="noStrike" cap="none" normalizeH="0" baseline="0" smtClean="0">
                          <a:ln>
                            <a:noFill/>
                          </a:ln>
                          <a:solidFill>
                            <a:srgbClr val="000000"/>
                          </a:solidFill>
                          <a:effectLst/>
                          <a:latin typeface="Arial" charset="0"/>
                          <a:cs typeface="Times New Roman" pitchFamily="18" charset="0"/>
                        </a:rPr>
                        <a:t>10.7 </a:t>
                      </a:r>
                      <a:endParaRPr kumimoji="0" lang="en-CA" sz="1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1800" b="0" i="0" u="none" strike="noStrike" cap="none" normalizeH="0" baseline="0" smtClean="0">
                          <a:ln>
                            <a:noFill/>
                          </a:ln>
                          <a:solidFill>
                            <a:srgbClr val="000000"/>
                          </a:solidFill>
                          <a:effectLst/>
                          <a:latin typeface="Arial" charset="0"/>
                          <a:cs typeface="Times New Roman" pitchFamily="18" charset="0"/>
                        </a:rPr>
                        <a:t>20.7 </a:t>
                      </a:r>
                      <a:endParaRPr kumimoji="0" lang="en-CA" sz="1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1800" b="0" i="0" u="none" strike="noStrike" cap="none" normalizeH="0" baseline="0" smtClean="0">
                          <a:ln>
                            <a:noFill/>
                          </a:ln>
                          <a:solidFill>
                            <a:srgbClr val="000000"/>
                          </a:solidFill>
                          <a:effectLst/>
                          <a:latin typeface="Arial" charset="0"/>
                          <a:cs typeface="Times New Roman" pitchFamily="18" charset="0"/>
                        </a:rPr>
                        <a:t>189.5 </a:t>
                      </a:r>
                      <a:endParaRPr kumimoji="0" lang="en-CA" sz="1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1800" b="0" i="0" u="none" strike="noStrike" cap="none" normalizeH="0" baseline="0" smtClean="0">
                          <a:ln>
                            <a:noFill/>
                          </a:ln>
                          <a:solidFill>
                            <a:srgbClr val="000000"/>
                          </a:solidFill>
                          <a:effectLst/>
                          <a:latin typeface="Arial" charset="0"/>
                          <a:cs typeface="Times New Roman" pitchFamily="18" charset="0"/>
                        </a:rPr>
                        <a:t>53.7 </a:t>
                      </a:r>
                      <a:endParaRPr kumimoji="0" lang="en-CA" sz="1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1800" b="0" i="0" u="none" strike="noStrike" cap="none" normalizeH="0" baseline="0" smtClean="0">
                          <a:ln>
                            <a:noFill/>
                          </a:ln>
                          <a:solidFill>
                            <a:srgbClr val="000000"/>
                          </a:solidFill>
                          <a:effectLst/>
                          <a:latin typeface="Arial" charset="0"/>
                          <a:cs typeface="Times New Roman" pitchFamily="18" charset="0"/>
                        </a:rPr>
                        <a:t>156.1 </a:t>
                      </a:r>
                      <a:endParaRPr kumimoji="0" lang="en-CA" sz="1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1800" b="0" i="0" u="none" strike="noStrike" cap="none" normalizeH="0" baseline="0" smtClean="0">
                          <a:ln>
                            <a:noFill/>
                          </a:ln>
                          <a:solidFill>
                            <a:srgbClr val="000000"/>
                          </a:solidFill>
                          <a:effectLst/>
                          <a:latin typeface="Arial" charset="0"/>
                          <a:cs typeface="Times New Roman" pitchFamily="18" charset="0"/>
                        </a:rPr>
                        <a:t>430.7 </a:t>
                      </a:r>
                      <a:endParaRPr kumimoji="0" lang="en-CA" sz="1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r>
              <a:tr h="3381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sz="1200" b="0" i="0" u="none" strike="noStrike" cap="none" normalizeH="0" baseline="0" smtClean="0">
                          <a:ln>
                            <a:noFill/>
                          </a:ln>
                          <a:solidFill>
                            <a:srgbClr val="000000"/>
                          </a:solidFill>
                          <a:effectLst/>
                          <a:latin typeface="Arial" charset="0"/>
                          <a:cs typeface="Times New Roman" pitchFamily="18" charset="0"/>
                        </a:rPr>
                        <a:t>Alberta </a:t>
                      </a:r>
                      <a:endParaRPr kumimoji="0" lang="en-CA"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1800" b="0" i="0" u="none" strike="noStrike" cap="none" normalizeH="0" baseline="0" smtClean="0">
                          <a:ln>
                            <a:noFill/>
                          </a:ln>
                          <a:solidFill>
                            <a:srgbClr val="000000"/>
                          </a:solidFill>
                          <a:effectLst/>
                          <a:latin typeface="Arial" charset="0"/>
                          <a:cs typeface="Times New Roman" pitchFamily="18" charset="0"/>
                        </a:rPr>
                        <a:t>0.5 </a:t>
                      </a:r>
                      <a:endParaRPr kumimoji="0" lang="en-CA" sz="1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1800" b="0" i="0" u="none" strike="noStrike" cap="none" normalizeH="0" baseline="0" smtClean="0">
                          <a:ln>
                            <a:noFill/>
                          </a:ln>
                          <a:solidFill>
                            <a:srgbClr val="000000"/>
                          </a:solidFill>
                          <a:effectLst/>
                          <a:latin typeface="Arial" charset="0"/>
                          <a:cs typeface="Times New Roman" pitchFamily="18" charset="0"/>
                        </a:rPr>
                        <a:t>- </a:t>
                      </a:r>
                      <a:endParaRPr kumimoji="0" lang="en-CA" sz="1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1800" b="0" i="0" u="none" strike="noStrike" cap="none" normalizeH="0" baseline="0" smtClean="0">
                          <a:ln>
                            <a:noFill/>
                          </a:ln>
                          <a:solidFill>
                            <a:srgbClr val="000000"/>
                          </a:solidFill>
                          <a:effectLst/>
                          <a:latin typeface="Arial" charset="0"/>
                          <a:cs typeface="Times New Roman" pitchFamily="18" charset="0"/>
                        </a:rPr>
                        <a:t>3.8 </a:t>
                      </a:r>
                      <a:endParaRPr kumimoji="0" lang="en-CA" sz="1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1800" b="0" i="0" u="none" strike="noStrike" cap="none" normalizeH="0" baseline="0" smtClean="0">
                          <a:ln>
                            <a:noFill/>
                          </a:ln>
                          <a:solidFill>
                            <a:srgbClr val="000000"/>
                          </a:solidFill>
                          <a:effectLst/>
                          <a:latin typeface="Arial" charset="0"/>
                          <a:cs typeface="Times New Roman" pitchFamily="18" charset="0"/>
                        </a:rPr>
                        <a:t>8.0 </a:t>
                      </a:r>
                      <a:endParaRPr kumimoji="0" lang="en-CA" sz="1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1800" b="0" i="0" u="none" strike="noStrike" cap="none" normalizeH="0" baseline="0" smtClean="0">
                          <a:ln>
                            <a:noFill/>
                          </a:ln>
                          <a:solidFill>
                            <a:srgbClr val="000000"/>
                          </a:solidFill>
                          <a:effectLst/>
                          <a:latin typeface="Arial" charset="0"/>
                          <a:cs typeface="Times New Roman" pitchFamily="18" charset="0"/>
                        </a:rPr>
                        <a:t>8.5 </a:t>
                      </a:r>
                      <a:endParaRPr kumimoji="0" lang="en-CA" sz="1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1800" b="0" i="0" u="none" strike="noStrike" cap="none" normalizeH="0" baseline="0" smtClean="0">
                          <a:ln>
                            <a:noFill/>
                          </a:ln>
                          <a:solidFill>
                            <a:srgbClr val="000000"/>
                          </a:solidFill>
                          <a:effectLst/>
                          <a:latin typeface="Arial" charset="0"/>
                          <a:cs typeface="Times New Roman" pitchFamily="18" charset="0"/>
                        </a:rPr>
                        <a:t>20.8 </a:t>
                      </a:r>
                      <a:endParaRPr kumimoji="0" lang="en-CA" sz="1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r>
              <a:tr h="3381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sz="1200" b="0" i="0" u="none" strike="noStrike" cap="none" normalizeH="0" baseline="0" smtClean="0">
                          <a:ln>
                            <a:noFill/>
                          </a:ln>
                          <a:solidFill>
                            <a:srgbClr val="000000"/>
                          </a:solidFill>
                          <a:effectLst/>
                          <a:latin typeface="Arial" charset="0"/>
                          <a:cs typeface="Times New Roman" pitchFamily="18" charset="0"/>
                        </a:rPr>
                        <a:t>British Columbia </a:t>
                      </a:r>
                      <a:endParaRPr kumimoji="0" lang="en-CA"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1800" b="0" i="0" u="none" strike="noStrike" cap="none" normalizeH="0" baseline="0" smtClean="0">
                          <a:ln>
                            <a:noFill/>
                          </a:ln>
                          <a:solidFill>
                            <a:srgbClr val="000000"/>
                          </a:solidFill>
                          <a:effectLst/>
                          <a:latin typeface="Arial" charset="0"/>
                          <a:cs typeface="Times New Roman" pitchFamily="18" charset="0"/>
                        </a:rPr>
                        <a:t>167.4 </a:t>
                      </a:r>
                      <a:endParaRPr kumimoji="0" lang="en-CA" sz="1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1800" b="0" i="0" u="none" strike="noStrike" cap="none" normalizeH="0" baseline="0" smtClean="0">
                          <a:ln>
                            <a:noFill/>
                          </a:ln>
                          <a:solidFill>
                            <a:srgbClr val="000000"/>
                          </a:solidFill>
                          <a:effectLst/>
                          <a:latin typeface="Arial" charset="0"/>
                          <a:cs typeface="Times New Roman" pitchFamily="18" charset="0"/>
                        </a:rPr>
                        <a:t>146.4 </a:t>
                      </a:r>
                      <a:endParaRPr kumimoji="0" lang="en-CA" sz="1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1800" b="0" i="0" u="none" strike="noStrike" cap="none" normalizeH="0" baseline="0" smtClean="0">
                          <a:ln>
                            <a:noFill/>
                          </a:ln>
                          <a:solidFill>
                            <a:srgbClr val="000000"/>
                          </a:solidFill>
                          <a:effectLst/>
                          <a:latin typeface="Arial" charset="0"/>
                          <a:cs typeface="Times New Roman" pitchFamily="18" charset="0"/>
                        </a:rPr>
                        <a:t>0.7 </a:t>
                      </a:r>
                      <a:endParaRPr kumimoji="0" lang="en-CA" sz="1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1800" b="0" i="0" u="none" strike="noStrike" cap="none" normalizeH="0" baseline="0" smtClean="0">
                          <a:ln>
                            <a:noFill/>
                          </a:ln>
                          <a:solidFill>
                            <a:srgbClr val="000000"/>
                          </a:solidFill>
                          <a:effectLst/>
                          <a:latin typeface="Arial" charset="0"/>
                          <a:cs typeface="Times New Roman" pitchFamily="18" charset="0"/>
                        </a:rPr>
                        <a:t>0.5 </a:t>
                      </a:r>
                      <a:endParaRPr kumimoji="0" lang="en-CA" sz="1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1800" b="0" i="0" u="none" strike="noStrike" cap="none" normalizeH="0" baseline="0" smtClean="0">
                          <a:ln>
                            <a:noFill/>
                          </a:ln>
                          <a:solidFill>
                            <a:srgbClr val="000000"/>
                          </a:solidFill>
                          <a:effectLst/>
                          <a:latin typeface="Arial" charset="0"/>
                          <a:cs typeface="Times New Roman" pitchFamily="18" charset="0"/>
                        </a:rPr>
                        <a:t>120.5 </a:t>
                      </a:r>
                      <a:endParaRPr kumimoji="0" lang="en-CA" sz="1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1800" b="0" i="0" u="none" strike="noStrike" cap="none" normalizeH="0" baseline="0" smtClean="0">
                          <a:ln>
                            <a:noFill/>
                          </a:ln>
                          <a:solidFill>
                            <a:srgbClr val="000000"/>
                          </a:solidFill>
                          <a:effectLst/>
                          <a:latin typeface="Arial" charset="0"/>
                          <a:cs typeface="Times New Roman" pitchFamily="18" charset="0"/>
                        </a:rPr>
                        <a:t>435.4 </a:t>
                      </a:r>
                      <a:endParaRPr kumimoji="0" lang="en-CA" sz="1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r>
              <a:tr h="3381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sz="1200" b="0" i="0" u="none" strike="noStrike" cap="none" normalizeH="0" baseline="0" smtClean="0">
                          <a:ln>
                            <a:noFill/>
                          </a:ln>
                          <a:solidFill>
                            <a:srgbClr val="000000"/>
                          </a:solidFill>
                          <a:effectLst/>
                          <a:latin typeface="Arial" charset="0"/>
                          <a:cs typeface="Times New Roman" pitchFamily="18" charset="0"/>
                        </a:rPr>
                        <a:t>Yukon </a:t>
                      </a:r>
                      <a:endParaRPr kumimoji="0" lang="en-CA"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1800" b="0" i="0" u="none" strike="noStrike" cap="none" normalizeH="0" baseline="0" smtClean="0">
                          <a:ln>
                            <a:noFill/>
                          </a:ln>
                          <a:solidFill>
                            <a:srgbClr val="000000"/>
                          </a:solidFill>
                          <a:effectLst/>
                          <a:latin typeface="Arial" charset="0"/>
                          <a:cs typeface="Times New Roman" pitchFamily="18" charset="0"/>
                        </a:rPr>
                        <a:t>45.5 </a:t>
                      </a:r>
                      <a:endParaRPr kumimoji="0" lang="en-CA" sz="1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1800" b="0" i="0" u="none" strike="noStrike" cap="none" normalizeH="0" baseline="0" smtClean="0">
                          <a:ln>
                            <a:noFill/>
                          </a:ln>
                          <a:solidFill>
                            <a:srgbClr val="000000"/>
                          </a:solidFill>
                          <a:effectLst/>
                          <a:latin typeface="Arial" charset="0"/>
                          <a:cs typeface="Times New Roman" pitchFamily="18" charset="0"/>
                        </a:rPr>
                        <a:t>70.8 </a:t>
                      </a:r>
                      <a:endParaRPr kumimoji="0" lang="en-CA" sz="1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1800" b="0" i="0" u="none" strike="noStrike" cap="none" normalizeH="0" baseline="0" smtClean="0">
                          <a:ln>
                            <a:noFill/>
                          </a:ln>
                          <a:solidFill>
                            <a:srgbClr val="000000"/>
                          </a:solidFill>
                          <a:effectLst/>
                          <a:latin typeface="Arial" charset="0"/>
                          <a:cs typeface="Times New Roman" pitchFamily="18" charset="0"/>
                        </a:rPr>
                        <a:t>2.7 </a:t>
                      </a:r>
                      <a:endParaRPr kumimoji="0" lang="en-CA" sz="1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1800" b="0" i="0" u="none" strike="noStrike" cap="none" normalizeH="0" baseline="0" smtClean="0">
                          <a:ln>
                            <a:noFill/>
                          </a:ln>
                          <a:solidFill>
                            <a:srgbClr val="000000"/>
                          </a:solidFill>
                          <a:effectLst/>
                          <a:latin typeface="Arial" charset="0"/>
                          <a:cs typeface="Times New Roman" pitchFamily="18" charset="0"/>
                        </a:rPr>
                        <a:t>- </a:t>
                      </a:r>
                      <a:endParaRPr kumimoji="0" lang="en-CA" sz="1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1800" b="0" i="0" u="none" strike="noStrike" cap="none" normalizeH="0" baseline="0" smtClean="0">
                          <a:ln>
                            <a:noFill/>
                          </a:ln>
                          <a:solidFill>
                            <a:srgbClr val="000000"/>
                          </a:solidFill>
                          <a:effectLst/>
                          <a:latin typeface="Arial" charset="0"/>
                          <a:cs typeface="Times New Roman" pitchFamily="18" charset="0"/>
                        </a:rPr>
                        <a:t>14.9 </a:t>
                      </a:r>
                      <a:endParaRPr kumimoji="0" lang="en-CA" sz="1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1800" b="0" i="0" u="none" strike="noStrike" cap="none" normalizeH="0" baseline="0" smtClean="0">
                          <a:ln>
                            <a:noFill/>
                          </a:ln>
                          <a:solidFill>
                            <a:srgbClr val="000000"/>
                          </a:solidFill>
                          <a:effectLst/>
                          <a:latin typeface="Arial" charset="0"/>
                          <a:cs typeface="Times New Roman" pitchFamily="18" charset="0"/>
                        </a:rPr>
                        <a:t>134.0 </a:t>
                      </a:r>
                      <a:endParaRPr kumimoji="0" lang="en-CA" sz="1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r>
              <a:tr h="63500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sz="1200" b="0" i="0" u="none" strike="noStrike" cap="none" normalizeH="0" baseline="0" smtClean="0">
                          <a:ln>
                            <a:noFill/>
                          </a:ln>
                          <a:solidFill>
                            <a:srgbClr val="000000"/>
                          </a:solidFill>
                          <a:effectLst/>
                          <a:latin typeface="Arial" charset="0"/>
                          <a:cs typeface="Times New Roman" pitchFamily="18" charset="0"/>
                        </a:rPr>
                        <a:t>Northwest Territories </a:t>
                      </a:r>
                      <a:endParaRPr kumimoji="0" lang="en-CA"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1800" b="0" i="0" u="none" strike="noStrike" cap="none" normalizeH="0" baseline="0" smtClean="0">
                          <a:ln>
                            <a:noFill/>
                          </a:ln>
                          <a:solidFill>
                            <a:srgbClr val="000000"/>
                          </a:solidFill>
                          <a:effectLst/>
                          <a:latin typeface="Arial" charset="0"/>
                          <a:cs typeface="Times New Roman" pitchFamily="18" charset="0"/>
                        </a:rPr>
                        <a:t>17.0 </a:t>
                      </a:r>
                      <a:endParaRPr kumimoji="0" lang="en-CA" sz="1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1800" b="0" i="0" u="none" strike="noStrike" cap="none" normalizeH="0" baseline="0" smtClean="0">
                          <a:ln>
                            <a:noFill/>
                          </a:ln>
                          <a:solidFill>
                            <a:srgbClr val="000000"/>
                          </a:solidFill>
                          <a:effectLst/>
                          <a:latin typeface="Arial" charset="0"/>
                          <a:cs typeface="Times New Roman" pitchFamily="18" charset="0"/>
                        </a:rPr>
                        <a:t>19.3 </a:t>
                      </a:r>
                      <a:endParaRPr kumimoji="0" lang="en-CA" sz="1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1800" b="0" i="0" u="none" strike="noStrike" cap="none" normalizeH="0" baseline="0" smtClean="0">
                          <a:ln>
                            <a:noFill/>
                          </a:ln>
                          <a:solidFill>
                            <a:srgbClr val="000000"/>
                          </a:solidFill>
                          <a:effectLst/>
                          <a:latin typeface="Arial" charset="0"/>
                          <a:cs typeface="Times New Roman" pitchFamily="18" charset="0"/>
                        </a:rPr>
                        <a:t>3.6 </a:t>
                      </a:r>
                      <a:endParaRPr kumimoji="0" lang="en-CA" sz="1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1800" b="0" i="0" u="none" strike="noStrike" cap="none" normalizeH="0" baseline="0" smtClean="0">
                          <a:ln>
                            <a:noFill/>
                          </a:ln>
                          <a:solidFill>
                            <a:srgbClr val="000000"/>
                          </a:solidFill>
                          <a:effectLst/>
                          <a:latin typeface="Arial" charset="0"/>
                          <a:cs typeface="Times New Roman" pitchFamily="18" charset="0"/>
                        </a:rPr>
                        <a:t>93.1 </a:t>
                      </a:r>
                      <a:endParaRPr kumimoji="0" lang="en-CA" sz="1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1800" b="0" i="0" u="none" strike="noStrike" cap="none" normalizeH="0" baseline="0" smtClean="0">
                          <a:ln>
                            <a:noFill/>
                          </a:ln>
                          <a:solidFill>
                            <a:srgbClr val="000000"/>
                          </a:solidFill>
                          <a:effectLst/>
                          <a:latin typeface="Arial" charset="0"/>
                          <a:cs typeface="Times New Roman" pitchFamily="18" charset="0"/>
                        </a:rPr>
                        <a:t>14.7 </a:t>
                      </a:r>
                      <a:endParaRPr kumimoji="0" lang="en-CA" sz="1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1800" b="0" i="0" u="none" strike="noStrike" cap="none" normalizeH="0" baseline="0" smtClean="0">
                          <a:ln>
                            <a:noFill/>
                          </a:ln>
                          <a:solidFill>
                            <a:srgbClr val="000000"/>
                          </a:solidFill>
                          <a:effectLst/>
                          <a:latin typeface="Arial" charset="0"/>
                          <a:cs typeface="Times New Roman" pitchFamily="18" charset="0"/>
                        </a:rPr>
                        <a:t>147.7 </a:t>
                      </a:r>
                      <a:endParaRPr kumimoji="0" lang="en-CA" sz="1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r>
              <a:tr h="3381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sz="1200" b="0" i="0" u="none" strike="noStrike" cap="none" normalizeH="0" baseline="0" smtClean="0">
                          <a:ln>
                            <a:noFill/>
                          </a:ln>
                          <a:solidFill>
                            <a:srgbClr val="000000"/>
                          </a:solidFill>
                          <a:effectLst/>
                          <a:latin typeface="Arial" charset="0"/>
                          <a:cs typeface="Times New Roman" pitchFamily="18" charset="0"/>
                        </a:rPr>
                        <a:t>Nunavut </a:t>
                      </a:r>
                      <a:endParaRPr kumimoji="0" lang="en-CA"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1800" b="0" i="0" u="none" strike="noStrike" cap="none" normalizeH="0" baseline="0" smtClean="0">
                          <a:ln>
                            <a:noFill/>
                          </a:ln>
                          <a:solidFill>
                            <a:srgbClr val="000000"/>
                          </a:solidFill>
                          <a:effectLst/>
                          <a:latin typeface="Arial" charset="0"/>
                          <a:cs typeface="Times New Roman" pitchFamily="18" charset="0"/>
                        </a:rPr>
                        <a:t>41.5 </a:t>
                      </a:r>
                      <a:endParaRPr kumimoji="0" lang="en-CA" sz="1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1800" b="0" i="0" u="none" strike="noStrike" cap="none" normalizeH="0" baseline="0" smtClean="0">
                          <a:ln>
                            <a:noFill/>
                          </a:ln>
                          <a:solidFill>
                            <a:srgbClr val="000000"/>
                          </a:solidFill>
                          <a:effectLst/>
                          <a:latin typeface="Arial" charset="0"/>
                          <a:cs typeface="Times New Roman" pitchFamily="18" charset="0"/>
                        </a:rPr>
                        <a:t>136.8 </a:t>
                      </a:r>
                      <a:endParaRPr kumimoji="0" lang="en-CA" sz="1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1800" b="0" i="0" u="none" strike="noStrike" cap="none" normalizeH="0" baseline="0" smtClean="0">
                          <a:ln>
                            <a:noFill/>
                          </a:ln>
                          <a:solidFill>
                            <a:srgbClr val="000000"/>
                          </a:solidFill>
                          <a:effectLst/>
                          <a:latin typeface="Arial" charset="0"/>
                          <a:cs typeface="Times New Roman" pitchFamily="18" charset="0"/>
                        </a:rPr>
                        <a:t>43.3 </a:t>
                      </a:r>
                      <a:endParaRPr kumimoji="0" lang="en-CA" sz="1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1800" b="0" i="0" u="none" strike="noStrike" cap="none" normalizeH="0" baseline="0" smtClean="0">
                          <a:ln>
                            <a:noFill/>
                          </a:ln>
                          <a:solidFill>
                            <a:srgbClr val="000000"/>
                          </a:solidFill>
                          <a:effectLst/>
                          <a:latin typeface="Arial" charset="0"/>
                          <a:cs typeface="Times New Roman" pitchFamily="18" charset="0"/>
                        </a:rPr>
                        <a:t>33.9 </a:t>
                      </a:r>
                      <a:endParaRPr kumimoji="0" lang="en-CA" sz="1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1800" b="0" i="0" u="none" strike="noStrike" cap="none" normalizeH="0" baseline="0" smtClean="0">
                          <a:ln>
                            <a:noFill/>
                          </a:ln>
                          <a:solidFill>
                            <a:srgbClr val="000000"/>
                          </a:solidFill>
                          <a:effectLst/>
                          <a:latin typeface="Arial" charset="0"/>
                          <a:cs typeface="Times New Roman" pitchFamily="18" charset="0"/>
                        </a:rPr>
                        <a:t>177.0 </a:t>
                      </a:r>
                      <a:endParaRPr kumimoji="0" lang="en-CA" sz="1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1800" b="0" i="0" u="none" strike="noStrike" cap="none" normalizeH="0" baseline="0" smtClean="0">
                          <a:ln>
                            <a:noFill/>
                          </a:ln>
                          <a:solidFill>
                            <a:srgbClr val="000000"/>
                          </a:solidFill>
                          <a:effectLst/>
                          <a:latin typeface="Arial" charset="0"/>
                          <a:cs typeface="Times New Roman" pitchFamily="18" charset="0"/>
                        </a:rPr>
                        <a:t>432.6 </a:t>
                      </a:r>
                      <a:endParaRPr kumimoji="0" lang="en-CA" sz="1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r>
              <a:tr h="3381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sz="1200" b="0" i="0" u="none" strike="noStrike" cap="none" normalizeH="0" baseline="0" smtClean="0">
                          <a:ln>
                            <a:noFill/>
                          </a:ln>
                          <a:solidFill>
                            <a:srgbClr val="000000"/>
                          </a:solidFill>
                          <a:effectLst/>
                          <a:latin typeface="Arial" charset="0"/>
                          <a:cs typeface="Times New Roman" pitchFamily="18" charset="0"/>
                        </a:rPr>
                        <a:t>Total </a:t>
                      </a:r>
                      <a:endParaRPr kumimoji="0" lang="en-CA"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1800" b="0" i="0" u="none" strike="noStrike" cap="none" normalizeH="0" baseline="0" smtClean="0">
                          <a:ln>
                            <a:noFill/>
                          </a:ln>
                          <a:solidFill>
                            <a:srgbClr val="000000"/>
                          </a:solidFill>
                          <a:effectLst/>
                          <a:latin typeface="Arial" charset="0"/>
                          <a:cs typeface="Times New Roman" pitchFamily="18" charset="0"/>
                        </a:rPr>
                        <a:t>842.1 </a:t>
                      </a:r>
                      <a:endParaRPr kumimoji="0" lang="en-CA" sz="1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1800" b="0" i="0" u="none" strike="noStrike" cap="none" normalizeH="0" baseline="0" smtClean="0">
                          <a:ln>
                            <a:noFill/>
                          </a:ln>
                          <a:solidFill>
                            <a:srgbClr val="000000"/>
                          </a:solidFill>
                          <a:effectLst/>
                          <a:latin typeface="Arial" charset="0"/>
                          <a:cs typeface="Times New Roman" pitchFamily="18" charset="0"/>
                        </a:rPr>
                        <a:t>1 161.4 </a:t>
                      </a:r>
                      <a:endParaRPr kumimoji="0" lang="en-CA" sz="1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1800" b="0" i="0" u="none" strike="noStrike" cap="none" normalizeH="0" baseline="0" smtClean="0">
                          <a:ln>
                            <a:noFill/>
                          </a:ln>
                          <a:solidFill>
                            <a:srgbClr val="000000"/>
                          </a:solidFill>
                          <a:effectLst/>
                          <a:latin typeface="Arial" charset="0"/>
                          <a:cs typeface="Times New Roman" pitchFamily="18" charset="0"/>
                        </a:rPr>
                        <a:t>409.0 </a:t>
                      </a:r>
                      <a:endParaRPr kumimoji="0" lang="en-CA" sz="1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1800" b="0" i="0" u="none" strike="noStrike" cap="none" normalizeH="0" baseline="0" smtClean="0">
                          <a:ln>
                            <a:noFill/>
                          </a:ln>
                          <a:solidFill>
                            <a:srgbClr val="000000"/>
                          </a:solidFill>
                          <a:effectLst/>
                          <a:latin typeface="Arial" charset="0"/>
                          <a:cs typeface="Times New Roman" pitchFamily="18" charset="0"/>
                        </a:rPr>
                        <a:t>221.6 </a:t>
                      </a:r>
                      <a:endParaRPr kumimoji="0" lang="en-CA" sz="1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1800" b="0" i="0" u="none" strike="noStrike" cap="none" normalizeH="0" baseline="0" smtClean="0">
                          <a:ln>
                            <a:noFill/>
                          </a:ln>
                          <a:solidFill>
                            <a:srgbClr val="000000"/>
                          </a:solidFill>
                          <a:effectLst/>
                          <a:latin typeface="Arial" charset="0"/>
                          <a:cs typeface="Times New Roman" pitchFamily="18" charset="0"/>
                        </a:rPr>
                        <a:t>645.2 </a:t>
                      </a:r>
                      <a:endParaRPr kumimoji="0" lang="en-CA" sz="1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1800" b="0" i="0" u="none" strike="noStrike" cap="none" normalizeH="0" baseline="0" smtClean="0">
                          <a:ln>
                            <a:noFill/>
                          </a:ln>
                          <a:solidFill>
                            <a:srgbClr val="000000"/>
                          </a:solidFill>
                          <a:effectLst/>
                          <a:latin typeface="Arial" charset="0"/>
                          <a:cs typeface="Times New Roman" pitchFamily="18" charset="0"/>
                        </a:rPr>
                        <a:t>3 279.5 </a:t>
                      </a:r>
                      <a:endParaRPr kumimoji="0" lang="en-CA" sz="1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1595" marR="9525" marT="9525" marB="9525"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rgbClr val="FFFFFF"/>
                    </a:solidFill>
                  </a:tcPr>
                </a:tc>
              </a:tr>
            </a:tbl>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p:txBody>
          <a:bodyPr/>
          <a:lstStyle/>
          <a:p>
            <a:pPr fontAlgn="auto">
              <a:spcAft>
                <a:spcPts val="0"/>
              </a:spcAft>
              <a:defRPr/>
            </a:pPr>
            <a:r>
              <a:rPr lang="en-CA" smtClean="0"/>
              <a:t>Capitol Expenditures Comparative</a:t>
            </a:r>
          </a:p>
        </p:txBody>
      </p:sp>
      <p:pic>
        <p:nvPicPr>
          <p:cNvPr id="24579" name="Content Placeholder 3" descr="01-camiao.jpg"/>
          <p:cNvPicPr>
            <a:picLocks noGrp="1"/>
          </p:cNvPicPr>
          <p:nvPr>
            <p:ph idx="1"/>
          </p:nvPr>
        </p:nvPicPr>
        <p:blipFill>
          <a:blip r:embed="rId3" cstate="print"/>
          <a:srcRect/>
          <a:stretch>
            <a:fillRect/>
          </a:stretch>
        </p:blipFill>
        <p:spPr>
          <a:xfrm>
            <a:off x="179388" y="1773238"/>
            <a:ext cx="8640762" cy="2303462"/>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p:txBody>
          <a:bodyPr/>
          <a:lstStyle/>
          <a:p>
            <a:pPr fontAlgn="auto">
              <a:spcAft>
                <a:spcPts val="0"/>
              </a:spcAft>
              <a:defRPr/>
            </a:pPr>
            <a:endParaRPr lang="en-CA" smtClean="0"/>
          </a:p>
        </p:txBody>
      </p:sp>
      <p:sp>
        <p:nvSpPr>
          <p:cNvPr id="25603" name="Content Placeholder 2"/>
          <p:cNvSpPr>
            <a:spLocks noGrp="1"/>
          </p:cNvSpPr>
          <p:nvPr>
            <p:ph idx="1"/>
          </p:nvPr>
        </p:nvSpPr>
        <p:spPr/>
        <p:txBody>
          <a:bodyPr/>
          <a:lstStyle/>
          <a:p>
            <a:endParaRPr lang="en-CA" smtClean="0"/>
          </a:p>
        </p:txBody>
      </p:sp>
      <p:pic>
        <p:nvPicPr>
          <p:cNvPr id="25604" name="Picture 2"/>
          <p:cNvPicPr>
            <a:picLocks noChangeAspect="1" noChangeArrowheads="1"/>
          </p:cNvPicPr>
          <p:nvPr/>
        </p:nvPicPr>
        <p:blipFill>
          <a:blip r:embed="rId3" cstate="print"/>
          <a:srcRect/>
          <a:stretch>
            <a:fillRect/>
          </a:stretch>
        </p:blipFill>
        <p:spPr bwMode="auto">
          <a:xfrm>
            <a:off x="827088" y="404813"/>
            <a:ext cx="7921625" cy="6453187"/>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p:txBody>
          <a:bodyPr/>
          <a:lstStyle/>
          <a:p>
            <a:pPr fontAlgn="auto">
              <a:spcAft>
                <a:spcPts val="0"/>
              </a:spcAft>
              <a:defRPr/>
            </a:pPr>
            <a:r>
              <a:rPr lang="en-CA" smtClean="0"/>
              <a:t>Consolidation Trend</a:t>
            </a:r>
          </a:p>
        </p:txBody>
      </p:sp>
      <p:sp>
        <p:nvSpPr>
          <p:cNvPr id="26627" name="Content Placeholder 2"/>
          <p:cNvSpPr>
            <a:spLocks noGrp="1"/>
          </p:cNvSpPr>
          <p:nvPr>
            <p:ph idx="1"/>
          </p:nvPr>
        </p:nvSpPr>
        <p:spPr/>
        <p:txBody>
          <a:bodyPr/>
          <a:lstStyle/>
          <a:p>
            <a:endParaRPr lang="en-CA" smtClean="0"/>
          </a:p>
        </p:txBody>
      </p:sp>
      <p:pic>
        <p:nvPicPr>
          <p:cNvPr id="26628" name="Picture 3"/>
          <p:cNvPicPr>
            <a:picLocks noChangeAspect="1" noChangeArrowheads="1"/>
          </p:cNvPicPr>
          <p:nvPr/>
        </p:nvPicPr>
        <p:blipFill>
          <a:blip r:embed="rId3" cstate="print"/>
          <a:srcRect/>
          <a:stretch>
            <a:fillRect/>
          </a:stretch>
        </p:blipFill>
        <p:spPr bwMode="auto">
          <a:xfrm>
            <a:off x="250825" y="1844675"/>
            <a:ext cx="8569325" cy="3744913"/>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p:txBody>
          <a:bodyPr/>
          <a:lstStyle/>
          <a:p>
            <a:pPr fontAlgn="auto">
              <a:spcAft>
                <a:spcPts val="0"/>
              </a:spcAft>
              <a:defRPr/>
            </a:pPr>
            <a:endParaRPr lang="en-CA" smtClean="0"/>
          </a:p>
        </p:txBody>
      </p:sp>
      <p:pic>
        <p:nvPicPr>
          <p:cNvPr id="27651" name="Picture 2"/>
          <p:cNvPicPr>
            <a:picLocks noGrp="1" noChangeAspect="1" noChangeArrowheads="1"/>
          </p:cNvPicPr>
          <p:nvPr>
            <p:ph idx="1"/>
          </p:nvPr>
        </p:nvPicPr>
        <p:blipFill>
          <a:blip r:embed="rId3" cstate="print"/>
          <a:srcRect/>
          <a:stretch>
            <a:fillRect/>
          </a:stretch>
        </p:blipFill>
        <p:spPr>
          <a:xfrm>
            <a:off x="755650" y="549275"/>
            <a:ext cx="7669213" cy="5616575"/>
          </a:xfr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p:txBody>
          <a:bodyPr/>
          <a:lstStyle/>
          <a:p>
            <a:pPr fontAlgn="auto">
              <a:spcAft>
                <a:spcPts val="0"/>
              </a:spcAft>
              <a:defRPr/>
            </a:pPr>
            <a:r>
              <a:rPr lang="en-CA" smtClean="0"/>
              <a:t>Copper</a:t>
            </a:r>
          </a:p>
        </p:txBody>
      </p:sp>
      <p:sp>
        <p:nvSpPr>
          <p:cNvPr id="28675" name="Content Placeholder 2"/>
          <p:cNvSpPr>
            <a:spLocks noGrp="1"/>
          </p:cNvSpPr>
          <p:nvPr>
            <p:ph idx="1"/>
          </p:nvPr>
        </p:nvSpPr>
        <p:spPr/>
        <p:txBody>
          <a:bodyPr/>
          <a:lstStyle/>
          <a:p>
            <a:endParaRPr lang="en-CA" smtClean="0"/>
          </a:p>
        </p:txBody>
      </p:sp>
      <p:pic>
        <p:nvPicPr>
          <p:cNvPr id="28676" name="Picture 3" descr="copper"/>
          <p:cNvPicPr>
            <a:picLocks noChangeAspect="1" noChangeArrowheads="1"/>
          </p:cNvPicPr>
          <p:nvPr/>
        </p:nvPicPr>
        <p:blipFill>
          <a:blip r:embed="rId3" cstate="print"/>
          <a:srcRect/>
          <a:stretch>
            <a:fillRect/>
          </a:stretch>
        </p:blipFill>
        <p:spPr bwMode="auto">
          <a:xfrm>
            <a:off x="2268538" y="1773238"/>
            <a:ext cx="5472112" cy="4248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p:txBody>
          <a:bodyPr/>
          <a:lstStyle/>
          <a:p>
            <a:pPr fontAlgn="auto">
              <a:spcAft>
                <a:spcPts val="0"/>
              </a:spcAft>
              <a:defRPr/>
            </a:pPr>
            <a:endParaRPr lang="en-CA" smtClean="0"/>
          </a:p>
        </p:txBody>
      </p:sp>
      <p:sp>
        <p:nvSpPr>
          <p:cNvPr id="29699" name="Content Placeholder 2"/>
          <p:cNvSpPr>
            <a:spLocks noGrp="1"/>
          </p:cNvSpPr>
          <p:nvPr>
            <p:ph idx="1"/>
          </p:nvPr>
        </p:nvSpPr>
        <p:spPr/>
        <p:txBody>
          <a:bodyPr/>
          <a:lstStyle/>
          <a:p>
            <a:endParaRPr lang="en-CA" smtClean="0"/>
          </a:p>
          <a:p>
            <a:endParaRPr lang="en-CA" smtClean="0"/>
          </a:p>
          <a:p>
            <a:endParaRPr lang="en-CA" smtClean="0"/>
          </a:p>
          <a:p>
            <a:endParaRPr lang="en-CA" smtClean="0"/>
          </a:p>
          <a:p>
            <a:endParaRPr lang="en-CA" smtClean="0"/>
          </a:p>
          <a:p>
            <a:endParaRPr lang="en-CA" smtClean="0"/>
          </a:p>
          <a:p>
            <a:endParaRPr lang="en-CA" sz="2000" smtClean="0"/>
          </a:p>
          <a:p>
            <a:endParaRPr lang="en-CA" sz="2000" smtClean="0"/>
          </a:p>
          <a:p>
            <a:endParaRPr lang="en-CA" sz="2000" smtClean="0"/>
          </a:p>
          <a:p>
            <a:endParaRPr lang="en-CA" sz="2000" smtClean="0"/>
          </a:p>
          <a:p>
            <a:r>
              <a:rPr lang="en-CA" sz="2000" smtClean="0"/>
              <a:t>Escondida mine- worlds largest producing copper mine (BHP) </a:t>
            </a:r>
          </a:p>
          <a:p>
            <a:endParaRPr lang="en-CA" smtClean="0"/>
          </a:p>
        </p:txBody>
      </p:sp>
      <p:pic>
        <p:nvPicPr>
          <p:cNvPr id="29700" name="Picture 3" descr="http://infranetlab.org/blog/wp-content/uploads/2010/03/Escondida_mine.jpg"/>
          <p:cNvPicPr>
            <a:picLocks noChangeAspect="1" noChangeArrowheads="1"/>
          </p:cNvPicPr>
          <p:nvPr/>
        </p:nvPicPr>
        <p:blipFill>
          <a:blip r:embed="rId3" cstate="print"/>
          <a:srcRect/>
          <a:stretch>
            <a:fillRect/>
          </a:stretch>
        </p:blipFill>
        <p:spPr bwMode="auto">
          <a:xfrm>
            <a:off x="1547813" y="692150"/>
            <a:ext cx="5943600" cy="4456113"/>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pPr fontAlgn="auto">
              <a:spcAft>
                <a:spcPts val="0"/>
              </a:spcAft>
              <a:defRPr/>
            </a:pPr>
            <a:r>
              <a:rPr lang="en-CA" smtClean="0"/>
              <a:t>Mountain Top Removal</a:t>
            </a:r>
          </a:p>
        </p:txBody>
      </p:sp>
      <p:sp>
        <p:nvSpPr>
          <p:cNvPr id="30723" name="Content Placeholder 2"/>
          <p:cNvSpPr>
            <a:spLocks noGrp="1"/>
          </p:cNvSpPr>
          <p:nvPr>
            <p:ph idx="1"/>
          </p:nvPr>
        </p:nvSpPr>
        <p:spPr/>
        <p:txBody>
          <a:bodyPr/>
          <a:lstStyle/>
          <a:p>
            <a:endParaRPr lang="en-CA" smtClean="0"/>
          </a:p>
        </p:txBody>
      </p:sp>
      <p:pic>
        <p:nvPicPr>
          <p:cNvPr id="30724" name="BLOGGER_PHOTO_ID_5457601142496506882" descr="http://3.bp.blogspot.com/_NHzp3JINhUc/S71LUtBFNAI/AAAAAAAAApQ/DnZb4eDUFAU/s320/Picture5.jpg">
            <a:hlinkClick r:id="rId3"/>
          </p:cNvPr>
          <p:cNvPicPr>
            <a:picLocks noChangeAspect="1" noChangeArrowheads="1"/>
          </p:cNvPicPr>
          <p:nvPr/>
        </p:nvPicPr>
        <p:blipFill>
          <a:blip r:embed="rId4" cstate="print"/>
          <a:srcRect/>
          <a:stretch>
            <a:fillRect/>
          </a:stretch>
        </p:blipFill>
        <p:spPr bwMode="auto">
          <a:xfrm>
            <a:off x="755650" y="1700213"/>
            <a:ext cx="7416800" cy="4321175"/>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p:txBody>
          <a:bodyPr/>
          <a:lstStyle/>
          <a:p>
            <a:pPr fontAlgn="auto">
              <a:spcAft>
                <a:spcPts val="0"/>
              </a:spcAft>
              <a:defRPr/>
            </a:pPr>
            <a:r>
              <a:rPr lang="en-CA" smtClean="0"/>
              <a:t>Copper Facts</a:t>
            </a:r>
          </a:p>
        </p:txBody>
      </p:sp>
      <p:sp>
        <p:nvSpPr>
          <p:cNvPr id="31747" name="Content Placeholder 2"/>
          <p:cNvSpPr>
            <a:spLocks noGrp="1"/>
          </p:cNvSpPr>
          <p:nvPr>
            <p:ph idx="1"/>
          </p:nvPr>
        </p:nvSpPr>
        <p:spPr/>
        <p:txBody>
          <a:bodyPr/>
          <a:lstStyle/>
          <a:p>
            <a:r>
              <a:rPr lang="en-CA" smtClean="0"/>
              <a:t>The concentration of copper in ores average 0.6%</a:t>
            </a:r>
          </a:p>
          <a:p>
            <a:r>
              <a:rPr lang="en-CA" smtClean="0"/>
              <a:t>95% of all copper ever mined and smelted has been extracted since 1900</a:t>
            </a:r>
          </a:p>
          <a:p>
            <a:r>
              <a:rPr lang="en-CA" smtClean="0"/>
              <a:t>The total amount of copper on Earth is vast (around 10</a:t>
            </a:r>
            <a:r>
              <a:rPr lang="en-CA" baseline="30000" smtClean="0"/>
              <a:t>14</a:t>
            </a:r>
            <a:r>
              <a:rPr lang="en-CA" smtClean="0"/>
              <a:t> tons just in the top kilometer of Earth's crust, or about 5 million years worth at the current rate of extraction)</a:t>
            </a:r>
          </a:p>
          <a:p>
            <a:r>
              <a:rPr lang="en-CA" smtClean="0"/>
              <a:t>Various estimates of existing copper reserves available for mining vary from 25 years to 60 years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p:txBody>
          <a:bodyPr/>
          <a:lstStyle/>
          <a:p>
            <a:pPr fontAlgn="auto">
              <a:spcAft>
                <a:spcPts val="0"/>
              </a:spcAft>
              <a:defRPr/>
            </a:pPr>
            <a:r>
              <a:rPr lang="en-CA" smtClean="0"/>
              <a:t>Copper Uses</a:t>
            </a:r>
          </a:p>
        </p:txBody>
      </p:sp>
      <p:sp>
        <p:nvSpPr>
          <p:cNvPr id="32771" name="Content Placeholder 2"/>
          <p:cNvSpPr>
            <a:spLocks noGrp="1"/>
          </p:cNvSpPr>
          <p:nvPr>
            <p:ph idx="1"/>
          </p:nvPr>
        </p:nvSpPr>
        <p:spPr/>
        <p:txBody>
          <a:bodyPr/>
          <a:lstStyle/>
          <a:p>
            <a:r>
              <a:rPr lang="en-CA" smtClean="0"/>
              <a:t>About 98% of all copper is used as the metal</a:t>
            </a:r>
          </a:p>
          <a:p>
            <a:r>
              <a:rPr lang="en-CA" smtClean="0"/>
              <a:t>It is widely used in piping for </a:t>
            </a:r>
            <a:r>
              <a:rPr lang="en-CA" u="sng" smtClean="0">
                <a:hlinkClick r:id="rId3"/>
              </a:rPr>
              <a:t>water</a:t>
            </a:r>
            <a:r>
              <a:rPr lang="en-CA" smtClean="0"/>
              <a:t> supplies</a:t>
            </a:r>
          </a:p>
          <a:p>
            <a:r>
              <a:rPr lang="en-CA" smtClean="0"/>
              <a:t>Copper is 100% </a:t>
            </a:r>
            <a:r>
              <a:rPr lang="en-CA" u="sng" smtClean="0">
                <a:hlinkClick r:id="rId4" tooltip="Recycling"/>
              </a:rPr>
              <a:t>recyclable</a:t>
            </a:r>
            <a:r>
              <a:rPr lang="en-CA" smtClean="0"/>
              <a:t> </a:t>
            </a:r>
          </a:p>
          <a:p>
            <a:r>
              <a:rPr lang="en-CA" smtClean="0"/>
              <a:t>80% of the copper ever mined is still in use today</a:t>
            </a:r>
          </a:p>
        </p:txBody>
      </p:sp>
      <p:pic>
        <p:nvPicPr>
          <p:cNvPr id="32772" name="ipfA6gJrp0Ts5ElhM:" descr="http://t1.gstatic.com/images?q=tbn:ANd9GcQuLxsigd7UrG7gxI27dS7xyNmz2VRYrHi0v50nv1vHTHimag20wbwexQ">
            <a:hlinkClick r:id="rId5"/>
          </p:cNvPr>
          <p:cNvPicPr>
            <a:picLocks noChangeAspect="1" noChangeArrowheads="1"/>
          </p:cNvPicPr>
          <p:nvPr/>
        </p:nvPicPr>
        <p:blipFill>
          <a:blip r:embed="rId6" cstate="print"/>
          <a:srcRect/>
          <a:stretch>
            <a:fillRect/>
          </a:stretch>
        </p:blipFill>
        <p:spPr bwMode="auto">
          <a:xfrm>
            <a:off x="5508625" y="4076700"/>
            <a:ext cx="3024188" cy="2447925"/>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pPr fontAlgn="auto">
              <a:spcAft>
                <a:spcPts val="0"/>
              </a:spcAft>
              <a:defRPr/>
            </a:pPr>
            <a:r>
              <a:rPr lang="en-CA" dirty="0" smtClean="0"/>
              <a:t>Companies</a:t>
            </a:r>
          </a:p>
        </p:txBody>
      </p:sp>
      <p:sp>
        <p:nvSpPr>
          <p:cNvPr id="15362" name="Content Placeholder 2"/>
          <p:cNvSpPr>
            <a:spLocks noGrp="1"/>
          </p:cNvSpPr>
          <p:nvPr>
            <p:ph idx="1"/>
          </p:nvPr>
        </p:nvSpPr>
        <p:spPr/>
        <p:txBody>
          <a:bodyPr rtlCol="0">
            <a:normAutofit/>
          </a:bodyPr>
          <a:lstStyle/>
          <a:p>
            <a:pPr fontAlgn="auto">
              <a:spcAft>
                <a:spcPts val="0"/>
              </a:spcAft>
              <a:defRPr/>
            </a:pPr>
            <a:endParaRPr lang="en-CA" dirty="0" smtClean="0">
              <a:solidFill>
                <a:schemeClr val="tx1">
                  <a:lumMod val="50000"/>
                  <a:lumOff val="50000"/>
                </a:schemeClr>
              </a:solidFill>
            </a:endParaRPr>
          </a:p>
          <a:p>
            <a:pPr fontAlgn="auto">
              <a:spcAft>
                <a:spcPts val="0"/>
              </a:spcAft>
              <a:defRPr/>
            </a:pPr>
            <a:endParaRPr lang="en-CA" dirty="0" smtClean="0">
              <a:solidFill>
                <a:schemeClr val="tx1">
                  <a:lumMod val="50000"/>
                  <a:lumOff val="50000"/>
                </a:schemeClr>
              </a:solidFill>
            </a:endParaRPr>
          </a:p>
          <a:p>
            <a:pPr lvl="1" algn="ctr" fontAlgn="auto">
              <a:spcAft>
                <a:spcPts val="0"/>
              </a:spcAft>
              <a:buFont typeface="Courier New" pitchFamily="49" charset="0"/>
              <a:buNone/>
              <a:defRPr/>
            </a:pPr>
            <a:r>
              <a:rPr lang="en-CA" sz="4000" b="1" dirty="0" err="1" smtClean="0">
                <a:solidFill>
                  <a:schemeClr val="tx1">
                    <a:lumMod val="85000"/>
                    <a:lumOff val="15000"/>
                  </a:schemeClr>
                </a:solidFill>
              </a:rPr>
              <a:t>Teck</a:t>
            </a:r>
            <a:r>
              <a:rPr lang="en-CA" sz="4000" b="1" dirty="0" smtClean="0">
                <a:solidFill>
                  <a:schemeClr val="tx1">
                    <a:lumMod val="85000"/>
                    <a:lumOff val="15000"/>
                  </a:schemeClr>
                </a:solidFill>
              </a:rPr>
              <a:t> Resources</a:t>
            </a:r>
          </a:p>
          <a:p>
            <a:pPr lvl="1" algn="ctr" fontAlgn="auto">
              <a:spcAft>
                <a:spcPts val="0"/>
              </a:spcAft>
              <a:buFont typeface="Courier New" pitchFamily="49" charset="0"/>
              <a:buNone/>
              <a:defRPr/>
            </a:pPr>
            <a:r>
              <a:rPr lang="en-CA" sz="4000" b="1" dirty="0" smtClean="0">
                <a:solidFill>
                  <a:schemeClr val="tx1">
                    <a:lumMod val="85000"/>
                    <a:lumOff val="15000"/>
                  </a:schemeClr>
                </a:solidFill>
              </a:rPr>
              <a:t>Goldcorp</a:t>
            </a:r>
          </a:p>
          <a:p>
            <a:pPr lvl="1" algn="ctr" fontAlgn="auto">
              <a:spcAft>
                <a:spcPts val="0"/>
              </a:spcAft>
              <a:buFont typeface="Courier New" pitchFamily="49" charset="0"/>
              <a:buNone/>
              <a:defRPr/>
            </a:pPr>
            <a:r>
              <a:rPr lang="en-CA" sz="4000" b="1" dirty="0" err="1" smtClean="0">
                <a:solidFill>
                  <a:schemeClr val="tx1">
                    <a:lumMod val="85000"/>
                    <a:lumOff val="15000"/>
                  </a:schemeClr>
                </a:solidFill>
              </a:rPr>
              <a:t>Cameco</a:t>
            </a:r>
            <a:endParaRPr lang="en-CA" sz="4000" b="1" dirty="0" smtClean="0">
              <a:solidFill>
                <a:schemeClr val="tx1">
                  <a:lumMod val="85000"/>
                  <a:lumOff val="15000"/>
                </a:schemeClr>
              </a:solidFill>
            </a:endParaRPr>
          </a:p>
          <a:p>
            <a:pPr fontAlgn="auto">
              <a:spcAft>
                <a:spcPts val="0"/>
              </a:spcAft>
              <a:defRPr/>
            </a:pPr>
            <a:endParaRPr lang="en-CA" dirty="0" smtClean="0">
              <a:solidFill>
                <a:schemeClr val="tx1">
                  <a:lumMod val="50000"/>
                  <a:lumOff val="50000"/>
                </a:schemeClr>
              </a:solidFill>
            </a:endParaRPr>
          </a:p>
          <a:p>
            <a:pPr fontAlgn="auto">
              <a:spcAft>
                <a:spcPts val="0"/>
              </a:spcAft>
              <a:defRPr/>
            </a:pPr>
            <a:endParaRPr lang="en-CA" dirty="0" smtClean="0">
              <a:solidFill>
                <a:schemeClr val="tx1">
                  <a:lumMod val="50000"/>
                  <a:lumOff val="50000"/>
                </a:schemeClr>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p:txBody>
          <a:bodyPr/>
          <a:lstStyle/>
          <a:p>
            <a:pPr fontAlgn="auto">
              <a:spcAft>
                <a:spcPts val="0"/>
              </a:spcAft>
              <a:defRPr/>
            </a:pPr>
            <a:r>
              <a:rPr lang="en-CA" sz="4400" dirty="0" smtClean="0"/>
              <a:t>Natural Copper Price Caps</a:t>
            </a:r>
          </a:p>
        </p:txBody>
      </p:sp>
      <p:sp>
        <p:nvSpPr>
          <p:cNvPr id="33795" name="Content Placeholder 2"/>
          <p:cNvSpPr>
            <a:spLocks noGrp="1"/>
          </p:cNvSpPr>
          <p:nvPr>
            <p:ph idx="1"/>
          </p:nvPr>
        </p:nvSpPr>
        <p:spPr/>
        <p:txBody>
          <a:bodyPr/>
          <a:lstStyle/>
          <a:p>
            <a:endParaRPr lang="en-CA" smtClean="0"/>
          </a:p>
        </p:txBody>
      </p:sp>
      <p:pic>
        <p:nvPicPr>
          <p:cNvPr id="33796" name="ZGujLnI7G2yvEM:" descr="http://t3.gstatic.com/images?q=tbn:ANd9GcTy8a8sDlqbbFThzgponCBrSLZ180-dk7mc9oueHa6L_WNR5UgXHuxqRmE">
            <a:hlinkClick r:id="rId3"/>
          </p:cNvPr>
          <p:cNvPicPr>
            <a:picLocks noChangeAspect="1" noChangeArrowheads="1"/>
          </p:cNvPicPr>
          <p:nvPr/>
        </p:nvPicPr>
        <p:blipFill>
          <a:blip r:embed="rId4" cstate="print"/>
          <a:srcRect/>
          <a:stretch>
            <a:fillRect/>
          </a:stretch>
        </p:blipFill>
        <p:spPr bwMode="auto">
          <a:xfrm>
            <a:off x="5003800" y="1700213"/>
            <a:ext cx="3078163" cy="4679950"/>
          </a:xfrm>
          <a:prstGeom prst="rect">
            <a:avLst/>
          </a:prstGeom>
          <a:noFill/>
          <a:ln w="9525">
            <a:noFill/>
            <a:miter lim="800000"/>
            <a:headEnd/>
            <a:tailEnd/>
          </a:ln>
        </p:spPr>
      </p:pic>
      <p:pic>
        <p:nvPicPr>
          <p:cNvPr id="33797" name="Picture 2" descr="http://www.aluminum-profiles.com/products/Aluminum_Screen_Profile.jpg"/>
          <p:cNvPicPr>
            <a:picLocks noChangeAspect="1" noChangeArrowheads="1"/>
          </p:cNvPicPr>
          <p:nvPr/>
        </p:nvPicPr>
        <p:blipFill>
          <a:blip r:embed="rId5" cstate="print"/>
          <a:srcRect/>
          <a:stretch>
            <a:fillRect/>
          </a:stretch>
        </p:blipFill>
        <p:spPr bwMode="auto">
          <a:xfrm>
            <a:off x="900113" y="2133600"/>
            <a:ext cx="3429000" cy="3429000"/>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p:txBody>
          <a:bodyPr/>
          <a:lstStyle/>
          <a:p>
            <a:pPr fontAlgn="auto">
              <a:spcAft>
                <a:spcPts val="0"/>
              </a:spcAft>
              <a:defRPr/>
            </a:pPr>
            <a:r>
              <a:rPr lang="en-CA" smtClean="0"/>
              <a:t>Copper Substitution</a:t>
            </a:r>
          </a:p>
        </p:txBody>
      </p:sp>
      <p:sp>
        <p:nvSpPr>
          <p:cNvPr id="34819" name="Content Placeholder 2"/>
          <p:cNvSpPr>
            <a:spLocks noGrp="1"/>
          </p:cNvSpPr>
          <p:nvPr>
            <p:ph idx="1"/>
          </p:nvPr>
        </p:nvSpPr>
        <p:spPr/>
        <p:txBody>
          <a:bodyPr/>
          <a:lstStyle/>
          <a:p>
            <a:endParaRPr lang="en-CA" smtClean="0"/>
          </a:p>
        </p:txBody>
      </p:sp>
      <p:sp>
        <p:nvSpPr>
          <p:cNvPr id="34820"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n-CA">
              <a:latin typeface="Calibri" pitchFamily="34" charset="0"/>
            </a:endParaRPr>
          </a:p>
        </p:txBody>
      </p:sp>
      <p:pic>
        <p:nvPicPr>
          <p:cNvPr id="34821" name="Picture 12"/>
          <p:cNvPicPr>
            <a:picLocks noChangeAspect="1" noChangeArrowheads="1"/>
          </p:cNvPicPr>
          <p:nvPr/>
        </p:nvPicPr>
        <p:blipFill>
          <a:blip r:embed="rId3" cstate="print"/>
          <a:srcRect/>
          <a:stretch>
            <a:fillRect/>
          </a:stretch>
        </p:blipFill>
        <p:spPr bwMode="auto">
          <a:xfrm>
            <a:off x="827088" y="1773238"/>
            <a:ext cx="7345362" cy="4843462"/>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p:txBody>
          <a:bodyPr/>
          <a:lstStyle/>
          <a:p>
            <a:pPr fontAlgn="auto">
              <a:spcAft>
                <a:spcPts val="0"/>
              </a:spcAft>
              <a:defRPr/>
            </a:pPr>
            <a:r>
              <a:rPr lang="en-CA" smtClean="0"/>
              <a:t>Copper VS Aluminum</a:t>
            </a:r>
          </a:p>
        </p:txBody>
      </p:sp>
      <p:sp>
        <p:nvSpPr>
          <p:cNvPr id="35843" name="Content Placeholder 2"/>
          <p:cNvSpPr>
            <a:spLocks noGrp="1"/>
          </p:cNvSpPr>
          <p:nvPr>
            <p:ph idx="1"/>
          </p:nvPr>
        </p:nvSpPr>
        <p:spPr/>
        <p:txBody>
          <a:bodyPr/>
          <a:lstStyle/>
          <a:p>
            <a:endParaRPr lang="en-CA" smtClean="0"/>
          </a:p>
        </p:txBody>
      </p:sp>
      <p:pic>
        <p:nvPicPr>
          <p:cNvPr id="35844" name="Picture 3"/>
          <p:cNvPicPr>
            <a:picLocks noChangeAspect="1" noChangeArrowheads="1"/>
          </p:cNvPicPr>
          <p:nvPr/>
        </p:nvPicPr>
        <p:blipFill>
          <a:blip r:embed="rId3" cstate="print"/>
          <a:srcRect/>
          <a:stretch>
            <a:fillRect/>
          </a:stretch>
        </p:blipFill>
        <p:spPr bwMode="auto">
          <a:xfrm>
            <a:off x="900113" y="1773238"/>
            <a:ext cx="7488237" cy="4535487"/>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p:txBody>
          <a:bodyPr/>
          <a:lstStyle/>
          <a:p>
            <a:pPr fontAlgn="auto">
              <a:spcAft>
                <a:spcPts val="0"/>
              </a:spcAft>
              <a:defRPr/>
            </a:pPr>
            <a:endParaRPr lang="en-CA" smtClean="0"/>
          </a:p>
        </p:txBody>
      </p:sp>
      <p:sp>
        <p:nvSpPr>
          <p:cNvPr id="36867" name="Content Placeholder 2"/>
          <p:cNvSpPr>
            <a:spLocks noGrp="1"/>
          </p:cNvSpPr>
          <p:nvPr>
            <p:ph idx="1"/>
          </p:nvPr>
        </p:nvSpPr>
        <p:spPr/>
        <p:txBody>
          <a:bodyPr/>
          <a:lstStyle/>
          <a:p>
            <a:endParaRPr lang="en-CA" smtClean="0"/>
          </a:p>
        </p:txBody>
      </p:sp>
      <p:pic>
        <p:nvPicPr>
          <p:cNvPr id="36868" name="Picture 3"/>
          <p:cNvPicPr>
            <a:picLocks noChangeAspect="1" noChangeArrowheads="1"/>
          </p:cNvPicPr>
          <p:nvPr/>
        </p:nvPicPr>
        <p:blipFill>
          <a:blip r:embed="rId3" cstate="print"/>
          <a:srcRect/>
          <a:stretch>
            <a:fillRect/>
          </a:stretch>
        </p:blipFill>
        <p:spPr bwMode="auto">
          <a:xfrm>
            <a:off x="468313" y="1052513"/>
            <a:ext cx="8280400" cy="5400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p:txBody>
          <a:bodyPr/>
          <a:lstStyle/>
          <a:p>
            <a:pPr fontAlgn="auto">
              <a:spcAft>
                <a:spcPts val="0"/>
              </a:spcAft>
              <a:defRPr/>
            </a:pPr>
            <a:r>
              <a:rPr lang="en-CA" smtClean="0"/>
              <a:t>Copper Substitution</a:t>
            </a:r>
          </a:p>
        </p:txBody>
      </p:sp>
      <p:sp>
        <p:nvSpPr>
          <p:cNvPr id="37891" name="Content Placeholder 2"/>
          <p:cNvSpPr>
            <a:spLocks noGrp="1"/>
          </p:cNvSpPr>
          <p:nvPr>
            <p:ph idx="1"/>
          </p:nvPr>
        </p:nvSpPr>
        <p:spPr/>
        <p:txBody>
          <a:bodyPr/>
          <a:lstStyle/>
          <a:p>
            <a:endParaRPr lang="en-CA" smtClean="0"/>
          </a:p>
        </p:txBody>
      </p:sp>
      <p:pic>
        <p:nvPicPr>
          <p:cNvPr id="37892" name="Picture 3"/>
          <p:cNvPicPr>
            <a:picLocks noChangeAspect="1" noChangeArrowheads="1"/>
          </p:cNvPicPr>
          <p:nvPr/>
        </p:nvPicPr>
        <p:blipFill>
          <a:blip r:embed="rId3" cstate="print"/>
          <a:srcRect/>
          <a:stretch>
            <a:fillRect/>
          </a:stretch>
        </p:blipFill>
        <p:spPr bwMode="auto">
          <a:xfrm>
            <a:off x="1476375" y="1916113"/>
            <a:ext cx="6338888" cy="44973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p:txBody>
          <a:bodyPr/>
          <a:lstStyle/>
          <a:p>
            <a:pPr fontAlgn="auto">
              <a:spcAft>
                <a:spcPts val="0"/>
              </a:spcAft>
              <a:defRPr/>
            </a:pPr>
            <a:r>
              <a:rPr lang="en-CA" smtClean="0"/>
              <a:t>COAL</a:t>
            </a:r>
          </a:p>
        </p:txBody>
      </p:sp>
      <p:sp>
        <p:nvSpPr>
          <p:cNvPr id="38915" name="Content Placeholder 2"/>
          <p:cNvSpPr>
            <a:spLocks noGrp="1"/>
          </p:cNvSpPr>
          <p:nvPr>
            <p:ph idx="1"/>
          </p:nvPr>
        </p:nvSpPr>
        <p:spPr/>
        <p:txBody>
          <a:bodyPr/>
          <a:lstStyle/>
          <a:p>
            <a:endParaRPr lang="en-CA" smtClean="0"/>
          </a:p>
        </p:txBody>
      </p:sp>
      <p:pic>
        <p:nvPicPr>
          <p:cNvPr id="38916" name="Picture 3" descr="Genesee Operations"/>
          <p:cNvPicPr>
            <a:picLocks noChangeAspect="1" noChangeArrowheads="1"/>
          </p:cNvPicPr>
          <p:nvPr/>
        </p:nvPicPr>
        <p:blipFill>
          <a:blip r:embed="rId3" cstate="print"/>
          <a:srcRect/>
          <a:stretch>
            <a:fillRect/>
          </a:stretch>
        </p:blipFill>
        <p:spPr bwMode="auto">
          <a:xfrm>
            <a:off x="1331913" y="1557338"/>
            <a:ext cx="6696075" cy="4359275"/>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fontAlgn="auto">
              <a:spcAft>
                <a:spcPts val="0"/>
              </a:spcAft>
              <a:defRPr/>
            </a:pPr>
            <a:r>
              <a:rPr lang="en-CA" dirty="0" smtClean="0"/>
              <a:t>Coal Grades</a:t>
            </a:r>
            <a:br>
              <a:rPr lang="en-CA" dirty="0" smtClean="0"/>
            </a:br>
            <a:endParaRPr lang="en-CA" dirty="0"/>
          </a:p>
        </p:txBody>
      </p:sp>
      <p:pic>
        <p:nvPicPr>
          <p:cNvPr id="39939" name="Content Placeholder 3" descr="thumb_coalrank">
            <a:hlinkClick r:id="rId3"/>
          </p:cNvPr>
          <p:cNvPicPr>
            <a:picLocks noGrp="1"/>
          </p:cNvPicPr>
          <p:nvPr>
            <p:ph sz="half" idx="2"/>
          </p:nvPr>
        </p:nvPicPr>
        <p:blipFill>
          <a:blip r:embed="rId4" cstate="print"/>
          <a:srcRect/>
          <a:stretch>
            <a:fillRect/>
          </a:stretch>
        </p:blipFill>
        <p:spPr>
          <a:xfrm>
            <a:off x="250825" y="260350"/>
            <a:ext cx="1587500" cy="3963988"/>
          </a:xfrm>
        </p:spPr>
      </p:pic>
      <p:sp>
        <p:nvSpPr>
          <p:cNvPr id="49155" name="Content Placeholder 5"/>
          <p:cNvSpPr>
            <a:spLocks noGrp="1"/>
          </p:cNvSpPr>
          <p:nvPr>
            <p:ph sz="quarter" idx="13"/>
          </p:nvPr>
        </p:nvSpPr>
        <p:spPr>
          <a:xfrm>
            <a:off x="2124075" y="981075"/>
            <a:ext cx="6562725" cy="5145088"/>
          </a:xfrm>
        </p:spPr>
        <p:txBody>
          <a:bodyPr rtlCol="0">
            <a:normAutofit fontScale="92500" lnSpcReduction="20000"/>
          </a:bodyPr>
          <a:lstStyle/>
          <a:p>
            <a:pPr fontAlgn="auto">
              <a:spcAft>
                <a:spcPts val="0"/>
              </a:spcAft>
              <a:defRPr/>
            </a:pPr>
            <a:r>
              <a:rPr lang="en-CA" sz="2000" smtClean="0">
                <a:solidFill>
                  <a:schemeClr val="tx1">
                    <a:lumMod val="50000"/>
                    <a:lumOff val="50000"/>
                  </a:schemeClr>
                </a:solidFill>
              </a:rPr>
              <a:t>The highest rank, </a:t>
            </a:r>
            <a:r>
              <a:rPr lang="en-CA" sz="2000" b="1" smtClean="0">
                <a:solidFill>
                  <a:schemeClr val="tx1">
                    <a:lumMod val="50000"/>
                    <a:lumOff val="50000"/>
                  </a:schemeClr>
                </a:solidFill>
              </a:rPr>
              <a:t>anthracite</a:t>
            </a:r>
            <a:r>
              <a:rPr lang="en-CA" sz="2000" smtClean="0">
                <a:solidFill>
                  <a:schemeClr val="tx1">
                    <a:lumMod val="50000"/>
                    <a:lumOff val="50000"/>
                  </a:schemeClr>
                </a:solidFill>
              </a:rPr>
              <a:t>. It is found almost exclusively in remote regions of northern British Columbia and the Yukon. Anthracite is not being mined in Canada at present. </a:t>
            </a:r>
          </a:p>
          <a:p>
            <a:pPr fontAlgn="auto">
              <a:spcAft>
                <a:spcPts val="0"/>
              </a:spcAft>
              <a:defRPr/>
            </a:pPr>
            <a:r>
              <a:rPr lang="en-CA" sz="2000" b="1" smtClean="0">
                <a:solidFill>
                  <a:schemeClr val="tx1">
                    <a:lumMod val="50000"/>
                    <a:lumOff val="50000"/>
                  </a:schemeClr>
                </a:solidFill>
              </a:rPr>
              <a:t>Bituminous</a:t>
            </a:r>
            <a:r>
              <a:rPr lang="en-CA" sz="2000" smtClean="0">
                <a:solidFill>
                  <a:schemeClr val="tx1">
                    <a:lumMod val="50000"/>
                    <a:lumOff val="50000"/>
                  </a:schemeClr>
                </a:solidFill>
              </a:rPr>
              <a:t> coal, is found in Alberta, British Columbia and the Maritimes. Bituminous coal can be </a:t>
            </a:r>
            <a:r>
              <a:rPr lang="en-CA" sz="2000" b="1" smtClean="0">
                <a:solidFill>
                  <a:schemeClr val="tx1">
                    <a:lumMod val="50000"/>
                    <a:lumOff val="50000"/>
                  </a:schemeClr>
                </a:solidFill>
              </a:rPr>
              <a:t>metallurgical</a:t>
            </a:r>
            <a:r>
              <a:rPr lang="en-CA" sz="2000" smtClean="0">
                <a:solidFill>
                  <a:schemeClr val="tx1">
                    <a:lumMod val="50000"/>
                    <a:lumOff val="50000"/>
                  </a:schemeClr>
                </a:solidFill>
              </a:rPr>
              <a:t> -- used to make coke for the steel industry -- or </a:t>
            </a:r>
            <a:r>
              <a:rPr lang="en-CA" sz="2000" b="1" smtClean="0">
                <a:solidFill>
                  <a:schemeClr val="tx1">
                    <a:lumMod val="50000"/>
                    <a:lumOff val="50000"/>
                  </a:schemeClr>
                </a:solidFill>
              </a:rPr>
              <a:t>thermal</a:t>
            </a:r>
            <a:r>
              <a:rPr lang="en-CA" sz="2000" smtClean="0">
                <a:solidFill>
                  <a:schemeClr val="tx1">
                    <a:lumMod val="50000"/>
                    <a:lumOff val="50000"/>
                  </a:schemeClr>
                </a:solidFill>
              </a:rPr>
              <a:t>, used to generate electricity. In 2002, bituminous coal accounted for 29.7 million tonnes (Mt) or approximately 45% of Canada's total coal production. </a:t>
            </a:r>
          </a:p>
          <a:p>
            <a:pPr fontAlgn="auto">
              <a:spcAft>
                <a:spcPts val="0"/>
              </a:spcAft>
              <a:defRPr/>
            </a:pPr>
            <a:r>
              <a:rPr lang="en-CA" sz="2000" b="1" smtClean="0">
                <a:solidFill>
                  <a:schemeClr val="tx1">
                    <a:lumMod val="50000"/>
                    <a:lumOff val="50000"/>
                  </a:schemeClr>
                </a:solidFill>
              </a:rPr>
              <a:t>Sub-bituminous</a:t>
            </a:r>
            <a:r>
              <a:rPr lang="en-CA" sz="2000" smtClean="0">
                <a:solidFill>
                  <a:schemeClr val="tx1">
                    <a:lumMod val="50000"/>
                    <a:lumOff val="50000"/>
                  </a:schemeClr>
                </a:solidFill>
              </a:rPr>
              <a:t> coal is softer than bituminous and contains more moisture, making it less economic to transport long distances. Alberta is the only province where sub-bituminous coal is mined. </a:t>
            </a:r>
          </a:p>
          <a:p>
            <a:pPr fontAlgn="auto">
              <a:spcAft>
                <a:spcPts val="0"/>
              </a:spcAft>
              <a:defRPr/>
            </a:pPr>
            <a:r>
              <a:rPr lang="en-CA" sz="2000" b="1" smtClean="0">
                <a:solidFill>
                  <a:schemeClr val="tx1">
                    <a:lumMod val="50000"/>
                    <a:lumOff val="50000"/>
                  </a:schemeClr>
                </a:solidFill>
              </a:rPr>
              <a:t>Lignite</a:t>
            </a:r>
            <a:r>
              <a:rPr lang="en-CA" sz="2000" smtClean="0">
                <a:solidFill>
                  <a:schemeClr val="tx1">
                    <a:lumMod val="50000"/>
                    <a:lumOff val="50000"/>
                  </a:schemeClr>
                </a:solidFill>
              </a:rPr>
              <a:t> is a soft, brown or black coal only the Saskatchewan deposits are currently being mined and production is used to generate approximately 70% the province's electricity. </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pPr fontAlgn="auto">
              <a:spcAft>
                <a:spcPts val="0"/>
              </a:spcAft>
              <a:defRPr/>
            </a:pPr>
            <a:endParaRPr lang="en-CA" smtClean="0"/>
          </a:p>
        </p:txBody>
      </p:sp>
      <p:sp>
        <p:nvSpPr>
          <p:cNvPr id="40963" name="Content Placeholder 2"/>
          <p:cNvSpPr>
            <a:spLocks noGrp="1"/>
          </p:cNvSpPr>
          <p:nvPr>
            <p:ph idx="1"/>
          </p:nvPr>
        </p:nvSpPr>
        <p:spPr/>
        <p:txBody>
          <a:bodyPr/>
          <a:lstStyle/>
          <a:p>
            <a:endParaRPr lang="en-CA" smtClean="0"/>
          </a:p>
        </p:txBody>
      </p:sp>
      <p:pic>
        <p:nvPicPr>
          <p:cNvPr id="40964" name="Picture 3"/>
          <p:cNvPicPr>
            <a:picLocks noChangeAspect="1" noChangeArrowheads="1"/>
          </p:cNvPicPr>
          <p:nvPr/>
        </p:nvPicPr>
        <p:blipFill>
          <a:blip r:embed="rId3" cstate="print"/>
          <a:srcRect/>
          <a:stretch>
            <a:fillRect/>
          </a:stretch>
        </p:blipFill>
        <p:spPr bwMode="auto">
          <a:xfrm>
            <a:off x="179388" y="260350"/>
            <a:ext cx="8640762" cy="6337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p:txBody>
          <a:bodyPr/>
          <a:lstStyle/>
          <a:p>
            <a:pPr fontAlgn="auto">
              <a:spcAft>
                <a:spcPts val="0"/>
              </a:spcAft>
              <a:defRPr/>
            </a:pPr>
            <a:r>
              <a:rPr lang="en-CA" smtClean="0"/>
              <a:t>Coal Facts</a:t>
            </a:r>
          </a:p>
        </p:txBody>
      </p:sp>
      <p:sp>
        <p:nvSpPr>
          <p:cNvPr id="41987" name="Content Placeholder 2"/>
          <p:cNvSpPr>
            <a:spLocks noGrp="1"/>
          </p:cNvSpPr>
          <p:nvPr>
            <p:ph idx="1"/>
          </p:nvPr>
        </p:nvSpPr>
        <p:spPr/>
        <p:txBody>
          <a:bodyPr/>
          <a:lstStyle/>
          <a:p>
            <a:r>
              <a:rPr lang="en-CA" smtClean="0"/>
              <a:t>Coal is the world's most abundant fossil fuel </a:t>
            </a:r>
          </a:p>
          <a:p>
            <a:r>
              <a:rPr lang="en-CA" smtClean="0"/>
              <a:t>There is more stored energy in Canadian coal than all the country's oil, natural gas, and oil sands combined.</a:t>
            </a:r>
          </a:p>
          <a:p>
            <a:r>
              <a:rPr lang="en-CA" smtClean="0"/>
              <a:t>Coal provides over 23% of global primary energy needs</a:t>
            </a:r>
          </a:p>
          <a:p>
            <a:r>
              <a:rPr lang="en-CA" smtClean="0"/>
              <a:t>Canadian coal is exported to 21 countries on five continents with an annual value of approximately $2 billion.</a:t>
            </a:r>
          </a:p>
          <a:p>
            <a:r>
              <a:rPr lang="en-CA" smtClean="0"/>
              <a:t>Canada ranks tenth in the world in total coal reserves with 4 billion tonnes of bituminous coal. </a:t>
            </a:r>
          </a:p>
          <a:p>
            <a:endParaRPr lang="en-CA" smtClean="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p:txBody>
          <a:bodyPr/>
          <a:lstStyle/>
          <a:p>
            <a:pPr fontAlgn="auto">
              <a:spcAft>
                <a:spcPts val="0"/>
              </a:spcAft>
              <a:defRPr/>
            </a:pPr>
            <a:r>
              <a:rPr lang="en-CA" smtClean="0"/>
              <a:t>Coal Uses</a:t>
            </a:r>
          </a:p>
        </p:txBody>
      </p:sp>
      <p:sp>
        <p:nvSpPr>
          <p:cNvPr id="43011" name="Content Placeholder 2"/>
          <p:cNvSpPr>
            <a:spLocks noGrp="1"/>
          </p:cNvSpPr>
          <p:nvPr>
            <p:ph idx="1"/>
          </p:nvPr>
        </p:nvSpPr>
        <p:spPr/>
        <p:txBody>
          <a:bodyPr/>
          <a:lstStyle/>
          <a:p>
            <a:r>
              <a:rPr lang="en-CA" smtClean="0"/>
              <a:t>Coal has many important uses, but most significantly in electricity generation, steel and cement manufacture, and industrial process heating.</a:t>
            </a:r>
          </a:p>
          <a:p>
            <a:r>
              <a:rPr lang="en-CA" smtClean="0"/>
              <a:t>Almost 70% of total global steel production is dependent on coal.</a:t>
            </a:r>
          </a:p>
          <a:p>
            <a:endParaRPr lang="en-CA" smtClean="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pPr fontAlgn="auto">
              <a:spcAft>
                <a:spcPts val="0"/>
              </a:spcAft>
              <a:defRPr/>
            </a:pPr>
            <a:endParaRPr lang="en-CA" dirty="0" smtClean="0"/>
          </a:p>
        </p:txBody>
      </p:sp>
      <p:sp>
        <p:nvSpPr>
          <p:cNvPr id="7171" name="Content Placeholder 2"/>
          <p:cNvSpPr>
            <a:spLocks noGrp="1"/>
          </p:cNvSpPr>
          <p:nvPr>
            <p:ph idx="1"/>
          </p:nvPr>
        </p:nvSpPr>
        <p:spPr/>
        <p:txBody>
          <a:bodyPr/>
          <a:lstStyle/>
          <a:p>
            <a:endParaRPr lang="en-CA" smtClean="0"/>
          </a:p>
        </p:txBody>
      </p:sp>
      <p:pic>
        <p:nvPicPr>
          <p:cNvPr id="7172" name="Picture 3"/>
          <p:cNvPicPr>
            <a:picLocks noChangeAspect="1" noChangeArrowheads="1"/>
          </p:cNvPicPr>
          <p:nvPr/>
        </p:nvPicPr>
        <p:blipFill>
          <a:blip r:embed="rId3" cstate="print"/>
          <a:srcRect/>
          <a:stretch>
            <a:fillRect/>
          </a:stretch>
        </p:blipFill>
        <p:spPr bwMode="auto">
          <a:xfrm>
            <a:off x="395288" y="188913"/>
            <a:ext cx="8569325" cy="6480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p:txBody>
          <a:bodyPr/>
          <a:lstStyle/>
          <a:p>
            <a:pPr fontAlgn="auto">
              <a:spcAft>
                <a:spcPts val="0"/>
              </a:spcAft>
              <a:defRPr/>
            </a:pPr>
            <a:r>
              <a:rPr lang="en-CA" smtClean="0"/>
              <a:t>Typical Coal Mine</a:t>
            </a:r>
          </a:p>
        </p:txBody>
      </p:sp>
      <p:pic>
        <p:nvPicPr>
          <p:cNvPr id="44035" name="BLOGGER_PHOTO_ID_5457610602416594546" descr="http://3.bp.blogspot.com/_NHzp3JINhUc/S71T7V9yXnI/AAAAAAAAArA/E3p8v-Vrb2I/s320/Picture20.jpg">
            <a:hlinkClick r:id="rId3"/>
          </p:cNvPr>
          <p:cNvPicPr>
            <a:picLocks noGrp="1" noChangeAspect="1" noChangeArrowheads="1"/>
          </p:cNvPicPr>
          <p:nvPr>
            <p:ph idx="1"/>
          </p:nvPr>
        </p:nvPicPr>
        <p:blipFill>
          <a:blip r:embed="rId4" cstate="print"/>
          <a:srcRect/>
          <a:stretch>
            <a:fillRect/>
          </a:stretch>
        </p:blipFill>
        <p:spPr>
          <a:xfrm>
            <a:off x="2051050" y="1700213"/>
            <a:ext cx="4906963" cy="4660900"/>
          </a:xfr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auto">
              <a:spcAft>
                <a:spcPts val="0"/>
              </a:spcAft>
              <a:defRPr/>
            </a:pPr>
            <a:r>
              <a:rPr lang="en-CA" dirty="0" smtClean="0"/>
              <a:t>Technology Advancements In Underground mining</a:t>
            </a:r>
            <a:endParaRPr lang="en-CA" dirty="0"/>
          </a:p>
        </p:txBody>
      </p:sp>
      <p:sp>
        <p:nvSpPr>
          <p:cNvPr id="45059" name="Content Placeholder 2"/>
          <p:cNvSpPr>
            <a:spLocks noGrp="1"/>
          </p:cNvSpPr>
          <p:nvPr>
            <p:ph idx="1"/>
          </p:nvPr>
        </p:nvSpPr>
        <p:spPr/>
        <p:txBody>
          <a:bodyPr/>
          <a:lstStyle/>
          <a:p>
            <a:endParaRPr lang="en-CA" smtClean="0"/>
          </a:p>
          <a:p>
            <a:endParaRPr lang="en-CA" smtClean="0"/>
          </a:p>
          <a:p>
            <a:endParaRPr lang="en-CA" smtClean="0"/>
          </a:p>
          <a:p>
            <a:r>
              <a:rPr lang="en-CA" smtClean="0"/>
              <a:t>High Wall Mining/Continuous Mining</a:t>
            </a:r>
          </a:p>
        </p:txBody>
      </p:sp>
      <p:sp>
        <p:nvSpPr>
          <p:cNvPr id="45060" name="Rectangle 6"/>
          <p:cNvSpPr>
            <a:spLocks noChangeArrowheads="1"/>
          </p:cNvSpPr>
          <p:nvPr/>
        </p:nvSpPr>
        <p:spPr bwMode="auto">
          <a:xfrm>
            <a:off x="0" y="5132388"/>
            <a:ext cx="184150" cy="784225"/>
          </a:xfrm>
          <a:prstGeom prst="rect">
            <a:avLst/>
          </a:prstGeom>
          <a:noFill/>
          <a:ln w="9525">
            <a:noFill/>
            <a:miter lim="800000"/>
            <a:headEnd/>
            <a:tailEnd/>
          </a:ln>
        </p:spPr>
        <p:txBody>
          <a:bodyPr wrap="none" anchor="ctr">
            <a:spAutoFit/>
          </a:bodyPr>
          <a:lstStyle/>
          <a:p>
            <a:r>
              <a:rPr lang="en-CA" sz="900">
                <a:solidFill>
                  <a:srgbClr val="000000"/>
                </a:solidFill>
              </a:rPr>
              <a:t/>
            </a:r>
            <a:br>
              <a:rPr lang="en-CA" sz="900">
                <a:solidFill>
                  <a:srgbClr val="000000"/>
                </a:solidFill>
              </a:rPr>
            </a:br>
            <a:r>
              <a:rPr lang="en-CA" sz="900">
                <a:solidFill>
                  <a:srgbClr val="000000"/>
                </a:solidFill>
              </a:rPr>
              <a:t/>
            </a:r>
            <a:br>
              <a:rPr lang="en-CA" sz="900">
                <a:solidFill>
                  <a:srgbClr val="000000"/>
                </a:solidFill>
              </a:rPr>
            </a:br>
            <a:r>
              <a:rPr lang="en-CA" sz="900">
                <a:solidFill>
                  <a:srgbClr val="000000"/>
                </a:solidFill>
              </a:rPr>
              <a:t/>
            </a:r>
            <a:br>
              <a:rPr lang="en-CA" sz="900">
                <a:solidFill>
                  <a:srgbClr val="000000"/>
                </a:solidFill>
              </a:rPr>
            </a:br>
            <a:endParaRPr lang="en-CA"/>
          </a:p>
        </p:txBody>
      </p:sp>
      <p:sp>
        <p:nvSpPr>
          <p:cNvPr id="45061" name="Rectangle 7"/>
          <p:cNvSpPr>
            <a:spLocks noChangeArrowheads="1"/>
          </p:cNvSpPr>
          <p:nvPr/>
        </p:nvSpPr>
        <p:spPr bwMode="auto">
          <a:xfrm>
            <a:off x="0" y="6562725"/>
            <a:ext cx="9144000" cy="0"/>
          </a:xfrm>
          <a:prstGeom prst="rect">
            <a:avLst/>
          </a:prstGeom>
          <a:noFill/>
          <a:ln w="9525">
            <a:noFill/>
            <a:miter lim="800000"/>
            <a:headEnd/>
            <a:tailEnd/>
          </a:ln>
        </p:spPr>
        <p:txBody>
          <a:bodyPr wrap="none" anchor="ctr">
            <a:spAutoFit/>
          </a:bodyPr>
          <a:lstStyle/>
          <a:p>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p:txBody>
          <a:bodyPr/>
          <a:lstStyle/>
          <a:p>
            <a:pPr fontAlgn="auto">
              <a:spcAft>
                <a:spcPts val="0"/>
              </a:spcAft>
              <a:defRPr/>
            </a:pPr>
            <a:endParaRPr lang="en-CA" smtClean="0"/>
          </a:p>
        </p:txBody>
      </p:sp>
      <p:sp>
        <p:nvSpPr>
          <p:cNvPr id="46083" name="Content Placeholder 2"/>
          <p:cNvSpPr>
            <a:spLocks noGrp="1"/>
          </p:cNvSpPr>
          <p:nvPr>
            <p:ph idx="1"/>
          </p:nvPr>
        </p:nvSpPr>
        <p:spPr/>
        <p:txBody>
          <a:bodyPr/>
          <a:lstStyle/>
          <a:p>
            <a:endParaRPr lang="en-CA" smtClean="0"/>
          </a:p>
        </p:txBody>
      </p:sp>
      <p:pic>
        <p:nvPicPr>
          <p:cNvPr id="46084" name="Picture 3"/>
          <p:cNvPicPr>
            <a:picLocks noChangeAspect="1" noChangeArrowheads="1"/>
          </p:cNvPicPr>
          <p:nvPr/>
        </p:nvPicPr>
        <p:blipFill>
          <a:blip r:embed="rId3" cstate="print"/>
          <a:srcRect/>
          <a:stretch>
            <a:fillRect/>
          </a:stretch>
        </p:blipFill>
        <p:spPr bwMode="auto">
          <a:xfrm>
            <a:off x="2124075" y="404813"/>
            <a:ext cx="4968875" cy="59769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p:nvPr>
        </p:nvSpPr>
        <p:spPr/>
        <p:txBody>
          <a:bodyPr/>
          <a:lstStyle/>
          <a:p>
            <a:pPr fontAlgn="auto">
              <a:spcAft>
                <a:spcPts val="0"/>
              </a:spcAft>
              <a:defRPr/>
            </a:pPr>
            <a:r>
              <a:rPr lang="en-CA" smtClean="0"/>
              <a:t>Auger Machine and Resulting Holes</a:t>
            </a:r>
          </a:p>
        </p:txBody>
      </p:sp>
      <p:pic>
        <p:nvPicPr>
          <p:cNvPr id="47107" name="BLOGGER_PHOTO_ID_5457610394600995730" descr="http://3.bp.blogspot.com/_NHzp3JINhUc/S71TvPyr-5I/AAAAAAAAAq4/u5jvR1moWvg/s320/Picture19.jpg">
            <a:hlinkClick r:id="rId3"/>
          </p:cNvPr>
          <p:cNvPicPr>
            <a:picLocks noGrp="1" noChangeAspect="1" noChangeArrowheads="1"/>
          </p:cNvPicPr>
          <p:nvPr>
            <p:ph idx="1"/>
          </p:nvPr>
        </p:nvPicPr>
        <p:blipFill>
          <a:blip r:embed="rId4" cstate="print"/>
          <a:srcRect/>
          <a:stretch>
            <a:fillRect/>
          </a:stretch>
        </p:blipFill>
        <p:spPr>
          <a:xfrm>
            <a:off x="971550" y="1773238"/>
            <a:ext cx="3048000" cy="2171700"/>
          </a:xfrm>
        </p:spPr>
      </p:pic>
      <p:pic>
        <p:nvPicPr>
          <p:cNvPr id="47108" name="BLOGGER_PHOTO_ID_5457610910852614258" descr="http://3.bp.blogspot.com/_NHzp3JINhUc/S71UNS-qiHI/AAAAAAAAArI/GuQ5vDn3Yhc/s320/Picture21.jpg">
            <a:hlinkClick r:id="rId5"/>
          </p:cNvPr>
          <p:cNvPicPr>
            <a:picLocks noChangeAspect="1" noChangeArrowheads="1"/>
          </p:cNvPicPr>
          <p:nvPr/>
        </p:nvPicPr>
        <p:blipFill>
          <a:blip r:embed="rId6" cstate="print"/>
          <a:srcRect/>
          <a:stretch>
            <a:fillRect/>
          </a:stretch>
        </p:blipFill>
        <p:spPr bwMode="auto">
          <a:xfrm>
            <a:off x="5580063" y="5084763"/>
            <a:ext cx="3048000" cy="1038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p:cNvSpPr>
            <a:spLocks noGrp="1"/>
          </p:cNvSpPr>
          <p:nvPr>
            <p:ph type="title"/>
          </p:nvPr>
        </p:nvSpPr>
        <p:spPr/>
        <p:txBody>
          <a:bodyPr/>
          <a:lstStyle/>
          <a:p>
            <a:pPr fontAlgn="auto">
              <a:spcAft>
                <a:spcPts val="0"/>
              </a:spcAft>
              <a:defRPr/>
            </a:pPr>
            <a:r>
              <a:rPr lang="en-CA" smtClean="0"/>
              <a:t>ZINC</a:t>
            </a:r>
          </a:p>
        </p:txBody>
      </p:sp>
      <p:sp>
        <p:nvSpPr>
          <p:cNvPr id="48131" name="Content Placeholder 2"/>
          <p:cNvSpPr>
            <a:spLocks noGrp="1"/>
          </p:cNvSpPr>
          <p:nvPr>
            <p:ph idx="1"/>
          </p:nvPr>
        </p:nvSpPr>
        <p:spPr/>
        <p:txBody>
          <a:bodyPr/>
          <a:lstStyle/>
          <a:p>
            <a:endParaRPr lang="en-CA" smtClean="0"/>
          </a:p>
        </p:txBody>
      </p:sp>
      <p:pic>
        <p:nvPicPr>
          <p:cNvPr id="48132" name="Picture 3" descr="http://upload.wikimedia.org/wikipedia/commons/thumb/f/f9/Zinc_fragment_sublimed_and_1cm3_cube.jpg/250px-Zinc_fragment_sublimed_and_1cm3_cube.jpg">
            <a:hlinkClick r:id="rId3"/>
          </p:cNvPr>
          <p:cNvPicPr>
            <a:picLocks noChangeAspect="1" noChangeArrowheads="1"/>
          </p:cNvPicPr>
          <p:nvPr/>
        </p:nvPicPr>
        <p:blipFill>
          <a:blip r:embed="rId4" cstate="print"/>
          <a:srcRect/>
          <a:stretch>
            <a:fillRect/>
          </a:stretch>
        </p:blipFill>
        <p:spPr bwMode="auto">
          <a:xfrm>
            <a:off x="1884363" y="1700213"/>
            <a:ext cx="6359525" cy="3816350"/>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p:txBody>
          <a:bodyPr/>
          <a:lstStyle/>
          <a:p>
            <a:pPr fontAlgn="auto">
              <a:spcAft>
                <a:spcPts val="0"/>
              </a:spcAft>
              <a:defRPr/>
            </a:pPr>
            <a:r>
              <a:rPr lang="en-CA" smtClean="0"/>
              <a:t>Zinc Facts</a:t>
            </a:r>
          </a:p>
        </p:txBody>
      </p:sp>
      <p:sp>
        <p:nvSpPr>
          <p:cNvPr id="3" name="Content Placeholder 2"/>
          <p:cNvSpPr>
            <a:spLocks noGrp="1"/>
          </p:cNvSpPr>
          <p:nvPr>
            <p:ph idx="1"/>
          </p:nvPr>
        </p:nvSpPr>
        <p:spPr/>
        <p:txBody>
          <a:bodyPr rtlCol="0">
            <a:normAutofit fontScale="92500" lnSpcReduction="10000"/>
          </a:bodyPr>
          <a:lstStyle/>
          <a:p>
            <a:pPr fontAlgn="auto">
              <a:spcAft>
                <a:spcPts val="0"/>
              </a:spcAft>
              <a:defRPr/>
            </a:pPr>
            <a:r>
              <a:rPr lang="en-CA" dirty="0">
                <a:solidFill>
                  <a:schemeClr val="tx1">
                    <a:lumMod val="50000"/>
                    <a:lumOff val="50000"/>
                  </a:schemeClr>
                </a:solidFill>
              </a:rPr>
              <a:t>The element is </a:t>
            </a:r>
            <a:r>
              <a:rPr lang="en-CA" b="1" dirty="0">
                <a:solidFill>
                  <a:schemeClr val="tx1">
                    <a:lumMod val="50000"/>
                    <a:lumOff val="50000"/>
                  </a:schemeClr>
                </a:solidFill>
              </a:rPr>
              <a:t>normally found in association with other </a:t>
            </a:r>
            <a:r>
              <a:rPr lang="en-CA" b="1" dirty="0" smtClean="0">
                <a:solidFill>
                  <a:schemeClr val="tx1">
                    <a:lumMod val="50000"/>
                    <a:lumOff val="50000"/>
                  </a:schemeClr>
                </a:solidFill>
              </a:rPr>
              <a:t>base metals </a:t>
            </a:r>
            <a:r>
              <a:rPr lang="en-CA" b="1" dirty="0">
                <a:solidFill>
                  <a:schemeClr val="tx1">
                    <a:lumMod val="50000"/>
                    <a:lumOff val="50000"/>
                  </a:schemeClr>
                </a:solidFill>
              </a:rPr>
              <a:t>such as copper and lead </a:t>
            </a:r>
            <a:r>
              <a:rPr lang="en-CA" b="1" dirty="0" smtClean="0">
                <a:solidFill>
                  <a:schemeClr val="tx1">
                    <a:lumMod val="50000"/>
                    <a:lumOff val="50000"/>
                  </a:schemeClr>
                </a:solidFill>
              </a:rPr>
              <a:t>in ores</a:t>
            </a:r>
            <a:endParaRPr lang="en-CA" b="1" u="sng" dirty="0" smtClean="0">
              <a:solidFill>
                <a:schemeClr val="tx1">
                  <a:lumMod val="50000"/>
                  <a:lumOff val="50000"/>
                </a:schemeClr>
              </a:solidFill>
            </a:endParaRPr>
          </a:p>
          <a:p>
            <a:pPr fontAlgn="auto">
              <a:spcAft>
                <a:spcPts val="0"/>
              </a:spcAft>
              <a:defRPr/>
            </a:pPr>
            <a:r>
              <a:rPr lang="en-CA" dirty="0" smtClean="0">
                <a:solidFill>
                  <a:schemeClr val="tx1">
                    <a:lumMod val="50000"/>
                    <a:lumOff val="50000"/>
                  </a:schemeClr>
                </a:solidFill>
              </a:rPr>
              <a:t>Identified world zinc resources total about 1.9 billion tonnes</a:t>
            </a:r>
            <a:endParaRPr lang="en-CA" u="sng" dirty="0" smtClean="0">
              <a:solidFill>
                <a:schemeClr val="tx1">
                  <a:lumMod val="50000"/>
                  <a:lumOff val="50000"/>
                </a:schemeClr>
              </a:solidFill>
            </a:endParaRPr>
          </a:p>
          <a:p>
            <a:pPr fontAlgn="auto">
              <a:spcAft>
                <a:spcPts val="0"/>
              </a:spcAft>
              <a:defRPr/>
            </a:pPr>
            <a:r>
              <a:rPr lang="en-CA" dirty="0" smtClean="0">
                <a:solidFill>
                  <a:schemeClr val="tx1">
                    <a:lumMod val="50000"/>
                    <a:lumOff val="50000"/>
                  </a:schemeClr>
                </a:solidFill>
              </a:rPr>
              <a:t>Total </a:t>
            </a:r>
            <a:r>
              <a:rPr lang="en-CA" dirty="0">
                <a:solidFill>
                  <a:schemeClr val="tx1">
                    <a:lumMod val="50000"/>
                    <a:lumOff val="50000"/>
                  </a:schemeClr>
                </a:solidFill>
              </a:rPr>
              <a:t>reserve base of 500 million tonnes has been identified</a:t>
            </a:r>
            <a:endParaRPr lang="en-CA" u="sng" dirty="0" smtClean="0">
              <a:solidFill>
                <a:schemeClr val="tx1">
                  <a:lumMod val="50000"/>
                  <a:lumOff val="50000"/>
                </a:schemeClr>
              </a:solidFill>
            </a:endParaRPr>
          </a:p>
          <a:p>
            <a:pPr fontAlgn="auto">
              <a:spcAft>
                <a:spcPts val="0"/>
              </a:spcAft>
              <a:defRPr/>
            </a:pPr>
            <a:r>
              <a:rPr lang="en-CA" dirty="0">
                <a:solidFill>
                  <a:schemeClr val="tx1">
                    <a:lumMod val="50000"/>
                    <a:lumOff val="50000"/>
                  </a:schemeClr>
                </a:solidFill>
              </a:rPr>
              <a:t>Nearly 200 million tonnes were economically viable in </a:t>
            </a:r>
            <a:r>
              <a:rPr lang="en-CA" dirty="0" smtClean="0">
                <a:solidFill>
                  <a:schemeClr val="tx1">
                    <a:lumMod val="50000"/>
                    <a:lumOff val="50000"/>
                  </a:schemeClr>
                </a:solidFill>
              </a:rPr>
              <a:t>2008</a:t>
            </a:r>
            <a:endParaRPr lang="en-CA" u="sng" dirty="0" smtClean="0">
              <a:solidFill>
                <a:schemeClr val="tx1">
                  <a:lumMod val="50000"/>
                  <a:lumOff val="50000"/>
                </a:schemeClr>
              </a:solidFill>
            </a:endParaRPr>
          </a:p>
          <a:p>
            <a:pPr fontAlgn="auto">
              <a:spcAft>
                <a:spcPts val="0"/>
              </a:spcAft>
              <a:defRPr/>
            </a:pPr>
            <a:r>
              <a:rPr lang="en-CA" dirty="0" smtClean="0">
                <a:solidFill>
                  <a:schemeClr val="tx1">
                    <a:lumMod val="50000"/>
                    <a:lumOff val="50000"/>
                  </a:schemeClr>
                </a:solidFill>
              </a:rPr>
              <a:t>At </a:t>
            </a:r>
            <a:r>
              <a:rPr lang="en-CA" dirty="0">
                <a:solidFill>
                  <a:schemeClr val="tx1">
                    <a:lumMod val="50000"/>
                    <a:lumOff val="50000"/>
                  </a:schemeClr>
                </a:solidFill>
              </a:rPr>
              <a:t>the current rate of consumption, these reserves are estimated to be depleted sometime between 2027 and </a:t>
            </a:r>
            <a:r>
              <a:rPr lang="en-CA" dirty="0" smtClean="0">
                <a:solidFill>
                  <a:schemeClr val="tx1">
                    <a:lumMod val="50000"/>
                    <a:lumOff val="50000"/>
                  </a:schemeClr>
                </a:solidFill>
              </a:rPr>
              <a:t>2055</a:t>
            </a:r>
          </a:p>
          <a:p>
            <a:pPr fontAlgn="auto">
              <a:spcAft>
                <a:spcPts val="0"/>
              </a:spcAft>
              <a:defRPr/>
            </a:pPr>
            <a:r>
              <a:rPr lang="en-CA" dirty="0">
                <a:solidFill>
                  <a:schemeClr val="tx1">
                    <a:lumMod val="50000"/>
                    <a:lumOff val="50000"/>
                  </a:schemeClr>
                </a:solidFill>
              </a:rPr>
              <a:t>Commercially pure zinc is known as Special High Grade, often abbreviated </a:t>
            </a:r>
            <a:r>
              <a:rPr lang="en-CA" i="1" dirty="0">
                <a:solidFill>
                  <a:schemeClr val="tx1">
                    <a:lumMod val="50000"/>
                    <a:lumOff val="50000"/>
                  </a:schemeClr>
                </a:solidFill>
              </a:rPr>
              <a:t>SHG</a:t>
            </a:r>
            <a:r>
              <a:rPr lang="en-CA" dirty="0">
                <a:solidFill>
                  <a:schemeClr val="tx1">
                    <a:lumMod val="50000"/>
                    <a:lumOff val="50000"/>
                  </a:schemeClr>
                </a:solidFill>
              </a:rPr>
              <a:t>, and is 99.995% pure</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title"/>
          </p:nvPr>
        </p:nvSpPr>
        <p:spPr/>
        <p:txBody>
          <a:bodyPr/>
          <a:lstStyle/>
          <a:p>
            <a:pPr fontAlgn="auto">
              <a:spcAft>
                <a:spcPts val="0"/>
              </a:spcAft>
              <a:defRPr/>
            </a:pPr>
            <a:r>
              <a:rPr lang="en-CA" smtClean="0"/>
              <a:t>Zinc Deposits</a:t>
            </a:r>
          </a:p>
        </p:txBody>
      </p:sp>
      <p:sp>
        <p:nvSpPr>
          <p:cNvPr id="50179" name="Content Placeholder 2"/>
          <p:cNvSpPr>
            <a:spLocks noGrp="1"/>
          </p:cNvSpPr>
          <p:nvPr>
            <p:ph idx="1"/>
          </p:nvPr>
        </p:nvSpPr>
        <p:spPr/>
        <p:txBody>
          <a:bodyPr/>
          <a:lstStyle/>
          <a:p>
            <a:endParaRPr lang="en-CA" smtClean="0"/>
          </a:p>
        </p:txBody>
      </p:sp>
      <p:pic>
        <p:nvPicPr>
          <p:cNvPr id="50180" name="Picture 6"/>
          <p:cNvPicPr>
            <a:picLocks noChangeAspect="1" noChangeArrowheads="1"/>
          </p:cNvPicPr>
          <p:nvPr/>
        </p:nvPicPr>
        <p:blipFill>
          <a:blip r:embed="rId3" cstate="print"/>
          <a:srcRect/>
          <a:stretch>
            <a:fillRect/>
          </a:stretch>
        </p:blipFill>
        <p:spPr bwMode="auto">
          <a:xfrm>
            <a:off x="395288" y="3644900"/>
            <a:ext cx="4681537" cy="2959100"/>
          </a:xfrm>
          <a:prstGeom prst="rect">
            <a:avLst/>
          </a:prstGeom>
          <a:noFill/>
          <a:ln w="9525">
            <a:noFill/>
            <a:miter lim="800000"/>
            <a:headEnd/>
            <a:tailEnd/>
          </a:ln>
        </p:spPr>
      </p:pic>
      <p:pic>
        <p:nvPicPr>
          <p:cNvPr id="50181" name="Picture 10" descr="File:World Zinc Production 2006.svg">
            <a:hlinkClick r:id="rId4"/>
          </p:cNvPr>
          <p:cNvPicPr>
            <a:picLocks noChangeAspect="1" noChangeArrowheads="1"/>
          </p:cNvPicPr>
          <p:nvPr/>
        </p:nvPicPr>
        <p:blipFill>
          <a:blip r:embed="rId5" cstate="print"/>
          <a:srcRect/>
          <a:stretch>
            <a:fillRect/>
          </a:stretch>
        </p:blipFill>
        <p:spPr bwMode="auto">
          <a:xfrm>
            <a:off x="2268538" y="1557338"/>
            <a:ext cx="6446837" cy="3095625"/>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p:nvPr>
        </p:nvSpPr>
        <p:spPr/>
        <p:txBody>
          <a:bodyPr/>
          <a:lstStyle/>
          <a:p>
            <a:pPr fontAlgn="auto">
              <a:spcAft>
                <a:spcPts val="0"/>
              </a:spcAft>
              <a:defRPr/>
            </a:pPr>
            <a:r>
              <a:rPr lang="en-CA" smtClean="0"/>
              <a:t>Zinc Uses</a:t>
            </a:r>
          </a:p>
        </p:txBody>
      </p:sp>
      <p:sp>
        <p:nvSpPr>
          <p:cNvPr id="51203" name="Content Placeholder 2"/>
          <p:cNvSpPr>
            <a:spLocks noGrp="1"/>
          </p:cNvSpPr>
          <p:nvPr>
            <p:ph idx="1"/>
          </p:nvPr>
        </p:nvSpPr>
        <p:spPr/>
        <p:txBody>
          <a:bodyPr/>
          <a:lstStyle/>
          <a:p>
            <a:r>
              <a:rPr lang="en-CA" smtClean="0"/>
              <a:t>Brass, which is an alloy of copper and zinc, has been used since at least the 10th century BC</a:t>
            </a:r>
          </a:p>
          <a:p>
            <a:r>
              <a:rPr lang="en-CA" smtClean="0"/>
              <a:t>Applications of zinc include:</a:t>
            </a:r>
          </a:p>
          <a:p>
            <a:pPr lvl="2"/>
            <a:r>
              <a:rPr lang="en-CA" smtClean="0"/>
              <a:t>Galvanizing (59%) </a:t>
            </a:r>
          </a:p>
          <a:p>
            <a:pPr lvl="2"/>
            <a:r>
              <a:rPr lang="en-CA" smtClean="0"/>
              <a:t>Die-casting (16%) </a:t>
            </a:r>
          </a:p>
          <a:p>
            <a:pPr lvl="2"/>
            <a:r>
              <a:rPr lang="en-CA" smtClean="0"/>
              <a:t>Brass and bronze(10%) </a:t>
            </a:r>
          </a:p>
          <a:p>
            <a:pPr lvl="2"/>
            <a:r>
              <a:rPr lang="en-CA" smtClean="0"/>
              <a:t>Rolled zinc (6.5%) </a:t>
            </a:r>
          </a:p>
          <a:p>
            <a:pPr lvl="2"/>
            <a:r>
              <a:rPr lang="en-CA" smtClean="0"/>
              <a:t>Chemicals (6.0%) </a:t>
            </a:r>
          </a:p>
          <a:p>
            <a:pPr lvl="2"/>
            <a:r>
              <a:rPr lang="en-CA" smtClean="0"/>
              <a:t>Miscellaneous (2.5%)</a:t>
            </a:r>
          </a:p>
          <a:p>
            <a:endParaRPr lang="en-CA" smtClean="0"/>
          </a:p>
          <a:p>
            <a:endParaRPr lang="en-CA" smtClean="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p:txBody>
          <a:bodyPr/>
          <a:lstStyle/>
          <a:p>
            <a:pPr fontAlgn="auto">
              <a:spcAft>
                <a:spcPts val="0"/>
              </a:spcAft>
              <a:defRPr/>
            </a:pPr>
            <a:endParaRPr lang="en-CA" smtClean="0"/>
          </a:p>
        </p:txBody>
      </p:sp>
      <p:sp>
        <p:nvSpPr>
          <p:cNvPr id="52227" name="Content Placeholder 2"/>
          <p:cNvSpPr>
            <a:spLocks noGrp="1"/>
          </p:cNvSpPr>
          <p:nvPr>
            <p:ph idx="1"/>
          </p:nvPr>
        </p:nvSpPr>
        <p:spPr/>
        <p:txBody>
          <a:bodyPr/>
          <a:lstStyle/>
          <a:p>
            <a:endParaRPr lang="en-CA" smtClean="0"/>
          </a:p>
        </p:txBody>
      </p:sp>
      <p:pic>
        <p:nvPicPr>
          <p:cNvPr id="52228" name="Picture 3" descr="http://www.kitconet.com/charts/metals/base/spot-zinc-5y-Large.gif"/>
          <p:cNvPicPr>
            <a:picLocks noChangeAspect="1" noChangeArrowheads="1"/>
          </p:cNvPicPr>
          <p:nvPr/>
        </p:nvPicPr>
        <p:blipFill>
          <a:blip r:embed="rId3" cstate="print"/>
          <a:srcRect/>
          <a:stretch>
            <a:fillRect/>
          </a:stretch>
        </p:blipFill>
        <p:spPr bwMode="auto">
          <a:xfrm>
            <a:off x="539750" y="404813"/>
            <a:ext cx="8135938" cy="5688012"/>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p:txBody>
          <a:bodyPr/>
          <a:lstStyle/>
          <a:p>
            <a:pPr fontAlgn="auto">
              <a:spcAft>
                <a:spcPts val="0"/>
              </a:spcAft>
              <a:defRPr/>
            </a:pPr>
            <a:r>
              <a:rPr lang="en-CA" smtClean="0"/>
              <a:t>Uranium</a:t>
            </a:r>
          </a:p>
        </p:txBody>
      </p:sp>
      <p:sp>
        <p:nvSpPr>
          <p:cNvPr id="53251" name="Content Placeholder 2"/>
          <p:cNvSpPr>
            <a:spLocks noGrp="1"/>
          </p:cNvSpPr>
          <p:nvPr>
            <p:ph idx="1"/>
          </p:nvPr>
        </p:nvSpPr>
        <p:spPr/>
        <p:txBody>
          <a:bodyPr/>
          <a:lstStyle/>
          <a:p>
            <a:endParaRPr lang="en-CA" smtClean="0"/>
          </a:p>
        </p:txBody>
      </p:sp>
      <p:pic>
        <p:nvPicPr>
          <p:cNvPr id="53252" name="Picture 4" descr="http://0.tqn.com/d/chemistry/1/0/0/R/uranium.jpg"/>
          <p:cNvPicPr>
            <a:picLocks noChangeAspect="1" noChangeArrowheads="1"/>
          </p:cNvPicPr>
          <p:nvPr/>
        </p:nvPicPr>
        <p:blipFill>
          <a:blip r:embed="rId3" cstate="print"/>
          <a:srcRect/>
          <a:stretch>
            <a:fillRect/>
          </a:stretch>
        </p:blipFill>
        <p:spPr bwMode="auto">
          <a:xfrm>
            <a:off x="4356100" y="1844675"/>
            <a:ext cx="4457700" cy="476250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pPr fontAlgn="auto">
              <a:spcAft>
                <a:spcPts val="0"/>
              </a:spcAft>
              <a:defRPr/>
            </a:pPr>
            <a:endParaRPr lang="en-CA" dirty="0" smtClean="0"/>
          </a:p>
        </p:txBody>
      </p:sp>
      <p:sp>
        <p:nvSpPr>
          <p:cNvPr id="8195" name="Content Placeholder 2"/>
          <p:cNvSpPr>
            <a:spLocks noGrp="1"/>
          </p:cNvSpPr>
          <p:nvPr>
            <p:ph idx="1"/>
          </p:nvPr>
        </p:nvSpPr>
        <p:spPr/>
        <p:txBody>
          <a:bodyPr/>
          <a:lstStyle/>
          <a:p>
            <a:endParaRPr lang="en-CA" smtClean="0"/>
          </a:p>
        </p:txBody>
      </p:sp>
      <p:pic>
        <p:nvPicPr>
          <p:cNvPr id="8196" name="Picture 3"/>
          <p:cNvPicPr>
            <a:picLocks noChangeAspect="1" noChangeArrowheads="1"/>
          </p:cNvPicPr>
          <p:nvPr/>
        </p:nvPicPr>
        <p:blipFill>
          <a:blip r:embed="rId3" cstate="print"/>
          <a:srcRect/>
          <a:stretch>
            <a:fillRect/>
          </a:stretch>
        </p:blipFill>
        <p:spPr bwMode="auto">
          <a:xfrm>
            <a:off x="468313" y="188913"/>
            <a:ext cx="8207375" cy="6264275"/>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title"/>
          </p:nvPr>
        </p:nvSpPr>
        <p:spPr/>
        <p:txBody>
          <a:bodyPr/>
          <a:lstStyle/>
          <a:p>
            <a:pPr fontAlgn="auto">
              <a:spcAft>
                <a:spcPts val="0"/>
              </a:spcAft>
              <a:defRPr/>
            </a:pPr>
            <a:r>
              <a:rPr lang="en-CA" smtClean="0"/>
              <a:t>Uranium Facts</a:t>
            </a:r>
          </a:p>
        </p:txBody>
      </p:sp>
      <p:sp>
        <p:nvSpPr>
          <p:cNvPr id="3" name="Content Placeholder 2"/>
          <p:cNvSpPr>
            <a:spLocks noGrp="1"/>
          </p:cNvSpPr>
          <p:nvPr>
            <p:ph idx="1"/>
          </p:nvPr>
        </p:nvSpPr>
        <p:spPr/>
        <p:txBody>
          <a:bodyPr rtlCol="0">
            <a:normAutofit lnSpcReduction="10000"/>
          </a:bodyPr>
          <a:lstStyle/>
          <a:p>
            <a:pPr fontAlgn="auto">
              <a:spcAft>
                <a:spcPts val="0"/>
              </a:spcAft>
              <a:defRPr/>
            </a:pPr>
            <a:r>
              <a:rPr lang="en-CA" dirty="0" smtClean="0">
                <a:solidFill>
                  <a:schemeClr val="tx1">
                    <a:lumMod val="50000"/>
                    <a:lumOff val="50000"/>
                  </a:schemeClr>
                </a:solidFill>
              </a:rPr>
              <a:t>The mining methods employed are </a:t>
            </a:r>
          </a:p>
          <a:p>
            <a:pPr lvl="2" fontAlgn="auto">
              <a:spcAft>
                <a:spcPts val="0"/>
              </a:spcAft>
              <a:defRPr/>
            </a:pPr>
            <a:r>
              <a:rPr lang="en-CA" dirty="0" smtClean="0">
                <a:solidFill>
                  <a:schemeClr val="tx1">
                    <a:lumMod val="50000"/>
                    <a:lumOff val="50000"/>
                  </a:schemeClr>
                </a:solidFill>
              </a:rPr>
              <a:t>conventional underground (UG)</a:t>
            </a:r>
          </a:p>
          <a:p>
            <a:pPr lvl="2" fontAlgn="auto">
              <a:spcAft>
                <a:spcPts val="0"/>
              </a:spcAft>
              <a:defRPr/>
            </a:pPr>
            <a:r>
              <a:rPr lang="en-CA" dirty="0" smtClean="0">
                <a:solidFill>
                  <a:schemeClr val="tx1">
                    <a:lumMod val="50000"/>
                    <a:lumOff val="50000"/>
                  </a:schemeClr>
                </a:solidFill>
              </a:rPr>
              <a:t>open cast (OC) (62 %), </a:t>
            </a:r>
          </a:p>
          <a:p>
            <a:pPr lvl="2" fontAlgn="auto">
              <a:spcAft>
                <a:spcPts val="0"/>
              </a:spcAft>
              <a:defRPr/>
            </a:pPr>
            <a:r>
              <a:rPr lang="en-CA" dirty="0" smtClean="0">
                <a:solidFill>
                  <a:schemeClr val="tx1">
                    <a:lumMod val="50000"/>
                    <a:lumOff val="50000"/>
                  </a:schemeClr>
                </a:solidFill>
              </a:rPr>
              <a:t>In situ Leaching(ISL, 29 %) </a:t>
            </a:r>
          </a:p>
          <a:p>
            <a:pPr lvl="2" fontAlgn="auto">
              <a:spcAft>
                <a:spcPts val="0"/>
              </a:spcAft>
              <a:defRPr/>
            </a:pPr>
            <a:r>
              <a:rPr lang="en-CA" dirty="0" smtClean="0">
                <a:solidFill>
                  <a:schemeClr val="tx1">
                    <a:lumMod val="50000"/>
                    <a:lumOff val="50000"/>
                  </a:schemeClr>
                </a:solidFill>
              </a:rPr>
              <a:t>by-product (10 %).</a:t>
            </a:r>
          </a:p>
          <a:p>
            <a:pPr fontAlgn="auto">
              <a:spcAft>
                <a:spcPts val="0"/>
              </a:spcAft>
              <a:defRPr/>
            </a:pPr>
            <a:r>
              <a:rPr lang="en-CA" dirty="0" smtClean="0">
                <a:solidFill>
                  <a:schemeClr val="tx1">
                    <a:lumMod val="50000"/>
                    <a:lumOff val="50000"/>
                  </a:schemeClr>
                </a:solidFill>
              </a:rPr>
              <a:t>Uranium must be enriched for Use</a:t>
            </a:r>
          </a:p>
          <a:p>
            <a:pPr fontAlgn="auto">
              <a:spcAft>
                <a:spcPts val="0"/>
              </a:spcAft>
              <a:buFont typeface="Arial" pitchFamily="34" charset="0"/>
              <a:buNone/>
              <a:defRPr/>
            </a:pPr>
            <a:r>
              <a:rPr lang="en-CA" dirty="0" smtClean="0">
                <a:solidFill>
                  <a:schemeClr val="tx1">
                    <a:lumMod val="50000"/>
                    <a:lumOff val="50000"/>
                  </a:schemeClr>
                </a:solidFill>
              </a:rPr>
              <a:t>The </a:t>
            </a:r>
            <a:r>
              <a:rPr lang="en-CA" dirty="0">
                <a:solidFill>
                  <a:schemeClr val="tx1">
                    <a:lumMod val="50000"/>
                    <a:lumOff val="50000"/>
                  </a:schemeClr>
                </a:solidFill>
              </a:rPr>
              <a:t>enrichment market is an oligopoly, with four principal companies </a:t>
            </a:r>
            <a:endParaRPr lang="en-CA" dirty="0" smtClean="0">
              <a:solidFill>
                <a:schemeClr val="tx1">
                  <a:lumMod val="50000"/>
                  <a:lumOff val="50000"/>
                </a:schemeClr>
              </a:solidFill>
            </a:endParaRPr>
          </a:p>
          <a:p>
            <a:pPr lvl="2" fontAlgn="auto">
              <a:spcAft>
                <a:spcPts val="0"/>
              </a:spcAft>
              <a:defRPr/>
            </a:pPr>
            <a:r>
              <a:rPr lang="en-CA" dirty="0" err="1" smtClean="0">
                <a:solidFill>
                  <a:schemeClr val="tx1">
                    <a:lumMod val="50000"/>
                    <a:lumOff val="50000"/>
                  </a:schemeClr>
                </a:solidFill>
              </a:rPr>
              <a:t>Techsnabexport</a:t>
            </a:r>
            <a:r>
              <a:rPr lang="en-CA" dirty="0" smtClean="0">
                <a:solidFill>
                  <a:schemeClr val="tx1">
                    <a:lumMod val="50000"/>
                    <a:lumOff val="50000"/>
                  </a:schemeClr>
                </a:solidFill>
              </a:rPr>
              <a:t>/</a:t>
            </a:r>
            <a:r>
              <a:rPr lang="en-CA" dirty="0" err="1" smtClean="0">
                <a:solidFill>
                  <a:schemeClr val="tx1">
                    <a:lumMod val="50000"/>
                    <a:lumOff val="50000"/>
                  </a:schemeClr>
                </a:solidFill>
              </a:rPr>
              <a:t>Rosatom</a:t>
            </a:r>
            <a:r>
              <a:rPr lang="en-CA" dirty="0" smtClean="0">
                <a:solidFill>
                  <a:schemeClr val="tx1">
                    <a:lumMod val="50000"/>
                    <a:lumOff val="50000"/>
                  </a:schemeClr>
                </a:solidFill>
              </a:rPr>
              <a:t> </a:t>
            </a:r>
            <a:r>
              <a:rPr lang="en-CA" dirty="0">
                <a:solidFill>
                  <a:schemeClr val="tx1">
                    <a:lumMod val="50000"/>
                    <a:lumOff val="50000"/>
                  </a:schemeClr>
                </a:solidFill>
              </a:rPr>
              <a:t>(38%), </a:t>
            </a:r>
            <a:endParaRPr lang="en-CA" dirty="0" smtClean="0">
              <a:solidFill>
                <a:schemeClr val="tx1">
                  <a:lumMod val="50000"/>
                  <a:lumOff val="50000"/>
                </a:schemeClr>
              </a:solidFill>
            </a:endParaRPr>
          </a:p>
          <a:p>
            <a:pPr lvl="2" fontAlgn="auto">
              <a:spcAft>
                <a:spcPts val="0"/>
              </a:spcAft>
              <a:defRPr/>
            </a:pPr>
            <a:r>
              <a:rPr lang="en-CA" dirty="0" smtClean="0">
                <a:solidFill>
                  <a:schemeClr val="tx1">
                    <a:lumMod val="50000"/>
                    <a:lumOff val="50000"/>
                  </a:schemeClr>
                </a:solidFill>
              </a:rPr>
              <a:t>USEC </a:t>
            </a:r>
            <a:r>
              <a:rPr lang="en-CA" dirty="0">
                <a:solidFill>
                  <a:schemeClr val="tx1">
                    <a:lumMod val="50000"/>
                    <a:lumOff val="50000"/>
                  </a:schemeClr>
                </a:solidFill>
              </a:rPr>
              <a:t>Inc. (22</a:t>
            </a:r>
            <a:r>
              <a:rPr lang="en-CA" dirty="0" smtClean="0">
                <a:solidFill>
                  <a:schemeClr val="tx1">
                    <a:lumMod val="50000"/>
                    <a:lumOff val="50000"/>
                  </a:schemeClr>
                </a:solidFill>
              </a:rPr>
              <a:t>%)</a:t>
            </a:r>
          </a:p>
          <a:p>
            <a:pPr lvl="2" fontAlgn="auto">
              <a:spcAft>
                <a:spcPts val="0"/>
              </a:spcAft>
              <a:defRPr/>
            </a:pPr>
            <a:r>
              <a:rPr lang="en-CA" dirty="0" err="1" smtClean="0">
                <a:solidFill>
                  <a:schemeClr val="tx1">
                    <a:lumMod val="50000"/>
                    <a:lumOff val="50000"/>
                  </a:schemeClr>
                </a:solidFill>
              </a:rPr>
              <a:t>Eurodif</a:t>
            </a:r>
            <a:r>
              <a:rPr lang="en-CA" dirty="0" smtClean="0">
                <a:solidFill>
                  <a:schemeClr val="tx1">
                    <a:lumMod val="50000"/>
                    <a:lumOff val="50000"/>
                  </a:schemeClr>
                </a:solidFill>
              </a:rPr>
              <a:t>/</a:t>
            </a:r>
            <a:r>
              <a:rPr lang="en-CA" dirty="0" err="1" smtClean="0">
                <a:solidFill>
                  <a:schemeClr val="tx1">
                    <a:lumMod val="50000"/>
                    <a:lumOff val="50000"/>
                  </a:schemeClr>
                </a:solidFill>
              </a:rPr>
              <a:t>Areva</a:t>
            </a:r>
            <a:r>
              <a:rPr lang="en-CA" dirty="0" smtClean="0">
                <a:solidFill>
                  <a:schemeClr val="tx1">
                    <a:lumMod val="50000"/>
                    <a:lumOff val="50000"/>
                  </a:schemeClr>
                </a:solidFill>
              </a:rPr>
              <a:t> </a:t>
            </a:r>
            <a:r>
              <a:rPr lang="en-CA" dirty="0">
                <a:solidFill>
                  <a:schemeClr val="tx1">
                    <a:lumMod val="50000"/>
                    <a:lumOff val="50000"/>
                  </a:schemeClr>
                </a:solidFill>
              </a:rPr>
              <a:t>SA (21%) </a:t>
            </a:r>
            <a:endParaRPr lang="en-CA" dirty="0" smtClean="0">
              <a:solidFill>
                <a:schemeClr val="tx1">
                  <a:lumMod val="50000"/>
                  <a:lumOff val="50000"/>
                </a:schemeClr>
              </a:solidFill>
            </a:endParaRPr>
          </a:p>
          <a:p>
            <a:pPr lvl="2" fontAlgn="auto">
              <a:spcAft>
                <a:spcPts val="0"/>
              </a:spcAft>
              <a:defRPr/>
            </a:pPr>
            <a:r>
              <a:rPr lang="en-CA" dirty="0" err="1" smtClean="0">
                <a:solidFill>
                  <a:schemeClr val="tx1">
                    <a:lumMod val="50000"/>
                    <a:lumOff val="50000"/>
                  </a:schemeClr>
                </a:solidFill>
              </a:rPr>
              <a:t>Urenco</a:t>
            </a:r>
            <a:r>
              <a:rPr lang="en-CA" dirty="0" smtClean="0">
                <a:solidFill>
                  <a:schemeClr val="tx1">
                    <a:lumMod val="50000"/>
                    <a:lumOff val="50000"/>
                  </a:schemeClr>
                </a:solidFill>
              </a:rPr>
              <a:t> </a:t>
            </a:r>
            <a:r>
              <a:rPr lang="en-CA" dirty="0">
                <a:solidFill>
                  <a:schemeClr val="tx1">
                    <a:lumMod val="50000"/>
                    <a:lumOff val="50000"/>
                  </a:schemeClr>
                </a:solidFill>
              </a:rPr>
              <a:t>Group (14</a:t>
            </a:r>
            <a:r>
              <a:rPr lang="en-CA" dirty="0" smtClean="0">
                <a:solidFill>
                  <a:schemeClr val="tx1">
                    <a:lumMod val="50000"/>
                    <a:lumOff val="50000"/>
                  </a:schemeClr>
                </a:solidFill>
              </a:rPr>
              <a:t>%)</a:t>
            </a:r>
          </a:p>
          <a:p>
            <a:pPr fontAlgn="auto">
              <a:spcAft>
                <a:spcPts val="0"/>
              </a:spcAft>
              <a:defRPr/>
            </a:pPr>
            <a:r>
              <a:rPr lang="en-CA" dirty="0" smtClean="0">
                <a:solidFill>
                  <a:schemeClr val="tx1">
                    <a:lumMod val="50000"/>
                    <a:lumOff val="50000"/>
                  </a:schemeClr>
                </a:solidFill>
              </a:rPr>
              <a:t>Controlling </a:t>
            </a:r>
            <a:r>
              <a:rPr lang="en-CA" dirty="0">
                <a:solidFill>
                  <a:schemeClr val="tx1">
                    <a:lumMod val="50000"/>
                    <a:lumOff val="50000"/>
                  </a:schemeClr>
                </a:solidFill>
              </a:rPr>
              <a:t>approximately 95% of the global uranium enrichment capacity.</a:t>
            </a:r>
          </a:p>
          <a:p>
            <a:pPr fontAlgn="auto">
              <a:spcAft>
                <a:spcPts val="0"/>
              </a:spcAft>
              <a:defRPr/>
            </a:pPr>
            <a:endParaRPr lang="en-CA" dirty="0">
              <a:solidFill>
                <a:schemeClr val="tx1">
                  <a:lumMod val="50000"/>
                  <a:lumOff val="50000"/>
                </a:schemeClr>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http://upload.wikimedia.org/wikipedia/commons/f/fe/Ralsko_uran.JPG"/>
          <p:cNvPicPr>
            <a:picLocks noChangeAspect="1" noChangeArrowheads="1"/>
          </p:cNvPicPr>
          <p:nvPr/>
        </p:nvPicPr>
        <p:blipFill>
          <a:blip r:embed="rId3" cstate="print">
            <a:lum bright="40000"/>
          </a:blip>
          <a:srcRect/>
          <a:stretch>
            <a:fillRect/>
          </a:stretch>
        </p:blipFill>
        <p:spPr bwMode="auto">
          <a:xfrm>
            <a:off x="63500" y="-136525"/>
            <a:ext cx="9326563" cy="6994525"/>
          </a:xfrm>
          <a:prstGeom prst="rect">
            <a:avLst/>
          </a:prstGeom>
          <a:noFill/>
          <a:ln w="9525">
            <a:noFill/>
            <a:miter lim="800000"/>
            <a:headEnd/>
            <a:tailEnd/>
          </a:ln>
        </p:spPr>
      </p:pic>
      <p:sp>
        <p:nvSpPr>
          <p:cNvPr id="64514" name="Title 1"/>
          <p:cNvSpPr>
            <a:spLocks noGrp="1"/>
          </p:cNvSpPr>
          <p:nvPr>
            <p:ph type="title"/>
          </p:nvPr>
        </p:nvSpPr>
        <p:spPr/>
        <p:txBody>
          <a:bodyPr/>
          <a:lstStyle/>
          <a:p>
            <a:pPr fontAlgn="auto">
              <a:spcAft>
                <a:spcPts val="0"/>
              </a:spcAft>
              <a:defRPr/>
            </a:pPr>
            <a:r>
              <a:rPr lang="en-CA" smtClean="0"/>
              <a:t>In-situ leaching- solution mining</a:t>
            </a:r>
          </a:p>
        </p:txBody>
      </p:sp>
      <p:sp>
        <p:nvSpPr>
          <p:cNvPr id="55300" name="Content Placeholder 2"/>
          <p:cNvSpPr>
            <a:spLocks noGrp="1"/>
          </p:cNvSpPr>
          <p:nvPr>
            <p:ph idx="1"/>
          </p:nvPr>
        </p:nvSpPr>
        <p:spPr/>
        <p:txBody>
          <a:bodyPr/>
          <a:lstStyle/>
          <a:p>
            <a:r>
              <a:rPr lang="en-CA" smtClean="0"/>
              <a:t>Boreholes drilled into a deposit.</a:t>
            </a:r>
          </a:p>
          <a:p>
            <a:r>
              <a:rPr lang="en-CA" smtClean="0"/>
              <a:t>Explosive or hydraulic fracturing may be used to create open pathways</a:t>
            </a:r>
          </a:p>
          <a:p>
            <a:r>
              <a:rPr lang="en-CA" smtClean="0"/>
              <a:t>Leaching solution is pumped into the deposit where it makes contact with the ore</a:t>
            </a:r>
          </a:p>
          <a:p>
            <a:r>
              <a:rPr lang="en-CA" smtClean="0"/>
              <a:t>The solution bearing the dissolved ore content is then pumped to the surface and processed. </a:t>
            </a:r>
          </a:p>
          <a:p>
            <a:r>
              <a:rPr lang="en-CA" smtClean="0"/>
              <a:t>Allows the extraction of metals and salts from an Ore body without the need for conventional mining involving drill-and-blast, open-cut or underground mining</a:t>
            </a:r>
          </a:p>
          <a:p>
            <a:endParaRPr lang="en-CA" smtClean="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http://geoinfo.nmt.edu/resources/uranium/images/yellowcake1.jpg"/>
          <p:cNvPicPr>
            <a:picLocks noChangeAspect="1" noChangeArrowheads="1"/>
          </p:cNvPicPr>
          <p:nvPr/>
        </p:nvPicPr>
        <p:blipFill>
          <a:blip r:embed="rId3" cstate="print">
            <a:lum bright="70000" contrast="-70000"/>
          </a:blip>
          <a:srcRect/>
          <a:stretch>
            <a:fillRect/>
          </a:stretch>
        </p:blipFill>
        <p:spPr bwMode="auto">
          <a:xfrm>
            <a:off x="0" y="-80963"/>
            <a:ext cx="9144000" cy="7251701"/>
          </a:xfrm>
          <a:prstGeom prst="rect">
            <a:avLst/>
          </a:prstGeom>
          <a:noFill/>
          <a:ln w="9525">
            <a:noFill/>
            <a:miter lim="800000"/>
            <a:headEnd/>
            <a:tailEnd/>
          </a:ln>
        </p:spPr>
      </p:pic>
      <p:sp>
        <p:nvSpPr>
          <p:cNvPr id="65538" name="Title 1"/>
          <p:cNvSpPr>
            <a:spLocks noGrp="1"/>
          </p:cNvSpPr>
          <p:nvPr>
            <p:ph type="title"/>
          </p:nvPr>
        </p:nvSpPr>
        <p:spPr/>
        <p:txBody>
          <a:bodyPr/>
          <a:lstStyle/>
          <a:p>
            <a:pPr fontAlgn="auto">
              <a:spcAft>
                <a:spcPts val="0"/>
              </a:spcAft>
              <a:defRPr/>
            </a:pPr>
            <a:r>
              <a:rPr lang="en-CA" smtClean="0"/>
              <a:t>Uranium Enrichment Facilities</a:t>
            </a:r>
          </a:p>
        </p:txBody>
      </p:sp>
      <p:graphicFrame>
        <p:nvGraphicFramePr>
          <p:cNvPr id="4" name="Content Placeholder 3"/>
          <p:cNvGraphicFramePr>
            <a:graphicFrameLocks noGrp="1"/>
          </p:cNvGraphicFramePr>
          <p:nvPr>
            <p:ph idx="1"/>
          </p:nvPr>
        </p:nvGraphicFramePr>
        <p:xfrm>
          <a:off x="971550" y="1484313"/>
          <a:ext cx="7416800" cy="4953000"/>
        </p:xfrm>
        <a:graphic>
          <a:graphicData uri="http://schemas.openxmlformats.org/drawingml/2006/table">
            <a:tbl>
              <a:tblPr/>
              <a:tblGrid>
                <a:gridCol w="2472274"/>
                <a:gridCol w="2472274"/>
                <a:gridCol w="2472274"/>
              </a:tblGrid>
              <a:tr h="1578143">
                <a:tc>
                  <a:txBody>
                    <a:bodyPr/>
                    <a:lstStyle/>
                    <a:p>
                      <a:pPr algn="ctr">
                        <a:lnSpc>
                          <a:spcPct val="115000"/>
                        </a:lnSpc>
                        <a:spcAft>
                          <a:spcPts val="0"/>
                        </a:spcAft>
                      </a:pPr>
                      <a:r>
                        <a:rPr lang="en-CA" sz="2000" dirty="0">
                          <a:solidFill>
                            <a:srgbClr val="333333"/>
                          </a:solidFill>
                          <a:latin typeface="Arial"/>
                          <a:ea typeface="Times New Roman"/>
                          <a:cs typeface="Times New Roman"/>
                        </a:rPr>
                        <a:t>Location of Enrichment Facility</a:t>
                      </a:r>
                      <a:endParaRPr lang="en-CA" sz="2000" dirty="0">
                        <a:latin typeface="Calibri"/>
                        <a:ea typeface="Calibri"/>
                        <a:cs typeface="Times New Roman"/>
                      </a:endParaRPr>
                    </a:p>
                  </a:txBody>
                  <a:tcPr marL="30480" marR="30480" marT="30480" marB="30480" anchor="ctr">
                    <a:lnL>
                      <a:noFill/>
                    </a:lnL>
                    <a:lnR>
                      <a:noFill/>
                    </a:lnR>
                    <a:lnT>
                      <a:noFill/>
                    </a:lnT>
                    <a:lnB>
                      <a:noFill/>
                    </a:lnB>
                  </a:tcPr>
                </a:tc>
                <a:tc>
                  <a:txBody>
                    <a:bodyPr/>
                    <a:lstStyle/>
                    <a:p>
                      <a:pPr algn="ctr">
                        <a:lnSpc>
                          <a:spcPct val="115000"/>
                        </a:lnSpc>
                        <a:spcAft>
                          <a:spcPts val="0"/>
                        </a:spcAft>
                      </a:pPr>
                      <a:r>
                        <a:rPr lang="en-CA" sz="2000">
                          <a:solidFill>
                            <a:srgbClr val="333333"/>
                          </a:solidFill>
                          <a:latin typeface="Arial"/>
                          <a:ea typeface="Times New Roman"/>
                          <a:cs typeface="Times New Roman"/>
                        </a:rPr>
                        <a:t>Enrichment Process</a:t>
                      </a:r>
                      <a:endParaRPr lang="en-CA" sz="2000">
                        <a:latin typeface="Calibri"/>
                        <a:ea typeface="Calibri"/>
                        <a:cs typeface="Times New Roman"/>
                      </a:endParaRPr>
                    </a:p>
                  </a:txBody>
                  <a:tcPr marL="30480" marR="30480" marT="30480" marB="30480" anchor="ctr">
                    <a:lnL>
                      <a:noFill/>
                    </a:lnL>
                    <a:lnR>
                      <a:noFill/>
                    </a:lnR>
                    <a:lnT>
                      <a:noFill/>
                    </a:lnT>
                    <a:lnB>
                      <a:noFill/>
                    </a:lnB>
                  </a:tcPr>
                </a:tc>
                <a:tc>
                  <a:txBody>
                    <a:bodyPr/>
                    <a:lstStyle/>
                    <a:p>
                      <a:pPr algn="ctr">
                        <a:lnSpc>
                          <a:spcPct val="115000"/>
                        </a:lnSpc>
                        <a:spcAft>
                          <a:spcPts val="0"/>
                        </a:spcAft>
                      </a:pPr>
                      <a:r>
                        <a:rPr lang="en-CA" sz="2000">
                          <a:solidFill>
                            <a:srgbClr val="333333"/>
                          </a:solidFill>
                          <a:latin typeface="Arial"/>
                          <a:ea typeface="Times New Roman"/>
                          <a:cs typeface="Times New Roman"/>
                        </a:rPr>
                        <a:t>Capacity</a:t>
                      </a:r>
                      <a:br>
                        <a:rPr lang="en-CA" sz="2000">
                          <a:solidFill>
                            <a:srgbClr val="333333"/>
                          </a:solidFill>
                          <a:latin typeface="Arial"/>
                          <a:ea typeface="Times New Roman"/>
                          <a:cs typeface="Times New Roman"/>
                        </a:rPr>
                      </a:br>
                      <a:r>
                        <a:rPr lang="en-CA" sz="2000">
                          <a:solidFill>
                            <a:srgbClr val="333333"/>
                          </a:solidFill>
                          <a:latin typeface="Arial"/>
                          <a:ea typeface="Times New Roman"/>
                          <a:cs typeface="Times New Roman"/>
                        </a:rPr>
                        <a:t/>
                      </a:r>
                      <a:br>
                        <a:rPr lang="en-CA" sz="2000">
                          <a:solidFill>
                            <a:srgbClr val="333333"/>
                          </a:solidFill>
                          <a:latin typeface="Arial"/>
                          <a:ea typeface="Times New Roman"/>
                          <a:cs typeface="Times New Roman"/>
                        </a:rPr>
                      </a:br>
                      <a:r>
                        <a:rPr lang="en-CA" sz="2000">
                          <a:solidFill>
                            <a:srgbClr val="333333"/>
                          </a:solidFill>
                          <a:latin typeface="Arial"/>
                          <a:ea typeface="Times New Roman"/>
                          <a:cs typeface="Times New Roman"/>
                        </a:rPr>
                        <a:t>(1000kg SWU/annum)</a:t>
                      </a:r>
                      <a:endParaRPr lang="en-CA" sz="2000">
                        <a:latin typeface="Calibri"/>
                        <a:ea typeface="Calibri"/>
                        <a:cs typeface="Times New Roman"/>
                      </a:endParaRPr>
                    </a:p>
                  </a:txBody>
                  <a:tcPr marL="30480" marR="30480" marT="30480" marB="30480" anchor="ctr">
                    <a:lnL>
                      <a:noFill/>
                    </a:lnL>
                    <a:lnR>
                      <a:noFill/>
                    </a:lnR>
                    <a:lnT>
                      <a:noFill/>
                    </a:lnT>
                    <a:lnB>
                      <a:noFill/>
                    </a:lnB>
                  </a:tcPr>
                </a:tc>
              </a:tr>
              <a:tr h="513075">
                <a:tc>
                  <a:txBody>
                    <a:bodyPr/>
                    <a:lstStyle/>
                    <a:p>
                      <a:pPr algn="ctr">
                        <a:lnSpc>
                          <a:spcPct val="115000"/>
                        </a:lnSpc>
                        <a:spcAft>
                          <a:spcPts val="0"/>
                        </a:spcAft>
                      </a:pPr>
                      <a:r>
                        <a:rPr lang="en-CA" sz="2000" dirty="0">
                          <a:solidFill>
                            <a:srgbClr val="333333"/>
                          </a:solidFill>
                          <a:latin typeface="Arial"/>
                          <a:ea typeface="Times New Roman"/>
                          <a:cs typeface="Times New Roman"/>
                        </a:rPr>
                        <a:t>Russia</a:t>
                      </a:r>
                      <a:endParaRPr lang="en-CA" sz="2000" dirty="0">
                        <a:latin typeface="Calibri"/>
                        <a:ea typeface="Calibri"/>
                        <a:cs typeface="Times New Roman"/>
                      </a:endParaRPr>
                    </a:p>
                  </a:txBody>
                  <a:tcPr marL="30480" marR="30480" marT="30480" marB="30480" anchor="ctr">
                    <a:lnL>
                      <a:noFill/>
                    </a:lnL>
                    <a:lnR>
                      <a:noFill/>
                    </a:lnR>
                    <a:lnT>
                      <a:noFill/>
                    </a:lnT>
                    <a:lnB>
                      <a:noFill/>
                    </a:lnB>
                  </a:tcPr>
                </a:tc>
                <a:tc>
                  <a:txBody>
                    <a:bodyPr/>
                    <a:lstStyle/>
                    <a:p>
                      <a:pPr algn="ctr">
                        <a:lnSpc>
                          <a:spcPct val="115000"/>
                        </a:lnSpc>
                        <a:spcAft>
                          <a:spcPts val="0"/>
                        </a:spcAft>
                      </a:pPr>
                      <a:r>
                        <a:rPr lang="en-CA" sz="2000" dirty="0">
                          <a:solidFill>
                            <a:srgbClr val="333333"/>
                          </a:solidFill>
                          <a:latin typeface="Arial"/>
                          <a:ea typeface="Times New Roman"/>
                          <a:cs typeface="Times New Roman"/>
                        </a:rPr>
                        <a:t>Centrifuge</a:t>
                      </a:r>
                      <a:endParaRPr lang="en-CA" sz="2000" dirty="0">
                        <a:latin typeface="Calibri"/>
                        <a:ea typeface="Calibri"/>
                        <a:cs typeface="Times New Roman"/>
                      </a:endParaRPr>
                    </a:p>
                  </a:txBody>
                  <a:tcPr marL="30480" marR="30480" marT="30480" marB="30480" anchor="ctr">
                    <a:lnL>
                      <a:noFill/>
                    </a:lnL>
                    <a:lnR>
                      <a:noFill/>
                    </a:lnR>
                    <a:lnT>
                      <a:noFill/>
                    </a:lnT>
                    <a:lnB>
                      <a:noFill/>
                    </a:lnB>
                  </a:tcPr>
                </a:tc>
                <a:tc>
                  <a:txBody>
                    <a:bodyPr/>
                    <a:lstStyle/>
                    <a:p>
                      <a:pPr algn="ctr">
                        <a:lnSpc>
                          <a:spcPct val="115000"/>
                        </a:lnSpc>
                        <a:spcAft>
                          <a:spcPts val="0"/>
                        </a:spcAft>
                      </a:pPr>
                      <a:r>
                        <a:rPr lang="en-CA" sz="2000">
                          <a:solidFill>
                            <a:srgbClr val="333333"/>
                          </a:solidFill>
                          <a:latin typeface="Arial"/>
                          <a:ea typeface="Times New Roman"/>
                          <a:cs typeface="Times New Roman"/>
                        </a:rPr>
                        <a:t>20,000</a:t>
                      </a:r>
                      <a:endParaRPr lang="en-CA" sz="2000">
                        <a:latin typeface="Calibri"/>
                        <a:ea typeface="Calibri"/>
                        <a:cs typeface="Times New Roman"/>
                      </a:endParaRPr>
                    </a:p>
                  </a:txBody>
                  <a:tcPr marL="30480" marR="30480" marT="30480" marB="30480" anchor="ctr">
                    <a:lnL>
                      <a:noFill/>
                    </a:lnL>
                    <a:lnR>
                      <a:noFill/>
                    </a:lnR>
                    <a:lnT>
                      <a:noFill/>
                    </a:lnT>
                    <a:lnB>
                      <a:noFill/>
                    </a:lnB>
                  </a:tcPr>
                </a:tc>
              </a:tr>
              <a:tr h="513075">
                <a:tc>
                  <a:txBody>
                    <a:bodyPr/>
                    <a:lstStyle/>
                    <a:p>
                      <a:pPr algn="ctr">
                        <a:lnSpc>
                          <a:spcPct val="115000"/>
                        </a:lnSpc>
                        <a:spcAft>
                          <a:spcPts val="0"/>
                        </a:spcAft>
                      </a:pPr>
                      <a:r>
                        <a:rPr lang="en-CA" sz="2000">
                          <a:solidFill>
                            <a:srgbClr val="333333"/>
                          </a:solidFill>
                          <a:latin typeface="Arial"/>
                          <a:ea typeface="Times New Roman"/>
                          <a:cs typeface="Times New Roman"/>
                        </a:rPr>
                        <a:t>France</a:t>
                      </a:r>
                      <a:endParaRPr lang="en-CA" sz="2000">
                        <a:latin typeface="Calibri"/>
                        <a:ea typeface="Calibri"/>
                        <a:cs typeface="Times New Roman"/>
                      </a:endParaRPr>
                    </a:p>
                  </a:txBody>
                  <a:tcPr marL="30480" marR="30480" marT="30480" marB="30480" anchor="ctr">
                    <a:lnL>
                      <a:noFill/>
                    </a:lnL>
                    <a:lnR>
                      <a:noFill/>
                    </a:lnR>
                    <a:lnT>
                      <a:noFill/>
                    </a:lnT>
                    <a:lnB>
                      <a:noFill/>
                    </a:lnB>
                  </a:tcPr>
                </a:tc>
                <a:tc>
                  <a:txBody>
                    <a:bodyPr/>
                    <a:lstStyle/>
                    <a:p>
                      <a:pPr algn="ctr">
                        <a:lnSpc>
                          <a:spcPct val="115000"/>
                        </a:lnSpc>
                        <a:spcAft>
                          <a:spcPts val="0"/>
                        </a:spcAft>
                      </a:pPr>
                      <a:r>
                        <a:rPr lang="en-CA" sz="2000" dirty="0">
                          <a:solidFill>
                            <a:srgbClr val="333333"/>
                          </a:solidFill>
                          <a:latin typeface="Arial"/>
                          <a:ea typeface="Times New Roman"/>
                          <a:cs typeface="Times New Roman"/>
                        </a:rPr>
                        <a:t>Diffusion</a:t>
                      </a:r>
                      <a:endParaRPr lang="en-CA" sz="2000" dirty="0">
                        <a:latin typeface="Calibri"/>
                        <a:ea typeface="Calibri"/>
                        <a:cs typeface="Times New Roman"/>
                      </a:endParaRPr>
                    </a:p>
                  </a:txBody>
                  <a:tcPr marL="30480" marR="30480" marT="30480" marB="30480" anchor="ctr">
                    <a:lnL>
                      <a:noFill/>
                    </a:lnL>
                    <a:lnR>
                      <a:noFill/>
                    </a:lnR>
                    <a:lnT>
                      <a:noFill/>
                    </a:lnT>
                    <a:lnB>
                      <a:noFill/>
                    </a:lnB>
                  </a:tcPr>
                </a:tc>
                <a:tc>
                  <a:txBody>
                    <a:bodyPr/>
                    <a:lstStyle/>
                    <a:p>
                      <a:pPr algn="ctr">
                        <a:lnSpc>
                          <a:spcPct val="115000"/>
                        </a:lnSpc>
                        <a:spcAft>
                          <a:spcPts val="0"/>
                        </a:spcAft>
                      </a:pPr>
                      <a:r>
                        <a:rPr lang="en-CA" sz="2000">
                          <a:solidFill>
                            <a:srgbClr val="333333"/>
                          </a:solidFill>
                          <a:latin typeface="Arial"/>
                          <a:ea typeface="Times New Roman"/>
                          <a:cs typeface="Times New Roman"/>
                        </a:rPr>
                        <a:t>10,800</a:t>
                      </a:r>
                      <a:endParaRPr lang="en-CA" sz="2000">
                        <a:latin typeface="Calibri"/>
                        <a:ea typeface="Calibri"/>
                        <a:cs typeface="Times New Roman"/>
                      </a:endParaRPr>
                    </a:p>
                  </a:txBody>
                  <a:tcPr marL="30480" marR="30480" marT="30480" marB="30480" anchor="ctr">
                    <a:lnL>
                      <a:noFill/>
                    </a:lnL>
                    <a:lnR>
                      <a:noFill/>
                    </a:lnR>
                    <a:lnT>
                      <a:noFill/>
                    </a:lnT>
                    <a:lnB>
                      <a:noFill/>
                    </a:lnB>
                  </a:tcPr>
                </a:tc>
              </a:tr>
              <a:tr h="513075">
                <a:tc>
                  <a:txBody>
                    <a:bodyPr/>
                    <a:lstStyle/>
                    <a:p>
                      <a:pPr algn="ctr">
                        <a:lnSpc>
                          <a:spcPct val="115000"/>
                        </a:lnSpc>
                        <a:spcAft>
                          <a:spcPts val="0"/>
                        </a:spcAft>
                      </a:pPr>
                      <a:r>
                        <a:rPr lang="en-CA" sz="2000">
                          <a:solidFill>
                            <a:srgbClr val="333333"/>
                          </a:solidFill>
                          <a:latin typeface="Arial"/>
                          <a:ea typeface="Times New Roman"/>
                          <a:cs typeface="Times New Roman"/>
                        </a:rPr>
                        <a:t>United States</a:t>
                      </a:r>
                      <a:endParaRPr lang="en-CA" sz="2000">
                        <a:latin typeface="Calibri"/>
                        <a:ea typeface="Calibri"/>
                        <a:cs typeface="Times New Roman"/>
                      </a:endParaRPr>
                    </a:p>
                  </a:txBody>
                  <a:tcPr marL="30480" marR="30480" marT="30480" marB="30480" anchor="ctr">
                    <a:lnL>
                      <a:noFill/>
                    </a:lnL>
                    <a:lnR>
                      <a:noFill/>
                    </a:lnR>
                    <a:lnT>
                      <a:noFill/>
                    </a:lnT>
                    <a:lnB>
                      <a:noFill/>
                    </a:lnB>
                  </a:tcPr>
                </a:tc>
                <a:tc>
                  <a:txBody>
                    <a:bodyPr/>
                    <a:lstStyle/>
                    <a:p>
                      <a:pPr algn="ctr">
                        <a:lnSpc>
                          <a:spcPct val="115000"/>
                        </a:lnSpc>
                        <a:spcAft>
                          <a:spcPts val="0"/>
                        </a:spcAft>
                      </a:pPr>
                      <a:r>
                        <a:rPr lang="en-CA" sz="2000" dirty="0">
                          <a:solidFill>
                            <a:srgbClr val="333333"/>
                          </a:solidFill>
                          <a:latin typeface="Arial"/>
                          <a:ea typeface="Times New Roman"/>
                          <a:cs typeface="Times New Roman"/>
                        </a:rPr>
                        <a:t>Diffusion</a:t>
                      </a:r>
                      <a:endParaRPr lang="en-CA" sz="2000" dirty="0">
                        <a:latin typeface="Calibri"/>
                        <a:ea typeface="Calibri"/>
                        <a:cs typeface="Times New Roman"/>
                      </a:endParaRPr>
                    </a:p>
                  </a:txBody>
                  <a:tcPr marL="30480" marR="30480" marT="30480" marB="30480" anchor="ctr">
                    <a:lnL>
                      <a:noFill/>
                    </a:lnL>
                    <a:lnR>
                      <a:noFill/>
                    </a:lnR>
                    <a:lnT>
                      <a:noFill/>
                    </a:lnT>
                    <a:lnB>
                      <a:noFill/>
                    </a:lnB>
                  </a:tcPr>
                </a:tc>
                <a:tc>
                  <a:txBody>
                    <a:bodyPr/>
                    <a:lstStyle/>
                    <a:p>
                      <a:pPr algn="ctr">
                        <a:lnSpc>
                          <a:spcPct val="115000"/>
                        </a:lnSpc>
                        <a:spcAft>
                          <a:spcPts val="0"/>
                        </a:spcAft>
                      </a:pPr>
                      <a:r>
                        <a:rPr lang="en-CA" sz="2000">
                          <a:solidFill>
                            <a:srgbClr val="333333"/>
                          </a:solidFill>
                          <a:latin typeface="Arial"/>
                          <a:ea typeface="Times New Roman"/>
                          <a:cs typeface="Times New Roman"/>
                        </a:rPr>
                        <a:t>8,000</a:t>
                      </a:r>
                      <a:endParaRPr lang="en-CA" sz="2000">
                        <a:latin typeface="Calibri"/>
                        <a:ea typeface="Calibri"/>
                        <a:cs typeface="Times New Roman"/>
                      </a:endParaRPr>
                    </a:p>
                  </a:txBody>
                  <a:tcPr marL="30480" marR="30480" marT="30480" marB="30480" anchor="ctr">
                    <a:lnL>
                      <a:noFill/>
                    </a:lnL>
                    <a:lnR>
                      <a:noFill/>
                    </a:lnR>
                    <a:lnT>
                      <a:noFill/>
                    </a:lnT>
                    <a:lnB>
                      <a:noFill/>
                    </a:lnB>
                  </a:tcPr>
                </a:tc>
              </a:tr>
              <a:tr h="810116">
                <a:tc>
                  <a:txBody>
                    <a:bodyPr/>
                    <a:lstStyle/>
                    <a:p>
                      <a:pPr algn="ctr">
                        <a:lnSpc>
                          <a:spcPct val="115000"/>
                        </a:lnSpc>
                        <a:spcAft>
                          <a:spcPts val="0"/>
                        </a:spcAft>
                      </a:pPr>
                      <a:r>
                        <a:rPr lang="en-CA" sz="2000">
                          <a:solidFill>
                            <a:srgbClr val="333333"/>
                          </a:solidFill>
                          <a:latin typeface="Arial"/>
                          <a:ea typeface="Times New Roman"/>
                          <a:cs typeface="Times New Roman"/>
                        </a:rPr>
                        <a:t>Germany-Netherlands-UK</a:t>
                      </a:r>
                      <a:endParaRPr lang="en-CA" sz="2000">
                        <a:latin typeface="Calibri"/>
                        <a:ea typeface="Calibri"/>
                        <a:cs typeface="Times New Roman"/>
                      </a:endParaRPr>
                    </a:p>
                  </a:txBody>
                  <a:tcPr marL="30480" marR="30480" marT="30480" marB="30480" anchor="ctr">
                    <a:lnL>
                      <a:noFill/>
                    </a:lnL>
                    <a:lnR>
                      <a:noFill/>
                    </a:lnR>
                    <a:lnT>
                      <a:noFill/>
                    </a:lnT>
                    <a:lnB>
                      <a:noFill/>
                    </a:lnB>
                  </a:tcPr>
                </a:tc>
                <a:tc>
                  <a:txBody>
                    <a:bodyPr/>
                    <a:lstStyle/>
                    <a:p>
                      <a:pPr algn="ctr">
                        <a:lnSpc>
                          <a:spcPct val="115000"/>
                        </a:lnSpc>
                        <a:spcAft>
                          <a:spcPts val="0"/>
                        </a:spcAft>
                      </a:pPr>
                      <a:r>
                        <a:rPr lang="en-CA" sz="2000">
                          <a:solidFill>
                            <a:srgbClr val="333333"/>
                          </a:solidFill>
                          <a:latin typeface="Arial"/>
                          <a:ea typeface="Times New Roman"/>
                          <a:cs typeface="Times New Roman"/>
                        </a:rPr>
                        <a:t>Centrifuge</a:t>
                      </a:r>
                      <a:endParaRPr lang="en-CA" sz="2000">
                        <a:latin typeface="Calibri"/>
                        <a:ea typeface="Calibri"/>
                        <a:cs typeface="Times New Roman"/>
                      </a:endParaRPr>
                    </a:p>
                  </a:txBody>
                  <a:tcPr marL="30480" marR="30480" marT="30480" marB="30480" anchor="ctr">
                    <a:lnL>
                      <a:noFill/>
                    </a:lnL>
                    <a:lnR>
                      <a:noFill/>
                    </a:lnR>
                    <a:lnT>
                      <a:noFill/>
                    </a:lnT>
                    <a:lnB>
                      <a:noFill/>
                    </a:lnB>
                  </a:tcPr>
                </a:tc>
                <a:tc>
                  <a:txBody>
                    <a:bodyPr/>
                    <a:lstStyle/>
                    <a:p>
                      <a:pPr algn="ctr">
                        <a:lnSpc>
                          <a:spcPct val="115000"/>
                        </a:lnSpc>
                        <a:spcAft>
                          <a:spcPts val="0"/>
                        </a:spcAft>
                      </a:pPr>
                      <a:r>
                        <a:rPr lang="en-CA" sz="2000">
                          <a:solidFill>
                            <a:srgbClr val="333333"/>
                          </a:solidFill>
                          <a:latin typeface="Arial"/>
                          <a:ea typeface="Times New Roman"/>
                          <a:cs typeface="Times New Roman"/>
                        </a:rPr>
                        <a:t>5,850</a:t>
                      </a:r>
                      <a:endParaRPr lang="en-CA" sz="2000">
                        <a:latin typeface="Calibri"/>
                        <a:ea typeface="Calibri"/>
                        <a:cs typeface="Times New Roman"/>
                      </a:endParaRPr>
                    </a:p>
                  </a:txBody>
                  <a:tcPr marL="30480" marR="30480" marT="30480" marB="30480" anchor="ctr">
                    <a:lnL>
                      <a:noFill/>
                    </a:lnL>
                    <a:lnR>
                      <a:noFill/>
                    </a:lnR>
                    <a:lnT>
                      <a:noFill/>
                    </a:lnT>
                    <a:lnB>
                      <a:noFill/>
                    </a:lnB>
                  </a:tcPr>
                </a:tc>
              </a:tr>
              <a:tr h="513075">
                <a:tc>
                  <a:txBody>
                    <a:bodyPr/>
                    <a:lstStyle/>
                    <a:p>
                      <a:pPr algn="ctr">
                        <a:lnSpc>
                          <a:spcPct val="115000"/>
                        </a:lnSpc>
                        <a:spcAft>
                          <a:spcPts val="0"/>
                        </a:spcAft>
                      </a:pPr>
                      <a:r>
                        <a:rPr lang="en-CA" sz="2000">
                          <a:solidFill>
                            <a:srgbClr val="333333"/>
                          </a:solidFill>
                          <a:latin typeface="Arial"/>
                          <a:ea typeface="Times New Roman"/>
                          <a:cs typeface="Times New Roman"/>
                        </a:rPr>
                        <a:t>China</a:t>
                      </a:r>
                      <a:endParaRPr lang="en-CA" sz="2000">
                        <a:latin typeface="Calibri"/>
                        <a:ea typeface="Calibri"/>
                        <a:cs typeface="Times New Roman"/>
                      </a:endParaRPr>
                    </a:p>
                  </a:txBody>
                  <a:tcPr marL="30480" marR="30480" marT="30480" marB="30480" anchor="ctr">
                    <a:lnL>
                      <a:noFill/>
                    </a:lnL>
                    <a:lnR>
                      <a:noFill/>
                    </a:lnR>
                    <a:lnT>
                      <a:noFill/>
                    </a:lnT>
                    <a:lnB>
                      <a:noFill/>
                    </a:lnB>
                  </a:tcPr>
                </a:tc>
                <a:tc>
                  <a:txBody>
                    <a:bodyPr/>
                    <a:lstStyle/>
                    <a:p>
                      <a:pPr algn="ctr">
                        <a:lnSpc>
                          <a:spcPct val="115000"/>
                        </a:lnSpc>
                        <a:spcAft>
                          <a:spcPts val="0"/>
                        </a:spcAft>
                      </a:pPr>
                      <a:r>
                        <a:rPr lang="en-CA" sz="2000" dirty="0">
                          <a:solidFill>
                            <a:srgbClr val="333333"/>
                          </a:solidFill>
                          <a:latin typeface="Arial"/>
                          <a:ea typeface="Times New Roman"/>
                          <a:cs typeface="Times New Roman"/>
                        </a:rPr>
                        <a:t>Mostly Centrifuge</a:t>
                      </a:r>
                      <a:endParaRPr lang="en-CA" sz="2000" dirty="0">
                        <a:latin typeface="Calibri"/>
                        <a:ea typeface="Calibri"/>
                        <a:cs typeface="Times New Roman"/>
                      </a:endParaRPr>
                    </a:p>
                  </a:txBody>
                  <a:tcPr marL="30480" marR="30480" marT="30480" marB="30480" anchor="ctr">
                    <a:lnL>
                      <a:noFill/>
                    </a:lnL>
                    <a:lnR>
                      <a:noFill/>
                    </a:lnR>
                    <a:lnT>
                      <a:noFill/>
                    </a:lnT>
                    <a:lnB>
                      <a:noFill/>
                    </a:lnB>
                  </a:tcPr>
                </a:tc>
                <a:tc>
                  <a:txBody>
                    <a:bodyPr/>
                    <a:lstStyle/>
                    <a:p>
                      <a:pPr algn="ctr">
                        <a:lnSpc>
                          <a:spcPct val="115000"/>
                        </a:lnSpc>
                        <a:spcAft>
                          <a:spcPts val="0"/>
                        </a:spcAft>
                      </a:pPr>
                      <a:r>
                        <a:rPr lang="en-CA" sz="2000">
                          <a:solidFill>
                            <a:srgbClr val="333333"/>
                          </a:solidFill>
                          <a:latin typeface="Arial"/>
                          <a:ea typeface="Times New Roman"/>
                          <a:cs typeface="Times New Roman"/>
                        </a:rPr>
                        <a:t>1,300</a:t>
                      </a:r>
                      <a:endParaRPr lang="en-CA" sz="2000">
                        <a:latin typeface="Calibri"/>
                        <a:ea typeface="Calibri"/>
                        <a:cs typeface="Times New Roman"/>
                      </a:endParaRPr>
                    </a:p>
                  </a:txBody>
                  <a:tcPr marL="30480" marR="30480" marT="30480" marB="30480" anchor="ctr">
                    <a:lnL>
                      <a:noFill/>
                    </a:lnL>
                    <a:lnR>
                      <a:noFill/>
                    </a:lnR>
                    <a:lnT>
                      <a:noFill/>
                    </a:lnT>
                    <a:lnB>
                      <a:noFill/>
                    </a:lnB>
                  </a:tcPr>
                </a:tc>
              </a:tr>
              <a:tr h="513075">
                <a:tc>
                  <a:txBody>
                    <a:bodyPr/>
                    <a:lstStyle/>
                    <a:p>
                      <a:pPr algn="ctr">
                        <a:lnSpc>
                          <a:spcPct val="115000"/>
                        </a:lnSpc>
                        <a:spcAft>
                          <a:spcPts val="0"/>
                        </a:spcAft>
                      </a:pPr>
                      <a:r>
                        <a:rPr lang="en-CA" sz="2000">
                          <a:solidFill>
                            <a:srgbClr val="333333"/>
                          </a:solidFill>
                          <a:latin typeface="Arial"/>
                          <a:ea typeface="Times New Roman"/>
                          <a:cs typeface="Times New Roman"/>
                        </a:rPr>
                        <a:t>Japan</a:t>
                      </a:r>
                      <a:endParaRPr lang="en-CA" sz="2000">
                        <a:latin typeface="Calibri"/>
                        <a:ea typeface="Calibri"/>
                        <a:cs typeface="Times New Roman"/>
                      </a:endParaRPr>
                    </a:p>
                  </a:txBody>
                  <a:tcPr marL="30480" marR="30480" marT="30480" marB="30480" anchor="ctr">
                    <a:lnL>
                      <a:noFill/>
                    </a:lnL>
                    <a:lnR>
                      <a:noFill/>
                    </a:lnR>
                    <a:lnT>
                      <a:noFill/>
                    </a:lnT>
                    <a:lnB>
                      <a:noFill/>
                    </a:lnB>
                  </a:tcPr>
                </a:tc>
                <a:tc>
                  <a:txBody>
                    <a:bodyPr/>
                    <a:lstStyle/>
                    <a:p>
                      <a:pPr algn="ctr">
                        <a:lnSpc>
                          <a:spcPct val="115000"/>
                        </a:lnSpc>
                        <a:spcAft>
                          <a:spcPts val="0"/>
                        </a:spcAft>
                      </a:pPr>
                      <a:r>
                        <a:rPr lang="en-CA" sz="2000">
                          <a:solidFill>
                            <a:srgbClr val="333333"/>
                          </a:solidFill>
                          <a:latin typeface="Arial"/>
                          <a:ea typeface="Times New Roman"/>
                          <a:cs typeface="Times New Roman"/>
                        </a:rPr>
                        <a:t>Centrifuge</a:t>
                      </a:r>
                      <a:endParaRPr lang="en-CA" sz="2000">
                        <a:latin typeface="Calibri"/>
                        <a:ea typeface="Calibri"/>
                        <a:cs typeface="Times New Roman"/>
                      </a:endParaRPr>
                    </a:p>
                  </a:txBody>
                  <a:tcPr marL="30480" marR="30480" marT="30480" marB="30480" anchor="ctr">
                    <a:lnL>
                      <a:noFill/>
                    </a:lnL>
                    <a:lnR>
                      <a:noFill/>
                    </a:lnR>
                    <a:lnT>
                      <a:noFill/>
                    </a:lnT>
                    <a:lnB>
                      <a:noFill/>
                    </a:lnB>
                  </a:tcPr>
                </a:tc>
                <a:tc>
                  <a:txBody>
                    <a:bodyPr/>
                    <a:lstStyle/>
                    <a:p>
                      <a:pPr algn="ctr">
                        <a:lnSpc>
                          <a:spcPct val="115000"/>
                        </a:lnSpc>
                        <a:spcAft>
                          <a:spcPts val="0"/>
                        </a:spcAft>
                      </a:pPr>
                      <a:r>
                        <a:rPr lang="en-CA" sz="2000" dirty="0">
                          <a:solidFill>
                            <a:srgbClr val="333333"/>
                          </a:solidFill>
                          <a:latin typeface="Arial"/>
                          <a:ea typeface="Times New Roman"/>
                          <a:cs typeface="Times New Roman"/>
                        </a:rPr>
                        <a:t>900</a:t>
                      </a:r>
                      <a:endParaRPr lang="en-CA" sz="2000" dirty="0">
                        <a:latin typeface="Calibri"/>
                        <a:ea typeface="Calibri"/>
                        <a:cs typeface="Times New Roman"/>
                      </a:endParaRPr>
                    </a:p>
                  </a:txBody>
                  <a:tcPr marL="30480" marR="30480" marT="30480" marB="30480" anchor="ctr">
                    <a:lnL>
                      <a:noFill/>
                    </a:lnL>
                    <a:lnR>
                      <a:noFill/>
                    </a:lnR>
                    <a:lnT>
                      <a:noFill/>
                    </a:lnT>
                    <a:lnB>
                      <a:noFill/>
                    </a:lnB>
                  </a:tcPr>
                </a:tc>
              </a:tr>
            </a:tbl>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auto">
              <a:spcAft>
                <a:spcPts val="0"/>
              </a:spcAft>
              <a:defRPr/>
            </a:pPr>
            <a:r>
              <a:rPr lang="en-CA" dirty="0" smtClean="0"/>
              <a:t>Uses Of Uranium = Nuclear Power Production</a:t>
            </a:r>
            <a:endParaRPr lang="en-CA" dirty="0"/>
          </a:p>
        </p:txBody>
      </p:sp>
      <p:sp>
        <p:nvSpPr>
          <p:cNvPr id="57347" name="Content Placeholder 2"/>
          <p:cNvSpPr>
            <a:spLocks noGrp="1"/>
          </p:cNvSpPr>
          <p:nvPr>
            <p:ph idx="1"/>
          </p:nvPr>
        </p:nvSpPr>
        <p:spPr/>
        <p:txBody>
          <a:bodyPr/>
          <a:lstStyle/>
          <a:p>
            <a:endParaRPr lang="en-CA" smtClean="0"/>
          </a:p>
        </p:txBody>
      </p:sp>
      <p:pic>
        <p:nvPicPr>
          <p:cNvPr id="57348" name="Picture 3" descr="The Nuclear Fuel Cycle"/>
          <p:cNvPicPr>
            <a:picLocks noChangeAspect="1" noChangeArrowheads="1"/>
          </p:cNvPicPr>
          <p:nvPr/>
        </p:nvPicPr>
        <p:blipFill>
          <a:blip r:embed="rId3" cstate="print"/>
          <a:srcRect/>
          <a:stretch>
            <a:fillRect/>
          </a:stretch>
        </p:blipFill>
        <p:spPr bwMode="auto">
          <a:xfrm>
            <a:off x="1042988" y="1628775"/>
            <a:ext cx="7058025" cy="4537075"/>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p:cNvSpPr>
            <a:spLocks noGrp="1"/>
          </p:cNvSpPr>
          <p:nvPr>
            <p:ph type="title"/>
          </p:nvPr>
        </p:nvSpPr>
        <p:spPr/>
        <p:txBody>
          <a:bodyPr/>
          <a:lstStyle/>
          <a:p>
            <a:pPr fontAlgn="auto">
              <a:spcAft>
                <a:spcPts val="0"/>
              </a:spcAft>
              <a:defRPr/>
            </a:pPr>
            <a:endParaRPr lang="en-CA" smtClean="0"/>
          </a:p>
        </p:txBody>
      </p:sp>
      <p:sp>
        <p:nvSpPr>
          <p:cNvPr id="58371" name="Content Placeholder 2"/>
          <p:cNvSpPr>
            <a:spLocks noGrp="1"/>
          </p:cNvSpPr>
          <p:nvPr>
            <p:ph idx="1"/>
          </p:nvPr>
        </p:nvSpPr>
        <p:spPr/>
        <p:txBody>
          <a:bodyPr/>
          <a:lstStyle/>
          <a:p>
            <a:endParaRPr lang="en-CA" smtClean="0"/>
          </a:p>
          <a:p>
            <a:endParaRPr lang="en-CA" smtClean="0"/>
          </a:p>
          <a:p>
            <a:endParaRPr lang="en-CA" smtClean="0"/>
          </a:p>
          <a:p>
            <a:r>
              <a:rPr lang="en-CA" sz="4400" smtClean="0"/>
              <a:t>Canadian Uranium Mines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p:txBody>
          <a:bodyPr/>
          <a:lstStyle/>
          <a:p>
            <a:pPr fontAlgn="auto">
              <a:spcAft>
                <a:spcPts val="0"/>
              </a:spcAft>
              <a:defRPr/>
            </a:pPr>
            <a:endParaRPr lang="en-CA" smtClean="0"/>
          </a:p>
        </p:txBody>
      </p:sp>
      <p:graphicFrame>
        <p:nvGraphicFramePr>
          <p:cNvPr id="6" name="Content Placeholder 5"/>
          <p:cNvGraphicFramePr>
            <a:graphicFrameLocks noGrp="1"/>
          </p:cNvGraphicFramePr>
          <p:nvPr>
            <p:ph idx="1"/>
          </p:nvPr>
        </p:nvGraphicFramePr>
        <p:xfrm>
          <a:off x="755650" y="260350"/>
          <a:ext cx="7848600" cy="6619875"/>
        </p:xfrm>
        <a:graphic>
          <a:graphicData uri="http://schemas.openxmlformats.org/drawingml/2006/table">
            <a:tbl>
              <a:tblPr/>
              <a:tblGrid>
                <a:gridCol w="1308145"/>
                <a:gridCol w="1308145"/>
                <a:gridCol w="1308145"/>
                <a:gridCol w="1308145"/>
                <a:gridCol w="1308145"/>
                <a:gridCol w="1308145"/>
              </a:tblGrid>
              <a:tr h="351756">
                <a:tc>
                  <a:txBody>
                    <a:bodyPr/>
                    <a:lstStyle/>
                    <a:p>
                      <a:pPr>
                        <a:lnSpc>
                          <a:spcPct val="115000"/>
                        </a:lnSpc>
                        <a:spcAft>
                          <a:spcPts val="0"/>
                        </a:spcAft>
                      </a:pPr>
                      <a:r>
                        <a:rPr lang="en-CA" sz="1100" dirty="0">
                          <a:latin typeface="Calibri"/>
                          <a:ea typeface="Calibri"/>
                          <a:cs typeface="Times New Roman"/>
                        </a:rPr>
                        <a:t>Mine</a:t>
                      </a:r>
                    </a:p>
                  </a:txBody>
                  <a:tcPr marL="17581" marR="17581" marT="17581" marB="17581" anchor="ctr">
                    <a:lnL>
                      <a:noFill/>
                    </a:lnL>
                    <a:lnR>
                      <a:noFill/>
                    </a:lnR>
                    <a:lnT>
                      <a:noFill/>
                    </a:lnT>
                    <a:lnB>
                      <a:noFill/>
                    </a:lnB>
                  </a:tcPr>
                </a:tc>
                <a:tc>
                  <a:txBody>
                    <a:bodyPr/>
                    <a:lstStyle/>
                    <a:p>
                      <a:pPr>
                        <a:lnSpc>
                          <a:spcPct val="115000"/>
                        </a:lnSpc>
                        <a:spcAft>
                          <a:spcPts val="0"/>
                        </a:spcAft>
                      </a:pPr>
                      <a:r>
                        <a:rPr lang="en-CA" sz="1100">
                          <a:latin typeface="Calibri"/>
                          <a:ea typeface="Calibri"/>
                          <a:cs typeface="Times New Roman"/>
                        </a:rPr>
                        <a:t>Operator</a:t>
                      </a:r>
                    </a:p>
                  </a:txBody>
                  <a:tcPr marL="17581" marR="17581" marT="17581" marB="17581" anchor="ctr">
                    <a:lnL>
                      <a:noFill/>
                    </a:lnL>
                    <a:lnR>
                      <a:noFill/>
                    </a:lnR>
                    <a:lnT>
                      <a:noFill/>
                    </a:lnT>
                    <a:lnB>
                      <a:noFill/>
                    </a:lnB>
                  </a:tcPr>
                </a:tc>
                <a:tc>
                  <a:txBody>
                    <a:bodyPr/>
                    <a:lstStyle/>
                    <a:p>
                      <a:pPr>
                        <a:lnSpc>
                          <a:spcPct val="115000"/>
                        </a:lnSpc>
                        <a:spcAft>
                          <a:spcPts val="0"/>
                        </a:spcAft>
                      </a:pPr>
                      <a:r>
                        <a:rPr lang="en-CA" sz="1100">
                          <a:latin typeface="Calibri"/>
                          <a:ea typeface="Calibri"/>
                          <a:cs typeface="Times New Roman"/>
                        </a:rPr>
                        <a:t>tonnes U</a:t>
                      </a:r>
                    </a:p>
                  </a:txBody>
                  <a:tcPr marL="17581" marR="17581" marT="17581" marB="17581" anchor="ctr">
                    <a:lnL>
                      <a:noFill/>
                    </a:lnL>
                    <a:lnR>
                      <a:noFill/>
                    </a:lnR>
                    <a:lnT>
                      <a:noFill/>
                    </a:lnT>
                    <a:lnB>
                      <a:noFill/>
                    </a:lnB>
                  </a:tcPr>
                </a:tc>
                <a:tc>
                  <a:txBody>
                    <a:bodyPr/>
                    <a:lstStyle/>
                    <a:p>
                      <a:pPr>
                        <a:lnSpc>
                          <a:spcPct val="115000"/>
                        </a:lnSpc>
                        <a:spcAft>
                          <a:spcPts val="0"/>
                        </a:spcAft>
                      </a:pPr>
                      <a:r>
                        <a:rPr lang="en-CA" sz="1100">
                          <a:latin typeface="Calibri"/>
                          <a:ea typeface="Calibri"/>
                          <a:cs typeface="Times New Roman"/>
                        </a:rPr>
                        <a:t>tonnes</a:t>
                      </a:r>
                      <a:br>
                        <a:rPr lang="en-CA" sz="1100">
                          <a:latin typeface="Calibri"/>
                          <a:ea typeface="Calibri"/>
                          <a:cs typeface="Times New Roman"/>
                        </a:rPr>
                      </a:br>
                      <a:r>
                        <a:rPr lang="en-CA" sz="1100">
                          <a:latin typeface="Calibri"/>
                          <a:ea typeface="Calibri"/>
                          <a:cs typeface="Times New Roman"/>
                        </a:rPr>
                        <a:t>U3O8 </a:t>
                      </a:r>
                    </a:p>
                  </a:txBody>
                  <a:tcPr marL="17581" marR="17581" marT="17581" marB="17581" anchor="ctr">
                    <a:lnL>
                      <a:noFill/>
                    </a:lnL>
                    <a:lnR>
                      <a:noFill/>
                    </a:lnR>
                    <a:lnT>
                      <a:noFill/>
                    </a:lnT>
                    <a:lnB>
                      <a:noFill/>
                    </a:lnB>
                  </a:tcPr>
                </a:tc>
                <a:tc>
                  <a:txBody>
                    <a:bodyPr/>
                    <a:lstStyle/>
                    <a:p>
                      <a:pPr>
                        <a:lnSpc>
                          <a:spcPct val="115000"/>
                        </a:lnSpc>
                        <a:spcAft>
                          <a:spcPts val="0"/>
                        </a:spcAft>
                      </a:pPr>
                      <a:r>
                        <a:rPr lang="en-CA" sz="1100">
                          <a:latin typeface="Calibri"/>
                          <a:ea typeface="Calibri"/>
                          <a:cs typeface="Times New Roman"/>
                        </a:rPr>
                        <a:t>Average ore grade</a:t>
                      </a:r>
                      <a:r>
                        <a:rPr lang="en-CA" sz="1100" u="sng" baseline="30000">
                          <a:solidFill>
                            <a:srgbClr val="003399"/>
                          </a:solidFill>
                          <a:latin typeface="Calibri"/>
                          <a:ea typeface="Calibri"/>
                          <a:cs typeface="Times New Roman"/>
                          <a:hlinkClick r:id="rId3" tooltip="See Note d"/>
                        </a:rPr>
                        <a:t>d</a:t>
                      </a:r>
                      <a:r>
                        <a:rPr lang="en-CA" sz="1100">
                          <a:latin typeface="Calibri"/>
                          <a:ea typeface="Calibri"/>
                          <a:cs typeface="Times New Roman"/>
                        </a:rPr>
                        <a:t> </a:t>
                      </a:r>
                    </a:p>
                  </a:txBody>
                  <a:tcPr marL="17581" marR="17581" marT="17581" marB="17581" anchor="ctr">
                    <a:lnL>
                      <a:noFill/>
                    </a:lnL>
                    <a:lnR>
                      <a:noFill/>
                    </a:lnR>
                    <a:lnT>
                      <a:noFill/>
                    </a:lnT>
                    <a:lnB>
                      <a:noFill/>
                    </a:lnB>
                  </a:tcPr>
                </a:tc>
                <a:tc>
                  <a:txBody>
                    <a:bodyPr/>
                    <a:lstStyle/>
                    <a:p>
                      <a:pPr>
                        <a:lnSpc>
                          <a:spcPct val="115000"/>
                        </a:lnSpc>
                        <a:spcAft>
                          <a:spcPts val="0"/>
                        </a:spcAft>
                      </a:pPr>
                      <a:r>
                        <a:rPr lang="en-CA" sz="1100" dirty="0">
                          <a:latin typeface="Calibri"/>
                          <a:ea typeface="Calibri"/>
                          <a:cs typeface="Times New Roman"/>
                        </a:rPr>
                        <a:t>Category</a:t>
                      </a:r>
                    </a:p>
                  </a:txBody>
                  <a:tcPr marL="17581" marR="17581" marT="17581" marB="17581" anchor="ctr">
                    <a:lnL>
                      <a:noFill/>
                    </a:lnL>
                    <a:lnR>
                      <a:noFill/>
                    </a:lnR>
                    <a:lnT>
                      <a:noFill/>
                    </a:lnT>
                    <a:lnB>
                      <a:noFill/>
                    </a:lnB>
                  </a:tcPr>
                </a:tc>
              </a:tr>
              <a:tr h="351756">
                <a:tc>
                  <a:txBody>
                    <a:bodyPr/>
                    <a:lstStyle/>
                    <a:p>
                      <a:pPr algn="ctr">
                        <a:lnSpc>
                          <a:spcPct val="115000"/>
                        </a:lnSpc>
                        <a:spcAft>
                          <a:spcPts val="0"/>
                        </a:spcAft>
                      </a:pPr>
                      <a:r>
                        <a:rPr lang="en-CA" sz="1100" b="1" dirty="0">
                          <a:latin typeface="Calibri"/>
                          <a:ea typeface="Calibri"/>
                          <a:cs typeface="Times New Roman"/>
                        </a:rPr>
                        <a:t>Rabbit Lake</a:t>
                      </a:r>
                      <a:endParaRPr lang="en-CA" sz="1100" dirty="0">
                        <a:latin typeface="Calibri"/>
                        <a:ea typeface="Calibri"/>
                        <a:cs typeface="Times New Roman"/>
                      </a:endParaRP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1200" dirty="0" err="1">
                          <a:latin typeface="Calibri"/>
                          <a:ea typeface="Calibri"/>
                          <a:cs typeface="Times New Roman"/>
                        </a:rPr>
                        <a:t>Cameco</a:t>
                      </a:r>
                      <a:endParaRPr lang="en-CA" sz="1200" dirty="0">
                        <a:latin typeface="Calibri"/>
                        <a:ea typeface="Calibri"/>
                        <a:cs typeface="Times New Roman"/>
                      </a:endParaRP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1200">
                          <a:latin typeface="Calibri"/>
                          <a:ea typeface="Calibri"/>
                          <a:cs typeface="Times New Roman"/>
                        </a:rPr>
                        <a:t>9800</a:t>
                      </a: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1200">
                          <a:latin typeface="Calibri"/>
                          <a:ea typeface="Calibri"/>
                          <a:cs typeface="Times New Roman"/>
                        </a:rPr>
                        <a:t>11,600</a:t>
                      </a: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1200">
                          <a:latin typeface="Calibri"/>
                          <a:ea typeface="Calibri"/>
                          <a:cs typeface="Times New Roman"/>
                        </a:rPr>
                        <a:t>0.76%</a:t>
                      </a: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700" dirty="0">
                          <a:latin typeface="Calibri"/>
                          <a:ea typeface="Calibri"/>
                          <a:cs typeface="Times New Roman"/>
                        </a:rPr>
                        <a:t>proven &amp; probable reserves</a:t>
                      </a:r>
                      <a:endParaRPr lang="en-CA" sz="1000" dirty="0">
                        <a:latin typeface="Calibri"/>
                        <a:ea typeface="Calibri"/>
                        <a:cs typeface="Times New Roman"/>
                      </a:endParaRPr>
                    </a:p>
                  </a:txBody>
                  <a:tcPr marL="17581" marR="17581" marT="17581" marB="17581" anchor="ctr">
                    <a:lnL>
                      <a:noFill/>
                    </a:lnL>
                    <a:lnR>
                      <a:noFill/>
                    </a:lnR>
                    <a:lnT>
                      <a:noFill/>
                    </a:lnT>
                    <a:lnB>
                      <a:noFill/>
                    </a:lnB>
                  </a:tcPr>
                </a:tc>
              </a:tr>
              <a:tr h="236090">
                <a:tc>
                  <a:txBody>
                    <a:bodyPr/>
                    <a:lstStyle/>
                    <a:p>
                      <a:pPr algn="ctr">
                        <a:lnSpc>
                          <a:spcPct val="115000"/>
                        </a:lnSpc>
                        <a:spcAft>
                          <a:spcPts val="0"/>
                        </a:spcAft>
                      </a:pPr>
                      <a:r>
                        <a:rPr lang="en-CA" sz="1100" b="1">
                          <a:latin typeface="Calibri"/>
                          <a:ea typeface="Calibri"/>
                          <a:cs typeface="Times New Roman"/>
                        </a:rPr>
                        <a:t>McClean Lake</a:t>
                      </a:r>
                      <a:endParaRPr lang="en-CA" sz="1100">
                        <a:latin typeface="Calibri"/>
                        <a:ea typeface="Calibri"/>
                        <a:cs typeface="Times New Roman"/>
                      </a:endParaRP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1200" dirty="0" err="1">
                          <a:latin typeface="Calibri"/>
                          <a:ea typeface="Calibri"/>
                          <a:cs typeface="Times New Roman"/>
                        </a:rPr>
                        <a:t>Areva</a:t>
                      </a:r>
                      <a:endParaRPr lang="en-CA" sz="1200" dirty="0">
                        <a:latin typeface="Calibri"/>
                        <a:ea typeface="Calibri"/>
                        <a:cs typeface="Times New Roman"/>
                      </a:endParaRP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1200">
                          <a:latin typeface="Calibri"/>
                          <a:ea typeface="Calibri"/>
                          <a:cs typeface="Times New Roman"/>
                        </a:rPr>
                        <a:t>1031</a:t>
                      </a: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1200">
                          <a:latin typeface="Calibri"/>
                          <a:ea typeface="Calibri"/>
                          <a:cs typeface="Times New Roman"/>
                        </a:rPr>
                        <a:t>1216</a:t>
                      </a: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1200">
                          <a:latin typeface="Calibri"/>
                          <a:ea typeface="Calibri"/>
                          <a:cs typeface="Times New Roman"/>
                        </a:rPr>
                        <a:t>0.53%</a:t>
                      </a: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700">
                          <a:latin typeface="Calibri"/>
                          <a:ea typeface="Calibri"/>
                          <a:cs typeface="Times New Roman"/>
                        </a:rPr>
                        <a:t>proven reserves</a:t>
                      </a:r>
                      <a:endParaRPr lang="en-CA" sz="1000">
                        <a:latin typeface="Calibri"/>
                        <a:ea typeface="Calibri"/>
                        <a:cs typeface="Times New Roman"/>
                      </a:endParaRPr>
                    </a:p>
                  </a:txBody>
                  <a:tcPr marL="17581" marR="17581" marT="17581" marB="17581" anchor="ctr">
                    <a:lnL>
                      <a:noFill/>
                    </a:lnL>
                    <a:lnR>
                      <a:noFill/>
                    </a:lnR>
                    <a:lnT>
                      <a:noFill/>
                    </a:lnT>
                    <a:lnB>
                      <a:noFill/>
                    </a:lnB>
                  </a:tcPr>
                </a:tc>
              </a:tr>
              <a:tr h="446179">
                <a:tc>
                  <a:txBody>
                    <a:bodyPr/>
                    <a:lstStyle/>
                    <a:p>
                      <a:pPr algn="ctr">
                        <a:lnSpc>
                          <a:spcPct val="115000"/>
                        </a:lnSpc>
                        <a:spcAft>
                          <a:spcPts val="0"/>
                        </a:spcAft>
                      </a:pPr>
                      <a:r>
                        <a:rPr lang="en-CA" sz="1100" b="1">
                          <a:latin typeface="Calibri"/>
                          <a:ea typeface="Calibri"/>
                          <a:cs typeface="Times New Roman"/>
                        </a:rPr>
                        <a:t> </a:t>
                      </a:r>
                      <a:endParaRPr lang="en-CA" sz="1100">
                        <a:latin typeface="Calibri"/>
                        <a:ea typeface="Calibri"/>
                        <a:cs typeface="Times New Roman"/>
                      </a:endParaRP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1200" dirty="0">
                          <a:latin typeface="Calibri"/>
                          <a:ea typeface="Calibri"/>
                          <a:cs typeface="Times New Roman"/>
                        </a:rPr>
                        <a:t/>
                      </a:r>
                      <a:br>
                        <a:rPr lang="en-CA" sz="1200" dirty="0">
                          <a:latin typeface="Calibri"/>
                          <a:ea typeface="Calibri"/>
                          <a:cs typeface="Times New Roman"/>
                        </a:rPr>
                      </a:br>
                      <a:r>
                        <a:rPr lang="en-CA" sz="1200" dirty="0">
                          <a:latin typeface="Calibri"/>
                          <a:ea typeface="Calibri"/>
                          <a:cs typeface="Times New Roman"/>
                        </a:rPr>
                        <a:t> </a:t>
                      </a: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1200">
                          <a:latin typeface="Calibri"/>
                          <a:ea typeface="Calibri"/>
                          <a:cs typeface="Times New Roman"/>
                        </a:rPr>
                        <a:t>4115</a:t>
                      </a: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1200" dirty="0">
                          <a:latin typeface="Calibri"/>
                          <a:ea typeface="Calibri"/>
                          <a:cs typeface="Times New Roman"/>
                        </a:rPr>
                        <a:t>4853</a:t>
                      </a: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1200">
                          <a:latin typeface="Calibri"/>
                          <a:ea typeface="Calibri"/>
                          <a:cs typeface="Times New Roman"/>
                        </a:rPr>
                        <a:t>2.14%</a:t>
                      </a: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700">
                          <a:latin typeface="Calibri"/>
                          <a:ea typeface="Calibri"/>
                          <a:cs typeface="Times New Roman"/>
                        </a:rPr>
                        <a:t>measured + indicated </a:t>
                      </a:r>
                      <a:endParaRPr lang="en-CA" sz="1000">
                        <a:latin typeface="Calibri"/>
                        <a:ea typeface="Calibri"/>
                        <a:cs typeface="Times New Roman"/>
                      </a:endParaRPr>
                    </a:p>
                  </a:txBody>
                  <a:tcPr marL="17581" marR="17581" marT="17581" marB="17581" anchor="ctr">
                    <a:lnL>
                      <a:noFill/>
                    </a:lnL>
                    <a:lnR>
                      <a:noFill/>
                    </a:lnR>
                    <a:lnT>
                      <a:noFill/>
                    </a:lnT>
                    <a:lnB>
                      <a:noFill/>
                    </a:lnB>
                  </a:tcPr>
                </a:tc>
              </a:tr>
              <a:tr h="236090">
                <a:tc>
                  <a:txBody>
                    <a:bodyPr/>
                    <a:lstStyle/>
                    <a:p>
                      <a:pPr algn="ctr">
                        <a:lnSpc>
                          <a:spcPct val="115000"/>
                        </a:lnSpc>
                        <a:spcAft>
                          <a:spcPts val="0"/>
                        </a:spcAft>
                      </a:pPr>
                      <a:r>
                        <a:rPr lang="en-CA" sz="1100" b="1">
                          <a:latin typeface="Calibri"/>
                          <a:ea typeface="Calibri"/>
                          <a:cs typeface="Times New Roman"/>
                        </a:rPr>
                        <a:t>McArthur River</a:t>
                      </a:r>
                      <a:endParaRPr lang="en-CA" sz="1100">
                        <a:latin typeface="Calibri"/>
                        <a:ea typeface="Calibri"/>
                        <a:cs typeface="Times New Roman"/>
                      </a:endParaRP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1200" dirty="0" err="1">
                          <a:latin typeface="Calibri"/>
                          <a:ea typeface="Calibri"/>
                          <a:cs typeface="Times New Roman"/>
                        </a:rPr>
                        <a:t>Cameco</a:t>
                      </a:r>
                      <a:endParaRPr lang="en-CA" sz="1200" dirty="0">
                        <a:latin typeface="Calibri"/>
                        <a:ea typeface="Calibri"/>
                        <a:cs typeface="Times New Roman"/>
                      </a:endParaRP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1200">
                          <a:latin typeface="Calibri"/>
                          <a:ea typeface="Calibri"/>
                          <a:cs typeface="Times New Roman"/>
                        </a:rPr>
                        <a:t>67,400</a:t>
                      </a: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1200">
                          <a:latin typeface="Calibri"/>
                          <a:ea typeface="Calibri"/>
                          <a:cs typeface="Times New Roman"/>
                        </a:rPr>
                        <a:t>79,500</a:t>
                      </a: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1200">
                          <a:latin typeface="Calibri"/>
                          <a:ea typeface="Calibri"/>
                          <a:cs typeface="Times New Roman"/>
                        </a:rPr>
                        <a:t>17.29%</a:t>
                      </a: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700">
                          <a:latin typeface="Calibri"/>
                          <a:ea typeface="Calibri"/>
                          <a:cs typeface="Times New Roman"/>
                        </a:rPr>
                        <a:t>proven reserves</a:t>
                      </a:r>
                      <a:endParaRPr lang="en-CA" sz="1000">
                        <a:latin typeface="Calibri"/>
                        <a:ea typeface="Calibri"/>
                        <a:cs typeface="Times New Roman"/>
                      </a:endParaRPr>
                    </a:p>
                  </a:txBody>
                  <a:tcPr marL="17581" marR="17581" marT="17581" marB="17581" anchor="ctr">
                    <a:lnL>
                      <a:noFill/>
                    </a:lnL>
                    <a:lnR>
                      <a:noFill/>
                    </a:lnR>
                    <a:lnT>
                      <a:noFill/>
                    </a:lnT>
                    <a:lnB>
                      <a:noFill/>
                    </a:lnB>
                  </a:tcPr>
                </a:tc>
              </a:tr>
              <a:tr h="236090">
                <a:tc>
                  <a:txBody>
                    <a:bodyPr/>
                    <a:lstStyle/>
                    <a:p>
                      <a:pPr algn="ctr">
                        <a:lnSpc>
                          <a:spcPct val="115000"/>
                        </a:lnSpc>
                        <a:spcAft>
                          <a:spcPts val="0"/>
                        </a:spcAft>
                      </a:pPr>
                      <a:r>
                        <a:rPr lang="en-CA" sz="1100" b="1">
                          <a:latin typeface="Calibri"/>
                          <a:ea typeface="Calibri"/>
                          <a:cs typeface="Times New Roman"/>
                        </a:rPr>
                        <a:t> </a:t>
                      </a:r>
                      <a:endParaRPr lang="en-CA" sz="1100">
                        <a:latin typeface="Calibri"/>
                        <a:ea typeface="Calibri"/>
                        <a:cs typeface="Times New Roman"/>
                      </a:endParaRP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1200">
                          <a:latin typeface="Calibri"/>
                          <a:ea typeface="Calibri"/>
                          <a:cs typeface="Times New Roman"/>
                        </a:rPr>
                        <a:t> </a:t>
                      </a: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1200" dirty="0">
                          <a:latin typeface="Calibri"/>
                          <a:ea typeface="Calibri"/>
                          <a:cs typeface="Times New Roman"/>
                        </a:rPr>
                        <a:t>61,900</a:t>
                      </a: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1200">
                          <a:latin typeface="Calibri"/>
                          <a:ea typeface="Calibri"/>
                          <a:cs typeface="Times New Roman"/>
                        </a:rPr>
                        <a:t>73,000</a:t>
                      </a: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1200">
                          <a:latin typeface="Calibri"/>
                          <a:ea typeface="Calibri"/>
                          <a:cs typeface="Times New Roman"/>
                        </a:rPr>
                        <a:t>13.49%</a:t>
                      </a: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700">
                          <a:latin typeface="Calibri"/>
                          <a:ea typeface="Calibri"/>
                          <a:cs typeface="Times New Roman"/>
                        </a:rPr>
                        <a:t>probable reserves</a:t>
                      </a:r>
                      <a:endParaRPr lang="en-CA" sz="1000">
                        <a:latin typeface="Calibri"/>
                        <a:ea typeface="Calibri"/>
                        <a:cs typeface="Times New Roman"/>
                      </a:endParaRPr>
                    </a:p>
                  </a:txBody>
                  <a:tcPr marL="17581" marR="17581" marT="17581" marB="17581" anchor="ctr">
                    <a:lnL>
                      <a:noFill/>
                    </a:lnL>
                    <a:lnR>
                      <a:noFill/>
                    </a:lnR>
                    <a:lnT>
                      <a:noFill/>
                    </a:lnT>
                    <a:lnB>
                      <a:noFill/>
                    </a:lnB>
                  </a:tcPr>
                </a:tc>
              </a:tr>
              <a:tr h="446179">
                <a:tc>
                  <a:txBody>
                    <a:bodyPr/>
                    <a:lstStyle/>
                    <a:p>
                      <a:pPr algn="ctr">
                        <a:lnSpc>
                          <a:spcPct val="115000"/>
                        </a:lnSpc>
                        <a:spcAft>
                          <a:spcPts val="0"/>
                        </a:spcAft>
                      </a:pPr>
                      <a:r>
                        <a:rPr lang="en-CA" sz="1100" b="1">
                          <a:latin typeface="Calibri"/>
                          <a:ea typeface="Calibri"/>
                          <a:cs typeface="Times New Roman"/>
                        </a:rPr>
                        <a:t> </a:t>
                      </a:r>
                      <a:endParaRPr lang="en-CA" sz="1100">
                        <a:latin typeface="Calibri"/>
                        <a:ea typeface="Calibri"/>
                        <a:cs typeface="Times New Roman"/>
                      </a:endParaRP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1200">
                          <a:latin typeface="Calibri"/>
                          <a:ea typeface="Calibri"/>
                          <a:cs typeface="Times New Roman"/>
                        </a:rPr>
                        <a:t/>
                      </a:r>
                      <a:br>
                        <a:rPr lang="en-CA" sz="1200">
                          <a:latin typeface="Calibri"/>
                          <a:ea typeface="Calibri"/>
                          <a:cs typeface="Times New Roman"/>
                        </a:rPr>
                      </a:br>
                      <a:r>
                        <a:rPr lang="en-CA" sz="1200">
                          <a:latin typeface="Calibri"/>
                          <a:ea typeface="Calibri"/>
                          <a:cs typeface="Times New Roman"/>
                        </a:rPr>
                        <a:t> </a:t>
                      </a: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1200" dirty="0">
                          <a:latin typeface="Calibri"/>
                          <a:ea typeface="Calibri"/>
                          <a:cs typeface="Times New Roman"/>
                        </a:rPr>
                        <a:t>6500</a:t>
                      </a: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1200">
                          <a:latin typeface="Calibri"/>
                          <a:ea typeface="Calibri"/>
                          <a:cs typeface="Times New Roman"/>
                        </a:rPr>
                        <a:t>7680</a:t>
                      </a: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1200">
                          <a:latin typeface="Calibri"/>
                          <a:ea typeface="Calibri"/>
                          <a:cs typeface="Times New Roman"/>
                        </a:rPr>
                        <a:t>7.09%</a:t>
                      </a: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700">
                          <a:latin typeface="Calibri"/>
                          <a:ea typeface="Calibri"/>
                          <a:cs typeface="Times New Roman"/>
                        </a:rPr>
                        <a:t>measured + indicated</a:t>
                      </a:r>
                      <a:endParaRPr lang="en-CA" sz="1000">
                        <a:latin typeface="Calibri"/>
                        <a:ea typeface="Calibri"/>
                        <a:cs typeface="Times New Roman"/>
                      </a:endParaRPr>
                    </a:p>
                  </a:txBody>
                  <a:tcPr marL="17581" marR="17581" marT="17581" marB="17581" anchor="ctr">
                    <a:lnL>
                      <a:noFill/>
                    </a:lnL>
                    <a:lnR>
                      <a:noFill/>
                    </a:lnR>
                    <a:lnT>
                      <a:noFill/>
                    </a:lnT>
                    <a:lnB>
                      <a:noFill/>
                    </a:lnB>
                  </a:tcPr>
                </a:tc>
              </a:tr>
              <a:tr h="236090">
                <a:tc>
                  <a:txBody>
                    <a:bodyPr/>
                    <a:lstStyle/>
                    <a:p>
                      <a:pPr algn="ctr">
                        <a:lnSpc>
                          <a:spcPct val="115000"/>
                        </a:lnSpc>
                        <a:spcAft>
                          <a:spcPts val="0"/>
                        </a:spcAft>
                      </a:pPr>
                      <a:r>
                        <a:rPr lang="en-CA" sz="1100" b="1">
                          <a:latin typeface="Calibri"/>
                          <a:ea typeface="Calibri"/>
                          <a:cs typeface="Times New Roman"/>
                        </a:rPr>
                        <a:t> </a:t>
                      </a:r>
                      <a:endParaRPr lang="en-CA" sz="1100">
                        <a:latin typeface="Calibri"/>
                        <a:ea typeface="Calibri"/>
                        <a:cs typeface="Times New Roman"/>
                      </a:endParaRP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1200">
                          <a:latin typeface="Calibri"/>
                          <a:ea typeface="Calibri"/>
                          <a:cs typeface="Times New Roman"/>
                        </a:rPr>
                        <a:t> </a:t>
                      </a: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1200">
                          <a:latin typeface="Calibri"/>
                          <a:ea typeface="Calibri"/>
                          <a:cs typeface="Times New Roman"/>
                        </a:rPr>
                        <a:t>57,800</a:t>
                      </a: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1200">
                          <a:latin typeface="Calibri"/>
                          <a:ea typeface="Calibri"/>
                          <a:cs typeface="Times New Roman"/>
                        </a:rPr>
                        <a:t>68,200</a:t>
                      </a: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1200">
                          <a:latin typeface="Calibri"/>
                          <a:ea typeface="Calibri"/>
                          <a:cs typeface="Times New Roman"/>
                        </a:rPr>
                        <a:t>13.46%</a:t>
                      </a: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700">
                          <a:latin typeface="Calibri"/>
                          <a:ea typeface="Calibri"/>
                          <a:cs typeface="Times New Roman"/>
                        </a:rPr>
                        <a:t>inferred resources</a:t>
                      </a:r>
                      <a:endParaRPr lang="en-CA" sz="1000">
                        <a:latin typeface="Calibri"/>
                        <a:ea typeface="Calibri"/>
                        <a:cs typeface="Times New Roman"/>
                      </a:endParaRPr>
                    </a:p>
                  </a:txBody>
                  <a:tcPr marL="17581" marR="17581" marT="17581" marB="17581" anchor="ctr">
                    <a:lnL>
                      <a:noFill/>
                    </a:lnL>
                    <a:lnR>
                      <a:noFill/>
                    </a:lnR>
                    <a:lnT>
                      <a:noFill/>
                    </a:lnT>
                    <a:lnB>
                      <a:noFill/>
                    </a:lnB>
                  </a:tcPr>
                </a:tc>
              </a:tr>
              <a:tr h="351756">
                <a:tc>
                  <a:txBody>
                    <a:bodyPr/>
                    <a:lstStyle/>
                    <a:p>
                      <a:pPr algn="ctr">
                        <a:lnSpc>
                          <a:spcPct val="115000"/>
                        </a:lnSpc>
                        <a:spcAft>
                          <a:spcPts val="0"/>
                        </a:spcAft>
                      </a:pPr>
                      <a:r>
                        <a:rPr lang="en-CA" sz="1100" b="1">
                          <a:latin typeface="Calibri"/>
                          <a:ea typeface="Calibri"/>
                          <a:cs typeface="Times New Roman"/>
                        </a:rPr>
                        <a:t>Cigar Lake</a:t>
                      </a:r>
                      <a:endParaRPr lang="en-CA" sz="1100">
                        <a:latin typeface="Calibri"/>
                        <a:ea typeface="Calibri"/>
                        <a:cs typeface="Times New Roman"/>
                      </a:endParaRP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1200">
                          <a:latin typeface="Calibri"/>
                          <a:ea typeface="Calibri"/>
                          <a:cs typeface="Times New Roman"/>
                        </a:rPr>
                        <a:t>Cameco</a:t>
                      </a: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1200" dirty="0">
                          <a:latin typeface="Calibri"/>
                          <a:ea typeface="Calibri"/>
                          <a:cs typeface="Times New Roman"/>
                        </a:rPr>
                        <a:t>80,500</a:t>
                      </a: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1200">
                          <a:latin typeface="Calibri"/>
                          <a:ea typeface="Calibri"/>
                          <a:cs typeface="Times New Roman"/>
                        </a:rPr>
                        <a:t>95,000</a:t>
                      </a: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1200">
                          <a:latin typeface="Calibri"/>
                          <a:ea typeface="Calibri"/>
                          <a:cs typeface="Times New Roman"/>
                        </a:rPr>
                        <a:t>17.04%</a:t>
                      </a: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700">
                          <a:latin typeface="Calibri"/>
                          <a:ea typeface="Calibri"/>
                          <a:cs typeface="Times New Roman"/>
                        </a:rPr>
                        <a:t>proven &amp; probable reserves</a:t>
                      </a:r>
                      <a:endParaRPr lang="en-CA" sz="1000">
                        <a:latin typeface="Calibri"/>
                        <a:ea typeface="Calibri"/>
                        <a:cs typeface="Times New Roman"/>
                      </a:endParaRPr>
                    </a:p>
                  </a:txBody>
                  <a:tcPr marL="17581" marR="17581" marT="17581" marB="17581" anchor="ctr">
                    <a:lnL>
                      <a:noFill/>
                    </a:lnL>
                    <a:lnR>
                      <a:noFill/>
                    </a:lnR>
                    <a:lnT>
                      <a:noFill/>
                    </a:lnT>
                    <a:lnB>
                      <a:noFill/>
                    </a:lnB>
                  </a:tcPr>
                </a:tc>
              </a:tr>
              <a:tr h="236090">
                <a:tc>
                  <a:txBody>
                    <a:bodyPr/>
                    <a:lstStyle/>
                    <a:p>
                      <a:pPr algn="ctr">
                        <a:lnSpc>
                          <a:spcPct val="115000"/>
                        </a:lnSpc>
                        <a:spcAft>
                          <a:spcPts val="0"/>
                        </a:spcAft>
                      </a:pPr>
                      <a:r>
                        <a:rPr lang="en-CA" sz="1100" b="1">
                          <a:latin typeface="Calibri"/>
                          <a:ea typeface="Calibri"/>
                          <a:cs typeface="Times New Roman"/>
                        </a:rPr>
                        <a:t> </a:t>
                      </a:r>
                      <a:endParaRPr lang="en-CA" sz="1100">
                        <a:latin typeface="Calibri"/>
                        <a:ea typeface="Calibri"/>
                        <a:cs typeface="Times New Roman"/>
                      </a:endParaRP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1200">
                          <a:latin typeface="Calibri"/>
                          <a:ea typeface="Calibri"/>
                          <a:cs typeface="Times New Roman"/>
                        </a:rPr>
                        <a:t> </a:t>
                      </a: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1200" dirty="0">
                          <a:latin typeface="Calibri"/>
                          <a:ea typeface="Calibri"/>
                          <a:cs typeface="Times New Roman"/>
                        </a:rPr>
                        <a:t>455</a:t>
                      </a: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1200" dirty="0">
                          <a:latin typeface="Calibri"/>
                          <a:ea typeface="Calibri"/>
                          <a:cs typeface="Times New Roman"/>
                        </a:rPr>
                        <a:t>540</a:t>
                      </a: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1200">
                          <a:latin typeface="Calibri"/>
                          <a:ea typeface="Calibri"/>
                          <a:cs typeface="Times New Roman"/>
                        </a:rPr>
                        <a:t>2.27%</a:t>
                      </a: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700">
                          <a:latin typeface="Calibri"/>
                          <a:ea typeface="Calibri"/>
                          <a:cs typeface="Times New Roman"/>
                        </a:rPr>
                        <a:t>indicated resources</a:t>
                      </a:r>
                      <a:endParaRPr lang="en-CA" sz="1000">
                        <a:latin typeface="Calibri"/>
                        <a:ea typeface="Calibri"/>
                        <a:cs typeface="Times New Roman"/>
                      </a:endParaRPr>
                    </a:p>
                  </a:txBody>
                  <a:tcPr marL="17581" marR="17581" marT="17581" marB="17581" anchor="ctr">
                    <a:lnL>
                      <a:noFill/>
                    </a:lnL>
                    <a:lnR>
                      <a:noFill/>
                    </a:lnR>
                    <a:lnT>
                      <a:noFill/>
                    </a:lnT>
                    <a:lnB>
                      <a:noFill/>
                    </a:lnB>
                  </a:tcPr>
                </a:tc>
              </a:tr>
              <a:tr h="236090">
                <a:tc>
                  <a:txBody>
                    <a:bodyPr/>
                    <a:lstStyle/>
                    <a:p>
                      <a:pPr algn="ctr">
                        <a:lnSpc>
                          <a:spcPct val="115000"/>
                        </a:lnSpc>
                        <a:spcAft>
                          <a:spcPts val="0"/>
                        </a:spcAft>
                      </a:pPr>
                      <a:r>
                        <a:rPr lang="en-CA" sz="1100" b="1">
                          <a:latin typeface="Calibri"/>
                          <a:ea typeface="Calibri"/>
                          <a:cs typeface="Times New Roman"/>
                        </a:rPr>
                        <a:t> </a:t>
                      </a:r>
                      <a:endParaRPr lang="en-CA" sz="1100">
                        <a:latin typeface="Calibri"/>
                        <a:ea typeface="Calibri"/>
                        <a:cs typeface="Times New Roman"/>
                      </a:endParaRP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1200">
                          <a:latin typeface="Calibri"/>
                          <a:ea typeface="Calibri"/>
                          <a:cs typeface="Times New Roman"/>
                        </a:rPr>
                        <a:t> </a:t>
                      </a: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1200">
                          <a:latin typeface="Calibri"/>
                          <a:ea typeface="Calibri"/>
                          <a:cs typeface="Times New Roman"/>
                        </a:rPr>
                        <a:t>51,500</a:t>
                      </a: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1200" dirty="0">
                          <a:latin typeface="Calibri"/>
                          <a:ea typeface="Calibri"/>
                          <a:cs typeface="Times New Roman"/>
                        </a:rPr>
                        <a:t>60,680</a:t>
                      </a: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1200">
                          <a:latin typeface="Calibri"/>
                          <a:ea typeface="Calibri"/>
                          <a:cs typeface="Times New Roman"/>
                        </a:rPr>
                        <a:t>12.61%</a:t>
                      </a: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700">
                          <a:latin typeface="Calibri"/>
                          <a:ea typeface="Calibri"/>
                          <a:cs typeface="Times New Roman"/>
                        </a:rPr>
                        <a:t>inferred resources</a:t>
                      </a:r>
                      <a:endParaRPr lang="en-CA" sz="1000">
                        <a:latin typeface="Calibri"/>
                        <a:ea typeface="Calibri"/>
                        <a:cs typeface="Times New Roman"/>
                      </a:endParaRPr>
                    </a:p>
                  </a:txBody>
                  <a:tcPr marL="17581" marR="17581" marT="17581" marB="17581" anchor="ctr">
                    <a:lnL>
                      <a:noFill/>
                    </a:lnL>
                    <a:lnR>
                      <a:noFill/>
                    </a:lnR>
                    <a:lnT>
                      <a:noFill/>
                    </a:lnT>
                    <a:lnB>
                      <a:noFill/>
                    </a:lnB>
                  </a:tcPr>
                </a:tc>
              </a:tr>
              <a:tr h="236090">
                <a:tc>
                  <a:txBody>
                    <a:bodyPr/>
                    <a:lstStyle/>
                    <a:p>
                      <a:pPr algn="ctr">
                        <a:lnSpc>
                          <a:spcPct val="115000"/>
                        </a:lnSpc>
                        <a:spcAft>
                          <a:spcPts val="0"/>
                        </a:spcAft>
                      </a:pPr>
                      <a:r>
                        <a:rPr lang="en-CA" sz="1100" b="1">
                          <a:latin typeface="Calibri"/>
                          <a:ea typeface="Calibri"/>
                          <a:cs typeface="Times New Roman"/>
                        </a:rPr>
                        <a:t>Midwest</a:t>
                      </a:r>
                      <a:endParaRPr lang="en-CA" sz="1100">
                        <a:latin typeface="Calibri"/>
                        <a:ea typeface="Calibri"/>
                        <a:cs typeface="Times New Roman"/>
                      </a:endParaRP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1200">
                          <a:latin typeface="Calibri"/>
                          <a:ea typeface="Calibri"/>
                          <a:cs typeface="Times New Roman"/>
                        </a:rPr>
                        <a:t>Areva</a:t>
                      </a: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1200" dirty="0">
                          <a:latin typeface="Calibri"/>
                          <a:ea typeface="Calibri"/>
                          <a:cs typeface="Times New Roman"/>
                        </a:rPr>
                        <a:t>16,340</a:t>
                      </a: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1200" dirty="0">
                          <a:latin typeface="Calibri"/>
                          <a:ea typeface="Calibri"/>
                          <a:cs typeface="Times New Roman"/>
                        </a:rPr>
                        <a:t>18,900</a:t>
                      </a: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1200">
                          <a:latin typeface="Calibri"/>
                          <a:ea typeface="Calibri"/>
                          <a:cs typeface="Times New Roman"/>
                        </a:rPr>
                        <a:t>3.84%</a:t>
                      </a: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700">
                          <a:latin typeface="Calibri"/>
                          <a:ea typeface="Calibri"/>
                          <a:cs typeface="Times New Roman"/>
                        </a:rPr>
                        <a:t>measured + indicated</a:t>
                      </a:r>
                      <a:endParaRPr lang="en-CA" sz="1000">
                        <a:latin typeface="Calibri"/>
                        <a:ea typeface="Calibri"/>
                        <a:cs typeface="Times New Roman"/>
                      </a:endParaRPr>
                    </a:p>
                  </a:txBody>
                  <a:tcPr marL="17581" marR="17581" marT="17581" marB="17581" anchor="ctr">
                    <a:lnL>
                      <a:noFill/>
                    </a:lnL>
                    <a:lnR>
                      <a:noFill/>
                    </a:lnR>
                    <a:lnT>
                      <a:noFill/>
                    </a:lnT>
                    <a:lnB>
                      <a:noFill/>
                    </a:lnB>
                  </a:tcPr>
                </a:tc>
              </a:tr>
              <a:tr h="236090">
                <a:tc>
                  <a:txBody>
                    <a:bodyPr/>
                    <a:lstStyle/>
                    <a:p>
                      <a:pPr algn="ctr">
                        <a:lnSpc>
                          <a:spcPct val="115000"/>
                        </a:lnSpc>
                        <a:spcAft>
                          <a:spcPts val="0"/>
                        </a:spcAft>
                      </a:pPr>
                      <a:r>
                        <a:rPr lang="en-CA" sz="1100" b="1">
                          <a:latin typeface="Calibri"/>
                          <a:ea typeface="Calibri"/>
                          <a:cs typeface="Times New Roman"/>
                        </a:rPr>
                        <a:t>Dawn Lake</a:t>
                      </a:r>
                      <a:endParaRPr lang="en-CA" sz="1100">
                        <a:latin typeface="Calibri"/>
                        <a:ea typeface="Calibri"/>
                        <a:cs typeface="Times New Roman"/>
                      </a:endParaRP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1200">
                          <a:latin typeface="Calibri"/>
                          <a:ea typeface="Calibri"/>
                          <a:cs typeface="Times New Roman"/>
                        </a:rPr>
                        <a:t>Cameco</a:t>
                      </a: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1200" dirty="0">
                          <a:latin typeface="Calibri"/>
                          <a:ea typeface="Calibri"/>
                          <a:cs typeface="Times New Roman"/>
                        </a:rPr>
                        <a:t>5,000</a:t>
                      </a: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1200" dirty="0">
                          <a:latin typeface="Calibri"/>
                          <a:ea typeface="Calibri"/>
                          <a:cs typeface="Times New Roman"/>
                        </a:rPr>
                        <a:t>5,860</a:t>
                      </a: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1200">
                          <a:latin typeface="Calibri"/>
                          <a:ea typeface="Calibri"/>
                          <a:cs typeface="Times New Roman"/>
                        </a:rPr>
                        <a:t>1.69%</a:t>
                      </a: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700">
                          <a:latin typeface="Calibri"/>
                          <a:ea typeface="Calibri"/>
                          <a:cs typeface="Times New Roman"/>
                        </a:rPr>
                        <a:t>indicated resources</a:t>
                      </a:r>
                      <a:endParaRPr lang="en-CA" sz="1000">
                        <a:latin typeface="Calibri"/>
                        <a:ea typeface="Calibri"/>
                        <a:cs typeface="Times New Roman"/>
                      </a:endParaRPr>
                    </a:p>
                  </a:txBody>
                  <a:tcPr marL="17581" marR="17581" marT="17581" marB="17581" anchor="ctr">
                    <a:lnL>
                      <a:noFill/>
                    </a:lnL>
                    <a:lnR>
                      <a:noFill/>
                    </a:lnR>
                    <a:lnT>
                      <a:noFill/>
                    </a:lnT>
                    <a:lnB>
                      <a:noFill/>
                    </a:lnB>
                  </a:tcPr>
                </a:tc>
              </a:tr>
              <a:tr h="236090">
                <a:tc>
                  <a:txBody>
                    <a:bodyPr/>
                    <a:lstStyle/>
                    <a:p>
                      <a:pPr algn="ctr">
                        <a:lnSpc>
                          <a:spcPct val="115000"/>
                        </a:lnSpc>
                        <a:spcAft>
                          <a:spcPts val="0"/>
                        </a:spcAft>
                      </a:pPr>
                      <a:r>
                        <a:rPr lang="en-CA" sz="1100" b="1">
                          <a:latin typeface="Calibri"/>
                          <a:ea typeface="Calibri"/>
                          <a:cs typeface="Times New Roman"/>
                        </a:rPr>
                        <a:t>Millennium</a:t>
                      </a:r>
                      <a:endParaRPr lang="en-CA" sz="1100">
                        <a:latin typeface="Calibri"/>
                        <a:ea typeface="Calibri"/>
                        <a:cs typeface="Times New Roman"/>
                      </a:endParaRP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1200">
                          <a:latin typeface="Calibri"/>
                          <a:ea typeface="Calibri"/>
                          <a:cs typeface="Times New Roman"/>
                        </a:rPr>
                        <a:t>Cameco</a:t>
                      </a: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1200">
                          <a:latin typeface="Calibri"/>
                          <a:ea typeface="Calibri"/>
                          <a:cs typeface="Times New Roman"/>
                        </a:rPr>
                        <a:t>19,590</a:t>
                      </a: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1200">
                          <a:latin typeface="Calibri"/>
                          <a:ea typeface="Calibri"/>
                          <a:cs typeface="Times New Roman"/>
                        </a:rPr>
                        <a:t>23,100</a:t>
                      </a: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1200">
                          <a:latin typeface="Calibri"/>
                          <a:ea typeface="Calibri"/>
                          <a:cs typeface="Times New Roman"/>
                        </a:rPr>
                        <a:t>4.55%</a:t>
                      </a: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700">
                          <a:latin typeface="Calibri"/>
                          <a:ea typeface="Calibri"/>
                          <a:cs typeface="Times New Roman"/>
                        </a:rPr>
                        <a:t>indicated resources</a:t>
                      </a:r>
                      <a:endParaRPr lang="en-CA" sz="1000">
                        <a:latin typeface="Calibri"/>
                        <a:ea typeface="Calibri"/>
                        <a:cs typeface="Times New Roman"/>
                      </a:endParaRPr>
                    </a:p>
                  </a:txBody>
                  <a:tcPr marL="17581" marR="17581" marT="17581" marB="17581" anchor="ctr">
                    <a:lnL>
                      <a:noFill/>
                    </a:lnL>
                    <a:lnR>
                      <a:noFill/>
                    </a:lnR>
                    <a:lnT>
                      <a:noFill/>
                    </a:lnT>
                    <a:lnB>
                      <a:noFill/>
                    </a:lnB>
                  </a:tcPr>
                </a:tc>
              </a:tr>
              <a:tr h="236090">
                <a:tc>
                  <a:txBody>
                    <a:bodyPr/>
                    <a:lstStyle/>
                    <a:p>
                      <a:pPr algn="ctr">
                        <a:lnSpc>
                          <a:spcPct val="115000"/>
                        </a:lnSpc>
                        <a:spcAft>
                          <a:spcPts val="0"/>
                        </a:spcAft>
                      </a:pPr>
                      <a:r>
                        <a:rPr lang="en-CA" sz="1100" b="1">
                          <a:latin typeface="Calibri"/>
                          <a:ea typeface="Calibri"/>
                          <a:cs typeface="Times New Roman"/>
                        </a:rPr>
                        <a:t> </a:t>
                      </a:r>
                      <a:endParaRPr lang="en-CA" sz="1100">
                        <a:latin typeface="Calibri"/>
                        <a:ea typeface="Calibri"/>
                        <a:cs typeface="Times New Roman"/>
                      </a:endParaRP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1200">
                          <a:latin typeface="Calibri"/>
                          <a:ea typeface="Calibri"/>
                          <a:cs typeface="Times New Roman"/>
                        </a:rPr>
                        <a:t> </a:t>
                      </a: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1200">
                          <a:latin typeface="Calibri"/>
                          <a:ea typeface="Calibri"/>
                          <a:cs typeface="Times New Roman"/>
                        </a:rPr>
                        <a:t>3,900</a:t>
                      </a: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1200" dirty="0">
                          <a:latin typeface="Calibri"/>
                          <a:ea typeface="Calibri"/>
                          <a:cs typeface="Times New Roman"/>
                        </a:rPr>
                        <a:t>4,600</a:t>
                      </a: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1200">
                          <a:latin typeface="Calibri"/>
                          <a:ea typeface="Calibri"/>
                          <a:cs typeface="Times New Roman"/>
                        </a:rPr>
                        <a:t>2.12%</a:t>
                      </a: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700">
                          <a:latin typeface="Calibri"/>
                          <a:ea typeface="Calibri"/>
                          <a:cs typeface="Times New Roman"/>
                        </a:rPr>
                        <a:t>inferred resources</a:t>
                      </a:r>
                      <a:endParaRPr lang="en-CA" sz="1000">
                        <a:latin typeface="Calibri"/>
                        <a:ea typeface="Calibri"/>
                        <a:cs typeface="Times New Roman"/>
                      </a:endParaRPr>
                    </a:p>
                  </a:txBody>
                  <a:tcPr marL="17581" marR="17581" marT="17581" marB="17581" anchor="ctr">
                    <a:lnL>
                      <a:noFill/>
                    </a:lnL>
                    <a:lnR>
                      <a:noFill/>
                    </a:lnR>
                    <a:lnT>
                      <a:noFill/>
                    </a:lnT>
                    <a:lnB>
                      <a:noFill/>
                    </a:lnB>
                  </a:tcPr>
                </a:tc>
              </a:tr>
              <a:tr h="656268">
                <a:tc>
                  <a:txBody>
                    <a:bodyPr/>
                    <a:lstStyle/>
                    <a:p>
                      <a:pPr algn="ctr">
                        <a:lnSpc>
                          <a:spcPct val="115000"/>
                        </a:lnSpc>
                        <a:spcAft>
                          <a:spcPts val="0"/>
                        </a:spcAft>
                      </a:pPr>
                      <a:r>
                        <a:rPr lang="en-CA" sz="1100" b="1">
                          <a:latin typeface="Calibri"/>
                          <a:ea typeface="Calibri"/>
                          <a:cs typeface="Times New Roman"/>
                        </a:rPr>
                        <a:t> Phoenix</a:t>
                      </a:r>
                      <a:br>
                        <a:rPr lang="en-CA" sz="1100" b="1">
                          <a:latin typeface="Calibri"/>
                          <a:ea typeface="Calibri"/>
                          <a:cs typeface="Times New Roman"/>
                        </a:rPr>
                      </a:br>
                      <a:r>
                        <a:rPr lang="en-CA" sz="1100" b="1">
                          <a:latin typeface="Calibri"/>
                          <a:ea typeface="Calibri"/>
                          <a:cs typeface="Times New Roman"/>
                        </a:rPr>
                        <a:t/>
                      </a:r>
                      <a:br>
                        <a:rPr lang="en-CA" sz="1100" b="1">
                          <a:latin typeface="Calibri"/>
                          <a:ea typeface="Calibri"/>
                          <a:cs typeface="Times New Roman"/>
                        </a:rPr>
                      </a:br>
                      <a:r>
                        <a:rPr lang="en-CA" sz="1100" b="1">
                          <a:latin typeface="Calibri"/>
                          <a:ea typeface="Calibri"/>
                          <a:cs typeface="Times New Roman"/>
                        </a:rPr>
                        <a:t> </a:t>
                      </a:r>
                      <a:endParaRPr lang="en-CA" sz="1100">
                        <a:latin typeface="Calibri"/>
                        <a:ea typeface="Calibri"/>
                        <a:cs typeface="Times New Roman"/>
                      </a:endParaRP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1200">
                          <a:latin typeface="Calibri"/>
                          <a:ea typeface="Calibri"/>
                          <a:cs typeface="Times New Roman"/>
                        </a:rPr>
                        <a:t>Cameco</a:t>
                      </a: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1200">
                          <a:latin typeface="Calibri"/>
                          <a:ea typeface="Calibri"/>
                          <a:cs typeface="Times New Roman"/>
                        </a:rPr>
                        <a:t>13,700</a:t>
                      </a: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1200">
                          <a:latin typeface="Calibri"/>
                          <a:ea typeface="Calibri"/>
                          <a:cs typeface="Times New Roman"/>
                        </a:rPr>
                        <a:t>16,200</a:t>
                      </a: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1200" dirty="0">
                          <a:latin typeface="Calibri"/>
                          <a:ea typeface="Calibri"/>
                          <a:cs typeface="Times New Roman"/>
                        </a:rPr>
                        <a:t>17.98%</a:t>
                      </a: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700">
                          <a:latin typeface="Calibri"/>
                          <a:ea typeface="Calibri"/>
                          <a:cs typeface="Times New Roman"/>
                        </a:rPr>
                        <a:t>indicated resources</a:t>
                      </a:r>
                      <a:endParaRPr lang="en-CA" sz="1000">
                        <a:latin typeface="Calibri"/>
                        <a:ea typeface="Calibri"/>
                        <a:cs typeface="Times New Roman"/>
                      </a:endParaRPr>
                    </a:p>
                  </a:txBody>
                  <a:tcPr marL="17581" marR="17581" marT="17581" marB="17581" anchor="ctr">
                    <a:lnL>
                      <a:noFill/>
                    </a:lnL>
                    <a:lnR>
                      <a:noFill/>
                    </a:lnR>
                    <a:lnT>
                      <a:noFill/>
                    </a:lnT>
                    <a:lnB>
                      <a:noFill/>
                    </a:lnB>
                  </a:tcPr>
                </a:tc>
              </a:tr>
              <a:tr h="236090">
                <a:tc>
                  <a:txBody>
                    <a:bodyPr/>
                    <a:lstStyle/>
                    <a:p>
                      <a:pPr algn="ctr">
                        <a:lnSpc>
                          <a:spcPct val="115000"/>
                        </a:lnSpc>
                        <a:spcAft>
                          <a:spcPts val="0"/>
                        </a:spcAft>
                      </a:pPr>
                      <a:r>
                        <a:rPr lang="en-CA" sz="1100" b="1" dirty="0">
                          <a:latin typeface="Calibri"/>
                          <a:ea typeface="Calibri"/>
                          <a:cs typeface="Times New Roman"/>
                        </a:rPr>
                        <a:t> Tamarack</a:t>
                      </a:r>
                      <a:endParaRPr lang="en-CA" sz="1100" dirty="0">
                        <a:latin typeface="Calibri"/>
                        <a:ea typeface="Calibri"/>
                        <a:cs typeface="Times New Roman"/>
                      </a:endParaRP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1200">
                          <a:latin typeface="Calibri"/>
                          <a:ea typeface="Calibri"/>
                          <a:cs typeface="Times New Roman"/>
                        </a:rPr>
                        <a:t>Cameco</a:t>
                      </a: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1200">
                          <a:latin typeface="Calibri"/>
                          <a:ea typeface="Calibri"/>
                          <a:cs typeface="Times New Roman"/>
                        </a:rPr>
                        <a:t>6900</a:t>
                      </a: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1200" dirty="0">
                          <a:latin typeface="Calibri"/>
                          <a:ea typeface="Calibri"/>
                          <a:cs typeface="Times New Roman"/>
                        </a:rPr>
                        <a:t>8100</a:t>
                      </a: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1200" dirty="0">
                          <a:latin typeface="Calibri"/>
                          <a:ea typeface="Calibri"/>
                          <a:cs typeface="Times New Roman"/>
                        </a:rPr>
                        <a:t>4.42%</a:t>
                      </a: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700">
                          <a:latin typeface="Calibri"/>
                          <a:ea typeface="Calibri"/>
                          <a:cs typeface="Times New Roman"/>
                        </a:rPr>
                        <a:t>indicated resources</a:t>
                      </a:r>
                      <a:endParaRPr lang="en-CA" sz="1000">
                        <a:latin typeface="Calibri"/>
                        <a:ea typeface="Calibri"/>
                        <a:cs typeface="Times New Roman"/>
                      </a:endParaRPr>
                    </a:p>
                  </a:txBody>
                  <a:tcPr marL="17581" marR="17581" marT="17581" marB="17581" anchor="ctr">
                    <a:lnL>
                      <a:noFill/>
                    </a:lnL>
                    <a:lnR>
                      <a:noFill/>
                    </a:lnR>
                    <a:lnT>
                      <a:noFill/>
                    </a:lnT>
                    <a:lnB>
                      <a:noFill/>
                    </a:lnB>
                  </a:tcPr>
                </a:tc>
              </a:tr>
              <a:tr h="236090">
                <a:tc>
                  <a:txBody>
                    <a:bodyPr/>
                    <a:lstStyle/>
                    <a:p>
                      <a:pPr algn="ctr">
                        <a:lnSpc>
                          <a:spcPct val="115000"/>
                        </a:lnSpc>
                        <a:spcAft>
                          <a:spcPts val="0"/>
                        </a:spcAft>
                      </a:pPr>
                      <a:r>
                        <a:rPr lang="en-CA" sz="1100" b="1">
                          <a:latin typeface="Calibri"/>
                          <a:ea typeface="Calibri"/>
                          <a:cs typeface="Times New Roman"/>
                        </a:rPr>
                        <a:t>Kiggavik</a:t>
                      </a:r>
                      <a:endParaRPr lang="en-CA" sz="1100">
                        <a:latin typeface="Calibri"/>
                        <a:ea typeface="Calibri"/>
                        <a:cs typeface="Times New Roman"/>
                      </a:endParaRP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1200">
                          <a:latin typeface="Calibri"/>
                          <a:ea typeface="Calibri"/>
                          <a:cs typeface="Times New Roman"/>
                        </a:rPr>
                        <a:t>Areva</a:t>
                      </a: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1200">
                          <a:latin typeface="Calibri"/>
                          <a:ea typeface="Calibri"/>
                          <a:cs typeface="Times New Roman"/>
                        </a:rPr>
                        <a:t>49,153</a:t>
                      </a: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1200">
                          <a:latin typeface="Calibri"/>
                          <a:ea typeface="Calibri"/>
                          <a:cs typeface="Times New Roman"/>
                        </a:rPr>
                        <a:t>57,966</a:t>
                      </a: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1200" dirty="0">
                          <a:latin typeface="Calibri"/>
                          <a:ea typeface="Calibri"/>
                          <a:cs typeface="Times New Roman"/>
                        </a:rPr>
                        <a:t>0.22%</a:t>
                      </a: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700">
                          <a:latin typeface="Calibri"/>
                          <a:ea typeface="Calibri"/>
                          <a:cs typeface="Times New Roman"/>
                        </a:rPr>
                        <a:t>inferred resources</a:t>
                      </a:r>
                      <a:endParaRPr lang="en-CA" sz="1000">
                        <a:latin typeface="Calibri"/>
                        <a:ea typeface="Calibri"/>
                        <a:cs typeface="Times New Roman"/>
                      </a:endParaRPr>
                    </a:p>
                  </a:txBody>
                  <a:tcPr marL="17581" marR="17581" marT="17581" marB="17581" anchor="ctr">
                    <a:lnL>
                      <a:noFill/>
                    </a:lnL>
                    <a:lnR>
                      <a:noFill/>
                    </a:lnR>
                    <a:lnT>
                      <a:noFill/>
                    </a:lnT>
                    <a:lnB>
                      <a:noFill/>
                    </a:lnB>
                  </a:tcPr>
                </a:tc>
              </a:tr>
              <a:tr h="236090">
                <a:tc>
                  <a:txBody>
                    <a:bodyPr/>
                    <a:lstStyle/>
                    <a:p>
                      <a:pPr algn="ctr">
                        <a:lnSpc>
                          <a:spcPct val="115000"/>
                        </a:lnSpc>
                        <a:spcAft>
                          <a:spcPts val="0"/>
                        </a:spcAft>
                      </a:pPr>
                      <a:r>
                        <a:rPr lang="en-CA" sz="1100" b="1">
                          <a:latin typeface="Calibri"/>
                          <a:ea typeface="Calibri"/>
                          <a:cs typeface="Times New Roman"/>
                        </a:rPr>
                        <a:t>Michelin</a:t>
                      </a:r>
                      <a:endParaRPr lang="en-CA" sz="1100">
                        <a:latin typeface="Calibri"/>
                        <a:ea typeface="Calibri"/>
                        <a:cs typeface="Times New Roman"/>
                      </a:endParaRP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1200">
                          <a:latin typeface="Calibri"/>
                          <a:ea typeface="Calibri"/>
                          <a:cs typeface="Times New Roman"/>
                        </a:rPr>
                        <a:t>Aurora</a:t>
                      </a: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1200">
                          <a:latin typeface="Calibri"/>
                          <a:ea typeface="Calibri"/>
                          <a:cs typeface="Times New Roman"/>
                        </a:rPr>
                        <a:t>26,000</a:t>
                      </a: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1200">
                          <a:latin typeface="Calibri"/>
                          <a:ea typeface="Calibri"/>
                          <a:cs typeface="Times New Roman"/>
                        </a:rPr>
                        <a:t>30,600</a:t>
                      </a: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1200" dirty="0">
                          <a:latin typeface="Calibri"/>
                          <a:ea typeface="Calibri"/>
                          <a:cs typeface="Times New Roman"/>
                        </a:rPr>
                        <a:t>0.11%</a:t>
                      </a: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700">
                          <a:latin typeface="Calibri"/>
                          <a:ea typeface="Calibri"/>
                          <a:cs typeface="Times New Roman"/>
                        </a:rPr>
                        <a:t>measured + indicated </a:t>
                      </a:r>
                      <a:endParaRPr lang="en-CA" sz="1000">
                        <a:latin typeface="Calibri"/>
                        <a:ea typeface="Calibri"/>
                        <a:cs typeface="Times New Roman"/>
                      </a:endParaRPr>
                    </a:p>
                  </a:txBody>
                  <a:tcPr marL="17581" marR="17581" marT="17581" marB="17581" anchor="ctr">
                    <a:lnL>
                      <a:noFill/>
                    </a:lnL>
                    <a:lnR>
                      <a:noFill/>
                    </a:lnR>
                    <a:lnT>
                      <a:noFill/>
                    </a:lnT>
                    <a:lnB>
                      <a:noFill/>
                    </a:lnB>
                  </a:tcPr>
                </a:tc>
              </a:tr>
              <a:tr h="236090">
                <a:tc>
                  <a:txBody>
                    <a:bodyPr/>
                    <a:lstStyle/>
                    <a:p>
                      <a:pPr algn="ctr">
                        <a:lnSpc>
                          <a:spcPct val="115000"/>
                        </a:lnSpc>
                        <a:spcAft>
                          <a:spcPts val="0"/>
                        </a:spcAft>
                      </a:pPr>
                      <a:r>
                        <a:rPr lang="en-CA" sz="1100" b="1">
                          <a:latin typeface="Calibri"/>
                          <a:ea typeface="Calibri"/>
                          <a:cs typeface="Times New Roman"/>
                        </a:rPr>
                        <a:t> </a:t>
                      </a:r>
                      <a:endParaRPr lang="en-CA" sz="1100">
                        <a:latin typeface="Calibri"/>
                        <a:ea typeface="Calibri"/>
                        <a:cs typeface="Times New Roman"/>
                      </a:endParaRP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1200">
                          <a:latin typeface="Calibri"/>
                          <a:ea typeface="Calibri"/>
                          <a:cs typeface="Times New Roman"/>
                        </a:rPr>
                        <a:t> </a:t>
                      </a: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1200">
                          <a:latin typeface="Calibri"/>
                          <a:ea typeface="Calibri"/>
                          <a:cs typeface="Times New Roman"/>
                        </a:rPr>
                        <a:t>13,670</a:t>
                      </a: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1200">
                          <a:latin typeface="Calibri"/>
                          <a:ea typeface="Calibri"/>
                          <a:cs typeface="Times New Roman"/>
                        </a:rPr>
                        <a:t>16,100</a:t>
                      </a: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1200" dirty="0">
                          <a:latin typeface="Calibri"/>
                          <a:ea typeface="Calibri"/>
                          <a:cs typeface="Times New Roman"/>
                        </a:rPr>
                        <a:t>0.12%</a:t>
                      </a: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700">
                          <a:latin typeface="Calibri"/>
                          <a:ea typeface="Calibri"/>
                          <a:cs typeface="Times New Roman"/>
                        </a:rPr>
                        <a:t>inferred resources</a:t>
                      </a:r>
                      <a:endParaRPr lang="en-CA" sz="1000">
                        <a:latin typeface="Calibri"/>
                        <a:ea typeface="Calibri"/>
                        <a:cs typeface="Times New Roman"/>
                      </a:endParaRPr>
                    </a:p>
                  </a:txBody>
                  <a:tcPr marL="17581" marR="17581" marT="17581" marB="17581" anchor="ctr">
                    <a:lnL>
                      <a:noFill/>
                    </a:lnL>
                    <a:lnR>
                      <a:noFill/>
                    </a:lnR>
                    <a:lnT>
                      <a:noFill/>
                    </a:lnT>
                    <a:lnB>
                      <a:noFill/>
                    </a:lnB>
                  </a:tcPr>
                </a:tc>
              </a:tr>
              <a:tr h="236090">
                <a:tc>
                  <a:txBody>
                    <a:bodyPr/>
                    <a:lstStyle/>
                    <a:p>
                      <a:pPr algn="ctr">
                        <a:lnSpc>
                          <a:spcPct val="115000"/>
                        </a:lnSpc>
                        <a:spcAft>
                          <a:spcPts val="0"/>
                        </a:spcAft>
                      </a:pPr>
                      <a:r>
                        <a:rPr lang="en-CA" sz="1100" b="1">
                          <a:latin typeface="Calibri"/>
                          <a:ea typeface="Calibri"/>
                          <a:cs typeface="Times New Roman"/>
                        </a:rPr>
                        <a:t>Jacques Lake</a:t>
                      </a:r>
                      <a:endParaRPr lang="en-CA" sz="1100">
                        <a:latin typeface="Calibri"/>
                        <a:ea typeface="Calibri"/>
                        <a:cs typeface="Times New Roman"/>
                      </a:endParaRP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1200">
                          <a:latin typeface="Calibri"/>
                          <a:ea typeface="Calibri"/>
                          <a:cs typeface="Times New Roman"/>
                        </a:rPr>
                        <a:t>Aurora</a:t>
                      </a: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1200">
                          <a:latin typeface="Calibri"/>
                          <a:ea typeface="Calibri"/>
                          <a:cs typeface="Times New Roman"/>
                        </a:rPr>
                        <a:t>4000</a:t>
                      </a: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1200">
                          <a:latin typeface="Calibri"/>
                          <a:ea typeface="Calibri"/>
                          <a:cs typeface="Times New Roman"/>
                        </a:rPr>
                        <a:t>4700</a:t>
                      </a: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1200" dirty="0">
                          <a:latin typeface="Calibri"/>
                          <a:ea typeface="Calibri"/>
                          <a:cs typeface="Times New Roman"/>
                        </a:rPr>
                        <a:t>0.08%</a:t>
                      </a: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700">
                          <a:latin typeface="Calibri"/>
                          <a:ea typeface="Calibri"/>
                          <a:cs typeface="Times New Roman"/>
                        </a:rPr>
                        <a:t>measured + indicated</a:t>
                      </a:r>
                      <a:endParaRPr lang="en-CA" sz="1000">
                        <a:latin typeface="Calibri"/>
                        <a:ea typeface="Calibri"/>
                        <a:cs typeface="Times New Roman"/>
                      </a:endParaRPr>
                    </a:p>
                  </a:txBody>
                  <a:tcPr marL="17581" marR="17581" marT="17581" marB="17581" anchor="ctr">
                    <a:lnL>
                      <a:noFill/>
                    </a:lnL>
                    <a:lnR>
                      <a:noFill/>
                    </a:lnR>
                    <a:lnT>
                      <a:noFill/>
                    </a:lnT>
                    <a:lnB>
                      <a:noFill/>
                    </a:lnB>
                  </a:tcPr>
                </a:tc>
              </a:tr>
              <a:tr h="236090">
                <a:tc>
                  <a:txBody>
                    <a:bodyPr/>
                    <a:lstStyle/>
                    <a:p>
                      <a:pPr algn="ctr">
                        <a:lnSpc>
                          <a:spcPct val="115000"/>
                        </a:lnSpc>
                        <a:spcAft>
                          <a:spcPts val="0"/>
                        </a:spcAft>
                      </a:pPr>
                      <a:r>
                        <a:rPr lang="en-CA" sz="1100" b="1">
                          <a:latin typeface="Calibri"/>
                          <a:ea typeface="Calibri"/>
                          <a:cs typeface="Times New Roman"/>
                        </a:rPr>
                        <a:t>Wheeler River</a:t>
                      </a:r>
                      <a:endParaRPr lang="en-CA" sz="1100">
                        <a:latin typeface="Calibri"/>
                        <a:ea typeface="Calibri"/>
                        <a:cs typeface="Times New Roman"/>
                      </a:endParaRP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1200">
                          <a:latin typeface="Calibri"/>
                          <a:ea typeface="Calibri"/>
                          <a:cs typeface="Times New Roman"/>
                        </a:rPr>
                        <a:t>Denison</a:t>
                      </a: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1200">
                          <a:latin typeface="Calibri"/>
                          <a:ea typeface="Calibri"/>
                          <a:cs typeface="Times New Roman"/>
                        </a:rPr>
                        <a:t>15,180</a:t>
                      </a: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1200">
                          <a:latin typeface="Calibri"/>
                          <a:ea typeface="Calibri"/>
                          <a:cs typeface="Times New Roman"/>
                        </a:rPr>
                        <a:t>17,900</a:t>
                      </a: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1200" dirty="0">
                          <a:latin typeface="Calibri"/>
                          <a:ea typeface="Calibri"/>
                          <a:cs typeface="Times New Roman"/>
                        </a:rPr>
                        <a:t>17.5%</a:t>
                      </a:r>
                    </a:p>
                  </a:txBody>
                  <a:tcPr marL="17581" marR="17581" marT="17581" marB="17581" anchor="ctr">
                    <a:lnL>
                      <a:noFill/>
                    </a:lnL>
                    <a:lnR>
                      <a:noFill/>
                    </a:lnR>
                    <a:lnT>
                      <a:noFill/>
                    </a:lnT>
                    <a:lnB>
                      <a:noFill/>
                    </a:lnB>
                  </a:tcPr>
                </a:tc>
                <a:tc>
                  <a:txBody>
                    <a:bodyPr/>
                    <a:lstStyle/>
                    <a:p>
                      <a:pPr algn="ctr">
                        <a:lnSpc>
                          <a:spcPct val="115000"/>
                        </a:lnSpc>
                        <a:spcAft>
                          <a:spcPts val="0"/>
                        </a:spcAft>
                      </a:pPr>
                      <a:r>
                        <a:rPr lang="en-CA" sz="700" dirty="0">
                          <a:latin typeface="Calibri"/>
                          <a:ea typeface="Calibri"/>
                          <a:cs typeface="Times New Roman"/>
                        </a:rPr>
                        <a:t>inferred resources</a:t>
                      </a:r>
                      <a:endParaRPr lang="en-CA" sz="1000" dirty="0">
                        <a:latin typeface="Calibri"/>
                        <a:ea typeface="Calibri"/>
                        <a:cs typeface="Times New Roman"/>
                      </a:endParaRPr>
                    </a:p>
                  </a:txBody>
                  <a:tcPr marL="17581" marR="17581" marT="17581" marB="17581" anchor="ctr">
                    <a:lnL>
                      <a:noFill/>
                    </a:lnL>
                    <a:lnR>
                      <a:noFill/>
                    </a:lnR>
                    <a:lnT>
                      <a:noFill/>
                    </a:lnT>
                    <a:lnB>
                      <a:noFill/>
                    </a:lnB>
                  </a:tcPr>
                </a:tc>
              </a:tr>
            </a:tbl>
          </a:graphicData>
        </a:graphic>
      </p:graphicFrame>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p:cNvSpPr>
            <a:spLocks noGrp="1"/>
          </p:cNvSpPr>
          <p:nvPr>
            <p:ph type="title"/>
          </p:nvPr>
        </p:nvSpPr>
        <p:spPr/>
        <p:txBody>
          <a:bodyPr/>
          <a:lstStyle/>
          <a:p>
            <a:pPr fontAlgn="auto">
              <a:spcAft>
                <a:spcPts val="0"/>
              </a:spcAft>
              <a:defRPr/>
            </a:pPr>
            <a:r>
              <a:rPr lang="en-CA" smtClean="0"/>
              <a:t>Average Uranium Price</a:t>
            </a:r>
          </a:p>
        </p:txBody>
      </p:sp>
      <p:sp>
        <p:nvSpPr>
          <p:cNvPr id="60419" name="Content Placeholder 2"/>
          <p:cNvSpPr>
            <a:spLocks noGrp="1"/>
          </p:cNvSpPr>
          <p:nvPr>
            <p:ph idx="1"/>
          </p:nvPr>
        </p:nvSpPr>
        <p:spPr/>
        <p:txBody>
          <a:bodyPr/>
          <a:lstStyle/>
          <a:p>
            <a:endParaRPr lang="en-CA" smtClean="0"/>
          </a:p>
        </p:txBody>
      </p:sp>
      <p:pic>
        <p:nvPicPr>
          <p:cNvPr id="60420" name="Picture 2"/>
          <p:cNvPicPr>
            <a:picLocks noChangeAspect="1" noChangeArrowheads="1"/>
          </p:cNvPicPr>
          <p:nvPr/>
        </p:nvPicPr>
        <p:blipFill>
          <a:blip r:embed="rId3" cstate="print"/>
          <a:srcRect/>
          <a:stretch>
            <a:fillRect/>
          </a:stretch>
        </p:blipFill>
        <p:spPr bwMode="auto">
          <a:xfrm>
            <a:off x="660400" y="549275"/>
            <a:ext cx="10050463" cy="6308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p:txBody>
          <a:bodyPr/>
          <a:lstStyle/>
          <a:p>
            <a:pPr fontAlgn="auto">
              <a:spcAft>
                <a:spcPts val="0"/>
              </a:spcAft>
              <a:defRPr/>
            </a:pPr>
            <a:r>
              <a:rPr lang="en-CA" smtClean="0"/>
              <a:t>Gold</a:t>
            </a:r>
          </a:p>
        </p:txBody>
      </p:sp>
      <p:sp>
        <p:nvSpPr>
          <p:cNvPr id="61443" name="Content Placeholder 2"/>
          <p:cNvSpPr>
            <a:spLocks noGrp="1"/>
          </p:cNvSpPr>
          <p:nvPr>
            <p:ph idx="1"/>
          </p:nvPr>
        </p:nvSpPr>
        <p:spPr/>
        <p:txBody>
          <a:bodyPr/>
          <a:lstStyle/>
          <a:p>
            <a:endParaRPr lang="en-CA" smtClean="0"/>
          </a:p>
        </p:txBody>
      </p:sp>
      <p:pic>
        <p:nvPicPr>
          <p:cNvPr id="61444" name="Picture 2" descr="http://upload.wikimedia.org/wikipedia/commons/thumb/d/d7/Gold-crystals.jpg/250px-Gold-crystals.jpg">
            <a:hlinkClick r:id="rId3"/>
          </p:cNvPr>
          <p:cNvPicPr>
            <a:picLocks noChangeAspect="1" noChangeArrowheads="1"/>
          </p:cNvPicPr>
          <p:nvPr/>
        </p:nvPicPr>
        <p:blipFill>
          <a:blip r:embed="rId4" cstate="print"/>
          <a:srcRect/>
          <a:stretch>
            <a:fillRect/>
          </a:stretch>
        </p:blipFill>
        <p:spPr bwMode="auto">
          <a:xfrm>
            <a:off x="825500" y="1557338"/>
            <a:ext cx="7418388" cy="4806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p:txBody>
          <a:bodyPr/>
          <a:lstStyle/>
          <a:p>
            <a:pPr fontAlgn="auto">
              <a:spcAft>
                <a:spcPts val="0"/>
              </a:spcAft>
              <a:defRPr/>
            </a:pPr>
            <a:r>
              <a:rPr lang="en-CA" smtClean="0"/>
              <a:t>Gold Facts</a:t>
            </a:r>
          </a:p>
        </p:txBody>
      </p:sp>
      <p:sp>
        <p:nvSpPr>
          <p:cNvPr id="62467" name="Content Placeholder 2"/>
          <p:cNvSpPr>
            <a:spLocks noGrp="1"/>
          </p:cNvSpPr>
          <p:nvPr>
            <p:ph idx="1"/>
          </p:nvPr>
        </p:nvSpPr>
        <p:spPr/>
        <p:txBody>
          <a:bodyPr/>
          <a:lstStyle/>
          <a:p>
            <a:r>
              <a:rPr lang="en-CA" smtClean="0"/>
              <a:t>The native metal occurs as nuggets or grains in rocks, in veins and in alluvial deposits</a:t>
            </a:r>
          </a:p>
          <a:p>
            <a:r>
              <a:rPr lang="en-CA" smtClean="0"/>
              <a:t>It is mined in shafts or historically by panning through silt</a:t>
            </a:r>
          </a:p>
          <a:p>
            <a:r>
              <a:rPr lang="en-CA" smtClean="0"/>
              <a:t>It is chemically stable and conducts electricity</a:t>
            </a:r>
          </a:p>
          <a:p>
            <a:endParaRPr lang="en-CA" smtClean="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p:cNvSpPr>
            <a:spLocks noGrp="1"/>
          </p:cNvSpPr>
          <p:nvPr>
            <p:ph type="title"/>
          </p:nvPr>
        </p:nvSpPr>
        <p:spPr/>
        <p:txBody>
          <a:bodyPr/>
          <a:lstStyle/>
          <a:p>
            <a:pPr fontAlgn="auto">
              <a:spcAft>
                <a:spcPts val="0"/>
              </a:spcAft>
              <a:defRPr/>
            </a:pPr>
            <a:r>
              <a:rPr lang="en-CA" smtClean="0"/>
              <a:t>Gold Uses</a:t>
            </a:r>
          </a:p>
        </p:txBody>
      </p:sp>
      <p:sp>
        <p:nvSpPr>
          <p:cNvPr id="63491" name="Content Placeholder 2"/>
          <p:cNvSpPr>
            <a:spLocks noGrp="1"/>
          </p:cNvSpPr>
          <p:nvPr>
            <p:ph idx="1"/>
          </p:nvPr>
        </p:nvSpPr>
        <p:spPr/>
        <p:txBody>
          <a:bodyPr/>
          <a:lstStyle/>
          <a:p>
            <a:r>
              <a:rPr lang="en-CA" smtClean="0"/>
              <a:t>Gold is used to make jewellery and other art items- 50%</a:t>
            </a:r>
          </a:p>
          <a:p>
            <a:r>
              <a:rPr lang="en-CA" smtClean="0"/>
              <a:t>Electronic applications represent a significant amount of the United States’ annual gold consumption- 10%</a:t>
            </a:r>
          </a:p>
          <a:p>
            <a:r>
              <a:rPr lang="en-CA" smtClean="0"/>
              <a:t>Dentistry and a variety of other applications. </a:t>
            </a:r>
          </a:p>
          <a:p>
            <a:r>
              <a:rPr lang="en-CA" smtClean="0"/>
              <a:t>Held in reserves- 40%</a:t>
            </a:r>
          </a:p>
          <a:p>
            <a:endParaRPr lang="en-CA" smtClean="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pPr fontAlgn="auto">
              <a:spcAft>
                <a:spcPts val="0"/>
              </a:spcAft>
              <a:defRPr/>
            </a:pPr>
            <a:endParaRPr lang="en-CA" smtClean="0"/>
          </a:p>
        </p:txBody>
      </p:sp>
      <p:sp>
        <p:nvSpPr>
          <p:cNvPr id="9219" name="Content Placeholder 2"/>
          <p:cNvSpPr>
            <a:spLocks noGrp="1"/>
          </p:cNvSpPr>
          <p:nvPr>
            <p:ph idx="1"/>
          </p:nvPr>
        </p:nvSpPr>
        <p:spPr/>
        <p:txBody>
          <a:bodyPr/>
          <a:lstStyle/>
          <a:p>
            <a:r>
              <a:rPr lang="en-CA" smtClean="0"/>
              <a:t>Who determines the reserves</a:t>
            </a:r>
          </a:p>
          <a:p>
            <a:r>
              <a:rPr lang="en-CA" smtClean="0"/>
              <a:t>Assessments must be made by a qualified person</a:t>
            </a:r>
          </a:p>
          <a:p>
            <a:r>
              <a:rPr lang="en-CA" smtClean="0"/>
              <a:t>Reserve Definitions</a:t>
            </a:r>
          </a:p>
          <a:p>
            <a:r>
              <a:rPr lang="en-CA" smtClean="0"/>
              <a:t>Inferred to proven</a:t>
            </a:r>
          </a:p>
          <a:p>
            <a:endParaRPr lang="en-CA" smtClean="0"/>
          </a:p>
        </p:txBody>
      </p:sp>
      <p:pic>
        <p:nvPicPr>
          <p:cNvPr id="9220" name="Picture 3"/>
          <p:cNvPicPr>
            <a:picLocks noChangeAspect="1" noChangeArrowheads="1"/>
          </p:cNvPicPr>
          <p:nvPr/>
        </p:nvPicPr>
        <p:blipFill>
          <a:blip r:embed="rId3" cstate="print"/>
          <a:srcRect/>
          <a:stretch>
            <a:fillRect/>
          </a:stretch>
        </p:blipFill>
        <p:spPr bwMode="auto">
          <a:xfrm>
            <a:off x="4427538" y="3141663"/>
            <a:ext cx="4359275" cy="3473450"/>
          </a:xfrm>
          <a:prstGeom prst="rect">
            <a:avLst/>
          </a:prstGeom>
          <a:no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fontAlgn="auto">
              <a:spcAft>
                <a:spcPts val="0"/>
              </a:spcAft>
              <a:defRPr/>
            </a:pPr>
            <a:r>
              <a:rPr lang="en-CA" dirty="0" smtClean="0"/>
              <a:t>Gold price has been increasing dramatically</a:t>
            </a:r>
            <a:endParaRPr lang="en-CA" dirty="0"/>
          </a:p>
        </p:txBody>
      </p:sp>
      <p:sp>
        <p:nvSpPr>
          <p:cNvPr id="64515" name="Content Placeholder 2"/>
          <p:cNvSpPr>
            <a:spLocks noGrp="1"/>
          </p:cNvSpPr>
          <p:nvPr>
            <p:ph idx="1"/>
          </p:nvPr>
        </p:nvSpPr>
        <p:spPr/>
        <p:txBody>
          <a:bodyPr/>
          <a:lstStyle/>
          <a:p>
            <a:endParaRPr lang="en-CA" smtClean="0"/>
          </a:p>
        </p:txBody>
      </p:sp>
      <p:pic>
        <p:nvPicPr>
          <p:cNvPr id="64516" name="Picture 2" descr="http://upload.wikimedia.org/wikipedia/commons/thumb/6/6f/Goldkey_logo_removed.jpg/220px-Goldkey_logo_removed.jpg">
            <a:hlinkClick r:id="rId3"/>
          </p:cNvPr>
          <p:cNvPicPr>
            <a:picLocks noChangeAspect="1" noChangeArrowheads="1"/>
          </p:cNvPicPr>
          <p:nvPr/>
        </p:nvPicPr>
        <p:blipFill>
          <a:blip r:embed="rId4" cstate="print">
            <a:lum bright="10000"/>
          </a:blip>
          <a:srcRect/>
          <a:stretch>
            <a:fillRect/>
          </a:stretch>
        </p:blipFill>
        <p:spPr bwMode="auto">
          <a:xfrm>
            <a:off x="179388" y="1484313"/>
            <a:ext cx="8569325" cy="4105275"/>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p:cNvSpPr>
            <a:spLocks noGrp="1"/>
          </p:cNvSpPr>
          <p:nvPr>
            <p:ph type="title"/>
          </p:nvPr>
        </p:nvSpPr>
        <p:spPr/>
        <p:txBody>
          <a:bodyPr/>
          <a:lstStyle/>
          <a:p>
            <a:pPr fontAlgn="auto">
              <a:spcAft>
                <a:spcPts val="0"/>
              </a:spcAft>
              <a:defRPr/>
            </a:pPr>
            <a:r>
              <a:rPr lang="en-CA" smtClean="0"/>
              <a:t>World Gold Production</a:t>
            </a:r>
          </a:p>
        </p:txBody>
      </p:sp>
      <p:sp>
        <p:nvSpPr>
          <p:cNvPr id="65539" name="Content Placeholder 2"/>
          <p:cNvSpPr>
            <a:spLocks noGrp="1"/>
          </p:cNvSpPr>
          <p:nvPr>
            <p:ph idx="1"/>
          </p:nvPr>
        </p:nvSpPr>
        <p:spPr/>
        <p:txBody>
          <a:bodyPr/>
          <a:lstStyle/>
          <a:p>
            <a:endParaRPr lang="en-CA" smtClean="0"/>
          </a:p>
        </p:txBody>
      </p:sp>
      <p:pic>
        <p:nvPicPr>
          <p:cNvPr id="65540" name="Picture 3" descr="2009 Mine Production"/>
          <p:cNvPicPr>
            <a:picLocks noChangeAspect="1" noChangeArrowheads="1"/>
          </p:cNvPicPr>
          <p:nvPr/>
        </p:nvPicPr>
        <p:blipFill>
          <a:blip r:embed="rId3" cstate="print"/>
          <a:srcRect/>
          <a:stretch>
            <a:fillRect/>
          </a:stretch>
        </p:blipFill>
        <p:spPr bwMode="auto">
          <a:xfrm>
            <a:off x="611188" y="1484313"/>
            <a:ext cx="7848600" cy="4968875"/>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p:cNvSpPr>
            <a:spLocks noGrp="1"/>
          </p:cNvSpPr>
          <p:nvPr>
            <p:ph type="title"/>
          </p:nvPr>
        </p:nvSpPr>
        <p:spPr/>
        <p:txBody>
          <a:bodyPr/>
          <a:lstStyle/>
          <a:p>
            <a:pPr fontAlgn="auto">
              <a:spcAft>
                <a:spcPts val="0"/>
              </a:spcAft>
              <a:defRPr/>
            </a:pPr>
            <a:r>
              <a:rPr lang="en-CA" smtClean="0"/>
              <a:t>World Gold Output</a:t>
            </a:r>
          </a:p>
        </p:txBody>
      </p:sp>
      <p:sp>
        <p:nvSpPr>
          <p:cNvPr id="66563" name="Content Placeholder 2"/>
          <p:cNvSpPr>
            <a:spLocks noGrp="1"/>
          </p:cNvSpPr>
          <p:nvPr>
            <p:ph idx="1"/>
          </p:nvPr>
        </p:nvSpPr>
        <p:spPr/>
        <p:txBody>
          <a:bodyPr/>
          <a:lstStyle/>
          <a:p>
            <a:endParaRPr lang="en-CA" smtClean="0"/>
          </a:p>
          <a:p>
            <a:endParaRPr lang="en-CA" smtClean="0"/>
          </a:p>
          <a:p>
            <a:r>
              <a:rPr lang="en-CA" smtClean="0"/>
              <a:t>2009	2572mt</a:t>
            </a:r>
            <a:br>
              <a:rPr lang="en-CA" smtClean="0"/>
            </a:br>
            <a:endParaRPr lang="en-CA" smtClean="0"/>
          </a:p>
          <a:p>
            <a:r>
              <a:rPr lang="en-CA" smtClean="0"/>
              <a:t>2008	2356mt</a:t>
            </a:r>
            <a:br>
              <a:rPr lang="en-CA" smtClean="0"/>
            </a:br>
            <a:endParaRPr lang="en-CA" smtClean="0"/>
          </a:p>
          <a:p>
            <a:r>
              <a:rPr lang="en-CA" smtClean="0"/>
              <a:t>2007	2444mt</a:t>
            </a:r>
          </a:p>
          <a:p>
            <a:endParaRPr lang="en-CA" smtClean="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err="1" smtClean="0"/>
              <a:t>Teck</a:t>
            </a:r>
            <a:r>
              <a:rPr lang="en-US" dirty="0" smtClean="0"/>
              <a:t> Resources Ltd</a:t>
            </a:r>
            <a:endParaRPr lang="en-US" dirty="0"/>
          </a:p>
        </p:txBody>
      </p:sp>
      <p:pic>
        <p:nvPicPr>
          <p:cNvPr id="67587" name="Picture 2"/>
          <p:cNvPicPr>
            <a:picLocks noGrp="1" noChangeAspect="1" noChangeArrowheads="1"/>
          </p:cNvPicPr>
          <p:nvPr>
            <p:ph idx="1"/>
          </p:nvPr>
        </p:nvPicPr>
        <p:blipFill>
          <a:blip r:embed="rId3" cstate="print"/>
          <a:srcRect/>
          <a:stretch>
            <a:fillRect/>
          </a:stretch>
        </p:blipFill>
        <p:spPr>
          <a:xfrm>
            <a:off x="2339975" y="1876425"/>
            <a:ext cx="4337050" cy="3713163"/>
          </a:xfr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smtClean="0"/>
              <a:t>Stock Summary</a:t>
            </a:r>
            <a:endParaRPr lang="en-US" dirty="0"/>
          </a:p>
        </p:txBody>
      </p:sp>
      <p:pic>
        <p:nvPicPr>
          <p:cNvPr id="68611" name="Picture 2"/>
          <p:cNvPicPr>
            <a:picLocks noGrp="1" noChangeAspect="1" noChangeArrowheads="1"/>
          </p:cNvPicPr>
          <p:nvPr>
            <p:ph idx="1"/>
          </p:nvPr>
        </p:nvPicPr>
        <p:blipFill>
          <a:blip r:embed="rId3" cstate="print"/>
          <a:srcRect/>
          <a:stretch>
            <a:fillRect/>
          </a:stretch>
        </p:blipFill>
        <p:spPr>
          <a:xfrm>
            <a:off x="1835150" y="1557338"/>
            <a:ext cx="5143500" cy="600075"/>
          </a:xfrm>
        </p:spPr>
      </p:pic>
      <p:pic>
        <p:nvPicPr>
          <p:cNvPr id="68612" name="Picture 3"/>
          <p:cNvPicPr>
            <a:picLocks noChangeAspect="1" noChangeArrowheads="1"/>
          </p:cNvPicPr>
          <p:nvPr/>
        </p:nvPicPr>
        <p:blipFill>
          <a:blip r:embed="rId4" cstate="print"/>
          <a:srcRect/>
          <a:stretch>
            <a:fillRect/>
          </a:stretch>
        </p:blipFill>
        <p:spPr bwMode="auto">
          <a:xfrm>
            <a:off x="3348038" y="2133600"/>
            <a:ext cx="2303462" cy="3810000"/>
          </a:xfrm>
          <a:prstGeom prst="rect">
            <a:avLst/>
          </a:prstGeom>
          <a:noFill/>
          <a:ln w="9525">
            <a:noFill/>
            <a:miter lim="800000"/>
            <a:headEnd/>
            <a:tailEnd/>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smtClean="0"/>
              <a:t>1 Year Price Movement</a:t>
            </a:r>
            <a:endParaRPr lang="en-US" dirty="0"/>
          </a:p>
        </p:txBody>
      </p:sp>
      <p:pic>
        <p:nvPicPr>
          <p:cNvPr id="69635" name="Picture 2"/>
          <p:cNvPicPr>
            <a:picLocks noGrp="1" noChangeAspect="1" noChangeArrowheads="1"/>
          </p:cNvPicPr>
          <p:nvPr>
            <p:ph idx="1"/>
          </p:nvPr>
        </p:nvPicPr>
        <p:blipFill>
          <a:blip r:embed="rId3" cstate="print"/>
          <a:srcRect/>
          <a:stretch>
            <a:fillRect/>
          </a:stretch>
        </p:blipFill>
        <p:spPr>
          <a:xfrm>
            <a:off x="1187450" y="1760538"/>
            <a:ext cx="6697663" cy="4044950"/>
          </a:xfr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smtClean="0"/>
              <a:t>1 year vs. S&amp;P/TSX Composite</a:t>
            </a:r>
            <a:endParaRPr lang="en-US" dirty="0"/>
          </a:p>
        </p:txBody>
      </p:sp>
      <p:pic>
        <p:nvPicPr>
          <p:cNvPr id="70659" name="Picture 2"/>
          <p:cNvPicPr>
            <a:picLocks noGrp="1" noChangeAspect="1" noChangeArrowheads="1"/>
          </p:cNvPicPr>
          <p:nvPr>
            <p:ph idx="1"/>
          </p:nvPr>
        </p:nvPicPr>
        <p:blipFill>
          <a:blip r:embed="rId3" cstate="print"/>
          <a:srcRect/>
          <a:stretch>
            <a:fillRect/>
          </a:stretch>
        </p:blipFill>
        <p:spPr>
          <a:xfrm>
            <a:off x="868363" y="1662113"/>
            <a:ext cx="7329487" cy="4359275"/>
          </a:xfr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smtClean="0"/>
              <a:t>1 Year vs. TTMN-1</a:t>
            </a:r>
            <a:endParaRPr lang="en-US" dirty="0"/>
          </a:p>
        </p:txBody>
      </p:sp>
      <p:pic>
        <p:nvPicPr>
          <p:cNvPr id="71683" name="Picture 2"/>
          <p:cNvPicPr>
            <a:picLocks noGrp="1" noChangeAspect="1" noChangeArrowheads="1"/>
          </p:cNvPicPr>
          <p:nvPr>
            <p:ph idx="1"/>
          </p:nvPr>
        </p:nvPicPr>
        <p:blipFill>
          <a:blip r:embed="rId3" cstate="print"/>
          <a:srcRect/>
          <a:stretch>
            <a:fillRect/>
          </a:stretch>
        </p:blipFill>
        <p:spPr>
          <a:xfrm>
            <a:off x="890588" y="1606550"/>
            <a:ext cx="7405687" cy="4343400"/>
          </a:xfr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fontAlgn="auto">
              <a:spcAft>
                <a:spcPts val="0"/>
              </a:spcAft>
              <a:defRPr/>
            </a:pPr>
            <a:r>
              <a:rPr lang="en-US" dirty="0" smtClean="0"/>
              <a:t>1 Year Technical Analysis</a:t>
            </a:r>
            <a:endParaRPr lang="en-US" dirty="0"/>
          </a:p>
        </p:txBody>
      </p:sp>
      <p:pic>
        <p:nvPicPr>
          <p:cNvPr id="72707" name="Picture 2"/>
          <p:cNvPicPr>
            <a:picLocks noGrp="1" noChangeAspect="1" noChangeArrowheads="1"/>
          </p:cNvPicPr>
          <p:nvPr>
            <p:ph idx="1"/>
          </p:nvPr>
        </p:nvPicPr>
        <p:blipFill>
          <a:blip r:embed="rId3" cstate="print"/>
          <a:srcRect/>
          <a:stretch>
            <a:fillRect/>
          </a:stretch>
        </p:blipFill>
        <p:spPr>
          <a:xfrm>
            <a:off x="1017588" y="1658938"/>
            <a:ext cx="7207250" cy="4291012"/>
          </a:xfr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smtClean="0"/>
              <a:t>5 Year Price Movement</a:t>
            </a:r>
            <a:endParaRPr lang="en-US" dirty="0"/>
          </a:p>
        </p:txBody>
      </p:sp>
      <p:pic>
        <p:nvPicPr>
          <p:cNvPr id="73731" name="Picture 2"/>
          <p:cNvPicPr>
            <a:picLocks noGrp="1" noChangeAspect="1" noChangeArrowheads="1"/>
          </p:cNvPicPr>
          <p:nvPr>
            <p:ph idx="1"/>
          </p:nvPr>
        </p:nvPicPr>
        <p:blipFill>
          <a:blip r:embed="rId3" cstate="print"/>
          <a:srcRect/>
          <a:stretch>
            <a:fillRect/>
          </a:stretch>
        </p:blipFill>
        <p:spPr>
          <a:xfrm>
            <a:off x="822325" y="1568450"/>
            <a:ext cx="7535863" cy="4452938"/>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p:txBody>
          <a:bodyPr/>
          <a:lstStyle/>
          <a:p>
            <a:pPr fontAlgn="auto">
              <a:spcAft>
                <a:spcPts val="0"/>
              </a:spcAft>
              <a:defRPr/>
            </a:pPr>
            <a:r>
              <a:rPr lang="en-CA" smtClean="0"/>
              <a:t>Terms</a:t>
            </a:r>
          </a:p>
        </p:txBody>
      </p:sp>
      <p:sp>
        <p:nvSpPr>
          <p:cNvPr id="10243" name="Content Placeholder 2"/>
          <p:cNvSpPr>
            <a:spLocks noGrp="1"/>
          </p:cNvSpPr>
          <p:nvPr>
            <p:ph idx="1"/>
          </p:nvPr>
        </p:nvSpPr>
        <p:spPr>
          <a:xfrm>
            <a:off x="468313" y="1844675"/>
            <a:ext cx="8229600" cy="4525963"/>
          </a:xfrm>
        </p:spPr>
        <p:txBody>
          <a:bodyPr/>
          <a:lstStyle/>
          <a:p>
            <a:r>
              <a:rPr lang="en-CA" smtClean="0"/>
              <a:t>Inferred Mineral Resource </a:t>
            </a:r>
          </a:p>
          <a:p>
            <a:r>
              <a:rPr lang="en-CA" smtClean="0"/>
              <a:t>Mineral Resource for which quantity and grade or quality can be estimated on the basis of</a:t>
            </a:r>
          </a:p>
          <a:p>
            <a:pPr lvl="2"/>
            <a:r>
              <a:rPr lang="en-CA" smtClean="0"/>
              <a:t> geological evidence and limited sampling and reasonably assumed, but not verified, geological and grade continuity. </a:t>
            </a:r>
          </a:p>
          <a:p>
            <a:pPr lvl="2"/>
            <a:r>
              <a:rPr lang="en-CA" smtClean="0"/>
              <a:t>The estimate is based on limited information and sampling gathered through appropriate techniques from locations such as outcrops, trenches, pits, workings and drill holes. </a:t>
            </a:r>
          </a:p>
          <a:p>
            <a:endParaRPr lang="en-CA" smtClean="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fontAlgn="auto">
              <a:spcAft>
                <a:spcPts val="0"/>
              </a:spcAft>
              <a:defRPr/>
            </a:pPr>
            <a:r>
              <a:rPr lang="en-US" dirty="0" smtClean="0"/>
              <a:t>5 year vs. S&amp;P/TSX Composite</a:t>
            </a:r>
            <a:endParaRPr lang="en-US" dirty="0"/>
          </a:p>
        </p:txBody>
      </p:sp>
      <p:pic>
        <p:nvPicPr>
          <p:cNvPr id="74755" name="Picture 2"/>
          <p:cNvPicPr>
            <a:picLocks noGrp="1" noChangeAspect="1" noChangeArrowheads="1"/>
          </p:cNvPicPr>
          <p:nvPr>
            <p:ph idx="1"/>
          </p:nvPr>
        </p:nvPicPr>
        <p:blipFill>
          <a:blip r:embed="rId3" cstate="print"/>
          <a:srcRect/>
          <a:stretch>
            <a:fillRect/>
          </a:stretch>
        </p:blipFill>
        <p:spPr>
          <a:xfrm>
            <a:off x="801688" y="1463675"/>
            <a:ext cx="7659687" cy="4557713"/>
          </a:xfr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smtClean="0"/>
              <a:t>5 Year vs. TTMN-1</a:t>
            </a:r>
            <a:endParaRPr lang="en-US" dirty="0"/>
          </a:p>
        </p:txBody>
      </p:sp>
      <p:pic>
        <p:nvPicPr>
          <p:cNvPr id="75779" name="Picture 2"/>
          <p:cNvPicPr>
            <a:picLocks noGrp="1" noChangeAspect="1" noChangeArrowheads="1"/>
          </p:cNvPicPr>
          <p:nvPr>
            <p:ph idx="1"/>
          </p:nvPr>
        </p:nvPicPr>
        <p:blipFill>
          <a:blip r:embed="rId3" cstate="print"/>
          <a:srcRect/>
          <a:stretch>
            <a:fillRect/>
          </a:stretch>
        </p:blipFill>
        <p:spPr>
          <a:xfrm>
            <a:off x="750888" y="1362075"/>
            <a:ext cx="7983537" cy="4730750"/>
          </a:xfr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fontAlgn="auto">
              <a:spcAft>
                <a:spcPts val="0"/>
              </a:spcAft>
              <a:defRPr/>
            </a:pPr>
            <a:r>
              <a:rPr lang="en-US" dirty="0" smtClean="0"/>
              <a:t>5 Year Technical Analysis</a:t>
            </a:r>
            <a:endParaRPr lang="en-US" dirty="0"/>
          </a:p>
        </p:txBody>
      </p:sp>
      <p:pic>
        <p:nvPicPr>
          <p:cNvPr id="76803" name="Picture 2"/>
          <p:cNvPicPr>
            <a:picLocks noGrp="1" noChangeAspect="1" noChangeArrowheads="1"/>
          </p:cNvPicPr>
          <p:nvPr>
            <p:ph idx="1"/>
          </p:nvPr>
        </p:nvPicPr>
        <p:blipFill>
          <a:blip r:embed="rId3" cstate="print"/>
          <a:srcRect/>
          <a:stretch>
            <a:fillRect/>
          </a:stretch>
        </p:blipFill>
        <p:spPr>
          <a:xfrm>
            <a:off x="609600" y="1416050"/>
            <a:ext cx="7848600" cy="4605338"/>
          </a:xfr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err="1" smtClean="0"/>
              <a:t>Teck</a:t>
            </a:r>
            <a:r>
              <a:rPr lang="en-US" dirty="0" smtClean="0"/>
              <a:t> Snapshot</a:t>
            </a:r>
            <a:endParaRPr lang="en-US" dirty="0"/>
          </a:p>
        </p:txBody>
      </p:sp>
      <p:pic>
        <p:nvPicPr>
          <p:cNvPr id="77827" name="Picture 3"/>
          <p:cNvPicPr>
            <a:picLocks noGrp="1" noChangeAspect="1" noChangeArrowheads="1"/>
          </p:cNvPicPr>
          <p:nvPr>
            <p:ph sz="half" idx="2"/>
          </p:nvPr>
        </p:nvPicPr>
        <p:blipFill>
          <a:blip r:embed="rId3" cstate="print"/>
          <a:srcRect/>
          <a:stretch>
            <a:fillRect/>
          </a:stretch>
        </p:blipFill>
        <p:spPr>
          <a:xfrm>
            <a:off x="4852988" y="2565400"/>
            <a:ext cx="3540125" cy="2663825"/>
          </a:xfrm>
        </p:spPr>
      </p:pic>
      <p:sp>
        <p:nvSpPr>
          <p:cNvPr id="77828" name="Content Placeholder 2"/>
          <p:cNvSpPr>
            <a:spLocks noGrp="1"/>
          </p:cNvSpPr>
          <p:nvPr>
            <p:ph sz="quarter" idx="13"/>
          </p:nvPr>
        </p:nvSpPr>
        <p:spPr>
          <a:xfrm>
            <a:off x="457200" y="1600200"/>
            <a:ext cx="4038600" cy="4525963"/>
          </a:xfrm>
        </p:spPr>
        <p:txBody>
          <a:bodyPr/>
          <a:lstStyle/>
          <a:p>
            <a:r>
              <a:rPr lang="en-US" smtClean="0"/>
              <a:t>Company History</a:t>
            </a:r>
          </a:p>
          <a:p>
            <a:r>
              <a:rPr lang="en-US" smtClean="0"/>
              <a:t>Operations and Interests</a:t>
            </a:r>
          </a:p>
          <a:p>
            <a:r>
              <a:rPr lang="en-US" smtClean="0"/>
              <a:t>Recent Transactions</a:t>
            </a:r>
          </a:p>
          <a:p>
            <a:r>
              <a:rPr lang="en-US" smtClean="0"/>
              <a:t>Management </a:t>
            </a:r>
          </a:p>
          <a:p>
            <a:endParaRPr lang="en-US" smtClean="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smtClean="0"/>
              <a:t>Company History</a:t>
            </a:r>
            <a:endParaRPr lang="en-US" dirty="0"/>
          </a:p>
        </p:txBody>
      </p:sp>
      <p:pic>
        <p:nvPicPr>
          <p:cNvPr id="78851" name="Picture 2"/>
          <p:cNvPicPr>
            <a:picLocks noGrp="1" noChangeAspect="1" noChangeArrowheads="1"/>
          </p:cNvPicPr>
          <p:nvPr>
            <p:ph idx="1"/>
          </p:nvPr>
        </p:nvPicPr>
        <p:blipFill>
          <a:blip r:embed="rId3" cstate="print"/>
          <a:srcRect/>
          <a:stretch>
            <a:fillRect/>
          </a:stretch>
        </p:blipFill>
        <p:spPr>
          <a:xfrm>
            <a:off x="1835150" y="2133600"/>
            <a:ext cx="5332413" cy="3554413"/>
          </a:xfr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smtClean="0"/>
              <a:t>Company History </a:t>
            </a:r>
            <a:endParaRPr lang="en-US" dirty="0"/>
          </a:p>
        </p:txBody>
      </p:sp>
      <p:sp>
        <p:nvSpPr>
          <p:cNvPr id="3" name="Content Placeholder 2"/>
          <p:cNvSpPr>
            <a:spLocks noGrp="1"/>
          </p:cNvSpPr>
          <p:nvPr>
            <p:ph idx="1"/>
          </p:nvPr>
        </p:nvSpPr>
        <p:spPr/>
        <p:txBody>
          <a:bodyPr rtlCol="0">
            <a:normAutofit lnSpcReduction="10000"/>
          </a:bodyPr>
          <a:lstStyle/>
          <a:p>
            <a:pPr fontAlgn="auto">
              <a:spcAft>
                <a:spcPts val="0"/>
              </a:spcAft>
              <a:defRPr/>
            </a:pPr>
            <a:r>
              <a:rPr lang="en-US" dirty="0" smtClean="0">
                <a:solidFill>
                  <a:schemeClr val="tx1">
                    <a:lumMod val="50000"/>
                    <a:lumOff val="50000"/>
                  </a:schemeClr>
                </a:solidFill>
              </a:rPr>
              <a:t>Cominco began operations in 1906 as The Consolidated Mining and Smelting Company of Canada (the name changed to Cominco in 1966).</a:t>
            </a:r>
          </a:p>
          <a:p>
            <a:pPr fontAlgn="auto">
              <a:spcAft>
                <a:spcPts val="0"/>
              </a:spcAft>
              <a:buFont typeface="Arial" pitchFamily="34" charset="0"/>
              <a:buNone/>
              <a:defRPr/>
            </a:pPr>
            <a:r>
              <a:rPr lang="en-US" dirty="0" smtClean="0">
                <a:solidFill>
                  <a:schemeClr val="tx1">
                    <a:lumMod val="50000"/>
                    <a:lumOff val="50000"/>
                  </a:schemeClr>
                </a:solidFill>
              </a:rPr>
              <a:t> </a:t>
            </a:r>
          </a:p>
          <a:p>
            <a:pPr fontAlgn="auto">
              <a:spcAft>
                <a:spcPts val="0"/>
              </a:spcAft>
              <a:defRPr/>
            </a:pPr>
            <a:r>
              <a:rPr lang="en-US" dirty="0" err="1" smtClean="0">
                <a:solidFill>
                  <a:schemeClr val="tx1">
                    <a:lumMod val="50000"/>
                    <a:lumOff val="50000"/>
                  </a:schemeClr>
                </a:solidFill>
              </a:rPr>
              <a:t>Teck</a:t>
            </a:r>
            <a:r>
              <a:rPr lang="en-US" dirty="0" smtClean="0">
                <a:solidFill>
                  <a:schemeClr val="tx1">
                    <a:lumMod val="50000"/>
                    <a:lumOff val="50000"/>
                  </a:schemeClr>
                </a:solidFill>
              </a:rPr>
              <a:t> began in 1913 as </a:t>
            </a:r>
            <a:r>
              <a:rPr lang="en-US" dirty="0" err="1" smtClean="0">
                <a:solidFill>
                  <a:schemeClr val="tx1">
                    <a:lumMod val="50000"/>
                    <a:lumOff val="50000"/>
                  </a:schemeClr>
                </a:solidFill>
              </a:rPr>
              <a:t>Teck</a:t>
            </a:r>
            <a:r>
              <a:rPr lang="en-US" dirty="0" smtClean="0">
                <a:solidFill>
                  <a:schemeClr val="tx1">
                    <a:lumMod val="50000"/>
                    <a:lumOff val="50000"/>
                  </a:schemeClr>
                </a:solidFill>
              </a:rPr>
              <a:t>-Hughes Goldmine Ltd to develop a gold discovery at Kirkland Lake</a:t>
            </a:r>
          </a:p>
          <a:p>
            <a:pPr fontAlgn="auto">
              <a:spcAft>
                <a:spcPts val="0"/>
              </a:spcAft>
              <a:defRPr/>
            </a:pPr>
            <a:endParaRPr lang="en-US" dirty="0" smtClean="0">
              <a:solidFill>
                <a:schemeClr val="tx1">
                  <a:lumMod val="50000"/>
                  <a:lumOff val="50000"/>
                </a:schemeClr>
              </a:solidFill>
            </a:endParaRPr>
          </a:p>
          <a:p>
            <a:pPr fontAlgn="auto">
              <a:spcAft>
                <a:spcPts val="0"/>
              </a:spcAft>
              <a:defRPr/>
            </a:pPr>
            <a:r>
              <a:rPr lang="en-US" dirty="0" smtClean="0">
                <a:solidFill>
                  <a:schemeClr val="tx1">
                    <a:lumMod val="50000"/>
                    <a:lumOff val="50000"/>
                  </a:schemeClr>
                </a:solidFill>
              </a:rPr>
              <a:t>Associations between  the two began in 1986, and </a:t>
            </a:r>
            <a:r>
              <a:rPr lang="en-US" dirty="0" err="1" smtClean="0">
                <a:solidFill>
                  <a:schemeClr val="tx1">
                    <a:lumMod val="50000"/>
                    <a:lumOff val="50000"/>
                  </a:schemeClr>
                </a:solidFill>
              </a:rPr>
              <a:t>Teck</a:t>
            </a:r>
            <a:r>
              <a:rPr lang="en-US" dirty="0" smtClean="0">
                <a:solidFill>
                  <a:schemeClr val="tx1">
                    <a:lumMod val="50000"/>
                    <a:lumOff val="50000"/>
                  </a:schemeClr>
                </a:solidFill>
              </a:rPr>
              <a:t> acquired 100% of Cominco in July 2001.</a:t>
            </a:r>
          </a:p>
          <a:p>
            <a:pPr fontAlgn="auto">
              <a:spcAft>
                <a:spcPts val="0"/>
              </a:spcAft>
              <a:buFont typeface="Arial" pitchFamily="34" charset="0"/>
              <a:buNone/>
              <a:defRPr/>
            </a:pPr>
            <a:endParaRPr lang="en-US" dirty="0" smtClean="0">
              <a:solidFill>
                <a:schemeClr val="tx1">
                  <a:lumMod val="50000"/>
                  <a:lumOff val="50000"/>
                </a:schemeClr>
              </a:solidFill>
            </a:endParaRPr>
          </a:p>
          <a:p>
            <a:pPr fontAlgn="auto">
              <a:spcAft>
                <a:spcPts val="0"/>
              </a:spcAft>
              <a:defRPr/>
            </a:pPr>
            <a:r>
              <a:rPr lang="en-US" dirty="0" err="1" smtClean="0">
                <a:solidFill>
                  <a:schemeClr val="tx1">
                    <a:lumMod val="50000"/>
                    <a:lumOff val="50000"/>
                  </a:schemeClr>
                </a:solidFill>
              </a:rPr>
              <a:t>Teck</a:t>
            </a:r>
            <a:r>
              <a:rPr lang="en-US" dirty="0" smtClean="0">
                <a:solidFill>
                  <a:schemeClr val="tx1">
                    <a:lumMod val="50000"/>
                    <a:lumOff val="50000"/>
                  </a:schemeClr>
                </a:solidFill>
              </a:rPr>
              <a:t> Cominco changed the company name to </a:t>
            </a:r>
            <a:r>
              <a:rPr lang="en-US" dirty="0" err="1" smtClean="0">
                <a:solidFill>
                  <a:schemeClr val="tx1">
                    <a:lumMod val="50000"/>
                    <a:lumOff val="50000"/>
                  </a:schemeClr>
                </a:solidFill>
              </a:rPr>
              <a:t>Teck</a:t>
            </a:r>
            <a:r>
              <a:rPr lang="en-US" dirty="0" smtClean="0">
                <a:solidFill>
                  <a:schemeClr val="tx1">
                    <a:lumMod val="50000"/>
                    <a:lumOff val="50000"/>
                  </a:schemeClr>
                </a:solidFill>
              </a:rPr>
              <a:t> Resources Ltd. in April 2009.</a:t>
            </a:r>
          </a:p>
          <a:p>
            <a:pPr fontAlgn="auto">
              <a:spcAft>
                <a:spcPts val="0"/>
              </a:spcAft>
              <a:defRPr/>
            </a:pPr>
            <a:endParaRPr lang="en-US" dirty="0" smtClean="0">
              <a:solidFill>
                <a:schemeClr val="tx1">
                  <a:lumMod val="50000"/>
                  <a:lumOff val="50000"/>
                </a:schemeClr>
              </a:solidFill>
            </a:endParaRPr>
          </a:p>
          <a:p>
            <a:pPr lvl="1" fontAlgn="auto">
              <a:spcAft>
                <a:spcPts val="0"/>
              </a:spcAft>
              <a:defRPr/>
            </a:pPr>
            <a:endParaRPr lang="en-US" dirty="0" smtClean="0">
              <a:solidFill>
                <a:schemeClr val="tx1">
                  <a:lumMod val="50000"/>
                  <a:lumOff val="50000"/>
                </a:schemeClr>
              </a:solidFill>
            </a:endParaRPr>
          </a:p>
          <a:p>
            <a:pPr lvl="1" fontAlgn="auto">
              <a:spcAft>
                <a:spcPts val="0"/>
              </a:spcAft>
              <a:defRPr/>
            </a:pPr>
            <a:endParaRPr lang="en-US" dirty="0" smtClean="0">
              <a:solidFill>
                <a:schemeClr val="tx1">
                  <a:lumMod val="50000"/>
                  <a:lumOff val="50000"/>
                </a:schemeClr>
              </a:solidFill>
            </a:endParaRPr>
          </a:p>
          <a:p>
            <a:pPr lvl="1" fontAlgn="auto">
              <a:spcAft>
                <a:spcPts val="0"/>
              </a:spcAft>
              <a:buFont typeface="Courier New" pitchFamily="49" charset="0"/>
              <a:buNone/>
              <a:defRPr/>
            </a:pPr>
            <a:endParaRPr lang="en-US" dirty="0">
              <a:solidFill>
                <a:schemeClr val="tx1">
                  <a:lumMod val="50000"/>
                  <a:lumOff val="50000"/>
                </a:schemeClr>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4498" name="Rectangle 2"/>
          <p:cNvSpPr>
            <a:spLocks noGrp="1" noChangeArrowheads="1"/>
          </p:cNvSpPr>
          <p:nvPr>
            <p:ph type="title"/>
          </p:nvPr>
        </p:nvSpPr>
        <p:spPr/>
        <p:txBody>
          <a:bodyPr>
            <a:normAutofit/>
          </a:bodyPr>
          <a:lstStyle/>
          <a:p>
            <a:pPr fontAlgn="auto">
              <a:spcAft>
                <a:spcPts val="0"/>
              </a:spcAft>
              <a:defRPr/>
            </a:pPr>
            <a:r>
              <a:rPr lang="en-US" altLang="ko-KR" dirty="0" smtClean="0"/>
              <a:t>Operations</a:t>
            </a:r>
            <a:endParaRPr lang="en-CA" altLang="ko-KR" dirty="0" smtClean="0"/>
          </a:p>
        </p:txBody>
      </p:sp>
      <p:sp>
        <p:nvSpPr>
          <p:cNvPr id="80899" name="Rectangle 3"/>
          <p:cNvSpPr>
            <a:spLocks noGrp="1" noChangeArrowheads="1"/>
          </p:cNvSpPr>
          <p:nvPr>
            <p:ph idx="1"/>
          </p:nvPr>
        </p:nvSpPr>
        <p:spPr/>
        <p:txBody>
          <a:bodyPr/>
          <a:lstStyle/>
          <a:p>
            <a:pPr fontAlgn="b">
              <a:lnSpc>
                <a:spcPct val="90000"/>
              </a:lnSpc>
              <a:buFont typeface="Wingdings" pitchFamily="2" charset="2"/>
              <a:buNone/>
            </a:pPr>
            <a:r>
              <a:rPr lang="en-US" altLang="ko-KR" smtClean="0">
                <a:latin typeface="Times New Roman" pitchFamily="18" charset="0"/>
                <a:ea typeface="Gulim" pitchFamily="34" charset="-127"/>
                <a:cs typeface="Times New Roman" pitchFamily="18" charset="0"/>
              </a:rPr>
              <a:t> 	</a:t>
            </a:r>
            <a:endParaRPr lang="en-CA" altLang="ko-KR" smtClean="0">
              <a:ea typeface="Gulim" pitchFamily="34" charset="-127"/>
              <a:cs typeface="Times New Roman" pitchFamily="18" charset="0"/>
            </a:endParaRPr>
          </a:p>
          <a:p>
            <a:pPr fontAlgn="b">
              <a:lnSpc>
                <a:spcPct val="90000"/>
              </a:lnSpc>
            </a:pPr>
            <a:r>
              <a:rPr lang="en-CA" altLang="ko-KR" smtClean="0">
                <a:ea typeface="Gulim" pitchFamily="34" charset="-127"/>
                <a:cs typeface="Times New Roman" pitchFamily="18" charset="0"/>
              </a:rPr>
              <a:t>Headquartered in Vancouver,  Teck is Canada’s largest diversified mining  company</a:t>
            </a:r>
          </a:p>
          <a:p>
            <a:pPr fontAlgn="b">
              <a:lnSpc>
                <a:spcPct val="90000"/>
              </a:lnSpc>
              <a:buFont typeface="Arial" pitchFamily="34" charset="0"/>
              <a:buNone/>
            </a:pPr>
            <a:endParaRPr lang="en-CA" altLang="ko-KR" smtClean="0">
              <a:ea typeface="Gulim" pitchFamily="34" charset="-127"/>
              <a:cs typeface="Times New Roman" pitchFamily="18" charset="0"/>
            </a:endParaRPr>
          </a:p>
          <a:p>
            <a:pPr fontAlgn="b">
              <a:lnSpc>
                <a:spcPct val="90000"/>
              </a:lnSpc>
            </a:pPr>
            <a:r>
              <a:rPr lang="en-CA" altLang="ko-KR" smtClean="0">
                <a:ea typeface="Gulim" pitchFamily="34" charset="-127"/>
                <a:cs typeface="Times New Roman" pitchFamily="18" charset="0"/>
              </a:rPr>
              <a:t>Has operations in copper, metallurgical coal, zinc, and energy</a:t>
            </a:r>
            <a:endParaRPr lang="en-US" altLang="zh-TW" smtClean="0">
              <a:cs typeface="Times New Roman" pitchFamily="18" charset="0"/>
            </a:endParaRPr>
          </a:p>
          <a:p>
            <a:pPr fontAlgn="b">
              <a:lnSpc>
                <a:spcPct val="90000"/>
              </a:lnSpc>
            </a:pPr>
            <a:endParaRPr lang="en-US" altLang="zh-TW" smtClean="0">
              <a:cs typeface="Times New Roman" pitchFamily="18" charset="0"/>
            </a:endParaRPr>
          </a:p>
          <a:p>
            <a:pPr>
              <a:lnSpc>
                <a:spcPct val="90000"/>
              </a:lnSpc>
            </a:pPr>
            <a:r>
              <a:rPr lang="en-US" altLang="ko-KR" smtClean="0">
                <a:ea typeface="PMingLiU" pitchFamily="18" charset="-120"/>
                <a:cs typeface="Times New Roman" pitchFamily="18" charset="0"/>
              </a:rPr>
              <a:t>Committed to environmental and social responsibility </a:t>
            </a:r>
            <a:endParaRPr lang="en-CA" altLang="ko-KR" smtClean="0">
              <a:ea typeface="Gulim" pitchFamily="34" charset="-127"/>
              <a:cs typeface="Times New Roman" pitchFamily="18" charset="0"/>
            </a:endParaRPr>
          </a:p>
          <a:p>
            <a:pPr lvl="1" fontAlgn="b">
              <a:lnSpc>
                <a:spcPct val="90000"/>
              </a:lnSpc>
            </a:pPr>
            <a:endParaRPr lang="en-US" altLang="ko-KR" b="1" smtClean="0">
              <a:solidFill>
                <a:schemeClr val="tx1"/>
              </a:solidFill>
              <a:latin typeface="Arial" pitchFamily="34" charset="0"/>
              <a:ea typeface="Gulim" pitchFamily="34" charset="-127"/>
              <a:cs typeface="Arial" pitchFamily="34" charset="0"/>
            </a:endParaRPr>
          </a:p>
          <a:p>
            <a:pPr fontAlgn="t">
              <a:lnSpc>
                <a:spcPct val="90000"/>
              </a:lnSpc>
            </a:pPr>
            <a:r>
              <a:rPr lang="en-CA" altLang="ko-KR" smtClean="0">
                <a:ea typeface="Gulim" pitchFamily="34" charset="-127"/>
                <a:cs typeface="Arial" pitchFamily="34" charset="0"/>
              </a:rPr>
              <a:t>Also a significant participant in Canadian Oil Sands drilling</a:t>
            </a:r>
          </a:p>
          <a:p>
            <a:pPr lvl="1" fontAlgn="b">
              <a:lnSpc>
                <a:spcPct val="90000"/>
              </a:lnSpc>
              <a:buFontTx/>
              <a:buNone/>
            </a:pPr>
            <a:endParaRPr lang="en-CA" altLang="ko-KR" smtClean="0">
              <a:solidFill>
                <a:schemeClr val="tx1"/>
              </a:solidFill>
              <a:latin typeface="Arial" pitchFamily="34" charset="0"/>
              <a:ea typeface="Gulim" pitchFamily="34" charset="-127"/>
              <a:cs typeface="Arial" pitchFamily="34" charset="0"/>
            </a:endParaRPr>
          </a:p>
        </p:txBody>
      </p:sp>
    </p:spTree>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smtClean="0"/>
              <a:t>Operations and Interests</a:t>
            </a:r>
            <a:endParaRPr lang="en-US" dirty="0"/>
          </a:p>
        </p:txBody>
      </p:sp>
      <p:pic>
        <p:nvPicPr>
          <p:cNvPr id="81923" name="Picture 2"/>
          <p:cNvPicPr>
            <a:picLocks noGrp="1" noChangeAspect="1" noChangeArrowheads="1"/>
          </p:cNvPicPr>
          <p:nvPr>
            <p:ph idx="1"/>
          </p:nvPr>
        </p:nvPicPr>
        <p:blipFill>
          <a:blip r:embed="rId3" cstate="print"/>
          <a:srcRect/>
          <a:stretch>
            <a:fillRect/>
          </a:stretch>
        </p:blipFill>
        <p:spPr>
          <a:xfrm>
            <a:off x="2532063" y="1600200"/>
            <a:ext cx="4079875" cy="4525963"/>
          </a:xfr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smtClean="0"/>
              <a:t>Operations and Interests </a:t>
            </a:r>
            <a:endParaRPr lang="en-US" dirty="0"/>
          </a:p>
        </p:txBody>
      </p:sp>
      <p:pic>
        <p:nvPicPr>
          <p:cNvPr id="82947" name="Picture 2"/>
          <p:cNvPicPr>
            <a:picLocks noGrp="1" noChangeAspect="1" noChangeArrowheads="1"/>
          </p:cNvPicPr>
          <p:nvPr>
            <p:ph idx="1"/>
          </p:nvPr>
        </p:nvPicPr>
        <p:blipFill>
          <a:blip r:embed="rId3" cstate="print"/>
          <a:srcRect/>
          <a:stretch>
            <a:fillRect/>
          </a:stretch>
        </p:blipFill>
        <p:spPr>
          <a:xfrm>
            <a:off x="695325" y="1600200"/>
            <a:ext cx="7753350" cy="4525963"/>
          </a:xfr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pPr fontAlgn="auto">
              <a:spcAft>
                <a:spcPts val="0"/>
              </a:spcAft>
              <a:defRPr/>
            </a:pPr>
            <a:r>
              <a:rPr lang="en-US" dirty="0" smtClean="0"/>
              <a:t>Operations and Interests Cont’d</a:t>
            </a:r>
            <a:endParaRPr lang="en-US" dirty="0"/>
          </a:p>
        </p:txBody>
      </p:sp>
      <p:pic>
        <p:nvPicPr>
          <p:cNvPr id="83971" name="Picture 3"/>
          <p:cNvPicPr>
            <a:picLocks noGrp="1" noChangeAspect="1" noChangeArrowheads="1"/>
          </p:cNvPicPr>
          <p:nvPr>
            <p:ph idx="1"/>
          </p:nvPr>
        </p:nvPicPr>
        <p:blipFill>
          <a:blip r:embed="rId3" cstate="print"/>
          <a:srcRect/>
          <a:stretch>
            <a:fillRect/>
          </a:stretch>
        </p:blipFill>
        <p:spPr>
          <a:xfrm>
            <a:off x="1460500" y="1600200"/>
            <a:ext cx="6223000" cy="4525963"/>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p:txBody>
          <a:bodyPr/>
          <a:lstStyle/>
          <a:p>
            <a:pPr fontAlgn="auto">
              <a:spcAft>
                <a:spcPts val="0"/>
              </a:spcAft>
              <a:defRPr/>
            </a:pPr>
            <a:endParaRPr lang="en-CA" smtClean="0"/>
          </a:p>
        </p:txBody>
      </p:sp>
      <p:sp>
        <p:nvSpPr>
          <p:cNvPr id="11267" name="Content Placeholder 2"/>
          <p:cNvSpPr>
            <a:spLocks noGrp="1"/>
          </p:cNvSpPr>
          <p:nvPr>
            <p:ph idx="1"/>
          </p:nvPr>
        </p:nvSpPr>
        <p:spPr/>
        <p:txBody>
          <a:bodyPr/>
          <a:lstStyle/>
          <a:p>
            <a:r>
              <a:rPr lang="en-CA" smtClean="0"/>
              <a:t>Indicated Mineral Resource </a:t>
            </a:r>
          </a:p>
          <a:p>
            <a:r>
              <a:rPr lang="en-CA" smtClean="0"/>
              <a:t>Mineral Resource for which quantity, grade or quality, densities, shape and physical characteristics, can be estimated with a level of confidence </a:t>
            </a:r>
          </a:p>
          <a:p>
            <a:pPr lvl="2"/>
            <a:r>
              <a:rPr lang="en-CA" smtClean="0"/>
              <a:t>Sufficient to allow the appropriate application of technical and economic parameters</a:t>
            </a:r>
          </a:p>
          <a:p>
            <a:pPr lvl="2"/>
            <a:r>
              <a:rPr lang="en-CA" smtClean="0"/>
              <a:t>To support mine planning and evaluation of the economic viability of the deposit. </a:t>
            </a:r>
          </a:p>
          <a:p>
            <a:pPr lvl="2"/>
            <a:r>
              <a:rPr lang="en-CA" smtClean="0"/>
              <a:t>The estimate is based on detailed and reliable exploration and testing information gathered through appropriate techniques from locations such as outcrops, trenches, pits, workings and drill holes that are spaced closely enough for geological and grade continuity to be reasonably assumed. </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smtClean="0"/>
              <a:t>Metallurgical Coal </a:t>
            </a:r>
            <a:endParaRPr lang="en-US" dirty="0"/>
          </a:p>
        </p:txBody>
      </p:sp>
      <p:pic>
        <p:nvPicPr>
          <p:cNvPr id="84995" name="Picture 2"/>
          <p:cNvPicPr>
            <a:picLocks noGrp="1" noChangeAspect="1" noChangeArrowheads="1"/>
          </p:cNvPicPr>
          <p:nvPr>
            <p:ph idx="1"/>
          </p:nvPr>
        </p:nvPicPr>
        <p:blipFill>
          <a:blip r:embed="rId3" cstate="print"/>
          <a:srcRect/>
          <a:stretch>
            <a:fillRect/>
          </a:stretch>
        </p:blipFill>
        <p:spPr>
          <a:xfrm>
            <a:off x="2051050" y="1758950"/>
            <a:ext cx="4964113" cy="4191000"/>
          </a:xfr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smtClean="0"/>
              <a:t>Metallurgical Coal</a:t>
            </a:r>
            <a:endParaRPr lang="en-US" dirty="0"/>
          </a:p>
        </p:txBody>
      </p:sp>
      <p:sp>
        <p:nvSpPr>
          <p:cNvPr id="3" name="Content Placeholder 2"/>
          <p:cNvSpPr>
            <a:spLocks noGrp="1"/>
          </p:cNvSpPr>
          <p:nvPr>
            <p:ph idx="1"/>
          </p:nvPr>
        </p:nvSpPr>
        <p:spPr/>
        <p:txBody>
          <a:bodyPr rtlCol="0">
            <a:normAutofit fontScale="92500" lnSpcReduction="10000"/>
          </a:bodyPr>
          <a:lstStyle/>
          <a:p>
            <a:pPr fontAlgn="auto">
              <a:spcAft>
                <a:spcPts val="0"/>
              </a:spcAft>
              <a:defRPr/>
            </a:pPr>
            <a:r>
              <a:rPr lang="en-US" dirty="0" smtClean="0">
                <a:solidFill>
                  <a:schemeClr val="tx1">
                    <a:lumMod val="50000"/>
                    <a:lumOff val="50000"/>
                  </a:schemeClr>
                </a:solidFill>
              </a:rPr>
              <a:t>Coal accounts for 49% of operating profits, and each mine has an average life of 25 years</a:t>
            </a:r>
          </a:p>
          <a:p>
            <a:pPr fontAlgn="auto">
              <a:spcAft>
                <a:spcPts val="0"/>
              </a:spcAft>
              <a:defRPr/>
            </a:pPr>
            <a:r>
              <a:rPr lang="en-US" dirty="0" smtClean="0">
                <a:solidFill>
                  <a:schemeClr val="tx1">
                    <a:lumMod val="50000"/>
                    <a:lumOff val="50000"/>
                  </a:schemeClr>
                </a:solidFill>
              </a:rPr>
              <a:t>World’s 2</a:t>
            </a:r>
            <a:r>
              <a:rPr lang="en-US" baseline="30000" dirty="0" smtClean="0">
                <a:solidFill>
                  <a:schemeClr val="tx1">
                    <a:lumMod val="50000"/>
                    <a:lumOff val="50000"/>
                  </a:schemeClr>
                </a:solidFill>
              </a:rPr>
              <a:t>nd</a:t>
            </a:r>
            <a:r>
              <a:rPr lang="en-US" dirty="0" smtClean="0">
                <a:solidFill>
                  <a:schemeClr val="tx1">
                    <a:lumMod val="50000"/>
                    <a:lumOff val="50000"/>
                  </a:schemeClr>
                </a:solidFill>
              </a:rPr>
              <a:t> largest exporter of seaborne steelmaking coal</a:t>
            </a:r>
          </a:p>
          <a:p>
            <a:pPr fontAlgn="auto">
              <a:spcAft>
                <a:spcPts val="0"/>
              </a:spcAft>
              <a:defRPr/>
            </a:pPr>
            <a:r>
              <a:rPr lang="en-US" dirty="0" smtClean="0">
                <a:solidFill>
                  <a:schemeClr val="tx1">
                    <a:lumMod val="50000"/>
                    <a:lumOff val="50000"/>
                  </a:schemeClr>
                </a:solidFill>
              </a:rPr>
              <a:t>Importing Markets:</a:t>
            </a:r>
          </a:p>
          <a:p>
            <a:pPr lvl="1" fontAlgn="auto">
              <a:spcAft>
                <a:spcPts val="0"/>
              </a:spcAft>
              <a:defRPr/>
            </a:pPr>
            <a:r>
              <a:rPr lang="en-US" dirty="0" smtClean="0">
                <a:solidFill>
                  <a:schemeClr val="tx1">
                    <a:lumMod val="50000"/>
                    <a:lumOff val="50000"/>
                  </a:schemeClr>
                </a:solidFill>
              </a:rPr>
              <a:t>Asia (Japan, Korea, Taiwan and China), Europe and South America</a:t>
            </a:r>
          </a:p>
          <a:p>
            <a:pPr fontAlgn="auto">
              <a:spcAft>
                <a:spcPts val="0"/>
              </a:spcAft>
              <a:defRPr/>
            </a:pPr>
            <a:r>
              <a:rPr lang="en-US" dirty="0" smtClean="0">
                <a:solidFill>
                  <a:schemeClr val="tx1">
                    <a:lumMod val="50000"/>
                    <a:lumOff val="50000"/>
                  </a:schemeClr>
                </a:solidFill>
              </a:rPr>
              <a:t>Wholly own:</a:t>
            </a:r>
          </a:p>
          <a:p>
            <a:pPr lvl="1" fontAlgn="auto">
              <a:spcAft>
                <a:spcPts val="0"/>
              </a:spcAft>
              <a:defRPr/>
            </a:pPr>
            <a:r>
              <a:rPr lang="en-US" dirty="0" smtClean="0">
                <a:solidFill>
                  <a:schemeClr val="tx1">
                    <a:lumMod val="50000"/>
                    <a:lumOff val="50000"/>
                  </a:schemeClr>
                </a:solidFill>
              </a:rPr>
              <a:t>Coal Mountain, Cardinal River, Fording River and Line Creek</a:t>
            </a:r>
          </a:p>
          <a:p>
            <a:pPr fontAlgn="auto">
              <a:spcAft>
                <a:spcPts val="0"/>
              </a:spcAft>
              <a:defRPr/>
            </a:pPr>
            <a:r>
              <a:rPr lang="en-US" dirty="0" smtClean="0">
                <a:solidFill>
                  <a:schemeClr val="tx1">
                    <a:lumMod val="50000"/>
                    <a:lumOff val="50000"/>
                  </a:schemeClr>
                </a:solidFill>
              </a:rPr>
              <a:t>Partially own:</a:t>
            </a:r>
          </a:p>
          <a:p>
            <a:pPr lvl="1" fontAlgn="auto">
              <a:spcAft>
                <a:spcPts val="0"/>
              </a:spcAft>
              <a:defRPr/>
            </a:pPr>
            <a:r>
              <a:rPr lang="en-US" dirty="0" smtClean="0">
                <a:solidFill>
                  <a:schemeClr val="tx1">
                    <a:lumMod val="50000"/>
                    <a:lumOff val="50000"/>
                  </a:schemeClr>
                </a:solidFill>
              </a:rPr>
              <a:t>Elkview Mine (95%), </a:t>
            </a:r>
            <a:r>
              <a:rPr lang="en-US" dirty="0" err="1" smtClean="0">
                <a:solidFill>
                  <a:schemeClr val="tx1">
                    <a:lumMod val="50000"/>
                    <a:lumOff val="50000"/>
                  </a:schemeClr>
                </a:solidFill>
              </a:rPr>
              <a:t>Greenhills</a:t>
            </a:r>
            <a:r>
              <a:rPr lang="en-US" dirty="0" smtClean="0">
                <a:solidFill>
                  <a:schemeClr val="tx1">
                    <a:lumMod val="50000"/>
                    <a:lumOff val="50000"/>
                  </a:schemeClr>
                </a:solidFill>
              </a:rPr>
              <a:t> Mine (88%)</a:t>
            </a:r>
          </a:p>
          <a:p>
            <a:pPr fontAlgn="auto">
              <a:spcAft>
                <a:spcPts val="0"/>
              </a:spcAft>
              <a:defRPr/>
            </a:pPr>
            <a:endParaRPr lang="en-US" dirty="0" smtClean="0">
              <a:solidFill>
                <a:schemeClr val="tx1">
                  <a:lumMod val="50000"/>
                  <a:lumOff val="50000"/>
                </a:schemeClr>
              </a:solidFill>
            </a:endParaRPr>
          </a:p>
          <a:p>
            <a:pPr fontAlgn="auto">
              <a:spcAft>
                <a:spcPts val="0"/>
              </a:spcAft>
              <a:defRPr/>
            </a:pPr>
            <a:r>
              <a:rPr lang="en-US" dirty="0" smtClean="0">
                <a:solidFill>
                  <a:schemeClr val="tx1">
                    <a:lumMod val="50000"/>
                    <a:lumOff val="50000"/>
                  </a:schemeClr>
                </a:solidFill>
              </a:rPr>
              <a:t>Entered into 10 year contract with CP to transport coal from mine sites to west coast for shipping. </a:t>
            </a:r>
          </a:p>
          <a:p>
            <a:pPr lvl="1" fontAlgn="auto">
              <a:spcAft>
                <a:spcPts val="0"/>
              </a:spcAft>
              <a:buFont typeface="Courier New" pitchFamily="49" charset="0"/>
              <a:buNone/>
              <a:defRPr/>
            </a:pPr>
            <a:endParaRPr lang="en-US" dirty="0" smtClean="0">
              <a:solidFill>
                <a:schemeClr val="tx1">
                  <a:lumMod val="50000"/>
                  <a:lumOff val="50000"/>
                </a:schemeClr>
              </a:solidFill>
            </a:endParaRPr>
          </a:p>
          <a:p>
            <a:pPr lvl="1" fontAlgn="auto">
              <a:spcAft>
                <a:spcPts val="0"/>
              </a:spcAft>
              <a:buFont typeface="Courier New" pitchFamily="49" charset="0"/>
              <a:buNone/>
              <a:defRPr/>
            </a:pPr>
            <a:endParaRPr lang="en-US" dirty="0" smtClean="0">
              <a:solidFill>
                <a:schemeClr val="tx1">
                  <a:lumMod val="50000"/>
                  <a:lumOff val="50000"/>
                </a:schemeClr>
              </a:solidFill>
            </a:endParaRPr>
          </a:p>
          <a:p>
            <a:pPr lvl="1" fontAlgn="auto">
              <a:spcAft>
                <a:spcPts val="0"/>
              </a:spcAft>
              <a:buFont typeface="Courier New" pitchFamily="49" charset="0"/>
              <a:buNone/>
              <a:defRPr/>
            </a:pPr>
            <a:endParaRPr lang="en-US" dirty="0" smtClean="0">
              <a:solidFill>
                <a:schemeClr val="tx1">
                  <a:lumMod val="50000"/>
                  <a:lumOff val="50000"/>
                </a:schemeClr>
              </a:solidFill>
            </a:endParaRPr>
          </a:p>
          <a:p>
            <a:pPr lvl="1" fontAlgn="auto">
              <a:spcAft>
                <a:spcPts val="0"/>
              </a:spcAft>
              <a:buFont typeface="Courier New" pitchFamily="49" charset="0"/>
              <a:buNone/>
              <a:defRPr/>
            </a:pPr>
            <a:endParaRPr lang="en-US" dirty="0" smtClean="0">
              <a:solidFill>
                <a:schemeClr val="tx1">
                  <a:lumMod val="50000"/>
                  <a:lumOff val="50000"/>
                </a:schemeClr>
              </a:solidFill>
            </a:endParaRPr>
          </a:p>
          <a:p>
            <a:pPr fontAlgn="auto">
              <a:spcAft>
                <a:spcPts val="0"/>
              </a:spcAft>
              <a:defRPr/>
            </a:pPr>
            <a:endParaRPr lang="en-US" dirty="0">
              <a:solidFill>
                <a:schemeClr val="tx1">
                  <a:lumMod val="50000"/>
                  <a:lumOff val="50000"/>
                </a:schemeClr>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smtClean="0"/>
              <a:t>Metallurgical Coal Operations </a:t>
            </a:r>
            <a:endParaRPr lang="en-US" dirty="0"/>
          </a:p>
        </p:txBody>
      </p:sp>
      <p:sp>
        <p:nvSpPr>
          <p:cNvPr id="3" name="Content Placeholder 2"/>
          <p:cNvSpPr>
            <a:spLocks noGrp="1"/>
          </p:cNvSpPr>
          <p:nvPr>
            <p:ph idx="1"/>
          </p:nvPr>
        </p:nvSpPr>
        <p:spPr/>
        <p:txBody>
          <a:bodyPr rtlCol="0">
            <a:normAutofit fontScale="77500" lnSpcReduction="20000"/>
          </a:bodyPr>
          <a:lstStyle/>
          <a:p>
            <a:pPr fontAlgn="auto">
              <a:spcAft>
                <a:spcPts val="0"/>
              </a:spcAft>
              <a:defRPr/>
            </a:pPr>
            <a:r>
              <a:rPr lang="en-US" dirty="0" smtClean="0">
                <a:solidFill>
                  <a:schemeClr val="tx1">
                    <a:lumMod val="50000"/>
                    <a:lumOff val="50000"/>
                  </a:schemeClr>
                </a:solidFill>
              </a:rPr>
              <a:t>Cardinal River </a:t>
            </a:r>
          </a:p>
          <a:p>
            <a:pPr lvl="1" fontAlgn="auto">
              <a:spcAft>
                <a:spcPts val="0"/>
              </a:spcAft>
              <a:defRPr/>
            </a:pPr>
            <a:r>
              <a:rPr lang="en-US" dirty="0" smtClean="0">
                <a:solidFill>
                  <a:schemeClr val="tx1">
                    <a:lumMod val="50000"/>
                    <a:lumOff val="50000"/>
                  </a:schemeClr>
                </a:solidFill>
              </a:rPr>
              <a:t>Owned by </a:t>
            </a:r>
            <a:r>
              <a:rPr lang="en-US" dirty="0" err="1" smtClean="0">
                <a:solidFill>
                  <a:schemeClr val="tx1">
                    <a:lumMod val="50000"/>
                    <a:lumOff val="50000"/>
                  </a:schemeClr>
                </a:solidFill>
              </a:rPr>
              <a:t>Luscar</a:t>
            </a:r>
            <a:r>
              <a:rPr lang="en-US" dirty="0" smtClean="0">
                <a:solidFill>
                  <a:schemeClr val="tx1">
                    <a:lumMod val="50000"/>
                    <a:lumOff val="50000"/>
                  </a:schemeClr>
                </a:solidFill>
              </a:rPr>
              <a:t> and CONSOL (prior to 2003); each retains a 2.5% royalty on coal mined from Chevrolet Creek pit</a:t>
            </a:r>
          </a:p>
          <a:p>
            <a:pPr lvl="1" fontAlgn="auto">
              <a:spcAft>
                <a:spcPts val="0"/>
              </a:spcAft>
              <a:defRPr/>
            </a:pPr>
            <a:r>
              <a:rPr lang="en-US" dirty="0" smtClean="0">
                <a:solidFill>
                  <a:schemeClr val="tx1">
                    <a:lumMod val="50000"/>
                    <a:lumOff val="50000"/>
                  </a:schemeClr>
                </a:solidFill>
              </a:rPr>
              <a:t>Coal mined at Cardinal River is primarily steelmaking coal, although some thermal coal is also produced</a:t>
            </a:r>
          </a:p>
          <a:p>
            <a:pPr lvl="1" fontAlgn="auto">
              <a:spcAft>
                <a:spcPts val="0"/>
              </a:spcAft>
              <a:defRPr/>
            </a:pPr>
            <a:r>
              <a:rPr lang="en-US" dirty="0" smtClean="0">
                <a:solidFill>
                  <a:schemeClr val="tx1">
                    <a:lumMod val="50000"/>
                    <a:lumOff val="50000"/>
                  </a:schemeClr>
                </a:solidFill>
              </a:rPr>
              <a:t>Annual production capacity is 2.0 million </a:t>
            </a:r>
            <a:r>
              <a:rPr lang="en-US" dirty="0" err="1" smtClean="0">
                <a:solidFill>
                  <a:schemeClr val="tx1">
                    <a:lumMod val="50000"/>
                    <a:lumOff val="50000"/>
                  </a:schemeClr>
                </a:solidFill>
              </a:rPr>
              <a:t>tonnes</a:t>
            </a:r>
            <a:r>
              <a:rPr lang="en-US" dirty="0" smtClean="0">
                <a:solidFill>
                  <a:schemeClr val="tx1">
                    <a:lumMod val="50000"/>
                    <a:lumOff val="50000"/>
                  </a:schemeClr>
                </a:solidFill>
              </a:rPr>
              <a:t> of clean coal </a:t>
            </a:r>
            <a:r>
              <a:rPr lang="en-US" dirty="0" err="1" smtClean="0">
                <a:solidFill>
                  <a:schemeClr val="tx1">
                    <a:lumMod val="50000"/>
                    <a:lumOff val="50000"/>
                  </a:schemeClr>
                </a:solidFill>
              </a:rPr>
              <a:t>annualy</a:t>
            </a:r>
            <a:endParaRPr lang="en-US" dirty="0" smtClean="0">
              <a:solidFill>
                <a:schemeClr val="tx1">
                  <a:lumMod val="50000"/>
                  <a:lumOff val="50000"/>
                </a:schemeClr>
              </a:solidFill>
            </a:endParaRPr>
          </a:p>
          <a:p>
            <a:pPr lvl="1" fontAlgn="auto">
              <a:spcAft>
                <a:spcPts val="0"/>
              </a:spcAft>
              <a:defRPr/>
            </a:pPr>
            <a:r>
              <a:rPr lang="en-US" dirty="0" smtClean="0">
                <a:solidFill>
                  <a:schemeClr val="tx1">
                    <a:lumMod val="50000"/>
                    <a:lumOff val="50000"/>
                  </a:schemeClr>
                </a:solidFill>
              </a:rPr>
              <a:t>Expected to have a mine life of 26 years (at 2010 production rates)</a:t>
            </a:r>
          </a:p>
          <a:p>
            <a:pPr fontAlgn="auto">
              <a:spcAft>
                <a:spcPts val="0"/>
              </a:spcAft>
              <a:defRPr/>
            </a:pPr>
            <a:endParaRPr lang="en-US" dirty="0" smtClean="0">
              <a:solidFill>
                <a:schemeClr val="tx1">
                  <a:lumMod val="50000"/>
                  <a:lumOff val="50000"/>
                </a:schemeClr>
              </a:solidFill>
            </a:endParaRPr>
          </a:p>
          <a:p>
            <a:pPr fontAlgn="auto">
              <a:spcAft>
                <a:spcPts val="0"/>
              </a:spcAft>
              <a:defRPr/>
            </a:pPr>
            <a:r>
              <a:rPr lang="en-US" dirty="0" smtClean="0">
                <a:solidFill>
                  <a:schemeClr val="tx1">
                    <a:lumMod val="50000"/>
                    <a:lumOff val="50000"/>
                  </a:schemeClr>
                </a:solidFill>
              </a:rPr>
              <a:t>Coal Mountain</a:t>
            </a:r>
          </a:p>
          <a:p>
            <a:pPr lvl="1" fontAlgn="auto">
              <a:spcAft>
                <a:spcPts val="0"/>
              </a:spcAft>
              <a:defRPr/>
            </a:pPr>
            <a:r>
              <a:rPr lang="en-US" dirty="0" smtClean="0">
                <a:solidFill>
                  <a:schemeClr val="tx1">
                    <a:lumMod val="50000"/>
                    <a:lumOff val="50000"/>
                  </a:schemeClr>
                </a:solidFill>
              </a:rPr>
              <a:t>Of the 3,836 hectares that comprise the site, 1,016 are currently, or scheduled to be mined</a:t>
            </a:r>
          </a:p>
          <a:p>
            <a:pPr lvl="1" fontAlgn="auto">
              <a:spcAft>
                <a:spcPts val="0"/>
              </a:spcAft>
              <a:defRPr/>
            </a:pPr>
            <a:r>
              <a:rPr lang="en-US" dirty="0" smtClean="0">
                <a:solidFill>
                  <a:schemeClr val="tx1">
                    <a:lumMod val="50000"/>
                    <a:lumOff val="50000"/>
                  </a:schemeClr>
                </a:solidFill>
              </a:rPr>
              <a:t>Produces both steelmaking and thermal coal</a:t>
            </a:r>
          </a:p>
          <a:p>
            <a:pPr lvl="1" fontAlgn="auto">
              <a:spcAft>
                <a:spcPts val="0"/>
              </a:spcAft>
              <a:defRPr/>
            </a:pPr>
            <a:r>
              <a:rPr lang="en-US" dirty="0" smtClean="0">
                <a:solidFill>
                  <a:schemeClr val="tx1">
                    <a:lumMod val="50000"/>
                    <a:lumOff val="50000"/>
                  </a:schemeClr>
                </a:solidFill>
              </a:rPr>
              <a:t>Annual Production capacity is 2.7 </a:t>
            </a:r>
            <a:r>
              <a:rPr lang="en-US" dirty="0" err="1" smtClean="0">
                <a:solidFill>
                  <a:schemeClr val="tx1">
                    <a:lumMod val="50000"/>
                    <a:lumOff val="50000"/>
                  </a:schemeClr>
                </a:solidFill>
              </a:rPr>
              <a:t>tonnes</a:t>
            </a:r>
            <a:r>
              <a:rPr lang="en-US" dirty="0" smtClean="0">
                <a:solidFill>
                  <a:schemeClr val="tx1">
                    <a:lumMod val="50000"/>
                    <a:lumOff val="50000"/>
                  </a:schemeClr>
                </a:solidFill>
              </a:rPr>
              <a:t> of clean coal annually</a:t>
            </a:r>
          </a:p>
          <a:p>
            <a:pPr lvl="1" fontAlgn="auto">
              <a:spcAft>
                <a:spcPts val="0"/>
              </a:spcAft>
              <a:defRPr/>
            </a:pPr>
            <a:r>
              <a:rPr lang="en-US" dirty="0" smtClean="0">
                <a:solidFill>
                  <a:schemeClr val="tx1">
                    <a:lumMod val="50000"/>
                    <a:lumOff val="50000"/>
                  </a:schemeClr>
                </a:solidFill>
              </a:rPr>
              <a:t>Expected to have a mine life of 9 years (at 2010 production rates)</a:t>
            </a:r>
          </a:p>
          <a:p>
            <a:pPr fontAlgn="auto">
              <a:spcAft>
                <a:spcPts val="0"/>
              </a:spcAft>
              <a:buFont typeface="Arial" pitchFamily="34" charset="0"/>
              <a:buNone/>
              <a:defRPr/>
            </a:pPr>
            <a:r>
              <a:rPr lang="en-US" dirty="0" smtClean="0">
                <a:solidFill>
                  <a:schemeClr val="tx1">
                    <a:lumMod val="50000"/>
                    <a:lumOff val="50000"/>
                  </a:schemeClr>
                </a:solidFill>
              </a:rPr>
              <a:t> </a:t>
            </a:r>
          </a:p>
          <a:p>
            <a:pPr fontAlgn="auto">
              <a:spcAft>
                <a:spcPts val="0"/>
              </a:spcAft>
              <a:defRPr/>
            </a:pPr>
            <a:r>
              <a:rPr lang="en-US" dirty="0" smtClean="0">
                <a:solidFill>
                  <a:schemeClr val="tx1">
                    <a:lumMod val="50000"/>
                    <a:lumOff val="50000"/>
                  </a:schemeClr>
                </a:solidFill>
              </a:rPr>
              <a:t>The Elkview Mine</a:t>
            </a:r>
          </a:p>
          <a:p>
            <a:pPr lvl="1" fontAlgn="auto">
              <a:spcAft>
                <a:spcPts val="0"/>
              </a:spcAft>
              <a:defRPr/>
            </a:pPr>
            <a:r>
              <a:rPr lang="en-US" dirty="0" err="1" smtClean="0">
                <a:solidFill>
                  <a:schemeClr val="tx1">
                    <a:lumMod val="50000"/>
                    <a:lumOff val="50000"/>
                  </a:schemeClr>
                </a:solidFill>
              </a:rPr>
              <a:t>Teck</a:t>
            </a:r>
            <a:r>
              <a:rPr lang="en-US" dirty="0" smtClean="0">
                <a:solidFill>
                  <a:schemeClr val="tx1">
                    <a:lumMod val="50000"/>
                    <a:lumOff val="50000"/>
                  </a:schemeClr>
                </a:solidFill>
              </a:rPr>
              <a:t> has a 95% partnership . The remaining 5% is held equally by Nippon Steel Corporation and POSCO, a Korean steel producer, each of which acquired a 2.5% interest in 2005 for US$25 million. </a:t>
            </a:r>
          </a:p>
          <a:p>
            <a:pPr lvl="1" fontAlgn="auto">
              <a:spcAft>
                <a:spcPts val="0"/>
              </a:spcAft>
              <a:defRPr/>
            </a:pPr>
            <a:r>
              <a:rPr lang="en-US" dirty="0" smtClean="0">
                <a:solidFill>
                  <a:schemeClr val="tx1">
                    <a:lumMod val="50000"/>
                    <a:lumOff val="50000"/>
                  </a:schemeClr>
                </a:solidFill>
              </a:rPr>
              <a:t>The site is 27,054 hectares of coal lands, while 3,599 hectares have been mined or are scheduled for mining. </a:t>
            </a:r>
          </a:p>
          <a:p>
            <a:pPr lvl="1" fontAlgn="auto">
              <a:spcAft>
                <a:spcPts val="0"/>
              </a:spcAft>
              <a:defRPr/>
            </a:pPr>
            <a:r>
              <a:rPr lang="en-US" dirty="0" smtClean="0">
                <a:solidFill>
                  <a:schemeClr val="tx1">
                    <a:lumMod val="50000"/>
                    <a:lumOff val="50000"/>
                  </a:schemeClr>
                </a:solidFill>
              </a:rPr>
              <a:t>Produces primarily high quality steelmaking coal, and a small amount of thermal coal. </a:t>
            </a:r>
          </a:p>
          <a:p>
            <a:pPr lvl="1" fontAlgn="auto">
              <a:spcAft>
                <a:spcPts val="0"/>
              </a:spcAft>
              <a:defRPr/>
            </a:pPr>
            <a:r>
              <a:rPr lang="en-US" dirty="0" smtClean="0">
                <a:solidFill>
                  <a:schemeClr val="tx1">
                    <a:lumMod val="50000"/>
                    <a:lumOff val="50000"/>
                  </a:schemeClr>
                </a:solidFill>
              </a:rPr>
              <a:t>Annual production capacity is approximately 5.6 </a:t>
            </a:r>
            <a:r>
              <a:rPr lang="en-US" dirty="0" err="1" smtClean="0">
                <a:solidFill>
                  <a:schemeClr val="tx1">
                    <a:lumMod val="50000"/>
                    <a:lumOff val="50000"/>
                  </a:schemeClr>
                </a:solidFill>
              </a:rPr>
              <a:t>milllion</a:t>
            </a:r>
            <a:r>
              <a:rPr lang="en-US" dirty="0" smtClean="0">
                <a:solidFill>
                  <a:schemeClr val="tx1">
                    <a:lumMod val="50000"/>
                    <a:lumOff val="50000"/>
                  </a:schemeClr>
                </a:solidFill>
              </a:rPr>
              <a:t> </a:t>
            </a:r>
            <a:r>
              <a:rPr lang="en-US" dirty="0" err="1" smtClean="0">
                <a:solidFill>
                  <a:schemeClr val="tx1">
                    <a:lumMod val="50000"/>
                    <a:lumOff val="50000"/>
                  </a:schemeClr>
                </a:solidFill>
              </a:rPr>
              <a:t>tonnes</a:t>
            </a:r>
            <a:r>
              <a:rPr lang="en-US" dirty="0" smtClean="0">
                <a:solidFill>
                  <a:schemeClr val="tx1">
                    <a:lumMod val="50000"/>
                    <a:lumOff val="50000"/>
                  </a:schemeClr>
                </a:solidFill>
              </a:rPr>
              <a:t> of clean coal.   </a:t>
            </a:r>
          </a:p>
          <a:p>
            <a:pPr lvl="1" fontAlgn="auto">
              <a:spcAft>
                <a:spcPts val="0"/>
              </a:spcAft>
              <a:defRPr/>
            </a:pPr>
            <a:r>
              <a:rPr lang="en-US" dirty="0" smtClean="0">
                <a:solidFill>
                  <a:schemeClr val="tx1">
                    <a:lumMod val="50000"/>
                    <a:lumOff val="50000"/>
                  </a:schemeClr>
                </a:solidFill>
              </a:rPr>
              <a:t>Expected to have a mine life of 41 years (at 2010 production rates) </a:t>
            </a:r>
          </a:p>
          <a:p>
            <a:pPr fontAlgn="auto">
              <a:spcAft>
                <a:spcPts val="0"/>
              </a:spcAft>
              <a:defRPr/>
            </a:pPr>
            <a:endParaRPr lang="en-US" dirty="0" smtClean="0">
              <a:solidFill>
                <a:schemeClr val="tx1">
                  <a:lumMod val="50000"/>
                  <a:lumOff val="50000"/>
                </a:schemeClr>
              </a:solidFill>
            </a:endParaRPr>
          </a:p>
          <a:p>
            <a:pPr fontAlgn="auto">
              <a:spcAft>
                <a:spcPts val="0"/>
              </a:spcAft>
              <a:defRPr/>
            </a:pPr>
            <a:endParaRPr lang="en-US" dirty="0" smtClean="0">
              <a:solidFill>
                <a:schemeClr val="tx1">
                  <a:lumMod val="50000"/>
                  <a:lumOff val="50000"/>
                </a:schemeClr>
              </a:solidFill>
            </a:endParaRPr>
          </a:p>
          <a:p>
            <a:pPr fontAlgn="auto">
              <a:spcAft>
                <a:spcPts val="0"/>
              </a:spcAft>
              <a:defRPr/>
            </a:pPr>
            <a:endParaRPr lang="en-US" dirty="0">
              <a:solidFill>
                <a:schemeClr val="tx1">
                  <a:lumMod val="50000"/>
                  <a:lumOff val="50000"/>
                </a:schemeClr>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fontAlgn="auto">
              <a:spcAft>
                <a:spcPts val="0"/>
              </a:spcAft>
              <a:defRPr/>
            </a:pPr>
            <a:r>
              <a:rPr lang="en-US" dirty="0" smtClean="0"/>
              <a:t>Metallurgical Coal Operation Cont’d</a:t>
            </a:r>
            <a:endParaRPr lang="en-US" dirty="0"/>
          </a:p>
        </p:txBody>
      </p:sp>
      <p:sp>
        <p:nvSpPr>
          <p:cNvPr id="88067" name="Content Placeholder 2"/>
          <p:cNvSpPr>
            <a:spLocks noGrp="1"/>
          </p:cNvSpPr>
          <p:nvPr>
            <p:ph idx="1"/>
          </p:nvPr>
        </p:nvSpPr>
        <p:spPr/>
        <p:txBody>
          <a:bodyPr/>
          <a:lstStyle/>
          <a:p>
            <a:r>
              <a:rPr lang="en-US" smtClean="0"/>
              <a:t>Fording River Mine</a:t>
            </a:r>
          </a:p>
          <a:p>
            <a:pPr lvl="1"/>
            <a:r>
              <a:rPr lang="en-US" smtClean="0"/>
              <a:t>Comprised of 20,304 hectares of coal lands, 4,263 hectares have been mined or are scheduled for mining.</a:t>
            </a:r>
          </a:p>
          <a:p>
            <a:pPr lvl="1"/>
            <a:r>
              <a:rPr lang="en-US" smtClean="0"/>
              <a:t>Primarily steelmaking coal, with a small amount of thermal coal. </a:t>
            </a:r>
          </a:p>
          <a:p>
            <a:pPr lvl="1"/>
            <a:r>
              <a:rPr lang="en-US" smtClean="0"/>
              <a:t>Annual production is 8.7 million tonnes of clean coal.</a:t>
            </a:r>
          </a:p>
          <a:p>
            <a:pPr lvl="1"/>
            <a:r>
              <a:rPr lang="en-US" smtClean="0"/>
              <a:t>Estimated mine life is 33 years (at 2010 production rates).  </a:t>
            </a:r>
          </a:p>
          <a:p>
            <a:r>
              <a:rPr lang="en-US" smtClean="0"/>
              <a:t>Greenhills Mine</a:t>
            </a:r>
          </a:p>
          <a:p>
            <a:pPr lvl="1"/>
            <a:r>
              <a:rPr lang="en-US" smtClean="0"/>
              <a:t>Comprised of 11,806 hectares of coal lands, 2,265 hectares have been mined or are scheduled for mining.</a:t>
            </a:r>
          </a:p>
          <a:p>
            <a:pPr lvl="1"/>
            <a:r>
              <a:rPr lang="en-US" smtClean="0"/>
              <a:t>Teck has an 80% interest in the joint venture while POSCAN (POSCO Canada Limited) has a 20% interest. </a:t>
            </a:r>
          </a:p>
          <a:p>
            <a:pPr lvl="1"/>
            <a:r>
              <a:rPr lang="en-US" smtClean="0"/>
              <a:t>Primarily steelmaking coal, small amount of thermal coal.</a:t>
            </a:r>
          </a:p>
          <a:p>
            <a:pPr lvl="1"/>
            <a:r>
              <a:rPr lang="en-US" smtClean="0"/>
              <a:t>Annual production is 4.5 million tonnes of clean coal.</a:t>
            </a:r>
          </a:p>
          <a:p>
            <a:pPr lvl="1"/>
            <a:r>
              <a:rPr lang="en-US" smtClean="0"/>
              <a:t>Expected mine life if 18 years (at 2010 production rates). </a:t>
            </a:r>
          </a:p>
          <a:p>
            <a:endParaRPr lang="en-US" smtClean="0"/>
          </a:p>
          <a:p>
            <a:endParaRPr lang="en-US" smtClean="0"/>
          </a:p>
          <a:p>
            <a:endParaRPr lang="en-US" smtClean="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fontAlgn="auto">
              <a:spcAft>
                <a:spcPts val="0"/>
              </a:spcAft>
              <a:defRPr/>
            </a:pPr>
            <a:r>
              <a:rPr lang="en-US" dirty="0" smtClean="0"/>
              <a:t>Metallurgical Coal Operations Cont’d</a:t>
            </a:r>
            <a:endParaRPr lang="en-US" dirty="0"/>
          </a:p>
        </p:txBody>
      </p:sp>
      <p:sp>
        <p:nvSpPr>
          <p:cNvPr id="89091" name="Content Placeholder 2"/>
          <p:cNvSpPr>
            <a:spLocks noGrp="1"/>
          </p:cNvSpPr>
          <p:nvPr>
            <p:ph idx="1"/>
          </p:nvPr>
        </p:nvSpPr>
        <p:spPr/>
        <p:txBody>
          <a:bodyPr/>
          <a:lstStyle/>
          <a:p>
            <a:r>
              <a:rPr lang="en-US" smtClean="0"/>
              <a:t>Line Creek Mine</a:t>
            </a:r>
          </a:p>
          <a:p>
            <a:pPr lvl="1"/>
            <a:r>
              <a:rPr lang="en-US" smtClean="0"/>
              <a:t> Supplies steelmaking and thermal coal to a variety of international and domestic customers.</a:t>
            </a:r>
          </a:p>
          <a:p>
            <a:pPr lvl="1"/>
            <a:r>
              <a:rPr lang="en-US" smtClean="0"/>
              <a:t>Comprised of 8,183 hectares of coal lands, 2,267 hectares are currently being mined or are scheduled for mining.</a:t>
            </a:r>
          </a:p>
          <a:p>
            <a:pPr lvl="1"/>
            <a:r>
              <a:rPr lang="en-US" smtClean="0"/>
              <a:t>Annual production is 2.9 million tonnes of clean coal. </a:t>
            </a:r>
          </a:p>
          <a:p>
            <a:pPr lvl="1"/>
            <a:r>
              <a:rPr lang="en-US" smtClean="0"/>
              <a:t>Expected mine life of 15 years (at 2010 production rates). </a:t>
            </a:r>
          </a:p>
          <a:p>
            <a:r>
              <a:rPr lang="en-US" smtClean="0"/>
              <a:t>Quintette Project</a:t>
            </a:r>
          </a:p>
          <a:p>
            <a:pPr lvl="1"/>
            <a:r>
              <a:rPr lang="en-US" smtClean="0"/>
              <a:t> (100% Teck) </a:t>
            </a:r>
          </a:p>
          <a:p>
            <a:pPr lvl="1"/>
            <a:r>
              <a:rPr lang="en-US" smtClean="0"/>
              <a:t>Previously operated for nearly 18 years (until 2000). </a:t>
            </a:r>
          </a:p>
          <a:p>
            <a:pPr lvl="1"/>
            <a:r>
              <a:rPr lang="en-US" smtClean="0"/>
              <a:t>If re-started, could produce approximately  3.0 million tonnes of stelmaking coal annually. </a:t>
            </a:r>
          </a:p>
          <a:p>
            <a:pPr lvl="1"/>
            <a:r>
              <a:rPr lang="en-US" smtClean="0"/>
              <a:t>Feasibility study results are expected to be completed by mid 2011.</a:t>
            </a:r>
          </a:p>
          <a:p>
            <a:pPr lvl="1"/>
            <a:r>
              <a:rPr lang="en-US" smtClean="0"/>
              <a:t>Assuming positive results, the mine could be in production by 2013.</a:t>
            </a:r>
          </a:p>
          <a:p>
            <a:endParaRPr lang="en-US" smtClean="0"/>
          </a:p>
          <a:p>
            <a:endParaRPr lang="en-US" smtClean="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smtClean="0"/>
              <a:t>Copper</a:t>
            </a:r>
            <a:endParaRPr lang="en-US" dirty="0"/>
          </a:p>
        </p:txBody>
      </p:sp>
      <p:pic>
        <p:nvPicPr>
          <p:cNvPr id="90115" name="Picture 2"/>
          <p:cNvPicPr>
            <a:picLocks noGrp="1" noChangeAspect="1" noChangeArrowheads="1"/>
          </p:cNvPicPr>
          <p:nvPr>
            <p:ph idx="1"/>
          </p:nvPr>
        </p:nvPicPr>
        <p:blipFill>
          <a:blip r:embed="rId3" cstate="print"/>
          <a:srcRect/>
          <a:stretch>
            <a:fillRect/>
          </a:stretch>
        </p:blipFill>
        <p:spPr>
          <a:xfrm>
            <a:off x="2411413" y="2297113"/>
            <a:ext cx="4248150" cy="3186112"/>
          </a:xfr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smtClean="0"/>
              <a:t>Copper </a:t>
            </a:r>
            <a:endParaRPr lang="en-US" dirty="0"/>
          </a:p>
        </p:txBody>
      </p:sp>
      <p:sp>
        <p:nvSpPr>
          <p:cNvPr id="91139" name="Content Placeholder 2"/>
          <p:cNvSpPr>
            <a:spLocks noGrp="1"/>
          </p:cNvSpPr>
          <p:nvPr>
            <p:ph idx="1"/>
          </p:nvPr>
        </p:nvSpPr>
        <p:spPr/>
        <p:txBody>
          <a:bodyPr/>
          <a:lstStyle/>
          <a:p>
            <a:r>
              <a:rPr lang="en-US" smtClean="0"/>
              <a:t>Can produce 370,000 tonnes of copper annually from their mines:</a:t>
            </a:r>
          </a:p>
          <a:p>
            <a:pPr lvl="1"/>
            <a:r>
              <a:rPr lang="en-US" smtClean="0"/>
              <a:t>Chile (Quebrada Blanca, and Carmen de Andacollo); Peru (Antamina); Canada (Highland Valley Copper, and Duck Pond) </a:t>
            </a:r>
          </a:p>
          <a:p>
            <a:r>
              <a:rPr lang="en-US" smtClean="0"/>
              <a:t>Looking to expand copper operations:</a:t>
            </a:r>
          </a:p>
          <a:p>
            <a:pPr lvl="1"/>
            <a:r>
              <a:rPr lang="en-US" smtClean="0"/>
              <a:t>Current mines (Quebrada Blanca phase 2); new mines (Relincho, and Galore Creek); prospective projects (Canada, Chile, Mexico, US, Namibia, Turkey, Peru, and Australia) </a:t>
            </a:r>
          </a:p>
          <a:p>
            <a:r>
              <a:rPr lang="en-US" smtClean="0"/>
              <a:t>70% of Teck copper is sold to the Asia-Pacific region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smtClean="0"/>
              <a:t>Copper Operations</a:t>
            </a:r>
            <a:endParaRPr lang="en-US" dirty="0"/>
          </a:p>
        </p:txBody>
      </p:sp>
      <p:sp>
        <p:nvSpPr>
          <p:cNvPr id="3" name="Content Placeholder 2"/>
          <p:cNvSpPr>
            <a:spLocks noGrp="1"/>
          </p:cNvSpPr>
          <p:nvPr>
            <p:ph idx="1"/>
          </p:nvPr>
        </p:nvSpPr>
        <p:spPr/>
        <p:txBody>
          <a:bodyPr rtlCol="0">
            <a:normAutofit fontScale="77500" lnSpcReduction="20000"/>
          </a:bodyPr>
          <a:lstStyle/>
          <a:p>
            <a:pPr fontAlgn="auto">
              <a:spcAft>
                <a:spcPts val="0"/>
              </a:spcAft>
              <a:defRPr/>
            </a:pPr>
            <a:r>
              <a:rPr lang="en-US" dirty="0" smtClean="0">
                <a:solidFill>
                  <a:schemeClr val="tx1">
                    <a:lumMod val="50000"/>
                    <a:lumOff val="50000"/>
                  </a:schemeClr>
                </a:solidFill>
              </a:rPr>
              <a:t>Highland Valley Copper</a:t>
            </a:r>
          </a:p>
          <a:p>
            <a:pPr lvl="1" fontAlgn="auto">
              <a:spcAft>
                <a:spcPts val="0"/>
              </a:spcAft>
              <a:defRPr/>
            </a:pPr>
            <a:r>
              <a:rPr lang="en-US" dirty="0" smtClean="0">
                <a:solidFill>
                  <a:schemeClr val="tx1">
                    <a:lumMod val="50000"/>
                    <a:lumOff val="50000"/>
                  </a:schemeClr>
                </a:solidFill>
              </a:rPr>
              <a:t>Located in south central British Columbia.</a:t>
            </a:r>
          </a:p>
          <a:p>
            <a:pPr lvl="1" fontAlgn="auto">
              <a:spcAft>
                <a:spcPts val="0"/>
              </a:spcAft>
              <a:defRPr/>
            </a:pPr>
            <a:r>
              <a:rPr lang="en-US" dirty="0" smtClean="0">
                <a:solidFill>
                  <a:schemeClr val="tx1">
                    <a:lumMod val="50000"/>
                    <a:lumOff val="50000"/>
                  </a:schemeClr>
                </a:solidFill>
              </a:rPr>
              <a:t>Produces copper and molybdenum concentrates.</a:t>
            </a:r>
          </a:p>
          <a:p>
            <a:pPr lvl="1" fontAlgn="auto">
              <a:spcAft>
                <a:spcPts val="0"/>
              </a:spcAft>
              <a:defRPr/>
            </a:pPr>
            <a:r>
              <a:rPr lang="en-US" dirty="0" smtClean="0">
                <a:solidFill>
                  <a:schemeClr val="tx1">
                    <a:lumMod val="50000"/>
                    <a:lumOff val="50000"/>
                  </a:schemeClr>
                </a:solidFill>
              </a:rPr>
              <a:t>“New life of mine plan” recently developed, which has extended the mine life to 2025.</a:t>
            </a:r>
          </a:p>
          <a:p>
            <a:pPr lvl="1" fontAlgn="auto">
              <a:spcAft>
                <a:spcPts val="0"/>
              </a:spcAft>
              <a:defRPr/>
            </a:pPr>
            <a:r>
              <a:rPr lang="en-US" dirty="0" err="1" smtClean="0">
                <a:solidFill>
                  <a:schemeClr val="tx1">
                    <a:lumMod val="50000"/>
                    <a:lumOff val="50000"/>
                  </a:schemeClr>
                </a:solidFill>
              </a:rPr>
              <a:t>Teck</a:t>
            </a:r>
            <a:r>
              <a:rPr lang="en-US" dirty="0" smtClean="0">
                <a:solidFill>
                  <a:schemeClr val="tx1">
                    <a:lumMod val="50000"/>
                    <a:lumOff val="50000"/>
                  </a:schemeClr>
                </a:solidFill>
              </a:rPr>
              <a:t> has a 97.5% interest.</a:t>
            </a:r>
          </a:p>
          <a:p>
            <a:pPr lvl="1" fontAlgn="auto">
              <a:spcAft>
                <a:spcPts val="0"/>
              </a:spcAft>
              <a:defRPr/>
            </a:pPr>
            <a:r>
              <a:rPr lang="en-US" dirty="0" smtClean="0">
                <a:solidFill>
                  <a:schemeClr val="tx1">
                    <a:lumMod val="50000"/>
                    <a:lumOff val="50000"/>
                  </a:schemeClr>
                </a:solidFill>
              </a:rPr>
              <a:t>Open pit operation; processing plant uses </a:t>
            </a:r>
            <a:r>
              <a:rPr lang="en-US" dirty="0" err="1" smtClean="0">
                <a:solidFill>
                  <a:schemeClr val="tx1">
                    <a:lumMod val="50000"/>
                    <a:lumOff val="50000"/>
                  </a:schemeClr>
                </a:solidFill>
              </a:rPr>
              <a:t>autogenous</a:t>
            </a:r>
            <a:r>
              <a:rPr lang="en-US" dirty="0" smtClean="0">
                <a:solidFill>
                  <a:schemeClr val="tx1">
                    <a:lumMod val="50000"/>
                    <a:lumOff val="50000"/>
                  </a:schemeClr>
                </a:solidFill>
              </a:rPr>
              <a:t> and semi-</a:t>
            </a:r>
            <a:r>
              <a:rPr lang="en-US" dirty="0" err="1" smtClean="0">
                <a:solidFill>
                  <a:schemeClr val="tx1">
                    <a:lumMod val="50000"/>
                    <a:lumOff val="50000"/>
                  </a:schemeClr>
                </a:solidFill>
              </a:rPr>
              <a:t>autogenous</a:t>
            </a:r>
            <a:r>
              <a:rPr lang="en-US" dirty="0" smtClean="0">
                <a:solidFill>
                  <a:schemeClr val="tx1">
                    <a:lumMod val="50000"/>
                    <a:lumOff val="50000"/>
                  </a:schemeClr>
                </a:solidFill>
              </a:rPr>
              <a:t> grinding and flotation to produce metal in concentrate from the ore.</a:t>
            </a:r>
          </a:p>
          <a:p>
            <a:pPr lvl="1" fontAlgn="auto">
              <a:spcAft>
                <a:spcPts val="0"/>
              </a:spcAft>
              <a:defRPr/>
            </a:pPr>
            <a:r>
              <a:rPr lang="en-US" dirty="0" smtClean="0">
                <a:solidFill>
                  <a:schemeClr val="tx1">
                    <a:lumMod val="50000"/>
                    <a:lumOff val="50000"/>
                  </a:schemeClr>
                </a:solidFill>
              </a:rPr>
              <a:t>Concentrates transported to a port in Vancouver for export overseas. </a:t>
            </a:r>
          </a:p>
          <a:p>
            <a:pPr lvl="1" fontAlgn="auto">
              <a:spcAft>
                <a:spcPts val="0"/>
              </a:spcAft>
              <a:defRPr/>
            </a:pPr>
            <a:r>
              <a:rPr lang="en-US" dirty="0" smtClean="0">
                <a:solidFill>
                  <a:schemeClr val="tx1">
                    <a:lumMod val="50000"/>
                    <a:lumOff val="50000"/>
                  </a:schemeClr>
                </a:solidFill>
              </a:rPr>
              <a:t>Majority of concentrates are sold under long-term sales contracts to smelters in several countries.</a:t>
            </a:r>
          </a:p>
          <a:p>
            <a:pPr lvl="1" fontAlgn="auto">
              <a:spcAft>
                <a:spcPts val="0"/>
              </a:spcAft>
              <a:buFont typeface="Courier New" pitchFamily="49" charset="0"/>
              <a:buNone/>
              <a:defRPr/>
            </a:pPr>
            <a:endParaRPr lang="en-US" dirty="0" smtClean="0">
              <a:solidFill>
                <a:schemeClr val="tx1">
                  <a:lumMod val="50000"/>
                  <a:lumOff val="50000"/>
                </a:schemeClr>
              </a:solidFill>
            </a:endParaRPr>
          </a:p>
          <a:p>
            <a:pPr fontAlgn="auto">
              <a:spcAft>
                <a:spcPts val="0"/>
              </a:spcAft>
              <a:defRPr/>
            </a:pPr>
            <a:r>
              <a:rPr lang="en-US" dirty="0" err="1" smtClean="0">
                <a:solidFill>
                  <a:schemeClr val="tx1">
                    <a:lumMod val="50000"/>
                    <a:lumOff val="50000"/>
                  </a:schemeClr>
                </a:solidFill>
              </a:rPr>
              <a:t>Antamina</a:t>
            </a:r>
            <a:r>
              <a:rPr lang="en-US" dirty="0" smtClean="0">
                <a:solidFill>
                  <a:schemeClr val="tx1">
                    <a:lumMod val="50000"/>
                    <a:lumOff val="50000"/>
                  </a:schemeClr>
                </a:solidFill>
              </a:rPr>
              <a:t> Mine </a:t>
            </a:r>
          </a:p>
          <a:p>
            <a:pPr lvl="1" fontAlgn="auto">
              <a:spcAft>
                <a:spcPts val="0"/>
              </a:spcAft>
              <a:defRPr/>
            </a:pPr>
            <a:r>
              <a:rPr lang="en-US" dirty="0" smtClean="0">
                <a:solidFill>
                  <a:schemeClr val="tx1">
                    <a:lumMod val="50000"/>
                    <a:lumOff val="50000"/>
                  </a:schemeClr>
                </a:solidFill>
              </a:rPr>
              <a:t>Located in the Andes mountain range,  north of Lima, Peru. </a:t>
            </a:r>
          </a:p>
          <a:p>
            <a:pPr lvl="1" fontAlgn="auto">
              <a:spcAft>
                <a:spcPts val="0"/>
              </a:spcAft>
              <a:defRPr/>
            </a:pPr>
            <a:r>
              <a:rPr lang="en-US" dirty="0" err="1" smtClean="0">
                <a:solidFill>
                  <a:schemeClr val="tx1">
                    <a:lumMod val="50000"/>
                    <a:lumOff val="50000"/>
                  </a:schemeClr>
                </a:solidFill>
              </a:rPr>
              <a:t>Teck</a:t>
            </a:r>
            <a:r>
              <a:rPr lang="en-US" dirty="0" smtClean="0">
                <a:solidFill>
                  <a:schemeClr val="tx1">
                    <a:lumMod val="50000"/>
                    <a:lumOff val="50000"/>
                  </a:schemeClr>
                </a:solidFill>
              </a:rPr>
              <a:t> has a 22.5 % interest; other partners are </a:t>
            </a:r>
            <a:r>
              <a:rPr lang="en-US" dirty="0" smtClean="0">
                <a:solidFill>
                  <a:schemeClr val="tx1">
                    <a:lumMod val="50000"/>
                    <a:lumOff val="50000"/>
                  </a:schemeClr>
                </a:solidFill>
                <a:hlinkClick r:id="rId3"/>
              </a:rPr>
              <a:t>BHP Billiton </a:t>
            </a:r>
            <a:r>
              <a:rPr lang="en-US" dirty="0" smtClean="0">
                <a:solidFill>
                  <a:schemeClr val="tx1">
                    <a:lumMod val="50000"/>
                    <a:lumOff val="50000"/>
                  </a:schemeClr>
                </a:solidFill>
              </a:rPr>
              <a:t>(33.75%), </a:t>
            </a:r>
            <a:r>
              <a:rPr lang="en-US" dirty="0" smtClean="0">
                <a:solidFill>
                  <a:schemeClr val="tx1">
                    <a:lumMod val="50000"/>
                    <a:lumOff val="50000"/>
                  </a:schemeClr>
                </a:solidFill>
                <a:hlinkClick r:id="rId4"/>
              </a:rPr>
              <a:t>Xstrata plc</a:t>
            </a:r>
            <a:r>
              <a:rPr lang="en-US" dirty="0" smtClean="0">
                <a:solidFill>
                  <a:schemeClr val="tx1">
                    <a:lumMod val="50000"/>
                    <a:lumOff val="50000"/>
                  </a:schemeClr>
                </a:solidFill>
              </a:rPr>
              <a:t>  (33.75%) and </a:t>
            </a:r>
            <a:r>
              <a:rPr lang="en-US" dirty="0" smtClean="0">
                <a:solidFill>
                  <a:schemeClr val="tx1">
                    <a:lumMod val="50000"/>
                    <a:lumOff val="50000"/>
                  </a:schemeClr>
                </a:solidFill>
                <a:hlinkClick r:id="rId5"/>
              </a:rPr>
              <a:t>Mitsubishi Corporation</a:t>
            </a:r>
            <a:r>
              <a:rPr lang="en-US" dirty="0" smtClean="0">
                <a:solidFill>
                  <a:schemeClr val="tx1">
                    <a:lumMod val="50000"/>
                    <a:lumOff val="50000"/>
                  </a:schemeClr>
                </a:solidFill>
              </a:rPr>
              <a:t> (10%). </a:t>
            </a:r>
          </a:p>
          <a:p>
            <a:pPr lvl="1" fontAlgn="auto">
              <a:spcAft>
                <a:spcPts val="0"/>
              </a:spcAft>
              <a:defRPr/>
            </a:pPr>
            <a:r>
              <a:rPr lang="en-US" dirty="0" smtClean="0">
                <a:solidFill>
                  <a:schemeClr val="tx1">
                    <a:lumMod val="50000"/>
                    <a:lumOff val="50000"/>
                  </a:schemeClr>
                </a:solidFill>
              </a:rPr>
              <a:t>Open pit, truck/shovel operation. </a:t>
            </a:r>
          </a:p>
          <a:p>
            <a:pPr lvl="1" fontAlgn="auto">
              <a:spcAft>
                <a:spcPts val="0"/>
              </a:spcAft>
              <a:defRPr/>
            </a:pPr>
            <a:r>
              <a:rPr lang="en-US" dirty="0" smtClean="0">
                <a:solidFill>
                  <a:schemeClr val="tx1">
                    <a:lumMod val="50000"/>
                    <a:lumOff val="50000"/>
                  </a:schemeClr>
                </a:solidFill>
              </a:rPr>
              <a:t>A 302 </a:t>
            </a:r>
            <a:r>
              <a:rPr lang="en-US" dirty="0" err="1" smtClean="0">
                <a:solidFill>
                  <a:schemeClr val="tx1">
                    <a:lumMod val="50000"/>
                    <a:lumOff val="50000"/>
                  </a:schemeClr>
                </a:solidFill>
              </a:rPr>
              <a:t>kilometre</a:t>
            </a:r>
            <a:r>
              <a:rPr lang="en-US" dirty="0" smtClean="0">
                <a:solidFill>
                  <a:schemeClr val="tx1">
                    <a:lumMod val="50000"/>
                    <a:lumOff val="50000"/>
                  </a:schemeClr>
                </a:solidFill>
              </a:rPr>
              <a:t>-long slurry concentrate pipeline transports copper and zinc concentrates to the port for shipment to smelters and refineries world-wide. </a:t>
            </a:r>
          </a:p>
          <a:p>
            <a:pPr lvl="1" fontAlgn="auto">
              <a:spcAft>
                <a:spcPts val="0"/>
              </a:spcAft>
              <a:defRPr/>
            </a:pPr>
            <a:r>
              <a:rPr lang="en-US" dirty="0" smtClean="0">
                <a:solidFill>
                  <a:schemeClr val="tx1">
                    <a:lumMod val="50000"/>
                    <a:lumOff val="50000"/>
                  </a:schemeClr>
                </a:solidFill>
              </a:rPr>
              <a:t>Entered into long-term copper and zinc concentrate off-take agreements with major smelting and refining companies. </a:t>
            </a:r>
          </a:p>
          <a:p>
            <a:pPr lvl="1" fontAlgn="auto">
              <a:spcAft>
                <a:spcPts val="0"/>
              </a:spcAft>
              <a:defRPr/>
            </a:pPr>
            <a:r>
              <a:rPr lang="en-US" dirty="0" smtClean="0">
                <a:solidFill>
                  <a:schemeClr val="tx1">
                    <a:lumMod val="50000"/>
                    <a:lumOff val="50000"/>
                  </a:schemeClr>
                </a:solidFill>
              </a:rPr>
              <a:t>Expansion project of milling and flotation capacity began in January 2010. Increases in copper and zinc production are expected to start in 2012. </a:t>
            </a:r>
          </a:p>
          <a:p>
            <a:pPr fontAlgn="auto">
              <a:spcAft>
                <a:spcPts val="0"/>
              </a:spcAft>
              <a:defRPr/>
            </a:pPr>
            <a:endParaRPr lang="en-US" dirty="0" smtClean="0">
              <a:solidFill>
                <a:schemeClr val="tx1">
                  <a:lumMod val="50000"/>
                  <a:lumOff val="50000"/>
                </a:schemeClr>
              </a:solidFill>
            </a:endParaRPr>
          </a:p>
          <a:p>
            <a:pPr fontAlgn="auto">
              <a:spcAft>
                <a:spcPts val="0"/>
              </a:spcAft>
              <a:defRPr/>
            </a:pPr>
            <a:endParaRPr lang="en-US" dirty="0">
              <a:solidFill>
                <a:schemeClr val="tx1">
                  <a:lumMod val="50000"/>
                  <a:lumOff val="50000"/>
                </a:schemeClr>
              </a:solidFil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smtClean="0"/>
              <a:t>Copper Operations Cont’d </a:t>
            </a:r>
            <a:endParaRPr lang="en-US" dirty="0"/>
          </a:p>
        </p:txBody>
      </p:sp>
      <p:sp>
        <p:nvSpPr>
          <p:cNvPr id="3" name="Content Placeholder 2"/>
          <p:cNvSpPr>
            <a:spLocks noGrp="1"/>
          </p:cNvSpPr>
          <p:nvPr>
            <p:ph idx="1"/>
          </p:nvPr>
        </p:nvSpPr>
        <p:spPr/>
        <p:txBody>
          <a:bodyPr rtlCol="0">
            <a:normAutofit lnSpcReduction="10000"/>
          </a:bodyPr>
          <a:lstStyle/>
          <a:p>
            <a:pPr fontAlgn="auto">
              <a:spcAft>
                <a:spcPts val="0"/>
              </a:spcAft>
              <a:defRPr/>
            </a:pPr>
            <a:r>
              <a:rPr lang="en-US" dirty="0" err="1" smtClean="0">
                <a:solidFill>
                  <a:schemeClr val="tx1">
                    <a:lumMod val="50000"/>
                    <a:lumOff val="50000"/>
                  </a:schemeClr>
                </a:solidFill>
              </a:rPr>
              <a:t>Quebrada</a:t>
            </a:r>
            <a:r>
              <a:rPr lang="en-US" dirty="0" smtClean="0">
                <a:solidFill>
                  <a:schemeClr val="tx1">
                    <a:lumMod val="50000"/>
                    <a:lumOff val="50000"/>
                  </a:schemeClr>
                </a:solidFill>
              </a:rPr>
              <a:t> Blanca Mine</a:t>
            </a:r>
          </a:p>
          <a:p>
            <a:pPr lvl="1" fontAlgn="auto">
              <a:spcAft>
                <a:spcPts val="0"/>
              </a:spcAft>
              <a:defRPr/>
            </a:pPr>
            <a:r>
              <a:rPr lang="en-US" dirty="0" smtClean="0">
                <a:solidFill>
                  <a:schemeClr val="tx1">
                    <a:lumMod val="50000"/>
                    <a:lumOff val="50000"/>
                  </a:schemeClr>
                </a:solidFill>
              </a:rPr>
              <a:t>Located in northern Chile.</a:t>
            </a:r>
          </a:p>
          <a:p>
            <a:pPr lvl="1" fontAlgn="auto">
              <a:spcAft>
                <a:spcPts val="0"/>
              </a:spcAft>
              <a:defRPr/>
            </a:pPr>
            <a:r>
              <a:rPr lang="en-US" dirty="0" err="1" smtClean="0">
                <a:solidFill>
                  <a:schemeClr val="tx1">
                    <a:lumMod val="50000"/>
                    <a:lumOff val="50000"/>
                  </a:schemeClr>
                </a:solidFill>
              </a:rPr>
              <a:t>Teck</a:t>
            </a:r>
            <a:r>
              <a:rPr lang="en-US" dirty="0" smtClean="0">
                <a:solidFill>
                  <a:schemeClr val="tx1">
                    <a:lumMod val="50000"/>
                    <a:lumOff val="50000"/>
                  </a:schemeClr>
                </a:solidFill>
              </a:rPr>
              <a:t> owns a 76.5% interest; other interests owned by </a:t>
            </a:r>
            <a:r>
              <a:rPr lang="en-US" dirty="0" err="1" smtClean="0">
                <a:solidFill>
                  <a:schemeClr val="tx1">
                    <a:lumMod val="50000"/>
                    <a:lumOff val="50000"/>
                  </a:schemeClr>
                </a:solidFill>
              </a:rPr>
              <a:t>Inversiones</a:t>
            </a:r>
            <a:r>
              <a:rPr lang="en-US" dirty="0" smtClean="0">
                <a:solidFill>
                  <a:schemeClr val="tx1">
                    <a:lumMod val="50000"/>
                    <a:lumOff val="50000"/>
                  </a:schemeClr>
                </a:solidFill>
              </a:rPr>
              <a:t> </a:t>
            </a:r>
            <a:r>
              <a:rPr lang="en-US" dirty="0" err="1" smtClean="0">
                <a:solidFill>
                  <a:schemeClr val="tx1">
                    <a:lumMod val="50000"/>
                    <a:lumOff val="50000"/>
                  </a:schemeClr>
                </a:solidFill>
              </a:rPr>
              <a:t>Mineras</a:t>
            </a:r>
            <a:r>
              <a:rPr lang="en-US" dirty="0" smtClean="0">
                <a:solidFill>
                  <a:schemeClr val="tx1">
                    <a:lumMod val="50000"/>
                    <a:lumOff val="50000"/>
                  </a:schemeClr>
                </a:solidFill>
              </a:rPr>
              <a:t> S.A., 13.5%, and </a:t>
            </a:r>
            <a:r>
              <a:rPr lang="en-US" dirty="0" err="1" smtClean="0">
                <a:solidFill>
                  <a:schemeClr val="tx1">
                    <a:lumMod val="50000"/>
                    <a:lumOff val="50000"/>
                  </a:schemeClr>
                </a:solidFill>
              </a:rPr>
              <a:t>Empresa</a:t>
            </a:r>
            <a:r>
              <a:rPr lang="en-US" dirty="0" smtClean="0">
                <a:solidFill>
                  <a:schemeClr val="tx1">
                    <a:lumMod val="50000"/>
                    <a:lumOff val="50000"/>
                  </a:schemeClr>
                </a:solidFill>
              </a:rPr>
              <a:t> </a:t>
            </a:r>
            <a:r>
              <a:rPr lang="en-US" dirty="0" err="1" smtClean="0">
                <a:solidFill>
                  <a:schemeClr val="tx1">
                    <a:lumMod val="50000"/>
                    <a:lumOff val="50000"/>
                  </a:schemeClr>
                </a:solidFill>
              </a:rPr>
              <a:t>Nacional</a:t>
            </a:r>
            <a:r>
              <a:rPr lang="en-US" dirty="0" smtClean="0">
                <a:solidFill>
                  <a:schemeClr val="tx1">
                    <a:lumMod val="50000"/>
                    <a:lumOff val="50000"/>
                  </a:schemeClr>
                </a:solidFill>
              </a:rPr>
              <a:t> de </a:t>
            </a:r>
            <a:r>
              <a:rPr lang="en-US" dirty="0" err="1" smtClean="0">
                <a:solidFill>
                  <a:schemeClr val="tx1">
                    <a:lumMod val="50000"/>
                    <a:lumOff val="50000"/>
                  </a:schemeClr>
                </a:solidFill>
              </a:rPr>
              <a:t>Minera</a:t>
            </a:r>
            <a:r>
              <a:rPr lang="en-US" dirty="0" smtClean="0">
                <a:solidFill>
                  <a:schemeClr val="tx1">
                    <a:lumMod val="50000"/>
                    <a:lumOff val="50000"/>
                  </a:schemeClr>
                </a:solidFill>
              </a:rPr>
              <a:t>, 10%. </a:t>
            </a:r>
          </a:p>
          <a:p>
            <a:pPr lvl="1" fontAlgn="auto">
              <a:spcAft>
                <a:spcPts val="0"/>
              </a:spcAft>
              <a:defRPr/>
            </a:pPr>
            <a:r>
              <a:rPr lang="en-US" dirty="0" smtClean="0">
                <a:solidFill>
                  <a:schemeClr val="tx1">
                    <a:lumMod val="50000"/>
                    <a:lumOff val="50000"/>
                  </a:schemeClr>
                </a:solidFill>
              </a:rPr>
              <a:t>Open pit operation.</a:t>
            </a:r>
          </a:p>
          <a:p>
            <a:pPr lvl="1" fontAlgn="auto">
              <a:spcAft>
                <a:spcPts val="0"/>
              </a:spcAft>
              <a:defRPr/>
            </a:pPr>
            <a:r>
              <a:rPr lang="en-US" dirty="0" smtClean="0">
                <a:solidFill>
                  <a:schemeClr val="tx1">
                    <a:lumMod val="50000"/>
                    <a:lumOff val="50000"/>
                  </a:schemeClr>
                </a:solidFill>
              </a:rPr>
              <a:t>Copper is trucked to Iquique for shipment to purchasers. </a:t>
            </a:r>
          </a:p>
          <a:p>
            <a:pPr fontAlgn="auto">
              <a:spcAft>
                <a:spcPts val="0"/>
              </a:spcAft>
              <a:defRPr/>
            </a:pPr>
            <a:endParaRPr lang="en-US" dirty="0" smtClean="0">
              <a:solidFill>
                <a:schemeClr val="tx1">
                  <a:lumMod val="50000"/>
                  <a:lumOff val="50000"/>
                </a:schemeClr>
              </a:solidFill>
            </a:endParaRPr>
          </a:p>
          <a:p>
            <a:pPr fontAlgn="auto">
              <a:spcAft>
                <a:spcPts val="0"/>
              </a:spcAft>
              <a:defRPr/>
            </a:pPr>
            <a:r>
              <a:rPr lang="en-US" dirty="0" err="1" smtClean="0">
                <a:solidFill>
                  <a:schemeClr val="tx1">
                    <a:lumMod val="50000"/>
                    <a:lumOff val="50000"/>
                  </a:schemeClr>
                </a:solidFill>
              </a:rPr>
              <a:t>Quebrada</a:t>
            </a:r>
            <a:r>
              <a:rPr lang="en-US" dirty="0" smtClean="0">
                <a:solidFill>
                  <a:schemeClr val="tx1">
                    <a:lumMod val="50000"/>
                    <a:lumOff val="50000"/>
                  </a:schemeClr>
                </a:solidFill>
              </a:rPr>
              <a:t> Blanca Phase 2 (development project)</a:t>
            </a:r>
          </a:p>
          <a:p>
            <a:pPr lvl="1" fontAlgn="auto">
              <a:spcAft>
                <a:spcPts val="0"/>
              </a:spcAft>
              <a:defRPr/>
            </a:pPr>
            <a:r>
              <a:rPr lang="en-US" dirty="0" smtClean="0">
                <a:solidFill>
                  <a:schemeClr val="tx1">
                    <a:lumMod val="50000"/>
                    <a:lumOff val="50000"/>
                  </a:schemeClr>
                </a:solidFill>
              </a:rPr>
              <a:t>Aims to increase </a:t>
            </a:r>
            <a:r>
              <a:rPr lang="en-US" dirty="0" err="1" smtClean="0">
                <a:solidFill>
                  <a:schemeClr val="tx1">
                    <a:lumMod val="50000"/>
                    <a:lumOff val="50000"/>
                  </a:schemeClr>
                </a:solidFill>
              </a:rPr>
              <a:t>Quebrada</a:t>
            </a:r>
            <a:r>
              <a:rPr lang="en-US" dirty="0" smtClean="0">
                <a:solidFill>
                  <a:schemeClr val="tx1">
                    <a:lumMod val="50000"/>
                    <a:lumOff val="50000"/>
                  </a:schemeClr>
                </a:solidFill>
              </a:rPr>
              <a:t> Blanca’s copper production by 100%, and extend production life by more than 30 years. </a:t>
            </a:r>
          </a:p>
          <a:p>
            <a:pPr lvl="1" fontAlgn="auto">
              <a:spcAft>
                <a:spcPts val="0"/>
              </a:spcAft>
              <a:defRPr/>
            </a:pPr>
            <a:r>
              <a:rPr lang="en-US" dirty="0" smtClean="0">
                <a:solidFill>
                  <a:schemeClr val="tx1">
                    <a:lumMod val="50000"/>
                    <a:lumOff val="50000"/>
                  </a:schemeClr>
                </a:solidFill>
              </a:rPr>
              <a:t>Includes the construction of a new concentrating plant, a tailings facility and new pumping and piping installations for transporting concentrate to the loading port.</a:t>
            </a:r>
          </a:p>
          <a:p>
            <a:pPr lvl="1" fontAlgn="auto">
              <a:spcAft>
                <a:spcPts val="0"/>
              </a:spcAft>
              <a:defRPr/>
            </a:pPr>
            <a:r>
              <a:rPr lang="en-US" dirty="0" smtClean="0">
                <a:solidFill>
                  <a:schemeClr val="tx1">
                    <a:lumMod val="50000"/>
                    <a:lumOff val="50000"/>
                  </a:schemeClr>
                </a:solidFill>
              </a:rPr>
              <a:t>Full feasibility study began in early 2011, to be completed by early 2012. (If positive, production from the concentrator could commence in 2016). </a:t>
            </a:r>
          </a:p>
          <a:p>
            <a:pPr fontAlgn="auto">
              <a:spcAft>
                <a:spcPts val="0"/>
              </a:spcAft>
              <a:defRPr/>
            </a:pPr>
            <a:endParaRPr lang="en-US" dirty="0" smtClean="0">
              <a:solidFill>
                <a:schemeClr val="tx1">
                  <a:lumMod val="50000"/>
                  <a:lumOff val="50000"/>
                </a:schemeClr>
              </a:solidFill>
            </a:endParaRPr>
          </a:p>
          <a:p>
            <a:pPr fontAlgn="auto">
              <a:spcAft>
                <a:spcPts val="0"/>
              </a:spcAft>
              <a:defRPr/>
            </a:pPr>
            <a:endParaRPr lang="en-US" dirty="0">
              <a:solidFill>
                <a:schemeClr val="tx1">
                  <a:lumMod val="50000"/>
                  <a:lumOff val="50000"/>
                </a:schemeClr>
              </a:solidFil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smtClean="0"/>
              <a:t>Copper Operations Cont’d </a:t>
            </a:r>
            <a:endParaRPr lang="en-US" dirty="0"/>
          </a:p>
        </p:txBody>
      </p:sp>
      <p:sp>
        <p:nvSpPr>
          <p:cNvPr id="3" name="Content Placeholder 2"/>
          <p:cNvSpPr>
            <a:spLocks noGrp="1"/>
          </p:cNvSpPr>
          <p:nvPr>
            <p:ph idx="1"/>
          </p:nvPr>
        </p:nvSpPr>
        <p:spPr/>
        <p:txBody>
          <a:bodyPr rtlCol="0">
            <a:normAutofit fontScale="92500" lnSpcReduction="10000"/>
          </a:bodyPr>
          <a:lstStyle/>
          <a:p>
            <a:pPr fontAlgn="auto">
              <a:spcAft>
                <a:spcPts val="0"/>
              </a:spcAft>
              <a:defRPr/>
            </a:pPr>
            <a:r>
              <a:rPr lang="en-US" dirty="0" smtClean="0">
                <a:solidFill>
                  <a:schemeClr val="tx1">
                    <a:lumMod val="50000"/>
                    <a:lumOff val="50000"/>
                  </a:schemeClr>
                </a:solidFill>
              </a:rPr>
              <a:t>Carmen de </a:t>
            </a:r>
            <a:r>
              <a:rPr lang="en-US" dirty="0" err="1" smtClean="0">
                <a:solidFill>
                  <a:schemeClr val="tx1">
                    <a:lumMod val="50000"/>
                    <a:lumOff val="50000"/>
                  </a:schemeClr>
                </a:solidFill>
              </a:rPr>
              <a:t>Andacollo</a:t>
            </a:r>
            <a:r>
              <a:rPr lang="en-US" dirty="0" smtClean="0">
                <a:solidFill>
                  <a:schemeClr val="tx1">
                    <a:lumMod val="50000"/>
                    <a:lumOff val="50000"/>
                  </a:schemeClr>
                </a:solidFill>
              </a:rPr>
              <a:t> </a:t>
            </a:r>
          </a:p>
          <a:p>
            <a:pPr lvl="1" fontAlgn="auto">
              <a:spcAft>
                <a:spcPts val="0"/>
              </a:spcAft>
              <a:defRPr/>
            </a:pPr>
            <a:r>
              <a:rPr lang="en-US" dirty="0" smtClean="0">
                <a:solidFill>
                  <a:schemeClr val="tx1">
                    <a:lumMod val="50000"/>
                    <a:lumOff val="50000"/>
                  </a:schemeClr>
                </a:solidFill>
              </a:rPr>
              <a:t>Located in central Chile.</a:t>
            </a:r>
          </a:p>
          <a:p>
            <a:pPr lvl="1" fontAlgn="auto">
              <a:spcAft>
                <a:spcPts val="0"/>
              </a:spcAft>
              <a:defRPr/>
            </a:pPr>
            <a:r>
              <a:rPr lang="en-US" dirty="0" err="1" smtClean="0">
                <a:solidFill>
                  <a:schemeClr val="tx1">
                    <a:lumMod val="50000"/>
                    <a:lumOff val="50000"/>
                  </a:schemeClr>
                </a:solidFill>
              </a:rPr>
              <a:t>Teck</a:t>
            </a:r>
            <a:r>
              <a:rPr lang="en-US" dirty="0" smtClean="0">
                <a:solidFill>
                  <a:schemeClr val="tx1">
                    <a:lumMod val="50000"/>
                    <a:lumOff val="50000"/>
                  </a:schemeClr>
                </a:solidFill>
              </a:rPr>
              <a:t> owns a 90% interest in the mine; the remaining interest is held by </a:t>
            </a:r>
            <a:r>
              <a:rPr lang="en-US" dirty="0" err="1" smtClean="0">
                <a:solidFill>
                  <a:schemeClr val="tx1">
                    <a:lumMod val="50000"/>
                    <a:lumOff val="50000"/>
                  </a:schemeClr>
                </a:solidFill>
              </a:rPr>
              <a:t>Empresa</a:t>
            </a:r>
            <a:r>
              <a:rPr lang="en-US" dirty="0" smtClean="0">
                <a:solidFill>
                  <a:schemeClr val="tx1">
                    <a:lumMod val="50000"/>
                    <a:lumOff val="50000"/>
                  </a:schemeClr>
                </a:solidFill>
              </a:rPr>
              <a:t> </a:t>
            </a:r>
            <a:r>
              <a:rPr lang="en-US" dirty="0" err="1" smtClean="0">
                <a:solidFill>
                  <a:schemeClr val="tx1">
                    <a:lumMod val="50000"/>
                    <a:lumOff val="50000"/>
                  </a:schemeClr>
                </a:solidFill>
              </a:rPr>
              <a:t>Nacional</a:t>
            </a:r>
            <a:r>
              <a:rPr lang="en-US" dirty="0" smtClean="0">
                <a:solidFill>
                  <a:schemeClr val="tx1">
                    <a:lumMod val="50000"/>
                    <a:lumOff val="50000"/>
                  </a:schemeClr>
                </a:solidFill>
              </a:rPr>
              <a:t> de </a:t>
            </a:r>
            <a:r>
              <a:rPr lang="en-US" dirty="0" err="1" smtClean="0">
                <a:solidFill>
                  <a:schemeClr val="tx1">
                    <a:lumMod val="50000"/>
                    <a:lumOff val="50000"/>
                  </a:schemeClr>
                </a:solidFill>
              </a:rPr>
              <a:t>Minera</a:t>
            </a:r>
            <a:r>
              <a:rPr lang="en-US" dirty="0" smtClean="0">
                <a:solidFill>
                  <a:schemeClr val="tx1">
                    <a:lumMod val="50000"/>
                    <a:lumOff val="50000"/>
                  </a:schemeClr>
                </a:solidFill>
              </a:rPr>
              <a:t>. </a:t>
            </a:r>
          </a:p>
          <a:p>
            <a:pPr lvl="1" fontAlgn="auto">
              <a:spcAft>
                <a:spcPts val="0"/>
              </a:spcAft>
              <a:defRPr/>
            </a:pPr>
            <a:r>
              <a:rPr lang="en-US" dirty="0" smtClean="0">
                <a:solidFill>
                  <a:schemeClr val="tx1">
                    <a:lumMod val="50000"/>
                    <a:lumOff val="50000"/>
                  </a:schemeClr>
                </a:solidFill>
              </a:rPr>
              <a:t>In 2010, </a:t>
            </a:r>
            <a:r>
              <a:rPr lang="en-US" dirty="0" err="1" smtClean="0">
                <a:solidFill>
                  <a:schemeClr val="tx1">
                    <a:lumMod val="50000"/>
                    <a:lumOff val="50000"/>
                  </a:schemeClr>
                </a:solidFill>
              </a:rPr>
              <a:t>Camen</a:t>
            </a:r>
            <a:r>
              <a:rPr lang="en-US" dirty="0" smtClean="0">
                <a:solidFill>
                  <a:schemeClr val="tx1">
                    <a:lumMod val="50000"/>
                    <a:lumOff val="50000"/>
                  </a:schemeClr>
                </a:solidFill>
              </a:rPr>
              <a:t> de </a:t>
            </a:r>
            <a:r>
              <a:rPr lang="en-US" dirty="0" err="1" smtClean="0">
                <a:solidFill>
                  <a:schemeClr val="tx1">
                    <a:lumMod val="50000"/>
                    <a:lumOff val="50000"/>
                  </a:schemeClr>
                </a:solidFill>
              </a:rPr>
              <a:t>Andacollo</a:t>
            </a:r>
            <a:r>
              <a:rPr lang="en-US" dirty="0" smtClean="0">
                <a:solidFill>
                  <a:schemeClr val="tx1">
                    <a:lumMod val="50000"/>
                    <a:lumOff val="50000"/>
                  </a:schemeClr>
                </a:solidFill>
              </a:rPr>
              <a:t> sold an interest in future gold production to Royal Gold, Inc. equivalent to 75% of payable gold produced until cumulative production reaches 910,000 ounces of gold, and 50% thereafter.</a:t>
            </a:r>
          </a:p>
          <a:p>
            <a:pPr lvl="1" fontAlgn="auto">
              <a:spcAft>
                <a:spcPts val="0"/>
              </a:spcAft>
              <a:defRPr/>
            </a:pPr>
            <a:r>
              <a:rPr lang="en-US" dirty="0" smtClean="0">
                <a:solidFill>
                  <a:schemeClr val="tx1">
                    <a:lumMod val="50000"/>
                    <a:lumOff val="50000"/>
                  </a:schemeClr>
                </a:solidFill>
              </a:rPr>
              <a:t>Open pit mine, produces copper in concentrates from the </a:t>
            </a:r>
            <a:r>
              <a:rPr lang="en-US" dirty="0" err="1" smtClean="0">
                <a:solidFill>
                  <a:schemeClr val="tx1">
                    <a:lumMod val="50000"/>
                    <a:lumOff val="50000"/>
                  </a:schemeClr>
                </a:solidFill>
              </a:rPr>
              <a:t>hypogene</a:t>
            </a:r>
            <a:r>
              <a:rPr lang="en-US" dirty="0" smtClean="0">
                <a:solidFill>
                  <a:schemeClr val="tx1">
                    <a:lumMod val="50000"/>
                    <a:lumOff val="50000"/>
                  </a:schemeClr>
                </a:solidFill>
              </a:rPr>
              <a:t> portion of the </a:t>
            </a:r>
            <a:r>
              <a:rPr lang="en-US" dirty="0" err="1" smtClean="0">
                <a:solidFill>
                  <a:schemeClr val="tx1">
                    <a:lumMod val="50000"/>
                    <a:lumOff val="50000"/>
                  </a:schemeClr>
                </a:solidFill>
              </a:rPr>
              <a:t>orebody</a:t>
            </a:r>
            <a:r>
              <a:rPr lang="en-US" dirty="0" smtClean="0">
                <a:solidFill>
                  <a:schemeClr val="tx1">
                    <a:lumMod val="50000"/>
                    <a:lumOff val="50000"/>
                  </a:schemeClr>
                </a:solidFill>
              </a:rPr>
              <a:t>.</a:t>
            </a:r>
          </a:p>
          <a:p>
            <a:pPr lvl="1" fontAlgn="auto">
              <a:spcAft>
                <a:spcPts val="0"/>
              </a:spcAft>
              <a:defRPr/>
            </a:pPr>
            <a:r>
              <a:rPr lang="en-US" dirty="0" smtClean="0">
                <a:solidFill>
                  <a:schemeClr val="tx1">
                    <a:lumMod val="50000"/>
                    <a:lumOff val="50000"/>
                  </a:schemeClr>
                </a:solidFill>
              </a:rPr>
              <a:t>Mine’s life recently extended by approximately 20 years (achievement of commercial production at its new copper concentrator).</a:t>
            </a:r>
          </a:p>
          <a:p>
            <a:pPr lvl="1" fontAlgn="auto">
              <a:spcAft>
                <a:spcPts val="0"/>
              </a:spcAft>
              <a:buFont typeface="Courier New" pitchFamily="49" charset="0"/>
              <a:buNone/>
              <a:defRPr/>
            </a:pPr>
            <a:r>
              <a:rPr lang="en-US" dirty="0" smtClean="0">
                <a:solidFill>
                  <a:schemeClr val="tx1">
                    <a:lumMod val="50000"/>
                    <a:lumOff val="50000"/>
                  </a:schemeClr>
                </a:solidFill>
              </a:rPr>
              <a:t> </a:t>
            </a:r>
          </a:p>
          <a:p>
            <a:pPr fontAlgn="auto">
              <a:spcAft>
                <a:spcPts val="0"/>
              </a:spcAft>
              <a:defRPr/>
            </a:pPr>
            <a:r>
              <a:rPr lang="en-US" dirty="0" smtClean="0">
                <a:solidFill>
                  <a:schemeClr val="tx1">
                    <a:lumMod val="50000"/>
                    <a:lumOff val="50000"/>
                  </a:schemeClr>
                </a:solidFill>
              </a:rPr>
              <a:t>Duck Pond </a:t>
            </a:r>
          </a:p>
          <a:p>
            <a:pPr lvl="1" fontAlgn="auto">
              <a:spcAft>
                <a:spcPts val="0"/>
              </a:spcAft>
              <a:defRPr/>
            </a:pPr>
            <a:r>
              <a:rPr lang="en-US" dirty="0" smtClean="0">
                <a:solidFill>
                  <a:schemeClr val="tx1">
                    <a:lumMod val="50000"/>
                    <a:lumOff val="50000"/>
                  </a:schemeClr>
                </a:solidFill>
              </a:rPr>
              <a:t>Located in central Newfoundland. Achieved commercial production in April 2007.</a:t>
            </a:r>
          </a:p>
          <a:p>
            <a:pPr lvl="1" fontAlgn="auto">
              <a:spcAft>
                <a:spcPts val="0"/>
              </a:spcAft>
              <a:defRPr/>
            </a:pPr>
            <a:r>
              <a:rPr lang="en-US" dirty="0" smtClean="0">
                <a:solidFill>
                  <a:schemeClr val="tx1">
                    <a:lumMod val="50000"/>
                    <a:lumOff val="50000"/>
                  </a:schemeClr>
                </a:solidFill>
              </a:rPr>
              <a:t>A copper and zinc mine.</a:t>
            </a:r>
          </a:p>
          <a:p>
            <a:pPr lvl="1" fontAlgn="auto">
              <a:spcAft>
                <a:spcPts val="0"/>
              </a:spcAft>
              <a:defRPr/>
            </a:pPr>
            <a:r>
              <a:rPr lang="en-US" dirty="0" smtClean="0">
                <a:solidFill>
                  <a:schemeClr val="tx1">
                    <a:lumMod val="50000"/>
                    <a:lumOff val="50000"/>
                  </a:schemeClr>
                </a:solidFill>
              </a:rPr>
              <a:t>Uses underground mining methods, will transition to open pit mining towards the end of mine life. </a:t>
            </a:r>
          </a:p>
          <a:p>
            <a:pPr fontAlgn="auto">
              <a:spcAft>
                <a:spcPts val="0"/>
              </a:spcAft>
              <a:defRPr/>
            </a:pPr>
            <a:endParaRPr lang="en-US" dirty="0">
              <a:solidFill>
                <a:schemeClr val="tx1">
                  <a:lumMod val="50000"/>
                  <a:lumOff val="50000"/>
                </a:schemeClr>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p:txBody>
          <a:bodyPr/>
          <a:lstStyle/>
          <a:p>
            <a:pPr fontAlgn="auto">
              <a:spcAft>
                <a:spcPts val="0"/>
              </a:spcAft>
              <a:defRPr/>
            </a:pPr>
            <a:endParaRPr lang="en-CA" dirty="0" smtClean="0"/>
          </a:p>
        </p:txBody>
      </p:sp>
      <p:sp>
        <p:nvSpPr>
          <p:cNvPr id="12291" name="Content Placeholder 2"/>
          <p:cNvSpPr>
            <a:spLocks noGrp="1"/>
          </p:cNvSpPr>
          <p:nvPr>
            <p:ph idx="1"/>
          </p:nvPr>
        </p:nvSpPr>
        <p:spPr/>
        <p:txBody>
          <a:bodyPr/>
          <a:lstStyle/>
          <a:p>
            <a:r>
              <a:rPr lang="en-CA" smtClean="0"/>
              <a:t>Measured Mineral Resource </a:t>
            </a:r>
          </a:p>
          <a:p>
            <a:r>
              <a:rPr lang="en-CA" smtClean="0"/>
              <a:t>Estimated with confidence sufficient to allow technical and economic parameters</a:t>
            </a:r>
          </a:p>
          <a:p>
            <a:r>
              <a:rPr lang="en-CA" smtClean="0"/>
              <a:t>To support production planning and evaluation of the economic viability of the deposit. </a:t>
            </a:r>
          </a:p>
          <a:p>
            <a:pPr lvl="2"/>
            <a:r>
              <a:rPr lang="en-CA" smtClean="0"/>
              <a:t>The estimate is based on detailed and reliable exploration drill holes that are spaced closely enough to confirm both geological and grade continuity. </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smtClean="0"/>
              <a:t>Copper Operations Cont’d</a:t>
            </a:r>
            <a:endParaRPr lang="en-US" dirty="0"/>
          </a:p>
        </p:txBody>
      </p:sp>
      <p:sp>
        <p:nvSpPr>
          <p:cNvPr id="3" name="Content Placeholder 2"/>
          <p:cNvSpPr>
            <a:spLocks noGrp="1"/>
          </p:cNvSpPr>
          <p:nvPr>
            <p:ph idx="1"/>
          </p:nvPr>
        </p:nvSpPr>
        <p:spPr/>
        <p:txBody>
          <a:bodyPr rtlCol="0">
            <a:normAutofit fontScale="92500" lnSpcReduction="10000"/>
          </a:bodyPr>
          <a:lstStyle/>
          <a:p>
            <a:pPr fontAlgn="auto">
              <a:spcAft>
                <a:spcPts val="0"/>
              </a:spcAft>
              <a:defRPr/>
            </a:pPr>
            <a:r>
              <a:rPr lang="en-US" dirty="0" err="1" smtClean="0">
                <a:solidFill>
                  <a:schemeClr val="tx1">
                    <a:lumMod val="50000"/>
                    <a:lumOff val="50000"/>
                  </a:schemeClr>
                </a:solidFill>
              </a:rPr>
              <a:t>Relincho</a:t>
            </a:r>
            <a:r>
              <a:rPr lang="en-US" dirty="0" smtClean="0">
                <a:solidFill>
                  <a:schemeClr val="tx1">
                    <a:lumMod val="50000"/>
                    <a:lumOff val="50000"/>
                  </a:schemeClr>
                </a:solidFill>
              </a:rPr>
              <a:t> Project</a:t>
            </a:r>
          </a:p>
          <a:p>
            <a:pPr lvl="1" fontAlgn="auto">
              <a:spcAft>
                <a:spcPts val="0"/>
              </a:spcAft>
              <a:defRPr/>
            </a:pPr>
            <a:r>
              <a:rPr lang="en-US" dirty="0" smtClean="0">
                <a:solidFill>
                  <a:schemeClr val="tx1">
                    <a:lumMod val="50000"/>
                    <a:lumOff val="50000"/>
                  </a:schemeClr>
                </a:solidFill>
              </a:rPr>
              <a:t> Located in central Chile. </a:t>
            </a:r>
          </a:p>
          <a:p>
            <a:pPr lvl="1" fontAlgn="auto">
              <a:spcAft>
                <a:spcPts val="0"/>
              </a:spcAft>
              <a:defRPr/>
            </a:pPr>
            <a:r>
              <a:rPr lang="en-US" dirty="0" err="1" smtClean="0">
                <a:solidFill>
                  <a:schemeClr val="tx1">
                    <a:lumMod val="50000"/>
                    <a:lumOff val="50000"/>
                  </a:schemeClr>
                </a:solidFill>
              </a:rPr>
              <a:t>Teck</a:t>
            </a:r>
            <a:r>
              <a:rPr lang="en-US" dirty="0" smtClean="0">
                <a:solidFill>
                  <a:schemeClr val="tx1">
                    <a:lumMod val="50000"/>
                    <a:lumOff val="50000"/>
                  </a:schemeClr>
                </a:solidFill>
              </a:rPr>
              <a:t> acquired full ownership in 2008. </a:t>
            </a:r>
          </a:p>
          <a:p>
            <a:pPr lvl="1" fontAlgn="auto">
              <a:spcAft>
                <a:spcPts val="0"/>
              </a:spcAft>
              <a:defRPr/>
            </a:pPr>
            <a:r>
              <a:rPr lang="en-US" dirty="0" smtClean="0">
                <a:solidFill>
                  <a:schemeClr val="tx1">
                    <a:lumMod val="50000"/>
                    <a:lumOff val="50000"/>
                  </a:schemeClr>
                </a:solidFill>
              </a:rPr>
              <a:t>Consists of 3.2 million </a:t>
            </a:r>
            <a:r>
              <a:rPr lang="en-US" dirty="0" err="1" smtClean="0">
                <a:solidFill>
                  <a:schemeClr val="tx1">
                    <a:lumMod val="50000"/>
                    <a:lumOff val="50000"/>
                  </a:schemeClr>
                </a:solidFill>
              </a:rPr>
              <a:t>tonnes</a:t>
            </a:r>
            <a:r>
              <a:rPr lang="en-US" dirty="0" smtClean="0">
                <a:solidFill>
                  <a:schemeClr val="tx1">
                    <a:lumMod val="50000"/>
                    <a:lumOff val="50000"/>
                  </a:schemeClr>
                </a:solidFill>
              </a:rPr>
              <a:t> of contained copper in indicated resource. </a:t>
            </a:r>
          </a:p>
          <a:p>
            <a:pPr lvl="1" fontAlgn="auto">
              <a:spcAft>
                <a:spcPts val="0"/>
              </a:spcAft>
              <a:defRPr/>
            </a:pPr>
            <a:r>
              <a:rPr lang="en-US" dirty="0" smtClean="0">
                <a:solidFill>
                  <a:schemeClr val="tx1">
                    <a:lumMod val="50000"/>
                    <a:lumOff val="50000"/>
                  </a:schemeClr>
                </a:solidFill>
              </a:rPr>
              <a:t>Prefeasibility study began 2</a:t>
            </a:r>
            <a:r>
              <a:rPr lang="en-US" baseline="30000" dirty="0" smtClean="0">
                <a:solidFill>
                  <a:schemeClr val="tx1">
                    <a:lumMod val="50000"/>
                    <a:lumOff val="50000"/>
                  </a:schemeClr>
                </a:solidFill>
              </a:rPr>
              <a:t>nd</a:t>
            </a:r>
            <a:r>
              <a:rPr lang="en-US" dirty="0" smtClean="0">
                <a:solidFill>
                  <a:schemeClr val="tx1">
                    <a:lumMod val="50000"/>
                    <a:lumOff val="50000"/>
                  </a:schemeClr>
                </a:solidFill>
              </a:rPr>
              <a:t> quarter of 2010, to be completed in 3</a:t>
            </a:r>
            <a:r>
              <a:rPr lang="en-US" baseline="30000" dirty="0" smtClean="0">
                <a:solidFill>
                  <a:schemeClr val="tx1">
                    <a:lumMod val="50000"/>
                    <a:lumOff val="50000"/>
                  </a:schemeClr>
                </a:solidFill>
              </a:rPr>
              <a:t>rd</a:t>
            </a:r>
            <a:r>
              <a:rPr lang="en-US" dirty="0" smtClean="0">
                <a:solidFill>
                  <a:schemeClr val="tx1">
                    <a:lumMod val="50000"/>
                    <a:lumOff val="50000"/>
                  </a:schemeClr>
                </a:solidFill>
              </a:rPr>
              <a:t> quarter of 2011.</a:t>
            </a:r>
          </a:p>
          <a:p>
            <a:pPr fontAlgn="auto">
              <a:spcAft>
                <a:spcPts val="0"/>
              </a:spcAft>
              <a:defRPr/>
            </a:pPr>
            <a:endParaRPr lang="en-US" dirty="0" smtClean="0">
              <a:solidFill>
                <a:schemeClr val="tx1">
                  <a:lumMod val="50000"/>
                  <a:lumOff val="50000"/>
                </a:schemeClr>
              </a:solidFill>
            </a:endParaRPr>
          </a:p>
          <a:p>
            <a:pPr fontAlgn="auto">
              <a:spcAft>
                <a:spcPts val="0"/>
              </a:spcAft>
              <a:defRPr/>
            </a:pPr>
            <a:r>
              <a:rPr lang="en-US" dirty="0" smtClean="0">
                <a:solidFill>
                  <a:schemeClr val="tx1">
                    <a:lumMod val="50000"/>
                    <a:lumOff val="50000"/>
                  </a:schemeClr>
                </a:solidFill>
              </a:rPr>
              <a:t>Galore Creek Project</a:t>
            </a:r>
          </a:p>
          <a:p>
            <a:pPr lvl="1" fontAlgn="auto">
              <a:spcAft>
                <a:spcPts val="0"/>
              </a:spcAft>
              <a:defRPr/>
            </a:pPr>
            <a:r>
              <a:rPr lang="en-US" dirty="0" smtClean="0">
                <a:solidFill>
                  <a:schemeClr val="tx1">
                    <a:lumMod val="50000"/>
                    <a:lumOff val="50000"/>
                  </a:schemeClr>
                </a:solidFill>
              </a:rPr>
              <a:t>L </a:t>
            </a:r>
            <a:r>
              <a:rPr lang="en-US" dirty="0" err="1" smtClean="0">
                <a:solidFill>
                  <a:schemeClr val="tx1">
                    <a:lumMod val="50000"/>
                    <a:lumOff val="50000"/>
                  </a:schemeClr>
                </a:solidFill>
              </a:rPr>
              <a:t>ocated</a:t>
            </a:r>
            <a:r>
              <a:rPr lang="en-US" dirty="0" smtClean="0">
                <a:solidFill>
                  <a:schemeClr val="tx1">
                    <a:lumMod val="50000"/>
                    <a:lumOff val="50000"/>
                  </a:schemeClr>
                </a:solidFill>
              </a:rPr>
              <a:t> in north western British Columbia.</a:t>
            </a:r>
          </a:p>
          <a:p>
            <a:pPr lvl="1" fontAlgn="auto">
              <a:spcAft>
                <a:spcPts val="0"/>
              </a:spcAft>
              <a:defRPr/>
            </a:pPr>
            <a:r>
              <a:rPr lang="en-US" dirty="0" smtClean="0">
                <a:solidFill>
                  <a:schemeClr val="tx1">
                    <a:lumMod val="50000"/>
                    <a:lumOff val="50000"/>
                  </a:schemeClr>
                </a:solidFill>
              </a:rPr>
              <a:t>50/50 partnership was formed with </a:t>
            </a:r>
            <a:r>
              <a:rPr lang="en-US" dirty="0" err="1" smtClean="0">
                <a:solidFill>
                  <a:schemeClr val="tx1">
                    <a:lumMod val="50000"/>
                    <a:lumOff val="50000"/>
                  </a:schemeClr>
                </a:solidFill>
              </a:rPr>
              <a:t>NovaGold</a:t>
            </a:r>
            <a:r>
              <a:rPr lang="en-US" dirty="0" smtClean="0">
                <a:solidFill>
                  <a:schemeClr val="tx1">
                    <a:lumMod val="50000"/>
                    <a:lumOff val="50000"/>
                  </a:schemeClr>
                </a:solidFill>
              </a:rPr>
              <a:t> Resources Inc. (Aug 2007) to develop the Galore Creek deposit. </a:t>
            </a:r>
          </a:p>
          <a:p>
            <a:pPr lvl="1" fontAlgn="auto">
              <a:spcAft>
                <a:spcPts val="0"/>
              </a:spcAft>
              <a:defRPr/>
            </a:pPr>
            <a:r>
              <a:rPr lang="en-US" dirty="0" smtClean="0">
                <a:solidFill>
                  <a:schemeClr val="tx1">
                    <a:lumMod val="50000"/>
                    <a:lumOff val="50000"/>
                  </a:schemeClr>
                </a:solidFill>
              </a:rPr>
              <a:t>Development </a:t>
            </a:r>
            <a:r>
              <a:rPr lang="en-US" dirty="0" err="1" smtClean="0">
                <a:solidFill>
                  <a:schemeClr val="tx1">
                    <a:lumMod val="50000"/>
                    <a:lumOff val="50000"/>
                  </a:schemeClr>
                </a:solidFill>
              </a:rPr>
              <a:t>activites</a:t>
            </a:r>
            <a:r>
              <a:rPr lang="en-US" dirty="0" smtClean="0">
                <a:solidFill>
                  <a:schemeClr val="tx1">
                    <a:lumMod val="50000"/>
                    <a:lumOff val="50000"/>
                  </a:schemeClr>
                </a:solidFill>
              </a:rPr>
              <a:t> suspended in Nov 2007(due to escalating cost estimates and a longer-than-anticipated construction schedule).</a:t>
            </a:r>
          </a:p>
          <a:p>
            <a:pPr lvl="1" fontAlgn="auto">
              <a:spcAft>
                <a:spcPts val="0"/>
              </a:spcAft>
              <a:defRPr/>
            </a:pPr>
            <a:r>
              <a:rPr lang="en-US" dirty="0" smtClean="0">
                <a:solidFill>
                  <a:schemeClr val="tx1">
                    <a:lumMod val="50000"/>
                    <a:lumOff val="50000"/>
                  </a:schemeClr>
                </a:solidFill>
              </a:rPr>
              <a:t>2008, studies re-evaluated and optimized the project by defining a more realistic and lower risk development alternative (alternative plant site and tailings locations).</a:t>
            </a:r>
          </a:p>
          <a:p>
            <a:pPr lvl="1" fontAlgn="auto">
              <a:spcAft>
                <a:spcPts val="0"/>
              </a:spcAft>
              <a:defRPr/>
            </a:pPr>
            <a:r>
              <a:rPr lang="en-US" dirty="0" smtClean="0">
                <a:solidFill>
                  <a:schemeClr val="tx1">
                    <a:lumMod val="50000"/>
                    <a:lumOff val="50000"/>
                  </a:schemeClr>
                </a:solidFill>
              </a:rPr>
              <a:t>Prefeasibility study underway, to be completed 2</a:t>
            </a:r>
            <a:r>
              <a:rPr lang="en-US" baseline="30000" dirty="0" smtClean="0">
                <a:solidFill>
                  <a:schemeClr val="tx1">
                    <a:lumMod val="50000"/>
                    <a:lumOff val="50000"/>
                  </a:schemeClr>
                </a:solidFill>
              </a:rPr>
              <a:t>nd</a:t>
            </a:r>
            <a:r>
              <a:rPr lang="en-US" dirty="0" smtClean="0">
                <a:solidFill>
                  <a:schemeClr val="tx1">
                    <a:lumMod val="50000"/>
                    <a:lumOff val="50000"/>
                  </a:schemeClr>
                </a:solidFill>
              </a:rPr>
              <a:t> quarter of 2011. </a:t>
            </a:r>
          </a:p>
          <a:p>
            <a:pPr fontAlgn="auto">
              <a:spcAft>
                <a:spcPts val="0"/>
              </a:spcAft>
              <a:defRPr/>
            </a:pPr>
            <a:endParaRPr lang="en-US" dirty="0" smtClean="0">
              <a:solidFill>
                <a:schemeClr val="tx1">
                  <a:lumMod val="50000"/>
                  <a:lumOff val="50000"/>
                </a:schemeClr>
              </a:solidFill>
            </a:endParaRPr>
          </a:p>
          <a:p>
            <a:pPr fontAlgn="auto">
              <a:spcAft>
                <a:spcPts val="0"/>
              </a:spcAft>
              <a:defRPr/>
            </a:pPr>
            <a:endParaRPr lang="en-US" dirty="0">
              <a:solidFill>
                <a:schemeClr val="tx1">
                  <a:lumMod val="50000"/>
                  <a:lumOff val="50000"/>
                </a:schemeClr>
              </a:solidFil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smtClean="0"/>
              <a:t>Zinc</a:t>
            </a:r>
            <a:endParaRPr lang="en-US" dirty="0"/>
          </a:p>
        </p:txBody>
      </p:sp>
      <p:pic>
        <p:nvPicPr>
          <p:cNvPr id="96259" name="Picture 2"/>
          <p:cNvPicPr>
            <a:picLocks noGrp="1" noChangeAspect="1" noChangeArrowheads="1"/>
          </p:cNvPicPr>
          <p:nvPr>
            <p:ph idx="1"/>
          </p:nvPr>
        </p:nvPicPr>
        <p:blipFill>
          <a:blip r:embed="rId3" cstate="print"/>
          <a:srcRect/>
          <a:stretch>
            <a:fillRect/>
          </a:stretch>
        </p:blipFill>
        <p:spPr>
          <a:xfrm>
            <a:off x="2051050" y="2205038"/>
            <a:ext cx="5022850" cy="3328987"/>
          </a:xfr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smtClean="0"/>
              <a:t>Zinc</a:t>
            </a:r>
            <a:endParaRPr lang="en-US" dirty="0"/>
          </a:p>
        </p:txBody>
      </p:sp>
      <p:sp>
        <p:nvSpPr>
          <p:cNvPr id="97283" name="Content Placeholder 2"/>
          <p:cNvSpPr>
            <a:spLocks noGrp="1"/>
          </p:cNvSpPr>
          <p:nvPr>
            <p:ph idx="1"/>
          </p:nvPr>
        </p:nvSpPr>
        <p:spPr/>
        <p:txBody>
          <a:bodyPr/>
          <a:lstStyle/>
          <a:p>
            <a:r>
              <a:rPr lang="en-US" smtClean="0"/>
              <a:t>Accounts for 18% of operating profits</a:t>
            </a:r>
          </a:p>
          <a:p>
            <a:r>
              <a:rPr lang="en-US" smtClean="0"/>
              <a:t>Can produce 650,000 tonnes of Zinc (in concentrates), or 290,000 tonnes (refined)</a:t>
            </a:r>
          </a:p>
          <a:p>
            <a:r>
              <a:rPr lang="en-US" smtClean="0"/>
              <a:t>Own large mines in Alaska (Red Dog Mine), and Northern Peru (Antamina mine)</a:t>
            </a:r>
          </a:p>
          <a:p>
            <a:r>
              <a:rPr lang="en-US" smtClean="0"/>
              <a:t>Metallurgical factory in Trail BC:</a:t>
            </a:r>
          </a:p>
          <a:p>
            <a:pPr lvl="1"/>
            <a:r>
              <a:rPr lang="en-US" smtClean="0"/>
              <a:t>“One of the world’s largest and highest margin fully-integrated zinc and lead smelting and refining operations”, that uses power from the Waneta hydro-electric dam</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smtClean="0"/>
              <a:t>Zinc Operations </a:t>
            </a:r>
            <a:endParaRPr lang="en-US" dirty="0"/>
          </a:p>
        </p:txBody>
      </p:sp>
      <p:sp>
        <p:nvSpPr>
          <p:cNvPr id="3" name="Content Placeholder 2"/>
          <p:cNvSpPr>
            <a:spLocks noGrp="1"/>
          </p:cNvSpPr>
          <p:nvPr>
            <p:ph idx="1"/>
          </p:nvPr>
        </p:nvSpPr>
        <p:spPr/>
        <p:txBody>
          <a:bodyPr rtlCol="0">
            <a:normAutofit fontScale="77500" lnSpcReduction="20000"/>
          </a:bodyPr>
          <a:lstStyle/>
          <a:p>
            <a:pPr fontAlgn="auto">
              <a:spcAft>
                <a:spcPts val="0"/>
              </a:spcAft>
              <a:defRPr/>
            </a:pPr>
            <a:r>
              <a:rPr lang="en-US" dirty="0" smtClean="0">
                <a:solidFill>
                  <a:schemeClr val="tx1">
                    <a:lumMod val="50000"/>
                    <a:lumOff val="50000"/>
                  </a:schemeClr>
                </a:solidFill>
              </a:rPr>
              <a:t>Trail Operations</a:t>
            </a:r>
          </a:p>
          <a:p>
            <a:pPr lvl="1" fontAlgn="auto">
              <a:spcAft>
                <a:spcPts val="0"/>
              </a:spcAft>
              <a:defRPr/>
            </a:pPr>
            <a:r>
              <a:rPr lang="en-US" dirty="0" smtClean="0">
                <a:solidFill>
                  <a:schemeClr val="tx1">
                    <a:lumMod val="50000"/>
                    <a:lumOff val="50000"/>
                  </a:schemeClr>
                </a:solidFill>
              </a:rPr>
              <a:t>Located in British Columbia. </a:t>
            </a:r>
          </a:p>
          <a:p>
            <a:pPr lvl="1" fontAlgn="auto">
              <a:spcAft>
                <a:spcPts val="0"/>
              </a:spcAft>
              <a:defRPr/>
            </a:pPr>
            <a:r>
              <a:rPr lang="en-US" dirty="0" smtClean="0">
                <a:solidFill>
                  <a:schemeClr val="tx1">
                    <a:lumMod val="50000"/>
                    <a:lumOff val="50000"/>
                  </a:schemeClr>
                </a:solidFill>
              </a:rPr>
              <a:t>Produces refined zinc and lead, a variety of precious and specialty metals, chemicals and fertilizer products. </a:t>
            </a:r>
          </a:p>
          <a:p>
            <a:pPr lvl="1" fontAlgn="auto">
              <a:spcAft>
                <a:spcPts val="0"/>
              </a:spcAft>
              <a:defRPr/>
            </a:pPr>
            <a:r>
              <a:rPr lang="en-US" dirty="0" err="1" smtClean="0">
                <a:solidFill>
                  <a:schemeClr val="tx1">
                    <a:lumMod val="50000"/>
                    <a:lumOff val="50000"/>
                  </a:schemeClr>
                </a:solidFill>
              </a:rPr>
              <a:t>Waneta</a:t>
            </a:r>
            <a:r>
              <a:rPr lang="en-US" dirty="0" smtClean="0">
                <a:solidFill>
                  <a:schemeClr val="tx1">
                    <a:lumMod val="50000"/>
                    <a:lumOff val="50000"/>
                  </a:schemeClr>
                </a:solidFill>
              </a:rPr>
              <a:t> Dam provides clean and renewable power to the metallurgical operations. 	</a:t>
            </a:r>
          </a:p>
          <a:p>
            <a:pPr lvl="1" fontAlgn="auto">
              <a:spcAft>
                <a:spcPts val="0"/>
              </a:spcAft>
              <a:defRPr/>
            </a:pPr>
            <a:r>
              <a:rPr lang="en-US" dirty="0" smtClean="0">
                <a:solidFill>
                  <a:schemeClr val="tx1">
                    <a:lumMod val="50000"/>
                    <a:lumOff val="50000"/>
                  </a:schemeClr>
                </a:solidFill>
              </a:rPr>
              <a:t>Surplus power is sold to customers in British Columbia and the United States. </a:t>
            </a:r>
          </a:p>
          <a:p>
            <a:pPr lvl="1" fontAlgn="auto">
              <a:spcAft>
                <a:spcPts val="0"/>
              </a:spcAft>
              <a:defRPr/>
            </a:pPr>
            <a:r>
              <a:rPr lang="en-US" dirty="0" smtClean="0">
                <a:solidFill>
                  <a:schemeClr val="tx1">
                    <a:lumMod val="50000"/>
                    <a:lumOff val="50000"/>
                  </a:schemeClr>
                </a:solidFill>
              </a:rPr>
              <a:t>Two-thirds of the </a:t>
            </a:r>
            <a:r>
              <a:rPr lang="en-US" dirty="0" err="1" smtClean="0">
                <a:solidFill>
                  <a:schemeClr val="tx1">
                    <a:lumMod val="50000"/>
                    <a:lumOff val="50000"/>
                  </a:schemeClr>
                </a:solidFill>
              </a:rPr>
              <a:t>Waneta</a:t>
            </a:r>
            <a:r>
              <a:rPr lang="en-US" dirty="0" smtClean="0">
                <a:solidFill>
                  <a:schemeClr val="tx1">
                    <a:lumMod val="50000"/>
                    <a:lumOff val="50000"/>
                  </a:schemeClr>
                </a:solidFill>
              </a:rPr>
              <a:t> dam provides Trail Operations with reliable low-cost power. </a:t>
            </a:r>
          </a:p>
          <a:p>
            <a:pPr lvl="1" fontAlgn="auto">
              <a:spcAft>
                <a:spcPts val="0"/>
              </a:spcAft>
              <a:defRPr/>
            </a:pPr>
            <a:r>
              <a:rPr lang="en-US" dirty="0" smtClean="0">
                <a:solidFill>
                  <a:schemeClr val="tx1">
                    <a:lumMod val="50000"/>
                    <a:lumOff val="50000"/>
                  </a:schemeClr>
                </a:solidFill>
              </a:rPr>
              <a:t>Remaining one-third belongs to BC Hydro.</a:t>
            </a:r>
          </a:p>
          <a:p>
            <a:pPr fontAlgn="auto">
              <a:spcAft>
                <a:spcPts val="0"/>
              </a:spcAft>
              <a:defRPr/>
            </a:pPr>
            <a:endParaRPr lang="en-US" dirty="0" smtClean="0">
              <a:solidFill>
                <a:schemeClr val="tx1">
                  <a:lumMod val="50000"/>
                  <a:lumOff val="50000"/>
                </a:schemeClr>
              </a:solidFill>
            </a:endParaRPr>
          </a:p>
          <a:p>
            <a:pPr fontAlgn="auto">
              <a:spcAft>
                <a:spcPts val="0"/>
              </a:spcAft>
              <a:defRPr/>
            </a:pPr>
            <a:r>
              <a:rPr lang="en-US" dirty="0" smtClean="0">
                <a:solidFill>
                  <a:schemeClr val="tx1">
                    <a:lumMod val="50000"/>
                    <a:lumOff val="50000"/>
                  </a:schemeClr>
                </a:solidFill>
              </a:rPr>
              <a:t>Red Dog Operations</a:t>
            </a:r>
          </a:p>
          <a:p>
            <a:pPr lvl="1" fontAlgn="auto">
              <a:spcAft>
                <a:spcPts val="0"/>
              </a:spcAft>
              <a:defRPr/>
            </a:pPr>
            <a:r>
              <a:rPr lang="en-US" dirty="0" smtClean="0">
                <a:solidFill>
                  <a:schemeClr val="tx1">
                    <a:lumMod val="50000"/>
                    <a:lumOff val="50000"/>
                  </a:schemeClr>
                </a:solidFill>
              </a:rPr>
              <a:t>Located in northwest Alaska, U.S.A. </a:t>
            </a:r>
          </a:p>
          <a:p>
            <a:pPr lvl="1" fontAlgn="auto">
              <a:spcAft>
                <a:spcPts val="0"/>
              </a:spcAft>
              <a:defRPr/>
            </a:pPr>
            <a:r>
              <a:rPr lang="en-US" dirty="0" smtClean="0">
                <a:solidFill>
                  <a:schemeClr val="tx1">
                    <a:lumMod val="50000"/>
                    <a:lumOff val="50000"/>
                  </a:schemeClr>
                </a:solidFill>
              </a:rPr>
              <a:t>Properties are leased from, and were developed under an agreement with the </a:t>
            </a:r>
            <a:r>
              <a:rPr lang="en-US" dirty="0" smtClean="0">
                <a:solidFill>
                  <a:schemeClr val="tx1">
                    <a:lumMod val="50000"/>
                    <a:lumOff val="50000"/>
                  </a:schemeClr>
                </a:solidFill>
                <a:hlinkClick r:id="rId3"/>
              </a:rPr>
              <a:t>NANA Regional Corporation, Inc. ("NANA")</a:t>
            </a:r>
            <a:r>
              <a:rPr lang="en-US" dirty="0" smtClean="0">
                <a:solidFill>
                  <a:schemeClr val="tx1">
                    <a:lumMod val="50000"/>
                    <a:lumOff val="50000"/>
                  </a:schemeClr>
                </a:solidFill>
              </a:rPr>
              <a:t>, a native Alaskan development corporation. </a:t>
            </a:r>
          </a:p>
          <a:p>
            <a:pPr lvl="1" fontAlgn="auto">
              <a:spcAft>
                <a:spcPts val="0"/>
              </a:spcAft>
              <a:defRPr/>
            </a:pPr>
            <a:r>
              <a:rPr lang="en-US" dirty="0" smtClean="0">
                <a:solidFill>
                  <a:schemeClr val="tx1">
                    <a:lumMod val="50000"/>
                    <a:lumOff val="50000"/>
                  </a:schemeClr>
                </a:solidFill>
              </a:rPr>
              <a:t>Open-pit truck-and-loader operation, using conventional drill and blast mining methods.</a:t>
            </a:r>
          </a:p>
          <a:p>
            <a:pPr lvl="1" fontAlgn="auto">
              <a:spcAft>
                <a:spcPts val="0"/>
              </a:spcAft>
              <a:defRPr/>
            </a:pPr>
            <a:r>
              <a:rPr lang="en-US" dirty="0" smtClean="0">
                <a:solidFill>
                  <a:schemeClr val="tx1">
                    <a:lumMod val="50000"/>
                    <a:lumOff val="50000"/>
                  </a:schemeClr>
                </a:solidFill>
              </a:rPr>
              <a:t>Concentrates are shipped to our metallurgical facilities at Trail, British Columbia and to customers in Asia and Europe.  </a:t>
            </a:r>
          </a:p>
          <a:p>
            <a:pPr fontAlgn="auto">
              <a:spcAft>
                <a:spcPts val="0"/>
              </a:spcAft>
              <a:defRPr/>
            </a:pPr>
            <a:endParaRPr lang="en-US" dirty="0" smtClean="0">
              <a:solidFill>
                <a:schemeClr val="tx1">
                  <a:lumMod val="50000"/>
                  <a:lumOff val="50000"/>
                </a:schemeClr>
              </a:solidFill>
            </a:endParaRPr>
          </a:p>
          <a:p>
            <a:pPr fontAlgn="auto">
              <a:spcAft>
                <a:spcPts val="0"/>
              </a:spcAft>
              <a:defRPr/>
            </a:pPr>
            <a:r>
              <a:rPr lang="en-US" dirty="0" smtClean="0">
                <a:solidFill>
                  <a:schemeClr val="tx1">
                    <a:lumMod val="50000"/>
                    <a:lumOff val="50000"/>
                  </a:schemeClr>
                </a:solidFill>
              </a:rPr>
              <a:t>Pend Oreille Mine</a:t>
            </a:r>
          </a:p>
          <a:p>
            <a:pPr lvl="1" fontAlgn="auto">
              <a:spcAft>
                <a:spcPts val="0"/>
              </a:spcAft>
              <a:defRPr/>
            </a:pPr>
            <a:r>
              <a:rPr lang="en-US" dirty="0" smtClean="0">
                <a:solidFill>
                  <a:schemeClr val="tx1">
                    <a:lumMod val="50000"/>
                    <a:lumOff val="50000"/>
                  </a:schemeClr>
                </a:solidFill>
              </a:rPr>
              <a:t>Located in northeastern Washington State, USA.</a:t>
            </a:r>
          </a:p>
          <a:p>
            <a:pPr lvl="1" fontAlgn="auto">
              <a:spcAft>
                <a:spcPts val="0"/>
              </a:spcAft>
              <a:defRPr/>
            </a:pPr>
            <a:r>
              <a:rPr lang="en-US" dirty="0" smtClean="0">
                <a:solidFill>
                  <a:schemeClr val="tx1">
                    <a:lumMod val="50000"/>
                    <a:lumOff val="50000"/>
                  </a:schemeClr>
                </a:solidFill>
              </a:rPr>
              <a:t>Zinc and lead concentrates delivered to </a:t>
            </a:r>
            <a:r>
              <a:rPr lang="en-US" dirty="0" err="1" smtClean="0">
                <a:solidFill>
                  <a:schemeClr val="tx1">
                    <a:lumMod val="50000"/>
                    <a:lumOff val="50000"/>
                  </a:schemeClr>
                </a:solidFill>
              </a:rPr>
              <a:t>Teck’s</a:t>
            </a:r>
            <a:r>
              <a:rPr lang="en-US" dirty="0" smtClean="0">
                <a:solidFill>
                  <a:schemeClr val="tx1">
                    <a:lumMod val="50000"/>
                    <a:lumOff val="50000"/>
                  </a:schemeClr>
                </a:solidFill>
              </a:rPr>
              <a:t> Trail smelter, in British Columbia, Canada. </a:t>
            </a:r>
          </a:p>
          <a:p>
            <a:pPr lvl="1" fontAlgn="auto">
              <a:spcAft>
                <a:spcPts val="0"/>
              </a:spcAft>
              <a:defRPr/>
            </a:pPr>
            <a:r>
              <a:rPr lang="en-US" dirty="0" smtClean="0">
                <a:solidFill>
                  <a:schemeClr val="tx1">
                    <a:lumMod val="50000"/>
                    <a:lumOff val="50000"/>
                  </a:schemeClr>
                </a:solidFill>
              </a:rPr>
              <a:t>Operations suspended in February 2009; the mine placed on care and maintenance. </a:t>
            </a:r>
          </a:p>
          <a:p>
            <a:pPr fontAlgn="auto">
              <a:spcAft>
                <a:spcPts val="0"/>
              </a:spcAft>
              <a:defRPr/>
            </a:pPr>
            <a:endParaRPr lang="en-US" dirty="0" smtClean="0">
              <a:solidFill>
                <a:schemeClr val="tx1">
                  <a:lumMod val="50000"/>
                  <a:lumOff val="50000"/>
                </a:schemeClr>
              </a:solidFill>
            </a:endParaRPr>
          </a:p>
          <a:p>
            <a:pPr fontAlgn="auto">
              <a:spcAft>
                <a:spcPts val="0"/>
              </a:spcAft>
              <a:defRPr/>
            </a:pPr>
            <a:endParaRPr lang="en-US" dirty="0" smtClean="0">
              <a:solidFill>
                <a:schemeClr val="tx1">
                  <a:lumMod val="50000"/>
                  <a:lumOff val="50000"/>
                </a:schemeClr>
              </a:solidFill>
            </a:endParaRPr>
          </a:p>
          <a:p>
            <a:pPr fontAlgn="auto">
              <a:spcAft>
                <a:spcPts val="0"/>
              </a:spcAft>
              <a:defRPr/>
            </a:pPr>
            <a:endParaRPr lang="en-US" dirty="0">
              <a:solidFill>
                <a:schemeClr val="tx1">
                  <a:lumMod val="50000"/>
                  <a:lumOff val="50000"/>
                </a:schemeClr>
              </a:solidFil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smtClean="0"/>
              <a:t>Energy</a:t>
            </a:r>
            <a:endParaRPr lang="en-US" dirty="0"/>
          </a:p>
        </p:txBody>
      </p:sp>
      <p:pic>
        <p:nvPicPr>
          <p:cNvPr id="99331" name="Picture 2"/>
          <p:cNvPicPr>
            <a:picLocks noGrp="1" noChangeAspect="1" noChangeArrowheads="1"/>
          </p:cNvPicPr>
          <p:nvPr>
            <p:ph idx="1"/>
          </p:nvPr>
        </p:nvPicPr>
        <p:blipFill>
          <a:blip r:embed="rId3" cstate="print"/>
          <a:srcRect/>
          <a:stretch>
            <a:fillRect/>
          </a:stretch>
        </p:blipFill>
        <p:spPr>
          <a:xfrm>
            <a:off x="1643063" y="1909763"/>
            <a:ext cx="5857875" cy="3905250"/>
          </a:xfr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smtClean="0"/>
              <a:t>Energy</a:t>
            </a:r>
            <a:endParaRPr lang="en-US" dirty="0"/>
          </a:p>
        </p:txBody>
      </p:sp>
      <p:sp>
        <p:nvSpPr>
          <p:cNvPr id="100355" name="Content Placeholder 2"/>
          <p:cNvSpPr>
            <a:spLocks noGrp="1"/>
          </p:cNvSpPr>
          <p:nvPr>
            <p:ph idx="1"/>
          </p:nvPr>
        </p:nvSpPr>
        <p:spPr/>
        <p:txBody>
          <a:bodyPr/>
          <a:lstStyle/>
          <a:p>
            <a:endParaRPr lang="en-US" smtClean="0"/>
          </a:p>
          <a:p>
            <a:r>
              <a:rPr lang="en-US" smtClean="0"/>
              <a:t>Energy business consists of interests in:</a:t>
            </a:r>
          </a:p>
          <a:p>
            <a:pPr lvl="1"/>
            <a:r>
              <a:rPr lang="en-US" smtClean="0"/>
              <a:t>Fort Hills oil sands (20%); Frontier and Equinox projects (both at 50%). (All properties located in Athabasca region of Alberta Canada) </a:t>
            </a:r>
          </a:p>
          <a:p>
            <a:r>
              <a:rPr lang="en-US" smtClean="0"/>
              <a:t>With energy, Teck strives to:</a:t>
            </a:r>
          </a:p>
          <a:p>
            <a:pPr lvl="1"/>
            <a:r>
              <a:rPr lang="en-US" smtClean="0"/>
              <a:t>Improve oil sand extraction and processing practices</a:t>
            </a:r>
          </a:p>
          <a:p>
            <a:pPr lvl="1"/>
            <a:r>
              <a:rPr lang="en-US" smtClean="0"/>
              <a:t>Make positive contributions to water management, reclamation and air emissions</a:t>
            </a:r>
          </a:p>
          <a:p>
            <a:pPr lvl="1"/>
            <a:endParaRPr lang="en-US" smtClean="0"/>
          </a:p>
          <a:p>
            <a:pPr lvl="1"/>
            <a:endParaRPr lang="en-US" smtClean="0"/>
          </a:p>
          <a:p>
            <a:endParaRPr lang="en-US" smtClean="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smtClean="0"/>
              <a:t>Energy Operations</a:t>
            </a:r>
            <a:endParaRPr lang="en-US" dirty="0"/>
          </a:p>
        </p:txBody>
      </p:sp>
      <p:sp>
        <p:nvSpPr>
          <p:cNvPr id="101379" name="Content Placeholder 2"/>
          <p:cNvSpPr>
            <a:spLocks noGrp="1"/>
          </p:cNvSpPr>
          <p:nvPr>
            <p:ph idx="1"/>
          </p:nvPr>
        </p:nvSpPr>
        <p:spPr/>
        <p:txBody>
          <a:bodyPr/>
          <a:lstStyle/>
          <a:p>
            <a:r>
              <a:rPr lang="en-US" smtClean="0"/>
              <a:t>Fort Hills Oil Sands Project</a:t>
            </a:r>
          </a:p>
          <a:p>
            <a:pPr lvl="1"/>
            <a:r>
              <a:rPr lang="en-US" smtClean="0"/>
              <a:t>Located 90 kilometres north of Fort McMurray in northern Alberta. </a:t>
            </a:r>
          </a:p>
          <a:p>
            <a:pPr lvl="1"/>
            <a:r>
              <a:rPr lang="en-US" smtClean="0"/>
              <a:t>Teck owns a 20% interest in the Fort Hills Energy Limited Partnership</a:t>
            </a:r>
          </a:p>
          <a:p>
            <a:pPr lvl="1"/>
            <a:r>
              <a:rPr lang="en-US" smtClean="0"/>
              <a:t>39.2% held by Total E&amp;P Canada Ltd. and 40.8% held by Suncor Energy. </a:t>
            </a:r>
          </a:p>
          <a:p>
            <a:endParaRPr lang="en-US" smtClean="0"/>
          </a:p>
          <a:p>
            <a:r>
              <a:rPr lang="en-US" smtClean="0"/>
              <a:t>Fronteir and Equinox projects </a:t>
            </a:r>
          </a:p>
          <a:p>
            <a:pPr lvl="1"/>
            <a:r>
              <a:rPr lang="en-US" smtClean="0"/>
              <a:t>Equinox project consists of 2,860 hectares of oil sands leases.</a:t>
            </a:r>
          </a:p>
          <a:p>
            <a:pPr lvl="1"/>
            <a:r>
              <a:rPr lang="en-US" smtClean="0"/>
              <a:t> Frontier project consists of 26,100 hectares of oil sands leases.  </a:t>
            </a:r>
          </a:p>
          <a:p>
            <a:pPr lvl="1"/>
            <a:r>
              <a:rPr lang="en-US" smtClean="0"/>
              <a:t>Engineering studies have started on the Frontier project, Including the option of developing Equinox as a satellite operation.   </a:t>
            </a:r>
          </a:p>
          <a:p>
            <a:endParaRPr lang="en-US" smtClean="0"/>
          </a:p>
          <a:p>
            <a:endParaRPr lang="en-US" smtClean="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smtClean="0"/>
              <a:t>Recent Transactions </a:t>
            </a:r>
            <a:endParaRPr lang="en-US" dirty="0"/>
          </a:p>
        </p:txBody>
      </p:sp>
      <p:sp>
        <p:nvSpPr>
          <p:cNvPr id="3" name="Content Placeholder 2"/>
          <p:cNvSpPr>
            <a:spLocks noGrp="1"/>
          </p:cNvSpPr>
          <p:nvPr>
            <p:ph idx="1"/>
          </p:nvPr>
        </p:nvSpPr>
        <p:spPr/>
        <p:txBody>
          <a:bodyPr rtlCol="0">
            <a:normAutofit fontScale="85000" lnSpcReduction="20000"/>
          </a:bodyPr>
          <a:lstStyle/>
          <a:p>
            <a:pPr fontAlgn="auto">
              <a:spcAft>
                <a:spcPts val="0"/>
              </a:spcAft>
              <a:defRPr/>
            </a:pPr>
            <a:r>
              <a:rPr lang="en-US" dirty="0" smtClean="0">
                <a:solidFill>
                  <a:schemeClr val="tx1">
                    <a:lumMod val="50000"/>
                    <a:lumOff val="50000"/>
                  </a:schemeClr>
                </a:solidFill>
              </a:rPr>
              <a:t>April 22</a:t>
            </a:r>
            <a:r>
              <a:rPr lang="en-US" baseline="30000" dirty="0" smtClean="0">
                <a:solidFill>
                  <a:schemeClr val="tx1">
                    <a:lumMod val="50000"/>
                    <a:lumOff val="50000"/>
                  </a:schemeClr>
                </a:solidFill>
              </a:rPr>
              <a:t>nd</a:t>
            </a:r>
            <a:r>
              <a:rPr lang="en-US" dirty="0" smtClean="0">
                <a:solidFill>
                  <a:schemeClr val="tx1">
                    <a:lumMod val="50000"/>
                    <a:lumOff val="50000"/>
                  </a:schemeClr>
                </a:solidFill>
              </a:rPr>
              <a:t>, 2010: </a:t>
            </a:r>
            <a:r>
              <a:rPr lang="en-US" dirty="0" err="1" smtClean="0">
                <a:solidFill>
                  <a:schemeClr val="tx1">
                    <a:lumMod val="50000"/>
                    <a:lumOff val="50000"/>
                  </a:schemeClr>
                </a:solidFill>
              </a:rPr>
              <a:t>Teck</a:t>
            </a:r>
            <a:r>
              <a:rPr lang="en-US" dirty="0" smtClean="0">
                <a:solidFill>
                  <a:schemeClr val="tx1">
                    <a:lumMod val="50000"/>
                    <a:lumOff val="50000"/>
                  </a:schemeClr>
                </a:solidFill>
              </a:rPr>
              <a:t> resumes dividend payments (40 cents per share)</a:t>
            </a:r>
          </a:p>
          <a:p>
            <a:pPr fontAlgn="auto">
              <a:spcAft>
                <a:spcPts val="0"/>
              </a:spcAft>
              <a:defRPr/>
            </a:pPr>
            <a:endParaRPr lang="en-US" dirty="0" smtClean="0">
              <a:solidFill>
                <a:schemeClr val="tx1">
                  <a:lumMod val="50000"/>
                  <a:lumOff val="50000"/>
                </a:schemeClr>
              </a:solidFill>
            </a:endParaRPr>
          </a:p>
          <a:p>
            <a:pPr fontAlgn="auto">
              <a:spcAft>
                <a:spcPts val="0"/>
              </a:spcAft>
              <a:defRPr/>
            </a:pPr>
            <a:r>
              <a:rPr lang="en-US" dirty="0" smtClean="0">
                <a:solidFill>
                  <a:schemeClr val="tx1">
                    <a:lumMod val="50000"/>
                    <a:lumOff val="50000"/>
                  </a:schemeClr>
                </a:solidFill>
              </a:rPr>
              <a:t>May 25</a:t>
            </a:r>
            <a:r>
              <a:rPr lang="en-US" baseline="30000" dirty="0" smtClean="0">
                <a:solidFill>
                  <a:schemeClr val="tx1">
                    <a:lumMod val="50000"/>
                    <a:lumOff val="50000"/>
                  </a:schemeClr>
                </a:solidFill>
              </a:rPr>
              <a:t>th</a:t>
            </a:r>
            <a:r>
              <a:rPr lang="en-US" dirty="0" smtClean="0">
                <a:solidFill>
                  <a:schemeClr val="tx1">
                    <a:lumMod val="50000"/>
                    <a:lumOff val="50000"/>
                  </a:schemeClr>
                </a:solidFill>
              </a:rPr>
              <a:t> 2010: Files preliminary short form base debt shelf prospectus for sale of $6 billion US in debt securities  </a:t>
            </a:r>
          </a:p>
          <a:p>
            <a:pPr fontAlgn="auto">
              <a:spcAft>
                <a:spcPts val="0"/>
              </a:spcAft>
              <a:defRPr/>
            </a:pPr>
            <a:endParaRPr lang="en-US" dirty="0" smtClean="0">
              <a:solidFill>
                <a:schemeClr val="tx1">
                  <a:lumMod val="50000"/>
                  <a:lumOff val="50000"/>
                </a:schemeClr>
              </a:solidFill>
            </a:endParaRPr>
          </a:p>
          <a:p>
            <a:pPr fontAlgn="auto">
              <a:spcAft>
                <a:spcPts val="0"/>
              </a:spcAft>
              <a:defRPr/>
            </a:pPr>
            <a:r>
              <a:rPr lang="en-US" dirty="0" smtClean="0">
                <a:solidFill>
                  <a:schemeClr val="tx1">
                    <a:lumMod val="50000"/>
                    <a:lumOff val="50000"/>
                  </a:schemeClr>
                </a:solidFill>
              </a:rPr>
              <a:t>Aug 3</a:t>
            </a:r>
            <a:r>
              <a:rPr lang="en-US" baseline="30000" dirty="0" smtClean="0">
                <a:solidFill>
                  <a:schemeClr val="tx1">
                    <a:lumMod val="50000"/>
                    <a:lumOff val="50000"/>
                  </a:schemeClr>
                </a:solidFill>
              </a:rPr>
              <a:t>rd</a:t>
            </a:r>
            <a:r>
              <a:rPr lang="en-US" dirty="0" smtClean="0">
                <a:solidFill>
                  <a:schemeClr val="tx1">
                    <a:lumMod val="50000"/>
                    <a:lumOff val="50000"/>
                  </a:schemeClr>
                </a:solidFill>
              </a:rPr>
              <a:t> 2010: Cash tender offer for $600 million of 9.75% senior secured noted (due 2014), and 10.25% senior secured (due 2016). Text </a:t>
            </a:r>
          </a:p>
          <a:p>
            <a:pPr fontAlgn="auto">
              <a:spcAft>
                <a:spcPts val="0"/>
              </a:spcAft>
              <a:defRPr/>
            </a:pPr>
            <a:endParaRPr lang="en-US" dirty="0" smtClean="0">
              <a:solidFill>
                <a:schemeClr val="tx1">
                  <a:lumMod val="50000"/>
                  <a:lumOff val="50000"/>
                </a:schemeClr>
              </a:solidFill>
            </a:endParaRPr>
          </a:p>
          <a:p>
            <a:pPr fontAlgn="auto">
              <a:spcAft>
                <a:spcPts val="0"/>
              </a:spcAft>
              <a:defRPr/>
            </a:pPr>
            <a:r>
              <a:rPr lang="en-US" dirty="0" smtClean="0">
                <a:solidFill>
                  <a:schemeClr val="tx1">
                    <a:lumMod val="50000"/>
                    <a:lumOff val="50000"/>
                  </a:schemeClr>
                </a:solidFill>
              </a:rPr>
              <a:t>Aug 3</a:t>
            </a:r>
            <a:r>
              <a:rPr lang="en-US" baseline="30000" dirty="0" smtClean="0">
                <a:solidFill>
                  <a:schemeClr val="tx1">
                    <a:lumMod val="50000"/>
                    <a:lumOff val="50000"/>
                  </a:schemeClr>
                </a:solidFill>
              </a:rPr>
              <a:t>rd</a:t>
            </a:r>
            <a:r>
              <a:rPr lang="en-US" dirty="0" smtClean="0">
                <a:solidFill>
                  <a:schemeClr val="tx1">
                    <a:lumMod val="50000"/>
                    <a:lumOff val="50000"/>
                  </a:schemeClr>
                </a:solidFill>
              </a:rPr>
              <a:t>  2010: Announces issue of $300 million worth of 3.85% notes (due 2017), and $450 million of 6.00% notes (due 2040). </a:t>
            </a:r>
          </a:p>
          <a:p>
            <a:pPr fontAlgn="auto">
              <a:spcAft>
                <a:spcPts val="0"/>
              </a:spcAft>
              <a:defRPr/>
            </a:pPr>
            <a:endParaRPr lang="en-US" dirty="0" smtClean="0">
              <a:solidFill>
                <a:schemeClr val="tx1">
                  <a:lumMod val="50000"/>
                  <a:lumOff val="50000"/>
                </a:schemeClr>
              </a:solidFill>
            </a:endParaRPr>
          </a:p>
          <a:p>
            <a:pPr fontAlgn="auto">
              <a:spcAft>
                <a:spcPts val="0"/>
              </a:spcAft>
              <a:defRPr/>
            </a:pPr>
            <a:r>
              <a:rPr lang="en-US" dirty="0" smtClean="0">
                <a:solidFill>
                  <a:schemeClr val="tx1">
                    <a:lumMod val="50000"/>
                    <a:lumOff val="50000"/>
                  </a:schemeClr>
                </a:solidFill>
              </a:rPr>
              <a:t>Sep 8</a:t>
            </a:r>
            <a:r>
              <a:rPr lang="en-US" baseline="30000" dirty="0" smtClean="0">
                <a:solidFill>
                  <a:schemeClr val="tx1">
                    <a:lumMod val="50000"/>
                    <a:lumOff val="50000"/>
                  </a:schemeClr>
                </a:solidFill>
              </a:rPr>
              <a:t>th</a:t>
            </a:r>
            <a:r>
              <a:rPr lang="en-US" dirty="0" smtClean="0">
                <a:solidFill>
                  <a:schemeClr val="tx1">
                    <a:lumMod val="50000"/>
                    <a:lumOff val="50000"/>
                  </a:schemeClr>
                </a:solidFill>
              </a:rPr>
              <a:t> 2010: Cash tender offer to purchase $1 billion of 10.750% secured notes (due 2019). </a:t>
            </a:r>
          </a:p>
          <a:p>
            <a:pPr lvl="1" fontAlgn="auto">
              <a:spcAft>
                <a:spcPts val="0"/>
              </a:spcAft>
              <a:buFont typeface="Courier New" pitchFamily="49" charset="0"/>
              <a:buNone/>
              <a:defRPr/>
            </a:pPr>
            <a:endParaRPr lang="en-US" dirty="0" smtClean="0">
              <a:solidFill>
                <a:schemeClr val="tx1">
                  <a:lumMod val="50000"/>
                  <a:lumOff val="50000"/>
                </a:schemeClr>
              </a:solidFill>
            </a:endParaRPr>
          </a:p>
          <a:p>
            <a:pPr lvl="1" fontAlgn="auto">
              <a:spcAft>
                <a:spcPts val="0"/>
              </a:spcAft>
              <a:buFont typeface="Courier New" pitchFamily="49" charset="0"/>
              <a:buNone/>
              <a:defRPr/>
            </a:pPr>
            <a:endParaRPr lang="en-US" dirty="0">
              <a:solidFill>
                <a:schemeClr val="tx1">
                  <a:lumMod val="50000"/>
                  <a:lumOff val="50000"/>
                </a:schemeClr>
              </a:solidFil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smtClean="0"/>
              <a:t>Recent Transactions Cont’d</a:t>
            </a:r>
            <a:endParaRPr lang="en-US" dirty="0"/>
          </a:p>
        </p:txBody>
      </p:sp>
      <p:sp>
        <p:nvSpPr>
          <p:cNvPr id="3" name="Content Placeholder 2"/>
          <p:cNvSpPr>
            <a:spLocks noGrp="1"/>
          </p:cNvSpPr>
          <p:nvPr>
            <p:ph idx="1"/>
          </p:nvPr>
        </p:nvSpPr>
        <p:spPr/>
        <p:txBody>
          <a:bodyPr rtlCol="0">
            <a:normAutofit fontScale="85000" lnSpcReduction="20000"/>
          </a:bodyPr>
          <a:lstStyle/>
          <a:p>
            <a:pPr fontAlgn="auto">
              <a:spcAft>
                <a:spcPts val="0"/>
              </a:spcAft>
              <a:defRPr/>
            </a:pPr>
            <a:r>
              <a:rPr lang="en-US" dirty="0" smtClean="0">
                <a:solidFill>
                  <a:schemeClr val="tx1">
                    <a:lumMod val="50000"/>
                    <a:lumOff val="50000"/>
                  </a:schemeClr>
                </a:solidFill>
              </a:rPr>
              <a:t>Sept 8</a:t>
            </a:r>
            <a:r>
              <a:rPr lang="en-US" baseline="30000" dirty="0" smtClean="0">
                <a:solidFill>
                  <a:schemeClr val="tx1">
                    <a:lumMod val="50000"/>
                    <a:lumOff val="50000"/>
                  </a:schemeClr>
                </a:solidFill>
              </a:rPr>
              <a:t>th</a:t>
            </a:r>
            <a:r>
              <a:rPr lang="en-US" dirty="0" smtClean="0">
                <a:solidFill>
                  <a:schemeClr val="tx1">
                    <a:lumMod val="50000"/>
                    <a:lumOff val="50000"/>
                  </a:schemeClr>
                </a:solidFill>
              </a:rPr>
              <a:t> 2010: Announce issue of $500 million of 4.500% notes (due 2021), and $200 million of 6.00% notes (due 2040). </a:t>
            </a:r>
          </a:p>
          <a:p>
            <a:pPr fontAlgn="auto">
              <a:spcAft>
                <a:spcPts val="0"/>
              </a:spcAft>
              <a:defRPr/>
            </a:pPr>
            <a:endParaRPr lang="en-US" dirty="0" smtClean="0">
              <a:solidFill>
                <a:schemeClr val="tx1">
                  <a:lumMod val="50000"/>
                  <a:lumOff val="50000"/>
                </a:schemeClr>
              </a:solidFill>
            </a:endParaRPr>
          </a:p>
          <a:p>
            <a:pPr fontAlgn="auto">
              <a:spcAft>
                <a:spcPts val="0"/>
              </a:spcAft>
              <a:defRPr/>
            </a:pPr>
            <a:r>
              <a:rPr lang="en-US" dirty="0" smtClean="0">
                <a:solidFill>
                  <a:schemeClr val="tx1">
                    <a:lumMod val="50000"/>
                    <a:lumOff val="50000"/>
                  </a:schemeClr>
                </a:solidFill>
              </a:rPr>
              <a:t>Oct 6</a:t>
            </a:r>
            <a:r>
              <a:rPr lang="en-US" baseline="30000" dirty="0" smtClean="0">
                <a:solidFill>
                  <a:schemeClr val="tx1">
                    <a:lumMod val="50000"/>
                    <a:lumOff val="50000"/>
                  </a:schemeClr>
                </a:solidFill>
              </a:rPr>
              <a:t>th</a:t>
            </a:r>
            <a:r>
              <a:rPr lang="en-US" dirty="0" smtClean="0">
                <a:solidFill>
                  <a:schemeClr val="tx1">
                    <a:lumMod val="50000"/>
                    <a:lumOff val="50000"/>
                  </a:schemeClr>
                </a:solidFill>
              </a:rPr>
              <a:t> 2010: </a:t>
            </a:r>
            <a:r>
              <a:rPr lang="en-US" dirty="0" err="1" smtClean="0">
                <a:solidFill>
                  <a:schemeClr val="tx1">
                    <a:lumMod val="50000"/>
                    <a:lumOff val="50000"/>
                  </a:schemeClr>
                </a:solidFill>
              </a:rPr>
              <a:t>Teck</a:t>
            </a:r>
            <a:r>
              <a:rPr lang="en-US" dirty="0" smtClean="0">
                <a:solidFill>
                  <a:schemeClr val="tx1">
                    <a:lumMod val="50000"/>
                    <a:lumOff val="50000"/>
                  </a:schemeClr>
                </a:solidFill>
              </a:rPr>
              <a:t> and CP enter 10 year agreement to transport steelmaking coal from five southeast BC mines to a Vancouver port. </a:t>
            </a:r>
          </a:p>
          <a:p>
            <a:pPr fontAlgn="auto">
              <a:spcAft>
                <a:spcPts val="0"/>
              </a:spcAft>
              <a:defRPr/>
            </a:pPr>
            <a:endParaRPr lang="en-US" dirty="0" smtClean="0">
              <a:solidFill>
                <a:schemeClr val="tx1">
                  <a:lumMod val="50000"/>
                  <a:lumOff val="50000"/>
                </a:schemeClr>
              </a:solidFill>
            </a:endParaRPr>
          </a:p>
          <a:p>
            <a:pPr fontAlgn="auto">
              <a:spcAft>
                <a:spcPts val="0"/>
              </a:spcAft>
              <a:defRPr/>
            </a:pPr>
            <a:r>
              <a:rPr lang="en-US" dirty="0" smtClean="0">
                <a:solidFill>
                  <a:schemeClr val="tx1">
                    <a:lumMod val="50000"/>
                    <a:lumOff val="50000"/>
                  </a:schemeClr>
                </a:solidFill>
              </a:rPr>
              <a:t>Nov 17</a:t>
            </a:r>
            <a:r>
              <a:rPr lang="en-US" baseline="30000" dirty="0" smtClean="0">
                <a:solidFill>
                  <a:schemeClr val="tx1">
                    <a:lumMod val="50000"/>
                    <a:lumOff val="50000"/>
                  </a:schemeClr>
                </a:solidFill>
              </a:rPr>
              <a:t>th</a:t>
            </a:r>
            <a:r>
              <a:rPr lang="en-US" dirty="0" smtClean="0">
                <a:solidFill>
                  <a:schemeClr val="tx1">
                    <a:lumMod val="50000"/>
                    <a:lumOff val="50000"/>
                  </a:schemeClr>
                </a:solidFill>
              </a:rPr>
              <a:t> 2010: Announce a 50% in the annual dividend rate. </a:t>
            </a:r>
          </a:p>
          <a:p>
            <a:pPr fontAlgn="auto">
              <a:spcAft>
                <a:spcPts val="0"/>
              </a:spcAft>
              <a:defRPr/>
            </a:pPr>
            <a:endParaRPr lang="en-US" dirty="0" smtClean="0">
              <a:solidFill>
                <a:schemeClr val="tx1">
                  <a:lumMod val="50000"/>
                  <a:lumOff val="50000"/>
                </a:schemeClr>
              </a:solidFill>
            </a:endParaRPr>
          </a:p>
          <a:p>
            <a:pPr fontAlgn="auto">
              <a:spcAft>
                <a:spcPts val="0"/>
              </a:spcAft>
              <a:defRPr/>
            </a:pPr>
            <a:r>
              <a:rPr lang="en-US" dirty="0" smtClean="0">
                <a:solidFill>
                  <a:schemeClr val="tx1">
                    <a:lumMod val="50000"/>
                    <a:lumOff val="50000"/>
                  </a:schemeClr>
                </a:solidFill>
              </a:rPr>
              <a:t>Feb 24</a:t>
            </a:r>
            <a:r>
              <a:rPr lang="en-US" baseline="30000" dirty="0" smtClean="0">
                <a:solidFill>
                  <a:schemeClr val="tx1">
                    <a:lumMod val="50000"/>
                    <a:lumOff val="50000"/>
                  </a:schemeClr>
                </a:solidFill>
              </a:rPr>
              <a:t>th</a:t>
            </a:r>
            <a:r>
              <a:rPr lang="en-US" dirty="0" smtClean="0">
                <a:solidFill>
                  <a:schemeClr val="tx1">
                    <a:lumMod val="50000"/>
                    <a:lumOff val="50000"/>
                  </a:schemeClr>
                </a:solidFill>
              </a:rPr>
              <a:t> 2011: Announce odd lot selling program, enabling Class A Common Shares and Class B Subordinate Voting Shares to sell without brokerage costs.</a:t>
            </a:r>
          </a:p>
          <a:p>
            <a:pPr fontAlgn="auto">
              <a:spcAft>
                <a:spcPts val="0"/>
              </a:spcAft>
              <a:defRPr/>
            </a:pPr>
            <a:endParaRPr lang="en-US" dirty="0" smtClean="0">
              <a:solidFill>
                <a:schemeClr val="tx1">
                  <a:lumMod val="50000"/>
                  <a:lumOff val="50000"/>
                </a:schemeClr>
              </a:solidFill>
            </a:endParaRPr>
          </a:p>
          <a:p>
            <a:pPr fontAlgn="auto">
              <a:spcAft>
                <a:spcPts val="0"/>
              </a:spcAft>
              <a:defRPr/>
            </a:pPr>
            <a:r>
              <a:rPr lang="en-US" dirty="0" smtClean="0">
                <a:solidFill>
                  <a:schemeClr val="tx1">
                    <a:lumMod val="50000"/>
                    <a:lumOff val="50000"/>
                  </a:schemeClr>
                </a:solidFill>
              </a:rPr>
              <a:t>Mar 4</a:t>
            </a:r>
            <a:r>
              <a:rPr lang="en-US" baseline="30000" dirty="0" smtClean="0">
                <a:solidFill>
                  <a:schemeClr val="tx1">
                    <a:lumMod val="50000"/>
                    <a:lumOff val="50000"/>
                  </a:schemeClr>
                </a:solidFill>
              </a:rPr>
              <a:t>th</a:t>
            </a:r>
            <a:r>
              <a:rPr lang="en-US" dirty="0" smtClean="0">
                <a:solidFill>
                  <a:schemeClr val="tx1">
                    <a:lumMod val="50000"/>
                    <a:lumOff val="50000"/>
                  </a:schemeClr>
                </a:solidFill>
              </a:rPr>
              <a:t> 2010: </a:t>
            </a:r>
            <a:r>
              <a:rPr lang="en-US" dirty="0" err="1" smtClean="0">
                <a:solidFill>
                  <a:schemeClr val="tx1">
                    <a:lumMod val="50000"/>
                    <a:lumOff val="50000"/>
                  </a:schemeClr>
                </a:solidFill>
              </a:rPr>
              <a:t>Teck</a:t>
            </a:r>
            <a:r>
              <a:rPr lang="en-US" dirty="0" smtClean="0">
                <a:solidFill>
                  <a:schemeClr val="tx1">
                    <a:lumMod val="50000"/>
                    <a:lumOff val="50000"/>
                  </a:schemeClr>
                </a:solidFill>
              </a:rPr>
              <a:t> enters agreement with </a:t>
            </a:r>
            <a:r>
              <a:rPr lang="en-US" dirty="0" err="1" smtClean="0">
                <a:solidFill>
                  <a:schemeClr val="tx1">
                    <a:lumMod val="50000"/>
                    <a:lumOff val="50000"/>
                  </a:schemeClr>
                </a:solidFill>
              </a:rPr>
              <a:t>Westshore</a:t>
            </a:r>
            <a:r>
              <a:rPr lang="en-US" dirty="0" smtClean="0">
                <a:solidFill>
                  <a:schemeClr val="tx1">
                    <a:lumMod val="50000"/>
                    <a:lumOff val="50000"/>
                  </a:schemeClr>
                </a:solidFill>
              </a:rPr>
              <a:t> to ship steelmaking coal from BC and Alberta mines from 2012 to 2016. </a:t>
            </a:r>
            <a:endParaRPr lang="en-US" dirty="0">
              <a:solidFill>
                <a:schemeClr val="tx1">
                  <a:lumMod val="50000"/>
                  <a:lumOff val="50000"/>
                </a:schemeClr>
              </a:solidFill>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smtClean="0"/>
              <a:t>Change in Debt </a:t>
            </a:r>
            <a:endParaRPr lang="en-US" dirty="0"/>
          </a:p>
        </p:txBody>
      </p:sp>
      <p:pic>
        <p:nvPicPr>
          <p:cNvPr id="104451" name="Picture 2"/>
          <p:cNvPicPr>
            <a:picLocks noGrp="1" noChangeAspect="1" noChangeArrowheads="1"/>
          </p:cNvPicPr>
          <p:nvPr>
            <p:ph idx="1"/>
          </p:nvPr>
        </p:nvPicPr>
        <p:blipFill>
          <a:blip r:embed="rId3" cstate="print"/>
          <a:srcRect/>
          <a:stretch>
            <a:fillRect/>
          </a:stretch>
        </p:blipFill>
        <p:spPr>
          <a:xfrm>
            <a:off x="457200" y="2125663"/>
            <a:ext cx="8229600" cy="3475037"/>
          </a:xfrm>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GoldCorp</Template>
  <TotalTime>258</TotalTime>
  <Words>6027</Words>
  <Application>Microsoft Office PowerPoint</Application>
  <PresentationFormat>On-screen Show (4:3)</PresentationFormat>
  <Paragraphs>1721</Paragraphs>
  <Slides>186</Slides>
  <Notes>186</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186</vt:i4>
      </vt:variant>
    </vt:vector>
  </HeadingPairs>
  <TitlesOfParts>
    <vt:vector size="201" baseType="lpstr">
      <vt:lpstr>Arial</vt:lpstr>
      <vt:lpstr>Palatino Linotype</vt:lpstr>
      <vt:lpstr>Century Gothic</vt:lpstr>
      <vt:lpstr>Courier New</vt:lpstr>
      <vt:lpstr>Calibri</vt:lpstr>
      <vt:lpstr>맑은 고딕</vt:lpstr>
      <vt:lpstr>HGS明朝E</vt:lpstr>
      <vt:lpstr>Times New Roman</vt:lpstr>
      <vt:lpstr>Verdana</vt:lpstr>
      <vt:lpstr>HY중고딕</vt:lpstr>
      <vt:lpstr>Gulim</vt:lpstr>
      <vt:lpstr>PMingLiU</vt:lpstr>
      <vt:lpstr>Wingdings</vt:lpstr>
      <vt:lpstr>Corbel</vt:lpstr>
      <vt:lpstr>Executive</vt:lpstr>
      <vt:lpstr>Canadian Minerals and Mining</vt:lpstr>
      <vt:lpstr>AGENDA</vt:lpstr>
      <vt:lpstr>Companies</vt:lpstr>
      <vt:lpstr>Slide 4</vt:lpstr>
      <vt:lpstr>Slide 5</vt:lpstr>
      <vt:lpstr>Slide 6</vt:lpstr>
      <vt:lpstr>Terms</vt:lpstr>
      <vt:lpstr>Slide 8</vt:lpstr>
      <vt:lpstr>Slide 9</vt:lpstr>
      <vt:lpstr>Slide 10</vt:lpstr>
      <vt:lpstr>Slide 11</vt:lpstr>
      <vt:lpstr>Slide 12</vt:lpstr>
      <vt:lpstr>Industry Overview</vt:lpstr>
      <vt:lpstr>Cumulative financing of mining operations world-wide (4 yrs)</vt:lpstr>
      <vt:lpstr>Slide 15</vt:lpstr>
      <vt:lpstr>Slide 16</vt:lpstr>
      <vt:lpstr>Slide 17</vt:lpstr>
      <vt:lpstr>Slide 18</vt:lpstr>
      <vt:lpstr>Slide 19</vt:lpstr>
      <vt:lpstr>Slide 20</vt:lpstr>
      <vt:lpstr>Capitol Expenditures Comparative</vt:lpstr>
      <vt:lpstr>Slide 22</vt:lpstr>
      <vt:lpstr>Consolidation Trend</vt:lpstr>
      <vt:lpstr>Slide 24</vt:lpstr>
      <vt:lpstr>Copper</vt:lpstr>
      <vt:lpstr>Slide 26</vt:lpstr>
      <vt:lpstr>Mountain Top Removal</vt:lpstr>
      <vt:lpstr>Copper Facts</vt:lpstr>
      <vt:lpstr>Copper Uses</vt:lpstr>
      <vt:lpstr>Natural Copper Price Caps</vt:lpstr>
      <vt:lpstr>Copper Substitution</vt:lpstr>
      <vt:lpstr>Copper VS Aluminum</vt:lpstr>
      <vt:lpstr>Slide 33</vt:lpstr>
      <vt:lpstr>Copper Substitution</vt:lpstr>
      <vt:lpstr>COAL</vt:lpstr>
      <vt:lpstr>Coal Grades </vt:lpstr>
      <vt:lpstr>Slide 37</vt:lpstr>
      <vt:lpstr>Coal Facts</vt:lpstr>
      <vt:lpstr>Coal Uses</vt:lpstr>
      <vt:lpstr>Typical Coal Mine</vt:lpstr>
      <vt:lpstr>Technology Advancements In Underground mining</vt:lpstr>
      <vt:lpstr>Slide 42</vt:lpstr>
      <vt:lpstr>Auger Machine and Resulting Holes</vt:lpstr>
      <vt:lpstr>ZINC</vt:lpstr>
      <vt:lpstr>Zinc Facts</vt:lpstr>
      <vt:lpstr>Zinc Deposits</vt:lpstr>
      <vt:lpstr>Zinc Uses</vt:lpstr>
      <vt:lpstr>Slide 48</vt:lpstr>
      <vt:lpstr>Uranium</vt:lpstr>
      <vt:lpstr>Uranium Facts</vt:lpstr>
      <vt:lpstr>In-situ leaching- solution mining</vt:lpstr>
      <vt:lpstr>Uranium Enrichment Facilities</vt:lpstr>
      <vt:lpstr>Uses Of Uranium = Nuclear Power Production</vt:lpstr>
      <vt:lpstr>Slide 54</vt:lpstr>
      <vt:lpstr>Slide 55</vt:lpstr>
      <vt:lpstr>Average Uranium Price</vt:lpstr>
      <vt:lpstr>Gold</vt:lpstr>
      <vt:lpstr>Gold Facts</vt:lpstr>
      <vt:lpstr>Gold Uses</vt:lpstr>
      <vt:lpstr>Gold price has been increasing dramatically</vt:lpstr>
      <vt:lpstr>World Gold Production</vt:lpstr>
      <vt:lpstr>World Gold Output</vt:lpstr>
      <vt:lpstr>Teck Resources Ltd</vt:lpstr>
      <vt:lpstr>Stock Summary</vt:lpstr>
      <vt:lpstr>1 Year Price Movement</vt:lpstr>
      <vt:lpstr>1 year vs. S&amp;P/TSX Composite</vt:lpstr>
      <vt:lpstr>1 Year vs. TTMN-1</vt:lpstr>
      <vt:lpstr>1 Year Technical Analysis</vt:lpstr>
      <vt:lpstr>5 Year Price Movement</vt:lpstr>
      <vt:lpstr>5 year vs. S&amp;P/TSX Composite</vt:lpstr>
      <vt:lpstr>5 Year vs. TTMN-1</vt:lpstr>
      <vt:lpstr>5 Year Technical Analysis</vt:lpstr>
      <vt:lpstr>Teck Snapshot</vt:lpstr>
      <vt:lpstr>Company History</vt:lpstr>
      <vt:lpstr>Company History </vt:lpstr>
      <vt:lpstr>Operations</vt:lpstr>
      <vt:lpstr>Operations and Interests</vt:lpstr>
      <vt:lpstr>Operations and Interests </vt:lpstr>
      <vt:lpstr>Operations and Interests Cont’d</vt:lpstr>
      <vt:lpstr>Metallurgical Coal </vt:lpstr>
      <vt:lpstr>Metallurgical Coal</vt:lpstr>
      <vt:lpstr>Metallurgical Coal Operations </vt:lpstr>
      <vt:lpstr>Metallurgical Coal Operation Cont’d</vt:lpstr>
      <vt:lpstr>Metallurgical Coal Operations Cont’d</vt:lpstr>
      <vt:lpstr>Copper</vt:lpstr>
      <vt:lpstr>Copper </vt:lpstr>
      <vt:lpstr>Copper Operations</vt:lpstr>
      <vt:lpstr>Copper Operations Cont’d </vt:lpstr>
      <vt:lpstr>Copper Operations Cont’d </vt:lpstr>
      <vt:lpstr>Copper Operations Cont’d</vt:lpstr>
      <vt:lpstr>Zinc</vt:lpstr>
      <vt:lpstr>Zinc</vt:lpstr>
      <vt:lpstr>Zinc Operations </vt:lpstr>
      <vt:lpstr>Energy</vt:lpstr>
      <vt:lpstr>Energy</vt:lpstr>
      <vt:lpstr>Energy Operations</vt:lpstr>
      <vt:lpstr>Recent Transactions </vt:lpstr>
      <vt:lpstr>Recent Transactions Cont’d</vt:lpstr>
      <vt:lpstr>Change in Debt </vt:lpstr>
      <vt:lpstr>Operations </vt:lpstr>
      <vt:lpstr>Management </vt:lpstr>
      <vt:lpstr>Norman B. Keevil  </vt:lpstr>
      <vt:lpstr>Donald R. Lindsay</vt:lpstr>
      <vt:lpstr>Financial Analysis</vt:lpstr>
      <vt:lpstr>2010 Q4 Balance Sheet</vt:lpstr>
      <vt:lpstr>Annual Balance Sheet</vt:lpstr>
      <vt:lpstr>2010 Q4 Income Statement</vt:lpstr>
      <vt:lpstr>Annual Income Statement </vt:lpstr>
      <vt:lpstr>2010 Q4 Cash Flow Statement </vt:lpstr>
      <vt:lpstr>Annual Cash Flow Statement </vt:lpstr>
      <vt:lpstr>Recommendation </vt:lpstr>
      <vt:lpstr>GOLDCORP</vt:lpstr>
      <vt:lpstr>Stock Analysis</vt:lpstr>
      <vt:lpstr>Stock Profile</vt:lpstr>
      <vt:lpstr>1 Year Stock Price</vt:lpstr>
      <vt:lpstr>1 Year vs. S&amp;P/TSX Composite</vt:lpstr>
      <vt:lpstr>1 Year vs. S&amp;P/TSX Metals &amp; Mining Index</vt:lpstr>
      <vt:lpstr>1 Year Moving Average Technical Analysis</vt:lpstr>
      <vt:lpstr>1 Year vs. Gold</vt:lpstr>
      <vt:lpstr>5 Year Stock Price</vt:lpstr>
      <vt:lpstr>5 Year vs. S&amp;P/TSX Composite</vt:lpstr>
      <vt:lpstr>5 Year vs. S&amp;P/TSX Metals &amp; Mining Index</vt:lpstr>
      <vt:lpstr>5 Year Moving Average Technical Analysis</vt:lpstr>
      <vt:lpstr>5 Year vs. Gold</vt:lpstr>
      <vt:lpstr>Return Over 10-year Period</vt:lpstr>
      <vt:lpstr>“The Story”</vt:lpstr>
      <vt:lpstr>Overview</vt:lpstr>
      <vt:lpstr>History</vt:lpstr>
      <vt:lpstr>Recent Acquisition History</vt:lpstr>
      <vt:lpstr>Firm Strategy</vt:lpstr>
      <vt:lpstr>Operations &amp; Projects</vt:lpstr>
      <vt:lpstr>Revenue Composition &amp; Production</vt:lpstr>
      <vt:lpstr>General Cost Structure and Margins</vt:lpstr>
      <vt:lpstr>Reserves</vt:lpstr>
      <vt:lpstr>Red Lake Operation</vt:lpstr>
      <vt:lpstr>Pueblo Viejo</vt:lpstr>
      <vt:lpstr>Management</vt:lpstr>
      <vt:lpstr>Management</vt:lpstr>
      <vt:lpstr>Analysis of Financial Statements</vt:lpstr>
      <vt:lpstr>Balance Sheet</vt:lpstr>
      <vt:lpstr>Balance Sheet</vt:lpstr>
      <vt:lpstr>Income Statement</vt:lpstr>
      <vt:lpstr>Income Statement</vt:lpstr>
      <vt:lpstr>Cash Flow Statement</vt:lpstr>
      <vt:lpstr>Forecasting Relevant Payoffs</vt:lpstr>
      <vt:lpstr>Highlights</vt:lpstr>
      <vt:lpstr>  Recommendation  BUY</vt:lpstr>
      <vt:lpstr>Cameco</vt:lpstr>
      <vt:lpstr>Market Profile</vt:lpstr>
      <vt:lpstr>Agenda</vt:lpstr>
      <vt:lpstr>Chart Analysis</vt:lpstr>
      <vt:lpstr>1 Year return</vt:lpstr>
      <vt:lpstr>1 Year vs TSX</vt:lpstr>
      <vt:lpstr>5 Year vs TSX</vt:lpstr>
      <vt:lpstr>5 Year vs TTMN</vt:lpstr>
      <vt:lpstr>5 Year vs Spot Price of Uranium</vt:lpstr>
      <vt:lpstr>50 and 200</vt:lpstr>
      <vt:lpstr>50 and 100</vt:lpstr>
      <vt:lpstr>10 and 20</vt:lpstr>
      <vt:lpstr>History</vt:lpstr>
      <vt:lpstr>History (continued)</vt:lpstr>
      <vt:lpstr>Overview</vt:lpstr>
      <vt:lpstr>Overview</vt:lpstr>
      <vt:lpstr>Global Presence</vt:lpstr>
      <vt:lpstr>Acquisitions and dispositions</vt:lpstr>
      <vt:lpstr>2009 Source of Revenue</vt:lpstr>
      <vt:lpstr>Contract Structure</vt:lpstr>
      <vt:lpstr>Current Issues</vt:lpstr>
      <vt:lpstr>Outlook</vt:lpstr>
      <vt:lpstr>Current Issues (continued)</vt:lpstr>
      <vt:lpstr>Current Issues (continued)</vt:lpstr>
      <vt:lpstr>Management</vt:lpstr>
      <vt:lpstr>Gerald Grandey, CEO</vt:lpstr>
      <vt:lpstr>Slide 174</vt:lpstr>
      <vt:lpstr>O. Kim Goheen, Senior Vice-President and CFO</vt:lpstr>
      <vt:lpstr>Financial Analysis</vt:lpstr>
      <vt:lpstr>2010 Annual Balance Sheet</vt:lpstr>
      <vt:lpstr>2010 Annual Income Statement</vt:lpstr>
      <vt:lpstr>2010 Quarterly Income Statement</vt:lpstr>
      <vt:lpstr>2010 Annual Statement of Cash Flows</vt:lpstr>
      <vt:lpstr>2010 Quarterly Statement of Cash Flows</vt:lpstr>
      <vt:lpstr>Another Issue…</vt:lpstr>
      <vt:lpstr>Fallout from Fukushima</vt:lpstr>
      <vt:lpstr>Previous Problems with Nuclear Power</vt:lpstr>
      <vt:lpstr>Room for Growth</vt:lpstr>
      <vt:lpstr>Recommendation: BUY!</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Canadian Minerals and Materials</dc:title>
  <dc:creator>Bryan</dc:creator>
  <cp:lastModifiedBy>dad2</cp:lastModifiedBy>
  <cp:revision>6</cp:revision>
  <dcterms:created xsi:type="dcterms:W3CDTF">2011-03-30T20:30:33Z</dcterms:created>
  <dcterms:modified xsi:type="dcterms:W3CDTF">2011-03-31T15:35:24Z</dcterms:modified>
</cp:coreProperties>
</file>