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Lst>
  <p:notesMasterIdLst>
    <p:notesMasterId r:id="rId18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78C639-7EE8-4456-A41B-240813131EBF}">
  <a:tblStyle styleId="{C078C639-7EE8-4456-A41B-240813131EBF}" styleName="Table_0"/>
  <a:tblStyle styleId="{F88A230E-D350-42CA-BC89-895EB20EBABF}"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CECE7"/>
          </a:solidFill>
        </a:fill>
      </a:tcStyle>
    </a:wholeTbl>
    <a:band1H>
      <a:tcStyle>
        <a:tcBdr/>
        <a:fill>
          <a:solidFill>
            <a:srgbClr val="F8D6CC"/>
          </a:solidFill>
        </a:fill>
      </a:tcStyle>
    </a:band1H>
    <a:band1V>
      <a:tcStyle>
        <a:tcBdr/>
        <a:fill>
          <a:solidFill>
            <a:srgbClr val="F8D6CC"/>
          </a:solidFill>
        </a:fill>
      </a:tcStyle>
    </a:band1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2"/>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2"/>
          </a:solidFill>
        </a:fill>
      </a:tcStyle>
    </a:firstRow>
  </a:tblStyle>
  <a:tblStyle styleId="{337D7531-34CF-406B-A052-F674BCF05C8D}"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F9EC8771-20E2-467C-832B-D3F85D90F426}" styleName="Table_3">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0AFCF894-F2EC-49AE-988B-1F27FF8CEEC1}" styleName="Table_4">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EF3"/>
          </a:solidFill>
        </a:fill>
      </a:tcStyle>
    </a:wholeTbl>
    <a:band1H>
      <a:tcStyle>
        <a:tcBdr/>
        <a:fill>
          <a:solidFill>
            <a:srgbClr val="CCDCE6"/>
          </a:solidFill>
        </a:fill>
      </a:tcStyle>
    </a:band1H>
    <a:band1V>
      <a:tcStyle>
        <a:tcBdr/>
        <a:fill>
          <a:solidFill>
            <a:srgbClr val="CCDCE6"/>
          </a:solidFill>
        </a:fill>
      </a:tcStyle>
    </a:band1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en.wikipedia.org/wiki/Oil_sands" TargetMode="External"/><Relationship Id="rId2" Type="http://schemas.openxmlformats.org/officeDocument/2006/relationships/slide" Target="../slides/slide155.xml"/><Relationship Id="rId1" Type="http://schemas.openxmlformats.org/officeDocument/2006/relationships/notesMaster" Target="../notesMasters/notesMaster1.xml"/><Relationship Id="rId4" Type="http://schemas.openxmlformats.org/officeDocument/2006/relationships/hyperlink" Target="https://en.wikipedia.org/wiki/Athabasca_Oil_Sands" TargetMode="Externa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en.wikipedia.org/wiki/Fort_McMurray" TargetMode="External"/><Relationship Id="rId2" Type="http://schemas.openxmlformats.org/officeDocument/2006/relationships/slide" Target="../slides/slide157.xml"/><Relationship Id="rId1" Type="http://schemas.openxmlformats.org/officeDocument/2006/relationships/notesMaster" Target="../notesMasters/notesMaster1.xml"/><Relationship Id="rId4" Type="http://schemas.openxmlformats.org/officeDocument/2006/relationships/hyperlink" Target="https://en.wikipedia.org/wiki/Athabasca_Oil_Sands" TargetMode="Externa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3" name="Shape 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0" name="Shape 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0" name="Shape 89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6" name="Shape 89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97" name="Shape 89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9" name="Shape 90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6" name="Shape 91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2" name="Shape 92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914400" lvl="1" indent="-228600" rtl="0">
              <a:lnSpc>
                <a:spcPct val="115000"/>
              </a:lnSpc>
              <a:spcBef>
                <a:spcPts val="0"/>
              </a:spcBef>
              <a:spcAft>
                <a:spcPts val="1600"/>
              </a:spcAft>
              <a:buClr>
                <a:schemeClr val="dk1"/>
              </a:buClr>
              <a:buFont typeface="Calibri"/>
            </a:pPr>
            <a:r>
              <a:rPr lang="en-US" sz="1400">
                <a:solidFill>
                  <a:schemeClr val="dk1"/>
                </a:solidFill>
                <a:highlight>
                  <a:srgbClr val="FFFFFF"/>
                </a:highlight>
                <a:latin typeface="Calibri"/>
                <a:ea typeface="Calibri"/>
                <a:cs typeface="Calibri"/>
                <a:sym typeface="Calibri"/>
              </a:rPr>
              <a:t>Interest in Syncrude increased 12% : Purchased 5% interest from Murphy and acquisition of COS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8" name="Shape 92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Shape 9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5" name="Shape 93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Shape 9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5" name="Shape 94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1" name="Shape 95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952" name="Shape 952"/>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7" name="Shape 2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0" name="Shape 96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Shape 9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2" name="Shape 97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9" name="Shape 97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US"/>
              <a:t> Production in Libya remained shut in through the majority of 2016 due to political unrest, with the timing of a return to facility is currently being expanded to blend normal operations remaining uncertain. </a:t>
            </a:r>
          </a:p>
          <a:p>
            <a:pPr lvl="0" rtl="0">
              <a:spcBef>
                <a:spcPts val="0"/>
              </a:spcBef>
              <a:buNone/>
            </a:pPr>
            <a:endParaRPr/>
          </a:p>
          <a:p>
            <a:pPr lvl="0" rtl="0">
              <a:spcBef>
                <a:spcPts val="0"/>
              </a:spcBef>
              <a:buNone/>
            </a:pPr>
            <a:r>
              <a:rPr lang="en-US"/>
              <a:t>Suncor’s operations in Syria were suspended indefinitely in 2011, due to political unrest in the country</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5" name="Shape 98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US"/>
              <a:t>Purchased more wells for Hibernia oil field</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Shape 9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3" name="Shape 99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Shape 9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9" name="Shape 99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5" name="Shape 100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1" name="Shape 101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Shape 10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7" name="Shape 101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6" name="Shape 3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Shape 10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3" name="Shape 102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9" name="Shape 102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Shape 10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6" name="Shape 103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3" name="Shape 104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Shape 10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0" name="Shape 105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Shape 10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7" name="Shape 105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4" name="Shape 106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1" name="Shape 107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Shape 10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8" name="Shape 107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Shape 10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5" name="Shape 108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2" name="Shape 3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2" name="Shape 109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9" name="Shape 109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5" name="Shape 110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Shape 1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1" name="Shape 111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Shape 11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7" name="Shape 111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18" name="Shape 111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Shape 1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4" name="Shape 1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25" name="Shape 112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Shape 11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0" name="Shape 11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31" name="Shape 113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7" name="Shape 11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38" name="Shape 113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Shape 11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4" name="Shape 11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45" name="Shape 114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Shape 1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0" name="Shape 11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51" name="Shape 115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8" name="Shape 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Shape 11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6" name="Shape 115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57" name="Shape 1157"/>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2" name="Shape 116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63" name="Shape 116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8" name="Shape 11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69" name="Shape 1169"/>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74" name="Shape 1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0" name="Shape 11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81" name="Shape 118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87" name="Shape 11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01" name="Shape 1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Shape 120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07" name="Shape 1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14" name="Shape 1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19" name="Shape 12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5" name="Shape 3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Shape 122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25" name="Shape 12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37" name="Shape 12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43" name="Shape 12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Shape 124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50" name="Shape 12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56" name="Shape 12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Shape 1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2" name="Shape 12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3"/>
              </a:rPr>
              <a:t>oil sands</a:t>
            </a:r>
            <a:r>
              <a:rPr lang="en-US" sz="1200" b="0" i="0" u="none" strike="noStrike" cap="none">
                <a:solidFill>
                  <a:schemeClr val="dk1"/>
                </a:solidFill>
                <a:latin typeface="Calibri"/>
                <a:ea typeface="Calibri"/>
                <a:cs typeface="Calibri"/>
                <a:sym typeface="Calibri"/>
              </a:rPr>
              <a:t> mine in the </a:t>
            </a:r>
            <a:r>
              <a:rPr lang="en-US" sz="1200" b="0" i="0" u="sng" strike="noStrike" cap="none">
                <a:solidFill>
                  <a:schemeClr val="hlink"/>
                </a:solidFill>
                <a:latin typeface="Calibri"/>
                <a:ea typeface="Calibri"/>
                <a:cs typeface="Calibri"/>
                <a:sym typeface="Calibri"/>
                <a:hlinkClick r:id="rId4"/>
              </a:rPr>
              <a:t>Athabasca Oil Sands</a:t>
            </a:r>
            <a:r>
              <a:rPr lang="en-US" sz="1200" b="0" i="0" u="none" strike="noStrike" cap="none">
                <a:solidFill>
                  <a:schemeClr val="dk1"/>
                </a:solidFill>
                <a:latin typeface="Calibri"/>
                <a:ea typeface="Calibri"/>
                <a:cs typeface="Calibri"/>
                <a:sym typeface="Calibri"/>
              </a:rPr>
              <a:t> region</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later expansions to more than 300,000 barrels per day</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63" name="Shape 126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70" name="Shape 12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Shape 12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6" name="Shape 127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spcAft>
                <a:spcPts val="0"/>
              </a:spcAft>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located just outside </a:t>
            </a:r>
            <a:r>
              <a:rPr lang="en-US" sz="1200" b="0" i="0" u="sng" strike="noStrike" cap="none">
                <a:solidFill>
                  <a:schemeClr val="hlink"/>
                </a:solidFill>
                <a:latin typeface="Calibri"/>
                <a:ea typeface="Calibri"/>
                <a:cs typeface="Calibri"/>
                <a:sym typeface="Calibri"/>
                <a:hlinkClick r:id="rId3"/>
              </a:rPr>
              <a:t>Fort McMurray</a:t>
            </a:r>
            <a:r>
              <a:rPr lang="en-US" sz="1200" b="0" i="0" u="none" strike="noStrike" cap="none">
                <a:solidFill>
                  <a:schemeClr val="dk1"/>
                </a:solidFill>
                <a:latin typeface="Calibri"/>
                <a:ea typeface="Calibri"/>
                <a:cs typeface="Calibri"/>
                <a:sym typeface="Calibri"/>
              </a:rPr>
              <a:t> in the </a:t>
            </a:r>
            <a:r>
              <a:rPr lang="en-US" sz="1200" b="0" i="0" u="sng" strike="noStrike" cap="none">
                <a:solidFill>
                  <a:schemeClr val="hlink"/>
                </a:solidFill>
                <a:latin typeface="Calibri"/>
                <a:ea typeface="Calibri"/>
                <a:cs typeface="Calibri"/>
                <a:sym typeface="Calibri"/>
                <a:hlinkClick r:id="rId4"/>
              </a:rPr>
              <a:t>Athabasca Oil Sands</a:t>
            </a:r>
          </a:p>
          <a:p>
            <a:pPr marL="171450" marR="0" lvl="0" indent="-1714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77" name="Shape 127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90" name="Shape 1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1" name="Shape 3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Shape 12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7" name="Shape 129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Sable Project is operated by ExxonMobil Canada Properties (50.8% ownership). The other owners are Shell Canada Limited (31.3%), Imperial Oil Resources (9%), Pengrowth Energy Corporation (8.4%) and Mosbacher Operating Ltd (0.5%).</a:t>
            </a:r>
          </a:p>
        </p:txBody>
      </p:sp>
      <p:sp>
        <p:nvSpPr>
          <p:cNvPr id="1298" name="Shape 129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5" name="Shape 130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-Leading natural gas and oil producer in North America and Western Canada, with expertise in developing tight gas, shale gas, coal bed methane and unconventional oil resources</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-Provides operational support for unconventional resource development in Argentina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-Operations in 14 states in the United States, with holdings in every major shale play</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-Headquarters in Fort Worth, Texas</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11 million acres with 139 trillion cubic feet (equivalent) of natural gas resources in North America</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40,000 gross operated wells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-Approximately 5,000 employees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06" name="Shape 130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Shape 131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13" name="Shape 1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19" name="Shape 13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Shape 132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25" name="Shape 13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Shape 13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31" name="Shape 13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Shape 133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39" name="Shape 13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Shape 135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51" name="Shape 13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Shape 135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57" name="Shape 1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164590" marR="0" lvl="2" indent="-237489" algn="l" rtl="0">
              <a:lnSpc>
                <a:spcPct val="115000"/>
              </a:lnSpc>
              <a:spcBef>
                <a:spcPts val="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Gathering system field lines: move crude oil and natural gas from wells to processing facilities. After processing, feeder lines carry the hydrocarbons to the major, long distance transmission lines.</a:t>
            </a:r>
          </a:p>
          <a:p>
            <a:pPr marL="1164590" marR="0" lvl="2" indent="-237489" algn="l" rtl="0">
              <a:lnSpc>
                <a:spcPct val="115000"/>
              </a:lnSpc>
              <a:spcBef>
                <a:spcPts val="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Transmission trunk lines: deliver product to small-diameter distribution pipelines, as well as industrial users, local distributors, refineries or connection pipelines to the United States.</a:t>
            </a:r>
          </a:p>
          <a:p>
            <a:pPr marL="1164590" marR="0" lvl="2" indent="-237489" algn="l" rtl="0">
              <a:lnSpc>
                <a:spcPct val="115000"/>
              </a:lnSpc>
              <a:spcBef>
                <a:spcPts val="102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Distribution lines: Local distribution companies (LDCs) use distribution lines to deliver natural gas to homes and businesses. Crude oil transmission lines also transport natural gas liquids (NGLs) and other refined petroleum products, while natural gas transmission lines only transport natural gas</a:t>
            </a:r>
          </a:p>
          <a:p>
            <a:pPr marL="0" marR="0" lvl="0" indent="0" algn="l" rtl="0">
              <a:spcBef>
                <a:spcPts val="102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8" name="Shape 33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3" name="Shape 136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the competitive downstream and chemical environments, earnings are primarily determined by margin capture rather than absolute price levels on products sold. Market prices for the range of products produced. These prices in turn depend on global and regional supply / demand balances, inventory levels, refinery operations, import / export balances and weather</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majority of Imperial’s sales and purchases are related to these industry U.S. dollar benchmarks. As the company records and reports its financial results in Canadian dollars, to the extent that the Canadian / U.S. dollar exchange rate fluctuates, the company’s earnings will be affected.</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-Imperial is exposed to changes in interest rates, primarily on its debt which carries floating interest rates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77" name="Shape 1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84" name="Shape 13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Shape 139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91" name="Shape 1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98" name="Shape 13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05" name="Shape 14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Shape 141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12" name="Shape 14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Shape 14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9" name="Shape 14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20" name="Shape 142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Shape 142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25" name="Shape 1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Shape 14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31" name="Shape 14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6" name="Shape 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Shape 143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39" name="Shape 14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Shape 144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45" name="Shape 14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Shape 145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51" name="Shape 14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Shape 145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57" name="Shape 14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Shape 146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63" name="Shape 1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Shape 14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9" name="Shape 146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70" name="Shape 147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4" name="Shape 35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00" name="Shape 20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0" name="Shape 3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228600" marR="0" lvl="0" indent="-228600" algn="l" rtl="0">
              <a:lnSpc>
                <a:spcPct val="80000"/>
              </a:lnSpc>
              <a:spcBef>
                <a:spcPts val="0"/>
              </a:spcBef>
              <a:spcAft>
                <a:spcPts val="0"/>
              </a:spcAft>
              <a:buClr>
                <a:schemeClr val="dk1"/>
              </a:buClr>
              <a:buSzPct val="99231"/>
              <a:buFont typeface="Calibri"/>
              <a:buChar char="•"/>
            </a:pPr>
            <a:r>
              <a:rPr lang="en-US" sz="2590" b="0" i="0" u="none" strike="noStrike" cap="none">
                <a:solidFill>
                  <a:schemeClr val="dk1"/>
                </a:solidFill>
                <a:latin typeface="Calibri"/>
                <a:ea typeface="Calibri"/>
                <a:cs typeface="Calibri"/>
                <a:sym typeface="Calibri"/>
              </a:rPr>
              <a:t>The Canadian oil sands are the most powerful sources of Canadian energy .</a:t>
            </a:r>
          </a:p>
          <a:p>
            <a:pPr marL="228600" marR="0" lvl="0" indent="-228600" algn="l" rtl="0">
              <a:lnSpc>
                <a:spcPct val="80000"/>
              </a:lnSpc>
              <a:spcBef>
                <a:spcPts val="1000"/>
              </a:spcBef>
              <a:spcAft>
                <a:spcPts val="0"/>
              </a:spcAft>
              <a:buClr>
                <a:schemeClr val="dk1"/>
              </a:buClr>
              <a:buSzPct val="99231"/>
              <a:buFont typeface="Calibri"/>
              <a:buChar char="•"/>
            </a:pPr>
            <a:r>
              <a:rPr lang="en-US" sz="2590" b="0" i="0" u="none" strike="noStrike" cap="none">
                <a:solidFill>
                  <a:schemeClr val="dk1"/>
                </a:solidFill>
                <a:latin typeface="Calibri"/>
                <a:ea typeface="Calibri"/>
                <a:cs typeface="Calibri"/>
                <a:sym typeface="Calibri"/>
              </a:rPr>
              <a:t>They help pay for public services, they are creating jobs.</a:t>
            </a:r>
          </a:p>
          <a:p>
            <a:pPr marL="228600" marR="0" lvl="0" indent="-228600" algn="l" rtl="0">
              <a:lnSpc>
                <a:spcPct val="80000"/>
              </a:lnSpc>
              <a:spcBef>
                <a:spcPts val="1000"/>
              </a:spcBef>
              <a:spcAft>
                <a:spcPts val="0"/>
              </a:spcAft>
              <a:buClr>
                <a:schemeClr val="dk1"/>
              </a:buClr>
              <a:buSzPct val="99231"/>
              <a:buFont typeface="Calibri"/>
              <a:buChar char="•"/>
            </a:pPr>
            <a:r>
              <a:rPr lang="en-US" sz="2590" b="0" i="0" u="none" strike="noStrike" cap="none">
                <a:solidFill>
                  <a:schemeClr val="dk1"/>
                </a:solidFill>
                <a:latin typeface="Calibri"/>
                <a:ea typeface="Calibri"/>
                <a:cs typeface="Calibri"/>
                <a:sym typeface="Calibri"/>
              </a:rPr>
              <a:t>They are boosting the economy.</a:t>
            </a:r>
          </a:p>
          <a:p>
            <a:pPr marL="228600" marR="0" lvl="0" indent="-228600" algn="l" rtl="0">
              <a:lnSpc>
                <a:spcPct val="80000"/>
              </a:lnSpc>
              <a:spcBef>
                <a:spcPts val="1000"/>
              </a:spcBef>
              <a:spcAft>
                <a:spcPts val="0"/>
              </a:spcAft>
              <a:buClr>
                <a:schemeClr val="dk1"/>
              </a:buClr>
              <a:buSzPct val="99231"/>
              <a:buFont typeface="Calibri"/>
              <a:buChar char="•"/>
            </a:pPr>
            <a:r>
              <a:rPr lang="en-US" sz="2590" b="0" i="0" u="none" strike="noStrike" cap="none">
                <a:solidFill>
                  <a:schemeClr val="dk1"/>
                </a:solidFill>
                <a:latin typeface="Calibri"/>
                <a:ea typeface="Calibri"/>
                <a:cs typeface="Calibri"/>
                <a:sym typeface="Calibri"/>
              </a:rPr>
              <a:t>Canada’s oil and gas industrys the single largest private investor in the country with an investment of $37 Billion in 2016.</a:t>
            </a:r>
          </a:p>
          <a:p>
            <a:pPr marL="228600" marR="0" lvl="0" indent="-228600" algn="l" rtl="0">
              <a:lnSpc>
                <a:spcPct val="80000"/>
              </a:lnSpc>
              <a:spcBef>
                <a:spcPts val="1000"/>
              </a:spcBef>
              <a:spcAft>
                <a:spcPts val="0"/>
              </a:spcAft>
              <a:buClr>
                <a:schemeClr val="dk1"/>
              </a:buClr>
              <a:buSzPct val="99231"/>
              <a:buFont typeface="Calibri"/>
              <a:buChar char="•"/>
            </a:pPr>
            <a:r>
              <a:rPr lang="en-US" sz="2590" b="0" i="0" u="none" strike="noStrike" cap="none">
                <a:solidFill>
                  <a:schemeClr val="dk1"/>
                </a:solidFill>
                <a:latin typeface="Calibri"/>
                <a:ea typeface="Calibri"/>
                <a:cs typeface="Calibri"/>
                <a:sym typeface="Calibri"/>
              </a:rPr>
              <a:t>They have contributed an estimated $15 Billion to government revenues in the form of royalty payments, land or bonus payments and corporate and municipal taxes, ensuring all Canadians benefit from the responsible resources development.</a:t>
            </a:r>
          </a:p>
          <a:p>
            <a:pPr marL="228600" marR="0" lvl="0" indent="-228600" algn="l" rtl="0">
              <a:lnSpc>
                <a:spcPct val="80000"/>
              </a:lnSpc>
              <a:spcBef>
                <a:spcPts val="1000"/>
              </a:spcBef>
              <a:spcAft>
                <a:spcPts val="0"/>
              </a:spcAft>
              <a:buClr>
                <a:schemeClr val="dk1"/>
              </a:buClr>
              <a:buSzPct val="99231"/>
              <a:buFont typeface="Calibri"/>
              <a:buChar char="•"/>
            </a:pPr>
            <a:r>
              <a:rPr lang="en-US" sz="2590" b="0" i="0" u="none" strike="noStrike" cap="none">
                <a:solidFill>
                  <a:schemeClr val="dk1"/>
                </a:solidFill>
                <a:latin typeface="Calibri"/>
                <a:ea typeface="Calibri"/>
                <a:cs typeface="Calibri"/>
                <a:sym typeface="Calibri"/>
              </a:rPr>
              <a:t>Canada is a major supplier of secure, reliable crude oil to international markets, producing nearly 3.8 million barrels a day.</a:t>
            </a:r>
          </a:p>
          <a:p>
            <a:pPr marL="0" marR="0" lvl="0" indent="0" algn="l" rtl="0">
              <a:spcBef>
                <a:spcPts val="60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6" name="Shape 3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2" name="Shape 3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2" name="Shape 3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0" name="Shape 4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6" name="Shape 4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6" name="Shape 4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2" name="Shape 4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8" name="Shape 4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4" name="Shape 4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2" name="Shape 4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8" name="Shape 4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4" name="Shape 4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Natural gas exports is an important driver for natural gas production.</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Total end-use energy in Canada is increasing less quickly than the past, so exports will be main driver for production.</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Energy production grows faster than energy use.</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http://www.capp.ca/publications-and-statistics/statistics/basic-statistics</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https://www.neb-one.gc.ca/nrg/ntgrtd/ftr/2016/index-eng.html</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2" name="Shape 46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9" name="Shape 4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6" name="Shape 4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82" name="Shape 482"/>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89" name="Shape 489"/>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96" name="Shape 496"/>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03" name="Shape 50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3" name="Shape 2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10" name="Shape 510"/>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16" name="Shape 5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3" name="Shape 5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0" name="Shape 5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6" name="Shape 5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42" name="Shape 5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48" name="Shape 5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228600" marR="0" lvl="0" indent="-228600" algn="l" rtl="0">
              <a:lnSpc>
                <a:spcPct val="70000"/>
              </a:lnSpc>
              <a:spcBef>
                <a:spcPts val="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Mission: To maximize returns to shareholders in a socially responsible manner.</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Visions: To create superior shareholder value through financial discipline and a quality asset base.</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Goals:</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Decision to remain diversified and integrated</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Focus on low sustaining capital projects</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Complete major projects like Sunrise Oil sands, Liwan.</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Maintain Balance sheet strength.</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Continue to lower cost structure.</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Grow free cash flow.</a:t>
            </a:r>
          </a:p>
          <a:p>
            <a:pPr marL="228600" marR="0" lvl="0" indent="-228600" algn="l" rtl="0">
              <a:lnSpc>
                <a:spcPct val="70000"/>
              </a:lnSpc>
              <a:spcBef>
                <a:spcPts val="1000"/>
              </a:spcBef>
              <a:spcAft>
                <a:spcPts val="0"/>
              </a:spcAft>
              <a:buClr>
                <a:schemeClr val="dk1"/>
              </a:buClr>
              <a:buSzPct val="98339"/>
              <a:buFont typeface="Calibri"/>
              <a:buChar char="•"/>
            </a:pPr>
            <a:r>
              <a:rPr lang="en-US" sz="2380" b="0" i="0" u="none" strike="noStrike" cap="none">
                <a:solidFill>
                  <a:schemeClr val="dk1"/>
                </a:solidFill>
                <a:latin typeface="Calibri"/>
                <a:ea typeface="Calibri"/>
                <a:cs typeface="Calibri"/>
                <a:sym typeface="Calibri"/>
              </a:rPr>
              <a:t>Grow margins and high return production</a:t>
            </a:r>
          </a:p>
          <a:p>
            <a:pPr marL="0" marR="0" lvl="0" indent="0" algn="l" rtl="0">
              <a:lnSpc>
                <a:spcPct val="70000"/>
              </a:lnSpc>
              <a:spcBef>
                <a:spcPts val="1000"/>
              </a:spcBef>
              <a:spcAft>
                <a:spcPts val="0"/>
              </a:spcAft>
              <a:buClr>
                <a:schemeClr val="dk1"/>
              </a:buClr>
              <a:buSzPct val="25000"/>
              <a:buFont typeface="Arial"/>
              <a:buNone/>
            </a:pPr>
            <a:endParaRPr sz="2380" b="0" i="0" u="none" strike="noStrike" cap="none">
              <a:solidFill>
                <a:schemeClr val="dk1"/>
              </a:solidFill>
              <a:latin typeface="Calibri"/>
              <a:ea typeface="Calibri"/>
              <a:cs typeface="Calibri"/>
              <a:sym typeface="Calibri"/>
            </a:endParaRPr>
          </a:p>
          <a:p>
            <a:pPr marL="0" marR="0" lvl="0" indent="0" algn="l" rtl="0">
              <a:spcBef>
                <a:spcPts val="60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54" name="Shape 5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60" name="Shape 5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66" name="Shape 5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0" name="Shape 2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72" name="Shape 5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78" name="Shape 5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5" name="Shape 5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1" name="Shape 5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8" name="Shape 5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05" name="Shape 6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12" name="Shape 6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19" name="Shape 6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26" name="Shape 6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33" name="Shape 6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4" name="Shape 2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0" name="Shape 6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7" name="Shape 6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54" name="Shape 6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61" name="Shape 6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68" name="Shape 6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75" name="Shape 6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81" name="Shape 6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87" name="Shape 6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93" name="Shape 6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99" name="Shape 6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05" name="Shape 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11" name="Shape 7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17" name="Shape 7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23" name="Shape 7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29" name="Shape 7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36" name="Shape 7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42" name="Shape 7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48" name="Shape 7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54" name="Shape 7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60" name="Shape 7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6" name="Shape 2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66" name="Shape 7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72" name="Shape 7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78" name="Shape 7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84" name="Shape 7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0" name="Shape 7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Shape 79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6" name="Shape 7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802" name="Shape 8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7" name="Shape 80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Shape 8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2" name="Shape 8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13" name="Shape 81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0" name="Shape 8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21" name="Shape 821"/>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4" name="Shape 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Shape 8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6" name="Shape 82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27" name="Shape 827"/>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33" name="Shape 83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Shape 8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8" name="Shape 83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39" name="Shape 839"/>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4" name="Shape 8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45" name="Shape 845"/>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52" name="Shape 852"/>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8" name="Shape 85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4" name="Shape 86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1" name="Shape 87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8" name="Shape 87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4" name="Shape 88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sp>
        <p:nvSpPr>
          <p:cNvPr id="19" name="Shape 19"/>
          <p:cNvSpPr/>
          <p:nvPr/>
        </p:nvSpPr>
        <p:spPr>
          <a:xfrm>
            <a:off x="446533" y="3085765"/>
            <a:ext cx="11262866" cy="3304800"/>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0" name="Shape 20"/>
          <p:cNvSpPr txBox="1">
            <a:spLocks noGrp="1"/>
          </p:cNvSpPr>
          <p:nvPr>
            <p:ph type="ctrTitle"/>
          </p:nvPr>
        </p:nvSpPr>
        <p:spPr>
          <a:xfrm>
            <a:off x="581191" y="1020429"/>
            <a:ext cx="10993549" cy="147501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1" name="Shape 21"/>
          <p:cNvSpPr txBox="1">
            <a:spLocks noGrp="1"/>
          </p:cNvSpPr>
          <p:nvPr>
            <p:ph type="subTitle" idx="1"/>
          </p:nvPr>
        </p:nvSpPr>
        <p:spPr>
          <a:xfrm>
            <a:off x="581193" y="2495443"/>
            <a:ext cx="10993545" cy="59032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600"/>
              </a:spcAft>
              <a:buClr>
                <a:schemeClr val="accent2"/>
              </a:buClr>
              <a:buFont typeface="Noto Sans Symbols"/>
              <a:buNone/>
              <a:defRPr sz="1600" b="0" i="0" u="none" strike="noStrike" cap="none">
                <a:solidFill>
                  <a:schemeClr val="accent2"/>
                </a:solidFill>
                <a:latin typeface="Cabin"/>
                <a:ea typeface="Cabin"/>
                <a:cs typeface="Cabin"/>
                <a:sym typeface="Cabin"/>
              </a:defRPr>
            </a:lvl1pPr>
            <a:lvl2pPr marL="457200" marR="0" lvl="1" indent="0" algn="ctr" rtl="0">
              <a:lnSpc>
                <a:spcPct val="100000"/>
              </a:lnSpc>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2pPr>
            <a:lvl3pPr marL="914400" marR="0" lvl="2" indent="0" algn="ctr" rtl="0">
              <a:lnSpc>
                <a:spcPct val="100000"/>
              </a:lnSpc>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3pPr>
            <a:lvl4pPr marL="1371600" marR="0" lvl="3" indent="0" algn="ctr" rtl="0">
              <a:lnSpc>
                <a:spcPct val="100000"/>
              </a:lnSpc>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4pPr>
            <a:lvl5pPr marL="1828800" marR="0" lvl="4" indent="0" algn="ctr" rtl="0">
              <a:lnSpc>
                <a:spcPct val="100000"/>
              </a:lnSpc>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5pPr>
            <a:lvl6pPr marL="2286000" marR="0" lvl="5" indent="0" algn="ctr" rtl="0">
              <a:lnSpc>
                <a:spcPct val="100000"/>
              </a:lnSpc>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6pPr>
            <a:lvl7pPr marL="2743200" marR="0" lvl="6" indent="0" algn="ctr" rtl="0">
              <a:lnSpc>
                <a:spcPct val="100000"/>
              </a:lnSpc>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7pPr>
            <a:lvl8pPr marL="3200400" marR="0" lvl="7" indent="0" algn="ctr" rtl="0">
              <a:lnSpc>
                <a:spcPct val="100000"/>
              </a:lnSpc>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8pPr>
            <a:lvl9pPr marL="3657600" marR="0" lvl="8" indent="0" algn="ctr" rtl="0">
              <a:lnSpc>
                <a:spcPct val="100000"/>
              </a:lnSpc>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9pPr>
          </a:lstStyle>
          <a:p>
            <a:endParaRPr/>
          </a:p>
        </p:txBody>
      </p:sp>
      <p:sp>
        <p:nvSpPr>
          <p:cNvPr id="22" name="Shape 22"/>
          <p:cNvSpPr txBox="1">
            <a:spLocks noGrp="1"/>
          </p:cNvSpPr>
          <p:nvPr>
            <p:ph type="dt" idx="10"/>
          </p:nvPr>
        </p:nvSpPr>
        <p:spPr>
          <a:xfrm>
            <a:off x="7605950" y="5956137"/>
            <a:ext cx="28448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5DB2D2"/>
              </a:buClr>
              <a:buFont typeface="Cabin"/>
              <a:buNone/>
              <a:defRPr sz="900" b="0" i="0" u="none" strike="noStrike" cap="none">
                <a:solidFill>
                  <a:srgbClr val="5DB2D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23" name="Shape 23"/>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DB2D2"/>
              </a:buClr>
              <a:buFont typeface="Cabin"/>
              <a:buNone/>
              <a:defRPr sz="900" b="0" i="0" u="none" strike="noStrike" cap="none">
                <a:solidFill>
                  <a:srgbClr val="5DB2D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24" name="Shape 24"/>
          <p:cNvSpPr txBox="1">
            <a:spLocks noGrp="1"/>
          </p:cNvSpPr>
          <p:nvPr>
            <p:ph type="sldNum" idx="12"/>
          </p:nvPr>
        </p:nvSpPr>
        <p:spPr>
          <a:xfrm>
            <a:off x="10558300" y="5956137"/>
            <a:ext cx="101644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5DB2D2"/>
              </a:buClr>
              <a:buSzPct val="25000"/>
              <a:buFont typeface="Cabin"/>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581193" y="4693389"/>
            <a:ext cx="11029616"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abin"/>
              <a:buNone/>
              <a:defRPr sz="2400" b="0" i="0" u="none" strike="noStrike" cap="none">
                <a:solidFill>
                  <a:schemeClr val="accen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81" name="Shape 81"/>
          <p:cNvSpPr>
            <a:spLocks noGrp="1"/>
          </p:cNvSpPr>
          <p:nvPr>
            <p:ph type="pic" idx="2"/>
          </p:nvPr>
        </p:nvSpPr>
        <p:spPr>
          <a:xfrm>
            <a:off x="447816" y="599725"/>
            <a:ext cx="11290858" cy="3557252"/>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1pPr>
            <a:lvl2pPr marL="457200" marR="0" lvl="1"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2pPr>
            <a:lvl3pPr marL="914400" marR="0" lvl="2"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3pPr>
            <a:lvl4pPr marL="1371600" marR="0" lvl="3"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4pPr>
            <a:lvl5pPr marL="1828800" marR="0" lvl="4"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5pPr>
            <a:lvl6pPr marL="2286000" marR="0" lvl="5"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6pPr>
            <a:lvl7pPr marL="2743200" marR="0" lvl="6"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7pPr>
            <a:lvl8pPr marL="3200400" marR="0" lvl="7"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8pPr>
            <a:lvl9pPr marL="3657600" marR="0" lvl="8" indent="0" algn="l" rtl="0">
              <a:lnSpc>
                <a:spcPct val="100000"/>
              </a:lnSpc>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82" name="Shape 82"/>
          <p:cNvSpPr txBox="1">
            <a:spLocks noGrp="1"/>
          </p:cNvSpPr>
          <p:nvPr>
            <p:ph type="body" idx="1"/>
          </p:nvPr>
        </p:nvSpPr>
        <p:spPr>
          <a:xfrm>
            <a:off x="581191" y="5260126"/>
            <a:ext cx="11029616" cy="598671"/>
          </a:xfrm>
          <a:prstGeom prst="rect">
            <a:avLst/>
          </a:prstGeom>
          <a:noFill/>
          <a:ln>
            <a:noFill/>
          </a:ln>
        </p:spPr>
        <p:txBody>
          <a:bodyPr lIns="91425" tIns="91425" rIns="91425" bIns="91425" anchor="ctr" anchorCtr="0"/>
          <a:lstStyle>
            <a:lvl1pPr marL="0" marR="0" lvl="0" indent="0" algn="l" rtl="0">
              <a:lnSpc>
                <a:spcPct val="100000"/>
              </a:lnSpc>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1pPr>
            <a:lvl2pPr marL="457200" marR="0" lvl="1" indent="0" algn="l" rtl="0">
              <a:lnSpc>
                <a:spcPct val="100000"/>
              </a:lnSpc>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2pPr>
            <a:lvl3pPr marL="914400" marR="0" lvl="2" indent="0" algn="l" rtl="0">
              <a:lnSpc>
                <a:spcPct val="100000"/>
              </a:lnSpc>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83" name="Shape 83"/>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84" name="Shape 84"/>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85" name="Shape 85"/>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6"/>
        <p:cNvGrpSpPr/>
        <p:nvPr/>
      </p:nvGrpSpPr>
      <p:grpSpPr>
        <a:xfrm>
          <a:off x="0" y="0"/>
          <a:ext cx="0" cy="0"/>
          <a:chOff x="0" y="0"/>
          <a:chExt cx="0" cy="0"/>
        </a:xfrm>
      </p:grpSpPr>
      <p:sp>
        <p:nvSpPr>
          <p:cNvPr id="87" name="Shape 87"/>
          <p:cNvSpPr/>
          <p:nvPr/>
        </p:nvSpPr>
        <p:spPr>
          <a:xfrm>
            <a:off x="440285" y="614406"/>
            <a:ext cx="11309338" cy="1189298"/>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8" name="Shape 88"/>
          <p:cNvSpPr txBox="1">
            <a:spLocks noGrp="1"/>
          </p:cNvSpPr>
          <p:nvPr>
            <p:ph type="title"/>
          </p:nvPr>
        </p:nvSpPr>
        <p:spPr>
          <a:xfrm>
            <a:off x="581191" y="702156"/>
            <a:ext cx="11029616" cy="10137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89" name="Shape 89"/>
          <p:cNvSpPr txBox="1">
            <a:spLocks noGrp="1"/>
          </p:cNvSpPr>
          <p:nvPr>
            <p:ph type="body" idx="1"/>
          </p:nvPr>
        </p:nvSpPr>
        <p:spPr>
          <a:xfrm rot="5400000">
            <a:off x="4334601" y="-1417408"/>
            <a:ext cx="3522794" cy="11029616"/>
          </a:xfrm>
          <a:prstGeom prst="rect">
            <a:avLst/>
          </a:prstGeom>
          <a:noFill/>
          <a:ln>
            <a:noFill/>
          </a:ln>
        </p:spPr>
        <p:txBody>
          <a:bodyPr lIns="91425" tIns="91425" rIns="91425" bIns="91425" anchor="t"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90" name="Shape 90"/>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91" name="Shape 91"/>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92" name="Shape 92"/>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3"/>
        <p:cNvGrpSpPr/>
        <p:nvPr/>
      </p:nvGrpSpPr>
      <p:grpSpPr>
        <a:xfrm>
          <a:off x="0" y="0"/>
          <a:ext cx="0" cy="0"/>
          <a:chOff x="0" y="0"/>
          <a:chExt cx="0" cy="0"/>
        </a:xfrm>
      </p:grpSpPr>
      <p:sp>
        <p:nvSpPr>
          <p:cNvPr id="94" name="Shape 94"/>
          <p:cNvSpPr/>
          <p:nvPr/>
        </p:nvSpPr>
        <p:spPr>
          <a:xfrm>
            <a:off x="8839200" y="599725"/>
            <a:ext cx="2906817" cy="5816948"/>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5" name="Shape 95"/>
          <p:cNvSpPr txBox="1">
            <a:spLocks noGrp="1"/>
          </p:cNvSpPr>
          <p:nvPr>
            <p:ph type="title"/>
          </p:nvPr>
        </p:nvSpPr>
        <p:spPr>
          <a:xfrm rot="5400000">
            <a:off x="7249745" y="2265180"/>
            <a:ext cx="5183073" cy="2004163"/>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96" name="Shape 96"/>
          <p:cNvSpPr txBox="1">
            <a:spLocks noGrp="1"/>
          </p:cNvSpPr>
          <p:nvPr>
            <p:ph type="body" idx="1"/>
          </p:nvPr>
        </p:nvSpPr>
        <p:spPr>
          <a:xfrm rot="5400000">
            <a:off x="2131525" y="-680875"/>
            <a:ext cx="5183073" cy="7896278"/>
          </a:xfrm>
          <a:prstGeom prst="rect">
            <a:avLst/>
          </a:prstGeom>
          <a:noFill/>
          <a:ln>
            <a:noFill/>
          </a:ln>
        </p:spPr>
        <p:txBody>
          <a:bodyPr lIns="91425" tIns="91425" rIns="91425" bIns="91425" anchor="t"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97" name="Shape 97"/>
          <p:cNvSpPr txBox="1">
            <a:spLocks noGrp="1"/>
          </p:cNvSpPr>
          <p:nvPr>
            <p:ph type="dt" idx="10"/>
          </p:nvPr>
        </p:nvSpPr>
        <p:spPr>
          <a:xfrm>
            <a:off x="8993671" y="5956137"/>
            <a:ext cx="1328141"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5DB2D2"/>
              </a:buClr>
              <a:buFont typeface="Cabin"/>
              <a:buNone/>
              <a:defRPr sz="900" b="0" i="0" u="none" strike="noStrike" cap="none">
                <a:solidFill>
                  <a:srgbClr val="5DB2D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98" name="Shape 98"/>
          <p:cNvSpPr txBox="1">
            <a:spLocks noGrp="1"/>
          </p:cNvSpPr>
          <p:nvPr>
            <p:ph type="ftr" idx="11"/>
          </p:nvPr>
        </p:nvSpPr>
        <p:spPr>
          <a:xfrm>
            <a:off x="774922" y="5951810"/>
            <a:ext cx="789627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99" name="Shape 99"/>
          <p:cNvSpPr txBox="1">
            <a:spLocks noGrp="1"/>
          </p:cNvSpPr>
          <p:nvPr>
            <p:ph type="sldNum" idx="12"/>
          </p:nvPr>
        </p:nvSpPr>
        <p:spPr>
          <a:xfrm>
            <a:off x="10446614" y="5956137"/>
            <a:ext cx="1164195"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5DB2D2"/>
              </a:buClr>
              <a:buSzPct val="25000"/>
              <a:buFont typeface="Cabin"/>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9"/>
        <p:cNvGrpSpPr/>
        <p:nvPr/>
      </p:nvGrpSpPr>
      <p:grpSpPr>
        <a:xfrm>
          <a:off x="0" y="0"/>
          <a:ext cx="0" cy="0"/>
          <a:chOff x="0" y="0"/>
          <a:chExt cx="0" cy="0"/>
        </a:xfrm>
      </p:grpSpPr>
      <p:sp>
        <p:nvSpPr>
          <p:cNvPr id="110" name="Shape 110"/>
          <p:cNvSpPr/>
          <p:nvPr/>
        </p:nvSpPr>
        <p:spPr>
          <a:xfrm>
            <a:off x="446533" y="3085765"/>
            <a:ext cx="11262900" cy="33048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1" name="Shape 111"/>
          <p:cNvSpPr txBox="1">
            <a:spLocks noGrp="1"/>
          </p:cNvSpPr>
          <p:nvPr>
            <p:ph type="ctrTitle"/>
          </p:nvPr>
        </p:nvSpPr>
        <p:spPr>
          <a:xfrm>
            <a:off x="581191" y="1020430"/>
            <a:ext cx="10993500" cy="1475100"/>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2" name="Shape 112"/>
          <p:cNvSpPr txBox="1">
            <a:spLocks noGrp="1"/>
          </p:cNvSpPr>
          <p:nvPr>
            <p:ph type="subTitle" idx="1"/>
          </p:nvPr>
        </p:nvSpPr>
        <p:spPr>
          <a:xfrm>
            <a:off x="581193" y="2495444"/>
            <a:ext cx="10993500" cy="590400"/>
          </a:xfrm>
          <a:prstGeom prst="rect">
            <a:avLst/>
          </a:prstGeom>
          <a:noFill/>
          <a:ln>
            <a:noFill/>
          </a:ln>
        </p:spPr>
        <p:txBody>
          <a:bodyPr lIns="91425" tIns="91425" rIns="91425" bIns="91425" anchor="t" anchorCtr="0"/>
          <a:lstStyle>
            <a:lvl1pPr marL="0" marR="0" lvl="0" indent="0" algn="l" rtl="0">
              <a:spcBef>
                <a:spcPts val="320"/>
              </a:spcBef>
              <a:spcAft>
                <a:spcPts val="600"/>
              </a:spcAft>
              <a:buClr>
                <a:schemeClr val="accent2"/>
              </a:buClr>
              <a:buFont typeface="Noto Sans Symbols"/>
              <a:buNone/>
              <a:defRPr sz="1600" b="0" i="0" u="none" strike="noStrike" cap="none">
                <a:solidFill>
                  <a:schemeClr val="accent2"/>
                </a:solidFill>
                <a:latin typeface="Cabin"/>
                <a:ea typeface="Cabin"/>
                <a:cs typeface="Cabin"/>
                <a:sym typeface="Cabin"/>
              </a:defRPr>
            </a:lvl1pPr>
            <a:lvl2pPr marL="457200" marR="0" lvl="1" indent="0" algn="ctr" rtl="0">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2pPr>
            <a:lvl3pPr marL="914400" marR="0" lvl="2" indent="0" algn="ctr"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3pPr>
            <a:lvl4pPr marL="1371600" marR="0" lvl="3"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4pPr>
            <a:lvl5pPr marL="1828800" marR="0" lvl="4"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5pPr>
            <a:lvl6pPr marL="2286000" marR="0" lvl="5"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6pPr>
            <a:lvl7pPr marL="2743200" marR="0" lvl="6"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7pPr>
            <a:lvl8pPr marL="3200400" marR="0" lvl="7"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8pPr>
            <a:lvl9pPr marL="3657600" marR="0" lvl="8"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9pPr>
          </a:lstStyle>
          <a:p>
            <a:endParaRPr/>
          </a:p>
        </p:txBody>
      </p:sp>
      <p:sp>
        <p:nvSpPr>
          <p:cNvPr id="113" name="Shape 113"/>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rgbClr val="5DB2D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4" name="Shape 114"/>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5DB2D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5" name="Shape 115"/>
          <p:cNvSpPr txBox="1">
            <a:spLocks noGrp="1"/>
          </p:cNvSpPr>
          <p:nvPr>
            <p:ph type="sldNum" idx="12"/>
          </p:nvPr>
        </p:nvSpPr>
        <p:spPr>
          <a:xfrm>
            <a:off x="10558300" y="5956137"/>
            <a:ext cx="1016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6"/>
        <p:cNvGrpSpPr/>
        <p:nvPr/>
      </p:nvGrpSpPr>
      <p:grpSpPr>
        <a:xfrm>
          <a:off x="0" y="0"/>
          <a:ext cx="0" cy="0"/>
          <a:chOff x="0" y="0"/>
          <a:chExt cx="0" cy="0"/>
        </a:xfrm>
      </p:grpSpPr>
      <p:sp>
        <p:nvSpPr>
          <p:cNvPr id="117" name="Shape 117"/>
          <p:cNvSpPr/>
          <p:nvPr/>
        </p:nvSpPr>
        <p:spPr>
          <a:xfrm>
            <a:off x="440285" y="614406"/>
            <a:ext cx="11309400" cy="1189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8" name="Shape 118"/>
          <p:cNvSpPr txBox="1">
            <a:spLocks noGrp="1"/>
          </p:cNvSpPr>
          <p:nvPr>
            <p:ph type="title"/>
          </p:nvPr>
        </p:nvSpPr>
        <p:spPr>
          <a:xfrm>
            <a:off x="581191" y="702156"/>
            <a:ext cx="11029500" cy="101370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9" name="Shape 119"/>
          <p:cNvSpPr txBox="1">
            <a:spLocks noGrp="1"/>
          </p:cNvSpPr>
          <p:nvPr>
            <p:ph type="body" idx="1"/>
          </p:nvPr>
        </p:nvSpPr>
        <p:spPr>
          <a:xfrm>
            <a:off x="581191" y="2180496"/>
            <a:ext cx="11029500" cy="3678300"/>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0" name="Shape 120"/>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1" name="Shape 121"/>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2" name="Shape 122"/>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3"/>
        <p:cNvGrpSpPr/>
        <p:nvPr/>
      </p:nvGrpSpPr>
      <p:grpSpPr>
        <a:xfrm>
          <a:off x="0" y="0"/>
          <a:ext cx="0" cy="0"/>
          <a:chOff x="0" y="0"/>
          <a:chExt cx="0" cy="0"/>
        </a:xfrm>
      </p:grpSpPr>
      <p:sp>
        <p:nvSpPr>
          <p:cNvPr id="124" name="Shape 124"/>
          <p:cNvSpPr/>
          <p:nvPr/>
        </p:nvSpPr>
        <p:spPr>
          <a:xfrm>
            <a:off x="445981" y="606554"/>
            <a:ext cx="11300100" cy="12588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5" name="Shape 125"/>
          <p:cNvSpPr txBox="1">
            <a:spLocks noGrp="1"/>
          </p:cNvSpPr>
          <p:nvPr>
            <p:ph type="title"/>
          </p:nvPr>
        </p:nvSpPr>
        <p:spPr>
          <a:xfrm>
            <a:off x="581193" y="729658"/>
            <a:ext cx="11029500" cy="9881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6" name="Shape 126"/>
          <p:cNvSpPr txBox="1">
            <a:spLocks noGrp="1"/>
          </p:cNvSpPr>
          <p:nvPr>
            <p:ph type="body" idx="1"/>
          </p:nvPr>
        </p:nvSpPr>
        <p:spPr>
          <a:xfrm>
            <a:off x="581193" y="2228002"/>
            <a:ext cx="5422500" cy="3633000"/>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7" name="Shape 127"/>
          <p:cNvSpPr txBox="1">
            <a:spLocks noGrp="1"/>
          </p:cNvSpPr>
          <p:nvPr>
            <p:ph type="body" idx="2"/>
          </p:nvPr>
        </p:nvSpPr>
        <p:spPr>
          <a:xfrm>
            <a:off x="6188417" y="2228002"/>
            <a:ext cx="5422500" cy="3633000"/>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8" name="Shape 128"/>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9" name="Shape 129"/>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0" name="Shape 130"/>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1"/>
        <p:cNvGrpSpPr/>
        <p:nvPr/>
      </p:nvGrpSpPr>
      <p:grpSpPr>
        <a:xfrm>
          <a:off x="0" y="0"/>
          <a:ext cx="0" cy="0"/>
          <a:chOff x="0" y="0"/>
          <a:chExt cx="0" cy="0"/>
        </a:xfrm>
      </p:grpSpPr>
      <p:sp>
        <p:nvSpPr>
          <p:cNvPr id="132" name="Shape 132"/>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3" name="Shape 133"/>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4" name="Shape 134"/>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5"/>
        <p:cNvGrpSpPr/>
        <p:nvPr/>
      </p:nvGrpSpPr>
      <p:grpSpPr>
        <a:xfrm>
          <a:off x="0" y="0"/>
          <a:ext cx="0" cy="0"/>
          <a:chOff x="0" y="0"/>
          <a:chExt cx="0" cy="0"/>
        </a:xfrm>
      </p:grpSpPr>
      <p:sp>
        <p:nvSpPr>
          <p:cNvPr id="136" name="Shape 136"/>
          <p:cNvSpPr/>
          <p:nvPr/>
        </p:nvSpPr>
        <p:spPr>
          <a:xfrm>
            <a:off x="447816" y="5141973"/>
            <a:ext cx="11290800" cy="12588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37" name="Shape 137"/>
          <p:cNvSpPr txBox="1">
            <a:spLocks noGrp="1"/>
          </p:cNvSpPr>
          <p:nvPr>
            <p:ph type="title"/>
          </p:nvPr>
        </p:nvSpPr>
        <p:spPr>
          <a:xfrm>
            <a:off x="581193" y="3043909"/>
            <a:ext cx="11029500" cy="1497600"/>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38" name="Shape 138"/>
          <p:cNvSpPr txBox="1">
            <a:spLocks noGrp="1"/>
          </p:cNvSpPr>
          <p:nvPr>
            <p:ph type="body" idx="1"/>
          </p:nvPr>
        </p:nvSpPr>
        <p:spPr>
          <a:xfrm>
            <a:off x="581191" y="4541417"/>
            <a:ext cx="11029500" cy="600600"/>
          </a:xfrm>
          <a:prstGeom prst="rect">
            <a:avLst/>
          </a:prstGeom>
          <a:noFill/>
          <a:ln>
            <a:noFill/>
          </a:ln>
        </p:spPr>
        <p:txBody>
          <a:bodyPr lIns="91425" tIns="91425" rIns="91425" bIns="91425" anchor="t" anchorCtr="0"/>
          <a:lstStyle>
            <a:lvl1pPr marL="0" marR="0" lvl="0" indent="0" algn="l" rtl="0">
              <a:spcBef>
                <a:spcPts val="360"/>
              </a:spcBef>
              <a:spcAft>
                <a:spcPts val="600"/>
              </a:spcAft>
              <a:buClr>
                <a:schemeClr val="accent2"/>
              </a:buClr>
              <a:buFont typeface="Noto Sans Symbols"/>
              <a:buNone/>
              <a:defRPr sz="1800" b="0" i="0" u="none" strike="noStrike" cap="none">
                <a:solidFill>
                  <a:schemeClr val="accent2"/>
                </a:solidFill>
                <a:latin typeface="Cabin"/>
                <a:ea typeface="Cabin"/>
                <a:cs typeface="Cabin"/>
                <a:sym typeface="Cabin"/>
              </a:defRPr>
            </a:lvl1pPr>
            <a:lvl2pPr marL="457200" marR="0" lvl="1" indent="0" algn="l" rtl="0">
              <a:spcBef>
                <a:spcPts val="360"/>
              </a:spcBef>
              <a:spcAft>
                <a:spcPts val="600"/>
              </a:spcAft>
              <a:buClr>
                <a:schemeClr val="accent2"/>
              </a:buClr>
              <a:buFont typeface="Noto Sans Symbols"/>
              <a:buNone/>
              <a:defRPr sz="1800" b="0" i="0" u="none" strike="noStrike" cap="none">
                <a:solidFill>
                  <a:srgbClr val="888888"/>
                </a:solidFill>
                <a:latin typeface="Cabin"/>
                <a:ea typeface="Cabin"/>
                <a:cs typeface="Cabin"/>
                <a:sym typeface="Cabin"/>
              </a:defRPr>
            </a:lvl2pPr>
            <a:lvl3pPr marL="914400" marR="0" lvl="2" indent="0" algn="l" rtl="0">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3pPr>
            <a:lvl4pPr marL="1371600" marR="0" lvl="3"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4pPr>
            <a:lvl5pPr marL="1828800" marR="0" lvl="4"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5pPr>
            <a:lvl6pPr marL="2286000" marR="0" lvl="5"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6pPr>
            <a:lvl7pPr marL="2743200" marR="0" lvl="6"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7pPr>
            <a:lvl8pPr marL="3200400" marR="0" lvl="7"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8pPr>
            <a:lvl9pPr marL="3657600" marR="0" lvl="8"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9pPr>
          </a:lstStyle>
          <a:p>
            <a:endParaRPr/>
          </a:p>
        </p:txBody>
      </p:sp>
      <p:sp>
        <p:nvSpPr>
          <p:cNvPr id="139" name="Shape 139"/>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rgbClr val="5DB2D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0" name="Shape 140"/>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5DB2D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1" name="Shape 141"/>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42"/>
        <p:cNvGrpSpPr/>
        <p:nvPr/>
      </p:nvGrpSpPr>
      <p:grpSpPr>
        <a:xfrm>
          <a:off x="0" y="0"/>
          <a:ext cx="0" cy="0"/>
          <a:chOff x="0" y="0"/>
          <a:chExt cx="0" cy="0"/>
        </a:xfrm>
      </p:grpSpPr>
      <p:sp>
        <p:nvSpPr>
          <p:cNvPr id="143" name="Shape 143"/>
          <p:cNvSpPr/>
          <p:nvPr/>
        </p:nvSpPr>
        <p:spPr>
          <a:xfrm>
            <a:off x="445981" y="606554"/>
            <a:ext cx="11300100" cy="12588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44" name="Shape 144"/>
          <p:cNvSpPr txBox="1">
            <a:spLocks noGrp="1"/>
          </p:cNvSpPr>
          <p:nvPr>
            <p:ph type="title"/>
          </p:nvPr>
        </p:nvSpPr>
        <p:spPr>
          <a:xfrm>
            <a:off x="581193" y="729658"/>
            <a:ext cx="11029500" cy="9881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45" name="Shape 145"/>
          <p:cNvSpPr txBox="1">
            <a:spLocks noGrp="1"/>
          </p:cNvSpPr>
          <p:nvPr>
            <p:ph type="body" idx="1"/>
          </p:nvPr>
        </p:nvSpPr>
        <p:spPr>
          <a:xfrm>
            <a:off x="887219" y="2250891"/>
            <a:ext cx="5087100" cy="536100"/>
          </a:xfrm>
          <a:prstGeom prst="rect">
            <a:avLst/>
          </a:prstGeom>
          <a:noFill/>
          <a:ln>
            <a:noFill/>
          </a:ln>
        </p:spPr>
        <p:txBody>
          <a:bodyPr lIns="91425" tIns="91425" rIns="91425" bIns="91425" anchor="b" anchorCtr="0"/>
          <a:lstStyle>
            <a:lvl1pPr marL="0" marR="0" lvl="0" indent="0" algn="l" rtl="0">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146" name="Shape 146"/>
          <p:cNvSpPr txBox="1">
            <a:spLocks noGrp="1"/>
          </p:cNvSpPr>
          <p:nvPr>
            <p:ph type="body" idx="2"/>
          </p:nvPr>
        </p:nvSpPr>
        <p:spPr>
          <a:xfrm>
            <a:off x="581193" y="2926051"/>
            <a:ext cx="5393100" cy="2934899"/>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47" name="Shape 147"/>
          <p:cNvSpPr txBox="1">
            <a:spLocks noGrp="1"/>
          </p:cNvSpPr>
          <p:nvPr>
            <p:ph type="body" idx="3"/>
          </p:nvPr>
        </p:nvSpPr>
        <p:spPr>
          <a:xfrm>
            <a:off x="6523735" y="2250891"/>
            <a:ext cx="5087100" cy="553500"/>
          </a:xfrm>
          <a:prstGeom prst="rect">
            <a:avLst/>
          </a:prstGeom>
          <a:noFill/>
          <a:ln>
            <a:noFill/>
          </a:ln>
        </p:spPr>
        <p:txBody>
          <a:bodyPr lIns="91425" tIns="91425" rIns="91425" bIns="91425" anchor="b" anchorCtr="0"/>
          <a:lstStyle>
            <a:lvl1pPr marL="0" marR="0" lvl="0" indent="0" algn="l" rtl="0">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148" name="Shape 148"/>
          <p:cNvSpPr txBox="1">
            <a:spLocks noGrp="1"/>
          </p:cNvSpPr>
          <p:nvPr>
            <p:ph type="body" idx="4"/>
          </p:nvPr>
        </p:nvSpPr>
        <p:spPr>
          <a:xfrm>
            <a:off x="6217708" y="2926051"/>
            <a:ext cx="5393099" cy="2934899"/>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49" name="Shape 149"/>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50" name="Shape 150"/>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51" name="Shape 151"/>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2"/>
        <p:cNvGrpSpPr/>
        <p:nvPr/>
      </p:nvGrpSpPr>
      <p:grpSpPr>
        <a:xfrm>
          <a:off x="0" y="0"/>
          <a:ext cx="0" cy="0"/>
          <a:chOff x="0" y="0"/>
          <a:chExt cx="0" cy="0"/>
        </a:xfrm>
      </p:grpSpPr>
      <p:sp>
        <p:nvSpPr>
          <p:cNvPr id="153" name="Shape 153"/>
          <p:cNvSpPr/>
          <p:nvPr/>
        </p:nvSpPr>
        <p:spPr>
          <a:xfrm>
            <a:off x="440683" y="606554"/>
            <a:ext cx="11300100" cy="12588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4" name="Shape 154"/>
          <p:cNvSpPr txBox="1">
            <a:spLocks noGrp="1"/>
          </p:cNvSpPr>
          <p:nvPr>
            <p:ph type="title"/>
          </p:nvPr>
        </p:nvSpPr>
        <p:spPr>
          <a:xfrm>
            <a:off x="575893" y="729658"/>
            <a:ext cx="11029500" cy="988199"/>
          </a:xfrm>
          <a:prstGeom prst="rect">
            <a:avLst/>
          </a:prstGeom>
          <a:noFill/>
          <a:ln>
            <a:noFill/>
          </a:ln>
        </p:spPr>
        <p:txBody>
          <a:bodyPr lIns="91425" tIns="91425" rIns="91425" bIns="91425" anchor="b" anchorCtr="0"/>
          <a:lstStyle>
            <a:lvl1pPr marL="0" marR="0" lvl="0" indent="0" algn="l" rtl="0">
              <a:spcBef>
                <a:spcPts val="0"/>
              </a:spcBef>
              <a:buClr>
                <a:schemeClr val="lt1"/>
              </a:buClr>
              <a:buSzPct val="100000"/>
              <a:buFont typeface="Calibri"/>
              <a:buNone/>
              <a:defRPr sz="36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5" name="Shape 155"/>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56" name="Shape 156"/>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57" name="Shape 157"/>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p:nvPr/>
        </p:nvSpPr>
        <p:spPr>
          <a:xfrm>
            <a:off x="440285" y="614406"/>
            <a:ext cx="11309338" cy="1189298"/>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 name="Shape 27"/>
          <p:cNvSpPr txBox="1">
            <a:spLocks noGrp="1"/>
          </p:cNvSpPr>
          <p:nvPr>
            <p:ph type="title"/>
          </p:nvPr>
        </p:nvSpPr>
        <p:spPr>
          <a:xfrm>
            <a:off x="581191" y="702156"/>
            <a:ext cx="11029616" cy="10137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8" name="Shape 28"/>
          <p:cNvSpPr txBox="1">
            <a:spLocks noGrp="1"/>
          </p:cNvSpPr>
          <p:nvPr>
            <p:ph type="body" idx="1"/>
          </p:nvPr>
        </p:nvSpPr>
        <p:spPr>
          <a:xfrm>
            <a:off x="581191" y="2180496"/>
            <a:ext cx="11029613" cy="3678303"/>
          </a:xfrm>
          <a:prstGeom prst="rect">
            <a:avLst/>
          </a:prstGeom>
          <a:noFill/>
          <a:ln>
            <a:noFill/>
          </a:ln>
        </p:spPr>
        <p:txBody>
          <a:bodyPr lIns="91425" tIns="91425" rIns="91425" bIns="91425" anchor="ctr"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9" name="Shape 29"/>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30" name="Shape 30"/>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31" name="Shape 31"/>
          <p:cNvSpPr txBox="1">
            <a:spLocks noGrp="1"/>
          </p:cNvSpPr>
          <p:nvPr>
            <p:ph type="sldNum" idx="12"/>
          </p:nvPr>
        </p:nvSpPr>
        <p:spPr>
          <a:xfrm>
            <a:off x="10558300" y="5956137"/>
            <a:ext cx="105250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8"/>
        <p:cNvGrpSpPr/>
        <p:nvPr/>
      </p:nvGrpSpPr>
      <p:grpSpPr>
        <a:xfrm>
          <a:off x="0" y="0"/>
          <a:ext cx="0" cy="0"/>
          <a:chOff x="0" y="0"/>
          <a:chExt cx="0" cy="0"/>
        </a:xfrm>
      </p:grpSpPr>
      <p:sp>
        <p:nvSpPr>
          <p:cNvPr id="159" name="Shape 159"/>
          <p:cNvSpPr/>
          <p:nvPr/>
        </p:nvSpPr>
        <p:spPr>
          <a:xfrm>
            <a:off x="447816" y="5141973"/>
            <a:ext cx="11298300" cy="12747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60" name="Shape 160"/>
          <p:cNvSpPr txBox="1">
            <a:spLocks noGrp="1"/>
          </p:cNvSpPr>
          <p:nvPr>
            <p:ph type="title"/>
          </p:nvPr>
        </p:nvSpPr>
        <p:spPr>
          <a:xfrm>
            <a:off x="581191" y="5262296"/>
            <a:ext cx="4909500" cy="689400"/>
          </a:xfrm>
          <a:prstGeom prst="rect">
            <a:avLst/>
          </a:prstGeom>
          <a:noFill/>
          <a:ln>
            <a:noFill/>
          </a:ln>
        </p:spPr>
        <p:txBody>
          <a:bodyPr lIns="91425" tIns="91425" rIns="91425" bIns="91425" anchor="ctr" anchorCtr="0"/>
          <a:lstStyle>
            <a:lvl1pPr marL="0" marR="0" lvl="0" indent="0" algn="l" rtl="0">
              <a:spcBef>
                <a:spcPts val="0"/>
              </a:spcBef>
              <a:buClr>
                <a:srgbClr val="5DB2D2"/>
              </a:buClr>
              <a:buFont typeface="Cabin"/>
              <a:buNone/>
              <a:defRPr sz="2000" b="0" i="0" u="none" strike="noStrike" cap="none">
                <a:solidFill>
                  <a:srgbClr val="5DB2D2"/>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1" name="Shape 161"/>
          <p:cNvSpPr txBox="1">
            <a:spLocks noGrp="1"/>
          </p:cNvSpPr>
          <p:nvPr>
            <p:ph type="body" idx="1"/>
          </p:nvPr>
        </p:nvSpPr>
        <p:spPr>
          <a:xfrm>
            <a:off x="447816" y="601200"/>
            <a:ext cx="11292900" cy="4204800"/>
          </a:xfrm>
          <a:prstGeom prst="rect">
            <a:avLst/>
          </a:prstGeom>
          <a:noFill/>
          <a:ln>
            <a:noFill/>
          </a:ln>
        </p:spPr>
        <p:txBody>
          <a:bodyPr lIns="91425" tIns="91425" rIns="91425" bIns="91425" anchor="ctr" anchorCtr="0"/>
          <a:lstStyle>
            <a:lvl1pPr marL="306000" marR="0" lvl="0" indent="-189160" algn="l" rtl="0">
              <a:spcBef>
                <a:spcPts val="400"/>
              </a:spcBef>
              <a:spcAft>
                <a:spcPts val="600"/>
              </a:spcAft>
              <a:buClr>
                <a:schemeClr val="accent2"/>
              </a:buClr>
              <a:buSzPct val="91999"/>
              <a:buFont typeface="Noto Sans Symbols"/>
              <a:buChar char="◼"/>
              <a:defRPr sz="2000" b="0" i="0" u="none" strike="noStrike" cap="none">
                <a:solidFill>
                  <a:schemeClr val="dk2"/>
                </a:solidFill>
                <a:latin typeface="Cabin"/>
                <a:ea typeface="Cabin"/>
                <a:cs typeface="Cabin"/>
                <a:sym typeface="Cabin"/>
              </a:defRPr>
            </a:lvl1pPr>
            <a:lvl2pPr marL="630000" marR="0" lvl="1" indent="-2073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2pPr>
            <a:lvl3pPr marL="899999" marR="0" lvl="2" indent="-184227"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3pPr>
            <a:lvl4pPr marL="1242000" marR="0" lvl="3" indent="-156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4pPr>
            <a:lvl5pPr marL="1601999" marR="0" lvl="4" indent="-1613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5pPr>
            <a:lvl6pPr marL="1899999" marR="0" lvl="5" indent="-1545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6pPr>
            <a:lvl7pPr marL="2200000" marR="0" lvl="6" indent="-1497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7pPr>
            <a:lvl8pPr marL="2500000" marR="0" lvl="7" indent="-1576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8pPr>
            <a:lvl9pPr marL="2799999" marR="0" lvl="8" indent="-1528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9pPr>
          </a:lstStyle>
          <a:p>
            <a:endParaRPr/>
          </a:p>
        </p:txBody>
      </p:sp>
      <p:sp>
        <p:nvSpPr>
          <p:cNvPr id="162" name="Shape 162"/>
          <p:cNvSpPr txBox="1">
            <a:spLocks noGrp="1"/>
          </p:cNvSpPr>
          <p:nvPr>
            <p:ph type="body" idx="2"/>
          </p:nvPr>
        </p:nvSpPr>
        <p:spPr>
          <a:xfrm>
            <a:off x="5740823" y="5262296"/>
            <a:ext cx="5870099" cy="689400"/>
          </a:xfrm>
          <a:prstGeom prst="rect">
            <a:avLst/>
          </a:prstGeom>
          <a:noFill/>
          <a:ln>
            <a:noFill/>
          </a:ln>
        </p:spPr>
        <p:txBody>
          <a:bodyPr lIns="91425" tIns="91425" rIns="91425" bIns="91425" anchor="ctr" anchorCtr="0"/>
          <a:lstStyle>
            <a:lvl1pPr marL="0" marR="0" lvl="0" indent="0" algn="r" rtl="0">
              <a:spcBef>
                <a:spcPts val="220"/>
              </a:spcBef>
              <a:spcAft>
                <a:spcPts val="600"/>
              </a:spcAft>
              <a:buClr>
                <a:schemeClr val="accent2"/>
              </a:buClr>
              <a:buFont typeface="Noto Sans Symbols"/>
              <a:buNone/>
              <a:defRPr sz="1100" b="0" i="0" u="none" strike="noStrike" cap="none">
                <a:solidFill>
                  <a:schemeClr val="lt1"/>
                </a:solidFill>
                <a:latin typeface="Cabin"/>
                <a:ea typeface="Cabin"/>
                <a:cs typeface="Cabin"/>
                <a:sym typeface="Cabin"/>
              </a:defRPr>
            </a:lvl1pPr>
            <a:lvl2pPr marL="457200" marR="0" lvl="1" indent="0" algn="l" rtl="0">
              <a:spcBef>
                <a:spcPts val="220"/>
              </a:spcBef>
              <a:spcAft>
                <a:spcPts val="600"/>
              </a:spcAft>
              <a:buClr>
                <a:schemeClr val="accent2"/>
              </a:buClr>
              <a:buFont typeface="Noto Sans Symbols"/>
              <a:buNone/>
              <a:defRPr sz="1100" b="0" i="0" u="none" strike="noStrike" cap="none">
                <a:solidFill>
                  <a:schemeClr val="dk2"/>
                </a:solidFill>
                <a:latin typeface="Cabin"/>
                <a:ea typeface="Cabin"/>
                <a:cs typeface="Cabin"/>
                <a:sym typeface="Cabin"/>
              </a:defRPr>
            </a:lvl2pPr>
            <a:lvl3pPr marL="914400" marR="0" lvl="2" indent="0" algn="l" rtl="0">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163" name="Shape 163"/>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rgbClr val="5DB2D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4" name="Shape 164"/>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5DB2D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5" name="Shape 165"/>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581193" y="4693389"/>
            <a:ext cx="11029500" cy="566700"/>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24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8" name="Shape 168"/>
          <p:cNvSpPr>
            <a:spLocks noGrp="1"/>
          </p:cNvSpPr>
          <p:nvPr>
            <p:ph type="pic" idx="2"/>
          </p:nvPr>
        </p:nvSpPr>
        <p:spPr>
          <a:xfrm>
            <a:off x="447816" y="599725"/>
            <a:ext cx="11290800" cy="3557400"/>
          </a:xfrm>
          <a:prstGeom prst="rect">
            <a:avLst/>
          </a:prstGeom>
          <a:noFill/>
          <a:ln>
            <a:noFill/>
          </a:ln>
        </p:spPr>
        <p:txBody>
          <a:bodyPr lIns="91425" tIns="91425" rIns="91425" bIns="91425" anchor="t" anchorCtr="0"/>
          <a:lstStyle>
            <a:lvl1pPr marL="0" marR="0" lvl="0" indent="0" algn="ctr"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1pPr>
            <a:lvl2pPr marL="457200" marR="0" lvl="1"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2pPr>
            <a:lvl3pPr marL="914400" marR="0" lvl="2"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169" name="Shape 169"/>
          <p:cNvSpPr txBox="1">
            <a:spLocks noGrp="1"/>
          </p:cNvSpPr>
          <p:nvPr>
            <p:ph type="body" idx="1"/>
          </p:nvPr>
        </p:nvSpPr>
        <p:spPr>
          <a:xfrm>
            <a:off x="581191" y="5260126"/>
            <a:ext cx="11029500" cy="598800"/>
          </a:xfrm>
          <a:prstGeom prst="rect">
            <a:avLst/>
          </a:prstGeom>
          <a:noFill/>
          <a:ln>
            <a:noFill/>
          </a:ln>
        </p:spPr>
        <p:txBody>
          <a:bodyPr lIns="91425" tIns="91425" rIns="91425" bIns="91425" anchor="ctr" anchorCtr="0"/>
          <a:lstStyle>
            <a:lvl1pPr marL="0" marR="0" lvl="0" indent="0" algn="l" rtl="0">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1pPr>
            <a:lvl2pPr marL="457200" marR="0" lvl="1" indent="0" algn="l" rtl="0">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2pPr>
            <a:lvl3pPr marL="914400" marR="0" lvl="2" indent="0" algn="l" rtl="0">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170" name="Shape 170"/>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71" name="Shape 171"/>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72" name="Shape 172"/>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3"/>
        <p:cNvGrpSpPr/>
        <p:nvPr/>
      </p:nvGrpSpPr>
      <p:grpSpPr>
        <a:xfrm>
          <a:off x="0" y="0"/>
          <a:ext cx="0" cy="0"/>
          <a:chOff x="0" y="0"/>
          <a:chExt cx="0" cy="0"/>
        </a:xfrm>
      </p:grpSpPr>
      <p:sp>
        <p:nvSpPr>
          <p:cNvPr id="174" name="Shape 174"/>
          <p:cNvSpPr/>
          <p:nvPr/>
        </p:nvSpPr>
        <p:spPr>
          <a:xfrm>
            <a:off x="440285" y="614406"/>
            <a:ext cx="11309400" cy="1189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75" name="Shape 175"/>
          <p:cNvSpPr txBox="1">
            <a:spLocks noGrp="1"/>
          </p:cNvSpPr>
          <p:nvPr>
            <p:ph type="title"/>
          </p:nvPr>
        </p:nvSpPr>
        <p:spPr>
          <a:xfrm>
            <a:off x="581191" y="702156"/>
            <a:ext cx="11029500" cy="101370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76" name="Shape 176"/>
          <p:cNvSpPr txBox="1">
            <a:spLocks noGrp="1"/>
          </p:cNvSpPr>
          <p:nvPr>
            <p:ph type="body" idx="1"/>
          </p:nvPr>
        </p:nvSpPr>
        <p:spPr>
          <a:xfrm rot="5400000">
            <a:off x="4334607" y="-1417297"/>
            <a:ext cx="3522900" cy="11029500"/>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77" name="Shape 177"/>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78" name="Shape 178"/>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79" name="Shape 179"/>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80"/>
        <p:cNvGrpSpPr/>
        <p:nvPr/>
      </p:nvGrpSpPr>
      <p:grpSpPr>
        <a:xfrm>
          <a:off x="0" y="0"/>
          <a:ext cx="0" cy="0"/>
          <a:chOff x="0" y="0"/>
          <a:chExt cx="0" cy="0"/>
        </a:xfrm>
      </p:grpSpPr>
      <p:sp>
        <p:nvSpPr>
          <p:cNvPr id="181" name="Shape 181"/>
          <p:cNvSpPr/>
          <p:nvPr/>
        </p:nvSpPr>
        <p:spPr>
          <a:xfrm>
            <a:off x="8839200" y="599725"/>
            <a:ext cx="2906700" cy="5817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82" name="Shape 182"/>
          <p:cNvSpPr txBox="1">
            <a:spLocks noGrp="1"/>
          </p:cNvSpPr>
          <p:nvPr>
            <p:ph type="title"/>
          </p:nvPr>
        </p:nvSpPr>
        <p:spPr>
          <a:xfrm rot="5400000">
            <a:off x="7249664" y="2265125"/>
            <a:ext cx="5183100" cy="200430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83" name="Shape 183"/>
          <p:cNvSpPr txBox="1">
            <a:spLocks noGrp="1"/>
          </p:cNvSpPr>
          <p:nvPr>
            <p:ph type="body" idx="1"/>
          </p:nvPr>
        </p:nvSpPr>
        <p:spPr>
          <a:xfrm rot="5400000">
            <a:off x="2131502" y="-680874"/>
            <a:ext cx="5183100" cy="7896300"/>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84" name="Shape 184"/>
          <p:cNvSpPr txBox="1">
            <a:spLocks noGrp="1"/>
          </p:cNvSpPr>
          <p:nvPr>
            <p:ph type="dt" idx="10"/>
          </p:nvPr>
        </p:nvSpPr>
        <p:spPr>
          <a:xfrm>
            <a:off x="8993672" y="5956137"/>
            <a:ext cx="13281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rgbClr val="5DB2D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85" name="Shape 185"/>
          <p:cNvSpPr txBox="1">
            <a:spLocks noGrp="1"/>
          </p:cNvSpPr>
          <p:nvPr>
            <p:ph type="ftr" idx="11"/>
          </p:nvPr>
        </p:nvSpPr>
        <p:spPr>
          <a:xfrm>
            <a:off x="774922" y="5951810"/>
            <a:ext cx="78963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86" name="Shape 186"/>
          <p:cNvSpPr txBox="1">
            <a:spLocks noGrp="1"/>
          </p:cNvSpPr>
          <p:nvPr>
            <p:ph type="sldNum" idx="12"/>
          </p:nvPr>
        </p:nvSpPr>
        <p:spPr>
          <a:xfrm>
            <a:off x="10446614" y="5956137"/>
            <a:ext cx="11643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15600" y="593366"/>
            <a:ext cx="11360700" cy="763500"/>
          </a:xfrm>
          <a:prstGeom prst="rect">
            <a:avLst/>
          </a:prstGeom>
        </p:spPr>
        <p:txBody>
          <a:bodyPr lIns="121900" tIns="121900" rIns="121900" bIns="121900" anchor="b" anchorCtr="0"/>
          <a:lstStyle>
            <a:lvl1pPr lvl="0" rtl="0">
              <a:spcBef>
                <a:spcPts val="0"/>
              </a:spcBef>
              <a:buSzPct val="100000"/>
              <a:defRPr sz="1900"/>
            </a:lvl1pPr>
            <a:lvl2pPr lvl="1" rtl="0">
              <a:spcBef>
                <a:spcPts val="0"/>
              </a:spcBef>
              <a:buSzPct val="100000"/>
              <a:defRPr sz="1900"/>
            </a:lvl2pPr>
            <a:lvl3pPr lvl="2" rtl="0">
              <a:spcBef>
                <a:spcPts val="0"/>
              </a:spcBef>
              <a:buSzPct val="100000"/>
              <a:defRPr sz="1900"/>
            </a:lvl3pPr>
            <a:lvl4pPr lvl="3" rtl="0">
              <a:spcBef>
                <a:spcPts val="0"/>
              </a:spcBef>
              <a:buSzPct val="100000"/>
              <a:defRPr sz="1900"/>
            </a:lvl4pPr>
            <a:lvl5pPr lvl="4" rtl="0">
              <a:spcBef>
                <a:spcPts val="0"/>
              </a:spcBef>
              <a:buSzPct val="100000"/>
              <a:defRPr sz="1900"/>
            </a:lvl5pPr>
            <a:lvl6pPr lvl="5" rtl="0">
              <a:spcBef>
                <a:spcPts val="0"/>
              </a:spcBef>
              <a:buSzPct val="100000"/>
              <a:defRPr sz="1900"/>
            </a:lvl6pPr>
            <a:lvl7pPr lvl="6" rtl="0">
              <a:spcBef>
                <a:spcPts val="0"/>
              </a:spcBef>
              <a:buSzPct val="100000"/>
              <a:defRPr sz="1900"/>
            </a:lvl7pPr>
            <a:lvl8pPr lvl="7" rtl="0">
              <a:spcBef>
                <a:spcPts val="0"/>
              </a:spcBef>
              <a:buSzPct val="100000"/>
              <a:defRPr sz="1900"/>
            </a:lvl8pPr>
            <a:lvl9pPr lvl="8" rtl="0">
              <a:spcBef>
                <a:spcPts val="0"/>
              </a:spcBef>
              <a:buSzPct val="100000"/>
              <a:defRPr sz="1900"/>
            </a:lvl9pPr>
          </a:lstStyle>
          <a:p>
            <a:endParaRPr/>
          </a:p>
        </p:txBody>
      </p:sp>
      <p:sp>
        <p:nvSpPr>
          <p:cNvPr id="189" name="Shape 189"/>
          <p:cNvSpPr txBox="1">
            <a:spLocks noGrp="1"/>
          </p:cNvSpPr>
          <p:nvPr>
            <p:ph type="body" idx="1"/>
          </p:nvPr>
        </p:nvSpPr>
        <p:spPr>
          <a:xfrm>
            <a:off x="415600" y="1536633"/>
            <a:ext cx="11360700" cy="4555200"/>
          </a:xfrm>
          <a:prstGeom prst="rect">
            <a:avLst/>
          </a:prstGeom>
        </p:spPr>
        <p:txBody>
          <a:bodyPr lIns="121900" tIns="121900" rIns="121900" bIns="121900" anchor="ctr" anchorCtr="0"/>
          <a:lstStyle>
            <a:lvl1pPr lvl="0" rtl="0">
              <a:spcBef>
                <a:spcPts val="0"/>
              </a:spcBef>
              <a:buSzPct val="100000"/>
              <a:defRPr sz="1900"/>
            </a:lvl1pPr>
            <a:lvl2pPr lvl="1" rtl="0">
              <a:spcBef>
                <a:spcPts val="0"/>
              </a:spcBef>
              <a:buSzPct val="100000"/>
              <a:defRPr sz="1900"/>
            </a:lvl2pPr>
            <a:lvl3pPr lvl="2" rtl="0">
              <a:spcBef>
                <a:spcPts val="0"/>
              </a:spcBef>
              <a:buSzPct val="100000"/>
              <a:defRPr sz="1900"/>
            </a:lvl3pPr>
            <a:lvl4pPr lvl="3" rtl="0">
              <a:spcBef>
                <a:spcPts val="0"/>
              </a:spcBef>
              <a:buSzPct val="100000"/>
              <a:defRPr sz="1900"/>
            </a:lvl4pPr>
            <a:lvl5pPr lvl="4" rtl="0">
              <a:spcBef>
                <a:spcPts val="0"/>
              </a:spcBef>
              <a:buSzPct val="100000"/>
              <a:defRPr sz="1900"/>
            </a:lvl5pPr>
            <a:lvl6pPr lvl="5" rtl="0">
              <a:spcBef>
                <a:spcPts val="0"/>
              </a:spcBef>
              <a:buSzPct val="100000"/>
              <a:defRPr sz="1900"/>
            </a:lvl6pPr>
            <a:lvl7pPr lvl="6" rtl="0">
              <a:spcBef>
                <a:spcPts val="0"/>
              </a:spcBef>
              <a:buSzPct val="100000"/>
              <a:defRPr sz="1900"/>
            </a:lvl7pPr>
            <a:lvl8pPr lvl="7" rtl="0">
              <a:spcBef>
                <a:spcPts val="0"/>
              </a:spcBef>
              <a:buSzPct val="100000"/>
              <a:defRPr sz="1900"/>
            </a:lvl8pPr>
            <a:lvl9pPr lvl="8" rtl="0">
              <a:spcBef>
                <a:spcPts val="0"/>
              </a:spcBef>
              <a:buSzPct val="100000"/>
              <a:defRPr sz="1900"/>
            </a:lvl9pPr>
          </a:lstStyle>
          <a:p>
            <a:endParaRPr/>
          </a:p>
        </p:txBody>
      </p:sp>
      <p:sp>
        <p:nvSpPr>
          <p:cNvPr id="190" name="Shape 190"/>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sz="1900"/>
              <a:t>‹#›</a:t>
            </a:fld>
            <a:endParaRPr lang="en-US" sz="19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p:nvPr/>
        </p:nvSpPr>
        <p:spPr>
          <a:xfrm>
            <a:off x="445981" y="606554"/>
            <a:ext cx="11300034" cy="1258827"/>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 name="Shape 34"/>
          <p:cNvSpPr txBox="1">
            <a:spLocks noGrp="1"/>
          </p:cNvSpPr>
          <p:nvPr>
            <p:ph type="title"/>
          </p:nvPr>
        </p:nvSpPr>
        <p:spPr>
          <a:xfrm>
            <a:off x="581193" y="729658"/>
            <a:ext cx="11029616" cy="98833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35" name="Shape 35"/>
          <p:cNvSpPr txBox="1">
            <a:spLocks noGrp="1"/>
          </p:cNvSpPr>
          <p:nvPr>
            <p:ph type="body" idx="1"/>
          </p:nvPr>
        </p:nvSpPr>
        <p:spPr>
          <a:xfrm>
            <a:off x="581193" y="2228001"/>
            <a:ext cx="5422389" cy="3633047"/>
          </a:xfrm>
          <a:prstGeom prst="rect">
            <a:avLst/>
          </a:prstGeom>
          <a:noFill/>
          <a:ln>
            <a:noFill/>
          </a:ln>
        </p:spPr>
        <p:txBody>
          <a:bodyPr lIns="91425" tIns="91425" rIns="91425" bIns="91425" anchor="ctr"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36" name="Shape 36"/>
          <p:cNvSpPr txBox="1">
            <a:spLocks noGrp="1"/>
          </p:cNvSpPr>
          <p:nvPr>
            <p:ph type="body" idx="2"/>
          </p:nvPr>
        </p:nvSpPr>
        <p:spPr>
          <a:xfrm>
            <a:off x="6188417" y="2228001"/>
            <a:ext cx="5422392" cy="3633047"/>
          </a:xfrm>
          <a:prstGeom prst="rect">
            <a:avLst/>
          </a:prstGeom>
          <a:noFill/>
          <a:ln>
            <a:noFill/>
          </a:ln>
        </p:spPr>
        <p:txBody>
          <a:bodyPr lIns="91425" tIns="91425" rIns="91425" bIns="91425" anchor="ctr"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37" name="Shape 37"/>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38" name="Shape 38"/>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39" name="Shape 39"/>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
        <p:nvSpPr>
          <p:cNvPr id="41" name="Shape 41"/>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42" name="Shape 42"/>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43" name="Shape 43"/>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15600" y="593366"/>
            <a:ext cx="11360798" cy="7635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19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900" b="0" i="0" u="none" strike="noStrike" cap="none">
                <a:solidFill>
                  <a:schemeClr val="dk2"/>
                </a:solidFill>
              </a:defRPr>
            </a:lvl2pPr>
            <a:lvl3pPr marL="0" marR="0" lvl="2" indent="0" algn="l" rtl="0">
              <a:spcBef>
                <a:spcPts val="0"/>
              </a:spcBef>
              <a:buClr>
                <a:schemeClr val="dk2"/>
              </a:buClr>
              <a:buFont typeface="Arial"/>
              <a:buNone/>
              <a:defRPr sz="1900" b="0" i="0" u="none" strike="noStrike" cap="none">
                <a:solidFill>
                  <a:schemeClr val="dk2"/>
                </a:solidFill>
              </a:defRPr>
            </a:lvl3pPr>
            <a:lvl4pPr marL="0" marR="0" lvl="3" indent="0" algn="l" rtl="0">
              <a:spcBef>
                <a:spcPts val="0"/>
              </a:spcBef>
              <a:buClr>
                <a:schemeClr val="dk2"/>
              </a:buClr>
              <a:buFont typeface="Arial"/>
              <a:buNone/>
              <a:defRPr sz="1900" b="0" i="0" u="none" strike="noStrike" cap="none">
                <a:solidFill>
                  <a:schemeClr val="dk2"/>
                </a:solidFill>
              </a:defRPr>
            </a:lvl4pPr>
            <a:lvl5pPr marL="0" marR="0" lvl="4" indent="0" algn="l" rtl="0">
              <a:spcBef>
                <a:spcPts val="0"/>
              </a:spcBef>
              <a:buClr>
                <a:schemeClr val="dk2"/>
              </a:buClr>
              <a:buFont typeface="Arial"/>
              <a:buNone/>
              <a:defRPr sz="1900" b="0" i="0" u="none" strike="noStrike" cap="none">
                <a:solidFill>
                  <a:schemeClr val="dk2"/>
                </a:solidFill>
              </a:defRPr>
            </a:lvl5pPr>
            <a:lvl6pPr marL="0" marR="0" lvl="5" indent="0" algn="l" rtl="0">
              <a:spcBef>
                <a:spcPts val="0"/>
              </a:spcBef>
              <a:buClr>
                <a:schemeClr val="dk2"/>
              </a:buClr>
              <a:buFont typeface="Arial"/>
              <a:buNone/>
              <a:defRPr sz="1900" b="0" i="0" u="none" strike="noStrike" cap="none">
                <a:solidFill>
                  <a:schemeClr val="dk2"/>
                </a:solidFill>
              </a:defRPr>
            </a:lvl6pPr>
            <a:lvl7pPr marL="0" marR="0" lvl="6" indent="0" algn="l" rtl="0">
              <a:spcBef>
                <a:spcPts val="0"/>
              </a:spcBef>
              <a:buClr>
                <a:schemeClr val="dk2"/>
              </a:buClr>
              <a:buFont typeface="Arial"/>
              <a:buNone/>
              <a:defRPr sz="1900" b="0" i="0" u="none" strike="noStrike" cap="none">
                <a:solidFill>
                  <a:schemeClr val="dk2"/>
                </a:solidFill>
              </a:defRPr>
            </a:lvl7pPr>
            <a:lvl8pPr marL="0" marR="0" lvl="7" indent="0" algn="l" rtl="0">
              <a:spcBef>
                <a:spcPts val="0"/>
              </a:spcBef>
              <a:buClr>
                <a:schemeClr val="dk2"/>
              </a:buClr>
              <a:buFont typeface="Arial"/>
              <a:buNone/>
              <a:defRPr sz="1900" b="0" i="0" u="none" strike="noStrike" cap="none">
                <a:solidFill>
                  <a:schemeClr val="dk2"/>
                </a:solidFill>
              </a:defRPr>
            </a:lvl8pPr>
            <a:lvl9pPr marL="0" marR="0" lvl="8" indent="0" algn="l" rtl="0">
              <a:spcBef>
                <a:spcPts val="0"/>
              </a:spcBef>
              <a:buClr>
                <a:schemeClr val="dk2"/>
              </a:buClr>
              <a:buFont typeface="Arial"/>
              <a:buNone/>
              <a:defRPr sz="1900" b="0" i="0" u="none" strike="noStrike" cap="none">
                <a:solidFill>
                  <a:schemeClr val="dk2"/>
                </a:solidFill>
              </a:defRPr>
            </a:lvl9pPr>
          </a:lstStyle>
          <a:p>
            <a:endParaRPr/>
          </a:p>
        </p:txBody>
      </p:sp>
      <p:sp>
        <p:nvSpPr>
          <p:cNvPr id="46" name="Shape 46"/>
          <p:cNvSpPr txBox="1">
            <a:spLocks noGrp="1"/>
          </p:cNvSpPr>
          <p:nvPr>
            <p:ph type="body" idx="1"/>
          </p:nvPr>
        </p:nvSpPr>
        <p:spPr>
          <a:xfrm>
            <a:off x="415600" y="1536633"/>
            <a:ext cx="11360798" cy="4555199"/>
          </a:xfrm>
          <a:prstGeom prst="rect">
            <a:avLst/>
          </a:prstGeom>
          <a:noFill/>
          <a:ln>
            <a:noFill/>
          </a:ln>
        </p:spPr>
        <p:txBody>
          <a:bodyPr lIns="91425" tIns="91425" rIns="91425" bIns="91425" anchor="ctr" anchorCtr="0"/>
          <a:lstStyle>
            <a:lvl1pPr marL="306000" marR="0" lvl="0" indent="-83750"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1pPr>
            <a:lvl2pPr marL="630000" marR="0" lvl="1" indent="-102950"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2pPr>
            <a:lvl3pPr marL="900000" marR="0" lvl="2" indent="-80850"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3pPr>
            <a:lvl4pPr marL="1242000" marR="0" lvl="3" indent="-54549"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4pPr>
            <a:lvl5pPr marL="1602000" marR="0" lvl="4" indent="-58949"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5pPr>
            <a:lvl6pPr marL="1899999" marR="0" lvl="5" indent="-52148"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6pPr>
            <a:lvl7pPr marL="2200000" marR="0" lvl="6" indent="-47350"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7pPr>
            <a:lvl8pPr marL="2500000" marR="0" lvl="7" indent="-55249"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8pPr>
            <a:lvl9pPr marL="2800000" marR="0" lvl="8" indent="-50450" algn="l" rtl="0">
              <a:lnSpc>
                <a:spcPct val="100000"/>
              </a:lnSpc>
              <a:spcBef>
                <a:spcPts val="0"/>
              </a:spcBef>
              <a:spcAft>
                <a:spcPts val="600"/>
              </a:spcAft>
              <a:buClr>
                <a:schemeClr val="accent2"/>
              </a:buClr>
              <a:buSzPct val="100000"/>
              <a:buFont typeface="Noto Sans Symbols"/>
              <a:buChar char="◼"/>
              <a:defRPr sz="1900" b="0" i="0" u="none" strike="noStrike" cap="none">
                <a:solidFill>
                  <a:schemeClr val="dk2"/>
                </a:solidFill>
                <a:latin typeface="Cabin"/>
                <a:ea typeface="Cabin"/>
                <a:cs typeface="Cabin"/>
                <a:sym typeface="Cabin"/>
              </a:defRPr>
            </a:lvl9pPr>
          </a:lstStyle>
          <a:p>
            <a:endParaRPr/>
          </a:p>
        </p:txBody>
      </p:sp>
      <p:sp>
        <p:nvSpPr>
          <p:cNvPr id="47" name="Shape 47"/>
          <p:cNvSpPr txBox="1">
            <a:spLocks noGrp="1"/>
          </p:cNvSpPr>
          <p:nvPr>
            <p:ph type="sldNum" idx="12"/>
          </p:nvPr>
        </p:nvSpPr>
        <p:spPr>
          <a:xfrm>
            <a:off x="11296610" y="6217621"/>
            <a:ext cx="731600" cy="524799"/>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p:nvPr/>
        </p:nvSpPr>
        <p:spPr>
          <a:xfrm>
            <a:off x="440683" y="606554"/>
            <a:ext cx="11300034" cy="1258827"/>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 name="Shape 50"/>
          <p:cNvSpPr txBox="1">
            <a:spLocks noGrp="1"/>
          </p:cNvSpPr>
          <p:nvPr>
            <p:ph type="title"/>
          </p:nvPr>
        </p:nvSpPr>
        <p:spPr>
          <a:xfrm>
            <a:off x="575893" y="729658"/>
            <a:ext cx="11029616" cy="98833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51" name="Shape 51"/>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52" name="Shape 52"/>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53" name="Shape 53"/>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4"/>
        <p:cNvGrpSpPr/>
        <p:nvPr/>
      </p:nvGrpSpPr>
      <p:grpSpPr>
        <a:xfrm>
          <a:off x="0" y="0"/>
          <a:ext cx="0" cy="0"/>
          <a:chOff x="0" y="0"/>
          <a:chExt cx="0" cy="0"/>
        </a:xfrm>
      </p:grpSpPr>
      <p:sp>
        <p:nvSpPr>
          <p:cNvPr id="55" name="Shape 55"/>
          <p:cNvSpPr/>
          <p:nvPr/>
        </p:nvSpPr>
        <p:spPr>
          <a:xfrm>
            <a:off x="447816" y="5141973"/>
            <a:ext cx="11290858" cy="1258827"/>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 name="Shape 56"/>
          <p:cNvSpPr txBox="1">
            <a:spLocks noGrp="1"/>
          </p:cNvSpPr>
          <p:nvPr>
            <p:ph type="title"/>
          </p:nvPr>
        </p:nvSpPr>
        <p:spPr>
          <a:xfrm>
            <a:off x="581193" y="3043908"/>
            <a:ext cx="11029613" cy="149750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57" name="Shape 57"/>
          <p:cNvSpPr txBox="1">
            <a:spLocks noGrp="1"/>
          </p:cNvSpPr>
          <p:nvPr>
            <p:ph type="body" idx="1"/>
          </p:nvPr>
        </p:nvSpPr>
        <p:spPr>
          <a:xfrm>
            <a:off x="581191" y="4541417"/>
            <a:ext cx="11029613" cy="600555"/>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600"/>
              </a:spcAft>
              <a:buClr>
                <a:schemeClr val="accent2"/>
              </a:buClr>
              <a:buFont typeface="Noto Sans Symbols"/>
              <a:buNone/>
              <a:defRPr sz="1800" b="0" i="0" u="none" strike="noStrike" cap="none">
                <a:solidFill>
                  <a:schemeClr val="accent2"/>
                </a:solidFill>
                <a:latin typeface="Cabin"/>
                <a:ea typeface="Cabin"/>
                <a:cs typeface="Cabin"/>
                <a:sym typeface="Cabin"/>
              </a:defRPr>
            </a:lvl1pPr>
            <a:lvl2pPr marL="457200" marR="0" lvl="1" indent="0" algn="l" rtl="0">
              <a:lnSpc>
                <a:spcPct val="100000"/>
              </a:lnSpc>
              <a:spcBef>
                <a:spcPts val="360"/>
              </a:spcBef>
              <a:spcAft>
                <a:spcPts val="600"/>
              </a:spcAft>
              <a:buClr>
                <a:schemeClr val="accent2"/>
              </a:buClr>
              <a:buFont typeface="Noto Sans Symbols"/>
              <a:buNone/>
              <a:defRPr sz="1800" b="0" i="0" u="none" strike="noStrike" cap="none">
                <a:solidFill>
                  <a:srgbClr val="888888"/>
                </a:solidFill>
                <a:latin typeface="Cabin"/>
                <a:ea typeface="Cabin"/>
                <a:cs typeface="Cabin"/>
                <a:sym typeface="Cabin"/>
              </a:defRPr>
            </a:lvl2pPr>
            <a:lvl3pPr marL="914400" marR="0" lvl="2" indent="0" algn="l" rtl="0">
              <a:lnSpc>
                <a:spcPct val="100000"/>
              </a:lnSpc>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3pPr>
            <a:lvl4pPr marL="1371600" marR="0" lvl="3" indent="0" algn="l" rtl="0">
              <a:lnSpc>
                <a:spcPct val="100000"/>
              </a:lnSpc>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4pPr>
            <a:lvl5pPr marL="1828800" marR="0" lvl="4" indent="0" algn="l" rtl="0">
              <a:lnSpc>
                <a:spcPct val="100000"/>
              </a:lnSpc>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5pPr>
            <a:lvl6pPr marL="2286000" marR="0" lvl="5" indent="0" algn="l" rtl="0">
              <a:lnSpc>
                <a:spcPct val="100000"/>
              </a:lnSpc>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6pPr>
            <a:lvl7pPr marL="2743200" marR="0" lvl="6" indent="0" algn="l" rtl="0">
              <a:lnSpc>
                <a:spcPct val="100000"/>
              </a:lnSpc>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7pPr>
            <a:lvl8pPr marL="3200400" marR="0" lvl="7" indent="0" algn="l" rtl="0">
              <a:lnSpc>
                <a:spcPct val="100000"/>
              </a:lnSpc>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8pPr>
            <a:lvl9pPr marL="3657600" marR="0" lvl="8" indent="0" algn="l" rtl="0">
              <a:lnSpc>
                <a:spcPct val="100000"/>
              </a:lnSpc>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9pPr>
          </a:lstStyle>
          <a:p>
            <a:endParaRPr/>
          </a:p>
        </p:txBody>
      </p:sp>
      <p:sp>
        <p:nvSpPr>
          <p:cNvPr id="58" name="Shape 58"/>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5DB2D2"/>
              </a:buClr>
              <a:buFont typeface="Cabin"/>
              <a:buNone/>
              <a:defRPr sz="900" b="0" i="0" u="none" strike="noStrike" cap="none">
                <a:solidFill>
                  <a:srgbClr val="5DB2D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59" name="Shape 59"/>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DB2D2"/>
              </a:buClr>
              <a:buFont typeface="Cabin"/>
              <a:buNone/>
              <a:defRPr sz="900" b="0" i="0" u="none" strike="noStrike" cap="none">
                <a:solidFill>
                  <a:srgbClr val="5DB2D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60" name="Shape 60"/>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5DB2D2"/>
              </a:buClr>
              <a:buSzPct val="25000"/>
              <a:buFont typeface="Cabin"/>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1"/>
        <p:cNvGrpSpPr/>
        <p:nvPr/>
      </p:nvGrpSpPr>
      <p:grpSpPr>
        <a:xfrm>
          <a:off x="0" y="0"/>
          <a:ext cx="0" cy="0"/>
          <a:chOff x="0" y="0"/>
          <a:chExt cx="0" cy="0"/>
        </a:xfrm>
      </p:grpSpPr>
      <p:sp>
        <p:nvSpPr>
          <p:cNvPr id="62" name="Shape 62"/>
          <p:cNvSpPr/>
          <p:nvPr/>
        </p:nvSpPr>
        <p:spPr>
          <a:xfrm>
            <a:off x="445981" y="606554"/>
            <a:ext cx="11300034" cy="1258827"/>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3" name="Shape 63"/>
          <p:cNvSpPr txBox="1">
            <a:spLocks noGrp="1"/>
          </p:cNvSpPr>
          <p:nvPr>
            <p:ph type="title"/>
          </p:nvPr>
        </p:nvSpPr>
        <p:spPr>
          <a:xfrm>
            <a:off x="581193" y="729658"/>
            <a:ext cx="11029616" cy="98833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64" name="Shape 64"/>
          <p:cNvSpPr txBox="1">
            <a:spLocks noGrp="1"/>
          </p:cNvSpPr>
          <p:nvPr>
            <p:ph type="body" idx="1"/>
          </p:nvPr>
        </p:nvSpPr>
        <p:spPr>
          <a:xfrm>
            <a:off x="887219" y="2250891"/>
            <a:ext cx="5087075" cy="536005"/>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lnSpc>
                <a:spcPct val="100000"/>
              </a:lnSpc>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lnSpc>
                <a:spcPct val="100000"/>
              </a:lnSpc>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65" name="Shape 65"/>
          <p:cNvSpPr txBox="1">
            <a:spLocks noGrp="1"/>
          </p:cNvSpPr>
          <p:nvPr>
            <p:ph type="body" idx="2"/>
          </p:nvPr>
        </p:nvSpPr>
        <p:spPr>
          <a:xfrm>
            <a:off x="581193" y="2926050"/>
            <a:ext cx="5393100" cy="2934997"/>
          </a:xfrm>
          <a:prstGeom prst="rect">
            <a:avLst/>
          </a:prstGeom>
          <a:noFill/>
          <a:ln>
            <a:noFill/>
          </a:ln>
        </p:spPr>
        <p:txBody>
          <a:bodyPr lIns="91425" tIns="91425" rIns="91425" bIns="91425" anchor="t"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66" name="Shape 66"/>
          <p:cNvSpPr txBox="1">
            <a:spLocks noGrp="1"/>
          </p:cNvSpPr>
          <p:nvPr>
            <p:ph type="body" idx="3"/>
          </p:nvPr>
        </p:nvSpPr>
        <p:spPr>
          <a:xfrm>
            <a:off x="6523735" y="2250891"/>
            <a:ext cx="5087071" cy="553371"/>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lnSpc>
                <a:spcPct val="100000"/>
              </a:lnSpc>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lnSpc>
                <a:spcPct val="100000"/>
              </a:lnSpc>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lnSpc>
                <a:spcPct val="100000"/>
              </a:lnSpc>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67" name="Shape 67"/>
          <p:cNvSpPr txBox="1">
            <a:spLocks noGrp="1"/>
          </p:cNvSpPr>
          <p:nvPr>
            <p:ph type="body" idx="4"/>
          </p:nvPr>
        </p:nvSpPr>
        <p:spPr>
          <a:xfrm>
            <a:off x="6217707" y="2926050"/>
            <a:ext cx="5393100" cy="2934997"/>
          </a:xfrm>
          <a:prstGeom prst="rect">
            <a:avLst/>
          </a:prstGeom>
          <a:noFill/>
          <a:ln>
            <a:noFill/>
          </a:ln>
        </p:spPr>
        <p:txBody>
          <a:bodyPr lIns="91425" tIns="91425" rIns="91425" bIns="91425" anchor="t"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68" name="Shape 68"/>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69" name="Shape 69"/>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70" name="Shape 70"/>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1"/>
        <p:cNvGrpSpPr/>
        <p:nvPr/>
      </p:nvGrpSpPr>
      <p:grpSpPr>
        <a:xfrm>
          <a:off x="0" y="0"/>
          <a:ext cx="0" cy="0"/>
          <a:chOff x="0" y="0"/>
          <a:chExt cx="0" cy="0"/>
        </a:xfrm>
      </p:grpSpPr>
      <p:sp>
        <p:nvSpPr>
          <p:cNvPr id="72" name="Shape 72"/>
          <p:cNvSpPr/>
          <p:nvPr/>
        </p:nvSpPr>
        <p:spPr>
          <a:xfrm>
            <a:off x="447816" y="5141973"/>
            <a:ext cx="11298198" cy="1274702"/>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 name="Shape 73"/>
          <p:cNvSpPr txBox="1">
            <a:spLocks noGrp="1"/>
          </p:cNvSpPr>
          <p:nvPr>
            <p:ph type="title"/>
          </p:nvPr>
        </p:nvSpPr>
        <p:spPr>
          <a:xfrm>
            <a:off x="581191" y="5262296"/>
            <a:ext cx="4909443" cy="68951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DB2D2"/>
              </a:buClr>
              <a:buFont typeface="Cabin"/>
              <a:buNone/>
              <a:defRPr sz="2000" b="0" i="0" u="none" strike="noStrike" cap="none">
                <a:solidFill>
                  <a:srgbClr val="5DB2D2"/>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74" name="Shape 74"/>
          <p:cNvSpPr txBox="1">
            <a:spLocks noGrp="1"/>
          </p:cNvSpPr>
          <p:nvPr>
            <p:ph type="body" idx="1"/>
          </p:nvPr>
        </p:nvSpPr>
        <p:spPr>
          <a:xfrm>
            <a:off x="447816" y="601200"/>
            <a:ext cx="11292840" cy="4204800"/>
          </a:xfrm>
          <a:prstGeom prst="rect">
            <a:avLst/>
          </a:prstGeom>
          <a:noFill/>
          <a:ln>
            <a:noFill/>
          </a:ln>
        </p:spPr>
        <p:txBody>
          <a:bodyPr lIns="91425" tIns="91425" rIns="91425" bIns="91425" anchor="ctr" anchorCtr="0"/>
          <a:lstStyle>
            <a:lvl1pPr marL="306000" marR="0" lvl="0" indent="-74861" algn="l" rtl="0">
              <a:lnSpc>
                <a:spcPct val="100000"/>
              </a:lnSpc>
              <a:spcBef>
                <a:spcPts val="400"/>
              </a:spcBef>
              <a:spcAft>
                <a:spcPts val="600"/>
              </a:spcAft>
              <a:buClr>
                <a:schemeClr val="accent2"/>
              </a:buClr>
              <a:buSzPct val="91998"/>
              <a:buFont typeface="Noto Sans Symbols"/>
              <a:buChar char="◼"/>
              <a:defRPr sz="2000" b="0" i="0" u="none" strike="noStrike" cap="none">
                <a:solidFill>
                  <a:schemeClr val="dk2"/>
                </a:solidFill>
                <a:latin typeface="Cabin"/>
                <a:ea typeface="Cabin"/>
                <a:cs typeface="Cabin"/>
                <a:sym typeface="Cabin"/>
              </a:defRPr>
            </a:lvl1pPr>
            <a:lvl2pPr marL="630000" marR="0" lvl="1" indent="-1057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2pPr>
            <a:lvl3pPr marL="900000" marR="0" lvl="2" indent="-953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3pPr>
            <a:lvl4pPr marL="1242000" marR="0" lvl="3" indent="-80711"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4pPr>
            <a:lvl5pPr marL="1602000" marR="0" lvl="4" indent="-85111"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5pPr>
            <a:lvl6pPr marL="1899999" marR="0" lvl="5" indent="-78310"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6pPr>
            <a:lvl7pPr marL="2200000" marR="0" lvl="6" indent="-73511"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7pPr>
            <a:lvl8pPr marL="2500000" marR="0" lvl="7" indent="-81411"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8pPr>
            <a:lvl9pPr marL="2800000" marR="0" lvl="8" indent="-76611"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9pPr>
          </a:lstStyle>
          <a:p>
            <a:endParaRPr/>
          </a:p>
        </p:txBody>
      </p:sp>
      <p:sp>
        <p:nvSpPr>
          <p:cNvPr id="75" name="Shape 75"/>
          <p:cNvSpPr txBox="1">
            <a:spLocks noGrp="1"/>
          </p:cNvSpPr>
          <p:nvPr>
            <p:ph type="body" idx="2"/>
          </p:nvPr>
        </p:nvSpPr>
        <p:spPr>
          <a:xfrm>
            <a:off x="5740823" y="5262296"/>
            <a:ext cx="5869986" cy="689513"/>
          </a:xfrm>
          <a:prstGeom prst="rect">
            <a:avLst/>
          </a:prstGeom>
          <a:noFill/>
          <a:ln>
            <a:noFill/>
          </a:ln>
        </p:spPr>
        <p:txBody>
          <a:bodyPr lIns="91425" tIns="91425" rIns="91425" bIns="91425" anchor="ctr" anchorCtr="0"/>
          <a:lstStyle>
            <a:lvl1pPr marL="0" marR="0" lvl="0" indent="0" algn="r" rtl="0">
              <a:lnSpc>
                <a:spcPct val="100000"/>
              </a:lnSpc>
              <a:spcBef>
                <a:spcPts val="220"/>
              </a:spcBef>
              <a:spcAft>
                <a:spcPts val="600"/>
              </a:spcAft>
              <a:buClr>
                <a:schemeClr val="accent2"/>
              </a:buClr>
              <a:buFont typeface="Noto Sans Symbols"/>
              <a:buNone/>
              <a:defRPr sz="1100" b="0" i="0" u="none" strike="noStrike" cap="none">
                <a:solidFill>
                  <a:schemeClr val="lt1"/>
                </a:solidFill>
                <a:latin typeface="Cabin"/>
                <a:ea typeface="Cabin"/>
                <a:cs typeface="Cabin"/>
                <a:sym typeface="Cabin"/>
              </a:defRPr>
            </a:lvl1pPr>
            <a:lvl2pPr marL="457200" marR="0" lvl="1" indent="0" algn="l" rtl="0">
              <a:lnSpc>
                <a:spcPct val="100000"/>
              </a:lnSpc>
              <a:spcBef>
                <a:spcPts val="220"/>
              </a:spcBef>
              <a:spcAft>
                <a:spcPts val="600"/>
              </a:spcAft>
              <a:buClr>
                <a:schemeClr val="accent2"/>
              </a:buClr>
              <a:buFont typeface="Noto Sans Symbols"/>
              <a:buNone/>
              <a:defRPr sz="1100" b="0" i="0" u="none" strike="noStrike" cap="none">
                <a:solidFill>
                  <a:schemeClr val="dk2"/>
                </a:solidFill>
                <a:latin typeface="Cabin"/>
                <a:ea typeface="Cabin"/>
                <a:cs typeface="Cabin"/>
                <a:sym typeface="Cabin"/>
              </a:defRPr>
            </a:lvl2pPr>
            <a:lvl3pPr marL="914400" marR="0" lvl="2" indent="0" algn="l" rtl="0">
              <a:lnSpc>
                <a:spcPct val="100000"/>
              </a:lnSpc>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lnSpc>
                <a:spcPct val="100000"/>
              </a:lnSpc>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76" name="Shape 76"/>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5DB2D2"/>
              </a:buClr>
              <a:buFont typeface="Cabin"/>
              <a:buNone/>
              <a:defRPr sz="900" b="0" i="0" u="none" strike="noStrike" cap="none">
                <a:solidFill>
                  <a:srgbClr val="5DB2D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77" name="Shape 77"/>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DB2D2"/>
              </a:buClr>
              <a:buFont typeface="Cabin"/>
              <a:buNone/>
              <a:defRPr sz="900" b="0" i="0" u="none" strike="noStrike" cap="none">
                <a:solidFill>
                  <a:srgbClr val="5DB2D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78" name="Shape 78"/>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5DB2D2"/>
              </a:buClr>
              <a:buSzPct val="25000"/>
              <a:buFont typeface="Cabin"/>
              <a:buNone/>
            </a:pPr>
            <a:fld id="{00000000-1234-1234-1234-123412341234}" type="slidenum">
              <a:rPr lang="en-US" sz="900" b="0" i="0" u="none" strike="noStrike" cap="none">
                <a:solidFill>
                  <a:srgbClr val="5DB2D2"/>
                </a:solidFill>
                <a:latin typeface="Cabin"/>
                <a:ea typeface="Cabin"/>
                <a:cs typeface="Cabin"/>
                <a:sym typeface="Cabin"/>
              </a:rPr>
              <a:t>‹#›</a:t>
            </a:fld>
            <a:endParaRPr lang="en-US" sz="900" b="0" i="0" u="none" strike="noStrike" cap="none">
              <a:solidFill>
                <a:srgbClr val="5DB2D2"/>
              </a:solidFill>
              <a:latin typeface="Cabin"/>
              <a:ea typeface="Cabin"/>
              <a:cs typeface="Cabin"/>
              <a:sym typeface="Cabi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81191" y="705124"/>
            <a:ext cx="11029616" cy="118955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1" name="Shape 11"/>
          <p:cNvSpPr txBox="1">
            <a:spLocks noGrp="1"/>
          </p:cNvSpPr>
          <p:nvPr>
            <p:ph type="body" idx="1"/>
          </p:nvPr>
        </p:nvSpPr>
        <p:spPr>
          <a:xfrm>
            <a:off x="581191" y="2336001"/>
            <a:ext cx="11029616" cy="3522794"/>
          </a:xfrm>
          <a:prstGeom prst="rect">
            <a:avLst/>
          </a:prstGeom>
          <a:noFill/>
          <a:ln>
            <a:noFill/>
          </a:ln>
        </p:spPr>
        <p:txBody>
          <a:bodyPr lIns="91425" tIns="91425" rIns="91425" bIns="91425" anchor="ctr" anchorCtr="0"/>
          <a:lstStyle>
            <a:lvl1pPr marL="306000" marR="0" lvl="0" indent="-99245" algn="l" rtl="0">
              <a:lnSpc>
                <a:spcPct val="100000"/>
              </a:lnSpc>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130128" algn="l" rtl="0">
              <a:lnSpc>
                <a:spcPct val="100000"/>
              </a:lnSpc>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19712" algn="l" rtl="0">
              <a:lnSpc>
                <a:spcPct val="100000"/>
              </a:lnSpc>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050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09496"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02694"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978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057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00995" algn="l" rtl="0">
              <a:lnSpc>
                <a:spcPct val="100000"/>
              </a:lnSpc>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 name="Shape 12"/>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13" name="Shape 13"/>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Cabin"/>
              <a:buNone/>
              <a:defRPr sz="900" b="0" i="0" u="none" strike="noStrike" cap="none">
                <a:solidFill>
                  <a:schemeClr val="accent2"/>
                </a:solidFill>
                <a:latin typeface="Cabin"/>
                <a:ea typeface="Cabin"/>
                <a:cs typeface="Cabin"/>
                <a:sym typeface="Cabin"/>
              </a:defRPr>
            </a:lvl1pPr>
            <a:lvl2pPr marL="457200" marR="0" lvl="1"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2pPr>
            <a:lvl3pPr marL="914400" marR="0" lvl="2"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3pPr>
            <a:lvl4pPr marL="1371600" marR="0" lvl="3"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4pPr>
            <a:lvl5pPr marL="1828800" marR="0" lvl="4"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5pPr>
            <a:lvl6pPr marL="2286000" marR="0" lvl="5"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6pPr>
            <a:lvl7pPr marL="2743200" marR="0" lvl="6"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7pPr>
            <a:lvl8pPr marL="3200400" marR="0" lvl="7"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8pPr>
            <a:lvl9pPr marL="3657600" marR="0" lvl="8" indent="0" algn="l" rtl="0">
              <a:lnSpc>
                <a:spcPct val="100000"/>
              </a:lnSpc>
              <a:spcBef>
                <a:spcPts val="0"/>
              </a:spcBef>
              <a:spcAft>
                <a:spcPts val="0"/>
              </a:spcAft>
              <a:buClr>
                <a:schemeClr val="dk1"/>
              </a:buClr>
              <a:buFont typeface="Cabin"/>
              <a:buNone/>
              <a:defRPr sz="1800" b="0" i="0" u="none" strike="noStrike" cap="none">
                <a:solidFill>
                  <a:schemeClr val="dk1"/>
                </a:solidFill>
                <a:latin typeface="Cabin"/>
                <a:ea typeface="Cabin"/>
                <a:cs typeface="Cabin"/>
                <a:sym typeface="Cabin"/>
              </a:defRPr>
            </a:lvl9pPr>
          </a:lstStyle>
          <a:p>
            <a:endParaRPr/>
          </a:p>
        </p:txBody>
      </p:sp>
      <p:sp>
        <p:nvSpPr>
          <p:cNvPr id="14" name="Shape 14"/>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2"/>
              </a:buClr>
              <a:buSzPct val="25000"/>
              <a:buFont typeface="Cabin"/>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
        <p:nvSpPr>
          <p:cNvPr id="15" name="Shape 15"/>
          <p:cNvSpPr/>
          <p:nvPr/>
        </p:nvSpPr>
        <p:spPr>
          <a:xfrm>
            <a:off x="446533" y="457200"/>
            <a:ext cx="3703318" cy="94997"/>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 name="Shape 16"/>
          <p:cNvSpPr/>
          <p:nvPr/>
        </p:nvSpPr>
        <p:spPr>
          <a:xfrm>
            <a:off x="8042146" y="453643"/>
            <a:ext cx="3703318" cy="98554"/>
          </a:xfrm>
          <a:prstGeom prst="rect">
            <a:avLst/>
          </a:prstGeom>
          <a:solidFill>
            <a:schemeClr val="accent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 name="Shape 17"/>
          <p:cNvSpPr/>
          <p:nvPr/>
        </p:nvSpPr>
        <p:spPr>
          <a:xfrm>
            <a:off x="4241830" y="457200"/>
            <a:ext cx="3703318" cy="91438"/>
          </a:xfrm>
          <a:prstGeom prst="rect">
            <a:avLst/>
          </a:prstGeom>
          <a:solidFill>
            <a:schemeClr val="accen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581191" y="705124"/>
            <a:ext cx="11029500" cy="118950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2" name="Shape 102"/>
          <p:cNvSpPr txBox="1">
            <a:spLocks noGrp="1"/>
          </p:cNvSpPr>
          <p:nvPr>
            <p:ph type="body" idx="1"/>
          </p:nvPr>
        </p:nvSpPr>
        <p:spPr>
          <a:xfrm>
            <a:off x="581191" y="2336002"/>
            <a:ext cx="11029500" cy="3522900"/>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899999" marR="0" lvl="2" indent="-195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1999" marR="0" lvl="4" indent="-1729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799999"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03" name="Shape 103"/>
          <p:cNvSpPr txBox="1">
            <a:spLocks noGrp="1"/>
          </p:cNvSpPr>
          <p:nvPr>
            <p:ph type="dt" idx="10"/>
          </p:nvPr>
        </p:nvSpPr>
        <p:spPr>
          <a:xfrm>
            <a:off x="7605950" y="5956137"/>
            <a:ext cx="2844900" cy="365100"/>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4" name="Shape 104"/>
          <p:cNvSpPr txBox="1">
            <a:spLocks noGrp="1"/>
          </p:cNvSpPr>
          <p:nvPr>
            <p:ph type="ftr" idx="11"/>
          </p:nvPr>
        </p:nvSpPr>
        <p:spPr>
          <a:xfrm>
            <a:off x="581191" y="5951810"/>
            <a:ext cx="69171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5" name="Shape 105"/>
          <p:cNvSpPr txBox="1">
            <a:spLocks noGrp="1"/>
          </p:cNvSpPr>
          <p:nvPr>
            <p:ph type="sldNum" idx="12"/>
          </p:nvPr>
        </p:nvSpPr>
        <p:spPr>
          <a:xfrm>
            <a:off x="10558300" y="5956137"/>
            <a:ext cx="1052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
        <p:nvSpPr>
          <p:cNvPr id="106" name="Shape 106"/>
          <p:cNvSpPr/>
          <p:nvPr/>
        </p:nvSpPr>
        <p:spPr>
          <a:xfrm>
            <a:off x="446533" y="457200"/>
            <a:ext cx="3703200" cy="951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07" name="Shape 107"/>
          <p:cNvSpPr/>
          <p:nvPr/>
        </p:nvSpPr>
        <p:spPr>
          <a:xfrm>
            <a:off x="8042146" y="453643"/>
            <a:ext cx="3703200" cy="987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108" name="Shape 108"/>
          <p:cNvSpPr/>
          <p:nvPr/>
        </p:nvSpPr>
        <p:spPr>
          <a:xfrm>
            <a:off x="4241830" y="457200"/>
            <a:ext cx="3703200" cy="915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8.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0.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4.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5.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6.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2.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3.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1.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2.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3.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4.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png"/></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ctrTitle"/>
          </p:nvPr>
        </p:nvSpPr>
        <p:spPr>
          <a:xfrm>
            <a:off x="581191" y="1020429"/>
            <a:ext cx="10993549" cy="1475012"/>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9600" b="0" i="0" u="none" strike="noStrike" cap="none">
                <a:solidFill>
                  <a:schemeClr val="dk1"/>
                </a:solidFill>
                <a:latin typeface="Cabin"/>
                <a:ea typeface="Cabin"/>
                <a:cs typeface="Cabin"/>
                <a:sym typeface="Cabin"/>
              </a:rPr>
              <a:t>Canadian Oil &amp; Gas</a:t>
            </a:r>
          </a:p>
        </p:txBody>
      </p:sp>
      <p:sp>
        <p:nvSpPr>
          <p:cNvPr id="196" name="Shape 196"/>
          <p:cNvSpPr txBox="1">
            <a:spLocks noGrp="1"/>
          </p:cNvSpPr>
          <p:nvPr>
            <p:ph type="subTitle" idx="1"/>
          </p:nvPr>
        </p:nvSpPr>
        <p:spPr>
          <a:xfrm>
            <a:off x="599250" y="3244361"/>
            <a:ext cx="10993499" cy="28838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4800" b="0" i="0" u="none" strike="noStrike" cap="none">
                <a:solidFill>
                  <a:schemeClr val="dk1"/>
                </a:solidFill>
                <a:latin typeface="Cabin"/>
                <a:ea typeface="Cabin"/>
                <a:cs typeface="Cabin"/>
                <a:sym typeface="Cabin"/>
              </a:rPr>
              <a:t>Presenters:</a:t>
            </a:r>
          </a:p>
          <a:p>
            <a:pPr marL="0" marR="0" lvl="0" indent="0" algn="ctr" rtl="0">
              <a:lnSpc>
                <a:spcPct val="90000"/>
              </a:lnSpc>
              <a:spcBef>
                <a:spcPts val="600"/>
              </a:spcBef>
              <a:spcAft>
                <a:spcPts val="0"/>
              </a:spcAft>
              <a:buClr>
                <a:schemeClr val="dk1"/>
              </a:buClr>
              <a:buSzPct val="25000"/>
              <a:buFont typeface="Arial"/>
              <a:buNone/>
            </a:pPr>
            <a:r>
              <a:rPr lang="en-US" sz="2400" b="0" i="0" u="none" strike="noStrike" cap="none">
                <a:solidFill>
                  <a:schemeClr val="dk1"/>
                </a:solidFill>
                <a:latin typeface="Cabin"/>
                <a:ea typeface="Cabin"/>
                <a:cs typeface="Cabin"/>
                <a:sym typeface="Cabin"/>
              </a:rPr>
              <a:t>										</a:t>
            </a:r>
          </a:p>
          <a:p>
            <a:pPr marL="0" marR="0" lvl="0" indent="0" algn="ctr" rtl="0">
              <a:lnSpc>
                <a:spcPct val="90000"/>
              </a:lnSpc>
              <a:spcBef>
                <a:spcPts val="600"/>
              </a:spcBef>
              <a:spcAft>
                <a:spcPts val="0"/>
              </a:spcAft>
              <a:buClr>
                <a:schemeClr val="dk1"/>
              </a:buClr>
              <a:buSzPct val="25000"/>
              <a:buFont typeface="Arial"/>
              <a:buNone/>
            </a:pPr>
            <a:r>
              <a:rPr lang="en-US" sz="2400" b="0" i="0" u="none" strike="noStrike" cap="none">
                <a:solidFill>
                  <a:schemeClr val="dk1"/>
                </a:solidFill>
                <a:latin typeface="Cabin"/>
                <a:ea typeface="Cabin"/>
                <a:cs typeface="Cabin"/>
                <a:sym typeface="Cabin"/>
              </a:rPr>
              <a:t>Aryeman Shah </a:t>
            </a:r>
          </a:p>
          <a:p>
            <a:pPr marL="0" marR="0" lvl="0" indent="0" algn="ctr" rtl="0">
              <a:lnSpc>
                <a:spcPct val="90000"/>
              </a:lnSpc>
              <a:spcBef>
                <a:spcPts val="600"/>
              </a:spcBef>
              <a:spcAft>
                <a:spcPts val="0"/>
              </a:spcAft>
              <a:buClr>
                <a:schemeClr val="dk1"/>
              </a:buClr>
              <a:buSzPct val="25000"/>
              <a:buFont typeface="Arial"/>
              <a:buNone/>
            </a:pPr>
            <a:r>
              <a:rPr lang="en-US" sz="2400" b="0" i="0" u="none" strike="noStrike" cap="none">
                <a:solidFill>
                  <a:schemeClr val="dk1"/>
                </a:solidFill>
                <a:latin typeface="Cabin"/>
                <a:ea typeface="Cabin"/>
                <a:cs typeface="Cabin"/>
                <a:sym typeface="Cabin"/>
              </a:rPr>
              <a:t>Jordan Tieu</a:t>
            </a:r>
          </a:p>
          <a:p>
            <a:pPr marL="0" marR="0" lvl="0" indent="0" algn="ctr" rtl="0">
              <a:lnSpc>
                <a:spcPct val="90000"/>
              </a:lnSpc>
              <a:spcBef>
                <a:spcPts val="600"/>
              </a:spcBef>
              <a:spcAft>
                <a:spcPts val="0"/>
              </a:spcAft>
              <a:buClr>
                <a:schemeClr val="dk1"/>
              </a:buClr>
              <a:buSzPct val="25000"/>
              <a:buFont typeface="Arial"/>
              <a:buNone/>
            </a:pPr>
            <a:r>
              <a:rPr lang="en-US" sz="2400" b="0" i="0" u="none" strike="noStrike" cap="none">
                <a:solidFill>
                  <a:schemeClr val="dk1"/>
                </a:solidFill>
                <a:latin typeface="Cabin"/>
                <a:ea typeface="Cabin"/>
                <a:cs typeface="Cabin"/>
                <a:sym typeface="Cabin"/>
              </a:rPr>
              <a:t>Wayne Kim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Onshore &amp; Offshore</a:t>
            </a:r>
          </a:p>
        </p:txBody>
      </p:sp>
      <p:pic>
        <p:nvPicPr>
          <p:cNvPr id="293" name="Shape 293"/>
          <p:cNvPicPr preferRelativeResize="0">
            <a:picLocks noGrp="1"/>
          </p:cNvPicPr>
          <p:nvPr>
            <p:ph type="body" idx="1"/>
          </p:nvPr>
        </p:nvPicPr>
        <p:blipFill rotWithShape="1">
          <a:blip r:embed="rId3">
            <a:alphaModFix/>
          </a:blip>
          <a:srcRect l="11874" t="13141" r="44870" b="12219"/>
          <a:stretch/>
        </p:blipFill>
        <p:spPr>
          <a:xfrm>
            <a:off x="982737" y="1825813"/>
            <a:ext cx="3362400" cy="4351199"/>
          </a:xfrm>
          <a:prstGeom prst="rect">
            <a:avLst/>
          </a:prstGeom>
          <a:noFill/>
          <a:ln>
            <a:noFill/>
          </a:ln>
        </p:spPr>
      </p:pic>
      <p:pic>
        <p:nvPicPr>
          <p:cNvPr id="294" name="Shape 294"/>
          <p:cNvPicPr preferRelativeResize="0"/>
          <p:nvPr/>
        </p:nvPicPr>
        <p:blipFill rotWithShape="1">
          <a:blip r:embed="rId4">
            <a:alphaModFix/>
          </a:blip>
          <a:srcRect/>
          <a:stretch/>
        </p:blipFill>
        <p:spPr>
          <a:xfrm>
            <a:off x="4928694" y="1914425"/>
            <a:ext cx="6425105" cy="390386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Credit Ratings</a:t>
            </a:r>
          </a:p>
        </p:txBody>
      </p:sp>
      <p:graphicFrame>
        <p:nvGraphicFramePr>
          <p:cNvPr id="893" name="Shape 893"/>
          <p:cNvGraphicFramePr/>
          <p:nvPr/>
        </p:nvGraphicFramePr>
        <p:xfrm>
          <a:off x="2520225" y="2285175"/>
          <a:ext cx="3000000" cy="3000000"/>
        </p:xfrm>
        <a:graphic>
          <a:graphicData uri="http://schemas.openxmlformats.org/drawingml/2006/table">
            <a:tbl>
              <a:tblPr>
                <a:noFill/>
                <a:tableStyleId>{F9EC8771-20E2-467C-832B-D3F85D90F426}</a:tableStyleId>
              </a:tblPr>
              <a:tblGrid>
                <a:gridCol w="2383850">
                  <a:extLst>
                    <a:ext uri="{9D8B030D-6E8A-4147-A177-3AD203B41FA5}">
                      <a16:colId xmlns:a16="http://schemas.microsoft.com/office/drawing/2014/main" val="20000"/>
                    </a:ext>
                  </a:extLst>
                </a:gridCol>
                <a:gridCol w="2383850">
                  <a:extLst>
                    <a:ext uri="{9D8B030D-6E8A-4147-A177-3AD203B41FA5}">
                      <a16:colId xmlns:a16="http://schemas.microsoft.com/office/drawing/2014/main" val="20001"/>
                    </a:ext>
                  </a:extLst>
                </a:gridCol>
                <a:gridCol w="2383850">
                  <a:extLst>
                    <a:ext uri="{9D8B030D-6E8A-4147-A177-3AD203B41FA5}">
                      <a16:colId xmlns:a16="http://schemas.microsoft.com/office/drawing/2014/main" val="20002"/>
                    </a:ext>
                  </a:extLst>
                </a:gridCol>
              </a:tblGrid>
              <a:tr h="725875">
                <a:tc>
                  <a:txBody>
                    <a:bodyPr/>
                    <a:lstStyle/>
                    <a:p>
                      <a:pPr lvl="0" rtl="0">
                        <a:spcBef>
                          <a:spcPts val="0"/>
                        </a:spcBef>
                        <a:buNone/>
                      </a:pPr>
                      <a:r>
                        <a:rPr lang="en-US" sz="1900">
                          <a:solidFill>
                            <a:srgbClr val="FFFFFF"/>
                          </a:solidFill>
                          <a:latin typeface="Calibri"/>
                          <a:ea typeface="Calibri"/>
                          <a:cs typeface="Calibri"/>
                          <a:sym typeface="Calibri"/>
                        </a:rPr>
                        <a:t>Company</a:t>
                      </a:r>
                    </a:p>
                  </a:txBody>
                  <a:tcPr marL="121900" marR="121900" marT="121900" marB="121900">
                    <a:lnL w="6350" cap="flat" cmpd="sng">
                      <a:solidFill>
                        <a:srgbClr val="9BC2E6"/>
                      </a:solidFill>
                      <a:prstDash val="solid"/>
                      <a:round/>
                      <a:headEnd type="none" w="med" len="med"/>
                      <a:tailEnd type="none" w="med" len="med"/>
                    </a:lnL>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5B9BD5"/>
                    </a:solidFill>
                  </a:tcPr>
                </a:tc>
                <a:tc>
                  <a:txBody>
                    <a:bodyPr/>
                    <a:lstStyle/>
                    <a:p>
                      <a:pPr lvl="0" rtl="0">
                        <a:spcBef>
                          <a:spcPts val="0"/>
                        </a:spcBef>
                        <a:buNone/>
                      </a:pPr>
                      <a:r>
                        <a:rPr lang="en-US" sz="1900">
                          <a:solidFill>
                            <a:srgbClr val="FFFFFF"/>
                          </a:solidFill>
                          <a:latin typeface="Calibri"/>
                          <a:ea typeface="Calibri"/>
                          <a:cs typeface="Calibri"/>
                          <a:sym typeface="Calibri"/>
                        </a:rPr>
                        <a:t>Outlook</a:t>
                      </a:r>
                    </a:p>
                  </a:txBody>
                  <a:tcPr marL="121900" marR="121900" marT="121900" marB="121900">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5B9BD5"/>
                    </a:solidFill>
                  </a:tcPr>
                </a:tc>
                <a:tc>
                  <a:txBody>
                    <a:bodyPr/>
                    <a:lstStyle/>
                    <a:p>
                      <a:pPr lvl="0" rtl="0">
                        <a:spcBef>
                          <a:spcPts val="0"/>
                        </a:spcBef>
                        <a:buNone/>
                      </a:pPr>
                      <a:r>
                        <a:rPr lang="en-US" sz="1900">
                          <a:solidFill>
                            <a:srgbClr val="FFFFFF"/>
                          </a:solidFill>
                          <a:latin typeface="Calibri"/>
                          <a:ea typeface="Calibri"/>
                          <a:cs typeface="Calibri"/>
                          <a:sym typeface="Calibri"/>
                        </a:rPr>
                        <a:t>Rating</a:t>
                      </a:r>
                    </a:p>
                  </a:txBody>
                  <a:tcPr marL="121900" marR="121900" marT="121900" marB="121900">
                    <a:lnR w="6350" cap="flat" cmpd="sng">
                      <a:solidFill>
                        <a:srgbClr val="9BC2E6"/>
                      </a:solidFill>
                      <a:prstDash val="solid"/>
                      <a:round/>
                      <a:headEnd type="none" w="med" len="med"/>
                      <a:tailEnd type="none" w="med" len="med"/>
                    </a:lnR>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725875">
                <a:tc>
                  <a:txBody>
                    <a:bodyPr/>
                    <a:lstStyle/>
                    <a:p>
                      <a:pPr lvl="0" rtl="0">
                        <a:spcBef>
                          <a:spcPts val="0"/>
                        </a:spcBef>
                        <a:buNone/>
                      </a:pPr>
                      <a:r>
                        <a:rPr lang="en-US" sz="1900" b="1">
                          <a:latin typeface="Calibri"/>
                          <a:ea typeface="Calibri"/>
                          <a:cs typeface="Calibri"/>
                          <a:sym typeface="Calibri"/>
                        </a:rPr>
                        <a:t>Moody's</a:t>
                      </a:r>
                    </a:p>
                  </a:txBody>
                  <a:tcPr marL="121900" marR="121900" marT="121900" marB="121900">
                    <a:lnL w="6350" cap="flat" cmpd="sng">
                      <a:solidFill>
                        <a:srgbClr val="9BC2E6"/>
                      </a:solidFill>
                      <a:prstDash val="solid"/>
                      <a:round/>
                      <a:headEnd type="none" w="med" len="med"/>
                      <a:tailEnd type="none" w="med" len="med"/>
                    </a:lnL>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STABLE</a:t>
                      </a:r>
                    </a:p>
                  </a:txBody>
                  <a:tcPr marL="121900" marR="121900" marT="121900" marB="121900">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Baa1</a:t>
                      </a:r>
                    </a:p>
                  </a:txBody>
                  <a:tcPr marL="121900" marR="121900" marT="121900" marB="121900">
                    <a:lnR w="6350" cap="flat" cmpd="sng">
                      <a:solidFill>
                        <a:srgbClr val="9BC2E6"/>
                      </a:solidFill>
                      <a:prstDash val="solid"/>
                      <a:round/>
                      <a:headEnd type="none" w="med" len="med"/>
                      <a:tailEnd type="none" w="med" len="med"/>
                    </a:lnR>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725875">
                <a:tc>
                  <a:txBody>
                    <a:bodyPr/>
                    <a:lstStyle/>
                    <a:p>
                      <a:pPr lvl="0" rtl="0">
                        <a:spcBef>
                          <a:spcPts val="0"/>
                        </a:spcBef>
                        <a:buNone/>
                      </a:pPr>
                      <a:r>
                        <a:rPr lang="en-US" sz="1900" b="1">
                          <a:latin typeface="Calibri"/>
                          <a:ea typeface="Calibri"/>
                          <a:cs typeface="Calibri"/>
                          <a:sym typeface="Calibri"/>
                        </a:rPr>
                        <a:t>Standard and Poor's</a:t>
                      </a:r>
                    </a:p>
                  </a:txBody>
                  <a:tcPr marL="121900" marR="121900" marT="121900" marB="121900">
                    <a:lnL w="6350" cap="flat" cmpd="sng">
                      <a:solidFill>
                        <a:srgbClr val="9BC2E6"/>
                      </a:solidFill>
                      <a:prstDash val="solid"/>
                      <a:round/>
                      <a:headEnd type="none" w="med" len="med"/>
                      <a:tailEnd type="none" w="med" len="med"/>
                    </a:lnL>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NEGATIVE</a:t>
                      </a:r>
                    </a:p>
                  </a:txBody>
                  <a:tcPr marL="121900" marR="121900" marT="121900" marB="121900">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A-</a:t>
                      </a:r>
                    </a:p>
                  </a:txBody>
                  <a:tcPr marL="121900" marR="121900" marT="121900" marB="121900">
                    <a:lnR w="6350" cap="flat" cmpd="sng">
                      <a:solidFill>
                        <a:srgbClr val="9BC2E6"/>
                      </a:solidFill>
                      <a:prstDash val="solid"/>
                      <a:round/>
                      <a:headEnd type="none" w="med" len="med"/>
                      <a:tailEnd type="none" w="med" len="med"/>
                    </a:lnR>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tcPr>
                </a:tc>
                <a:extLst>
                  <a:ext uri="{0D108BD9-81ED-4DB2-BD59-A6C34878D82A}">
                    <a16:rowId xmlns:a16="http://schemas.microsoft.com/office/drawing/2014/main" val="10002"/>
                  </a:ext>
                </a:extLst>
              </a:tr>
              <a:tr h="1001700">
                <a:tc>
                  <a:txBody>
                    <a:bodyPr/>
                    <a:lstStyle/>
                    <a:p>
                      <a:pPr lvl="0" rtl="0">
                        <a:spcBef>
                          <a:spcPts val="0"/>
                        </a:spcBef>
                        <a:buNone/>
                      </a:pPr>
                      <a:r>
                        <a:rPr lang="en-US" sz="1900" b="1">
                          <a:latin typeface="Calibri"/>
                          <a:ea typeface="Calibri"/>
                          <a:cs typeface="Calibri"/>
                          <a:sym typeface="Calibri"/>
                        </a:rPr>
                        <a:t>Egan-Jones Ratings Company</a:t>
                      </a:r>
                    </a:p>
                  </a:txBody>
                  <a:tcPr marL="121900" marR="121900" marT="121900" marB="121900">
                    <a:lnL w="6350" cap="flat" cmpd="sng">
                      <a:solidFill>
                        <a:srgbClr val="9BC2E6"/>
                      </a:solidFill>
                      <a:prstDash val="solid"/>
                      <a:round/>
                      <a:headEnd type="none" w="med" len="med"/>
                      <a:tailEnd type="none" w="med" len="med"/>
                    </a:lnL>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STABLE</a:t>
                      </a:r>
                    </a:p>
                  </a:txBody>
                  <a:tcPr marL="121900" marR="121900" marT="121900" marB="121900">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BB+</a:t>
                      </a:r>
                    </a:p>
                  </a:txBody>
                  <a:tcPr marL="121900" marR="121900" marT="121900" marB="121900">
                    <a:lnR w="6350" cap="flat" cmpd="sng">
                      <a:solidFill>
                        <a:srgbClr val="9BC2E6"/>
                      </a:solidFill>
                      <a:prstDash val="solid"/>
                      <a:round/>
                      <a:headEnd type="none" w="med" len="med"/>
                      <a:tailEnd type="none" w="med" len="med"/>
                    </a:lnR>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725875">
                <a:tc>
                  <a:txBody>
                    <a:bodyPr/>
                    <a:lstStyle/>
                    <a:p>
                      <a:pPr lvl="0" rtl="0">
                        <a:spcBef>
                          <a:spcPts val="0"/>
                        </a:spcBef>
                        <a:buNone/>
                      </a:pPr>
                      <a:r>
                        <a:rPr lang="en-US" sz="1900" b="1">
                          <a:latin typeface="Calibri"/>
                          <a:ea typeface="Calibri"/>
                          <a:cs typeface="Calibri"/>
                          <a:sym typeface="Calibri"/>
                        </a:rPr>
                        <a:t>DBRS</a:t>
                      </a:r>
                    </a:p>
                  </a:txBody>
                  <a:tcPr marL="121900" marR="121900" marT="121900" marB="121900">
                    <a:lnL w="6350" cap="flat" cmpd="sng">
                      <a:solidFill>
                        <a:srgbClr val="9BC2E6"/>
                      </a:solidFill>
                      <a:prstDash val="solid"/>
                      <a:round/>
                      <a:headEnd type="none" w="med" len="med"/>
                      <a:tailEnd type="none" w="med" len="med"/>
                    </a:lnL>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STABLE</a:t>
                      </a:r>
                    </a:p>
                  </a:txBody>
                  <a:tcPr marL="121900" marR="121900" marT="121900" marB="121900">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AL</a:t>
                      </a:r>
                    </a:p>
                  </a:txBody>
                  <a:tcPr marL="121900" marR="121900" marT="121900" marB="121900">
                    <a:lnR w="6350" cap="flat" cmpd="sng">
                      <a:solidFill>
                        <a:srgbClr val="9BC2E6"/>
                      </a:solidFill>
                      <a:prstDash val="solid"/>
                      <a:round/>
                      <a:headEnd type="none" w="med" len="med"/>
                      <a:tailEnd type="none" w="med" len="med"/>
                    </a:lnR>
                    <a:lnT w="6350" cap="flat" cmpd="sng">
                      <a:solidFill>
                        <a:srgbClr val="9BC2E6"/>
                      </a:solidFill>
                      <a:prstDash val="solid"/>
                      <a:round/>
                      <a:headEnd type="none" w="med" len="med"/>
                      <a:tailEnd type="none" w="med" len="med"/>
                    </a:lnT>
                    <a:lnB w="6350" cap="flat" cmpd="sng">
                      <a:solidFill>
                        <a:srgbClr val="9BC2E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title"/>
          </p:nvPr>
        </p:nvSpPr>
        <p:spPr>
          <a:xfrm>
            <a:off x="575893" y="729658"/>
            <a:ext cx="11029500" cy="988199"/>
          </a:xfrm>
          <a:prstGeom prst="rect">
            <a:avLst/>
          </a:prstGeom>
        </p:spPr>
        <p:txBody>
          <a:bodyPr lIns="91425" tIns="91425" rIns="91425" bIns="91425" anchor="b" anchorCtr="0">
            <a:noAutofit/>
          </a:bodyPr>
          <a:lstStyle/>
          <a:p>
            <a:pPr lvl="0" rtl="0">
              <a:spcBef>
                <a:spcPts val="0"/>
              </a:spcBef>
              <a:buNone/>
            </a:pPr>
            <a:r>
              <a:rPr lang="en-US" sz="3600"/>
              <a:t>Dividends</a:t>
            </a:r>
          </a:p>
        </p:txBody>
      </p:sp>
      <p:pic>
        <p:nvPicPr>
          <p:cNvPr id="900" name="Shape 900"/>
          <p:cNvPicPr preferRelativeResize="0"/>
          <p:nvPr/>
        </p:nvPicPr>
        <p:blipFill>
          <a:blip r:embed="rId3">
            <a:alphaModFix/>
          </a:blip>
          <a:stretch>
            <a:fillRect/>
          </a:stretch>
        </p:blipFill>
        <p:spPr>
          <a:xfrm>
            <a:off x="2527137" y="2014774"/>
            <a:ext cx="7127025" cy="456254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pic>
        <p:nvPicPr>
          <p:cNvPr id="906" name="Shape 906"/>
          <p:cNvPicPr preferRelativeResize="0"/>
          <p:nvPr/>
        </p:nvPicPr>
        <p:blipFill>
          <a:blip r:embed="rId3">
            <a:alphaModFix/>
          </a:blip>
          <a:stretch>
            <a:fillRect/>
          </a:stretch>
        </p:blipFill>
        <p:spPr>
          <a:xfrm>
            <a:off x="951637" y="2192824"/>
            <a:ext cx="10278024" cy="45177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Shape 911"/>
          <p:cNvPicPr preferRelativeResize="0"/>
          <p:nvPr/>
        </p:nvPicPr>
        <p:blipFill>
          <a:blip r:embed="rId3">
            <a:alphaModFix/>
          </a:blip>
          <a:stretch>
            <a:fillRect/>
          </a:stretch>
        </p:blipFill>
        <p:spPr>
          <a:xfrm>
            <a:off x="2947375" y="1895574"/>
            <a:ext cx="6297250" cy="4962424"/>
          </a:xfrm>
          <a:prstGeom prst="rect">
            <a:avLst/>
          </a:prstGeom>
          <a:noFill/>
          <a:ln>
            <a:noFill/>
          </a:ln>
        </p:spPr>
      </p:pic>
      <p:sp>
        <p:nvSpPr>
          <p:cNvPr id="912" name="Shape 912"/>
          <p:cNvSpPr txBox="1"/>
          <p:nvPr/>
        </p:nvSpPr>
        <p:spPr>
          <a:xfrm>
            <a:off x="768550" y="838425"/>
            <a:ext cx="7703100" cy="733800"/>
          </a:xfrm>
          <a:prstGeom prst="rect">
            <a:avLst/>
          </a:prstGeom>
          <a:noFill/>
          <a:ln>
            <a:noFill/>
          </a:ln>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p:txBody>
      </p:sp>
      <p:sp>
        <p:nvSpPr>
          <p:cNvPr id="913" name="Shape 913"/>
          <p:cNvSpPr txBox="1">
            <a:spLocks noGrp="1"/>
          </p:cNvSpPr>
          <p:nvPr>
            <p:ph type="title"/>
          </p:nvPr>
        </p:nvSpPr>
        <p:spPr>
          <a:xfrm>
            <a:off x="575893" y="729658"/>
            <a:ext cx="11029500" cy="988199"/>
          </a:xfrm>
          <a:prstGeom prst="rect">
            <a:avLst/>
          </a:prstGeom>
        </p:spPr>
        <p:txBody>
          <a:bodyPr lIns="91425" tIns="91425" rIns="91425" bIns="91425" anchor="b" anchorCtr="0">
            <a:noAutofit/>
          </a:bodyPr>
          <a:lstStyle/>
          <a:p>
            <a:pPr lvl="0" rtl="0">
              <a:spcBef>
                <a:spcPts val="0"/>
              </a:spcBef>
              <a:buNone/>
            </a:pPr>
            <a:r>
              <a:rPr lang="en-US"/>
              <a:t>Segment Summary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Shape 918"/>
          <p:cNvSpPr txBox="1">
            <a:spLocks noGrp="1"/>
          </p:cNvSpPr>
          <p:nvPr>
            <p:ph type="body" idx="1"/>
          </p:nvPr>
        </p:nvSpPr>
        <p:spPr>
          <a:xfrm>
            <a:off x="581191" y="2180496"/>
            <a:ext cx="11029500" cy="3678300"/>
          </a:xfrm>
          <a:prstGeom prst="rect">
            <a:avLst/>
          </a:prstGeom>
        </p:spPr>
        <p:txBody>
          <a:bodyPr lIns="121900" tIns="121900" rIns="121900" bIns="121900" anchor="ctr" anchorCtr="0">
            <a:noAutofit/>
          </a:bodyPr>
          <a:lstStyle/>
          <a:p>
            <a:pPr marL="609600" lvl="0" indent="0" rtl="0">
              <a:spcBef>
                <a:spcPts val="0"/>
              </a:spcBef>
              <a:buNone/>
            </a:pPr>
            <a:r>
              <a:rPr lang="en-US" sz="1900" b="1">
                <a:latin typeface="Calibri"/>
                <a:ea typeface="Calibri"/>
                <a:cs typeface="Calibri"/>
                <a:sym typeface="Calibri"/>
              </a:rPr>
              <a:t>Upstream: </a:t>
            </a:r>
            <a:r>
              <a:rPr lang="en-US" sz="1900">
                <a:latin typeface="Calibri"/>
                <a:ea typeface="Calibri"/>
                <a:cs typeface="Calibri"/>
                <a:sym typeface="Calibri"/>
              </a:rPr>
              <a:t>Oil Sands, Exploration, and Production</a:t>
            </a:r>
          </a:p>
          <a:p>
            <a:pPr marL="609600" lvl="0" indent="0" rtl="0">
              <a:spcBef>
                <a:spcPts val="0"/>
              </a:spcBef>
              <a:buNone/>
            </a:pPr>
            <a:endParaRPr sz="1900">
              <a:latin typeface="Calibri"/>
              <a:ea typeface="Calibri"/>
              <a:cs typeface="Calibri"/>
              <a:sym typeface="Calibri"/>
            </a:endParaRPr>
          </a:p>
          <a:p>
            <a:pPr marL="609600" lvl="0" indent="0" rtl="0">
              <a:spcBef>
                <a:spcPts val="0"/>
              </a:spcBef>
              <a:buNone/>
            </a:pPr>
            <a:r>
              <a:rPr lang="en-US" sz="1900" b="1">
                <a:latin typeface="Calibri"/>
                <a:ea typeface="Calibri"/>
                <a:cs typeface="Calibri"/>
                <a:sym typeface="Calibri"/>
              </a:rPr>
              <a:t>Midstream:</a:t>
            </a:r>
            <a:r>
              <a:rPr lang="en-US" sz="1900">
                <a:latin typeface="Calibri"/>
                <a:ea typeface="Calibri"/>
                <a:cs typeface="Calibri"/>
                <a:sym typeface="Calibri"/>
              </a:rPr>
              <a:t> Supply and Trading</a:t>
            </a:r>
          </a:p>
          <a:p>
            <a:pPr marL="609600" lvl="0" indent="0" rtl="0">
              <a:spcBef>
                <a:spcPts val="0"/>
              </a:spcBef>
              <a:buNone/>
            </a:pPr>
            <a:endParaRPr sz="1900">
              <a:latin typeface="Calibri"/>
              <a:ea typeface="Calibri"/>
              <a:cs typeface="Calibri"/>
              <a:sym typeface="Calibri"/>
            </a:endParaRPr>
          </a:p>
          <a:p>
            <a:pPr marL="609600" lvl="0" indent="0" rtl="0">
              <a:lnSpc>
                <a:spcPct val="100000"/>
              </a:lnSpc>
              <a:spcBef>
                <a:spcPts val="0"/>
              </a:spcBef>
              <a:buNone/>
            </a:pPr>
            <a:r>
              <a:rPr lang="en-US" sz="1900" b="1">
                <a:latin typeface="Calibri"/>
                <a:ea typeface="Calibri"/>
                <a:cs typeface="Calibri"/>
                <a:sym typeface="Calibri"/>
              </a:rPr>
              <a:t>Downstream:</a:t>
            </a:r>
            <a:r>
              <a:rPr lang="en-US" sz="1900">
                <a:latin typeface="Calibri"/>
                <a:ea typeface="Calibri"/>
                <a:cs typeface="Calibri"/>
                <a:sym typeface="Calibri"/>
              </a:rPr>
              <a:t> Refining and Marketing</a:t>
            </a:r>
          </a:p>
          <a:p>
            <a:pPr lvl="0" rtl="0">
              <a:lnSpc>
                <a:spcPct val="100000"/>
              </a:lnSpc>
              <a:spcBef>
                <a:spcPts val="0"/>
              </a:spcBef>
              <a:buNone/>
            </a:pPr>
            <a:endParaRPr sz="1900">
              <a:latin typeface="Calibri"/>
              <a:ea typeface="Calibri"/>
              <a:cs typeface="Calibri"/>
              <a:sym typeface="Calibri"/>
            </a:endParaRPr>
          </a:p>
          <a:p>
            <a:pPr lvl="0" rtl="0">
              <a:lnSpc>
                <a:spcPct val="100000"/>
              </a:lnSpc>
              <a:spcBef>
                <a:spcPts val="0"/>
              </a:spcBef>
              <a:buNone/>
            </a:pPr>
            <a:endParaRPr sz="1900">
              <a:latin typeface="Calibri"/>
              <a:ea typeface="Calibri"/>
              <a:cs typeface="Calibri"/>
              <a:sym typeface="Calibri"/>
            </a:endParaRPr>
          </a:p>
          <a:p>
            <a:pPr lvl="0" rtl="0">
              <a:spcBef>
                <a:spcPts val="0"/>
              </a:spcBef>
              <a:buNone/>
            </a:pPr>
            <a:endParaRPr sz="1900"/>
          </a:p>
        </p:txBody>
      </p:sp>
      <p:sp>
        <p:nvSpPr>
          <p:cNvPr id="919" name="Shape 919"/>
          <p:cNvSpPr txBox="1">
            <a:spLocks noGrp="1"/>
          </p:cNvSpPr>
          <p:nvPr>
            <p:ph type="title"/>
          </p:nvPr>
        </p:nvSpPr>
        <p:spPr>
          <a:xfrm>
            <a:off x="581191" y="702156"/>
            <a:ext cx="11029500" cy="1013700"/>
          </a:xfrm>
          <a:prstGeom prst="rect">
            <a:avLst/>
          </a:prstGeom>
        </p:spPr>
        <p:txBody>
          <a:bodyPr lIns="91425" tIns="91425" rIns="91425" bIns="91425" anchor="b" anchorCtr="0">
            <a:noAutofit/>
          </a:bodyPr>
          <a:lstStyle/>
          <a:p>
            <a:pPr lvl="0" rtl="0">
              <a:spcBef>
                <a:spcPts val="0"/>
              </a:spcBef>
              <a:buNone/>
            </a:pPr>
            <a:r>
              <a:rPr lang="en-US" sz="3600"/>
              <a:t>Business Model</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a:spLocks noGrp="1"/>
          </p:cNvSpPr>
          <p:nvPr>
            <p:ph type="title"/>
          </p:nvPr>
        </p:nvSpPr>
        <p:spPr>
          <a:xfrm>
            <a:off x="581191" y="702156"/>
            <a:ext cx="11029500" cy="1013700"/>
          </a:xfrm>
          <a:prstGeom prst="rect">
            <a:avLst/>
          </a:prstGeom>
        </p:spPr>
        <p:txBody>
          <a:bodyPr lIns="121900" tIns="121900" rIns="121900" bIns="121900" anchor="b" anchorCtr="0">
            <a:noAutofit/>
          </a:bodyPr>
          <a:lstStyle/>
          <a:p>
            <a:pPr lvl="0" rtl="0">
              <a:spcBef>
                <a:spcPts val="0"/>
              </a:spcBef>
              <a:buNone/>
            </a:pPr>
            <a:r>
              <a:rPr lang="en-US" sz="3600"/>
              <a:t>Business Model</a:t>
            </a:r>
          </a:p>
        </p:txBody>
      </p:sp>
      <p:sp>
        <p:nvSpPr>
          <p:cNvPr id="925" name="Shape 925"/>
          <p:cNvSpPr txBox="1">
            <a:spLocks noGrp="1"/>
          </p:cNvSpPr>
          <p:nvPr>
            <p:ph type="body" idx="1"/>
          </p:nvPr>
        </p:nvSpPr>
        <p:spPr>
          <a:xfrm>
            <a:off x="581191" y="2180496"/>
            <a:ext cx="11029500" cy="3678300"/>
          </a:xfrm>
          <a:prstGeom prst="rect">
            <a:avLst/>
          </a:prstGeom>
        </p:spPr>
        <p:txBody>
          <a:bodyPr lIns="121900" tIns="121900" rIns="121900" bIns="121900" anchor="ctr" anchorCtr="0">
            <a:noAutofit/>
          </a:bodyPr>
          <a:lstStyle/>
          <a:p>
            <a:pPr lvl="0" rtl="0">
              <a:spcBef>
                <a:spcPts val="0"/>
              </a:spcBef>
              <a:buNone/>
            </a:pPr>
            <a:r>
              <a:rPr lang="en-US" sz="1900" b="1" i="1">
                <a:latin typeface="Calibri"/>
                <a:ea typeface="Calibri"/>
                <a:cs typeface="Calibri"/>
                <a:sym typeface="Calibri"/>
              </a:rPr>
              <a:t>Oil Sands Segment</a:t>
            </a:r>
          </a:p>
          <a:p>
            <a:pPr lvl="0" rtl="0">
              <a:lnSpc>
                <a:spcPct val="150000"/>
              </a:lnSpc>
              <a:spcBef>
                <a:spcPts val="0"/>
              </a:spcBef>
              <a:buNone/>
            </a:pPr>
            <a:endParaRPr sz="1900" b="1" i="1">
              <a:latin typeface="Calibri"/>
              <a:ea typeface="Calibri"/>
              <a:cs typeface="Calibri"/>
              <a:sym typeface="Calibri"/>
            </a:endParaRPr>
          </a:p>
          <a:p>
            <a:pPr marL="609600" lvl="0" indent="-425450" rtl="0">
              <a:lnSpc>
                <a:spcPct val="150000"/>
              </a:lnSpc>
              <a:spcBef>
                <a:spcPts val="0"/>
              </a:spcBef>
              <a:buSzPct val="100000"/>
              <a:buFont typeface="Calibri"/>
            </a:pPr>
            <a:r>
              <a:rPr lang="en-US" sz="1900">
                <a:solidFill>
                  <a:schemeClr val="dk1"/>
                </a:solidFill>
                <a:highlight>
                  <a:srgbClr val="FFFFFF"/>
                </a:highlight>
                <a:latin typeface="Calibri"/>
                <a:ea typeface="Calibri"/>
                <a:cs typeface="Calibri"/>
                <a:sym typeface="Calibri"/>
              </a:rPr>
              <a:t>Assets located in the Athabasca oil sands of northeast Alberta</a:t>
            </a:r>
          </a:p>
          <a:p>
            <a:pPr marL="609600" marR="0" lvl="0" indent="-425450" algn="l" rtl="0">
              <a:lnSpc>
                <a:spcPct val="150000"/>
              </a:lnSpc>
              <a:spcBef>
                <a:spcPts val="360"/>
              </a:spcBef>
              <a:spcAft>
                <a:spcPts val="600"/>
              </a:spcAft>
              <a:buSzPct val="100000"/>
              <a:buFont typeface="Calibri"/>
            </a:pPr>
            <a:r>
              <a:rPr lang="en-US" sz="1900">
                <a:solidFill>
                  <a:schemeClr val="dk1"/>
                </a:solidFill>
                <a:highlight>
                  <a:srgbClr val="FFFFFF"/>
                </a:highlight>
                <a:latin typeface="Calibri"/>
                <a:ea typeface="Calibri"/>
                <a:cs typeface="Calibri"/>
                <a:sym typeface="Calibri"/>
              </a:rPr>
              <a:t>Operations include mining, extraction, upgrading, in situ, related logistics and storage assets</a:t>
            </a:r>
          </a:p>
          <a:p>
            <a:pPr marL="609600" marR="0" lvl="0" indent="-425450" algn="l" rtl="0">
              <a:lnSpc>
                <a:spcPct val="150000"/>
              </a:lnSpc>
              <a:spcBef>
                <a:spcPts val="360"/>
              </a:spcBef>
              <a:spcAft>
                <a:spcPts val="600"/>
              </a:spcAft>
              <a:buSzPct val="100000"/>
              <a:buFont typeface="Calibri"/>
            </a:pPr>
            <a:r>
              <a:rPr lang="en-US" sz="1900">
                <a:solidFill>
                  <a:schemeClr val="dk1"/>
                </a:solidFill>
                <a:highlight>
                  <a:srgbClr val="FFFFFF"/>
                </a:highlight>
                <a:latin typeface="Calibri"/>
                <a:ea typeface="Calibri"/>
                <a:cs typeface="Calibri"/>
                <a:sym typeface="Calibri"/>
              </a:rPr>
              <a:t>Oil sands Ventures include:</a:t>
            </a:r>
          </a:p>
          <a:p>
            <a:pPr marR="0" lvl="2" algn="l" rtl="0">
              <a:lnSpc>
                <a:spcPct val="150000"/>
              </a:lnSpc>
              <a:spcBef>
                <a:spcPts val="360"/>
              </a:spcBef>
              <a:spcAft>
                <a:spcPts val="600"/>
              </a:spcAft>
              <a:buSzPct val="100000"/>
              <a:buFont typeface="Calibri"/>
            </a:pPr>
            <a:r>
              <a:rPr lang="en-US" sz="1900">
                <a:solidFill>
                  <a:schemeClr val="dk1"/>
                </a:solidFill>
                <a:highlight>
                  <a:srgbClr val="FFFFFF"/>
                </a:highlight>
                <a:latin typeface="Calibri"/>
                <a:ea typeface="Calibri"/>
                <a:cs typeface="Calibri"/>
                <a:sym typeface="Calibri"/>
              </a:rPr>
              <a:t>Fort Hills mining project (50.8%)</a:t>
            </a:r>
          </a:p>
          <a:p>
            <a:pPr marR="0" lvl="2" algn="l" rtl="0">
              <a:lnSpc>
                <a:spcPct val="150000"/>
              </a:lnSpc>
              <a:spcBef>
                <a:spcPts val="360"/>
              </a:spcBef>
              <a:spcAft>
                <a:spcPts val="600"/>
              </a:spcAft>
              <a:buSzPct val="100000"/>
              <a:buFont typeface="Calibri"/>
            </a:pPr>
            <a:r>
              <a:rPr lang="en-US" sz="1900">
                <a:solidFill>
                  <a:schemeClr val="dk1"/>
                </a:solidFill>
                <a:highlight>
                  <a:srgbClr val="FFFFFF"/>
                </a:highlight>
                <a:latin typeface="Calibri"/>
                <a:ea typeface="Calibri"/>
                <a:cs typeface="Calibri"/>
                <a:sym typeface="Calibri"/>
              </a:rPr>
              <a:t>Syncrude oil sands mining and upgrading joint operation (53.74%)</a:t>
            </a:r>
          </a:p>
          <a:p>
            <a:pPr marR="0" lvl="2" algn="l" rtl="0">
              <a:lnSpc>
                <a:spcPct val="150000"/>
              </a:lnSpc>
              <a:spcBef>
                <a:spcPts val="360"/>
              </a:spcBef>
              <a:spcAft>
                <a:spcPts val="600"/>
              </a:spcAft>
              <a:buSzPct val="100000"/>
              <a:buFont typeface="Calibri"/>
            </a:pPr>
            <a:r>
              <a:rPr lang="en-US" sz="1900">
                <a:solidFill>
                  <a:schemeClr val="dk1"/>
                </a:solidFill>
                <a:highlight>
                  <a:srgbClr val="FFFFFF"/>
                </a:highlight>
                <a:latin typeface="Calibri"/>
                <a:ea typeface="Calibri"/>
                <a:cs typeface="Calibri"/>
                <a:sym typeface="Calibri"/>
              </a:rPr>
              <a:t>Idled Joslyn North mining prospect (36.75%)</a:t>
            </a:r>
          </a:p>
          <a:p>
            <a:pPr marL="609600" lvl="0" indent="0" rtl="0">
              <a:spcBef>
                <a:spcPts val="0"/>
              </a:spcBef>
              <a:buNone/>
            </a:pPr>
            <a:endParaRPr sz="19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581191" y="702156"/>
            <a:ext cx="11029500" cy="1013700"/>
          </a:xfrm>
          <a:prstGeom prst="rect">
            <a:avLst/>
          </a:prstGeom>
        </p:spPr>
        <p:txBody>
          <a:bodyPr lIns="121900" tIns="121900" rIns="121900" bIns="121900" anchor="b" anchorCtr="0">
            <a:noAutofit/>
          </a:bodyPr>
          <a:lstStyle/>
          <a:p>
            <a:pPr lvl="0" rtl="0">
              <a:spcBef>
                <a:spcPts val="0"/>
              </a:spcBef>
              <a:buNone/>
            </a:pPr>
            <a:r>
              <a:rPr lang="en-US" sz="3600"/>
              <a:t>Business Model</a:t>
            </a:r>
          </a:p>
        </p:txBody>
      </p:sp>
      <p:sp>
        <p:nvSpPr>
          <p:cNvPr id="931" name="Shape 931"/>
          <p:cNvSpPr txBox="1">
            <a:spLocks noGrp="1"/>
          </p:cNvSpPr>
          <p:nvPr>
            <p:ph type="body" idx="1"/>
          </p:nvPr>
        </p:nvSpPr>
        <p:spPr>
          <a:xfrm>
            <a:off x="581199" y="2180512"/>
            <a:ext cx="7453800" cy="3678300"/>
          </a:xfrm>
          <a:prstGeom prst="rect">
            <a:avLst/>
          </a:prstGeom>
        </p:spPr>
        <p:txBody>
          <a:bodyPr lIns="121900" tIns="121900" rIns="121900" bIns="121900" anchor="ctr" anchorCtr="0">
            <a:noAutofit/>
          </a:bodyPr>
          <a:lstStyle/>
          <a:p>
            <a:pPr lvl="0" rtl="0">
              <a:spcBef>
                <a:spcPts val="0"/>
              </a:spcBef>
              <a:buNone/>
            </a:pPr>
            <a:r>
              <a:rPr lang="en-US" sz="1900" b="1" i="1">
                <a:latin typeface="Calibri"/>
                <a:ea typeface="Calibri"/>
                <a:cs typeface="Calibri"/>
                <a:sym typeface="Calibri"/>
              </a:rPr>
              <a:t>Fort Hills Mining Project (50.8% working interest)</a:t>
            </a:r>
          </a:p>
          <a:p>
            <a:pPr lvl="0" rtl="0">
              <a:lnSpc>
                <a:spcPct val="150000"/>
              </a:lnSpc>
              <a:spcBef>
                <a:spcPts val="0"/>
              </a:spcBef>
              <a:buNone/>
            </a:pPr>
            <a:endParaRPr sz="1900" b="1" i="1">
              <a:latin typeface="Calibri"/>
              <a:ea typeface="Calibri"/>
              <a:cs typeface="Calibri"/>
              <a:sym typeface="Calibri"/>
            </a:endParaRPr>
          </a:p>
          <a:p>
            <a:pPr marL="609600" lvl="0" indent="-425450" rtl="0">
              <a:lnSpc>
                <a:spcPct val="150000"/>
              </a:lnSpc>
              <a:spcBef>
                <a:spcPts val="0"/>
              </a:spcBef>
              <a:buSzPct val="100000"/>
            </a:pPr>
            <a:r>
              <a:rPr lang="en-US" sz="1900"/>
              <a:t>Expected first oil date: Q4 2017</a:t>
            </a:r>
          </a:p>
          <a:p>
            <a:pPr marL="609600" lvl="0" indent="-425450" rtl="0">
              <a:lnSpc>
                <a:spcPct val="150000"/>
              </a:lnSpc>
              <a:spcBef>
                <a:spcPts val="0"/>
              </a:spcBef>
              <a:buSzPct val="100000"/>
            </a:pPr>
            <a:r>
              <a:rPr lang="en-US" sz="1900"/>
              <a:t>Increased capacity from 180,000 bbls/d to 194,000 bbls/d due to optimization and technical review</a:t>
            </a:r>
          </a:p>
          <a:p>
            <a:pPr marL="609600" lvl="0" indent="-425450" rtl="0">
              <a:lnSpc>
                <a:spcPct val="150000"/>
              </a:lnSpc>
              <a:spcBef>
                <a:spcPts val="0"/>
              </a:spcBef>
              <a:buSzPct val="100000"/>
            </a:pPr>
            <a:r>
              <a:rPr lang="en-US" sz="1900"/>
              <a:t>Production: 98.6 mbbls/d</a:t>
            </a:r>
          </a:p>
          <a:p>
            <a:pPr marL="609600" lvl="0" indent="-425450" rtl="0">
              <a:lnSpc>
                <a:spcPct val="150000"/>
              </a:lnSpc>
              <a:spcBef>
                <a:spcPts val="0"/>
              </a:spcBef>
              <a:buSzPct val="100000"/>
            </a:pPr>
            <a:r>
              <a:rPr lang="en-US" sz="1900"/>
              <a:t>Mine life for recoverable resources: 50 years</a:t>
            </a:r>
          </a:p>
        </p:txBody>
      </p:sp>
      <p:pic>
        <p:nvPicPr>
          <p:cNvPr id="932" name="Shape 932"/>
          <p:cNvPicPr preferRelativeResize="0"/>
          <p:nvPr/>
        </p:nvPicPr>
        <p:blipFill>
          <a:blip r:embed="rId3">
            <a:alphaModFix/>
          </a:blip>
          <a:stretch>
            <a:fillRect/>
          </a:stretch>
        </p:blipFill>
        <p:spPr>
          <a:xfrm>
            <a:off x="8042474" y="2180524"/>
            <a:ext cx="3568225" cy="274754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Shape 937"/>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sp>
        <p:nvSpPr>
          <p:cNvPr id="938" name="Shape 938"/>
          <p:cNvSpPr txBox="1">
            <a:spLocks noGrp="1"/>
          </p:cNvSpPr>
          <p:nvPr>
            <p:ph type="body" idx="4294967295"/>
          </p:nvPr>
        </p:nvSpPr>
        <p:spPr>
          <a:xfrm>
            <a:off x="410300" y="349350"/>
            <a:ext cx="11360700" cy="4935300"/>
          </a:xfrm>
          <a:prstGeom prst="rect">
            <a:avLst/>
          </a:prstGeom>
        </p:spPr>
        <p:txBody>
          <a:bodyPr lIns="121900" tIns="121900" rIns="121900" bIns="121900" anchor="ctr" anchorCtr="0">
            <a:noAutofit/>
          </a:bodyPr>
          <a:lstStyle/>
          <a:p>
            <a:pPr marL="0" lvl="0" indent="0" rtl="0">
              <a:spcBef>
                <a:spcPts val="0"/>
              </a:spcBef>
              <a:buNone/>
            </a:pPr>
            <a:r>
              <a:rPr lang="en-US" sz="1900"/>
              <a:t>Oil sands production increased 9%, despite production outages at Oil Sands Operations and Syncrude due to Fort McMurray forest fire in Q2 2016</a:t>
            </a:r>
          </a:p>
        </p:txBody>
      </p:sp>
      <p:pic>
        <p:nvPicPr>
          <p:cNvPr id="939" name="Shape 939"/>
          <p:cNvPicPr preferRelativeResize="0"/>
          <p:nvPr/>
        </p:nvPicPr>
        <p:blipFill>
          <a:blip r:embed="rId3">
            <a:alphaModFix/>
          </a:blip>
          <a:stretch>
            <a:fillRect/>
          </a:stretch>
        </p:blipFill>
        <p:spPr>
          <a:xfrm>
            <a:off x="690625" y="3743716"/>
            <a:ext cx="4000500" cy="2057400"/>
          </a:xfrm>
          <a:prstGeom prst="rect">
            <a:avLst/>
          </a:prstGeom>
          <a:noFill/>
          <a:ln w="9525" cap="flat" cmpd="sng">
            <a:solidFill>
              <a:srgbClr val="FF0000"/>
            </a:solidFill>
            <a:prstDash val="solid"/>
            <a:round/>
            <a:headEnd type="none" w="med" len="med"/>
            <a:tailEnd type="none" w="med" len="med"/>
          </a:ln>
        </p:spPr>
      </p:pic>
      <p:pic>
        <p:nvPicPr>
          <p:cNvPr id="940" name="Shape 940"/>
          <p:cNvPicPr preferRelativeResize="0"/>
          <p:nvPr/>
        </p:nvPicPr>
        <p:blipFill>
          <a:blip r:embed="rId4">
            <a:alphaModFix/>
          </a:blip>
          <a:stretch>
            <a:fillRect/>
          </a:stretch>
        </p:blipFill>
        <p:spPr>
          <a:xfrm>
            <a:off x="6686258" y="3318275"/>
            <a:ext cx="4025900" cy="2908300"/>
          </a:xfrm>
          <a:prstGeom prst="rect">
            <a:avLst/>
          </a:prstGeom>
          <a:noFill/>
          <a:ln>
            <a:noFill/>
          </a:ln>
        </p:spPr>
      </p:pic>
      <p:cxnSp>
        <p:nvCxnSpPr>
          <p:cNvPr id="941" name="Shape 941"/>
          <p:cNvCxnSpPr/>
          <p:nvPr/>
        </p:nvCxnSpPr>
        <p:spPr>
          <a:xfrm>
            <a:off x="2392975" y="5379875"/>
            <a:ext cx="943200" cy="768600"/>
          </a:xfrm>
          <a:prstGeom prst="straightConnector1">
            <a:avLst/>
          </a:prstGeom>
          <a:noFill/>
          <a:ln w="9525" cap="flat" cmpd="sng">
            <a:solidFill>
              <a:srgbClr val="FF0000"/>
            </a:solidFill>
            <a:prstDash val="solid"/>
            <a:round/>
            <a:headEnd type="none" w="lg" len="lg"/>
            <a:tailEnd type="none" w="lg" len="lg"/>
          </a:ln>
        </p:spPr>
      </p:cxnSp>
      <p:sp>
        <p:nvSpPr>
          <p:cNvPr id="942" name="Shape 942"/>
          <p:cNvSpPr txBox="1"/>
          <p:nvPr/>
        </p:nvSpPr>
        <p:spPr>
          <a:xfrm>
            <a:off x="3336200" y="5991200"/>
            <a:ext cx="3039300" cy="611400"/>
          </a:xfrm>
          <a:prstGeom prst="rect">
            <a:avLst/>
          </a:prstGeom>
          <a:noFill/>
          <a:ln>
            <a:noFill/>
          </a:ln>
        </p:spPr>
        <p:txBody>
          <a:bodyPr lIns="91425" tIns="91425" rIns="91425" bIns="91425" anchor="t" anchorCtr="0">
            <a:noAutofit/>
          </a:bodyPr>
          <a:lstStyle/>
          <a:p>
            <a:pPr lvl="0" rtl="0">
              <a:spcBef>
                <a:spcPts val="0"/>
              </a:spcBef>
              <a:buNone/>
            </a:pPr>
            <a:r>
              <a:rPr lang="en-US"/>
              <a:t>Canadian Oil Sands Limited Acquisition : $6.9 billion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Shape 947"/>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Suncor Crude Oil &amp; Natural Gas Production (10 Year)</a:t>
            </a:r>
          </a:p>
        </p:txBody>
      </p:sp>
      <p:pic>
        <p:nvPicPr>
          <p:cNvPr id="948" name="Shape 948"/>
          <p:cNvPicPr preferRelativeResize="0"/>
          <p:nvPr/>
        </p:nvPicPr>
        <p:blipFill>
          <a:blip r:embed="rId3">
            <a:alphaModFix/>
          </a:blip>
          <a:stretch>
            <a:fillRect/>
          </a:stretch>
        </p:blipFill>
        <p:spPr>
          <a:xfrm>
            <a:off x="38950" y="1784150"/>
            <a:ext cx="12153049" cy="50738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Shape 954"/>
          <p:cNvSpPr txBox="1">
            <a:spLocks noGrp="1"/>
          </p:cNvSpPr>
          <p:nvPr>
            <p:ph type="title"/>
          </p:nvPr>
        </p:nvSpPr>
        <p:spPr>
          <a:xfrm>
            <a:off x="575893" y="729658"/>
            <a:ext cx="11029500" cy="988199"/>
          </a:xfrm>
          <a:prstGeom prst="rect">
            <a:avLst/>
          </a:prstGeom>
        </p:spPr>
        <p:txBody>
          <a:bodyPr lIns="91425" tIns="91425" rIns="91425" bIns="91425" anchor="b" anchorCtr="0">
            <a:noAutofit/>
          </a:bodyPr>
          <a:lstStyle/>
          <a:p>
            <a:pPr lvl="0">
              <a:spcBef>
                <a:spcPts val="0"/>
              </a:spcBef>
              <a:buNone/>
            </a:pPr>
            <a:r>
              <a:rPr lang="en-US"/>
              <a:t>2017 Corporate Guidance</a:t>
            </a:r>
          </a:p>
        </p:txBody>
      </p:sp>
      <p:pic>
        <p:nvPicPr>
          <p:cNvPr id="955" name="Shape 955"/>
          <p:cNvPicPr preferRelativeResize="0"/>
          <p:nvPr/>
        </p:nvPicPr>
        <p:blipFill>
          <a:blip r:embed="rId3">
            <a:alphaModFix/>
          </a:blip>
          <a:stretch>
            <a:fillRect/>
          </a:stretch>
        </p:blipFill>
        <p:spPr>
          <a:xfrm>
            <a:off x="383962" y="2328548"/>
            <a:ext cx="11424075" cy="3382275"/>
          </a:xfrm>
          <a:prstGeom prst="rect">
            <a:avLst/>
          </a:prstGeom>
          <a:noFill/>
          <a:ln>
            <a:noFill/>
          </a:ln>
        </p:spPr>
      </p:pic>
      <p:cxnSp>
        <p:nvCxnSpPr>
          <p:cNvPr id="956" name="Shape 956"/>
          <p:cNvCxnSpPr/>
          <p:nvPr/>
        </p:nvCxnSpPr>
        <p:spPr>
          <a:xfrm rot="10800000" flipH="1">
            <a:off x="6156250" y="4337950"/>
            <a:ext cx="2296500" cy="1818300"/>
          </a:xfrm>
          <a:prstGeom prst="straightConnector1">
            <a:avLst/>
          </a:prstGeom>
          <a:noFill/>
          <a:ln w="9525" cap="flat" cmpd="sng">
            <a:solidFill>
              <a:srgbClr val="FF0000"/>
            </a:solidFill>
            <a:prstDash val="solid"/>
            <a:round/>
            <a:headEnd type="none" w="lg" len="lg"/>
            <a:tailEnd type="triangle" w="lg" len="lg"/>
          </a:ln>
        </p:spPr>
      </p:cxnSp>
      <p:sp>
        <p:nvSpPr>
          <p:cNvPr id="957" name="Shape 957"/>
          <p:cNvSpPr txBox="1"/>
          <p:nvPr/>
        </p:nvSpPr>
        <p:spPr>
          <a:xfrm>
            <a:off x="3923400" y="6060550"/>
            <a:ext cx="2838900" cy="350700"/>
          </a:xfrm>
          <a:prstGeom prst="rect">
            <a:avLst/>
          </a:prstGeom>
          <a:noFill/>
          <a:ln>
            <a:noFill/>
          </a:ln>
        </p:spPr>
        <p:txBody>
          <a:bodyPr lIns="91425" tIns="91425" rIns="91425" bIns="91425" anchor="t" anchorCtr="0">
            <a:noAutofit/>
          </a:bodyPr>
          <a:lstStyle/>
          <a:p>
            <a:pPr lvl="0">
              <a:spcBef>
                <a:spcPts val="0"/>
              </a:spcBef>
              <a:buNone/>
            </a:pPr>
            <a:r>
              <a:rPr lang="en-US"/>
              <a:t>8% increase from 2015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p:nvPr/>
        </p:nvSpPr>
        <p:spPr>
          <a:xfrm rot="10800000">
            <a:off x="960120" y="0"/>
            <a:ext cx="11218661" cy="6858000"/>
          </a:xfrm>
          <a:custGeom>
            <a:avLst/>
            <a:gdLst/>
            <a:ahLst/>
            <a:cxnLst/>
            <a:rect l="0" t="0" r="0" b="0"/>
            <a:pathLst>
              <a:path w="120000" h="120000" extrusionOk="0">
                <a:moveTo>
                  <a:pt x="0" y="0"/>
                </a:moveTo>
                <a:lnTo>
                  <a:pt x="86026" y="0"/>
                </a:lnTo>
                <a:lnTo>
                  <a:pt x="120000" y="120000"/>
                </a:lnTo>
                <a:lnTo>
                  <a:pt x="0" y="120000"/>
                </a:lnTo>
                <a:close/>
              </a:path>
            </a:pathLst>
          </a:custGeom>
          <a:solidFill>
            <a:srgbClr val="262626">
              <a:alpha val="69411"/>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0" name="Shape 300"/>
          <p:cNvSpPr/>
          <p:nvPr/>
        </p:nvSpPr>
        <p:spPr>
          <a:xfrm rot="10800000">
            <a:off x="1407029" y="0"/>
            <a:ext cx="10771752" cy="6858000"/>
          </a:xfrm>
          <a:custGeom>
            <a:avLst/>
            <a:gdLst/>
            <a:ahLst/>
            <a:cxnLst/>
            <a:rect l="0" t="0" r="0" b="0"/>
            <a:pathLst>
              <a:path w="120000" h="120000" extrusionOk="0">
                <a:moveTo>
                  <a:pt x="0" y="0"/>
                </a:moveTo>
                <a:lnTo>
                  <a:pt x="84616" y="0"/>
                </a:lnTo>
                <a:lnTo>
                  <a:pt x="119999" y="120000"/>
                </a:lnTo>
                <a:lnTo>
                  <a:pt x="0" y="120000"/>
                </a:lnTo>
                <a:close/>
              </a:path>
            </a:pathLst>
          </a:custGeom>
          <a:solidFill>
            <a:srgbClr val="26262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301" name="Shape 301"/>
          <p:cNvPicPr preferRelativeResize="0"/>
          <p:nvPr/>
        </p:nvPicPr>
        <p:blipFill rotWithShape="1">
          <a:blip r:embed="rId3">
            <a:alphaModFix/>
          </a:blip>
          <a:srcRect/>
          <a:stretch/>
        </p:blipFill>
        <p:spPr>
          <a:xfrm>
            <a:off x="480060" y="1762888"/>
            <a:ext cx="3425955" cy="3331742"/>
          </a:xfrm>
          <a:prstGeom prst="rect">
            <a:avLst/>
          </a:prstGeom>
          <a:noFill/>
          <a:ln>
            <a:noFill/>
          </a:ln>
        </p:spPr>
      </p:pic>
      <p:sp>
        <p:nvSpPr>
          <p:cNvPr id="302" name="Shape 302"/>
          <p:cNvSpPr txBox="1">
            <a:spLocks noGrp="1"/>
          </p:cNvSpPr>
          <p:nvPr>
            <p:ph type="title"/>
          </p:nvPr>
        </p:nvSpPr>
        <p:spPr>
          <a:xfrm>
            <a:off x="4384039" y="365125"/>
            <a:ext cx="7164492"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bin"/>
                <a:ea typeface="Cabin"/>
                <a:cs typeface="Cabin"/>
                <a:sym typeface="Cabin"/>
              </a:rPr>
              <a:t>Exploration and Production : cont.</a:t>
            </a:r>
          </a:p>
        </p:txBody>
      </p:sp>
      <p:sp>
        <p:nvSpPr>
          <p:cNvPr id="303" name="Shape 303"/>
          <p:cNvSpPr txBox="1">
            <a:spLocks noGrp="1"/>
          </p:cNvSpPr>
          <p:nvPr>
            <p:ph type="body" idx="1"/>
          </p:nvPr>
        </p:nvSpPr>
        <p:spPr>
          <a:xfrm>
            <a:off x="4387514" y="2022600"/>
            <a:ext cx="7161015" cy="415436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2000" b="0" i="0" u="none" strike="noStrike" cap="none">
                <a:solidFill>
                  <a:schemeClr val="lt1"/>
                </a:solidFill>
                <a:latin typeface="Cabin"/>
                <a:ea typeface="Cabin"/>
                <a:cs typeface="Cabin"/>
                <a:sym typeface="Cabin"/>
              </a:rPr>
              <a:t>Unconventional; extraction of oil sands.</a:t>
            </a:r>
          </a:p>
          <a:p>
            <a:pPr marL="685800" marR="0" lvl="1" indent="-228600" algn="l" rtl="0">
              <a:lnSpc>
                <a:spcPct val="90000"/>
              </a:lnSpc>
              <a:spcBef>
                <a:spcPts val="500"/>
              </a:spcBef>
              <a:spcAft>
                <a:spcPts val="0"/>
              </a:spcAft>
              <a:buClr>
                <a:schemeClr val="lt1"/>
              </a:buClr>
              <a:buSzPct val="100000"/>
              <a:buFont typeface="Arial"/>
              <a:buChar char="•"/>
            </a:pPr>
            <a:r>
              <a:rPr lang="en-US" sz="2000" b="0" i="0" u="none" strike="noStrike" cap="none">
                <a:solidFill>
                  <a:schemeClr val="lt1"/>
                </a:solidFill>
                <a:latin typeface="Cabin"/>
                <a:ea typeface="Cabin"/>
                <a:cs typeface="Cabin"/>
                <a:sym typeface="Cabin"/>
              </a:rPr>
              <a:t>Extremely viscous and heavy mixture in the earth comprised of sand, clay, various minerals, bitumen, and water.</a:t>
            </a:r>
          </a:p>
          <a:p>
            <a:pPr marL="685800" marR="0" lvl="1" indent="-228600" algn="l" rtl="0">
              <a:lnSpc>
                <a:spcPct val="90000"/>
              </a:lnSpc>
              <a:spcBef>
                <a:spcPts val="500"/>
              </a:spcBef>
              <a:spcAft>
                <a:spcPts val="0"/>
              </a:spcAft>
              <a:buClr>
                <a:schemeClr val="lt1"/>
              </a:buClr>
              <a:buSzPct val="100000"/>
              <a:buFont typeface="Arial"/>
              <a:buChar char="•"/>
            </a:pPr>
            <a:r>
              <a:rPr lang="en-US" sz="2000" b="0" i="0" u="none" strike="noStrike" cap="none">
                <a:solidFill>
                  <a:schemeClr val="lt1"/>
                </a:solidFill>
                <a:latin typeface="Cabin"/>
                <a:ea typeface="Cabin"/>
                <a:cs typeface="Cabin"/>
                <a:sym typeface="Cabin"/>
              </a:rPr>
              <a:t>Separate/recover the bitumen from other substances and upgrade to higher end products.</a:t>
            </a:r>
          </a:p>
          <a:p>
            <a:pPr marL="228600" marR="0" lvl="0" indent="-228600" algn="l" rtl="0">
              <a:lnSpc>
                <a:spcPct val="90000"/>
              </a:lnSpc>
              <a:spcBef>
                <a:spcPts val="1000"/>
              </a:spcBef>
              <a:spcAft>
                <a:spcPts val="0"/>
              </a:spcAft>
              <a:buClr>
                <a:schemeClr val="lt1"/>
              </a:buClr>
              <a:buSzPct val="100000"/>
              <a:buFont typeface="Arial"/>
              <a:buChar char="•"/>
            </a:pPr>
            <a:r>
              <a:rPr lang="en-US" sz="2000" b="0" i="0" u="none" strike="noStrike" cap="none">
                <a:solidFill>
                  <a:schemeClr val="lt1"/>
                </a:solidFill>
                <a:latin typeface="Cabin"/>
                <a:ea typeface="Cabin"/>
                <a:cs typeface="Cabin"/>
                <a:sym typeface="Cabin"/>
              </a:rPr>
              <a:t>Primary methods of recovery: Surface mining &amp; In-situ</a:t>
            </a:r>
          </a:p>
          <a:p>
            <a:pPr marL="228600" marR="0" lvl="0" indent="-228600" algn="l" rtl="0">
              <a:lnSpc>
                <a:spcPct val="90000"/>
              </a:lnSpc>
              <a:spcBef>
                <a:spcPts val="1000"/>
              </a:spcBef>
              <a:spcAft>
                <a:spcPts val="0"/>
              </a:spcAft>
              <a:buClr>
                <a:schemeClr val="lt1"/>
              </a:buClr>
              <a:buSzPct val="100000"/>
              <a:buFont typeface="Arial"/>
              <a:buChar char="•"/>
            </a:pPr>
            <a:r>
              <a:rPr lang="en-US" sz="2000" b="0" i="0" u="none" strike="noStrike" cap="none">
                <a:solidFill>
                  <a:schemeClr val="lt1"/>
                </a:solidFill>
                <a:latin typeface="Cabin"/>
                <a:ea typeface="Cabin"/>
                <a:cs typeface="Cabin"/>
                <a:sym typeface="Cabin"/>
              </a:rPr>
              <a:t>Surface mining; when bitumen is within 250 feet from the surface.</a:t>
            </a:r>
          </a:p>
          <a:p>
            <a:pPr marL="228600" marR="0" lvl="0" indent="-228600" algn="l" rtl="0">
              <a:lnSpc>
                <a:spcPct val="90000"/>
              </a:lnSpc>
              <a:spcBef>
                <a:spcPts val="1000"/>
              </a:spcBef>
              <a:spcAft>
                <a:spcPts val="0"/>
              </a:spcAft>
              <a:buClr>
                <a:schemeClr val="lt1"/>
              </a:buClr>
              <a:buSzPct val="100000"/>
              <a:buFont typeface="Arial"/>
              <a:buChar char="•"/>
            </a:pPr>
            <a:r>
              <a:rPr lang="en-US" sz="2000" b="0" i="0" u="none" strike="noStrike" cap="none">
                <a:solidFill>
                  <a:schemeClr val="lt1"/>
                </a:solidFill>
                <a:latin typeface="Cabin"/>
                <a:ea typeface="Cabin"/>
                <a:cs typeface="Cabin"/>
                <a:sym typeface="Cabin"/>
              </a:rPr>
              <a:t>In-Situ; extract deeper deposits without removing the soil above it.</a:t>
            </a:r>
          </a:p>
          <a:p>
            <a:pPr marL="0" marR="0" lvl="0" indent="0" algn="l" rtl="0">
              <a:lnSpc>
                <a:spcPct val="90000"/>
              </a:lnSpc>
              <a:spcBef>
                <a:spcPts val="1000"/>
              </a:spcBef>
              <a:spcAft>
                <a:spcPts val="0"/>
              </a:spcAft>
              <a:buClr>
                <a:schemeClr val="dk1"/>
              </a:buClr>
              <a:buSzPct val="25000"/>
              <a:buFont typeface="Arial"/>
              <a:buNone/>
            </a:pPr>
            <a:endParaRPr sz="2000" b="0" i="0" u="none" strike="noStrike" cap="none">
              <a:solidFill>
                <a:schemeClr val="lt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sp>
        <p:nvSpPr>
          <p:cNvPr id="963" name="Shape 963"/>
          <p:cNvSpPr txBox="1">
            <a:spLocks noGrp="1"/>
          </p:cNvSpPr>
          <p:nvPr>
            <p:ph type="body" idx="4294967295"/>
          </p:nvPr>
        </p:nvSpPr>
        <p:spPr>
          <a:xfrm>
            <a:off x="410300" y="2840333"/>
            <a:ext cx="11360700" cy="4555200"/>
          </a:xfrm>
          <a:prstGeom prst="rect">
            <a:avLst/>
          </a:prstGeom>
        </p:spPr>
        <p:txBody>
          <a:bodyPr lIns="121900" tIns="121900" rIns="121900" bIns="121900" anchor="ctr" anchorCtr="0">
            <a:noAutofit/>
          </a:bodyPr>
          <a:lstStyle/>
          <a:p>
            <a:pPr lvl="0" rtl="0">
              <a:spcBef>
                <a:spcPts val="0"/>
              </a:spcBef>
              <a:buNone/>
            </a:pPr>
            <a:r>
              <a:rPr lang="en-US" sz="1900" b="1" i="1"/>
              <a:t>Exploration and Production Segment</a:t>
            </a:r>
          </a:p>
          <a:p>
            <a:pPr lvl="0" rtl="0">
              <a:lnSpc>
                <a:spcPct val="150000"/>
              </a:lnSpc>
              <a:spcBef>
                <a:spcPts val="0"/>
              </a:spcBef>
              <a:buNone/>
            </a:pPr>
            <a:endParaRPr sz="1900" b="1" i="1"/>
          </a:p>
          <a:p>
            <a:pPr marL="609600" lvl="0" indent="-425450" rtl="0">
              <a:lnSpc>
                <a:spcPct val="150000"/>
              </a:lnSpc>
              <a:spcBef>
                <a:spcPts val="0"/>
              </a:spcBef>
              <a:buSzPct val="100000"/>
            </a:pPr>
            <a:r>
              <a:rPr lang="en-US" sz="1900"/>
              <a:t>Consists of offshore operations and onshore assets</a:t>
            </a:r>
          </a:p>
          <a:p>
            <a:pPr marL="1219200" lvl="1" indent="-425450" rtl="0">
              <a:lnSpc>
                <a:spcPct val="150000"/>
              </a:lnSpc>
              <a:spcBef>
                <a:spcPts val="0"/>
              </a:spcBef>
              <a:buSzPct val="100000"/>
            </a:pPr>
            <a:r>
              <a:rPr lang="en-US" sz="1900"/>
              <a:t>Offshore: East coast of Canada and in the North Sea</a:t>
            </a:r>
          </a:p>
          <a:p>
            <a:pPr marL="1219200" lvl="1" indent="-425450" rtl="0">
              <a:lnSpc>
                <a:spcPct val="150000"/>
              </a:lnSpc>
              <a:spcBef>
                <a:spcPts val="0"/>
              </a:spcBef>
              <a:buSzPct val="100000"/>
            </a:pPr>
            <a:r>
              <a:rPr lang="en-US" sz="1900"/>
              <a:t>Onshore: North America, Libya and Syria</a:t>
            </a:r>
          </a:p>
          <a:p>
            <a:pPr marL="1219200" lvl="0" indent="0" rtl="0">
              <a:lnSpc>
                <a:spcPct val="115000"/>
              </a:lnSpc>
              <a:spcBef>
                <a:spcPts val="0"/>
              </a:spcBef>
              <a:buNone/>
            </a:pPr>
            <a:endParaRPr sz="1900"/>
          </a:p>
          <a:p>
            <a:pPr marL="0" lvl="0" indent="0" rtl="0">
              <a:spcBef>
                <a:spcPts val="0"/>
              </a:spcBef>
              <a:buNone/>
            </a:pPr>
            <a:endParaRPr sz="1900"/>
          </a:p>
          <a:p>
            <a:pPr marL="1828800" lvl="0" indent="0" rtl="0">
              <a:spcBef>
                <a:spcPts val="0"/>
              </a:spcBef>
              <a:buNone/>
            </a:pPr>
            <a:endParaRPr sz="1900"/>
          </a:p>
          <a:p>
            <a:pPr marL="0" lvl="0" indent="0" rtl="0">
              <a:spcBef>
                <a:spcPts val="0"/>
              </a:spcBef>
              <a:buNone/>
            </a:pPr>
            <a:endParaRPr sz="1900"/>
          </a:p>
          <a:p>
            <a:pPr marL="0" lvl="0" indent="0" rtl="0">
              <a:spcBef>
                <a:spcPts val="0"/>
              </a:spcBef>
              <a:buNone/>
            </a:pPr>
            <a:endParaRPr sz="1900"/>
          </a:p>
          <a:p>
            <a:pPr marL="1219200" lvl="0" indent="0" rtl="0">
              <a:spcBef>
                <a:spcPts val="0"/>
              </a:spcBef>
              <a:buNone/>
            </a:pPr>
            <a:endParaRPr sz="1900"/>
          </a:p>
          <a:p>
            <a:pPr marL="0" lvl="0" indent="0" rtl="0">
              <a:spcBef>
                <a:spcPts val="0"/>
              </a:spcBef>
              <a:buNone/>
            </a:pPr>
            <a:endParaRPr sz="1900"/>
          </a:p>
          <a:p>
            <a:pPr lvl="0" rtl="0">
              <a:spcBef>
                <a:spcPts val="0"/>
              </a:spcBef>
              <a:buNone/>
            </a:pPr>
            <a:r>
              <a:rPr lang="en-US" sz="1900"/>
              <a:t>	</a:t>
            </a:r>
          </a:p>
          <a:p>
            <a:pPr lvl="0" rtl="0">
              <a:spcBef>
                <a:spcPts val="0"/>
              </a:spcBef>
              <a:buNone/>
            </a:pPr>
            <a:endParaRPr sz="1900"/>
          </a:p>
          <a:p>
            <a:pPr lvl="0" rtl="0">
              <a:spcBef>
                <a:spcPts val="0"/>
              </a:spcBef>
              <a:buNone/>
            </a:pPr>
            <a:endParaRPr sz="19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Shape 968"/>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sp>
        <p:nvSpPr>
          <p:cNvPr id="969" name="Shape 969"/>
          <p:cNvSpPr txBox="1">
            <a:spLocks noGrp="1"/>
          </p:cNvSpPr>
          <p:nvPr>
            <p:ph type="body" idx="4294967295"/>
          </p:nvPr>
        </p:nvSpPr>
        <p:spPr>
          <a:xfrm>
            <a:off x="410250" y="1717849"/>
            <a:ext cx="11360700" cy="4705800"/>
          </a:xfrm>
          <a:prstGeom prst="rect">
            <a:avLst/>
          </a:prstGeom>
        </p:spPr>
        <p:txBody>
          <a:bodyPr lIns="121900" tIns="121900" rIns="121900" bIns="121900" anchor="ctr" anchorCtr="0">
            <a:noAutofit/>
          </a:bodyPr>
          <a:lstStyle/>
          <a:p>
            <a:pPr marL="105156" lvl="0" indent="0" rtl="0">
              <a:spcBef>
                <a:spcPts val="0"/>
              </a:spcBef>
              <a:buNone/>
            </a:pPr>
            <a:r>
              <a:rPr lang="en-US" sz="1900" b="1" i="1"/>
              <a:t>Exploration and Production Segment</a:t>
            </a:r>
          </a:p>
          <a:p>
            <a:pPr marL="105156" lvl="0" indent="0" rtl="0">
              <a:spcBef>
                <a:spcPts val="0"/>
              </a:spcBef>
              <a:buNone/>
            </a:pPr>
            <a:endParaRPr sz="1900" b="1" i="1"/>
          </a:p>
          <a:p>
            <a:pPr lvl="0" rtl="0">
              <a:spcBef>
                <a:spcPts val="0"/>
              </a:spcBef>
              <a:buNone/>
            </a:pPr>
            <a:r>
              <a:rPr lang="en-US" sz="1900" b="1"/>
              <a:t>E&amp;P in Canada includes:</a:t>
            </a:r>
          </a:p>
          <a:p>
            <a:pPr marL="1219200" lvl="1" indent="-425450" rtl="0">
              <a:lnSpc>
                <a:spcPct val="150000"/>
              </a:lnSpc>
              <a:spcBef>
                <a:spcPts val="0"/>
              </a:spcBef>
              <a:buSzPct val="100000"/>
            </a:pPr>
            <a:r>
              <a:rPr lang="en-US" sz="1900"/>
              <a:t>Operation in Terra Nova (37.675%)</a:t>
            </a:r>
          </a:p>
          <a:p>
            <a:pPr marL="1219200" lvl="1" indent="-425450" rtl="0">
              <a:lnSpc>
                <a:spcPct val="150000"/>
              </a:lnSpc>
              <a:spcBef>
                <a:spcPts val="0"/>
              </a:spcBef>
              <a:buSzPct val="100000"/>
            </a:pPr>
            <a:r>
              <a:rPr lang="en-US" sz="1900"/>
              <a:t>Non-operated interests:</a:t>
            </a:r>
          </a:p>
          <a:p>
            <a:pPr marL="1828800" lvl="2" indent="-425450" rtl="0">
              <a:lnSpc>
                <a:spcPct val="150000"/>
              </a:lnSpc>
              <a:spcBef>
                <a:spcPts val="0"/>
              </a:spcBef>
              <a:buSzPct val="100000"/>
            </a:pPr>
            <a:r>
              <a:rPr lang="en-US" sz="1900"/>
              <a:t>Hibernia (20% in base project and 19.132% in Hibernia Southern Extension Unit)</a:t>
            </a:r>
          </a:p>
          <a:p>
            <a:pPr marL="1828800" lvl="2" indent="-425450" rtl="0">
              <a:lnSpc>
                <a:spcPct val="150000"/>
              </a:lnSpc>
              <a:spcBef>
                <a:spcPts val="0"/>
              </a:spcBef>
              <a:buSzPct val="100000"/>
            </a:pPr>
            <a:r>
              <a:rPr lang="en-US" sz="1900"/>
              <a:t>White Rose (27.5% in base project and 26.125% in extensions)</a:t>
            </a:r>
          </a:p>
          <a:p>
            <a:pPr marL="1828800" lvl="2" indent="-425450" rtl="0">
              <a:lnSpc>
                <a:spcPct val="150000"/>
              </a:lnSpc>
              <a:spcBef>
                <a:spcPts val="0"/>
              </a:spcBef>
              <a:buSzPct val="100000"/>
            </a:pPr>
            <a:r>
              <a:rPr lang="en-US" sz="1900"/>
              <a:t>Hebron Project (21.034%)</a:t>
            </a:r>
          </a:p>
          <a:p>
            <a:pPr marL="1219200" lvl="1" indent="-425450" rtl="0">
              <a:lnSpc>
                <a:spcPct val="150000"/>
              </a:lnSpc>
              <a:spcBef>
                <a:spcPts val="0"/>
              </a:spcBef>
              <a:buSzPct val="100000"/>
            </a:pPr>
            <a:r>
              <a:rPr lang="en-US" sz="1900"/>
              <a:t>Several exploration licences offshore Newfoundland and Labrador and Nova Scotia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Shape 974"/>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sp>
        <p:nvSpPr>
          <p:cNvPr id="975" name="Shape 975"/>
          <p:cNvSpPr txBox="1">
            <a:spLocks noGrp="1"/>
          </p:cNvSpPr>
          <p:nvPr>
            <p:ph type="body" idx="4294967295"/>
          </p:nvPr>
        </p:nvSpPr>
        <p:spPr>
          <a:xfrm>
            <a:off x="415600" y="1536633"/>
            <a:ext cx="7128900" cy="4555200"/>
          </a:xfrm>
          <a:prstGeom prst="rect">
            <a:avLst/>
          </a:prstGeom>
        </p:spPr>
        <p:txBody>
          <a:bodyPr lIns="121900" tIns="121900" rIns="121900" bIns="121900" anchor="ctr" anchorCtr="0">
            <a:noAutofit/>
          </a:bodyPr>
          <a:lstStyle/>
          <a:p>
            <a:pPr lvl="0" rtl="0">
              <a:lnSpc>
                <a:spcPct val="150000"/>
              </a:lnSpc>
              <a:spcBef>
                <a:spcPts val="0"/>
              </a:spcBef>
              <a:buNone/>
            </a:pPr>
            <a:r>
              <a:rPr lang="en-US" sz="1900" b="1" i="1"/>
              <a:t>Hebron Field Project (21.03% working interest)</a:t>
            </a:r>
          </a:p>
          <a:p>
            <a:pPr marL="609600" lvl="0" indent="-425450" rtl="0">
              <a:lnSpc>
                <a:spcPct val="150000"/>
              </a:lnSpc>
              <a:spcBef>
                <a:spcPts val="0"/>
              </a:spcBef>
              <a:buSzPct val="100000"/>
            </a:pPr>
            <a:r>
              <a:rPr lang="en-US" sz="1900"/>
              <a:t>Expected first oil date: Q4 2017</a:t>
            </a:r>
          </a:p>
          <a:p>
            <a:pPr marL="609600" lvl="0" indent="-425450" rtl="0">
              <a:lnSpc>
                <a:spcPct val="150000"/>
              </a:lnSpc>
              <a:spcBef>
                <a:spcPts val="0"/>
              </a:spcBef>
              <a:buSzPct val="100000"/>
            </a:pPr>
            <a:r>
              <a:rPr lang="en-US" sz="1900"/>
              <a:t>Expecting gross oil production: 150,000 bbls/d</a:t>
            </a:r>
          </a:p>
          <a:p>
            <a:pPr marL="609600" lvl="0" indent="-425450" rtl="0">
              <a:lnSpc>
                <a:spcPct val="150000"/>
              </a:lnSpc>
              <a:spcBef>
                <a:spcPts val="0"/>
              </a:spcBef>
              <a:buSzPct val="100000"/>
            </a:pPr>
            <a:r>
              <a:rPr lang="en-US" sz="1900"/>
              <a:t>Production: 31.6 mboe/d</a:t>
            </a:r>
          </a:p>
          <a:p>
            <a:pPr lvl="0" rtl="0">
              <a:lnSpc>
                <a:spcPct val="150000"/>
              </a:lnSpc>
              <a:spcBef>
                <a:spcPts val="0"/>
              </a:spcBef>
              <a:buNone/>
            </a:pPr>
            <a:endParaRPr sz="1900"/>
          </a:p>
        </p:txBody>
      </p:sp>
      <p:pic>
        <p:nvPicPr>
          <p:cNvPr id="976" name="Shape 976"/>
          <p:cNvPicPr preferRelativeResize="0"/>
          <p:nvPr/>
        </p:nvPicPr>
        <p:blipFill>
          <a:blip r:embed="rId3">
            <a:alphaModFix/>
          </a:blip>
          <a:stretch>
            <a:fillRect/>
          </a:stretch>
        </p:blipFill>
        <p:spPr>
          <a:xfrm>
            <a:off x="7544408" y="2300183"/>
            <a:ext cx="3989266" cy="340933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a:p>
            <a:pPr lvl="0" rtl="0">
              <a:spcBef>
                <a:spcPts val="0"/>
              </a:spcBef>
              <a:buNone/>
            </a:pPr>
            <a:endParaRPr sz="1900"/>
          </a:p>
        </p:txBody>
      </p:sp>
      <p:sp>
        <p:nvSpPr>
          <p:cNvPr id="982" name="Shape 982"/>
          <p:cNvSpPr txBox="1">
            <a:spLocks noGrp="1"/>
          </p:cNvSpPr>
          <p:nvPr>
            <p:ph type="body" idx="4294967295"/>
          </p:nvPr>
        </p:nvSpPr>
        <p:spPr>
          <a:xfrm>
            <a:off x="410300" y="2634683"/>
            <a:ext cx="11360700" cy="4555200"/>
          </a:xfrm>
          <a:prstGeom prst="rect">
            <a:avLst/>
          </a:prstGeom>
        </p:spPr>
        <p:txBody>
          <a:bodyPr lIns="121900" tIns="121900" rIns="121900" bIns="121900" anchor="ctr" anchorCtr="0">
            <a:noAutofit/>
          </a:bodyPr>
          <a:lstStyle/>
          <a:p>
            <a:pPr lvl="0" rtl="0">
              <a:lnSpc>
                <a:spcPct val="115000"/>
              </a:lnSpc>
              <a:spcBef>
                <a:spcPts val="0"/>
              </a:spcBef>
              <a:buNone/>
            </a:pPr>
            <a:r>
              <a:rPr lang="en-US" sz="1900" b="1" i="1"/>
              <a:t>Exploration and Production Segment</a:t>
            </a:r>
          </a:p>
          <a:p>
            <a:pPr lvl="0" rtl="0">
              <a:lnSpc>
                <a:spcPct val="115000"/>
              </a:lnSpc>
              <a:spcBef>
                <a:spcPts val="0"/>
              </a:spcBef>
              <a:buNone/>
            </a:pPr>
            <a:endParaRPr sz="1900" b="1" i="1"/>
          </a:p>
          <a:p>
            <a:pPr lvl="0" rtl="0">
              <a:lnSpc>
                <a:spcPct val="115000"/>
              </a:lnSpc>
              <a:spcBef>
                <a:spcPts val="0"/>
              </a:spcBef>
              <a:buNone/>
            </a:pPr>
            <a:r>
              <a:rPr lang="en-US" sz="1900" b="1"/>
              <a:t>E&amp;P International includes:</a:t>
            </a:r>
          </a:p>
          <a:p>
            <a:pPr marL="1219200" lvl="1" indent="-425450" rtl="0">
              <a:lnSpc>
                <a:spcPct val="150000"/>
              </a:lnSpc>
              <a:spcBef>
                <a:spcPts val="0"/>
              </a:spcBef>
              <a:buSzPct val="100000"/>
            </a:pPr>
            <a:r>
              <a:rPr lang="en-US" sz="1900"/>
              <a:t>Non-operated interests:</a:t>
            </a:r>
          </a:p>
          <a:p>
            <a:pPr marL="1828800" lvl="2" indent="-425450" rtl="0">
              <a:lnSpc>
                <a:spcPct val="150000"/>
              </a:lnSpc>
              <a:spcBef>
                <a:spcPts val="0"/>
              </a:spcBef>
              <a:buSzPct val="100000"/>
            </a:pPr>
            <a:r>
              <a:rPr lang="en-US" sz="1900"/>
              <a:t>Buzzard (29.89%) - North Sea U.K. sector</a:t>
            </a:r>
          </a:p>
          <a:p>
            <a:pPr marL="1828800" lvl="2" indent="-425450" rtl="0">
              <a:lnSpc>
                <a:spcPct val="150000"/>
              </a:lnSpc>
              <a:spcBef>
                <a:spcPts val="0"/>
              </a:spcBef>
              <a:buSzPct val="100000"/>
            </a:pPr>
            <a:r>
              <a:rPr lang="en-US" sz="1900"/>
              <a:t>Golden Eagle Development (26.69%) - North Sea U.K. sector</a:t>
            </a:r>
          </a:p>
          <a:p>
            <a:pPr marL="1828800" lvl="2" indent="-425450" rtl="0">
              <a:lnSpc>
                <a:spcPct val="150000"/>
              </a:lnSpc>
              <a:spcBef>
                <a:spcPts val="0"/>
              </a:spcBef>
              <a:buSzPct val="100000"/>
            </a:pPr>
            <a:r>
              <a:rPr lang="en-US" sz="1900"/>
              <a:t>Rosebank future development project acquired in 2016 (30%) - North Sea U.K. sector</a:t>
            </a:r>
          </a:p>
          <a:p>
            <a:pPr marL="1828800" lvl="2" indent="-425450" rtl="0">
              <a:lnSpc>
                <a:spcPct val="150000"/>
              </a:lnSpc>
              <a:spcBef>
                <a:spcPts val="0"/>
              </a:spcBef>
              <a:buSzPct val="100000"/>
            </a:pPr>
            <a:r>
              <a:rPr lang="en-US" sz="1900"/>
              <a:t>Oda Project (30%) - Norwegian North Sea</a:t>
            </a:r>
          </a:p>
          <a:p>
            <a:pPr marL="1219200" lvl="1" indent="-425450" rtl="0">
              <a:lnSpc>
                <a:spcPct val="150000"/>
              </a:lnSpc>
              <a:spcBef>
                <a:spcPts val="0"/>
              </a:spcBef>
              <a:buSzPct val="100000"/>
            </a:pPr>
            <a:r>
              <a:rPr lang="en-US" sz="1900"/>
              <a:t>Several exploration licences offshore U.K. and Norway</a:t>
            </a:r>
          </a:p>
          <a:p>
            <a:pPr marL="1219200" lvl="1" indent="-425450" rtl="0">
              <a:lnSpc>
                <a:spcPct val="150000"/>
              </a:lnSpc>
              <a:spcBef>
                <a:spcPts val="0"/>
              </a:spcBef>
              <a:buSzPct val="100000"/>
            </a:pPr>
            <a:r>
              <a:rPr lang="en-US" sz="1900"/>
              <a:t>Oil fields in Sirte Basin in Libya - Production halted for majority of 2016</a:t>
            </a:r>
          </a:p>
          <a:p>
            <a:pPr marL="1219200" lvl="1" indent="-425450" rtl="0">
              <a:lnSpc>
                <a:spcPct val="150000"/>
              </a:lnSpc>
              <a:spcBef>
                <a:spcPts val="0"/>
              </a:spcBef>
              <a:buSzPct val="100000"/>
            </a:pPr>
            <a:r>
              <a:rPr lang="en-US" sz="1900"/>
              <a:t>Ebla gas development in Syria - Operations suspended indefinitely in 2011</a:t>
            </a:r>
          </a:p>
          <a:p>
            <a:pPr lvl="0" rtl="0">
              <a:lnSpc>
                <a:spcPct val="150000"/>
              </a:lnSpc>
              <a:spcBef>
                <a:spcPts val="0"/>
              </a:spcBef>
              <a:buNone/>
            </a:pPr>
            <a:endParaRPr sz="1900" b="1"/>
          </a:p>
          <a:p>
            <a:pPr lvl="0" rtl="0">
              <a:lnSpc>
                <a:spcPct val="150000"/>
              </a:lnSpc>
              <a:spcBef>
                <a:spcPts val="0"/>
              </a:spcBef>
              <a:buNone/>
            </a:pPr>
            <a:r>
              <a:rPr lang="en-US" sz="1900" b="1" i="1"/>
              <a:t>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Shape 987"/>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pic>
        <p:nvPicPr>
          <p:cNvPr id="988" name="Shape 988"/>
          <p:cNvPicPr preferRelativeResize="0"/>
          <p:nvPr/>
        </p:nvPicPr>
        <p:blipFill>
          <a:blip r:embed="rId3">
            <a:alphaModFix/>
          </a:blip>
          <a:stretch>
            <a:fillRect/>
          </a:stretch>
        </p:blipFill>
        <p:spPr>
          <a:xfrm>
            <a:off x="575899" y="2021783"/>
            <a:ext cx="4182695" cy="4555199"/>
          </a:xfrm>
          <a:prstGeom prst="rect">
            <a:avLst/>
          </a:prstGeom>
          <a:noFill/>
          <a:ln w="9525" cap="flat" cmpd="sng">
            <a:solidFill>
              <a:srgbClr val="FF0000"/>
            </a:solidFill>
            <a:prstDash val="solid"/>
            <a:round/>
            <a:headEnd type="none" w="med" len="med"/>
            <a:tailEnd type="none" w="med" len="med"/>
          </a:ln>
        </p:spPr>
      </p:pic>
      <p:cxnSp>
        <p:nvCxnSpPr>
          <p:cNvPr id="989" name="Shape 989"/>
          <p:cNvCxnSpPr/>
          <p:nvPr/>
        </p:nvCxnSpPr>
        <p:spPr>
          <a:xfrm flipH="1">
            <a:off x="3371050" y="2759800"/>
            <a:ext cx="2323200" cy="1380000"/>
          </a:xfrm>
          <a:prstGeom prst="straightConnector1">
            <a:avLst/>
          </a:prstGeom>
          <a:noFill/>
          <a:ln w="9525" cap="flat" cmpd="sng">
            <a:solidFill>
              <a:srgbClr val="FF0000"/>
            </a:solidFill>
            <a:prstDash val="solid"/>
            <a:round/>
            <a:headEnd type="none" w="lg" len="lg"/>
            <a:tailEnd type="triangle" w="lg" len="lg"/>
          </a:ln>
        </p:spPr>
      </p:cxnSp>
      <p:sp>
        <p:nvSpPr>
          <p:cNvPr id="990" name="Shape 990"/>
          <p:cNvSpPr txBox="1"/>
          <p:nvPr/>
        </p:nvSpPr>
        <p:spPr>
          <a:xfrm>
            <a:off x="6043600" y="2427925"/>
            <a:ext cx="2812200" cy="733500"/>
          </a:xfrm>
          <a:prstGeom prst="rect">
            <a:avLst/>
          </a:prstGeom>
          <a:noFill/>
          <a:ln>
            <a:noFill/>
          </a:ln>
        </p:spPr>
        <p:txBody>
          <a:bodyPr lIns="91425" tIns="91425" rIns="91425" bIns="91425" anchor="t" anchorCtr="0">
            <a:noAutofit/>
          </a:bodyPr>
          <a:lstStyle/>
          <a:p>
            <a:pPr lvl="0" rtl="0">
              <a:spcBef>
                <a:spcPts val="0"/>
              </a:spcBef>
              <a:buNone/>
            </a:pPr>
            <a:r>
              <a:rPr lang="en-US"/>
              <a:t>Production increased 52,900 boe/d from 47,000 boe/d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Shape 995"/>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pic>
        <p:nvPicPr>
          <p:cNvPr id="996" name="Shape 996"/>
          <p:cNvPicPr preferRelativeResize="0"/>
          <p:nvPr/>
        </p:nvPicPr>
        <p:blipFill>
          <a:blip r:embed="rId3">
            <a:alphaModFix/>
          </a:blip>
          <a:stretch>
            <a:fillRect/>
          </a:stretch>
        </p:blipFill>
        <p:spPr>
          <a:xfrm>
            <a:off x="410250" y="2084908"/>
            <a:ext cx="11360800" cy="455520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Shape 1001"/>
          <p:cNvSpPr txBox="1">
            <a:spLocks noGrp="1"/>
          </p:cNvSpPr>
          <p:nvPr>
            <p:ph type="title"/>
          </p:nvPr>
        </p:nvSpPr>
        <p:spPr>
          <a:xfrm>
            <a:off x="415643" y="1199158"/>
            <a:ext cx="11029500" cy="988199"/>
          </a:xfrm>
          <a:prstGeom prst="rect">
            <a:avLst/>
          </a:prstGeom>
        </p:spPr>
        <p:txBody>
          <a:bodyPr lIns="121900" tIns="121900" rIns="121900" bIns="121900" anchor="b" anchorCtr="0">
            <a:noAutofit/>
          </a:bodyPr>
          <a:lstStyle/>
          <a:p>
            <a:pPr lvl="0" rtl="0">
              <a:spcBef>
                <a:spcPts val="0"/>
              </a:spcBef>
              <a:buNone/>
            </a:pPr>
            <a:r>
              <a:rPr lang="en-US" sz="1900"/>
              <a:t>Business Model </a:t>
            </a:r>
          </a:p>
          <a:p>
            <a:pPr lvl="0" rtl="0">
              <a:spcBef>
                <a:spcPts val="0"/>
              </a:spcBef>
              <a:buNone/>
            </a:pPr>
            <a:endParaRPr sz="1900"/>
          </a:p>
          <a:p>
            <a:pPr lvl="0" rtl="0">
              <a:spcBef>
                <a:spcPts val="0"/>
              </a:spcBef>
              <a:buNone/>
            </a:pPr>
            <a:endParaRPr sz="1900"/>
          </a:p>
        </p:txBody>
      </p:sp>
      <p:sp>
        <p:nvSpPr>
          <p:cNvPr id="1002" name="Shape 1002"/>
          <p:cNvSpPr txBox="1">
            <a:spLocks noGrp="1"/>
          </p:cNvSpPr>
          <p:nvPr>
            <p:ph type="body" idx="4294967295"/>
          </p:nvPr>
        </p:nvSpPr>
        <p:spPr>
          <a:xfrm>
            <a:off x="415650" y="2879233"/>
            <a:ext cx="11360700" cy="4555200"/>
          </a:xfrm>
          <a:prstGeom prst="rect">
            <a:avLst/>
          </a:prstGeom>
        </p:spPr>
        <p:txBody>
          <a:bodyPr lIns="121900" tIns="121900" rIns="121900" bIns="121900" anchor="ctr" anchorCtr="0">
            <a:noAutofit/>
          </a:bodyPr>
          <a:lstStyle/>
          <a:p>
            <a:pPr lvl="0" rtl="0">
              <a:spcBef>
                <a:spcPts val="0"/>
              </a:spcBef>
              <a:buNone/>
            </a:pPr>
            <a:endParaRPr sz="1900" b="1" i="1"/>
          </a:p>
          <a:p>
            <a:pPr lvl="0" rtl="0">
              <a:spcBef>
                <a:spcPts val="0"/>
              </a:spcBef>
              <a:buNone/>
            </a:pPr>
            <a:endParaRPr sz="1900" b="1" i="1"/>
          </a:p>
          <a:p>
            <a:pPr lvl="0" rtl="0">
              <a:spcBef>
                <a:spcPts val="0"/>
              </a:spcBef>
              <a:buNone/>
            </a:pPr>
            <a:endParaRPr sz="1900" b="1" i="1"/>
          </a:p>
          <a:p>
            <a:pPr lvl="0" rtl="0">
              <a:spcBef>
                <a:spcPts val="0"/>
              </a:spcBef>
              <a:buNone/>
            </a:pPr>
            <a:endParaRPr sz="1900" b="1" i="1"/>
          </a:p>
          <a:p>
            <a:pPr lvl="0" rtl="0">
              <a:spcBef>
                <a:spcPts val="0"/>
              </a:spcBef>
              <a:buNone/>
            </a:pPr>
            <a:endParaRPr sz="1900" b="1" i="1"/>
          </a:p>
          <a:p>
            <a:pPr lvl="0" rtl="0">
              <a:spcBef>
                <a:spcPts val="0"/>
              </a:spcBef>
              <a:buNone/>
            </a:pPr>
            <a:endParaRPr sz="1900" b="1" i="1"/>
          </a:p>
          <a:p>
            <a:pPr lvl="0" rtl="0">
              <a:spcBef>
                <a:spcPts val="0"/>
              </a:spcBef>
              <a:buNone/>
            </a:pPr>
            <a:endParaRPr sz="1900" b="1" i="1"/>
          </a:p>
          <a:p>
            <a:pPr lvl="0" rtl="0">
              <a:spcBef>
                <a:spcPts val="0"/>
              </a:spcBef>
              <a:buNone/>
            </a:pPr>
            <a:r>
              <a:rPr lang="en-US" sz="1900" b="1" i="1"/>
              <a:t>Refining and Marketing Segment</a:t>
            </a:r>
          </a:p>
          <a:p>
            <a:pPr lvl="0" rtl="0">
              <a:spcBef>
                <a:spcPts val="0"/>
              </a:spcBef>
              <a:buNone/>
            </a:pPr>
            <a:endParaRPr sz="1900" b="1" i="1"/>
          </a:p>
          <a:p>
            <a:pPr lvl="0" rtl="0">
              <a:lnSpc>
                <a:spcPct val="150000"/>
              </a:lnSpc>
              <a:spcBef>
                <a:spcPts val="0"/>
              </a:spcBef>
              <a:spcAft>
                <a:spcPts val="700"/>
              </a:spcAft>
              <a:buNone/>
            </a:pPr>
            <a:r>
              <a:rPr lang="en-US" sz="1900" b="1" i="1"/>
              <a:t>Refining and Supply</a:t>
            </a:r>
          </a:p>
          <a:p>
            <a:pPr lvl="0" rtl="0">
              <a:lnSpc>
                <a:spcPct val="150000"/>
              </a:lnSpc>
              <a:spcBef>
                <a:spcPts val="0"/>
              </a:spcBef>
              <a:spcAft>
                <a:spcPts val="700"/>
              </a:spcAft>
              <a:buNone/>
            </a:pPr>
            <a:r>
              <a:rPr lang="en-US" sz="1900"/>
              <a:t>Consists of </a:t>
            </a:r>
            <a:r>
              <a:rPr lang="en-US" sz="1900">
                <a:latin typeface="Calibri"/>
                <a:ea typeface="Calibri"/>
                <a:cs typeface="Calibri"/>
                <a:sym typeface="Calibri"/>
              </a:rPr>
              <a:t>refining crude oil and intermediate raw materials to produce petroleum and petrochemical products</a:t>
            </a:r>
          </a:p>
          <a:p>
            <a:pPr marL="609600" lvl="0" indent="-425450" rtl="0">
              <a:lnSpc>
                <a:spcPct val="150000"/>
              </a:lnSpc>
              <a:spcBef>
                <a:spcPts val="0"/>
              </a:spcBef>
              <a:spcAft>
                <a:spcPts val="700"/>
              </a:spcAft>
              <a:buSzPct val="100000"/>
              <a:buFont typeface="Calibri"/>
            </a:pPr>
            <a:r>
              <a:rPr lang="en-US" sz="1900" b="1">
                <a:latin typeface="Calibri"/>
                <a:ea typeface="Calibri"/>
                <a:cs typeface="Calibri"/>
                <a:sym typeface="Calibri"/>
              </a:rPr>
              <a:t>Refineries in North America includes:</a:t>
            </a:r>
          </a:p>
          <a:p>
            <a:pPr marL="1219200" lvl="1" indent="-425450" rtl="0">
              <a:lnSpc>
                <a:spcPct val="150000"/>
              </a:lnSpc>
              <a:spcBef>
                <a:spcPts val="0"/>
              </a:spcBef>
              <a:spcAft>
                <a:spcPts val="700"/>
              </a:spcAft>
              <a:buSzPct val="100000"/>
              <a:buFont typeface="Calibri"/>
            </a:pPr>
            <a:r>
              <a:rPr lang="en-US" sz="1900">
                <a:latin typeface="Calibri"/>
                <a:ea typeface="Calibri"/>
                <a:cs typeface="Calibri"/>
                <a:sym typeface="Calibri"/>
              </a:rPr>
              <a:t>Edmonton, Alberta and Commerce City, Colorado</a:t>
            </a:r>
          </a:p>
          <a:p>
            <a:pPr marL="609600" lvl="0" indent="-425450" rtl="0">
              <a:lnSpc>
                <a:spcPct val="150000"/>
              </a:lnSpc>
              <a:spcBef>
                <a:spcPts val="0"/>
              </a:spcBef>
              <a:spcAft>
                <a:spcPts val="700"/>
              </a:spcAft>
              <a:buSzPct val="100000"/>
              <a:buFont typeface="Calibri"/>
            </a:pPr>
            <a:r>
              <a:rPr lang="en-US" sz="1900" b="1">
                <a:latin typeface="Calibri"/>
                <a:ea typeface="Calibri"/>
                <a:cs typeface="Calibri"/>
                <a:sym typeface="Calibri"/>
              </a:rPr>
              <a:t>Refineries in Eastern North America includes:</a:t>
            </a:r>
          </a:p>
          <a:p>
            <a:pPr marL="1219200" lvl="1" indent="-425450" rtl="0">
              <a:lnSpc>
                <a:spcPct val="150000"/>
              </a:lnSpc>
              <a:spcBef>
                <a:spcPts val="0"/>
              </a:spcBef>
              <a:spcAft>
                <a:spcPts val="700"/>
              </a:spcAft>
              <a:buSzPct val="100000"/>
              <a:buFont typeface="Calibri"/>
            </a:pPr>
            <a:r>
              <a:rPr lang="en-US" sz="1900">
                <a:latin typeface="Calibri"/>
                <a:ea typeface="Calibri"/>
                <a:cs typeface="Calibri"/>
                <a:sym typeface="Calibri"/>
              </a:rPr>
              <a:t>Montreal, Quebec and Sarnia, Ontario</a:t>
            </a:r>
          </a:p>
          <a:p>
            <a:pPr marL="1219200" lvl="1" indent="-425450" rtl="0">
              <a:lnSpc>
                <a:spcPct val="150000"/>
              </a:lnSpc>
              <a:spcBef>
                <a:spcPts val="0"/>
              </a:spcBef>
              <a:spcAft>
                <a:spcPts val="700"/>
              </a:spcAft>
              <a:buSzPct val="100000"/>
              <a:buFont typeface="Calibri"/>
            </a:pPr>
            <a:r>
              <a:rPr lang="en-US" sz="1900">
                <a:latin typeface="Calibri"/>
                <a:ea typeface="Calibri"/>
                <a:cs typeface="Calibri"/>
                <a:sym typeface="Calibri"/>
              </a:rPr>
              <a:t>During 2016, entered agreement to sell its lubricants business in Mississauga, Ontario</a:t>
            </a:r>
          </a:p>
          <a:p>
            <a:pPr marL="609600" marR="0" lvl="0" indent="-425450" algn="l" rtl="0">
              <a:lnSpc>
                <a:spcPct val="150000"/>
              </a:lnSpc>
              <a:spcBef>
                <a:spcPts val="0"/>
              </a:spcBef>
              <a:spcAft>
                <a:spcPts val="700"/>
              </a:spcAft>
              <a:buSzPct val="100000"/>
              <a:buFont typeface="Calibri"/>
            </a:pPr>
            <a:r>
              <a:rPr lang="en-US" sz="1900">
                <a:latin typeface="Calibri"/>
                <a:ea typeface="Calibri"/>
                <a:cs typeface="Calibri"/>
                <a:sym typeface="Calibri"/>
              </a:rPr>
              <a:t>Interests in petrochemical plant, sulphur recovery facility in Montreal, Quebec, ethanol plant, product pipelines and terminals </a:t>
            </a:r>
          </a:p>
          <a:p>
            <a:pPr marR="0" lvl="0" algn="l" rtl="0">
              <a:lnSpc>
                <a:spcPct val="150000"/>
              </a:lnSpc>
              <a:spcBef>
                <a:spcPts val="0"/>
              </a:spcBef>
              <a:spcAft>
                <a:spcPts val="700"/>
              </a:spcAft>
              <a:buNone/>
            </a:pPr>
            <a:endParaRPr sz="1900">
              <a:latin typeface="Calibri"/>
              <a:ea typeface="Calibri"/>
              <a:cs typeface="Calibri"/>
              <a:sym typeface="Calibri"/>
            </a:endParaRPr>
          </a:p>
          <a:p>
            <a:pPr marL="609600" lvl="0" indent="0" rtl="0">
              <a:lnSpc>
                <a:spcPct val="150000"/>
              </a:lnSpc>
              <a:spcBef>
                <a:spcPts val="0"/>
              </a:spcBef>
              <a:spcAft>
                <a:spcPts val="700"/>
              </a:spcAft>
              <a:buNone/>
            </a:pPr>
            <a:endParaRPr sz="1900">
              <a:latin typeface="Calibri"/>
              <a:ea typeface="Calibri"/>
              <a:cs typeface="Calibri"/>
              <a:sym typeface="Calibri"/>
            </a:endParaRPr>
          </a:p>
          <a:p>
            <a:pPr lvl="0" rtl="0">
              <a:lnSpc>
                <a:spcPct val="150000"/>
              </a:lnSpc>
              <a:spcBef>
                <a:spcPts val="0"/>
              </a:spcBef>
              <a:spcAft>
                <a:spcPts val="700"/>
              </a:spcAft>
              <a:buNone/>
            </a:pPr>
            <a:endParaRPr sz="1900">
              <a:latin typeface="Calibri"/>
              <a:ea typeface="Calibri"/>
              <a:cs typeface="Calibri"/>
              <a:sym typeface="Calibri"/>
            </a:endParaRPr>
          </a:p>
          <a:p>
            <a:pPr lvl="0" rtl="0">
              <a:lnSpc>
                <a:spcPct val="100000"/>
              </a:lnSpc>
              <a:spcBef>
                <a:spcPts val="0"/>
              </a:spcBef>
              <a:spcAft>
                <a:spcPts val="700"/>
              </a:spcAft>
              <a:buNone/>
            </a:pPr>
            <a:endParaRPr sz="1900">
              <a:latin typeface="Calibri"/>
              <a:ea typeface="Calibri"/>
              <a:cs typeface="Calibri"/>
              <a:sym typeface="Calibri"/>
            </a:endParaRPr>
          </a:p>
          <a:p>
            <a:pPr lvl="0" rtl="0">
              <a:lnSpc>
                <a:spcPct val="100000"/>
              </a:lnSpc>
              <a:spcBef>
                <a:spcPts val="0"/>
              </a:spcBef>
              <a:spcAft>
                <a:spcPts val="700"/>
              </a:spcAft>
              <a:buNone/>
            </a:pPr>
            <a:endParaRPr sz="1900">
              <a:latin typeface="Calibri"/>
              <a:ea typeface="Calibri"/>
              <a:cs typeface="Calibri"/>
              <a:sym typeface="Calibri"/>
            </a:endParaRPr>
          </a:p>
          <a:p>
            <a:pPr lvl="0" rtl="0">
              <a:lnSpc>
                <a:spcPct val="100000"/>
              </a:lnSpc>
              <a:spcBef>
                <a:spcPts val="0"/>
              </a:spcBef>
              <a:spcAft>
                <a:spcPts val="700"/>
              </a:spcAft>
              <a:buNone/>
            </a:pPr>
            <a:endParaRPr sz="1900">
              <a:latin typeface="Calibri"/>
              <a:ea typeface="Calibri"/>
              <a:cs typeface="Calibri"/>
              <a:sym typeface="Calibri"/>
            </a:endParaRPr>
          </a:p>
          <a:p>
            <a:pPr lvl="0" rtl="0">
              <a:spcBef>
                <a:spcPts val="0"/>
              </a:spcBef>
              <a:buNone/>
            </a:pPr>
            <a:endParaRPr sz="1900"/>
          </a:p>
          <a:p>
            <a:pPr lvl="0" rtl="0">
              <a:spcBef>
                <a:spcPts val="0"/>
              </a:spcBef>
              <a:buNone/>
            </a:pPr>
            <a:endParaRPr sz="1900" b="1"/>
          </a:p>
          <a:p>
            <a:pPr lvl="0" rtl="0">
              <a:spcBef>
                <a:spcPts val="0"/>
              </a:spcBef>
              <a:buNone/>
            </a:pPr>
            <a:endParaRPr sz="1900" i="1"/>
          </a:p>
          <a:p>
            <a:pPr lvl="0" rtl="0">
              <a:spcBef>
                <a:spcPts val="0"/>
              </a:spcBef>
              <a:buNone/>
            </a:pPr>
            <a:endParaRPr sz="19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Shape 1007"/>
          <p:cNvSpPr txBox="1">
            <a:spLocks noGrp="1"/>
          </p:cNvSpPr>
          <p:nvPr>
            <p:ph type="title"/>
          </p:nvPr>
        </p:nvSpPr>
        <p:spPr>
          <a:xfrm>
            <a:off x="581193" y="1067483"/>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a:p>
            <a:pPr lvl="0" rtl="0">
              <a:spcBef>
                <a:spcPts val="0"/>
              </a:spcBef>
              <a:buNone/>
            </a:pPr>
            <a:endParaRPr sz="1900"/>
          </a:p>
        </p:txBody>
      </p:sp>
      <p:sp>
        <p:nvSpPr>
          <p:cNvPr id="1008" name="Shape 1008"/>
          <p:cNvSpPr txBox="1">
            <a:spLocks noGrp="1"/>
          </p:cNvSpPr>
          <p:nvPr>
            <p:ph type="body" idx="4294967295"/>
          </p:nvPr>
        </p:nvSpPr>
        <p:spPr>
          <a:xfrm>
            <a:off x="415600" y="1979858"/>
            <a:ext cx="11360700" cy="4555200"/>
          </a:xfrm>
          <a:prstGeom prst="rect">
            <a:avLst/>
          </a:prstGeom>
        </p:spPr>
        <p:txBody>
          <a:bodyPr lIns="121900" tIns="121900" rIns="121900" bIns="121900" anchor="ctr" anchorCtr="0">
            <a:noAutofit/>
          </a:bodyPr>
          <a:lstStyle/>
          <a:p>
            <a:pPr lvl="0" rtl="0">
              <a:lnSpc>
                <a:spcPct val="115000"/>
              </a:lnSpc>
              <a:spcBef>
                <a:spcPts val="0"/>
              </a:spcBef>
              <a:buNone/>
            </a:pPr>
            <a:r>
              <a:rPr lang="en-US" sz="1900" b="1" i="1"/>
              <a:t>Refining and Marketing Segment</a:t>
            </a:r>
          </a:p>
          <a:p>
            <a:pPr lvl="0" rtl="0">
              <a:lnSpc>
                <a:spcPct val="115000"/>
              </a:lnSpc>
              <a:spcBef>
                <a:spcPts val="0"/>
              </a:spcBef>
              <a:buNone/>
            </a:pPr>
            <a:endParaRPr sz="1900" b="1" i="1"/>
          </a:p>
          <a:p>
            <a:pPr lvl="0" rtl="0">
              <a:lnSpc>
                <a:spcPct val="115000"/>
              </a:lnSpc>
              <a:spcBef>
                <a:spcPts val="0"/>
              </a:spcBef>
              <a:buNone/>
            </a:pPr>
            <a:r>
              <a:rPr lang="en-US" sz="1900" b="1"/>
              <a:t>Marketing</a:t>
            </a:r>
          </a:p>
          <a:p>
            <a:pPr marL="609600" lvl="0" indent="-425450" rtl="0">
              <a:lnSpc>
                <a:spcPct val="150000"/>
              </a:lnSpc>
              <a:spcBef>
                <a:spcPts val="0"/>
              </a:spcBef>
              <a:buSzPct val="100000"/>
            </a:pPr>
            <a:r>
              <a:rPr lang="en-US" sz="1900"/>
              <a:t>Sell refined petroleum products to retail, commercial and industrial customers</a:t>
            </a:r>
          </a:p>
          <a:p>
            <a:pPr marL="609600" lvl="0" indent="-425450" rtl="0">
              <a:lnSpc>
                <a:spcPct val="150000"/>
              </a:lnSpc>
              <a:spcBef>
                <a:spcPts val="0"/>
              </a:spcBef>
              <a:buSzPct val="100000"/>
            </a:pPr>
            <a:r>
              <a:rPr lang="en-US" sz="1900"/>
              <a:t>Sold through company-owned brands and other retail stations</a:t>
            </a:r>
          </a:p>
          <a:p>
            <a:pPr marL="1219200" lvl="1" indent="-425450" rtl="0">
              <a:lnSpc>
                <a:spcPct val="150000"/>
              </a:lnSpc>
              <a:spcBef>
                <a:spcPts val="0"/>
              </a:spcBef>
              <a:buSzPct val="100000"/>
            </a:pPr>
            <a:r>
              <a:rPr lang="en-US" sz="1900"/>
              <a:t>Petro-Canada and Sunoco</a:t>
            </a:r>
          </a:p>
          <a:p>
            <a:pPr marL="1219200" lvl="1" indent="-425450" rtl="0">
              <a:lnSpc>
                <a:spcPct val="150000"/>
              </a:lnSpc>
              <a:spcBef>
                <a:spcPts val="0"/>
              </a:spcBef>
              <a:buSzPct val="100000"/>
            </a:pPr>
            <a:r>
              <a:rPr lang="en-US" sz="1900"/>
              <a:t>Retail stations in Colorado</a:t>
            </a:r>
          </a:p>
          <a:p>
            <a:pPr marL="1219200" lvl="1" indent="-425450" rtl="0">
              <a:lnSpc>
                <a:spcPct val="150000"/>
              </a:lnSpc>
              <a:spcBef>
                <a:spcPts val="0"/>
              </a:spcBef>
              <a:buSzPct val="100000"/>
            </a:pPr>
            <a:r>
              <a:rPr lang="en-US" sz="1900"/>
              <a:t>Nationwide commercial road transport network in Canada</a:t>
            </a:r>
          </a:p>
          <a:p>
            <a:pPr marL="1219200" lvl="1" indent="-425450" rtl="0">
              <a:lnSpc>
                <a:spcPct val="150000"/>
              </a:lnSpc>
              <a:spcBef>
                <a:spcPts val="0"/>
              </a:spcBef>
              <a:buSzPct val="100000"/>
            </a:pPr>
            <a:r>
              <a:rPr lang="en-US" sz="1900"/>
              <a:t>Bulk sales channel in Canada</a:t>
            </a:r>
          </a:p>
          <a:p>
            <a:pPr lvl="0" rtl="0">
              <a:spcBef>
                <a:spcPts val="0"/>
              </a:spcBef>
              <a:buNone/>
            </a:pPr>
            <a:endParaRPr sz="19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pic>
        <p:nvPicPr>
          <p:cNvPr id="1014" name="Shape 1014"/>
          <p:cNvPicPr preferRelativeResize="0"/>
          <p:nvPr/>
        </p:nvPicPr>
        <p:blipFill>
          <a:blip r:embed="rId3">
            <a:alphaModFix/>
          </a:blip>
          <a:stretch>
            <a:fillRect/>
          </a:stretch>
        </p:blipFill>
        <p:spPr>
          <a:xfrm>
            <a:off x="415600" y="2008233"/>
            <a:ext cx="11360800" cy="45552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Shape 1019"/>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sp>
        <p:nvSpPr>
          <p:cNvPr id="1020" name="Shape 1020"/>
          <p:cNvSpPr txBox="1">
            <a:spLocks noGrp="1"/>
          </p:cNvSpPr>
          <p:nvPr>
            <p:ph type="body" idx="4294967295"/>
          </p:nvPr>
        </p:nvSpPr>
        <p:spPr>
          <a:xfrm>
            <a:off x="415650" y="3178533"/>
            <a:ext cx="11360700" cy="4555200"/>
          </a:xfrm>
          <a:prstGeom prst="rect">
            <a:avLst/>
          </a:prstGeom>
        </p:spPr>
        <p:txBody>
          <a:bodyPr lIns="121900" tIns="121900" rIns="121900" bIns="121900" anchor="ctr" anchorCtr="0">
            <a:noAutofit/>
          </a:bodyPr>
          <a:lstStyle/>
          <a:p>
            <a:pPr lvl="0" rtl="0">
              <a:lnSpc>
                <a:spcPct val="115000"/>
              </a:lnSpc>
              <a:spcBef>
                <a:spcPts val="0"/>
              </a:spcBef>
              <a:buNone/>
            </a:pPr>
            <a:r>
              <a:rPr lang="en-US" sz="1900" b="1"/>
              <a:t>Corporate, Energy Trading and Eliminations Segment</a:t>
            </a:r>
          </a:p>
          <a:p>
            <a:pPr lvl="0" rtl="0">
              <a:lnSpc>
                <a:spcPct val="115000"/>
              </a:lnSpc>
              <a:spcBef>
                <a:spcPts val="0"/>
              </a:spcBef>
              <a:buNone/>
            </a:pPr>
            <a:r>
              <a:rPr lang="en-US" sz="1900"/>
              <a:t>Consists of investments in renewable energy projects, energy marketing, supply and trading activities, and other activities not directly related to other operating segments</a:t>
            </a:r>
          </a:p>
          <a:p>
            <a:pPr marL="609600" lvl="0" indent="-425450" rtl="0">
              <a:lnSpc>
                <a:spcPct val="115000"/>
              </a:lnSpc>
              <a:spcBef>
                <a:spcPts val="0"/>
              </a:spcBef>
              <a:buSzPct val="100000"/>
            </a:pPr>
            <a:r>
              <a:rPr lang="en-US" sz="1900" b="1"/>
              <a:t>Renewable Energy</a:t>
            </a:r>
          </a:p>
          <a:p>
            <a:pPr marL="1219200" lvl="1" indent="-425450" rtl="0">
              <a:lnSpc>
                <a:spcPct val="115000"/>
              </a:lnSpc>
              <a:spcBef>
                <a:spcPts val="0"/>
              </a:spcBef>
              <a:buSzPct val="100000"/>
            </a:pPr>
            <a:r>
              <a:rPr lang="en-US" sz="1900"/>
              <a:t>Operating wind power facilities in Alberta, Saskatchewan, and ontario</a:t>
            </a:r>
          </a:p>
          <a:p>
            <a:pPr marL="1219200" lvl="1" indent="-425450" rtl="0">
              <a:lnSpc>
                <a:spcPct val="115000"/>
              </a:lnSpc>
              <a:spcBef>
                <a:spcPts val="0"/>
              </a:spcBef>
              <a:buSzPct val="100000"/>
            </a:pPr>
            <a:r>
              <a:rPr lang="en-US" sz="1900"/>
              <a:t>Optioned lands for future wind and solar power project development</a:t>
            </a:r>
          </a:p>
          <a:p>
            <a:pPr marL="1219200" lvl="1" indent="-425450" rtl="0">
              <a:lnSpc>
                <a:spcPct val="115000"/>
              </a:lnSpc>
              <a:spcBef>
                <a:spcPts val="0"/>
              </a:spcBef>
              <a:buSzPct val="100000"/>
            </a:pPr>
            <a:r>
              <a:rPr lang="en-US" sz="1900"/>
              <a:t>Sold 50% share of Cedar Point wind facility in 2016</a:t>
            </a:r>
          </a:p>
          <a:p>
            <a:pPr marL="609600" lvl="0" indent="-425450" rtl="0">
              <a:lnSpc>
                <a:spcPct val="115000"/>
              </a:lnSpc>
              <a:spcBef>
                <a:spcPts val="0"/>
              </a:spcBef>
              <a:buSzPct val="100000"/>
            </a:pPr>
            <a:r>
              <a:rPr lang="en-US" sz="1900" b="1"/>
              <a:t>Energy Trading</a:t>
            </a:r>
          </a:p>
          <a:p>
            <a:pPr marL="1219200" lvl="1" indent="-425450" rtl="0">
              <a:lnSpc>
                <a:spcPct val="115000"/>
              </a:lnSpc>
              <a:spcBef>
                <a:spcPts val="0"/>
              </a:spcBef>
              <a:buSzPct val="100000"/>
            </a:pPr>
            <a:r>
              <a:rPr lang="en-US" sz="1900"/>
              <a:t>Crude oil, natural gas, power and byproducts</a:t>
            </a:r>
          </a:p>
          <a:p>
            <a:pPr marL="609600" lvl="0" indent="-425450" rtl="0">
              <a:lnSpc>
                <a:spcPct val="115000"/>
              </a:lnSpc>
              <a:spcBef>
                <a:spcPts val="0"/>
              </a:spcBef>
              <a:buSzPct val="100000"/>
            </a:pPr>
            <a:r>
              <a:rPr lang="en-US" sz="1900" b="1"/>
              <a:t>Eliminations</a:t>
            </a:r>
          </a:p>
          <a:p>
            <a:pPr marL="1219200" lvl="1" indent="-425450" rtl="0">
              <a:lnSpc>
                <a:spcPct val="115000"/>
              </a:lnSpc>
              <a:spcBef>
                <a:spcPts val="0"/>
              </a:spcBef>
              <a:buSzPct val="100000"/>
            </a:pPr>
            <a:r>
              <a:rPr lang="en-US" sz="1900"/>
              <a:t>Sale of product between company segments and insurance for portion of operations</a:t>
            </a:r>
          </a:p>
          <a:p>
            <a:pPr marR="0" lvl="0" algn="l" rtl="0">
              <a:lnSpc>
                <a:spcPct val="150000"/>
              </a:lnSpc>
              <a:spcBef>
                <a:spcPts val="0"/>
              </a:spcBef>
              <a:spcAft>
                <a:spcPts val="2100"/>
              </a:spcAft>
              <a:buNone/>
            </a:pPr>
            <a:endParaRPr sz="1900"/>
          </a:p>
          <a:p>
            <a:pPr marR="0" lvl="0" algn="l" rtl="0">
              <a:lnSpc>
                <a:spcPct val="115000"/>
              </a:lnSpc>
              <a:spcBef>
                <a:spcPts val="0"/>
              </a:spcBef>
              <a:spcAft>
                <a:spcPts val="2100"/>
              </a:spcAft>
              <a:buNone/>
            </a:pPr>
            <a:endParaRPr sz="1900"/>
          </a:p>
          <a:p>
            <a:pPr marL="609600" lvl="0" indent="0" rtl="0">
              <a:spcBef>
                <a:spcPts val="0"/>
              </a:spcBef>
              <a:buNone/>
            </a:pPr>
            <a:endParaRPr sz="1900"/>
          </a:p>
          <a:p>
            <a:pPr marL="609600" lvl="0" indent="0" rtl="0">
              <a:spcBef>
                <a:spcPts val="0"/>
              </a:spcBef>
              <a:buNone/>
            </a:pPr>
            <a:endParaRPr sz="1900"/>
          </a:p>
          <a:p>
            <a:pPr lvl="0" rtl="0">
              <a:spcBef>
                <a:spcPts val="0"/>
              </a:spcBef>
              <a:buNone/>
            </a:pP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Surface Mining</a:t>
            </a:r>
          </a:p>
        </p:txBody>
      </p:sp>
      <p:sp>
        <p:nvSpPr>
          <p:cNvPr id="309" name="Shape 309"/>
          <p:cNvSpPr txBox="1">
            <a:spLocks noGrp="1"/>
          </p:cNvSpPr>
          <p:nvPr>
            <p:ph type="body" idx="1"/>
          </p:nvPr>
        </p:nvSpPr>
        <p:spPr>
          <a:xfrm>
            <a:off x="581191" y="2180496"/>
            <a:ext cx="11029613" cy="367830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2"/>
              </a:buClr>
              <a:buSzPct val="25000"/>
              <a:buFont typeface="Noto Sans Symbols"/>
              <a:buNone/>
            </a:pPr>
            <a:endParaRPr sz="2800" b="0" i="0" u="none" strike="noStrike" cap="none">
              <a:solidFill>
                <a:schemeClr val="dk1"/>
              </a:solidFill>
              <a:latin typeface="Calibri"/>
              <a:ea typeface="Calibri"/>
              <a:cs typeface="Calibri"/>
              <a:sym typeface="Calibri"/>
            </a:endParaRPr>
          </a:p>
          <a:p>
            <a:pPr marL="457200" marR="0" lvl="0" indent="-4572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Strip mining; removing layers of rock and dirt to reach a mineral deposit.</a:t>
            </a:r>
          </a:p>
          <a:p>
            <a:pPr marL="457200" marR="0" lvl="0" indent="-457200" algn="l" rtl="0">
              <a:lnSpc>
                <a:spcPct val="90000"/>
              </a:lnSpc>
              <a:spcBef>
                <a:spcPts val="1000"/>
              </a:spcBef>
              <a:spcAft>
                <a:spcPts val="0"/>
              </a:spcAft>
              <a:buClr>
                <a:schemeClr val="accent2"/>
              </a:buClr>
              <a:buSzPct val="91999"/>
              <a:buFont typeface="Arial"/>
              <a:buNone/>
            </a:pPr>
            <a:endParaRPr sz="2400" b="0" i="0" u="none" strike="noStrike" cap="none">
              <a:solidFill>
                <a:schemeClr val="dk1"/>
              </a:solidFill>
              <a:latin typeface="Cabin"/>
              <a:ea typeface="Cabin"/>
              <a:cs typeface="Cabin"/>
              <a:sym typeface="Cabin"/>
            </a:endParaRPr>
          </a:p>
          <a:p>
            <a:pPr marL="457200" marR="0" lvl="0" indent="-4572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Open pit mining; removing materials and rock through a large hole/pit.</a:t>
            </a:r>
          </a:p>
          <a:p>
            <a:pPr marL="457200" marR="0" lvl="0" indent="-457200" algn="l" rtl="0">
              <a:lnSpc>
                <a:spcPct val="90000"/>
              </a:lnSpc>
              <a:spcBef>
                <a:spcPts val="1000"/>
              </a:spcBef>
              <a:spcAft>
                <a:spcPts val="0"/>
              </a:spcAft>
              <a:buClr>
                <a:schemeClr val="accent2"/>
              </a:buClr>
              <a:buSzPct val="91999"/>
              <a:buFont typeface="Arial"/>
              <a:buNone/>
            </a:pPr>
            <a:endParaRPr sz="2400" b="0" i="0" u="none" strike="noStrike" cap="none">
              <a:solidFill>
                <a:schemeClr val="dk1"/>
              </a:solidFill>
              <a:latin typeface="Cabin"/>
              <a:ea typeface="Cabin"/>
              <a:cs typeface="Cabin"/>
              <a:sym typeface="Cabin"/>
            </a:endParaRPr>
          </a:p>
          <a:p>
            <a:pPr marL="457200" marR="0" lvl="0" indent="-4572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Mountaintop removal mining; explosives are used to remove the mountaintop to expose the resources underneath.</a:t>
            </a: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Shape 1025"/>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Business Model</a:t>
            </a:r>
          </a:p>
        </p:txBody>
      </p:sp>
      <p:pic>
        <p:nvPicPr>
          <p:cNvPr id="1026" name="Shape 1026"/>
          <p:cNvPicPr preferRelativeResize="0"/>
          <p:nvPr/>
        </p:nvPicPr>
        <p:blipFill>
          <a:blip r:embed="rId3">
            <a:alphaModFix/>
          </a:blip>
          <a:stretch>
            <a:fillRect/>
          </a:stretch>
        </p:blipFill>
        <p:spPr>
          <a:xfrm>
            <a:off x="1970449" y="1920908"/>
            <a:ext cx="8251109" cy="45552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Executive Profile</a:t>
            </a:r>
          </a:p>
        </p:txBody>
      </p:sp>
      <p:sp>
        <p:nvSpPr>
          <p:cNvPr id="1032" name="Shape 1032"/>
          <p:cNvSpPr txBox="1">
            <a:spLocks noGrp="1"/>
          </p:cNvSpPr>
          <p:nvPr>
            <p:ph type="body" idx="4294967295"/>
          </p:nvPr>
        </p:nvSpPr>
        <p:spPr>
          <a:xfrm>
            <a:off x="575900" y="2302808"/>
            <a:ext cx="8272500" cy="4555200"/>
          </a:xfrm>
          <a:prstGeom prst="rect">
            <a:avLst/>
          </a:prstGeom>
        </p:spPr>
        <p:txBody>
          <a:bodyPr lIns="121900" tIns="121900" rIns="121900" bIns="121900" anchor="ctr" anchorCtr="0">
            <a:noAutofit/>
          </a:bodyPr>
          <a:lstStyle/>
          <a:p>
            <a:pPr lvl="0" rtl="0">
              <a:lnSpc>
                <a:spcPct val="100000"/>
              </a:lnSpc>
              <a:spcBef>
                <a:spcPts val="0"/>
              </a:spcBef>
              <a:buNone/>
            </a:pPr>
            <a:r>
              <a:rPr lang="en-US" sz="1900" b="1"/>
              <a:t>Steven Walter Williams (President and CEO)</a:t>
            </a:r>
          </a:p>
          <a:p>
            <a:pPr lvl="0" rtl="0">
              <a:lnSpc>
                <a:spcPct val="100000"/>
              </a:lnSpc>
              <a:spcBef>
                <a:spcPts val="0"/>
              </a:spcBef>
              <a:buNone/>
            </a:pPr>
            <a:endParaRPr sz="1900" b="1"/>
          </a:p>
          <a:p>
            <a:pPr marL="609600" lvl="0" indent="-425450" rtl="0">
              <a:lnSpc>
                <a:spcPct val="150000"/>
              </a:lnSpc>
              <a:spcBef>
                <a:spcPts val="0"/>
              </a:spcBef>
              <a:buClr>
                <a:schemeClr val="dk1"/>
              </a:buClr>
              <a:buSzPct val="100000"/>
              <a:buFont typeface="Calibri"/>
            </a:pPr>
            <a:r>
              <a:rPr lang="en-US" sz="1900">
                <a:solidFill>
                  <a:schemeClr val="dk1"/>
                </a:solidFill>
                <a:highlight>
                  <a:srgbClr val="FFFFFF"/>
                </a:highlight>
                <a:latin typeface="Calibri"/>
                <a:ea typeface="Calibri"/>
                <a:cs typeface="Calibri"/>
                <a:sym typeface="Calibri"/>
              </a:rPr>
              <a:t>Joined Suncor in May 2002 as Executive VP, Corporate Development and CFO</a:t>
            </a:r>
          </a:p>
          <a:p>
            <a:pPr marL="609600" lvl="0" indent="-425450" rtl="0">
              <a:lnSpc>
                <a:spcPct val="150000"/>
              </a:lnSpc>
              <a:spcBef>
                <a:spcPts val="0"/>
              </a:spcBef>
              <a:buClr>
                <a:schemeClr val="dk1"/>
              </a:buClr>
              <a:buSzPct val="100000"/>
              <a:buFont typeface="Calibri"/>
            </a:pPr>
            <a:r>
              <a:rPr lang="en-US" sz="1900">
                <a:solidFill>
                  <a:schemeClr val="dk1"/>
                </a:solidFill>
                <a:highlight>
                  <a:srgbClr val="FFFFFF"/>
                </a:highlight>
                <a:latin typeface="Calibri"/>
                <a:ea typeface="Calibri"/>
                <a:cs typeface="Calibri"/>
                <a:sym typeface="Calibri"/>
              </a:rPr>
              <a:t>Served as Executive VP, Oil Sands and COO</a:t>
            </a:r>
          </a:p>
          <a:p>
            <a:pPr marL="609600" lvl="0" indent="-425450" rtl="0">
              <a:lnSpc>
                <a:spcPct val="150000"/>
              </a:lnSpc>
              <a:spcBef>
                <a:spcPts val="0"/>
              </a:spcBef>
              <a:buClr>
                <a:schemeClr val="dk1"/>
              </a:buClr>
              <a:buSzPct val="100000"/>
              <a:buFont typeface="Calibri"/>
            </a:pPr>
            <a:r>
              <a:rPr lang="en-US" sz="1900">
                <a:solidFill>
                  <a:schemeClr val="dk1"/>
                </a:solidFill>
                <a:highlight>
                  <a:srgbClr val="FFFFFF"/>
                </a:highlight>
                <a:latin typeface="Calibri"/>
                <a:ea typeface="Calibri"/>
                <a:cs typeface="Calibri"/>
                <a:sym typeface="Calibri"/>
              </a:rPr>
              <a:t>39 years of international energy industry experience, including 18 years at Esso/Exxon</a:t>
            </a:r>
          </a:p>
          <a:p>
            <a:pPr marL="609600" lvl="0" indent="-425450" rtl="0">
              <a:lnSpc>
                <a:spcPct val="150000"/>
              </a:lnSpc>
              <a:spcBef>
                <a:spcPts val="0"/>
              </a:spcBef>
              <a:buClr>
                <a:schemeClr val="dk1"/>
              </a:buClr>
              <a:buSzPct val="100000"/>
              <a:buFont typeface="Calibri"/>
            </a:pPr>
            <a:r>
              <a:rPr lang="en-US" sz="1900">
                <a:solidFill>
                  <a:schemeClr val="dk1"/>
                </a:solidFill>
                <a:highlight>
                  <a:srgbClr val="FFFFFF"/>
                </a:highlight>
                <a:latin typeface="Calibri"/>
                <a:ea typeface="Calibri"/>
                <a:cs typeface="Calibri"/>
                <a:sym typeface="Calibri"/>
              </a:rPr>
              <a:t>B.Sc (Hons.) in Chemical Engineering from Exeter University</a:t>
            </a:r>
          </a:p>
          <a:p>
            <a:pPr marL="609600" lvl="0" indent="-425450" rtl="0">
              <a:lnSpc>
                <a:spcPct val="150000"/>
              </a:lnSpc>
              <a:spcBef>
                <a:spcPts val="0"/>
              </a:spcBef>
              <a:buClr>
                <a:schemeClr val="dk1"/>
              </a:buClr>
              <a:buSzPct val="100000"/>
              <a:buFont typeface="Calibri"/>
            </a:pPr>
            <a:r>
              <a:rPr lang="en-US" sz="1900">
                <a:solidFill>
                  <a:schemeClr val="dk1"/>
                </a:solidFill>
                <a:highlight>
                  <a:srgbClr val="FFFFFF"/>
                </a:highlight>
                <a:latin typeface="Calibri"/>
                <a:ea typeface="Calibri"/>
                <a:cs typeface="Calibri"/>
                <a:sym typeface="Calibri"/>
              </a:rPr>
              <a:t>Graduate of business economics program at Oxford University</a:t>
            </a:r>
          </a:p>
          <a:p>
            <a:pPr marL="609600" lvl="0" indent="-425450" rtl="0">
              <a:lnSpc>
                <a:spcPct val="150000"/>
              </a:lnSpc>
              <a:spcBef>
                <a:spcPts val="0"/>
              </a:spcBef>
              <a:buClr>
                <a:schemeClr val="dk1"/>
              </a:buClr>
              <a:buSzPct val="100000"/>
              <a:buFont typeface="Calibri"/>
            </a:pPr>
            <a:r>
              <a:rPr lang="en-US" sz="1900">
                <a:solidFill>
                  <a:schemeClr val="dk1"/>
                </a:solidFill>
                <a:highlight>
                  <a:srgbClr val="FFFFFF"/>
                </a:highlight>
                <a:latin typeface="Calibri"/>
                <a:ea typeface="Calibri"/>
                <a:cs typeface="Calibri"/>
                <a:sym typeface="Calibri"/>
              </a:rPr>
              <a:t>Graduate of advanced management program at Harvard Business School</a:t>
            </a:r>
          </a:p>
          <a:p>
            <a:pPr lvl="0" rtl="0">
              <a:spcBef>
                <a:spcPts val="0"/>
              </a:spcBef>
              <a:buNone/>
            </a:pPr>
            <a:endParaRPr sz="1900"/>
          </a:p>
        </p:txBody>
      </p:sp>
      <p:pic>
        <p:nvPicPr>
          <p:cNvPr id="1033" name="Shape 1033"/>
          <p:cNvPicPr preferRelativeResize="0"/>
          <p:nvPr/>
        </p:nvPicPr>
        <p:blipFill>
          <a:blip r:embed="rId3">
            <a:alphaModFix/>
          </a:blip>
          <a:stretch>
            <a:fillRect/>
          </a:stretch>
        </p:blipFill>
        <p:spPr>
          <a:xfrm>
            <a:off x="9240074" y="2222999"/>
            <a:ext cx="2365324" cy="295667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Executive Profile</a:t>
            </a:r>
          </a:p>
        </p:txBody>
      </p:sp>
      <p:sp>
        <p:nvSpPr>
          <p:cNvPr id="1039" name="Shape 1039"/>
          <p:cNvSpPr txBox="1">
            <a:spLocks noGrp="1"/>
          </p:cNvSpPr>
          <p:nvPr>
            <p:ph type="body" idx="4294967295"/>
          </p:nvPr>
        </p:nvSpPr>
        <p:spPr>
          <a:xfrm>
            <a:off x="415600" y="2174608"/>
            <a:ext cx="8832300" cy="4555200"/>
          </a:xfrm>
          <a:prstGeom prst="rect">
            <a:avLst/>
          </a:prstGeom>
        </p:spPr>
        <p:txBody>
          <a:bodyPr lIns="121900" tIns="121900" rIns="121900" bIns="121900" anchor="ctr" anchorCtr="0">
            <a:noAutofit/>
          </a:bodyPr>
          <a:lstStyle/>
          <a:p>
            <a:pPr lvl="0" rtl="0">
              <a:lnSpc>
                <a:spcPct val="150000"/>
              </a:lnSpc>
              <a:spcBef>
                <a:spcPts val="0"/>
              </a:spcBef>
              <a:buNone/>
            </a:pPr>
            <a:r>
              <a:rPr lang="en-US" sz="1900" b="1"/>
              <a:t>James Simpson (Chair of the Board)</a:t>
            </a:r>
          </a:p>
          <a:p>
            <a:pPr lvl="0" rtl="0">
              <a:lnSpc>
                <a:spcPct val="150000"/>
              </a:lnSpc>
              <a:spcBef>
                <a:spcPts val="0"/>
              </a:spcBef>
              <a:buNone/>
            </a:pPr>
            <a:endParaRPr sz="1900" b="1"/>
          </a:p>
          <a:p>
            <a:pPr marL="609600" lvl="0" indent="-425450" rtl="0">
              <a:lnSpc>
                <a:spcPct val="150000"/>
              </a:lnSpc>
              <a:spcBef>
                <a:spcPts val="0"/>
              </a:spcBef>
              <a:buSzPct val="100000"/>
              <a:buFont typeface="Calibri"/>
            </a:pPr>
            <a:r>
              <a:rPr lang="en-US" sz="1900">
                <a:latin typeface="Calibri"/>
                <a:ea typeface="Calibri"/>
                <a:cs typeface="Calibri"/>
                <a:sym typeface="Calibri"/>
              </a:rPr>
              <a:t>Elected to Suncor’s Board of Directors in 2004</a:t>
            </a:r>
          </a:p>
          <a:p>
            <a:pPr marL="609600" lvl="0" indent="-425450" rtl="0">
              <a:lnSpc>
                <a:spcPct val="150000"/>
              </a:lnSpc>
              <a:spcBef>
                <a:spcPts val="0"/>
              </a:spcBef>
              <a:buSzPct val="100000"/>
              <a:buFont typeface="Calibri"/>
            </a:pPr>
            <a:r>
              <a:rPr lang="en-US" sz="1900">
                <a:latin typeface="Calibri"/>
                <a:ea typeface="Calibri"/>
                <a:cs typeface="Calibri"/>
                <a:sym typeface="Calibri"/>
              </a:rPr>
              <a:t>Previously a director of Petro-Canada and past president of Chevron Canada Resources </a:t>
            </a:r>
          </a:p>
          <a:p>
            <a:pPr marL="609600" lvl="0" indent="-425450" rtl="0">
              <a:lnSpc>
                <a:spcPct val="150000"/>
              </a:lnSpc>
              <a:spcBef>
                <a:spcPts val="0"/>
              </a:spcBef>
              <a:buSzPct val="100000"/>
              <a:buFont typeface="Calibri"/>
            </a:pPr>
            <a:r>
              <a:rPr lang="en-US" sz="1900">
                <a:latin typeface="Calibri"/>
                <a:ea typeface="Calibri"/>
                <a:cs typeface="Calibri"/>
                <a:sym typeface="Calibri"/>
              </a:rPr>
              <a:t>Serves as lead director for Canadian Utilities Limited</a:t>
            </a:r>
          </a:p>
          <a:p>
            <a:pPr marL="609600" lvl="0" indent="-425450" rtl="0">
              <a:lnSpc>
                <a:spcPct val="150000"/>
              </a:lnSpc>
              <a:spcBef>
                <a:spcPts val="0"/>
              </a:spcBef>
              <a:spcAft>
                <a:spcPts val="0"/>
              </a:spcAft>
              <a:buSzPct val="100000"/>
              <a:buFont typeface="Calibri"/>
            </a:pPr>
            <a:r>
              <a:rPr lang="en-US" sz="1900">
                <a:solidFill>
                  <a:srgbClr val="404040"/>
                </a:solidFill>
                <a:latin typeface="Calibri"/>
                <a:ea typeface="Calibri"/>
                <a:cs typeface="Calibri"/>
                <a:sym typeface="Calibri"/>
              </a:rPr>
              <a:t>B.Sc. and M.Sc. degree and graduated from a senior executive program at M.I.T Sloan School of Business</a:t>
            </a:r>
          </a:p>
          <a:p>
            <a:pPr marL="609600" lvl="0" indent="-425450" rtl="0">
              <a:lnSpc>
                <a:spcPct val="150000"/>
              </a:lnSpc>
              <a:spcBef>
                <a:spcPts val="0"/>
              </a:spcBef>
              <a:spcAft>
                <a:spcPts val="0"/>
              </a:spcAft>
              <a:buClr>
                <a:srgbClr val="404040"/>
              </a:buClr>
              <a:buSzPct val="100000"/>
              <a:buFont typeface="Calibri"/>
            </a:pPr>
            <a:r>
              <a:rPr lang="en-US" sz="1900">
                <a:solidFill>
                  <a:srgbClr val="404040"/>
                </a:solidFill>
                <a:latin typeface="Calibri"/>
                <a:ea typeface="Calibri"/>
                <a:cs typeface="Calibri"/>
                <a:sym typeface="Calibri"/>
              </a:rPr>
              <a:t>Retires at conclusion of annual general meeting on April 27,2017</a:t>
            </a:r>
          </a:p>
          <a:p>
            <a:pPr lvl="0" rtl="0">
              <a:spcBef>
                <a:spcPts val="0"/>
              </a:spcBef>
              <a:buNone/>
            </a:pPr>
            <a:endParaRPr sz="1900"/>
          </a:p>
        </p:txBody>
      </p:sp>
      <p:pic>
        <p:nvPicPr>
          <p:cNvPr id="1040" name="Shape 1040"/>
          <p:cNvPicPr preferRelativeResize="0"/>
          <p:nvPr/>
        </p:nvPicPr>
        <p:blipFill>
          <a:blip r:embed="rId3">
            <a:alphaModFix/>
          </a:blip>
          <a:stretch>
            <a:fillRect/>
          </a:stretch>
        </p:blipFill>
        <p:spPr>
          <a:xfrm>
            <a:off x="9247899" y="2340850"/>
            <a:ext cx="2357400" cy="2946743"/>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lnSpc>
                <a:spcPct val="119117"/>
              </a:lnSpc>
              <a:spcBef>
                <a:spcPts val="0"/>
              </a:spcBef>
              <a:spcAft>
                <a:spcPts val="1100"/>
              </a:spcAft>
              <a:buNone/>
            </a:pPr>
            <a:r>
              <a:rPr lang="en-US" sz="3600">
                <a:solidFill>
                  <a:srgbClr val="000000"/>
                </a:solidFill>
                <a:highlight>
                  <a:srgbClr val="FFFFFF"/>
                </a:highlight>
              </a:rPr>
              <a:t>Executive Profile</a:t>
            </a:r>
          </a:p>
        </p:txBody>
      </p:sp>
      <p:sp>
        <p:nvSpPr>
          <p:cNvPr id="1046" name="Shape 1046"/>
          <p:cNvSpPr txBox="1">
            <a:spLocks noGrp="1"/>
          </p:cNvSpPr>
          <p:nvPr>
            <p:ph type="body" idx="4294967295"/>
          </p:nvPr>
        </p:nvSpPr>
        <p:spPr>
          <a:xfrm>
            <a:off x="479400" y="1600408"/>
            <a:ext cx="7550100" cy="4555200"/>
          </a:xfrm>
          <a:prstGeom prst="rect">
            <a:avLst/>
          </a:prstGeom>
        </p:spPr>
        <p:txBody>
          <a:bodyPr lIns="121900" tIns="121900" rIns="121900" bIns="121900" anchor="ctr" anchorCtr="0">
            <a:noAutofit/>
          </a:bodyPr>
          <a:lstStyle/>
          <a:p>
            <a:pPr lvl="0" rtl="0">
              <a:lnSpc>
                <a:spcPct val="150000"/>
              </a:lnSpc>
              <a:spcBef>
                <a:spcPts val="0"/>
              </a:spcBef>
              <a:spcAft>
                <a:spcPts val="1100"/>
              </a:spcAft>
              <a:buClr>
                <a:schemeClr val="dk1"/>
              </a:buClr>
              <a:buSzPct val="78947"/>
              <a:buFont typeface="Arial"/>
              <a:buNone/>
            </a:pPr>
            <a:r>
              <a:rPr lang="en-US" sz="1900" b="1">
                <a:solidFill>
                  <a:schemeClr val="dk1"/>
                </a:solidFill>
              </a:rPr>
              <a:t>Eric Axford (VP, Business Services)</a:t>
            </a:r>
          </a:p>
          <a:p>
            <a:pPr marL="609600" lvl="0" indent="-425450" rtl="0">
              <a:lnSpc>
                <a:spcPct val="150000"/>
              </a:lnSpc>
              <a:spcBef>
                <a:spcPts val="0"/>
              </a:spcBef>
              <a:buSzPct val="100000"/>
            </a:pPr>
            <a:r>
              <a:rPr lang="en-US" sz="1900"/>
              <a:t>Joined Suncor in 1996</a:t>
            </a:r>
          </a:p>
          <a:p>
            <a:pPr marL="609600" lvl="0" indent="-425450" rtl="0">
              <a:lnSpc>
                <a:spcPct val="150000"/>
              </a:lnSpc>
              <a:spcBef>
                <a:spcPts val="0"/>
              </a:spcBef>
              <a:buSzPct val="100000"/>
            </a:pPr>
            <a:r>
              <a:rPr lang="en-US" sz="1900"/>
              <a:t>Appointed to a number of senior upstream, downstream and corporate roles within company</a:t>
            </a:r>
          </a:p>
          <a:p>
            <a:pPr marL="609600" lvl="0" indent="-425450" rtl="0">
              <a:lnSpc>
                <a:spcPct val="150000"/>
              </a:lnSpc>
              <a:spcBef>
                <a:spcPts val="0"/>
              </a:spcBef>
              <a:buSzPct val="100000"/>
            </a:pPr>
            <a:r>
              <a:rPr lang="en-US" sz="1900"/>
              <a:t>Previously held senior policy positions with Alberta Government</a:t>
            </a:r>
          </a:p>
          <a:p>
            <a:pPr marL="609600" lvl="0" indent="-425450" rtl="0">
              <a:lnSpc>
                <a:spcPct val="150000"/>
              </a:lnSpc>
              <a:spcBef>
                <a:spcPts val="0"/>
              </a:spcBef>
              <a:buSzPct val="100000"/>
            </a:pPr>
            <a:r>
              <a:rPr lang="en-US" sz="1900"/>
              <a:t>B.A in economics from University of Calgary</a:t>
            </a:r>
          </a:p>
          <a:p>
            <a:pPr marL="609600" lvl="0" indent="-425450" rtl="0">
              <a:lnSpc>
                <a:spcPct val="150000"/>
              </a:lnSpc>
              <a:spcBef>
                <a:spcPts val="0"/>
              </a:spcBef>
              <a:buSzPct val="100000"/>
              <a:buFont typeface="Calibri"/>
            </a:pPr>
            <a:r>
              <a:rPr lang="en-US" sz="1900">
                <a:latin typeface="Calibri"/>
                <a:ea typeface="Calibri"/>
                <a:cs typeface="Calibri"/>
                <a:sym typeface="Calibri"/>
              </a:rPr>
              <a:t>M.A. in business from University of Alberta</a:t>
            </a:r>
          </a:p>
          <a:p>
            <a:pPr lvl="0" rtl="0">
              <a:lnSpc>
                <a:spcPct val="150000"/>
              </a:lnSpc>
              <a:spcBef>
                <a:spcPts val="0"/>
              </a:spcBef>
              <a:spcAft>
                <a:spcPts val="0"/>
              </a:spcAft>
              <a:buNone/>
            </a:pPr>
            <a:endParaRPr sz="1900"/>
          </a:p>
        </p:txBody>
      </p:sp>
      <p:pic>
        <p:nvPicPr>
          <p:cNvPr id="1047" name="Shape 1047"/>
          <p:cNvPicPr preferRelativeResize="0"/>
          <p:nvPr/>
        </p:nvPicPr>
        <p:blipFill>
          <a:blip r:embed="rId3">
            <a:alphaModFix/>
          </a:blip>
          <a:stretch>
            <a:fillRect/>
          </a:stretch>
        </p:blipFill>
        <p:spPr>
          <a:xfrm>
            <a:off x="9187674" y="2150750"/>
            <a:ext cx="2417725" cy="30222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Shape 1052"/>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Executive Profile</a:t>
            </a:r>
          </a:p>
          <a:p>
            <a:pPr lvl="0" rtl="0">
              <a:spcBef>
                <a:spcPts val="0"/>
              </a:spcBef>
              <a:buNone/>
            </a:pPr>
            <a:endParaRPr sz="1900"/>
          </a:p>
        </p:txBody>
      </p:sp>
      <p:sp>
        <p:nvSpPr>
          <p:cNvPr id="1053" name="Shape 1053"/>
          <p:cNvSpPr txBox="1">
            <a:spLocks noGrp="1"/>
          </p:cNvSpPr>
          <p:nvPr>
            <p:ph type="body" idx="4294967295"/>
          </p:nvPr>
        </p:nvSpPr>
        <p:spPr>
          <a:xfrm>
            <a:off x="447475" y="1717858"/>
            <a:ext cx="9048900" cy="4555200"/>
          </a:xfrm>
          <a:prstGeom prst="rect">
            <a:avLst/>
          </a:prstGeom>
        </p:spPr>
        <p:txBody>
          <a:bodyPr lIns="121900" tIns="121900" rIns="121900" bIns="121900" anchor="ctr" anchorCtr="0">
            <a:noAutofit/>
          </a:bodyPr>
          <a:lstStyle/>
          <a:p>
            <a:pPr lvl="0">
              <a:lnSpc>
                <a:spcPct val="150000"/>
              </a:lnSpc>
              <a:spcBef>
                <a:spcPts val="0"/>
              </a:spcBef>
              <a:buNone/>
            </a:pPr>
            <a:r>
              <a:rPr lang="en-US" sz="1900" b="1"/>
              <a:t>Alister Cowan (Executive VP and CFO)</a:t>
            </a:r>
          </a:p>
          <a:p>
            <a:pPr lvl="0" rtl="0">
              <a:lnSpc>
                <a:spcPct val="150000"/>
              </a:lnSpc>
              <a:spcBef>
                <a:spcPts val="0"/>
              </a:spcBef>
              <a:buNone/>
            </a:pPr>
            <a:endParaRPr sz="1900" b="1"/>
          </a:p>
          <a:p>
            <a:pPr marL="609600" lvl="0" indent="-425450" rtl="0">
              <a:lnSpc>
                <a:spcPct val="150000"/>
              </a:lnSpc>
              <a:spcBef>
                <a:spcPts val="0"/>
              </a:spcBef>
              <a:buSzPct val="100000"/>
            </a:pPr>
            <a:r>
              <a:rPr lang="en-US" sz="1900"/>
              <a:t>Joined Suncor in 2014</a:t>
            </a:r>
          </a:p>
          <a:p>
            <a:pPr marL="609600" lvl="0" indent="-425450" rtl="0">
              <a:lnSpc>
                <a:spcPct val="150000"/>
              </a:lnSpc>
              <a:spcBef>
                <a:spcPts val="0"/>
              </a:spcBef>
              <a:buSzPct val="100000"/>
            </a:pPr>
            <a:r>
              <a:rPr lang="en-US" sz="1900"/>
              <a:t>Previously led finance function for BC Hydro and TransAlta Corporation</a:t>
            </a:r>
          </a:p>
          <a:p>
            <a:pPr marL="609600" lvl="0" indent="-425450" rtl="0">
              <a:lnSpc>
                <a:spcPct val="150000"/>
              </a:lnSpc>
              <a:spcBef>
                <a:spcPts val="0"/>
              </a:spcBef>
              <a:buSzPct val="100000"/>
            </a:pPr>
            <a:r>
              <a:rPr lang="en-US" sz="1900"/>
              <a:t>Most recently was CFO of Husky</a:t>
            </a:r>
          </a:p>
          <a:p>
            <a:pPr marL="609600" lvl="0" indent="-425450" rtl="0">
              <a:lnSpc>
                <a:spcPct val="150000"/>
              </a:lnSpc>
              <a:spcBef>
                <a:spcPts val="0"/>
              </a:spcBef>
              <a:buSzPct val="100000"/>
            </a:pPr>
            <a:r>
              <a:rPr lang="en-US" sz="1900"/>
              <a:t>B.A. in accounting and finance from Heriot-Watt University</a:t>
            </a:r>
          </a:p>
          <a:p>
            <a:pPr marL="609600" lvl="0" indent="-425450" rtl="0">
              <a:lnSpc>
                <a:spcPct val="150000"/>
              </a:lnSpc>
              <a:spcBef>
                <a:spcPts val="0"/>
              </a:spcBef>
              <a:buSzPct val="100000"/>
            </a:pPr>
            <a:r>
              <a:rPr lang="en-US" sz="1900"/>
              <a:t>Member of the Institute of Chartered Accountants of Scotland</a:t>
            </a:r>
          </a:p>
        </p:txBody>
      </p:sp>
      <p:pic>
        <p:nvPicPr>
          <p:cNvPr id="1054" name="Shape 1054"/>
          <p:cNvPicPr preferRelativeResize="0"/>
          <p:nvPr/>
        </p:nvPicPr>
        <p:blipFill>
          <a:blip r:embed="rId3">
            <a:alphaModFix/>
          </a:blip>
          <a:stretch>
            <a:fillRect/>
          </a:stretch>
        </p:blipFill>
        <p:spPr>
          <a:xfrm>
            <a:off x="9287125" y="2365300"/>
            <a:ext cx="2318275" cy="289784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Shape 1059"/>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Executive Profile</a:t>
            </a:r>
          </a:p>
        </p:txBody>
      </p:sp>
      <p:sp>
        <p:nvSpPr>
          <p:cNvPr id="1060" name="Shape 1060"/>
          <p:cNvSpPr txBox="1">
            <a:spLocks noGrp="1"/>
          </p:cNvSpPr>
          <p:nvPr>
            <p:ph type="body" idx="4294967295"/>
          </p:nvPr>
        </p:nvSpPr>
        <p:spPr>
          <a:xfrm>
            <a:off x="447500" y="2110808"/>
            <a:ext cx="8597700" cy="4555200"/>
          </a:xfrm>
          <a:prstGeom prst="rect">
            <a:avLst/>
          </a:prstGeom>
        </p:spPr>
        <p:txBody>
          <a:bodyPr lIns="121900" tIns="121900" rIns="121900" bIns="121900" anchor="ctr" anchorCtr="0">
            <a:noAutofit/>
          </a:bodyPr>
          <a:lstStyle/>
          <a:p>
            <a:pPr lvl="0">
              <a:lnSpc>
                <a:spcPct val="150000"/>
              </a:lnSpc>
              <a:spcBef>
                <a:spcPts val="0"/>
              </a:spcBef>
              <a:buNone/>
            </a:pPr>
            <a:r>
              <a:rPr lang="en-US" sz="1900" b="1"/>
              <a:t>Mark Little (President, Upstream)</a:t>
            </a:r>
          </a:p>
          <a:p>
            <a:pPr lvl="0" rtl="0">
              <a:lnSpc>
                <a:spcPct val="150000"/>
              </a:lnSpc>
              <a:spcBef>
                <a:spcPts val="0"/>
              </a:spcBef>
              <a:buNone/>
            </a:pPr>
            <a:endParaRPr sz="1900" b="1"/>
          </a:p>
          <a:p>
            <a:pPr marL="609600" lvl="0" indent="-425450" rtl="0">
              <a:lnSpc>
                <a:spcPct val="150000"/>
              </a:lnSpc>
              <a:spcBef>
                <a:spcPts val="0"/>
              </a:spcBef>
              <a:buSzPct val="100000"/>
            </a:pPr>
            <a:r>
              <a:rPr lang="en-US" sz="1900"/>
              <a:t>Appointed to current role in January 2017</a:t>
            </a:r>
          </a:p>
          <a:p>
            <a:pPr marL="609600" lvl="0" indent="-425450" rtl="0">
              <a:lnSpc>
                <a:spcPct val="150000"/>
              </a:lnSpc>
              <a:spcBef>
                <a:spcPts val="0"/>
              </a:spcBef>
              <a:buSzPct val="100000"/>
            </a:pPr>
            <a:r>
              <a:rPr lang="en-US" sz="1900"/>
              <a:t>Previously served as Executive VP, Upstream</a:t>
            </a:r>
          </a:p>
          <a:p>
            <a:pPr marL="609600" lvl="0" indent="-425450" rtl="0">
              <a:lnSpc>
                <a:spcPct val="150000"/>
              </a:lnSpc>
              <a:spcBef>
                <a:spcPts val="0"/>
              </a:spcBef>
              <a:buSzPct val="100000"/>
            </a:pPr>
            <a:r>
              <a:rPr lang="en-US" sz="1900"/>
              <a:t>Experience in leading the development of oil sands projects for major international energy company</a:t>
            </a:r>
          </a:p>
          <a:p>
            <a:pPr marL="609600" lvl="0" indent="-425450" rtl="0">
              <a:lnSpc>
                <a:spcPct val="150000"/>
              </a:lnSpc>
              <a:spcBef>
                <a:spcPts val="0"/>
              </a:spcBef>
              <a:buSzPct val="100000"/>
            </a:pPr>
            <a:r>
              <a:rPr lang="en-US" sz="1900"/>
              <a:t>Holds degrees in both computer science and applied petroleum engineering technology</a:t>
            </a:r>
          </a:p>
        </p:txBody>
      </p:sp>
      <p:pic>
        <p:nvPicPr>
          <p:cNvPr id="1061" name="Shape 1061"/>
          <p:cNvPicPr preferRelativeResize="0"/>
          <p:nvPr/>
        </p:nvPicPr>
        <p:blipFill>
          <a:blip r:embed="rId3">
            <a:alphaModFix/>
          </a:blip>
          <a:stretch>
            <a:fillRect/>
          </a:stretch>
        </p:blipFill>
        <p:spPr>
          <a:xfrm>
            <a:off x="9240074" y="2335900"/>
            <a:ext cx="2365324" cy="295664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endParaRPr sz="1900">
              <a:latin typeface="Calibri"/>
              <a:ea typeface="Calibri"/>
              <a:cs typeface="Calibri"/>
              <a:sym typeface="Calibri"/>
            </a:endParaRPr>
          </a:p>
          <a:p>
            <a:pPr lvl="0" rtl="0">
              <a:spcBef>
                <a:spcPts val="0"/>
              </a:spcBef>
              <a:buNone/>
            </a:pPr>
            <a:r>
              <a:rPr lang="en-US" sz="3600">
                <a:latin typeface="Calibri"/>
                <a:ea typeface="Calibri"/>
                <a:cs typeface="Calibri"/>
                <a:sym typeface="Calibri"/>
              </a:rPr>
              <a:t>Executive Profile</a:t>
            </a:r>
          </a:p>
          <a:p>
            <a:pPr lvl="0" rtl="0">
              <a:spcBef>
                <a:spcPts val="0"/>
              </a:spcBef>
              <a:buNone/>
            </a:pPr>
            <a:endParaRPr sz="1900"/>
          </a:p>
        </p:txBody>
      </p:sp>
      <p:sp>
        <p:nvSpPr>
          <p:cNvPr id="1067" name="Shape 1067"/>
          <p:cNvSpPr txBox="1">
            <a:spLocks noGrp="1"/>
          </p:cNvSpPr>
          <p:nvPr>
            <p:ph type="body" idx="4294967295"/>
          </p:nvPr>
        </p:nvSpPr>
        <p:spPr>
          <a:xfrm>
            <a:off x="447500" y="2096558"/>
            <a:ext cx="9175500" cy="4555200"/>
          </a:xfrm>
          <a:prstGeom prst="rect">
            <a:avLst/>
          </a:prstGeom>
        </p:spPr>
        <p:txBody>
          <a:bodyPr lIns="121900" tIns="121900" rIns="121900" bIns="121900" anchor="ctr" anchorCtr="0">
            <a:noAutofit/>
          </a:bodyPr>
          <a:lstStyle/>
          <a:p>
            <a:pPr lvl="0" rtl="0">
              <a:lnSpc>
                <a:spcPct val="150000"/>
              </a:lnSpc>
              <a:spcBef>
                <a:spcPts val="0"/>
              </a:spcBef>
              <a:buNone/>
            </a:pPr>
            <a:r>
              <a:rPr lang="en-US" sz="2000" b="1">
                <a:solidFill>
                  <a:schemeClr val="dk1"/>
                </a:solidFill>
                <a:highlight>
                  <a:srgbClr val="FFFFFF"/>
                </a:highlight>
                <a:latin typeface="Calibri"/>
                <a:ea typeface="Calibri"/>
                <a:cs typeface="Calibri"/>
                <a:sym typeface="Calibri"/>
              </a:rPr>
              <a:t>Paul Gardner (Senior VP, Human Resources)</a:t>
            </a:r>
          </a:p>
          <a:p>
            <a:pPr lvl="0" rtl="0">
              <a:lnSpc>
                <a:spcPct val="150000"/>
              </a:lnSpc>
              <a:spcBef>
                <a:spcPts val="0"/>
              </a:spcBef>
              <a:buNone/>
            </a:pPr>
            <a:endParaRPr sz="2000" b="1">
              <a:solidFill>
                <a:schemeClr val="dk1"/>
              </a:solidFill>
              <a:highlight>
                <a:srgbClr val="FFFFFF"/>
              </a:highlight>
              <a:latin typeface="Calibri"/>
              <a:ea typeface="Calibri"/>
              <a:cs typeface="Calibri"/>
              <a:sym typeface="Calibri"/>
            </a:endParaRPr>
          </a:p>
          <a:p>
            <a:pPr marL="609600" lvl="0" indent="-431800" rtl="0">
              <a:lnSpc>
                <a:spcPct val="150000"/>
              </a:lnSpc>
              <a:spcBef>
                <a:spcPts val="0"/>
              </a:spcBef>
              <a:buClr>
                <a:schemeClr val="dk1"/>
              </a:buClr>
              <a:buSzPct val="100000"/>
              <a:buFont typeface="Calibri"/>
            </a:pPr>
            <a:r>
              <a:rPr lang="en-US" sz="2000">
                <a:solidFill>
                  <a:schemeClr val="dk1"/>
                </a:solidFill>
                <a:highlight>
                  <a:srgbClr val="FFFFFF"/>
                </a:highlight>
                <a:latin typeface="Calibri"/>
                <a:ea typeface="Calibri"/>
                <a:cs typeface="Calibri"/>
                <a:sym typeface="Calibri"/>
              </a:rPr>
              <a:t>Joined Suncor in 2007</a:t>
            </a:r>
          </a:p>
          <a:p>
            <a:pPr marL="609600" lvl="0" indent="-431800" rtl="0">
              <a:lnSpc>
                <a:spcPct val="150000"/>
              </a:lnSpc>
              <a:spcBef>
                <a:spcPts val="0"/>
              </a:spcBef>
              <a:buClr>
                <a:schemeClr val="dk1"/>
              </a:buClr>
              <a:buSzPct val="100000"/>
              <a:buFont typeface="Calibri"/>
            </a:pPr>
            <a:r>
              <a:rPr lang="en-US" sz="2000">
                <a:solidFill>
                  <a:schemeClr val="dk1"/>
                </a:solidFill>
                <a:highlight>
                  <a:srgbClr val="FFFFFF"/>
                </a:highlight>
                <a:latin typeface="Calibri"/>
                <a:ea typeface="Calibri"/>
                <a:cs typeface="Calibri"/>
                <a:sym typeface="Calibri"/>
              </a:rPr>
              <a:t>Appointed Chair of Suncor Energy Foundation in 2015</a:t>
            </a:r>
          </a:p>
          <a:p>
            <a:pPr marL="609600" lvl="0" indent="-431800" rtl="0">
              <a:lnSpc>
                <a:spcPct val="150000"/>
              </a:lnSpc>
              <a:spcBef>
                <a:spcPts val="0"/>
              </a:spcBef>
              <a:buClr>
                <a:schemeClr val="dk1"/>
              </a:buClr>
              <a:buSzPct val="100000"/>
              <a:buFont typeface="Calibri"/>
            </a:pPr>
            <a:r>
              <a:rPr lang="en-US" sz="2000">
                <a:solidFill>
                  <a:schemeClr val="dk1"/>
                </a:solidFill>
                <a:highlight>
                  <a:srgbClr val="FFFFFF"/>
                </a:highlight>
                <a:latin typeface="Calibri"/>
                <a:ea typeface="Calibri"/>
                <a:cs typeface="Calibri"/>
                <a:sym typeface="Calibri"/>
              </a:rPr>
              <a:t>Bachelor’s degree in public administration </a:t>
            </a:r>
          </a:p>
          <a:p>
            <a:pPr marL="609600" lvl="0" indent="-431800" rtl="0">
              <a:lnSpc>
                <a:spcPct val="150000"/>
              </a:lnSpc>
              <a:spcBef>
                <a:spcPts val="0"/>
              </a:spcBef>
              <a:buClr>
                <a:schemeClr val="dk1"/>
              </a:buClr>
              <a:buSzPct val="100000"/>
              <a:buFont typeface="Calibri"/>
            </a:pPr>
            <a:r>
              <a:rPr lang="en-US" sz="2000">
                <a:solidFill>
                  <a:schemeClr val="dk1"/>
                </a:solidFill>
                <a:highlight>
                  <a:srgbClr val="FFFFFF"/>
                </a:highlight>
                <a:latin typeface="Calibri"/>
                <a:ea typeface="Calibri"/>
                <a:cs typeface="Calibri"/>
                <a:sym typeface="Calibri"/>
              </a:rPr>
              <a:t>Master’s degree in industrial relations from Queen’s University</a:t>
            </a:r>
          </a:p>
          <a:p>
            <a:pPr lvl="0" rtl="0">
              <a:lnSpc>
                <a:spcPct val="150000"/>
              </a:lnSpc>
              <a:spcBef>
                <a:spcPts val="0"/>
              </a:spcBef>
              <a:buNone/>
            </a:pPr>
            <a:endParaRPr sz="2000">
              <a:solidFill>
                <a:schemeClr val="dk1"/>
              </a:solidFill>
              <a:highlight>
                <a:srgbClr val="FFFFFF"/>
              </a:highlight>
            </a:endParaRPr>
          </a:p>
          <a:p>
            <a:pPr lvl="0" rtl="0">
              <a:spcBef>
                <a:spcPts val="0"/>
              </a:spcBef>
              <a:buNone/>
            </a:pPr>
            <a:endParaRPr sz="1900"/>
          </a:p>
          <a:p>
            <a:pPr lvl="0" rtl="0">
              <a:spcBef>
                <a:spcPts val="0"/>
              </a:spcBef>
              <a:buNone/>
            </a:pPr>
            <a:endParaRPr sz="1900"/>
          </a:p>
        </p:txBody>
      </p:sp>
      <p:pic>
        <p:nvPicPr>
          <p:cNvPr id="1068" name="Shape 1068"/>
          <p:cNvPicPr preferRelativeResize="0"/>
          <p:nvPr/>
        </p:nvPicPr>
        <p:blipFill>
          <a:blip r:embed="rId3">
            <a:alphaModFix/>
          </a:blip>
          <a:stretch>
            <a:fillRect/>
          </a:stretch>
        </p:blipFill>
        <p:spPr>
          <a:xfrm>
            <a:off x="9382174" y="2096550"/>
            <a:ext cx="2300825" cy="287602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Shape 1073"/>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Executive Profile</a:t>
            </a:r>
          </a:p>
        </p:txBody>
      </p:sp>
      <p:sp>
        <p:nvSpPr>
          <p:cNvPr id="1074" name="Shape 1074"/>
          <p:cNvSpPr txBox="1">
            <a:spLocks noGrp="1"/>
          </p:cNvSpPr>
          <p:nvPr>
            <p:ph type="body" idx="4294967295"/>
          </p:nvPr>
        </p:nvSpPr>
        <p:spPr>
          <a:xfrm>
            <a:off x="479400" y="2367508"/>
            <a:ext cx="9425700" cy="4555200"/>
          </a:xfrm>
          <a:prstGeom prst="rect">
            <a:avLst/>
          </a:prstGeom>
        </p:spPr>
        <p:txBody>
          <a:bodyPr lIns="121900" tIns="121900" rIns="121900" bIns="121900" anchor="ctr" anchorCtr="0">
            <a:noAutofit/>
          </a:bodyPr>
          <a:lstStyle/>
          <a:p>
            <a:pPr lvl="0">
              <a:lnSpc>
                <a:spcPct val="150000"/>
              </a:lnSpc>
              <a:spcBef>
                <a:spcPts val="0"/>
              </a:spcBef>
              <a:buNone/>
            </a:pPr>
            <a:r>
              <a:rPr lang="en-US" sz="1900" b="1"/>
              <a:t>Mike MacSween (Executive VP, Major Projects)</a:t>
            </a:r>
          </a:p>
          <a:p>
            <a:pPr lvl="0" rtl="0">
              <a:lnSpc>
                <a:spcPct val="150000"/>
              </a:lnSpc>
              <a:spcBef>
                <a:spcPts val="0"/>
              </a:spcBef>
              <a:buNone/>
            </a:pPr>
            <a:endParaRPr sz="1900"/>
          </a:p>
          <a:p>
            <a:pPr marL="609600" lvl="0" indent="-425450" rtl="0">
              <a:lnSpc>
                <a:spcPct val="150000"/>
              </a:lnSpc>
              <a:spcBef>
                <a:spcPts val="0"/>
              </a:spcBef>
              <a:buSzPct val="100000"/>
            </a:pPr>
            <a:r>
              <a:rPr lang="en-US" sz="1900"/>
              <a:t>Joined Suncor in 1996</a:t>
            </a:r>
          </a:p>
          <a:p>
            <a:pPr marL="609600" lvl="0" indent="-425450" rtl="0">
              <a:lnSpc>
                <a:spcPct val="150000"/>
              </a:lnSpc>
              <a:spcBef>
                <a:spcPts val="0"/>
              </a:spcBef>
              <a:buSzPct val="100000"/>
            </a:pPr>
            <a:r>
              <a:rPr lang="en-US" sz="1900"/>
              <a:t>Previous VP roles within Suncor:</a:t>
            </a:r>
          </a:p>
          <a:p>
            <a:pPr marL="1219200" lvl="1" indent="-425450" rtl="0">
              <a:lnSpc>
                <a:spcPct val="150000"/>
              </a:lnSpc>
              <a:spcBef>
                <a:spcPts val="0"/>
              </a:spcBef>
              <a:buSzPct val="100000"/>
            </a:pPr>
            <a:r>
              <a:rPr lang="en-US" sz="1900"/>
              <a:t>Strategy and Development</a:t>
            </a:r>
          </a:p>
          <a:p>
            <a:pPr marL="1219200" lvl="1" indent="-425450" rtl="0">
              <a:lnSpc>
                <a:spcPct val="150000"/>
              </a:lnSpc>
              <a:spcBef>
                <a:spcPts val="0"/>
              </a:spcBef>
              <a:buSzPct val="100000"/>
            </a:pPr>
            <a:r>
              <a:rPr lang="en-US" sz="1900"/>
              <a:t>Upgrading</a:t>
            </a:r>
          </a:p>
          <a:p>
            <a:pPr marL="1219200" lvl="1" indent="-425450" rtl="0">
              <a:lnSpc>
                <a:spcPct val="150000"/>
              </a:lnSpc>
              <a:spcBef>
                <a:spcPts val="0"/>
              </a:spcBef>
              <a:buSzPct val="100000"/>
            </a:pPr>
            <a:r>
              <a:rPr lang="en-US" sz="1900"/>
              <a:t>In Situ</a:t>
            </a:r>
          </a:p>
          <a:p>
            <a:pPr marL="609600" lvl="0" indent="-425450" rtl="0">
              <a:lnSpc>
                <a:spcPct val="150000"/>
              </a:lnSpc>
              <a:spcBef>
                <a:spcPts val="0"/>
              </a:spcBef>
              <a:buSzPct val="100000"/>
            </a:pPr>
            <a:r>
              <a:rPr lang="en-US" sz="1900"/>
              <a:t>Previously held roles at Betz Process Chemicals Inc, and Shell Canada Inc.</a:t>
            </a:r>
          </a:p>
          <a:p>
            <a:pPr marL="609600" marR="0" lvl="0" indent="-457200" algn="l" rtl="0">
              <a:lnSpc>
                <a:spcPct val="150000"/>
              </a:lnSpc>
              <a:spcBef>
                <a:spcPts val="0"/>
              </a:spcBef>
              <a:spcAft>
                <a:spcPts val="2100"/>
              </a:spcAft>
              <a:buClr>
                <a:schemeClr val="dk2"/>
              </a:buClr>
              <a:buSzPct val="126315"/>
              <a:buFont typeface="Arial"/>
            </a:pPr>
            <a:r>
              <a:rPr lang="en-US" sz="1900"/>
              <a:t>B.Sc degree in chemical engineering from University of New Brunswick</a:t>
            </a:r>
          </a:p>
          <a:p>
            <a:pPr marL="609600" marR="0" lvl="0" indent="-425450" algn="l" rtl="0">
              <a:lnSpc>
                <a:spcPct val="150000"/>
              </a:lnSpc>
              <a:spcBef>
                <a:spcPts val="0"/>
              </a:spcBef>
              <a:spcAft>
                <a:spcPts val="2100"/>
              </a:spcAft>
              <a:buSzPct val="100000"/>
            </a:pPr>
            <a:r>
              <a:rPr lang="en-US" sz="1900"/>
              <a:t>M.A. in business from Queen’s University</a:t>
            </a:r>
          </a:p>
          <a:p>
            <a:pPr marL="609600" lvl="0" indent="0" rtl="0">
              <a:spcBef>
                <a:spcPts val="0"/>
              </a:spcBef>
              <a:buNone/>
            </a:pPr>
            <a:endParaRPr sz="1900"/>
          </a:p>
        </p:txBody>
      </p:sp>
      <p:pic>
        <p:nvPicPr>
          <p:cNvPr id="1075" name="Shape 1075"/>
          <p:cNvPicPr preferRelativeResize="0"/>
          <p:nvPr/>
        </p:nvPicPr>
        <p:blipFill>
          <a:blip r:embed="rId3">
            <a:alphaModFix/>
          </a:blip>
          <a:stretch>
            <a:fillRect/>
          </a:stretch>
        </p:blipFill>
        <p:spPr>
          <a:xfrm>
            <a:off x="9226274" y="2367499"/>
            <a:ext cx="2379125" cy="29739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Executive Profile</a:t>
            </a:r>
          </a:p>
        </p:txBody>
      </p:sp>
      <p:sp>
        <p:nvSpPr>
          <p:cNvPr id="1081" name="Shape 1081"/>
          <p:cNvSpPr txBox="1">
            <a:spLocks noGrp="1"/>
          </p:cNvSpPr>
          <p:nvPr>
            <p:ph type="body" idx="4294967295"/>
          </p:nvPr>
        </p:nvSpPr>
        <p:spPr>
          <a:xfrm>
            <a:off x="415600" y="1887500"/>
            <a:ext cx="8667300" cy="4555200"/>
          </a:xfrm>
          <a:prstGeom prst="rect">
            <a:avLst/>
          </a:prstGeom>
        </p:spPr>
        <p:txBody>
          <a:bodyPr lIns="121900" tIns="121900" rIns="121900" bIns="121900" anchor="ctr" anchorCtr="0">
            <a:noAutofit/>
          </a:bodyPr>
          <a:lstStyle/>
          <a:p>
            <a:pPr lvl="0">
              <a:lnSpc>
                <a:spcPct val="150000"/>
              </a:lnSpc>
              <a:spcBef>
                <a:spcPts val="0"/>
              </a:spcBef>
              <a:buNone/>
            </a:pPr>
            <a:r>
              <a:rPr lang="en-US" sz="1900" b="1"/>
              <a:t>Steve Reynish (Executive VP, Strategy and Development)</a:t>
            </a:r>
          </a:p>
          <a:p>
            <a:pPr lvl="0" rtl="0">
              <a:lnSpc>
                <a:spcPct val="150000"/>
              </a:lnSpc>
              <a:spcBef>
                <a:spcPts val="0"/>
              </a:spcBef>
              <a:buNone/>
            </a:pPr>
            <a:endParaRPr sz="1900"/>
          </a:p>
          <a:p>
            <a:pPr marL="609600" lvl="0" indent="-425450" rtl="0">
              <a:lnSpc>
                <a:spcPct val="150000"/>
              </a:lnSpc>
              <a:spcBef>
                <a:spcPts val="0"/>
              </a:spcBef>
              <a:buSzPct val="100000"/>
            </a:pPr>
            <a:r>
              <a:rPr lang="en-US" sz="1900"/>
              <a:t>Extensive experience in joint venture partnerships</a:t>
            </a:r>
          </a:p>
          <a:p>
            <a:pPr marL="609600" lvl="0" indent="-425450" rtl="0">
              <a:lnSpc>
                <a:spcPct val="150000"/>
              </a:lnSpc>
              <a:spcBef>
                <a:spcPts val="0"/>
              </a:spcBef>
              <a:buSzPct val="100000"/>
            </a:pPr>
            <a:r>
              <a:rPr lang="en-US" sz="1900"/>
              <a:t>Held several senior positions developing oil sands operations</a:t>
            </a:r>
          </a:p>
          <a:p>
            <a:pPr marL="609600" lvl="0" indent="-425450" rtl="0">
              <a:lnSpc>
                <a:spcPct val="150000"/>
              </a:lnSpc>
              <a:spcBef>
                <a:spcPts val="0"/>
              </a:spcBef>
              <a:buSzPct val="100000"/>
            </a:pPr>
            <a:r>
              <a:rPr lang="en-US" sz="1900"/>
              <a:t>Recently served as president of Marathon Oil Canada</a:t>
            </a:r>
          </a:p>
          <a:p>
            <a:pPr marL="609600" lvl="0" indent="-425450" rtl="0">
              <a:lnSpc>
                <a:spcPct val="150000"/>
              </a:lnSpc>
              <a:spcBef>
                <a:spcPts val="0"/>
              </a:spcBef>
              <a:buSzPct val="100000"/>
            </a:pPr>
            <a:r>
              <a:rPr lang="en-US" sz="1900"/>
              <a:t>Master's degree in both mining engineering and business administration</a:t>
            </a:r>
          </a:p>
          <a:p>
            <a:pPr marL="609600" lvl="0" indent="-425450" rtl="0">
              <a:lnSpc>
                <a:spcPct val="150000"/>
              </a:lnSpc>
              <a:spcBef>
                <a:spcPts val="0"/>
              </a:spcBef>
              <a:buSzPct val="100000"/>
            </a:pPr>
            <a:r>
              <a:rPr lang="en-US" sz="1900"/>
              <a:t>Graduate of IMD in Switzerland and Wharton School at University of Pennsylvania</a:t>
            </a:r>
          </a:p>
        </p:txBody>
      </p:sp>
      <p:pic>
        <p:nvPicPr>
          <p:cNvPr id="1082" name="Shape 1082"/>
          <p:cNvPicPr preferRelativeResize="0"/>
          <p:nvPr/>
        </p:nvPicPr>
        <p:blipFill>
          <a:blip r:embed="rId3">
            <a:alphaModFix/>
          </a:blip>
          <a:stretch>
            <a:fillRect/>
          </a:stretch>
        </p:blipFill>
        <p:spPr>
          <a:xfrm>
            <a:off x="9082900" y="2096550"/>
            <a:ext cx="2522500" cy="31531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Shape 1087"/>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Executive Profile</a:t>
            </a:r>
          </a:p>
        </p:txBody>
      </p:sp>
      <p:sp>
        <p:nvSpPr>
          <p:cNvPr id="1088" name="Shape 1088"/>
          <p:cNvSpPr txBox="1">
            <a:spLocks noGrp="1"/>
          </p:cNvSpPr>
          <p:nvPr>
            <p:ph type="body" idx="4294967295"/>
          </p:nvPr>
        </p:nvSpPr>
        <p:spPr>
          <a:xfrm>
            <a:off x="415600" y="2110775"/>
            <a:ext cx="8807100" cy="4555200"/>
          </a:xfrm>
          <a:prstGeom prst="rect">
            <a:avLst/>
          </a:prstGeom>
        </p:spPr>
        <p:txBody>
          <a:bodyPr lIns="121900" tIns="121900" rIns="121900" bIns="121900" anchor="ctr" anchorCtr="0">
            <a:noAutofit/>
          </a:bodyPr>
          <a:lstStyle/>
          <a:p>
            <a:pPr lvl="0">
              <a:lnSpc>
                <a:spcPct val="150000"/>
              </a:lnSpc>
              <a:spcBef>
                <a:spcPts val="0"/>
              </a:spcBef>
              <a:buNone/>
            </a:pPr>
            <a:r>
              <a:rPr lang="en-US" sz="1900" b="1"/>
              <a:t>Kris Smith (Executive VP, Downstream)</a:t>
            </a:r>
          </a:p>
          <a:p>
            <a:pPr lvl="0" rtl="0">
              <a:lnSpc>
                <a:spcPct val="150000"/>
              </a:lnSpc>
              <a:spcBef>
                <a:spcPts val="0"/>
              </a:spcBef>
              <a:buNone/>
            </a:pPr>
            <a:endParaRPr sz="1900"/>
          </a:p>
          <a:p>
            <a:pPr marL="609600" lvl="0" indent="-425450" rtl="0">
              <a:lnSpc>
                <a:spcPct val="150000"/>
              </a:lnSpc>
              <a:spcBef>
                <a:spcPts val="0"/>
              </a:spcBef>
              <a:buSzPct val="100000"/>
            </a:pPr>
            <a:r>
              <a:rPr lang="en-US" sz="1900"/>
              <a:t>Joined Suncor in 2000</a:t>
            </a:r>
          </a:p>
          <a:p>
            <a:pPr marL="609600" lvl="0" indent="-425450" rtl="0">
              <a:lnSpc>
                <a:spcPct val="150000"/>
              </a:lnSpc>
              <a:spcBef>
                <a:spcPts val="0"/>
              </a:spcBef>
              <a:buSzPct val="100000"/>
            </a:pPr>
            <a:r>
              <a:rPr lang="en-US" sz="1900"/>
              <a:t>Recently served as Suncor’s VP, Supply Trading &amp; Corporate Development</a:t>
            </a:r>
          </a:p>
          <a:p>
            <a:pPr marL="609600" lvl="0" indent="-425450" rtl="0">
              <a:lnSpc>
                <a:spcPct val="150000"/>
              </a:lnSpc>
              <a:spcBef>
                <a:spcPts val="0"/>
              </a:spcBef>
              <a:buSzPct val="100000"/>
            </a:pPr>
            <a:r>
              <a:rPr lang="en-US" sz="1900"/>
              <a:t>Held positions in General Counsel’s office, U.S downstream business, and Suncor’s Oil Sands operations</a:t>
            </a:r>
          </a:p>
          <a:p>
            <a:pPr marL="609600" lvl="0" indent="-425450" rtl="0">
              <a:lnSpc>
                <a:spcPct val="150000"/>
              </a:lnSpc>
              <a:spcBef>
                <a:spcPts val="0"/>
              </a:spcBef>
              <a:buSzPct val="100000"/>
            </a:pPr>
            <a:r>
              <a:rPr lang="en-US" sz="1900"/>
              <a:t>B.A (Hons.) from University of Alberta </a:t>
            </a:r>
          </a:p>
          <a:p>
            <a:pPr marL="609600" lvl="0" indent="-425450" rtl="0">
              <a:lnSpc>
                <a:spcPct val="150000"/>
              </a:lnSpc>
              <a:spcBef>
                <a:spcPts val="0"/>
              </a:spcBef>
              <a:buSzPct val="100000"/>
            </a:pPr>
            <a:r>
              <a:rPr lang="en-US" sz="1900"/>
              <a:t>LL.B from Dalhousie</a:t>
            </a:r>
          </a:p>
          <a:p>
            <a:pPr marL="0" lvl="0" indent="0" rtl="0">
              <a:spcBef>
                <a:spcPts val="0"/>
              </a:spcBef>
              <a:buNone/>
            </a:pPr>
            <a:endParaRPr sz="1900"/>
          </a:p>
          <a:p>
            <a:pPr lvl="0" rtl="0">
              <a:spcBef>
                <a:spcPts val="0"/>
              </a:spcBef>
              <a:buNone/>
            </a:pPr>
            <a:endParaRPr sz="1900"/>
          </a:p>
        </p:txBody>
      </p:sp>
      <p:pic>
        <p:nvPicPr>
          <p:cNvPr id="1089" name="Shape 1089"/>
          <p:cNvPicPr preferRelativeResize="0"/>
          <p:nvPr/>
        </p:nvPicPr>
        <p:blipFill>
          <a:blip r:embed="rId3">
            <a:alphaModFix/>
          </a:blip>
          <a:stretch>
            <a:fillRect/>
          </a:stretch>
        </p:blipFill>
        <p:spPr>
          <a:xfrm>
            <a:off x="9222700" y="2204924"/>
            <a:ext cx="2382699" cy="29783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Strip Mining</a:t>
            </a:r>
          </a:p>
        </p:txBody>
      </p:sp>
      <p:pic>
        <p:nvPicPr>
          <p:cNvPr id="315" name="Shape 315" descr="C:\Users\Stanley\Desktop\mining.jpg"/>
          <p:cNvPicPr preferRelativeResize="0">
            <a:picLocks noGrp="1"/>
          </p:cNvPicPr>
          <p:nvPr>
            <p:ph type="body" idx="1"/>
          </p:nvPr>
        </p:nvPicPr>
        <p:blipFill rotWithShape="1">
          <a:blip r:embed="rId3">
            <a:alphaModFix/>
          </a:blip>
          <a:srcRect/>
          <a:stretch/>
        </p:blipFill>
        <p:spPr>
          <a:xfrm>
            <a:off x="1780652" y="1825838"/>
            <a:ext cx="8495399" cy="4128899"/>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Share Structure</a:t>
            </a:r>
          </a:p>
        </p:txBody>
      </p:sp>
      <p:graphicFrame>
        <p:nvGraphicFramePr>
          <p:cNvPr id="1095" name="Shape 1095"/>
          <p:cNvGraphicFramePr/>
          <p:nvPr/>
        </p:nvGraphicFramePr>
        <p:xfrm>
          <a:off x="1333800" y="4192033"/>
          <a:ext cx="3000000" cy="3000000"/>
        </p:xfrm>
        <a:graphic>
          <a:graphicData uri="http://schemas.openxmlformats.org/drawingml/2006/table">
            <a:tbl>
              <a:tblPr>
                <a:noFill/>
                <a:tableStyleId>{F9EC8771-20E2-467C-832B-D3F85D90F426}</a:tableStyleId>
              </a:tblPr>
              <a:tblGrid>
                <a:gridCol w="186660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1930400">
                  <a:extLst>
                    <a:ext uri="{9D8B030D-6E8A-4147-A177-3AD203B41FA5}">
                      <a16:colId xmlns:a16="http://schemas.microsoft.com/office/drawing/2014/main" val="20002"/>
                    </a:ext>
                  </a:extLst>
                </a:gridCol>
                <a:gridCol w="1930400">
                  <a:extLst>
                    <a:ext uri="{9D8B030D-6E8A-4147-A177-3AD203B41FA5}">
                      <a16:colId xmlns:a16="http://schemas.microsoft.com/office/drawing/2014/main" val="20003"/>
                    </a:ext>
                  </a:extLst>
                </a:gridCol>
                <a:gridCol w="1930400">
                  <a:extLst>
                    <a:ext uri="{9D8B030D-6E8A-4147-A177-3AD203B41FA5}">
                      <a16:colId xmlns:a16="http://schemas.microsoft.com/office/drawing/2014/main" val="20004"/>
                    </a:ext>
                  </a:extLst>
                </a:gridCol>
              </a:tblGrid>
              <a:tr h="508000">
                <a:tc gridSpan="5">
                  <a:txBody>
                    <a:bodyPr/>
                    <a:lstStyle/>
                    <a:p>
                      <a:pPr lvl="0" algn="ctr" rtl="0">
                        <a:spcBef>
                          <a:spcPts val="0"/>
                        </a:spcBef>
                        <a:buNone/>
                      </a:pPr>
                      <a:r>
                        <a:rPr lang="en-US" sz="1900" b="1">
                          <a:latin typeface="Calibri"/>
                          <a:ea typeface="Calibri"/>
                          <a:cs typeface="Calibri"/>
                          <a:sym typeface="Calibri"/>
                        </a:rPr>
                        <a:t>Weighted Average Shares Outstanding (in millions)</a:t>
                      </a:r>
                    </a:p>
                  </a:txBody>
                  <a:tcPr marL="121900" marR="121900" marT="121900" marB="1219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8000">
                <a:tc>
                  <a:txBody>
                    <a:bodyPr/>
                    <a:lstStyle/>
                    <a:p>
                      <a:pPr lvl="0" algn="ctr" rtl="0">
                        <a:lnSpc>
                          <a:spcPct val="115000"/>
                        </a:lnSpc>
                        <a:spcBef>
                          <a:spcPts val="0"/>
                        </a:spcBef>
                        <a:buNone/>
                      </a:pPr>
                      <a:r>
                        <a:rPr lang="en-US" sz="1900" b="1">
                          <a:latin typeface="Calibri"/>
                          <a:ea typeface="Calibri"/>
                          <a:cs typeface="Calibri"/>
                          <a:sym typeface="Calibri"/>
                        </a:rPr>
                        <a:t>2012</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2013</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2014</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2015</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2016</a:t>
                      </a:r>
                    </a:p>
                  </a:txBody>
                  <a:tcPr marL="121900" marR="121900" marT="121900" marB="121900"/>
                </a:tc>
                <a:extLst>
                  <a:ext uri="{0D108BD9-81ED-4DB2-BD59-A6C34878D82A}">
                    <a16:rowId xmlns:a16="http://schemas.microsoft.com/office/drawing/2014/main" val="10001"/>
                  </a:ext>
                </a:extLst>
              </a:tr>
              <a:tr h="508000">
                <a:tc>
                  <a:txBody>
                    <a:bodyPr/>
                    <a:lstStyle/>
                    <a:p>
                      <a:pPr lvl="0" algn="l" rtl="0">
                        <a:spcBef>
                          <a:spcPts val="0"/>
                        </a:spcBef>
                        <a:buNone/>
                      </a:pPr>
                      <a:r>
                        <a:rPr lang="en-US" sz="1900">
                          <a:latin typeface="Calibri"/>
                          <a:ea typeface="Calibri"/>
                          <a:cs typeface="Calibri"/>
                          <a:sym typeface="Calibri"/>
                        </a:rPr>
                        <a:t>      1,545.00                              </a:t>
                      </a:r>
                    </a:p>
                  </a:txBody>
                  <a:tcPr marL="121900" marR="121900" marT="121900" marB="121900"/>
                </a:tc>
                <a:tc>
                  <a:txBody>
                    <a:bodyPr/>
                    <a:lstStyle/>
                    <a:p>
                      <a:pPr lvl="0" algn="ctr" rtl="0">
                        <a:spcBef>
                          <a:spcPts val="0"/>
                        </a:spcBef>
                        <a:buNone/>
                      </a:pPr>
                      <a:r>
                        <a:rPr lang="en-US" sz="1900">
                          <a:latin typeface="Calibri"/>
                          <a:ea typeface="Calibri"/>
                          <a:cs typeface="Calibri"/>
                          <a:sym typeface="Calibri"/>
                        </a:rPr>
                        <a:t>  1,501.00</a:t>
                      </a:r>
                    </a:p>
                  </a:txBody>
                  <a:tcPr marL="121900" marR="121900" marT="121900" marB="121900"/>
                </a:tc>
                <a:tc>
                  <a:txBody>
                    <a:bodyPr/>
                    <a:lstStyle/>
                    <a:p>
                      <a:pPr lvl="0" algn="l" rtl="0">
                        <a:spcBef>
                          <a:spcPts val="0"/>
                        </a:spcBef>
                        <a:buNone/>
                      </a:pPr>
                      <a:r>
                        <a:rPr lang="en-US" sz="1900">
                          <a:latin typeface="Calibri"/>
                          <a:ea typeface="Calibri"/>
                          <a:cs typeface="Calibri"/>
                          <a:sym typeface="Calibri"/>
                        </a:rPr>
                        <a:t>        1,462.00</a:t>
                      </a:r>
                    </a:p>
                  </a:txBody>
                  <a:tcPr marL="121900" marR="121900" marT="121900" marB="121900"/>
                </a:tc>
                <a:tc>
                  <a:txBody>
                    <a:bodyPr/>
                    <a:lstStyle/>
                    <a:p>
                      <a:pPr lvl="0" algn="ctr" rtl="0">
                        <a:spcBef>
                          <a:spcPts val="0"/>
                        </a:spcBef>
                        <a:buNone/>
                      </a:pPr>
                      <a:r>
                        <a:rPr lang="en-US" sz="1900">
                          <a:latin typeface="Calibri"/>
                          <a:ea typeface="Calibri"/>
                          <a:cs typeface="Calibri"/>
                          <a:sym typeface="Calibri"/>
                        </a:rPr>
                        <a:t>   1,446.00</a:t>
                      </a:r>
                    </a:p>
                  </a:txBody>
                  <a:tcPr marL="121900" marR="121900" marT="121900" marB="121900"/>
                </a:tc>
                <a:tc>
                  <a:txBody>
                    <a:bodyPr/>
                    <a:lstStyle/>
                    <a:p>
                      <a:pPr lvl="0" algn="l" rtl="0">
                        <a:spcBef>
                          <a:spcPts val="0"/>
                        </a:spcBef>
                        <a:buNone/>
                      </a:pPr>
                      <a:r>
                        <a:rPr lang="en-US" sz="1900">
                          <a:latin typeface="Calibri"/>
                          <a:ea typeface="Calibri"/>
                          <a:cs typeface="Calibri"/>
                          <a:sym typeface="Calibri"/>
                        </a:rPr>
                        <a:t>        1,610.00</a:t>
                      </a:r>
                    </a:p>
                  </a:txBody>
                  <a:tcPr marL="121900" marR="121900" marT="121900" marB="121900"/>
                </a:tc>
                <a:extLst>
                  <a:ext uri="{0D108BD9-81ED-4DB2-BD59-A6C34878D82A}">
                    <a16:rowId xmlns:a16="http://schemas.microsoft.com/office/drawing/2014/main" val="10002"/>
                  </a:ext>
                </a:extLst>
              </a:tr>
            </a:tbl>
          </a:graphicData>
        </a:graphic>
      </p:graphicFrame>
      <p:graphicFrame>
        <p:nvGraphicFramePr>
          <p:cNvPr id="1096" name="Shape 1096"/>
          <p:cNvGraphicFramePr/>
          <p:nvPr/>
        </p:nvGraphicFramePr>
        <p:xfrm>
          <a:off x="1270000" y="2112987"/>
          <a:ext cx="3000000" cy="3000000"/>
        </p:xfrm>
        <a:graphic>
          <a:graphicData uri="http://schemas.openxmlformats.org/drawingml/2006/table">
            <a:tbl>
              <a:tblPr>
                <a:noFill/>
                <a:tableStyleId>{F9EC8771-20E2-467C-832B-D3F85D90F426}</a:tableStyleId>
              </a:tblPr>
              <a:tblGrid>
                <a:gridCol w="193040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1930400">
                  <a:extLst>
                    <a:ext uri="{9D8B030D-6E8A-4147-A177-3AD203B41FA5}">
                      <a16:colId xmlns:a16="http://schemas.microsoft.com/office/drawing/2014/main" val="20002"/>
                    </a:ext>
                  </a:extLst>
                </a:gridCol>
                <a:gridCol w="1930400">
                  <a:extLst>
                    <a:ext uri="{9D8B030D-6E8A-4147-A177-3AD203B41FA5}">
                      <a16:colId xmlns:a16="http://schemas.microsoft.com/office/drawing/2014/main" val="20003"/>
                    </a:ext>
                  </a:extLst>
                </a:gridCol>
                <a:gridCol w="1930400">
                  <a:extLst>
                    <a:ext uri="{9D8B030D-6E8A-4147-A177-3AD203B41FA5}">
                      <a16:colId xmlns:a16="http://schemas.microsoft.com/office/drawing/2014/main" val="20004"/>
                    </a:ext>
                  </a:extLst>
                </a:gridCol>
              </a:tblGrid>
              <a:tr h="508000">
                <a:tc gridSpan="5">
                  <a:txBody>
                    <a:bodyPr/>
                    <a:lstStyle/>
                    <a:p>
                      <a:pPr lvl="0" algn="ctr" rtl="0">
                        <a:spcBef>
                          <a:spcPts val="0"/>
                        </a:spcBef>
                        <a:buNone/>
                      </a:pPr>
                      <a:r>
                        <a:rPr lang="en-US" sz="1900" b="1">
                          <a:latin typeface="Calibri"/>
                          <a:ea typeface="Calibri"/>
                          <a:cs typeface="Calibri"/>
                          <a:sym typeface="Calibri"/>
                        </a:rPr>
                        <a:t>Annual Diluted Earnings per Share</a:t>
                      </a:r>
                    </a:p>
                  </a:txBody>
                  <a:tcPr marL="121900" marR="121900" marT="121900" marB="1219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8000">
                <a:tc>
                  <a:txBody>
                    <a:bodyPr/>
                    <a:lstStyle/>
                    <a:p>
                      <a:pPr lvl="0" algn="ctr" rtl="0">
                        <a:lnSpc>
                          <a:spcPct val="115000"/>
                        </a:lnSpc>
                        <a:spcBef>
                          <a:spcPts val="0"/>
                        </a:spcBef>
                        <a:buNone/>
                      </a:pPr>
                      <a:r>
                        <a:rPr lang="en-US" sz="1900" b="1">
                          <a:latin typeface="Calibri"/>
                          <a:ea typeface="Calibri"/>
                          <a:cs typeface="Calibri"/>
                          <a:sym typeface="Calibri"/>
                        </a:rPr>
                        <a:t>2012</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2013</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2014</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2015</a:t>
                      </a:r>
                    </a:p>
                  </a:txBody>
                  <a:tcPr marL="121900" marR="121900" marT="121900" marB="121900"/>
                </a:tc>
                <a:tc>
                  <a:txBody>
                    <a:bodyPr/>
                    <a:lstStyle/>
                    <a:p>
                      <a:pPr lvl="0" algn="ctr" rtl="0">
                        <a:lnSpc>
                          <a:spcPct val="115000"/>
                        </a:lnSpc>
                        <a:spcBef>
                          <a:spcPts val="0"/>
                        </a:spcBef>
                        <a:buNone/>
                      </a:pPr>
                      <a:r>
                        <a:rPr lang="en-US" sz="1900" b="1">
                          <a:latin typeface="Calibri"/>
                          <a:ea typeface="Calibri"/>
                          <a:cs typeface="Calibri"/>
                          <a:sym typeface="Calibri"/>
                        </a:rPr>
                        <a:t>2016</a:t>
                      </a:r>
                    </a:p>
                  </a:txBody>
                  <a:tcPr marL="121900" marR="121900" marT="121900" marB="121900"/>
                </a:tc>
                <a:extLst>
                  <a:ext uri="{0D108BD9-81ED-4DB2-BD59-A6C34878D82A}">
                    <a16:rowId xmlns:a16="http://schemas.microsoft.com/office/drawing/2014/main" val="10001"/>
                  </a:ext>
                </a:extLst>
              </a:tr>
              <a:tr h="508000">
                <a:tc>
                  <a:txBody>
                    <a:bodyPr/>
                    <a:lstStyle/>
                    <a:p>
                      <a:pPr lvl="0" algn="ctr" rtl="0">
                        <a:lnSpc>
                          <a:spcPct val="115000"/>
                        </a:lnSpc>
                        <a:spcBef>
                          <a:spcPts val="0"/>
                        </a:spcBef>
                        <a:buNone/>
                      </a:pPr>
                      <a:r>
                        <a:rPr lang="en-US" sz="1900">
                          <a:latin typeface="Calibri"/>
                          <a:ea typeface="Calibri"/>
                          <a:cs typeface="Calibri"/>
                          <a:sym typeface="Calibri"/>
                        </a:rPr>
                        <a:t>1.76</a:t>
                      </a:r>
                    </a:p>
                  </a:txBody>
                  <a:tcPr marL="121900" marR="121900" marT="121900" marB="121900"/>
                </a:tc>
                <a:tc>
                  <a:txBody>
                    <a:bodyPr/>
                    <a:lstStyle/>
                    <a:p>
                      <a:pPr lvl="0" algn="ctr" rtl="0">
                        <a:lnSpc>
                          <a:spcPct val="115000"/>
                        </a:lnSpc>
                        <a:spcBef>
                          <a:spcPts val="0"/>
                        </a:spcBef>
                        <a:buNone/>
                      </a:pPr>
                      <a:r>
                        <a:rPr lang="en-US" sz="1900">
                          <a:latin typeface="Calibri"/>
                          <a:ea typeface="Calibri"/>
                          <a:cs typeface="Calibri"/>
                          <a:sym typeface="Calibri"/>
                        </a:rPr>
                        <a:t>2.6</a:t>
                      </a:r>
                    </a:p>
                  </a:txBody>
                  <a:tcPr marL="121900" marR="121900" marT="121900" marB="121900"/>
                </a:tc>
                <a:tc>
                  <a:txBody>
                    <a:bodyPr/>
                    <a:lstStyle/>
                    <a:p>
                      <a:pPr lvl="0" algn="ctr" rtl="0">
                        <a:lnSpc>
                          <a:spcPct val="115000"/>
                        </a:lnSpc>
                        <a:spcBef>
                          <a:spcPts val="0"/>
                        </a:spcBef>
                        <a:buNone/>
                      </a:pPr>
                      <a:r>
                        <a:rPr lang="en-US" sz="1900">
                          <a:latin typeface="Calibri"/>
                          <a:ea typeface="Calibri"/>
                          <a:cs typeface="Calibri"/>
                          <a:sym typeface="Calibri"/>
                        </a:rPr>
                        <a:t>1.84</a:t>
                      </a:r>
                    </a:p>
                  </a:txBody>
                  <a:tcPr marL="121900" marR="121900" marT="121900" marB="121900"/>
                </a:tc>
                <a:tc>
                  <a:txBody>
                    <a:bodyPr/>
                    <a:lstStyle/>
                    <a:p>
                      <a:pPr lvl="0" algn="ctr" rtl="0">
                        <a:lnSpc>
                          <a:spcPct val="115000"/>
                        </a:lnSpc>
                        <a:spcBef>
                          <a:spcPts val="0"/>
                        </a:spcBef>
                        <a:buNone/>
                      </a:pPr>
                      <a:r>
                        <a:rPr lang="en-US" sz="1900">
                          <a:latin typeface="Calibri"/>
                          <a:ea typeface="Calibri"/>
                          <a:cs typeface="Calibri"/>
                          <a:sym typeface="Calibri"/>
                        </a:rPr>
                        <a:t>(1.38)</a:t>
                      </a:r>
                    </a:p>
                  </a:txBody>
                  <a:tcPr marL="121900" marR="121900" marT="121900" marB="121900"/>
                </a:tc>
                <a:tc>
                  <a:txBody>
                    <a:bodyPr/>
                    <a:lstStyle/>
                    <a:p>
                      <a:pPr lvl="0" algn="ctr" rtl="0">
                        <a:lnSpc>
                          <a:spcPct val="115000"/>
                        </a:lnSpc>
                        <a:spcBef>
                          <a:spcPts val="0"/>
                        </a:spcBef>
                        <a:buNone/>
                      </a:pPr>
                      <a:r>
                        <a:rPr lang="en-US" sz="1900">
                          <a:latin typeface="Calibri"/>
                          <a:ea typeface="Calibri"/>
                          <a:cs typeface="Calibri"/>
                          <a:sym typeface="Calibri"/>
                        </a:rPr>
                        <a:t>0.27</a:t>
                      </a:r>
                    </a:p>
                  </a:txBody>
                  <a:tcPr marL="121900" marR="121900" marT="121900" marB="121900"/>
                </a:tc>
                <a:extLst>
                  <a:ext uri="{0D108BD9-81ED-4DB2-BD59-A6C34878D82A}">
                    <a16:rowId xmlns:a16="http://schemas.microsoft.com/office/drawing/2014/main" val="10002"/>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Shape 1101"/>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latin typeface="Calibri"/>
                <a:ea typeface="Calibri"/>
                <a:cs typeface="Calibri"/>
                <a:sym typeface="Calibri"/>
              </a:rPr>
              <a:t>Consolidated Balance Sheets</a:t>
            </a:r>
          </a:p>
        </p:txBody>
      </p:sp>
      <p:pic>
        <p:nvPicPr>
          <p:cNvPr id="1102" name="Shape 1102"/>
          <p:cNvPicPr preferRelativeResize="0"/>
          <p:nvPr/>
        </p:nvPicPr>
        <p:blipFill>
          <a:blip r:embed="rId3">
            <a:alphaModFix/>
          </a:blip>
          <a:stretch>
            <a:fillRect/>
          </a:stretch>
        </p:blipFill>
        <p:spPr>
          <a:xfrm>
            <a:off x="3060125" y="1912900"/>
            <a:ext cx="6162474" cy="475827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Shape 1107"/>
          <p:cNvPicPr preferRelativeResize="0"/>
          <p:nvPr/>
        </p:nvPicPr>
        <p:blipFill>
          <a:blip r:embed="rId3">
            <a:alphaModFix/>
          </a:blip>
          <a:stretch>
            <a:fillRect/>
          </a:stretch>
        </p:blipFill>
        <p:spPr>
          <a:xfrm>
            <a:off x="2986924" y="1944124"/>
            <a:ext cx="5554449" cy="4913874"/>
          </a:xfrm>
          <a:prstGeom prst="rect">
            <a:avLst/>
          </a:prstGeom>
          <a:noFill/>
          <a:ln>
            <a:noFill/>
          </a:ln>
        </p:spPr>
      </p:pic>
      <p:sp>
        <p:nvSpPr>
          <p:cNvPr id="1108" name="Shape 1108"/>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lnSpc>
                <a:spcPct val="115000"/>
              </a:lnSpc>
              <a:spcBef>
                <a:spcPts val="0"/>
              </a:spcBef>
              <a:spcAft>
                <a:spcPts val="2100"/>
              </a:spcAft>
              <a:buClr>
                <a:schemeClr val="dk1"/>
              </a:buClr>
              <a:buSzPct val="78947"/>
              <a:buFont typeface="Arial"/>
              <a:buNone/>
            </a:pPr>
            <a:endParaRPr sz="1900">
              <a:solidFill>
                <a:schemeClr val="dk2"/>
              </a:solidFill>
              <a:latin typeface="Calibri"/>
              <a:ea typeface="Calibri"/>
              <a:cs typeface="Calibri"/>
              <a:sym typeface="Calibri"/>
            </a:endParaRPr>
          </a:p>
          <a:p>
            <a:pPr lvl="0" rtl="0">
              <a:spcBef>
                <a:spcPts val="0"/>
              </a:spcBef>
              <a:buNone/>
            </a:pPr>
            <a:r>
              <a:rPr lang="en-US" sz="3600"/>
              <a:t>Consolidated Statements of Comprehensive Income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Shape 1113"/>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latin typeface="Calibri"/>
                <a:ea typeface="Calibri"/>
                <a:cs typeface="Calibri"/>
                <a:sym typeface="Calibri"/>
              </a:rPr>
              <a:t>Consolidated Statements of Cash Flow</a:t>
            </a:r>
          </a:p>
        </p:txBody>
      </p:sp>
      <p:pic>
        <p:nvPicPr>
          <p:cNvPr id="1114" name="Shape 1114"/>
          <p:cNvPicPr preferRelativeResize="0"/>
          <p:nvPr/>
        </p:nvPicPr>
        <p:blipFill>
          <a:blip r:embed="rId3">
            <a:alphaModFix/>
          </a:blip>
          <a:stretch>
            <a:fillRect/>
          </a:stretch>
        </p:blipFill>
        <p:spPr>
          <a:xfrm>
            <a:off x="3443924" y="1868975"/>
            <a:ext cx="5021425" cy="48230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Shape 1120"/>
          <p:cNvSpPr txBox="1">
            <a:spLocks noGrp="1"/>
          </p:cNvSpPr>
          <p:nvPr>
            <p:ph type="ctrTitle"/>
          </p:nvPr>
        </p:nvSpPr>
        <p:spPr>
          <a:xfrm>
            <a:off x="581191" y="1020429"/>
            <a:ext cx="10993500" cy="14751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accent1"/>
              </a:buClr>
              <a:buSzPct val="25000"/>
              <a:buFont typeface="Cabin"/>
              <a:buNone/>
            </a:pPr>
            <a:r>
              <a:rPr lang="en-US" sz="6600" b="0" i="0" u="none" strike="noStrike" cap="none">
                <a:solidFill>
                  <a:schemeClr val="accent1"/>
                </a:solidFill>
                <a:latin typeface="Cabin"/>
                <a:ea typeface="Cabin"/>
                <a:cs typeface="Cabin"/>
                <a:sym typeface="Cabin"/>
              </a:rPr>
              <a:t>RECOMMENDATION</a:t>
            </a:r>
          </a:p>
        </p:txBody>
      </p:sp>
      <p:sp>
        <p:nvSpPr>
          <p:cNvPr id="1121" name="Shape 1121"/>
          <p:cNvSpPr txBox="1"/>
          <p:nvPr/>
        </p:nvSpPr>
        <p:spPr>
          <a:xfrm>
            <a:off x="3420489" y="3848100"/>
            <a:ext cx="5314800" cy="12003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DE0000"/>
              </a:buClr>
              <a:buSzPct val="25000"/>
              <a:buFont typeface="Cabin"/>
              <a:buNone/>
            </a:pPr>
            <a:r>
              <a:rPr lang="en-US" sz="7200" b="0" i="0" u="none" strike="noStrike" cap="none">
                <a:solidFill>
                  <a:srgbClr val="DE0000"/>
                </a:solidFill>
                <a:latin typeface="Cabin"/>
                <a:ea typeface="Cabin"/>
                <a:cs typeface="Cabin"/>
                <a:sym typeface="Cabin"/>
              </a:rPr>
              <a:t>HOLD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Shape 1127"/>
          <p:cNvPicPr preferRelativeResize="0"/>
          <p:nvPr/>
        </p:nvPicPr>
        <p:blipFill rotWithShape="1">
          <a:blip r:embed="rId3">
            <a:alphaModFix/>
          </a:blip>
          <a:srcRect/>
          <a:stretch/>
        </p:blipFill>
        <p:spPr>
          <a:xfrm>
            <a:off x="1333500" y="804862"/>
            <a:ext cx="9524999" cy="52482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2"/>
        <p:cNvGrpSpPr/>
        <p:nvPr/>
      </p:nvGrpSpPr>
      <p:grpSpPr>
        <a:xfrm>
          <a:off x="0" y="0"/>
          <a:ext cx="0" cy="0"/>
          <a:chOff x="0" y="0"/>
          <a:chExt cx="0" cy="0"/>
        </a:xfrm>
      </p:grpSpPr>
      <p:sp>
        <p:nvSpPr>
          <p:cNvPr id="1133" name="Shape 1133"/>
          <p:cNvSpPr txBox="1">
            <a:spLocks noGrp="1"/>
          </p:cNvSpPr>
          <p:nvPr>
            <p:ph type="title" idx="4294967295"/>
          </p:nvPr>
        </p:nvSpPr>
        <p:spPr>
          <a:xfrm>
            <a:off x="838199" y="803275"/>
            <a:ext cx="10515599" cy="919323"/>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a:t>5 DAY</a:t>
            </a:r>
            <a:r>
              <a:rPr lang="en-US" sz="2800" b="0" i="0" u="none" strike="noStrike" cap="none">
                <a:solidFill>
                  <a:schemeClr val="lt1"/>
                </a:solidFill>
                <a:latin typeface="Cabin"/>
                <a:ea typeface="Cabin"/>
                <a:cs typeface="Cabin"/>
                <a:sym typeface="Cabin"/>
              </a:rPr>
              <a:t> PERFORMANCE</a:t>
            </a:r>
          </a:p>
        </p:txBody>
      </p:sp>
      <p:pic>
        <p:nvPicPr>
          <p:cNvPr id="1134" name="Shape 1134"/>
          <p:cNvPicPr preferRelativeResize="0"/>
          <p:nvPr/>
        </p:nvPicPr>
        <p:blipFill>
          <a:blip r:embed="rId3">
            <a:alphaModFix/>
          </a:blip>
          <a:stretch>
            <a:fillRect/>
          </a:stretch>
        </p:blipFill>
        <p:spPr>
          <a:xfrm>
            <a:off x="2478963" y="674875"/>
            <a:ext cx="7234075" cy="61154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Shape 1140"/>
          <p:cNvSpPr txBox="1">
            <a:spLocks noGrp="1"/>
          </p:cNvSpPr>
          <p:nvPr>
            <p:ph type="title" idx="4294967295"/>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a:t>1</a:t>
            </a:r>
            <a:r>
              <a:rPr lang="en-US" sz="2800" b="0" i="0" u="none" strike="noStrike" cap="none">
                <a:solidFill>
                  <a:schemeClr val="lt1"/>
                </a:solidFill>
                <a:latin typeface="Cabin"/>
                <a:ea typeface="Cabin"/>
                <a:cs typeface="Cabin"/>
                <a:sym typeface="Cabin"/>
              </a:rPr>
              <a:t> YEAR STOCK PERFORMANCE</a:t>
            </a:r>
          </a:p>
        </p:txBody>
      </p:sp>
      <p:pic>
        <p:nvPicPr>
          <p:cNvPr id="1141" name="Shape 1141"/>
          <p:cNvPicPr preferRelativeResize="0"/>
          <p:nvPr/>
        </p:nvPicPr>
        <p:blipFill>
          <a:blip r:embed="rId3">
            <a:alphaModFix/>
          </a:blip>
          <a:stretch>
            <a:fillRect/>
          </a:stretch>
        </p:blipFill>
        <p:spPr>
          <a:xfrm>
            <a:off x="2740846" y="780800"/>
            <a:ext cx="6710299" cy="571029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Shape 1147"/>
          <p:cNvPicPr preferRelativeResize="0"/>
          <p:nvPr/>
        </p:nvPicPr>
        <p:blipFill>
          <a:blip r:embed="rId3">
            <a:alphaModFix/>
          </a:blip>
          <a:stretch>
            <a:fillRect/>
          </a:stretch>
        </p:blipFill>
        <p:spPr>
          <a:xfrm>
            <a:off x="2414376" y="721275"/>
            <a:ext cx="7363251" cy="620257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Shape 1153"/>
          <p:cNvPicPr preferRelativeResize="0"/>
          <p:nvPr/>
        </p:nvPicPr>
        <p:blipFill>
          <a:blip r:embed="rId3">
            <a:alphaModFix/>
          </a:blip>
          <a:stretch>
            <a:fillRect/>
          </a:stretch>
        </p:blipFill>
        <p:spPr>
          <a:xfrm>
            <a:off x="2339487" y="614674"/>
            <a:ext cx="7513025" cy="6243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Shape 320" descr="C:\Users\acer\Desktop\oil_sands_graphic1.gif"/>
          <p:cNvPicPr preferRelativeResize="0"/>
          <p:nvPr/>
        </p:nvPicPr>
        <p:blipFill rotWithShape="1">
          <a:blip r:embed="rId3">
            <a:alphaModFix/>
          </a:blip>
          <a:srcRect t="437" r="-3" b="-3"/>
          <a:stretch/>
        </p:blipFill>
        <p:spPr>
          <a:xfrm>
            <a:off x="4636007" y="640081"/>
            <a:ext cx="6916329" cy="5577837"/>
          </a:xfrm>
          <a:prstGeom prst="rect">
            <a:avLst/>
          </a:prstGeom>
          <a:noFill/>
          <a:ln>
            <a:noFill/>
          </a:ln>
        </p:spPr>
      </p:pic>
      <p:sp>
        <p:nvSpPr>
          <p:cNvPr id="321" name="Shape 321"/>
          <p:cNvSpPr txBox="1">
            <a:spLocks noGrp="1"/>
          </p:cNvSpPr>
          <p:nvPr>
            <p:ph type="title"/>
          </p:nvPr>
        </p:nvSpPr>
        <p:spPr>
          <a:xfrm>
            <a:off x="648925" y="629275"/>
            <a:ext cx="3666900" cy="11613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Open Pit Mining</a:t>
            </a:r>
          </a:p>
        </p:txBody>
      </p:sp>
      <p:sp>
        <p:nvSpPr>
          <p:cNvPr id="322" name="Shape 322"/>
          <p:cNvSpPr txBox="1">
            <a:spLocks noGrp="1"/>
          </p:cNvSpPr>
          <p:nvPr>
            <p:ph type="body" idx="1"/>
          </p:nvPr>
        </p:nvSpPr>
        <p:spPr>
          <a:xfrm>
            <a:off x="648929" y="2438400"/>
            <a:ext cx="3667037" cy="193146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2"/>
              </a:buClr>
              <a:buSzPct val="25000"/>
              <a:buFont typeface="Noto Sans Symbols"/>
              <a:buNone/>
            </a:pP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Clr>
                <a:schemeClr val="accent2"/>
              </a:buClr>
              <a:buSzPct val="25000"/>
              <a:buFont typeface="Noto Sans Symbols"/>
              <a:buNone/>
            </a:pP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Clr>
                <a:schemeClr val="accent2"/>
              </a:buClr>
              <a:buSzPct val="25000"/>
              <a:buFont typeface="Noto Sans Symbols"/>
              <a:buNone/>
            </a:pPr>
            <a:r>
              <a:rPr lang="en-US" sz="2000" b="0" i="0" u="none" strike="noStrike" cap="none">
                <a:solidFill>
                  <a:schemeClr val="dk1"/>
                </a:solidFill>
                <a:latin typeface="Cabin"/>
                <a:ea typeface="Cabin"/>
                <a:cs typeface="Cabin"/>
                <a:sym typeface="Cabin"/>
              </a:rPr>
              <a:t>A surface mining technique of extracting rock or minerals from the earth by their removal from an open pit or borrow.</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Shape 1159"/>
          <p:cNvPicPr preferRelativeResize="0"/>
          <p:nvPr/>
        </p:nvPicPr>
        <p:blipFill>
          <a:blip r:embed="rId3">
            <a:alphaModFix/>
          </a:blip>
          <a:stretch>
            <a:fillRect/>
          </a:stretch>
        </p:blipFill>
        <p:spPr>
          <a:xfrm>
            <a:off x="2485850" y="678774"/>
            <a:ext cx="7220299" cy="6056924"/>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1165" name="Shape 1165"/>
          <p:cNvPicPr preferRelativeResize="0"/>
          <p:nvPr/>
        </p:nvPicPr>
        <p:blipFill>
          <a:blip r:embed="rId3">
            <a:alphaModFix/>
          </a:blip>
          <a:stretch>
            <a:fillRect/>
          </a:stretch>
        </p:blipFill>
        <p:spPr>
          <a:xfrm>
            <a:off x="1816401" y="651075"/>
            <a:ext cx="8559200" cy="6206924"/>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Shape 1171"/>
          <p:cNvPicPr preferRelativeResize="0"/>
          <p:nvPr/>
        </p:nvPicPr>
        <p:blipFill>
          <a:blip r:embed="rId3">
            <a:alphaModFix/>
          </a:blip>
          <a:stretch>
            <a:fillRect/>
          </a:stretch>
        </p:blipFill>
        <p:spPr>
          <a:xfrm>
            <a:off x="1860312" y="676175"/>
            <a:ext cx="8471375" cy="61818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Shape 1176"/>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5 YEAR EARNINGS PER SHARE</a:t>
            </a:r>
          </a:p>
        </p:txBody>
      </p:sp>
      <p:pic>
        <p:nvPicPr>
          <p:cNvPr id="1177" name="Shape 1177"/>
          <p:cNvPicPr preferRelativeResize="0"/>
          <p:nvPr/>
        </p:nvPicPr>
        <p:blipFill rotWithShape="1">
          <a:blip r:embed="rId3">
            <a:alphaModFix/>
          </a:blip>
          <a:srcRect/>
          <a:stretch/>
        </p:blipFill>
        <p:spPr>
          <a:xfrm>
            <a:off x="3414094" y="1890960"/>
            <a:ext cx="5363807" cy="4431428"/>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2"/>
        <p:cNvGrpSpPr/>
        <p:nvPr/>
      </p:nvGrpSpPr>
      <p:grpSpPr>
        <a:xfrm>
          <a:off x="0" y="0"/>
          <a:ext cx="0" cy="0"/>
          <a:chOff x="0" y="0"/>
          <a:chExt cx="0" cy="0"/>
        </a:xfrm>
      </p:grpSpPr>
      <p:sp>
        <p:nvSpPr>
          <p:cNvPr id="1183" name="Shape 1183"/>
          <p:cNvSpPr txBox="1">
            <a:spLocks noGrp="1"/>
          </p:cNvSpPr>
          <p:nvPr>
            <p:ph type="title"/>
          </p:nvPr>
        </p:nvSpPr>
        <p:spPr>
          <a:xfrm>
            <a:off x="838200" y="365125"/>
            <a:ext cx="10515599" cy="919323"/>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5 YEAR DIVIDEND YIELD</a:t>
            </a:r>
          </a:p>
        </p:txBody>
      </p:sp>
      <p:pic>
        <p:nvPicPr>
          <p:cNvPr id="1184" name="Shape 1184"/>
          <p:cNvPicPr preferRelativeResize="0">
            <a:picLocks noGrp="1"/>
          </p:cNvPicPr>
          <p:nvPr>
            <p:ph type="body" idx="1"/>
          </p:nvPr>
        </p:nvPicPr>
        <p:blipFill rotWithShape="1">
          <a:blip r:embed="rId3">
            <a:alphaModFix/>
          </a:blip>
          <a:srcRect/>
          <a:stretch/>
        </p:blipFill>
        <p:spPr>
          <a:xfrm>
            <a:off x="3364992" y="1885943"/>
            <a:ext cx="5462016" cy="4544566"/>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Shape 118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4800" b="0" i="0" u="none" strike="noStrike" cap="none">
                <a:solidFill>
                  <a:schemeClr val="lt1"/>
                </a:solidFill>
                <a:latin typeface="Cabin"/>
                <a:ea typeface="Cabin"/>
                <a:cs typeface="Cabin"/>
                <a:sym typeface="Cabin"/>
              </a:rPr>
              <a:t>OVERVIEW</a:t>
            </a:r>
          </a:p>
        </p:txBody>
      </p:sp>
      <p:grpSp>
        <p:nvGrpSpPr>
          <p:cNvPr id="1190" name="Shape 1190"/>
          <p:cNvGrpSpPr/>
          <p:nvPr/>
        </p:nvGrpSpPr>
        <p:grpSpPr>
          <a:xfrm>
            <a:off x="927090" y="2382712"/>
            <a:ext cx="10337820" cy="3632012"/>
            <a:chOff x="0" y="204288"/>
            <a:chExt cx="10337820" cy="3632012"/>
          </a:xfrm>
        </p:grpSpPr>
        <p:sp>
          <p:nvSpPr>
            <p:cNvPr id="1191" name="Shape 1191"/>
            <p:cNvSpPr/>
            <p:nvPr/>
          </p:nvSpPr>
          <p:spPr>
            <a:xfrm>
              <a:off x="319540" y="204288"/>
              <a:ext cx="9698734" cy="739607"/>
            </a:xfrm>
            <a:prstGeom prst="roundRect">
              <a:avLst>
                <a:gd name="adj" fmla="val 16667"/>
              </a:avLst>
            </a:prstGeom>
            <a:solidFill>
              <a:srgbClr val="3194BA"/>
            </a:solidFill>
            <a:ln w="22225" cap="rnd"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92" name="Shape 1192"/>
            <p:cNvSpPr txBox="1"/>
            <p:nvPr/>
          </p:nvSpPr>
          <p:spPr>
            <a:xfrm>
              <a:off x="355645" y="240391"/>
              <a:ext cx="9626523" cy="667396"/>
            </a:xfrm>
            <a:prstGeom prst="rect">
              <a:avLst/>
            </a:prstGeom>
            <a:noFill/>
            <a:ln>
              <a:noFill/>
            </a:ln>
          </p:spPr>
          <p:txBody>
            <a:bodyPr lIns="76200" tIns="76200" rIns="76200" bIns="76200" anchor="ctr" anchorCtr="0">
              <a:noAutofit/>
            </a:bodyPr>
            <a:lstStyle/>
            <a:p>
              <a:pPr marL="0" marR="0" lvl="0" indent="0" algn="l" rtl="0">
                <a:lnSpc>
                  <a:spcPct val="90000"/>
                </a:lnSpc>
                <a:spcBef>
                  <a:spcPts val="0"/>
                </a:spcBef>
                <a:spcAft>
                  <a:spcPts val="0"/>
                </a:spcAft>
                <a:buClr>
                  <a:schemeClr val="lt1"/>
                </a:buClr>
                <a:buSzPct val="25000"/>
                <a:buFont typeface="Cabin"/>
                <a:buNone/>
              </a:pPr>
              <a:r>
                <a:rPr lang="en-US" sz="2000" b="0" i="0" u="none" strike="noStrike" cap="none">
                  <a:solidFill>
                    <a:schemeClr val="lt1"/>
                  </a:solidFill>
                  <a:latin typeface="Cabin"/>
                  <a:ea typeface="Cabin"/>
                  <a:cs typeface="Cabin"/>
                  <a:sym typeface="Cabin"/>
                </a:rPr>
                <a:t>Background</a:t>
              </a:r>
            </a:p>
          </p:txBody>
        </p:sp>
        <p:sp>
          <p:nvSpPr>
            <p:cNvPr id="1193" name="Shape 1193"/>
            <p:cNvSpPr/>
            <p:nvPr/>
          </p:nvSpPr>
          <p:spPr>
            <a:xfrm>
              <a:off x="0" y="943895"/>
              <a:ext cx="10337820" cy="1076398"/>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94" name="Shape 1194"/>
            <p:cNvSpPr txBox="1"/>
            <p:nvPr/>
          </p:nvSpPr>
          <p:spPr>
            <a:xfrm>
              <a:off x="0" y="943895"/>
              <a:ext cx="10337820" cy="1076398"/>
            </a:xfrm>
            <a:prstGeom prst="rect">
              <a:avLst/>
            </a:prstGeom>
            <a:noFill/>
            <a:ln>
              <a:noFill/>
            </a:ln>
          </p:spPr>
          <p:txBody>
            <a:bodyPr lIns="328225" tIns="19050" rIns="106675" bIns="19050" anchor="t" anchorCtr="0">
              <a:noAutofit/>
            </a:bodyPr>
            <a:lstStyle/>
            <a:p>
              <a:pPr marL="114300" marR="0" lvl="1" indent="-114300" algn="l" rtl="0">
                <a:lnSpc>
                  <a:spcPct val="90000"/>
                </a:lnSpc>
                <a:spcBef>
                  <a:spcPts val="0"/>
                </a:spcBef>
                <a:spcAft>
                  <a:spcPts val="0"/>
                </a:spcAft>
                <a:buClr>
                  <a:srgbClr val="E97F87"/>
                </a:buClr>
                <a:buSzPct val="100000"/>
                <a:buFont typeface="Cabin"/>
                <a:buChar char="•"/>
              </a:pPr>
              <a:r>
                <a:rPr lang="en-US" sz="1500" b="1" i="0" u="none" strike="noStrike" cap="none">
                  <a:solidFill>
                    <a:srgbClr val="E97F87"/>
                  </a:solidFill>
                  <a:latin typeface="Cabin"/>
                  <a:ea typeface="Cabin"/>
                  <a:cs typeface="Cabin"/>
                  <a:sym typeface="Cabin"/>
                </a:rPr>
                <a:t>1880:</a:t>
              </a:r>
              <a:r>
                <a:rPr lang="en-US" sz="1500" b="0" i="0" u="none" strike="noStrike" cap="none">
                  <a:solidFill>
                    <a:schemeClr val="dk1"/>
                  </a:solidFill>
                  <a:latin typeface="Cabin"/>
                  <a:ea typeface="Cabin"/>
                  <a:cs typeface="Cabin"/>
                  <a:sym typeface="Cabin"/>
                </a:rPr>
                <a:t> incorporated in Ontario</a:t>
              </a:r>
            </a:p>
            <a:p>
              <a:pPr marL="114300" marR="0" lvl="1" indent="-114300" algn="l" rtl="0">
                <a:lnSpc>
                  <a:spcPct val="90000"/>
                </a:lnSpc>
                <a:spcBef>
                  <a:spcPts val="300"/>
                </a:spcBef>
                <a:spcAft>
                  <a:spcPts val="0"/>
                </a:spcAft>
                <a:buClr>
                  <a:srgbClr val="E97F87"/>
                </a:buClr>
                <a:buSzPct val="100000"/>
                <a:buFont typeface="Cabin"/>
                <a:buChar char="•"/>
              </a:pPr>
              <a:r>
                <a:rPr lang="en-US" sz="1500" b="1" i="0" u="none" strike="noStrike" cap="none">
                  <a:solidFill>
                    <a:srgbClr val="E97F87"/>
                  </a:solidFill>
                  <a:latin typeface="Cabin"/>
                  <a:ea typeface="Cabin"/>
                  <a:cs typeface="Cabin"/>
                  <a:sym typeface="Cabin"/>
                </a:rPr>
                <a:t>1898:</a:t>
              </a:r>
              <a:r>
                <a:rPr lang="en-US" sz="1500" b="0" i="0" u="none" strike="noStrike" cap="none">
                  <a:solidFill>
                    <a:schemeClr val="dk1"/>
                  </a:solidFill>
                  <a:latin typeface="Cabin"/>
                  <a:ea typeface="Cabin"/>
                  <a:cs typeface="Cabin"/>
                  <a:sym typeface="Cabin"/>
                </a:rPr>
                <a:t> ExxonMobil, formerly “Standard Oil of New Jersey”, acquired controlling stake in Imperial Oil</a:t>
              </a:r>
            </a:p>
            <a:p>
              <a:pPr marL="228600" marR="0" lvl="2" indent="-114300" algn="l" rtl="0">
                <a:lnSpc>
                  <a:spcPct val="90000"/>
                </a:lnSpc>
                <a:spcBef>
                  <a:spcPts val="300"/>
                </a:spcBef>
                <a:spcAft>
                  <a:spcPts val="0"/>
                </a:spcAft>
                <a:buClr>
                  <a:schemeClr val="dk1"/>
                </a:buClr>
                <a:buSzPct val="100000"/>
                <a:buFont typeface="Cabin"/>
                <a:buChar char="•"/>
              </a:pPr>
              <a:r>
                <a:rPr lang="en-US" sz="1500" b="0" i="0" u="none" strike="noStrike" cap="none">
                  <a:solidFill>
                    <a:schemeClr val="dk1"/>
                  </a:solidFill>
                  <a:latin typeface="Cabin"/>
                  <a:ea typeface="Cabin"/>
                  <a:cs typeface="Cabin"/>
                  <a:sym typeface="Cabin"/>
                </a:rPr>
                <a:t>Retail brands include Esso and Mobil</a:t>
              </a:r>
            </a:p>
            <a:p>
              <a:pPr marL="114300" marR="0" lvl="1" indent="-114300" algn="l" rtl="0">
                <a:lnSpc>
                  <a:spcPct val="90000"/>
                </a:lnSpc>
                <a:spcBef>
                  <a:spcPts val="300"/>
                </a:spcBef>
                <a:spcAft>
                  <a:spcPts val="0"/>
                </a:spcAft>
                <a:buClr>
                  <a:srgbClr val="E97F87"/>
                </a:buClr>
                <a:buSzPct val="100000"/>
                <a:buFont typeface="Cabin"/>
                <a:buChar char="•"/>
              </a:pPr>
              <a:r>
                <a:rPr lang="en-US" sz="1500" b="1" i="0" u="none" strike="noStrike" cap="none">
                  <a:solidFill>
                    <a:srgbClr val="E97F87"/>
                  </a:solidFill>
                  <a:latin typeface="Cabin"/>
                  <a:ea typeface="Cabin"/>
                  <a:cs typeface="Cabin"/>
                  <a:sym typeface="Cabin"/>
                </a:rPr>
                <a:t>2005:</a:t>
              </a:r>
              <a:r>
                <a:rPr lang="en-US" sz="1500" b="0" i="0" u="none" strike="noStrike" cap="none">
                  <a:solidFill>
                    <a:schemeClr val="dk1"/>
                  </a:solidFill>
                  <a:latin typeface="Cabin"/>
                  <a:ea typeface="Cabin"/>
                  <a:cs typeface="Cabin"/>
                  <a:sym typeface="Cabin"/>
                </a:rPr>
                <a:t> Headquarters in Calgary, Alberta</a:t>
              </a:r>
            </a:p>
          </p:txBody>
        </p:sp>
        <p:sp>
          <p:nvSpPr>
            <p:cNvPr id="1195" name="Shape 1195"/>
            <p:cNvSpPr/>
            <p:nvPr/>
          </p:nvSpPr>
          <p:spPr>
            <a:xfrm>
              <a:off x="319540" y="2020296"/>
              <a:ext cx="9698734" cy="739607"/>
            </a:xfrm>
            <a:prstGeom prst="roundRect">
              <a:avLst>
                <a:gd name="adj" fmla="val 16667"/>
              </a:avLst>
            </a:prstGeom>
            <a:solidFill>
              <a:srgbClr val="3194BA"/>
            </a:solidFill>
            <a:ln w="22225" cap="rnd"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96" name="Shape 1196"/>
            <p:cNvSpPr txBox="1"/>
            <p:nvPr/>
          </p:nvSpPr>
          <p:spPr>
            <a:xfrm>
              <a:off x="355645" y="2056400"/>
              <a:ext cx="9626523" cy="667396"/>
            </a:xfrm>
            <a:prstGeom prst="rect">
              <a:avLst/>
            </a:prstGeom>
            <a:noFill/>
            <a:ln>
              <a:noFill/>
            </a:ln>
          </p:spPr>
          <p:txBody>
            <a:bodyPr lIns="76200" tIns="76200" rIns="76200" bIns="76200" anchor="ctr" anchorCtr="0">
              <a:noAutofit/>
            </a:bodyPr>
            <a:lstStyle/>
            <a:p>
              <a:pPr marL="0" marR="0" lvl="0" indent="0" algn="l" rtl="0">
                <a:lnSpc>
                  <a:spcPct val="90000"/>
                </a:lnSpc>
                <a:spcBef>
                  <a:spcPts val="0"/>
                </a:spcBef>
                <a:spcAft>
                  <a:spcPts val="0"/>
                </a:spcAft>
                <a:buClr>
                  <a:schemeClr val="lt1"/>
                </a:buClr>
                <a:buSzPct val="25000"/>
                <a:buFont typeface="Cabin"/>
                <a:buNone/>
              </a:pPr>
              <a:r>
                <a:rPr lang="en-US" sz="2000" b="0" i="0" u="none" strike="noStrike" cap="none">
                  <a:solidFill>
                    <a:schemeClr val="lt1"/>
                  </a:solidFill>
                  <a:latin typeface="Cabin"/>
                  <a:ea typeface="Cabin"/>
                  <a:cs typeface="Cabin"/>
                  <a:sym typeface="Cabin"/>
                </a:rPr>
                <a:t>Business Segments</a:t>
              </a:r>
            </a:p>
          </p:txBody>
        </p:sp>
        <p:sp>
          <p:nvSpPr>
            <p:cNvPr id="1197" name="Shape 1197"/>
            <p:cNvSpPr/>
            <p:nvPr/>
          </p:nvSpPr>
          <p:spPr>
            <a:xfrm>
              <a:off x="0" y="2759901"/>
              <a:ext cx="10337820" cy="1076398"/>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98" name="Shape 1198"/>
            <p:cNvSpPr txBox="1"/>
            <p:nvPr/>
          </p:nvSpPr>
          <p:spPr>
            <a:xfrm>
              <a:off x="0" y="2759901"/>
              <a:ext cx="10337820" cy="1076398"/>
            </a:xfrm>
            <a:prstGeom prst="rect">
              <a:avLst/>
            </a:prstGeom>
            <a:noFill/>
            <a:ln>
              <a:noFill/>
            </a:ln>
          </p:spPr>
          <p:txBody>
            <a:bodyPr lIns="328225" tIns="19050" rIns="106675" bIns="19050" anchor="t" anchorCtr="0">
              <a:noAutofit/>
            </a:bodyPr>
            <a:lstStyle/>
            <a:p>
              <a:pPr marL="114300" marR="0" lvl="1" indent="-114300" algn="l" rtl="0">
                <a:lnSpc>
                  <a:spcPct val="90000"/>
                </a:lnSpc>
                <a:spcBef>
                  <a:spcPts val="0"/>
                </a:spcBef>
                <a:spcAft>
                  <a:spcPts val="0"/>
                </a:spcAft>
                <a:buClr>
                  <a:schemeClr val="dk1"/>
                </a:buClr>
                <a:buSzPct val="100000"/>
                <a:buFont typeface="Cabin"/>
                <a:buChar char="•"/>
              </a:pPr>
              <a:r>
                <a:rPr lang="en-US" sz="1500" b="0" i="0" u="none" strike="noStrike" cap="none">
                  <a:solidFill>
                    <a:schemeClr val="dk1"/>
                  </a:solidFill>
                  <a:latin typeface="Cabin"/>
                  <a:ea typeface="Cabin"/>
                  <a:cs typeface="Cabin"/>
                  <a:sym typeface="Cabin"/>
                </a:rPr>
                <a:t>Natural Resources: Oil Sands &amp; Natural Gas</a:t>
              </a:r>
            </a:p>
            <a:p>
              <a:pPr marL="114300" marR="0" lvl="1" indent="-114300" algn="l" rtl="0">
                <a:lnSpc>
                  <a:spcPct val="90000"/>
                </a:lnSpc>
                <a:spcBef>
                  <a:spcPts val="300"/>
                </a:spcBef>
                <a:spcAft>
                  <a:spcPts val="0"/>
                </a:spcAft>
                <a:buClr>
                  <a:schemeClr val="dk1"/>
                </a:buClr>
                <a:buSzPct val="100000"/>
                <a:buFont typeface="Cabin"/>
                <a:buChar char="•"/>
              </a:pPr>
              <a:r>
                <a:rPr lang="en-US" sz="1500" b="0" i="0" u="none" strike="noStrike" cap="none">
                  <a:solidFill>
                    <a:schemeClr val="dk1"/>
                  </a:solidFill>
                  <a:latin typeface="Cabin"/>
                  <a:ea typeface="Cabin"/>
                  <a:cs typeface="Cabin"/>
                  <a:sym typeface="Cabin"/>
                </a:rPr>
                <a:t>Petroleum</a:t>
              </a:r>
            </a:p>
            <a:p>
              <a:pPr marL="114300" marR="0" lvl="1" indent="-114300" algn="l" rtl="0">
                <a:lnSpc>
                  <a:spcPct val="90000"/>
                </a:lnSpc>
                <a:spcBef>
                  <a:spcPts val="300"/>
                </a:spcBef>
                <a:spcAft>
                  <a:spcPts val="0"/>
                </a:spcAft>
                <a:buClr>
                  <a:schemeClr val="dk1"/>
                </a:buClr>
                <a:buSzPct val="100000"/>
                <a:buFont typeface="Cabin"/>
                <a:buChar char="•"/>
              </a:pPr>
              <a:r>
                <a:rPr lang="en-US" sz="1500" b="0" i="0" u="none" strike="noStrike" cap="none">
                  <a:solidFill>
                    <a:schemeClr val="dk1"/>
                  </a:solidFill>
                  <a:latin typeface="Cabin"/>
                  <a:ea typeface="Cabin"/>
                  <a:cs typeface="Cabin"/>
                  <a:sym typeface="Cabin"/>
                </a:rPr>
                <a:t>Chemicals</a:t>
              </a:r>
            </a:p>
          </p:txBody>
        </p:sp>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Shape 1203"/>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TOP HOLDERS OF IMPERIAL OIL</a:t>
            </a:r>
          </a:p>
        </p:txBody>
      </p:sp>
      <p:graphicFrame>
        <p:nvGraphicFramePr>
          <p:cNvPr id="1204" name="Shape 1204"/>
          <p:cNvGraphicFramePr/>
          <p:nvPr/>
        </p:nvGraphicFramePr>
        <p:xfrm>
          <a:off x="581025" y="2181225"/>
          <a:ext cx="3000000" cy="3000000"/>
        </p:xfrm>
        <a:graphic>
          <a:graphicData uri="http://schemas.openxmlformats.org/drawingml/2006/table">
            <a:tbl>
              <a:tblPr firstRow="1" bandRow="1">
                <a:noFill/>
                <a:tableStyleId>{0AFCF894-F2EC-49AE-988B-1F27FF8CEEC1}</a:tableStyleId>
              </a:tblPr>
              <a:tblGrid>
                <a:gridCol w="5514975">
                  <a:extLst>
                    <a:ext uri="{9D8B030D-6E8A-4147-A177-3AD203B41FA5}">
                      <a16:colId xmlns:a16="http://schemas.microsoft.com/office/drawing/2014/main" val="20000"/>
                    </a:ext>
                  </a:extLst>
                </a:gridCol>
                <a:gridCol w="55149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HOLDER</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AMOUNT OWNED</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EXXON MOBIL CORP</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589,928,303</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FMR LLC</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31,194,771</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ROYAL BANK OF CANADA (RBC)</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17,236,053</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ARTISAN PARTNERS LTD</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17,170,333</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TORONTO-DOMINION BANK (TD)</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10,709,233</a:t>
                      </a: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Shape 120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GEOGRAPHIC OWNERSHIP</a:t>
            </a:r>
          </a:p>
        </p:txBody>
      </p:sp>
      <p:pic>
        <p:nvPicPr>
          <p:cNvPr id="1210" name="Shape 1210"/>
          <p:cNvPicPr preferRelativeResize="0"/>
          <p:nvPr/>
        </p:nvPicPr>
        <p:blipFill rotWithShape="1">
          <a:blip r:embed="rId3">
            <a:alphaModFix/>
          </a:blip>
          <a:srcRect/>
          <a:stretch/>
        </p:blipFill>
        <p:spPr>
          <a:xfrm>
            <a:off x="581025" y="2181225"/>
            <a:ext cx="11029950" cy="3678238"/>
          </a:xfrm>
          <a:prstGeom prst="rect">
            <a:avLst/>
          </a:prstGeom>
          <a:noFill/>
          <a:ln>
            <a:noFill/>
          </a:ln>
        </p:spPr>
      </p:pic>
      <p:pic>
        <p:nvPicPr>
          <p:cNvPr id="1211" name="Shape 1211"/>
          <p:cNvPicPr preferRelativeResize="0"/>
          <p:nvPr/>
        </p:nvPicPr>
        <p:blipFill>
          <a:blip r:embed="rId4">
            <a:alphaModFix/>
          </a:blip>
          <a:stretch>
            <a:fillRect/>
          </a:stretch>
        </p:blipFill>
        <p:spPr>
          <a:xfrm>
            <a:off x="3010524" y="2075900"/>
            <a:ext cx="6698024" cy="39072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txBox="1">
            <a:spLocks noGrp="1"/>
          </p:cNvSpPr>
          <p:nvPr>
            <p:ph type="ctrTitle"/>
          </p:nvPr>
        </p:nvSpPr>
        <p:spPr>
          <a:xfrm>
            <a:off x="581191" y="1020429"/>
            <a:ext cx="10993549" cy="147501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accent1"/>
              </a:buClr>
              <a:buSzPct val="25000"/>
              <a:buFont typeface="Cabin"/>
              <a:buNone/>
            </a:pPr>
            <a:r>
              <a:rPr lang="en-US" sz="6600" b="0" i="0" u="none" strike="noStrike" cap="none">
                <a:solidFill>
                  <a:schemeClr val="accent1"/>
                </a:solidFill>
                <a:latin typeface="Cabin"/>
                <a:ea typeface="Cabin"/>
                <a:cs typeface="Cabin"/>
                <a:sym typeface="Cabin"/>
              </a:rPr>
              <a:t>OPERATIONS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Shape 1221"/>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4000" b="0" i="0" u="none" strike="noStrike" cap="none">
                <a:solidFill>
                  <a:schemeClr val="lt1"/>
                </a:solidFill>
                <a:latin typeface="Cabin"/>
                <a:ea typeface="Cabin"/>
                <a:cs typeface="Cabin"/>
                <a:sym typeface="Cabin"/>
              </a:rPr>
              <a:t>UPSTREAM</a:t>
            </a:r>
          </a:p>
        </p:txBody>
      </p:sp>
      <p:sp>
        <p:nvSpPr>
          <p:cNvPr id="1222" name="Shape 1222"/>
          <p:cNvSpPr txBox="1">
            <a:spLocks noGrp="1"/>
          </p:cNvSpPr>
          <p:nvPr>
            <p:ph type="body" idx="1"/>
          </p:nvPr>
        </p:nvSpPr>
        <p:spPr>
          <a:xfrm>
            <a:off x="581191" y="2180496"/>
            <a:ext cx="11029613" cy="3678303"/>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Produces crude oil and natural gas mainly in North American markets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Capturing material and accretive opportunities to high-grade the resource portfolio</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Disciplined investing and cost management</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Developing and applying high-impact technologies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Pursuing productivity and efficiency gains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Growing profitable oil and gas production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Mountaintop Removal Mining</a:t>
            </a:r>
          </a:p>
        </p:txBody>
      </p:sp>
      <p:pic>
        <p:nvPicPr>
          <p:cNvPr id="328" name="Shape 328" descr="C:\Users\Stanley\Desktop\mountain_top_removal_mining.jpg"/>
          <p:cNvPicPr preferRelativeResize="0">
            <a:picLocks noGrp="1"/>
          </p:cNvPicPr>
          <p:nvPr>
            <p:ph type="body" idx="1"/>
          </p:nvPr>
        </p:nvPicPr>
        <p:blipFill rotWithShape="1">
          <a:blip r:embed="rId3">
            <a:alphaModFix/>
          </a:blip>
          <a:srcRect/>
          <a:stretch/>
        </p:blipFill>
        <p:spPr>
          <a:xfrm>
            <a:off x="2381700" y="1881074"/>
            <a:ext cx="7194000" cy="4665599"/>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Shape 1227"/>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OIL SANDS</a:t>
            </a:r>
          </a:p>
        </p:txBody>
      </p:sp>
      <p:pic>
        <p:nvPicPr>
          <p:cNvPr id="1228" name="Shape 1228"/>
          <p:cNvPicPr preferRelativeResize="0"/>
          <p:nvPr/>
        </p:nvPicPr>
        <p:blipFill rotWithShape="1">
          <a:blip r:embed="rId3">
            <a:alphaModFix/>
          </a:blip>
          <a:srcRect/>
          <a:stretch/>
        </p:blipFill>
        <p:spPr>
          <a:xfrm>
            <a:off x="581024" y="2592380"/>
            <a:ext cx="2770631" cy="1662378"/>
          </a:xfrm>
          <a:prstGeom prst="rect">
            <a:avLst/>
          </a:prstGeom>
          <a:noFill/>
          <a:ln>
            <a:noFill/>
          </a:ln>
        </p:spPr>
      </p:pic>
      <p:pic>
        <p:nvPicPr>
          <p:cNvPr id="1229" name="Shape 1229"/>
          <p:cNvPicPr preferRelativeResize="0"/>
          <p:nvPr/>
        </p:nvPicPr>
        <p:blipFill rotWithShape="1">
          <a:blip r:embed="rId4">
            <a:alphaModFix/>
          </a:blip>
          <a:srcRect/>
          <a:stretch/>
        </p:blipFill>
        <p:spPr>
          <a:xfrm>
            <a:off x="4710682" y="2592377"/>
            <a:ext cx="2770631" cy="1662378"/>
          </a:xfrm>
          <a:prstGeom prst="rect">
            <a:avLst/>
          </a:prstGeom>
          <a:noFill/>
          <a:ln>
            <a:noFill/>
          </a:ln>
        </p:spPr>
      </p:pic>
      <p:pic>
        <p:nvPicPr>
          <p:cNvPr id="1230" name="Shape 1230"/>
          <p:cNvPicPr preferRelativeResize="0"/>
          <p:nvPr/>
        </p:nvPicPr>
        <p:blipFill rotWithShape="1">
          <a:blip r:embed="rId5">
            <a:alphaModFix/>
          </a:blip>
          <a:srcRect/>
          <a:stretch/>
        </p:blipFill>
        <p:spPr>
          <a:xfrm>
            <a:off x="8840342" y="2635508"/>
            <a:ext cx="2752725" cy="1619249"/>
          </a:xfrm>
          <a:prstGeom prst="rect">
            <a:avLst/>
          </a:prstGeom>
          <a:noFill/>
          <a:ln>
            <a:noFill/>
          </a:ln>
        </p:spPr>
      </p:pic>
      <p:sp>
        <p:nvSpPr>
          <p:cNvPr id="1231" name="Shape 1231"/>
          <p:cNvSpPr txBox="1"/>
          <p:nvPr/>
        </p:nvSpPr>
        <p:spPr>
          <a:xfrm>
            <a:off x="581024" y="4532557"/>
            <a:ext cx="2770631" cy="1324165"/>
          </a:xfrm>
          <a:prstGeom prst="rect">
            <a:avLst/>
          </a:prstGeom>
          <a:solidFill>
            <a:srgbClr val="80799A"/>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chemeClr val="dk1"/>
              </a:buClr>
              <a:buSzPct val="25000"/>
              <a:buFont typeface="Cabin"/>
              <a:buNone/>
            </a:pPr>
            <a:r>
              <a:rPr lang="en-US" sz="1800" b="0" i="0" u="none" strike="noStrike" cap="none">
                <a:solidFill>
                  <a:schemeClr val="dk1"/>
                </a:solidFill>
                <a:latin typeface="Cabin"/>
                <a:ea typeface="Cabin"/>
                <a:cs typeface="Cabin"/>
                <a:sym typeface="Cabin"/>
              </a:rPr>
              <a:t>COLD LAKE</a:t>
            </a:r>
          </a:p>
        </p:txBody>
      </p:sp>
      <p:sp>
        <p:nvSpPr>
          <p:cNvPr id="1232" name="Shape 1232"/>
          <p:cNvSpPr txBox="1"/>
          <p:nvPr/>
        </p:nvSpPr>
        <p:spPr>
          <a:xfrm>
            <a:off x="4684394" y="4532557"/>
            <a:ext cx="2770631" cy="1324165"/>
          </a:xfrm>
          <a:prstGeom prst="rect">
            <a:avLst/>
          </a:prstGeom>
          <a:solidFill>
            <a:srgbClr val="9AD2D8"/>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chemeClr val="dk1"/>
              </a:buClr>
              <a:buSzPct val="25000"/>
              <a:buFont typeface="Cabin"/>
              <a:buNone/>
            </a:pPr>
            <a:r>
              <a:rPr lang="en-US" sz="1800" b="0" i="0" u="none" strike="noStrike" cap="none">
                <a:solidFill>
                  <a:schemeClr val="dk1"/>
                </a:solidFill>
                <a:latin typeface="Cabin"/>
                <a:ea typeface="Cabin"/>
                <a:cs typeface="Cabin"/>
                <a:sym typeface="Cabin"/>
              </a:rPr>
              <a:t>KEARL</a:t>
            </a:r>
          </a:p>
        </p:txBody>
      </p:sp>
      <p:sp>
        <p:nvSpPr>
          <p:cNvPr id="1233" name="Shape 1233"/>
          <p:cNvSpPr txBox="1"/>
          <p:nvPr/>
        </p:nvSpPr>
        <p:spPr>
          <a:xfrm>
            <a:off x="8840342" y="4532557"/>
            <a:ext cx="2770631" cy="1324165"/>
          </a:xfrm>
          <a:prstGeom prst="rect">
            <a:avLst/>
          </a:prstGeom>
          <a:solidFill>
            <a:srgbClr val="4A9B82"/>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chemeClr val="dk1"/>
              </a:buClr>
              <a:buSzPct val="25000"/>
              <a:buFont typeface="Cabin"/>
              <a:buNone/>
            </a:pPr>
            <a:r>
              <a:rPr lang="en-US" sz="1800" b="0" i="0" u="none" strike="noStrike" cap="none">
                <a:solidFill>
                  <a:schemeClr val="dk1"/>
                </a:solidFill>
                <a:latin typeface="Cabin"/>
                <a:ea typeface="Cabin"/>
                <a:cs typeface="Cabin"/>
                <a:sym typeface="Cabin"/>
              </a:rPr>
              <a:t>SYNCRUDE</a:t>
            </a:r>
          </a:p>
        </p:txBody>
      </p:sp>
      <p:sp>
        <p:nvSpPr>
          <p:cNvPr id="1234" name="Shape 1234"/>
          <p:cNvSpPr txBox="1"/>
          <p:nvPr/>
        </p:nvSpPr>
        <p:spPr>
          <a:xfrm>
            <a:off x="581025" y="4495778"/>
            <a:ext cx="2770631" cy="1348060"/>
          </a:xfrm>
          <a:prstGeom prst="rect">
            <a:avLst/>
          </a:prstGeom>
          <a:solidFill>
            <a:srgbClr val="80799A"/>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Clr>
                <a:schemeClr val="dk1"/>
              </a:buClr>
              <a:buSzPct val="25000"/>
              <a:buFont typeface="Cabin"/>
              <a:buNone/>
            </a:pPr>
            <a:r>
              <a:rPr lang="en-US" sz="1800" b="0" i="0" u="none" strike="noStrike" cap="none">
                <a:solidFill>
                  <a:schemeClr val="dk1"/>
                </a:solidFill>
                <a:latin typeface="Cabin"/>
                <a:ea typeface="Cabin"/>
                <a:cs typeface="Cabin"/>
                <a:sym typeface="Cabin"/>
              </a:rPr>
              <a:t>COLD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Shape 123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TECHNOLOGY ADVANCEMENTS</a:t>
            </a:r>
          </a:p>
        </p:txBody>
      </p:sp>
      <p:pic>
        <p:nvPicPr>
          <p:cNvPr id="1240" name="Shape 1240"/>
          <p:cNvPicPr preferRelativeResize="0">
            <a:picLocks noGrp="1"/>
          </p:cNvPicPr>
          <p:nvPr>
            <p:ph type="body" idx="1"/>
          </p:nvPr>
        </p:nvPicPr>
        <p:blipFill rotWithShape="1">
          <a:blip r:embed="rId3">
            <a:alphaModFix/>
          </a:blip>
          <a:srcRect/>
          <a:stretch/>
        </p:blipFill>
        <p:spPr>
          <a:xfrm>
            <a:off x="1725424" y="2181225"/>
            <a:ext cx="8741151" cy="3678238"/>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a:spLocks noGrp="1"/>
          </p:cNvSpPr>
          <p:nvPr>
            <p:ph type="title"/>
          </p:nvPr>
        </p:nvSpPr>
        <p:spPr>
          <a:xfrm>
            <a:off x="581193" y="729658"/>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OIL SANDS: COLD LAKE</a:t>
            </a:r>
          </a:p>
        </p:txBody>
      </p:sp>
      <p:sp>
        <p:nvSpPr>
          <p:cNvPr id="1246" name="Shape 1246"/>
          <p:cNvSpPr txBox="1">
            <a:spLocks noGrp="1"/>
          </p:cNvSpPr>
          <p:nvPr>
            <p:ph type="body" idx="2"/>
          </p:nvPr>
        </p:nvSpPr>
        <p:spPr>
          <a:xfrm>
            <a:off x="6188417" y="2228001"/>
            <a:ext cx="5422392" cy="3633047"/>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Producing since 1985</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operation produces, on average, about 160,000 barrels of bitumen a day (gross)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 local leases cover about 780 square kilometers (about 300 square miles)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operate five processing plants in the area</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About 400 employees and up to 1,000 contractors</a:t>
            </a:r>
          </a:p>
        </p:txBody>
      </p:sp>
      <p:pic>
        <p:nvPicPr>
          <p:cNvPr id="1247" name="Shape 1247"/>
          <p:cNvPicPr preferRelativeResize="0">
            <a:picLocks noGrp="1"/>
          </p:cNvPicPr>
          <p:nvPr>
            <p:ph type="body" idx="1"/>
          </p:nvPr>
        </p:nvPicPr>
        <p:blipFill rotWithShape="1">
          <a:blip r:embed="rId3">
            <a:alphaModFix/>
          </a:blip>
          <a:srcRect/>
          <a:stretch/>
        </p:blipFill>
        <p:spPr>
          <a:xfrm>
            <a:off x="1907866" y="2227263"/>
            <a:ext cx="2769218" cy="3633787"/>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COLD LAKE</a:t>
            </a:r>
          </a:p>
        </p:txBody>
      </p:sp>
      <p:pic>
        <p:nvPicPr>
          <p:cNvPr id="1253" name="Shape 1253"/>
          <p:cNvPicPr preferRelativeResize="0">
            <a:picLocks noGrp="1"/>
          </p:cNvPicPr>
          <p:nvPr>
            <p:ph type="body" idx="1"/>
          </p:nvPr>
        </p:nvPicPr>
        <p:blipFill rotWithShape="1">
          <a:blip r:embed="rId3">
            <a:alphaModFix/>
          </a:blip>
          <a:srcRect/>
          <a:stretch/>
        </p:blipFill>
        <p:spPr>
          <a:xfrm>
            <a:off x="2041207" y="2039822"/>
            <a:ext cx="8109585" cy="4543423"/>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COLD LAKE CONT.</a:t>
            </a:r>
          </a:p>
        </p:txBody>
      </p:sp>
      <p:pic>
        <p:nvPicPr>
          <p:cNvPr id="1259" name="Shape 1259"/>
          <p:cNvPicPr preferRelativeResize="0">
            <a:picLocks noGrp="1"/>
          </p:cNvPicPr>
          <p:nvPr>
            <p:ph type="body" idx="1"/>
          </p:nvPr>
        </p:nvPicPr>
        <p:blipFill rotWithShape="1">
          <a:blip r:embed="rId3">
            <a:alphaModFix/>
          </a:blip>
          <a:srcRect/>
          <a:stretch/>
        </p:blipFill>
        <p:spPr>
          <a:xfrm>
            <a:off x="1984057" y="1964055"/>
            <a:ext cx="8223885" cy="461772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Shape 1265"/>
          <p:cNvSpPr txBox="1">
            <a:spLocks noGrp="1"/>
          </p:cNvSpPr>
          <p:nvPr>
            <p:ph type="title"/>
          </p:nvPr>
        </p:nvSpPr>
        <p:spPr>
          <a:xfrm>
            <a:off x="581193" y="729658"/>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OIL SANDS: KEARL</a:t>
            </a:r>
          </a:p>
        </p:txBody>
      </p:sp>
      <p:sp>
        <p:nvSpPr>
          <p:cNvPr id="1266" name="Shape 1266"/>
          <p:cNvSpPr txBox="1">
            <a:spLocks noGrp="1"/>
          </p:cNvSpPr>
          <p:nvPr>
            <p:ph type="body" idx="2"/>
          </p:nvPr>
        </p:nvSpPr>
        <p:spPr>
          <a:xfrm>
            <a:off x="6188417" y="2228001"/>
            <a:ext cx="5422392" cy="3633047"/>
          </a:xfrm>
          <a:prstGeom prst="rect">
            <a:avLst/>
          </a:prstGeom>
          <a:noFill/>
          <a:ln>
            <a:noFill/>
          </a:ln>
        </p:spPr>
        <p:txBody>
          <a:bodyPr lIns="91425" tIns="45700" rIns="91425" bIns="45700" anchor="ctr" anchorCtr="0">
            <a:noAutofit/>
          </a:bodyPr>
          <a:lstStyle/>
          <a:p>
            <a:pPr marL="306000" marR="0" lvl="0" indent="-306000" algn="l" rtl="0">
              <a:lnSpc>
                <a:spcPct val="80000"/>
              </a:lnSpc>
              <a:spcBef>
                <a:spcPts val="0"/>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Producing since 2013</a:t>
            </a:r>
          </a:p>
          <a:p>
            <a:pPr marL="306000" marR="0" lvl="0" indent="-306000" algn="l" rtl="0">
              <a:lnSpc>
                <a:spcPct val="8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Imperial owns 71% of Kearl</a:t>
            </a:r>
          </a:p>
          <a:p>
            <a:pPr marL="306000" marR="0" lvl="0" indent="-306000" algn="l" rtl="0">
              <a:lnSpc>
                <a:spcPct val="8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Kearl is one of Canada’s highest quality oil sands deposits and represents the next generation of oil sands mining </a:t>
            </a:r>
          </a:p>
          <a:p>
            <a:pPr marL="306000" marR="0" lvl="0" indent="-306000" algn="l" rtl="0">
              <a:lnSpc>
                <a:spcPct val="8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Paraffinic Froth Treatment technology and the integration of energy-saving cogeneration means Kearl is able to produce blended bitumen with about the same life-cycle greenhouse gas emissions as many other crude oils refined in the United States</a:t>
            </a:r>
          </a:p>
          <a:p>
            <a:pPr marL="306000" marR="0" lvl="0" indent="-306000" algn="l" rtl="0">
              <a:lnSpc>
                <a:spcPct val="8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Estimated 4.6 billion barrels of recoverable bitumen resource</a:t>
            </a:r>
          </a:p>
          <a:p>
            <a:pPr marL="306000" marR="0" lvl="0" indent="-306000" algn="l" rtl="0">
              <a:lnSpc>
                <a:spcPct val="8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Capacity: 220,000 barrels per day</a:t>
            </a:r>
          </a:p>
        </p:txBody>
      </p:sp>
      <p:pic>
        <p:nvPicPr>
          <p:cNvPr id="1267" name="Shape 1267"/>
          <p:cNvPicPr preferRelativeResize="0">
            <a:picLocks noGrp="1"/>
          </p:cNvPicPr>
          <p:nvPr>
            <p:ph type="body" idx="1"/>
          </p:nvPr>
        </p:nvPicPr>
        <p:blipFill rotWithShape="1">
          <a:blip r:embed="rId3">
            <a:alphaModFix/>
          </a:blip>
          <a:srcRect/>
          <a:stretch/>
        </p:blipFill>
        <p:spPr>
          <a:xfrm>
            <a:off x="1907865" y="2227263"/>
            <a:ext cx="2769218" cy="3633787"/>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Shape 1272"/>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KEARL</a:t>
            </a:r>
          </a:p>
        </p:txBody>
      </p:sp>
      <p:pic>
        <p:nvPicPr>
          <p:cNvPr id="1273" name="Shape 1273"/>
          <p:cNvPicPr preferRelativeResize="0">
            <a:picLocks noGrp="1"/>
          </p:cNvPicPr>
          <p:nvPr>
            <p:ph type="body" idx="1"/>
          </p:nvPr>
        </p:nvPicPr>
        <p:blipFill rotWithShape="1">
          <a:blip r:embed="rId3">
            <a:alphaModFix/>
          </a:blip>
          <a:srcRect/>
          <a:stretch/>
        </p:blipFill>
        <p:spPr>
          <a:xfrm>
            <a:off x="2132171" y="2066922"/>
            <a:ext cx="7927657" cy="4425124"/>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Shape 1279"/>
          <p:cNvSpPr txBox="1">
            <a:spLocks noGrp="1"/>
          </p:cNvSpPr>
          <p:nvPr>
            <p:ph type="title"/>
          </p:nvPr>
        </p:nvSpPr>
        <p:spPr>
          <a:xfrm>
            <a:off x="581193" y="729658"/>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OIL SANDS: SYNCRUDE</a:t>
            </a:r>
          </a:p>
        </p:txBody>
      </p:sp>
      <p:pic>
        <p:nvPicPr>
          <p:cNvPr id="1280" name="Shape 1280"/>
          <p:cNvPicPr preferRelativeResize="0">
            <a:picLocks noGrp="1"/>
          </p:cNvPicPr>
          <p:nvPr>
            <p:ph type="body" idx="1"/>
          </p:nvPr>
        </p:nvPicPr>
        <p:blipFill rotWithShape="1">
          <a:blip r:embed="rId3">
            <a:alphaModFix/>
          </a:blip>
          <a:srcRect/>
          <a:stretch/>
        </p:blipFill>
        <p:spPr>
          <a:xfrm>
            <a:off x="1907865" y="2227263"/>
            <a:ext cx="2769218" cy="3633787"/>
          </a:xfrm>
          <a:prstGeom prst="rect">
            <a:avLst/>
          </a:prstGeom>
          <a:noFill/>
          <a:ln>
            <a:noFill/>
          </a:ln>
        </p:spPr>
      </p:pic>
      <p:sp>
        <p:nvSpPr>
          <p:cNvPr id="1281" name="Shape 1281"/>
          <p:cNvSpPr txBox="1">
            <a:spLocks noGrp="1"/>
          </p:cNvSpPr>
          <p:nvPr>
            <p:ph type="body" idx="2"/>
          </p:nvPr>
        </p:nvSpPr>
        <p:spPr>
          <a:xfrm>
            <a:off x="6188417" y="2228001"/>
            <a:ext cx="5422392" cy="3633047"/>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Producing since 1978</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Imperial owns 25% of Syncrude Canada</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joint venture established to recover shallow deposits of oil sands using open-pit mining methods to extract bitumen &amp; upgrade it to produce a high-quality, light, sweet, synthetic crude oil</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leases cover about 63,000 net acres.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60,000 - 70,000 bpd before royalties.</a:t>
            </a: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Shape 1286"/>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UPSTREAM ASSET GROWTH</a:t>
            </a:r>
          </a:p>
        </p:txBody>
      </p:sp>
      <p:pic>
        <p:nvPicPr>
          <p:cNvPr id="1287" name="Shape 1287"/>
          <p:cNvPicPr preferRelativeResize="0">
            <a:picLocks noGrp="1"/>
          </p:cNvPicPr>
          <p:nvPr>
            <p:ph type="body" idx="1"/>
          </p:nvPr>
        </p:nvPicPr>
        <p:blipFill rotWithShape="1">
          <a:blip r:embed="rId3">
            <a:alphaModFix/>
          </a:blip>
          <a:srcRect/>
          <a:stretch/>
        </p:blipFill>
        <p:spPr>
          <a:xfrm>
            <a:off x="2018347" y="2089781"/>
            <a:ext cx="8155305" cy="4486273"/>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Shape 1292"/>
          <p:cNvSpPr txBox="1">
            <a:spLocks noGrp="1"/>
          </p:cNvSpPr>
          <p:nvPr>
            <p:ph type="title"/>
          </p:nvPr>
        </p:nvSpPr>
        <p:spPr>
          <a:xfrm>
            <a:off x="581193" y="729658"/>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NATURAL GAS: NORMAN WELLS</a:t>
            </a:r>
          </a:p>
        </p:txBody>
      </p:sp>
      <p:sp>
        <p:nvSpPr>
          <p:cNvPr id="1293" name="Shape 1293"/>
          <p:cNvSpPr txBox="1">
            <a:spLocks noGrp="1"/>
          </p:cNvSpPr>
          <p:nvPr>
            <p:ph type="body" idx="1"/>
          </p:nvPr>
        </p:nvSpPr>
        <p:spPr>
          <a:xfrm>
            <a:off x="581193" y="2228001"/>
            <a:ext cx="5422389" cy="363304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2"/>
              </a:buClr>
              <a:buSzPct val="25000"/>
              <a:buFont typeface="Noto Sans Symbols"/>
              <a:buNone/>
            </a:pPr>
            <a:r>
              <a:rPr lang="en-US" sz="2800" b="0" i="0" u="none" strike="noStrike" cap="none">
                <a:solidFill>
                  <a:srgbClr val="E97F87"/>
                </a:solidFill>
                <a:latin typeface="Cabin"/>
                <a:ea typeface="Cabin"/>
                <a:cs typeface="Cabin"/>
                <a:sym typeface="Cabin"/>
              </a:rPr>
              <a:t>Norman Wells</a:t>
            </a:r>
          </a:p>
          <a:p>
            <a:pPr marL="306000" marR="0" lvl="0" indent="-306000" algn="l" rtl="0">
              <a:lnSpc>
                <a:spcPct val="9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producing wells drilled from natural and artificial islands, and a central processing facility, which also generates electricity for the town of Norman Wells</a:t>
            </a:r>
          </a:p>
          <a:p>
            <a:pPr marL="306000" marR="0" lvl="0" indent="-306000" algn="l" rtl="0">
              <a:lnSpc>
                <a:spcPct val="9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suspension is in response to the continued shutdown of the Line 21 pipeline to Alberta that was closed due to concern over slope stability on a section of the pipeline that runs underneath the Mackenzie River near Fort Simpson</a:t>
            </a:r>
          </a:p>
          <a:p>
            <a:pPr marL="306000" marR="0" lvl="0" indent="-306000" algn="l" rtl="0">
              <a:lnSpc>
                <a:spcPct val="9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shut-in will begin in early February and it will be transitioning the operation into a care and maintenance phase</a:t>
            </a:r>
          </a:p>
        </p:txBody>
      </p:sp>
      <p:pic>
        <p:nvPicPr>
          <p:cNvPr id="1294" name="Shape 1294"/>
          <p:cNvPicPr preferRelativeResize="0">
            <a:picLocks noGrp="1"/>
          </p:cNvPicPr>
          <p:nvPr>
            <p:ph type="body" idx="2"/>
          </p:nvPr>
        </p:nvPicPr>
        <p:blipFill rotWithShape="1">
          <a:blip r:embed="rId3">
            <a:alphaModFix/>
          </a:blip>
          <a:srcRect/>
          <a:stretch/>
        </p:blipFill>
        <p:spPr>
          <a:xfrm>
            <a:off x="7617010" y="2227263"/>
            <a:ext cx="2565024" cy="36337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In Situ Recovery</a:t>
            </a:r>
          </a:p>
        </p:txBody>
      </p:sp>
      <p:sp>
        <p:nvSpPr>
          <p:cNvPr id="334" name="Shape 334"/>
          <p:cNvSpPr txBox="1">
            <a:spLocks noGrp="1"/>
          </p:cNvSpPr>
          <p:nvPr>
            <p:ph type="body" idx="1"/>
          </p:nvPr>
        </p:nvSpPr>
        <p:spPr>
          <a:xfrm>
            <a:off x="581191" y="2180496"/>
            <a:ext cx="11029613" cy="3678303"/>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Steam Assisted Gravity Drainage (SAGD)</a:t>
            </a:r>
          </a:p>
          <a:p>
            <a:pPr marL="228600" marR="0" lvl="0" indent="-2286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Cyclic Steam Stimulation (CSS)</a:t>
            </a:r>
          </a:p>
          <a:p>
            <a:pPr marL="228600" marR="0" lvl="0" indent="-2286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Vapor Extraction Process (VAPEX)</a:t>
            </a:r>
          </a:p>
          <a:p>
            <a:pPr marL="228600" marR="0" lvl="0" indent="-2286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Toe-to-heel Air Injection (THAI)</a:t>
            </a:r>
          </a:p>
          <a:p>
            <a:pPr marL="228600" marR="0" lvl="0" indent="-2286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Cold Heavy Oil Production with Sand (CHOPS)</a:t>
            </a: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Shape 1300"/>
          <p:cNvSpPr txBox="1">
            <a:spLocks noGrp="1"/>
          </p:cNvSpPr>
          <p:nvPr>
            <p:ph type="title"/>
          </p:nvPr>
        </p:nvSpPr>
        <p:spPr>
          <a:xfrm>
            <a:off x="581193" y="729658"/>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NATURAL GAS: SABLE PROJECT</a:t>
            </a:r>
          </a:p>
        </p:txBody>
      </p:sp>
      <p:sp>
        <p:nvSpPr>
          <p:cNvPr id="1301" name="Shape 1301"/>
          <p:cNvSpPr txBox="1">
            <a:spLocks noGrp="1"/>
          </p:cNvSpPr>
          <p:nvPr>
            <p:ph type="body" idx="1"/>
          </p:nvPr>
        </p:nvSpPr>
        <p:spPr>
          <a:xfrm>
            <a:off x="581193" y="2228001"/>
            <a:ext cx="5422389" cy="363304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2"/>
              </a:buClr>
              <a:buSzPct val="25000"/>
              <a:buFont typeface="Noto Sans Symbols"/>
              <a:buNone/>
            </a:pPr>
            <a:r>
              <a:rPr lang="en-US" sz="2590" b="0" i="0" u="none" strike="noStrike" cap="none">
                <a:solidFill>
                  <a:srgbClr val="E97F87"/>
                </a:solidFill>
                <a:latin typeface="Cabin"/>
                <a:ea typeface="Cabin"/>
                <a:cs typeface="Cabin"/>
                <a:sym typeface="Cabin"/>
              </a:rPr>
              <a:t>Sable Project</a:t>
            </a:r>
          </a:p>
          <a:p>
            <a:pPr marL="306000" marR="0" lvl="0" indent="-306000" algn="l" rtl="0">
              <a:lnSpc>
                <a:spcPct val="9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Producing natural gas and liquids since 1999 </a:t>
            </a:r>
          </a:p>
          <a:p>
            <a:pPr marL="306000" marR="0" lvl="0" indent="-306000" algn="l" rtl="0">
              <a:lnSpc>
                <a:spcPct val="9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Canada’s first offshore natural gas project</a:t>
            </a:r>
          </a:p>
          <a:p>
            <a:pPr marL="306000" marR="0" lvl="0" indent="-306000" algn="l" rtl="0">
              <a:lnSpc>
                <a:spcPct val="9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The Sable Project is made up of 7 offshore platforms in five different fields with 21 wells, and 340 kilometres of subsea pipeline</a:t>
            </a:r>
          </a:p>
          <a:p>
            <a:pPr marL="306000" marR="0" lvl="0" indent="-306000" algn="l" rtl="0">
              <a:lnSpc>
                <a:spcPct val="9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Interfield pipelines connect satellite fields to the central Thebaud complex</a:t>
            </a:r>
          </a:p>
          <a:p>
            <a:pPr marL="306000" marR="0" lvl="0" indent="-306000" algn="l" rtl="0">
              <a:lnSpc>
                <a:spcPct val="9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Sable project is now in a period of naturally declining production</a:t>
            </a:r>
          </a:p>
          <a:p>
            <a:pPr marL="306000" marR="0" lvl="0" indent="-306000" algn="l" rtl="0">
              <a:lnSpc>
                <a:spcPct val="90000"/>
              </a:lnSpc>
              <a:spcBef>
                <a:spcPts val="933"/>
              </a:spcBef>
              <a:spcAft>
                <a:spcPts val="0"/>
              </a:spcAft>
              <a:buClr>
                <a:schemeClr val="accent2"/>
              </a:buClr>
              <a:buSzPct val="88249"/>
              <a:buFont typeface="Noto Sans Symbols"/>
              <a:buChar char="◼"/>
            </a:pPr>
            <a:r>
              <a:rPr lang="en-US" sz="1665" b="0" i="0" u="none" strike="noStrike" cap="none">
                <a:solidFill>
                  <a:schemeClr val="dk2"/>
                </a:solidFill>
                <a:latin typeface="Cabin"/>
                <a:ea typeface="Cabin"/>
                <a:cs typeface="Cabin"/>
                <a:sym typeface="Cabin"/>
              </a:rPr>
              <a:t>planning for its decommissioning is underway</a:t>
            </a:r>
          </a:p>
        </p:txBody>
      </p:sp>
      <p:pic>
        <p:nvPicPr>
          <p:cNvPr id="1302" name="Shape 1302"/>
          <p:cNvPicPr preferRelativeResize="0">
            <a:picLocks noGrp="1"/>
          </p:cNvPicPr>
          <p:nvPr>
            <p:ph type="body" idx="2"/>
          </p:nvPr>
        </p:nvPicPr>
        <p:blipFill rotWithShape="1">
          <a:blip r:embed="rId3">
            <a:alphaModFix/>
          </a:blip>
          <a:srcRect/>
          <a:stretch/>
        </p:blipFill>
        <p:spPr>
          <a:xfrm>
            <a:off x="6188075" y="2407213"/>
            <a:ext cx="5422899" cy="3273886"/>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Shape 1308"/>
          <p:cNvSpPr txBox="1">
            <a:spLocks noGrp="1"/>
          </p:cNvSpPr>
          <p:nvPr>
            <p:ph type="title"/>
          </p:nvPr>
        </p:nvSpPr>
        <p:spPr>
          <a:xfrm>
            <a:off x="581193" y="729658"/>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NATURAL GAS: XTO ENERGY CANADA</a:t>
            </a:r>
          </a:p>
        </p:txBody>
      </p:sp>
      <p:sp>
        <p:nvSpPr>
          <p:cNvPr id="1309" name="Shape 1309"/>
          <p:cNvSpPr txBox="1">
            <a:spLocks noGrp="1"/>
          </p:cNvSpPr>
          <p:nvPr>
            <p:ph type="body" idx="1"/>
          </p:nvPr>
        </p:nvSpPr>
        <p:spPr>
          <a:xfrm>
            <a:off x="581193" y="2228001"/>
            <a:ext cx="5422389" cy="3633047"/>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Noto Sans Symbols"/>
              <a:buNone/>
            </a:pPr>
            <a:r>
              <a:rPr lang="en-US" sz="2800" b="0" i="0" u="none" strike="noStrike" cap="none">
                <a:solidFill>
                  <a:srgbClr val="E97F87"/>
                </a:solidFill>
                <a:latin typeface="Cabin"/>
                <a:ea typeface="Cabin"/>
                <a:cs typeface="Cabin"/>
                <a:sym typeface="Cabin"/>
              </a:rPr>
              <a:t>XTO Energy Canada</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Imperial is a 50-50 partner with ExxonMobil Canada in XTO Energy Canada (formerly Celtic Exploration)</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asset includes 545,000 net acres in the liquids-rich Montney shale, 75,000 net acres in the Duvernay shale and additional acreage in other areas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XTO holdings provide Imperial with flexible options and potential diluent supply</a:t>
            </a:r>
          </a:p>
        </p:txBody>
      </p:sp>
      <p:pic>
        <p:nvPicPr>
          <p:cNvPr id="1310" name="Shape 1310"/>
          <p:cNvPicPr preferRelativeResize="0">
            <a:picLocks noGrp="1"/>
          </p:cNvPicPr>
          <p:nvPr>
            <p:ph type="body" idx="2"/>
          </p:nvPr>
        </p:nvPicPr>
        <p:blipFill rotWithShape="1">
          <a:blip r:embed="rId3">
            <a:alphaModFix/>
          </a:blip>
          <a:srcRect/>
          <a:stretch/>
        </p:blipFill>
        <p:spPr>
          <a:xfrm>
            <a:off x="6940075" y="2227263"/>
            <a:ext cx="3918899" cy="3633787"/>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Shape 1315"/>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4000" b="0" i="0" u="none" strike="noStrike" cap="none">
                <a:solidFill>
                  <a:schemeClr val="lt1"/>
                </a:solidFill>
                <a:latin typeface="Cabin"/>
                <a:ea typeface="Cabin"/>
                <a:cs typeface="Cabin"/>
                <a:sym typeface="Cabin"/>
              </a:rPr>
              <a:t>DOWNSTREAM</a:t>
            </a:r>
          </a:p>
        </p:txBody>
      </p:sp>
      <p:sp>
        <p:nvSpPr>
          <p:cNvPr id="1316" name="Shape 1316"/>
          <p:cNvSpPr txBox="1">
            <a:spLocks noGrp="1"/>
          </p:cNvSpPr>
          <p:nvPr>
            <p:ph type="body" idx="1"/>
          </p:nvPr>
        </p:nvSpPr>
        <p:spPr>
          <a:xfrm>
            <a:off x="581191" y="2180496"/>
            <a:ext cx="11029613" cy="3678303"/>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Mainly serves Canadian markets with refining, logistics and marketing assets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Canada’s largest Refiner of Petroleum Products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3 refineries in Canada (Aggregate capacity of 423,000 barrels/day)</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Servers customers with petroleum products through Esso &amp; wholesale/industrial operations primary</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Intense competition, carbon policy, other climate related regulations, growth in biofuel mandates will negatively impact downstream business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Shape 1321"/>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PETROLEUM REFINERIES</a:t>
            </a:r>
          </a:p>
        </p:txBody>
      </p:sp>
      <p:pic>
        <p:nvPicPr>
          <p:cNvPr id="1322" name="Shape 1322"/>
          <p:cNvPicPr preferRelativeResize="0"/>
          <p:nvPr/>
        </p:nvPicPr>
        <p:blipFill rotWithShape="1">
          <a:blip r:embed="rId3">
            <a:alphaModFix/>
          </a:blip>
          <a:srcRect/>
          <a:stretch/>
        </p:blipFill>
        <p:spPr>
          <a:xfrm>
            <a:off x="2570033" y="1848808"/>
            <a:ext cx="7051928" cy="4545806"/>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Shape 1327"/>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REFINERY UTILIZATION</a:t>
            </a:r>
          </a:p>
        </p:txBody>
      </p:sp>
      <p:pic>
        <p:nvPicPr>
          <p:cNvPr id="1328" name="Shape 1328"/>
          <p:cNvPicPr preferRelativeResize="0">
            <a:picLocks noGrp="1"/>
          </p:cNvPicPr>
          <p:nvPr>
            <p:ph type="body" idx="1"/>
          </p:nvPr>
        </p:nvPicPr>
        <p:blipFill rotWithShape="1">
          <a:blip r:embed="rId3">
            <a:alphaModFix/>
          </a:blip>
          <a:srcRect/>
          <a:stretch/>
        </p:blipFill>
        <p:spPr>
          <a:xfrm>
            <a:off x="2264758" y="2101210"/>
            <a:ext cx="7662481" cy="4336732"/>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Shape 1333"/>
          <p:cNvSpPr txBox="1">
            <a:spLocks noGrp="1"/>
          </p:cNvSpPr>
          <p:nvPr>
            <p:ph type="title"/>
          </p:nvPr>
        </p:nvSpPr>
        <p:spPr>
          <a:xfrm>
            <a:off x="581193" y="729658"/>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ESSO BRAND</a:t>
            </a:r>
          </a:p>
        </p:txBody>
      </p:sp>
      <p:sp>
        <p:nvSpPr>
          <p:cNvPr id="1334" name="Shape 1334"/>
          <p:cNvSpPr txBox="1">
            <a:spLocks noGrp="1"/>
          </p:cNvSpPr>
          <p:nvPr>
            <p:ph type="body" idx="1"/>
          </p:nvPr>
        </p:nvSpPr>
        <p:spPr>
          <a:xfrm>
            <a:off x="581193" y="2228001"/>
            <a:ext cx="5422389" cy="3633047"/>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In 1991, Standard Oil was divided in 34 companies within the US</a:t>
            </a:r>
          </a:p>
          <a:p>
            <a:pPr marL="630000" marR="0" lvl="1" indent="-312500" algn="l" rtl="0">
              <a:lnSpc>
                <a:spcPct val="100000"/>
              </a:lnSpc>
              <a:spcBef>
                <a:spcPts val="920"/>
              </a:spcBef>
              <a:spcAft>
                <a:spcPts val="0"/>
              </a:spcAft>
              <a:buClr>
                <a:schemeClr val="accent2"/>
              </a:buClr>
              <a:buSzPct val="92000"/>
              <a:buFont typeface="Noto Sans Symbols"/>
              <a:buChar char="◼"/>
            </a:pPr>
            <a:r>
              <a:rPr lang="en-US" sz="1600" b="0" i="0" u="none" strike="noStrike" cap="none">
                <a:solidFill>
                  <a:schemeClr val="dk2"/>
                </a:solidFill>
                <a:latin typeface="Cabin"/>
                <a:ea typeface="Cabin"/>
                <a:cs typeface="Cabin"/>
                <a:sym typeface="Cabin"/>
              </a:rPr>
              <a:t>1937, Federal court injunction forced different brand names to be used (Enco &amp; Humble)</a:t>
            </a:r>
          </a:p>
          <a:p>
            <a:pPr marL="630000" marR="0" lvl="1" indent="-312500" algn="l" rtl="0">
              <a:lnSpc>
                <a:spcPct val="100000"/>
              </a:lnSpc>
              <a:spcBef>
                <a:spcPts val="920"/>
              </a:spcBef>
              <a:spcAft>
                <a:spcPts val="0"/>
              </a:spcAft>
              <a:buClr>
                <a:schemeClr val="accent2"/>
              </a:buClr>
              <a:buSzPct val="92000"/>
              <a:buFont typeface="Noto Sans Symbols"/>
              <a:buChar char="◼"/>
            </a:pPr>
            <a:r>
              <a:rPr lang="en-US" sz="1600" b="0" i="0" u="none" strike="noStrike" cap="none">
                <a:solidFill>
                  <a:schemeClr val="dk2"/>
                </a:solidFill>
                <a:latin typeface="Cabin"/>
                <a:ea typeface="Cabin"/>
                <a:cs typeface="Cabin"/>
                <a:sym typeface="Cabin"/>
              </a:rPr>
              <a:t>2016, successfully lifted 1930’s injunction</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1700+ Esso-branded retail sites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In 2016, IMO completed sale of remaining-owned Esso-Branded retail sites (conversion to branded wholesaler)</a:t>
            </a: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sp>
        <p:nvSpPr>
          <p:cNvPr id="1335" name="Shape 1335"/>
          <p:cNvSpPr txBox="1">
            <a:spLocks noGrp="1"/>
          </p:cNvSpPr>
          <p:nvPr>
            <p:ph type="body" idx="2"/>
          </p:nvPr>
        </p:nvSpPr>
        <p:spPr>
          <a:xfrm>
            <a:off x="6188417" y="2228001"/>
            <a:ext cx="5422392" cy="3633047"/>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pic>
        <p:nvPicPr>
          <p:cNvPr id="1336" name="Shape 1336"/>
          <p:cNvPicPr preferRelativeResize="0"/>
          <p:nvPr/>
        </p:nvPicPr>
        <p:blipFill rotWithShape="1">
          <a:blip r:embed="rId3">
            <a:alphaModFix/>
          </a:blip>
          <a:srcRect/>
          <a:stretch/>
        </p:blipFill>
        <p:spPr>
          <a:xfrm>
            <a:off x="6188417" y="2228001"/>
            <a:ext cx="4724400" cy="3124199"/>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Shape 1341"/>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ESSO BRAND</a:t>
            </a:r>
          </a:p>
        </p:txBody>
      </p:sp>
      <p:pic>
        <p:nvPicPr>
          <p:cNvPr id="1342" name="Shape 1342"/>
          <p:cNvPicPr preferRelativeResize="0">
            <a:picLocks noGrp="1"/>
          </p:cNvPicPr>
          <p:nvPr>
            <p:ph type="body" idx="1"/>
          </p:nvPr>
        </p:nvPicPr>
        <p:blipFill rotWithShape="1">
          <a:blip r:embed="rId3">
            <a:alphaModFix/>
          </a:blip>
          <a:srcRect/>
          <a:stretch/>
        </p:blipFill>
        <p:spPr>
          <a:xfrm>
            <a:off x="2025918" y="2039822"/>
            <a:ext cx="8140160" cy="4584287"/>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4000" b="0" i="0" u="none" strike="noStrike" cap="none">
                <a:solidFill>
                  <a:schemeClr val="lt1"/>
                </a:solidFill>
                <a:latin typeface="Cabin"/>
                <a:ea typeface="Cabin"/>
                <a:cs typeface="Cabin"/>
                <a:sym typeface="Cabin"/>
              </a:rPr>
              <a:t>CHEMICAL</a:t>
            </a:r>
            <a:r>
              <a:rPr lang="en-US" sz="2800" b="0" i="0" u="none" strike="noStrike" cap="none">
                <a:solidFill>
                  <a:schemeClr val="lt1"/>
                </a:solidFill>
                <a:latin typeface="Cabin"/>
                <a:ea typeface="Cabin"/>
                <a:cs typeface="Cabin"/>
                <a:sym typeface="Cabin"/>
              </a:rPr>
              <a:t>	</a:t>
            </a:r>
          </a:p>
        </p:txBody>
      </p:sp>
      <p:sp>
        <p:nvSpPr>
          <p:cNvPr id="1348" name="Shape 1348"/>
          <p:cNvSpPr txBox="1">
            <a:spLocks noGrp="1"/>
          </p:cNvSpPr>
          <p:nvPr>
            <p:ph type="body" idx="1"/>
          </p:nvPr>
        </p:nvSpPr>
        <p:spPr>
          <a:xfrm>
            <a:off x="581191" y="2180496"/>
            <a:ext cx="11029613" cy="3678303"/>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In North America, unconventional natural gas continued to provide favorable margin environment for integrated chemical producers</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Strategy for chemical business: Reduce costs and maximize value by continuing the integration of its chemical plant in Sarnia with the refinery</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Additional benefits from integration within ExxonMobil’s North American chemical businesses, allowing Imperial to maintain leadership position in its key market segments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Shape 1353"/>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CHEMICAL PLANT: SARNIA</a:t>
            </a:r>
          </a:p>
        </p:txBody>
      </p:sp>
      <p:sp>
        <p:nvSpPr>
          <p:cNvPr id="1354" name="Shape 1354"/>
          <p:cNvSpPr txBox="1">
            <a:spLocks noGrp="1"/>
          </p:cNvSpPr>
          <p:nvPr>
            <p:ph type="body" idx="1"/>
          </p:nvPr>
        </p:nvSpPr>
        <p:spPr>
          <a:xfrm>
            <a:off x="581191" y="2180496"/>
            <a:ext cx="11029613" cy="3678303"/>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91999"/>
              <a:buFont typeface="Noto Sans Symbols"/>
              <a:buChar char="◼"/>
            </a:pPr>
            <a:r>
              <a:rPr lang="en-US" sz="1800" b="1" i="0" u="none" strike="noStrike" cap="none">
                <a:solidFill>
                  <a:schemeClr val="dk2"/>
                </a:solidFill>
                <a:latin typeface="Cabin"/>
                <a:ea typeface="Cabin"/>
                <a:cs typeface="Cabin"/>
                <a:sym typeface="Cabin"/>
              </a:rPr>
              <a:t>Chemical plant</a:t>
            </a:r>
            <a:r>
              <a:rPr lang="en-US" sz="1800" b="0" i="0" u="none" strike="noStrike" cap="none">
                <a:solidFill>
                  <a:schemeClr val="dk2"/>
                </a:solidFill>
                <a:latin typeface="Cabin"/>
                <a:ea typeface="Cabin"/>
                <a:cs typeface="Cabin"/>
                <a:sym typeface="Cabin"/>
              </a:rPr>
              <a:t>: The Sarnia chemical plant has access to feedstocks ranging from light gases to heavy liquids, including ethane from abundant supplies of North American shale energy </a:t>
            </a:r>
          </a:p>
          <a:p>
            <a:pPr marL="306000" marR="0" lvl="0" indent="-306000" algn="l" rtl="0">
              <a:lnSpc>
                <a:spcPct val="100000"/>
              </a:lnSpc>
              <a:spcBef>
                <a:spcPts val="960"/>
              </a:spcBef>
              <a:spcAft>
                <a:spcPts val="0"/>
              </a:spcAft>
              <a:buClr>
                <a:schemeClr val="accent2"/>
              </a:buClr>
              <a:buSzPct val="91999"/>
              <a:buFont typeface="Noto Sans Symbols"/>
              <a:buChar char="◼"/>
            </a:pPr>
            <a:r>
              <a:rPr lang="en-US" sz="1800" b="0" i="0" u="none" strike="noStrike" cap="none">
                <a:solidFill>
                  <a:schemeClr val="dk2"/>
                </a:solidFill>
                <a:latin typeface="Cabin"/>
                <a:ea typeface="Cabin"/>
                <a:cs typeface="Cabin"/>
                <a:sym typeface="Cabin"/>
              </a:rPr>
              <a:t>Production of a wide range of products used in the manufacture of many things that we use every day, for example: polyethylene, solvents, higher olefins (often used in lubricants) and aromatics (e.g., benzene used in making dyes or synthetic detergents, and polyurethanes and xylenes used to make plastics and synthetic fibers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Shape 135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3600" b="0" i="0" u="none" strike="noStrike" cap="none">
                <a:solidFill>
                  <a:schemeClr val="lt1"/>
                </a:solidFill>
                <a:latin typeface="Cabin"/>
                <a:ea typeface="Cabin"/>
                <a:cs typeface="Cabin"/>
                <a:sym typeface="Cabin"/>
              </a:rPr>
              <a:t>SAFETY </a:t>
            </a:r>
          </a:p>
        </p:txBody>
      </p:sp>
      <p:pic>
        <p:nvPicPr>
          <p:cNvPr id="1360" name="Shape 1360"/>
          <p:cNvPicPr preferRelativeResize="0">
            <a:picLocks noGrp="1"/>
          </p:cNvPicPr>
          <p:nvPr>
            <p:ph type="body" idx="1"/>
          </p:nvPr>
        </p:nvPicPr>
        <p:blipFill rotWithShape="1">
          <a:blip r:embed="rId3">
            <a:alphaModFix/>
          </a:blip>
          <a:srcRect/>
          <a:stretch/>
        </p:blipFill>
        <p:spPr>
          <a:xfrm>
            <a:off x="3202638" y="2181218"/>
            <a:ext cx="5786721" cy="44665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p:nvPr/>
        </p:nvSpPr>
        <p:spPr>
          <a:xfrm>
            <a:off x="0" y="0"/>
            <a:ext cx="4636008" cy="6857997"/>
          </a:xfrm>
          <a:prstGeom prst="rect">
            <a:avLst/>
          </a:prstGeom>
          <a:solidFill>
            <a:srgbClr val="26262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Calibri"/>
              <a:ea typeface="Calibri"/>
              <a:cs typeface="Calibri"/>
              <a:sym typeface="Calibri"/>
            </a:endParaRPr>
          </a:p>
        </p:txBody>
      </p:sp>
      <p:pic>
        <p:nvPicPr>
          <p:cNvPr id="341" name="Shape 341"/>
          <p:cNvPicPr preferRelativeResize="0"/>
          <p:nvPr/>
        </p:nvPicPr>
        <p:blipFill rotWithShape="1">
          <a:blip r:embed="rId3">
            <a:alphaModFix/>
          </a:blip>
          <a:srcRect r="2" b="7906"/>
          <a:stretch/>
        </p:blipFill>
        <p:spPr>
          <a:xfrm>
            <a:off x="5276087" y="640081"/>
            <a:ext cx="6276248" cy="5577837"/>
          </a:xfrm>
          <a:prstGeom prst="rect">
            <a:avLst/>
          </a:prstGeom>
          <a:noFill/>
          <a:ln>
            <a:noFill/>
          </a:ln>
        </p:spPr>
      </p:pic>
      <p:sp>
        <p:nvSpPr>
          <p:cNvPr id="342" name="Shape 342"/>
          <p:cNvSpPr txBox="1">
            <a:spLocks noGrp="1"/>
          </p:cNvSpPr>
          <p:nvPr>
            <p:ph type="title"/>
          </p:nvPr>
        </p:nvSpPr>
        <p:spPr>
          <a:xfrm>
            <a:off x="648929" y="629266"/>
            <a:ext cx="3667037" cy="1676603"/>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US" sz="3600" b="1" i="0" u="none" strike="noStrike" cap="none">
                <a:solidFill>
                  <a:schemeClr val="lt1"/>
                </a:solidFill>
                <a:latin typeface="Cabin"/>
                <a:ea typeface="Cabin"/>
                <a:cs typeface="Cabin"/>
                <a:sym typeface="Cabin"/>
              </a:rPr>
              <a:t>Oil and Gas Transportation</a:t>
            </a:r>
          </a:p>
        </p:txBody>
      </p:sp>
      <p:sp>
        <p:nvSpPr>
          <p:cNvPr id="343" name="Shape 343"/>
          <p:cNvSpPr txBox="1">
            <a:spLocks noGrp="1"/>
          </p:cNvSpPr>
          <p:nvPr>
            <p:ph type="body" idx="1"/>
          </p:nvPr>
        </p:nvSpPr>
        <p:spPr>
          <a:xfrm>
            <a:off x="648931" y="2438400"/>
            <a:ext cx="3667036" cy="377952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1800" b="0" i="0" u="none" strike="noStrike" cap="none">
                <a:solidFill>
                  <a:schemeClr val="lt1"/>
                </a:solidFill>
                <a:latin typeface="Cabin"/>
                <a:ea typeface="Cabin"/>
                <a:cs typeface="Cabin"/>
                <a:sym typeface="Cabin"/>
              </a:rPr>
              <a:t>Transportation of oil through pipelines, rail, shipping, and trucking.</a:t>
            </a:r>
          </a:p>
          <a:p>
            <a:pPr marL="228600" marR="0" lvl="0" indent="-228600" algn="l" rtl="0">
              <a:lnSpc>
                <a:spcPct val="90000"/>
              </a:lnSpc>
              <a:spcBef>
                <a:spcPts val="1000"/>
              </a:spcBef>
              <a:spcAft>
                <a:spcPts val="0"/>
              </a:spcAft>
              <a:buClr>
                <a:schemeClr val="lt1"/>
              </a:buClr>
              <a:buSzPct val="100000"/>
              <a:buFont typeface="Arial"/>
              <a:buChar char="•"/>
            </a:pPr>
            <a:r>
              <a:rPr lang="en-US" sz="1800" b="0" i="0" u="none" strike="noStrike" cap="none">
                <a:solidFill>
                  <a:schemeClr val="lt1"/>
                </a:solidFill>
                <a:latin typeface="Cabin"/>
                <a:ea typeface="Cabin"/>
                <a:cs typeface="Cabin"/>
                <a:sym typeface="Cabin"/>
              </a:rPr>
              <a:t>Different types of pipelines for different purposes:</a:t>
            </a:r>
          </a:p>
          <a:p>
            <a:pPr marL="685800" marR="0" lvl="1" indent="-228600" algn="l" rtl="0">
              <a:lnSpc>
                <a:spcPct val="90000"/>
              </a:lnSpc>
              <a:spcBef>
                <a:spcPts val="500"/>
              </a:spcBef>
              <a:spcAft>
                <a:spcPts val="0"/>
              </a:spcAft>
              <a:buClr>
                <a:schemeClr val="lt1"/>
              </a:buClr>
              <a:buSzPct val="100000"/>
              <a:buFont typeface="Arial"/>
              <a:buChar char="•"/>
            </a:pPr>
            <a:r>
              <a:rPr lang="en-US" sz="1800" b="0" i="0" u="none" strike="noStrike" cap="none">
                <a:solidFill>
                  <a:schemeClr val="lt1"/>
                </a:solidFill>
                <a:latin typeface="Cabin"/>
                <a:ea typeface="Cabin"/>
                <a:cs typeface="Cabin"/>
                <a:sym typeface="Cabin"/>
              </a:rPr>
              <a:t>Gathering system field lines </a:t>
            </a:r>
          </a:p>
          <a:p>
            <a:pPr marL="685800" marR="0" lvl="1" indent="-228600" algn="l" rtl="0">
              <a:lnSpc>
                <a:spcPct val="90000"/>
              </a:lnSpc>
              <a:spcBef>
                <a:spcPts val="500"/>
              </a:spcBef>
              <a:spcAft>
                <a:spcPts val="0"/>
              </a:spcAft>
              <a:buClr>
                <a:schemeClr val="lt1"/>
              </a:buClr>
              <a:buSzPct val="100000"/>
              <a:buFont typeface="Arial"/>
              <a:buChar char="•"/>
            </a:pPr>
            <a:r>
              <a:rPr lang="en-US" sz="1800" b="0" i="0" u="none" strike="noStrike" cap="none">
                <a:solidFill>
                  <a:schemeClr val="lt1"/>
                </a:solidFill>
                <a:latin typeface="Cabin"/>
                <a:ea typeface="Cabin"/>
                <a:cs typeface="Cabin"/>
                <a:sym typeface="Cabin"/>
              </a:rPr>
              <a:t>Transmission truck lines</a:t>
            </a:r>
          </a:p>
          <a:p>
            <a:pPr marL="685800" marR="0" lvl="1" indent="-228600" algn="l" rtl="0">
              <a:lnSpc>
                <a:spcPct val="90000"/>
              </a:lnSpc>
              <a:spcBef>
                <a:spcPts val="500"/>
              </a:spcBef>
              <a:spcAft>
                <a:spcPts val="0"/>
              </a:spcAft>
              <a:buClr>
                <a:schemeClr val="lt1"/>
              </a:buClr>
              <a:buSzPct val="100000"/>
              <a:buFont typeface="Arial"/>
              <a:buChar char="•"/>
            </a:pPr>
            <a:r>
              <a:rPr lang="en-US" sz="1800" b="0" i="0" u="none" strike="noStrike" cap="none">
                <a:solidFill>
                  <a:schemeClr val="lt1"/>
                </a:solidFill>
                <a:latin typeface="Cabin"/>
                <a:ea typeface="Cabin"/>
                <a:cs typeface="Cabin"/>
                <a:sym typeface="Cabin"/>
              </a:rPr>
              <a:t>Distribution lines</a:t>
            </a:r>
          </a:p>
          <a:p>
            <a:pPr marL="228600" marR="0" lvl="0" indent="-228600" algn="l" rtl="0">
              <a:lnSpc>
                <a:spcPct val="90000"/>
              </a:lnSpc>
              <a:spcBef>
                <a:spcPts val="1000"/>
              </a:spcBef>
              <a:spcAft>
                <a:spcPts val="0"/>
              </a:spcAft>
              <a:buClr>
                <a:schemeClr val="dk1"/>
              </a:buClr>
              <a:buSzPct val="250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Shape 1366"/>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4000" b="0" i="0" u="none" strike="noStrike" cap="none">
                <a:solidFill>
                  <a:schemeClr val="lt1"/>
                </a:solidFill>
                <a:latin typeface="Cabin"/>
                <a:ea typeface="Cabin"/>
                <a:cs typeface="Cabin"/>
                <a:sym typeface="Cabin"/>
              </a:rPr>
              <a:t>MARKET RISKS</a:t>
            </a:r>
          </a:p>
        </p:txBody>
      </p:sp>
      <p:sp>
        <p:nvSpPr>
          <p:cNvPr id="1367" name="Shape 1367"/>
          <p:cNvSpPr txBox="1">
            <a:spLocks noGrp="1"/>
          </p:cNvSpPr>
          <p:nvPr>
            <p:ph type="body" idx="1"/>
          </p:nvPr>
        </p:nvSpPr>
        <p:spPr>
          <a:xfrm>
            <a:off x="581191" y="2180496"/>
            <a:ext cx="11029613" cy="3678303"/>
          </a:xfrm>
          <a:prstGeom prst="rect">
            <a:avLst/>
          </a:prstGeom>
          <a:noFill/>
          <a:ln>
            <a:noFill/>
          </a:ln>
        </p:spPr>
        <p:txBody>
          <a:bodyPr lIns="91425" tIns="45700" rIns="91425" bIns="45700" anchor="ctr" anchorCtr="0">
            <a:noAutofit/>
          </a:bodyPr>
          <a:lstStyle/>
          <a:p>
            <a:pPr marL="306000" marR="0" lvl="0" indent="-306000" algn="l" rtl="0">
              <a:lnSpc>
                <a:spcPct val="100000"/>
              </a:lnSpc>
              <a:spcBef>
                <a:spcPts val="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grpSp>
        <p:nvGrpSpPr>
          <p:cNvPr id="1368" name="Shape 1368"/>
          <p:cNvGrpSpPr/>
          <p:nvPr/>
        </p:nvGrpSpPr>
        <p:grpSpPr>
          <a:xfrm>
            <a:off x="1561625" y="3449097"/>
            <a:ext cx="8885760" cy="1636892"/>
            <a:chOff x="-155663" y="772806"/>
            <a:chExt cx="8885760" cy="1636892"/>
          </a:xfrm>
        </p:grpSpPr>
        <p:sp>
          <p:nvSpPr>
            <p:cNvPr id="1369" name="Shape 1369"/>
            <p:cNvSpPr/>
            <p:nvPr/>
          </p:nvSpPr>
          <p:spPr>
            <a:xfrm>
              <a:off x="0" y="772806"/>
              <a:ext cx="2728155" cy="1636892"/>
            </a:xfrm>
            <a:prstGeom prst="rect">
              <a:avLst/>
            </a:prstGeom>
            <a:solidFill>
              <a:srgbClr val="73B5E4"/>
            </a:solidFill>
            <a:ln w="22225" cap="rnd"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70" name="Shape 1370"/>
            <p:cNvSpPr txBox="1"/>
            <p:nvPr/>
          </p:nvSpPr>
          <p:spPr>
            <a:xfrm>
              <a:off x="-155663" y="772808"/>
              <a:ext cx="2883900" cy="1636799"/>
            </a:xfrm>
            <a:prstGeom prst="rect">
              <a:avLst/>
            </a:prstGeom>
            <a:noFill/>
            <a:ln>
              <a:noFill/>
            </a:ln>
          </p:spPr>
          <p:txBody>
            <a:bodyPr lIns="148575" tIns="148575" rIns="148575" bIns="148575"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3900" b="0" i="0" u="none" strike="noStrike" cap="none">
                  <a:solidFill>
                    <a:schemeClr val="lt1"/>
                  </a:solidFill>
                  <a:latin typeface="Cabin"/>
                  <a:ea typeface="Cabin"/>
                  <a:cs typeface="Cabin"/>
                  <a:sym typeface="Cabin"/>
                </a:rPr>
                <a:t>Commodity Price</a:t>
              </a:r>
            </a:p>
          </p:txBody>
        </p:sp>
        <p:sp>
          <p:nvSpPr>
            <p:cNvPr id="1371" name="Shape 1371"/>
            <p:cNvSpPr/>
            <p:nvPr/>
          </p:nvSpPr>
          <p:spPr>
            <a:xfrm>
              <a:off x="3000971" y="772806"/>
              <a:ext cx="2728155" cy="1636892"/>
            </a:xfrm>
            <a:prstGeom prst="rect">
              <a:avLst/>
            </a:prstGeom>
            <a:solidFill>
              <a:srgbClr val="FFD961"/>
            </a:solidFill>
            <a:ln w="22225" cap="rnd"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72" name="Shape 1372"/>
            <p:cNvSpPr txBox="1"/>
            <p:nvPr/>
          </p:nvSpPr>
          <p:spPr>
            <a:xfrm>
              <a:off x="3000971" y="772806"/>
              <a:ext cx="2728155" cy="1636892"/>
            </a:xfrm>
            <a:prstGeom prst="rect">
              <a:avLst/>
            </a:prstGeom>
            <a:noFill/>
            <a:ln>
              <a:noFill/>
            </a:ln>
          </p:spPr>
          <p:txBody>
            <a:bodyPr lIns="148575" tIns="148575" rIns="148575" bIns="148575"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3900" b="0" i="0" u="none" strike="noStrike" cap="none">
                  <a:solidFill>
                    <a:schemeClr val="lt1"/>
                  </a:solidFill>
                  <a:latin typeface="Cabin"/>
                  <a:ea typeface="Cabin"/>
                  <a:cs typeface="Cabin"/>
                  <a:sym typeface="Cabin"/>
                </a:rPr>
                <a:t>Exchange Rate</a:t>
              </a:r>
            </a:p>
          </p:txBody>
        </p:sp>
        <p:sp>
          <p:nvSpPr>
            <p:cNvPr id="1373" name="Shape 1373"/>
            <p:cNvSpPr/>
            <p:nvPr/>
          </p:nvSpPr>
          <p:spPr>
            <a:xfrm>
              <a:off x="6001942" y="772806"/>
              <a:ext cx="2728155" cy="1636892"/>
            </a:xfrm>
            <a:prstGeom prst="rect">
              <a:avLst/>
            </a:prstGeom>
            <a:solidFill>
              <a:srgbClr val="80799A"/>
            </a:solidFill>
            <a:ln w="22225" cap="rnd"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74" name="Shape 1374"/>
            <p:cNvSpPr txBox="1"/>
            <p:nvPr/>
          </p:nvSpPr>
          <p:spPr>
            <a:xfrm>
              <a:off x="6001942" y="772806"/>
              <a:ext cx="2728155" cy="1636892"/>
            </a:xfrm>
            <a:prstGeom prst="rect">
              <a:avLst/>
            </a:prstGeom>
            <a:noFill/>
            <a:ln>
              <a:noFill/>
            </a:ln>
          </p:spPr>
          <p:txBody>
            <a:bodyPr lIns="148575" tIns="148575" rIns="148575" bIns="148575"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3900" b="0" i="0" u="none" strike="noStrike" cap="none">
                  <a:solidFill>
                    <a:schemeClr val="lt1"/>
                  </a:solidFill>
                  <a:latin typeface="Cabin"/>
                  <a:ea typeface="Cabin"/>
                  <a:cs typeface="Cabin"/>
                  <a:sym typeface="Cabin"/>
                </a:rPr>
                <a:t>Interest Rate</a:t>
              </a:r>
            </a:p>
          </p:txBody>
        </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title"/>
          </p:nvPr>
        </p:nvSpPr>
        <p:spPr>
          <a:xfrm>
            <a:off x="581193" y="693799"/>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CHAIRMAN, PRESIDENT AND CHIEF EXECUTIVE OFFICER</a:t>
            </a:r>
          </a:p>
        </p:txBody>
      </p:sp>
      <p:sp>
        <p:nvSpPr>
          <p:cNvPr id="1380" name="Shape 1380"/>
          <p:cNvSpPr txBox="1">
            <a:spLocks noGrp="1"/>
          </p:cNvSpPr>
          <p:nvPr>
            <p:ph type="body" idx="2"/>
          </p:nvPr>
        </p:nvSpPr>
        <p:spPr>
          <a:xfrm>
            <a:off x="6188417" y="2228001"/>
            <a:ext cx="5422392" cy="3633047"/>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accent2"/>
              </a:buClr>
              <a:buSzPct val="25000"/>
              <a:buFont typeface="Noto Sans Symbols"/>
              <a:buNone/>
            </a:pPr>
            <a:r>
              <a:rPr lang="en-US" sz="2380" b="0" i="0" u="none" strike="noStrike" cap="none">
                <a:solidFill>
                  <a:srgbClr val="E97F87"/>
                </a:solidFill>
                <a:latin typeface="Cabin"/>
                <a:ea typeface="Cabin"/>
                <a:cs typeface="Cabin"/>
                <a:sym typeface="Cabin"/>
              </a:rPr>
              <a:t>RICK KRUGER</a:t>
            </a:r>
          </a:p>
          <a:p>
            <a:pPr marL="306000" marR="0" lvl="0" indent="-306000" algn="l" rtl="0">
              <a:lnSpc>
                <a:spcPct val="80000"/>
              </a:lnSpc>
              <a:spcBef>
                <a:spcPts val="855"/>
              </a:spcBef>
              <a:spcAft>
                <a:spcPts val="0"/>
              </a:spcAft>
              <a:buClr>
                <a:schemeClr val="accent2"/>
              </a:buClr>
              <a:buSzPct val="88494"/>
              <a:buFont typeface="Noto Sans Symbols"/>
              <a:buChar char="◼"/>
            </a:pPr>
            <a:r>
              <a:rPr lang="en-US" sz="1275" b="0" i="0" u="none" strike="noStrike" cap="none">
                <a:solidFill>
                  <a:srgbClr val="E97F87"/>
                </a:solidFill>
                <a:latin typeface="Cabin"/>
                <a:ea typeface="Cabin"/>
                <a:cs typeface="Cabin"/>
                <a:sym typeface="Cabin"/>
              </a:rPr>
              <a:t>1981</a:t>
            </a:r>
            <a:r>
              <a:rPr lang="en-US" sz="1275" b="0" i="0" u="none" strike="noStrike" cap="none">
                <a:solidFill>
                  <a:schemeClr val="dk2"/>
                </a:solidFill>
                <a:latin typeface="Cabin"/>
                <a:ea typeface="Cabin"/>
                <a:cs typeface="Cabin"/>
                <a:sym typeface="Cabin"/>
              </a:rPr>
              <a:t>: held various technical, supervisory, and management positions with Exxon in Houston, Texas</a:t>
            </a:r>
          </a:p>
          <a:p>
            <a:pPr marL="306000" marR="0" lvl="0" indent="-306000" algn="l" rtl="0">
              <a:lnSpc>
                <a:spcPct val="80000"/>
              </a:lnSpc>
              <a:spcBef>
                <a:spcPts val="855"/>
              </a:spcBef>
              <a:spcAft>
                <a:spcPts val="0"/>
              </a:spcAft>
              <a:buClr>
                <a:schemeClr val="accent2"/>
              </a:buClr>
              <a:buSzPct val="88494"/>
              <a:buFont typeface="Noto Sans Symbols"/>
              <a:buChar char="◼"/>
            </a:pPr>
            <a:r>
              <a:rPr lang="en-US" sz="1275" b="0" i="0" u="none" strike="noStrike" cap="none">
                <a:solidFill>
                  <a:srgbClr val="E97F87"/>
                </a:solidFill>
                <a:latin typeface="Cabin"/>
                <a:ea typeface="Cabin"/>
                <a:cs typeface="Cabin"/>
                <a:sym typeface="Cabin"/>
              </a:rPr>
              <a:t>1996</a:t>
            </a:r>
            <a:r>
              <a:rPr lang="en-US" sz="1275" b="0" i="0" u="none" strike="noStrike" cap="none">
                <a:solidFill>
                  <a:schemeClr val="dk2"/>
                </a:solidFill>
                <a:latin typeface="Cabin"/>
                <a:ea typeface="Cabin"/>
                <a:cs typeface="Cabin"/>
                <a:sym typeface="Cabin"/>
              </a:rPr>
              <a:t>: technical manager for Exxon's engineering activities in the former Soviet Union </a:t>
            </a:r>
          </a:p>
          <a:p>
            <a:pPr marL="306000" marR="0" lvl="0" indent="-306000" algn="l" rtl="0">
              <a:lnSpc>
                <a:spcPct val="80000"/>
              </a:lnSpc>
              <a:spcBef>
                <a:spcPts val="855"/>
              </a:spcBef>
              <a:spcAft>
                <a:spcPts val="0"/>
              </a:spcAft>
              <a:buClr>
                <a:schemeClr val="accent2"/>
              </a:buClr>
              <a:buSzPct val="88494"/>
              <a:buFont typeface="Noto Sans Symbols"/>
              <a:buChar char="◼"/>
            </a:pPr>
            <a:r>
              <a:rPr lang="en-US" sz="1275" b="0" i="0" u="none" strike="noStrike" cap="none">
                <a:solidFill>
                  <a:srgbClr val="E97F87"/>
                </a:solidFill>
                <a:latin typeface="Cabin"/>
                <a:ea typeface="Cabin"/>
                <a:cs typeface="Cabin"/>
                <a:sym typeface="Cabin"/>
              </a:rPr>
              <a:t>1999</a:t>
            </a:r>
            <a:r>
              <a:rPr lang="en-US" sz="1275" b="0" i="0" u="none" strike="noStrike" cap="none">
                <a:solidFill>
                  <a:schemeClr val="dk2"/>
                </a:solidFill>
                <a:latin typeface="Cabin"/>
                <a:ea typeface="Cabin"/>
                <a:cs typeface="Cabin"/>
                <a:sym typeface="Cabin"/>
              </a:rPr>
              <a:t>: VP, of Africa Deepwater, ExxonMobil Development Company</a:t>
            </a:r>
          </a:p>
          <a:p>
            <a:pPr marL="306000" marR="0" lvl="0" indent="-306000" algn="l" rtl="0">
              <a:lnSpc>
                <a:spcPct val="80000"/>
              </a:lnSpc>
              <a:spcBef>
                <a:spcPts val="855"/>
              </a:spcBef>
              <a:spcAft>
                <a:spcPts val="0"/>
              </a:spcAft>
              <a:buClr>
                <a:schemeClr val="accent2"/>
              </a:buClr>
              <a:buSzPct val="88494"/>
              <a:buFont typeface="Noto Sans Symbols"/>
              <a:buChar char="◼"/>
            </a:pPr>
            <a:r>
              <a:rPr lang="en-US" sz="1275" b="0" i="0" u="none" strike="noStrike" cap="none">
                <a:solidFill>
                  <a:srgbClr val="E97F87"/>
                </a:solidFill>
                <a:latin typeface="Cabin"/>
                <a:ea typeface="Cabin"/>
                <a:cs typeface="Cabin"/>
                <a:sym typeface="Cabin"/>
              </a:rPr>
              <a:t>2001</a:t>
            </a:r>
            <a:r>
              <a:rPr lang="en-US" sz="1275" b="0" i="0" u="none" strike="noStrike" cap="none">
                <a:solidFill>
                  <a:schemeClr val="dk2"/>
                </a:solidFill>
                <a:latin typeface="Cabin"/>
                <a:ea typeface="Cabin"/>
                <a:cs typeface="Cabin"/>
                <a:sym typeface="Cabin"/>
              </a:rPr>
              <a:t>: director and chairman of ExxonMobil's subsidiaries in Malaysia</a:t>
            </a:r>
          </a:p>
          <a:p>
            <a:pPr marL="306000" marR="0" lvl="0" indent="-306000" algn="l" rtl="0">
              <a:lnSpc>
                <a:spcPct val="80000"/>
              </a:lnSpc>
              <a:spcBef>
                <a:spcPts val="855"/>
              </a:spcBef>
              <a:spcAft>
                <a:spcPts val="0"/>
              </a:spcAft>
              <a:buClr>
                <a:schemeClr val="accent2"/>
              </a:buClr>
              <a:buSzPct val="88494"/>
              <a:buFont typeface="Noto Sans Symbols"/>
              <a:buChar char="◼"/>
            </a:pPr>
            <a:r>
              <a:rPr lang="en-US" sz="1275" b="0" i="0" u="none" strike="noStrike" cap="none">
                <a:solidFill>
                  <a:srgbClr val="E97F87"/>
                </a:solidFill>
                <a:latin typeface="Cabin"/>
                <a:ea typeface="Cabin"/>
                <a:cs typeface="Cabin"/>
                <a:sym typeface="Cabin"/>
              </a:rPr>
              <a:t>2003</a:t>
            </a:r>
            <a:r>
              <a:rPr lang="en-US" sz="1275" b="0" i="0" u="none" strike="noStrike" cap="none">
                <a:solidFill>
                  <a:schemeClr val="dk2"/>
                </a:solidFill>
                <a:latin typeface="Cabin"/>
                <a:ea typeface="Cabin"/>
                <a:cs typeface="Cabin"/>
                <a:sym typeface="Cabin"/>
              </a:rPr>
              <a:t>: VP, Asia Pacific/Middle East, for ExxonMobil Production Company</a:t>
            </a:r>
          </a:p>
          <a:p>
            <a:pPr marL="306000" marR="0" lvl="0" indent="-306000" algn="l" rtl="0">
              <a:lnSpc>
                <a:spcPct val="80000"/>
              </a:lnSpc>
              <a:spcBef>
                <a:spcPts val="855"/>
              </a:spcBef>
              <a:spcAft>
                <a:spcPts val="0"/>
              </a:spcAft>
              <a:buClr>
                <a:schemeClr val="accent2"/>
              </a:buClr>
              <a:buSzPct val="88494"/>
              <a:buFont typeface="Noto Sans Symbols"/>
              <a:buChar char="◼"/>
            </a:pPr>
            <a:r>
              <a:rPr lang="en-US" sz="1275" b="0" i="0" u="none" strike="noStrike" cap="none">
                <a:solidFill>
                  <a:srgbClr val="E97F87"/>
                </a:solidFill>
                <a:latin typeface="Cabin"/>
                <a:ea typeface="Cabin"/>
                <a:cs typeface="Cabin"/>
                <a:sym typeface="Cabin"/>
              </a:rPr>
              <a:t>2005</a:t>
            </a:r>
            <a:r>
              <a:rPr lang="en-US" sz="1275" b="0" i="0" u="none" strike="noStrike" cap="none">
                <a:solidFill>
                  <a:schemeClr val="dk2"/>
                </a:solidFill>
                <a:latin typeface="Cabin"/>
                <a:ea typeface="Cabin"/>
                <a:cs typeface="Cabin"/>
                <a:sym typeface="Cabin"/>
              </a:rPr>
              <a:t>: VP ExxonMobil Production Company</a:t>
            </a:r>
          </a:p>
          <a:p>
            <a:pPr marL="306000" marR="0" lvl="0" indent="-306000" algn="l" rtl="0">
              <a:lnSpc>
                <a:spcPct val="80000"/>
              </a:lnSpc>
              <a:spcBef>
                <a:spcPts val="855"/>
              </a:spcBef>
              <a:spcAft>
                <a:spcPts val="0"/>
              </a:spcAft>
              <a:buClr>
                <a:schemeClr val="accent2"/>
              </a:buClr>
              <a:buSzPct val="88494"/>
              <a:buFont typeface="Noto Sans Symbols"/>
              <a:buChar char="◼"/>
            </a:pPr>
            <a:r>
              <a:rPr lang="en-US" sz="1275" b="0" i="0" u="none" strike="noStrike" cap="none">
                <a:solidFill>
                  <a:srgbClr val="E97F87"/>
                </a:solidFill>
                <a:latin typeface="Cabin"/>
                <a:ea typeface="Cabin"/>
                <a:cs typeface="Cabin"/>
                <a:sym typeface="Cabin"/>
              </a:rPr>
              <a:t>2006</a:t>
            </a:r>
            <a:r>
              <a:rPr lang="en-US" sz="1275" b="0" i="0" u="none" strike="noStrike" cap="none">
                <a:solidFill>
                  <a:schemeClr val="dk2"/>
                </a:solidFill>
                <a:latin typeface="Cabin"/>
                <a:ea typeface="Cabin"/>
                <a:cs typeface="Cabin"/>
                <a:sym typeface="Cabin"/>
              </a:rPr>
              <a:t>: executive vice president ExxonMobil Production Company</a:t>
            </a:r>
          </a:p>
          <a:p>
            <a:pPr marL="306000" marR="0" lvl="0" indent="-306000" algn="l" rtl="0">
              <a:lnSpc>
                <a:spcPct val="80000"/>
              </a:lnSpc>
              <a:spcBef>
                <a:spcPts val="872"/>
              </a:spcBef>
              <a:spcAft>
                <a:spcPts val="0"/>
              </a:spcAft>
              <a:buClr>
                <a:schemeClr val="accent2"/>
              </a:buClr>
              <a:buSzPct val="100688"/>
              <a:buFont typeface="Noto Sans Symbols"/>
              <a:buChar char="◼"/>
            </a:pPr>
            <a:r>
              <a:rPr lang="en-US" sz="1275" b="0" i="0" u="none" strike="noStrike" cap="none">
                <a:solidFill>
                  <a:srgbClr val="E97F87"/>
                </a:solidFill>
                <a:latin typeface="Cabin"/>
                <a:ea typeface="Cabin"/>
                <a:cs typeface="Cabin"/>
                <a:sym typeface="Cabin"/>
              </a:rPr>
              <a:t>2008</a:t>
            </a:r>
            <a:r>
              <a:rPr lang="en-US" sz="1275" b="0" i="0" u="none" strike="noStrike" cap="none">
                <a:solidFill>
                  <a:schemeClr val="dk2"/>
                </a:solidFill>
                <a:latin typeface="Cabin"/>
                <a:ea typeface="Cabin"/>
                <a:cs typeface="Cabin"/>
                <a:sym typeface="Cabin"/>
              </a:rPr>
              <a:t>: President of ExxonMobil Production Company &amp; </a:t>
            </a:r>
            <a:r>
              <a:rPr lang="en-US" sz="1360" b="0" i="0" u="none" strike="noStrike" cap="none">
                <a:solidFill>
                  <a:schemeClr val="dk2"/>
                </a:solidFill>
                <a:latin typeface="Cabin"/>
                <a:ea typeface="Cabin"/>
                <a:cs typeface="Cabin"/>
                <a:sym typeface="Cabin"/>
              </a:rPr>
              <a:t>VP of Exxon Mobil Corporation</a:t>
            </a:r>
          </a:p>
          <a:p>
            <a:pPr marL="306000" marR="0" lvl="0" indent="-306000" algn="l" rtl="0">
              <a:lnSpc>
                <a:spcPct val="80000"/>
              </a:lnSpc>
              <a:spcBef>
                <a:spcPts val="872"/>
              </a:spcBef>
              <a:spcAft>
                <a:spcPts val="0"/>
              </a:spcAft>
              <a:buClr>
                <a:schemeClr val="accent2"/>
              </a:buClr>
              <a:buSzPct val="86817"/>
              <a:buFont typeface="Noto Sans Symbols"/>
              <a:buChar char="◼"/>
            </a:pPr>
            <a:r>
              <a:rPr lang="en-US" sz="1360" b="0" i="0" u="none" strike="noStrike" cap="none">
                <a:solidFill>
                  <a:srgbClr val="E97F87"/>
                </a:solidFill>
                <a:latin typeface="Cabin"/>
                <a:ea typeface="Cabin"/>
                <a:cs typeface="Cabin"/>
                <a:sym typeface="Cabin"/>
              </a:rPr>
              <a:t>2013</a:t>
            </a:r>
            <a:r>
              <a:rPr lang="en-US" sz="1360" b="0" i="0" u="none" strike="noStrike" cap="none">
                <a:solidFill>
                  <a:schemeClr val="dk2"/>
                </a:solidFill>
                <a:latin typeface="Cabin"/>
                <a:ea typeface="Cabin"/>
                <a:cs typeface="Cabin"/>
                <a:sym typeface="Cabin"/>
              </a:rPr>
              <a:t>:  Chairman, President, and CEO of Imperial Oil Ltd</a:t>
            </a:r>
          </a:p>
          <a:p>
            <a:pPr marL="306000" marR="0" lvl="0" indent="-306000" algn="l" rtl="0">
              <a:lnSpc>
                <a:spcPct val="80000"/>
              </a:lnSpc>
              <a:spcBef>
                <a:spcPts val="855"/>
              </a:spcBef>
              <a:spcAft>
                <a:spcPts val="0"/>
              </a:spcAft>
              <a:buClr>
                <a:schemeClr val="accent2"/>
              </a:buClr>
              <a:buSzPct val="25000"/>
              <a:buFont typeface="Noto Sans Symbols"/>
              <a:buNone/>
            </a:pPr>
            <a:endParaRPr sz="1275" b="0" i="0" u="none" strike="noStrike" cap="none">
              <a:solidFill>
                <a:schemeClr val="dk2"/>
              </a:solidFill>
              <a:latin typeface="Cabin"/>
              <a:ea typeface="Cabin"/>
              <a:cs typeface="Cabin"/>
              <a:sym typeface="Cabin"/>
            </a:endParaRPr>
          </a:p>
          <a:p>
            <a:pPr marL="306000" marR="0" lvl="0" indent="-306000" algn="l" rtl="0">
              <a:lnSpc>
                <a:spcPct val="80000"/>
              </a:lnSpc>
              <a:spcBef>
                <a:spcPts val="906"/>
              </a:spcBef>
              <a:spcAft>
                <a:spcPts val="0"/>
              </a:spcAft>
              <a:buClr>
                <a:schemeClr val="accent2"/>
              </a:buClr>
              <a:buSzPct val="25000"/>
              <a:buFont typeface="Noto Sans Symbols"/>
              <a:buNone/>
            </a:pPr>
            <a:endParaRPr sz="1530" b="0" i="0" u="none" strike="noStrike" cap="none">
              <a:solidFill>
                <a:schemeClr val="dk2"/>
              </a:solidFill>
              <a:latin typeface="Cabin"/>
              <a:ea typeface="Cabin"/>
              <a:cs typeface="Cabin"/>
              <a:sym typeface="Cabin"/>
            </a:endParaRPr>
          </a:p>
          <a:p>
            <a:pPr marL="306000" marR="0" lvl="0" indent="-306000" algn="l" rtl="0">
              <a:lnSpc>
                <a:spcPct val="80000"/>
              </a:lnSpc>
              <a:spcBef>
                <a:spcPts val="906"/>
              </a:spcBef>
              <a:spcAft>
                <a:spcPts val="0"/>
              </a:spcAft>
              <a:buClr>
                <a:schemeClr val="accent2"/>
              </a:buClr>
              <a:buSzPct val="25000"/>
              <a:buFont typeface="Noto Sans Symbols"/>
              <a:buNone/>
            </a:pPr>
            <a:endParaRPr sz="1530" b="0" i="0" u="none" strike="noStrike" cap="none">
              <a:solidFill>
                <a:schemeClr val="dk2"/>
              </a:solidFill>
              <a:latin typeface="Cabin"/>
              <a:ea typeface="Cabin"/>
              <a:cs typeface="Cabin"/>
              <a:sym typeface="Cabin"/>
            </a:endParaRPr>
          </a:p>
          <a:p>
            <a:pPr marL="306000" marR="0" lvl="0" indent="-306000" algn="l" rtl="0">
              <a:lnSpc>
                <a:spcPct val="80000"/>
              </a:lnSpc>
              <a:spcBef>
                <a:spcPts val="906"/>
              </a:spcBef>
              <a:spcAft>
                <a:spcPts val="0"/>
              </a:spcAft>
              <a:buClr>
                <a:schemeClr val="accent2"/>
              </a:buClr>
              <a:buSzPct val="25000"/>
              <a:buFont typeface="Noto Sans Symbols"/>
              <a:buNone/>
            </a:pPr>
            <a:endParaRPr sz="1530" b="0" i="0" u="none" strike="noStrike" cap="none">
              <a:solidFill>
                <a:schemeClr val="dk2"/>
              </a:solidFill>
              <a:latin typeface="Cabin"/>
              <a:ea typeface="Cabin"/>
              <a:cs typeface="Cabin"/>
              <a:sym typeface="Cabin"/>
            </a:endParaRPr>
          </a:p>
        </p:txBody>
      </p:sp>
      <p:pic>
        <p:nvPicPr>
          <p:cNvPr id="1381" name="Shape 1381"/>
          <p:cNvPicPr preferRelativeResize="0">
            <a:picLocks noGrp="1"/>
          </p:cNvPicPr>
          <p:nvPr>
            <p:ph type="body" idx="1"/>
          </p:nvPr>
        </p:nvPicPr>
        <p:blipFill rotWithShape="1">
          <a:blip r:embed="rId3">
            <a:alphaModFix/>
          </a:blip>
          <a:srcRect/>
          <a:stretch/>
        </p:blipFill>
        <p:spPr>
          <a:xfrm>
            <a:off x="1933381" y="2227263"/>
            <a:ext cx="2718186" cy="3633787"/>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Shape 1386"/>
          <p:cNvSpPr txBox="1">
            <a:spLocks noGrp="1"/>
          </p:cNvSpPr>
          <p:nvPr>
            <p:ph type="title"/>
          </p:nvPr>
        </p:nvSpPr>
        <p:spPr>
          <a:xfrm>
            <a:off x="581193" y="693799"/>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SENIOR VICE PRESIDENT, UPSTREAM</a:t>
            </a:r>
          </a:p>
        </p:txBody>
      </p:sp>
      <p:sp>
        <p:nvSpPr>
          <p:cNvPr id="1387" name="Shape 1387"/>
          <p:cNvSpPr txBox="1">
            <a:spLocks noGrp="1"/>
          </p:cNvSpPr>
          <p:nvPr>
            <p:ph type="body" idx="2"/>
          </p:nvPr>
        </p:nvSpPr>
        <p:spPr>
          <a:xfrm>
            <a:off x="6188417" y="2228001"/>
            <a:ext cx="5422392" cy="36330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Noto Sans Symbols"/>
              <a:buNone/>
            </a:pPr>
            <a:r>
              <a:rPr lang="en-US" sz="2800" b="0" i="0" u="none" strike="noStrike" cap="none">
                <a:solidFill>
                  <a:srgbClr val="E97F87"/>
                </a:solidFill>
                <a:latin typeface="Cabin"/>
                <a:ea typeface="Cabin"/>
                <a:cs typeface="Cabin"/>
                <a:sym typeface="Cabin"/>
              </a:rPr>
              <a:t>John Whelan</a:t>
            </a:r>
          </a:p>
          <a:p>
            <a:pPr marL="306000" marR="0" lvl="0" indent="-306000" algn="l" rtl="0">
              <a:lnSpc>
                <a:spcPct val="100000"/>
              </a:lnSpc>
              <a:spcBef>
                <a:spcPts val="900"/>
              </a:spcBef>
              <a:spcAft>
                <a:spcPts val="0"/>
              </a:spcAft>
              <a:buClr>
                <a:schemeClr val="accent2"/>
              </a:buClr>
              <a:buSzPct val="122484"/>
              <a:buFont typeface="Noto Sans Symbols"/>
              <a:buChar char="◼"/>
            </a:pPr>
            <a:r>
              <a:rPr lang="en-US" sz="1300" b="0" i="0" u="none" strike="noStrike" cap="none">
                <a:solidFill>
                  <a:srgbClr val="E97F87"/>
                </a:solidFill>
                <a:latin typeface="Cabin"/>
                <a:ea typeface="Cabin"/>
                <a:cs typeface="Cabin"/>
                <a:sym typeface="Cabin"/>
              </a:rPr>
              <a:t>1988</a:t>
            </a:r>
            <a:r>
              <a:rPr lang="en-US" sz="1300" b="0" i="0" u="none" strike="noStrike" cap="none">
                <a:solidFill>
                  <a:schemeClr val="dk2"/>
                </a:solidFill>
                <a:latin typeface="Cabin"/>
                <a:ea typeface="Cabin"/>
                <a:cs typeface="Cabin"/>
                <a:sym typeface="Cabin"/>
              </a:rPr>
              <a:t>:</a:t>
            </a:r>
            <a:r>
              <a:rPr lang="en-US" sz="1500" b="0" i="0" u="none" strike="noStrike" cap="none">
                <a:solidFill>
                  <a:schemeClr val="dk2"/>
                </a:solidFill>
                <a:latin typeface="Cabin"/>
                <a:ea typeface="Cabin"/>
                <a:cs typeface="Cabin"/>
                <a:sym typeface="Cabin"/>
              </a:rPr>
              <a:t> </a:t>
            </a:r>
            <a:r>
              <a:rPr lang="en-US" sz="1300" b="0" i="0" u="none" strike="noStrike" cap="none">
                <a:solidFill>
                  <a:schemeClr val="dk2"/>
                </a:solidFill>
                <a:latin typeface="Cabin"/>
                <a:ea typeface="Cabin"/>
                <a:cs typeface="Cabin"/>
                <a:sym typeface="Cabin"/>
              </a:rPr>
              <a:t>subsurface engineer in Drayton Valley, Alberta for Mobil Oil Canada</a:t>
            </a:r>
          </a:p>
          <a:p>
            <a:pPr marL="306000" marR="0" lvl="0" indent="-306000" algn="l" rtl="0">
              <a:lnSpc>
                <a:spcPct val="100000"/>
              </a:lnSpc>
              <a:spcBef>
                <a:spcPts val="900"/>
              </a:spcBef>
              <a:spcAft>
                <a:spcPts val="0"/>
              </a:spcAft>
              <a:buClr>
                <a:schemeClr val="accent2"/>
              </a:buClr>
              <a:buSzPct val="122484"/>
              <a:buFont typeface="Noto Sans Symbols"/>
              <a:buChar char="◼"/>
            </a:pPr>
            <a:r>
              <a:rPr lang="en-US" sz="1300" b="0" i="0" u="none" strike="noStrike" cap="none">
                <a:solidFill>
                  <a:srgbClr val="E97F87"/>
                </a:solidFill>
                <a:latin typeface="Cabin"/>
                <a:ea typeface="Cabin"/>
                <a:cs typeface="Cabin"/>
                <a:sym typeface="Cabin"/>
              </a:rPr>
              <a:t>1999</a:t>
            </a:r>
            <a:r>
              <a:rPr lang="en-US" sz="1500" b="0" i="0" u="none" strike="noStrike" cap="none">
                <a:solidFill>
                  <a:srgbClr val="E97F87"/>
                </a:solidFill>
                <a:latin typeface="Cabin"/>
                <a:ea typeface="Cabin"/>
                <a:cs typeface="Cabin"/>
                <a:sym typeface="Cabin"/>
              </a:rPr>
              <a:t>: </a:t>
            </a:r>
            <a:r>
              <a:rPr lang="en-US" sz="1300" b="0" i="0" u="none" strike="noStrike" cap="none">
                <a:solidFill>
                  <a:schemeClr val="dk2"/>
                </a:solidFill>
                <a:latin typeface="Cabin"/>
                <a:ea typeface="Cabin"/>
                <a:cs typeface="Cabin"/>
                <a:sym typeface="Cabin"/>
              </a:rPr>
              <a:t>various managerial assignments related to ExxonMobil Canada's east coast producing operations</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2004</a:t>
            </a:r>
            <a:r>
              <a:rPr lang="en-US" sz="1300" b="0" i="0" u="none" strike="noStrike" cap="none">
                <a:solidFill>
                  <a:schemeClr val="dk2"/>
                </a:solidFill>
                <a:latin typeface="Cabin"/>
                <a:ea typeface="Cabin"/>
                <a:cs typeface="Cabin"/>
                <a:sym typeface="Cabin"/>
              </a:rPr>
              <a:t>: planning and business analyst at ExxonMobil Production Company</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2006</a:t>
            </a:r>
            <a:r>
              <a:rPr lang="en-US" sz="1300" b="0" i="0" u="none" strike="noStrike" cap="none">
                <a:solidFill>
                  <a:schemeClr val="dk2"/>
                </a:solidFill>
                <a:latin typeface="Cabin"/>
                <a:ea typeface="Cabin"/>
                <a:cs typeface="Cabin"/>
                <a:sym typeface="Cabin"/>
              </a:rPr>
              <a:t>: operations technical manager with ExxonMobil’s US production</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2008</a:t>
            </a:r>
            <a:r>
              <a:rPr lang="en-US" sz="1300" b="0" i="0" u="none" strike="noStrike" cap="none">
                <a:solidFill>
                  <a:schemeClr val="dk2"/>
                </a:solidFill>
                <a:latin typeface="Cabin"/>
                <a:ea typeface="Cabin"/>
                <a:cs typeface="Cabin"/>
                <a:sym typeface="Cabin"/>
              </a:rPr>
              <a:t>: operations manager for ExxonMobil’s Norwegian affiliate</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2013</a:t>
            </a:r>
            <a:r>
              <a:rPr lang="en-US" sz="1300" b="0" i="0" u="none" strike="noStrike" cap="none">
                <a:solidFill>
                  <a:schemeClr val="dk2"/>
                </a:solidFill>
                <a:latin typeface="Cabin"/>
                <a:ea typeface="Cabin"/>
                <a:cs typeface="Cabin"/>
                <a:sym typeface="Cabin"/>
              </a:rPr>
              <a:t>: planning and commercial manager for ExxonMobil Production Company</a:t>
            </a:r>
          </a:p>
          <a:p>
            <a:pPr marL="306000" marR="0" lvl="0" indent="-306000" algn="l" rtl="0">
              <a:lnSpc>
                <a:spcPct val="100000"/>
              </a:lnSpc>
              <a:spcBef>
                <a:spcPts val="860"/>
              </a:spcBef>
              <a:spcAft>
                <a:spcPts val="0"/>
              </a:spcAft>
              <a:buClr>
                <a:schemeClr val="accent2"/>
              </a:buClr>
              <a:buSzPct val="25000"/>
              <a:buFont typeface="Noto Sans Symbols"/>
              <a:buNone/>
            </a:pPr>
            <a:endParaRPr sz="13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pic>
        <p:nvPicPr>
          <p:cNvPr id="1388" name="Shape 1388"/>
          <p:cNvPicPr preferRelativeResize="0">
            <a:picLocks noGrp="1"/>
          </p:cNvPicPr>
          <p:nvPr>
            <p:ph type="body" idx="1"/>
          </p:nvPr>
        </p:nvPicPr>
        <p:blipFill rotWithShape="1">
          <a:blip r:embed="rId3">
            <a:alphaModFix/>
          </a:blip>
          <a:srcRect/>
          <a:stretch/>
        </p:blipFill>
        <p:spPr>
          <a:xfrm>
            <a:off x="1912647" y="2227263"/>
            <a:ext cx="2759654" cy="3633787"/>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Shape 1393"/>
          <p:cNvSpPr txBox="1">
            <a:spLocks noGrp="1"/>
          </p:cNvSpPr>
          <p:nvPr>
            <p:ph type="title"/>
          </p:nvPr>
        </p:nvSpPr>
        <p:spPr>
          <a:xfrm>
            <a:off x="581193" y="693799"/>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SENIOR VICE-PRESIDENT, FINANCE AND ADMINISTRATION AND CONTROLLER</a:t>
            </a:r>
          </a:p>
        </p:txBody>
      </p:sp>
      <p:sp>
        <p:nvSpPr>
          <p:cNvPr id="1394" name="Shape 1394"/>
          <p:cNvSpPr txBox="1">
            <a:spLocks noGrp="1"/>
          </p:cNvSpPr>
          <p:nvPr>
            <p:ph type="body" idx="2"/>
          </p:nvPr>
        </p:nvSpPr>
        <p:spPr>
          <a:xfrm>
            <a:off x="6188417" y="2228001"/>
            <a:ext cx="5422392" cy="36330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Noto Sans Symbols"/>
              <a:buNone/>
            </a:pPr>
            <a:r>
              <a:rPr lang="en-US" sz="2800" b="0" i="0" u="none" strike="noStrike" cap="none">
                <a:solidFill>
                  <a:srgbClr val="E97F87"/>
                </a:solidFill>
                <a:latin typeface="Cabin"/>
                <a:ea typeface="Cabin"/>
                <a:cs typeface="Cabin"/>
                <a:sym typeface="Cabin"/>
              </a:rPr>
              <a:t>Beverley Babcock</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chemeClr val="dk2"/>
                </a:solidFill>
                <a:latin typeface="Cabin"/>
                <a:ea typeface="Cabin"/>
                <a:cs typeface="Cabin"/>
                <a:sym typeface="Cabin"/>
              </a:rPr>
              <a:t>held a variety of diverse assignments over the course of her career with Imperial in Canada</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chemeClr val="dk2"/>
                </a:solidFill>
                <a:latin typeface="Cabin"/>
                <a:ea typeface="Cabin"/>
                <a:cs typeface="Cabin"/>
                <a:sym typeface="Cabin"/>
              </a:rPr>
              <a:t>global assignments with Exxon Mobil Corporation in the United States and the United Kingdom ( assistant controller of financial reporting and treasury finance manager)</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2015</a:t>
            </a:r>
            <a:r>
              <a:rPr lang="en-US" sz="1300" b="0" i="0" u="none" strike="noStrike" cap="none">
                <a:solidFill>
                  <a:schemeClr val="dk2"/>
                </a:solidFill>
                <a:latin typeface="Cabin"/>
                <a:ea typeface="Cabin"/>
                <a:cs typeface="Cabin"/>
                <a:sym typeface="Cabin"/>
              </a:rPr>
              <a:t>: Senior VP, finance and administration and controller</a:t>
            </a:r>
          </a:p>
          <a:p>
            <a:pPr marL="306000" marR="0" lvl="0" indent="-306000" algn="l" rtl="0">
              <a:lnSpc>
                <a:spcPct val="100000"/>
              </a:lnSpc>
              <a:spcBef>
                <a:spcPts val="860"/>
              </a:spcBef>
              <a:spcAft>
                <a:spcPts val="0"/>
              </a:spcAft>
              <a:buClr>
                <a:schemeClr val="accent2"/>
              </a:buClr>
              <a:buSzPct val="25000"/>
              <a:buFont typeface="Noto Sans Symbols"/>
              <a:buNone/>
            </a:pPr>
            <a:endParaRPr sz="13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pic>
        <p:nvPicPr>
          <p:cNvPr id="1395" name="Shape 1395"/>
          <p:cNvPicPr preferRelativeResize="0">
            <a:picLocks noGrp="1"/>
          </p:cNvPicPr>
          <p:nvPr>
            <p:ph type="body" idx="1"/>
          </p:nvPr>
        </p:nvPicPr>
        <p:blipFill rotWithShape="1">
          <a:blip r:embed="rId3">
            <a:alphaModFix/>
          </a:blip>
          <a:srcRect/>
          <a:stretch/>
        </p:blipFill>
        <p:spPr>
          <a:xfrm>
            <a:off x="1921643" y="2227263"/>
            <a:ext cx="2741658" cy="3633787"/>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Shape 1400"/>
          <p:cNvSpPr txBox="1">
            <a:spLocks noGrp="1"/>
          </p:cNvSpPr>
          <p:nvPr>
            <p:ph type="title"/>
          </p:nvPr>
        </p:nvSpPr>
        <p:spPr>
          <a:xfrm>
            <a:off x="581193" y="693799"/>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SENIOR VICE-PRESIDENT, COMMERCIAL AND CORPORATE DEVELOPMENT</a:t>
            </a:r>
          </a:p>
        </p:txBody>
      </p:sp>
      <p:sp>
        <p:nvSpPr>
          <p:cNvPr id="1401" name="Shape 1401"/>
          <p:cNvSpPr txBox="1">
            <a:spLocks noGrp="1"/>
          </p:cNvSpPr>
          <p:nvPr>
            <p:ph type="body" idx="2"/>
          </p:nvPr>
        </p:nvSpPr>
        <p:spPr>
          <a:xfrm>
            <a:off x="6188417" y="2228001"/>
            <a:ext cx="5422392" cy="36330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Noto Sans Symbols"/>
              <a:buNone/>
            </a:pPr>
            <a:r>
              <a:rPr lang="en-US" sz="2800" b="0" i="0" u="none" strike="noStrike" cap="none">
                <a:solidFill>
                  <a:srgbClr val="E97F87"/>
                </a:solidFill>
                <a:latin typeface="Cabin"/>
                <a:ea typeface="Cabin"/>
                <a:cs typeface="Cabin"/>
                <a:sym typeface="Cabin"/>
              </a:rPr>
              <a:t>Theresa Redburn</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chemeClr val="dk2"/>
                </a:solidFill>
                <a:latin typeface="Cabin"/>
                <a:ea typeface="Cabin"/>
                <a:cs typeface="Cabin"/>
                <a:sym typeface="Cabin"/>
              </a:rPr>
              <a:t>worked for Imperial for over 30 years in a range of positions within the downstream, corporate and upstream segments of the business</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2009</a:t>
            </a:r>
            <a:r>
              <a:rPr lang="en-US" sz="1300" b="0" i="0" u="none" strike="noStrike" cap="none">
                <a:solidFill>
                  <a:schemeClr val="dk2"/>
                </a:solidFill>
                <a:latin typeface="Cabin"/>
                <a:ea typeface="Cabin"/>
                <a:cs typeface="Cabin"/>
                <a:sym typeface="Cabin"/>
              </a:rPr>
              <a:t>: global assignments with Exxon Mobil Corporation in Houston, as manager business analysis in gas marketing</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2014</a:t>
            </a:r>
            <a:r>
              <a:rPr lang="en-US" sz="1300" b="0" i="0" u="none" strike="noStrike" cap="none">
                <a:solidFill>
                  <a:schemeClr val="dk2"/>
                </a:solidFill>
                <a:latin typeface="Cabin"/>
                <a:ea typeface="Cabin"/>
                <a:cs typeface="Cabin"/>
                <a:sym typeface="Cabin"/>
              </a:rPr>
              <a:t>: vice-president upstream commercial at Imperial</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2017</a:t>
            </a:r>
            <a:r>
              <a:rPr lang="en-US" sz="1300" b="0" i="0" u="none" strike="noStrike" cap="none">
                <a:solidFill>
                  <a:schemeClr val="dk2"/>
                </a:solidFill>
                <a:latin typeface="Cabin"/>
                <a:ea typeface="Cabin"/>
                <a:cs typeface="Cabin"/>
                <a:sym typeface="Cabin"/>
              </a:rPr>
              <a:t>: Senior vice-president, commercial and corporate development</a:t>
            </a: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pic>
        <p:nvPicPr>
          <p:cNvPr id="1402" name="Shape 1402"/>
          <p:cNvPicPr preferRelativeResize="0">
            <a:picLocks noGrp="1"/>
          </p:cNvPicPr>
          <p:nvPr>
            <p:ph type="body" idx="1"/>
          </p:nvPr>
        </p:nvPicPr>
        <p:blipFill rotWithShape="1">
          <a:blip r:embed="rId3">
            <a:alphaModFix/>
          </a:blip>
          <a:srcRect/>
          <a:stretch/>
        </p:blipFill>
        <p:spPr>
          <a:xfrm>
            <a:off x="1925272" y="2227263"/>
            <a:ext cx="2734406" cy="3633787"/>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Shape 1407"/>
          <p:cNvSpPr txBox="1">
            <a:spLocks noGrp="1"/>
          </p:cNvSpPr>
          <p:nvPr>
            <p:ph type="title"/>
          </p:nvPr>
        </p:nvSpPr>
        <p:spPr>
          <a:xfrm>
            <a:off x="581193" y="693799"/>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VICE-PRESIDENT AND GENERAL COUNSEL</a:t>
            </a:r>
          </a:p>
        </p:txBody>
      </p:sp>
      <p:sp>
        <p:nvSpPr>
          <p:cNvPr id="1408" name="Shape 1408"/>
          <p:cNvSpPr txBox="1">
            <a:spLocks noGrp="1"/>
          </p:cNvSpPr>
          <p:nvPr>
            <p:ph type="body" idx="2"/>
          </p:nvPr>
        </p:nvSpPr>
        <p:spPr>
          <a:xfrm>
            <a:off x="6188417" y="2228001"/>
            <a:ext cx="5422392" cy="36330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Noto Sans Symbols"/>
              <a:buNone/>
            </a:pPr>
            <a:r>
              <a:rPr lang="en-US" sz="2800" b="0" i="0" u="none" strike="noStrike" cap="none">
                <a:solidFill>
                  <a:srgbClr val="E97F87"/>
                </a:solidFill>
                <a:latin typeface="Cabin"/>
                <a:ea typeface="Cabin"/>
                <a:cs typeface="Cabin"/>
                <a:sym typeface="Cabin"/>
              </a:rPr>
              <a:t>Peter Dinnick</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chemeClr val="dk2"/>
                </a:solidFill>
                <a:latin typeface="Cabin"/>
                <a:ea typeface="Cabin"/>
                <a:cs typeface="Cabin"/>
                <a:sym typeface="Cabin"/>
              </a:rPr>
              <a:t>undertook various assignments within Esso Australia's law department</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2004</a:t>
            </a:r>
            <a:r>
              <a:rPr lang="en-US" sz="1300" b="0" i="0" u="none" strike="noStrike" cap="none">
                <a:solidFill>
                  <a:schemeClr val="dk2"/>
                </a:solidFill>
                <a:latin typeface="Cabin"/>
                <a:ea typeface="Cabin"/>
                <a:cs typeface="Cabin"/>
                <a:sym typeface="Cabin"/>
              </a:rPr>
              <a:t>: international contracts and projects manager</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2007-2012</a:t>
            </a:r>
            <a:r>
              <a:rPr lang="en-US" sz="1300" b="0" i="0" u="none" strike="noStrike" cap="none">
                <a:solidFill>
                  <a:schemeClr val="dk2"/>
                </a:solidFill>
                <a:latin typeface="Cabin"/>
                <a:ea typeface="Cabin"/>
                <a:cs typeface="Cabin"/>
                <a:sym typeface="Cabin"/>
              </a:rPr>
              <a:t>: general counsel of Exxon Neftegas Limited (ENL), operator of the Sakhalin 1 Project, based in Yuzhno-Sakhalinsk, Sakhalin Island (Far East Russia) and ExxonMobil Russia Inc. (Moscow) and manager of the law function in Russia for ExxonMobil</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2012-2016</a:t>
            </a:r>
            <a:r>
              <a:rPr lang="en-US" sz="1300" b="0" i="0" u="none" strike="noStrike" cap="none">
                <a:solidFill>
                  <a:schemeClr val="dk2"/>
                </a:solidFill>
                <a:latin typeface="Cabin"/>
                <a:ea typeface="Cabin"/>
                <a:cs typeface="Cabin"/>
                <a:sym typeface="Cabin"/>
              </a:rPr>
              <a:t>: assistant general counsel, upstream, with Imperial Oil Limited</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2017</a:t>
            </a:r>
            <a:r>
              <a:rPr lang="en-US" sz="1300" b="0" i="0" u="none" strike="noStrike" cap="none">
                <a:solidFill>
                  <a:schemeClr val="dk2"/>
                </a:solidFill>
                <a:latin typeface="Cabin"/>
                <a:ea typeface="Cabin"/>
                <a:cs typeface="Cabin"/>
                <a:sym typeface="Cabin"/>
              </a:rPr>
              <a:t>: VP and general counsel of Imperial Oil</a:t>
            </a:r>
          </a:p>
          <a:p>
            <a:pPr marL="0" marR="0" lvl="0" indent="0" algn="l" rtl="0">
              <a:lnSpc>
                <a:spcPct val="100000"/>
              </a:lnSpc>
              <a:spcBef>
                <a:spcPts val="860"/>
              </a:spcBef>
              <a:spcAft>
                <a:spcPts val="0"/>
              </a:spcAft>
              <a:buClr>
                <a:schemeClr val="accent2"/>
              </a:buClr>
              <a:buSzPct val="25000"/>
              <a:buFont typeface="Noto Sans Symbols"/>
              <a:buNone/>
            </a:pPr>
            <a:endParaRPr sz="13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pic>
        <p:nvPicPr>
          <p:cNvPr id="1409" name="Shape 1409"/>
          <p:cNvPicPr preferRelativeResize="0">
            <a:picLocks noGrp="1"/>
          </p:cNvPicPr>
          <p:nvPr>
            <p:ph type="body" idx="1"/>
          </p:nvPr>
        </p:nvPicPr>
        <p:blipFill rotWithShape="1">
          <a:blip r:embed="rId3">
            <a:alphaModFix/>
          </a:blip>
          <a:srcRect/>
          <a:stretch/>
        </p:blipFill>
        <p:spPr>
          <a:xfrm>
            <a:off x="1932525" y="2227263"/>
            <a:ext cx="2719899" cy="3633787"/>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Shape 1414"/>
          <p:cNvSpPr txBox="1">
            <a:spLocks noGrp="1"/>
          </p:cNvSpPr>
          <p:nvPr>
            <p:ph type="title"/>
          </p:nvPr>
        </p:nvSpPr>
        <p:spPr>
          <a:xfrm>
            <a:off x="581193" y="693799"/>
            <a:ext cx="11029616" cy="98833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TREASURER</a:t>
            </a:r>
          </a:p>
        </p:txBody>
      </p:sp>
      <p:sp>
        <p:nvSpPr>
          <p:cNvPr id="1415" name="Shape 1415"/>
          <p:cNvSpPr txBox="1">
            <a:spLocks noGrp="1"/>
          </p:cNvSpPr>
          <p:nvPr>
            <p:ph type="body" idx="2"/>
          </p:nvPr>
        </p:nvSpPr>
        <p:spPr>
          <a:xfrm>
            <a:off x="6188417" y="2228001"/>
            <a:ext cx="5422392" cy="36330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Noto Sans Symbols"/>
              <a:buNone/>
            </a:pPr>
            <a:r>
              <a:rPr lang="en-US" sz="2800" b="0" i="0" u="none" strike="noStrike" cap="none">
                <a:solidFill>
                  <a:srgbClr val="E97F87"/>
                </a:solidFill>
                <a:latin typeface="Cabin"/>
                <a:ea typeface="Cabin"/>
                <a:cs typeface="Cabin"/>
                <a:sym typeface="Cabin"/>
              </a:rPr>
              <a:t>David Bailey</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1999: </a:t>
            </a:r>
            <a:r>
              <a:rPr lang="en-US" sz="1300" b="0" i="0" u="none" strike="noStrike" cap="none">
                <a:solidFill>
                  <a:schemeClr val="dk2"/>
                </a:solidFill>
                <a:latin typeface="Cabin"/>
                <a:ea typeface="Cabin"/>
                <a:cs typeface="Cabin"/>
                <a:sym typeface="Cabin"/>
              </a:rPr>
              <a:t>joined Exxon Mobil Corporation’s treasurer’s department as a financial analyst and held several positions of increasing responsibility in cash management, capital markets, credit, and business services</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2007</a:t>
            </a:r>
            <a:r>
              <a:rPr lang="en-US" sz="1300" b="0" i="0" u="none" strike="noStrike" cap="none">
                <a:solidFill>
                  <a:schemeClr val="dk2"/>
                </a:solidFill>
                <a:latin typeface="Cabin"/>
                <a:ea typeface="Cabin"/>
                <a:cs typeface="Cabin"/>
                <a:sym typeface="Cabin"/>
              </a:rPr>
              <a:t>:  advisor in ExxonMobil’s investor relations department communicating ExxonMobil’s core strategies and strengths to the investment community</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2010</a:t>
            </a:r>
            <a:r>
              <a:rPr lang="en-US" sz="1300" b="0" i="0" u="none" strike="noStrike" cap="none">
                <a:solidFill>
                  <a:schemeClr val="dk2"/>
                </a:solidFill>
                <a:latin typeface="Cabin"/>
                <a:ea typeface="Cabin"/>
                <a:cs typeface="Cabin"/>
                <a:sym typeface="Cabin"/>
              </a:rPr>
              <a:t>: manager of the Dallas Treasury Center, where he directed a multi-billion-dollar portfolio of short-term investments and borrowing, foreign exchange, and treasury share purchases for ExxonMobil’s affiliates across Canada, the U.S., and South America</a:t>
            </a:r>
          </a:p>
          <a:p>
            <a:pPr marL="306000" marR="0" lvl="0" indent="-306000" algn="l" rtl="0">
              <a:lnSpc>
                <a:spcPct val="100000"/>
              </a:lnSpc>
              <a:spcBef>
                <a:spcPts val="860"/>
              </a:spcBef>
              <a:spcAft>
                <a:spcPts val="0"/>
              </a:spcAft>
              <a:buClr>
                <a:schemeClr val="accent2"/>
              </a:buClr>
              <a:buSzPct val="92000"/>
              <a:buFont typeface="Noto Sans Symbols"/>
              <a:buChar char="◼"/>
            </a:pPr>
            <a:r>
              <a:rPr lang="en-US" sz="1300" b="0" i="0" u="none" strike="noStrike" cap="none">
                <a:solidFill>
                  <a:srgbClr val="E97F87"/>
                </a:solidFill>
                <a:latin typeface="Cabin"/>
                <a:ea typeface="Cabin"/>
                <a:cs typeface="Cabin"/>
                <a:sym typeface="Cabin"/>
              </a:rPr>
              <a:t>2013</a:t>
            </a:r>
            <a:r>
              <a:rPr lang="en-US" sz="1300" b="0" i="0" u="none" strike="noStrike" cap="none">
                <a:solidFill>
                  <a:schemeClr val="dk2"/>
                </a:solidFill>
                <a:latin typeface="Cabin"/>
                <a:ea typeface="Cabin"/>
                <a:cs typeface="Cabin"/>
                <a:sym typeface="Cabin"/>
              </a:rPr>
              <a:t>: treasurer of Imperial Oil Limited</a:t>
            </a: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306000" marR="0" lvl="0" indent="-306000" algn="l" rtl="0">
              <a:lnSpc>
                <a:spcPct val="100000"/>
              </a:lnSpc>
              <a:spcBef>
                <a:spcPts val="96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p:txBody>
      </p:sp>
      <p:pic>
        <p:nvPicPr>
          <p:cNvPr id="1416" name="Shape 1416"/>
          <p:cNvPicPr preferRelativeResize="0">
            <a:picLocks noGrp="1"/>
          </p:cNvPicPr>
          <p:nvPr>
            <p:ph type="body" idx="1"/>
          </p:nvPr>
        </p:nvPicPr>
        <p:blipFill rotWithShape="1">
          <a:blip r:embed="rId3">
            <a:alphaModFix/>
          </a:blip>
          <a:srcRect/>
          <a:stretch/>
        </p:blipFill>
        <p:spPr>
          <a:xfrm>
            <a:off x="1929805" y="2227263"/>
            <a:ext cx="2725340" cy="3633787"/>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Shape 1422"/>
          <p:cNvSpPr txBox="1">
            <a:spLocks noGrp="1"/>
          </p:cNvSpPr>
          <p:nvPr>
            <p:ph type="ctrTitle"/>
          </p:nvPr>
        </p:nvSpPr>
        <p:spPr>
          <a:xfrm>
            <a:off x="581191" y="1020429"/>
            <a:ext cx="10993549" cy="147501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accent1"/>
              </a:buClr>
              <a:buSzPct val="25000"/>
              <a:buFont typeface="Cabin"/>
              <a:buNone/>
            </a:pPr>
            <a:r>
              <a:rPr lang="en-US" sz="6600" b="0" i="0" u="none" strike="noStrike" cap="none">
                <a:solidFill>
                  <a:schemeClr val="accent1"/>
                </a:solidFill>
                <a:latin typeface="Cabin"/>
                <a:ea typeface="Cabin"/>
                <a:cs typeface="Cabin"/>
                <a:sym typeface="Cabin"/>
              </a:rPr>
              <a:t>FINANCIAL ANALYSIS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Shape 1427"/>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HISTORICAL &amp; PREDICTED REVENUE </a:t>
            </a:r>
          </a:p>
        </p:txBody>
      </p:sp>
      <p:graphicFrame>
        <p:nvGraphicFramePr>
          <p:cNvPr id="1428" name="Shape 1428"/>
          <p:cNvGraphicFramePr/>
          <p:nvPr/>
        </p:nvGraphicFramePr>
        <p:xfrm>
          <a:off x="581025" y="2181225"/>
          <a:ext cx="3000000" cy="3000000"/>
        </p:xfrm>
        <a:graphic>
          <a:graphicData uri="http://schemas.openxmlformats.org/drawingml/2006/table">
            <a:tbl>
              <a:tblPr firstRow="1" bandRow="1">
                <a:noFill/>
                <a:tableStyleId>{0AFCF894-F2EC-49AE-988B-1F27FF8CEEC1}</a:tableStyleId>
              </a:tblPr>
              <a:tblGrid>
                <a:gridCol w="1575700">
                  <a:extLst>
                    <a:ext uri="{9D8B030D-6E8A-4147-A177-3AD203B41FA5}">
                      <a16:colId xmlns:a16="http://schemas.microsoft.com/office/drawing/2014/main" val="20000"/>
                    </a:ext>
                  </a:extLst>
                </a:gridCol>
                <a:gridCol w="1575700">
                  <a:extLst>
                    <a:ext uri="{9D8B030D-6E8A-4147-A177-3AD203B41FA5}">
                      <a16:colId xmlns:a16="http://schemas.microsoft.com/office/drawing/2014/main" val="20001"/>
                    </a:ext>
                  </a:extLst>
                </a:gridCol>
                <a:gridCol w="1575700">
                  <a:extLst>
                    <a:ext uri="{9D8B030D-6E8A-4147-A177-3AD203B41FA5}">
                      <a16:colId xmlns:a16="http://schemas.microsoft.com/office/drawing/2014/main" val="20002"/>
                    </a:ext>
                  </a:extLst>
                </a:gridCol>
                <a:gridCol w="1575700">
                  <a:extLst>
                    <a:ext uri="{9D8B030D-6E8A-4147-A177-3AD203B41FA5}">
                      <a16:colId xmlns:a16="http://schemas.microsoft.com/office/drawing/2014/main" val="20003"/>
                    </a:ext>
                  </a:extLst>
                </a:gridCol>
                <a:gridCol w="1575700">
                  <a:extLst>
                    <a:ext uri="{9D8B030D-6E8A-4147-A177-3AD203B41FA5}">
                      <a16:colId xmlns:a16="http://schemas.microsoft.com/office/drawing/2014/main" val="20004"/>
                    </a:ext>
                  </a:extLst>
                </a:gridCol>
                <a:gridCol w="1575700">
                  <a:extLst>
                    <a:ext uri="{9D8B030D-6E8A-4147-A177-3AD203B41FA5}">
                      <a16:colId xmlns:a16="http://schemas.microsoft.com/office/drawing/2014/main" val="20005"/>
                    </a:ext>
                  </a:extLst>
                </a:gridCol>
                <a:gridCol w="1575700">
                  <a:extLst>
                    <a:ext uri="{9D8B030D-6E8A-4147-A177-3AD203B41FA5}">
                      <a16:colId xmlns:a16="http://schemas.microsoft.com/office/drawing/2014/main" val="20006"/>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CAD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2017</a:t>
                      </a:r>
                    </a:p>
                  </a:txBody>
                  <a:tcPr marL="91450" marR="91450" marT="45725" marB="45725">
                    <a:solidFill>
                      <a:srgbClr val="BFBFB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2018</a:t>
                      </a:r>
                    </a:p>
                  </a:txBody>
                  <a:tcPr marL="91450" marR="91450" marT="45725" marB="45725">
                    <a:solidFill>
                      <a:srgbClr val="BFBFB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2019</a:t>
                      </a:r>
                    </a:p>
                  </a:txBody>
                  <a:tcPr marL="91450" marR="91450" marT="45725" marB="45725">
                    <a:solidFill>
                      <a:srgbClr val="BFBFB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Q1</a:t>
                      </a:r>
                    </a:p>
                  </a:txBody>
                  <a:tcPr marL="91450" marR="91450" marT="45725" marB="45725">
                    <a:solidFill>
                      <a:srgbClr val="A2CDED"/>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8.86B</a:t>
                      </a:r>
                    </a:p>
                  </a:txBody>
                  <a:tcPr marL="91450" marR="91450" marT="45725" marB="45725">
                    <a:solidFill>
                      <a:srgbClr val="A2CDED"/>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5.83B</a:t>
                      </a:r>
                    </a:p>
                  </a:txBody>
                  <a:tcPr marL="91450" marR="91450" marT="45725" marB="45725">
                    <a:solidFill>
                      <a:srgbClr val="A2CDED"/>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5.22B</a:t>
                      </a:r>
                    </a:p>
                  </a:txBody>
                  <a:tcPr marL="91450" marR="91450" marT="45725" marB="45725">
                    <a:solidFill>
                      <a:srgbClr val="A2CDED"/>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8.93B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7.92B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8.07B</a:t>
                      </a:r>
                    </a:p>
                  </a:txBody>
                  <a:tcPr marL="91450" marR="91450" marT="45725" marB="45725">
                    <a:solidFill>
                      <a:srgbClr val="BFBFB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Q2</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10.05B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7.30B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6.25B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9.14B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7.53B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8.07B</a:t>
                      </a:r>
                    </a:p>
                  </a:txBody>
                  <a:tcPr marL="91450" marR="91450" marT="45725" marB="45725">
                    <a:solidFill>
                      <a:srgbClr val="BFBFB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Q3</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9.66B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7.16B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7.44B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9.92B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7.59B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8.56B</a:t>
                      </a:r>
                    </a:p>
                  </a:txBody>
                  <a:tcPr marL="91450" marR="91450" marT="45725" marB="45725">
                    <a:solidFill>
                      <a:srgbClr val="BFBFB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Q4</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7.68B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5.84B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8.44B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10.06B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7.83B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8.80B</a:t>
                      </a:r>
                    </a:p>
                  </a:txBody>
                  <a:tcPr marL="91450" marR="91450" marT="45725" marB="45725">
                    <a:solidFill>
                      <a:srgbClr val="BFBFBF"/>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YEAR</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35.40B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25.32B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27.35B</a:t>
                      </a:r>
                    </a:p>
                  </a:txBody>
                  <a:tcPr marL="91450" marR="91450" marT="45725" marB="45725"/>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32.59B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32.30B</a:t>
                      </a:r>
                    </a:p>
                  </a:txBody>
                  <a:tcPr marL="91450" marR="91450" marT="45725" marB="45725">
                    <a:solidFill>
                      <a:srgbClr val="BFBFBF"/>
                    </a:solidFill>
                  </a:tcPr>
                </a:tc>
                <a:tc>
                  <a:txBody>
                    <a:bodyPr/>
                    <a:lstStyle/>
                    <a:p>
                      <a:pPr marL="0" marR="0" lvl="0" indent="0" algn="r" rtl="0">
                        <a:lnSpc>
                          <a:spcPct val="100000"/>
                        </a:lnSpc>
                        <a:spcBef>
                          <a:spcPts val="0"/>
                        </a:spcBef>
                        <a:spcAft>
                          <a:spcPts val="0"/>
                        </a:spcAft>
                        <a:buClr>
                          <a:srgbClr val="000000"/>
                        </a:buClr>
                        <a:buSzPct val="25000"/>
                        <a:buFont typeface="Arial"/>
                        <a:buNone/>
                      </a:pPr>
                      <a:r>
                        <a:rPr lang="en-US" sz="1800" u="none" strike="noStrike" cap="none"/>
                        <a:t>33.24B</a:t>
                      </a:r>
                    </a:p>
                  </a:txBody>
                  <a:tcPr marL="91450" marR="91450" marT="45725" marB="45725">
                    <a:solidFill>
                      <a:srgbClr val="BFBFB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REVENUE BREAKDOWN</a:t>
            </a:r>
          </a:p>
        </p:txBody>
      </p:sp>
      <p:pic>
        <p:nvPicPr>
          <p:cNvPr id="1434" name="Shape 1434"/>
          <p:cNvPicPr preferRelativeResize="0"/>
          <p:nvPr/>
        </p:nvPicPr>
        <p:blipFill rotWithShape="1">
          <a:blip r:embed="rId3">
            <a:alphaModFix/>
          </a:blip>
          <a:srcRect/>
          <a:stretch/>
        </p:blipFill>
        <p:spPr>
          <a:xfrm>
            <a:off x="581025" y="2181225"/>
            <a:ext cx="11030100" cy="3678300"/>
          </a:xfrm>
          <a:prstGeom prst="rect">
            <a:avLst/>
          </a:prstGeom>
          <a:noFill/>
          <a:ln>
            <a:noFill/>
          </a:ln>
        </p:spPr>
      </p:pic>
      <p:sp>
        <p:nvSpPr>
          <p:cNvPr id="1435" name="Shape 1435"/>
          <p:cNvSpPr txBox="1"/>
          <p:nvPr/>
        </p:nvSpPr>
        <p:spPr>
          <a:xfrm>
            <a:off x="9132975" y="2824175"/>
            <a:ext cx="2089800" cy="462900"/>
          </a:xfrm>
          <a:prstGeom prst="rect">
            <a:avLst/>
          </a:prstGeom>
          <a:noFill/>
          <a:ln>
            <a:noFill/>
          </a:ln>
        </p:spPr>
        <p:txBody>
          <a:bodyPr lIns="91425" tIns="91425" rIns="91425" bIns="91425" anchor="t" anchorCtr="0">
            <a:noAutofit/>
          </a:bodyPr>
          <a:lstStyle/>
          <a:p>
            <a:pPr lvl="0">
              <a:spcBef>
                <a:spcPts val="0"/>
              </a:spcBef>
              <a:buNone/>
            </a:pPr>
            <a:r>
              <a:rPr lang="en-US"/>
              <a:t>70.4%, 24.8%, 4.7%</a:t>
            </a:r>
          </a:p>
        </p:txBody>
      </p:sp>
      <p:sp>
        <p:nvSpPr>
          <p:cNvPr id="1436" name="Shape 1436"/>
          <p:cNvSpPr txBox="1"/>
          <p:nvPr/>
        </p:nvSpPr>
        <p:spPr>
          <a:xfrm>
            <a:off x="6640050" y="2824175"/>
            <a:ext cx="2089800" cy="462900"/>
          </a:xfrm>
          <a:prstGeom prst="rect">
            <a:avLst/>
          </a:prstGeom>
          <a:noFill/>
          <a:ln>
            <a:noFill/>
          </a:ln>
        </p:spPr>
        <p:txBody>
          <a:bodyPr lIns="91425" tIns="91425" rIns="91425" bIns="91425" anchor="t" anchorCtr="0">
            <a:noAutofit/>
          </a:bodyPr>
          <a:lstStyle/>
          <a:p>
            <a:pPr lvl="0" rtl="0">
              <a:spcBef>
                <a:spcPts val="0"/>
              </a:spcBef>
              <a:buNone/>
            </a:pPr>
            <a:r>
              <a:rPr lang="en-US"/>
              <a:t>75.8%, 19%, 5.12%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3">
            <a:alphaModFix/>
          </a:blip>
          <a:srcRect t="1846"/>
          <a:stretch/>
        </p:blipFill>
        <p:spPr>
          <a:xfrm>
            <a:off x="838200" y="1904281"/>
            <a:ext cx="6233159" cy="4272679"/>
          </a:xfrm>
          <a:prstGeom prst="rect">
            <a:avLst/>
          </a:prstGeom>
          <a:noFill/>
          <a:ln>
            <a:noFill/>
          </a:ln>
        </p:spPr>
      </p:pic>
      <p:sp>
        <p:nvSpPr>
          <p:cNvPr id="349" name="Shape 349"/>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Oil and Gas Refining &amp; Marketing</a:t>
            </a:r>
          </a:p>
        </p:txBody>
      </p:sp>
      <p:sp>
        <p:nvSpPr>
          <p:cNvPr id="350" name="Shape 350"/>
          <p:cNvSpPr txBox="1">
            <a:spLocks noGrp="1"/>
          </p:cNvSpPr>
          <p:nvPr>
            <p:ph type="body" idx="1"/>
          </p:nvPr>
        </p:nvSpPr>
        <p:spPr>
          <a:xfrm>
            <a:off x="7579068" y="2295888"/>
            <a:ext cx="3800856" cy="4351338"/>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Converting crude oil into finished products such as liquefied petroleum gas, gasoline, jet fuel, etc.</a:t>
            </a:r>
          </a:p>
          <a:p>
            <a:pPr marL="3429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Crude oil is boiled, distilled, and goes through various subunits in the distillation unit depending on the intended finished product.</a:t>
            </a:r>
          </a:p>
          <a:p>
            <a:pPr marL="3429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Distribute and sell the refined product and natural gas.</a:t>
            </a:r>
          </a:p>
          <a:p>
            <a:pPr marL="0" marR="0" lvl="0" indent="0" algn="l" rtl="0">
              <a:lnSpc>
                <a:spcPct val="90000"/>
              </a:lnSpc>
              <a:spcBef>
                <a:spcPts val="10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Shape 1441"/>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2800" b="0" i="0" u="none" strike="noStrike" cap="none">
                <a:solidFill>
                  <a:schemeClr val="lt1"/>
                </a:solidFill>
                <a:latin typeface="Cabin"/>
                <a:ea typeface="Cabin"/>
                <a:cs typeface="Cabin"/>
                <a:sym typeface="Cabin"/>
              </a:rPr>
              <a:t>HISTORICAL &amp; PREDICTED REVENUE </a:t>
            </a:r>
          </a:p>
        </p:txBody>
      </p:sp>
      <p:pic>
        <p:nvPicPr>
          <p:cNvPr id="1442" name="Shape 1442"/>
          <p:cNvPicPr preferRelativeResize="0"/>
          <p:nvPr/>
        </p:nvPicPr>
        <p:blipFill rotWithShape="1">
          <a:blip r:embed="rId3">
            <a:alphaModFix/>
          </a:blip>
          <a:srcRect/>
          <a:stretch/>
        </p:blipFill>
        <p:spPr>
          <a:xfrm>
            <a:off x="1142700" y="2485275"/>
            <a:ext cx="9906600" cy="330360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pic>
        <p:nvPicPr>
          <p:cNvPr id="1447" name="Shape 1447"/>
          <p:cNvPicPr preferRelativeResize="0"/>
          <p:nvPr/>
        </p:nvPicPr>
        <p:blipFill rotWithShape="1">
          <a:blip r:embed="rId3">
            <a:alphaModFix/>
          </a:blip>
          <a:srcRect/>
          <a:stretch/>
        </p:blipFill>
        <p:spPr>
          <a:xfrm>
            <a:off x="2960150" y="619543"/>
            <a:ext cx="6325482" cy="6049218"/>
          </a:xfrm>
          <a:prstGeom prst="rect">
            <a:avLst/>
          </a:prstGeom>
          <a:noFill/>
          <a:ln>
            <a:noFill/>
          </a:ln>
        </p:spPr>
      </p:pic>
      <p:pic>
        <p:nvPicPr>
          <p:cNvPr id="1448" name="Shape 1448"/>
          <p:cNvPicPr preferRelativeResize="0"/>
          <p:nvPr/>
        </p:nvPicPr>
        <p:blipFill rotWithShape="1">
          <a:blip r:embed="rId4">
            <a:alphaModFix/>
          </a:blip>
          <a:srcRect/>
          <a:stretch/>
        </p:blipFill>
        <p:spPr>
          <a:xfrm>
            <a:off x="9634817" y="797858"/>
            <a:ext cx="2102374" cy="1158407"/>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Shape 1453"/>
          <p:cNvPicPr preferRelativeResize="0">
            <a:picLocks noGrp="1"/>
          </p:cNvPicPr>
          <p:nvPr>
            <p:ph type="body" idx="4294967295"/>
          </p:nvPr>
        </p:nvPicPr>
        <p:blipFill rotWithShape="1">
          <a:blip r:embed="rId3">
            <a:alphaModFix/>
          </a:blip>
          <a:srcRect/>
          <a:stretch/>
        </p:blipFill>
        <p:spPr>
          <a:xfrm>
            <a:off x="3039033" y="796179"/>
            <a:ext cx="6306429" cy="5830113"/>
          </a:xfrm>
          <a:prstGeom prst="rect">
            <a:avLst/>
          </a:prstGeom>
          <a:noFill/>
          <a:ln>
            <a:noFill/>
          </a:ln>
        </p:spPr>
      </p:pic>
      <p:pic>
        <p:nvPicPr>
          <p:cNvPr id="1454" name="Shape 1454"/>
          <p:cNvPicPr preferRelativeResize="0"/>
          <p:nvPr/>
        </p:nvPicPr>
        <p:blipFill rotWithShape="1">
          <a:blip r:embed="rId4">
            <a:alphaModFix/>
          </a:blip>
          <a:srcRect/>
          <a:stretch/>
        </p:blipFill>
        <p:spPr>
          <a:xfrm>
            <a:off x="9634817" y="797858"/>
            <a:ext cx="2102374" cy="1158407"/>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pic>
        <p:nvPicPr>
          <p:cNvPr id="1459" name="Shape 1459"/>
          <p:cNvPicPr preferRelativeResize="0"/>
          <p:nvPr/>
        </p:nvPicPr>
        <p:blipFill rotWithShape="1">
          <a:blip r:embed="rId3">
            <a:alphaModFix/>
          </a:blip>
          <a:srcRect/>
          <a:stretch/>
        </p:blipFill>
        <p:spPr>
          <a:xfrm>
            <a:off x="2558421" y="1369369"/>
            <a:ext cx="6832473" cy="4226165"/>
          </a:xfrm>
          <a:prstGeom prst="rect">
            <a:avLst/>
          </a:prstGeom>
          <a:noFill/>
          <a:ln>
            <a:noFill/>
          </a:ln>
        </p:spPr>
      </p:pic>
      <p:pic>
        <p:nvPicPr>
          <p:cNvPr id="1460" name="Shape 1460"/>
          <p:cNvPicPr preferRelativeResize="0"/>
          <p:nvPr/>
        </p:nvPicPr>
        <p:blipFill rotWithShape="1">
          <a:blip r:embed="rId4">
            <a:alphaModFix/>
          </a:blip>
          <a:srcRect/>
          <a:stretch/>
        </p:blipFill>
        <p:spPr>
          <a:xfrm>
            <a:off x="9634817" y="797858"/>
            <a:ext cx="2102374" cy="1158407"/>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pic>
        <p:nvPicPr>
          <p:cNvPr id="1465" name="Shape 1465"/>
          <p:cNvPicPr preferRelativeResize="0"/>
          <p:nvPr/>
        </p:nvPicPr>
        <p:blipFill rotWithShape="1">
          <a:blip r:embed="rId3">
            <a:alphaModFix/>
          </a:blip>
          <a:srcRect/>
          <a:stretch/>
        </p:blipFill>
        <p:spPr>
          <a:xfrm>
            <a:off x="2993496" y="737779"/>
            <a:ext cx="6258798" cy="5839640"/>
          </a:xfrm>
          <a:prstGeom prst="rect">
            <a:avLst/>
          </a:prstGeom>
          <a:noFill/>
          <a:ln>
            <a:noFill/>
          </a:ln>
        </p:spPr>
      </p:pic>
      <p:pic>
        <p:nvPicPr>
          <p:cNvPr id="1466" name="Shape 1466"/>
          <p:cNvPicPr preferRelativeResize="0"/>
          <p:nvPr/>
        </p:nvPicPr>
        <p:blipFill rotWithShape="1">
          <a:blip r:embed="rId4">
            <a:alphaModFix/>
          </a:blip>
          <a:srcRect/>
          <a:stretch/>
        </p:blipFill>
        <p:spPr>
          <a:xfrm>
            <a:off x="9634817" y="797858"/>
            <a:ext cx="2102374" cy="1158407"/>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Shape 1472"/>
          <p:cNvSpPr txBox="1">
            <a:spLocks noGrp="1"/>
          </p:cNvSpPr>
          <p:nvPr>
            <p:ph type="ctrTitle"/>
          </p:nvPr>
        </p:nvSpPr>
        <p:spPr>
          <a:xfrm>
            <a:off x="581191" y="1020429"/>
            <a:ext cx="10993549" cy="147501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accent1"/>
              </a:buClr>
              <a:buSzPct val="25000"/>
              <a:buFont typeface="Cabin"/>
              <a:buNone/>
            </a:pPr>
            <a:r>
              <a:rPr lang="en-US" sz="6600" b="0" i="0" u="none" strike="noStrike" cap="none">
                <a:solidFill>
                  <a:schemeClr val="accent1"/>
                </a:solidFill>
                <a:latin typeface="Cabin"/>
                <a:ea typeface="Cabin"/>
                <a:cs typeface="Cabin"/>
                <a:sym typeface="Cabin"/>
              </a:rPr>
              <a:t>RECOMMENDATION</a:t>
            </a:r>
          </a:p>
        </p:txBody>
      </p:sp>
      <p:sp>
        <p:nvSpPr>
          <p:cNvPr id="1473" name="Shape 1473"/>
          <p:cNvSpPr txBox="1"/>
          <p:nvPr/>
        </p:nvSpPr>
        <p:spPr>
          <a:xfrm>
            <a:off x="3420489" y="3848100"/>
            <a:ext cx="5314949" cy="120032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DE0000"/>
              </a:buClr>
              <a:buSzPct val="25000"/>
              <a:buFont typeface="Cabin"/>
              <a:buNone/>
            </a:pPr>
            <a:r>
              <a:rPr lang="en-US" sz="7200" b="0" i="0" u="none" strike="noStrike" cap="none">
                <a:solidFill>
                  <a:srgbClr val="DE0000"/>
                </a:solidFill>
                <a:latin typeface="Cabin"/>
                <a:ea typeface="Cabin"/>
                <a:cs typeface="Cabin"/>
                <a:sym typeface="Cabin"/>
              </a:rPr>
              <a:t>HOLD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ctrTitle"/>
          </p:nvPr>
        </p:nvSpPr>
        <p:spPr>
          <a:xfrm>
            <a:off x="581191" y="1020429"/>
            <a:ext cx="10993549" cy="1475012"/>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accent1"/>
              </a:buClr>
              <a:buSzPct val="25000"/>
              <a:buFont typeface="Cabin"/>
              <a:buNone/>
            </a:pPr>
            <a:r>
              <a:rPr lang="en-US" sz="6600" b="0" i="0" u="none" strike="noStrike" cap="none">
                <a:solidFill>
                  <a:schemeClr val="accent1"/>
                </a:solidFill>
                <a:latin typeface="Cabin"/>
                <a:ea typeface="Cabin"/>
                <a:cs typeface="Cabin"/>
                <a:sym typeface="Cabin"/>
              </a:rPr>
              <a:t>INDUSTRY ANALYSIS</a:t>
            </a:r>
          </a:p>
        </p:txBody>
      </p:sp>
      <p:sp>
        <p:nvSpPr>
          <p:cNvPr id="357" name="Shape 357"/>
          <p:cNvSpPr txBox="1">
            <a:spLocks noGrp="1"/>
          </p:cNvSpPr>
          <p:nvPr>
            <p:ph type="subTitle" idx="1"/>
          </p:nvPr>
        </p:nvSpPr>
        <p:spPr>
          <a:xfrm>
            <a:off x="581193" y="2495443"/>
            <a:ext cx="10993545" cy="59032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accent2"/>
              </a:buClr>
              <a:buSzPct val="25000"/>
              <a:buFont typeface="Noto Sans Symbols"/>
              <a:buNone/>
            </a:pPr>
            <a:r>
              <a:rPr lang="en-US" sz="6000" b="1" i="0" u="none" strike="noStrike" cap="none">
                <a:solidFill>
                  <a:schemeClr val="accent2"/>
                </a:solidFill>
                <a:latin typeface="Times New Roman"/>
                <a:ea typeface="Times New Roman"/>
                <a:cs typeface="Times New Roman"/>
                <a:sym typeface="Times New Roman"/>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581191" y="702156"/>
            <a:ext cx="11029616" cy="101379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Cabin"/>
              <a:buNone/>
            </a:pPr>
            <a:r>
              <a:rPr lang="en-US" sz="4800" b="1" i="0" u="none" strike="noStrike" cap="none">
                <a:solidFill>
                  <a:schemeClr val="lt1"/>
                </a:solidFill>
                <a:latin typeface="Cabin"/>
                <a:ea typeface="Cabin"/>
                <a:cs typeface="Cabin"/>
                <a:sym typeface="Cabin"/>
              </a:rPr>
              <a:t>AGENDA</a:t>
            </a:r>
          </a:p>
        </p:txBody>
      </p:sp>
      <p:grpSp>
        <p:nvGrpSpPr>
          <p:cNvPr id="203" name="Shape 203"/>
          <p:cNvGrpSpPr/>
          <p:nvPr/>
        </p:nvGrpSpPr>
        <p:grpSpPr>
          <a:xfrm>
            <a:off x="581191" y="2184794"/>
            <a:ext cx="7513589" cy="3977388"/>
            <a:chOff x="0" y="4297"/>
            <a:chExt cx="7513589" cy="3977388"/>
          </a:xfrm>
        </p:grpSpPr>
        <p:sp>
          <p:nvSpPr>
            <p:cNvPr id="204" name="Shape 204"/>
            <p:cNvSpPr/>
            <p:nvPr/>
          </p:nvSpPr>
          <p:spPr>
            <a:xfrm>
              <a:off x="0" y="4297"/>
              <a:ext cx="7513589" cy="671579"/>
            </a:xfrm>
            <a:prstGeom prst="roundRect">
              <a:avLst>
                <a:gd name="adj" fmla="val 16667"/>
              </a:avLst>
            </a:prstGeom>
            <a:solidFill>
              <a:srgbClr val="3194BA"/>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5" name="Shape 205"/>
            <p:cNvSpPr txBox="1"/>
            <p:nvPr/>
          </p:nvSpPr>
          <p:spPr>
            <a:xfrm>
              <a:off x="32783" y="37082"/>
              <a:ext cx="7448021" cy="606012"/>
            </a:xfrm>
            <a:prstGeom prst="rect">
              <a:avLst/>
            </a:prstGeom>
            <a:noFill/>
            <a:ln>
              <a:noFill/>
            </a:ln>
          </p:spPr>
          <p:txBody>
            <a:bodyPr lIns="106675" tIns="106675" rIns="106675" bIns="106675" anchor="ctr" anchorCtr="0">
              <a:noAutofit/>
            </a:bodyPr>
            <a:lstStyle/>
            <a:p>
              <a:pPr marL="0" marR="0" lvl="0" indent="0" algn="l" rtl="0">
                <a:lnSpc>
                  <a:spcPct val="90000"/>
                </a:lnSpc>
                <a:spcBef>
                  <a:spcPts val="0"/>
                </a:spcBef>
                <a:spcAft>
                  <a:spcPts val="0"/>
                </a:spcAft>
                <a:buClr>
                  <a:srgbClr val="000000"/>
                </a:buClr>
                <a:buSzPct val="25000"/>
                <a:buFont typeface="Arial"/>
                <a:buNone/>
              </a:pPr>
              <a:r>
                <a:rPr lang="en-US" sz="2800" b="0" i="0" u="none" strike="noStrike" cap="none">
                  <a:solidFill>
                    <a:srgbClr val="000000"/>
                  </a:solidFill>
                  <a:latin typeface="Arial"/>
                  <a:ea typeface="Arial"/>
                  <a:cs typeface="Arial"/>
                  <a:sym typeface="Arial"/>
                </a:rPr>
                <a:t>Terminology</a:t>
              </a:r>
            </a:p>
          </p:txBody>
        </p:sp>
        <p:sp>
          <p:nvSpPr>
            <p:cNvPr id="206" name="Shape 206"/>
            <p:cNvSpPr/>
            <p:nvPr/>
          </p:nvSpPr>
          <p:spPr>
            <a:xfrm>
              <a:off x="0" y="754825"/>
              <a:ext cx="7513589" cy="671579"/>
            </a:xfrm>
            <a:prstGeom prst="roundRect">
              <a:avLst>
                <a:gd name="adj" fmla="val 16667"/>
              </a:avLst>
            </a:prstGeom>
            <a:solidFill>
              <a:srgbClr val="3194BA"/>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7" name="Shape 207"/>
            <p:cNvSpPr txBox="1"/>
            <p:nvPr/>
          </p:nvSpPr>
          <p:spPr>
            <a:xfrm>
              <a:off x="32783" y="787610"/>
              <a:ext cx="7448021" cy="606012"/>
            </a:xfrm>
            <a:prstGeom prst="rect">
              <a:avLst/>
            </a:prstGeom>
            <a:noFill/>
            <a:ln>
              <a:noFill/>
            </a:ln>
          </p:spPr>
          <p:txBody>
            <a:bodyPr lIns="106675" tIns="106675" rIns="106675" bIns="106675" anchor="ctr" anchorCtr="0">
              <a:noAutofit/>
            </a:bodyPr>
            <a:lstStyle/>
            <a:p>
              <a:pPr marL="0" marR="0" lvl="0" indent="0" algn="l" rtl="0">
                <a:lnSpc>
                  <a:spcPct val="90000"/>
                </a:lnSpc>
                <a:spcBef>
                  <a:spcPts val="0"/>
                </a:spcBef>
                <a:spcAft>
                  <a:spcPts val="0"/>
                </a:spcAft>
                <a:buClr>
                  <a:schemeClr val="lt1"/>
                </a:buClr>
                <a:buSzPct val="25000"/>
                <a:buFont typeface="Arial"/>
                <a:buNone/>
              </a:pPr>
              <a:r>
                <a:rPr lang="en-US" sz="2800" b="0" i="0" u="none" strike="noStrike" cap="none">
                  <a:solidFill>
                    <a:schemeClr val="lt1"/>
                  </a:solidFill>
                  <a:latin typeface="Arial"/>
                  <a:ea typeface="Arial"/>
                  <a:cs typeface="Arial"/>
                  <a:sym typeface="Arial"/>
                </a:rPr>
                <a:t>Industry Analysis</a:t>
              </a:r>
            </a:p>
          </p:txBody>
        </p:sp>
        <p:sp>
          <p:nvSpPr>
            <p:cNvPr id="208" name="Shape 208"/>
            <p:cNvSpPr/>
            <p:nvPr/>
          </p:nvSpPr>
          <p:spPr>
            <a:xfrm>
              <a:off x="0" y="1426405"/>
              <a:ext cx="7513589" cy="75347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9" name="Shape 209"/>
            <p:cNvSpPr txBox="1"/>
            <p:nvPr/>
          </p:nvSpPr>
          <p:spPr>
            <a:xfrm>
              <a:off x="0" y="1426405"/>
              <a:ext cx="7513589" cy="753479"/>
            </a:xfrm>
            <a:prstGeom prst="rect">
              <a:avLst/>
            </a:prstGeom>
            <a:noFill/>
            <a:ln>
              <a:noFill/>
            </a:ln>
          </p:spPr>
          <p:txBody>
            <a:bodyPr lIns="238550" tIns="35550" rIns="199125" bIns="35550" anchor="t" anchorCtr="0">
              <a:noAutofit/>
            </a:bodyPr>
            <a:lstStyle/>
            <a:p>
              <a:pPr marL="228600" marR="0" lvl="1" indent="-228600" algn="l" rtl="0">
                <a:lnSpc>
                  <a:spcPct val="90000"/>
                </a:lnSpc>
                <a:spcBef>
                  <a:spcPts val="0"/>
                </a:spcBef>
                <a:spcAft>
                  <a:spcPts val="0"/>
                </a:spcAft>
                <a:buClr>
                  <a:srgbClr val="000000"/>
                </a:buClr>
                <a:buSzPct val="100000"/>
                <a:buFont typeface="Arial"/>
                <a:buChar char="•"/>
              </a:pPr>
              <a:r>
                <a:rPr lang="en-US" sz="2200" b="0" i="0" u="none" strike="noStrike" cap="none">
                  <a:solidFill>
                    <a:srgbClr val="000000"/>
                  </a:solidFill>
                  <a:latin typeface="Arial"/>
                  <a:ea typeface="Arial"/>
                  <a:cs typeface="Arial"/>
                  <a:sym typeface="Arial"/>
                </a:rPr>
                <a:t>Oil Industry</a:t>
              </a:r>
            </a:p>
            <a:p>
              <a:pPr marL="228600" marR="0" lvl="1" indent="-228600" algn="l" rtl="0">
                <a:lnSpc>
                  <a:spcPct val="90000"/>
                </a:lnSpc>
                <a:spcBef>
                  <a:spcPts val="440"/>
                </a:spcBef>
                <a:spcAft>
                  <a:spcPts val="0"/>
                </a:spcAft>
                <a:buClr>
                  <a:srgbClr val="000000"/>
                </a:buClr>
                <a:buSzPct val="100000"/>
                <a:buFont typeface="Arial"/>
                <a:buChar char="•"/>
              </a:pPr>
              <a:r>
                <a:rPr lang="en-US" sz="2200" b="0" i="0" u="none" strike="noStrike" cap="none">
                  <a:solidFill>
                    <a:srgbClr val="000000"/>
                  </a:solidFill>
                  <a:latin typeface="Arial"/>
                  <a:ea typeface="Arial"/>
                  <a:cs typeface="Arial"/>
                  <a:sym typeface="Arial"/>
                </a:rPr>
                <a:t>Gas Industry</a:t>
              </a:r>
            </a:p>
          </p:txBody>
        </p:sp>
        <p:sp>
          <p:nvSpPr>
            <p:cNvPr id="210" name="Shape 210"/>
            <p:cNvSpPr/>
            <p:nvPr/>
          </p:nvSpPr>
          <p:spPr>
            <a:xfrm>
              <a:off x="0" y="2179885"/>
              <a:ext cx="7513589" cy="671579"/>
            </a:xfrm>
            <a:prstGeom prst="roundRect">
              <a:avLst>
                <a:gd name="adj" fmla="val 16667"/>
              </a:avLst>
            </a:prstGeom>
            <a:solidFill>
              <a:srgbClr val="3194BA"/>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1" name="Shape 211"/>
            <p:cNvSpPr txBox="1"/>
            <p:nvPr/>
          </p:nvSpPr>
          <p:spPr>
            <a:xfrm>
              <a:off x="32783" y="2212669"/>
              <a:ext cx="7448021" cy="606012"/>
            </a:xfrm>
            <a:prstGeom prst="rect">
              <a:avLst/>
            </a:prstGeom>
            <a:noFill/>
            <a:ln>
              <a:noFill/>
            </a:ln>
          </p:spPr>
          <p:txBody>
            <a:bodyPr lIns="106675" tIns="106675" rIns="106675" bIns="106675" anchor="ctr" anchorCtr="0">
              <a:noAutofit/>
            </a:bodyPr>
            <a:lstStyle/>
            <a:p>
              <a:pPr marL="0" marR="0" lvl="0" indent="0" algn="l" rtl="0">
                <a:lnSpc>
                  <a:spcPct val="90000"/>
                </a:lnSpc>
                <a:spcBef>
                  <a:spcPts val="0"/>
                </a:spcBef>
                <a:spcAft>
                  <a:spcPts val="0"/>
                </a:spcAft>
                <a:buClr>
                  <a:srgbClr val="000000"/>
                </a:buClr>
                <a:buSzPct val="25000"/>
                <a:buFont typeface="Arial"/>
                <a:buNone/>
              </a:pPr>
              <a:r>
                <a:rPr lang="en-US" sz="2800" b="0" i="0" u="none" strike="noStrike" cap="none">
                  <a:solidFill>
                    <a:srgbClr val="000000"/>
                  </a:solidFill>
                  <a:latin typeface="Arial"/>
                  <a:ea typeface="Arial"/>
                  <a:cs typeface="Arial"/>
                  <a:sym typeface="Arial"/>
                </a:rPr>
                <a:t>Company Analysis</a:t>
              </a:r>
            </a:p>
          </p:txBody>
        </p:sp>
        <p:sp>
          <p:nvSpPr>
            <p:cNvPr id="212" name="Shape 212"/>
            <p:cNvSpPr/>
            <p:nvPr/>
          </p:nvSpPr>
          <p:spPr>
            <a:xfrm>
              <a:off x="0" y="2851466"/>
              <a:ext cx="7513589" cy="113022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3" name="Shape 213"/>
            <p:cNvSpPr txBox="1"/>
            <p:nvPr/>
          </p:nvSpPr>
          <p:spPr>
            <a:xfrm>
              <a:off x="0" y="2851466"/>
              <a:ext cx="7513589" cy="1130220"/>
            </a:xfrm>
            <a:prstGeom prst="rect">
              <a:avLst/>
            </a:prstGeom>
            <a:noFill/>
            <a:ln>
              <a:noFill/>
            </a:ln>
          </p:spPr>
          <p:txBody>
            <a:bodyPr lIns="238550" tIns="35550" rIns="199125" bIns="35550" anchor="t" anchorCtr="0">
              <a:noAutofit/>
            </a:bodyPr>
            <a:lstStyle/>
            <a:p>
              <a:pPr marL="228600" marR="0" lvl="1" indent="-228600" algn="l" rtl="0">
                <a:lnSpc>
                  <a:spcPct val="90000"/>
                </a:lnSpc>
                <a:spcBef>
                  <a:spcPts val="0"/>
                </a:spcBef>
                <a:spcAft>
                  <a:spcPts val="0"/>
                </a:spcAft>
                <a:buClr>
                  <a:srgbClr val="000000"/>
                </a:buClr>
                <a:buSzPct val="100000"/>
                <a:buFont typeface="Arial"/>
                <a:buChar char="•"/>
              </a:pPr>
              <a:r>
                <a:rPr lang="en-US" sz="2200" b="0" i="0" u="none" strike="noStrike" cap="none">
                  <a:solidFill>
                    <a:srgbClr val="000000"/>
                  </a:solidFill>
                  <a:latin typeface="Arial"/>
                  <a:ea typeface="Arial"/>
                  <a:cs typeface="Arial"/>
                  <a:sym typeface="Arial"/>
                </a:rPr>
                <a:t>Husky Energy</a:t>
              </a:r>
            </a:p>
            <a:p>
              <a:pPr marL="228600" marR="0" lvl="1" indent="-228600" algn="l" rtl="0">
                <a:lnSpc>
                  <a:spcPct val="90000"/>
                </a:lnSpc>
                <a:spcBef>
                  <a:spcPts val="440"/>
                </a:spcBef>
                <a:spcAft>
                  <a:spcPts val="0"/>
                </a:spcAft>
                <a:buClr>
                  <a:srgbClr val="000000"/>
                </a:buClr>
                <a:buSzPct val="100000"/>
                <a:buFont typeface="Arial"/>
                <a:buChar char="•"/>
              </a:pPr>
              <a:r>
                <a:rPr lang="en-US" sz="2200" b="0" i="0" u="none" strike="noStrike" cap="none">
                  <a:solidFill>
                    <a:srgbClr val="000000"/>
                  </a:solidFill>
                  <a:latin typeface="Arial"/>
                  <a:ea typeface="Arial"/>
                  <a:cs typeface="Arial"/>
                  <a:sym typeface="Arial"/>
                </a:rPr>
                <a:t>Imperial Oil</a:t>
              </a:r>
            </a:p>
            <a:p>
              <a:pPr marL="228600" marR="0" lvl="1" indent="-228600" algn="l" rtl="0">
                <a:lnSpc>
                  <a:spcPct val="90000"/>
                </a:lnSpc>
                <a:spcBef>
                  <a:spcPts val="440"/>
                </a:spcBef>
                <a:spcAft>
                  <a:spcPts val="0"/>
                </a:spcAft>
                <a:buClr>
                  <a:srgbClr val="000000"/>
                </a:buClr>
                <a:buSzPct val="100000"/>
                <a:buFont typeface="Arial"/>
                <a:buChar char="•"/>
              </a:pPr>
              <a:r>
                <a:rPr lang="en-US" sz="2200" b="0" i="0" u="none" strike="noStrike" cap="none">
                  <a:solidFill>
                    <a:srgbClr val="000000"/>
                  </a:solidFill>
                  <a:latin typeface="Arial"/>
                  <a:ea typeface="Arial"/>
                  <a:cs typeface="Arial"/>
                  <a:sym typeface="Arial"/>
                </a:rPr>
                <a:t>Suncor Energy</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Oil &amp; Gas</a:t>
            </a:r>
          </a:p>
        </p:txBody>
      </p:sp>
      <p:sp>
        <p:nvSpPr>
          <p:cNvPr id="363" name="Shape 363"/>
          <p:cNvSpPr txBox="1">
            <a:spLocks noGrp="1"/>
          </p:cNvSpPr>
          <p:nvPr>
            <p:ph type="body" idx="1"/>
          </p:nvPr>
        </p:nvSpPr>
        <p:spPr>
          <a:xfrm>
            <a:off x="581191" y="2376439"/>
            <a:ext cx="11029613" cy="3678303"/>
          </a:xfrm>
          <a:prstGeom prst="rect">
            <a:avLst/>
          </a:prstGeom>
          <a:noFill/>
          <a:ln>
            <a:noFill/>
          </a:ln>
        </p:spPr>
        <p:txBody>
          <a:bodyPr lIns="91425" tIns="45700" rIns="91425" bIns="45700" anchor="t" anchorCtr="0">
            <a:noAutofit/>
          </a:bodyPr>
          <a:lstStyle/>
          <a:p>
            <a:pPr marL="393700" marR="0" lvl="0" indent="-3429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Largest Industry in the World.</a:t>
            </a:r>
          </a:p>
          <a:p>
            <a:pPr marL="3937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Canada’s economy is heavily dependent on Oil and Gas.</a:t>
            </a:r>
          </a:p>
          <a:p>
            <a:pPr marL="3937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Canada is ranked as the 5th largest producer of oil , producing more than 3.5 million barrels a day.</a:t>
            </a:r>
          </a:p>
          <a:p>
            <a:pPr marL="3937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Canada is the world’s 4th largest producer of natural gas.</a:t>
            </a:r>
          </a:p>
          <a:p>
            <a:pPr marL="3937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U.S.A is Canada’s no 1 competitor.</a:t>
            </a:r>
          </a:p>
          <a:p>
            <a:pPr marL="3937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Canada has the third largest crude oil reserves in the world.</a:t>
            </a:r>
          </a:p>
          <a:p>
            <a:pPr marL="3937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The Oil Sands in Northern Alberta give Canada the world’s third largest crude oil reserves after Saudi Arabia and Venezuela.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Canadian Oil and Gas</a:t>
            </a:r>
          </a:p>
        </p:txBody>
      </p:sp>
      <p:sp>
        <p:nvSpPr>
          <p:cNvPr id="369" name="Shape 369"/>
          <p:cNvSpPr txBox="1">
            <a:spLocks noGrp="1"/>
          </p:cNvSpPr>
          <p:nvPr>
            <p:ph type="body" idx="1"/>
          </p:nvPr>
        </p:nvSpPr>
        <p:spPr>
          <a:xfrm>
            <a:off x="581200" y="2180500"/>
            <a:ext cx="11029500" cy="43734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Alberta is Canada’s largest oil and natural gas producers and is home to vast deposits of oil sands.</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British Columbia is Canada’s second largest natural gas producer.</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Canadian oil and natural gas industry is active in 12 of 13 provinces and territories.</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The Canadian oil sands help pay for public services and are creating jobs.</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Investment of 37$ B in 2016.</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The oil and gas industry account for about 425,000 direct and indirect jobs and that number is expected to grow</a:t>
            </a:r>
          </a:p>
          <a:p>
            <a:pPr marL="0" marR="0" lvl="0" indent="0" algn="l" rtl="0">
              <a:lnSpc>
                <a:spcPct val="90000"/>
              </a:lnSpc>
              <a:spcBef>
                <a:spcPts val="0"/>
              </a:spcBef>
              <a:spcAft>
                <a:spcPts val="0"/>
              </a:spcAft>
              <a:buClr>
                <a:schemeClr val="accent2"/>
              </a:buClr>
              <a:buSzPct val="25000"/>
              <a:buFont typeface="Noto Sans Symbols"/>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Underline Products from Crude Oil</a:t>
            </a:r>
          </a:p>
        </p:txBody>
      </p:sp>
      <p:grpSp>
        <p:nvGrpSpPr>
          <p:cNvPr id="375" name="Shape 375"/>
          <p:cNvGrpSpPr/>
          <p:nvPr/>
        </p:nvGrpSpPr>
        <p:grpSpPr>
          <a:xfrm>
            <a:off x="845344" y="1825624"/>
            <a:ext cx="9821927" cy="4351336"/>
            <a:chOff x="7144" y="0"/>
            <a:chExt cx="9821927" cy="4351336"/>
          </a:xfrm>
        </p:grpSpPr>
        <p:sp>
          <p:nvSpPr>
            <p:cNvPr id="376" name="Shape 376"/>
            <p:cNvSpPr/>
            <p:nvPr/>
          </p:nvSpPr>
          <p:spPr>
            <a:xfrm rot="-5400000">
              <a:off x="-1509333" y="1516479"/>
              <a:ext cx="4351336" cy="1318379"/>
            </a:xfrm>
            <a:prstGeom prst="flowChartManualOperation">
              <a:avLst/>
            </a:prstGeom>
            <a:gradFill>
              <a:gsLst>
                <a:gs pos="0">
                  <a:srgbClr val="FFDC9B"/>
                </a:gs>
                <a:gs pos="50000">
                  <a:srgbClr val="FFD68D"/>
                </a:gs>
                <a:gs pos="100000">
                  <a:srgbClr val="FFD478"/>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7" name="Shape 377"/>
            <p:cNvSpPr txBox="1"/>
            <p:nvPr/>
          </p:nvSpPr>
          <p:spPr>
            <a:xfrm>
              <a:off x="7144" y="870266"/>
              <a:ext cx="1318379" cy="2610800"/>
            </a:xfrm>
            <a:prstGeom prst="rect">
              <a:avLst/>
            </a:prstGeom>
            <a:noFill/>
            <a:ln>
              <a:noFill/>
            </a:ln>
          </p:spPr>
          <p:txBody>
            <a:bodyPr lIns="114300" tIns="0" rIns="115025"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800" b="0" i="0" u="none" strike="noStrike" cap="none">
                  <a:solidFill>
                    <a:schemeClr val="dk1"/>
                  </a:solidFill>
                  <a:latin typeface="Cabin"/>
                  <a:ea typeface="Cabin"/>
                  <a:cs typeface="Cabin"/>
                  <a:sym typeface="Cabin"/>
                </a:rPr>
                <a:t>Residuals</a:t>
              </a:r>
            </a:p>
            <a:p>
              <a:pPr marL="114300" marR="0" lvl="1" indent="-114300" algn="l" rtl="0">
                <a:lnSpc>
                  <a:spcPct val="90000"/>
                </a:lnSpc>
                <a:spcBef>
                  <a:spcPts val="63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Coke</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Asphalt</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Tar</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Waxes</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Starting material to make other products</a:t>
              </a:r>
            </a:p>
          </p:txBody>
        </p:sp>
        <p:sp>
          <p:nvSpPr>
            <p:cNvPr id="378" name="Shape 378"/>
            <p:cNvSpPr/>
            <p:nvPr/>
          </p:nvSpPr>
          <p:spPr>
            <a:xfrm rot="-5400000">
              <a:off x="-92075" y="1516479"/>
              <a:ext cx="4351336" cy="1318379"/>
            </a:xfrm>
            <a:prstGeom prst="flowChartManualOperation">
              <a:avLst/>
            </a:prstGeom>
            <a:gradFill>
              <a:gsLst>
                <a:gs pos="0">
                  <a:srgbClr val="E0FD9C"/>
                </a:gs>
                <a:gs pos="50000">
                  <a:srgbClr val="D9FB8D"/>
                </a:gs>
                <a:gs pos="100000">
                  <a:srgbClr val="D8FF78"/>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9" name="Shape 379"/>
            <p:cNvSpPr txBox="1"/>
            <p:nvPr/>
          </p:nvSpPr>
          <p:spPr>
            <a:xfrm>
              <a:off x="1424400" y="870266"/>
              <a:ext cx="1318379" cy="2610800"/>
            </a:xfrm>
            <a:prstGeom prst="rect">
              <a:avLst/>
            </a:prstGeom>
            <a:noFill/>
            <a:ln>
              <a:noFill/>
            </a:ln>
          </p:spPr>
          <p:txBody>
            <a:bodyPr lIns="114300" tIns="0" rIns="115025"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800" b="0" i="0" u="none" strike="noStrike" cap="none">
                  <a:solidFill>
                    <a:schemeClr val="dk1"/>
                  </a:solidFill>
                  <a:latin typeface="Cabin"/>
                  <a:ea typeface="Cabin"/>
                  <a:cs typeface="Cabin"/>
                  <a:sym typeface="Cabin"/>
                </a:rPr>
                <a:t>Lubricating Oil </a:t>
              </a:r>
            </a:p>
            <a:p>
              <a:pPr marL="114300" marR="0" lvl="1" indent="-114300" algn="l" rtl="0">
                <a:lnSpc>
                  <a:spcPct val="90000"/>
                </a:lnSpc>
                <a:spcBef>
                  <a:spcPts val="63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Used for motor Oil</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Grease and other lubricants.</a:t>
              </a:r>
            </a:p>
          </p:txBody>
        </p:sp>
        <p:sp>
          <p:nvSpPr>
            <p:cNvPr id="380" name="Shape 380"/>
            <p:cNvSpPr/>
            <p:nvPr/>
          </p:nvSpPr>
          <p:spPr>
            <a:xfrm rot="-5400000">
              <a:off x="1325180" y="1516479"/>
              <a:ext cx="4351336" cy="1318379"/>
            </a:xfrm>
            <a:prstGeom prst="flowChartManualOperation">
              <a:avLst/>
            </a:prstGeom>
            <a:gradFill>
              <a:gsLst>
                <a:gs pos="0">
                  <a:srgbClr val="B1F79E"/>
                </a:gs>
                <a:gs pos="50000">
                  <a:srgbClr val="A4F490"/>
                </a:gs>
                <a:gs pos="100000">
                  <a:srgbClr val="95F87B"/>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1" name="Shape 381"/>
            <p:cNvSpPr txBox="1"/>
            <p:nvPr/>
          </p:nvSpPr>
          <p:spPr>
            <a:xfrm>
              <a:off x="2841658" y="870266"/>
              <a:ext cx="1318379" cy="2610800"/>
            </a:xfrm>
            <a:prstGeom prst="rect">
              <a:avLst/>
            </a:prstGeom>
            <a:noFill/>
            <a:ln>
              <a:noFill/>
            </a:ln>
          </p:spPr>
          <p:txBody>
            <a:bodyPr lIns="114300" tIns="0" rIns="115025"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800" b="0" i="0" u="none" strike="noStrike" cap="none">
                  <a:solidFill>
                    <a:schemeClr val="dk1"/>
                  </a:solidFill>
                  <a:latin typeface="Cabin"/>
                  <a:ea typeface="Cabin"/>
                  <a:cs typeface="Cabin"/>
                  <a:sym typeface="Cabin"/>
                </a:rPr>
                <a:t>Petroleum Gas</a:t>
              </a:r>
            </a:p>
            <a:p>
              <a:pPr marL="114300" marR="0" lvl="1" indent="-114300" algn="l" rtl="0">
                <a:lnSpc>
                  <a:spcPct val="90000"/>
                </a:lnSpc>
                <a:spcBef>
                  <a:spcPts val="63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Used for heating</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Cooking</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Making plastics</a:t>
              </a:r>
            </a:p>
          </p:txBody>
        </p:sp>
        <p:sp>
          <p:nvSpPr>
            <p:cNvPr id="382" name="Shape 382"/>
            <p:cNvSpPr/>
            <p:nvPr/>
          </p:nvSpPr>
          <p:spPr>
            <a:xfrm rot="-5400000">
              <a:off x="2742438" y="1516479"/>
              <a:ext cx="4351336" cy="1318379"/>
            </a:xfrm>
            <a:prstGeom prst="flowChartManualOperation">
              <a:avLst/>
            </a:prstGeom>
            <a:gradFill>
              <a:gsLst>
                <a:gs pos="0">
                  <a:srgbClr val="A1F4A6"/>
                </a:gs>
                <a:gs pos="50000">
                  <a:srgbClr val="92F198"/>
                </a:gs>
                <a:gs pos="100000">
                  <a:srgbClr val="7EF386"/>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3" name="Shape 383"/>
            <p:cNvSpPr txBox="1"/>
            <p:nvPr/>
          </p:nvSpPr>
          <p:spPr>
            <a:xfrm>
              <a:off x="4258917" y="870266"/>
              <a:ext cx="1318379" cy="2610800"/>
            </a:xfrm>
            <a:prstGeom prst="rect">
              <a:avLst/>
            </a:prstGeom>
            <a:noFill/>
            <a:ln>
              <a:noFill/>
            </a:ln>
          </p:spPr>
          <p:txBody>
            <a:bodyPr lIns="114300" tIns="0" rIns="115025"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800" b="0" i="0" u="none" strike="noStrike" cap="none">
                  <a:solidFill>
                    <a:schemeClr val="dk1"/>
                  </a:solidFill>
                  <a:latin typeface="Cabin"/>
                  <a:ea typeface="Cabin"/>
                  <a:cs typeface="Cabin"/>
                  <a:sym typeface="Cabin"/>
                </a:rPr>
                <a:t>Gas Oil/Diesel</a:t>
              </a:r>
            </a:p>
            <a:p>
              <a:pPr marL="114300" marR="0" lvl="1" indent="-114300" algn="l" rtl="0">
                <a:lnSpc>
                  <a:spcPct val="90000"/>
                </a:lnSpc>
                <a:spcBef>
                  <a:spcPts val="63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Distillate</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Used for diesel fuel </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Heating Oil</a:t>
              </a:r>
            </a:p>
          </p:txBody>
        </p:sp>
        <p:sp>
          <p:nvSpPr>
            <p:cNvPr id="384" name="Shape 384"/>
            <p:cNvSpPr/>
            <p:nvPr/>
          </p:nvSpPr>
          <p:spPr>
            <a:xfrm rot="-5400000">
              <a:off x="4159697" y="1516479"/>
              <a:ext cx="4351336" cy="1318379"/>
            </a:xfrm>
            <a:prstGeom prst="flowChartManualOperation">
              <a:avLst/>
            </a:prstGeom>
            <a:gradFill>
              <a:gsLst>
                <a:gs pos="0">
                  <a:srgbClr val="A5EFC9"/>
                </a:gs>
                <a:gs pos="50000">
                  <a:srgbClr val="96ECBF"/>
                </a:gs>
                <a:gs pos="100000">
                  <a:srgbClr val="83EDB6"/>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5" name="Shape 385"/>
            <p:cNvSpPr txBox="1"/>
            <p:nvPr/>
          </p:nvSpPr>
          <p:spPr>
            <a:xfrm>
              <a:off x="5676176" y="870266"/>
              <a:ext cx="1318379" cy="2610800"/>
            </a:xfrm>
            <a:prstGeom prst="rect">
              <a:avLst/>
            </a:prstGeom>
            <a:noFill/>
            <a:ln>
              <a:noFill/>
            </a:ln>
          </p:spPr>
          <p:txBody>
            <a:bodyPr lIns="114300" tIns="0" rIns="115025"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800" b="0" i="0" u="none" strike="noStrike" cap="none">
                  <a:solidFill>
                    <a:schemeClr val="dk1"/>
                  </a:solidFill>
                  <a:latin typeface="Cabin"/>
                  <a:ea typeface="Cabin"/>
                  <a:cs typeface="Cabin"/>
                  <a:sym typeface="Cabin"/>
                </a:rPr>
                <a:t>Gasoline</a:t>
              </a:r>
            </a:p>
            <a:p>
              <a:pPr marL="114300" marR="0" lvl="1" indent="-114300" algn="l" rtl="0">
                <a:lnSpc>
                  <a:spcPct val="90000"/>
                </a:lnSpc>
                <a:spcBef>
                  <a:spcPts val="63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Motor Fuel</a:t>
              </a:r>
            </a:p>
          </p:txBody>
        </p:sp>
        <p:sp>
          <p:nvSpPr>
            <p:cNvPr id="386" name="Shape 386"/>
            <p:cNvSpPr/>
            <p:nvPr/>
          </p:nvSpPr>
          <p:spPr>
            <a:xfrm rot="-5400000">
              <a:off x="5576953" y="1516479"/>
              <a:ext cx="4351336" cy="1318379"/>
            </a:xfrm>
            <a:prstGeom prst="flowChartManualOperation">
              <a:avLst/>
            </a:prstGeom>
            <a:gradFill>
              <a:gsLst>
                <a:gs pos="0">
                  <a:srgbClr val="AAEAEC"/>
                </a:gs>
                <a:gs pos="50000">
                  <a:srgbClr val="9BE5E7"/>
                </a:gs>
                <a:gs pos="100000">
                  <a:srgbClr val="89E5E7"/>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7" name="Shape 387"/>
            <p:cNvSpPr txBox="1"/>
            <p:nvPr/>
          </p:nvSpPr>
          <p:spPr>
            <a:xfrm>
              <a:off x="7093434" y="870266"/>
              <a:ext cx="1318379" cy="2610800"/>
            </a:xfrm>
            <a:prstGeom prst="rect">
              <a:avLst/>
            </a:prstGeom>
            <a:noFill/>
            <a:ln>
              <a:noFill/>
            </a:ln>
          </p:spPr>
          <p:txBody>
            <a:bodyPr lIns="114300" tIns="0" rIns="115025"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800" b="0" i="0" u="none" strike="noStrike" cap="none">
                  <a:solidFill>
                    <a:schemeClr val="dk1"/>
                  </a:solidFill>
                  <a:latin typeface="Cabin"/>
                  <a:ea typeface="Cabin"/>
                  <a:cs typeface="Cabin"/>
                  <a:sym typeface="Cabin"/>
                </a:rPr>
                <a:t>Heavy Gas</a:t>
              </a:r>
            </a:p>
            <a:p>
              <a:pPr marL="114300" marR="0" lvl="1" indent="-114300" algn="l" rtl="0">
                <a:lnSpc>
                  <a:spcPct val="90000"/>
                </a:lnSpc>
                <a:spcBef>
                  <a:spcPts val="63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Also called Fuel Oil</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Used for industrial fuel</a:t>
              </a:r>
            </a:p>
          </p:txBody>
        </p:sp>
        <p:sp>
          <p:nvSpPr>
            <p:cNvPr id="388" name="Shape 388"/>
            <p:cNvSpPr/>
            <p:nvPr/>
          </p:nvSpPr>
          <p:spPr>
            <a:xfrm rot="-5400000">
              <a:off x="6994211" y="1516479"/>
              <a:ext cx="4351336" cy="1318379"/>
            </a:xfrm>
            <a:prstGeom prst="flowChartManualOperation">
              <a:avLst/>
            </a:prstGeom>
            <a:gradFill>
              <a:gsLst>
                <a:gs pos="0">
                  <a:srgbClr val="AFC9E9"/>
                </a:gs>
                <a:gs pos="50000">
                  <a:srgbClr val="A0BFE4"/>
                </a:gs>
                <a:gs pos="100000">
                  <a:srgbClr val="8FB7E4"/>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9" name="Shape 389"/>
            <p:cNvSpPr txBox="1"/>
            <p:nvPr/>
          </p:nvSpPr>
          <p:spPr>
            <a:xfrm>
              <a:off x="8510692" y="870266"/>
              <a:ext cx="1318379" cy="2610800"/>
            </a:xfrm>
            <a:prstGeom prst="rect">
              <a:avLst/>
            </a:prstGeom>
            <a:noFill/>
            <a:ln>
              <a:noFill/>
            </a:ln>
          </p:spPr>
          <p:txBody>
            <a:bodyPr lIns="114300" tIns="0" rIns="115025"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800" b="0" i="0" u="none" strike="noStrike" cap="none">
                  <a:solidFill>
                    <a:schemeClr val="dk1"/>
                  </a:solidFill>
                  <a:latin typeface="Cabin"/>
                  <a:ea typeface="Cabin"/>
                  <a:cs typeface="Cabin"/>
                  <a:sym typeface="Cabin"/>
                </a:rPr>
                <a:t>Kerosene</a:t>
              </a:r>
            </a:p>
            <a:p>
              <a:pPr marL="114300" marR="0" lvl="1" indent="-114300" algn="l" rtl="0">
                <a:lnSpc>
                  <a:spcPct val="90000"/>
                </a:lnSpc>
                <a:spcBef>
                  <a:spcPts val="63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Fuel for jet engines </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bin"/>
                  <a:ea typeface="Cabin"/>
                  <a:cs typeface="Cabin"/>
                  <a:sym typeface="Cabin"/>
                </a:rPr>
                <a:t>Tractors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p:nvPr/>
        </p:nvSpPr>
        <p:spPr>
          <a:xfrm>
            <a:off x="321562" y="320038"/>
            <a:ext cx="11548871" cy="6217919"/>
          </a:xfrm>
          <a:prstGeom prst="rect">
            <a:avLst/>
          </a:prstGeom>
          <a:solidFill>
            <a:schemeClr val="dk1">
              <a:alpha val="7450"/>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cxnSp>
        <p:nvCxnSpPr>
          <p:cNvPr id="395" name="Shape 395"/>
          <p:cNvCxnSpPr/>
          <p:nvPr/>
        </p:nvCxnSpPr>
        <p:spPr>
          <a:xfrm>
            <a:off x="4654296" y="2057400"/>
            <a:ext cx="0" cy="2743199"/>
          </a:xfrm>
          <a:prstGeom prst="straightConnector1">
            <a:avLst/>
          </a:prstGeom>
          <a:noFill/>
          <a:ln w="19050" cap="flat" cmpd="sng">
            <a:solidFill>
              <a:srgbClr val="262626"/>
            </a:solidFill>
            <a:prstDash val="solid"/>
            <a:miter/>
            <a:headEnd type="none" w="med" len="med"/>
            <a:tailEnd type="none" w="med" len="med"/>
          </a:ln>
        </p:spPr>
      </p:cxnSp>
      <p:sp>
        <p:nvSpPr>
          <p:cNvPr id="396" name="Shape 396"/>
          <p:cNvSpPr txBox="1">
            <a:spLocks noGrp="1"/>
          </p:cNvSpPr>
          <p:nvPr>
            <p:ph type="title"/>
          </p:nvPr>
        </p:nvSpPr>
        <p:spPr>
          <a:xfrm>
            <a:off x="838200" y="963875"/>
            <a:ext cx="3494361" cy="4930244"/>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4400" b="0" i="0" u="none" strike="noStrike" cap="none">
                <a:solidFill>
                  <a:schemeClr val="accent1"/>
                </a:solidFill>
                <a:latin typeface="Cabin"/>
                <a:ea typeface="Cabin"/>
                <a:cs typeface="Cabin"/>
                <a:sym typeface="Cabin"/>
              </a:rPr>
              <a:t>Natural Gas Usage</a:t>
            </a:r>
          </a:p>
        </p:txBody>
      </p:sp>
      <p:sp>
        <p:nvSpPr>
          <p:cNvPr id="397" name="Shape 397"/>
          <p:cNvSpPr txBox="1">
            <a:spLocks noGrp="1"/>
          </p:cNvSpPr>
          <p:nvPr>
            <p:ph type="body" idx="1"/>
          </p:nvPr>
        </p:nvSpPr>
        <p:spPr>
          <a:xfrm>
            <a:off x="4976025" y="963874"/>
            <a:ext cx="6377700" cy="5488799"/>
          </a:xfrm>
          <a:prstGeom prst="rect">
            <a:avLst/>
          </a:prstGeom>
          <a:noFill/>
          <a:ln>
            <a:noFill/>
          </a:ln>
        </p:spPr>
        <p:txBody>
          <a:bodyPr lIns="91425" tIns="45700" rIns="91425" bIns="45700" anchor="ctr"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Space and Water Heating</a:t>
            </a:r>
          </a:p>
          <a:p>
            <a:pPr marL="3429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Climate Control Systems</a:t>
            </a:r>
          </a:p>
          <a:p>
            <a:pPr marL="3429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Appliances, Industrial uses for ex: processing forest products and manufacturing steel</a:t>
            </a:r>
          </a:p>
          <a:p>
            <a:pPr marL="3429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Electricity Generation</a:t>
            </a:r>
          </a:p>
          <a:p>
            <a:pPr marL="342900" marR="0" lvl="0" indent="-3429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Co-generation systems, and transportation</a:t>
            </a:r>
          </a:p>
          <a:p>
            <a:pPr marL="0" marR="0" lvl="0" indent="0" algn="l" rtl="0">
              <a:lnSpc>
                <a:spcPct val="90000"/>
              </a:lnSpc>
              <a:spcBef>
                <a:spcPts val="1000"/>
              </a:spcBef>
              <a:spcAft>
                <a:spcPts val="0"/>
              </a:spcAft>
              <a:buClr>
                <a:schemeClr val="accent2"/>
              </a:buClr>
              <a:buSzPct val="25000"/>
              <a:buFont typeface="Noto Sans Symbols"/>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Macroeconomic Environment</a:t>
            </a:r>
          </a:p>
        </p:txBody>
      </p:sp>
      <p:sp>
        <p:nvSpPr>
          <p:cNvPr id="403" name="Shape 403"/>
          <p:cNvSpPr txBox="1">
            <a:spLocks noGrp="1"/>
          </p:cNvSpPr>
          <p:nvPr>
            <p:ph type="body" idx="1"/>
          </p:nvPr>
        </p:nvSpPr>
        <p:spPr>
          <a:xfrm>
            <a:off x="581200" y="2180500"/>
            <a:ext cx="11029500" cy="39318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dk1"/>
              </a:buClr>
              <a:buSzPct val="100000"/>
              <a:buFont typeface="Arial"/>
              <a:buChar char="•"/>
            </a:pPr>
            <a:r>
              <a:rPr lang="en-US" sz="2800" b="0" i="0" u="none" strike="noStrike" cap="none">
                <a:solidFill>
                  <a:schemeClr val="dk1"/>
                </a:solidFill>
                <a:latin typeface="Cabin"/>
                <a:ea typeface="Cabin"/>
                <a:cs typeface="Cabin"/>
                <a:sym typeface="Cabin"/>
              </a:rPr>
              <a:t>Oil prices are determined by:</a:t>
            </a:r>
          </a:p>
          <a:p>
            <a:pPr marL="781200" marR="0" lvl="1" indent="-463700" algn="l" rtl="0">
              <a:lnSpc>
                <a:spcPct val="10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US interest rate-US federal reserve-FOMC</a:t>
            </a:r>
          </a:p>
          <a:p>
            <a:pPr marL="781200" marR="0" lvl="1" indent="-463700" algn="l" rtl="0">
              <a:lnSpc>
                <a:spcPct val="10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OPEC and Non OPEC Production</a:t>
            </a:r>
          </a:p>
          <a:p>
            <a:pPr marL="781200" marR="0" lvl="1" indent="-463700" algn="l" rtl="0">
              <a:lnSpc>
                <a:spcPct val="10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U.S Shale Oil Revolution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p:nvPr/>
        </p:nvSpPr>
        <p:spPr>
          <a:xfrm>
            <a:off x="0" y="0"/>
            <a:ext cx="4636008" cy="6858000"/>
          </a:xfrm>
          <a:prstGeom prst="rect">
            <a:avLst/>
          </a:prstGeom>
          <a:solidFill>
            <a:srgbClr val="72655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09" name="Shape 409"/>
          <p:cNvSpPr/>
          <p:nvPr/>
        </p:nvSpPr>
        <p:spPr>
          <a:xfrm>
            <a:off x="484631" y="484631"/>
            <a:ext cx="3666743" cy="5739187"/>
          </a:xfrm>
          <a:prstGeom prst="roundRect">
            <a:avLst>
              <a:gd name="adj" fmla="val 0"/>
            </a:avLst>
          </a:prstGeom>
          <a:solidFill>
            <a:srgbClr val="FFFFFF"/>
          </a:solidFill>
          <a:ln w="9525" cap="flat" cmpd="sng">
            <a:solidFill>
              <a:schemeClr val="lt2"/>
            </a:solidFill>
            <a:prstDash val="solid"/>
            <a:miter/>
            <a:headEnd type="none" w="med" len="med"/>
            <a:tailEnd type="none" w="med" len="med"/>
          </a:ln>
          <a:effectLst>
            <a:outerShdw blurRad="50799" dist="38100" dir="5400000" algn="t" rotWithShape="0">
              <a:srgbClr val="000000">
                <a:alpha val="400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410" name="Shape 410"/>
          <p:cNvPicPr preferRelativeResize="0"/>
          <p:nvPr/>
        </p:nvPicPr>
        <p:blipFill rotWithShape="1">
          <a:blip r:embed="rId3">
            <a:alphaModFix/>
          </a:blip>
          <a:srcRect l="4726" r="4621" b="-1"/>
          <a:stretch/>
        </p:blipFill>
        <p:spPr>
          <a:xfrm>
            <a:off x="804672" y="803049"/>
            <a:ext cx="3026664" cy="2470742"/>
          </a:xfrm>
          <a:prstGeom prst="rect">
            <a:avLst/>
          </a:prstGeom>
          <a:noFill/>
          <a:ln>
            <a:noFill/>
          </a:ln>
        </p:spPr>
      </p:pic>
      <p:pic>
        <p:nvPicPr>
          <p:cNvPr id="411" name="Shape 411"/>
          <p:cNvPicPr preferRelativeResize="0"/>
          <p:nvPr/>
        </p:nvPicPr>
        <p:blipFill rotWithShape="1">
          <a:blip r:embed="rId4">
            <a:alphaModFix/>
          </a:blip>
          <a:srcRect r="5" b="5223"/>
          <a:stretch/>
        </p:blipFill>
        <p:spPr>
          <a:xfrm>
            <a:off x="804672" y="3461344"/>
            <a:ext cx="3026661" cy="2438399"/>
          </a:xfrm>
          <a:prstGeom prst="rect">
            <a:avLst/>
          </a:prstGeom>
          <a:noFill/>
          <a:ln>
            <a:noFill/>
          </a:ln>
        </p:spPr>
      </p:pic>
      <p:sp>
        <p:nvSpPr>
          <p:cNvPr id="412" name="Shape 412"/>
          <p:cNvSpPr txBox="1">
            <a:spLocks noGrp="1"/>
          </p:cNvSpPr>
          <p:nvPr>
            <p:ph type="title"/>
          </p:nvPr>
        </p:nvSpPr>
        <p:spPr>
          <a:xfrm>
            <a:off x="5116878" y="629266"/>
            <a:ext cx="6422849" cy="1676603"/>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Global Oil Prices</a:t>
            </a:r>
          </a:p>
        </p:txBody>
      </p:sp>
      <p:sp>
        <p:nvSpPr>
          <p:cNvPr id="413" name="Shape 413"/>
          <p:cNvSpPr txBox="1">
            <a:spLocks noGrp="1"/>
          </p:cNvSpPr>
          <p:nvPr>
            <p:ph type="body" idx="1"/>
          </p:nvPr>
        </p:nvSpPr>
        <p:spPr>
          <a:xfrm>
            <a:off x="5116880" y="2438400"/>
            <a:ext cx="6422847" cy="378541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Brent crude oil prices to average $55/b in 2017 and $57/b in 2018.</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General expected rise in crude oil prices in upcoming year, but have been generally volatile. </a:t>
            </a:r>
          </a:p>
          <a:p>
            <a:pPr marL="228600" marR="0" lvl="0" indent="-228600" algn="l" rtl="0">
              <a:lnSpc>
                <a:spcPct val="90000"/>
              </a:lnSpc>
              <a:spcBef>
                <a:spcPts val="1000"/>
              </a:spcBef>
              <a:spcAft>
                <a:spcPts val="0"/>
              </a:spcAft>
              <a:buClr>
                <a:schemeClr val="dk1"/>
              </a:buClr>
              <a:buSzPct val="100000"/>
              <a:buFont typeface="Arial"/>
              <a:buChar char="•"/>
            </a:pPr>
            <a:r>
              <a:rPr lang="en-US" sz="2000" b="1" i="0" u="none" strike="noStrike" cap="none">
                <a:solidFill>
                  <a:schemeClr val="dk1"/>
                </a:solidFill>
                <a:latin typeface="Cabin"/>
                <a:ea typeface="Cabin"/>
                <a:cs typeface="Cabin"/>
                <a:sym typeface="Cabin"/>
              </a:rPr>
              <a:t>Brent Crude</a:t>
            </a:r>
            <a:r>
              <a:rPr lang="en-US" sz="2000" b="0" i="0" u="none" strike="noStrike" cap="none">
                <a:solidFill>
                  <a:schemeClr val="dk1"/>
                </a:solidFill>
                <a:latin typeface="Cabin"/>
                <a:ea typeface="Cabin"/>
                <a:cs typeface="Cabin"/>
                <a:sym typeface="Cabin"/>
              </a:rPr>
              <a:t> is a major trading classification of sweet light </a:t>
            </a:r>
            <a:r>
              <a:rPr lang="en-US" sz="2000" b="1" i="0" u="none" strike="noStrike" cap="none">
                <a:solidFill>
                  <a:schemeClr val="dk1"/>
                </a:solidFill>
                <a:latin typeface="Cabin"/>
                <a:ea typeface="Cabin"/>
                <a:cs typeface="Cabin"/>
                <a:sym typeface="Cabin"/>
              </a:rPr>
              <a:t>crude oil</a:t>
            </a:r>
            <a:r>
              <a:rPr lang="en-US" sz="2000" b="0" i="0" u="none" strike="noStrike" cap="none">
                <a:solidFill>
                  <a:schemeClr val="dk1"/>
                </a:solidFill>
                <a:latin typeface="Cabin"/>
                <a:ea typeface="Cabin"/>
                <a:cs typeface="Cabin"/>
                <a:sym typeface="Cabin"/>
              </a:rPr>
              <a:t> that serves as a major benchmark price for purchases of </a:t>
            </a:r>
            <a:r>
              <a:rPr lang="en-US" sz="2000" b="1" i="0" u="none" strike="noStrike" cap="none">
                <a:solidFill>
                  <a:schemeClr val="dk1"/>
                </a:solidFill>
                <a:latin typeface="Cabin"/>
                <a:ea typeface="Cabin"/>
                <a:cs typeface="Cabin"/>
                <a:sym typeface="Cabin"/>
              </a:rPr>
              <a:t>oil</a:t>
            </a:r>
            <a:r>
              <a:rPr lang="en-US" sz="2000" b="0" i="0" u="none" strike="noStrike" cap="none">
                <a:solidFill>
                  <a:schemeClr val="dk1"/>
                </a:solidFill>
                <a:latin typeface="Cabin"/>
                <a:ea typeface="Cabin"/>
                <a:cs typeface="Cabin"/>
                <a:sym typeface="Cabin"/>
              </a:rPr>
              <a:t> worldwide. This grade is described as light because of its relatively low density, and sweet because of its low sulfur content.</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Higher the prices better the exports and worse off the importers.</a:t>
            </a:r>
          </a:p>
          <a:p>
            <a:pPr marL="0" marR="0" lvl="0" indent="0" algn="l" rtl="0">
              <a:lnSpc>
                <a:spcPct val="90000"/>
              </a:lnSpc>
              <a:spcBef>
                <a:spcPts val="10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Oil Reserves Market share: Geographically</a:t>
            </a:r>
          </a:p>
        </p:txBody>
      </p:sp>
      <p:pic>
        <p:nvPicPr>
          <p:cNvPr id="419" name="Shape 419"/>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Top 10 Oil Reserves Countries</a:t>
            </a:r>
          </a:p>
        </p:txBody>
      </p:sp>
      <p:graphicFrame>
        <p:nvGraphicFramePr>
          <p:cNvPr id="425" name="Shape 425"/>
          <p:cNvGraphicFramePr/>
          <p:nvPr/>
        </p:nvGraphicFramePr>
        <p:xfrm>
          <a:off x="2030435" y="2011683"/>
          <a:ext cx="3000000" cy="3000000"/>
        </p:xfrm>
        <a:graphic>
          <a:graphicData uri="http://schemas.openxmlformats.org/drawingml/2006/table">
            <a:tbl>
              <a:tblPr>
                <a:noFill/>
                <a:tableStyleId>{C078C639-7EE8-4456-A41B-240813131EBF}</a:tableStyleId>
              </a:tblPr>
              <a:tblGrid>
                <a:gridCol w="3097575">
                  <a:extLst>
                    <a:ext uri="{9D8B030D-6E8A-4147-A177-3AD203B41FA5}">
                      <a16:colId xmlns:a16="http://schemas.microsoft.com/office/drawing/2014/main" val="20000"/>
                    </a:ext>
                  </a:extLst>
                </a:gridCol>
                <a:gridCol w="5033550">
                  <a:extLst>
                    <a:ext uri="{9D8B030D-6E8A-4147-A177-3AD203B41FA5}">
                      <a16:colId xmlns:a16="http://schemas.microsoft.com/office/drawing/2014/main" val="20001"/>
                    </a:ext>
                  </a:extLst>
                </a:gridCol>
              </a:tblGrid>
              <a:tr h="409250">
                <a:tc>
                  <a:txBody>
                    <a:bodyPr/>
                    <a:lstStyle/>
                    <a:p>
                      <a:pPr marL="0" marR="0" lvl="0" indent="0" algn="l" rtl="0">
                        <a:lnSpc>
                          <a:spcPct val="100000"/>
                        </a:lnSpc>
                        <a:spcBef>
                          <a:spcPts val="0"/>
                        </a:spcBef>
                        <a:spcAft>
                          <a:spcPts val="0"/>
                        </a:spcAft>
                        <a:buClr>
                          <a:srgbClr val="FFFFFF"/>
                        </a:buClr>
                        <a:buSzPct val="25000"/>
                        <a:buFont typeface="Cabin"/>
                        <a:buNone/>
                      </a:pPr>
                      <a:r>
                        <a:rPr lang="en-US" sz="2000" b="1" i="0" u="none" strike="noStrike" cap="none">
                          <a:solidFill>
                            <a:srgbClr val="FFFFFF"/>
                          </a:solidFill>
                          <a:latin typeface="Cabin"/>
                          <a:ea typeface="Cabin"/>
                          <a:cs typeface="Cabin"/>
                          <a:sym typeface="Cabin"/>
                        </a:rPr>
                        <a:t>COUNTRY</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5B9BD5"/>
                    </a:solidFill>
                  </a:tcPr>
                </a:tc>
                <a:tc>
                  <a:txBody>
                    <a:bodyPr/>
                    <a:lstStyle/>
                    <a:p>
                      <a:pPr marL="0" marR="0" lvl="0" indent="0" algn="r" rtl="0">
                        <a:lnSpc>
                          <a:spcPct val="100000"/>
                        </a:lnSpc>
                        <a:spcBef>
                          <a:spcPts val="0"/>
                        </a:spcBef>
                        <a:spcAft>
                          <a:spcPts val="0"/>
                        </a:spcAft>
                        <a:buClr>
                          <a:srgbClr val="FFFFFF"/>
                        </a:buClr>
                        <a:buSzPct val="25000"/>
                        <a:buFont typeface="Cabin"/>
                        <a:buNone/>
                      </a:pPr>
                      <a:r>
                        <a:rPr lang="en-US" sz="2000" b="1" i="0" u="none" strike="noStrike" cap="none">
                          <a:solidFill>
                            <a:srgbClr val="FFFFFF"/>
                          </a:solidFill>
                          <a:latin typeface="Cabin"/>
                          <a:ea typeface="Cabin"/>
                          <a:cs typeface="Cabin"/>
                          <a:sym typeface="Cabin"/>
                        </a:rPr>
                        <a:t>Units: BBLS or Billions of Barrels </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Venezuela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300.9</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Saudi Arabia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266.6</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extLst>
                  <a:ext uri="{0D108BD9-81ED-4DB2-BD59-A6C34878D82A}">
                    <a16:rowId xmlns:a16="http://schemas.microsoft.com/office/drawing/2014/main" val="10002"/>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Canada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172.2</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Iran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157.8</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extLst>
                  <a:ext uri="{0D108BD9-81ED-4DB2-BD59-A6C34878D82A}">
                    <a16:rowId xmlns:a16="http://schemas.microsoft.com/office/drawing/2014/main" val="10004"/>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Iraq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143.9</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5"/>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Russia</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102.4</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extLst>
                  <a:ext uri="{0D108BD9-81ED-4DB2-BD59-A6C34878D82A}">
                    <a16:rowId xmlns:a16="http://schemas.microsoft.com/office/drawing/2014/main" val="10006"/>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Kuwait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101.5</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7"/>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UAE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97.8</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extLst>
                  <a:ext uri="{0D108BD9-81ED-4DB2-BD59-A6C34878D82A}">
                    <a16:rowId xmlns:a16="http://schemas.microsoft.com/office/drawing/2014/main" val="10008"/>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The U.S</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55</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9"/>
                  </a:ext>
                </a:extLst>
              </a:tr>
              <a:tr h="409250">
                <a:tc>
                  <a:txBody>
                    <a:bodyPr/>
                    <a:lstStyle/>
                    <a:p>
                      <a:pPr marL="0" marR="0" lvl="0" indent="0" algn="ct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Libya </a:t>
                      </a:r>
                    </a:p>
                  </a:txBody>
                  <a:tcPr marL="9525" marR="9525" marT="9525" marB="0" anchor="b">
                    <a:lnL w="9525" cap="flat" cmpd="sng">
                      <a:solidFill>
                        <a:srgbClr val="9BC2E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ct val="25000"/>
                        <a:buFont typeface="Cabin"/>
                        <a:buNone/>
                      </a:pPr>
                      <a:r>
                        <a:rPr lang="en-US" sz="2000" b="0" i="0" u="none" strike="noStrike" cap="none">
                          <a:solidFill>
                            <a:srgbClr val="000000"/>
                          </a:solidFill>
                          <a:latin typeface="Cabin"/>
                          <a:ea typeface="Cabin"/>
                          <a:cs typeface="Cabin"/>
                          <a:sym typeface="Cabin"/>
                        </a:rPr>
                        <a:t>48.4</a:t>
                      </a:r>
                    </a:p>
                  </a:txBody>
                  <a:tcPr marL="9525" marR="9525" marT="9525" marB="0" anchor="b">
                    <a:lnL w="9525" cap="flat" cmpd="sng">
                      <a:solidFill>
                        <a:srgbClr val="000000">
                          <a:alpha val="0"/>
                        </a:srgbClr>
                      </a:solidFill>
                      <a:prstDash val="solid"/>
                      <a:round/>
                      <a:headEnd type="none" w="med" len="med"/>
                      <a:tailEnd type="none" w="med" len="med"/>
                    </a:lnL>
                    <a:lnR w="9525" cap="flat" cmpd="sng">
                      <a:solidFill>
                        <a:srgbClr val="9BC2E6"/>
                      </a:solidFill>
                      <a:prstDash val="solid"/>
                      <a:round/>
                      <a:headEnd type="none" w="med" len="med"/>
                      <a:tailEnd type="none" w="med" len="med"/>
                    </a:lnR>
                    <a:lnT w="9525" cap="flat" cmpd="sng">
                      <a:solidFill>
                        <a:srgbClr val="9BC2E6"/>
                      </a:solidFill>
                      <a:prstDash val="solid"/>
                      <a:round/>
                      <a:headEnd type="none" w="med" len="med"/>
                      <a:tailEnd type="none" w="med" len="med"/>
                    </a:lnT>
                    <a:lnB w="9525" cap="flat" cmpd="sng">
                      <a:solidFill>
                        <a:srgbClr val="9BC2E6"/>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Natural Gas Reserves: Market Share</a:t>
            </a:r>
          </a:p>
        </p:txBody>
      </p:sp>
      <p:pic>
        <p:nvPicPr>
          <p:cNvPr id="431" name="Shape 431"/>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321562" y="320038"/>
            <a:ext cx="11548800" cy="6217799"/>
          </a:xfrm>
          <a:prstGeom prst="rect">
            <a:avLst/>
          </a:prstGeom>
          <a:solidFill>
            <a:schemeClr val="dk1">
              <a:alpha val="7450"/>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cxnSp>
        <p:nvCxnSpPr>
          <p:cNvPr id="437" name="Shape 437"/>
          <p:cNvCxnSpPr/>
          <p:nvPr/>
        </p:nvCxnSpPr>
        <p:spPr>
          <a:xfrm>
            <a:off x="4654296" y="2057400"/>
            <a:ext cx="0" cy="2743199"/>
          </a:xfrm>
          <a:prstGeom prst="straightConnector1">
            <a:avLst/>
          </a:prstGeom>
          <a:noFill/>
          <a:ln w="19050" cap="flat" cmpd="sng">
            <a:solidFill>
              <a:srgbClr val="262626"/>
            </a:solidFill>
            <a:prstDash val="solid"/>
            <a:miter/>
            <a:headEnd type="none" w="med" len="med"/>
            <a:tailEnd type="none" w="med" len="med"/>
          </a:ln>
        </p:spPr>
      </p:cxnSp>
      <p:sp>
        <p:nvSpPr>
          <p:cNvPr id="438" name="Shape 438"/>
          <p:cNvSpPr txBox="1">
            <a:spLocks noGrp="1"/>
          </p:cNvSpPr>
          <p:nvPr>
            <p:ph type="title"/>
          </p:nvPr>
        </p:nvSpPr>
        <p:spPr>
          <a:xfrm>
            <a:off x="838200" y="963875"/>
            <a:ext cx="3494400" cy="4930199"/>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spcAft>
                <a:spcPts val="0"/>
              </a:spcAft>
              <a:buClr>
                <a:schemeClr val="accent1"/>
              </a:buClr>
              <a:buSzPct val="25000"/>
              <a:buFont typeface="Calibri"/>
              <a:buNone/>
            </a:pPr>
            <a:r>
              <a:rPr lang="en-US" sz="4400" b="0" i="0" u="none" strike="noStrike" cap="none">
                <a:solidFill>
                  <a:schemeClr val="accent1"/>
                </a:solidFill>
                <a:latin typeface="Calibri"/>
                <a:ea typeface="Calibri"/>
                <a:cs typeface="Calibri"/>
                <a:sym typeface="Calibri"/>
              </a:rPr>
              <a:t>Top 10 Natural Gas Reserve Countries</a:t>
            </a:r>
          </a:p>
        </p:txBody>
      </p:sp>
      <p:sp>
        <p:nvSpPr>
          <p:cNvPr id="439" name="Shape 439"/>
          <p:cNvSpPr txBox="1">
            <a:spLocks noGrp="1"/>
          </p:cNvSpPr>
          <p:nvPr>
            <p:ph type="body" idx="1"/>
          </p:nvPr>
        </p:nvSpPr>
        <p:spPr>
          <a:xfrm>
            <a:off x="4976005" y="2057400"/>
            <a:ext cx="6377700" cy="4930199"/>
          </a:xfrm>
          <a:prstGeom prst="rect">
            <a:avLst/>
          </a:prstGeom>
          <a:noFill/>
          <a:ln>
            <a:noFill/>
          </a:ln>
        </p:spPr>
        <p:txBody>
          <a:bodyPr lIns="91425" tIns="45700" rIns="91425" bIns="45700" anchor="ctr" anchorCtr="0">
            <a:noAutofit/>
          </a:bodyPr>
          <a:lstStyle/>
          <a:p>
            <a:pPr marL="228600" marR="0" lvl="0" indent="-190500" algn="l" rtl="0">
              <a:lnSpc>
                <a:spcPct val="90000"/>
              </a:lnSpc>
              <a:spcBef>
                <a:spcPts val="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Iran: 1,201.4                                              Units:Trillions Cubic Feet</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Russia: 1,139.6</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Qatar: 866.2</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Turkmenistan: 617.3</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The U.S: 368.7</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Saudi Arabia: 294</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UAE: 215.1</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Venezuela: 198.4</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Nigeria: 180.5</a:t>
            </a:r>
          </a:p>
          <a:p>
            <a:pPr marL="228600" marR="0" lvl="0" indent="-190500" algn="l" rtl="0">
              <a:lnSpc>
                <a:spcPct val="90000"/>
              </a:lnSpc>
              <a:spcBef>
                <a:spcPts val="1000"/>
              </a:spcBef>
              <a:spcAft>
                <a:spcPts val="0"/>
              </a:spcAft>
              <a:buClr>
                <a:schemeClr val="dk1"/>
              </a:buClr>
              <a:buSzPct val="100000"/>
              <a:buFont typeface="Arial"/>
              <a:buAutoNum type="arabicPeriod"/>
            </a:pPr>
            <a:r>
              <a:rPr lang="en-US" sz="1800" b="0" i="0" u="none" strike="noStrike" cap="none">
                <a:solidFill>
                  <a:schemeClr val="dk1"/>
                </a:solidFill>
                <a:latin typeface="Calibri"/>
                <a:ea typeface="Calibri"/>
                <a:cs typeface="Calibri"/>
                <a:sym typeface="Calibri"/>
              </a:rPr>
              <a:t>Algeria: 159.1</a:t>
            </a:r>
          </a:p>
          <a:p>
            <a:pPr marL="0" marR="0" lvl="0" indent="0" algn="l" rtl="0">
              <a:lnSpc>
                <a:spcPct val="90000"/>
              </a:lnSpc>
              <a:spcBef>
                <a:spcPts val="1000"/>
              </a:spcBef>
              <a:spcAft>
                <a:spcPts val="0"/>
              </a:spcAft>
              <a:buClr>
                <a:schemeClr val="accent2"/>
              </a:buClr>
              <a:buSzPct val="25000"/>
              <a:buFont typeface="Noto Sans Symbols"/>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4800" b="1" i="0" u="none" strike="noStrike" cap="none">
                <a:solidFill>
                  <a:schemeClr val="lt1"/>
                </a:solidFill>
                <a:latin typeface="Cabin"/>
                <a:ea typeface="Cabin"/>
                <a:cs typeface="Cabin"/>
                <a:sym typeface="Cabin"/>
              </a:rPr>
              <a:t>What is Natural Gas?</a:t>
            </a:r>
          </a:p>
        </p:txBody>
      </p:sp>
      <p:sp>
        <p:nvSpPr>
          <p:cNvPr id="219" name="Shape 219"/>
          <p:cNvSpPr txBox="1">
            <a:spLocks noGrp="1"/>
          </p:cNvSpPr>
          <p:nvPr>
            <p:ph type="body" idx="1"/>
          </p:nvPr>
        </p:nvSpPr>
        <p:spPr>
          <a:xfrm>
            <a:off x="5434148" y="2272935"/>
            <a:ext cx="6176475" cy="44120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2"/>
              </a:buClr>
              <a:buSzPct val="25000"/>
              <a:buFont typeface="Noto Sans Symbols"/>
              <a:buNone/>
            </a:pPr>
            <a:endParaRPr sz="1800" b="0" i="0" u="none" strike="noStrike" cap="none">
              <a:solidFill>
                <a:schemeClr val="dk2"/>
              </a:solidFill>
              <a:latin typeface="Times New Roman"/>
              <a:ea typeface="Times New Roman"/>
              <a:cs typeface="Times New Roman"/>
              <a:sym typeface="Times New Roman"/>
            </a:endParaRPr>
          </a:p>
          <a:p>
            <a:pPr marL="3683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A flammable Gas that consists largely of methane and other hydrocarbons.</a:t>
            </a:r>
          </a:p>
          <a:p>
            <a:pPr marL="3683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Colorless and Odorless.</a:t>
            </a:r>
          </a:p>
          <a:p>
            <a:pPr marL="3683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A fossil fuel and it originates from the remains of plants and animals that lived millions of years ago.</a:t>
            </a:r>
          </a:p>
          <a:p>
            <a:pPr marL="3683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It is used for residential , commercial and Industrial purposes.</a:t>
            </a:r>
          </a:p>
          <a:p>
            <a:pPr marL="3683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For ex: Cooking, Generation of Electricity, hot water tanks</a:t>
            </a:r>
          </a:p>
        </p:txBody>
      </p:sp>
      <p:pic>
        <p:nvPicPr>
          <p:cNvPr id="220" name="Shape 220" descr="natural gas.jpg"/>
          <p:cNvPicPr preferRelativeResize="0"/>
          <p:nvPr/>
        </p:nvPicPr>
        <p:blipFill rotWithShape="1">
          <a:blip r:embed="rId3">
            <a:alphaModFix/>
          </a:blip>
          <a:srcRect/>
          <a:stretch/>
        </p:blipFill>
        <p:spPr>
          <a:xfrm>
            <a:off x="581191" y="2756263"/>
            <a:ext cx="3915434" cy="28129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Top 10 Oil Exporting Countries : 67.5% of World Exports</a:t>
            </a:r>
          </a:p>
        </p:txBody>
      </p:sp>
      <p:pic>
        <p:nvPicPr>
          <p:cNvPr id="445" name="Shape 445"/>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bin"/>
              <a:buNone/>
            </a:pPr>
            <a:r>
              <a:rPr lang="en-US" sz="4400" b="1" i="0" u="none" strike="noStrike" cap="none">
                <a:solidFill>
                  <a:schemeClr val="lt1"/>
                </a:solidFill>
                <a:latin typeface="Cabin"/>
                <a:ea typeface="Cabin"/>
                <a:cs typeface="Cabin"/>
                <a:sym typeface="Cabin"/>
              </a:rPr>
              <a:t>Top 10 Oil Importing Countries: 72.5% of the World</a:t>
            </a:r>
          </a:p>
        </p:txBody>
      </p:sp>
      <p:pic>
        <p:nvPicPr>
          <p:cNvPr id="451" name="Shape 451"/>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Global  Crude Oil Production</a:t>
            </a:r>
          </a:p>
        </p:txBody>
      </p:sp>
      <p:pic>
        <p:nvPicPr>
          <p:cNvPr id="457" name="Shape 457"/>
          <p:cNvPicPr preferRelativeResize="0"/>
          <p:nvPr/>
        </p:nvPicPr>
        <p:blipFill rotWithShape="1">
          <a:blip r:embed="rId3">
            <a:alphaModFix/>
          </a:blip>
          <a:srcRect/>
          <a:stretch/>
        </p:blipFill>
        <p:spPr>
          <a:xfrm>
            <a:off x="750120" y="1866916"/>
            <a:ext cx="8498399" cy="3501000"/>
          </a:xfrm>
          <a:prstGeom prst="rect">
            <a:avLst/>
          </a:prstGeom>
          <a:noFill/>
          <a:ln>
            <a:noFill/>
          </a:ln>
        </p:spPr>
      </p:pic>
      <p:sp>
        <p:nvSpPr>
          <p:cNvPr id="458" name="Shape 458"/>
          <p:cNvSpPr txBox="1"/>
          <p:nvPr/>
        </p:nvSpPr>
        <p:spPr>
          <a:xfrm>
            <a:off x="9432757" y="2002055"/>
            <a:ext cx="1520791" cy="348434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bin"/>
              <a:buNone/>
            </a:pPr>
            <a:r>
              <a:rPr lang="en-US" sz="1800" b="1" i="0" u="none" strike="noStrike" cap="none">
                <a:solidFill>
                  <a:schemeClr val="dk1"/>
                </a:solidFill>
                <a:latin typeface="Cabin"/>
                <a:ea typeface="Cabin"/>
                <a:cs typeface="Cabin"/>
                <a:sym typeface="Cabin"/>
              </a:rPr>
              <a:t>Out of which</a:t>
            </a:r>
            <a:r>
              <a:rPr lang="en-US" sz="1800" b="0" i="0" u="none" strike="noStrike" cap="none">
                <a:solidFill>
                  <a:schemeClr val="dk1"/>
                </a:solidFill>
                <a:latin typeface="Cabin"/>
                <a:ea typeface="Cabin"/>
                <a:cs typeface="Cabin"/>
                <a:sym typeface="Cabin"/>
              </a:rPr>
              <a:t>: OECD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chemeClr val="dk1"/>
              </a:buClr>
              <a:buSzPct val="25000"/>
              <a:buFont typeface="Cabin"/>
              <a:buNone/>
            </a:pPr>
            <a:r>
              <a:rPr lang="en-US" sz="1800" b="1" i="0" u="none" strike="noStrike" cap="none">
                <a:solidFill>
                  <a:schemeClr val="dk1"/>
                </a:solidFill>
                <a:latin typeface="Cabin"/>
                <a:ea typeface="Cabin"/>
                <a:cs typeface="Cabin"/>
                <a:sym typeface="Cabin"/>
              </a:rPr>
              <a:t>Countries</a:t>
            </a:r>
            <a:r>
              <a:rPr lang="en-US" sz="1800" b="0" i="0" u="none" strike="noStrike" cap="none">
                <a:solidFill>
                  <a:schemeClr val="dk1"/>
                </a:solidFill>
                <a:latin typeface="Cabin"/>
                <a:ea typeface="Cabin"/>
                <a:cs typeface="Cabin"/>
                <a:sym typeface="Cabin"/>
              </a:rPr>
              <a:t>: 23,534</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chemeClr val="dk1"/>
              </a:buClr>
              <a:buSzPct val="25000"/>
              <a:buFont typeface="Cabin"/>
              <a:buNone/>
            </a:pPr>
            <a:r>
              <a:rPr lang="en-US" sz="1800" b="1" i="0" u="none" strike="noStrike" cap="none">
                <a:solidFill>
                  <a:schemeClr val="dk1"/>
                </a:solidFill>
                <a:latin typeface="Cabin"/>
                <a:ea typeface="Cabin"/>
                <a:cs typeface="Cabin"/>
                <a:sym typeface="Cabin"/>
              </a:rPr>
              <a:t>OPEC Countries</a:t>
            </a:r>
            <a:r>
              <a:rPr lang="en-US" sz="1800" b="0" i="0" u="none" strike="noStrike" cap="none">
                <a:solidFill>
                  <a:schemeClr val="dk1"/>
                </a:solidFill>
                <a:latin typeface="Cabin"/>
                <a:ea typeface="Cabin"/>
                <a:cs typeface="Cabin"/>
                <a:sym typeface="Cabin"/>
              </a:rPr>
              <a:t>: 38,225.5</a:t>
            </a:r>
          </a:p>
          <a:p>
            <a:pPr marL="0" marR="0" lvl="0" indent="0" algn="l" rtl="0">
              <a:lnSpc>
                <a:spcPct val="100000"/>
              </a:lnSpc>
              <a:spcBef>
                <a:spcPts val="0"/>
              </a:spcBef>
              <a:spcAft>
                <a:spcPts val="0"/>
              </a:spcAft>
              <a:buClr>
                <a:schemeClr val="dk1"/>
              </a:buClr>
              <a:buSzPct val="25000"/>
              <a:buFont typeface="Cabin"/>
              <a:buNone/>
            </a:pPr>
            <a:r>
              <a:rPr lang="en-US" sz="1800" b="0" i="0" u="none" strike="noStrike" cap="none">
                <a:solidFill>
                  <a:schemeClr val="dk1"/>
                </a:solidFill>
                <a:latin typeface="Cabin"/>
                <a:ea typeface="Cabin"/>
                <a:cs typeface="Cabin"/>
                <a:sym typeface="Cabin"/>
              </a:rPr>
              <a:t>(MBPD)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rotWithShape="1">
          <a:blip r:embed="rId3">
            <a:alphaModFix/>
          </a:blip>
          <a:srcRect l="5233" r="16355"/>
          <a:stretch/>
        </p:blipFill>
        <p:spPr>
          <a:xfrm>
            <a:off x="838200" y="1904281"/>
            <a:ext cx="6233159" cy="4272679"/>
          </a:xfrm>
          <a:prstGeom prst="rect">
            <a:avLst/>
          </a:prstGeom>
          <a:noFill/>
          <a:ln>
            <a:noFill/>
          </a:ln>
        </p:spPr>
      </p:pic>
      <p:sp>
        <p:nvSpPr>
          <p:cNvPr id="465" name="Shape 465"/>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bin"/>
              <a:buNone/>
            </a:pPr>
            <a:r>
              <a:rPr lang="en-US" sz="4400" b="1" i="0" u="none" strike="noStrike" cap="none">
                <a:solidFill>
                  <a:schemeClr val="lt1"/>
                </a:solidFill>
                <a:latin typeface="Cabin"/>
                <a:ea typeface="Cabin"/>
                <a:cs typeface="Cabin"/>
                <a:sym typeface="Cabin"/>
              </a:rPr>
              <a:t>Canadian Oil and Gas Production</a:t>
            </a:r>
          </a:p>
        </p:txBody>
      </p:sp>
      <p:sp>
        <p:nvSpPr>
          <p:cNvPr id="466" name="Shape 466"/>
          <p:cNvSpPr txBox="1">
            <a:spLocks noGrp="1"/>
          </p:cNvSpPr>
          <p:nvPr>
            <p:ph type="body" idx="1"/>
          </p:nvPr>
        </p:nvSpPr>
        <p:spPr>
          <a:xfrm>
            <a:off x="7552950" y="1825625"/>
            <a:ext cx="3800999" cy="5032500"/>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Cabin"/>
                <a:ea typeface="Cabin"/>
                <a:cs typeface="Cabin"/>
                <a:sym typeface="Cabin"/>
              </a:rPr>
              <a:t>Takeaway with general increase of oil but natural gas has plateaued.</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Cabin"/>
                <a:ea typeface="Cabin"/>
                <a:cs typeface="Cabin"/>
                <a:sym typeface="Cabin"/>
              </a:rPr>
              <a:t>Oil reserves have decreased from 4.1 billion barrels to 3.9 barrels from 2014 to 2015.</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Cabin"/>
                <a:ea typeface="Cabin"/>
                <a:cs typeface="Cabin"/>
                <a:sym typeface="Cabin"/>
              </a:rPr>
              <a:t>NG reserves have increased from 70.5 trillion cubic feet to 77 trillion cubic feet.</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Cabin"/>
                <a:ea typeface="Cabin"/>
                <a:cs typeface="Cabin"/>
                <a:sym typeface="Cabin"/>
              </a:rPr>
              <a:t>Natural gas exports is an important driver for natural gas production.</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Cabin"/>
                <a:ea typeface="Cabin"/>
                <a:cs typeface="Cabin"/>
                <a:sym typeface="Cabin"/>
              </a:rPr>
              <a:t>Total end-use energy in Canada is increasing less quickly than the past, so exports will be main driver for production.</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Cabin"/>
                <a:ea typeface="Cabin"/>
                <a:cs typeface="Cabin"/>
                <a:sym typeface="Cabin"/>
              </a:rPr>
              <a:t>Energy production grows faster than energy use.</a:t>
            </a:r>
          </a:p>
          <a:p>
            <a:pPr marL="0" marR="0" lvl="0" indent="0" algn="l" rtl="0">
              <a:lnSpc>
                <a:spcPct val="70000"/>
              </a:lnSpc>
              <a:spcBef>
                <a:spcPts val="1000"/>
              </a:spcBef>
              <a:spcAft>
                <a:spcPts val="0"/>
              </a:spcAft>
              <a:buClr>
                <a:schemeClr val="dk1"/>
              </a:buClr>
              <a:buSzPct val="25000"/>
              <a:buFont typeface="Arial"/>
              <a:buNone/>
            </a:pPr>
            <a:endParaRPr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Global Oil Demand and Supply</a:t>
            </a:r>
          </a:p>
        </p:txBody>
      </p:sp>
      <p:pic>
        <p:nvPicPr>
          <p:cNvPr id="472" name="Shape 472"/>
          <p:cNvPicPr preferRelativeResize="0">
            <a:picLocks noGrp="1"/>
          </p:cNvPicPr>
          <p:nvPr>
            <p:ph type="body" idx="1"/>
          </p:nvPr>
        </p:nvPicPr>
        <p:blipFill rotWithShape="1">
          <a:blip r:embed="rId3">
            <a:alphaModFix/>
          </a:blip>
          <a:srcRect/>
          <a:stretch/>
        </p:blipFill>
        <p:spPr>
          <a:xfrm>
            <a:off x="1079845" y="1839988"/>
            <a:ext cx="4948500" cy="4351199"/>
          </a:xfrm>
          <a:prstGeom prst="rect">
            <a:avLst/>
          </a:prstGeom>
          <a:noFill/>
          <a:ln>
            <a:noFill/>
          </a:ln>
        </p:spPr>
      </p:pic>
      <p:pic>
        <p:nvPicPr>
          <p:cNvPr id="473" name="Shape 473"/>
          <p:cNvPicPr preferRelativeResize="0"/>
          <p:nvPr/>
        </p:nvPicPr>
        <p:blipFill rotWithShape="1">
          <a:blip r:embed="rId4">
            <a:alphaModFix/>
          </a:blip>
          <a:srcRect/>
          <a:stretch/>
        </p:blipFill>
        <p:spPr>
          <a:xfrm>
            <a:off x="6272171" y="1840000"/>
            <a:ext cx="5424600" cy="44579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descr="Husky-e1421070284150.jpg"/>
          <p:cNvPicPr preferRelativeResize="0"/>
          <p:nvPr/>
        </p:nvPicPr>
        <p:blipFill rotWithShape="1">
          <a:blip r:embed="rId3">
            <a:alphaModFix/>
          </a:blip>
          <a:srcRect/>
          <a:stretch/>
        </p:blipFill>
        <p:spPr>
          <a:xfrm>
            <a:off x="1844175" y="1796400"/>
            <a:ext cx="8205400" cy="42966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415600" y="593366"/>
            <a:ext cx="11360700" cy="763500"/>
          </a:xfrm>
          <a:prstGeom prst="rect">
            <a:avLst/>
          </a:prstGeom>
        </p:spPr>
        <p:txBody>
          <a:bodyPr lIns="91425" tIns="91425" rIns="91425" bIns="91425" anchor="b" anchorCtr="0">
            <a:noAutofit/>
          </a:bodyPr>
          <a:lstStyle/>
          <a:p>
            <a:pPr lvl="0">
              <a:spcBef>
                <a:spcPts val="0"/>
              </a:spcBef>
              <a:buNone/>
            </a:pPr>
            <a:endParaRPr/>
          </a:p>
        </p:txBody>
      </p:sp>
      <p:pic>
        <p:nvPicPr>
          <p:cNvPr id="485" name="Shape 485" descr="Husky.PNG"/>
          <p:cNvPicPr preferRelativeResize="0"/>
          <p:nvPr/>
        </p:nvPicPr>
        <p:blipFill>
          <a:blip r:embed="rId3">
            <a:alphaModFix/>
          </a:blip>
          <a:stretch>
            <a:fillRect/>
          </a:stretch>
        </p:blipFill>
        <p:spPr>
          <a:xfrm>
            <a:off x="1073187" y="742950"/>
            <a:ext cx="9782175" cy="5372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15600" y="593366"/>
            <a:ext cx="11360700" cy="763500"/>
          </a:xfrm>
          <a:prstGeom prst="rect">
            <a:avLst/>
          </a:prstGeom>
        </p:spPr>
        <p:txBody>
          <a:bodyPr lIns="91425" tIns="91425" rIns="91425" bIns="91425" anchor="b" anchorCtr="0">
            <a:noAutofit/>
          </a:bodyPr>
          <a:lstStyle/>
          <a:p>
            <a:pPr lvl="0">
              <a:spcBef>
                <a:spcPts val="0"/>
              </a:spcBef>
              <a:buNone/>
            </a:pPr>
            <a:endParaRPr/>
          </a:p>
        </p:txBody>
      </p:sp>
      <p:pic>
        <p:nvPicPr>
          <p:cNvPr id="492" name="Shape 492" descr="husky 1.PNG"/>
          <p:cNvPicPr preferRelativeResize="0"/>
          <p:nvPr/>
        </p:nvPicPr>
        <p:blipFill>
          <a:blip r:embed="rId3">
            <a:alphaModFix/>
          </a:blip>
          <a:stretch>
            <a:fillRect/>
          </a:stretch>
        </p:blipFill>
        <p:spPr>
          <a:xfrm>
            <a:off x="1441225" y="973041"/>
            <a:ext cx="9654391" cy="51963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Husky 2.PNG"/>
          <p:cNvPicPr preferRelativeResize="0"/>
          <p:nvPr/>
        </p:nvPicPr>
        <p:blipFill>
          <a:blip r:embed="rId3">
            <a:alphaModFix/>
          </a:blip>
          <a:stretch>
            <a:fillRect/>
          </a:stretch>
        </p:blipFill>
        <p:spPr>
          <a:xfrm>
            <a:off x="1158975" y="1048291"/>
            <a:ext cx="10123090" cy="5196334"/>
          </a:xfrm>
          <a:prstGeom prst="rect">
            <a:avLst/>
          </a:prstGeom>
          <a:noFill/>
          <a:ln>
            <a:noFill/>
          </a:ln>
        </p:spPr>
      </p:pic>
      <p:sp>
        <p:nvSpPr>
          <p:cNvPr id="499" name="Shape 499"/>
          <p:cNvSpPr txBox="1"/>
          <p:nvPr/>
        </p:nvSpPr>
        <p:spPr>
          <a:xfrm>
            <a:off x="3339625" y="1356875"/>
            <a:ext cx="827700" cy="3177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415600" y="593366"/>
            <a:ext cx="11360700" cy="763500"/>
          </a:xfrm>
          <a:prstGeom prst="rect">
            <a:avLst/>
          </a:prstGeom>
        </p:spPr>
        <p:txBody>
          <a:bodyPr lIns="91425" tIns="91425" rIns="91425" bIns="91425" anchor="b" anchorCtr="0">
            <a:noAutofit/>
          </a:bodyPr>
          <a:lstStyle/>
          <a:p>
            <a:pPr lvl="0">
              <a:spcBef>
                <a:spcPts val="0"/>
              </a:spcBef>
              <a:buNone/>
            </a:pPr>
            <a:endParaRPr/>
          </a:p>
        </p:txBody>
      </p:sp>
      <p:pic>
        <p:nvPicPr>
          <p:cNvPr id="506" name="Shape 506" descr="Husky 3.PNG"/>
          <p:cNvPicPr preferRelativeResize="0"/>
          <p:nvPr/>
        </p:nvPicPr>
        <p:blipFill>
          <a:blip r:embed="rId3">
            <a:alphaModFix/>
          </a:blip>
          <a:stretch>
            <a:fillRect/>
          </a:stretch>
        </p:blipFill>
        <p:spPr>
          <a:xfrm>
            <a:off x="1017900" y="1048291"/>
            <a:ext cx="9614607" cy="51963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800" b="1" i="0" u="none" strike="noStrike" cap="none">
                <a:solidFill>
                  <a:schemeClr val="lt1"/>
                </a:solidFill>
                <a:latin typeface="Cabin"/>
                <a:ea typeface="Cabin"/>
                <a:cs typeface="Cabin"/>
                <a:sym typeface="Cabin"/>
              </a:rPr>
              <a:t>What is Crude Oil?</a:t>
            </a:r>
          </a:p>
        </p:txBody>
      </p:sp>
      <p:sp>
        <p:nvSpPr>
          <p:cNvPr id="226" name="Shape 226"/>
          <p:cNvSpPr txBox="1">
            <a:spLocks noGrp="1"/>
          </p:cNvSpPr>
          <p:nvPr>
            <p:ph type="body" idx="1"/>
          </p:nvPr>
        </p:nvSpPr>
        <p:spPr>
          <a:xfrm>
            <a:off x="851262" y="2473938"/>
            <a:ext cx="6620691" cy="35792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2"/>
              </a:buClr>
              <a:buSzPct val="25000"/>
              <a:buFont typeface="Noto Sans Symbols"/>
              <a:buNone/>
            </a:pPr>
            <a:endParaRPr sz="1800" b="0" i="0" u="none" strike="noStrike" cap="none">
              <a:solidFill>
                <a:schemeClr val="dk2"/>
              </a:solidFill>
              <a:latin typeface="Cabin"/>
              <a:ea typeface="Cabin"/>
              <a:cs typeface="Cabin"/>
              <a:sym typeface="Cabin"/>
            </a:endParaRPr>
          </a:p>
          <a:p>
            <a:pPr marL="457200" marR="0" lvl="0" indent="-457200" algn="l" rtl="0">
              <a:lnSpc>
                <a:spcPct val="9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bin"/>
                <a:ea typeface="Cabin"/>
                <a:cs typeface="Cabin"/>
                <a:sym typeface="Cabin"/>
              </a:rPr>
              <a:t>An Unrefined petroleum product composed of hydrocarbon deposits and other organic materials.</a:t>
            </a:r>
          </a:p>
          <a:p>
            <a:pPr marL="457200" marR="0" lvl="0" indent="-457200" algn="l" rtl="0">
              <a:lnSpc>
                <a:spcPct val="9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bin"/>
                <a:ea typeface="Cabin"/>
                <a:cs typeface="Cabin"/>
                <a:sym typeface="Cabin"/>
              </a:rPr>
              <a:t>Obtained through oil drilling like natural gas.</a:t>
            </a:r>
          </a:p>
          <a:p>
            <a:pPr marL="457200" marR="0" lvl="0" indent="-457200" algn="l" rtl="0">
              <a:lnSpc>
                <a:spcPct val="9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bin"/>
                <a:ea typeface="Cabin"/>
                <a:cs typeface="Cabin"/>
                <a:sym typeface="Cabin"/>
              </a:rPr>
              <a:t>A fossil fuel ; a limited resource </a:t>
            </a:r>
          </a:p>
          <a:p>
            <a:pPr marL="457200" marR="0" lvl="0" indent="-457200" algn="l" rtl="0">
              <a:lnSpc>
                <a:spcPct val="9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bin"/>
                <a:ea typeface="Cabin"/>
                <a:cs typeface="Cabin"/>
                <a:sym typeface="Cabin"/>
              </a:rPr>
              <a:t>It can be refined to produce usable products like Gasoline, diesel and various kinds of petrochemicals.</a:t>
            </a: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bin"/>
              <a:ea typeface="Cabin"/>
              <a:cs typeface="Cabin"/>
              <a:sym typeface="Cabin"/>
            </a:endParaRP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227" name="Shape 227" descr="crude oil.JPG"/>
          <p:cNvPicPr preferRelativeResize="0"/>
          <p:nvPr/>
        </p:nvPicPr>
        <p:blipFill rotWithShape="1">
          <a:blip r:embed="rId3">
            <a:alphaModFix/>
          </a:blip>
          <a:srcRect/>
          <a:stretch/>
        </p:blipFill>
        <p:spPr>
          <a:xfrm>
            <a:off x="7722400" y="2841000"/>
            <a:ext cx="3726798" cy="2845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415600" y="593366"/>
            <a:ext cx="11360700" cy="763500"/>
          </a:xfrm>
          <a:prstGeom prst="rect">
            <a:avLst/>
          </a:prstGeom>
        </p:spPr>
        <p:txBody>
          <a:bodyPr lIns="91425" tIns="91425" rIns="91425" bIns="91425" anchor="b" anchorCtr="0">
            <a:noAutofit/>
          </a:bodyPr>
          <a:lstStyle/>
          <a:p>
            <a:pPr lvl="0">
              <a:spcBef>
                <a:spcPts val="0"/>
              </a:spcBef>
              <a:buNone/>
            </a:pPr>
            <a:endParaRPr/>
          </a:p>
        </p:txBody>
      </p:sp>
      <p:pic>
        <p:nvPicPr>
          <p:cNvPr id="513" name="Shape 513" descr="husky 4.PNG"/>
          <p:cNvPicPr preferRelativeResize="0"/>
          <p:nvPr/>
        </p:nvPicPr>
        <p:blipFill>
          <a:blip r:embed="rId3">
            <a:alphaModFix/>
          </a:blip>
          <a:stretch>
            <a:fillRect/>
          </a:stretch>
        </p:blipFill>
        <p:spPr>
          <a:xfrm>
            <a:off x="1262475" y="1067116"/>
            <a:ext cx="9447060" cy="519633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Husky Energy MVE, Revenue and Earnings</a:t>
            </a:r>
          </a:p>
        </p:txBody>
      </p:sp>
      <p:sp>
        <p:nvSpPr>
          <p:cNvPr id="519" name="Shape 519"/>
          <p:cNvSpPr txBox="1">
            <a:spLocks noGrp="1"/>
          </p:cNvSpPr>
          <p:nvPr>
            <p:ph type="body" idx="1"/>
          </p:nvPr>
        </p:nvSpPr>
        <p:spPr>
          <a:xfrm>
            <a:off x="838200" y="1825625"/>
            <a:ext cx="10515599" cy="4707149"/>
          </a:xfrm>
          <a:prstGeom prst="rect">
            <a:avLst/>
          </a:prstGeom>
          <a:noFill/>
          <a:ln>
            <a:noFill/>
          </a:ln>
        </p:spPr>
        <p:txBody>
          <a:bodyPr lIns="91425" tIns="45700" rIns="91425" bIns="45700" anchor="t" anchorCtr="0">
            <a:noAutofit/>
          </a:bodyPr>
          <a:lstStyle/>
          <a:p>
            <a:pPr marL="228600" marR="0" lvl="0" indent="-203200" algn="l" rtl="0">
              <a:lnSpc>
                <a:spcPct val="90000"/>
              </a:lnSpc>
              <a:spcBef>
                <a:spcPts val="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Its ticker symbol is HSE</a:t>
            </a:r>
            <a:r>
              <a:rPr lang="en-US" sz="2400">
                <a:solidFill>
                  <a:schemeClr val="dk1"/>
                </a:solidFill>
                <a:latin typeface="Times New Roman"/>
                <a:ea typeface="Times New Roman"/>
                <a:cs typeface="Times New Roman"/>
                <a:sym typeface="Times New Roman"/>
              </a:rPr>
              <a:t> and is listed on the TSX. </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Total Number of Outstanding shares: 1,005.45 million</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Current share price(As of February 10, 2017)-$15.97</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Market Value of Equity : (1005.45 million).(15.97)=$16.06 Billion</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Revenue and Earnings History:</a:t>
            </a:r>
          </a:p>
          <a:p>
            <a:pPr marL="228600" marR="0" lvl="0" indent="-228600" algn="l" rtl="0">
              <a:lnSpc>
                <a:spcPct val="90000"/>
              </a:lnSpc>
              <a:spcBef>
                <a:spcPts val="1000"/>
              </a:spcBef>
              <a:spcAft>
                <a:spcPts val="0"/>
              </a:spcAft>
              <a:buClr>
                <a:schemeClr val="dk1"/>
              </a:buClr>
              <a:buSzPct val="25000"/>
              <a:buFont typeface="Arial"/>
              <a:buNone/>
            </a:pPr>
            <a:endParaRPr sz="2400" b="0" i="0" u="none" strike="noStrike" cap="none">
              <a:solidFill>
                <a:schemeClr val="dk1"/>
              </a:solidFill>
              <a:latin typeface="Times New Roman"/>
              <a:ea typeface="Times New Roman"/>
              <a:cs typeface="Times New Roman"/>
              <a:sym typeface="Times New Roman"/>
            </a:endParaRPr>
          </a:p>
        </p:txBody>
      </p:sp>
      <p:graphicFrame>
        <p:nvGraphicFramePr>
          <p:cNvPr id="520" name="Shape 520"/>
          <p:cNvGraphicFramePr/>
          <p:nvPr/>
        </p:nvGraphicFramePr>
        <p:xfrm>
          <a:off x="2031999" y="4722828"/>
          <a:ext cx="3000000" cy="3000000"/>
        </p:xfrm>
        <a:graphic>
          <a:graphicData uri="http://schemas.openxmlformats.org/drawingml/2006/table">
            <a:tbl>
              <a:tblPr firstRow="1" bandRow="1">
                <a:noFill/>
                <a:tableStyleId>{F88A230E-D350-42CA-BC89-895EB20EBABF}</a:tableStyleId>
              </a:tblPr>
              <a:tblGrid>
                <a:gridCol w="1354675">
                  <a:extLst>
                    <a:ext uri="{9D8B030D-6E8A-4147-A177-3AD203B41FA5}">
                      <a16:colId xmlns:a16="http://schemas.microsoft.com/office/drawing/2014/main" val="20000"/>
                    </a:ext>
                  </a:extLst>
                </a:gridCol>
                <a:gridCol w="1354675">
                  <a:extLst>
                    <a:ext uri="{9D8B030D-6E8A-4147-A177-3AD203B41FA5}">
                      <a16:colId xmlns:a16="http://schemas.microsoft.com/office/drawing/2014/main" val="20001"/>
                    </a:ext>
                  </a:extLst>
                </a:gridCol>
                <a:gridCol w="1354675">
                  <a:extLst>
                    <a:ext uri="{9D8B030D-6E8A-4147-A177-3AD203B41FA5}">
                      <a16:colId xmlns:a16="http://schemas.microsoft.com/office/drawing/2014/main" val="20002"/>
                    </a:ext>
                  </a:extLst>
                </a:gridCol>
                <a:gridCol w="1354675">
                  <a:extLst>
                    <a:ext uri="{9D8B030D-6E8A-4147-A177-3AD203B41FA5}">
                      <a16:colId xmlns:a16="http://schemas.microsoft.com/office/drawing/2014/main" val="20003"/>
                    </a:ext>
                  </a:extLst>
                </a:gridCol>
                <a:gridCol w="1354675">
                  <a:extLst>
                    <a:ext uri="{9D8B030D-6E8A-4147-A177-3AD203B41FA5}">
                      <a16:colId xmlns:a16="http://schemas.microsoft.com/office/drawing/2014/main" val="20004"/>
                    </a:ext>
                  </a:extLst>
                </a:gridCol>
                <a:gridCol w="1354675">
                  <a:extLst>
                    <a:ext uri="{9D8B030D-6E8A-4147-A177-3AD203B41FA5}">
                      <a16:colId xmlns:a16="http://schemas.microsoft.com/office/drawing/2014/main" val="20005"/>
                    </a:ext>
                  </a:extLst>
                </a:gridCol>
              </a:tblGrid>
              <a:tr h="4765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Timeline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2012</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Revenue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13,312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16,763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25,052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23,869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22,550</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Earnings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922</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u="none" strike="noStrike" cap="none"/>
                        <a:t>(3,850)</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1,258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1,829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2,022</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E.P.S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.88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(3.95)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1.26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1.85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2.06</a:t>
                      </a: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Share Structure</a:t>
            </a:r>
          </a:p>
        </p:txBody>
      </p:sp>
      <p:graphicFrame>
        <p:nvGraphicFramePr>
          <p:cNvPr id="526" name="Shape 526"/>
          <p:cNvGraphicFramePr/>
          <p:nvPr/>
        </p:nvGraphicFramePr>
        <p:xfrm>
          <a:off x="838200" y="2094575"/>
          <a:ext cx="3000000" cy="3000000"/>
        </p:xfrm>
        <a:graphic>
          <a:graphicData uri="http://schemas.openxmlformats.org/drawingml/2006/table">
            <a:tbl>
              <a:tblPr firstRow="1" bandRow="1">
                <a:noFill/>
                <a:tableStyleId>{F88A230E-D350-42CA-BC89-895EB20EBABF}</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70850">
                <a:tc gridSpan="4">
                  <a:txBody>
                    <a:bodyPr/>
                    <a:lstStyle/>
                    <a:p>
                      <a:pPr marL="0" marR="0" lvl="0" indent="0" algn="ctr" rtl="0">
                        <a:lnSpc>
                          <a:spcPct val="100000"/>
                        </a:lnSpc>
                        <a:spcBef>
                          <a:spcPts val="0"/>
                        </a:spcBef>
                        <a:spcAft>
                          <a:spcPts val="0"/>
                        </a:spcAft>
                        <a:buClr>
                          <a:srgbClr val="000000"/>
                        </a:buClr>
                        <a:buSzPct val="25000"/>
                        <a:buFont typeface="Times New Roman"/>
                        <a:buNone/>
                      </a:pPr>
                      <a:r>
                        <a:rPr lang="en-US" sz="1800" u="none" strike="noStrike" cap="none">
                          <a:latin typeface="Times New Roman"/>
                          <a:ea typeface="Times New Roman"/>
                          <a:cs typeface="Times New Roman"/>
                          <a:sym typeface="Times New Roman"/>
                        </a:rPr>
                        <a:t>Weighted Average Shares Outstanding ( in Millions)</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4175">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2013</a:t>
                      </a:r>
                    </a:p>
                  </a:txBody>
                  <a:tcPr marL="91450" marR="91450" marT="45725" marB="45725">
                    <a:lnT w="9525" cap="flat" cmpd="sng">
                      <a:solidFill>
                        <a:srgbClr val="000000">
                          <a:alpha val="0"/>
                        </a:srgbClr>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lnT w="9525" cap="flat" cmpd="sng">
                      <a:solidFill>
                        <a:srgbClr val="000000">
                          <a:alpha val="0"/>
                        </a:srgbClr>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lnT w="9525" cap="flat" cmpd="sng">
                      <a:solidFill>
                        <a:srgbClr val="000000">
                          <a:alpha val="0"/>
                        </a:srgbClr>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lnT w="9525" cap="flat" cmpd="sng">
                      <a:solidFill>
                        <a:srgbClr val="000000">
                          <a:alpha val="0"/>
                        </a:srgbClr>
                      </a:solidFill>
                      <a:prstDash val="solid"/>
                      <a:round/>
                      <a:headEnd type="none" w="med" len="med"/>
                      <a:tailEnd type="none" w="med" len="med"/>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1004.7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984.1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1004.9</a:t>
                      </a: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527" name="Shape 527"/>
          <p:cNvGraphicFramePr/>
          <p:nvPr/>
        </p:nvGraphicFramePr>
        <p:xfrm>
          <a:off x="838200" y="4103889"/>
          <a:ext cx="3000000" cy="3000000"/>
        </p:xfrm>
        <a:graphic>
          <a:graphicData uri="http://schemas.openxmlformats.org/drawingml/2006/table">
            <a:tbl>
              <a:tblPr firstRow="1" bandRow="1">
                <a:noFill/>
                <a:tableStyleId>{F88A230E-D350-42CA-BC89-895EB20EBABF}</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70850">
                <a:tc gridSpan="4">
                  <a:txBody>
                    <a:bodyPr/>
                    <a:lstStyle/>
                    <a:p>
                      <a:pPr marL="0" marR="0" lvl="0" indent="0" algn="ctr" rtl="0">
                        <a:lnSpc>
                          <a:spcPct val="100000"/>
                        </a:lnSpc>
                        <a:spcBef>
                          <a:spcPts val="0"/>
                        </a:spcBef>
                        <a:spcAft>
                          <a:spcPts val="0"/>
                        </a:spcAft>
                        <a:buClr>
                          <a:srgbClr val="000000"/>
                        </a:buClr>
                        <a:buSzPct val="25000"/>
                        <a:buFont typeface="Arial"/>
                        <a:buNone/>
                      </a:pPr>
                      <a:r>
                        <a:rPr lang="en-US" sz="1800" u="none" strike="noStrike" cap="none"/>
                        <a:t>Annual Diluted Earnings per share</a:t>
                      </a:r>
                    </a:p>
                  </a:txBody>
                  <a:tcPr marL="91450" marR="91450" marT="45725" marB="45725">
                    <a:lnL w="9525" cap="flat" cmpd="sng">
                      <a:solidFill>
                        <a:srgbClr val="000000">
                          <a:alpha val="0"/>
                        </a:srgbClr>
                      </a:solidFill>
                      <a:prstDash val="solid"/>
                      <a:round/>
                      <a:headEnd type="none" w="med" len="med"/>
                      <a:tailEnd type="none" w="med" len="med"/>
                    </a:lnL>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2013</a:t>
                      </a:r>
                    </a:p>
                  </a:txBody>
                  <a:tcPr marL="91450" marR="91450" marT="45725" marB="45725">
                    <a:lnT w="9525" cap="flat" cmpd="sng">
                      <a:solidFill>
                        <a:srgbClr val="000000">
                          <a:alpha val="0"/>
                        </a:srgbClr>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1.81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1.17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(4.01)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.88</a:t>
                      </a: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838200" y="576300"/>
            <a:ext cx="11148900" cy="1161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Geographical ownership Of Husky CN Equity</a:t>
            </a:r>
          </a:p>
        </p:txBody>
      </p:sp>
      <p:pic>
        <p:nvPicPr>
          <p:cNvPr id="533" name="Shape 533"/>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Company History</a:t>
            </a:r>
          </a:p>
        </p:txBody>
      </p:sp>
      <p:sp>
        <p:nvSpPr>
          <p:cNvPr id="539" name="Shape 539"/>
          <p:cNvSpPr txBox="1">
            <a:spLocks noGrp="1"/>
          </p:cNvSpPr>
          <p:nvPr>
            <p:ph type="body" idx="1"/>
          </p:nvPr>
        </p:nvSpPr>
        <p:spPr>
          <a:xfrm>
            <a:off x="581200" y="2180500"/>
            <a:ext cx="11029500" cy="3966599"/>
          </a:xfrm>
          <a:prstGeom prst="rect">
            <a:avLst/>
          </a:prstGeom>
          <a:noFill/>
          <a:ln>
            <a:noFill/>
          </a:ln>
        </p:spPr>
        <p:txBody>
          <a:bodyPr lIns="91425" tIns="45700" rIns="91425" bIns="45700" anchor="t" anchorCtr="0">
            <a:noAutofit/>
          </a:bodyPr>
          <a:lstStyle/>
          <a:p>
            <a:pPr marL="228600" marR="0" lvl="0" indent="-203200" algn="l" rtl="0">
              <a:lnSpc>
                <a:spcPct val="70000"/>
              </a:lnSpc>
              <a:spcBef>
                <a:spcPts val="0"/>
              </a:spcBef>
              <a:spcAft>
                <a:spcPts val="0"/>
              </a:spcAft>
              <a:buClr>
                <a:schemeClr val="dk1"/>
              </a:buClr>
              <a:buSzPct val="100000"/>
              <a:buFont typeface="Times New Roman"/>
              <a:buChar char="•"/>
            </a:pPr>
            <a:r>
              <a:rPr lang="en-US" sz="2000" b="0" i="0" u="none" strike="noStrike" cap="none">
                <a:solidFill>
                  <a:schemeClr val="dk1"/>
                </a:solidFill>
                <a:latin typeface="Times New Roman"/>
                <a:ea typeface="Times New Roman"/>
                <a:cs typeface="Times New Roman"/>
                <a:sym typeface="Times New Roman"/>
              </a:rPr>
              <a:t>In 1938, Husky was Founded in Cody, Wyoming, U.S.</a:t>
            </a:r>
          </a:p>
          <a:p>
            <a:pPr marL="228600" marR="0" lvl="0" indent="-203200" algn="l" rtl="0">
              <a:lnSpc>
                <a:spcPct val="70000"/>
              </a:lnSpc>
              <a:spcBef>
                <a:spcPts val="1000"/>
              </a:spcBef>
              <a:spcAft>
                <a:spcPts val="0"/>
              </a:spcAft>
              <a:buClr>
                <a:schemeClr val="dk1"/>
              </a:buClr>
              <a:buSzPct val="100000"/>
              <a:buFont typeface="Times New Roman"/>
              <a:buChar char="•"/>
            </a:pPr>
            <a:r>
              <a:rPr lang="en-US" sz="2000" b="0" i="0" u="none" strike="noStrike" cap="none">
                <a:solidFill>
                  <a:schemeClr val="dk1"/>
                </a:solidFill>
                <a:latin typeface="Times New Roman"/>
                <a:ea typeface="Times New Roman"/>
                <a:cs typeface="Times New Roman"/>
                <a:sym typeface="Times New Roman"/>
              </a:rPr>
              <a:t>In 1941, the demand for Husky’s bunker fuel rose for U.S navy ships during World War 2.</a:t>
            </a:r>
          </a:p>
          <a:p>
            <a:pPr marL="228600" marR="0" lvl="0" indent="-203200" algn="l" rtl="0">
              <a:lnSpc>
                <a:spcPct val="70000"/>
              </a:lnSpc>
              <a:spcBef>
                <a:spcPts val="1000"/>
              </a:spcBef>
              <a:spcAft>
                <a:spcPts val="0"/>
              </a:spcAft>
              <a:buClr>
                <a:schemeClr val="dk1"/>
              </a:buClr>
              <a:buSzPct val="100000"/>
              <a:buFont typeface="Times New Roman"/>
              <a:buChar char="•"/>
            </a:pPr>
            <a:r>
              <a:rPr lang="en-US" sz="2000" b="0" i="0" u="none" strike="noStrike" cap="none">
                <a:solidFill>
                  <a:schemeClr val="dk1"/>
                </a:solidFill>
                <a:latin typeface="Times New Roman"/>
                <a:ea typeface="Times New Roman"/>
                <a:cs typeface="Times New Roman"/>
                <a:sym typeface="Times New Roman"/>
              </a:rPr>
              <a:t>In 1946, Husky Moved its refinery from Wyoming to Alberta, Canada to process heavy oil into asphalt and bunker fuel.</a:t>
            </a:r>
          </a:p>
          <a:p>
            <a:pPr marL="228600" marR="0" lvl="0" indent="-203200" algn="l" rtl="0">
              <a:lnSpc>
                <a:spcPct val="70000"/>
              </a:lnSpc>
              <a:spcBef>
                <a:spcPts val="1000"/>
              </a:spcBef>
              <a:spcAft>
                <a:spcPts val="0"/>
              </a:spcAft>
              <a:buClr>
                <a:schemeClr val="dk1"/>
              </a:buClr>
              <a:buSzPct val="100000"/>
              <a:buFont typeface="Times New Roman"/>
              <a:buChar char="•"/>
            </a:pPr>
            <a:r>
              <a:rPr lang="en-US" sz="2000" b="0" i="0" u="none" strike="noStrike" cap="none">
                <a:solidFill>
                  <a:schemeClr val="dk1"/>
                </a:solidFill>
                <a:latin typeface="Times New Roman"/>
                <a:ea typeface="Times New Roman"/>
                <a:cs typeface="Times New Roman"/>
                <a:sym typeface="Times New Roman"/>
              </a:rPr>
              <a:t>Husky’s first IPO in 1949 in Canada, shares offered in 1952 in the U.S</a:t>
            </a:r>
          </a:p>
          <a:p>
            <a:pPr marL="228600" marR="0" lvl="0" indent="-203200" algn="l" rtl="0">
              <a:lnSpc>
                <a:spcPct val="70000"/>
              </a:lnSpc>
              <a:spcBef>
                <a:spcPts val="1000"/>
              </a:spcBef>
              <a:spcAft>
                <a:spcPts val="0"/>
              </a:spcAft>
              <a:buClr>
                <a:schemeClr val="dk1"/>
              </a:buClr>
              <a:buSzPct val="100000"/>
              <a:buFont typeface="Times New Roman"/>
              <a:buChar char="•"/>
            </a:pPr>
            <a:r>
              <a:rPr lang="en-US" sz="2000" b="0" i="0" u="none" strike="noStrike" cap="none">
                <a:solidFill>
                  <a:schemeClr val="dk1"/>
                </a:solidFill>
                <a:latin typeface="Times New Roman"/>
                <a:ea typeface="Times New Roman"/>
                <a:cs typeface="Times New Roman"/>
                <a:sym typeface="Times New Roman"/>
              </a:rPr>
              <a:t>In 1956, Husky’s Canadian Operations were incorporated under the name Husky Oil Limited.</a:t>
            </a:r>
          </a:p>
          <a:p>
            <a:pPr marL="228600" marR="0" lvl="0" indent="-203200" algn="l" rtl="0">
              <a:lnSpc>
                <a:spcPct val="70000"/>
              </a:lnSpc>
              <a:spcBef>
                <a:spcPts val="1000"/>
              </a:spcBef>
              <a:spcAft>
                <a:spcPts val="0"/>
              </a:spcAft>
              <a:buClr>
                <a:schemeClr val="dk1"/>
              </a:buClr>
              <a:buSzPct val="100000"/>
              <a:buFont typeface="Times New Roman"/>
              <a:buChar char="•"/>
            </a:pPr>
            <a:r>
              <a:rPr lang="en-US" sz="2000" b="0" i="0" u="none" strike="noStrike" cap="none">
                <a:solidFill>
                  <a:schemeClr val="dk1"/>
                </a:solidFill>
                <a:latin typeface="Times New Roman"/>
                <a:ea typeface="Times New Roman"/>
                <a:cs typeface="Times New Roman"/>
                <a:sym typeface="Times New Roman"/>
              </a:rPr>
              <a:t>In 1967, Husky purchased the refining and marketing assets of the Frontier Refining company . As a result the two frontier refineries brought Husky’s refining capacity to 45.8 mbbls/day  and retail outlet network to 1,223 outlets in the U.S and 408 outlets in Canada.</a:t>
            </a:r>
          </a:p>
          <a:p>
            <a:pPr marL="228600" marR="0" lvl="0" indent="-228600" algn="l" rtl="0">
              <a:lnSpc>
                <a:spcPct val="70000"/>
              </a:lnSpc>
              <a:spcBef>
                <a:spcPts val="1000"/>
              </a:spcBef>
              <a:spcAft>
                <a:spcPts val="0"/>
              </a:spcAft>
              <a:buClr>
                <a:schemeClr val="dk1"/>
              </a:buClr>
              <a:buSzPct val="25000"/>
              <a:buFont typeface="Arial"/>
              <a:buNone/>
            </a:pPr>
            <a:endParaRPr sz="2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Company History</a:t>
            </a:r>
          </a:p>
        </p:txBody>
      </p:sp>
      <p:sp>
        <p:nvSpPr>
          <p:cNvPr id="545" name="Shape 545"/>
          <p:cNvSpPr txBox="1">
            <a:spLocks noGrp="1"/>
          </p:cNvSpPr>
          <p:nvPr>
            <p:ph type="body" idx="1"/>
          </p:nvPr>
        </p:nvSpPr>
        <p:spPr>
          <a:xfrm>
            <a:off x="581199" y="1929875"/>
            <a:ext cx="10639800" cy="4793699"/>
          </a:xfrm>
          <a:prstGeom prst="rect">
            <a:avLst/>
          </a:prstGeom>
          <a:noFill/>
          <a:ln>
            <a:noFill/>
          </a:ln>
        </p:spPr>
        <p:txBody>
          <a:bodyPr lIns="91425" tIns="45700" rIns="91425" bIns="45700" anchor="t" anchorCtr="0">
            <a:noAutofit/>
          </a:bodyPr>
          <a:lstStyle/>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In the 1970s, Husky began exploration of the Athabasca Oil Sands, their sales exceeded $1Billion for the first time and Nova Corporation gained control of Husky.</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In the 1980s, Husky pursued private ownership with Hong Kong investor Li Ka-shing and it also acquired Canterra Energy.</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In the late 1990s, Husky announced a joint venture oil exploration agreement offshore China with CNOOC.</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In the 2000s , the company acquired Renaissance Energy, listed on the stock exchange, acquire Marathon Canada Limited, named as Canada’s Top 75 companies.</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Major projects had been established like Husky’s tucker oil sands project was completed and underbudget, The White rose project was ahead of schedule.</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In 2009, it purchased 98 retail store outlets from Suncor Energy Inc. in the Ontario Market. After this Husky Has a total of 571 retail outlets.</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In 2012, Husky completed approximately 80% of the Liwan Gas project,  and the first oil was achieved at the Pikes Peak South and Paradise Hill Heavy Oil Thermal Projects.</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In 2016, Rob Peabody was appointed as the new CEO and President.</a:t>
            </a:r>
          </a:p>
          <a:p>
            <a:pPr marL="228600" marR="0" lvl="0" indent="-228600" algn="l" rtl="0">
              <a:lnSpc>
                <a:spcPct val="70000"/>
              </a:lnSpc>
              <a:spcBef>
                <a:spcPts val="1000"/>
              </a:spcBef>
              <a:spcAft>
                <a:spcPts val="0"/>
              </a:spcAft>
              <a:buClr>
                <a:schemeClr val="dk1"/>
              </a:buClr>
              <a:buSzPct val="25000"/>
              <a:buFont typeface="Arial"/>
              <a:buNone/>
            </a:pPr>
            <a:endParaRPr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Company Profile: Today</a:t>
            </a:r>
          </a:p>
        </p:txBody>
      </p:sp>
      <p:sp>
        <p:nvSpPr>
          <p:cNvPr id="551" name="Shape 551"/>
          <p:cNvSpPr txBox="1">
            <a:spLocks noGrp="1"/>
          </p:cNvSpPr>
          <p:nvPr>
            <p:ph type="body" idx="1"/>
          </p:nvPr>
        </p:nvSpPr>
        <p:spPr>
          <a:xfrm>
            <a:off x="581200" y="2180500"/>
            <a:ext cx="11029500" cy="45045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1800" b="0" i="0" u="none" strike="noStrike" cap="none">
                <a:solidFill>
                  <a:schemeClr val="dk1"/>
                </a:solidFill>
                <a:latin typeface="Times New Roman"/>
                <a:ea typeface="Times New Roman"/>
                <a:cs typeface="Times New Roman"/>
                <a:sym typeface="Times New Roman"/>
              </a:rPr>
              <a:t>One of the largest integrated energy companies in Canada.</a:t>
            </a:r>
          </a:p>
          <a:p>
            <a:pPr marL="228600" marR="0" lvl="0" indent="-228600" algn="l" rtl="0">
              <a:lnSpc>
                <a:spcPct val="90000"/>
              </a:lnSpc>
              <a:spcBef>
                <a:spcPts val="1000"/>
              </a:spcBef>
              <a:spcAft>
                <a:spcPts val="0"/>
              </a:spcAft>
              <a:buClr>
                <a:schemeClr val="dk1"/>
              </a:buClr>
              <a:buSzPct val="100000"/>
              <a:buFont typeface="Arial"/>
              <a:buChar char="◼"/>
            </a:pPr>
            <a:r>
              <a:rPr lang="en-US" sz="1800" b="0" i="0" u="none" strike="noStrike" cap="none">
                <a:solidFill>
                  <a:schemeClr val="dk1"/>
                </a:solidFill>
                <a:latin typeface="Times New Roman"/>
                <a:ea typeface="Times New Roman"/>
                <a:cs typeface="Times New Roman"/>
                <a:sym typeface="Times New Roman"/>
              </a:rPr>
              <a:t>Headquartered in Calgary, Alberta and traded on the Toronto Stock Exchange under the symbol HSE.</a:t>
            </a:r>
          </a:p>
          <a:p>
            <a:pPr marL="228600" marR="0" lvl="0" indent="-228600" algn="l" rtl="0">
              <a:lnSpc>
                <a:spcPct val="90000"/>
              </a:lnSpc>
              <a:spcBef>
                <a:spcPts val="1000"/>
              </a:spcBef>
              <a:spcAft>
                <a:spcPts val="0"/>
              </a:spcAft>
              <a:buClr>
                <a:schemeClr val="dk1"/>
              </a:buClr>
              <a:buSzPct val="100000"/>
              <a:buFont typeface="Arial"/>
              <a:buChar char="◼"/>
            </a:pPr>
            <a:r>
              <a:rPr lang="en-US" sz="1800" b="0" i="0" u="none" strike="noStrike" cap="none">
                <a:solidFill>
                  <a:schemeClr val="dk1"/>
                </a:solidFill>
                <a:latin typeface="Times New Roman"/>
                <a:ea typeface="Times New Roman"/>
                <a:cs typeface="Times New Roman"/>
                <a:sym typeface="Times New Roman"/>
              </a:rPr>
              <a:t>Operation countries: Canada, The U.S.A and the Asia Pacific Region.</a:t>
            </a:r>
          </a:p>
          <a:p>
            <a:pPr marL="228600" marR="0" lvl="0" indent="-228600" algn="l" rtl="0">
              <a:lnSpc>
                <a:spcPct val="90000"/>
              </a:lnSpc>
              <a:spcBef>
                <a:spcPts val="1000"/>
              </a:spcBef>
              <a:spcAft>
                <a:spcPts val="0"/>
              </a:spcAft>
              <a:buClr>
                <a:schemeClr val="dk1"/>
              </a:buClr>
              <a:buSzPct val="100000"/>
              <a:buFont typeface="Arial"/>
              <a:buChar char="◼"/>
            </a:pPr>
            <a:r>
              <a:rPr lang="en-US" sz="1800" b="0" i="0" u="none" strike="noStrike" cap="none">
                <a:solidFill>
                  <a:schemeClr val="dk1"/>
                </a:solidFill>
                <a:latin typeface="Times New Roman"/>
                <a:ea typeface="Times New Roman"/>
                <a:cs typeface="Times New Roman"/>
                <a:sym typeface="Times New Roman"/>
              </a:rPr>
              <a:t>Two business segments</a:t>
            </a:r>
          </a:p>
          <a:p>
            <a:pPr marL="457200" marR="0" lvl="0" indent="-342900" algn="l" rtl="0">
              <a:lnSpc>
                <a:spcPct val="9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Upstream(32.3% of Husky’s Total Revenue)</a:t>
            </a:r>
          </a:p>
          <a:p>
            <a:pPr marL="457200" marR="0" lvl="0" indent="-342900" algn="l" rtl="0">
              <a:lnSpc>
                <a:spcPct val="9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Downstream(67.7% of Husky’s Total Revenue)</a:t>
            </a:r>
          </a:p>
          <a:p>
            <a:pPr marL="228600" marR="0" lvl="0" indent="-228600" algn="l" rtl="0">
              <a:lnSpc>
                <a:spcPct val="90000"/>
              </a:lnSpc>
              <a:spcBef>
                <a:spcPts val="1000"/>
              </a:spcBef>
              <a:spcAft>
                <a:spcPts val="0"/>
              </a:spcAft>
              <a:buClr>
                <a:schemeClr val="dk1"/>
              </a:buClr>
              <a:buSzPct val="100000"/>
              <a:buFont typeface="Arial"/>
              <a:buChar char="◼"/>
            </a:pPr>
            <a:r>
              <a:rPr lang="en-US" sz="1800" b="0" i="0" u="none" strike="noStrike" cap="none">
                <a:solidFill>
                  <a:schemeClr val="dk1"/>
                </a:solidFill>
                <a:latin typeface="Times New Roman"/>
                <a:ea typeface="Times New Roman"/>
                <a:cs typeface="Times New Roman"/>
                <a:sym typeface="Times New Roman"/>
              </a:rPr>
              <a:t>Husky Energy is involved in the exploration, development and production of crude oil and natural gas in Canada and in international areas. </a:t>
            </a:r>
          </a:p>
          <a:p>
            <a:pPr marL="228600" marR="0" lvl="0" indent="-228600" algn="l" rtl="0">
              <a:lnSpc>
                <a:spcPct val="90000"/>
              </a:lnSpc>
              <a:spcBef>
                <a:spcPts val="1000"/>
              </a:spcBef>
              <a:spcAft>
                <a:spcPts val="0"/>
              </a:spcAft>
              <a:buClr>
                <a:schemeClr val="dk1"/>
              </a:buClr>
              <a:buSzPct val="100000"/>
              <a:buFont typeface="Arial"/>
              <a:buChar char="◼"/>
            </a:pPr>
            <a:r>
              <a:rPr lang="en-US" sz="1800" b="0" i="0" u="none" strike="noStrike" cap="none">
                <a:solidFill>
                  <a:schemeClr val="dk1"/>
                </a:solidFill>
                <a:latin typeface="Times New Roman"/>
                <a:ea typeface="Times New Roman"/>
                <a:cs typeface="Times New Roman"/>
                <a:sym typeface="Times New Roman"/>
              </a:rPr>
              <a:t>The firm also conducts upgrading operations, pipeline operations, commodity trading and energy infrastructure projects.</a:t>
            </a:r>
          </a:p>
          <a:p>
            <a:pPr marL="228600" marR="0" lvl="0" indent="-228600" algn="l" rtl="0">
              <a:lnSpc>
                <a:spcPct val="90000"/>
              </a:lnSpc>
              <a:spcBef>
                <a:spcPts val="1000"/>
              </a:spcBef>
              <a:spcAft>
                <a:spcPts val="0"/>
              </a:spcAft>
              <a:buClr>
                <a:schemeClr val="dk1"/>
              </a:buClr>
              <a:buSzPct val="100000"/>
              <a:buFont typeface="Arial"/>
              <a:buChar char="◼"/>
            </a:pPr>
            <a:r>
              <a:rPr lang="en-US" sz="1800" b="0" i="0" u="none" strike="noStrike" cap="none">
                <a:solidFill>
                  <a:schemeClr val="dk1"/>
                </a:solidFill>
                <a:latin typeface="Times New Roman"/>
                <a:ea typeface="Times New Roman"/>
                <a:cs typeface="Times New Roman"/>
                <a:sym typeface="Times New Roman"/>
              </a:rPr>
              <a:t>In addition, it manufactures market refined products and operates a retail network.</a:t>
            </a:r>
          </a:p>
          <a:p>
            <a:pPr marL="0" marR="0" lvl="0" indent="0" algn="l" rtl="0">
              <a:lnSpc>
                <a:spcPct val="90000"/>
              </a:lnSpc>
              <a:spcBef>
                <a:spcPts val="1000"/>
              </a:spcBef>
              <a:spcAft>
                <a:spcPts val="0"/>
              </a:spcAft>
              <a:buClr>
                <a:schemeClr val="dk1"/>
              </a:buClr>
              <a:buSzPct val="25000"/>
              <a:buFont typeface="Arial"/>
              <a:buNone/>
            </a:pPr>
            <a:endParaRPr sz="1800" b="0" i="0" u="none" strike="noStrike" cap="none">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ct val="25000"/>
              <a:buFont typeface="Arial"/>
              <a:buNone/>
            </a:pPr>
            <a:endParaRPr sz="1800" b="0" i="0" u="none" strike="noStrike" cap="none">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838200" y="826175"/>
            <a:ext cx="10515599" cy="752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Business Model</a:t>
            </a:r>
          </a:p>
        </p:txBody>
      </p:sp>
      <p:pic>
        <p:nvPicPr>
          <p:cNvPr id="557" name="Shape 557"/>
          <p:cNvPicPr preferRelativeResize="0">
            <a:picLocks noGrp="1"/>
          </p:cNvPicPr>
          <p:nvPr>
            <p:ph type="body" idx="1"/>
          </p:nvPr>
        </p:nvPicPr>
        <p:blipFill rotWithShape="1">
          <a:blip r:embed="rId3">
            <a:alphaModFix/>
          </a:blip>
          <a:srcRect/>
          <a:stretch/>
        </p:blipFill>
        <p:spPr>
          <a:xfrm>
            <a:off x="1944900" y="1674575"/>
            <a:ext cx="8302200" cy="48092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Shape 562"/>
          <p:cNvPicPr preferRelativeResize="0">
            <a:picLocks noGrp="1"/>
          </p:cNvPicPr>
          <p:nvPr>
            <p:ph type="body" idx="1"/>
          </p:nvPr>
        </p:nvPicPr>
        <p:blipFill rotWithShape="1">
          <a:blip r:embed="rId3">
            <a:alphaModFix/>
          </a:blip>
          <a:srcRect/>
          <a:stretch/>
        </p:blipFill>
        <p:spPr>
          <a:xfrm>
            <a:off x="2651000" y="1856099"/>
            <a:ext cx="7543200" cy="5001899"/>
          </a:xfrm>
          <a:prstGeom prst="rect">
            <a:avLst/>
          </a:prstGeom>
          <a:noFill/>
          <a:ln>
            <a:noFill/>
          </a:ln>
        </p:spPr>
      </p:pic>
      <p:sp>
        <p:nvSpPr>
          <p:cNvPr id="563" name="Shape 563"/>
          <p:cNvSpPr txBox="1"/>
          <p:nvPr/>
        </p:nvSpPr>
        <p:spPr>
          <a:xfrm>
            <a:off x="1229450" y="730000"/>
            <a:ext cx="3803699" cy="72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4800" b="1" i="0" u="none" strike="noStrike" cap="none">
                <a:solidFill>
                  <a:srgbClr val="000000"/>
                </a:solidFill>
                <a:latin typeface="Times New Roman"/>
                <a:ea typeface="Times New Roman"/>
                <a:cs typeface="Times New Roman"/>
                <a:sym typeface="Times New Roman"/>
              </a:rPr>
              <a:t>FOCUS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Shape 568"/>
          <p:cNvPicPr preferRelativeResize="0">
            <a:picLocks noGrp="1"/>
          </p:cNvPicPr>
          <p:nvPr>
            <p:ph type="body" idx="1"/>
          </p:nvPr>
        </p:nvPicPr>
        <p:blipFill rotWithShape="1">
          <a:blip r:embed="rId3">
            <a:alphaModFix/>
          </a:blip>
          <a:srcRect/>
          <a:stretch/>
        </p:blipFill>
        <p:spPr>
          <a:xfrm>
            <a:off x="2785949" y="1777175"/>
            <a:ext cx="6620100" cy="4884600"/>
          </a:xfrm>
          <a:prstGeom prst="rect">
            <a:avLst/>
          </a:prstGeom>
          <a:noFill/>
          <a:ln>
            <a:noFill/>
          </a:ln>
        </p:spPr>
      </p:pic>
      <p:sp>
        <p:nvSpPr>
          <p:cNvPr id="569" name="Shape 569"/>
          <p:cNvSpPr txBox="1"/>
          <p:nvPr/>
        </p:nvSpPr>
        <p:spPr>
          <a:xfrm>
            <a:off x="537900" y="845250"/>
            <a:ext cx="3342599" cy="1037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4800" b="1" i="0" u="none" strike="noStrike" cap="none">
                <a:solidFill>
                  <a:srgbClr val="000000"/>
                </a:solidFill>
                <a:latin typeface="Times New Roman"/>
                <a:ea typeface="Times New Roman"/>
                <a:cs typeface="Times New Roman"/>
                <a:sym typeface="Times New Roman"/>
              </a:rPr>
              <a:t>Goals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p:nvPr/>
        </p:nvSpPr>
        <p:spPr>
          <a:xfrm rot="10800000">
            <a:off x="9016004" y="5367907"/>
            <a:ext cx="3175995" cy="1490092"/>
          </a:xfrm>
          <a:custGeom>
            <a:avLst/>
            <a:gdLst/>
            <a:ahLst/>
            <a:cxnLst/>
            <a:rect l="0" t="0" r="0" b="0"/>
            <a:pathLst>
              <a:path w="120000" h="120000" extrusionOk="0">
                <a:moveTo>
                  <a:pt x="93925" y="120000"/>
                </a:moveTo>
                <a:lnTo>
                  <a:pt x="0" y="120000"/>
                </a:lnTo>
                <a:lnTo>
                  <a:pt x="0" y="0"/>
                </a:lnTo>
                <a:lnTo>
                  <a:pt x="120000" y="0"/>
                </a:lnTo>
                <a:close/>
              </a:path>
            </a:pathLst>
          </a:custGeom>
          <a:solidFill>
            <a:srgbClr val="F2F2F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3" name="Shape 233"/>
          <p:cNvSpPr/>
          <p:nvPr/>
        </p:nvSpPr>
        <p:spPr>
          <a:xfrm>
            <a:off x="-17261" y="5367907"/>
            <a:ext cx="9566295" cy="1490092"/>
          </a:xfrm>
          <a:custGeom>
            <a:avLst/>
            <a:gdLst/>
            <a:ahLst/>
            <a:cxnLst/>
            <a:rect l="0" t="0" r="0" b="0"/>
            <a:pathLst>
              <a:path w="120000" h="120000" extrusionOk="0">
                <a:moveTo>
                  <a:pt x="0" y="0"/>
                </a:moveTo>
                <a:lnTo>
                  <a:pt x="5083" y="0"/>
                </a:lnTo>
                <a:lnTo>
                  <a:pt x="7926" y="0"/>
                </a:lnTo>
                <a:lnTo>
                  <a:pt x="30754" y="0"/>
                </a:lnTo>
                <a:lnTo>
                  <a:pt x="36401" y="0"/>
                </a:lnTo>
                <a:lnTo>
                  <a:pt x="45674" y="0"/>
                </a:lnTo>
                <a:lnTo>
                  <a:pt x="120000" y="0"/>
                </a:lnTo>
                <a:lnTo>
                  <a:pt x="111343" y="120000"/>
                </a:lnTo>
                <a:lnTo>
                  <a:pt x="7926" y="120000"/>
                </a:lnTo>
                <a:lnTo>
                  <a:pt x="5083" y="120000"/>
                </a:lnTo>
                <a:lnTo>
                  <a:pt x="0" y="120000"/>
                </a:lnTo>
                <a:close/>
              </a:path>
            </a:pathLst>
          </a:custGeom>
          <a:solidFill>
            <a:srgbClr val="1C629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4" name="Shape 234"/>
          <p:cNvSpPr txBox="1">
            <a:spLocks noGrp="1"/>
          </p:cNvSpPr>
          <p:nvPr>
            <p:ph type="title"/>
          </p:nvPr>
        </p:nvSpPr>
        <p:spPr>
          <a:xfrm>
            <a:off x="838200" y="5529882"/>
            <a:ext cx="8078342" cy="109633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0" i="0" u="none" strike="noStrike" cap="none">
                <a:solidFill>
                  <a:schemeClr val="lt1"/>
                </a:solidFill>
                <a:latin typeface="Cabin"/>
                <a:ea typeface="Cabin"/>
                <a:cs typeface="Cabin"/>
                <a:sym typeface="Cabin"/>
              </a:rPr>
              <a:t>Resources vs Reserves</a:t>
            </a:r>
          </a:p>
        </p:txBody>
      </p:sp>
      <p:grpSp>
        <p:nvGrpSpPr>
          <p:cNvPr id="235" name="Shape 235"/>
          <p:cNvGrpSpPr/>
          <p:nvPr/>
        </p:nvGrpSpPr>
        <p:grpSpPr>
          <a:xfrm>
            <a:off x="838403" y="1195954"/>
            <a:ext cx="10515188" cy="2975996"/>
            <a:chOff x="203" y="552487"/>
            <a:chExt cx="10515188" cy="2975996"/>
          </a:xfrm>
        </p:grpSpPr>
        <p:sp>
          <p:nvSpPr>
            <p:cNvPr id="236" name="Shape 236"/>
            <p:cNvSpPr/>
            <p:nvPr/>
          </p:nvSpPr>
          <p:spPr>
            <a:xfrm>
              <a:off x="203" y="552487"/>
              <a:ext cx="2479996" cy="2975996"/>
            </a:xfrm>
            <a:prstGeom prst="rect">
              <a:avLst/>
            </a:prstGeom>
            <a:solidFill>
              <a:schemeClr val="accent2"/>
            </a:solidFill>
            <a:ln w="12700" cap="flat" cmpd="sng">
              <a:solidFill>
                <a:schemeClr val="accent2"/>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7" name="Shape 237"/>
            <p:cNvSpPr txBox="1"/>
            <p:nvPr/>
          </p:nvSpPr>
          <p:spPr>
            <a:xfrm>
              <a:off x="203" y="1742885"/>
              <a:ext cx="2479996" cy="1785598"/>
            </a:xfrm>
            <a:prstGeom prst="rect">
              <a:avLst/>
            </a:prstGeom>
            <a:noFill/>
            <a:ln>
              <a:noFill/>
            </a:ln>
          </p:spPr>
          <p:txBody>
            <a:bodyPr lIns="244950" tIns="0" rIns="244950" bIns="330200" anchor="t"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1700" b="0" i="0" u="none" strike="noStrike" cap="none">
                  <a:solidFill>
                    <a:schemeClr val="lt1"/>
                  </a:solidFill>
                  <a:latin typeface="Cabin"/>
                  <a:ea typeface="Cabin"/>
                  <a:cs typeface="Cabin"/>
                  <a:sym typeface="Cabin"/>
                </a:rPr>
                <a:t>Both refer to some amount of mineral or fuels.</a:t>
              </a:r>
            </a:p>
          </p:txBody>
        </p:sp>
        <p:sp>
          <p:nvSpPr>
            <p:cNvPr id="238" name="Shape 238"/>
            <p:cNvSpPr/>
            <p:nvPr/>
          </p:nvSpPr>
          <p:spPr>
            <a:xfrm>
              <a:off x="203" y="552487"/>
              <a:ext cx="2479996" cy="1190396"/>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9" name="Shape 239"/>
            <p:cNvSpPr txBox="1"/>
            <p:nvPr/>
          </p:nvSpPr>
          <p:spPr>
            <a:xfrm>
              <a:off x="203" y="552487"/>
              <a:ext cx="2479996" cy="1190396"/>
            </a:xfrm>
            <a:prstGeom prst="rect">
              <a:avLst/>
            </a:prstGeom>
            <a:noFill/>
            <a:ln>
              <a:noFill/>
            </a:ln>
          </p:spPr>
          <p:txBody>
            <a:bodyPr lIns="244950" tIns="165100" rIns="244950" bIns="165100"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6100" b="0" i="0" u="none" strike="noStrike" cap="none">
                  <a:solidFill>
                    <a:schemeClr val="lt1"/>
                  </a:solidFill>
                  <a:latin typeface="Calibri"/>
                  <a:ea typeface="Calibri"/>
                  <a:cs typeface="Calibri"/>
                  <a:sym typeface="Calibri"/>
                </a:rPr>
                <a:t>01</a:t>
              </a:r>
            </a:p>
          </p:txBody>
        </p:sp>
        <p:sp>
          <p:nvSpPr>
            <p:cNvPr id="240" name="Shape 240"/>
            <p:cNvSpPr/>
            <p:nvPr/>
          </p:nvSpPr>
          <p:spPr>
            <a:xfrm>
              <a:off x="2678600" y="552487"/>
              <a:ext cx="2479996" cy="2975996"/>
            </a:xfrm>
            <a:prstGeom prst="rect">
              <a:avLst/>
            </a:prstGeom>
            <a:solidFill>
              <a:srgbClr val="D07A5B"/>
            </a:solidFill>
            <a:ln w="12700" cap="flat" cmpd="sng">
              <a:solidFill>
                <a:srgbClr val="D07A5B"/>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1" name="Shape 241"/>
            <p:cNvSpPr txBox="1"/>
            <p:nvPr/>
          </p:nvSpPr>
          <p:spPr>
            <a:xfrm>
              <a:off x="2678600" y="1742885"/>
              <a:ext cx="2479996" cy="1785598"/>
            </a:xfrm>
            <a:prstGeom prst="rect">
              <a:avLst/>
            </a:prstGeom>
            <a:noFill/>
            <a:ln>
              <a:noFill/>
            </a:ln>
          </p:spPr>
          <p:txBody>
            <a:bodyPr lIns="244950" tIns="0" rIns="244950" bIns="330200" anchor="t"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1700" b="0" i="0" u="none" strike="noStrike" cap="none">
                  <a:solidFill>
                    <a:schemeClr val="lt1"/>
                  </a:solidFill>
                  <a:latin typeface="Cabin"/>
                  <a:ea typeface="Cabin"/>
                  <a:cs typeface="Cabin"/>
                  <a:sym typeface="Cabin"/>
                </a:rPr>
                <a:t>Resource refers to the amount of Oil/ Natural Gas that exists.</a:t>
              </a:r>
            </a:p>
          </p:txBody>
        </p:sp>
        <p:sp>
          <p:nvSpPr>
            <p:cNvPr id="242" name="Shape 242"/>
            <p:cNvSpPr/>
            <p:nvPr/>
          </p:nvSpPr>
          <p:spPr>
            <a:xfrm>
              <a:off x="2678600" y="552487"/>
              <a:ext cx="2479996" cy="1190396"/>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3" name="Shape 243"/>
            <p:cNvSpPr txBox="1"/>
            <p:nvPr/>
          </p:nvSpPr>
          <p:spPr>
            <a:xfrm>
              <a:off x="2678600" y="552487"/>
              <a:ext cx="2479996" cy="1190396"/>
            </a:xfrm>
            <a:prstGeom prst="rect">
              <a:avLst/>
            </a:prstGeom>
            <a:noFill/>
            <a:ln>
              <a:noFill/>
            </a:ln>
          </p:spPr>
          <p:txBody>
            <a:bodyPr lIns="244950" tIns="165100" rIns="244950" bIns="165100"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6100" b="0" i="0" u="none" strike="noStrike" cap="none">
                  <a:solidFill>
                    <a:schemeClr val="lt1"/>
                  </a:solidFill>
                  <a:latin typeface="Calibri"/>
                  <a:ea typeface="Calibri"/>
                  <a:cs typeface="Calibri"/>
                  <a:sym typeface="Calibri"/>
                </a:rPr>
                <a:t>02</a:t>
              </a:r>
            </a:p>
          </p:txBody>
        </p:sp>
        <p:sp>
          <p:nvSpPr>
            <p:cNvPr id="244" name="Shape 244"/>
            <p:cNvSpPr/>
            <p:nvPr/>
          </p:nvSpPr>
          <p:spPr>
            <a:xfrm>
              <a:off x="5356998" y="552487"/>
              <a:ext cx="2479996" cy="2975996"/>
            </a:xfrm>
            <a:prstGeom prst="rect">
              <a:avLst/>
            </a:prstGeom>
            <a:solidFill>
              <a:srgbClr val="B88881"/>
            </a:solidFill>
            <a:ln w="12700" cap="flat" cmpd="sng">
              <a:solidFill>
                <a:srgbClr val="B8888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5" name="Shape 245"/>
            <p:cNvSpPr txBox="1"/>
            <p:nvPr/>
          </p:nvSpPr>
          <p:spPr>
            <a:xfrm>
              <a:off x="5356998" y="1742885"/>
              <a:ext cx="2479996" cy="1785598"/>
            </a:xfrm>
            <a:prstGeom prst="rect">
              <a:avLst/>
            </a:prstGeom>
            <a:noFill/>
            <a:ln>
              <a:noFill/>
            </a:ln>
          </p:spPr>
          <p:txBody>
            <a:bodyPr lIns="244950" tIns="0" rIns="244950" bIns="330200" anchor="t"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1700" b="0" i="0" u="none" strike="noStrike" cap="none">
                  <a:solidFill>
                    <a:schemeClr val="lt1"/>
                  </a:solidFill>
                  <a:latin typeface="Cabin"/>
                  <a:ea typeface="Cabin"/>
                  <a:cs typeface="Cabin"/>
                  <a:sym typeface="Cabin"/>
                </a:rPr>
                <a:t>Reserves are deposits of fossil fuels that are known to exist with a reasonable level of certainty.</a:t>
              </a:r>
            </a:p>
          </p:txBody>
        </p:sp>
        <p:sp>
          <p:nvSpPr>
            <p:cNvPr id="246" name="Shape 246"/>
            <p:cNvSpPr/>
            <p:nvPr/>
          </p:nvSpPr>
          <p:spPr>
            <a:xfrm>
              <a:off x="5356998" y="552487"/>
              <a:ext cx="2479996" cy="1190396"/>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7" name="Shape 247"/>
            <p:cNvSpPr txBox="1"/>
            <p:nvPr/>
          </p:nvSpPr>
          <p:spPr>
            <a:xfrm>
              <a:off x="5356998" y="552487"/>
              <a:ext cx="2479996" cy="1190396"/>
            </a:xfrm>
            <a:prstGeom prst="rect">
              <a:avLst/>
            </a:prstGeom>
            <a:noFill/>
            <a:ln>
              <a:noFill/>
            </a:ln>
          </p:spPr>
          <p:txBody>
            <a:bodyPr lIns="244950" tIns="165100" rIns="244950" bIns="165100"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6100" b="0" i="0" u="none" strike="noStrike" cap="none">
                  <a:solidFill>
                    <a:schemeClr val="lt1"/>
                  </a:solidFill>
                  <a:latin typeface="Calibri"/>
                  <a:ea typeface="Calibri"/>
                  <a:cs typeface="Calibri"/>
                  <a:sym typeface="Calibri"/>
                </a:rPr>
                <a:t>03</a:t>
              </a:r>
            </a:p>
          </p:txBody>
        </p:sp>
        <p:sp>
          <p:nvSpPr>
            <p:cNvPr id="248" name="Shape 248"/>
            <p:cNvSpPr/>
            <p:nvPr/>
          </p:nvSpPr>
          <p:spPr>
            <a:xfrm>
              <a:off x="8035396" y="552487"/>
              <a:ext cx="2479996" cy="2975996"/>
            </a:xfrm>
            <a:prstGeom prst="rect">
              <a:avLst/>
            </a:prstGeom>
            <a:solidFill>
              <a:srgbClr val="A4A4A4"/>
            </a:solidFill>
            <a:ln w="12700" cap="flat" cmpd="sng">
              <a:solidFill>
                <a:srgbClr val="A4A4A4"/>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9" name="Shape 249"/>
            <p:cNvSpPr txBox="1"/>
            <p:nvPr/>
          </p:nvSpPr>
          <p:spPr>
            <a:xfrm>
              <a:off x="8035396" y="1742885"/>
              <a:ext cx="2479996" cy="1785598"/>
            </a:xfrm>
            <a:prstGeom prst="rect">
              <a:avLst/>
            </a:prstGeom>
            <a:noFill/>
            <a:ln>
              <a:noFill/>
            </a:ln>
          </p:spPr>
          <p:txBody>
            <a:bodyPr lIns="244950" tIns="0" rIns="244950" bIns="330200" anchor="t"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1700" b="0" i="0" u="none" strike="noStrike" cap="none">
                  <a:solidFill>
                    <a:schemeClr val="lt1"/>
                  </a:solidFill>
                  <a:latin typeface="Cabin"/>
                  <a:ea typeface="Cabin"/>
                  <a:cs typeface="Cabin"/>
                  <a:sym typeface="Cabin"/>
                </a:rPr>
                <a:t>Newer or improved drilling technology has resulted in more oil becoming “reserve oil” as it is leads to higher profits.</a:t>
              </a:r>
            </a:p>
          </p:txBody>
        </p:sp>
        <p:sp>
          <p:nvSpPr>
            <p:cNvPr id="250" name="Shape 250"/>
            <p:cNvSpPr/>
            <p:nvPr/>
          </p:nvSpPr>
          <p:spPr>
            <a:xfrm>
              <a:off x="8035396" y="552487"/>
              <a:ext cx="2479996" cy="1190396"/>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1" name="Shape 251"/>
            <p:cNvSpPr txBox="1"/>
            <p:nvPr/>
          </p:nvSpPr>
          <p:spPr>
            <a:xfrm>
              <a:off x="8035396" y="552487"/>
              <a:ext cx="2479996" cy="1190396"/>
            </a:xfrm>
            <a:prstGeom prst="rect">
              <a:avLst/>
            </a:prstGeom>
            <a:noFill/>
            <a:ln>
              <a:noFill/>
            </a:ln>
          </p:spPr>
          <p:txBody>
            <a:bodyPr lIns="244950" tIns="165100" rIns="244950" bIns="165100"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6100" b="0" i="0" u="none" strike="noStrike" cap="none">
                  <a:solidFill>
                    <a:schemeClr val="lt1"/>
                  </a:solidFill>
                  <a:latin typeface="Calibri"/>
                  <a:ea typeface="Calibri"/>
                  <a:cs typeface="Calibri"/>
                  <a:sym typeface="Calibri"/>
                </a:rPr>
                <a:t>04</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Husky Energy Overview</a:t>
            </a:r>
          </a:p>
        </p:txBody>
      </p:sp>
      <p:sp>
        <p:nvSpPr>
          <p:cNvPr id="575" name="Shape 575"/>
          <p:cNvSpPr txBox="1">
            <a:spLocks noGrp="1"/>
          </p:cNvSpPr>
          <p:nvPr>
            <p:ph type="body" idx="1"/>
          </p:nvPr>
        </p:nvSpPr>
        <p:spPr>
          <a:xfrm>
            <a:off x="581200" y="2180500"/>
            <a:ext cx="11029500" cy="4927200"/>
          </a:xfrm>
          <a:prstGeom prst="rect">
            <a:avLst/>
          </a:prstGeom>
          <a:noFill/>
          <a:ln>
            <a:noFill/>
          </a:ln>
        </p:spPr>
        <p:txBody>
          <a:bodyPr lIns="91425" tIns="45700" rIns="91425" bIns="45700" anchor="t" anchorCtr="0">
            <a:noAutofit/>
          </a:bodyPr>
          <a:lstStyle/>
          <a:p>
            <a:pPr marL="228600" marR="0" lvl="0" indent="-203200" algn="l" rtl="0">
              <a:lnSpc>
                <a:spcPct val="80000"/>
              </a:lnSpc>
              <a:spcBef>
                <a:spcPts val="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It has emerged as one of Canada’s largest oil and gas enterprises.</a:t>
            </a:r>
          </a:p>
          <a:p>
            <a:pPr marL="228600" marR="0" lvl="0" indent="-203200" algn="l" rtl="0">
              <a:lnSpc>
                <a:spcPct val="8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The company’s main energy assets are in Alberta and Saskatchewan, although it has oil and gas operations worldwide(China, Greenland, Libya).</a:t>
            </a:r>
          </a:p>
          <a:p>
            <a:pPr marL="228600" marR="0" lvl="0" indent="-203200" algn="l" rtl="0">
              <a:lnSpc>
                <a:spcPct val="8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The firm has a 75,000 barrel per day heavy oil upgrader and operates or franchises 485 retail gas stations in Canada.</a:t>
            </a:r>
          </a:p>
          <a:p>
            <a:pPr marL="228600" marR="0" lvl="0" indent="-203200" algn="l" rtl="0">
              <a:lnSpc>
                <a:spcPct val="8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The firm is controlled by Hong kong billionaire Li Ka-shing and his flagship company , CK Hutchinson Holdings.</a:t>
            </a:r>
          </a:p>
          <a:p>
            <a:pPr marL="228600" marR="0" lvl="0" indent="-203200" algn="l" rtl="0">
              <a:lnSpc>
                <a:spcPct val="8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In 2016, the company created Husky midstream Limited Partnership to assume ownership of some midstream assets.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0" i="0" u="none" strike="noStrike" cap="none">
                <a:solidFill>
                  <a:schemeClr val="dk1"/>
                </a:solidFill>
                <a:latin typeface="Calibri"/>
                <a:ea typeface="Calibri"/>
                <a:cs typeface="Calibri"/>
                <a:sym typeface="Calibri"/>
              </a:rPr>
              <a:t>Husky’s Business Overview</a:t>
            </a:r>
          </a:p>
        </p:txBody>
      </p:sp>
      <p:sp>
        <p:nvSpPr>
          <p:cNvPr id="581" name="Shape 581"/>
          <p:cNvSpPr txBox="1">
            <a:spLocks noGrp="1"/>
          </p:cNvSpPr>
          <p:nvPr>
            <p:ph type="body" idx="1"/>
          </p:nvPr>
        </p:nvSpPr>
        <p:spPr>
          <a:xfrm>
            <a:off x="944078" y="2451490"/>
            <a:ext cx="10515599" cy="385060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Upstream: Operations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The Heavy Oil Thermal Portfolio, including the Tucker Thermal project increased production to 84,600 bbls/day in 2016, in comparison to 59,900 bbls/day in 2015.</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Three new oil projects have been sanctioned :</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Dee  Valley</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Spruce Lake North</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Spruce Lake Central(Expected by 2020)</a:t>
            </a:r>
          </a:p>
          <a:p>
            <a:pPr marL="228600" marR="0" lvl="0" indent="-22860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582" name="Shape 582"/>
          <p:cNvPicPr preferRelativeResize="0"/>
          <p:nvPr/>
        </p:nvPicPr>
        <p:blipFill rotWithShape="1">
          <a:blip r:embed="rId3">
            <a:alphaModFix/>
          </a:blip>
          <a:srcRect/>
          <a:stretch/>
        </p:blipFill>
        <p:spPr>
          <a:xfrm>
            <a:off x="3562416" y="1125925"/>
            <a:ext cx="8128000" cy="300049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0" i="0" u="none" strike="noStrike" cap="none">
                <a:solidFill>
                  <a:schemeClr val="dk1"/>
                </a:solidFill>
                <a:latin typeface="Calibri"/>
                <a:ea typeface="Calibri"/>
                <a:cs typeface="Calibri"/>
                <a:sym typeface="Calibri"/>
              </a:rPr>
              <a:t>Husky’s Upstream  and Downstream Business Overview</a:t>
            </a:r>
          </a:p>
        </p:txBody>
      </p:sp>
      <p:sp>
        <p:nvSpPr>
          <p:cNvPr id="588" name="Shape 588"/>
          <p:cNvSpPr txBox="1">
            <a:spLocks noGrp="1"/>
          </p:cNvSpPr>
          <p:nvPr>
            <p:ph type="body" idx="1"/>
          </p:nvPr>
        </p:nvSpPr>
        <p:spPr>
          <a:xfrm>
            <a:off x="581191" y="2180496"/>
            <a:ext cx="11029613" cy="3678303"/>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At the Oil Sands , Production for the Sunrise Energy project Increases to 25,600 bbls/day and is expected to increase to 40,000-44,000 bbls /day in 2017.</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Major Projects are Liwan Gas Project, White Rose Field project.</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Downstream Operations: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U.S and Canada</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The Heavy oil Upgrading facility is located in Saskatchewan.</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Largest producer of ethanol in Western Canada.</a:t>
            </a:r>
          </a:p>
          <a:p>
            <a:pPr marL="228600" marR="0" lvl="0" indent="-22860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xfrm>
            <a:off x="581193" y="729658"/>
            <a:ext cx="11029616" cy="98833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Key Executives</a:t>
            </a:r>
          </a:p>
        </p:txBody>
      </p:sp>
      <p:sp>
        <p:nvSpPr>
          <p:cNvPr id="594" name="Shape 594"/>
          <p:cNvSpPr txBox="1">
            <a:spLocks noGrp="1"/>
          </p:cNvSpPr>
          <p:nvPr>
            <p:ph type="body" idx="1"/>
          </p:nvPr>
        </p:nvSpPr>
        <p:spPr>
          <a:xfrm>
            <a:off x="581200" y="2227999"/>
            <a:ext cx="5422500" cy="4265100"/>
          </a:xfrm>
          <a:prstGeom prst="rect">
            <a:avLst/>
          </a:prstGeom>
          <a:noFill/>
          <a:ln>
            <a:noFill/>
          </a:ln>
        </p:spPr>
        <p:txBody>
          <a:bodyPr lIns="91425" tIns="45700" rIns="91425" bIns="45700" anchor="t" anchorCtr="0">
            <a:noAutofit/>
          </a:bodyPr>
          <a:lstStyle/>
          <a:p>
            <a:pPr marL="228600" marR="0" lvl="0" indent="-190500" algn="l" rtl="0">
              <a:lnSpc>
                <a:spcPct val="70000"/>
              </a:lnSpc>
              <a:spcBef>
                <a:spcPts val="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Robert J.Peabody, President &amp; CEO</a:t>
            </a:r>
          </a:p>
          <a:p>
            <a:pPr marL="228600" marR="0" lvl="0" indent="-190500" algn="l" rtl="0">
              <a:lnSpc>
                <a:spcPct val="7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Appointed President and CEO in December 2016.</a:t>
            </a:r>
          </a:p>
          <a:p>
            <a:pPr marL="228600" marR="0" lvl="0" indent="-190500" algn="l" rtl="0">
              <a:lnSpc>
                <a:spcPct val="7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He joined husky as a Chief Operating Officer since 2006.</a:t>
            </a:r>
          </a:p>
          <a:p>
            <a:pPr marL="228600" marR="0" lvl="0" indent="-190500" algn="l" rtl="0">
              <a:lnSpc>
                <a:spcPct val="7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Former member of the leadership team at British Petroleum.</a:t>
            </a:r>
          </a:p>
          <a:p>
            <a:pPr marL="228600" marR="0" lvl="0" indent="-190500" algn="l" rtl="0">
              <a:lnSpc>
                <a:spcPct val="7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Master of Science in Management from Stanford University.</a:t>
            </a:r>
          </a:p>
          <a:p>
            <a:pPr marL="228600" marR="0" lvl="0" indent="-190500" algn="l" rtl="0">
              <a:lnSpc>
                <a:spcPct val="7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Bachelor of Science in Mechanical Engineering from the University of British Columbia.</a:t>
            </a:r>
          </a:p>
        </p:txBody>
      </p:sp>
      <p:pic>
        <p:nvPicPr>
          <p:cNvPr id="595" name="Shape 595"/>
          <p:cNvPicPr preferRelativeResize="0">
            <a:picLocks noGrp="1"/>
          </p:cNvPicPr>
          <p:nvPr>
            <p:ph type="body" idx="2"/>
          </p:nvPr>
        </p:nvPicPr>
        <p:blipFill rotWithShape="1">
          <a:blip r:embed="rId3">
            <a:alphaModFix/>
          </a:blip>
          <a:srcRect/>
          <a:stretch/>
        </p:blipFill>
        <p:spPr>
          <a:xfrm>
            <a:off x="6827520" y="1508441"/>
            <a:ext cx="4226559" cy="452241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581193" y="2228001"/>
            <a:ext cx="5422389" cy="3633047"/>
          </a:xfrm>
          <a:prstGeom prst="rect">
            <a:avLst/>
          </a:prstGeom>
          <a:noFill/>
          <a:ln>
            <a:noFill/>
          </a:ln>
        </p:spPr>
        <p:txBody>
          <a:bodyPr lIns="91425" tIns="45700" rIns="91425" bIns="45700" anchor="t" anchorCtr="0">
            <a:noAutofit/>
          </a:bodyPr>
          <a:lstStyle/>
          <a:p>
            <a:pPr marL="228600" marR="0" lvl="0" indent="-190500" algn="l" rtl="0">
              <a:lnSpc>
                <a:spcPct val="8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Jonathan Mckenzie</a:t>
            </a:r>
          </a:p>
          <a:p>
            <a:pPr marL="228600" marR="0" lvl="0" indent="-190500" algn="l" rtl="0">
              <a:lnSpc>
                <a:spcPct val="8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as CFO IN April 2015.</a:t>
            </a:r>
          </a:p>
          <a:p>
            <a:pPr marL="228600" marR="0" lvl="0" indent="-190500" algn="l" rtl="0">
              <a:lnSpc>
                <a:spcPct val="8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Highly experienced executive in the extensive energy and utility sector.</a:t>
            </a:r>
          </a:p>
          <a:p>
            <a:pPr marL="228600" marR="0" lvl="0" indent="-190500" algn="l" rtl="0">
              <a:lnSpc>
                <a:spcPct val="8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he was Chief Commercial Officer with Irving Oil Ltd. In New Brunswick.</a:t>
            </a:r>
          </a:p>
          <a:p>
            <a:pPr marL="228600" marR="0" lvl="0" indent="-190500" algn="l" rtl="0">
              <a:lnSpc>
                <a:spcPct val="8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Commerce and Bachelor of Arts Degree from University of Alberta.</a:t>
            </a:r>
          </a:p>
          <a:p>
            <a:pPr marL="228600" marR="0" lvl="0" indent="-190500" algn="l" rtl="0">
              <a:lnSpc>
                <a:spcPct val="8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He is a Chartered Accountant.</a:t>
            </a:r>
          </a:p>
        </p:txBody>
      </p:sp>
      <p:pic>
        <p:nvPicPr>
          <p:cNvPr id="601" name="Shape 601"/>
          <p:cNvPicPr preferRelativeResize="0">
            <a:picLocks noGrp="1"/>
          </p:cNvPicPr>
          <p:nvPr>
            <p:ph type="body" idx="2"/>
          </p:nvPr>
        </p:nvPicPr>
        <p:blipFill rotWithShape="1">
          <a:blip r:embed="rId3">
            <a:alphaModFix/>
          </a:blip>
          <a:srcRect/>
          <a:stretch/>
        </p:blipFill>
        <p:spPr>
          <a:xfrm>
            <a:off x="7101839" y="1868933"/>
            <a:ext cx="4066799" cy="4351199"/>
          </a:xfrm>
          <a:prstGeom prst="rect">
            <a:avLst/>
          </a:prstGeom>
          <a:noFill/>
          <a:ln>
            <a:noFill/>
          </a:ln>
        </p:spPr>
      </p:pic>
      <p:sp>
        <p:nvSpPr>
          <p:cNvPr id="602" name="Shape 602"/>
          <p:cNvSpPr txBox="1"/>
          <p:nvPr/>
        </p:nvSpPr>
        <p:spPr>
          <a:xfrm>
            <a:off x="1037325" y="845250"/>
            <a:ext cx="5949300" cy="768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3600" b="1" i="0" u="none" strike="noStrike" cap="none">
                <a:solidFill>
                  <a:srgbClr val="000000"/>
                </a:solidFill>
                <a:latin typeface="Times New Roman"/>
                <a:ea typeface="Times New Roman"/>
                <a:cs typeface="Times New Roman"/>
                <a:sym typeface="Times New Roman"/>
              </a:rPr>
              <a:t>Chief Financial Officer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581200" y="2227999"/>
            <a:ext cx="5422500" cy="4303499"/>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Rob Symonds</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COO since February, 2017.</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He was Senior Vice-President of Western Canada Production since 2011.</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Responsible for leading Husky’s Upstream and Downstream businesses.</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Responsible for Exploration, Safety , Engineering and Procurement.</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Master of Science in Petroleum Engineering from the University of Alberta.</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Science(Chemical Engineering) from the University of Edinburgh</a:t>
            </a:r>
          </a:p>
        </p:txBody>
      </p:sp>
      <p:pic>
        <p:nvPicPr>
          <p:cNvPr id="608" name="Shape 608"/>
          <p:cNvPicPr preferRelativeResize="0">
            <a:picLocks noGrp="1"/>
          </p:cNvPicPr>
          <p:nvPr>
            <p:ph type="body" idx="2"/>
          </p:nvPr>
        </p:nvPicPr>
        <p:blipFill rotWithShape="1">
          <a:blip r:embed="rId3">
            <a:alphaModFix/>
          </a:blip>
          <a:srcRect/>
          <a:stretch/>
        </p:blipFill>
        <p:spPr>
          <a:xfrm>
            <a:off x="7103642" y="1860436"/>
            <a:ext cx="3738899" cy="4000500"/>
          </a:xfrm>
          <a:prstGeom prst="rect">
            <a:avLst/>
          </a:prstGeom>
          <a:noFill/>
          <a:ln>
            <a:noFill/>
          </a:ln>
        </p:spPr>
      </p:pic>
      <p:sp>
        <p:nvSpPr>
          <p:cNvPr id="609" name="Shape 609"/>
          <p:cNvSpPr txBox="1"/>
          <p:nvPr/>
        </p:nvSpPr>
        <p:spPr>
          <a:xfrm>
            <a:off x="998950" y="922075"/>
            <a:ext cx="5532600" cy="768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3600" b="1" i="0" u="none" strike="noStrike" cap="none">
                <a:solidFill>
                  <a:srgbClr val="000000"/>
                </a:solidFill>
                <a:latin typeface="Times New Roman"/>
                <a:ea typeface="Times New Roman"/>
                <a:cs typeface="Times New Roman"/>
                <a:sym typeface="Times New Roman"/>
              </a:rPr>
              <a:t>Chief Operating Officer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body" idx="1"/>
          </p:nvPr>
        </p:nvSpPr>
        <p:spPr>
          <a:xfrm>
            <a:off x="581200" y="2227999"/>
            <a:ext cx="5422500" cy="4218000"/>
          </a:xfrm>
          <a:prstGeom prst="rect">
            <a:avLst/>
          </a:prstGeom>
          <a:noFill/>
          <a:ln>
            <a:noFill/>
          </a:ln>
        </p:spPr>
        <p:txBody>
          <a:bodyPr lIns="91425" tIns="45700" rIns="91425" bIns="45700" anchor="t" anchorCtr="0">
            <a:noAutofit/>
          </a:bodyPr>
          <a:lstStyle/>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Gerald Alexander</a:t>
            </a:r>
          </a:p>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as Senior VP in February 2017.</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this , he was VP of Western Canada Development.</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Joined Husky in 2000.</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 in Petroleum Engineering from the University of Montana.</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Diploma in Petroleum Technology from the Southern Alberta Institute of Technology.</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Responsible for leadership and management of Upstream business.</a:t>
            </a:r>
          </a:p>
          <a:p>
            <a:pPr marL="228600" marR="0" lvl="0" indent="-228600" algn="l" rtl="0">
              <a:lnSpc>
                <a:spcPct val="70000"/>
              </a:lnSpc>
              <a:spcBef>
                <a:spcPts val="1000"/>
              </a:spcBef>
              <a:spcAft>
                <a:spcPts val="0"/>
              </a:spcAft>
              <a:buClr>
                <a:schemeClr val="dk1"/>
              </a:buClr>
              <a:buSzPct val="25000"/>
              <a:buFont typeface="Arial"/>
              <a:buNone/>
            </a:pPr>
            <a:endParaRPr sz="1800" b="0" i="0" u="none" strike="noStrike" cap="none">
              <a:solidFill>
                <a:schemeClr val="dk1"/>
              </a:solidFill>
              <a:latin typeface="Times New Roman"/>
              <a:ea typeface="Times New Roman"/>
              <a:cs typeface="Times New Roman"/>
              <a:sym typeface="Times New Roman"/>
            </a:endParaRPr>
          </a:p>
        </p:txBody>
      </p:sp>
      <p:pic>
        <p:nvPicPr>
          <p:cNvPr id="615" name="Shape 615"/>
          <p:cNvPicPr preferRelativeResize="0">
            <a:picLocks noGrp="1"/>
          </p:cNvPicPr>
          <p:nvPr>
            <p:ph type="body" idx="2"/>
          </p:nvPr>
        </p:nvPicPr>
        <p:blipFill rotWithShape="1">
          <a:blip r:embed="rId3">
            <a:alphaModFix/>
          </a:blip>
          <a:srcRect/>
          <a:stretch/>
        </p:blipFill>
        <p:spPr>
          <a:xfrm>
            <a:off x="6725920" y="1869113"/>
            <a:ext cx="4277399" cy="4576799"/>
          </a:xfrm>
          <a:prstGeom prst="rect">
            <a:avLst/>
          </a:prstGeom>
          <a:noFill/>
          <a:ln>
            <a:noFill/>
          </a:ln>
        </p:spPr>
      </p:pic>
      <p:sp>
        <p:nvSpPr>
          <p:cNvPr id="616" name="Shape 616"/>
          <p:cNvSpPr txBox="1"/>
          <p:nvPr/>
        </p:nvSpPr>
        <p:spPr>
          <a:xfrm>
            <a:off x="845250" y="845250"/>
            <a:ext cx="10834500" cy="7682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Times New Roman"/>
              <a:buNone/>
            </a:pPr>
            <a:r>
              <a:rPr lang="en-US" sz="3600" b="1" i="0" u="none" strike="noStrike" cap="none">
                <a:solidFill>
                  <a:schemeClr val="dk1"/>
                </a:solidFill>
                <a:latin typeface="Times New Roman"/>
                <a:ea typeface="Times New Roman"/>
                <a:cs typeface="Times New Roman"/>
                <a:sym typeface="Times New Roman"/>
              </a:rPr>
              <a:t>Senior Vice-President, Western Canada Production</a:t>
            </a:r>
          </a:p>
          <a:p>
            <a:pPr marL="0" marR="0" lvl="0" indent="0" algn="l" rtl="0">
              <a:lnSpc>
                <a:spcPct val="100000"/>
              </a:lnSpc>
              <a:spcBef>
                <a:spcPts val="0"/>
              </a:spcBef>
              <a:spcAft>
                <a:spcPts val="0"/>
              </a:spcAft>
              <a:buClr>
                <a:srgbClr val="000000"/>
              </a:buClr>
              <a:buFont typeface="Arial"/>
              <a:buNone/>
            </a:pPr>
            <a:endParaRPr sz="3600" b="1"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body" idx="1"/>
          </p:nvPr>
        </p:nvSpPr>
        <p:spPr>
          <a:xfrm>
            <a:off x="581193" y="2228001"/>
            <a:ext cx="5422389" cy="3633047"/>
          </a:xfrm>
          <a:prstGeom prst="rect">
            <a:avLst/>
          </a:prstGeom>
          <a:noFill/>
          <a:ln>
            <a:noFill/>
          </a:ln>
        </p:spPr>
        <p:txBody>
          <a:bodyPr lIns="91425" tIns="45700" rIns="91425" bIns="45700" anchor="t" anchorCtr="0">
            <a:noAutofit/>
          </a:bodyPr>
          <a:lstStyle/>
          <a:p>
            <a:pPr marL="228600" marR="0" lvl="0" indent="-1905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Brad Allison</a:t>
            </a:r>
          </a:p>
          <a:p>
            <a:pPr marL="228600" marR="0" lvl="0" indent="-1905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VP Exploration in June 2010.</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Started of as a Deep Basin Exploration Manager.</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Senior Vice President in 2012.</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he was VP and Chief Geoscientist with Advantage Services Ltd.</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Science(Honours) in Geology from Mount Allison University.</a:t>
            </a:r>
          </a:p>
        </p:txBody>
      </p:sp>
      <p:pic>
        <p:nvPicPr>
          <p:cNvPr id="622" name="Shape 622"/>
          <p:cNvPicPr preferRelativeResize="0">
            <a:picLocks noGrp="1"/>
          </p:cNvPicPr>
          <p:nvPr>
            <p:ph type="body" idx="2"/>
          </p:nvPr>
        </p:nvPicPr>
        <p:blipFill rotWithShape="1">
          <a:blip r:embed="rId3">
            <a:alphaModFix/>
          </a:blip>
          <a:srcRect/>
          <a:stretch/>
        </p:blipFill>
        <p:spPr>
          <a:xfrm>
            <a:off x="6733117" y="1876480"/>
            <a:ext cx="4196099" cy="4489800"/>
          </a:xfrm>
          <a:prstGeom prst="rect">
            <a:avLst/>
          </a:prstGeom>
          <a:noFill/>
          <a:ln>
            <a:noFill/>
          </a:ln>
        </p:spPr>
      </p:pic>
      <p:sp>
        <p:nvSpPr>
          <p:cNvPr id="623" name="Shape 623"/>
          <p:cNvSpPr txBox="1"/>
          <p:nvPr/>
        </p:nvSpPr>
        <p:spPr>
          <a:xfrm>
            <a:off x="768400" y="845250"/>
            <a:ext cx="5878200" cy="7682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Times New Roman"/>
              <a:buNone/>
            </a:pPr>
            <a:r>
              <a:rPr lang="en-US" sz="3600" b="1" i="0" u="none" strike="noStrike" cap="none">
                <a:solidFill>
                  <a:schemeClr val="dk1"/>
                </a:solidFill>
                <a:latin typeface="Times New Roman"/>
                <a:ea typeface="Times New Roman"/>
                <a:cs typeface="Times New Roman"/>
                <a:sym typeface="Times New Roman"/>
              </a:rPr>
              <a:t>Senior VP Exploration</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581193" y="2228001"/>
            <a:ext cx="5422389" cy="3633047"/>
          </a:xfrm>
          <a:prstGeom prst="rect">
            <a:avLst/>
          </a:prstGeom>
          <a:noFill/>
          <a:ln>
            <a:noFill/>
          </a:ln>
        </p:spPr>
        <p:txBody>
          <a:bodyPr lIns="91425" tIns="45700" rIns="91425" bIns="45700" anchor="t" anchorCtr="0">
            <a:noAutofit/>
          </a:bodyPr>
          <a:lstStyle/>
          <a:p>
            <a:pPr marL="228600" marR="0" lvl="0" indent="-2032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Bob I. Baird</a:t>
            </a:r>
          </a:p>
          <a:p>
            <a:pPr marL="228600" marR="0" lvl="0" indent="-2032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as Senior VP in April 2012.</a:t>
            </a:r>
          </a:p>
          <a:p>
            <a:pPr marL="228600" marR="0" lvl="0" indent="-2032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Previously, he was VP of Downstream and VP of upgrading and Refining for Canada.</a:t>
            </a:r>
          </a:p>
          <a:p>
            <a:pPr marL="228600" marR="0" lvl="0" indent="-2032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Engineering from Concordia University in 1982.</a:t>
            </a:r>
          </a:p>
          <a:p>
            <a:pPr marL="228600" marR="0" lvl="0" indent="-2032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Member of APEGA(Association of the Professional Engineers and Geoscientists of Alberta).</a:t>
            </a:r>
          </a:p>
          <a:p>
            <a:pPr marL="228600" marR="0" lvl="0" indent="-2032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Responsible for integrated downstream including upgrading, refining, pipeline, transportation.</a:t>
            </a:r>
          </a:p>
        </p:txBody>
      </p:sp>
      <p:pic>
        <p:nvPicPr>
          <p:cNvPr id="629" name="Shape 629"/>
          <p:cNvPicPr preferRelativeResize="0">
            <a:picLocks noGrp="1"/>
          </p:cNvPicPr>
          <p:nvPr>
            <p:ph type="body" idx="2"/>
          </p:nvPr>
        </p:nvPicPr>
        <p:blipFill rotWithShape="1">
          <a:blip r:embed="rId3">
            <a:alphaModFix/>
          </a:blip>
          <a:srcRect/>
          <a:stretch/>
        </p:blipFill>
        <p:spPr>
          <a:xfrm>
            <a:off x="6910789" y="1825625"/>
            <a:ext cx="3830320" cy="4098441"/>
          </a:xfrm>
          <a:prstGeom prst="rect">
            <a:avLst/>
          </a:prstGeom>
          <a:noFill/>
          <a:ln>
            <a:noFill/>
          </a:ln>
        </p:spPr>
      </p:pic>
      <p:sp>
        <p:nvSpPr>
          <p:cNvPr id="630" name="Shape 630"/>
          <p:cNvSpPr txBox="1"/>
          <p:nvPr/>
        </p:nvSpPr>
        <p:spPr>
          <a:xfrm>
            <a:off x="883675" y="845250"/>
            <a:ext cx="6570000" cy="8450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Times New Roman"/>
              <a:buNone/>
            </a:pPr>
            <a:r>
              <a:rPr lang="en-US" sz="3600" b="1" i="0" u="none" strike="noStrike" cap="none">
                <a:solidFill>
                  <a:schemeClr val="dk1"/>
                </a:solidFill>
                <a:latin typeface="Times New Roman"/>
                <a:ea typeface="Times New Roman"/>
                <a:cs typeface="Times New Roman"/>
                <a:sym typeface="Times New Roman"/>
              </a:rPr>
              <a:t>Senior VP Downstream</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581200" y="2227999"/>
            <a:ext cx="5422500" cy="3745800"/>
          </a:xfrm>
          <a:prstGeom prst="rect">
            <a:avLst/>
          </a:prstGeom>
          <a:noFill/>
          <a:ln>
            <a:noFill/>
          </a:ln>
        </p:spPr>
        <p:txBody>
          <a:bodyPr lIns="91425" tIns="45700" rIns="91425" bIns="45700" anchor="t" anchorCtr="0">
            <a:noAutofit/>
          </a:bodyPr>
          <a:lstStyle/>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Edward T. Connolly </a:t>
            </a:r>
          </a:p>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Joined Husky as VP of Heavy Oil in 2006.</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as Senior VP in 2012.</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he was manager of Drilling, Well Completions and Facilities Construction with Talisman Energy Canada.</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 in Chemical Engineering from the University of Tulsa.</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Diploma in gas technology from the Northern Alberta Institute of Technology.</a:t>
            </a:r>
          </a:p>
        </p:txBody>
      </p:sp>
      <p:pic>
        <p:nvPicPr>
          <p:cNvPr id="636" name="Shape 636"/>
          <p:cNvPicPr preferRelativeResize="0">
            <a:picLocks noGrp="1"/>
          </p:cNvPicPr>
          <p:nvPr>
            <p:ph type="body" idx="2"/>
          </p:nvPr>
        </p:nvPicPr>
        <p:blipFill rotWithShape="1">
          <a:blip r:embed="rId3">
            <a:alphaModFix/>
          </a:blip>
          <a:srcRect/>
          <a:stretch/>
        </p:blipFill>
        <p:spPr>
          <a:xfrm>
            <a:off x="7261978" y="1886350"/>
            <a:ext cx="3820199" cy="4087499"/>
          </a:xfrm>
          <a:prstGeom prst="rect">
            <a:avLst/>
          </a:prstGeom>
          <a:noFill/>
          <a:ln>
            <a:noFill/>
          </a:ln>
        </p:spPr>
      </p:pic>
      <p:sp>
        <p:nvSpPr>
          <p:cNvPr id="637" name="Shape 637"/>
          <p:cNvSpPr txBox="1"/>
          <p:nvPr/>
        </p:nvSpPr>
        <p:spPr>
          <a:xfrm>
            <a:off x="768400" y="883675"/>
            <a:ext cx="7376699" cy="7682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Times New Roman"/>
              <a:buNone/>
            </a:pPr>
            <a:r>
              <a:rPr lang="en-US" sz="3600" b="1" i="0" u="none" strike="noStrike" cap="none">
                <a:solidFill>
                  <a:schemeClr val="dk1"/>
                </a:solidFill>
                <a:latin typeface="Times New Roman"/>
                <a:ea typeface="Times New Roman"/>
                <a:cs typeface="Times New Roman"/>
                <a:sym typeface="Times New Roman"/>
              </a:rPr>
              <a:t>Senior VP Heavy Oil</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Sources of Energy</a:t>
            </a:r>
          </a:p>
        </p:txBody>
      </p:sp>
      <p:sp>
        <p:nvSpPr>
          <p:cNvPr id="257" name="Shape 257"/>
          <p:cNvSpPr txBox="1">
            <a:spLocks noGrp="1"/>
          </p:cNvSpPr>
          <p:nvPr>
            <p:ph type="body" idx="1"/>
          </p:nvPr>
        </p:nvSpPr>
        <p:spPr>
          <a:xfrm>
            <a:off x="581191" y="2180496"/>
            <a:ext cx="11029613" cy="40896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bin"/>
                <a:ea typeface="Cabin"/>
                <a:cs typeface="Cabin"/>
                <a:sym typeface="Cabin"/>
              </a:rPr>
              <a:t>Two main sources:</a:t>
            </a:r>
          </a:p>
          <a:p>
            <a:pPr marL="508000" marR="0" lvl="0" indent="-457200" algn="l" rtl="0">
              <a:lnSpc>
                <a:spcPct val="90000"/>
              </a:lnSpc>
              <a:spcBef>
                <a:spcPts val="1000"/>
              </a:spcBef>
              <a:spcAft>
                <a:spcPts val="0"/>
              </a:spcAft>
              <a:buClr>
                <a:schemeClr val="dk1"/>
              </a:buClr>
              <a:buSzPct val="100000"/>
              <a:buFont typeface="Arial"/>
              <a:buChar char="•"/>
            </a:pPr>
            <a:r>
              <a:rPr lang="en-US" sz="2800" b="0" i="0" u="none" strike="noStrike" cap="none">
                <a:solidFill>
                  <a:srgbClr val="1C6294"/>
                </a:solidFill>
                <a:latin typeface="Cabin"/>
                <a:ea typeface="Cabin"/>
                <a:cs typeface="Cabin"/>
                <a:sym typeface="Cabin"/>
              </a:rPr>
              <a:t>Conventional</a:t>
            </a:r>
            <a:r>
              <a:rPr lang="en-US" sz="2800" b="0" i="0" u="none" strike="noStrike" cap="none">
                <a:solidFill>
                  <a:schemeClr val="dk1"/>
                </a:solidFill>
                <a:latin typeface="Cabin"/>
                <a:ea typeface="Cabin"/>
                <a:cs typeface="Cabin"/>
                <a:sym typeface="Cabin"/>
              </a:rPr>
              <a:t>: </a:t>
            </a:r>
          </a:p>
          <a:p>
            <a:pPr marL="832000" marR="0" lvl="1" indent="-4637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Consists of Non-renewable resources.</a:t>
            </a:r>
          </a:p>
          <a:p>
            <a:pPr marL="832000" marR="0" lvl="1" indent="-4637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Coal, Petroleum, Crude oil, Natural Gas.</a:t>
            </a:r>
          </a:p>
          <a:p>
            <a:pPr marL="832000" marR="0" lvl="1" indent="-4637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Easier and cheaper to produce.</a:t>
            </a:r>
          </a:p>
          <a:p>
            <a:pPr marL="508000" marR="0" lvl="0" indent="-457200" algn="l" rtl="0">
              <a:lnSpc>
                <a:spcPct val="90000"/>
              </a:lnSpc>
              <a:spcBef>
                <a:spcPts val="1000"/>
              </a:spcBef>
              <a:spcAft>
                <a:spcPts val="0"/>
              </a:spcAft>
              <a:buClr>
                <a:schemeClr val="dk1"/>
              </a:buClr>
              <a:buSzPct val="100000"/>
              <a:buFont typeface="Arial"/>
              <a:buChar char="•"/>
            </a:pPr>
            <a:r>
              <a:rPr lang="en-US" sz="2800" b="0" i="0" u="none" strike="noStrike" cap="none">
                <a:solidFill>
                  <a:srgbClr val="7030A0"/>
                </a:solidFill>
                <a:latin typeface="Cabin"/>
                <a:ea typeface="Cabin"/>
                <a:cs typeface="Cabin"/>
                <a:sym typeface="Cabin"/>
              </a:rPr>
              <a:t>Non-Conventional</a:t>
            </a:r>
            <a:r>
              <a:rPr lang="en-US" sz="2800" b="0" i="0" u="none" strike="noStrike" cap="none">
                <a:solidFill>
                  <a:schemeClr val="dk1"/>
                </a:solidFill>
                <a:latin typeface="Cabin"/>
                <a:ea typeface="Cabin"/>
                <a:cs typeface="Cabin"/>
                <a:sym typeface="Cabin"/>
              </a:rPr>
              <a:t>:</a:t>
            </a:r>
          </a:p>
          <a:p>
            <a:pPr marL="832000" marR="0" lvl="1" indent="-4637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Bio Energy, Solar Energy, Wind Energy</a:t>
            </a:r>
          </a:p>
          <a:p>
            <a:pPr marL="832000" marR="0" lvl="1" indent="-463700" algn="l" rtl="0">
              <a:lnSpc>
                <a:spcPct val="90000"/>
              </a:lnSpc>
              <a:spcBef>
                <a:spcPts val="1000"/>
              </a:spcBef>
              <a:spcAft>
                <a:spcPts val="0"/>
              </a:spcAft>
              <a:buClr>
                <a:schemeClr val="dk1"/>
              </a:buClr>
              <a:buSzPct val="100000"/>
              <a:buFont typeface="Arial"/>
              <a:buChar char="•"/>
            </a:pPr>
            <a:r>
              <a:rPr lang="en-US" sz="2600" b="0" i="0" u="none" strike="noStrike" cap="none">
                <a:solidFill>
                  <a:schemeClr val="dk1"/>
                </a:solidFill>
                <a:latin typeface="Cabin"/>
                <a:ea typeface="Cabin"/>
                <a:cs typeface="Cabin"/>
                <a:sym typeface="Cabin"/>
              </a:rPr>
              <a:t>More costlier to produce.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body" idx="1"/>
          </p:nvPr>
        </p:nvSpPr>
        <p:spPr>
          <a:xfrm>
            <a:off x="581193" y="2228001"/>
            <a:ext cx="5422389" cy="3633047"/>
          </a:xfrm>
          <a:prstGeom prst="rect">
            <a:avLst/>
          </a:prstGeom>
          <a:noFill/>
          <a:ln>
            <a:noFill/>
          </a:ln>
        </p:spPr>
        <p:txBody>
          <a:bodyPr lIns="91425" tIns="45700" rIns="91425" bIns="45700" anchor="t" anchorCtr="0">
            <a:noAutofit/>
          </a:bodyPr>
          <a:lstStyle/>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David A. Gardner</a:t>
            </a:r>
          </a:p>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Senior VP in December 2014.</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 worked 17 years with British Petroleum on position such as Director of Upstream Business Development , Vice President Business Development.</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Science(Geology) from the College of William and Mary in Virginia.</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Masters in Geology from the University of Wisconsin.</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MBA, Finance &amp; Entrepreneurship from University of California.</a:t>
            </a:r>
          </a:p>
        </p:txBody>
      </p:sp>
      <p:pic>
        <p:nvPicPr>
          <p:cNvPr id="643" name="Shape 643"/>
          <p:cNvPicPr preferRelativeResize="0">
            <a:picLocks noGrp="1"/>
          </p:cNvPicPr>
          <p:nvPr>
            <p:ph type="body" idx="2"/>
          </p:nvPr>
        </p:nvPicPr>
        <p:blipFill rotWithShape="1">
          <a:blip r:embed="rId3">
            <a:alphaModFix/>
          </a:blip>
          <a:srcRect/>
          <a:stretch/>
        </p:blipFill>
        <p:spPr>
          <a:xfrm>
            <a:off x="7019620" y="1832238"/>
            <a:ext cx="4135199" cy="4424700"/>
          </a:xfrm>
          <a:prstGeom prst="rect">
            <a:avLst/>
          </a:prstGeom>
          <a:noFill/>
          <a:ln>
            <a:noFill/>
          </a:ln>
        </p:spPr>
      </p:pic>
      <p:sp>
        <p:nvSpPr>
          <p:cNvPr id="644" name="Shape 644"/>
          <p:cNvSpPr txBox="1"/>
          <p:nvPr/>
        </p:nvSpPr>
        <p:spPr>
          <a:xfrm>
            <a:off x="883675" y="806825"/>
            <a:ext cx="7568700" cy="9221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Calibri"/>
              <a:buNone/>
            </a:pPr>
            <a:r>
              <a:rPr lang="en-US" sz="2170" b="1" i="0" u="none" strike="noStrike" cap="none">
                <a:solidFill>
                  <a:schemeClr val="dk1"/>
                </a:solidFill>
                <a:latin typeface="Calibri"/>
                <a:ea typeface="Calibri"/>
                <a:cs typeface="Calibri"/>
                <a:sym typeface="Calibri"/>
              </a:rPr>
              <a:t> </a:t>
            </a:r>
            <a:r>
              <a:rPr lang="en-US" sz="3600" b="1" i="0" u="none" strike="noStrike" cap="none">
                <a:solidFill>
                  <a:schemeClr val="dk1"/>
                </a:solidFill>
                <a:latin typeface="Times New Roman"/>
                <a:ea typeface="Times New Roman"/>
                <a:cs typeface="Times New Roman"/>
                <a:sym typeface="Times New Roman"/>
              </a:rPr>
              <a:t>Senior VP Business Development</a:t>
            </a:r>
          </a:p>
          <a:p>
            <a:pPr marL="0" marR="0" lvl="0" indent="0" algn="l" rtl="0">
              <a:lnSpc>
                <a:spcPct val="100000"/>
              </a:lnSpc>
              <a:spcBef>
                <a:spcPts val="0"/>
              </a:spcBef>
              <a:spcAft>
                <a:spcPts val="0"/>
              </a:spcAft>
              <a:buClr>
                <a:srgbClr val="000000"/>
              </a:buClr>
              <a:buFont typeface="Arial"/>
              <a:buNone/>
            </a:pP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858520" y="1836625"/>
            <a:ext cx="5181600" cy="4795199"/>
          </a:xfrm>
          <a:prstGeom prst="rect">
            <a:avLst/>
          </a:prstGeom>
          <a:noFill/>
          <a:ln>
            <a:noFill/>
          </a:ln>
        </p:spPr>
        <p:txBody>
          <a:bodyPr lIns="91425" tIns="45700" rIns="91425" bIns="45700" anchor="t" anchorCtr="0">
            <a:noAutofit/>
          </a:bodyPr>
          <a:lstStyle/>
          <a:p>
            <a:pPr marL="228600" marR="0" lvl="0" indent="-1905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Nancy Foster</a:t>
            </a:r>
          </a:p>
          <a:p>
            <a:pPr marL="228600" marR="0" lvl="0" indent="-1905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as Senior VP in 2012.</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Joined Husky as VP in 2011.</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she was Country Manager of Norway for Nexen Inc.</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Arts Degree from Mcmaster University.</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Graduate of the Harvard Advanced Management Program.</a:t>
            </a:r>
          </a:p>
          <a:p>
            <a:pPr marL="228600" marR="0" lvl="0" indent="-1905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Responsible for Human Resources, Diversity, Real Estate, Corporate Responsibility.</a:t>
            </a:r>
          </a:p>
        </p:txBody>
      </p:sp>
      <p:pic>
        <p:nvPicPr>
          <p:cNvPr id="650" name="Shape 650"/>
          <p:cNvPicPr preferRelativeResize="0">
            <a:picLocks noGrp="1"/>
          </p:cNvPicPr>
          <p:nvPr>
            <p:ph type="body" idx="2"/>
          </p:nvPr>
        </p:nvPicPr>
        <p:blipFill rotWithShape="1">
          <a:blip r:embed="rId3">
            <a:alphaModFix/>
          </a:blip>
          <a:srcRect/>
          <a:stretch/>
        </p:blipFill>
        <p:spPr>
          <a:xfrm>
            <a:off x="7009460" y="1834525"/>
            <a:ext cx="4485300" cy="4799399"/>
          </a:xfrm>
          <a:prstGeom prst="rect">
            <a:avLst/>
          </a:prstGeom>
          <a:noFill/>
          <a:ln>
            <a:noFill/>
          </a:ln>
        </p:spPr>
      </p:pic>
      <p:sp>
        <p:nvSpPr>
          <p:cNvPr id="651" name="Shape 651"/>
          <p:cNvSpPr txBox="1"/>
          <p:nvPr/>
        </p:nvSpPr>
        <p:spPr>
          <a:xfrm>
            <a:off x="1152600" y="845250"/>
            <a:ext cx="10258199" cy="9605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Calibri"/>
              <a:buNone/>
            </a:pPr>
            <a:r>
              <a:rPr lang="en-US" sz="2590" b="0" i="0" u="none" strike="noStrike" cap="none">
                <a:solidFill>
                  <a:schemeClr val="dk1"/>
                </a:solidFill>
                <a:latin typeface="Calibri"/>
                <a:ea typeface="Calibri"/>
                <a:cs typeface="Calibri"/>
                <a:sym typeface="Calibri"/>
              </a:rPr>
              <a:t> </a:t>
            </a:r>
            <a:r>
              <a:rPr lang="en-US" sz="3600" b="1" i="0" u="none" strike="noStrike" cap="none">
                <a:solidFill>
                  <a:schemeClr val="dk1"/>
                </a:solidFill>
                <a:latin typeface="Times New Roman"/>
                <a:ea typeface="Times New Roman"/>
                <a:cs typeface="Times New Roman"/>
                <a:sym typeface="Times New Roman"/>
              </a:rPr>
              <a:t>Senior VP Human and Corporate Resources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Shape 656"/>
          <p:cNvSpPr txBox="1">
            <a:spLocks noGrp="1"/>
          </p:cNvSpPr>
          <p:nvPr>
            <p:ph type="body" idx="1"/>
          </p:nvPr>
        </p:nvSpPr>
        <p:spPr>
          <a:xfrm>
            <a:off x="581200" y="2227999"/>
            <a:ext cx="5422500" cy="4149899"/>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Malcolm Maclean</a:t>
            </a:r>
          </a:p>
          <a:p>
            <a:pPr marL="228600" marR="0" lvl="0" indent="-2286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More than 30 years of experience in the Upstream Sector.</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Joined Husky as VP, Developments for the Atlantic regions in 2011.</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Senior VP in October 2012.</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he was VP, Developments for Petrofac.</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 in Mechanical Engineering from Dundee College of Technology, Scotland.</a:t>
            </a:r>
          </a:p>
          <a:p>
            <a:pPr marL="228600" marR="0" lvl="0" indent="-2286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Postgraduate Diploma in Offshore Engineering From Robert Gordon’s Institute of Technology, Aberdeen.</a:t>
            </a:r>
          </a:p>
        </p:txBody>
      </p:sp>
      <p:pic>
        <p:nvPicPr>
          <p:cNvPr id="657" name="Shape 657"/>
          <p:cNvPicPr preferRelativeResize="0">
            <a:picLocks noGrp="1"/>
          </p:cNvPicPr>
          <p:nvPr>
            <p:ph type="body" idx="2"/>
          </p:nvPr>
        </p:nvPicPr>
        <p:blipFill rotWithShape="1">
          <a:blip r:embed="rId3">
            <a:alphaModFix/>
          </a:blip>
          <a:srcRect/>
          <a:stretch/>
        </p:blipFill>
        <p:spPr>
          <a:xfrm>
            <a:off x="6873889" y="1882788"/>
            <a:ext cx="4074300" cy="4359299"/>
          </a:xfrm>
          <a:prstGeom prst="rect">
            <a:avLst/>
          </a:prstGeom>
          <a:noFill/>
          <a:ln>
            <a:noFill/>
          </a:ln>
        </p:spPr>
      </p:pic>
      <p:sp>
        <p:nvSpPr>
          <p:cNvPr id="658" name="Shape 658"/>
          <p:cNvSpPr txBox="1"/>
          <p:nvPr/>
        </p:nvSpPr>
        <p:spPr>
          <a:xfrm>
            <a:off x="653150" y="845250"/>
            <a:ext cx="7453499" cy="9605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Times New Roman"/>
              <a:buNone/>
            </a:pPr>
            <a:r>
              <a:rPr lang="en-US" sz="3600" b="1" i="0" u="none" strike="noStrike" cap="none">
                <a:solidFill>
                  <a:schemeClr val="dk1"/>
                </a:solidFill>
                <a:latin typeface="Times New Roman"/>
                <a:ea typeface="Times New Roman"/>
                <a:cs typeface="Times New Roman"/>
                <a:sym typeface="Times New Roman"/>
              </a:rPr>
              <a:t>Senior VP Atlantic Region</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body" idx="1"/>
          </p:nvPr>
        </p:nvSpPr>
        <p:spPr>
          <a:xfrm>
            <a:off x="581193" y="2228001"/>
            <a:ext cx="5422389" cy="3633047"/>
          </a:xfrm>
          <a:prstGeom prst="rect">
            <a:avLst/>
          </a:prstGeom>
          <a:noFill/>
          <a:ln>
            <a:noFill/>
          </a:ln>
        </p:spPr>
        <p:txBody>
          <a:bodyPr lIns="91425" tIns="45700" rIns="91425" bIns="45700" anchor="t" anchorCtr="0">
            <a:noAutofit/>
          </a:bodyPr>
          <a:lstStyle/>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Robert Hinkel </a:t>
            </a:r>
          </a:p>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30 years of experience in energy and mining.</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Joined Husky in 2010 as the COO, Asia Pacific.</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joining Husky, held the position of Senior VP of operations for an Asian private exploration and production company.</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 Degree in Petroleum at the University of Texas.(Magna cum laude)</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He was president and CEO of Enventure Global Technology from 2003 to 2007.</a:t>
            </a:r>
          </a:p>
        </p:txBody>
      </p:sp>
      <p:pic>
        <p:nvPicPr>
          <p:cNvPr id="664" name="Shape 664"/>
          <p:cNvPicPr preferRelativeResize="0">
            <a:picLocks noGrp="1"/>
          </p:cNvPicPr>
          <p:nvPr>
            <p:ph type="body" idx="2"/>
          </p:nvPr>
        </p:nvPicPr>
        <p:blipFill rotWithShape="1">
          <a:blip r:embed="rId3">
            <a:alphaModFix/>
          </a:blip>
          <a:srcRect/>
          <a:stretch/>
        </p:blipFill>
        <p:spPr>
          <a:xfrm>
            <a:off x="6861514" y="1821353"/>
            <a:ext cx="4155300" cy="4446300"/>
          </a:xfrm>
          <a:prstGeom prst="rect">
            <a:avLst/>
          </a:prstGeom>
          <a:noFill/>
          <a:ln>
            <a:noFill/>
          </a:ln>
        </p:spPr>
      </p:pic>
      <p:sp>
        <p:nvSpPr>
          <p:cNvPr id="665" name="Shape 665"/>
          <p:cNvSpPr txBox="1"/>
          <p:nvPr/>
        </p:nvSpPr>
        <p:spPr>
          <a:xfrm>
            <a:off x="845250" y="883675"/>
            <a:ext cx="10171500" cy="8450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Times New Roman"/>
              <a:buNone/>
            </a:pPr>
            <a:r>
              <a:rPr lang="en-US" sz="3600" b="1" i="0" u="none" strike="noStrike" cap="none">
                <a:solidFill>
                  <a:schemeClr val="dk1"/>
                </a:solidFill>
                <a:latin typeface="Times New Roman"/>
                <a:ea typeface="Times New Roman"/>
                <a:cs typeface="Times New Roman"/>
                <a:sym typeface="Times New Roman"/>
              </a:rPr>
              <a:t>Chief Operating Officer, Asia Pacific</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Shape 670"/>
          <p:cNvSpPr txBox="1">
            <a:spLocks noGrp="1"/>
          </p:cNvSpPr>
          <p:nvPr>
            <p:ph type="body" idx="1"/>
          </p:nvPr>
        </p:nvSpPr>
        <p:spPr>
          <a:xfrm>
            <a:off x="581193" y="2228001"/>
            <a:ext cx="5422389" cy="3633047"/>
          </a:xfrm>
          <a:prstGeom prst="rect">
            <a:avLst/>
          </a:prstGeom>
          <a:noFill/>
          <a:ln>
            <a:noFill/>
          </a:ln>
        </p:spPr>
        <p:txBody>
          <a:bodyPr lIns="91425" tIns="45700" rIns="91425" bIns="45700" anchor="t" anchorCtr="0">
            <a:noAutofit/>
          </a:bodyPr>
          <a:lstStyle/>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John Myer </a:t>
            </a:r>
          </a:p>
          <a:p>
            <a:pPr marL="228600" marR="0" lvl="0" indent="-215900" algn="l" rtl="0">
              <a:lnSpc>
                <a:spcPct val="70000"/>
              </a:lnSpc>
              <a:spcBef>
                <a:spcPts val="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Appointed VP, Oil Sands in November 2010.</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Became Senior VP in 2012.</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Prior to Husky, he was with Suncor Energy for 20 years at different positions like VP Exploration and Development, VP Production.</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Bachelor of Science in Engineering.</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Masters degree in Business Administration.</a:t>
            </a:r>
          </a:p>
          <a:p>
            <a:pPr marL="228600" marR="0" lvl="0" indent="-215900" algn="l" rtl="0">
              <a:lnSpc>
                <a:spcPct val="70000"/>
              </a:lnSpc>
              <a:spcBef>
                <a:spcPts val="1000"/>
              </a:spcBef>
              <a:spcAft>
                <a:spcPts val="0"/>
              </a:spcAft>
              <a:buClr>
                <a:schemeClr val="dk1"/>
              </a:buClr>
              <a:buSzPct val="100000"/>
              <a:buFont typeface="Times New Roman"/>
              <a:buChar char="•"/>
            </a:pPr>
            <a:r>
              <a:rPr lang="en-US" sz="1800" b="0" i="0" u="none" strike="noStrike" cap="none">
                <a:solidFill>
                  <a:schemeClr val="dk1"/>
                </a:solidFill>
                <a:latin typeface="Times New Roman"/>
                <a:ea typeface="Times New Roman"/>
                <a:cs typeface="Times New Roman"/>
                <a:sym typeface="Times New Roman"/>
              </a:rPr>
              <a:t>Masters degree in Petroleum Engineering, all from University of Calgary.</a:t>
            </a:r>
          </a:p>
        </p:txBody>
      </p:sp>
      <p:pic>
        <p:nvPicPr>
          <p:cNvPr id="671" name="Shape 671"/>
          <p:cNvPicPr preferRelativeResize="0">
            <a:picLocks noGrp="1"/>
          </p:cNvPicPr>
          <p:nvPr>
            <p:ph type="body" idx="2"/>
          </p:nvPr>
        </p:nvPicPr>
        <p:blipFill rotWithShape="1">
          <a:blip r:embed="rId3">
            <a:alphaModFix/>
          </a:blip>
          <a:srcRect/>
          <a:stretch/>
        </p:blipFill>
        <p:spPr>
          <a:xfrm>
            <a:off x="6965414" y="1875675"/>
            <a:ext cx="4379099" cy="4685400"/>
          </a:xfrm>
          <a:prstGeom prst="rect">
            <a:avLst/>
          </a:prstGeom>
          <a:noFill/>
          <a:ln>
            <a:noFill/>
          </a:ln>
        </p:spPr>
      </p:pic>
      <p:sp>
        <p:nvSpPr>
          <p:cNvPr id="672" name="Shape 672"/>
          <p:cNvSpPr txBox="1"/>
          <p:nvPr/>
        </p:nvSpPr>
        <p:spPr>
          <a:xfrm>
            <a:off x="691575" y="806825"/>
            <a:ext cx="7069200" cy="960599"/>
          </a:xfrm>
          <a:prstGeom prst="rect">
            <a:avLst/>
          </a:prstGeom>
          <a:noFill/>
          <a:ln>
            <a:noFill/>
          </a:ln>
        </p:spPr>
        <p:txBody>
          <a:bodyPr lIns="91425" tIns="91425" rIns="91425" bIns="91425" anchor="t" anchorCtr="0">
            <a:noAutofit/>
          </a:bodyPr>
          <a:lstStyle/>
          <a:p>
            <a:pPr marL="0" marR="0" lvl="0" indent="0" algn="l" rtl="0">
              <a:lnSpc>
                <a:spcPct val="70000"/>
              </a:lnSpc>
              <a:spcBef>
                <a:spcPts val="0"/>
              </a:spcBef>
              <a:spcAft>
                <a:spcPts val="0"/>
              </a:spcAft>
              <a:buClr>
                <a:schemeClr val="dk1"/>
              </a:buClr>
              <a:buSzPct val="25000"/>
              <a:buFont typeface="Times New Roman"/>
              <a:buNone/>
            </a:pPr>
            <a:r>
              <a:rPr lang="en-US" sz="3600" b="1" i="0" u="none" strike="noStrike" cap="none">
                <a:solidFill>
                  <a:schemeClr val="dk1"/>
                </a:solidFill>
                <a:latin typeface="Times New Roman"/>
                <a:ea typeface="Times New Roman"/>
                <a:cs typeface="Times New Roman"/>
                <a:sym typeface="Times New Roman"/>
              </a:rPr>
              <a:t>Senior VP, Oil Sands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Main Competitors</a:t>
            </a:r>
          </a:p>
        </p:txBody>
      </p:sp>
      <p:sp>
        <p:nvSpPr>
          <p:cNvPr id="678" name="Shape 678"/>
          <p:cNvSpPr txBox="1">
            <a:spLocks noGrp="1"/>
          </p:cNvSpPr>
          <p:nvPr>
            <p:ph type="body" idx="1"/>
          </p:nvPr>
        </p:nvSpPr>
        <p:spPr>
          <a:xfrm>
            <a:off x="581191" y="2180496"/>
            <a:ext cx="11029613" cy="3678303"/>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Times New Roman"/>
              <a:buChar char="◼"/>
            </a:pPr>
            <a:r>
              <a:rPr lang="en-US" sz="2800" b="0" i="0" u="none" strike="noStrike" cap="none">
                <a:solidFill>
                  <a:schemeClr val="dk1"/>
                </a:solidFill>
                <a:latin typeface="Times New Roman"/>
                <a:ea typeface="Times New Roman"/>
                <a:cs typeface="Times New Roman"/>
                <a:sym typeface="Times New Roman"/>
              </a:rPr>
              <a:t>Suncor Energy</a:t>
            </a:r>
          </a:p>
          <a:p>
            <a:pPr marL="228600" marR="0" lvl="0" indent="-228600" algn="l" rtl="0">
              <a:lnSpc>
                <a:spcPct val="90000"/>
              </a:lnSpc>
              <a:spcBef>
                <a:spcPts val="1000"/>
              </a:spcBef>
              <a:spcAft>
                <a:spcPts val="0"/>
              </a:spcAft>
              <a:buClr>
                <a:schemeClr val="dk1"/>
              </a:buClr>
              <a:buSzPct val="100000"/>
              <a:buFont typeface="Times New Roman"/>
              <a:buChar char="◼"/>
            </a:pPr>
            <a:r>
              <a:rPr lang="en-US" sz="2800" b="0" i="0" u="none" strike="noStrike" cap="none">
                <a:solidFill>
                  <a:schemeClr val="dk1"/>
                </a:solidFill>
                <a:latin typeface="Times New Roman"/>
                <a:ea typeface="Times New Roman"/>
                <a:cs typeface="Times New Roman"/>
                <a:sym typeface="Times New Roman"/>
              </a:rPr>
              <a:t>Repsol</a:t>
            </a:r>
          </a:p>
          <a:p>
            <a:pPr marL="228600" marR="0" lvl="0" indent="-228600" algn="l" rtl="0">
              <a:lnSpc>
                <a:spcPct val="90000"/>
              </a:lnSpc>
              <a:spcBef>
                <a:spcPts val="1000"/>
              </a:spcBef>
              <a:spcAft>
                <a:spcPts val="0"/>
              </a:spcAft>
              <a:buClr>
                <a:schemeClr val="dk1"/>
              </a:buClr>
              <a:buSzPct val="100000"/>
              <a:buFont typeface="Times New Roman"/>
              <a:buChar char="◼"/>
            </a:pPr>
            <a:r>
              <a:rPr lang="en-US" sz="2800" b="0" i="0" u="none" strike="noStrike" cap="none">
                <a:solidFill>
                  <a:schemeClr val="dk1"/>
                </a:solidFill>
                <a:latin typeface="Times New Roman"/>
                <a:ea typeface="Times New Roman"/>
                <a:cs typeface="Times New Roman"/>
                <a:sym typeface="Times New Roman"/>
              </a:rPr>
              <a:t>Cenovus Energy</a:t>
            </a:r>
          </a:p>
          <a:p>
            <a:pPr marL="228600" marR="0" lvl="0" indent="-228600" algn="l" rtl="0">
              <a:lnSpc>
                <a:spcPct val="90000"/>
              </a:lnSpc>
              <a:spcBef>
                <a:spcPts val="1000"/>
              </a:spcBef>
              <a:spcAft>
                <a:spcPts val="0"/>
              </a:spcAft>
              <a:buClr>
                <a:schemeClr val="dk1"/>
              </a:buClr>
              <a:buSzPct val="100000"/>
              <a:buFont typeface="Times New Roman"/>
              <a:buChar char="◼"/>
            </a:pPr>
            <a:r>
              <a:rPr lang="en-US" sz="2800" b="0" i="0" u="none" strike="noStrike" cap="none">
                <a:solidFill>
                  <a:schemeClr val="dk1"/>
                </a:solidFill>
                <a:latin typeface="Times New Roman"/>
                <a:ea typeface="Times New Roman"/>
                <a:cs typeface="Times New Roman"/>
                <a:sym typeface="Times New Roman"/>
              </a:rPr>
              <a:t>Gibson Energy</a:t>
            </a:r>
          </a:p>
          <a:p>
            <a:pPr marL="228600" marR="0" lvl="0" indent="-228600" algn="l" rtl="0">
              <a:lnSpc>
                <a:spcPct val="90000"/>
              </a:lnSpc>
              <a:spcBef>
                <a:spcPts val="1000"/>
              </a:spcBef>
              <a:spcAft>
                <a:spcPts val="0"/>
              </a:spcAft>
              <a:buClr>
                <a:schemeClr val="dk1"/>
              </a:buClr>
              <a:buSzPct val="100000"/>
              <a:buFont typeface="Times New Roman"/>
              <a:buChar char="◼"/>
            </a:pPr>
            <a:r>
              <a:rPr lang="en-US" sz="2800" b="0" i="0" u="none" strike="noStrike" cap="none">
                <a:solidFill>
                  <a:schemeClr val="dk1"/>
                </a:solidFill>
                <a:latin typeface="Times New Roman"/>
                <a:ea typeface="Times New Roman"/>
                <a:cs typeface="Times New Roman"/>
                <a:sym typeface="Times New Roman"/>
              </a:rPr>
              <a:t>Imperial Oil</a:t>
            </a:r>
          </a:p>
          <a:p>
            <a:pPr marL="228600" marR="0" lvl="0" indent="-228600" algn="l" rtl="0">
              <a:lnSpc>
                <a:spcPct val="90000"/>
              </a:lnSpc>
              <a:spcBef>
                <a:spcPts val="1000"/>
              </a:spcBef>
              <a:spcAft>
                <a:spcPts val="0"/>
              </a:spcAft>
              <a:buClr>
                <a:schemeClr val="dk1"/>
              </a:buClr>
              <a:buSzPct val="100000"/>
              <a:buFont typeface="Times New Roman"/>
              <a:buChar char="◼"/>
            </a:pPr>
            <a:r>
              <a:rPr lang="en-US" sz="2800" b="0" i="0" u="none" strike="noStrike" cap="none">
                <a:solidFill>
                  <a:schemeClr val="dk1"/>
                </a:solidFill>
                <a:latin typeface="Times New Roman"/>
                <a:ea typeface="Times New Roman"/>
                <a:cs typeface="Times New Roman"/>
                <a:sym typeface="Times New Roman"/>
              </a:rPr>
              <a:t>Canadian Natural Resources Ltd.</a:t>
            </a: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600" b="1" i="0" u="none" strike="noStrike" cap="none">
                <a:solidFill>
                  <a:schemeClr val="dk1"/>
                </a:solidFill>
                <a:latin typeface="Times New Roman"/>
                <a:ea typeface="Times New Roman"/>
                <a:cs typeface="Times New Roman"/>
                <a:sym typeface="Times New Roman"/>
              </a:rPr>
              <a:t>Risk Measures</a:t>
            </a:r>
          </a:p>
        </p:txBody>
      </p:sp>
      <p:sp>
        <p:nvSpPr>
          <p:cNvPr id="684" name="Shape 684"/>
          <p:cNvSpPr txBox="1">
            <a:spLocks noGrp="1"/>
          </p:cNvSpPr>
          <p:nvPr>
            <p:ph type="body" idx="1"/>
          </p:nvPr>
        </p:nvSpPr>
        <p:spPr>
          <a:xfrm>
            <a:off x="581191" y="2180496"/>
            <a:ext cx="11029613" cy="3678303"/>
          </a:xfrm>
          <a:prstGeom prst="rect">
            <a:avLst/>
          </a:prstGeom>
          <a:noFill/>
          <a:ln>
            <a:noFill/>
          </a:ln>
        </p:spPr>
        <p:txBody>
          <a:bodyPr lIns="91425" tIns="45700" rIns="91425" bIns="45700" anchor="t" anchorCtr="0">
            <a:noAutofit/>
          </a:bodyPr>
          <a:lstStyle/>
          <a:p>
            <a:pPr marL="228600" marR="0" lvl="0" indent="-203200" algn="l" rtl="0">
              <a:lnSpc>
                <a:spcPct val="90000"/>
              </a:lnSpc>
              <a:spcBef>
                <a:spcPts val="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The company is exposed to risks related to commodity prices, foreign exchange rates and interest rates.</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It is also exposed to financial risks related to liquidity, credit and contract risks. </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The company uses derivative instruments to manage the company’s exposure to such risks.</a:t>
            </a:r>
          </a:p>
          <a:p>
            <a:pPr marL="228600" marR="0" lvl="0" indent="-203200" algn="l" rtl="0">
              <a:lnSpc>
                <a:spcPct val="90000"/>
              </a:lnSpc>
              <a:spcBef>
                <a:spcPts val="16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Disasters, explosions, spills, although 80% is usually insured.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Shape 689"/>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Geographic reach:  Revenue</a:t>
            </a:r>
          </a:p>
        </p:txBody>
      </p:sp>
      <p:pic>
        <p:nvPicPr>
          <p:cNvPr id="690" name="Shape 690"/>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Segmented financial information-Revenues</a:t>
            </a:r>
          </a:p>
        </p:txBody>
      </p:sp>
      <p:pic>
        <p:nvPicPr>
          <p:cNvPr id="696" name="Shape 696"/>
          <p:cNvPicPr preferRelativeResize="0"/>
          <p:nvPr/>
        </p:nvPicPr>
        <p:blipFill rotWithShape="1">
          <a:blip r:embed="rId3">
            <a:alphaModFix/>
          </a:blip>
          <a:srcRect/>
          <a:stretch/>
        </p:blipFill>
        <p:spPr>
          <a:xfrm>
            <a:off x="838200" y="1825625"/>
            <a:ext cx="10515599" cy="43511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Shape 701"/>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Comparison vs last 4 yrs</a:t>
            </a:r>
          </a:p>
        </p:txBody>
      </p:sp>
      <p:graphicFrame>
        <p:nvGraphicFramePr>
          <p:cNvPr id="702" name="Shape 702"/>
          <p:cNvGraphicFramePr/>
          <p:nvPr/>
        </p:nvGraphicFramePr>
        <p:xfrm>
          <a:off x="838200" y="2017750"/>
          <a:ext cx="3000000" cy="3000000"/>
        </p:xfrm>
        <a:graphic>
          <a:graphicData uri="http://schemas.openxmlformats.org/drawingml/2006/table">
            <a:tbl>
              <a:tblPr firstRow="1" bandRow="1">
                <a:noFill/>
                <a:tableStyleId>{337D7531-34CF-406B-A052-F674BCF05C8D}</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Revenue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2012</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Exploration &amp; Production</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4,036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5,374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8634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7333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6581</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Infrastructure &amp; Marketing</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955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1,264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2202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2134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2377</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Upgrading</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1,324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1,319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2212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2023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2191</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Canadian Refined Products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2,301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2,886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4020</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3737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3848</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U.S Refining &amp; Marketing</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5,995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7,345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10663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10728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9856</a:t>
                      </a: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Characterization of Crude Oil</a:t>
            </a:r>
          </a:p>
        </p:txBody>
      </p:sp>
      <p:sp>
        <p:nvSpPr>
          <p:cNvPr id="263" name="Shape 263"/>
          <p:cNvSpPr txBox="1">
            <a:spLocks noGrp="1"/>
          </p:cNvSpPr>
          <p:nvPr>
            <p:ph type="body" idx="1"/>
          </p:nvPr>
        </p:nvSpPr>
        <p:spPr>
          <a:xfrm>
            <a:off x="838200" y="1825624"/>
            <a:ext cx="10515599" cy="4806182"/>
          </a:xfrm>
          <a:prstGeom prst="rect">
            <a:avLst/>
          </a:prstGeom>
          <a:noFill/>
          <a:ln>
            <a:noFill/>
          </a:ln>
        </p:spPr>
        <p:txBody>
          <a:bodyPr lIns="91425" tIns="45700" rIns="91425" bIns="45700" anchor="t" anchorCtr="0">
            <a:noAutofit/>
          </a:bodyPr>
          <a:lstStyle/>
          <a:p>
            <a:pPr marL="101600" marR="0" lvl="0" indent="0" algn="l" rtl="0">
              <a:lnSpc>
                <a:spcPct val="80000"/>
              </a:lnSpc>
              <a:spcBef>
                <a:spcPts val="0"/>
              </a:spcBef>
              <a:spcAft>
                <a:spcPts val="0"/>
              </a:spcAft>
              <a:buClr>
                <a:schemeClr val="dk1"/>
              </a:buClr>
              <a:buSzPct val="25000"/>
              <a:buFont typeface="Noto Sans Symbols"/>
              <a:buNone/>
            </a:pPr>
            <a:r>
              <a:rPr lang="en-US" sz="2000" b="1" i="0" u="sng" strike="noStrike" cap="none">
                <a:solidFill>
                  <a:schemeClr val="dk1"/>
                </a:solidFill>
                <a:latin typeface="Cabin"/>
                <a:ea typeface="Cabin"/>
                <a:cs typeface="Cabin"/>
                <a:sym typeface="Cabin"/>
              </a:rPr>
              <a:t>Light/Heavy</a:t>
            </a:r>
          </a:p>
          <a:p>
            <a:pPr marL="393700" marR="0" lvl="0" indent="-342900"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Compares the Density of oils.</a:t>
            </a:r>
          </a:p>
          <a:p>
            <a:pPr marL="704365" marR="0" lvl="1" indent="-348765"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Heavier oils are more difficult to transport.</a:t>
            </a:r>
          </a:p>
          <a:p>
            <a:pPr marL="704365" marR="0" lvl="1" indent="-348765"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Heavier the oil, lower the API gravity</a:t>
            </a:r>
          </a:p>
          <a:p>
            <a:pPr marL="704365" marR="0" lvl="1" indent="-348765"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Light if 28 degrees API or higher.</a:t>
            </a:r>
          </a:p>
          <a:p>
            <a:pPr marL="704365" marR="0" lvl="1" indent="-348765"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Heavy if below 28 degrees API .</a:t>
            </a:r>
          </a:p>
          <a:p>
            <a:pPr marL="0" marR="0" lvl="0" indent="0" algn="l" rtl="0">
              <a:lnSpc>
                <a:spcPct val="80000"/>
              </a:lnSpc>
              <a:spcBef>
                <a:spcPts val="1000"/>
              </a:spcBef>
              <a:spcAft>
                <a:spcPts val="0"/>
              </a:spcAft>
              <a:buClr>
                <a:schemeClr val="accent2"/>
              </a:buClr>
              <a:buSzPct val="25000"/>
              <a:buFont typeface="Noto Sans Symbols"/>
              <a:buNone/>
            </a:pPr>
            <a:endParaRPr sz="2000" b="1" i="0" u="sng" strike="noStrike" cap="none">
              <a:solidFill>
                <a:schemeClr val="dk1"/>
              </a:solidFill>
              <a:latin typeface="Cabin"/>
              <a:ea typeface="Cabin"/>
              <a:cs typeface="Cabin"/>
              <a:sym typeface="Cabin"/>
            </a:endParaRPr>
          </a:p>
          <a:p>
            <a:pPr marL="101600" marR="0" lvl="0" indent="0" algn="l" rtl="0">
              <a:lnSpc>
                <a:spcPct val="80000"/>
              </a:lnSpc>
              <a:spcBef>
                <a:spcPts val="1000"/>
              </a:spcBef>
              <a:spcAft>
                <a:spcPts val="0"/>
              </a:spcAft>
              <a:buClr>
                <a:schemeClr val="dk1"/>
              </a:buClr>
              <a:buSzPct val="25000"/>
              <a:buFont typeface="Noto Sans Symbols"/>
              <a:buNone/>
            </a:pPr>
            <a:r>
              <a:rPr lang="en-US" sz="2000" b="1" i="0" u="sng" strike="noStrike" cap="none">
                <a:solidFill>
                  <a:schemeClr val="dk1"/>
                </a:solidFill>
                <a:latin typeface="Cabin"/>
                <a:ea typeface="Cabin"/>
                <a:cs typeface="Cabin"/>
                <a:sym typeface="Cabin"/>
              </a:rPr>
              <a:t>Sweet/Sour</a:t>
            </a:r>
          </a:p>
          <a:p>
            <a:pPr marL="457200" marR="0" lvl="0" indent="-355600"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Refers to sulfur content in the oil.</a:t>
            </a:r>
          </a:p>
          <a:p>
            <a:pPr marL="704365" marR="0" lvl="1" indent="-348765"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Sweet=lower content, Sour=higher content</a:t>
            </a:r>
          </a:p>
          <a:p>
            <a:pPr marL="704365" marR="0" lvl="1" indent="-348765" algn="l" rtl="0">
              <a:lnSpc>
                <a:spcPct val="8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bin"/>
                <a:ea typeface="Cabin"/>
                <a:cs typeface="Cabin"/>
                <a:sym typeface="Cabin"/>
              </a:rPr>
              <a:t>More sour oils require further processing to prevent damage on pipes and refineries.</a:t>
            </a:r>
          </a:p>
          <a:p>
            <a:pPr marL="324000" marR="0" lvl="1" indent="-6499" algn="l" rtl="0">
              <a:lnSpc>
                <a:spcPct val="80000"/>
              </a:lnSpc>
              <a:spcBef>
                <a:spcPts val="1000"/>
              </a:spcBef>
              <a:spcAft>
                <a:spcPts val="0"/>
              </a:spcAft>
              <a:buClr>
                <a:schemeClr val="dk1"/>
              </a:buClr>
              <a:buSzPct val="25000"/>
              <a:buFont typeface="Noto Sans Symbols"/>
              <a:buNone/>
            </a:pPr>
            <a:endParaRPr sz="18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25000"/>
              <a:buFont typeface="Arial"/>
              <a:buNone/>
            </a:pPr>
            <a:endParaRPr sz="259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25000"/>
              <a:buFont typeface="Arial"/>
              <a:buNone/>
            </a:pPr>
            <a:endParaRPr sz="259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Earnings comparison in the last 5 years</a:t>
            </a:r>
          </a:p>
        </p:txBody>
      </p:sp>
      <p:graphicFrame>
        <p:nvGraphicFramePr>
          <p:cNvPr id="708" name="Shape 708"/>
          <p:cNvGraphicFramePr/>
          <p:nvPr/>
        </p:nvGraphicFramePr>
        <p:xfrm>
          <a:off x="838200" y="1825625"/>
          <a:ext cx="3000000" cy="3000000"/>
        </p:xfrm>
        <a:graphic>
          <a:graphicData uri="http://schemas.openxmlformats.org/drawingml/2006/table">
            <a:tbl>
              <a:tblPr firstRow="1" bandRow="1">
                <a:noFill/>
                <a:tableStyleId>{337D7531-34CF-406B-A052-F674BCF05C8D}</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Earnings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2012</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Exploration &amp; Production</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(217)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(4338)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992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952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976</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Infrastructure &amp; Marketing</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1,308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84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292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346</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Upgrading</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175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168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297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226</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Canadian Refined Products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110</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170</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194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231</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U.S. Refined &amp; Marketing</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397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339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436</a:t>
                      </a: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600" b="1" i="0" u="none" strike="noStrike" cap="none">
                <a:solidFill>
                  <a:schemeClr val="dk1"/>
                </a:solidFill>
                <a:latin typeface="Times New Roman"/>
                <a:ea typeface="Times New Roman"/>
                <a:cs typeface="Times New Roman"/>
                <a:sym typeface="Times New Roman"/>
              </a:rPr>
              <a:t>Financial Performance</a:t>
            </a:r>
          </a:p>
        </p:txBody>
      </p:sp>
      <p:sp>
        <p:nvSpPr>
          <p:cNvPr id="714" name="Shape 714"/>
          <p:cNvSpPr txBox="1">
            <a:spLocks noGrp="1"/>
          </p:cNvSpPr>
          <p:nvPr>
            <p:ph type="body" idx="1"/>
          </p:nvPr>
        </p:nvSpPr>
        <p:spPr>
          <a:xfrm>
            <a:off x="581191" y="2180496"/>
            <a:ext cx="11029613" cy="3678303"/>
          </a:xfrm>
          <a:prstGeom prst="rect">
            <a:avLst/>
          </a:prstGeom>
          <a:noFill/>
          <a:ln>
            <a:noFill/>
          </a:ln>
        </p:spPr>
        <p:txBody>
          <a:bodyPr lIns="91425" tIns="45700" rIns="91425" bIns="45700" anchor="t" anchorCtr="0">
            <a:noAutofit/>
          </a:bodyPr>
          <a:lstStyle/>
          <a:p>
            <a:pPr marL="228600" marR="0" lvl="0" indent="-203200" algn="l" rtl="0">
              <a:lnSpc>
                <a:spcPct val="90000"/>
              </a:lnSpc>
              <a:spcBef>
                <a:spcPts val="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The company saw its revenue drop 43% from 2014 to $11.8 B in 2015, due to weaker oil and natural gas prices and adverse effect of the strong US dollar against the Canadian dollar.</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It posted a net loss of $ 2.8 B, compared to a net income of $1.1 Billion in 2014, due to the lower revenue and overall effects of the weak oil industry economy.</a:t>
            </a:r>
          </a:p>
          <a:p>
            <a:pPr marL="228600" marR="0" lvl="0" indent="-22860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Shape 719"/>
          <p:cNvSpPr txBox="1">
            <a:spLocks noGrp="1"/>
          </p:cNvSpPr>
          <p:nvPr>
            <p:ph type="body" idx="1"/>
          </p:nvPr>
        </p:nvSpPr>
        <p:spPr>
          <a:xfrm>
            <a:off x="581200" y="2180500"/>
            <a:ext cx="11029500" cy="4350899"/>
          </a:xfrm>
          <a:prstGeom prst="rect">
            <a:avLst/>
          </a:prstGeom>
          <a:noFill/>
          <a:ln>
            <a:noFill/>
          </a:ln>
        </p:spPr>
        <p:txBody>
          <a:bodyPr lIns="91425" tIns="45700" rIns="91425" bIns="45700" anchor="t" anchorCtr="0">
            <a:noAutofit/>
          </a:bodyPr>
          <a:lstStyle/>
          <a:p>
            <a:pPr marL="228600" marR="0" lvl="0" indent="-203200" algn="l" rtl="0">
              <a:lnSpc>
                <a:spcPct val="90000"/>
              </a:lnSpc>
              <a:spcBef>
                <a:spcPts val="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We have had a solid balance sheet over the course of the last year. We reduced our debt by about 40% to $4 Billion, which has positioned our debt metrics amongst the best in the industry.</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We reduced our debt , but we reduced it in a very strategic way. For example: we created a midstream partnership that has provided significant advantages to our business. We unlocked $1.7 billion in cash with that midstream partnership, but we maintained 35% stake </a:t>
            </a:r>
          </a:p>
          <a:p>
            <a:pPr marL="228600" marR="0" lvl="0" indent="-203200" algn="l" rtl="0">
              <a:lnSpc>
                <a:spcPct val="90000"/>
              </a:lnSpc>
              <a:spcBef>
                <a:spcPts val="1000"/>
              </a:spcBef>
              <a:spcAft>
                <a:spcPts val="0"/>
              </a:spcAft>
              <a:buClr>
                <a:schemeClr val="dk1"/>
              </a:buClr>
              <a:buSzPct val="100000"/>
              <a:buFont typeface="Times New Roman"/>
              <a:buChar char="•"/>
            </a:pPr>
            <a:r>
              <a:rPr lang="en-US" sz="2400" b="0" i="0" u="none" strike="noStrike" cap="none">
                <a:solidFill>
                  <a:schemeClr val="dk1"/>
                </a:solidFill>
                <a:latin typeface="Times New Roman"/>
                <a:ea typeface="Times New Roman"/>
                <a:cs typeface="Times New Roman"/>
                <a:sym typeface="Times New Roman"/>
              </a:rPr>
              <a:t>Operatorship of this asset which allows us to continue to have tight integration along our heavy oil value chain.</a:t>
            </a:r>
          </a:p>
        </p:txBody>
      </p:sp>
      <p:sp>
        <p:nvSpPr>
          <p:cNvPr id="720" name="Shape 720"/>
          <p:cNvSpPr txBox="1"/>
          <p:nvPr/>
        </p:nvSpPr>
        <p:spPr>
          <a:xfrm>
            <a:off x="883675" y="883675"/>
            <a:ext cx="8682899" cy="845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3600" b="1" i="0" u="none" strike="noStrike" cap="none">
                <a:solidFill>
                  <a:srgbClr val="000000"/>
                </a:solidFill>
                <a:latin typeface="Times New Roman"/>
                <a:ea typeface="Times New Roman"/>
                <a:cs typeface="Times New Roman"/>
                <a:sym typeface="Times New Roman"/>
              </a:rPr>
              <a:t>Financial Performance: Continued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Institutional Holdings</a:t>
            </a:r>
          </a:p>
        </p:txBody>
      </p:sp>
      <p:sp>
        <p:nvSpPr>
          <p:cNvPr id="726" name="Shape 726"/>
          <p:cNvSpPr txBox="1">
            <a:spLocks noGrp="1"/>
          </p:cNvSpPr>
          <p:nvPr>
            <p:ph type="body" idx="1"/>
          </p:nvPr>
        </p:nvSpPr>
        <p:spPr>
          <a:xfrm>
            <a:off x="838200" y="1825625"/>
            <a:ext cx="10515599" cy="49362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No of Institutional Owners: 239 institutions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Total = 119.37 million shares</a:t>
            </a:r>
          </a:p>
          <a:p>
            <a:pPr marL="457200" marR="0" lvl="0" indent="-406400" algn="l" rtl="0">
              <a:lnSpc>
                <a:spcPct val="90000"/>
              </a:lnSpc>
              <a:spcBef>
                <a:spcPts val="1000"/>
              </a:spcBef>
              <a:spcAft>
                <a:spcPts val="0"/>
              </a:spcAft>
              <a:buClr>
                <a:schemeClr val="dk1"/>
              </a:buClr>
              <a:buSzPct val="100000"/>
              <a:buFont typeface="Calibri"/>
              <a:buChar char="•"/>
            </a:pPr>
            <a:r>
              <a:rPr lang="en-US" sz="2800" b="0" i="0" u="none" strike="noStrike" cap="none">
                <a:solidFill>
                  <a:schemeClr val="dk1"/>
                </a:solidFill>
                <a:latin typeface="Calibri"/>
                <a:ea typeface="Calibri"/>
                <a:cs typeface="Calibri"/>
                <a:sym typeface="Calibri"/>
              </a:rPr>
              <a:t>Top Holders: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Hutchinson Whampoa: 40.18 %</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KA-SHING LI: 29.31%</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IG INVESTMENT MANAGEMENT LTD: 3.19%</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RBC GLOBAL ASSET MANAGEMENT : 1.99%</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Blackrock: .65%</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Vanguard Group: .59%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Shape 731" descr="hse"/>
          <p:cNvPicPr preferRelativeResize="0"/>
          <p:nvPr/>
        </p:nvPicPr>
        <p:blipFill rotWithShape="1">
          <a:blip r:embed="rId3">
            <a:alphaModFix/>
          </a:blip>
          <a:srcRect t="16784"/>
          <a:stretch/>
        </p:blipFill>
        <p:spPr>
          <a:xfrm>
            <a:off x="845250" y="1823450"/>
            <a:ext cx="3790199" cy="5034600"/>
          </a:xfrm>
          <a:prstGeom prst="rect">
            <a:avLst/>
          </a:prstGeom>
          <a:noFill/>
          <a:ln>
            <a:noFill/>
          </a:ln>
        </p:spPr>
      </p:pic>
      <p:sp>
        <p:nvSpPr>
          <p:cNvPr id="732" name="Shape 732"/>
          <p:cNvSpPr txBox="1">
            <a:spLocks noGrp="1"/>
          </p:cNvSpPr>
          <p:nvPr>
            <p:ph type="title"/>
          </p:nvPr>
        </p:nvSpPr>
        <p:spPr>
          <a:xfrm>
            <a:off x="4965430" y="859791"/>
            <a:ext cx="6586499" cy="679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959" b="1" i="0" u="none" strike="noStrike" cap="none">
                <a:solidFill>
                  <a:schemeClr val="dk1"/>
                </a:solidFill>
                <a:latin typeface="Calibri"/>
                <a:ea typeface="Calibri"/>
                <a:cs typeface="Calibri"/>
                <a:sym typeface="Calibri"/>
              </a:rPr>
              <a:t>Husky Energy Production</a:t>
            </a:r>
          </a:p>
        </p:txBody>
      </p:sp>
      <p:graphicFrame>
        <p:nvGraphicFramePr>
          <p:cNvPr id="733" name="Shape 733"/>
          <p:cNvGraphicFramePr/>
          <p:nvPr/>
        </p:nvGraphicFramePr>
        <p:xfrm>
          <a:off x="4965580" y="2423211"/>
          <a:ext cx="3000000" cy="3000000"/>
        </p:xfrm>
        <a:graphic>
          <a:graphicData uri="http://schemas.openxmlformats.org/drawingml/2006/table">
            <a:tbl>
              <a:tblPr firstRow="1" bandRow="1">
                <a:noFill/>
                <a:tableStyleId>{F88A230E-D350-42CA-BC89-895EB20EBABF}</a:tableStyleId>
              </a:tblPr>
              <a:tblGrid>
                <a:gridCol w="1097700">
                  <a:extLst>
                    <a:ext uri="{9D8B030D-6E8A-4147-A177-3AD203B41FA5}">
                      <a16:colId xmlns:a16="http://schemas.microsoft.com/office/drawing/2014/main" val="20000"/>
                    </a:ext>
                  </a:extLst>
                </a:gridCol>
                <a:gridCol w="1097700">
                  <a:extLst>
                    <a:ext uri="{9D8B030D-6E8A-4147-A177-3AD203B41FA5}">
                      <a16:colId xmlns:a16="http://schemas.microsoft.com/office/drawing/2014/main" val="20001"/>
                    </a:ext>
                  </a:extLst>
                </a:gridCol>
                <a:gridCol w="1097700">
                  <a:extLst>
                    <a:ext uri="{9D8B030D-6E8A-4147-A177-3AD203B41FA5}">
                      <a16:colId xmlns:a16="http://schemas.microsoft.com/office/drawing/2014/main" val="20002"/>
                    </a:ext>
                  </a:extLst>
                </a:gridCol>
                <a:gridCol w="1097700">
                  <a:extLst>
                    <a:ext uri="{9D8B030D-6E8A-4147-A177-3AD203B41FA5}">
                      <a16:colId xmlns:a16="http://schemas.microsoft.com/office/drawing/2014/main" val="20003"/>
                    </a:ext>
                  </a:extLst>
                </a:gridCol>
                <a:gridCol w="1097700">
                  <a:extLst>
                    <a:ext uri="{9D8B030D-6E8A-4147-A177-3AD203B41FA5}">
                      <a16:colId xmlns:a16="http://schemas.microsoft.com/office/drawing/2014/main" val="20004"/>
                    </a:ext>
                  </a:extLst>
                </a:gridCol>
                <a:gridCol w="1097700">
                  <a:extLst>
                    <a:ext uri="{9D8B030D-6E8A-4147-A177-3AD203B41FA5}">
                      <a16:colId xmlns:a16="http://schemas.microsoft.com/office/drawing/2014/main" val="20005"/>
                    </a:ext>
                  </a:extLst>
                </a:gridCol>
              </a:tblGrid>
              <a:tr h="2805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Time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2012</a:t>
                      </a:r>
                    </a:p>
                  </a:txBody>
                  <a:tcPr marL="91450" marR="91450" marT="45725" marB="45725"/>
                </a:tc>
                <a:extLst>
                  <a:ext uri="{0D108BD9-81ED-4DB2-BD59-A6C34878D82A}">
                    <a16:rowId xmlns:a16="http://schemas.microsoft.com/office/drawing/2014/main" val="10000"/>
                  </a:ext>
                </a:extLst>
              </a:tr>
              <a:tr h="4909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Oil &amp; Gas (MBOED)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321.2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345.7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340.1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301.5</a:t>
                      </a:r>
                    </a:p>
                  </a:txBody>
                  <a:tcPr marL="91450" marR="91450" marT="45725" marB="45725"/>
                </a:tc>
                <a:extLst>
                  <a:ext uri="{0D108BD9-81ED-4DB2-BD59-A6C34878D82A}">
                    <a16:rowId xmlns:a16="http://schemas.microsoft.com/office/drawing/2014/main" val="10001"/>
                  </a:ext>
                </a:extLst>
              </a:tr>
              <a:tr h="4909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Crude Oil (MBPD)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228.6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230.9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236.6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226.5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209.2</a:t>
                      </a:r>
                    </a:p>
                  </a:txBody>
                  <a:tcPr marL="91450" marR="91450" marT="45725" marB="45725"/>
                </a:tc>
                <a:extLst>
                  <a:ext uri="{0D108BD9-81ED-4DB2-BD59-A6C34878D82A}">
                    <a16:rowId xmlns:a16="http://schemas.microsoft.com/office/drawing/2014/main" val="10002"/>
                  </a:ext>
                </a:extLst>
              </a:tr>
              <a:tr h="701275">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Natural Gas(MMCFPD) </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555.9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689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621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512.7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554</a:t>
                      </a: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504341" y="702156"/>
            <a:ext cx="11029500" cy="1013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Important metrics</a:t>
            </a:r>
          </a:p>
        </p:txBody>
      </p:sp>
      <p:graphicFrame>
        <p:nvGraphicFramePr>
          <p:cNvPr id="739" name="Shape 739"/>
          <p:cNvGraphicFramePr/>
          <p:nvPr/>
        </p:nvGraphicFramePr>
        <p:xfrm>
          <a:off x="838200" y="2133000"/>
          <a:ext cx="3000000" cy="3000000"/>
        </p:xfrm>
        <a:graphic>
          <a:graphicData uri="http://schemas.openxmlformats.org/drawingml/2006/table">
            <a:tbl>
              <a:tblPr firstRow="1" bandRow="1">
                <a:noFill/>
                <a:tableStyleId>{F88A230E-D350-42CA-BC89-895EB20EBABF}</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Time Line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2012</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Dividends per share($)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No dividends paid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1.17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1.2</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ROE(%)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5.46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(21.74)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6.2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10.9</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ROA(%)</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2.82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(10.71)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3.32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5.08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5.98</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ROC(%)</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5.37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(14.75)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5.78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8.44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9.79</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Debt/Equity(%)</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30.29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40.73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25.72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20.36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20.04</a:t>
                      </a: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Debt/ Capital(%)</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23.25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28.94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20.46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16.92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16.69</a:t>
                      </a: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ROIC(%)</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4.82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(12.89)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4.56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6.71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7.91</a:t>
                      </a: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Credit ratings</a:t>
            </a:r>
          </a:p>
        </p:txBody>
      </p:sp>
      <p:graphicFrame>
        <p:nvGraphicFramePr>
          <p:cNvPr id="745" name="Shape 745"/>
          <p:cNvGraphicFramePr/>
          <p:nvPr/>
        </p:nvGraphicFramePr>
        <p:xfrm>
          <a:off x="838200" y="2594024"/>
          <a:ext cx="3000000" cy="3000000"/>
        </p:xfrm>
        <a:graphic>
          <a:graphicData uri="http://schemas.openxmlformats.org/drawingml/2006/table">
            <a:tbl>
              <a:tblPr firstRow="1" bandRow="1">
                <a:noFill/>
                <a:tableStyleId>{337D7531-34CF-406B-A052-F674BCF05C8D}</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20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Company</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Outlook</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Rating</a:t>
                      </a:r>
                    </a:p>
                  </a:txBody>
                  <a:tcPr marL="91450" marR="91450" marT="45725" marB="45725"/>
                </a:tc>
                <a:extLst>
                  <a:ext uri="{0D108BD9-81ED-4DB2-BD59-A6C34878D82A}">
                    <a16:rowId xmlns:a16="http://schemas.microsoft.com/office/drawing/2014/main" val="10000"/>
                  </a:ext>
                </a:extLst>
              </a:tr>
              <a:tr h="5172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Moody’s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STABLE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Baa2</a:t>
                      </a:r>
                    </a:p>
                  </a:txBody>
                  <a:tcPr marL="91450" marR="91450" marT="45725" marB="45725"/>
                </a:tc>
                <a:extLst>
                  <a:ext uri="{0D108BD9-81ED-4DB2-BD59-A6C34878D82A}">
                    <a16:rowId xmlns:a16="http://schemas.microsoft.com/office/drawing/2014/main" val="10001"/>
                  </a:ext>
                </a:extLst>
              </a:tr>
              <a:tr h="3720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Standard and Poor’s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STABLE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BBB+</a:t>
                      </a:r>
                    </a:p>
                  </a:txBody>
                  <a:tcPr marL="91450" marR="91450" marT="45725" marB="45725"/>
                </a:tc>
                <a:extLst>
                  <a:ext uri="{0D108BD9-81ED-4DB2-BD59-A6C34878D82A}">
                    <a16:rowId xmlns:a16="http://schemas.microsoft.com/office/drawing/2014/main" val="10002"/>
                  </a:ext>
                </a:extLst>
              </a:tr>
              <a:tr h="3720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Egan-Jones Ratings Company</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STABLE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BB+</a:t>
                      </a:r>
                    </a:p>
                  </a:txBody>
                  <a:tcPr marL="91450" marR="91450" marT="45725" marB="45725"/>
                </a:tc>
                <a:extLst>
                  <a:ext uri="{0D108BD9-81ED-4DB2-BD59-A6C34878D82A}">
                    <a16:rowId xmlns:a16="http://schemas.microsoft.com/office/drawing/2014/main" val="10003"/>
                  </a:ext>
                </a:extLst>
              </a:tr>
              <a:tr h="37205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DBRS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STABLE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a:t>AL</a:t>
                      </a: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838200" y="672500"/>
            <a:ext cx="10515599" cy="752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600" b="1" i="0" u="none" strike="noStrike" cap="none">
                <a:solidFill>
                  <a:schemeClr val="dk1"/>
                </a:solidFill>
                <a:latin typeface="Times New Roman"/>
                <a:ea typeface="Times New Roman"/>
                <a:cs typeface="Times New Roman"/>
                <a:sym typeface="Times New Roman"/>
              </a:rPr>
              <a:t>Performance: 1 Year prices</a:t>
            </a:r>
          </a:p>
        </p:txBody>
      </p:sp>
      <p:pic>
        <p:nvPicPr>
          <p:cNvPr id="751" name="Shape 751"/>
          <p:cNvPicPr preferRelativeResize="0">
            <a:picLocks noGrp="1"/>
          </p:cNvPicPr>
          <p:nvPr>
            <p:ph type="body" idx="1"/>
          </p:nvPr>
        </p:nvPicPr>
        <p:blipFill rotWithShape="1">
          <a:blip r:embed="rId3">
            <a:alphaModFix/>
          </a:blip>
          <a:srcRect/>
          <a:stretch/>
        </p:blipFill>
        <p:spPr>
          <a:xfrm>
            <a:off x="2074700" y="1781825"/>
            <a:ext cx="8514299" cy="497579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838200" y="745100"/>
            <a:ext cx="10515599" cy="610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600" b="1" i="0" u="none" strike="noStrike" cap="none">
                <a:solidFill>
                  <a:schemeClr val="dk1"/>
                </a:solidFill>
                <a:latin typeface="Times New Roman"/>
                <a:ea typeface="Times New Roman"/>
                <a:cs typeface="Times New Roman"/>
                <a:sym typeface="Times New Roman"/>
              </a:rPr>
              <a:t>Husky Energy vs S&amp;P 500-1 year</a:t>
            </a:r>
          </a:p>
        </p:txBody>
      </p:sp>
      <p:pic>
        <p:nvPicPr>
          <p:cNvPr id="757" name="Shape 757"/>
          <p:cNvPicPr preferRelativeResize="0">
            <a:picLocks noGrp="1"/>
          </p:cNvPicPr>
          <p:nvPr>
            <p:ph type="body" idx="1"/>
          </p:nvPr>
        </p:nvPicPr>
        <p:blipFill rotWithShape="1">
          <a:blip r:embed="rId3">
            <a:alphaModFix/>
          </a:blip>
          <a:srcRect/>
          <a:stretch/>
        </p:blipFill>
        <p:spPr>
          <a:xfrm>
            <a:off x="2266775" y="1765425"/>
            <a:ext cx="7972500" cy="49161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Shape 762"/>
          <p:cNvSpPr txBox="1">
            <a:spLocks noGrp="1"/>
          </p:cNvSpPr>
          <p:nvPr>
            <p:ph type="title"/>
          </p:nvPr>
        </p:nvSpPr>
        <p:spPr>
          <a:xfrm>
            <a:off x="838200" y="914100"/>
            <a:ext cx="10515599" cy="5798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600" b="1" i="0" u="none" strike="noStrike" cap="none">
                <a:solidFill>
                  <a:schemeClr val="dk1"/>
                </a:solidFill>
                <a:latin typeface="Times New Roman"/>
                <a:ea typeface="Times New Roman"/>
                <a:cs typeface="Times New Roman"/>
                <a:sym typeface="Times New Roman"/>
              </a:rPr>
              <a:t>HSE CN 5 year prices</a:t>
            </a:r>
          </a:p>
        </p:txBody>
      </p:sp>
      <p:pic>
        <p:nvPicPr>
          <p:cNvPr id="763" name="Shape 763"/>
          <p:cNvPicPr preferRelativeResize="0">
            <a:picLocks noGrp="1"/>
          </p:cNvPicPr>
          <p:nvPr>
            <p:ph type="body" idx="1"/>
          </p:nvPr>
        </p:nvPicPr>
        <p:blipFill rotWithShape="1">
          <a:blip r:embed="rId3">
            <a:alphaModFix/>
          </a:blip>
          <a:srcRect/>
          <a:stretch/>
        </p:blipFill>
        <p:spPr>
          <a:xfrm>
            <a:off x="2071650" y="1682275"/>
            <a:ext cx="8048699" cy="502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581241" y="625306"/>
            <a:ext cx="11029500" cy="10137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Sectors of the oil and gas industry</a:t>
            </a:r>
          </a:p>
        </p:txBody>
      </p:sp>
      <p:grpSp>
        <p:nvGrpSpPr>
          <p:cNvPr id="269" name="Shape 269"/>
          <p:cNvGrpSpPr/>
          <p:nvPr/>
        </p:nvGrpSpPr>
        <p:grpSpPr>
          <a:xfrm>
            <a:off x="1588169" y="1536683"/>
            <a:ext cx="9259502" cy="4825614"/>
            <a:chOff x="0" y="0"/>
            <a:chExt cx="9259502" cy="4825614"/>
          </a:xfrm>
        </p:grpSpPr>
        <p:sp>
          <p:nvSpPr>
            <p:cNvPr id="270" name="Shape 270"/>
            <p:cNvSpPr/>
            <p:nvPr/>
          </p:nvSpPr>
          <p:spPr>
            <a:xfrm>
              <a:off x="3703801" y="0"/>
              <a:ext cx="5555698" cy="1508099"/>
            </a:xfrm>
            <a:prstGeom prst="rightArrow">
              <a:avLst>
                <a:gd name="adj1" fmla="val 75000"/>
                <a:gd name="adj2" fmla="val 50000"/>
              </a:avLst>
            </a:prstGeom>
            <a:solidFill>
              <a:srgbClr val="FFE8CA">
                <a:alpha val="89411"/>
              </a:srgbClr>
            </a:solidFill>
            <a:ln w="9525" cap="flat" cmpd="sng">
              <a:solidFill>
                <a:srgbClr val="FFE8CA">
                  <a:alpha val="89411"/>
                </a:srgbClr>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1" name="Shape 271"/>
            <p:cNvSpPr txBox="1"/>
            <p:nvPr/>
          </p:nvSpPr>
          <p:spPr>
            <a:xfrm>
              <a:off x="3703801" y="188501"/>
              <a:ext cx="4990200" cy="1131001"/>
            </a:xfrm>
            <a:prstGeom prst="rect">
              <a:avLst/>
            </a:prstGeom>
            <a:noFill/>
            <a:ln>
              <a:noFill/>
            </a:ln>
          </p:spPr>
          <p:txBody>
            <a:bodyPr lIns="31750" tIns="31750" rIns="31750" bIns="31750" anchor="t" anchorCtr="0">
              <a:noAutofit/>
            </a:bodyPr>
            <a:lstStyle/>
            <a:p>
              <a:pPr marL="285750" marR="0" lvl="1" indent="-285750" algn="l" rtl="0">
                <a:lnSpc>
                  <a:spcPct val="90000"/>
                </a:lnSpc>
                <a:spcBef>
                  <a:spcPts val="0"/>
                </a:spcBef>
                <a:spcAft>
                  <a:spcPts val="0"/>
                </a:spcAft>
                <a:buClr>
                  <a:schemeClr val="dk1"/>
                </a:buClr>
                <a:buSzPct val="100000"/>
                <a:buFont typeface="Calibri"/>
                <a:buChar char="•"/>
              </a:pPr>
              <a:r>
                <a:rPr lang="en-US" sz="4400" b="0" i="0" u="none" strike="noStrike" cap="none">
                  <a:solidFill>
                    <a:schemeClr val="dk1"/>
                  </a:solidFill>
                  <a:latin typeface="Cabin"/>
                  <a:ea typeface="Cabin"/>
                  <a:cs typeface="Cabin"/>
                  <a:sym typeface="Cabin"/>
                </a:rPr>
                <a:t>Upstream</a:t>
              </a:r>
            </a:p>
          </p:txBody>
        </p:sp>
        <p:sp>
          <p:nvSpPr>
            <p:cNvPr id="272" name="Shape 272"/>
            <p:cNvSpPr/>
            <p:nvPr/>
          </p:nvSpPr>
          <p:spPr>
            <a:xfrm>
              <a:off x="0" y="0"/>
              <a:ext cx="3703799" cy="1508004"/>
            </a:xfrm>
            <a:prstGeom prst="roundRect">
              <a:avLst>
                <a:gd name="adj" fmla="val 16667"/>
              </a:avLst>
            </a:prstGeom>
            <a:gradFill>
              <a:gsLst>
                <a:gs pos="0">
                  <a:srgbClr val="FFDC9B"/>
                </a:gs>
                <a:gs pos="50000">
                  <a:srgbClr val="FFD68D"/>
                </a:gs>
                <a:gs pos="100000">
                  <a:srgbClr val="FFD478"/>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txBox="1"/>
            <p:nvPr/>
          </p:nvSpPr>
          <p:spPr>
            <a:xfrm>
              <a:off x="73615" y="73615"/>
              <a:ext cx="3556500" cy="1360799"/>
            </a:xfrm>
            <a:prstGeom prst="rect">
              <a:avLst/>
            </a:prstGeom>
            <a:noFill/>
            <a:ln>
              <a:noFill/>
            </a:ln>
          </p:spPr>
          <p:txBody>
            <a:bodyPr lIns="49525" tIns="24750" rIns="49525" bIns="2475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1300" b="0" i="0" u="none" strike="noStrike" cap="none">
                  <a:solidFill>
                    <a:schemeClr val="dk1"/>
                  </a:solidFill>
                  <a:latin typeface="Cabin"/>
                  <a:ea typeface="Cabin"/>
                  <a:cs typeface="Cabin"/>
                  <a:sym typeface="Cabin"/>
                </a:rPr>
                <a:t>It is the petroleum industry and is about getting oil and gas out of the ground. It includes all the activities that happen in the field such as shooting seismic, drilling wells, pumping oil, mining oil sands </a:t>
              </a:r>
              <a:r>
                <a:rPr lang="en-US" sz="1300" b="0" i="0" u="none" strike="noStrike" cap="none">
                  <a:solidFill>
                    <a:schemeClr val="dk1"/>
                  </a:solidFill>
                  <a:latin typeface="Calibri"/>
                  <a:ea typeface="Calibri"/>
                  <a:cs typeface="Calibri"/>
                  <a:sym typeface="Calibri"/>
                </a:rPr>
                <a:t>.</a:t>
              </a:r>
            </a:p>
          </p:txBody>
        </p:sp>
        <p:sp>
          <p:nvSpPr>
            <p:cNvPr id="274" name="Shape 274"/>
            <p:cNvSpPr/>
            <p:nvPr/>
          </p:nvSpPr>
          <p:spPr>
            <a:xfrm>
              <a:off x="3703801" y="1658805"/>
              <a:ext cx="5555701" cy="1508004"/>
            </a:xfrm>
            <a:prstGeom prst="rightArrow">
              <a:avLst>
                <a:gd name="adj1" fmla="val 75000"/>
                <a:gd name="adj2" fmla="val 50000"/>
              </a:avLst>
            </a:prstGeom>
            <a:solidFill>
              <a:srgbClr val="CBF7CF">
                <a:alpha val="89411"/>
              </a:srgbClr>
            </a:solidFill>
            <a:ln w="9525" cap="flat" cmpd="sng">
              <a:solidFill>
                <a:srgbClr val="CBF7CF">
                  <a:alpha val="89411"/>
                </a:srgbClr>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5" name="Shape 275"/>
            <p:cNvSpPr txBox="1"/>
            <p:nvPr/>
          </p:nvSpPr>
          <p:spPr>
            <a:xfrm>
              <a:off x="3703801" y="1847306"/>
              <a:ext cx="4990200" cy="1131001"/>
            </a:xfrm>
            <a:prstGeom prst="rect">
              <a:avLst/>
            </a:prstGeom>
            <a:noFill/>
            <a:ln>
              <a:noFill/>
            </a:ln>
          </p:spPr>
          <p:txBody>
            <a:bodyPr lIns="31750" tIns="31750" rIns="31750" bIns="31750" anchor="t" anchorCtr="0">
              <a:noAutofit/>
            </a:bodyPr>
            <a:lstStyle/>
            <a:p>
              <a:pPr marL="285750" marR="0" lvl="1" indent="-285750" algn="l" rtl="0">
                <a:lnSpc>
                  <a:spcPct val="90000"/>
                </a:lnSpc>
                <a:spcBef>
                  <a:spcPts val="0"/>
                </a:spcBef>
                <a:spcAft>
                  <a:spcPts val="0"/>
                </a:spcAft>
                <a:buClr>
                  <a:schemeClr val="dk1"/>
                </a:buClr>
                <a:buSzPct val="100000"/>
                <a:buFont typeface="Calibri"/>
                <a:buChar char="•"/>
              </a:pPr>
              <a:r>
                <a:rPr lang="en-US" sz="4400" b="0" i="0" u="none" strike="noStrike" cap="none">
                  <a:solidFill>
                    <a:schemeClr val="dk1"/>
                  </a:solidFill>
                  <a:latin typeface="Cabin"/>
                  <a:ea typeface="Cabin"/>
                  <a:cs typeface="Cabin"/>
                  <a:sym typeface="Cabin"/>
                </a:rPr>
                <a:t>Midstream</a:t>
              </a:r>
            </a:p>
          </p:txBody>
        </p:sp>
        <p:sp>
          <p:nvSpPr>
            <p:cNvPr id="276" name="Shape 276"/>
            <p:cNvSpPr/>
            <p:nvPr/>
          </p:nvSpPr>
          <p:spPr>
            <a:xfrm>
              <a:off x="0" y="1658805"/>
              <a:ext cx="3703799" cy="1508004"/>
            </a:xfrm>
            <a:prstGeom prst="roundRect">
              <a:avLst>
                <a:gd name="adj" fmla="val 16667"/>
              </a:avLst>
            </a:prstGeom>
            <a:gradFill>
              <a:gsLst>
                <a:gs pos="0">
                  <a:srgbClr val="A1F4A6"/>
                </a:gs>
                <a:gs pos="50000">
                  <a:srgbClr val="92F198"/>
                </a:gs>
                <a:gs pos="100000">
                  <a:srgbClr val="7EF386"/>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7" name="Shape 277"/>
            <p:cNvSpPr txBox="1"/>
            <p:nvPr/>
          </p:nvSpPr>
          <p:spPr>
            <a:xfrm>
              <a:off x="73615" y="1732418"/>
              <a:ext cx="3556570" cy="1360774"/>
            </a:xfrm>
            <a:prstGeom prst="rect">
              <a:avLst/>
            </a:prstGeom>
            <a:noFill/>
            <a:ln>
              <a:noFill/>
            </a:ln>
          </p:spPr>
          <p:txBody>
            <a:bodyPr lIns="49525" tIns="24750" rIns="49525" bIns="2475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1300" b="0" i="0" u="none" strike="noStrike" cap="none">
                  <a:solidFill>
                    <a:schemeClr val="dk1"/>
                  </a:solidFill>
                  <a:latin typeface="Cabin"/>
                  <a:ea typeface="Cabin"/>
                  <a:cs typeface="Cabin"/>
                  <a:sym typeface="Cabin"/>
                </a:rPr>
                <a:t>It gathers, stores and transports crude oil, natural gas, natural gas liquids and Sulphur. It links upstream activities with consumers who are located downstream.</a:t>
              </a:r>
            </a:p>
          </p:txBody>
        </p:sp>
        <p:sp>
          <p:nvSpPr>
            <p:cNvPr id="278" name="Shape 278"/>
            <p:cNvSpPr/>
            <p:nvPr/>
          </p:nvSpPr>
          <p:spPr>
            <a:xfrm>
              <a:off x="3703801" y="3317610"/>
              <a:ext cx="5555701" cy="1508004"/>
            </a:xfrm>
            <a:prstGeom prst="rightArrow">
              <a:avLst>
                <a:gd name="adj1" fmla="val 75000"/>
                <a:gd name="adj2" fmla="val 50000"/>
              </a:avLst>
            </a:prstGeom>
            <a:solidFill>
              <a:srgbClr val="D0DCEE">
                <a:alpha val="89411"/>
              </a:srgbClr>
            </a:solidFill>
            <a:ln w="9525" cap="flat" cmpd="sng">
              <a:solidFill>
                <a:srgbClr val="D0DCEE">
                  <a:alpha val="89411"/>
                </a:srgbClr>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9" name="Shape 279"/>
            <p:cNvSpPr txBox="1"/>
            <p:nvPr/>
          </p:nvSpPr>
          <p:spPr>
            <a:xfrm>
              <a:off x="3703801" y="3506110"/>
              <a:ext cx="4990200" cy="1131001"/>
            </a:xfrm>
            <a:prstGeom prst="rect">
              <a:avLst/>
            </a:prstGeom>
            <a:noFill/>
            <a:ln>
              <a:noFill/>
            </a:ln>
          </p:spPr>
          <p:txBody>
            <a:bodyPr lIns="31750" tIns="31750" rIns="31750" bIns="31750" anchor="t" anchorCtr="0">
              <a:noAutofit/>
            </a:bodyPr>
            <a:lstStyle/>
            <a:p>
              <a:pPr marL="285750" marR="0" lvl="1" indent="-285750" algn="l" rtl="0">
                <a:lnSpc>
                  <a:spcPct val="90000"/>
                </a:lnSpc>
                <a:spcBef>
                  <a:spcPts val="0"/>
                </a:spcBef>
                <a:spcAft>
                  <a:spcPts val="0"/>
                </a:spcAft>
                <a:buClr>
                  <a:schemeClr val="dk1"/>
                </a:buClr>
                <a:buSzPct val="100000"/>
                <a:buFont typeface="Calibri"/>
                <a:buChar char="•"/>
              </a:pPr>
              <a:r>
                <a:rPr lang="en-US" sz="5000" b="0" i="0" u="none" strike="noStrike" cap="none">
                  <a:solidFill>
                    <a:schemeClr val="dk1"/>
                  </a:solidFill>
                  <a:latin typeface="Cabin"/>
                  <a:ea typeface="Cabin"/>
                  <a:cs typeface="Cabin"/>
                  <a:sym typeface="Cabin"/>
                </a:rPr>
                <a:t>Downstream</a:t>
              </a:r>
            </a:p>
          </p:txBody>
        </p:sp>
        <p:sp>
          <p:nvSpPr>
            <p:cNvPr id="280" name="Shape 280"/>
            <p:cNvSpPr/>
            <p:nvPr/>
          </p:nvSpPr>
          <p:spPr>
            <a:xfrm>
              <a:off x="0" y="3317610"/>
              <a:ext cx="3703799" cy="1508004"/>
            </a:xfrm>
            <a:prstGeom prst="roundRect">
              <a:avLst>
                <a:gd name="adj" fmla="val 16667"/>
              </a:avLst>
            </a:prstGeom>
            <a:gradFill>
              <a:gsLst>
                <a:gs pos="0">
                  <a:srgbClr val="AFC9E9"/>
                </a:gs>
                <a:gs pos="50000">
                  <a:srgbClr val="A0BFE4"/>
                </a:gs>
                <a:gs pos="100000">
                  <a:srgbClr val="8FB7E4"/>
                </a:gs>
              </a:gsLst>
              <a:lin ang="5400000"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1" name="Shape 281"/>
            <p:cNvSpPr txBox="1"/>
            <p:nvPr/>
          </p:nvSpPr>
          <p:spPr>
            <a:xfrm>
              <a:off x="73615" y="3391225"/>
              <a:ext cx="3556570" cy="1360774"/>
            </a:xfrm>
            <a:prstGeom prst="rect">
              <a:avLst/>
            </a:prstGeom>
            <a:noFill/>
            <a:ln>
              <a:noFill/>
            </a:ln>
          </p:spPr>
          <p:txBody>
            <a:bodyPr lIns="49525" tIns="24750" rIns="49525" bIns="2475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1300" b="0" i="0" u="none" strike="noStrike" cap="none">
                  <a:solidFill>
                    <a:schemeClr val="dk1"/>
                  </a:solidFill>
                  <a:latin typeface="Cabin"/>
                  <a:ea typeface="Cabin"/>
                  <a:cs typeface="Cabin"/>
                  <a:sym typeface="Cabin"/>
                </a:rPr>
                <a:t>This is the industry where petroleum meets the consumer. It includes crude oil refineries, gas processing plants, petrochemical plants, retail gas stations etc. It also includes sale and marketing of refined petroleum products to wholesalers and industrial commercial customers.</a:t>
              </a: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Shape 768"/>
          <p:cNvSpPr txBox="1">
            <a:spLocks noGrp="1"/>
          </p:cNvSpPr>
          <p:nvPr>
            <p:ph type="title"/>
          </p:nvPr>
        </p:nvSpPr>
        <p:spPr>
          <a:xfrm>
            <a:off x="838200" y="595650"/>
            <a:ext cx="10515599" cy="7490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600" b="1" i="0" u="none" strike="noStrike" cap="none">
                <a:solidFill>
                  <a:schemeClr val="dk1"/>
                </a:solidFill>
                <a:latin typeface="Times New Roman"/>
                <a:ea typeface="Times New Roman"/>
                <a:cs typeface="Times New Roman"/>
                <a:sym typeface="Times New Roman"/>
              </a:rPr>
              <a:t>Husky Energy vs S&amp;P 500- 5 years</a:t>
            </a:r>
          </a:p>
        </p:txBody>
      </p:sp>
      <p:pic>
        <p:nvPicPr>
          <p:cNvPr id="769" name="Shape 769"/>
          <p:cNvPicPr preferRelativeResize="0">
            <a:picLocks noGrp="1"/>
          </p:cNvPicPr>
          <p:nvPr>
            <p:ph type="body" idx="1"/>
          </p:nvPr>
        </p:nvPicPr>
        <p:blipFill rotWithShape="1">
          <a:blip r:embed="rId3">
            <a:alphaModFix/>
          </a:blip>
          <a:srcRect/>
          <a:stretch/>
        </p:blipFill>
        <p:spPr>
          <a:xfrm>
            <a:off x="2574150" y="1638300"/>
            <a:ext cx="7924799" cy="5046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Shape 774"/>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600" b="1" i="0" u="none" strike="noStrike" cap="none">
                <a:solidFill>
                  <a:schemeClr val="dk1"/>
                </a:solidFill>
                <a:latin typeface="Times New Roman"/>
                <a:ea typeface="Times New Roman"/>
                <a:cs typeface="Times New Roman"/>
                <a:sym typeface="Times New Roman"/>
              </a:rPr>
              <a:t>Total Shareholders Returns: 5 Yrs</a:t>
            </a:r>
          </a:p>
        </p:txBody>
      </p:sp>
      <p:pic>
        <p:nvPicPr>
          <p:cNvPr id="775" name="Shape 775"/>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400" b="1" i="0" u="none" strike="noStrike" cap="none">
                <a:solidFill>
                  <a:schemeClr val="dk1"/>
                </a:solidFill>
                <a:latin typeface="Times New Roman"/>
                <a:ea typeface="Times New Roman"/>
                <a:cs typeface="Times New Roman"/>
                <a:sym typeface="Times New Roman"/>
              </a:rPr>
              <a:t>Cash Flow from Operations</a:t>
            </a:r>
          </a:p>
        </p:txBody>
      </p:sp>
      <p:pic>
        <p:nvPicPr>
          <p:cNvPr id="781" name="Shape 781"/>
          <p:cNvPicPr preferRelativeResize="0"/>
          <p:nvPr/>
        </p:nvPicPr>
        <p:blipFill rotWithShape="1">
          <a:blip r:embed="rId3">
            <a:alphaModFix/>
          </a:blip>
          <a:srcRect/>
          <a:stretch/>
        </p:blipFill>
        <p:spPr>
          <a:xfrm>
            <a:off x="838200" y="1825625"/>
            <a:ext cx="10515599" cy="435133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Shape 786"/>
          <p:cNvPicPr preferRelativeResize="0">
            <a:picLocks noGrp="1"/>
          </p:cNvPicPr>
          <p:nvPr>
            <p:ph type="body" idx="1"/>
          </p:nvPr>
        </p:nvPicPr>
        <p:blipFill rotWithShape="1">
          <a:blip r:embed="rId3">
            <a:alphaModFix/>
          </a:blip>
          <a:srcRect/>
          <a:stretch/>
        </p:blipFill>
        <p:spPr>
          <a:xfrm>
            <a:off x="3593625" y="638300"/>
            <a:ext cx="6502200" cy="6177000"/>
          </a:xfrm>
          <a:prstGeom prst="rect">
            <a:avLst/>
          </a:prstGeom>
          <a:noFill/>
          <a:ln>
            <a:noFill/>
          </a:ln>
        </p:spPr>
      </p:pic>
      <p:sp>
        <p:nvSpPr>
          <p:cNvPr id="787" name="Shape 787"/>
          <p:cNvSpPr txBox="1"/>
          <p:nvPr/>
        </p:nvSpPr>
        <p:spPr>
          <a:xfrm>
            <a:off x="806825" y="729975"/>
            <a:ext cx="3918900" cy="653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2200" b="1" i="0" u="none" strike="noStrike" cap="none">
                <a:solidFill>
                  <a:srgbClr val="000000"/>
                </a:solidFill>
                <a:latin typeface="Times New Roman"/>
                <a:ea typeface="Times New Roman"/>
                <a:cs typeface="Times New Roman"/>
                <a:sym typeface="Times New Roman"/>
              </a:rPr>
              <a:t>Financial Statements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Shape 792"/>
          <p:cNvPicPr preferRelativeResize="0">
            <a:picLocks noGrp="1"/>
          </p:cNvPicPr>
          <p:nvPr>
            <p:ph type="body" idx="1"/>
          </p:nvPr>
        </p:nvPicPr>
        <p:blipFill rotWithShape="1">
          <a:blip r:embed="rId3">
            <a:alphaModFix/>
          </a:blip>
          <a:srcRect/>
          <a:stretch/>
        </p:blipFill>
        <p:spPr>
          <a:xfrm>
            <a:off x="2852840" y="640450"/>
            <a:ext cx="5378100" cy="6217500"/>
          </a:xfrm>
          <a:prstGeom prst="rect">
            <a:avLst/>
          </a:prstGeom>
          <a:noFill/>
          <a:ln>
            <a:noFill/>
          </a:ln>
        </p:spPr>
      </p:pic>
      <p:sp>
        <p:nvSpPr>
          <p:cNvPr id="793" name="Shape 793"/>
          <p:cNvSpPr txBox="1"/>
          <p:nvPr/>
        </p:nvSpPr>
        <p:spPr>
          <a:xfrm>
            <a:off x="614725" y="806825"/>
            <a:ext cx="2151599" cy="653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2400" b="1" i="0" u="none" strike="noStrike" cap="none">
                <a:solidFill>
                  <a:srgbClr val="000000"/>
                </a:solidFill>
                <a:latin typeface="Times New Roman"/>
                <a:ea typeface="Times New Roman"/>
                <a:cs typeface="Times New Roman"/>
                <a:sym typeface="Times New Roman"/>
              </a:rPr>
              <a:t>Continued</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Shape 798"/>
          <p:cNvPicPr preferRelativeResize="0">
            <a:picLocks noGrp="1"/>
          </p:cNvPicPr>
          <p:nvPr>
            <p:ph type="body" idx="1"/>
          </p:nvPr>
        </p:nvPicPr>
        <p:blipFill rotWithShape="1">
          <a:blip r:embed="rId3">
            <a:alphaModFix/>
          </a:blip>
          <a:srcRect/>
          <a:stretch/>
        </p:blipFill>
        <p:spPr>
          <a:xfrm>
            <a:off x="2963325" y="634474"/>
            <a:ext cx="5557200" cy="6107099"/>
          </a:xfrm>
          <a:prstGeom prst="rect">
            <a:avLst/>
          </a:prstGeom>
          <a:noFill/>
          <a:ln>
            <a:noFill/>
          </a:ln>
        </p:spPr>
      </p:pic>
      <p:sp>
        <p:nvSpPr>
          <p:cNvPr id="799" name="Shape 799"/>
          <p:cNvSpPr txBox="1"/>
          <p:nvPr/>
        </p:nvSpPr>
        <p:spPr>
          <a:xfrm>
            <a:off x="768400" y="806825"/>
            <a:ext cx="2382000" cy="72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2400" b="1" i="0" u="none" strike="noStrike" cap="none">
                <a:solidFill>
                  <a:srgbClr val="000000"/>
                </a:solidFill>
                <a:latin typeface="Times New Roman"/>
                <a:ea typeface="Times New Roman"/>
                <a:cs typeface="Times New Roman"/>
                <a:sym typeface="Times New Roman"/>
              </a:rPr>
              <a:t>Continued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p:nvPr/>
        </p:nvSpPr>
        <p:spPr>
          <a:xfrm>
            <a:off x="2425150" y="2733259"/>
            <a:ext cx="6698972" cy="110799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6600" b="0" i="0" u="none" strike="noStrike" cap="none">
                <a:solidFill>
                  <a:schemeClr val="dk1"/>
                </a:solidFill>
                <a:latin typeface="Calibri"/>
                <a:ea typeface="Calibri"/>
                <a:cs typeface="Calibri"/>
                <a:sym typeface="Calibri"/>
              </a:rPr>
              <a:t>             </a:t>
            </a:r>
            <a:r>
              <a:rPr lang="en-US" sz="6600" b="1" i="0" u="none" strike="noStrike" cap="none">
                <a:solidFill>
                  <a:schemeClr val="dk1"/>
                </a:solidFill>
                <a:latin typeface="Calibri"/>
                <a:ea typeface="Calibri"/>
                <a:cs typeface="Calibri"/>
                <a:sym typeface="Calibri"/>
              </a:rPr>
              <a:t>Hold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Shape 809"/>
          <p:cNvPicPr preferRelativeResize="0"/>
          <p:nvPr/>
        </p:nvPicPr>
        <p:blipFill>
          <a:blip r:embed="rId3">
            <a:alphaModFix/>
          </a:blip>
          <a:stretch>
            <a:fillRect/>
          </a:stretch>
        </p:blipFill>
        <p:spPr>
          <a:xfrm>
            <a:off x="523650" y="777025"/>
            <a:ext cx="11148475" cy="554044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Shape 815"/>
          <p:cNvPicPr preferRelativeResize="0"/>
          <p:nvPr/>
        </p:nvPicPr>
        <p:blipFill>
          <a:blip r:embed="rId3">
            <a:alphaModFix/>
          </a:blip>
          <a:stretch>
            <a:fillRect/>
          </a:stretch>
        </p:blipFill>
        <p:spPr>
          <a:xfrm>
            <a:off x="152400" y="152400"/>
            <a:ext cx="10287000" cy="714375"/>
          </a:xfrm>
          <a:prstGeom prst="rect">
            <a:avLst/>
          </a:prstGeom>
          <a:noFill/>
          <a:ln>
            <a:noFill/>
          </a:ln>
        </p:spPr>
      </p:pic>
      <p:pic>
        <p:nvPicPr>
          <p:cNvPr id="816" name="Shape 816"/>
          <p:cNvPicPr preferRelativeResize="0"/>
          <p:nvPr/>
        </p:nvPicPr>
        <p:blipFill>
          <a:blip r:embed="rId4">
            <a:alphaModFix/>
          </a:blip>
          <a:stretch>
            <a:fillRect/>
          </a:stretch>
        </p:blipFill>
        <p:spPr>
          <a:xfrm>
            <a:off x="152400" y="1206350"/>
            <a:ext cx="8130599" cy="5346849"/>
          </a:xfrm>
          <a:prstGeom prst="rect">
            <a:avLst/>
          </a:prstGeom>
          <a:noFill/>
          <a:ln>
            <a:noFill/>
          </a:ln>
        </p:spPr>
      </p:pic>
      <p:pic>
        <p:nvPicPr>
          <p:cNvPr id="817" name="Shape 817"/>
          <p:cNvPicPr preferRelativeResize="0"/>
          <p:nvPr/>
        </p:nvPicPr>
        <p:blipFill>
          <a:blip r:embed="rId5">
            <a:alphaModFix/>
          </a:blip>
          <a:stretch>
            <a:fillRect/>
          </a:stretch>
        </p:blipFill>
        <p:spPr>
          <a:xfrm>
            <a:off x="8609075" y="866775"/>
            <a:ext cx="3292140" cy="568642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Shape 823"/>
          <p:cNvPicPr preferRelativeResize="0"/>
          <p:nvPr/>
        </p:nvPicPr>
        <p:blipFill>
          <a:blip r:embed="rId3">
            <a:alphaModFix/>
          </a:blip>
          <a:stretch>
            <a:fillRect/>
          </a:stretch>
        </p:blipFill>
        <p:spPr>
          <a:xfrm>
            <a:off x="497949" y="643150"/>
            <a:ext cx="11196098" cy="6214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581191" y="702156"/>
            <a:ext cx="11029616" cy="101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bin"/>
                <a:ea typeface="Cabin"/>
                <a:cs typeface="Cabin"/>
                <a:sym typeface="Cabin"/>
              </a:rPr>
              <a:t>Exploration and Production Segment</a:t>
            </a:r>
          </a:p>
        </p:txBody>
      </p:sp>
      <p:sp>
        <p:nvSpPr>
          <p:cNvPr id="287" name="Shape 287"/>
          <p:cNvSpPr txBox="1">
            <a:spLocks noGrp="1"/>
          </p:cNvSpPr>
          <p:nvPr>
            <p:ph type="body" idx="1"/>
          </p:nvPr>
        </p:nvSpPr>
        <p:spPr>
          <a:xfrm>
            <a:off x="581200" y="2180500"/>
            <a:ext cx="11029500" cy="4305899"/>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bin"/>
                <a:ea typeface="Cabin"/>
                <a:cs typeface="Cabin"/>
                <a:sym typeface="Cabin"/>
              </a:rPr>
              <a:t>Conventional; drilling a hole into the earth with an oil rig to create an oil well.</a:t>
            </a:r>
          </a:p>
          <a:p>
            <a:pPr marL="457200" marR="0" lvl="0" indent="-4572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bin"/>
                <a:ea typeface="Cabin"/>
                <a:cs typeface="Cabin"/>
                <a:sym typeface="Cabin"/>
              </a:rPr>
              <a:t>Onshore; extraction from under land.</a:t>
            </a:r>
          </a:p>
          <a:p>
            <a:pPr marL="800100" marR="0" lvl="1" indent="-3429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Carbon tool drilling</a:t>
            </a:r>
          </a:p>
          <a:p>
            <a:pPr marL="800100" marR="0" lvl="1" indent="-3429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Horizontal drilling</a:t>
            </a:r>
          </a:p>
          <a:p>
            <a:pPr marL="800100" marR="0" lvl="1" indent="-3429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Hydraulic Fracturing (aka. Fracking)</a:t>
            </a:r>
          </a:p>
          <a:p>
            <a:pPr marL="457200" marR="0" lvl="0" indent="-4572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bin"/>
                <a:ea typeface="Cabin"/>
                <a:cs typeface="Cabin"/>
                <a:sym typeface="Cabin"/>
              </a:rPr>
              <a:t>Offshore; extraction from under the sea bed.</a:t>
            </a:r>
          </a:p>
          <a:p>
            <a:pPr marL="800100" marR="0" lvl="1" indent="-3429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bin"/>
                <a:ea typeface="Cabin"/>
                <a:cs typeface="Cabin"/>
                <a:sym typeface="Cabin"/>
              </a:rPr>
              <a:t>Much more difficult due to remote and highly variable environments.</a:t>
            </a:r>
          </a:p>
          <a:p>
            <a:pPr marL="685800" marR="0" lvl="1" indent="-228600" algn="l" rtl="0">
              <a:lnSpc>
                <a:spcPct val="90000"/>
              </a:lnSpc>
              <a:spcBef>
                <a:spcPts val="500"/>
              </a:spcBef>
              <a:spcAft>
                <a:spcPts val="0"/>
              </a:spcAft>
              <a:buClr>
                <a:schemeClr val="dk1"/>
              </a:buClr>
              <a:buSzPct val="250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Shape 829"/>
          <p:cNvPicPr preferRelativeResize="0"/>
          <p:nvPr/>
        </p:nvPicPr>
        <p:blipFill>
          <a:blip r:embed="rId3">
            <a:alphaModFix/>
          </a:blip>
          <a:stretch>
            <a:fillRect/>
          </a:stretch>
        </p:blipFill>
        <p:spPr>
          <a:xfrm>
            <a:off x="590112" y="643875"/>
            <a:ext cx="11011774" cy="62141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Shape 835"/>
          <p:cNvPicPr preferRelativeResize="0"/>
          <p:nvPr/>
        </p:nvPicPr>
        <p:blipFill>
          <a:blip r:embed="rId3">
            <a:alphaModFix/>
          </a:blip>
          <a:stretch>
            <a:fillRect/>
          </a:stretch>
        </p:blipFill>
        <p:spPr>
          <a:xfrm>
            <a:off x="351787" y="606049"/>
            <a:ext cx="11488425" cy="625194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Shape 841"/>
          <p:cNvPicPr preferRelativeResize="0"/>
          <p:nvPr/>
        </p:nvPicPr>
        <p:blipFill>
          <a:blip r:embed="rId3">
            <a:alphaModFix/>
          </a:blip>
          <a:stretch>
            <a:fillRect/>
          </a:stretch>
        </p:blipFill>
        <p:spPr>
          <a:xfrm>
            <a:off x="293137" y="606049"/>
            <a:ext cx="11605725" cy="625194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Shape 847"/>
          <p:cNvSpPr txBox="1">
            <a:spLocks noGrp="1"/>
          </p:cNvSpPr>
          <p:nvPr>
            <p:ph type="title"/>
          </p:nvPr>
        </p:nvSpPr>
        <p:spPr>
          <a:xfrm>
            <a:off x="575893" y="729658"/>
            <a:ext cx="11029500" cy="988199"/>
          </a:xfrm>
          <a:prstGeom prst="rect">
            <a:avLst/>
          </a:prstGeom>
        </p:spPr>
        <p:txBody>
          <a:bodyPr lIns="91425" tIns="91425" rIns="91425" bIns="91425" anchor="b" anchorCtr="0">
            <a:noAutofit/>
          </a:bodyPr>
          <a:lstStyle/>
          <a:p>
            <a:pPr lvl="0">
              <a:spcBef>
                <a:spcPts val="0"/>
              </a:spcBef>
              <a:buNone/>
            </a:pPr>
            <a:r>
              <a:rPr lang="en-US"/>
              <a:t>Suncor vs S&amp;P/TSX Composite (5 Year)</a:t>
            </a:r>
          </a:p>
        </p:txBody>
      </p:sp>
      <p:pic>
        <p:nvPicPr>
          <p:cNvPr id="848" name="Shape 848"/>
          <p:cNvPicPr preferRelativeResize="0"/>
          <p:nvPr/>
        </p:nvPicPr>
        <p:blipFill>
          <a:blip r:embed="rId3">
            <a:alphaModFix/>
          </a:blip>
          <a:stretch>
            <a:fillRect/>
          </a:stretch>
        </p:blipFill>
        <p:spPr>
          <a:xfrm>
            <a:off x="1013625" y="2061658"/>
            <a:ext cx="10296525" cy="45529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title"/>
          </p:nvPr>
        </p:nvSpPr>
        <p:spPr>
          <a:xfrm>
            <a:off x="575893" y="729658"/>
            <a:ext cx="11029500" cy="988199"/>
          </a:xfrm>
          <a:prstGeom prst="rect">
            <a:avLst/>
          </a:prstGeom>
        </p:spPr>
        <p:txBody>
          <a:bodyPr lIns="91425" tIns="91425" rIns="91425" bIns="91425" anchor="b" anchorCtr="0">
            <a:noAutofit/>
          </a:bodyPr>
          <a:lstStyle/>
          <a:p>
            <a:pPr lvl="0">
              <a:spcBef>
                <a:spcPts val="0"/>
              </a:spcBef>
              <a:buNone/>
            </a:pPr>
            <a:r>
              <a:rPr lang="en-US"/>
              <a:t>Suncor vs S&amp;P/TSX Composite (10 Year)</a:t>
            </a:r>
          </a:p>
        </p:txBody>
      </p:sp>
      <p:pic>
        <p:nvPicPr>
          <p:cNvPr id="855" name="Shape 855"/>
          <p:cNvPicPr preferRelativeResize="0"/>
          <p:nvPr/>
        </p:nvPicPr>
        <p:blipFill>
          <a:blip r:embed="rId3">
            <a:alphaModFix/>
          </a:blip>
          <a:stretch>
            <a:fillRect/>
          </a:stretch>
        </p:blipFill>
        <p:spPr>
          <a:xfrm>
            <a:off x="981075" y="2029758"/>
            <a:ext cx="10229850" cy="45243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Shape 860"/>
          <p:cNvSpPr txBox="1">
            <a:spLocks noGrp="1"/>
          </p:cNvSpPr>
          <p:nvPr>
            <p:ph type="ctrTitle"/>
          </p:nvPr>
        </p:nvSpPr>
        <p:spPr>
          <a:xfrm>
            <a:off x="530416" y="1274255"/>
            <a:ext cx="10993500" cy="1475100"/>
          </a:xfrm>
          <a:prstGeom prst="rect">
            <a:avLst/>
          </a:prstGeom>
        </p:spPr>
        <p:txBody>
          <a:bodyPr lIns="121900" tIns="121900" rIns="121900" bIns="121900" anchor="b" anchorCtr="0">
            <a:noAutofit/>
          </a:bodyPr>
          <a:lstStyle/>
          <a:p>
            <a:pPr lvl="0" rtl="0">
              <a:spcBef>
                <a:spcPts val="0"/>
              </a:spcBef>
              <a:buNone/>
            </a:pPr>
            <a:r>
              <a:rPr lang="en-US" b="1">
                <a:solidFill>
                  <a:srgbClr val="000000"/>
                </a:solidFill>
                <a:latin typeface="Calibri"/>
                <a:ea typeface="Calibri"/>
                <a:cs typeface="Calibri"/>
                <a:sym typeface="Calibri"/>
              </a:rPr>
              <a:t>Agenda</a:t>
            </a:r>
          </a:p>
        </p:txBody>
      </p:sp>
      <p:sp>
        <p:nvSpPr>
          <p:cNvPr id="861" name="Shape 861"/>
          <p:cNvSpPr txBox="1">
            <a:spLocks noGrp="1"/>
          </p:cNvSpPr>
          <p:nvPr>
            <p:ph type="subTitle" idx="1"/>
          </p:nvPr>
        </p:nvSpPr>
        <p:spPr>
          <a:xfrm>
            <a:off x="461818" y="3133794"/>
            <a:ext cx="10993500" cy="590400"/>
          </a:xfrm>
          <a:prstGeom prst="rect">
            <a:avLst/>
          </a:prstGeom>
        </p:spPr>
        <p:txBody>
          <a:bodyPr lIns="121900" tIns="121900" rIns="121900" bIns="121900" anchor="t" anchorCtr="0">
            <a:noAutofit/>
          </a:bodyPr>
          <a:lstStyle/>
          <a:p>
            <a:pPr marL="609600" lvl="0" indent="-457200" algn="l" rtl="0">
              <a:spcBef>
                <a:spcPts val="0"/>
              </a:spcBef>
              <a:buClr>
                <a:srgbClr val="000000"/>
              </a:buClr>
              <a:buSzPct val="100000"/>
              <a:buFont typeface="Calibri"/>
              <a:buChar char="●"/>
            </a:pPr>
            <a:r>
              <a:rPr lang="en-US" sz="2400">
                <a:solidFill>
                  <a:srgbClr val="000000"/>
                </a:solidFill>
                <a:latin typeface="Calibri"/>
                <a:ea typeface="Calibri"/>
                <a:cs typeface="Calibri"/>
                <a:sym typeface="Calibri"/>
              </a:rPr>
              <a:t>Company Profile</a:t>
            </a:r>
          </a:p>
          <a:p>
            <a:pPr marL="609600" lvl="0" indent="-457200" algn="l" rtl="0">
              <a:spcBef>
                <a:spcPts val="0"/>
              </a:spcBef>
              <a:buClr>
                <a:srgbClr val="000000"/>
              </a:buClr>
              <a:buSzPct val="100000"/>
              <a:buFont typeface="Calibri"/>
              <a:buChar char="●"/>
            </a:pPr>
            <a:r>
              <a:rPr lang="en-US" sz="2400">
                <a:solidFill>
                  <a:srgbClr val="000000"/>
                </a:solidFill>
                <a:latin typeface="Calibri"/>
                <a:ea typeface="Calibri"/>
                <a:cs typeface="Calibri"/>
                <a:sym typeface="Calibri"/>
              </a:rPr>
              <a:t>Business Model</a:t>
            </a:r>
          </a:p>
          <a:p>
            <a:pPr marL="609600" lvl="0" indent="-457200" algn="l" rtl="0">
              <a:spcBef>
                <a:spcPts val="0"/>
              </a:spcBef>
              <a:buClr>
                <a:srgbClr val="000000"/>
              </a:buClr>
              <a:buSzPct val="100000"/>
              <a:buFont typeface="Calibri"/>
              <a:buChar char="●"/>
            </a:pPr>
            <a:r>
              <a:rPr lang="en-US" sz="2400">
                <a:solidFill>
                  <a:srgbClr val="000000"/>
                </a:solidFill>
                <a:latin typeface="Calibri"/>
                <a:ea typeface="Calibri"/>
                <a:cs typeface="Calibri"/>
                <a:sym typeface="Calibri"/>
              </a:rPr>
              <a:t>Executive Profile</a:t>
            </a:r>
          </a:p>
          <a:p>
            <a:pPr marL="609600" lvl="0" indent="-457200" algn="l" rtl="0">
              <a:spcBef>
                <a:spcPts val="0"/>
              </a:spcBef>
              <a:buClr>
                <a:srgbClr val="000000"/>
              </a:buClr>
              <a:buSzPct val="100000"/>
              <a:buFont typeface="Calibri"/>
              <a:buChar char="●"/>
            </a:pPr>
            <a:r>
              <a:rPr lang="en-US" sz="2400">
                <a:solidFill>
                  <a:srgbClr val="000000"/>
                </a:solidFill>
                <a:latin typeface="Calibri"/>
                <a:ea typeface="Calibri"/>
                <a:cs typeface="Calibri"/>
                <a:sym typeface="Calibri"/>
              </a:rPr>
              <a:t>Financials</a:t>
            </a:r>
          </a:p>
          <a:p>
            <a:pPr marL="609600" lvl="0" indent="-457200" algn="l" rtl="0">
              <a:spcBef>
                <a:spcPts val="0"/>
              </a:spcBef>
              <a:buClr>
                <a:srgbClr val="000000"/>
              </a:buClr>
              <a:buSzPct val="100000"/>
              <a:buFont typeface="Calibri"/>
              <a:buChar char="●"/>
            </a:pPr>
            <a:r>
              <a:rPr lang="en-US" sz="2400">
                <a:solidFill>
                  <a:srgbClr val="000000"/>
                </a:solidFill>
                <a:latin typeface="Calibri"/>
                <a:ea typeface="Calibri"/>
                <a:cs typeface="Calibri"/>
                <a:sym typeface="Calibri"/>
              </a:rPr>
              <a:t>Recommendation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latin typeface="Calibri"/>
                <a:ea typeface="Calibri"/>
                <a:cs typeface="Calibri"/>
                <a:sym typeface="Calibri"/>
              </a:rPr>
              <a:t>Company Profile</a:t>
            </a:r>
          </a:p>
        </p:txBody>
      </p:sp>
      <p:sp>
        <p:nvSpPr>
          <p:cNvPr id="867" name="Shape 867"/>
          <p:cNvSpPr txBox="1">
            <a:spLocks noGrp="1"/>
          </p:cNvSpPr>
          <p:nvPr>
            <p:ph type="body" idx="4294967295"/>
          </p:nvPr>
        </p:nvSpPr>
        <p:spPr>
          <a:xfrm>
            <a:off x="5178150" y="2100016"/>
            <a:ext cx="6854100" cy="5028900"/>
          </a:xfrm>
          <a:prstGeom prst="rect">
            <a:avLst/>
          </a:prstGeom>
        </p:spPr>
        <p:txBody>
          <a:bodyPr lIns="121900" tIns="121900" rIns="121900" bIns="121900" anchor="ctr" anchorCtr="0">
            <a:noAutofit/>
          </a:bodyPr>
          <a:lstStyle/>
          <a:p>
            <a:pPr marL="609600" lvl="0" indent="-425450" rtl="0">
              <a:lnSpc>
                <a:spcPct val="150000"/>
              </a:lnSpc>
              <a:spcBef>
                <a:spcPts val="0"/>
              </a:spcBef>
              <a:buSzPct val="100000"/>
              <a:buFont typeface="Calibri"/>
            </a:pPr>
            <a:r>
              <a:rPr lang="en-US" sz="1900">
                <a:latin typeface="Calibri"/>
                <a:ea typeface="Calibri"/>
                <a:cs typeface="Calibri"/>
                <a:sym typeface="Calibri"/>
              </a:rPr>
              <a:t>Canada’s leading integrated energy company based in Calgary, Alberta</a:t>
            </a:r>
          </a:p>
          <a:p>
            <a:pPr marL="609600" lvl="0" indent="-425450" rtl="0">
              <a:lnSpc>
                <a:spcPct val="150000"/>
              </a:lnSpc>
              <a:spcBef>
                <a:spcPts val="0"/>
              </a:spcBef>
              <a:buSzPct val="100000"/>
              <a:buFont typeface="Calibri"/>
            </a:pPr>
            <a:r>
              <a:rPr lang="en-US" sz="1900">
                <a:latin typeface="Calibri"/>
                <a:ea typeface="Calibri"/>
                <a:cs typeface="Calibri"/>
                <a:sym typeface="Calibri"/>
              </a:rPr>
              <a:t>Founded in 1919 in montreal as Sun Company of Canada, a subsidiary of Sun Oil</a:t>
            </a:r>
          </a:p>
          <a:p>
            <a:pPr marL="609600" lvl="0" indent="-425450" rtl="0">
              <a:lnSpc>
                <a:spcPct val="150000"/>
              </a:lnSpc>
              <a:spcBef>
                <a:spcPts val="0"/>
              </a:spcBef>
              <a:buSzPct val="100000"/>
              <a:buFont typeface="Calibri"/>
            </a:pPr>
            <a:r>
              <a:rPr lang="en-US" sz="1900">
                <a:latin typeface="Calibri"/>
                <a:ea typeface="Calibri"/>
                <a:cs typeface="Calibri"/>
                <a:sym typeface="Calibri"/>
              </a:rPr>
              <a:t>Pioneered and developed the Athabasca Oil Sands since 1967</a:t>
            </a:r>
          </a:p>
          <a:p>
            <a:pPr marL="609600" lvl="0" indent="-425450" rtl="0">
              <a:lnSpc>
                <a:spcPct val="150000"/>
              </a:lnSpc>
              <a:spcBef>
                <a:spcPts val="0"/>
              </a:spcBef>
              <a:buSzPct val="100000"/>
              <a:buFont typeface="Calibri"/>
            </a:pPr>
            <a:r>
              <a:rPr lang="en-US" sz="1900">
                <a:latin typeface="Calibri"/>
                <a:ea typeface="Calibri"/>
                <a:cs typeface="Calibri"/>
                <a:sym typeface="Calibri"/>
              </a:rPr>
              <a:t>Became a publicly traded company in 1992</a:t>
            </a:r>
          </a:p>
          <a:p>
            <a:pPr marL="609600" lvl="0" indent="-425450" rtl="0">
              <a:lnSpc>
                <a:spcPct val="150000"/>
              </a:lnSpc>
              <a:spcBef>
                <a:spcPts val="0"/>
              </a:spcBef>
              <a:buSzPct val="100000"/>
              <a:buFont typeface="Calibri"/>
            </a:pPr>
            <a:r>
              <a:rPr lang="en-US" sz="1900">
                <a:latin typeface="Calibri"/>
                <a:ea typeface="Calibri"/>
                <a:cs typeface="Calibri"/>
                <a:sym typeface="Calibri"/>
              </a:rPr>
              <a:t>On March 23, 2009, Suncor announced the acquisition of Petro-Canada</a:t>
            </a:r>
          </a:p>
          <a:p>
            <a:pPr marL="609600" lvl="0" indent="-425450" rtl="0">
              <a:lnSpc>
                <a:spcPct val="150000"/>
              </a:lnSpc>
              <a:spcBef>
                <a:spcPts val="0"/>
              </a:spcBef>
              <a:buSzPct val="100000"/>
              <a:buFont typeface="Calibri"/>
            </a:pPr>
            <a:r>
              <a:rPr lang="en-US" sz="1900">
                <a:latin typeface="Calibri"/>
                <a:ea typeface="Calibri"/>
                <a:cs typeface="Calibri"/>
                <a:sym typeface="Calibri"/>
              </a:rPr>
              <a:t>Has refineries in Alberta, Ontario, Quebec and Colorado, US</a:t>
            </a:r>
          </a:p>
          <a:p>
            <a:pPr lvl="0" rtl="0">
              <a:spcBef>
                <a:spcPts val="0"/>
              </a:spcBef>
              <a:buNone/>
            </a:pPr>
            <a:endParaRPr sz="1900"/>
          </a:p>
        </p:txBody>
      </p:sp>
      <p:pic>
        <p:nvPicPr>
          <p:cNvPr id="868" name="Shape 868"/>
          <p:cNvPicPr preferRelativeResize="0"/>
          <p:nvPr/>
        </p:nvPicPr>
        <p:blipFill>
          <a:blip r:embed="rId3">
            <a:alphaModFix/>
          </a:blip>
          <a:stretch>
            <a:fillRect/>
          </a:stretch>
        </p:blipFill>
        <p:spPr>
          <a:xfrm>
            <a:off x="228500" y="2100033"/>
            <a:ext cx="5186300" cy="328495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Suncor’s MVE</a:t>
            </a:r>
          </a:p>
        </p:txBody>
      </p:sp>
      <p:sp>
        <p:nvSpPr>
          <p:cNvPr id="874" name="Shape 874"/>
          <p:cNvSpPr txBox="1">
            <a:spLocks noGrp="1"/>
          </p:cNvSpPr>
          <p:nvPr>
            <p:ph type="body" idx="4294967295"/>
          </p:nvPr>
        </p:nvSpPr>
        <p:spPr>
          <a:xfrm>
            <a:off x="575900" y="1378483"/>
            <a:ext cx="11360700" cy="4555200"/>
          </a:xfrm>
          <a:prstGeom prst="rect">
            <a:avLst/>
          </a:prstGeom>
        </p:spPr>
        <p:txBody>
          <a:bodyPr lIns="121900" tIns="121900" rIns="121900" bIns="121900" anchor="ctr" anchorCtr="0">
            <a:noAutofit/>
          </a:bodyPr>
          <a:lstStyle/>
          <a:p>
            <a:pPr marL="609600" lvl="0" indent="-425450" rtl="0">
              <a:lnSpc>
                <a:spcPct val="150000"/>
              </a:lnSpc>
              <a:spcBef>
                <a:spcPts val="0"/>
              </a:spcBef>
              <a:buSzPct val="100000"/>
            </a:pPr>
            <a:r>
              <a:rPr lang="en-US" sz="1900"/>
              <a:t>Ticker symbol: SU:CN (listed on the Toronto Stock Exchange)</a:t>
            </a:r>
          </a:p>
          <a:p>
            <a:pPr marL="609600" lvl="0" indent="-425450" rtl="0">
              <a:lnSpc>
                <a:spcPct val="150000"/>
              </a:lnSpc>
              <a:spcBef>
                <a:spcPts val="0"/>
              </a:spcBef>
              <a:buSzPct val="100000"/>
            </a:pPr>
            <a:r>
              <a:rPr lang="en-US" sz="1900"/>
              <a:t>Total number of outstanding shares: 1,668,600,000</a:t>
            </a:r>
          </a:p>
          <a:p>
            <a:pPr marL="609600" lvl="0" indent="-425450" rtl="0">
              <a:lnSpc>
                <a:spcPct val="150000"/>
              </a:lnSpc>
              <a:spcBef>
                <a:spcPts val="0"/>
              </a:spcBef>
              <a:buSzPct val="100000"/>
            </a:pPr>
            <a:r>
              <a:rPr lang="en-US" sz="1900"/>
              <a:t>Current share price: $40.81</a:t>
            </a:r>
          </a:p>
          <a:p>
            <a:pPr marL="609600" lvl="0" indent="-425450" rtl="0">
              <a:lnSpc>
                <a:spcPct val="150000"/>
              </a:lnSpc>
              <a:spcBef>
                <a:spcPts val="0"/>
              </a:spcBef>
              <a:buSzPct val="100000"/>
            </a:pPr>
            <a:r>
              <a:rPr lang="en-US" sz="1900"/>
              <a:t>Market value of equity: ($40.81) x (1,668,600,000) = $68,095,566,000</a:t>
            </a:r>
          </a:p>
          <a:p>
            <a:pPr marL="609600" lvl="0" indent="-425450" rtl="0">
              <a:lnSpc>
                <a:spcPct val="150000"/>
              </a:lnSpc>
              <a:spcBef>
                <a:spcPts val="0"/>
              </a:spcBef>
              <a:buSzPct val="100000"/>
            </a:pPr>
            <a:r>
              <a:rPr lang="en-US" sz="1900"/>
              <a:t>Revenue and Earnings History:</a:t>
            </a:r>
          </a:p>
          <a:p>
            <a:pPr lvl="0" rtl="0">
              <a:spcBef>
                <a:spcPts val="0"/>
              </a:spcBef>
              <a:buNone/>
            </a:pPr>
            <a:endParaRPr sz="1900"/>
          </a:p>
          <a:p>
            <a:pPr lvl="0" rtl="0">
              <a:spcBef>
                <a:spcPts val="0"/>
              </a:spcBef>
              <a:buNone/>
            </a:pPr>
            <a:endParaRPr sz="1900"/>
          </a:p>
        </p:txBody>
      </p:sp>
      <p:graphicFrame>
        <p:nvGraphicFramePr>
          <p:cNvPr id="875" name="Shape 875"/>
          <p:cNvGraphicFramePr/>
          <p:nvPr/>
        </p:nvGraphicFramePr>
        <p:xfrm>
          <a:off x="2056812" y="4693825"/>
          <a:ext cx="3000000" cy="3000000"/>
        </p:xfrm>
        <a:graphic>
          <a:graphicData uri="http://schemas.openxmlformats.org/drawingml/2006/table">
            <a:tbl>
              <a:tblPr>
                <a:noFill/>
                <a:tableStyleId>{C078C639-7EE8-4456-A41B-240813131EBF}</a:tableStyleId>
              </a:tblPr>
              <a:tblGrid>
                <a:gridCol w="3181350">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923925">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gridCol w="1038225">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tblGrid>
              <a:tr h="314325">
                <a:tc>
                  <a:txBody>
                    <a:bodyPr/>
                    <a:lstStyle/>
                    <a:p>
                      <a:pPr lvl="0" rtl="0">
                        <a:spcBef>
                          <a:spcPts val="0"/>
                        </a:spcBef>
                        <a:buNone/>
                      </a:pPr>
                      <a:r>
                        <a:rPr lang="en-US" sz="1900" b="1">
                          <a:latin typeface="Calibri"/>
                          <a:ea typeface="Calibri"/>
                          <a:cs typeface="Calibri"/>
                          <a:sym typeface="Calibri"/>
                        </a:rPr>
                        <a:t>Timeline</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b="1">
                          <a:latin typeface="Calibri"/>
                          <a:ea typeface="Calibri"/>
                          <a:cs typeface="Calibri"/>
                          <a:sym typeface="Calibri"/>
                        </a:rPr>
                        <a:t>2016</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b="1">
                          <a:latin typeface="Calibri"/>
                          <a:ea typeface="Calibri"/>
                          <a:cs typeface="Calibri"/>
                          <a:sym typeface="Calibri"/>
                        </a:rPr>
                        <a:t>2015</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b="1">
                          <a:latin typeface="Calibri"/>
                          <a:ea typeface="Calibri"/>
                          <a:cs typeface="Calibri"/>
                          <a:sym typeface="Calibri"/>
                        </a:rPr>
                        <a:t>2014</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b="1">
                          <a:latin typeface="Calibri"/>
                          <a:ea typeface="Calibri"/>
                          <a:cs typeface="Calibri"/>
                          <a:sym typeface="Calibri"/>
                        </a:rPr>
                        <a:t>2013</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b="1">
                          <a:latin typeface="Calibri"/>
                          <a:ea typeface="Calibri"/>
                          <a:cs typeface="Calibri"/>
                          <a:sym typeface="Calibri"/>
                        </a:rPr>
                        <a:t>2012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314325">
                <a:tc>
                  <a:txBody>
                    <a:bodyPr/>
                    <a:lstStyle/>
                    <a:p>
                      <a:pPr lvl="0" rtl="0">
                        <a:spcBef>
                          <a:spcPts val="0"/>
                        </a:spcBef>
                        <a:buNone/>
                      </a:pPr>
                      <a:r>
                        <a:rPr lang="en-US" sz="1900" b="1">
                          <a:latin typeface="Calibri"/>
                          <a:ea typeface="Calibri"/>
                          <a:cs typeface="Calibri"/>
                          <a:sym typeface="Calibri"/>
                        </a:rPr>
                        <a:t>Revenue</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26807</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29,208</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39,862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39,593</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38,107</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314325">
                <a:tc>
                  <a:txBody>
                    <a:bodyPr/>
                    <a:lstStyle/>
                    <a:p>
                      <a:pPr lvl="0" rtl="0">
                        <a:spcBef>
                          <a:spcPts val="0"/>
                        </a:spcBef>
                        <a:buNone/>
                      </a:pPr>
                      <a:r>
                        <a:rPr lang="en-US" sz="1900" b="1">
                          <a:latin typeface="Calibri"/>
                          <a:ea typeface="Calibri"/>
                          <a:cs typeface="Calibri"/>
                          <a:sym typeface="Calibri"/>
                        </a:rPr>
                        <a:t>Earnings</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434</a:t>
                      </a:r>
                    </a:p>
                  </a:txBody>
                  <a:tcPr marL="91425" marR="91425" marT="91425" marB="91425">
                    <a:lnL w="12700" cap="flat" cmpd="sng">
                      <a:solidFill>
                        <a:srgbClr val="9E9E9E"/>
                      </a:solidFill>
                      <a:prstDash val="solid"/>
                      <a:round/>
                      <a:headEnd type="none" w="med" len="med"/>
                      <a:tailEnd type="none" w="med" len="med"/>
                    </a:lnL>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-1995</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2699</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3911</a:t>
                      </a:r>
                    </a:p>
                  </a:txBody>
                  <a:tcPr marL="91425" marR="91425" marT="91425" marB="91425">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2740</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304800">
                <a:tc>
                  <a:txBody>
                    <a:bodyPr/>
                    <a:lstStyle/>
                    <a:p>
                      <a:pPr lvl="0" rtl="0">
                        <a:spcBef>
                          <a:spcPts val="0"/>
                        </a:spcBef>
                        <a:buNone/>
                      </a:pPr>
                      <a:r>
                        <a:rPr lang="en-US" sz="1900" b="1">
                          <a:latin typeface="Calibri"/>
                          <a:ea typeface="Calibri"/>
                          <a:cs typeface="Calibri"/>
                          <a:sym typeface="Calibri"/>
                        </a:rPr>
                        <a:t>E.P.S</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0.27</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-1.38</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1.84</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2.61</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1.77</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Shape 880"/>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Key Ratios</a:t>
            </a:r>
          </a:p>
        </p:txBody>
      </p:sp>
      <p:graphicFrame>
        <p:nvGraphicFramePr>
          <p:cNvPr id="881" name="Shape 881"/>
          <p:cNvGraphicFramePr/>
          <p:nvPr/>
        </p:nvGraphicFramePr>
        <p:xfrm>
          <a:off x="1097387" y="2187275"/>
          <a:ext cx="3000000" cy="3000000"/>
        </p:xfrm>
        <a:graphic>
          <a:graphicData uri="http://schemas.openxmlformats.org/drawingml/2006/table">
            <a:tbl>
              <a:tblPr>
                <a:noFill/>
                <a:tableStyleId>{C078C639-7EE8-4456-A41B-240813131EBF}</a:tableStyleId>
              </a:tblPr>
              <a:tblGrid>
                <a:gridCol w="4355075">
                  <a:extLst>
                    <a:ext uri="{9D8B030D-6E8A-4147-A177-3AD203B41FA5}">
                      <a16:colId xmlns:a16="http://schemas.microsoft.com/office/drawing/2014/main" val="20000"/>
                    </a:ext>
                  </a:extLst>
                </a:gridCol>
                <a:gridCol w="1326025">
                  <a:extLst>
                    <a:ext uri="{9D8B030D-6E8A-4147-A177-3AD203B41FA5}">
                      <a16:colId xmlns:a16="http://schemas.microsoft.com/office/drawing/2014/main" val="20001"/>
                    </a:ext>
                  </a:extLst>
                </a:gridCol>
                <a:gridCol w="1079025">
                  <a:extLst>
                    <a:ext uri="{9D8B030D-6E8A-4147-A177-3AD203B41FA5}">
                      <a16:colId xmlns:a16="http://schemas.microsoft.com/office/drawing/2014/main" val="20002"/>
                    </a:ext>
                  </a:extLst>
                </a:gridCol>
                <a:gridCol w="1079025">
                  <a:extLst>
                    <a:ext uri="{9D8B030D-6E8A-4147-A177-3AD203B41FA5}">
                      <a16:colId xmlns:a16="http://schemas.microsoft.com/office/drawing/2014/main" val="20003"/>
                    </a:ext>
                  </a:extLst>
                </a:gridCol>
                <a:gridCol w="1079025">
                  <a:extLst>
                    <a:ext uri="{9D8B030D-6E8A-4147-A177-3AD203B41FA5}">
                      <a16:colId xmlns:a16="http://schemas.microsoft.com/office/drawing/2014/main" val="20004"/>
                    </a:ext>
                  </a:extLst>
                </a:gridCol>
                <a:gridCol w="1079025">
                  <a:extLst>
                    <a:ext uri="{9D8B030D-6E8A-4147-A177-3AD203B41FA5}">
                      <a16:colId xmlns:a16="http://schemas.microsoft.com/office/drawing/2014/main" val="20005"/>
                    </a:ext>
                  </a:extLst>
                </a:gridCol>
              </a:tblGrid>
              <a:tr h="573250">
                <a:tc>
                  <a:txBody>
                    <a:bodyPr/>
                    <a:lstStyle/>
                    <a:p>
                      <a:pPr lvl="0" rtl="0">
                        <a:spcBef>
                          <a:spcPts val="0"/>
                        </a:spcBef>
                        <a:buNone/>
                      </a:pPr>
                      <a:r>
                        <a:rPr lang="en-US" sz="1900">
                          <a:solidFill>
                            <a:srgbClr val="FFFFFF"/>
                          </a:solidFill>
                          <a:latin typeface="Calibri"/>
                          <a:ea typeface="Calibri"/>
                          <a:cs typeface="Calibri"/>
                          <a:sym typeface="Calibri"/>
                        </a:rPr>
                        <a:t>Timeline</a:t>
                      </a:r>
                    </a:p>
                  </a:txBody>
                  <a:tcPr marL="91425" marR="91425" marT="91425" marB="91425">
                    <a:lnL w="6350" cap="flat" cmpd="sng">
                      <a:solidFill>
                        <a:srgbClr val="9BC2E6"/>
                      </a:solidFill>
                      <a:prstDash val="solid"/>
                      <a:round/>
                      <a:headEnd type="none" w="med" len="med"/>
                      <a:tailEnd type="none" w="med" len="med"/>
                    </a:lnL>
                    <a:lnT w="6350" cap="flat" cmpd="sng">
                      <a:solidFill>
                        <a:srgbClr val="9BC2E6"/>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a:solidFill>
                            <a:srgbClr val="FFFFFF"/>
                          </a:solidFill>
                          <a:latin typeface="Calibri"/>
                          <a:ea typeface="Calibri"/>
                          <a:cs typeface="Calibri"/>
                          <a:sym typeface="Calibri"/>
                        </a:rPr>
                        <a:t>2016</a:t>
                      </a:r>
                    </a:p>
                  </a:txBody>
                  <a:tcPr marL="91425" marR="91425" marT="91425" marB="91425">
                    <a:lnT w="6350" cap="flat" cmpd="sng">
                      <a:solidFill>
                        <a:srgbClr val="9BC2E6"/>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a:solidFill>
                            <a:srgbClr val="FFFFFF"/>
                          </a:solidFill>
                          <a:latin typeface="Calibri"/>
                          <a:ea typeface="Calibri"/>
                          <a:cs typeface="Calibri"/>
                          <a:sym typeface="Calibri"/>
                        </a:rPr>
                        <a:t>2015</a:t>
                      </a:r>
                    </a:p>
                  </a:txBody>
                  <a:tcPr marL="91425" marR="91425" marT="91425" marB="91425">
                    <a:lnT w="6350" cap="flat" cmpd="sng">
                      <a:solidFill>
                        <a:srgbClr val="9BC2E6"/>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a:solidFill>
                            <a:srgbClr val="FFFFFF"/>
                          </a:solidFill>
                          <a:latin typeface="Calibri"/>
                          <a:ea typeface="Calibri"/>
                          <a:cs typeface="Calibri"/>
                          <a:sym typeface="Calibri"/>
                        </a:rPr>
                        <a:t>2014</a:t>
                      </a:r>
                    </a:p>
                  </a:txBody>
                  <a:tcPr marL="91425" marR="91425" marT="91425" marB="91425">
                    <a:lnT w="6350" cap="flat" cmpd="sng">
                      <a:solidFill>
                        <a:srgbClr val="9BC2E6"/>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a:solidFill>
                            <a:srgbClr val="FFFFFF"/>
                          </a:solidFill>
                          <a:latin typeface="Calibri"/>
                          <a:ea typeface="Calibri"/>
                          <a:cs typeface="Calibri"/>
                          <a:sym typeface="Calibri"/>
                        </a:rPr>
                        <a:t>2013</a:t>
                      </a:r>
                    </a:p>
                  </a:txBody>
                  <a:tcPr marL="91425" marR="91425" marT="91425" marB="91425">
                    <a:lnT w="6350" cap="flat" cmpd="sng">
                      <a:solidFill>
                        <a:srgbClr val="9BC2E6"/>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tc>
                  <a:txBody>
                    <a:bodyPr/>
                    <a:lstStyle/>
                    <a:p>
                      <a:pPr lvl="0" rtl="0">
                        <a:spcBef>
                          <a:spcPts val="0"/>
                        </a:spcBef>
                        <a:buNone/>
                      </a:pPr>
                      <a:r>
                        <a:rPr lang="en-US" sz="1900">
                          <a:solidFill>
                            <a:srgbClr val="FFFFFF"/>
                          </a:solidFill>
                          <a:latin typeface="Calibri"/>
                          <a:ea typeface="Calibri"/>
                          <a:cs typeface="Calibri"/>
                          <a:sym typeface="Calibri"/>
                        </a:rPr>
                        <a:t>2012</a:t>
                      </a:r>
                    </a:p>
                  </a:txBody>
                  <a:tcPr marL="91425" marR="91425" marT="91425" marB="91425">
                    <a:lnR w="6350" cap="flat" cmpd="sng">
                      <a:solidFill>
                        <a:srgbClr val="9BC2E6"/>
                      </a:solidFill>
                      <a:prstDash val="solid"/>
                      <a:round/>
                      <a:headEnd type="none" w="med" len="med"/>
                      <a:tailEnd type="none" w="med" len="med"/>
                    </a:lnR>
                    <a:lnT w="6350" cap="flat" cmpd="sng">
                      <a:solidFill>
                        <a:srgbClr val="9BC2E6"/>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573250">
                <a:tc>
                  <a:txBody>
                    <a:bodyPr/>
                    <a:lstStyle/>
                    <a:p>
                      <a:pPr lvl="0" rtl="0">
                        <a:spcBef>
                          <a:spcPts val="0"/>
                        </a:spcBef>
                        <a:buNone/>
                      </a:pPr>
                      <a:r>
                        <a:rPr lang="en-US" sz="1900">
                          <a:latin typeface="Calibri"/>
                          <a:ea typeface="Calibri"/>
                          <a:cs typeface="Calibri"/>
                          <a:sym typeface="Calibri"/>
                        </a:rPr>
                        <a:t>Dividends per share ($)</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1.16</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1.14</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1.02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0.73</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0.5</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480025">
                <a:tc>
                  <a:txBody>
                    <a:bodyPr/>
                    <a:lstStyle/>
                    <a:p>
                      <a:pPr lvl="0" rtl="0">
                        <a:spcBef>
                          <a:spcPts val="0"/>
                        </a:spcBef>
                        <a:buNone/>
                      </a:pPr>
                      <a:r>
                        <a:rPr lang="en-US" sz="1900">
                          <a:latin typeface="Calibri"/>
                          <a:ea typeface="Calibri"/>
                          <a:cs typeface="Calibri"/>
                          <a:sym typeface="Calibri"/>
                        </a:rPr>
                        <a:t>ROE (%)</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1.04</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(4.95)</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6.52</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9.73</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7.06</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573250">
                <a:tc>
                  <a:txBody>
                    <a:bodyPr/>
                    <a:lstStyle/>
                    <a:p>
                      <a:pPr lvl="0" rtl="0">
                        <a:spcBef>
                          <a:spcPts val="0"/>
                        </a:spcBef>
                        <a:buNone/>
                      </a:pPr>
                      <a:r>
                        <a:rPr lang="en-US" sz="1900">
                          <a:latin typeface="Calibri"/>
                          <a:ea typeface="Calibri"/>
                          <a:cs typeface="Calibri"/>
                          <a:sym typeface="Calibri"/>
                        </a:rPr>
                        <a:t>ROA (%)</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0.52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(2.54)</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3.42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5.06</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3.62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480025">
                <a:tc>
                  <a:txBody>
                    <a:bodyPr/>
                    <a:lstStyle/>
                    <a:p>
                      <a:pPr lvl="0" rtl="0">
                        <a:spcBef>
                          <a:spcPts val="0"/>
                        </a:spcBef>
                        <a:buNone/>
                      </a:pPr>
                      <a:r>
                        <a:rPr lang="en-US" sz="1900">
                          <a:latin typeface="Calibri"/>
                          <a:ea typeface="Calibri"/>
                          <a:cs typeface="Calibri"/>
                          <a:sym typeface="Calibri"/>
                        </a:rPr>
                        <a:t>ROC (%)</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2.04</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(2.48)</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5.83</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8.44</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6.21</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extLst>
                  <a:ext uri="{0D108BD9-81ED-4DB2-BD59-A6C34878D82A}">
                    <a16:rowId xmlns:a16="http://schemas.microsoft.com/office/drawing/2014/main" val="10004"/>
                  </a:ext>
                </a:extLst>
              </a:tr>
              <a:tr h="573250">
                <a:tc>
                  <a:txBody>
                    <a:bodyPr/>
                    <a:lstStyle/>
                    <a:p>
                      <a:pPr lvl="0" rtl="0">
                        <a:spcBef>
                          <a:spcPts val="0"/>
                        </a:spcBef>
                        <a:buNone/>
                      </a:pPr>
                      <a:r>
                        <a:rPr lang="en-US" sz="1900">
                          <a:latin typeface="Calibri"/>
                          <a:ea typeface="Calibri"/>
                          <a:cs typeface="Calibri"/>
                          <a:sym typeface="Calibri"/>
                        </a:rPr>
                        <a:t>Debt/Equity (%)</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39.05</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39.2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32.04</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27.82</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28.11</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extLst>
                  <a:ext uri="{0D108BD9-81ED-4DB2-BD59-A6C34878D82A}">
                    <a16:rowId xmlns:a16="http://schemas.microsoft.com/office/drawing/2014/main" val="10005"/>
                  </a:ext>
                </a:extLst>
              </a:tr>
              <a:tr h="480025">
                <a:tc>
                  <a:txBody>
                    <a:bodyPr/>
                    <a:lstStyle/>
                    <a:p>
                      <a:pPr lvl="0" rtl="0">
                        <a:spcBef>
                          <a:spcPts val="0"/>
                        </a:spcBef>
                        <a:buNone/>
                      </a:pPr>
                      <a:r>
                        <a:rPr lang="en-US" sz="1900">
                          <a:latin typeface="Calibri"/>
                          <a:ea typeface="Calibri"/>
                          <a:cs typeface="Calibri"/>
                          <a:sym typeface="Calibri"/>
                        </a:rPr>
                        <a:t>Debt/Capital (%)</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28.09</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28.16</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24.26</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21.77</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tc>
                  <a:txBody>
                    <a:bodyPr/>
                    <a:lstStyle/>
                    <a:p>
                      <a:pPr lvl="0" rtl="0">
                        <a:spcBef>
                          <a:spcPts val="0"/>
                        </a:spcBef>
                        <a:buNone/>
                      </a:pPr>
                      <a:r>
                        <a:rPr lang="en-US" sz="1900">
                          <a:latin typeface="Calibri"/>
                          <a:ea typeface="Calibri"/>
                          <a:cs typeface="Calibri"/>
                          <a:sym typeface="Calibri"/>
                        </a:rPr>
                        <a:t>21.94</a:t>
                      </a:r>
                    </a:p>
                  </a:txBody>
                  <a:tcPr marL="91425" marR="91425" marT="91425" marB="91425">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tcPr>
                </a:tc>
                <a:extLst>
                  <a:ext uri="{0D108BD9-81ED-4DB2-BD59-A6C34878D82A}">
                    <a16:rowId xmlns:a16="http://schemas.microsoft.com/office/drawing/2014/main" val="10006"/>
                  </a:ext>
                </a:extLst>
              </a:tr>
              <a:tr h="573250">
                <a:tc>
                  <a:txBody>
                    <a:bodyPr/>
                    <a:lstStyle/>
                    <a:p>
                      <a:pPr lvl="0" rtl="0">
                        <a:spcBef>
                          <a:spcPts val="0"/>
                        </a:spcBef>
                        <a:buNone/>
                      </a:pPr>
                      <a:r>
                        <a:rPr lang="en-US" sz="1900">
                          <a:latin typeface="Calibri"/>
                          <a:ea typeface="Calibri"/>
                          <a:cs typeface="Calibri"/>
                          <a:sym typeface="Calibri"/>
                        </a:rPr>
                        <a:t>ROIC (%)</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1.11</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(0.55)</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4.99</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6.83</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tc>
                  <a:txBody>
                    <a:bodyPr/>
                    <a:lstStyle/>
                    <a:p>
                      <a:pPr lvl="0" rtl="0">
                        <a:spcBef>
                          <a:spcPts val="0"/>
                        </a:spcBef>
                        <a:buNone/>
                      </a:pPr>
                      <a:r>
                        <a:rPr lang="en-US" sz="1900">
                          <a:latin typeface="Calibri"/>
                          <a:ea typeface="Calibri"/>
                          <a:cs typeface="Calibri"/>
                          <a:sym typeface="Calibri"/>
                        </a:rPr>
                        <a:t>4.43</a:t>
                      </a:r>
                    </a:p>
                  </a:txBody>
                  <a:tcPr marL="91425" marR="91425" marT="91425" marB="91425">
                    <a:lnL w="12700" cap="flat" cmpd="sng">
                      <a:solidFill>
                        <a:srgbClr val="9E9E9E"/>
                      </a:solidFill>
                      <a:prstDash val="solid"/>
                      <a:round/>
                      <a:headEnd type="none" w="med" len="med"/>
                      <a:tailEnd type="none" w="med" len="med"/>
                    </a:lnL>
                    <a:lnR w="12700" cap="flat" cmpd="sng">
                      <a:solidFill>
                        <a:srgbClr val="9E9E9E"/>
                      </a:solidFill>
                      <a:prstDash val="solid"/>
                      <a:round/>
                      <a:headEnd type="none" w="med" len="med"/>
                      <a:tailEnd type="none" w="med" len="med"/>
                    </a:lnR>
                    <a:lnT w="12700" cap="flat" cmpd="sng">
                      <a:solidFill>
                        <a:srgbClr val="9E9E9E"/>
                      </a:solidFill>
                      <a:prstDash val="solid"/>
                      <a:round/>
                      <a:headEnd type="none" w="med" len="med"/>
                      <a:tailEnd type="none" w="med" len="med"/>
                    </a:lnT>
                    <a:lnB w="12700" cap="flat" cmpd="sng">
                      <a:solidFill>
                        <a:srgbClr val="9E9E9E"/>
                      </a:solidFill>
                      <a:prstDash val="solid"/>
                      <a:round/>
                      <a:headEnd type="none" w="med" len="med"/>
                      <a:tailEnd type="none" w="med" len="med"/>
                    </a:lnB>
                    <a:solidFill>
                      <a:srgbClr val="DDEBF7"/>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txBox="1">
            <a:spLocks noGrp="1"/>
          </p:cNvSpPr>
          <p:nvPr>
            <p:ph type="title"/>
          </p:nvPr>
        </p:nvSpPr>
        <p:spPr>
          <a:xfrm>
            <a:off x="575893" y="729658"/>
            <a:ext cx="11029500" cy="988199"/>
          </a:xfrm>
          <a:prstGeom prst="rect">
            <a:avLst/>
          </a:prstGeom>
        </p:spPr>
        <p:txBody>
          <a:bodyPr lIns="121900" tIns="121900" rIns="121900" bIns="121900" anchor="b" anchorCtr="0">
            <a:noAutofit/>
          </a:bodyPr>
          <a:lstStyle/>
          <a:p>
            <a:pPr lvl="0" rtl="0">
              <a:spcBef>
                <a:spcPts val="0"/>
              </a:spcBef>
              <a:buNone/>
            </a:pPr>
            <a:r>
              <a:rPr lang="en-US" sz="3600"/>
              <a:t>Geographical Ownership of Suncor CN Equity</a:t>
            </a:r>
          </a:p>
        </p:txBody>
      </p:sp>
      <p:pic>
        <p:nvPicPr>
          <p:cNvPr id="887" name="Shape 887"/>
          <p:cNvPicPr preferRelativeResize="0"/>
          <p:nvPr/>
        </p:nvPicPr>
        <p:blipFill>
          <a:blip r:embed="rId3">
            <a:alphaModFix/>
          </a:blip>
          <a:stretch>
            <a:fillRect/>
          </a:stretch>
        </p:blipFill>
        <p:spPr>
          <a:xfrm>
            <a:off x="3155250" y="2284148"/>
            <a:ext cx="5870799" cy="3529625"/>
          </a:xfrm>
          <a:prstGeom prst="rect">
            <a:avLst/>
          </a:prstGeom>
          <a:noFill/>
          <a:ln>
            <a:noFill/>
          </a:ln>
        </p:spPr>
      </p:pic>
    </p:spTree>
  </p:cSld>
  <p:clrMapOvr>
    <a:masterClrMapping/>
  </p:clrMapOvr>
</p:sld>
</file>

<file path=ppt/theme/theme1.xml><?xml version="1.0" encoding="utf-8"?>
<a:theme xmlns:a="http://schemas.openxmlformats.org/drawingml/2006/main" name="Dividend">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7166</Words>
  <Application>Microsoft Office PowerPoint</Application>
  <PresentationFormat>Widescreen</PresentationFormat>
  <Paragraphs>1262</Paragraphs>
  <Slides>185</Slides>
  <Notes>185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185</vt:i4>
      </vt:variant>
    </vt:vector>
  </HeadingPairs>
  <TitlesOfParts>
    <vt:vector size="193" baseType="lpstr">
      <vt:lpstr>Arial</vt:lpstr>
      <vt:lpstr>Cabin</vt:lpstr>
      <vt:lpstr>Calibri</vt:lpstr>
      <vt:lpstr>Gill Sans MT</vt:lpstr>
      <vt:lpstr>Noto Sans Symbols</vt:lpstr>
      <vt:lpstr>Times New Roman</vt:lpstr>
      <vt:lpstr>Dividend</vt:lpstr>
      <vt:lpstr>Dividend</vt:lpstr>
      <vt:lpstr>Canadian Oil &amp; Gas</vt:lpstr>
      <vt:lpstr>AGENDA</vt:lpstr>
      <vt:lpstr>What is Natural Gas?</vt:lpstr>
      <vt:lpstr>What is Crude Oil?</vt:lpstr>
      <vt:lpstr>Resources vs Reserves</vt:lpstr>
      <vt:lpstr>Sources of Energy</vt:lpstr>
      <vt:lpstr>Characterization of Crude Oil</vt:lpstr>
      <vt:lpstr>Sectors of the oil and gas industry</vt:lpstr>
      <vt:lpstr>Exploration and Production Segment</vt:lpstr>
      <vt:lpstr>Onshore &amp; Offshore</vt:lpstr>
      <vt:lpstr>Exploration and Production : cont.</vt:lpstr>
      <vt:lpstr>Surface Mining</vt:lpstr>
      <vt:lpstr>Strip Mining</vt:lpstr>
      <vt:lpstr>Open Pit Mining</vt:lpstr>
      <vt:lpstr>Mountaintop Removal Mining</vt:lpstr>
      <vt:lpstr>In Situ Recovery</vt:lpstr>
      <vt:lpstr>Oil and Gas Transportation</vt:lpstr>
      <vt:lpstr>Oil and Gas Refining &amp; Marketing</vt:lpstr>
      <vt:lpstr>INDUSTRY ANALYSIS</vt:lpstr>
      <vt:lpstr>Oil &amp; Gas</vt:lpstr>
      <vt:lpstr>Canadian Oil and Gas</vt:lpstr>
      <vt:lpstr>Underline Products from Crude Oil</vt:lpstr>
      <vt:lpstr>Natural Gas Usage</vt:lpstr>
      <vt:lpstr>Macroeconomic Environment</vt:lpstr>
      <vt:lpstr>Global Oil Prices</vt:lpstr>
      <vt:lpstr>Oil Reserves Market share: Geographically</vt:lpstr>
      <vt:lpstr>Top 10 Oil Reserves Countries</vt:lpstr>
      <vt:lpstr>Natural Gas Reserves: Market Share</vt:lpstr>
      <vt:lpstr>Top 10 Natural Gas Reserve Countries</vt:lpstr>
      <vt:lpstr>Top 10 Oil Exporting Countries : 67.5% of World Exports</vt:lpstr>
      <vt:lpstr>Top 10 Oil Importing Countries: 72.5% of the World</vt:lpstr>
      <vt:lpstr>Global  Crude Oil Production</vt:lpstr>
      <vt:lpstr>Canadian Oil and Gas Production</vt:lpstr>
      <vt:lpstr>Global Oil Demand and Supply</vt:lpstr>
      <vt:lpstr>PowerPoint Presentation</vt:lpstr>
      <vt:lpstr>PowerPoint Presentation</vt:lpstr>
      <vt:lpstr>PowerPoint Presentation</vt:lpstr>
      <vt:lpstr>PowerPoint Presentation</vt:lpstr>
      <vt:lpstr>PowerPoint Presentation</vt:lpstr>
      <vt:lpstr>PowerPoint Presentation</vt:lpstr>
      <vt:lpstr>Husky Energy MVE, Revenue and Earnings</vt:lpstr>
      <vt:lpstr>Share Structure</vt:lpstr>
      <vt:lpstr>Geographical ownership Of Husky CN Equity</vt:lpstr>
      <vt:lpstr>Company History</vt:lpstr>
      <vt:lpstr>Company History</vt:lpstr>
      <vt:lpstr>Company Profile: Today</vt:lpstr>
      <vt:lpstr>Business Model</vt:lpstr>
      <vt:lpstr>PowerPoint Presentation</vt:lpstr>
      <vt:lpstr>PowerPoint Presentation</vt:lpstr>
      <vt:lpstr>Husky Energy Overview</vt:lpstr>
      <vt:lpstr>Husky’s Business Overview</vt:lpstr>
      <vt:lpstr>Husky’s Upstream  and Downstream Business Overview</vt:lpstr>
      <vt:lpstr>Key Executives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Competitors</vt:lpstr>
      <vt:lpstr>Risk Measures</vt:lpstr>
      <vt:lpstr>Geographic reach:  Revenue</vt:lpstr>
      <vt:lpstr>Segmented financial information-Revenues</vt:lpstr>
      <vt:lpstr>Comparison vs last 4 yrs</vt:lpstr>
      <vt:lpstr>Earnings comparison in the last 5 years</vt:lpstr>
      <vt:lpstr>Financial Performance</vt:lpstr>
      <vt:lpstr>PowerPoint Presentation</vt:lpstr>
      <vt:lpstr>Institutional Holdings</vt:lpstr>
      <vt:lpstr>Husky Energy Production</vt:lpstr>
      <vt:lpstr>Important metrics</vt:lpstr>
      <vt:lpstr>Credit ratings</vt:lpstr>
      <vt:lpstr>Performance: 1 Year prices</vt:lpstr>
      <vt:lpstr>Husky Energy vs S&amp;P 500-1 year</vt:lpstr>
      <vt:lpstr>HSE CN 5 year prices</vt:lpstr>
      <vt:lpstr>Husky Energy vs S&amp;P 500- 5 years</vt:lpstr>
      <vt:lpstr>Total Shareholders Returns: 5 Yrs</vt:lpstr>
      <vt:lpstr>Cash Flow from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Suncor vs S&amp;P/TSX Composite (5 Year)</vt:lpstr>
      <vt:lpstr>Suncor vs S&amp;P/TSX Composite (10 Year)</vt:lpstr>
      <vt:lpstr>Agenda</vt:lpstr>
      <vt:lpstr>Company Profile</vt:lpstr>
      <vt:lpstr>Suncor’s MVE</vt:lpstr>
      <vt:lpstr>Key Ratios</vt:lpstr>
      <vt:lpstr>Geographical Ownership of Suncor CN Equity</vt:lpstr>
      <vt:lpstr>Credit Ratings</vt:lpstr>
      <vt:lpstr>Dividends</vt:lpstr>
      <vt:lpstr>Business Model</vt:lpstr>
      <vt:lpstr>Segment Summary</vt:lpstr>
      <vt:lpstr>Business Model</vt:lpstr>
      <vt:lpstr>Business Model</vt:lpstr>
      <vt:lpstr>Business Model</vt:lpstr>
      <vt:lpstr>Business Model</vt:lpstr>
      <vt:lpstr>Suncor Crude Oil &amp; Natural Gas Production (10 Year)</vt:lpstr>
      <vt:lpstr>2017 Corporate Guidance</vt:lpstr>
      <vt:lpstr>Business Model</vt:lpstr>
      <vt:lpstr>Business Model</vt:lpstr>
      <vt:lpstr>Business Model</vt:lpstr>
      <vt:lpstr>Business Model </vt:lpstr>
      <vt:lpstr>Business Model</vt:lpstr>
      <vt:lpstr>Business Model</vt:lpstr>
      <vt:lpstr>Business Model   </vt:lpstr>
      <vt:lpstr>Business Model </vt:lpstr>
      <vt:lpstr>Business Model</vt:lpstr>
      <vt:lpstr>Business Model</vt:lpstr>
      <vt:lpstr>Business Model</vt:lpstr>
      <vt:lpstr>Executive Profile</vt:lpstr>
      <vt:lpstr>Executive Profile</vt:lpstr>
      <vt:lpstr>Executive Profile</vt:lpstr>
      <vt:lpstr>Executive Profile </vt:lpstr>
      <vt:lpstr>Executive Profile</vt:lpstr>
      <vt:lpstr> Executive Profile </vt:lpstr>
      <vt:lpstr>Executive Profile</vt:lpstr>
      <vt:lpstr>Executive Profile</vt:lpstr>
      <vt:lpstr>Executive Profile</vt:lpstr>
      <vt:lpstr>Share Structure</vt:lpstr>
      <vt:lpstr>Consolidated Balance Sheets</vt:lpstr>
      <vt:lpstr> Consolidated Statements of Comprehensive Income </vt:lpstr>
      <vt:lpstr>Consolidated Statements of Cash Flow</vt:lpstr>
      <vt:lpstr>RECOMMENDATION</vt:lpstr>
      <vt:lpstr>PowerPoint Presentation</vt:lpstr>
      <vt:lpstr>5 DAY PERFORMANCE</vt:lpstr>
      <vt:lpstr>1 YEAR STOCK PERFORMANCE</vt:lpstr>
      <vt:lpstr>PowerPoint Presentation</vt:lpstr>
      <vt:lpstr>PowerPoint Presentation</vt:lpstr>
      <vt:lpstr>PowerPoint Presentation</vt:lpstr>
      <vt:lpstr>PowerPoint Presentation</vt:lpstr>
      <vt:lpstr>PowerPoint Presentation</vt:lpstr>
      <vt:lpstr>5 YEAR EARNINGS PER SHARE</vt:lpstr>
      <vt:lpstr>5 YEAR DIVIDEND YIELD</vt:lpstr>
      <vt:lpstr>OVERVIEW</vt:lpstr>
      <vt:lpstr>TOP HOLDERS OF IMPERIAL OIL</vt:lpstr>
      <vt:lpstr>GEOGRAPHIC OWNERSHIP</vt:lpstr>
      <vt:lpstr>OPERATIONS</vt:lpstr>
      <vt:lpstr>UPSTREAM</vt:lpstr>
      <vt:lpstr>OIL SANDS</vt:lpstr>
      <vt:lpstr>TECHNOLOGY ADVANCEMENTS</vt:lpstr>
      <vt:lpstr>OIL SANDS: COLD LAKE</vt:lpstr>
      <vt:lpstr>COLD LAKE</vt:lpstr>
      <vt:lpstr>COLD LAKE CONT.</vt:lpstr>
      <vt:lpstr>OIL SANDS: KEARL</vt:lpstr>
      <vt:lpstr>KEARL</vt:lpstr>
      <vt:lpstr>OIL SANDS: SYNCRUDE</vt:lpstr>
      <vt:lpstr>UPSTREAM ASSET GROWTH</vt:lpstr>
      <vt:lpstr>NATURAL GAS: NORMAN WELLS</vt:lpstr>
      <vt:lpstr>NATURAL GAS: SABLE PROJECT</vt:lpstr>
      <vt:lpstr>NATURAL GAS: XTO ENERGY CANADA</vt:lpstr>
      <vt:lpstr>DOWNSTREAM</vt:lpstr>
      <vt:lpstr>PETROLEUM REFINERIES</vt:lpstr>
      <vt:lpstr>REFINERY UTILIZATION</vt:lpstr>
      <vt:lpstr>ESSO BRAND</vt:lpstr>
      <vt:lpstr>ESSO BRAND</vt:lpstr>
      <vt:lpstr>CHEMICAL </vt:lpstr>
      <vt:lpstr>CHEMICAL PLANT: SARNIA</vt:lpstr>
      <vt:lpstr>SAFETY </vt:lpstr>
      <vt:lpstr>MARKET RISKS</vt:lpstr>
      <vt:lpstr>CHAIRMAN, PRESIDENT AND CHIEF EXECUTIVE OFFICER</vt:lpstr>
      <vt:lpstr>SENIOR VICE PRESIDENT, UPSTREAM</vt:lpstr>
      <vt:lpstr>SENIOR VICE-PRESIDENT, FINANCE AND ADMINISTRATION AND CONTROLLER</vt:lpstr>
      <vt:lpstr>SENIOR VICE-PRESIDENT, COMMERCIAL AND CORPORATE DEVELOPMENT</vt:lpstr>
      <vt:lpstr>VICE-PRESIDENT AND GENERAL COUNSEL</vt:lpstr>
      <vt:lpstr>TREASURER</vt:lpstr>
      <vt:lpstr>FINANCIAL ANALYSIS</vt:lpstr>
      <vt:lpstr>HISTORICAL &amp; PREDICTED REVENUE </vt:lpstr>
      <vt:lpstr>REVENUE BREAKDOWN</vt:lpstr>
      <vt:lpstr>HISTORICAL &amp; PREDICTED REVENUE </vt:lpstr>
      <vt:lpstr>PowerPoint Presentation</vt:lpstr>
      <vt:lpstr>PowerPoint Presentation</vt:lpstr>
      <vt:lpstr>PowerPoint Presentation</vt:lpstr>
      <vt:lpstr>PowerPoint Presentation</vt:lpstr>
      <vt:lpstr>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Oil &amp; Gas</dc:title>
  <dc:creator>poitras</dc:creator>
  <cp:lastModifiedBy>g poitras</cp:lastModifiedBy>
  <cp:revision>1</cp:revision>
  <dcterms:modified xsi:type="dcterms:W3CDTF">2017-03-28T06:09:45Z</dcterms:modified>
</cp:coreProperties>
</file>