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charts/chart3.xml" ContentType="application/vnd.openxmlformats-officedocument.drawingml.chart+xml"/>
  <Default Extension="xlsx" ContentType="application/vnd.openxmlformats-officedocument.spreadsheetml.sheet"/>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diagrams/drawing3.xml" ContentType="application/vnd.ms-office.drawingml.diagramDrawing+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59.xml" ContentType="application/vnd.openxmlformats-officedocument.presentationml.notesSlide+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diagrams/quickStyle1.xml" ContentType="application/vnd.openxmlformats-officedocument.drawingml.diagramStyl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diagrams/layout4.xml" ContentType="application/vnd.openxmlformats-officedocument.drawingml.diagramLayout+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diagrams/layout5.xml" ContentType="application/vnd.openxmlformats-officedocument.drawingml.diagramLayout+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charts/chart4.xml" ContentType="application/vnd.openxmlformats-officedocument.drawingml.chart+xml"/>
  <Override PartName="/ppt/diagrams/data3.xml" ContentType="application/vnd.openxmlformats-officedocument.drawingml.diagramData+xml"/>
  <Override PartName="/ppt/diagrams/colors5.xml" ContentType="application/vnd.openxmlformats-officedocument.drawingml.diagramColors+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9"/>
  </p:notesMasterIdLst>
  <p:sldIdLst>
    <p:sldId id="288" r:id="rId2"/>
    <p:sldId id="289" r:id="rId3"/>
    <p:sldId id="290" r:id="rId4"/>
    <p:sldId id="329" r:id="rId5"/>
    <p:sldId id="291" r:id="rId6"/>
    <p:sldId id="293" r:id="rId7"/>
    <p:sldId id="294" r:id="rId8"/>
    <p:sldId id="323" r:id="rId9"/>
    <p:sldId id="330" r:id="rId10"/>
    <p:sldId id="324" r:id="rId11"/>
    <p:sldId id="326" r:id="rId12"/>
    <p:sldId id="295" r:id="rId13"/>
    <p:sldId id="296" r:id="rId14"/>
    <p:sldId id="297" r:id="rId15"/>
    <p:sldId id="300" r:id="rId16"/>
    <p:sldId id="301" r:id="rId17"/>
    <p:sldId id="302" r:id="rId18"/>
    <p:sldId id="333" r:id="rId19"/>
    <p:sldId id="331" r:id="rId20"/>
    <p:sldId id="303" r:id="rId21"/>
    <p:sldId id="340" r:id="rId22"/>
    <p:sldId id="339" r:id="rId23"/>
    <p:sldId id="328" r:id="rId24"/>
    <p:sldId id="341" r:id="rId25"/>
    <p:sldId id="338" r:id="rId26"/>
    <p:sldId id="342" r:id="rId27"/>
    <p:sldId id="306" r:id="rId28"/>
    <p:sldId id="309" r:id="rId29"/>
    <p:sldId id="311"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60" r:id="rId48"/>
    <p:sldId id="361" r:id="rId49"/>
    <p:sldId id="362" r:id="rId50"/>
    <p:sldId id="363" r:id="rId51"/>
    <p:sldId id="480" r:id="rId52"/>
    <p:sldId id="364" r:id="rId53"/>
    <p:sldId id="365" r:id="rId54"/>
    <p:sldId id="479" r:id="rId55"/>
    <p:sldId id="366" r:id="rId56"/>
    <p:sldId id="367" r:id="rId57"/>
    <p:sldId id="368" r:id="rId58"/>
    <p:sldId id="369" r:id="rId59"/>
    <p:sldId id="370" r:id="rId60"/>
    <p:sldId id="371" r:id="rId61"/>
    <p:sldId id="372" r:id="rId62"/>
    <p:sldId id="373" r:id="rId63"/>
    <p:sldId id="374" r:id="rId64"/>
    <p:sldId id="375" r:id="rId65"/>
    <p:sldId id="376" r:id="rId66"/>
    <p:sldId id="377" r:id="rId67"/>
    <p:sldId id="378" r:id="rId68"/>
    <p:sldId id="379" r:id="rId69"/>
    <p:sldId id="380" r:id="rId70"/>
    <p:sldId id="381" r:id="rId71"/>
    <p:sldId id="382" r:id="rId72"/>
    <p:sldId id="383" r:id="rId73"/>
    <p:sldId id="384" r:id="rId74"/>
    <p:sldId id="385" r:id="rId75"/>
    <p:sldId id="386" r:id="rId76"/>
    <p:sldId id="387" r:id="rId77"/>
    <p:sldId id="388" r:id="rId78"/>
    <p:sldId id="389" r:id="rId79"/>
    <p:sldId id="390" r:id="rId80"/>
    <p:sldId id="391" r:id="rId81"/>
    <p:sldId id="392" r:id="rId82"/>
    <p:sldId id="393" r:id="rId83"/>
    <p:sldId id="394" r:id="rId84"/>
    <p:sldId id="395" r:id="rId85"/>
    <p:sldId id="396" r:id="rId86"/>
    <p:sldId id="397" r:id="rId87"/>
    <p:sldId id="398" r:id="rId88"/>
    <p:sldId id="399" r:id="rId89"/>
    <p:sldId id="400" r:id="rId90"/>
    <p:sldId id="401" r:id="rId91"/>
    <p:sldId id="402" r:id="rId92"/>
    <p:sldId id="403" r:id="rId93"/>
    <p:sldId id="404" r:id="rId94"/>
    <p:sldId id="405" r:id="rId95"/>
    <p:sldId id="406" r:id="rId96"/>
    <p:sldId id="407" r:id="rId97"/>
    <p:sldId id="408" r:id="rId98"/>
    <p:sldId id="409" r:id="rId99"/>
    <p:sldId id="410" r:id="rId100"/>
    <p:sldId id="411" r:id="rId101"/>
    <p:sldId id="412" r:id="rId102"/>
    <p:sldId id="413" r:id="rId103"/>
    <p:sldId id="414" r:id="rId104"/>
    <p:sldId id="415" r:id="rId105"/>
    <p:sldId id="416" r:id="rId106"/>
    <p:sldId id="417" r:id="rId107"/>
    <p:sldId id="418" r:id="rId108"/>
    <p:sldId id="419" r:id="rId109"/>
    <p:sldId id="420" r:id="rId110"/>
    <p:sldId id="421" r:id="rId111"/>
    <p:sldId id="422" r:id="rId112"/>
    <p:sldId id="423" r:id="rId113"/>
    <p:sldId id="424" r:id="rId114"/>
    <p:sldId id="425" r:id="rId115"/>
    <p:sldId id="426" r:id="rId116"/>
    <p:sldId id="427" r:id="rId117"/>
    <p:sldId id="428" r:id="rId118"/>
    <p:sldId id="429" r:id="rId119"/>
    <p:sldId id="430" r:id="rId120"/>
    <p:sldId id="431" r:id="rId121"/>
    <p:sldId id="432" r:id="rId122"/>
    <p:sldId id="433" r:id="rId123"/>
    <p:sldId id="434" r:id="rId124"/>
    <p:sldId id="435" r:id="rId125"/>
    <p:sldId id="436" r:id="rId126"/>
    <p:sldId id="437" r:id="rId127"/>
    <p:sldId id="438" r:id="rId128"/>
    <p:sldId id="439" r:id="rId129"/>
    <p:sldId id="440" r:id="rId130"/>
    <p:sldId id="441" r:id="rId131"/>
    <p:sldId id="442" r:id="rId132"/>
    <p:sldId id="443" r:id="rId133"/>
    <p:sldId id="444" r:id="rId134"/>
    <p:sldId id="445" r:id="rId135"/>
    <p:sldId id="446" r:id="rId136"/>
    <p:sldId id="447" r:id="rId137"/>
    <p:sldId id="448" r:id="rId138"/>
    <p:sldId id="449" r:id="rId139"/>
    <p:sldId id="450" r:id="rId140"/>
    <p:sldId id="451" r:id="rId141"/>
    <p:sldId id="452" r:id="rId142"/>
    <p:sldId id="453" r:id="rId143"/>
    <p:sldId id="454" r:id="rId144"/>
    <p:sldId id="455" r:id="rId145"/>
    <p:sldId id="456" r:id="rId146"/>
    <p:sldId id="457" r:id="rId147"/>
    <p:sldId id="458" r:id="rId148"/>
    <p:sldId id="459" r:id="rId149"/>
    <p:sldId id="460" r:id="rId150"/>
    <p:sldId id="461" r:id="rId151"/>
    <p:sldId id="462" r:id="rId152"/>
    <p:sldId id="463" r:id="rId153"/>
    <p:sldId id="464" r:id="rId154"/>
    <p:sldId id="465" r:id="rId155"/>
    <p:sldId id="466" r:id="rId156"/>
    <p:sldId id="467" r:id="rId157"/>
    <p:sldId id="468" r:id="rId158"/>
    <p:sldId id="469" r:id="rId159"/>
    <p:sldId id="470" r:id="rId160"/>
    <p:sldId id="471" r:id="rId161"/>
    <p:sldId id="472" r:id="rId162"/>
    <p:sldId id="473" r:id="rId163"/>
    <p:sldId id="474" r:id="rId164"/>
    <p:sldId id="475" r:id="rId165"/>
    <p:sldId id="476" r:id="rId166"/>
    <p:sldId id="477" r:id="rId167"/>
    <p:sldId id="478" r:id="rId1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154" autoAdjust="0"/>
  </p:normalViewPr>
  <p:slideViewPr>
    <p:cSldViewPr>
      <p:cViewPr varScale="1">
        <p:scale>
          <a:sx n="64" d="100"/>
          <a:sy n="64" d="100"/>
        </p:scale>
        <p:origin x="-70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oger\Documents\1109\BUS%20417\Presentation%20Rogers%20(Cdn%20Telecom)\Presentation%20Char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Roger\Documents\1109\BUS%20417\Presentation%20Rogers%20(Cdn%20Telecom)\Presentation%20Char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Roger\Documents\1109\BUS%20417\Presentation%20Rogers%20(Cdn%20Telecom)\Presentation%20Char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Roger\Documents\1109\BUS%20417\Presentation%20Rogers%20(Cdn%20Telecom)\Presentation%20Charts.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2007_Workbook1.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plotArea>
      <c:layout/>
      <c:pieChart>
        <c:varyColors val="1"/>
        <c:ser>
          <c:idx val="0"/>
          <c:order val="0"/>
          <c:dLbls>
            <c:txPr>
              <a:bodyPr/>
              <a:lstStyle/>
              <a:p>
                <a:pPr>
                  <a:defRPr lang="en-CA"/>
                </a:pPr>
                <a:endParaRPr lang="en-US"/>
              </a:p>
            </c:txPr>
            <c:showVal val="1"/>
            <c:showLeaderLines val="1"/>
          </c:dLbls>
          <c:cat>
            <c:strRef>
              <c:f>Sheet1!$B$2:$B$4</c:f>
              <c:strCache>
                <c:ptCount val="3"/>
                <c:pt idx="0">
                  <c:v>Wirless</c:v>
                </c:pt>
                <c:pt idx="1">
                  <c:v>Cable</c:v>
                </c:pt>
                <c:pt idx="2">
                  <c:v>Media</c:v>
                </c:pt>
              </c:strCache>
            </c:strRef>
          </c:cat>
          <c:val>
            <c:numRef>
              <c:f>Sheet1!$C$2:$C$4</c:f>
              <c:numCache>
                <c:formatCode>General</c:formatCode>
                <c:ptCount val="3"/>
                <c:pt idx="0">
                  <c:v>6.4350000000000014</c:v>
                </c:pt>
                <c:pt idx="1">
                  <c:v>3.8609999999999998</c:v>
                </c:pt>
                <c:pt idx="2">
                  <c:v>1.4039999999999986</c:v>
                </c:pt>
              </c:numCache>
            </c:numRef>
          </c:val>
        </c:ser>
        <c:dLbls/>
        <c:firstSliceAng val="0"/>
      </c:pieChart>
    </c:plotArea>
    <c:legend>
      <c:legendPos val="r"/>
      <c:txPr>
        <a:bodyPr/>
        <a:lstStyle/>
        <a:p>
          <a:pPr>
            <a:defRPr lang="en-CA"/>
          </a:pPr>
          <a:endParaRPr lang="en-US"/>
        </a:p>
      </c:txPr>
    </c:legend>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plotArea>
      <c:layout/>
      <c:pieChart>
        <c:varyColors val="1"/>
        <c:ser>
          <c:idx val="0"/>
          <c:order val="0"/>
          <c:dLbls>
            <c:txPr>
              <a:bodyPr/>
              <a:lstStyle/>
              <a:p>
                <a:pPr>
                  <a:defRPr lang="en-CA"/>
                </a:pPr>
                <a:endParaRPr lang="en-US"/>
              </a:p>
            </c:txPr>
            <c:showVal val="1"/>
            <c:showLeaderLines val="1"/>
          </c:dLbls>
          <c:cat>
            <c:strRef>
              <c:f>Sheet1!$B$8:$B$11</c:f>
              <c:strCache>
                <c:ptCount val="4"/>
                <c:pt idx="0">
                  <c:v>Postpaid Voice</c:v>
                </c:pt>
                <c:pt idx="1">
                  <c:v>Wireless Data</c:v>
                </c:pt>
                <c:pt idx="2">
                  <c:v>Prepaid Voice</c:v>
                </c:pt>
                <c:pt idx="3">
                  <c:v>Equipment Sales</c:v>
                </c:pt>
              </c:strCache>
            </c:strRef>
          </c:cat>
          <c:val>
            <c:numRef>
              <c:f>Sheet1!$C$8:$C$11</c:f>
              <c:numCache>
                <c:formatCode>General</c:formatCode>
                <c:ptCount val="4"/>
                <c:pt idx="0">
                  <c:v>4.6899999999999986</c:v>
                </c:pt>
                <c:pt idx="1">
                  <c:v>1.34</c:v>
                </c:pt>
                <c:pt idx="2">
                  <c:v>0.26800000000000002</c:v>
                </c:pt>
                <c:pt idx="3">
                  <c:v>0.40200000000000002</c:v>
                </c:pt>
              </c:numCache>
            </c:numRef>
          </c:val>
        </c:ser>
        <c:dLbls/>
        <c:firstSliceAng val="0"/>
      </c:pieChart>
    </c:plotArea>
    <c:legend>
      <c:legendPos val="r"/>
      <c:txPr>
        <a:bodyPr/>
        <a:lstStyle/>
        <a:p>
          <a:pPr>
            <a:defRPr lang="en-CA"/>
          </a:pPr>
          <a:endParaRPr lang="en-US"/>
        </a:p>
      </c:txPr>
    </c:legend>
    <c:plotVisOnly val="1"/>
    <c:dispBlanksAs val="zero"/>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plotArea>
      <c:layout/>
      <c:pieChart>
        <c:varyColors val="1"/>
        <c:ser>
          <c:idx val="0"/>
          <c:order val="0"/>
          <c:dLbls>
            <c:txPr>
              <a:bodyPr/>
              <a:lstStyle/>
              <a:p>
                <a:pPr>
                  <a:defRPr lang="en-CA"/>
                </a:pPr>
                <a:endParaRPr lang="en-US"/>
              </a:p>
            </c:txPr>
            <c:showVal val="1"/>
            <c:showLeaderLines val="1"/>
          </c:dLbls>
          <c:cat>
            <c:strRef>
              <c:f>Sheet1!$B$15:$B$19</c:f>
              <c:strCache>
                <c:ptCount val="5"/>
                <c:pt idx="0">
                  <c:v>Core Cable</c:v>
                </c:pt>
                <c:pt idx="1">
                  <c:v>High-Speed Internet</c:v>
                </c:pt>
                <c:pt idx="2">
                  <c:v>Home Phones</c:v>
                </c:pt>
                <c:pt idx="3">
                  <c:v>Business Solutions</c:v>
                </c:pt>
                <c:pt idx="4">
                  <c:v>Retail</c:v>
                </c:pt>
              </c:strCache>
            </c:strRef>
          </c:cat>
          <c:val>
            <c:numRef>
              <c:f>Sheet1!$C$15:$C$19</c:f>
              <c:numCache>
                <c:formatCode>General</c:formatCode>
                <c:ptCount val="5"/>
                <c:pt idx="0">
                  <c:v>1.7549999999999997</c:v>
                </c:pt>
                <c:pt idx="1">
                  <c:v>0.78</c:v>
                </c:pt>
                <c:pt idx="2">
                  <c:v>0.50700000000000001</c:v>
                </c:pt>
                <c:pt idx="3">
                  <c:v>0.46800000000000008</c:v>
                </c:pt>
                <c:pt idx="4">
                  <c:v>0.39000000000000007</c:v>
                </c:pt>
              </c:numCache>
            </c:numRef>
          </c:val>
        </c:ser>
        <c:dLbls/>
        <c:firstSliceAng val="0"/>
      </c:pieChart>
    </c:plotArea>
    <c:legend>
      <c:legendPos val="r"/>
      <c:txPr>
        <a:bodyPr/>
        <a:lstStyle/>
        <a:p>
          <a:pPr>
            <a:defRPr lang="en-CA"/>
          </a:pPr>
          <a:endParaRPr lang="en-US"/>
        </a:p>
      </c:txPr>
    </c:legend>
    <c:plotVisOnly val="1"/>
    <c:dispBlanksAs val="zero"/>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plotArea>
      <c:layout/>
      <c:pieChart>
        <c:varyColors val="1"/>
        <c:ser>
          <c:idx val="0"/>
          <c:order val="0"/>
          <c:dLbls>
            <c:txPr>
              <a:bodyPr/>
              <a:lstStyle/>
              <a:p>
                <a:pPr>
                  <a:defRPr lang="en-CA"/>
                </a:pPr>
                <a:endParaRPr lang="en-US"/>
              </a:p>
            </c:txPr>
            <c:showVal val="1"/>
            <c:showLeaderLines val="1"/>
          </c:dLbls>
          <c:cat>
            <c:strRef>
              <c:f>Sheet1!$B$23:$B$24</c:f>
              <c:strCache>
                <c:ptCount val="2"/>
                <c:pt idx="0">
                  <c:v>Core Media</c:v>
                </c:pt>
                <c:pt idx="1">
                  <c:v>Sports Entertainment</c:v>
                </c:pt>
              </c:strCache>
            </c:strRef>
          </c:cat>
          <c:val>
            <c:numRef>
              <c:f>Sheet1!$C$23:$C$24</c:f>
              <c:numCache>
                <c:formatCode>General</c:formatCode>
                <c:ptCount val="2"/>
                <c:pt idx="0">
                  <c:v>1.204</c:v>
                </c:pt>
                <c:pt idx="1">
                  <c:v>0.19600000000000001</c:v>
                </c:pt>
              </c:numCache>
            </c:numRef>
          </c:val>
        </c:ser>
        <c:dLbls/>
        <c:firstSliceAng val="0"/>
      </c:pieChart>
    </c:plotArea>
    <c:legend>
      <c:legendPos val="r"/>
      <c:txPr>
        <a:bodyPr/>
        <a:lstStyle/>
        <a:p>
          <a:pPr>
            <a:defRPr lang="en-CA"/>
          </a:pPr>
          <a:endParaRPr lang="en-US"/>
        </a:p>
      </c:txPr>
    </c:legend>
    <c:plotVisOnly val="1"/>
    <c:dispBlanksAs val="zero"/>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tx>
            <c:strRef>
              <c:f>Sheet1!$B$1</c:f>
              <c:strCache>
                <c:ptCount val="1"/>
                <c:pt idx="0">
                  <c:v>Wireless</c:v>
                </c:pt>
              </c:strCache>
            </c:strRef>
          </c:tx>
          <c:cat>
            <c:numRef>
              <c:f>Sheet1!$A$2:$A$6</c:f>
              <c:numCache>
                <c:formatCode>General</c:formatCode>
                <c:ptCount val="5"/>
                <c:pt idx="0">
                  <c:v>2005</c:v>
                </c:pt>
                <c:pt idx="1">
                  <c:v>2006</c:v>
                </c:pt>
                <c:pt idx="2">
                  <c:v>2007</c:v>
                </c:pt>
                <c:pt idx="3">
                  <c:v>2008</c:v>
                </c:pt>
                <c:pt idx="4">
                  <c:v>2009</c:v>
                </c:pt>
              </c:numCache>
            </c:numRef>
          </c:cat>
          <c:val>
            <c:numRef>
              <c:f>Sheet1!$B$2:$B$6</c:f>
              <c:numCache>
                <c:formatCode>General</c:formatCode>
                <c:ptCount val="5"/>
                <c:pt idx="0">
                  <c:v>207.7</c:v>
                </c:pt>
                <c:pt idx="1">
                  <c:v>234.1</c:v>
                </c:pt>
                <c:pt idx="2">
                  <c:v>269.10000000000002</c:v>
                </c:pt>
                <c:pt idx="3">
                  <c:v>289.7</c:v>
                </c:pt>
                <c:pt idx="4">
                  <c:v>312.89999999999952</c:v>
                </c:pt>
              </c:numCache>
            </c:numRef>
          </c:val>
        </c:ser>
        <c:ser>
          <c:idx val="1"/>
          <c:order val="1"/>
          <c:tx>
            <c:strRef>
              <c:f>Sheet1!$C$1</c:f>
              <c:strCache>
                <c:ptCount val="1"/>
                <c:pt idx="0">
                  <c:v>Data</c:v>
                </c:pt>
              </c:strCache>
            </c:strRef>
          </c:tx>
          <c:cat>
            <c:numRef>
              <c:f>Sheet1!$A$2:$A$6</c:f>
              <c:numCache>
                <c:formatCode>General</c:formatCode>
                <c:ptCount val="5"/>
                <c:pt idx="0">
                  <c:v>2005</c:v>
                </c:pt>
                <c:pt idx="1">
                  <c:v>2006</c:v>
                </c:pt>
                <c:pt idx="2">
                  <c:v>2007</c:v>
                </c:pt>
                <c:pt idx="3">
                  <c:v>2008</c:v>
                </c:pt>
                <c:pt idx="4">
                  <c:v>2009</c:v>
                </c:pt>
              </c:numCache>
            </c:numRef>
          </c:cat>
          <c:val>
            <c:numRef>
              <c:f>Sheet1!$C$2:$C$6</c:f>
              <c:numCache>
                <c:formatCode>General</c:formatCode>
                <c:ptCount val="5"/>
                <c:pt idx="0">
                  <c:v>624.5</c:v>
                </c:pt>
                <c:pt idx="1">
                  <c:v>621</c:v>
                </c:pt>
                <c:pt idx="2">
                  <c:v>621</c:v>
                </c:pt>
                <c:pt idx="3">
                  <c:v>637.79999999999995</c:v>
                </c:pt>
                <c:pt idx="4">
                  <c:v>620.29999999999995</c:v>
                </c:pt>
              </c:numCache>
            </c:numRef>
          </c:val>
        </c:ser>
        <c:ser>
          <c:idx val="2"/>
          <c:order val="2"/>
          <c:tx>
            <c:strRef>
              <c:f>Sheet1!$D$1</c:f>
              <c:strCache>
                <c:ptCount val="1"/>
                <c:pt idx="0">
                  <c:v>Local Voice </c:v>
                </c:pt>
              </c:strCache>
            </c:strRef>
          </c:tx>
          <c:cat>
            <c:numRef>
              <c:f>Sheet1!$A$2:$A$6</c:f>
              <c:numCache>
                <c:formatCode>General</c:formatCode>
                <c:ptCount val="5"/>
                <c:pt idx="0">
                  <c:v>2005</c:v>
                </c:pt>
                <c:pt idx="1">
                  <c:v>2006</c:v>
                </c:pt>
                <c:pt idx="2">
                  <c:v>2007</c:v>
                </c:pt>
                <c:pt idx="3">
                  <c:v>2008</c:v>
                </c:pt>
                <c:pt idx="4">
                  <c:v>2009</c:v>
                </c:pt>
              </c:numCache>
            </c:numRef>
          </c:cat>
          <c:val>
            <c:numRef>
              <c:f>Sheet1!$D$2:$D$6</c:f>
              <c:numCache>
                <c:formatCode>General</c:formatCode>
                <c:ptCount val="5"/>
                <c:pt idx="0">
                  <c:v>564.29999999999995</c:v>
                </c:pt>
                <c:pt idx="1">
                  <c:v>546.20000000000005</c:v>
                </c:pt>
                <c:pt idx="2">
                  <c:v>533.29999999999995</c:v>
                </c:pt>
                <c:pt idx="3">
                  <c:v>527.5</c:v>
                </c:pt>
                <c:pt idx="4">
                  <c:v>514.9</c:v>
                </c:pt>
              </c:numCache>
            </c:numRef>
          </c:val>
        </c:ser>
        <c:ser>
          <c:idx val="3"/>
          <c:order val="3"/>
          <c:tx>
            <c:strRef>
              <c:f>Sheet1!$E$1</c:f>
              <c:strCache>
                <c:ptCount val="1"/>
                <c:pt idx="0">
                  <c:v>Long Distance</c:v>
                </c:pt>
              </c:strCache>
            </c:strRef>
          </c:tx>
          <c:cat>
            <c:numRef>
              <c:f>Sheet1!$A$2:$A$6</c:f>
              <c:numCache>
                <c:formatCode>General</c:formatCode>
                <c:ptCount val="5"/>
                <c:pt idx="0">
                  <c:v>2005</c:v>
                </c:pt>
                <c:pt idx="1">
                  <c:v>2006</c:v>
                </c:pt>
                <c:pt idx="2">
                  <c:v>2007</c:v>
                </c:pt>
                <c:pt idx="3">
                  <c:v>2008</c:v>
                </c:pt>
                <c:pt idx="4">
                  <c:v>2009</c:v>
                </c:pt>
              </c:numCache>
            </c:numRef>
          </c:cat>
          <c:val>
            <c:numRef>
              <c:f>Sheet1!$E$2:$E$6</c:f>
              <c:numCache>
                <c:formatCode>General</c:formatCode>
                <c:ptCount val="5"/>
                <c:pt idx="0">
                  <c:v>467.7</c:v>
                </c:pt>
                <c:pt idx="1">
                  <c:v>401.6</c:v>
                </c:pt>
                <c:pt idx="2">
                  <c:v>358.3</c:v>
                </c:pt>
                <c:pt idx="3">
                  <c:v>328.2</c:v>
                </c:pt>
                <c:pt idx="4">
                  <c:v>288.39999999999952</c:v>
                </c:pt>
              </c:numCache>
            </c:numRef>
          </c:val>
        </c:ser>
        <c:ser>
          <c:idx val="4"/>
          <c:order val="4"/>
          <c:tx>
            <c:strRef>
              <c:f>Sheet1!$F$1</c:f>
              <c:strCache>
                <c:ptCount val="1"/>
                <c:pt idx="0">
                  <c:v>Digital Television</c:v>
                </c:pt>
              </c:strCache>
            </c:strRef>
          </c:tx>
          <c:cat>
            <c:numRef>
              <c:f>Sheet1!$A$2:$A$6</c:f>
              <c:numCache>
                <c:formatCode>General</c:formatCode>
                <c:ptCount val="5"/>
                <c:pt idx="0">
                  <c:v>2005</c:v>
                </c:pt>
                <c:pt idx="1">
                  <c:v>2006</c:v>
                </c:pt>
                <c:pt idx="2">
                  <c:v>2007</c:v>
                </c:pt>
                <c:pt idx="3">
                  <c:v>2008</c:v>
                </c:pt>
                <c:pt idx="4">
                  <c:v>2009</c:v>
                </c:pt>
              </c:numCache>
            </c:numRef>
          </c:cat>
          <c:val>
            <c:numRef>
              <c:f>Sheet1!$F$2:$F$6</c:f>
              <c:numCache>
                <c:formatCode>General</c:formatCode>
                <c:ptCount val="5"/>
                <c:pt idx="0">
                  <c:v>22.9</c:v>
                </c:pt>
                <c:pt idx="1">
                  <c:v>32.200000000000003</c:v>
                </c:pt>
                <c:pt idx="2">
                  <c:v>42.4</c:v>
                </c:pt>
                <c:pt idx="3">
                  <c:v>49.7</c:v>
                </c:pt>
                <c:pt idx="4">
                  <c:v>53.8</c:v>
                </c:pt>
              </c:numCache>
            </c:numRef>
          </c:val>
        </c:ser>
        <c:dLbls/>
        <c:axId val="159509504"/>
        <c:axId val="159863552"/>
      </c:barChart>
      <c:catAx>
        <c:axId val="159509504"/>
        <c:scaling>
          <c:orientation val="minMax"/>
        </c:scaling>
        <c:axPos val="b"/>
        <c:numFmt formatCode="General" sourceLinked="1"/>
        <c:tickLblPos val="nextTo"/>
        <c:crossAx val="159863552"/>
        <c:crosses val="autoZero"/>
        <c:auto val="1"/>
        <c:lblAlgn val="ctr"/>
        <c:lblOffset val="100"/>
      </c:catAx>
      <c:valAx>
        <c:axId val="159863552"/>
        <c:scaling>
          <c:orientation val="minMax"/>
        </c:scaling>
        <c:axPos val="l"/>
        <c:majorGridlines/>
        <c:numFmt formatCode="General" sourceLinked="1"/>
        <c:tickLblPos val="nextTo"/>
        <c:crossAx val="159509504"/>
        <c:crosses val="autoZero"/>
        <c:crossBetween val="between"/>
      </c:valAx>
    </c:plotArea>
    <c:legend>
      <c:legendPos val="r"/>
    </c:legend>
    <c:plotVisOnly val="1"/>
    <c:dispBlanksAs val="gap"/>
  </c:chart>
  <c:txPr>
    <a:bodyPr/>
    <a:lstStyle/>
    <a:p>
      <a:pPr>
        <a:defRPr sz="1800"/>
      </a:pPr>
      <a:endParaRPr lang="en-US"/>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A2AB15-BCF2-45D2-9CCC-71857CCB90F5}"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CA"/>
        </a:p>
      </dgm:t>
    </dgm:pt>
    <dgm:pt modelId="{08E96055-76C8-46C1-B09E-704F939701C4}">
      <dgm:prSet phldrT="[Text]"/>
      <dgm:spPr/>
      <dgm:t>
        <a:bodyPr/>
        <a:lstStyle/>
        <a:p>
          <a:r>
            <a:rPr lang="en-CA" dirty="0" smtClean="0"/>
            <a:t>January 1, 2008</a:t>
          </a:r>
          <a:endParaRPr lang="en-CA" dirty="0"/>
        </a:p>
      </dgm:t>
    </dgm:pt>
    <dgm:pt modelId="{3AA36E1F-EEFF-44E1-A242-C6AE63D31FAA}" type="parTrans" cxnId="{8A3D8524-4EA2-425A-AB9F-422E358D1879}">
      <dgm:prSet/>
      <dgm:spPr/>
      <dgm:t>
        <a:bodyPr/>
        <a:lstStyle/>
        <a:p>
          <a:endParaRPr lang="en-CA"/>
        </a:p>
      </dgm:t>
    </dgm:pt>
    <dgm:pt modelId="{4037FA8A-4379-48C3-9550-80A9E91E8525}" type="sibTrans" cxnId="{8A3D8524-4EA2-425A-AB9F-422E358D1879}">
      <dgm:prSet/>
      <dgm:spPr/>
      <dgm:t>
        <a:bodyPr/>
        <a:lstStyle/>
        <a:p>
          <a:endParaRPr lang="en-CA"/>
        </a:p>
      </dgm:t>
    </dgm:pt>
    <dgm:pt modelId="{E1099086-09CF-4C69-B885-AF943F6DCE57}">
      <dgm:prSet phldrT="[Text]"/>
      <dgm:spPr/>
      <dgm:t>
        <a:bodyPr/>
        <a:lstStyle/>
        <a:p>
          <a:r>
            <a:rPr lang="en-CA" dirty="0" smtClean="0"/>
            <a:t>527 million</a:t>
          </a:r>
          <a:endParaRPr lang="en-CA" dirty="0"/>
        </a:p>
      </dgm:t>
    </dgm:pt>
    <dgm:pt modelId="{C524396F-0602-4A78-ACB1-A2FC45AE3BAD}" type="parTrans" cxnId="{5D85726B-E45D-4444-868B-72B8A0EBB1DA}">
      <dgm:prSet/>
      <dgm:spPr/>
      <dgm:t>
        <a:bodyPr/>
        <a:lstStyle/>
        <a:p>
          <a:endParaRPr lang="en-CA"/>
        </a:p>
      </dgm:t>
    </dgm:pt>
    <dgm:pt modelId="{67CF5BA7-485B-4E3D-A1B2-6D1318B1B433}" type="sibTrans" cxnId="{5D85726B-E45D-4444-868B-72B8A0EBB1DA}">
      <dgm:prSet/>
      <dgm:spPr/>
      <dgm:t>
        <a:bodyPr/>
        <a:lstStyle/>
        <a:p>
          <a:endParaRPr lang="en-CA"/>
        </a:p>
      </dgm:t>
    </dgm:pt>
    <dgm:pt modelId="{95E2C003-C458-4373-9B00-7C218219F65C}">
      <dgm:prSet phldrT="[Text]"/>
      <dgm:spPr/>
      <dgm:t>
        <a:bodyPr/>
        <a:lstStyle/>
        <a:p>
          <a:r>
            <a:rPr lang="en-CA" dirty="0" smtClean="0"/>
            <a:t>January 1, 2009</a:t>
          </a:r>
          <a:endParaRPr lang="en-CA" dirty="0"/>
        </a:p>
      </dgm:t>
    </dgm:pt>
    <dgm:pt modelId="{A0539B95-F1F9-4AD0-BEDF-3AF59B34C9C0}" type="parTrans" cxnId="{3D0EDE29-068F-4158-B8E3-66E2E1F2D1BD}">
      <dgm:prSet/>
      <dgm:spPr/>
      <dgm:t>
        <a:bodyPr/>
        <a:lstStyle/>
        <a:p>
          <a:endParaRPr lang="en-CA"/>
        </a:p>
      </dgm:t>
    </dgm:pt>
    <dgm:pt modelId="{BCFB824F-56B8-4ED6-AAE3-78A059EB7F2D}" type="sibTrans" cxnId="{3D0EDE29-068F-4158-B8E3-66E2E1F2D1BD}">
      <dgm:prSet/>
      <dgm:spPr/>
      <dgm:t>
        <a:bodyPr/>
        <a:lstStyle/>
        <a:p>
          <a:endParaRPr lang="en-CA"/>
        </a:p>
      </dgm:t>
    </dgm:pt>
    <dgm:pt modelId="{D6DB202A-CBCD-42AA-8C36-940486AE520D}">
      <dgm:prSet phldrT="[Text]"/>
      <dgm:spPr/>
      <dgm:t>
        <a:bodyPr/>
        <a:lstStyle/>
        <a:p>
          <a:r>
            <a:rPr lang="en-CA" dirty="0" smtClean="0"/>
            <a:t>523.43 million</a:t>
          </a:r>
          <a:endParaRPr lang="en-CA" dirty="0"/>
        </a:p>
      </dgm:t>
    </dgm:pt>
    <dgm:pt modelId="{195C9A7D-8550-45C5-ACF2-E04DA07AA6F0}" type="parTrans" cxnId="{5B77BD09-0E4A-4071-B1E9-0640890FE4FB}">
      <dgm:prSet/>
      <dgm:spPr/>
      <dgm:t>
        <a:bodyPr/>
        <a:lstStyle/>
        <a:p>
          <a:endParaRPr lang="en-CA"/>
        </a:p>
      </dgm:t>
    </dgm:pt>
    <dgm:pt modelId="{87883FE0-8A88-4E0C-9C79-937FB10AAB31}" type="sibTrans" cxnId="{5B77BD09-0E4A-4071-B1E9-0640890FE4FB}">
      <dgm:prSet/>
      <dgm:spPr/>
      <dgm:t>
        <a:bodyPr/>
        <a:lstStyle/>
        <a:p>
          <a:endParaRPr lang="en-CA"/>
        </a:p>
      </dgm:t>
    </dgm:pt>
    <dgm:pt modelId="{EA6956F8-8ED1-437F-86D3-A517559087C2}">
      <dgm:prSet phldrT="[Text]"/>
      <dgm:spPr/>
      <dgm:t>
        <a:bodyPr/>
        <a:lstStyle/>
        <a:p>
          <a:r>
            <a:rPr lang="en-CA" dirty="0" smtClean="0"/>
            <a:t>January 1, 2010</a:t>
          </a:r>
          <a:endParaRPr lang="en-CA" dirty="0"/>
        </a:p>
      </dgm:t>
    </dgm:pt>
    <dgm:pt modelId="{ED582034-7D79-492B-B6C0-18CB0A96F1A3}" type="parTrans" cxnId="{B1EAE22B-4F58-413A-9D13-9514C7306EEE}">
      <dgm:prSet/>
      <dgm:spPr/>
      <dgm:t>
        <a:bodyPr/>
        <a:lstStyle/>
        <a:p>
          <a:endParaRPr lang="en-CA"/>
        </a:p>
      </dgm:t>
    </dgm:pt>
    <dgm:pt modelId="{EE6FC20A-2812-46EC-BE4F-E602AB572BE6}" type="sibTrans" cxnId="{B1EAE22B-4F58-413A-9D13-9514C7306EEE}">
      <dgm:prSet/>
      <dgm:spPr/>
      <dgm:t>
        <a:bodyPr/>
        <a:lstStyle/>
        <a:p>
          <a:endParaRPr lang="en-CA"/>
        </a:p>
      </dgm:t>
    </dgm:pt>
    <dgm:pt modelId="{E3FFCE78-5639-44C6-87F4-B608891DAC3D}">
      <dgm:prSet phldrT="[Text]"/>
      <dgm:spPr/>
      <dgm:t>
        <a:bodyPr/>
        <a:lstStyle/>
        <a:p>
          <a:r>
            <a:rPr lang="en-CA" dirty="0" smtClean="0"/>
            <a:t>479.95 million</a:t>
          </a:r>
          <a:endParaRPr lang="en-CA" dirty="0"/>
        </a:p>
      </dgm:t>
    </dgm:pt>
    <dgm:pt modelId="{AF4D9046-99C0-4253-B089-A94FB7D2BA89}" type="parTrans" cxnId="{E39517B2-376C-4AE6-97DF-9ABFFFE7025A}">
      <dgm:prSet/>
      <dgm:spPr/>
      <dgm:t>
        <a:bodyPr/>
        <a:lstStyle/>
        <a:p>
          <a:endParaRPr lang="en-CA"/>
        </a:p>
      </dgm:t>
    </dgm:pt>
    <dgm:pt modelId="{B28B82FF-C518-4F16-902D-EB5AEA9368E5}" type="sibTrans" cxnId="{E39517B2-376C-4AE6-97DF-9ABFFFE7025A}">
      <dgm:prSet/>
      <dgm:spPr/>
      <dgm:t>
        <a:bodyPr/>
        <a:lstStyle/>
        <a:p>
          <a:endParaRPr lang="en-CA"/>
        </a:p>
      </dgm:t>
    </dgm:pt>
    <dgm:pt modelId="{C8876449-DF33-4055-9601-4274C2C93E7A}">
      <dgm:prSet phldrT="[Text]"/>
      <dgm:spPr/>
      <dgm:t>
        <a:bodyPr/>
        <a:lstStyle/>
        <a:p>
          <a:r>
            <a:rPr lang="en-CA" dirty="0" smtClean="0"/>
            <a:t>November 19, 2010</a:t>
          </a:r>
          <a:endParaRPr lang="en-CA" dirty="0"/>
        </a:p>
      </dgm:t>
    </dgm:pt>
    <dgm:pt modelId="{0D5E6FDE-DFC4-446E-991D-4174B47A89BF}" type="parTrans" cxnId="{67C9056B-C27C-43D0-BED0-0E77B877EC25}">
      <dgm:prSet/>
      <dgm:spPr/>
      <dgm:t>
        <a:bodyPr/>
        <a:lstStyle/>
        <a:p>
          <a:endParaRPr lang="en-CA"/>
        </a:p>
      </dgm:t>
    </dgm:pt>
    <dgm:pt modelId="{5589E4B2-C9CD-4E7A-AA68-B9398423936B}" type="sibTrans" cxnId="{67C9056B-C27C-43D0-BED0-0E77B877EC25}">
      <dgm:prSet/>
      <dgm:spPr/>
      <dgm:t>
        <a:bodyPr/>
        <a:lstStyle/>
        <a:p>
          <a:endParaRPr lang="en-CA"/>
        </a:p>
      </dgm:t>
    </dgm:pt>
    <dgm:pt modelId="{ABE69488-CF77-4E16-80BB-A5F44C33CB5D}">
      <dgm:prSet phldrT="[Text]"/>
      <dgm:spPr/>
      <dgm:t>
        <a:bodyPr/>
        <a:lstStyle/>
        <a:p>
          <a:r>
            <a:rPr lang="en-CA" dirty="0" smtClean="0"/>
            <a:t>565.62 million</a:t>
          </a:r>
          <a:endParaRPr lang="en-CA" dirty="0"/>
        </a:p>
      </dgm:t>
    </dgm:pt>
    <dgm:pt modelId="{0FC28A56-1613-4511-8522-7370FB75B628}" type="parTrans" cxnId="{2DF3EF0A-D3A0-48F1-9645-85E826C55FA9}">
      <dgm:prSet/>
      <dgm:spPr/>
      <dgm:t>
        <a:bodyPr/>
        <a:lstStyle/>
        <a:p>
          <a:endParaRPr lang="en-CA"/>
        </a:p>
      </dgm:t>
    </dgm:pt>
    <dgm:pt modelId="{82204E13-2A4B-4913-9D57-277F33534E7F}" type="sibTrans" cxnId="{2DF3EF0A-D3A0-48F1-9645-85E826C55FA9}">
      <dgm:prSet/>
      <dgm:spPr/>
      <dgm:t>
        <a:bodyPr/>
        <a:lstStyle/>
        <a:p>
          <a:endParaRPr lang="en-CA"/>
        </a:p>
      </dgm:t>
    </dgm:pt>
    <dgm:pt modelId="{23447630-3F4D-440F-A754-A35471185F7B}" type="pres">
      <dgm:prSet presAssocID="{2CA2AB15-BCF2-45D2-9CCC-71857CCB90F5}" presName="Name0" presStyleCnt="0">
        <dgm:presLayoutVars>
          <dgm:dir/>
          <dgm:resizeHandles val="exact"/>
        </dgm:presLayoutVars>
      </dgm:prSet>
      <dgm:spPr/>
      <dgm:t>
        <a:bodyPr/>
        <a:lstStyle/>
        <a:p>
          <a:endParaRPr lang="en-US"/>
        </a:p>
      </dgm:t>
    </dgm:pt>
    <dgm:pt modelId="{FA601BC2-442E-4E99-8EFE-B970C3F6434D}" type="pres">
      <dgm:prSet presAssocID="{08E96055-76C8-46C1-B09E-704F939701C4}" presName="node" presStyleLbl="node1" presStyleIdx="0" presStyleCnt="4">
        <dgm:presLayoutVars>
          <dgm:bulletEnabled val="1"/>
        </dgm:presLayoutVars>
      </dgm:prSet>
      <dgm:spPr/>
      <dgm:t>
        <a:bodyPr/>
        <a:lstStyle/>
        <a:p>
          <a:endParaRPr lang="en-US"/>
        </a:p>
      </dgm:t>
    </dgm:pt>
    <dgm:pt modelId="{841BEAE9-6980-4C82-B1CA-20C41F1D23EF}" type="pres">
      <dgm:prSet presAssocID="{4037FA8A-4379-48C3-9550-80A9E91E8525}" presName="sibTrans" presStyleCnt="0"/>
      <dgm:spPr/>
    </dgm:pt>
    <dgm:pt modelId="{34108E63-3CE8-47F2-9A92-6FAC2C7013A9}" type="pres">
      <dgm:prSet presAssocID="{95E2C003-C458-4373-9B00-7C218219F65C}" presName="node" presStyleLbl="node1" presStyleIdx="1" presStyleCnt="4">
        <dgm:presLayoutVars>
          <dgm:bulletEnabled val="1"/>
        </dgm:presLayoutVars>
      </dgm:prSet>
      <dgm:spPr/>
      <dgm:t>
        <a:bodyPr/>
        <a:lstStyle/>
        <a:p>
          <a:endParaRPr lang="en-US"/>
        </a:p>
      </dgm:t>
    </dgm:pt>
    <dgm:pt modelId="{B8CEA1AC-0F39-4E50-B90C-1ADE4206DC42}" type="pres">
      <dgm:prSet presAssocID="{BCFB824F-56B8-4ED6-AAE3-78A059EB7F2D}" presName="sibTrans" presStyleCnt="0"/>
      <dgm:spPr/>
    </dgm:pt>
    <dgm:pt modelId="{5C3C354C-FA70-4EAD-9BBB-48F62AD8348D}" type="pres">
      <dgm:prSet presAssocID="{EA6956F8-8ED1-437F-86D3-A517559087C2}" presName="node" presStyleLbl="node1" presStyleIdx="2" presStyleCnt="4">
        <dgm:presLayoutVars>
          <dgm:bulletEnabled val="1"/>
        </dgm:presLayoutVars>
      </dgm:prSet>
      <dgm:spPr/>
      <dgm:t>
        <a:bodyPr/>
        <a:lstStyle/>
        <a:p>
          <a:endParaRPr lang="en-US"/>
        </a:p>
      </dgm:t>
    </dgm:pt>
    <dgm:pt modelId="{AB3BBE4C-7EFD-44D0-A626-ACF1C914CCCF}" type="pres">
      <dgm:prSet presAssocID="{EE6FC20A-2812-46EC-BE4F-E602AB572BE6}" presName="sibTrans" presStyleCnt="0"/>
      <dgm:spPr/>
    </dgm:pt>
    <dgm:pt modelId="{F54FB0A6-2D13-4C11-8C8C-5868287BD3C1}" type="pres">
      <dgm:prSet presAssocID="{C8876449-DF33-4055-9601-4274C2C93E7A}" presName="node" presStyleLbl="node1" presStyleIdx="3" presStyleCnt="4">
        <dgm:presLayoutVars>
          <dgm:bulletEnabled val="1"/>
        </dgm:presLayoutVars>
      </dgm:prSet>
      <dgm:spPr/>
      <dgm:t>
        <a:bodyPr/>
        <a:lstStyle/>
        <a:p>
          <a:endParaRPr lang="en-US"/>
        </a:p>
      </dgm:t>
    </dgm:pt>
  </dgm:ptLst>
  <dgm:cxnLst>
    <dgm:cxn modelId="{DFBD07A9-F81F-2646-9F84-76338090F2ED}" type="presOf" srcId="{C8876449-DF33-4055-9601-4274C2C93E7A}" destId="{F54FB0A6-2D13-4C11-8C8C-5868287BD3C1}" srcOrd="0" destOrd="0" presId="urn:microsoft.com/office/officeart/2005/8/layout/hList6"/>
    <dgm:cxn modelId="{CD3AC7CC-DAEC-9A48-8C95-4B84AB44A2AD}" type="presOf" srcId="{2CA2AB15-BCF2-45D2-9CCC-71857CCB90F5}" destId="{23447630-3F4D-440F-A754-A35471185F7B}" srcOrd="0" destOrd="0" presId="urn:microsoft.com/office/officeart/2005/8/layout/hList6"/>
    <dgm:cxn modelId="{20A9A5D1-6357-064C-B70F-568D33793D58}" type="presOf" srcId="{08E96055-76C8-46C1-B09E-704F939701C4}" destId="{FA601BC2-442E-4E99-8EFE-B970C3F6434D}" srcOrd="0" destOrd="0" presId="urn:microsoft.com/office/officeart/2005/8/layout/hList6"/>
    <dgm:cxn modelId="{5B77BD09-0E4A-4071-B1E9-0640890FE4FB}" srcId="{95E2C003-C458-4373-9B00-7C218219F65C}" destId="{D6DB202A-CBCD-42AA-8C36-940486AE520D}" srcOrd="0" destOrd="0" parTransId="{195C9A7D-8550-45C5-ACF2-E04DA07AA6F0}" sibTransId="{87883FE0-8A88-4E0C-9C79-937FB10AAB31}"/>
    <dgm:cxn modelId="{7EE6318E-0951-304D-81F8-CF75BDED9788}" type="presOf" srcId="{D6DB202A-CBCD-42AA-8C36-940486AE520D}" destId="{34108E63-3CE8-47F2-9A92-6FAC2C7013A9}" srcOrd="0" destOrd="1" presId="urn:microsoft.com/office/officeart/2005/8/layout/hList6"/>
    <dgm:cxn modelId="{2DF3EF0A-D3A0-48F1-9645-85E826C55FA9}" srcId="{C8876449-DF33-4055-9601-4274C2C93E7A}" destId="{ABE69488-CF77-4E16-80BB-A5F44C33CB5D}" srcOrd="0" destOrd="0" parTransId="{0FC28A56-1613-4511-8522-7370FB75B628}" sibTransId="{82204E13-2A4B-4913-9D57-277F33534E7F}"/>
    <dgm:cxn modelId="{E39517B2-376C-4AE6-97DF-9ABFFFE7025A}" srcId="{EA6956F8-8ED1-437F-86D3-A517559087C2}" destId="{E3FFCE78-5639-44C6-87F4-B608891DAC3D}" srcOrd="0" destOrd="0" parTransId="{AF4D9046-99C0-4253-B089-A94FB7D2BA89}" sibTransId="{B28B82FF-C518-4F16-902D-EB5AEA9368E5}"/>
    <dgm:cxn modelId="{49584DD9-2D93-FD47-8B25-9D1F0AC2448D}" type="presOf" srcId="{E3FFCE78-5639-44C6-87F4-B608891DAC3D}" destId="{5C3C354C-FA70-4EAD-9BBB-48F62AD8348D}" srcOrd="0" destOrd="1" presId="urn:microsoft.com/office/officeart/2005/8/layout/hList6"/>
    <dgm:cxn modelId="{B1EAE22B-4F58-413A-9D13-9514C7306EEE}" srcId="{2CA2AB15-BCF2-45D2-9CCC-71857CCB90F5}" destId="{EA6956F8-8ED1-437F-86D3-A517559087C2}" srcOrd="2" destOrd="0" parTransId="{ED582034-7D79-492B-B6C0-18CB0A96F1A3}" sibTransId="{EE6FC20A-2812-46EC-BE4F-E602AB572BE6}"/>
    <dgm:cxn modelId="{15E9CC4C-0C76-034A-A1A7-0EC3EBF60549}" type="presOf" srcId="{E1099086-09CF-4C69-B885-AF943F6DCE57}" destId="{FA601BC2-442E-4E99-8EFE-B970C3F6434D}" srcOrd="0" destOrd="1" presId="urn:microsoft.com/office/officeart/2005/8/layout/hList6"/>
    <dgm:cxn modelId="{5D85726B-E45D-4444-868B-72B8A0EBB1DA}" srcId="{08E96055-76C8-46C1-B09E-704F939701C4}" destId="{E1099086-09CF-4C69-B885-AF943F6DCE57}" srcOrd="0" destOrd="0" parTransId="{C524396F-0602-4A78-ACB1-A2FC45AE3BAD}" sibTransId="{67CF5BA7-485B-4E3D-A1B2-6D1318B1B433}"/>
    <dgm:cxn modelId="{747BEA43-5291-E044-BF1F-8810AE9C3515}" type="presOf" srcId="{EA6956F8-8ED1-437F-86D3-A517559087C2}" destId="{5C3C354C-FA70-4EAD-9BBB-48F62AD8348D}" srcOrd="0" destOrd="0" presId="urn:microsoft.com/office/officeart/2005/8/layout/hList6"/>
    <dgm:cxn modelId="{8A3D8524-4EA2-425A-AB9F-422E358D1879}" srcId="{2CA2AB15-BCF2-45D2-9CCC-71857CCB90F5}" destId="{08E96055-76C8-46C1-B09E-704F939701C4}" srcOrd="0" destOrd="0" parTransId="{3AA36E1F-EEFF-44E1-A242-C6AE63D31FAA}" sibTransId="{4037FA8A-4379-48C3-9550-80A9E91E8525}"/>
    <dgm:cxn modelId="{2453F336-02BB-DB44-861B-AC86500DBACD}" type="presOf" srcId="{ABE69488-CF77-4E16-80BB-A5F44C33CB5D}" destId="{F54FB0A6-2D13-4C11-8C8C-5868287BD3C1}" srcOrd="0" destOrd="1" presId="urn:microsoft.com/office/officeart/2005/8/layout/hList6"/>
    <dgm:cxn modelId="{3D0EDE29-068F-4158-B8E3-66E2E1F2D1BD}" srcId="{2CA2AB15-BCF2-45D2-9CCC-71857CCB90F5}" destId="{95E2C003-C458-4373-9B00-7C218219F65C}" srcOrd="1" destOrd="0" parTransId="{A0539B95-F1F9-4AD0-BEDF-3AF59B34C9C0}" sibTransId="{BCFB824F-56B8-4ED6-AAE3-78A059EB7F2D}"/>
    <dgm:cxn modelId="{67C9056B-C27C-43D0-BED0-0E77B877EC25}" srcId="{2CA2AB15-BCF2-45D2-9CCC-71857CCB90F5}" destId="{C8876449-DF33-4055-9601-4274C2C93E7A}" srcOrd="3" destOrd="0" parTransId="{0D5E6FDE-DFC4-446E-991D-4174B47A89BF}" sibTransId="{5589E4B2-C9CD-4E7A-AA68-B9398423936B}"/>
    <dgm:cxn modelId="{5225CD39-71F2-BA49-984B-57C40CEADB6B}" type="presOf" srcId="{95E2C003-C458-4373-9B00-7C218219F65C}" destId="{34108E63-3CE8-47F2-9A92-6FAC2C7013A9}" srcOrd="0" destOrd="0" presId="urn:microsoft.com/office/officeart/2005/8/layout/hList6"/>
    <dgm:cxn modelId="{BADC090C-90FF-8940-ABC1-48EAB48217BE}" type="presParOf" srcId="{23447630-3F4D-440F-A754-A35471185F7B}" destId="{FA601BC2-442E-4E99-8EFE-B970C3F6434D}" srcOrd="0" destOrd="0" presId="urn:microsoft.com/office/officeart/2005/8/layout/hList6"/>
    <dgm:cxn modelId="{927CE4EF-591A-7345-8D59-CB5F24E744F5}" type="presParOf" srcId="{23447630-3F4D-440F-A754-A35471185F7B}" destId="{841BEAE9-6980-4C82-B1CA-20C41F1D23EF}" srcOrd="1" destOrd="0" presId="urn:microsoft.com/office/officeart/2005/8/layout/hList6"/>
    <dgm:cxn modelId="{9CD18CD4-030C-0C41-9426-6CF9472861D0}" type="presParOf" srcId="{23447630-3F4D-440F-A754-A35471185F7B}" destId="{34108E63-3CE8-47F2-9A92-6FAC2C7013A9}" srcOrd="2" destOrd="0" presId="urn:microsoft.com/office/officeart/2005/8/layout/hList6"/>
    <dgm:cxn modelId="{9B48107E-D2FC-1844-98D7-41A55216F94F}" type="presParOf" srcId="{23447630-3F4D-440F-A754-A35471185F7B}" destId="{B8CEA1AC-0F39-4E50-B90C-1ADE4206DC42}" srcOrd="3" destOrd="0" presId="urn:microsoft.com/office/officeart/2005/8/layout/hList6"/>
    <dgm:cxn modelId="{96B2517A-760B-504C-981E-E55C730960B7}" type="presParOf" srcId="{23447630-3F4D-440F-A754-A35471185F7B}" destId="{5C3C354C-FA70-4EAD-9BBB-48F62AD8348D}" srcOrd="4" destOrd="0" presId="urn:microsoft.com/office/officeart/2005/8/layout/hList6"/>
    <dgm:cxn modelId="{6C8FA3A6-DEFB-724F-B359-18F687AC27A9}" type="presParOf" srcId="{23447630-3F4D-440F-A754-A35471185F7B}" destId="{AB3BBE4C-7EFD-44D0-A626-ACF1C914CCCF}" srcOrd="5" destOrd="0" presId="urn:microsoft.com/office/officeart/2005/8/layout/hList6"/>
    <dgm:cxn modelId="{54C5CC6E-51D1-434A-AB1B-4E131319A815}" type="presParOf" srcId="{23447630-3F4D-440F-A754-A35471185F7B}" destId="{F54FB0A6-2D13-4C11-8C8C-5868287BD3C1}" srcOrd="6" destOrd="0" presId="urn:microsoft.com/office/officeart/2005/8/layout/hList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17CC1F-5902-49FA-958D-CCDA461F28A5}"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CA"/>
        </a:p>
      </dgm:t>
    </dgm:pt>
    <dgm:pt modelId="{103B5EC6-AD64-4489-A68F-35D94AA7FBE0}">
      <dgm:prSet phldrT="[Text]"/>
      <dgm:spPr/>
      <dgm:t>
        <a:bodyPr/>
        <a:lstStyle/>
        <a:p>
          <a:r>
            <a:rPr lang="en-CA" dirty="0" smtClean="0"/>
            <a:t>2010</a:t>
          </a:r>
          <a:endParaRPr lang="en-CA" dirty="0"/>
        </a:p>
      </dgm:t>
    </dgm:pt>
    <dgm:pt modelId="{C8CC3517-302D-4FAD-B901-44230BFE8CA1}" type="parTrans" cxnId="{3F0A925F-382A-49F5-8C55-29BD941CBB51}">
      <dgm:prSet/>
      <dgm:spPr/>
      <dgm:t>
        <a:bodyPr/>
        <a:lstStyle/>
        <a:p>
          <a:endParaRPr lang="en-CA"/>
        </a:p>
      </dgm:t>
    </dgm:pt>
    <dgm:pt modelId="{C3DF5669-7675-4549-B8C3-5691411F152D}" type="sibTrans" cxnId="{3F0A925F-382A-49F5-8C55-29BD941CBB51}">
      <dgm:prSet/>
      <dgm:spPr/>
      <dgm:t>
        <a:bodyPr/>
        <a:lstStyle/>
        <a:p>
          <a:endParaRPr lang="en-CA"/>
        </a:p>
      </dgm:t>
    </dgm:pt>
    <dgm:pt modelId="{77482071-304E-497D-ACCB-05DA2ACD79FD}">
      <dgm:prSet phldrT="[Text]" custT="1"/>
      <dgm:spPr/>
      <dgm:t>
        <a:bodyPr/>
        <a:lstStyle/>
        <a:p>
          <a:r>
            <a:rPr lang="en-CA" sz="1200" dirty="0" smtClean="0"/>
            <a:t>Bounce FM (Edmonton Radio Station)</a:t>
          </a:r>
          <a:endParaRPr lang="en-CA" sz="1200" dirty="0"/>
        </a:p>
      </dgm:t>
    </dgm:pt>
    <dgm:pt modelId="{BC6B80EA-A439-4519-BB32-4F500BB83007}" type="parTrans" cxnId="{09EFC1B9-E38A-465C-8F8D-77331DCA0012}">
      <dgm:prSet/>
      <dgm:spPr/>
      <dgm:t>
        <a:bodyPr/>
        <a:lstStyle/>
        <a:p>
          <a:endParaRPr lang="en-CA"/>
        </a:p>
      </dgm:t>
    </dgm:pt>
    <dgm:pt modelId="{591B3BD8-600C-4B10-8233-9364E7159E4C}" type="sibTrans" cxnId="{09EFC1B9-E38A-465C-8F8D-77331DCA0012}">
      <dgm:prSet/>
      <dgm:spPr/>
      <dgm:t>
        <a:bodyPr/>
        <a:lstStyle/>
        <a:p>
          <a:endParaRPr lang="en-CA"/>
        </a:p>
      </dgm:t>
    </dgm:pt>
    <dgm:pt modelId="{3951CE71-C6FB-42C3-ACD6-14FA52880B3C}">
      <dgm:prSet phldrT="[Text]" custT="1"/>
      <dgm:spPr/>
      <dgm:t>
        <a:bodyPr/>
        <a:lstStyle/>
        <a:p>
          <a:r>
            <a:rPr lang="en-CA" sz="1200" dirty="0" smtClean="0"/>
            <a:t>Atria Networks LP</a:t>
          </a:r>
          <a:endParaRPr lang="en-CA" sz="1200" dirty="0"/>
        </a:p>
      </dgm:t>
    </dgm:pt>
    <dgm:pt modelId="{1EC55306-FEEE-4EA9-B022-946ACE5F9C6F}" type="parTrans" cxnId="{5C173FCB-B738-4BDF-A0E2-FDE576C69525}">
      <dgm:prSet/>
      <dgm:spPr/>
      <dgm:t>
        <a:bodyPr/>
        <a:lstStyle/>
        <a:p>
          <a:endParaRPr lang="en-CA"/>
        </a:p>
      </dgm:t>
    </dgm:pt>
    <dgm:pt modelId="{3D9E85C3-B960-4672-8F1E-F202CF44A659}" type="sibTrans" cxnId="{5C173FCB-B738-4BDF-A0E2-FDE576C69525}">
      <dgm:prSet/>
      <dgm:spPr/>
      <dgm:t>
        <a:bodyPr/>
        <a:lstStyle/>
        <a:p>
          <a:endParaRPr lang="en-CA"/>
        </a:p>
      </dgm:t>
    </dgm:pt>
    <dgm:pt modelId="{C89F1C66-28BD-4275-ABA2-4F38ECCA0762}">
      <dgm:prSet phldrT="[Text]"/>
      <dgm:spPr/>
      <dgm:t>
        <a:bodyPr/>
        <a:lstStyle/>
        <a:p>
          <a:r>
            <a:rPr lang="en-CA" dirty="0" smtClean="0"/>
            <a:t>2009</a:t>
          </a:r>
          <a:endParaRPr lang="en-CA" dirty="0"/>
        </a:p>
      </dgm:t>
    </dgm:pt>
    <dgm:pt modelId="{42D89E1E-1989-4BE6-8997-B2DE2EE573AB}" type="parTrans" cxnId="{43F0959E-87FA-4949-8511-CAB6F81746F5}">
      <dgm:prSet/>
      <dgm:spPr/>
      <dgm:t>
        <a:bodyPr/>
        <a:lstStyle/>
        <a:p>
          <a:endParaRPr lang="en-CA"/>
        </a:p>
      </dgm:t>
    </dgm:pt>
    <dgm:pt modelId="{6E1E90B4-7347-4F83-8C86-75F93A843FBD}" type="sibTrans" cxnId="{43F0959E-87FA-4949-8511-CAB6F81746F5}">
      <dgm:prSet/>
      <dgm:spPr/>
      <dgm:t>
        <a:bodyPr/>
        <a:lstStyle/>
        <a:p>
          <a:endParaRPr lang="en-CA"/>
        </a:p>
      </dgm:t>
    </dgm:pt>
    <dgm:pt modelId="{B6B8DC08-FCA1-4292-B1A7-B85C77CFD0A1}">
      <dgm:prSet phldrT="[Text]" custT="1"/>
      <dgm:spPr/>
      <dgm:t>
        <a:bodyPr/>
        <a:lstStyle/>
        <a:p>
          <a:r>
            <a:rPr lang="en-CA" sz="1200" dirty="0" smtClean="0"/>
            <a:t>K-Rock 1057 Inc.</a:t>
          </a:r>
          <a:endParaRPr lang="en-CA" sz="1200" dirty="0"/>
        </a:p>
      </dgm:t>
    </dgm:pt>
    <dgm:pt modelId="{954A6EC7-FB47-482B-BD6C-5BAAE532C3B1}" type="parTrans" cxnId="{B4520788-548D-40DA-B150-96A87098B725}">
      <dgm:prSet/>
      <dgm:spPr/>
      <dgm:t>
        <a:bodyPr/>
        <a:lstStyle/>
        <a:p>
          <a:endParaRPr lang="en-CA"/>
        </a:p>
      </dgm:t>
    </dgm:pt>
    <dgm:pt modelId="{9C38A8FF-D17E-4184-9BF3-F033590A25D9}" type="sibTrans" cxnId="{B4520788-548D-40DA-B150-96A87098B725}">
      <dgm:prSet/>
      <dgm:spPr/>
      <dgm:t>
        <a:bodyPr/>
        <a:lstStyle/>
        <a:p>
          <a:endParaRPr lang="en-CA"/>
        </a:p>
      </dgm:t>
    </dgm:pt>
    <dgm:pt modelId="{91EC01FF-04AC-42A1-A1B1-C6B8CD09DBC0}">
      <dgm:prSet phldrT="[Text]"/>
      <dgm:spPr/>
      <dgm:t>
        <a:bodyPr/>
        <a:lstStyle/>
        <a:p>
          <a:r>
            <a:rPr lang="en-CA" dirty="0" smtClean="0"/>
            <a:t>2008</a:t>
          </a:r>
          <a:endParaRPr lang="en-CA" dirty="0"/>
        </a:p>
      </dgm:t>
    </dgm:pt>
    <dgm:pt modelId="{E57FA043-3427-4A3F-82EC-5B34A8154735}" type="parTrans" cxnId="{6AB28BD9-0539-4A5A-AC1C-6D3B870C6D89}">
      <dgm:prSet/>
      <dgm:spPr/>
      <dgm:t>
        <a:bodyPr/>
        <a:lstStyle/>
        <a:p>
          <a:endParaRPr lang="en-CA"/>
        </a:p>
      </dgm:t>
    </dgm:pt>
    <dgm:pt modelId="{1DAF734B-39C7-4A28-B380-0C7FF600D643}" type="sibTrans" cxnId="{6AB28BD9-0539-4A5A-AC1C-6D3B870C6D89}">
      <dgm:prSet/>
      <dgm:spPr/>
      <dgm:t>
        <a:bodyPr/>
        <a:lstStyle/>
        <a:p>
          <a:endParaRPr lang="en-CA"/>
        </a:p>
      </dgm:t>
    </dgm:pt>
    <dgm:pt modelId="{18362A63-C688-4BA8-8920-70E547B01AF8}">
      <dgm:prSet phldrT="[Text]" custT="1"/>
      <dgm:spPr/>
      <dgm:t>
        <a:bodyPr/>
        <a:lstStyle/>
        <a:p>
          <a:r>
            <a:rPr lang="en-CA" sz="1200" dirty="0" smtClean="0"/>
            <a:t>Outdoor Life Network</a:t>
          </a:r>
          <a:endParaRPr lang="en-CA" sz="1200" dirty="0"/>
        </a:p>
      </dgm:t>
    </dgm:pt>
    <dgm:pt modelId="{FA1F4288-B024-421E-99A1-E00ED8AED652}" type="parTrans" cxnId="{0E4C0CBF-7781-4A1D-A7AF-F2AF44D4410E}">
      <dgm:prSet/>
      <dgm:spPr/>
      <dgm:t>
        <a:bodyPr/>
        <a:lstStyle/>
        <a:p>
          <a:endParaRPr lang="en-CA"/>
        </a:p>
      </dgm:t>
    </dgm:pt>
    <dgm:pt modelId="{A7C582C8-5A13-4682-B834-A3677B74164E}" type="sibTrans" cxnId="{0E4C0CBF-7781-4A1D-A7AF-F2AF44D4410E}">
      <dgm:prSet/>
      <dgm:spPr/>
      <dgm:t>
        <a:bodyPr/>
        <a:lstStyle/>
        <a:p>
          <a:endParaRPr lang="en-CA"/>
        </a:p>
      </dgm:t>
    </dgm:pt>
    <dgm:pt modelId="{D2966F15-BE13-4F1C-95DA-4B56244C0806}">
      <dgm:prSet phldrT="[Text]" custT="1"/>
      <dgm:spPr/>
      <dgm:t>
        <a:bodyPr/>
        <a:lstStyle/>
        <a:p>
          <a:r>
            <a:rPr lang="en-CA" sz="1200" dirty="0" smtClean="0"/>
            <a:t>Aurora Cable TV Limited</a:t>
          </a:r>
          <a:endParaRPr lang="en-CA" sz="1200" dirty="0"/>
        </a:p>
      </dgm:t>
    </dgm:pt>
    <dgm:pt modelId="{80277D66-3D6A-45B6-92FC-D6D464F5FC97}" type="parTrans" cxnId="{E4EA92F5-B6D9-4D92-83A5-BFF3AE40C0C6}">
      <dgm:prSet/>
      <dgm:spPr/>
      <dgm:t>
        <a:bodyPr/>
        <a:lstStyle/>
        <a:p>
          <a:endParaRPr lang="en-CA"/>
        </a:p>
      </dgm:t>
    </dgm:pt>
    <dgm:pt modelId="{B2719009-80D7-4C01-A7CD-797C7267D5B6}" type="sibTrans" cxnId="{E4EA92F5-B6D9-4D92-83A5-BFF3AE40C0C6}">
      <dgm:prSet/>
      <dgm:spPr/>
      <dgm:t>
        <a:bodyPr/>
        <a:lstStyle/>
        <a:p>
          <a:endParaRPr lang="en-CA"/>
        </a:p>
      </dgm:t>
    </dgm:pt>
    <dgm:pt modelId="{BEE28D1F-142F-44AF-B9BF-F482FC2F428B}">
      <dgm:prSet phldrT="[Text]" custT="1"/>
      <dgm:spPr/>
      <dgm:t>
        <a:bodyPr/>
        <a:lstStyle/>
        <a:p>
          <a:r>
            <a:rPr lang="en-CA" sz="1200" dirty="0" smtClean="0"/>
            <a:t>Channel M (Vancouver Based TV Channel)</a:t>
          </a:r>
          <a:endParaRPr lang="en-CA" sz="1200" dirty="0"/>
        </a:p>
      </dgm:t>
    </dgm:pt>
    <dgm:pt modelId="{5F7978F8-5DE7-497D-99FC-F9C720A98202}" type="parTrans" cxnId="{54D45B08-F303-4B79-BC34-59B6B4267432}">
      <dgm:prSet/>
      <dgm:spPr/>
      <dgm:t>
        <a:bodyPr/>
        <a:lstStyle/>
        <a:p>
          <a:endParaRPr lang="en-CA"/>
        </a:p>
      </dgm:t>
    </dgm:pt>
    <dgm:pt modelId="{5E747E93-91FB-4FA1-8B05-80A22D22DDD1}" type="sibTrans" cxnId="{54D45B08-F303-4B79-BC34-59B6B4267432}">
      <dgm:prSet/>
      <dgm:spPr/>
      <dgm:t>
        <a:bodyPr/>
        <a:lstStyle/>
        <a:p>
          <a:endParaRPr lang="en-CA"/>
        </a:p>
      </dgm:t>
    </dgm:pt>
    <dgm:pt modelId="{EAC8C0A4-13B7-4283-8C01-FE51A5CD8FFF}">
      <dgm:prSet phldrT="[Text]" custT="1"/>
      <dgm:spPr/>
      <dgm:t>
        <a:bodyPr/>
        <a:lstStyle/>
        <a:p>
          <a:r>
            <a:rPr lang="en-CA" sz="1200" dirty="0" smtClean="0"/>
            <a:t>CIKZ-FM Kitchener</a:t>
          </a:r>
          <a:endParaRPr lang="en-CA" sz="1200" dirty="0"/>
        </a:p>
      </dgm:t>
    </dgm:pt>
    <dgm:pt modelId="{16B4F56E-CC32-47C3-B40E-86DCE5E14EE6}" type="parTrans" cxnId="{95C20090-19D7-4122-930A-1E2D8ECEA491}">
      <dgm:prSet/>
      <dgm:spPr/>
      <dgm:t>
        <a:bodyPr/>
        <a:lstStyle/>
        <a:p>
          <a:endParaRPr lang="en-CA"/>
        </a:p>
      </dgm:t>
    </dgm:pt>
    <dgm:pt modelId="{D36502D7-41B0-4F15-9F61-E5AFBDC791ED}" type="sibTrans" cxnId="{95C20090-19D7-4122-930A-1E2D8ECEA491}">
      <dgm:prSet/>
      <dgm:spPr/>
      <dgm:t>
        <a:bodyPr/>
        <a:lstStyle/>
        <a:p>
          <a:endParaRPr lang="en-CA"/>
        </a:p>
      </dgm:t>
    </dgm:pt>
    <dgm:pt modelId="{23AF9456-4DA7-48E7-8CC4-54941CBF7E5A}">
      <dgm:prSet phldrT="[Text]" custT="1"/>
      <dgm:spPr/>
      <dgm:t>
        <a:bodyPr/>
        <a:lstStyle/>
        <a:p>
          <a:r>
            <a:rPr lang="en-CA" sz="1200" dirty="0" err="1" smtClean="0"/>
            <a:t>Citytv</a:t>
          </a:r>
          <a:endParaRPr lang="en-CA" sz="1200" dirty="0"/>
        </a:p>
      </dgm:t>
    </dgm:pt>
    <dgm:pt modelId="{DCEBAAAB-1D1C-4F35-8932-935553B67770}" type="parTrans" cxnId="{18EED8EB-7BEA-47A1-AD14-43D2C92367F4}">
      <dgm:prSet/>
      <dgm:spPr/>
      <dgm:t>
        <a:bodyPr/>
        <a:lstStyle/>
        <a:p>
          <a:endParaRPr lang="en-CA"/>
        </a:p>
      </dgm:t>
    </dgm:pt>
    <dgm:pt modelId="{35A8EA4C-8D96-4FFF-AF50-0D9AD670A54B}" type="sibTrans" cxnId="{18EED8EB-7BEA-47A1-AD14-43D2C92367F4}">
      <dgm:prSet/>
      <dgm:spPr/>
      <dgm:t>
        <a:bodyPr/>
        <a:lstStyle/>
        <a:p>
          <a:endParaRPr lang="en-CA"/>
        </a:p>
      </dgm:t>
    </dgm:pt>
    <dgm:pt modelId="{5082CAFD-1FC4-4EBE-8A34-C9E70E8206ED}">
      <dgm:prSet phldrT="[Text]" custT="1"/>
      <dgm:spPr/>
      <dgm:t>
        <a:bodyPr/>
        <a:lstStyle/>
        <a:p>
          <a:r>
            <a:rPr lang="en-CA" sz="1200" dirty="0" smtClean="0"/>
            <a:t>BV Media Inc.</a:t>
          </a:r>
          <a:endParaRPr lang="en-CA" sz="1200" dirty="0"/>
        </a:p>
      </dgm:t>
    </dgm:pt>
    <dgm:pt modelId="{D70F0A24-0C6C-467D-9DA8-15DA0937DD4D}" type="parTrans" cxnId="{62ADF70C-03CA-400D-B1F5-C0AFDA2FA8BB}">
      <dgm:prSet/>
      <dgm:spPr/>
    </dgm:pt>
    <dgm:pt modelId="{C3421F04-A8E2-4B5B-B167-91F0A1C6D132}" type="sibTrans" cxnId="{62ADF70C-03CA-400D-B1F5-C0AFDA2FA8BB}">
      <dgm:prSet/>
      <dgm:spPr/>
    </dgm:pt>
    <dgm:pt modelId="{975C2955-9B3D-4752-B701-95F87A9A54DA}" type="pres">
      <dgm:prSet presAssocID="{8017CC1F-5902-49FA-958D-CCDA461F28A5}" presName="linearFlow" presStyleCnt="0">
        <dgm:presLayoutVars>
          <dgm:dir/>
          <dgm:animLvl val="lvl"/>
          <dgm:resizeHandles val="exact"/>
        </dgm:presLayoutVars>
      </dgm:prSet>
      <dgm:spPr/>
      <dgm:t>
        <a:bodyPr/>
        <a:lstStyle/>
        <a:p>
          <a:endParaRPr lang="en-US"/>
        </a:p>
      </dgm:t>
    </dgm:pt>
    <dgm:pt modelId="{47F723E2-B664-4FA5-AB40-8ABE73F65CEC}" type="pres">
      <dgm:prSet presAssocID="{103B5EC6-AD64-4489-A68F-35D94AA7FBE0}" presName="composite" presStyleCnt="0"/>
      <dgm:spPr/>
    </dgm:pt>
    <dgm:pt modelId="{9EE613D3-C1F2-4BEA-B276-30C26EC39A8C}" type="pres">
      <dgm:prSet presAssocID="{103B5EC6-AD64-4489-A68F-35D94AA7FBE0}" presName="parentText" presStyleLbl="alignNode1" presStyleIdx="0" presStyleCnt="3">
        <dgm:presLayoutVars>
          <dgm:chMax val="1"/>
          <dgm:bulletEnabled val="1"/>
        </dgm:presLayoutVars>
      </dgm:prSet>
      <dgm:spPr/>
      <dgm:t>
        <a:bodyPr/>
        <a:lstStyle/>
        <a:p>
          <a:endParaRPr lang="en-CA"/>
        </a:p>
      </dgm:t>
    </dgm:pt>
    <dgm:pt modelId="{C760F383-BCBD-482F-8B5D-6148857B5F40}" type="pres">
      <dgm:prSet presAssocID="{103B5EC6-AD64-4489-A68F-35D94AA7FBE0}" presName="descendantText" presStyleLbl="alignAcc1" presStyleIdx="0" presStyleCnt="3">
        <dgm:presLayoutVars>
          <dgm:bulletEnabled val="1"/>
        </dgm:presLayoutVars>
      </dgm:prSet>
      <dgm:spPr/>
      <dgm:t>
        <a:bodyPr/>
        <a:lstStyle/>
        <a:p>
          <a:endParaRPr lang="en-CA"/>
        </a:p>
      </dgm:t>
    </dgm:pt>
    <dgm:pt modelId="{8C41B2D5-0A9A-4892-BFF8-7EF2D11E9A38}" type="pres">
      <dgm:prSet presAssocID="{C3DF5669-7675-4549-B8C3-5691411F152D}" presName="sp" presStyleCnt="0"/>
      <dgm:spPr/>
    </dgm:pt>
    <dgm:pt modelId="{EAFD42F9-7B6F-48C9-974B-51C4C3C1C818}" type="pres">
      <dgm:prSet presAssocID="{C89F1C66-28BD-4275-ABA2-4F38ECCA0762}" presName="composite" presStyleCnt="0"/>
      <dgm:spPr/>
    </dgm:pt>
    <dgm:pt modelId="{389487EF-DC33-42CA-96C1-746110A7BEEE}" type="pres">
      <dgm:prSet presAssocID="{C89F1C66-28BD-4275-ABA2-4F38ECCA0762}" presName="parentText" presStyleLbl="alignNode1" presStyleIdx="1" presStyleCnt="3">
        <dgm:presLayoutVars>
          <dgm:chMax val="1"/>
          <dgm:bulletEnabled val="1"/>
        </dgm:presLayoutVars>
      </dgm:prSet>
      <dgm:spPr/>
      <dgm:t>
        <a:bodyPr/>
        <a:lstStyle/>
        <a:p>
          <a:endParaRPr lang="en-CA"/>
        </a:p>
      </dgm:t>
    </dgm:pt>
    <dgm:pt modelId="{56A64B1C-34A0-4E1C-BA9C-69BD97AAEE0A}" type="pres">
      <dgm:prSet presAssocID="{C89F1C66-28BD-4275-ABA2-4F38ECCA0762}" presName="descendantText" presStyleLbl="alignAcc1" presStyleIdx="1" presStyleCnt="3">
        <dgm:presLayoutVars>
          <dgm:bulletEnabled val="1"/>
        </dgm:presLayoutVars>
      </dgm:prSet>
      <dgm:spPr/>
      <dgm:t>
        <a:bodyPr/>
        <a:lstStyle/>
        <a:p>
          <a:endParaRPr lang="en-CA"/>
        </a:p>
      </dgm:t>
    </dgm:pt>
    <dgm:pt modelId="{FB666795-B050-4E7D-908E-666E35686C79}" type="pres">
      <dgm:prSet presAssocID="{6E1E90B4-7347-4F83-8C86-75F93A843FBD}" presName="sp" presStyleCnt="0"/>
      <dgm:spPr/>
    </dgm:pt>
    <dgm:pt modelId="{A50464A2-1943-4432-B50E-E212CE0EAF90}" type="pres">
      <dgm:prSet presAssocID="{91EC01FF-04AC-42A1-A1B1-C6B8CD09DBC0}" presName="composite" presStyleCnt="0"/>
      <dgm:spPr/>
    </dgm:pt>
    <dgm:pt modelId="{304344B8-C822-4F86-8B13-D724D2C73177}" type="pres">
      <dgm:prSet presAssocID="{91EC01FF-04AC-42A1-A1B1-C6B8CD09DBC0}" presName="parentText" presStyleLbl="alignNode1" presStyleIdx="2" presStyleCnt="3">
        <dgm:presLayoutVars>
          <dgm:chMax val="1"/>
          <dgm:bulletEnabled val="1"/>
        </dgm:presLayoutVars>
      </dgm:prSet>
      <dgm:spPr/>
      <dgm:t>
        <a:bodyPr/>
        <a:lstStyle/>
        <a:p>
          <a:endParaRPr lang="en-US"/>
        </a:p>
      </dgm:t>
    </dgm:pt>
    <dgm:pt modelId="{2667DA86-E5B9-4F33-9381-B8466EDF5338}" type="pres">
      <dgm:prSet presAssocID="{91EC01FF-04AC-42A1-A1B1-C6B8CD09DBC0}" presName="descendantText" presStyleLbl="alignAcc1" presStyleIdx="2" presStyleCnt="3">
        <dgm:presLayoutVars>
          <dgm:bulletEnabled val="1"/>
        </dgm:presLayoutVars>
      </dgm:prSet>
      <dgm:spPr/>
      <dgm:t>
        <a:bodyPr/>
        <a:lstStyle/>
        <a:p>
          <a:endParaRPr lang="en-CA"/>
        </a:p>
      </dgm:t>
    </dgm:pt>
  </dgm:ptLst>
  <dgm:cxnLst>
    <dgm:cxn modelId="{09EFC1B9-E38A-465C-8F8D-77331DCA0012}" srcId="{103B5EC6-AD64-4489-A68F-35D94AA7FBE0}" destId="{77482071-304E-497D-ACCB-05DA2ACD79FD}" srcOrd="0" destOrd="0" parTransId="{BC6B80EA-A439-4519-BB32-4F500BB83007}" sibTransId="{591B3BD8-600C-4B10-8233-9364E7159E4C}"/>
    <dgm:cxn modelId="{64AAB2F5-4E95-4C42-AB11-7B0EEBA0ECDA}" type="presOf" srcId="{103B5EC6-AD64-4489-A68F-35D94AA7FBE0}" destId="{9EE613D3-C1F2-4BEA-B276-30C26EC39A8C}" srcOrd="0" destOrd="0" presId="urn:microsoft.com/office/officeart/2005/8/layout/chevron2"/>
    <dgm:cxn modelId="{06D5AF3F-6CAA-354E-B0CB-7BEA8E354E64}" type="presOf" srcId="{B6B8DC08-FCA1-4292-B1A7-B85C77CFD0A1}" destId="{56A64B1C-34A0-4E1C-BA9C-69BD97AAEE0A}" srcOrd="0" destOrd="0" presId="urn:microsoft.com/office/officeart/2005/8/layout/chevron2"/>
    <dgm:cxn modelId="{B8C7352A-54E2-394D-A4EE-FF18007CC23F}" type="presOf" srcId="{91EC01FF-04AC-42A1-A1B1-C6B8CD09DBC0}" destId="{304344B8-C822-4F86-8B13-D724D2C73177}" srcOrd="0" destOrd="0" presId="urn:microsoft.com/office/officeart/2005/8/layout/chevron2"/>
    <dgm:cxn modelId="{A80CA0DC-9F9D-0D41-BB3D-1ED58E3BFE20}" type="presOf" srcId="{8017CC1F-5902-49FA-958D-CCDA461F28A5}" destId="{975C2955-9B3D-4752-B701-95F87A9A54DA}" srcOrd="0" destOrd="0" presId="urn:microsoft.com/office/officeart/2005/8/layout/chevron2"/>
    <dgm:cxn modelId="{E1D2069A-62E4-9B41-9EDB-9ECC6B6937FC}" type="presOf" srcId="{D2966F15-BE13-4F1C-95DA-4B56244C0806}" destId="{2667DA86-E5B9-4F33-9381-B8466EDF5338}" srcOrd="0" destOrd="1" presId="urn:microsoft.com/office/officeart/2005/8/layout/chevron2"/>
    <dgm:cxn modelId="{54D45B08-F303-4B79-BC34-59B6B4267432}" srcId="{91EC01FF-04AC-42A1-A1B1-C6B8CD09DBC0}" destId="{BEE28D1F-142F-44AF-B9BF-F482FC2F428B}" srcOrd="2" destOrd="0" parTransId="{5F7978F8-5DE7-497D-99FC-F9C720A98202}" sibTransId="{5E747E93-91FB-4FA1-8B05-80A22D22DDD1}"/>
    <dgm:cxn modelId="{B4520788-548D-40DA-B150-96A87098B725}" srcId="{C89F1C66-28BD-4275-ABA2-4F38ECCA0762}" destId="{B6B8DC08-FCA1-4292-B1A7-B85C77CFD0A1}" srcOrd="0" destOrd="0" parTransId="{954A6EC7-FB47-482B-BD6C-5BAAE532C3B1}" sibTransId="{9C38A8FF-D17E-4184-9BF3-F033590A25D9}"/>
    <dgm:cxn modelId="{18EED8EB-7BEA-47A1-AD14-43D2C92367F4}" srcId="{91EC01FF-04AC-42A1-A1B1-C6B8CD09DBC0}" destId="{23AF9456-4DA7-48E7-8CC4-54941CBF7E5A}" srcOrd="4" destOrd="0" parTransId="{DCEBAAAB-1D1C-4F35-8932-935553B67770}" sibTransId="{35A8EA4C-8D96-4FFF-AF50-0D9AD670A54B}"/>
    <dgm:cxn modelId="{A5AE39BC-999D-1344-AC9A-B84E065C4538}" type="presOf" srcId="{BEE28D1F-142F-44AF-B9BF-F482FC2F428B}" destId="{2667DA86-E5B9-4F33-9381-B8466EDF5338}" srcOrd="0" destOrd="2" presId="urn:microsoft.com/office/officeart/2005/8/layout/chevron2"/>
    <dgm:cxn modelId="{E4EA92F5-B6D9-4D92-83A5-BFF3AE40C0C6}" srcId="{91EC01FF-04AC-42A1-A1B1-C6B8CD09DBC0}" destId="{D2966F15-BE13-4F1C-95DA-4B56244C0806}" srcOrd="1" destOrd="0" parTransId="{80277D66-3D6A-45B6-92FC-D6D464F5FC97}" sibTransId="{B2719009-80D7-4C01-A7CD-797C7267D5B6}"/>
    <dgm:cxn modelId="{5C173FCB-B738-4BDF-A0E2-FDE576C69525}" srcId="{103B5EC6-AD64-4489-A68F-35D94AA7FBE0}" destId="{3951CE71-C6FB-42C3-ACD6-14FA52880B3C}" srcOrd="2" destOrd="0" parTransId="{1EC55306-FEEE-4EA9-B022-946ACE5F9C6F}" sibTransId="{3D9E85C3-B960-4672-8F1E-F202CF44A659}"/>
    <dgm:cxn modelId="{E7E5211B-888E-6C4C-A538-74AD78AC77D9}" type="presOf" srcId="{18362A63-C688-4BA8-8920-70E547B01AF8}" destId="{2667DA86-E5B9-4F33-9381-B8466EDF5338}" srcOrd="0" destOrd="0" presId="urn:microsoft.com/office/officeart/2005/8/layout/chevron2"/>
    <dgm:cxn modelId="{0E4C0CBF-7781-4A1D-A7AF-F2AF44D4410E}" srcId="{91EC01FF-04AC-42A1-A1B1-C6B8CD09DBC0}" destId="{18362A63-C688-4BA8-8920-70E547B01AF8}" srcOrd="0" destOrd="0" parTransId="{FA1F4288-B024-421E-99A1-E00ED8AED652}" sibTransId="{A7C582C8-5A13-4682-B834-A3677B74164E}"/>
    <dgm:cxn modelId="{4C328896-C8A9-5246-A314-4EEDB606418E}" type="presOf" srcId="{EAC8C0A4-13B7-4283-8C01-FE51A5CD8FFF}" destId="{2667DA86-E5B9-4F33-9381-B8466EDF5338}" srcOrd="0" destOrd="3" presId="urn:microsoft.com/office/officeart/2005/8/layout/chevron2"/>
    <dgm:cxn modelId="{8099155E-2E74-6446-98A7-AFDD82EB4ED1}" type="presOf" srcId="{23AF9456-4DA7-48E7-8CC4-54941CBF7E5A}" destId="{2667DA86-E5B9-4F33-9381-B8466EDF5338}" srcOrd="0" destOrd="4" presId="urn:microsoft.com/office/officeart/2005/8/layout/chevron2"/>
    <dgm:cxn modelId="{98215C8B-9DE1-094D-BC6C-BCA5491570D0}" type="presOf" srcId="{5082CAFD-1FC4-4EBE-8A34-C9E70E8206ED}" destId="{C760F383-BCBD-482F-8B5D-6148857B5F40}" srcOrd="0" destOrd="1" presId="urn:microsoft.com/office/officeart/2005/8/layout/chevron2"/>
    <dgm:cxn modelId="{5487316E-0DA5-A940-A987-267B7C00A5DC}" type="presOf" srcId="{3951CE71-C6FB-42C3-ACD6-14FA52880B3C}" destId="{C760F383-BCBD-482F-8B5D-6148857B5F40}" srcOrd="0" destOrd="2" presId="urn:microsoft.com/office/officeart/2005/8/layout/chevron2"/>
    <dgm:cxn modelId="{6AB28BD9-0539-4A5A-AC1C-6D3B870C6D89}" srcId="{8017CC1F-5902-49FA-958D-CCDA461F28A5}" destId="{91EC01FF-04AC-42A1-A1B1-C6B8CD09DBC0}" srcOrd="2" destOrd="0" parTransId="{E57FA043-3427-4A3F-82EC-5B34A8154735}" sibTransId="{1DAF734B-39C7-4A28-B380-0C7FF600D643}"/>
    <dgm:cxn modelId="{43F0959E-87FA-4949-8511-CAB6F81746F5}" srcId="{8017CC1F-5902-49FA-958D-CCDA461F28A5}" destId="{C89F1C66-28BD-4275-ABA2-4F38ECCA0762}" srcOrd="1" destOrd="0" parTransId="{42D89E1E-1989-4BE6-8997-B2DE2EE573AB}" sibTransId="{6E1E90B4-7347-4F83-8C86-75F93A843FBD}"/>
    <dgm:cxn modelId="{62ADF70C-03CA-400D-B1F5-C0AFDA2FA8BB}" srcId="{103B5EC6-AD64-4489-A68F-35D94AA7FBE0}" destId="{5082CAFD-1FC4-4EBE-8A34-C9E70E8206ED}" srcOrd="1" destOrd="0" parTransId="{D70F0A24-0C6C-467D-9DA8-15DA0937DD4D}" sibTransId="{C3421F04-A8E2-4B5B-B167-91F0A1C6D132}"/>
    <dgm:cxn modelId="{037CEDDB-7466-8841-8664-B3177ABBCC8F}" type="presOf" srcId="{C89F1C66-28BD-4275-ABA2-4F38ECCA0762}" destId="{389487EF-DC33-42CA-96C1-746110A7BEEE}" srcOrd="0" destOrd="0" presId="urn:microsoft.com/office/officeart/2005/8/layout/chevron2"/>
    <dgm:cxn modelId="{95C20090-19D7-4122-930A-1E2D8ECEA491}" srcId="{91EC01FF-04AC-42A1-A1B1-C6B8CD09DBC0}" destId="{EAC8C0A4-13B7-4283-8C01-FE51A5CD8FFF}" srcOrd="3" destOrd="0" parTransId="{16B4F56E-CC32-47C3-B40E-86DCE5E14EE6}" sibTransId="{D36502D7-41B0-4F15-9F61-E5AFBDC791ED}"/>
    <dgm:cxn modelId="{3F0A925F-382A-49F5-8C55-29BD941CBB51}" srcId="{8017CC1F-5902-49FA-958D-CCDA461F28A5}" destId="{103B5EC6-AD64-4489-A68F-35D94AA7FBE0}" srcOrd="0" destOrd="0" parTransId="{C8CC3517-302D-4FAD-B901-44230BFE8CA1}" sibTransId="{C3DF5669-7675-4549-B8C3-5691411F152D}"/>
    <dgm:cxn modelId="{F5C4711C-51C9-024E-8C94-7E40735CEAEA}" type="presOf" srcId="{77482071-304E-497D-ACCB-05DA2ACD79FD}" destId="{C760F383-BCBD-482F-8B5D-6148857B5F40}" srcOrd="0" destOrd="0" presId="urn:microsoft.com/office/officeart/2005/8/layout/chevron2"/>
    <dgm:cxn modelId="{676F956D-C27F-834A-A689-34D8EA731643}" type="presParOf" srcId="{975C2955-9B3D-4752-B701-95F87A9A54DA}" destId="{47F723E2-B664-4FA5-AB40-8ABE73F65CEC}" srcOrd="0" destOrd="0" presId="urn:microsoft.com/office/officeart/2005/8/layout/chevron2"/>
    <dgm:cxn modelId="{9D3131FB-FA88-D140-A101-136EFD40ECFF}" type="presParOf" srcId="{47F723E2-B664-4FA5-AB40-8ABE73F65CEC}" destId="{9EE613D3-C1F2-4BEA-B276-30C26EC39A8C}" srcOrd="0" destOrd="0" presId="urn:microsoft.com/office/officeart/2005/8/layout/chevron2"/>
    <dgm:cxn modelId="{2A779EAE-155A-CB4B-AEF8-58942090E061}" type="presParOf" srcId="{47F723E2-B664-4FA5-AB40-8ABE73F65CEC}" destId="{C760F383-BCBD-482F-8B5D-6148857B5F40}" srcOrd="1" destOrd="0" presId="urn:microsoft.com/office/officeart/2005/8/layout/chevron2"/>
    <dgm:cxn modelId="{435D3EF9-65E0-7D4F-9408-FC4787FA310F}" type="presParOf" srcId="{975C2955-9B3D-4752-B701-95F87A9A54DA}" destId="{8C41B2D5-0A9A-4892-BFF8-7EF2D11E9A38}" srcOrd="1" destOrd="0" presId="urn:microsoft.com/office/officeart/2005/8/layout/chevron2"/>
    <dgm:cxn modelId="{D5BA5249-114D-0047-A39B-FC72CC9B7FE8}" type="presParOf" srcId="{975C2955-9B3D-4752-B701-95F87A9A54DA}" destId="{EAFD42F9-7B6F-48C9-974B-51C4C3C1C818}" srcOrd="2" destOrd="0" presId="urn:microsoft.com/office/officeart/2005/8/layout/chevron2"/>
    <dgm:cxn modelId="{C0018C4C-DA84-1143-AC16-31B7E97814BA}" type="presParOf" srcId="{EAFD42F9-7B6F-48C9-974B-51C4C3C1C818}" destId="{389487EF-DC33-42CA-96C1-746110A7BEEE}" srcOrd="0" destOrd="0" presId="urn:microsoft.com/office/officeart/2005/8/layout/chevron2"/>
    <dgm:cxn modelId="{AB93206D-16F5-8E48-9528-643ACD2E3064}" type="presParOf" srcId="{EAFD42F9-7B6F-48C9-974B-51C4C3C1C818}" destId="{56A64B1C-34A0-4E1C-BA9C-69BD97AAEE0A}" srcOrd="1" destOrd="0" presId="urn:microsoft.com/office/officeart/2005/8/layout/chevron2"/>
    <dgm:cxn modelId="{2B315ADA-529C-444D-8EC0-B8E0DB33F350}" type="presParOf" srcId="{975C2955-9B3D-4752-B701-95F87A9A54DA}" destId="{FB666795-B050-4E7D-908E-666E35686C79}" srcOrd="3" destOrd="0" presId="urn:microsoft.com/office/officeart/2005/8/layout/chevron2"/>
    <dgm:cxn modelId="{7F141B38-DFD8-994F-B392-E26EAF093A14}" type="presParOf" srcId="{975C2955-9B3D-4752-B701-95F87A9A54DA}" destId="{A50464A2-1943-4432-B50E-E212CE0EAF90}" srcOrd="4" destOrd="0" presId="urn:microsoft.com/office/officeart/2005/8/layout/chevron2"/>
    <dgm:cxn modelId="{8F9A3D24-FA0A-0D40-AA81-5DEBA780B18D}" type="presParOf" srcId="{A50464A2-1943-4432-B50E-E212CE0EAF90}" destId="{304344B8-C822-4F86-8B13-D724D2C73177}" srcOrd="0" destOrd="0" presId="urn:microsoft.com/office/officeart/2005/8/layout/chevron2"/>
    <dgm:cxn modelId="{7BB8652B-DBF2-E147-B9C1-16F978C53CA6}" type="presParOf" srcId="{A50464A2-1943-4432-B50E-E212CE0EAF90}" destId="{2667DA86-E5B9-4F33-9381-B8466EDF5338}" srcOrd="1" destOrd="0" presId="urn:microsoft.com/office/officeart/2005/8/layout/chevron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570C76-3810-47F3-85AA-FC856109E4F4}" type="doc">
      <dgm:prSet loTypeId="urn:microsoft.com/office/officeart/2005/8/layout/cycle7" loCatId="cycle" qsTypeId="urn:microsoft.com/office/officeart/2005/8/quickstyle/simple3" qsCatId="simple" csTypeId="urn:microsoft.com/office/officeart/2005/8/colors/accent1_2" csCatId="accent1" phldr="1"/>
      <dgm:spPr/>
      <dgm:t>
        <a:bodyPr/>
        <a:lstStyle/>
        <a:p>
          <a:endParaRPr lang="en-US"/>
        </a:p>
      </dgm:t>
    </dgm:pt>
    <dgm:pt modelId="{CC8243F2-6982-47A1-B05E-6ACDAC694F70}">
      <dgm:prSet phldrT="[Text]"/>
      <dgm:spPr/>
      <dgm:t>
        <a:bodyPr/>
        <a:lstStyle/>
        <a:p>
          <a:pPr algn="l"/>
          <a:r>
            <a:rPr lang="en-US" b="1" dirty="0" smtClean="0"/>
            <a:t>MTS </a:t>
          </a:r>
          <a:r>
            <a:rPr lang="en-US" b="1" dirty="0" err="1" smtClean="0"/>
            <a:t>Allstream</a:t>
          </a:r>
          <a:r>
            <a:rPr lang="en-US" b="1" dirty="0" smtClean="0"/>
            <a:t> (TSX: MBT)</a:t>
          </a:r>
        </a:p>
        <a:p>
          <a:pPr algn="l"/>
          <a:r>
            <a:rPr lang="en-US" dirty="0" smtClean="0"/>
            <a:t>• Serving customers for more than 100 years</a:t>
          </a:r>
        </a:p>
        <a:p>
          <a:pPr algn="l"/>
          <a:r>
            <a:rPr lang="en-US" dirty="0" smtClean="0"/>
            <a:t>• More than 1.94 million customer connections</a:t>
          </a:r>
        </a:p>
        <a:p>
          <a:pPr algn="l"/>
          <a:r>
            <a:rPr lang="en-US" dirty="0" smtClean="0"/>
            <a:t>• Revenues of $1.8 billion in 2009</a:t>
          </a:r>
        </a:p>
        <a:p>
          <a:pPr algn="l"/>
          <a:r>
            <a:rPr lang="en-US" dirty="0" smtClean="0"/>
            <a:t>• 30,000 </a:t>
          </a:r>
          <a:r>
            <a:rPr lang="en-US" dirty="0" err="1" smtClean="0"/>
            <a:t>kilometre</a:t>
          </a:r>
          <a:r>
            <a:rPr lang="en-US" dirty="0" smtClean="0"/>
            <a:t> national IP </a:t>
          </a:r>
          <a:r>
            <a:rPr lang="en-US" dirty="0" err="1" smtClean="0"/>
            <a:t>fibre</a:t>
          </a:r>
          <a:r>
            <a:rPr lang="en-US" dirty="0" smtClean="0"/>
            <a:t> network</a:t>
          </a:r>
        </a:p>
        <a:p>
          <a:pPr algn="l"/>
          <a:r>
            <a:rPr lang="en-US" dirty="0" smtClean="0"/>
            <a:t>• One of Canada’s top employers</a:t>
          </a:r>
          <a:endParaRPr lang="en-US" dirty="0"/>
        </a:p>
      </dgm:t>
    </dgm:pt>
    <dgm:pt modelId="{AD93DFD1-1DAE-4389-AAF4-82E8A254F761}" type="parTrans" cxnId="{C3D4A7BE-2B49-48C7-9BCA-0A593BCFF7C2}">
      <dgm:prSet/>
      <dgm:spPr/>
      <dgm:t>
        <a:bodyPr/>
        <a:lstStyle/>
        <a:p>
          <a:endParaRPr lang="en-US"/>
        </a:p>
      </dgm:t>
    </dgm:pt>
    <dgm:pt modelId="{82AA4E58-16E5-4CF8-8EA1-E66CE5BB6FBA}" type="sibTrans" cxnId="{C3D4A7BE-2B49-48C7-9BCA-0A593BCFF7C2}">
      <dgm:prSet/>
      <dgm:spPr/>
      <dgm:t>
        <a:bodyPr/>
        <a:lstStyle/>
        <a:p>
          <a:endParaRPr lang="en-US"/>
        </a:p>
      </dgm:t>
    </dgm:pt>
    <dgm:pt modelId="{92A1BF0C-CC61-4416-A481-0072C55A07B1}">
      <dgm:prSet phldrT="[Text]"/>
      <dgm:spPr/>
      <dgm:t>
        <a:bodyPr/>
        <a:lstStyle/>
        <a:p>
          <a:pPr algn="l"/>
          <a:r>
            <a:rPr lang="en-US" b="1" dirty="0" err="1" smtClean="0"/>
            <a:t>Allstream</a:t>
          </a:r>
          <a:r>
            <a:rPr lang="en-US" b="1" dirty="0" smtClean="0"/>
            <a:t> (Enterprise Solutions)</a:t>
          </a:r>
        </a:p>
        <a:p>
          <a:pPr algn="l"/>
          <a:r>
            <a:rPr lang="en-US" dirty="0" smtClean="0"/>
            <a:t>• Operating in business markets nationally</a:t>
          </a:r>
        </a:p>
        <a:p>
          <a:pPr algn="l"/>
          <a:r>
            <a:rPr lang="en-US" dirty="0" smtClean="0"/>
            <a:t>• Coast-to-coast national IP </a:t>
          </a:r>
          <a:r>
            <a:rPr lang="en-US" dirty="0" err="1" smtClean="0"/>
            <a:t>fibre</a:t>
          </a:r>
          <a:r>
            <a:rPr lang="en-US" dirty="0" smtClean="0"/>
            <a:t> network</a:t>
          </a:r>
        </a:p>
        <a:p>
          <a:pPr algn="l"/>
          <a:r>
            <a:rPr lang="en-US" dirty="0" smtClean="0"/>
            <a:t>•</a:t>
          </a:r>
          <a:r>
            <a:rPr lang="en-US" altLang="zh-CN" dirty="0" smtClean="0"/>
            <a:t>Provides international connections through strategic alliances and interconnection agreements with other international service providers</a:t>
          </a:r>
        </a:p>
        <a:p>
          <a:pPr algn="l"/>
          <a:r>
            <a:rPr lang="en-US" altLang="zh-CN" dirty="0" smtClean="0"/>
            <a:t>Solutions </a:t>
          </a:r>
          <a:endParaRPr lang="en-US" dirty="0"/>
        </a:p>
      </dgm:t>
    </dgm:pt>
    <dgm:pt modelId="{9C62AC37-C30E-4745-85A6-BB4BA654E37F}" type="parTrans" cxnId="{88B94C3E-33AE-41C9-A282-AB01396FCE9A}">
      <dgm:prSet/>
      <dgm:spPr/>
      <dgm:t>
        <a:bodyPr/>
        <a:lstStyle/>
        <a:p>
          <a:endParaRPr lang="en-US"/>
        </a:p>
      </dgm:t>
    </dgm:pt>
    <dgm:pt modelId="{0F1061B1-9AE6-4A4B-996A-8D7C7AA8BC7B}" type="sibTrans" cxnId="{88B94C3E-33AE-41C9-A282-AB01396FCE9A}">
      <dgm:prSet/>
      <dgm:spPr/>
      <dgm:t>
        <a:bodyPr/>
        <a:lstStyle/>
        <a:p>
          <a:endParaRPr lang="en-US"/>
        </a:p>
      </dgm:t>
    </dgm:pt>
    <dgm:pt modelId="{437EDAA5-87DD-4E02-9C21-1C628C936830}">
      <dgm:prSet phldrT="[Text]"/>
      <dgm:spPr/>
      <dgm:t>
        <a:bodyPr/>
        <a:lstStyle/>
        <a:p>
          <a:pPr algn="l"/>
          <a:r>
            <a:rPr lang="en-US" b="1" dirty="0" smtClean="0"/>
            <a:t>MTS (Consumer market)</a:t>
          </a:r>
        </a:p>
        <a:p>
          <a:pPr algn="l"/>
          <a:r>
            <a:rPr lang="en-US" dirty="0" smtClean="0"/>
            <a:t>• Operating in consumer and business markets in Manitoba</a:t>
          </a:r>
        </a:p>
        <a:p>
          <a:pPr algn="l"/>
          <a:r>
            <a:rPr lang="en-US" dirty="0" smtClean="0"/>
            <a:t>• #1 in all telecom markets in Manitoba</a:t>
          </a:r>
        </a:p>
        <a:p>
          <a:pPr algn="l"/>
          <a:r>
            <a:rPr lang="en-US" dirty="0" smtClean="0"/>
            <a:t>• Highest in-region margins in Canadian</a:t>
          </a:r>
        </a:p>
        <a:p>
          <a:pPr algn="l"/>
          <a:r>
            <a:rPr lang="en-US" dirty="0" smtClean="0"/>
            <a:t>telecom industry</a:t>
          </a:r>
          <a:endParaRPr lang="en-US" dirty="0"/>
        </a:p>
      </dgm:t>
    </dgm:pt>
    <dgm:pt modelId="{A2EB94AD-1057-4FB9-B215-07FA88700E22}" type="parTrans" cxnId="{1B70056E-1FCD-4CFB-ACBF-6214E81168FE}">
      <dgm:prSet/>
      <dgm:spPr/>
      <dgm:t>
        <a:bodyPr/>
        <a:lstStyle/>
        <a:p>
          <a:endParaRPr lang="en-US"/>
        </a:p>
      </dgm:t>
    </dgm:pt>
    <dgm:pt modelId="{34D8DBD3-ED59-4733-9CA2-04BE5DC0075C}" type="sibTrans" cxnId="{1B70056E-1FCD-4CFB-ACBF-6214E81168FE}">
      <dgm:prSet/>
      <dgm:spPr/>
      <dgm:t>
        <a:bodyPr/>
        <a:lstStyle/>
        <a:p>
          <a:endParaRPr lang="en-US"/>
        </a:p>
      </dgm:t>
    </dgm:pt>
    <dgm:pt modelId="{88A61A0D-D044-4011-BF7B-57E2721525C2}" type="pres">
      <dgm:prSet presAssocID="{13570C76-3810-47F3-85AA-FC856109E4F4}" presName="Name0" presStyleCnt="0">
        <dgm:presLayoutVars>
          <dgm:dir/>
          <dgm:resizeHandles val="exact"/>
        </dgm:presLayoutVars>
      </dgm:prSet>
      <dgm:spPr/>
      <dgm:t>
        <a:bodyPr/>
        <a:lstStyle/>
        <a:p>
          <a:endParaRPr lang="en-US"/>
        </a:p>
      </dgm:t>
    </dgm:pt>
    <dgm:pt modelId="{8AD6A31F-E794-4CA3-84E9-280B4D9E2931}" type="pres">
      <dgm:prSet presAssocID="{CC8243F2-6982-47A1-B05E-6ACDAC694F70}" presName="node" presStyleLbl="node1" presStyleIdx="0" presStyleCnt="3" custScaleX="147687" custScaleY="147688" custRadScaleRad="70045" custRadScaleInc="-4896">
        <dgm:presLayoutVars>
          <dgm:bulletEnabled val="1"/>
        </dgm:presLayoutVars>
      </dgm:prSet>
      <dgm:spPr/>
      <dgm:t>
        <a:bodyPr/>
        <a:lstStyle/>
        <a:p>
          <a:endParaRPr lang="en-US"/>
        </a:p>
      </dgm:t>
    </dgm:pt>
    <dgm:pt modelId="{79F26CE9-E691-492A-BE4B-8D0444D4037E}" type="pres">
      <dgm:prSet presAssocID="{82AA4E58-16E5-4CF8-8EA1-E66CE5BB6FBA}" presName="sibTrans" presStyleLbl="sibTrans2D1" presStyleIdx="0" presStyleCnt="3" custFlipHor="1" custScaleX="2000000"/>
      <dgm:spPr/>
      <dgm:t>
        <a:bodyPr/>
        <a:lstStyle/>
        <a:p>
          <a:endParaRPr lang="en-US"/>
        </a:p>
      </dgm:t>
    </dgm:pt>
    <dgm:pt modelId="{8E5E4A9A-201A-43AA-9AF8-331A49C9188F}" type="pres">
      <dgm:prSet presAssocID="{82AA4E58-16E5-4CF8-8EA1-E66CE5BB6FBA}" presName="connectorText" presStyleLbl="sibTrans2D1" presStyleIdx="0" presStyleCnt="3"/>
      <dgm:spPr/>
      <dgm:t>
        <a:bodyPr/>
        <a:lstStyle/>
        <a:p>
          <a:endParaRPr lang="en-US"/>
        </a:p>
      </dgm:t>
    </dgm:pt>
    <dgm:pt modelId="{374CDCD6-9042-4731-94C3-9837F80A7A81}" type="pres">
      <dgm:prSet presAssocID="{92A1BF0C-CC61-4416-A481-0072C55A07B1}" presName="node" presStyleLbl="node1" presStyleIdx="1" presStyleCnt="3" custScaleX="162004" custScaleY="162004" custRadScaleRad="90643" custRadScaleInc="-14505">
        <dgm:presLayoutVars>
          <dgm:bulletEnabled val="1"/>
        </dgm:presLayoutVars>
      </dgm:prSet>
      <dgm:spPr/>
      <dgm:t>
        <a:bodyPr/>
        <a:lstStyle/>
        <a:p>
          <a:endParaRPr lang="en-US"/>
        </a:p>
      </dgm:t>
    </dgm:pt>
    <dgm:pt modelId="{C7E0423F-24C0-4C23-A7B1-ACDEAB5BDE80}" type="pres">
      <dgm:prSet presAssocID="{0F1061B1-9AE6-4A4B-996A-8D7C7AA8BC7B}" presName="sibTrans" presStyleLbl="sibTrans2D1" presStyleIdx="1" presStyleCnt="3" custLinFactNeighborX="109" custLinFactNeighborY="7"/>
      <dgm:spPr/>
      <dgm:t>
        <a:bodyPr/>
        <a:lstStyle/>
        <a:p>
          <a:endParaRPr lang="en-US"/>
        </a:p>
      </dgm:t>
    </dgm:pt>
    <dgm:pt modelId="{00B47457-9AEA-41E9-96E5-3B194CE1569E}" type="pres">
      <dgm:prSet presAssocID="{0F1061B1-9AE6-4A4B-996A-8D7C7AA8BC7B}" presName="connectorText" presStyleLbl="sibTrans2D1" presStyleIdx="1" presStyleCnt="3"/>
      <dgm:spPr/>
      <dgm:t>
        <a:bodyPr/>
        <a:lstStyle/>
        <a:p>
          <a:endParaRPr lang="en-US"/>
        </a:p>
      </dgm:t>
    </dgm:pt>
    <dgm:pt modelId="{0DBE068D-49BC-4AD5-8423-289420C65832}" type="pres">
      <dgm:prSet presAssocID="{437EDAA5-87DD-4E02-9C21-1C628C936830}" presName="node" presStyleLbl="node1" presStyleIdx="2" presStyleCnt="3" custScaleX="163882" custScaleY="163882" custRadScaleRad="97054" custRadScaleInc="16437">
        <dgm:presLayoutVars>
          <dgm:bulletEnabled val="1"/>
        </dgm:presLayoutVars>
      </dgm:prSet>
      <dgm:spPr/>
      <dgm:t>
        <a:bodyPr/>
        <a:lstStyle/>
        <a:p>
          <a:endParaRPr lang="en-US"/>
        </a:p>
      </dgm:t>
    </dgm:pt>
    <dgm:pt modelId="{72BD0AE7-04CB-4FBC-9DB3-1A48D28BD175}" type="pres">
      <dgm:prSet presAssocID="{34D8DBD3-ED59-4733-9CA2-04BE5DC0075C}" presName="sibTrans" presStyleLbl="sibTrans2D1" presStyleIdx="2" presStyleCnt="3" custScaleX="2000000"/>
      <dgm:spPr/>
      <dgm:t>
        <a:bodyPr/>
        <a:lstStyle/>
        <a:p>
          <a:endParaRPr lang="en-US"/>
        </a:p>
      </dgm:t>
    </dgm:pt>
    <dgm:pt modelId="{B38A233A-70C5-422D-9485-0A356E41111F}" type="pres">
      <dgm:prSet presAssocID="{34D8DBD3-ED59-4733-9CA2-04BE5DC0075C}" presName="connectorText" presStyleLbl="sibTrans2D1" presStyleIdx="2" presStyleCnt="3"/>
      <dgm:spPr/>
      <dgm:t>
        <a:bodyPr/>
        <a:lstStyle/>
        <a:p>
          <a:endParaRPr lang="en-US"/>
        </a:p>
      </dgm:t>
    </dgm:pt>
  </dgm:ptLst>
  <dgm:cxnLst>
    <dgm:cxn modelId="{DACDBF47-A947-5842-8D4A-1C4F9B08E31B}" type="presOf" srcId="{82AA4E58-16E5-4CF8-8EA1-E66CE5BB6FBA}" destId="{8E5E4A9A-201A-43AA-9AF8-331A49C9188F}" srcOrd="1" destOrd="0" presId="urn:microsoft.com/office/officeart/2005/8/layout/cycle7"/>
    <dgm:cxn modelId="{93166769-9B26-5B49-87C0-09EDDA9FF62D}" type="presOf" srcId="{34D8DBD3-ED59-4733-9CA2-04BE5DC0075C}" destId="{B38A233A-70C5-422D-9485-0A356E41111F}" srcOrd="1" destOrd="0" presId="urn:microsoft.com/office/officeart/2005/8/layout/cycle7"/>
    <dgm:cxn modelId="{0606836F-BBFB-DF4A-A10D-EB44A0282FB8}" type="presOf" srcId="{437EDAA5-87DD-4E02-9C21-1C628C936830}" destId="{0DBE068D-49BC-4AD5-8423-289420C65832}" srcOrd="0" destOrd="0" presId="urn:microsoft.com/office/officeart/2005/8/layout/cycle7"/>
    <dgm:cxn modelId="{FA5BB2FF-DB4E-A44A-A1BA-5A9E208330F7}" type="presOf" srcId="{34D8DBD3-ED59-4733-9CA2-04BE5DC0075C}" destId="{72BD0AE7-04CB-4FBC-9DB3-1A48D28BD175}" srcOrd="0" destOrd="0" presId="urn:microsoft.com/office/officeart/2005/8/layout/cycle7"/>
    <dgm:cxn modelId="{6E893121-8CE8-B04D-B6B3-A7AE912B50A3}" type="presOf" srcId="{0F1061B1-9AE6-4A4B-996A-8D7C7AA8BC7B}" destId="{00B47457-9AEA-41E9-96E5-3B194CE1569E}" srcOrd="1" destOrd="0" presId="urn:microsoft.com/office/officeart/2005/8/layout/cycle7"/>
    <dgm:cxn modelId="{BB3AD15F-6FD2-8340-BFBA-B16B93ABC3BB}" type="presOf" srcId="{82AA4E58-16E5-4CF8-8EA1-E66CE5BB6FBA}" destId="{79F26CE9-E691-492A-BE4B-8D0444D4037E}" srcOrd="0" destOrd="0" presId="urn:microsoft.com/office/officeart/2005/8/layout/cycle7"/>
    <dgm:cxn modelId="{88B94C3E-33AE-41C9-A282-AB01396FCE9A}" srcId="{13570C76-3810-47F3-85AA-FC856109E4F4}" destId="{92A1BF0C-CC61-4416-A481-0072C55A07B1}" srcOrd="1" destOrd="0" parTransId="{9C62AC37-C30E-4745-85A6-BB4BA654E37F}" sibTransId="{0F1061B1-9AE6-4A4B-996A-8D7C7AA8BC7B}"/>
    <dgm:cxn modelId="{76AC45E2-7746-144B-B1B3-8947D7A9D8C2}" type="presOf" srcId="{0F1061B1-9AE6-4A4B-996A-8D7C7AA8BC7B}" destId="{C7E0423F-24C0-4C23-A7B1-ACDEAB5BDE80}" srcOrd="0" destOrd="0" presId="urn:microsoft.com/office/officeart/2005/8/layout/cycle7"/>
    <dgm:cxn modelId="{F708919B-44DC-2D42-865A-3D845AECECE7}" type="presOf" srcId="{92A1BF0C-CC61-4416-A481-0072C55A07B1}" destId="{374CDCD6-9042-4731-94C3-9837F80A7A81}" srcOrd="0" destOrd="0" presId="urn:microsoft.com/office/officeart/2005/8/layout/cycle7"/>
    <dgm:cxn modelId="{C3D4A7BE-2B49-48C7-9BCA-0A593BCFF7C2}" srcId="{13570C76-3810-47F3-85AA-FC856109E4F4}" destId="{CC8243F2-6982-47A1-B05E-6ACDAC694F70}" srcOrd="0" destOrd="0" parTransId="{AD93DFD1-1DAE-4389-AAF4-82E8A254F761}" sibTransId="{82AA4E58-16E5-4CF8-8EA1-E66CE5BB6FBA}"/>
    <dgm:cxn modelId="{929525AA-4838-8B45-A1D1-15B211A6D02D}" type="presOf" srcId="{CC8243F2-6982-47A1-B05E-6ACDAC694F70}" destId="{8AD6A31F-E794-4CA3-84E9-280B4D9E2931}" srcOrd="0" destOrd="0" presId="urn:microsoft.com/office/officeart/2005/8/layout/cycle7"/>
    <dgm:cxn modelId="{B18F9864-4D62-B044-96CF-2500805AC340}" type="presOf" srcId="{13570C76-3810-47F3-85AA-FC856109E4F4}" destId="{88A61A0D-D044-4011-BF7B-57E2721525C2}" srcOrd="0" destOrd="0" presId="urn:microsoft.com/office/officeart/2005/8/layout/cycle7"/>
    <dgm:cxn modelId="{1B70056E-1FCD-4CFB-ACBF-6214E81168FE}" srcId="{13570C76-3810-47F3-85AA-FC856109E4F4}" destId="{437EDAA5-87DD-4E02-9C21-1C628C936830}" srcOrd="2" destOrd="0" parTransId="{A2EB94AD-1057-4FB9-B215-07FA88700E22}" sibTransId="{34D8DBD3-ED59-4733-9CA2-04BE5DC0075C}"/>
    <dgm:cxn modelId="{9AB8AC22-E6EB-C34A-B4F1-E8F1FB4DD3F2}" type="presParOf" srcId="{88A61A0D-D044-4011-BF7B-57E2721525C2}" destId="{8AD6A31F-E794-4CA3-84E9-280B4D9E2931}" srcOrd="0" destOrd="0" presId="urn:microsoft.com/office/officeart/2005/8/layout/cycle7"/>
    <dgm:cxn modelId="{9FC7E6B6-9914-2443-865E-1DFCCB49CE92}" type="presParOf" srcId="{88A61A0D-D044-4011-BF7B-57E2721525C2}" destId="{79F26CE9-E691-492A-BE4B-8D0444D4037E}" srcOrd="1" destOrd="0" presId="urn:microsoft.com/office/officeart/2005/8/layout/cycle7"/>
    <dgm:cxn modelId="{0AE8977C-D553-FE4A-A713-C6F8B4F9444A}" type="presParOf" srcId="{79F26CE9-E691-492A-BE4B-8D0444D4037E}" destId="{8E5E4A9A-201A-43AA-9AF8-331A49C9188F}" srcOrd="0" destOrd="0" presId="urn:microsoft.com/office/officeart/2005/8/layout/cycle7"/>
    <dgm:cxn modelId="{023AD1FA-B8F8-1848-B6B8-7AB45C2DCF4A}" type="presParOf" srcId="{88A61A0D-D044-4011-BF7B-57E2721525C2}" destId="{374CDCD6-9042-4731-94C3-9837F80A7A81}" srcOrd="2" destOrd="0" presId="urn:microsoft.com/office/officeart/2005/8/layout/cycle7"/>
    <dgm:cxn modelId="{BD10E719-1DB3-8346-9B54-849EBC2B0CF7}" type="presParOf" srcId="{88A61A0D-D044-4011-BF7B-57E2721525C2}" destId="{C7E0423F-24C0-4C23-A7B1-ACDEAB5BDE80}" srcOrd="3" destOrd="0" presId="urn:microsoft.com/office/officeart/2005/8/layout/cycle7"/>
    <dgm:cxn modelId="{9EEF143D-80D2-6B47-A2A7-82216503A384}" type="presParOf" srcId="{C7E0423F-24C0-4C23-A7B1-ACDEAB5BDE80}" destId="{00B47457-9AEA-41E9-96E5-3B194CE1569E}" srcOrd="0" destOrd="0" presId="urn:microsoft.com/office/officeart/2005/8/layout/cycle7"/>
    <dgm:cxn modelId="{C75C1F94-9F1F-6045-8831-70963CC7695A}" type="presParOf" srcId="{88A61A0D-D044-4011-BF7B-57E2721525C2}" destId="{0DBE068D-49BC-4AD5-8423-289420C65832}" srcOrd="4" destOrd="0" presId="urn:microsoft.com/office/officeart/2005/8/layout/cycle7"/>
    <dgm:cxn modelId="{0C35F6D5-64F6-A444-BBBC-3EF7C39C3E1B}" type="presParOf" srcId="{88A61A0D-D044-4011-BF7B-57E2721525C2}" destId="{72BD0AE7-04CB-4FBC-9DB3-1A48D28BD175}" srcOrd="5" destOrd="0" presId="urn:microsoft.com/office/officeart/2005/8/layout/cycle7"/>
    <dgm:cxn modelId="{6320E146-8064-0A4C-93B0-5C01143C1995}" type="presParOf" srcId="{72BD0AE7-04CB-4FBC-9DB3-1A48D28BD175}" destId="{B38A233A-70C5-422D-9485-0A356E41111F}" srcOrd="0" destOrd="0" presId="urn:microsoft.com/office/officeart/2005/8/layout/cycle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53E1A8-60AC-4624-8BD3-E30B28FC40E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9592BF98-8EFE-48E3-BB0E-036B12C6B2FE}">
      <dgm:prSet phldrT="[Text]"/>
      <dgm:spPr/>
      <dgm:t>
        <a:bodyPr/>
        <a:lstStyle/>
        <a:p>
          <a:r>
            <a:rPr lang="en-US" dirty="0" smtClean="0"/>
            <a:t>1908</a:t>
          </a:r>
          <a:endParaRPr lang="en-US" dirty="0"/>
        </a:p>
      </dgm:t>
    </dgm:pt>
    <dgm:pt modelId="{F91B15B7-DFDC-4836-960D-CD2C9C465587}" type="parTrans" cxnId="{E163B35C-2568-46C2-AF5A-18EDE95B47E5}">
      <dgm:prSet/>
      <dgm:spPr/>
      <dgm:t>
        <a:bodyPr/>
        <a:lstStyle/>
        <a:p>
          <a:endParaRPr lang="en-US"/>
        </a:p>
      </dgm:t>
    </dgm:pt>
    <dgm:pt modelId="{96198451-1C1E-4401-B10F-51DE62EC0FF9}" type="sibTrans" cxnId="{E163B35C-2568-46C2-AF5A-18EDE95B47E5}">
      <dgm:prSet/>
      <dgm:spPr/>
      <dgm:t>
        <a:bodyPr/>
        <a:lstStyle/>
        <a:p>
          <a:endParaRPr lang="en-US"/>
        </a:p>
      </dgm:t>
    </dgm:pt>
    <dgm:pt modelId="{7B5FEE45-C0F4-4C2C-B2F7-BC21E156B399}">
      <dgm:prSet phldrT="[Text]"/>
      <dgm:spPr/>
      <dgm:t>
        <a:bodyPr/>
        <a:lstStyle/>
        <a:p>
          <a:r>
            <a:rPr lang="en-US" dirty="0" smtClean="0"/>
            <a:t>Manitoba Telecom Services Inc. (MTS)</a:t>
          </a:r>
          <a:r>
            <a:rPr lang="en-US" b="1" dirty="0" smtClean="0"/>
            <a:t> </a:t>
          </a:r>
          <a:r>
            <a:rPr lang="en-US" dirty="0" smtClean="0"/>
            <a:t>was founded by the Manitoba government </a:t>
          </a:r>
          <a:endParaRPr lang="en-US" dirty="0"/>
        </a:p>
      </dgm:t>
    </dgm:pt>
    <dgm:pt modelId="{93B06CAB-1CC1-4408-86C8-68F4630B9568}" type="parTrans" cxnId="{B63268F1-0F45-4931-814B-00B8001CC04A}">
      <dgm:prSet/>
      <dgm:spPr/>
      <dgm:t>
        <a:bodyPr/>
        <a:lstStyle/>
        <a:p>
          <a:endParaRPr lang="en-US"/>
        </a:p>
      </dgm:t>
    </dgm:pt>
    <dgm:pt modelId="{F041800F-ED37-418F-9F09-7EC59515B770}" type="sibTrans" cxnId="{B63268F1-0F45-4931-814B-00B8001CC04A}">
      <dgm:prSet/>
      <dgm:spPr/>
      <dgm:t>
        <a:bodyPr/>
        <a:lstStyle/>
        <a:p>
          <a:endParaRPr lang="en-US"/>
        </a:p>
      </dgm:t>
    </dgm:pt>
    <dgm:pt modelId="{171296AC-7231-49A7-A2F9-15140CF380B4}">
      <dgm:prSet phldrT="[Text]"/>
      <dgm:spPr/>
      <dgm:t>
        <a:bodyPr/>
        <a:lstStyle/>
        <a:p>
          <a:r>
            <a:rPr lang="en-CA" dirty="0" smtClean="0"/>
            <a:t>Manitoba Telecom Service became a public traded company</a:t>
          </a:r>
          <a:endParaRPr lang="en-US" dirty="0"/>
        </a:p>
      </dgm:t>
    </dgm:pt>
    <dgm:pt modelId="{508992C6-F9AB-479D-BF03-BA55394D2D1D}" type="parTrans" cxnId="{806F94DC-3078-4B4F-8AA6-EA564B693F58}">
      <dgm:prSet/>
      <dgm:spPr/>
      <dgm:t>
        <a:bodyPr/>
        <a:lstStyle/>
        <a:p>
          <a:endParaRPr lang="en-US"/>
        </a:p>
      </dgm:t>
    </dgm:pt>
    <dgm:pt modelId="{0EF34BCA-8985-4321-BCE2-4EF42A6CA6F5}" type="sibTrans" cxnId="{806F94DC-3078-4B4F-8AA6-EA564B693F58}">
      <dgm:prSet/>
      <dgm:spPr/>
      <dgm:t>
        <a:bodyPr/>
        <a:lstStyle/>
        <a:p>
          <a:endParaRPr lang="en-US"/>
        </a:p>
      </dgm:t>
    </dgm:pt>
    <dgm:pt modelId="{08607003-319F-402A-AAA1-129D543FDB08}">
      <dgm:prSet phldrT="[Text]"/>
      <dgm:spPr/>
      <dgm:t>
        <a:bodyPr/>
        <a:lstStyle/>
        <a:p>
          <a:r>
            <a:rPr lang="en-US" dirty="0" smtClean="0"/>
            <a:t>1999</a:t>
          </a:r>
          <a:endParaRPr lang="en-US" dirty="0"/>
        </a:p>
      </dgm:t>
    </dgm:pt>
    <dgm:pt modelId="{E8E8065D-AE0C-4257-8EFE-5BBE6A19CF5D}" type="parTrans" cxnId="{6DF59F53-372C-4452-98C0-485C33D4F3D3}">
      <dgm:prSet/>
      <dgm:spPr/>
      <dgm:t>
        <a:bodyPr/>
        <a:lstStyle/>
        <a:p>
          <a:endParaRPr lang="en-US"/>
        </a:p>
      </dgm:t>
    </dgm:pt>
    <dgm:pt modelId="{2A01C404-F0EB-4BE2-A700-C5C35D97A7A5}" type="sibTrans" cxnId="{6DF59F53-372C-4452-98C0-485C33D4F3D3}">
      <dgm:prSet/>
      <dgm:spPr/>
      <dgm:t>
        <a:bodyPr/>
        <a:lstStyle/>
        <a:p>
          <a:endParaRPr lang="en-US"/>
        </a:p>
      </dgm:t>
    </dgm:pt>
    <dgm:pt modelId="{B503D483-CAF5-4472-AD9A-1A43A40AC77F}">
      <dgm:prSet phldrT="[Text]"/>
      <dgm:spPr/>
      <dgm:t>
        <a:bodyPr/>
        <a:lstStyle/>
        <a:p>
          <a:r>
            <a:rPr lang="en-CA" dirty="0" smtClean="0"/>
            <a:t>Strategic alliance with Bell </a:t>
          </a:r>
          <a:r>
            <a:rPr lang="en-US" dirty="0" smtClean="0"/>
            <a:t>to form </a:t>
          </a:r>
          <a:r>
            <a:rPr lang="en-US" i="1" dirty="0" err="1" smtClean="0"/>
            <a:t>Intrigna</a:t>
          </a:r>
          <a:r>
            <a:rPr lang="en-US" dirty="0" smtClean="0"/>
            <a:t>, which was a company created to expand telecommunications options for the business market in Alberta and British Columbia.</a:t>
          </a:r>
          <a:endParaRPr lang="en-US" dirty="0"/>
        </a:p>
      </dgm:t>
    </dgm:pt>
    <dgm:pt modelId="{5D1198FA-371C-4E1B-877E-C7D2BBBCB03D}" type="parTrans" cxnId="{89D77EAF-5820-4BDF-ABB4-FE9A21A30784}">
      <dgm:prSet/>
      <dgm:spPr/>
      <dgm:t>
        <a:bodyPr/>
        <a:lstStyle/>
        <a:p>
          <a:endParaRPr lang="en-US"/>
        </a:p>
      </dgm:t>
    </dgm:pt>
    <dgm:pt modelId="{A9C993B4-AAC4-449A-9BCA-C9F1F3208960}" type="sibTrans" cxnId="{89D77EAF-5820-4BDF-ABB4-FE9A21A30784}">
      <dgm:prSet/>
      <dgm:spPr/>
      <dgm:t>
        <a:bodyPr/>
        <a:lstStyle/>
        <a:p>
          <a:endParaRPr lang="en-US"/>
        </a:p>
      </dgm:t>
    </dgm:pt>
    <dgm:pt modelId="{C8608AAF-DC97-4BFC-ABC3-3B84B518534C}">
      <dgm:prSet phldrT="[Text]"/>
      <dgm:spPr/>
      <dgm:t>
        <a:bodyPr/>
        <a:lstStyle/>
        <a:p>
          <a:r>
            <a:rPr lang="en-US" dirty="0" smtClean="0"/>
            <a:t>1997</a:t>
          </a:r>
          <a:endParaRPr lang="en-US" dirty="0"/>
        </a:p>
      </dgm:t>
    </dgm:pt>
    <dgm:pt modelId="{10417F0C-6C80-4809-857E-3D5C3A910A67}" type="sibTrans" cxnId="{22633748-2A24-456D-AEFD-BFB7729F6965}">
      <dgm:prSet/>
      <dgm:spPr/>
      <dgm:t>
        <a:bodyPr/>
        <a:lstStyle/>
        <a:p>
          <a:endParaRPr lang="en-US"/>
        </a:p>
      </dgm:t>
    </dgm:pt>
    <dgm:pt modelId="{AD4E6301-59D7-456A-8ACA-159EB6DAFE02}" type="parTrans" cxnId="{22633748-2A24-456D-AEFD-BFB7729F6965}">
      <dgm:prSet/>
      <dgm:spPr/>
      <dgm:t>
        <a:bodyPr/>
        <a:lstStyle/>
        <a:p>
          <a:endParaRPr lang="en-US"/>
        </a:p>
      </dgm:t>
    </dgm:pt>
    <dgm:pt modelId="{6B0D91F1-FD9B-469D-84D7-FCD2CCC14261}">
      <dgm:prSet phldrT="[Text]"/>
      <dgm:spPr/>
      <dgm:t>
        <a:bodyPr/>
        <a:lstStyle/>
        <a:p>
          <a:r>
            <a:rPr lang="en-US" dirty="0" smtClean="0"/>
            <a:t>2000</a:t>
          </a:r>
          <a:endParaRPr lang="en-US" dirty="0"/>
        </a:p>
      </dgm:t>
    </dgm:pt>
    <dgm:pt modelId="{494BD527-8F43-45B1-846D-5E5360469A7A}" type="parTrans" cxnId="{60FDA7C2-CF2D-4C5A-A66F-CF753023E57A}">
      <dgm:prSet/>
      <dgm:spPr/>
      <dgm:t>
        <a:bodyPr/>
        <a:lstStyle/>
        <a:p>
          <a:endParaRPr lang="en-US"/>
        </a:p>
      </dgm:t>
    </dgm:pt>
    <dgm:pt modelId="{B72603CB-9811-4C72-B8EB-D2C85C2B57A5}" type="sibTrans" cxnId="{60FDA7C2-CF2D-4C5A-A66F-CF753023E57A}">
      <dgm:prSet/>
      <dgm:spPr/>
      <dgm:t>
        <a:bodyPr/>
        <a:lstStyle/>
        <a:p>
          <a:endParaRPr lang="en-US"/>
        </a:p>
      </dgm:t>
    </dgm:pt>
    <dgm:pt modelId="{43EF4AB0-02F4-49B3-BD59-CEAB7278EE18}">
      <dgm:prSet/>
      <dgm:spPr/>
      <dgm:t>
        <a:bodyPr/>
        <a:lstStyle/>
        <a:p>
          <a:r>
            <a:rPr lang="en-CA" dirty="0" smtClean="0"/>
            <a:t>Initiate broadband service in Manitoba</a:t>
          </a:r>
          <a:endParaRPr lang="en-US" dirty="0"/>
        </a:p>
      </dgm:t>
    </dgm:pt>
    <dgm:pt modelId="{55FBD333-DB4E-4C20-B68C-151FFCFC1BC0}" type="parTrans" cxnId="{84A77F44-AB73-4D32-9545-131745B24A95}">
      <dgm:prSet/>
      <dgm:spPr/>
      <dgm:t>
        <a:bodyPr/>
        <a:lstStyle/>
        <a:p>
          <a:endParaRPr lang="en-US"/>
        </a:p>
      </dgm:t>
    </dgm:pt>
    <dgm:pt modelId="{0DACF89E-964A-49D0-A380-3677D04186E2}" type="sibTrans" cxnId="{84A77F44-AB73-4D32-9545-131745B24A95}">
      <dgm:prSet/>
      <dgm:spPr/>
      <dgm:t>
        <a:bodyPr/>
        <a:lstStyle/>
        <a:p>
          <a:endParaRPr lang="en-US"/>
        </a:p>
      </dgm:t>
    </dgm:pt>
    <dgm:pt modelId="{D638EDC9-6E43-4977-ABB9-419826CF48EC}" type="pres">
      <dgm:prSet presAssocID="{7753E1A8-60AC-4624-8BD3-E30B28FC40EB}" presName="linearFlow" presStyleCnt="0">
        <dgm:presLayoutVars>
          <dgm:dir/>
          <dgm:animLvl val="lvl"/>
          <dgm:resizeHandles val="exact"/>
        </dgm:presLayoutVars>
      </dgm:prSet>
      <dgm:spPr/>
      <dgm:t>
        <a:bodyPr/>
        <a:lstStyle/>
        <a:p>
          <a:endParaRPr lang="en-US"/>
        </a:p>
      </dgm:t>
    </dgm:pt>
    <dgm:pt modelId="{F4E9A31B-755B-4575-853F-1362D90FE143}" type="pres">
      <dgm:prSet presAssocID="{9592BF98-8EFE-48E3-BB0E-036B12C6B2FE}" presName="composite" presStyleCnt="0"/>
      <dgm:spPr/>
    </dgm:pt>
    <dgm:pt modelId="{5DC30FAC-EE45-47B3-98ED-6D4F8687945D}" type="pres">
      <dgm:prSet presAssocID="{9592BF98-8EFE-48E3-BB0E-036B12C6B2FE}" presName="parentText" presStyleLbl="alignNode1" presStyleIdx="0" presStyleCnt="4">
        <dgm:presLayoutVars>
          <dgm:chMax val="1"/>
          <dgm:bulletEnabled val="1"/>
        </dgm:presLayoutVars>
      </dgm:prSet>
      <dgm:spPr/>
      <dgm:t>
        <a:bodyPr/>
        <a:lstStyle/>
        <a:p>
          <a:endParaRPr lang="en-US"/>
        </a:p>
      </dgm:t>
    </dgm:pt>
    <dgm:pt modelId="{F0824715-F947-4674-9CEF-A06454E08C95}" type="pres">
      <dgm:prSet presAssocID="{9592BF98-8EFE-48E3-BB0E-036B12C6B2FE}" presName="descendantText" presStyleLbl="alignAcc1" presStyleIdx="0" presStyleCnt="4">
        <dgm:presLayoutVars>
          <dgm:bulletEnabled val="1"/>
        </dgm:presLayoutVars>
      </dgm:prSet>
      <dgm:spPr/>
      <dgm:t>
        <a:bodyPr/>
        <a:lstStyle/>
        <a:p>
          <a:endParaRPr lang="en-US"/>
        </a:p>
      </dgm:t>
    </dgm:pt>
    <dgm:pt modelId="{B8EEFE52-6134-414C-9FEB-9606A0543AF4}" type="pres">
      <dgm:prSet presAssocID="{96198451-1C1E-4401-B10F-51DE62EC0FF9}" presName="sp" presStyleCnt="0"/>
      <dgm:spPr/>
    </dgm:pt>
    <dgm:pt modelId="{A6FF2941-3AB2-474D-BD2F-956EE8969211}" type="pres">
      <dgm:prSet presAssocID="{C8608AAF-DC97-4BFC-ABC3-3B84B518534C}" presName="composite" presStyleCnt="0"/>
      <dgm:spPr/>
    </dgm:pt>
    <dgm:pt modelId="{9C43839A-1877-46FB-9D14-394A41544D31}" type="pres">
      <dgm:prSet presAssocID="{C8608AAF-DC97-4BFC-ABC3-3B84B518534C}" presName="parentText" presStyleLbl="alignNode1" presStyleIdx="1" presStyleCnt="4">
        <dgm:presLayoutVars>
          <dgm:chMax val="1"/>
          <dgm:bulletEnabled val="1"/>
        </dgm:presLayoutVars>
      </dgm:prSet>
      <dgm:spPr/>
      <dgm:t>
        <a:bodyPr/>
        <a:lstStyle/>
        <a:p>
          <a:endParaRPr lang="en-US"/>
        </a:p>
      </dgm:t>
    </dgm:pt>
    <dgm:pt modelId="{88F04D75-E655-4035-BA2F-C0FF2A3A4CC3}" type="pres">
      <dgm:prSet presAssocID="{C8608AAF-DC97-4BFC-ABC3-3B84B518534C}" presName="descendantText" presStyleLbl="alignAcc1" presStyleIdx="1" presStyleCnt="4">
        <dgm:presLayoutVars>
          <dgm:bulletEnabled val="1"/>
        </dgm:presLayoutVars>
      </dgm:prSet>
      <dgm:spPr/>
      <dgm:t>
        <a:bodyPr/>
        <a:lstStyle/>
        <a:p>
          <a:endParaRPr lang="en-US"/>
        </a:p>
      </dgm:t>
    </dgm:pt>
    <dgm:pt modelId="{CCC957E1-9DCA-423F-AEF0-56C015BB5B73}" type="pres">
      <dgm:prSet presAssocID="{10417F0C-6C80-4809-857E-3D5C3A910A67}" presName="sp" presStyleCnt="0"/>
      <dgm:spPr/>
    </dgm:pt>
    <dgm:pt modelId="{2C2779A0-97E2-454A-8CA4-5AAACE2664F8}" type="pres">
      <dgm:prSet presAssocID="{08607003-319F-402A-AAA1-129D543FDB08}" presName="composite" presStyleCnt="0"/>
      <dgm:spPr/>
    </dgm:pt>
    <dgm:pt modelId="{B1879A87-99FE-423D-A794-04DD35BE2216}" type="pres">
      <dgm:prSet presAssocID="{08607003-319F-402A-AAA1-129D543FDB08}" presName="parentText" presStyleLbl="alignNode1" presStyleIdx="2" presStyleCnt="4">
        <dgm:presLayoutVars>
          <dgm:chMax val="1"/>
          <dgm:bulletEnabled val="1"/>
        </dgm:presLayoutVars>
      </dgm:prSet>
      <dgm:spPr/>
      <dgm:t>
        <a:bodyPr/>
        <a:lstStyle/>
        <a:p>
          <a:endParaRPr lang="en-US"/>
        </a:p>
      </dgm:t>
    </dgm:pt>
    <dgm:pt modelId="{64CB9DE3-E3FB-4A0F-B0D7-60CB7F4B811A}" type="pres">
      <dgm:prSet presAssocID="{08607003-319F-402A-AAA1-129D543FDB08}" presName="descendantText" presStyleLbl="alignAcc1" presStyleIdx="2" presStyleCnt="4">
        <dgm:presLayoutVars>
          <dgm:bulletEnabled val="1"/>
        </dgm:presLayoutVars>
      </dgm:prSet>
      <dgm:spPr/>
      <dgm:t>
        <a:bodyPr/>
        <a:lstStyle/>
        <a:p>
          <a:endParaRPr lang="en-US"/>
        </a:p>
      </dgm:t>
    </dgm:pt>
    <dgm:pt modelId="{897B8D7C-8595-4FCC-9DDF-5534C754AA89}" type="pres">
      <dgm:prSet presAssocID="{2A01C404-F0EB-4BE2-A700-C5C35D97A7A5}" presName="sp" presStyleCnt="0"/>
      <dgm:spPr/>
    </dgm:pt>
    <dgm:pt modelId="{CDD6DC11-3350-4E9F-ACE7-0466753F3F0B}" type="pres">
      <dgm:prSet presAssocID="{6B0D91F1-FD9B-469D-84D7-FCD2CCC14261}" presName="composite" presStyleCnt="0"/>
      <dgm:spPr/>
    </dgm:pt>
    <dgm:pt modelId="{532DFCBB-5A17-47E1-8333-CF71F1625F67}" type="pres">
      <dgm:prSet presAssocID="{6B0D91F1-FD9B-469D-84D7-FCD2CCC14261}" presName="parentText" presStyleLbl="alignNode1" presStyleIdx="3" presStyleCnt="4">
        <dgm:presLayoutVars>
          <dgm:chMax val="1"/>
          <dgm:bulletEnabled val="1"/>
        </dgm:presLayoutVars>
      </dgm:prSet>
      <dgm:spPr/>
      <dgm:t>
        <a:bodyPr/>
        <a:lstStyle/>
        <a:p>
          <a:endParaRPr lang="en-US"/>
        </a:p>
      </dgm:t>
    </dgm:pt>
    <dgm:pt modelId="{7F6317DE-2A98-4869-855F-98A95EBAC3D4}" type="pres">
      <dgm:prSet presAssocID="{6B0D91F1-FD9B-469D-84D7-FCD2CCC14261}" presName="descendantText" presStyleLbl="alignAcc1" presStyleIdx="3" presStyleCnt="4">
        <dgm:presLayoutVars>
          <dgm:bulletEnabled val="1"/>
        </dgm:presLayoutVars>
      </dgm:prSet>
      <dgm:spPr/>
      <dgm:t>
        <a:bodyPr/>
        <a:lstStyle/>
        <a:p>
          <a:endParaRPr lang="en-US"/>
        </a:p>
      </dgm:t>
    </dgm:pt>
  </dgm:ptLst>
  <dgm:cxnLst>
    <dgm:cxn modelId="{2E0BFD3E-54A4-B24E-B238-8B60501C91A3}" type="presOf" srcId="{B503D483-CAF5-4472-AD9A-1A43A40AC77F}" destId="{64CB9DE3-E3FB-4A0F-B0D7-60CB7F4B811A}" srcOrd="0" destOrd="0" presId="urn:microsoft.com/office/officeart/2005/8/layout/chevron2"/>
    <dgm:cxn modelId="{60FDA7C2-CF2D-4C5A-A66F-CF753023E57A}" srcId="{7753E1A8-60AC-4624-8BD3-E30B28FC40EB}" destId="{6B0D91F1-FD9B-469D-84D7-FCD2CCC14261}" srcOrd="3" destOrd="0" parTransId="{494BD527-8F43-45B1-846D-5E5360469A7A}" sibTransId="{B72603CB-9811-4C72-B8EB-D2C85C2B57A5}"/>
    <dgm:cxn modelId="{EC4C68AB-39C5-B14D-98E4-BEF7DFFF76F4}" type="presOf" srcId="{C8608AAF-DC97-4BFC-ABC3-3B84B518534C}" destId="{9C43839A-1877-46FB-9D14-394A41544D31}" srcOrd="0" destOrd="0" presId="urn:microsoft.com/office/officeart/2005/8/layout/chevron2"/>
    <dgm:cxn modelId="{CAF74243-5BCB-AB45-B3D1-8083621D2F3D}" type="presOf" srcId="{7753E1A8-60AC-4624-8BD3-E30B28FC40EB}" destId="{D638EDC9-6E43-4977-ABB9-419826CF48EC}" srcOrd="0" destOrd="0" presId="urn:microsoft.com/office/officeart/2005/8/layout/chevron2"/>
    <dgm:cxn modelId="{806F94DC-3078-4B4F-8AA6-EA564B693F58}" srcId="{C8608AAF-DC97-4BFC-ABC3-3B84B518534C}" destId="{171296AC-7231-49A7-A2F9-15140CF380B4}" srcOrd="0" destOrd="0" parTransId="{508992C6-F9AB-479D-BF03-BA55394D2D1D}" sibTransId="{0EF34BCA-8985-4321-BCE2-4EF42A6CA6F5}"/>
    <dgm:cxn modelId="{E163B35C-2568-46C2-AF5A-18EDE95B47E5}" srcId="{7753E1A8-60AC-4624-8BD3-E30B28FC40EB}" destId="{9592BF98-8EFE-48E3-BB0E-036B12C6B2FE}" srcOrd="0" destOrd="0" parTransId="{F91B15B7-DFDC-4836-960D-CD2C9C465587}" sibTransId="{96198451-1C1E-4401-B10F-51DE62EC0FF9}"/>
    <dgm:cxn modelId="{B63268F1-0F45-4931-814B-00B8001CC04A}" srcId="{9592BF98-8EFE-48E3-BB0E-036B12C6B2FE}" destId="{7B5FEE45-C0F4-4C2C-B2F7-BC21E156B399}" srcOrd="0" destOrd="0" parTransId="{93B06CAB-1CC1-4408-86C8-68F4630B9568}" sibTransId="{F041800F-ED37-418F-9F09-7EC59515B770}"/>
    <dgm:cxn modelId="{690A6ED2-9329-5844-B487-09D7D565D23A}" type="presOf" srcId="{9592BF98-8EFE-48E3-BB0E-036B12C6B2FE}" destId="{5DC30FAC-EE45-47B3-98ED-6D4F8687945D}" srcOrd="0" destOrd="0" presId="urn:microsoft.com/office/officeart/2005/8/layout/chevron2"/>
    <dgm:cxn modelId="{B1D32DBF-6F50-3346-883E-B286FE9B3F3D}" type="presOf" srcId="{6B0D91F1-FD9B-469D-84D7-FCD2CCC14261}" destId="{532DFCBB-5A17-47E1-8333-CF71F1625F67}" srcOrd="0" destOrd="0" presId="urn:microsoft.com/office/officeart/2005/8/layout/chevron2"/>
    <dgm:cxn modelId="{84A77F44-AB73-4D32-9545-131745B24A95}" srcId="{6B0D91F1-FD9B-469D-84D7-FCD2CCC14261}" destId="{43EF4AB0-02F4-49B3-BD59-CEAB7278EE18}" srcOrd="0" destOrd="0" parTransId="{55FBD333-DB4E-4C20-B68C-151FFCFC1BC0}" sibTransId="{0DACF89E-964A-49D0-A380-3677D04186E2}"/>
    <dgm:cxn modelId="{EA7725C9-483E-624D-B7D4-8DC6F7DF4991}" type="presOf" srcId="{7B5FEE45-C0F4-4C2C-B2F7-BC21E156B399}" destId="{F0824715-F947-4674-9CEF-A06454E08C95}" srcOrd="0" destOrd="0" presId="urn:microsoft.com/office/officeart/2005/8/layout/chevron2"/>
    <dgm:cxn modelId="{58A621B2-1319-2F44-A28E-6ABCA05B5C33}" type="presOf" srcId="{43EF4AB0-02F4-49B3-BD59-CEAB7278EE18}" destId="{7F6317DE-2A98-4869-855F-98A95EBAC3D4}" srcOrd="0" destOrd="0" presId="urn:microsoft.com/office/officeart/2005/8/layout/chevron2"/>
    <dgm:cxn modelId="{5E9C3970-F001-1E4F-80CF-0BC3D084E941}" type="presOf" srcId="{171296AC-7231-49A7-A2F9-15140CF380B4}" destId="{88F04D75-E655-4035-BA2F-C0FF2A3A4CC3}" srcOrd="0" destOrd="0" presId="urn:microsoft.com/office/officeart/2005/8/layout/chevron2"/>
    <dgm:cxn modelId="{89D77EAF-5820-4BDF-ABB4-FE9A21A30784}" srcId="{08607003-319F-402A-AAA1-129D543FDB08}" destId="{B503D483-CAF5-4472-AD9A-1A43A40AC77F}" srcOrd="0" destOrd="0" parTransId="{5D1198FA-371C-4E1B-877E-C7D2BBBCB03D}" sibTransId="{A9C993B4-AAC4-449A-9BCA-C9F1F3208960}"/>
    <dgm:cxn modelId="{6DF59F53-372C-4452-98C0-485C33D4F3D3}" srcId="{7753E1A8-60AC-4624-8BD3-E30B28FC40EB}" destId="{08607003-319F-402A-AAA1-129D543FDB08}" srcOrd="2" destOrd="0" parTransId="{E8E8065D-AE0C-4257-8EFE-5BBE6A19CF5D}" sibTransId="{2A01C404-F0EB-4BE2-A700-C5C35D97A7A5}"/>
    <dgm:cxn modelId="{22633748-2A24-456D-AEFD-BFB7729F6965}" srcId="{7753E1A8-60AC-4624-8BD3-E30B28FC40EB}" destId="{C8608AAF-DC97-4BFC-ABC3-3B84B518534C}" srcOrd="1" destOrd="0" parTransId="{AD4E6301-59D7-456A-8ACA-159EB6DAFE02}" sibTransId="{10417F0C-6C80-4809-857E-3D5C3A910A67}"/>
    <dgm:cxn modelId="{B41F1A98-6EE0-934A-BF72-0E2A2E2C995C}" type="presOf" srcId="{08607003-319F-402A-AAA1-129D543FDB08}" destId="{B1879A87-99FE-423D-A794-04DD35BE2216}" srcOrd="0" destOrd="0" presId="urn:microsoft.com/office/officeart/2005/8/layout/chevron2"/>
    <dgm:cxn modelId="{4385701B-86AC-3E41-97FE-F917F23DE578}" type="presParOf" srcId="{D638EDC9-6E43-4977-ABB9-419826CF48EC}" destId="{F4E9A31B-755B-4575-853F-1362D90FE143}" srcOrd="0" destOrd="0" presId="urn:microsoft.com/office/officeart/2005/8/layout/chevron2"/>
    <dgm:cxn modelId="{D983F1EE-8EA6-D64F-9D30-F4D4B08E2B1C}" type="presParOf" srcId="{F4E9A31B-755B-4575-853F-1362D90FE143}" destId="{5DC30FAC-EE45-47B3-98ED-6D4F8687945D}" srcOrd="0" destOrd="0" presId="urn:microsoft.com/office/officeart/2005/8/layout/chevron2"/>
    <dgm:cxn modelId="{7AE1EAEF-A7A2-1640-9D8B-93C3895319F7}" type="presParOf" srcId="{F4E9A31B-755B-4575-853F-1362D90FE143}" destId="{F0824715-F947-4674-9CEF-A06454E08C95}" srcOrd="1" destOrd="0" presId="urn:microsoft.com/office/officeart/2005/8/layout/chevron2"/>
    <dgm:cxn modelId="{B37B0D09-18DA-4F43-A595-924AFB17AA16}" type="presParOf" srcId="{D638EDC9-6E43-4977-ABB9-419826CF48EC}" destId="{B8EEFE52-6134-414C-9FEB-9606A0543AF4}" srcOrd="1" destOrd="0" presId="urn:microsoft.com/office/officeart/2005/8/layout/chevron2"/>
    <dgm:cxn modelId="{9CE3A6C2-3476-9247-80EF-9F3C7DC724BE}" type="presParOf" srcId="{D638EDC9-6E43-4977-ABB9-419826CF48EC}" destId="{A6FF2941-3AB2-474D-BD2F-956EE8969211}" srcOrd="2" destOrd="0" presId="urn:microsoft.com/office/officeart/2005/8/layout/chevron2"/>
    <dgm:cxn modelId="{6BAA128A-CB7B-2641-8AB2-2C8770D2E94B}" type="presParOf" srcId="{A6FF2941-3AB2-474D-BD2F-956EE8969211}" destId="{9C43839A-1877-46FB-9D14-394A41544D31}" srcOrd="0" destOrd="0" presId="urn:microsoft.com/office/officeart/2005/8/layout/chevron2"/>
    <dgm:cxn modelId="{A64925C8-C195-4946-ABFB-044716F70A57}" type="presParOf" srcId="{A6FF2941-3AB2-474D-BD2F-956EE8969211}" destId="{88F04D75-E655-4035-BA2F-C0FF2A3A4CC3}" srcOrd="1" destOrd="0" presId="urn:microsoft.com/office/officeart/2005/8/layout/chevron2"/>
    <dgm:cxn modelId="{DBA1F621-66AA-AA44-93E9-B67245B4D000}" type="presParOf" srcId="{D638EDC9-6E43-4977-ABB9-419826CF48EC}" destId="{CCC957E1-9DCA-423F-AEF0-56C015BB5B73}" srcOrd="3" destOrd="0" presId="urn:microsoft.com/office/officeart/2005/8/layout/chevron2"/>
    <dgm:cxn modelId="{2E6270FA-6E19-084F-AD13-81939C025FE9}" type="presParOf" srcId="{D638EDC9-6E43-4977-ABB9-419826CF48EC}" destId="{2C2779A0-97E2-454A-8CA4-5AAACE2664F8}" srcOrd="4" destOrd="0" presId="urn:microsoft.com/office/officeart/2005/8/layout/chevron2"/>
    <dgm:cxn modelId="{75897843-2913-0343-A364-6727C29CC9B0}" type="presParOf" srcId="{2C2779A0-97E2-454A-8CA4-5AAACE2664F8}" destId="{B1879A87-99FE-423D-A794-04DD35BE2216}" srcOrd="0" destOrd="0" presId="urn:microsoft.com/office/officeart/2005/8/layout/chevron2"/>
    <dgm:cxn modelId="{5D4678CE-C374-434D-8533-40629C23CF0C}" type="presParOf" srcId="{2C2779A0-97E2-454A-8CA4-5AAACE2664F8}" destId="{64CB9DE3-E3FB-4A0F-B0D7-60CB7F4B811A}" srcOrd="1" destOrd="0" presId="urn:microsoft.com/office/officeart/2005/8/layout/chevron2"/>
    <dgm:cxn modelId="{F3EB4264-B87F-2D4D-ACFE-E63B1AA9FA57}" type="presParOf" srcId="{D638EDC9-6E43-4977-ABB9-419826CF48EC}" destId="{897B8D7C-8595-4FCC-9DDF-5534C754AA89}" srcOrd="5" destOrd="0" presId="urn:microsoft.com/office/officeart/2005/8/layout/chevron2"/>
    <dgm:cxn modelId="{7F0C57A1-F243-2148-8196-B0E127954228}" type="presParOf" srcId="{D638EDC9-6E43-4977-ABB9-419826CF48EC}" destId="{CDD6DC11-3350-4E9F-ACE7-0466753F3F0B}" srcOrd="6" destOrd="0" presId="urn:microsoft.com/office/officeart/2005/8/layout/chevron2"/>
    <dgm:cxn modelId="{34BD9A95-A780-1A4E-8159-795393C5CEE6}" type="presParOf" srcId="{CDD6DC11-3350-4E9F-ACE7-0466753F3F0B}" destId="{532DFCBB-5A17-47E1-8333-CF71F1625F67}" srcOrd="0" destOrd="0" presId="urn:microsoft.com/office/officeart/2005/8/layout/chevron2"/>
    <dgm:cxn modelId="{6BE1F7E3-B598-4B4F-B817-BBEC98344C5C}" type="presParOf" srcId="{CDD6DC11-3350-4E9F-ACE7-0466753F3F0B}" destId="{7F6317DE-2A98-4869-855F-98A95EBAC3D4}"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860122-EEC3-43CB-8983-ED7B76792964}"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9CC59BC5-0545-4A19-BF23-83BF33E8C912}">
      <dgm:prSet phldrT="[Text]"/>
      <dgm:spPr/>
      <dgm:t>
        <a:bodyPr/>
        <a:lstStyle/>
        <a:p>
          <a:r>
            <a:rPr lang="en-US" dirty="0" smtClean="0"/>
            <a:t>2005</a:t>
          </a:r>
          <a:endParaRPr lang="en-US" dirty="0"/>
        </a:p>
      </dgm:t>
    </dgm:pt>
    <dgm:pt modelId="{5E8049AE-9E54-411B-A8D3-6D6C4B3DA1BC}" type="parTrans" cxnId="{BAAFD79D-14FA-4AE7-836E-623932D074B5}">
      <dgm:prSet/>
      <dgm:spPr/>
      <dgm:t>
        <a:bodyPr/>
        <a:lstStyle/>
        <a:p>
          <a:endParaRPr lang="en-US"/>
        </a:p>
      </dgm:t>
    </dgm:pt>
    <dgm:pt modelId="{2B4FD21C-A440-4793-962B-7521BACBA26F}" type="sibTrans" cxnId="{BAAFD79D-14FA-4AE7-836E-623932D074B5}">
      <dgm:prSet/>
      <dgm:spPr/>
      <dgm:t>
        <a:bodyPr/>
        <a:lstStyle/>
        <a:p>
          <a:endParaRPr lang="en-US"/>
        </a:p>
      </dgm:t>
    </dgm:pt>
    <dgm:pt modelId="{2348EB6E-CF55-408F-B3AD-6F3ABCA35FC8}">
      <dgm:prSet phldrT="[Text]"/>
      <dgm:spPr/>
      <dgm:t>
        <a:bodyPr/>
        <a:lstStyle/>
        <a:p>
          <a:r>
            <a:rPr lang="en-CA" dirty="0" smtClean="0"/>
            <a:t>MTS </a:t>
          </a:r>
          <a:r>
            <a:rPr lang="en-CA" dirty="0" err="1" smtClean="0"/>
            <a:t>Allstream</a:t>
          </a:r>
          <a:r>
            <a:rPr lang="en-CA" dirty="0" smtClean="0"/>
            <a:t> acquired Delphi Solutions Corp. </a:t>
          </a:r>
          <a:endParaRPr lang="en-US" dirty="0"/>
        </a:p>
      </dgm:t>
    </dgm:pt>
    <dgm:pt modelId="{46AB6D32-EF1A-432A-9283-192EF5532E96}" type="parTrans" cxnId="{E7D85001-7438-44F5-8769-3CE9452F8B80}">
      <dgm:prSet/>
      <dgm:spPr/>
      <dgm:t>
        <a:bodyPr/>
        <a:lstStyle/>
        <a:p>
          <a:endParaRPr lang="en-US"/>
        </a:p>
      </dgm:t>
    </dgm:pt>
    <dgm:pt modelId="{DAC2E6F8-DD4C-446B-842A-52A39DDE3F96}" type="sibTrans" cxnId="{E7D85001-7438-44F5-8769-3CE9452F8B80}">
      <dgm:prSet/>
      <dgm:spPr/>
      <dgm:t>
        <a:bodyPr/>
        <a:lstStyle/>
        <a:p>
          <a:endParaRPr lang="en-US"/>
        </a:p>
      </dgm:t>
    </dgm:pt>
    <dgm:pt modelId="{FF6EBB72-DCAF-43F9-BFBA-B61E64BD73DF}">
      <dgm:prSet phldrT="[Text]"/>
      <dgm:spPr/>
      <dgm:t>
        <a:bodyPr/>
        <a:lstStyle/>
        <a:p>
          <a:r>
            <a:rPr lang="en-CA" dirty="0" smtClean="0"/>
            <a:t>Former BCE executive </a:t>
          </a:r>
          <a:r>
            <a:rPr lang="en-US" dirty="0" smtClean="0"/>
            <a:t>Pierre </a:t>
          </a:r>
          <a:r>
            <a:rPr lang="en-US" dirty="0" err="1" smtClean="0"/>
            <a:t>Blouin</a:t>
          </a:r>
          <a:r>
            <a:rPr lang="en-US" dirty="0" smtClean="0"/>
            <a:t> named new Chief Executive Officer of Manitoba Telecom Services Inc. and MTS </a:t>
          </a:r>
          <a:r>
            <a:rPr lang="en-US" dirty="0" err="1" smtClean="0"/>
            <a:t>Allstream</a:t>
          </a:r>
          <a:r>
            <a:rPr lang="en-US" dirty="0" smtClean="0"/>
            <a:t> Inc. </a:t>
          </a:r>
          <a:endParaRPr lang="en-US" dirty="0"/>
        </a:p>
      </dgm:t>
    </dgm:pt>
    <dgm:pt modelId="{461DA7EE-1101-4D1C-97CB-F281C69147E0}" type="parTrans" cxnId="{641BE836-A62A-4065-A593-FDA8A8BDC073}">
      <dgm:prSet/>
      <dgm:spPr/>
      <dgm:t>
        <a:bodyPr/>
        <a:lstStyle/>
        <a:p>
          <a:endParaRPr lang="en-US"/>
        </a:p>
      </dgm:t>
    </dgm:pt>
    <dgm:pt modelId="{70B36487-66C8-41FC-8BDD-9F126A733062}" type="sibTrans" cxnId="{641BE836-A62A-4065-A593-FDA8A8BDC073}">
      <dgm:prSet/>
      <dgm:spPr/>
      <dgm:t>
        <a:bodyPr/>
        <a:lstStyle/>
        <a:p>
          <a:endParaRPr lang="en-US"/>
        </a:p>
      </dgm:t>
    </dgm:pt>
    <dgm:pt modelId="{B291CEA3-3DB5-4E07-8278-4E404787C111}">
      <dgm:prSet phldrT="[Text]"/>
      <dgm:spPr/>
      <dgm:t>
        <a:bodyPr/>
        <a:lstStyle/>
        <a:p>
          <a:r>
            <a:rPr lang="en-US" dirty="0" smtClean="0"/>
            <a:t>2006</a:t>
          </a:r>
          <a:endParaRPr lang="en-US" dirty="0"/>
        </a:p>
      </dgm:t>
    </dgm:pt>
    <dgm:pt modelId="{97BE40AE-56D8-4A02-8464-AA5F7BA19AF4}" type="parTrans" cxnId="{F3D7809A-B64E-4B97-AA75-E216A6BCD8F8}">
      <dgm:prSet/>
      <dgm:spPr/>
      <dgm:t>
        <a:bodyPr/>
        <a:lstStyle/>
        <a:p>
          <a:endParaRPr lang="en-US"/>
        </a:p>
      </dgm:t>
    </dgm:pt>
    <dgm:pt modelId="{F9B9CE54-844B-4E1D-9EED-A6A72BAF6757}" type="sibTrans" cxnId="{F3D7809A-B64E-4B97-AA75-E216A6BCD8F8}">
      <dgm:prSet/>
      <dgm:spPr/>
      <dgm:t>
        <a:bodyPr/>
        <a:lstStyle/>
        <a:p>
          <a:endParaRPr lang="en-US"/>
        </a:p>
      </dgm:t>
    </dgm:pt>
    <dgm:pt modelId="{2A5C2DA9-8986-4665-A491-09B75059B509}">
      <dgm:prSet phldrT="[Text]"/>
      <dgm:spPr/>
      <dgm:t>
        <a:bodyPr/>
        <a:lstStyle/>
        <a:p>
          <a:r>
            <a:rPr lang="en-US" dirty="0" smtClean="0"/>
            <a:t>MTS </a:t>
          </a:r>
          <a:r>
            <a:rPr lang="en-US" dirty="0" err="1" smtClean="0"/>
            <a:t>Allstream</a:t>
          </a:r>
          <a:r>
            <a:rPr lang="en-US" dirty="0" smtClean="0"/>
            <a:t> acquires Valley Cable Vision (local cable company serving 3700 cable customers)</a:t>
          </a:r>
          <a:endParaRPr lang="en-US" dirty="0"/>
        </a:p>
      </dgm:t>
    </dgm:pt>
    <dgm:pt modelId="{F93617AE-23A3-46AD-B744-9D69A7C62C73}" type="parTrans" cxnId="{9F8018CA-B2EA-430D-83A3-E008BF308499}">
      <dgm:prSet/>
      <dgm:spPr/>
      <dgm:t>
        <a:bodyPr/>
        <a:lstStyle/>
        <a:p>
          <a:endParaRPr lang="en-US"/>
        </a:p>
      </dgm:t>
    </dgm:pt>
    <dgm:pt modelId="{75ECE969-C20A-4463-B46F-0C102DD6E09E}" type="sibTrans" cxnId="{9F8018CA-B2EA-430D-83A3-E008BF308499}">
      <dgm:prSet/>
      <dgm:spPr/>
      <dgm:t>
        <a:bodyPr/>
        <a:lstStyle/>
        <a:p>
          <a:endParaRPr lang="en-US"/>
        </a:p>
      </dgm:t>
    </dgm:pt>
    <dgm:pt modelId="{5AC60E4B-7BC7-4FD2-ADD3-818E2C203CA7}">
      <dgm:prSet phldrT="[Text]"/>
      <dgm:spPr/>
      <dgm:t>
        <a:bodyPr/>
        <a:lstStyle/>
        <a:p>
          <a:r>
            <a:rPr lang="en-US" dirty="0" smtClean="0"/>
            <a:t>2009</a:t>
          </a:r>
          <a:endParaRPr lang="en-US" dirty="0"/>
        </a:p>
      </dgm:t>
    </dgm:pt>
    <dgm:pt modelId="{75C6B680-7160-4ABE-9E61-8CEEB83748E7}" type="parTrans" cxnId="{03245C31-5081-4710-A4F6-6030A78304EF}">
      <dgm:prSet/>
      <dgm:spPr/>
      <dgm:t>
        <a:bodyPr/>
        <a:lstStyle/>
        <a:p>
          <a:endParaRPr lang="en-US"/>
        </a:p>
      </dgm:t>
    </dgm:pt>
    <dgm:pt modelId="{E0653C6D-6C92-4738-A7A2-08A6F8D8620C}" type="sibTrans" cxnId="{03245C31-5081-4710-A4F6-6030A78304EF}">
      <dgm:prSet/>
      <dgm:spPr/>
      <dgm:t>
        <a:bodyPr/>
        <a:lstStyle/>
        <a:p>
          <a:endParaRPr lang="en-US"/>
        </a:p>
      </dgm:t>
    </dgm:pt>
    <dgm:pt modelId="{62FF27B2-1742-4E1F-9216-3D9A0D4F3700}">
      <dgm:prSet phldrT="[Text]"/>
      <dgm:spPr/>
      <dgm:t>
        <a:bodyPr/>
        <a:lstStyle/>
        <a:p>
          <a:r>
            <a:rPr lang="en-US" dirty="0" smtClean="0"/>
            <a:t>MTS </a:t>
          </a:r>
          <a:r>
            <a:rPr lang="en-US" dirty="0" err="1" smtClean="0"/>
            <a:t>Allstream</a:t>
          </a:r>
          <a:r>
            <a:rPr lang="en-US" dirty="0" smtClean="0"/>
            <a:t> forms strategic partnership with Rogers to build state-of-the art HSPA network in Manitoba , and gains access to Rogers’ leading national and international roaming capabilities</a:t>
          </a:r>
          <a:endParaRPr lang="en-US" dirty="0"/>
        </a:p>
      </dgm:t>
    </dgm:pt>
    <dgm:pt modelId="{56BAF39D-9A54-4217-9DC1-43D81F595FE5}" type="parTrans" cxnId="{C660D868-9823-40D6-BDE5-96E3756DB137}">
      <dgm:prSet/>
      <dgm:spPr/>
      <dgm:t>
        <a:bodyPr/>
        <a:lstStyle/>
        <a:p>
          <a:endParaRPr lang="en-US"/>
        </a:p>
      </dgm:t>
    </dgm:pt>
    <dgm:pt modelId="{8BE38596-8C02-4900-B645-A72F42CD3CC4}" type="sibTrans" cxnId="{C660D868-9823-40D6-BDE5-96E3756DB137}">
      <dgm:prSet/>
      <dgm:spPr/>
      <dgm:t>
        <a:bodyPr/>
        <a:lstStyle/>
        <a:p>
          <a:endParaRPr lang="en-US"/>
        </a:p>
      </dgm:t>
    </dgm:pt>
    <dgm:pt modelId="{22B78A82-E139-41D6-8A30-71173376A6E7}">
      <dgm:prSet phldrT="[Text]"/>
      <dgm:spPr/>
      <dgm:t>
        <a:bodyPr/>
        <a:lstStyle/>
        <a:p>
          <a:r>
            <a:rPr lang="en-US" dirty="0" smtClean="0"/>
            <a:t>2004</a:t>
          </a:r>
          <a:endParaRPr lang="en-US" dirty="0"/>
        </a:p>
      </dgm:t>
    </dgm:pt>
    <dgm:pt modelId="{106296AF-9FA4-470C-B482-9BC73F763FFA}" type="parTrans" cxnId="{DC1CD0BD-BB37-4860-8877-B0A316D8AB8A}">
      <dgm:prSet/>
      <dgm:spPr/>
      <dgm:t>
        <a:bodyPr/>
        <a:lstStyle/>
        <a:p>
          <a:endParaRPr lang="en-US"/>
        </a:p>
      </dgm:t>
    </dgm:pt>
    <dgm:pt modelId="{4F39DE6C-FB8C-4692-8D09-FDEE0848204B}" type="sibTrans" cxnId="{DC1CD0BD-BB37-4860-8877-B0A316D8AB8A}">
      <dgm:prSet/>
      <dgm:spPr/>
      <dgm:t>
        <a:bodyPr/>
        <a:lstStyle/>
        <a:p>
          <a:endParaRPr lang="en-US"/>
        </a:p>
      </dgm:t>
    </dgm:pt>
    <dgm:pt modelId="{333C3788-5C65-4387-9C17-1E60C0E5EB83}">
      <dgm:prSet phldrT="[Text]"/>
      <dgm:spPr/>
      <dgm:t>
        <a:bodyPr/>
        <a:lstStyle/>
        <a:p>
          <a:r>
            <a:rPr lang="en-CA" dirty="0" smtClean="0"/>
            <a:t>End strategic alliance with Bell in Western Canada</a:t>
          </a:r>
          <a:endParaRPr lang="en-US" dirty="0"/>
        </a:p>
      </dgm:t>
    </dgm:pt>
    <dgm:pt modelId="{4C62C4B0-966B-460B-9995-101535C4DF0B}" type="parTrans" cxnId="{91B9374E-7309-487B-A1C7-9085BC5528DD}">
      <dgm:prSet/>
      <dgm:spPr/>
      <dgm:t>
        <a:bodyPr/>
        <a:lstStyle/>
        <a:p>
          <a:endParaRPr lang="en-US"/>
        </a:p>
      </dgm:t>
    </dgm:pt>
    <dgm:pt modelId="{37E1DA0E-F4EF-4D33-896D-B14042F7A32F}" type="sibTrans" cxnId="{91B9374E-7309-487B-A1C7-9085BC5528DD}">
      <dgm:prSet/>
      <dgm:spPr/>
      <dgm:t>
        <a:bodyPr/>
        <a:lstStyle/>
        <a:p>
          <a:endParaRPr lang="en-US"/>
        </a:p>
      </dgm:t>
    </dgm:pt>
    <dgm:pt modelId="{FE0314A2-CDC9-41AD-957A-B15C66855446}">
      <dgm:prSet/>
      <dgm:spPr/>
      <dgm:t>
        <a:bodyPr/>
        <a:lstStyle/>
        <a:p>
          <a:r>
            <a:rPr lang="en-CA" dirty="0" smtClean="0"/>
            <a:t>Acquired </a:t>
          </a:r>
          <a:r>
            <a:rPr lang="en-CA" dirty="0" err="1" smtClean="0"/>
            <a:t>Allstream</a:t>
          </a:r>
          <a:r>
            <a:rPr lang="en-CA" dirty="0" smtClean="0"/>
            <a:t> ($1.6 billion) and become the 3</a:t>
          </a:r>
          <a:r>
            <a:rPr lang="en-CA" baseline="30000" dirty="0" smtClean="0"/>
            <a:t>rd</a:t>
          </a:r>
          <a:r>
            <a:rPr lang="en-CA" dirty="0" smtClean="0"/>
            <a:t> largest national telecom provider in Canada</a:t>
          </a:r>
          <a:endParaRPr lang="en-US" dirty="0"/>
        </a:p>
      </dgm:t>
    </dgm:pt>
    <dgm:pt modelId="{C917A7C9-6E69-44BE-B8FF-636B972C43D2}" type="parTrans" cxnId="{1307E8F4-C673-4A7F-BA4D-869E5C3BE43A}">
      <dgm:prSet/>
      <dgm:spPr/>
      <dgm:t>
        <a:bodyPr/>
        <a:lstStyle/>
        <a:p>
          <a:endParaRPr lang="en-US"/>
        </a:p>
      </dgm:t>
    </dgm:pt>
    <dgm:pt modelId="{309DC7EC-AA16-4C9B-AE07-F8B9A5ECF61B}" type="sibTrans" cxnId="{1307E8F4-C673-4A7F-BA4D-869E5C3BE43A}">
      <dgm:prSet/>
      <dgm:spPr/>
      <dgm:t>
        <a:bodyPr/>
        <a:lstStyle/>
        <a:p>
          <a:endParaRPr lang="en-US"/>
        </a:p>
      </dgm:t>
    </dgm:pt>
    <dgm:pt modelId="{429EA76E-3EB6-4CA9-A6B5-4D9F622EC387}">
      <dgm:prSet/>
      <dgm:spPr/>
      <dgm:t>
        <a:bodyPr/>
        <a:lstStyle/>
        <a:p>
          <a:r>
            <a:rPr lang="en-CA" dirty="0" smtClean="0"/>
            <a:t>MTS </a:t>
          </a:r>
          <a:r>
            <a:rPr lang="en-CA" dirty="0" err="1" smtClean="0"/>
            <a:t>Allstream</a:t>
          </a:r>
          <a:r>
            <a:rPr lang="en-CA" dirty="0" smtClean="0"/>
            <a:t> strategic alliance with BT: broaden its IP based technology service globally</a:t>
          </a:r>
          <a:endParaRPr lang="en-US" dirty="0"/>
        </a:p>
      </dgm:t>
    </dgm:pt>
    <dgm:pt modelId="{9A7A6B8C-EFEC-4D9F-86FE-CA9E9E6E38BB}" type="parTrans" cxnId="{E985AE23-6336-4C68-852E-7E364FFE788B}">
      <dgm:prSet/>
      <dgm:spPr/>
      <dgm:t>
        <a:bodyPr/>
        <a:lstStyle/>
        <a:p>
          <a:endParaRPr lang="en-US"/>
        </a:p>
      </dgm:t>
    </dgm:pt>
    <dgm:pt modelId="{36F19ECB-216F-459A-9716-FAB8EB988FF4}" type="sibTrans" cxnId="{E985AE23-6336-4C68-852E-7E364FFE788B}">
      <dgm:prSet/>
      <dgm:spPr/>
      <dgm:t>
        <a:bodyPr/>
        <a:lstStyle/>
        <a:p>
          <a:endParaRPr lang="en-US"/>
        </a:p>
      </dgm:t>
    </dgm:pt>
    <dgm:pt modelId="{EA282831-8D35-4410-AA04-634CE8B796C3}">
      <dgm:prSet phldrT="[Text]"/>
      <dgm:spPr/>
      <dgm:t>
        <a:bodyPr/>
        <a:lstStyle/>
        <a:p>
          <a:r>
            <a:rPr lang="en-US" dirty="0" smtClean="0"/>
            <a:t>On June 9, 2009, MTS signed an agreement with Sprint Nextel providing MTS with a cost-effective way of offering a larger and more exciting selection of CDMA handsets and applications</a:t>
          </a:r>
          <a:endParaRPr lang="en-US" dirty="0"/>
        </a:p>
      </dgm:t>
    </dgm:pt>
    <dgm:pt modelId="{68E91BC1-A6AC-4EDB-A331-57957A3F744C}" type="parTrans" cxnId="{401C29D4-7140-4C63-B949-AD00E58F8EC3}">
      <dgm:prSet/>
      <dgm:spPr/>
      <dgm:t>
        <a:bodyPr/>
        <a:lstStyle/>
        <a:p>
          <a:endParaRPr lang="en-US"/>
        </a:p>
      </dgm:t>
    </dgm:pt>
    <dgm:pt modelId="{3117B632-E22B-44C0-828C-B59E7114C39E}" type="sibTrans" cxnId="{401C29D4-7140-4C63-B949-AD00E58F8EC3}">
      <dgm:prSet/>
      <dgm:spPr/>
      <dgm:t>
        <a:bodyPr/>
        <a:lstStyle/>
        <a:p>
          <a:endParaRPr lang="en-US"/>
        </a:p>
      </dgm:t>
    </dgm:pt>
    <dgm:pt modelId="{C74D2CDC-9C20-44EC-8761-82D80DB6403B}" type="pres">
      <dgm:prSet presAssocID="{7B860122-EEC3-43CB-8983-ED7B76792964}" presName="linearFlow" presStyleCnt="0">
        <dgm:presLayoutVars>
          <dgm:dir/>
          <dgm:animLvl val="lvl"/>
          <dgm:resizeHandles val="exact"/>
        </dgm:presLayoutVars>
      </dgm:prSet>
      <dgm:spPr/>
      <dgm:t>
        <a:bodyPr/>
        <a:lstStyle/>
        <a:p>
          <a:endParaRPr lang="en-US"/>
        </a:p>
      </dgm:t>
    </dgm:pt>
    <dgm:pt modelId="{0C8ED701-7743-4A64-A391-F7EAD3F56FBD}" type="pres">
      <dgm:prSet presAssocID="{22B78A82-E139-41D6-8A30-71173376A6E7}" presName="composite" presStyleCnt="0"/>
      <dgm:spPr/>
    </dgm:pt>
    <dgm:pt modelId="{C1000264-AD9A-4725-975C-7B21354ACF47}" type="pres">
      <dgm:prSet presAssocID="{22B78A82-E139-41D6-8A30-71173376A6E7}" presName="parentText" presStyleLbl="alignNode1" presStyleIdx="0" presStyleCnt="4">
        <dgm:presLayoutVars>
          <dgm:chMax val="1"/>
          <dgm:bulletEnabled val="1"/>
        </dgm:presLayoutVars>
      </dgm:prSet>
      <dgm:spPr/>
      <dgm:t>
        <a:bodyPr/>
        <a:lstStyle/>
        <a:p>
          <a:endParaRPr lang="en-US"/>
        </a:p>
      </dgm:t>
    </dgm:pt>
    <dgm:pt modelId="{44EFB33C-A7FE-42FF-8D51-350755C309B1}" type="pres">
      <dgm:prSet presAssocID="{22B78A82-E139-41D6-8A30-71173376A6E7}" presName="descendantText" presStyleLbl="alignAcc1" presStyleIdx="0" presStyleCnt="4">
        <dgm:presLayoutVars>
          <dgm:bulletEnabled val="1"/>
        </dgm:presLayoutVars>
      </dgm:prSet>
      <dgm:spPr/>
      <dgm:t>
        <a:bodyPr/>
        <a:lstStyle/>
        <a:p>
          <a:endParaRPr lang="en-US"/>
        </a:p>
      </dgm:t>
    </dgm:pt>
    <dgm:pt modelId="{92F9F854-CC8F-4657-A137-055DD055F30D}" type="pres">
      <dgm:prSet presAssocID="{4F39DE6C-FB8C-4692-8D09-FDEE0848204B}" presName="sp" presStyleCnt="0"/>
      <dgm:spPr/>
    </dgm:pt>
    <dgm:pt modelId="{88D58CF9-AF27-4B65-B54E-176C0D9180BF}" type="pres">
      <dgm:prSet presAssocID="{9CC59BC5-0545-4A19-BF23-83BF33E8C912}" presName="composite" presStyleCnt="0"/>
      <dgm:spPr/>
    </dgm:pt>
    <dgm:pt modelId="{B9F454A2-CF13-4D25-8FFD-A6F9AB3AFDCA}" type="pres">
      <dgm:prSet presAssocID="{9CC59BC5-0545-4A19-BF23-83BF33E8C912}" presName="parentText" presStyleLbl="alignNode1" presStyleIdx="1" presStyleCnt="4">
        <dgm:presLayoutVars>
          <dgm:chMax val="1"/>
          <dgm:bulletEnabled val="1"/>
        </dgm:presLayoutVars>
      </dgm:prSet>
      <dgm:spPr/>
      <dgm:t>
        <a:bodyPr/>
        <a:lstStyle/>
        <a:p>
          <a:endParaRPr lang="en-US"/>
        </a:p>
      </dgm:t>
    </dgm:pt>
    <dgm:pt modelId="{7AEBC3AE-86D3-472D-8707-9B1C03293704}" type="pres">
      <dgm:prSet presAssocID="{9CC59BC5-0545-4A19-BF23-83BF33E8C912}" presName="descendantText" presStyleLbl="alignAcc1" presStyleIdx="1" presStyleCnt="4">
        <dgm:presLayoutVars>
          <dgm:bulletEnabled val="1"/>
        </dgm:presLayoutVars>
      </dgm:prSet>
      <dgm:spPr/>
      <dgm:t>
        <a:bodyPr/>
        <a:lstStyle/>
        <a:p>
          <a:endParaRPr lang="en-US"/>
        </a:p>
      </dgm:t>
    </dgm:pt>
    <dgm:pt modelId="{C5ADA29C-F885-4807-8938-0ECF8B3210B9}" type="pres">
      <dgm:prSet presAssocID="{2B4FD21C-A440-4793-962B-7521BACBA26F}" presName="sp" presStyleCnt="0"/>
      <dgm:spPr/>
    </dgm:pt>
    <dgm:pt modelId="{6121BC3E-AEFA-4C3F-9424-51BEB4F41F9C}" type="pres">
      <dgm:prSet presAssocID="{B291CEA3-3DB5-4E07-8278-4E404787C111}" presName="composite" presStyleCnt="0"/>
      <dgm:spPr/>
    </dgm:pt>
    <dgm:pt modelId="{D7325CB5-AE79-46EA-B610-CA90E8733496}" type="pres">
      <dgm:prSet presAssocID="{B291CEA3-3DB5-4E07-8278-4E404787C111}" presName="parentText" presStyleLbl="alignNode1" presStyleIdx="2" presStyleCnt="4">
        <dgm:presLayoutVars>
          <dgm:chMax val="1"/>
          <dgm:bulletEnabled val="1"/>
        </dgm:presLayoutVars>
      </dgm:prSet>
      <dgm:spPr/>
      <dgm:t>
        <a:bodyPr/>
        <a:lstStyle/>
        <a:p>
          <a:endParaRPr lang="en-US"/>
        </a:p>
      </dgm:t>
    </dgm:pt>
    <dgm:pt modelId="{E52F5E59-254C-4EC2-A792-E7B1EF1CC8FC}" type="pres">
      <dgm:prSet presAssocID="{B291CEA3-3DB5-4E07-8278-4E404787C111}" presName="descendantText" presStyleLbl="alignAcc1" presStyleIdx="2" presStyleCnt="4">
        <dgm:presLayoutVars>
          <dgm:bulletEnabled val="1"/>
        </dgm:presLayoutVars>
      </dgm:prSet>
      <dgm:spPr/>
      <dgm:t>
        <a:bodyPr/>
        <a:lstStyle/>
        <a:p>
          <a:endParaRPr lang="en-US"/>
        </a:p>
      </dgm:t>
    </dgm:pt>
    <dgm:pt modelId="{C03B3EF2-0224-4497-A678-4A8AE28D0700}" type="pres">
      <dgm:prSet presAssocID="{F9B9CE54-844B-4E1D-9EED-A6A72BAF6757}" presName="sp" presStyleCnt="0"/>
      <dgm:spPr/>
    </dgm:pt>
    <dgm:pt modelId="{5BDAD492-A01D-463F-99F4-BE2AE047D9B9}" type="pres">
      <dgm:prSet presAssocID="{5AC60E4B-7BC7-4FD2-ADD3-818E2C203CA7}" presName="composite" presStyleCnt="0"/>
      <dgm:spPr/>
    </dgm:pt>
    <dgm:pt modelId="{0C593CA8-A4AD-4D68-96D2-A26DF4748676}" type="pres">
      <dgm:prSet presAssocID="{5AC60E4B-7BC7-4FD2-ADD3-818E2C203CA7}" presName="parentText" presStyleLbl="alignNode1" presStyleIdx="3" presStyleCnt="4">
        <dgm:presLayoutVars>
          <dgm:chMax val="1"/>
          <dgm:bulletEnabled val="1"/>
        </dgm:presLayoutVars>
      </dgm:prSet>
      <dgm:spPr/>
      <dgm:t>
        <a:bodyPr/>
        <a:lstStyle/>
        <a:p>
          <a:endParaRPr lang="en-US"/>
        </a:p>
      </dgm:t>
    </dgm:pt>
    <dgm:pt modelId="{138D0282-407E-4DDC-80E8-EDF8DFCCE206}" type="pres">
      <dgm:prSet presAssocID="{5AC60E4B-7BC7-4FD2-ADD3-818E2C203CA7}" presName="descendantText" presStyleLbl="alignAcc1" presStyleIdx="3" presStyleCnt="4">
        <dgm:presLayoutVars>
          <dgm:bulletEnabled val="1"/>
        </dgm:presLayoutVars>
      </dgm:prSet>
      <dgm:spPr/>
      <dgm:t>
        <a:bodyPr/>
        <a:lstStyle/>
        <a:p>
          <a:endParaRPr lang="en-US"/>
        </a:p>
      </dgm:t>
    </dgm:pt>
  </dgm:ptLst>
  <dgm:cxnLst>
    <dgm:cxn modelId="{9F8018CA-B2EA-430D-83A3-E008BF308499}" srcId="{B291CEA3-3DB5-4E07-8278-4E404787C111}" destId="{2A5C2DA9-8986-4665-A491-09B75059B509}" srcOrd="0" destOrd="0" parTransId="{F93617AE-23A3-46AD-B744-9D69A7C62C73}" sibTransId="{75ECE969-C20A-4463-B46F-0C102DD6E09E}"/>
    <dgm:cxn modelId="{1307E8F4-C673-4A7F-BA4D-869E5C3BE43A}" srcId="{22B78A82-E139-41D6-8A30-71173376A6E7}" destId="{FE0314A2-CDC9-41AD-957A-B15C66855446}" srcOrd="1" destOrd="0" parTransId="{C917A7C9-6E69-44BE-B8FF-636B972C43D2}" sibTransId="{309DC7EC-AA16-4C9B-AE07-F8B9A5ECF61B}"/>
    <dgm:cxn modelId="{91B9374E-7309-487B-A1C7-9085BC5528DD}" srcId="{22B78A82-E139-41D6-8A30-71173376A6E7}" destId="{333C3788-5C65-4387-9C17-1E60C0E5EB83}" srcOrd="0" destOrd="0" parTransId="{4C62C4B0-966B-460B-9995-101535C4DF0B}" sibTransId="{37E1DA0E-F4EF-4D33-896D-B14042F7A32F}"/>
    <dgm:cxn modelId="{F3D7809A-B64E-4B97-AA75-E216A6BCD8F8}" srcId="{7B860122-EEC3-43CB-8983-ED7B76792964}" destId="{B291CEA3-3DB5-4E07-8278-4E404787C111}" srcOrd="2" destOrd="0" parTransId="{97BE40AE-56D8-4A02-8464-AA5F7BA19AF4}" sibTransId="{F9B9CE54-844B-4E1D-9EED-A6A72BAF6757}"/>
    <dgm:cxn modelId="{A2047ABB-F070-AD40-8815-3FD78CC0D88D}" type="presOf" srcId="{2A5C2DA9-8986-4665-A491-09B75059B509}" destId="{E52F5E59-254C-4EC2-A792-E7B1EF1CC8FC}" srcOrd="0" destOrd="0" presId="urn:microsoft.com/office/officeart/2005/8/layout/chevron2"/>
    <dgm:cxn modelId="{221601D4-4140-8D43-869F-D80075AE95EF}" type="presOf" srcId="{429EA76E-3EB6-4CA9-A6B5-4D9F622EC387}" destId="{44EFB33C-A7FE-42FF-8D51-350755C309B1}" srcOrd="0" destOrd="2" presId="urn:microsoft.com/office/officeart/2005/8/layout/chevron2"/>
    <dgm:cxn modelId="{4947018F-3A51-DF4B-A731-5D080B017AAB}" type="presOf" srcId="{7B860122-EEC3-43CB-8983-ED7B76792964}" destId="{C74D2CDC-9C20-44EC-8761-82D80DB6403B}" srcOrd="0" destOrd="0" presId="urn:microsoft.com/office/officeart/2005/8/layout/chevron2"/>
    <dgm:cxn modelId="{7D08BD2B-AB60-2C43-9E3C-B5F23531B438}" type="presOf" srcId="{EA282831-8D35-4410-AA04-634CE8B796C3}" destId="{138D0282-407E-4DDC-80E8-EDF8DFCCE206}" srcOrd="0" destOrd="1" presId="urn:microsoft.com/office/officeart/2005/8/layout/chevron2"/>
    <dgm:cxn modelId="{401C29D4-7140-4C63-B949-AD00E58F8EC3}" srcId="{5AC60E4B-7BC7-4FD2-ADD3-818E2C203CA7}" destId="{EA282831-8D35-4410-AA04-634CE8B796C3}" srcOrd="1" destOrd="0" parTransId="{68E91BC1-A6AC-4EDB-A331-57957A3F744C}" sibTransId="{3117B632-E22B-44C0-828C-B59E7114C39E}"/>
    <dgm:cxn modelId="{5CF4D6AF-7EE9-274B-9325-A9E506F6CFFC}" type="presOf" srcId="{9CC59BC5-0545-4A19-BF23-83BF33E8C912}" destId="{B9F454A2-CF13-4D25-8FFD-A6F9AB3AFDCA}" srcOrd="0" destOrd="0" presId="urn:microsoft.com/office/officeart/2005/8/layout/chevron2"/>
    <dgm:cxn modelId="{DC1CD0BD-BB37-4860-8877-B0A316D8AB8A}" srcId="{7B860122-EEC3-43CB-8983-ED7B76792964}" destId="{22B78A82-E139-41D6-8A30-71173376A6E7}" srcOrd="0" destOrd="0" parTransId="{106296AF-9FA4-470C-B482-9BC73F763FFA}" sibTransId="{4F39DE6C-FB8C-4692-8D09-FDEE0848204B}"/>
    <dgm:cxn modelId="{E7D85001-7438-44F5-8769-3CE9452F8B80}" srcId="{9CC59BC5-0545-4A19-BF23-83BF33E8C912}" destId="{2348EB6E-CF55-408F-B3AD-6F3ABCA35FC8}" srcOrd="0" destOrd="0" parTransId="{46AB6D32-EF1A-432A-9283-192EF5532E96}" sibTransId="{DAC2E6F8-DD4C-446B-842A-52A39DDE3F96}"/>
    <dgm:cxn modelId="{D39EF57D-B453-8E4B-9CC5-A17975EAE9D6}" type="presOf" srcId="{333C3788-5C65-4387-9C17-1E60C0E5EB83}" destId="{44EFB33C-A7FE-42FF-8D51-350755C309B1}" srcOrd="0" destOrd="0" presId="urn:microsoft.com/office/officeart/2005/8/layout/chevron2"/>
    <dgm:cxn modelId="{03245C31-5081-4710-A4F6-6030A78304EF}" srcId="{7B860122-EEC3-43CB-8983-ED7B76792964}" destId="{5AC60E4B-7BC7-4FD2-ADD3-818E2C203CA7}" srcOrd="3" destOrd="0" parTransId="{75C6B680-7160-4ABE-9E61-8CEEB83748E7}" sibTransId="{E0653C6D-6C92-4738-A7A2-08A6F8D8620C}"/>
    <dgm:cxn modelId="{E985AE23-6336-4C68-852E-7E364FFE788B}" srcId="{22B78A82-E139-41D6-8A30-71173376A6E7}" destId="{429EA76E-3EB6-4CA9-A6B5-4D9F622EC387}" srcOrd="2" destOrd="0" parTransId="{9A7A6B8C-EFEC-4D9F-86FE-CA9E9E6E38BB}" sibTransId="{36F19ECB-216F-459A-9716-FAB8EB988FF4}"/>
    <dgm:cxn modelId="{C660D868-9823-40D6-BDE5-96E3756DB137}" srcId="{5AC60E4B-7BC7-4FD2-ADD3-818E2C203CA7}" destId="{62FF27B2-1742-4E1F-9216-3D9A0D4F3700}" srcOrd="0" destOrd="0" parTransId="{56BAF39D-9A54-4217-9DC1-43D81F595FE5}" sibTransId="{8BE38596-8C02-4900-B645-A72F42CD3CC4}"/>
    <dgm:cxn modelId="{2F089AD7-A5E8-074F-A4E1-3BDD91EA0269}" type="presOf" srcId="{B291CEA3-3DB5-4E07-8278-4E404787C111}" destId="{D7325CB5-AE79-46EA-B610-CA90E8733496}" srcOrd="0" destOrd="0" presId="urn:microsoft.com/office/officeart/2005/8/layout/chevron2"/>
    <dgm:cxn modelId="{BAAFD79D-14FA-4AE7-836E-623932D074B5}" srcId="{7B860122-EEC3-43CB-8983-ED7B76792964}" destId="{9CC59BC5-0545-4A19-BF23-83BF33E8C912}" srcOrd="1" destOrd="0" parTransId="{5E8049AE-9E54-411B-A8D3-6D6C4B3DA1BC}" sibTransId="{2B4FD21C-A440-4793-962B-7521BACBA26F}"/>
    <dgm:cxn modelId="{0CF2FE4B-CBCB-314C-AAF1-3D9390FC7DA8}" type="presOf" srcId="{62FF27B2-1742-4E1F-9216-3D9A0D4F3700}" destId="{138D0282-407E-4DDC-80E8-EDF8DFCCE206}" srcOrd="0" destOrd="0" presId="urn:microsoft.com/office/officeart/2005/8/layout/chevron2"/>
    <dgm:cxn modelId="{DE33FC0B-CFA3-874A-8B4E-B9E6CD17E80C}" type="presOf" srcId="{5AC60E4B-7BC7-4FD2-ADD3-818E2C203CA7}" destId="{0C593CA8-A4AD-4D68-96D2-A26DF4748676}" srcOrd="0" destOrd="0" presId="urn:microsoft.com/office/officeart/2005/8/layout/chevron2"/>
    <dgm:cxn modelId="{E2561145-BB9B-9445-92E1-DF5077B5D1C9}" type="presOf" srcId="{FE0314A2-CDC9-41AD-957A-B15C66855446}" destId="{44EFB33C-A7FE-42FF-8D51-350755C309B1}" srcOrd="0" destOrd="1" presId="urn:microsoft.com/office/officeart/2005/8/layout/chevron2"/>
    <dgm:cxn modelId="{641BE836-A62A-4065-A593-FDA8A8BDC073}" srcId="{9CC59BC5-0545-4A19-BF23-83BF33E8C912}" destId="{FF6EBB72-DCAF-43F9-BFBA-B61E64BD73DF}" srcOrd="1" destOrd="0" parTransId="{461DA7EE-1101-4D1C-97CB-F281C69147E0}" sibTransId="{70B36487-66C8-41FC-8BDD-9F126A733062}"/>
    <dgm:cxn modelId="{D4E293F6-56FC-474E-AADD-BE3712E86CE9}" type="presOf" srcId="{22B78A82-E139-41D6-8A30-71173376A6E7}" destId="{C1000264-AD9A-4725-975C-7B21354ACF47}" srcOrd="0" destOrd="0" presId="urn:microsoft.com/office/officeart/2005/8/layout/chevron2"/>
    <dgm:cxn modelId="{6DD95F4D-520B-A447-AA49-A3A89636DD8D}" type="presOf" srcId="{2348EB6E-CF55-408F-B3AD-6F3ABCA35FC8}" destId="{7AEBC3AE-86D3-472D-8707-9B1C03293704}" srcOrd="0" destOrd="0" presId="urn:microsoft.com/office/officeart/2005/8/layout/chevron2"/>
    <dgm:cxn modelId="{7A7E3EC9-8E78-4740-9886-D60EE939DA19}" type="presOf" srcId="{FF6EBB72-DCAF-43F9-BFBA-B61E64BD73DF}" destId="{7AEBC3AE-86D3-472D-8707-9B1C03293704}" srcOrd="0" destOrd="1" presId="urn:microsoft.com/office/officeart/2005/8/layout/chevron2"/>
    <dgm:cxn modelId="{B65F2644-5570-3241-8F71-1511E35D6100}" type="presParOf" srcId="{C74D2CDC-9C20-44EC-8761-82D80DB6403B}" destId="{0C8ED701-7743-4A64-A391-F7EAD3F56FBD}" srcOrd="0" destOrd="0" presId="urn:microsoft.com/office/officeart/2005/8/layout/chevron2"/>
    <dgm:cxn modelId="{D70E43E8-90F7-2F4E-92F3-0221F2AD1503}" type="presParOf" srcId="{0C8ED701-7743-4A64-A391-F7EAD3F56FBD}" destId="{C1000264-AD9A-4725-975C-7B21354ACF47}" srcOrd="0" destOrd="0" presId="urn:microsoft.com/office/officeart/2005/8/layout/chevron2"/>
    <dgm:cxn modelId="{1465F8C6-47F8-D047-B487-2E281EC6A5B3}" type="presParOf" srcId="{0C8ED701-7743-4A64-A391-F7EAD3F56FBD}" destId="{44EFB33C-A7FE-42FF-8D51-350755C309B1}" srcOrd="1" destOrd="0" presId="urn:microsoft.com/office/officeart/2005/8/layout/chevron2"/>
    <dgm:cxn modelId="{A541FDF6-978C-3744-9BA2-9FF5FAE04D4E}" type="presParOf" srcId="{C74D2CDC-9C20-44EC-8761-82D80DB6403B}" destId="{92F9F854-CC8F-4657-A137-055DD055F30D}" srcOrd="1" destOrd="0" presId="urn:microsoft.com/office/officeart/2005/8/layout/chevron2"/>
    <dgm:cxn modelId="{793A2120-C5A7-6E4F-B613-1A6CAEC9DEBB}" type="presParOf" srcId="{C74D2CDC-9C20-44EC-8761-82D80DB6403B}" destId="{88D58CF9-AF27-4B65-B54E-176C0D9180BF}" srcOrd="2" destOrd="0" presId="urn:microsoft.com/office/officeart/2005/8/layout/chevron2"/>
    <dgm:cxn modelId="{5CAC9388-97AA-3742-8749-8905B6CFC9B0}" type="presParOf" srcId="{88D58CF9-AF27-4B65-B54E-176C0D9180BF}" destId="{B9F454A2-CF13-4D25-8FFD-A6F9AB3AFDCA}" srcOrd="0" destOrd="0" presId="urn:microsoft.com/office/officeart/2005/8/layout/chevron2"/>
    <dgm:cxn modelId="{29E57BD3-A592-B248-9D95-549CE0040FAE}" type="presParOf" srcId="{88D58CF9-AF27-4B65-B54E-176C0D9180BF}" destId="{7AEBC3AE-86D3-472D-8707-9B1C03293704}" srcOrd="1" destOrd="0" presId="urn:microsoft.com/office/officeart/2005/8/layout/chevron2"/>
    <dgm:cxn modelId="{C35C4064-C3B1-534B-9708-970002EA8B26}" type="presParOf" srcId="{C74D2CDC-9C20-44EC-8761-82D80DB6403B}" destId="{C5ADA29C-F885-4807-8938-0ECF8B3210B9}" srcOrd="3" destOrd="0" presId="urn:microsoft.com/office/officeart/2005/8/layout/chevron2"/>
    <dgm:cxn modelId="{054EA292-D529-D649-87F4-17B3571BBDF9}" type="presParOf" srcId="{C74D2CDC-9C20-44EC-8761-82D80DB6403B}" destId="{6121BC3E-AEFA-4C3F-9424-51BEB4F41F9C}" srcOrd="4" destOrd="0" presId="urn:microsoft.com/office/officeart/2005/8/layout/chevron2"/>
    <dgm:cxn modelId="{E7C78981-FE2B-1B4A-9770-0159580FCA08}" type="presParOf" srcId="{6121BC3E-AEFA-4C3F-9424-51BEB4F41F9C}" destId="{D7325CB5-AE79-46EA-B610-CA90E8733496}" srcOrd="0" destOrd="0" presId="urn:microsoft.com/office/officeart/2005/8/layout/chevron2"/>
    <dgm:cxn modelId="{883B5618-0E85-474C-BB4B-93989AB65C1B}" type="presParOf" srcId="{6121BC3E-AEFA-4C3F-9424-51BEB4F41F9C}" destId="{E52F5E59-254C-4EC2-A792-E7B1EF1CC8FC}" srcOrd="1" destOrd="0" presId="urn:microsoft.com/office/officeart/2005/8/layout/chevron2"/>
    <dgm:cxn modelId="{CB7BDDDF-4F7E-D848-B3AE-CA180981E46A}" type="presParOf" srcId="{C74D2CDC-9C20-44EC-8761-82D80DB6403B}" destId="{C03B3EF2-0224-4497-A678-4A8AE28D0700}" srcOrd="5" destOrd="0" presId="urn:microsoft.com/office/officeart/2005/8/layout/chevron2"/>
    <dgm:cxn modelId="{5B362242-94B7-3644-BB3F-FB4C83E0015F}" type="presParOf" srcId="{C74D2CDC-9C20-44EC-8761-82D80DB6403B}" destId="{5BDAD492-A01D-463F-99F4-BE2AE047D9B9}" srcOrd="6" destOrd="0" presId="urn:microsoft.com/office/officeart/2005/8/layout/chevron2"/>
    <dgm:cxn modelId="{FABF7AF6-9E48-AA4C-8260-C7A67FBCC674}" type="presParOf" srcId="{5BDAD492-A01D-463F-99F4-BE2AE047D9B9}" destId="{0C593CA8-A4AD-4D68-96D2-A26DF4748676}" srcOrd="0" destOrd="0" presId="urn:microsoft.com/office/officeart/2005/8/layout/chevron2"/>
    <dgm:cxn modelId="{06565BD2-595D-B14C-962C-A2B5523DA712}" type="presParOf" srcId="{5BDAD492-A01D-463F-99F4-BE2AE047D9B9}" destId="{138D0282-407E-4DDC-80E8-EDF8DFCCE206}"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9B6D6E-1C4B-432D-AF88-EB9C3300ADBF}" type="datetimeFigureOut">
              <a:rPr lang="en-CA" smtClean="0"/>
              <a:pPr/>
              <a:t>20/11/2010</a:t>
            </a:fld>
            <a:endParaRPr lang="en-CA"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792D40-4E70-4355-A773-8F5EA24AE346}" type="slidenum">
              <a:rPr lang="en-CA" smtClean="0"/>
              <a:pPr/>
              <a:t>‹#›</a:t>
            </a:fld>
            <a:endParaRPr lang="en-CA" dirty="0"/>
          </a:p>
        </p:txBody>
      </p:sp>
    </p:spTree>
    <p:extLst>
      <p:ext uri="{BB962C8B-B14F-4D97-AF65-F5344CB8AC3E}">
        <p14:creationId xmlns:p14="http://schemas.microsoft.com/office/powerpoint/2010/main" xmlns="" val="1264609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B0A9B2-99AD-42B3-AEFF-93B95AE78BC1}" type="slidenum">
              <a:rPr lang="en-CA" smtClean="0"/>
              <a:pPr/>
              <a:t>1</a:t>
            </a:fld>
            <a:endParaRPr lang="en-CA"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 – households</a:t>
            </a:r>
          </a:p>
          <a:p>
            <a:r>
              <a:rPr lang="en-US" dirty="0" smtClean="0"/>
              <a:t>LDS - business</a:t>
            </a:r>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49</a:t>
            </a:fld>
            <a:endParaRPr lang="en-US"/>
          </a:p>
        </p:txBody>
      </p:sp>
    </p:spTree>
    <p:extLst>
      <p:ext uri="{BB962C8B-B14F-4D97-AF65-F5344CB8AC3E}">
        <p14:creationId xmlns:p14="http://schemas.microsoft.com/office/powerpoint/2010/main" xmlns="" val="1667037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50</a:t>
            </a:fld>
            <a:endParaRPr lang="en-US"/>
          </a:p>
        </p:txBody>
      </p:sp>
    </p:spTree>
    <p:extLst>
      <p:ext uri="{BB962C8B-B14F-4D97-AF65-F5344CB8AC3E}">
        <p14:creationId xmlns:p14="http://schemas.microsoft.com/office/powerpoint/2010/main" xmlns="" val="3212664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Business</a:t>
            </a:r>
          </a:p>
          <a:p>
            <a:pPr lvl="1"/>
            <a:r>
              <a:rPr lang="en-US" dirty="0" smtClean="0"/>
              <a:t>More stable</a:t>
            </a:r>
          </a:p>
          <a:p>
            <a:pPr lvl="1"/>
            <a:r>
              <a:rPr lang="en-US" dirty="0" smtClean="0"/>
              <a:t>Smaller but accelerating decline on NAS: </a:t>
            </a:r>
          </a:p>
          <a:p>
            <a:pPr lvl="3"/>
            <a:r>
              <a:rPr lang="en-US" dirty="0" smtClean="0"/>
              <a:t>3.7% in 2009 vs. 1.7% in 2008</a:t>
            </a:r>
          </a:p>
          <a:p>
            <a:r>
              <a:rPr lang="en-US" dirty="0" smtClean="0">
                <a:solidFill>
                  <a:prstClr val="black"/>
                </a:solidFill>
              </a:rPr>
              <a:t>Residential</a:t>
            </a:r>
          </a:p>
          <a:p>
            <a:pPr lvl="1"/>
            <a:r>
              <a:rPr lang="en-US" dirty="0" smtClean="0">
                <a:solidFill>
                  <a:prstClr val="black"/>
                </a:solidFill>
              </a:rPr>
              <a:t>More flexible</a:t>
            </a:r>
          </a:p>
          <a:p>
            <a:pPr lvl="1"/>
            <a:r>
              <a:rPr lang="en-US" dirty="0" smtClean="0">
                <a:solidFill>
                  <a:prstClr val="black"/>
                </a:solidFill>
              </a:rPr>
              <a:t>More threatened from mobile</a:t>
            </a:r>
          </a:p>
          <a:p>
            <a:pPr lvl="1"/>
            <a:r>
              <a:rPr lang="en-US" dirty="0" smtClean="0">
                <a:solidFill>
                  <a:prstClr val="black"/>
                </a:solidFill>
              </a:rPr>
              <a:t>Greater but decelerating decline: </a:t>
            </a:r>
          </a:p>
          <a:p>
            <a:pPr lvl="2"/>
            <a:r>
              <a:rPr lang="en-US" dirty="0" smtClean="0">
                <a:solidFill>
                  <a:prstClr val="black"/>
                </a:solidFill>
              </a:rPr>
              <a:t>7.9% in 2009 vs. 8.3% in 2008</a:t>
            </a:r>
          </a:p>
        </p:txBody>
      </p:sp>
      <p:sp>
        <p:nvSpPr>
          <p:cNvPr id="4" name="Slide Number Placeholder 3"/>
          <p:cNvSpPr>
            <a:spLocks noGrp="1"/>
          </p:cNvSpPr>
          <p:nvPr>
            <p:ph type="sldNum" sz="quarter" idx="10"/>
          </p:nvPr>
        </p:nvSpPr>
        <p:spPr/>
        <p:txBody>
          <a:bodyPr/>
          <a:lstStyle/>
          <a:p>
            <a:fld id="{B947B749-CC64-4281-A3B1-BE1F5B34421D}" type="slidenum">
              <a:rPr lang="en-US" smtClean="0"/>
              <a:pPr/>
              <a:t>52</a:t>
            </a:fld>
            <a:endParaRPr lang="en-US"/>
          </a:p>
        </p:txBody>
      </p:sp>
    </p:spTree>
    <p:extLst>
      <p:ext uri="{BB962C8B-B14F-4D97-AF65-F5344CB8AC3E}">
        <p14:creationId xmlns:p14="http://schemas.microsoft.com/office/powerpoint/2010/main" xmlns="" val="2950078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53</a:t>
            </a:fld>
            <a:endParaRPr lang="en-US"/>
          </a:p>
        </p:txBody>
      </p:sp>
    </p:spTree>
    <p:extLst>
      <p:ext uri="{BB962C8B-B14F-4D97-AF65-F5344CB8AC3E}">
        <p14:creationId xmlns:p14="http://schemas.microsoft.com/office/powerpoint/2010/main" xmlns="" val="15215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Broadband market is growing promisingly, highly technology driven</a:t>
            </a:r>
          </a:p>
          <a:p>
            <a:r>
              <a:rPr lang="en-US" dirty="0" smtClean="0"/>
              <a:t>Competition is fierce with many service providers</a:t>
            </a:r>
          </a:p>
          <a:p>
            <a:r>
              <a:rPr lang="en-US" dirty="0" smtClean="0"/>
              <a:t>BCE still takes the leading position but didn’t enjoy the market growth, falling behind the market rate</a:t>
            </a:r>
          </a:p>
          <a:p>
            <a:r>
              <a:rPr lang="en-US" dirty="0" smtClean="0"/>
              <a:t>Bell’s internet APRU is improving, resulted in increased revenue</a:t>
            </a:r>
            <a:endParaRPr lang="en-US" i="1" dirty="0" smtClean="0"/>
          </a:p>
          <a:p>
            <a:pPr lvl="1"/>
            <a:r>
              <a:rPr lang="en-US" i="1" dirty="0" smtClean="0"/>
              <a:t>Data revenue growth of 5.0% in Q3’10</a:t>
            </a:r>
          </a:p>
          <a:p>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56</a:t>
            </a:fld>
            <a:endParaRPr lang="en-US"/>
          </a:p>
        </p:txBody>
      </p:sp>
    </p:spTree>
    <p:extLst>
      <p:ext uri="{BB962C8B-B14F-4D97-AF65-F5344CB8AC3E}">
        <p14:creationId xmlns:p14="http://schemas.microsoft.com/office/powerpoint/2010/main" xmlns="" val="1857280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Pay-TV</a:t>
            </a:r>
            <a:r>
              <a:rPr lang="en-US" dirty="0" smtClean="0"/>
              <a:t> market is growing</a:t>
            </a:r>
          </a:p>
          <a:p>
            <a:r>
              <a:rPr lang="en-US" dirty="0" smtClean="0"/>
              <a:t>Bell is in leading market growth rate</a:t>
            </a:r>
          </a:p>
        </p:txBody>
      </p:sp>
      <p:sp>
        <p:nvSpPr>
          <p:cNvPr id="4" name="Slide Number Placeholder 3"/>
          <p:cNvSpPr>
            <a:spLocks noGrp="1"/>
          </p:cNvSpPr>
          <p:nvPr>
            <p:ph type="sldNum" sz="quarter" idx="10"/>
          </p:nvPr>
        </p:nvSpPr>
        <p:spPr/>
        <p:txBody>
          <a:bodyPr/>
          <a:lstStyle/>
          <a:p>
            <a:fld id="{B947B749-CC64-4281-A3B1-BE1F5B34421D}" type="slidenum">
              <a:rPr lang="en-US" smtClean="0"/>
              <a:pPr/>
              <a:t>58</a:t>
            </a:fld>
            <a:endParaRPr lang="en-US"/>
          </a:p>
        </p:txBody>
      </p:sp>
    </p:spTree>
    <p:extLst>
      <p:ext uri="{BB962C8B-B14F-4D97-AF65-F5344CB8AC3E}">
        <p14:creationId xmlns:p14="http://schemas.microsoft.com/office/powerpoint/2010/main" xmlns="" val="2342607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Bell also enjoys a high ARPU</a:t>
            </a:r>
          </a:p>
          <a:p>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60</a:t>
            </a:fld>
            <a:endParaRPr lang="en-US"/>
          </a:p>
        </p:txBody>
      </p:sp>
    </p:spTree>
    <p:extLst>
      <p:ext uri="{BB962C8B-B14F-4D97-AF65-F5344CB8AC3E}">
        <p14:creationId xmlns:p14="http://schemas.microsoft.com/office/powerpoint/2010/main" xmlns="" val="1680291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62</a:t>
            </a:fld>
            <a:endParaRPr lang="en-US"/>
          </a:p>
        </p:txBody>
      </p:sp>
    </p:spTree>
    <p:extLst>
      <p:ext uri="{BB962C8B-B14F-4D97-AF65-F5344CB8AC3E}">
        <p14:creationId xmlns:p14="http://schemas.microsoft.com/office/powerpoint/2010/main" xmlns="" val="1009041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IPTV Interactively enhance its internet and TV market</a:t>
            </a:r>
          </a:p>
          <a:p>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63</a:t>
            </a:fld>
            <a:endParaRPr lang="en-US"/>
          </a:p>
        </p:txBody>
      </p:sp>
    </p:spTree>
    <p:extLst>
      <p:ext uri="{BB962C8B-B14F-4D97-AF65-F5344CB8AC3E}">
        <p14:creationId xmlns:p14="http://schemas.microsoft.com/office/powerpoint/2010/main" xmlns="" val="1131162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65</a:t>
            </a:fld>
            <a:endParaRPr lang="en-US"/>
          </a:p>
        </p:txBody>
      </p:sp>
    </p:spTree>
    <p:extLst>
      <p:ext uri="{BB962C8B-B14F-4D97-AF65-F5344CB8AC3E}">
        <p14:creationId xmlns:p14="http://schemas.microsoft.com/office/powerpoint/2010/main" xmlns="" val="2453703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a:t>
            </a:r>
            <a:r>
              <a:rPr lang="en-US" baseline="0" dirty="0" smtClean="0"/>
              <a:t> beta, high dividend payout ratio</a:t>
            </a:r>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31</a:t>
            </a:fld>
            <a:endParaRPr lang="en-US"/>
          </a:p>
        </p:txBody>
      </p:sp>
    </p:spTree>
    <p:extLst>
      <p:ext uri="{BB962C8B-B14F-4D97-AF65-F5344CB8AC3E}">
        <p14:creationId xmlns:p14="http://schemas.microsoft.com/office/powerpoint/2010/main" xmlns="" val="812091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27% of Bell’s total revenue in Q3’10</a:t>
            </a:r>
          </a:p>
          <a:p>
            <a:r>
              <a:rPr lang="en-US" dirty="0" smtClean="0"/>
              <a:t>38% of operating income</a:t>
            </a:r>
          </a:p>
          <a:p>
            <a:r>
              <a:rPr lang="en-US" dirty="0" smtClean="0"/>
              <a:t>The second between Rogers and TELUS, in terms of market share</a:t>
            </a:r>
          </a:p>
          <a:p>
            <a:r>
              <a:rPr lang="en-US" dirty="0" smtClean="0"/>
              <a:t>Growing customers, along with the market</a:t>
            </a:r>
          </a:p>
          <a:p>
            <a:r>
              <a:rPr lang="en-US" dirty="0" smtClean="0"/>
              <a:t>Higher growth in postpaid customers</a:t>
            </a:r>
          </a:p>
          <a:p>
            <a:pPr lvl="1"/>
            <a:r>
              <a:rPr lang="en-US" dirty="0" smtClean="0"/>
              <a:t>Postpaid net adds 31% higher y/y in Q3 2010</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69</a:t>
            </a:fld>
            <a:endParaRPr lang="en-US"/>
          </a:p>
        </p:txBody>
      </p:sp>
    </p:spTree>
    <p:extLst>
      <p:ext uri="{BB962C8B-B14F-4D97-AF65-F5344CB8AC3E}">
        <p14:creationId xmlns:p14="http://schemas.microsoft.com/office/powerpoint/2010/main" xmlns="" val="408743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72</a:t>
            </a:fld>
            <a:endParaRPr lang="en-US"/>
          </a:p>
        </p:txBody>
      </p:sp>
    </p:spTree>
    <p:extLst>
      <p:ext uri="{BB962C8B-B14F-4D97-AF65-F5344CB8AC3E}">
        <p14:creationId xmlns:p14="http://schemas.microsoft.com/office/powerpoint/2010/main" xmlns="" val="3717503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smtClean="0"/>
              <a:t>Accelerated</a:t>
            </a:r>
            <a:r>
              <a:rPr lang="es-ES" dirty="0" smtClean="0"/>
              <a:t> </a:t>
            </a:r>
            <a:r>
              <a:rPr lang="es-ES" dirty="0" err="1" smtClean="0"/>
              <a:t>smartphone</a:t>
            </a:r>
            <a:r>
              <a:rPr lang="es-ES" dirty="0" smtClean="0"/>
              <a:t> </a:t>
            </a:r>
            <a:r>
              <a:rPr lang="es-ES" dirty="0" err="1" smtClean="0"/>
              <a:t>penetration</a:t>
            </a:r>
            <a:endParaRPr lang="es-ES" dirty="0" smtClean="0"/>
          </a:p>
          <a:p>
            <a:pPr lvl="1"/>
            <a:r>
              <a:rPr lang="es-ES" dirty="0" err="1" smtClean="0"/>
              <a:t>Subscriber</a:t>
            </a:r>
            <a:r>
              <a:rPr lang="es-ES" dirty="0" smtClean="0"/>
              <a:t> base up 74% y/y</a:t>
            </a:r>
          </a:p>
          <a:p>
            <a:r>
              <a:rPr lang="en-US" dirty="0" smtClean="0"/>
              <a:t>ARPU up 2.7% y/y to $53.54 in Q3’10</a:t>
            </a:r>
          </a:p>
          <a:p>
            <a:r>
              <a:rPr lang="en-US" dirty="0" smtClean="0"/>
              <a:t>Wireless data growth of 39% in Q3’10</a:t>
            </a:r>
          </a:p>
          <a:p>
            <a:pPr lvl="1"/>
            <a:r>
              <a:rPr lang="en-US" dirty="0" smtClean="0"/>
              <a:t>7 new devices launched in Q3’10</a:t>
            </a:r>
          </a:p>
          <a:p>
            <a:pPr lvl="1"/>
            <a:r>
              <a:rPr lang="en-US" dirty="0" smtClean="0"/>
              <a:t>Unique and growing Mobile TV content</a:t>
            </a:r>
          </a:p>
          <a:p>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74</a:t>
            </a:fld>
            <a:endParaRPr lang="en-US"/>
          </a:p>
        </p:txBody>
      </p:sp>
    </p:spTree>
    <p:extLst>
      <p:ext uri="{BB962C8B-B14F-4D97-AF65-F5344CB8AC3E}">
        <p14:creationId xmlns:p14="http://schemas.microsoft.com/office/powerpoint/2010/main" xmlns="" val="2438288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Goodwill – spectrum, acquisition and recapitalization</a:t>
            </a:r>
          </a:p>
          <a:p>
            <a:r>
              <a:rPr lang="en-US" dirty="0" smtClean="0"/>
              <a:t>High PPE, but the depreciation expense is not high</a:t>
            </a:r>
          </a:p>
          <a:p>
            <a:r>
              <a:rPr lang="en-US" dirty="0" smtClean="0"/>
              <a:t>Low contributed surplus in total shareholder’s equity (high dividend?)</a:t>
            </a:r>
          </a:p>
          <a:p>
            <a:r>
              <a:rPr lang="en-US" dirty="0" smtClean="0"/>
              <a:t>High goodwill (frequent acquisition?)</a:t>
            </a:r>
          </a:p>
          <a:p>
            <a:r>
              <a:rPr lang="en-US" dirty="0" smtClean="0"/>
              <a:t>Highly leveraged – D/E ratio of 1.18</a:t>
            </a:r>
          </a:p>
          <a:p>
            <a:pPr lvl="1"/>
            <a:r>
              <a:rPr lang="en-US" dirty="0" smtClean="0"/>
              <a:t>Utility firm? With less risk (beta of 0.4)?</a:t>
            </a:r>
          </a:p>
          <a:p>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79</a:t>
            </a:fld>
            <a:endParaRPr lang="en-US"/>
          </a:p>
        </p:txBody>
      </p:sp>
    </p:spTree>
    <p:extLst>
      <p:ext uri="{BB962C8B-B14F-4D97-AF65-F5344CB8AC3E}">
        <p14:creationId xmlns:p14="http://schemas.microsoft.com/office/powerpoint/2010/main" xmlns="" val="3322486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Unsurprisingly</a:t>
            </a:r>
            <a:r>
              <a:rPr lang="en-US" baseline="0" dirty="0" smtClean="0"/>
              <a:t> high PPE, but the depreciation expense is not high</a:t>
            </a:r>
          </a:p>
          <a:p>
            <a:endParaRPr lang="en-US" baseline="0" dirty="0" smtClean="0"/>
          </a:p>
          <a:p>
            <a:r>
              <a:rPr lang="en-US" baseline="0" dirty="0" smtClean="0"/>
              <a:t>High goodwill, possibly due to frequently acquisition</a:t>
            </a:r>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81</a:t>
            </a:fld>
            <a:endParaRPr lang="en-US"/>
          </a:p>
        </p:txBody>
      </p:sp>
    </p:spTree>
    <p:extLst>
      <p:ext uri="{BB962C8B-B14F-4D97-AF65-F5344CB8AC3E}">
        <p14:creationId xmlns:p14="http://schemas.microsoft.com/office/powerpoint/2010/main" xmlns="" val="514239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Almost 50% leveraged</a:t>
            </a:r>
          </a:p>
          <a:p>
            <a:r>
              <a:rPr lang="en-US" dirty="0" smtClean="0"/>
              <a:t>Low contributed surplus – Hig</a:t>
            </a:r>
            <a:r>
              <a:rPr lang="en-US" baseline="0" dirty="0" smtClean="0"/>
              <a:t>h dividend payout</a:t>
            </a:r>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82</a:t>
            </a:fld>
            <a:endParaRPr lang="en-US"/>
          </a:p>
        </p:txBody>
      </p:sp>
    </p:spTree>
    <p:extLst>
      <p:ext uri="{BB962C8B-B14F-4D97-AF65-F5344CB8AC3E}">
        <p14:creationId xmlns:p14="http://schemas.microsoft.com/office/powerpoint/2010/main" xmlns="" val="1989072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Revenue:</a:t>
            </a:r>
          </a:p>
          <a:p>
            <a:pPr lvl="1"/>
            <a:r>
              <a:rPr lang="en-US" dirty="0" smtClean="0"/>
              <a:t>Mostly from 3 products – Local and access, data and wireless</a:t>
            </a:r>
          </a:p>
          <a:p>
            <a:pPr lvl="1"/>
            <a:r>
              <a:rPr lang="en-US" dirty="0" smtClean="0"/>
              <a:t>Decreasing in traditional services – local and access, long distance</a:t>
            </a:r>
          </a:p>
          <a:p>
            <a:pPr lvl="1"/>
            <a:r>
              <a:rPr lang="en-US" dirty="0" smtClean="0"/>
              <a:t>Increasing in higher value services – wireless, video</a:t>
            </a:r>
          </a:p>
          <a:p>
            <a:pPr lvl="1"/>
            <a:r>
              <a:rPr lang="en-US" dirty="0" err="1" smtClean="0"/>
              <a:t>Wireline</a:t>
            </a:r>
            <a:r>
              <a:rPr lang="en-US" dirty="0" smtClean="0"/>
              <a:t> contributed 69% of revenue while 47% of operating income</a:t>
            </a:r>
          </a:p>
          <a:p>
            <a:r>
              <a:rPr lang="en-US" dirty="0" smtClean="0"/>
              <a:t>Expenses:</a:t>
            </a:r>
          </a:p>
          <a:p>
            <a:pPr lvl="1"/>
            <a:r>
              <a:rPr lang="en-US" dirty="0" smtClean="0"/>
              <a:t>Mostly from cost of revenue and selling, general and administrative expenses</a:t>
            </a:r>
          </a:p>
          <a:p>
            <a:pPr lvl="1"/>
            <a:r>
              <a:rPr lang="en-US" dirty="0" smtClean="0"/>
              <a:t>Not very high depreciation, given that PPE takes a great portion in total assets</a:t>
            </a:r>
          </a:p>
          <a:p>
            <a:pPr lvl="1"/>
            <a:r>
              <a:rPr lang="en-US" dirty="0" smtClean="0"/>
              <a:t>Total operating expenses reduced in 2009, resulting from reducing in workforce by 2500 in 2009, and better cost control</a:t>
            </a:r>
          </a:p>
          <a:p>
            <a:pPr lvl="1"/>
            <a:r>
              <a:rPr lang="en-US" dirty="0" smtClean="0"/>
              <a:t>Decreasing interest expenses</a:t>
            </a:r>
          </a:p>
          <a:p>
            <a:r>
              <a:rPr lang="en-US" dirty="0" smtClean="0"/>
              <a:t>Dividends:</a:t>
            </a:r>
          </a:p>
          <a:p>
            <a:pPr lvl="1"/>
            <a:r>
              <a:rPr lang="en-US" dirty="0" smtClean="0"/>
              <a:t>Increased dividends 3 times since Q4’08, indicating better profitability</a:t>
            </a:r>
          </a:p>
          <a:p>
            <a:pPr lvl="1"/>
            <a:r>
              <a:rPr lang="en-US" dirty="0" smtClean="0"/>
              <a:t>Reached 65% dividend payout ratio</a:t>
            </a:r>
          </a:p>
          <a:p>
            <a:r>
              <a:rPr lang="en-US" dirty="0" smtClean="0"/>
              <a:t>(Sale of </a:t>
            </a:r>
            <a:r>
              <a:rPr lang="en-US" dirty="0" err="1" smtClean="0"/>
              <a:t>Telesat</a:t>
            </a:r>
            <a:r>
              <a:rPr lang="en-US" dirty="0" smtClean="0"/>
              <a:t> contributed 2,300 million other income which should be adjusted)</a:t>
            </a:r>
          </a:p>
        </p:txBody>
      </p:sp>
      <p:sp>
        <p:nvSpPr>
          <p:cNvPr id="4" name="Slide Number Placeholder 3"/>
          <p:cNvSpPr>
            <a:spLocks noGrp="1"/>
          </p:cNvSpPr>
          <p:nvPr>
            <p:ph type="sldNum" sz="quarter" idx="10"/>
          </p:nvPr>
        </p:nvSpPr>
        <p:spPr/>
        <p:txBody>
          <a:bodyPr/>
          <a:lstStyle/>
          <a:p>
            <a:fld id="{B947B749-CC64-4281-A3B1-BE1F5B34421D}" type="slidenum">
              <a:rPr lang="en-US" smtClean="0"/>
              <a:pPr/>
              <a:t>84</a:t>
            </a:fld>
            <a:endParaRPr lang="en-US"/>
          </a:p>
        </p:txBody>
      </p:sp>
    </p:spTree>
    <p:extLst>
      <p:ext uri="{BB962C8B-B14F-4D97-AF65-F5344CB8AC3E}">
        <p14:creationId xmlns:p14="http://schemas.microsoft.com/office/powerpoint/2010/main" xmlns="" val="854954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Wireless has higher profit</a:t>
            </a:r>
            <a:r>
              <a:rPr lang="en-US" baseline="0" dirty="0" smtClean="0"/>
              <a:t> margin</a:t>
            </a:r>
          </a:p>
          <a:p>
            <a:r>
              <a:rPr lang="en-US" baseline="0" dirty="0" smtClean="0"/>
              <a:t>That’s why Bell turning to wireless?</a:t>
            </a:r>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85</a:t>
            </a:fld>
            <a:endParaRPr lang="en-US"/>
          </a:p>
        </p:txBody>
      </p:sp>
    </p:spTree>
    <p:extLst>
      <p:ext uri="{BB962C8B-B14F-4D97-AF65-F5344CB8AC3E}">
        <p14:creationId xmlns:p14="http://schemas.microsoft.com/office/powerpoint/2010/main" xmlns="" val="14437864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major business: NAS,</a:t>
            </a:r>
            <a:r>
              <a:rPr lang="en-US" baseline="0" dirty="0" smtClean="0"/>
              <a:t> Data, Wireless, consistent with its strategic </a:t>
            </a:r>
            <a:r>
              <a:rPr lang="en-US" baseline="0" dirty="0" err="1" smtClean="0"/>
              <a:t>imparatives</a:t>
            </a:r>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86</a:t>
            </a:fld>
            <a:endParaRPr lang="en-US"/>
          </a:p>
        </p:txBody>
      </p:sp>
    </p:spTree>
    <p:extLst>
      <p:ext uri="{BB962C8B-B14F-4D97-AF65-F5344CB8AC3E}">
        <p14:creationId xmlns:p14="http://schemas.microsoft.com/office/powerpoint/2010/main" xmlns="" val="359717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Trends in service segments continued</a:t>
            </a:r>
          </a:p>
          <a:p>
            <a:r>
              <a:rPr lang="en-US" dirty="0" err="1" smtClean="0"/>
              <a:t>Wireline</a:t>
            </a:r>
            <a:r>
              <a:rPr lang="en-US" dirty="0" smtClean="0"/>
              <a:t>:</a:t>
            </a:r>
          </a:p>
          <a:p>
            <a:pPr lvl="1"/>
            <a:r>
              <a:rPr lang="en-US" dirty="0" smtClean="0"/>
              <a:t>revenue in Local access and long distance reduce, represented declining residence and business users</a:t>
            </a:r>
          </a:p>
          <a:p>
            <a:pPr lvl="1"/>
            <a:r>
              <a:rPr lang="en-US" dirty="0" smtClean="0"/>
              <a:t>Growth in revenues from video, Internet, and IP broadband connectivity services moderated this decline</a:t>
            </a:r>
          </a:p>
          <a:p>
            <a:r>
              <a:rPr lang="en-US" dirty="0" smtClean="0"/>
              <a:t>Wireless: </a:t>
            </a:r>
          </a:p>
          <a:p>
            <a:pPr lvl="1"/>
            <a:r>
              <a:rPr lang="en-US" dirty="0" smtClean="0"/>
              <a:t>a larger subscriber base and higher ARPU resulting primarily from growth in wireless data usage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88</a:t>
            </a:fld>
            <a:endParaRPr lang="en-US"/>
          </a:p>
        </p:txBody>
      </p:sp>
    </p:spTree>
    <p:extLst>
      <p:ext uri="{BB962C8B-B14F-4D97-AF65-F5344CB8AC3E}">
        <p14:creationId xmlns:p14="http://schemas.microsoft.com/office/powerpoint/2010/main" xmlns="" val="1560827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ROE 14.36%</a:t>
            </a:r>
          </a:p>
          <a:p>
            <a:r>
              <a:rPr lang="en-US" dirty="0" smtClean="0"/>
              <a:t>L</a:t>
            </a:r>
            <a:r>
              <a:rPr lang="en-US" baseline="0" dirty="0" smtClean="0"/>
              <a:t> to E ratio 1.23, more than 50% leveraged – typical utility firm</a:t>
            </a:r>
          </a:p>
          <a:p>
            <a:r>
              <a:rPr lang="en-US" baseline="0" dirty="0" smtClean="0"/>
              <a:t>current ratio less than 1.</a:t>
            </a:r>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32</a:t>
            </a:fld>
            <a:endParaRPr lang="en-US"/>
          </a:p>
        </p:txBody>
      </p:sp>
    </p:spTree>
    <p:extLst>
      <p:ext uri="{BB962C8B-B14F-4D97-AF65-F5344CB8AC3E}">
        <p14:creationId xmlns:p14="http://schemas.microsoft.com/office/powerpoint/2010/main" xmlns="" val="18318575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Revenue is pretty stable, gross</a:t>
            </a:r>
            <a:r>
              <a:rPr lang="en-US" baseline="0" dirty="0" smtClean="0"/>
              <a:t> margin is pretty stable, with a little bit improvement – strategic imperative 5</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higher revenues at Bell Wireless, offset partly by a decrease at our Bell </a:t>
            </a:r>
            <a:r>
              <a:rPr lang="en-US" dirty="0" err="1" smtClean="0"/>
              <a:t>Wireline</a:t>
            </a:r>
            <a:r>
              <a:rPr lang="en-US" dirty="0" smtClean="0"/>
              <a:t> segment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Higher COR because…</a:t>
            </a:r>
          </a:p>
          <a:p>
            <a:r>
              <a:rPr lang="en-US" sz="1200" b="0" i="0" u="none" strike="noStrike" kern="1200" baseline="0" dirty="0" smtClean="0">
                <a:solidFill>
                  <a:schemeClr val="tx1"/>
                </a:solidFill>
                <a:latin typeface="+mn-lt"/>
                <a:ea typeface="+mn-ea"/>
                <a:cs typeface="+mn-cs"/>
              </a:rPr>
              <a:t>• greater year-over-year wireless subscriber acquisition and handset upgrade volumes</a:t>
            </a:r>
          </a:p>
          <a:p>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signifi</a:t>
            </a:r>
            <a:r>
              <a:rPr lang="en-US" sz="1200" b="0" i="0" u="none" strike="noStrike" kern="1200" baseline="0" dirty="0" smtClean="0">
                <a:solidFill>
                  <a:schemeClr val="tx1"/>
                </a:solidFill>
                <a:latin typeface="+mn-lt"/>
                <a:ea typeface="+mn-ea"/>
                <a:cs typeface="+mn-cs"/>
              </a:rPr>
              <a:t> cant growth in wireless data usage, related content and services offered due to accelerated customer adoption of</a:t>
            </a:r>
          </a:p>
          <a:p>
            <a:r>
              <a:rPr lang="en-US" sz="1200" b="0" i="0" u="none" strike="noStrike" kern="1200" baseline="0" dirty="0" smtClean="0">
                <a:solidFill>
                  <a:schemeClr val="tx1"/>
                </a:solidFill>
                <a:latin typeface="+mn-lt"/>
                <a:ea typeface="+mn-ea"/>
                <a:cs typeface="+mn-cs"/>
              </a:rPr>
              <a:t>smartphones and other similar mobile devices</a:t>
            </a:r>
          </a:p>
          <a:p>
            <a:r>
              <a:rPr lang="en-US" sz="1200" b="0" i="0" u="none" strike="noStrike" kern="1200" baseline="0" dirty="0" smtClean="0">
                <a:solidFill>
                  <a:schemeClr val="tx1"/>
                </a:solidFill>
                <a:latin typeface="+mn-lt"/>
                <a:ea typeface="+mn-ea"/>
                <a:cs typeface="+mn-cs"/>
              </a:rPr>
              <a:t>• increased wireless network expenses related to the new HSPA+ network facilities and to growth in roaming</a:t>
            </a:r>
          </a:p>
          <a:p>
            <a:r>
              <a:rPr lang="en-US" sz="1200" b="0" i="0" u="none" strike="noStrike" kern="1200" baseline="0" dirty="0" smtClean="0">
                <a:solidFill>
                  <a:schemeClr val="tx1"/>
                </a:solidFill>
                <a:latin typeface="+mn-lt"/>
                <a:ea typeface="+mn-ea"/>
                <a:cs typeface="+mn-cs"/>
              </a:rPr>
              <a:t>• higher cost of service at Bell TV driven by a larger subscriber base and increased programming costs.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lower selling general and </a:t>
            </a:r>
            <a:r>
              <a:rPr lang="en-US" sz="1200" b="0" i="0" u="none" strike="noStrike" kern="1200" baseline="0" dirty="0" err="1" smtClean="0">
                <a:solidFill>
                  <a:schemeClr val="tx1"/>
                </a:solidFill>
                <a:latin typeface="+mn-lt"/>
                <a:ea typeface="+mn-ea"/>
                <a:cs typeface="+mn-cs"/>
              </a:rPr>
              <a:t>adm.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Exp</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lower </a:t>
            </a:r>
            <a:r>
              <a:rPr lang="en-US" sz="1200" b="0" i="0" u="none" strike="noStrike" kern="1200" baseline="0" dirty="0" err="1" smtClean="0">
                <a:solidFill>
                  <a:schemeClr val="tx1"/>
                </a:solidFill>
                <a:latin typeface="+mn-lt"/>
                <a:ea typeface="+mn-ea"/>
                <a:cs typeface="+mn-cs"/>
              </a:rPr>
              <a:t>labour</a:t>
            </a:r>
            <a:r>
              <a:rPr lang="en-US" sz="1200" b="0" i="0" u="none" strike="noStrike" kern="1200" baseline="0" dirty="0" smtClean="0">
                <a:solidFill>
                  <a:schemeClr val="tx1"/>
                </a:solidFill>
                <a:latin typeface="+mn-lt"/>
                <a:ea typeface="+mn-ea"/>
                <a:cs typeface="+mn-cs"/>
              </a:rPr>
              <a:t> costs due to a reduced workforce and decreased use of outsourced </a:t>
            </a:r>
            <a:r>
              <a:rPr lang="en-US" sz="1200" b="0" i="0" u="none" strike="noStrike" kern="1200" baseline="0" dirty="0" err="1" smtClean="0">
                <a:solidFill>
                  <a:schemeClr val="tx1"/>
                </a:solidFill>
                <a:latin typeface="+mn-lt"/>
                <a:ea typeface="+mn-ea"/>
                <a:cs typeface="+mn-cs"/>
              </a:rPr>
              <a:t>labour</a:t>
            </a:r>
            <a:r>
              <a:rPr lang="en-US" sz="1200" b="0" i="0" u="none" strike="noStrike" kern="1200" baseline="0" dirty="0" smtClean="0">
                <a:solidFill>
                  <a:schemeClr val="tx1"/>
                </a:solidFill>
                <a:latin typeface="+mn-lt"/>
                <a:ea typeface="+mn-ea"/>
                <a:cs typeface="+mn-cs"/>
              </a:rPr>
              <a:t> resulting from productivity </a:t>
            </a:r>
            <a:r>
              <a:rPr lang="en-US" sz="1200" b="0" i="0" u="none" strike="noStrike" kern="1200" baseline="0" smtClean="0">
                <a:solidFill>
                  <a:schemeClr val="tx1"/>
                </a:solidFill>
                <a:latin typeface="+mn-lt"/>
                <a:ea typeface="+mn-ea"/>
                <a:cs typeface="+mn-cs"/>
              </a:rPr>
              <a:t>and efficiency</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improvements in both our field service operations and residential call </a:t>
            </a:r>
            <a:r>
              <a:rPr lang="en-US" sz="1200" b="0" i="0" u="none" strike="noStrike" kern="1200" baseline="0" dirty="0" err="1" smtClean="0">
                <a:solidFill>
                  <a:schemeClr val="tx1"/>
                </a:solidFill>
                <a:latin typeface="+mn-lt"/>
                <a:ea typeface="+mn-ea"/>
                <a:cs typeface="+mn-cs"/>
              </a:rPr>
              <a:t>centres</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decreased capital taxes and real estate costs</a:t>
            </a:r>
          </a:p>
          <a:p>
            <a:r>
              <a:rPr lang="en-US" sz="1200" b="0" i="0" u="none" strike="noStrike" kern="1200" baseline="0" dirty="0" smtClean="0">
                <a:solidFill>
                  <a:schemeClr val="tx1"/>
                </a:solidFill>
                <a:latin typeface="+mn-lt"/>
                <a:ea typeface="+mn-ea"/>
                <a:cs typeface="+mn-cs"/>
              </a:rPr>
              <a:t>• lower net benefit plans cost.</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Revenue: +1.3, +2.3</a:t>
            </a:r>
          </a:p>
          <a:p>
            <a:r>
              <a:rPr lang="en-US" sz="1200" b="0" i="0" u="none" strike="noStrike" kern="1200" baseline="0" dirty="0" smtClean="0">
                <a:solidFill>
                  <a:schemeClr val="tx1"/>
                </a:solidFill>
                <a:latin typeface="+mn-lt"/>
                <a:ea typeface="+mn-ea"/>
                <a:cs typeface="+mn-cs"/>
              </a:rPr>
              <a:t>OI:11.1%, 16.2%</a:t>
            </a:r>
          </a:p>
          <a:p>
            <a:endParaRPr lang="en-US" dirty="0" smtClean="0"/>
          </a:p>
        </p:txBody>
      </p:sp>
      <p:sp>
        <p:nvSpPr>
          <p:cNvPr id="4" name="Slide Number Placeholder 3"/>
          <p:cNvSpPr>
            <a:spLocks noGrp="1"/>
          </p:cNvSpPr>
          <p:nvPr>
            <p:ph type="sldNum" sz="quarter" idx="10"/>
          </p:nvPr>
        </p:nvSpPr>
        <p:spPr/>
        <p:txBody>
          <a:bodyPr/>
          <a:lstStyle/>
          <a:p>
            <a:fld id="{B947B749-CC64-4281-A3B1-BE1F5B34421D}" type="slidenum">
              <a:rPr lang="en-US" smtClean="0"/>
              <a:pPr/>
              <a:t>89</a:t>
            </a:fld>
            <a:endParaRPr lang="en-US"/>
          </a:p>
        </p:txBody>
      </p:sp>
    </p:spTree>
    <p:extLst>
      <p:ext uri="{BB962C8B-B14F-4D97-AF65-F5344CB8AC3E}">
        <p14:creationId xmlns:p14="http://schemas.microsoft.com/office/powerpoint/2010/main" xmlns="" val="2416233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a:t>
            </a:r>
            <a:r>
              <a:rPr lang="en-US" sz="1200" b="0" i="0" u="none" strike="noStrike" kern="1200" baseline="0" dirty="0" err="1" smtClean="0">
                <a:solidFill>
                  <a:schemeClr val="tx1"/>
                </a:solidFill>
                <a:latin typeface="+mn-lt"/>
                <a:ea typeface="+mn-ea"/>
                <a:cs typeface="+mn-cs"/>
              </a:rPr>
              <a:t>Wireline</a:t>
            </a:r>
            <a:r>
              <a:rPr lang="en-US" sz="1200" b="0" i="0" u="none" strike="noStrike" kern="1200" baseline="0" dirty="0" smtClean="0">
                <a:solidFill>
                  <a:schemeClr val="tx1"/>
                </a:solidFill>
                <a:latin typeface="+mn-lt"/>
                <a:ea typeface="+mn-ea"/>
                <a:cs typeface="+mn-cs"/>
              </a:rPr>
              <a:t>, Local access and long distance reduce, represents residence and business users</a:t>
            </a:r>
          </a:p>
          <a:p>
            <a:r>
              <a:rPr lang="en-US" sz="1200" b="0" i="0" u="none" strike="noStrike" kern="1200" baseline="0" dirty="0" smtClean="0">
                <a:solidFill>
                  <a:schemeClr val="tx1"/>
                </a:solidFill>
                <a:latin typeface="+mn-lt"/>
                <a:ea typeface="+mn-ea"/>
                <a:cs typeface="+mn-cs"/>
              </a:rPr>
              <a:t>Growth in revenues from video, Internet, and IP broadband connectivity services moderated this decline.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Wireless, a larger subscriber base and higher ARPU resulting primarily from growth in data usage</a:t>
            </a:r>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90</a:t>
            </a:fld>
            <a:endParaRPr lang="en-US"/>
          </a:p>
        </p:txBody>
      </p:sp>
    </p:spTree>
    <p:extLst>
      <p:ext uri="{BB962C8B-B14F-4D97-AF65-F5344CB8AC3E}">
        <p14:creationId xmlns:p14="http://schemas.microsoft.com/office/powerpoint/2010/main" xmlns="" val="42899796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Indirect method,</a:t>
            </a:r>
            <a:r>
              <a:rPr lang="en-US" baseline="0" dirty="0" smtClean="0"/>
              <a:t> the depreciation now seems taking a larger part in CFO and net income.</a:t>
            </a:r>
          </a:p>
          <a:p>
            <a:endParaRPr lang="en-US" baseline="0" dirty="0" smtClean="0"/>
          </a:p>
          <a:p>
            <a:r>
              <a:rPr lang="en-US" baseline="0" dirty="0" smtClean="0"/>
              <a:t>Large but decreasing capital expenditures</a:t>
            </a:r>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91</a:t>
            </a:fld>
            <a:endParaRPr lang="en-US"/>
          </a:p>
        </p:txBody>
      </p:sp>
    </p:spTree>
    <p:extLst>
      <p:ext uri="{BB962C8B-B14F-4D97-AF65-F5344CB8AC3E}">
        <p14:creationId xmlns:p14="http://schemas.microsoft.com/office/powerpoint/2010/main" xmlns="" val="19303351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Increasing EPS</a:t>
            </a:r>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93</a:t>
            </a:fld>
            <a:endParaRPr lang="en-US"/>
          </a:p>
        </p:txBody>
      </p:sp>
    </p:spTree>
    <p:extLst>
      <p:ext uri="{BB962C8B-B14F-4D97-AF65-F5344CB8AC3E}">
        <p14:creationId xmlns:p14="http://schemas.microsoft.com/office/powerpoint/2010/main" xmlns="" val="38522848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Increased CFO </a:t>
            </a:r>
          </a:p>
          <a:p>
            <a:r>
              <a:rPr lang="en-US" dirty="0" smtClean="0"/>
              <a:t>Decreased use of cash flow in financing</a:t>
            </a:r>
          </a:p>
          <a:p>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94</a:t>
            </a:fld>
            <a:endParaRPr lang="en-US"/>
          </a:p>
        </p:txBody>
      </p:sp>
    </p:spTree>
    <p:extLst>
      <p:ext uri="{BB962C8B-B14F-4D97-AF65-F5344CB8AC3E}">
        <p14:creationId xmlns:p14="http://schemas.microsoft.com/office/powerpoint/2010/main" xmlns="" val="3693890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98</a:t>
            </a:fld>
            <a:endParaRPr lang="en-CA"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dividends</a:t>
            </a:r>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99</a:t>
            </a:fld>
            <a:endParaRPr lang="en-CA"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Drop</a:t>
            </a:r>
            <a:r>
              <a:rPr lang="en-CA" baseline="0" dirty="0" smtClean="0"/>
              <a:t> at end due to bad earnings report.</a:t>
            </a:r>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100</a:t>
            </a:fld>
            <a:endParaRPr lang="en-CA"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Outperforming the TSX for most of the year</a:t>
            </a:r>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101</a:t>
            </a:fld>
            <a:endParaRPr lang="en-CA"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102</a:t>
            </a:fld>
            <a:endParaRPr lang="en-CA"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Owns 44% of Aliant </a:t>
            </a:r>
            <a:r>
              <a:rPr lang="en-US" dirty="0" err="1" smtClean="0"/>
              <a:t>inc.</a:t>
            </a:r>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39</a:t>
            </a:fld>
            <a:endParaRPr lang="en-US"/>
          </a:p>
        </p:txBody>
      </p:sp>
    </p:spTree>
    <p:extLst>
      <p:ext uri="{BB962C8B-B14F-4D97-AF65-F5344CB8AC3E}">
        <p14:creationId xmlns:p14="http://schemas.microsoft.com/office/powerpoint/2010/main" xmlns="" val="11610000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pPr>
              <a:defRPr/>
            </a:pPr>
            <a:fld id="{DE5113D2-EC3A-4B61-A498-7C462EA18102}" type="slidenum">
              <a:rPr lang="en-CA" smtClean="0"/>
              <a:pPr>
                <a:defRPr/>
              </a:pPr>
              <a:t>103</a:t>
            </a:fld>
            <a:endParaRPr lang="en-CA"/>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104</a:t>
            </a:fld>
            <a:endParaRPr lang="en-CA"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In 2009, </a:t>
            </a:r>
            <a:r>
              <a:rPr lang="en-CA" smtClean="0"/>
              <a:t>buyback</a:t>
            </a:r>
            <a:r>
              <a:rPr lang="en-CA" baseline="0" smtClean="0"/>
              <a:t> program</a:t>
            </a:r>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105</a:t>
            </a:fld>
            <a:endParaRPr lang="en-CA"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106</a:t>
            </a:fld>
            <a:endParaRPr lang="en-CA"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107</a:t>
            </a:fld>
            <a:endParaRPr lang="en-CA"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From 2009 Annual Report</a:t>
            </a:r>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108</a:t>
            </a:fld>
            <a:endParaRPr lang="en-CA"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From 2009 Annual Report</a:t>
            </a:r>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109</a:t>
            </a:fld>
            <a:endParaRPr lang="en-CA"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110</a:t>
            </a:fld>
            <a:endParaRPr lang="en-CA"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111</a:t>
            </a:fld>
            <a:endParaRPr lang="en-CA"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112</a:t>
            </a:fld>
            <a:endParaRPr lang="en-CA"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Mostly diversified</a:t>
            </a:r>
          </a:p>
          <a:p>
            <a:r>
              <a:rPr lang="en-US" dirty="0" smtClean="0"/>
              <a:t>Reduce</a:t>
            </a:r>
            <a:r>
              <a:rPr lang="en-US" baseline="0" dirty="0" smtClean="0"/>
              <a:t> risk</a:t>
            </a:r>
          </a:p>
          <a:p>
            <a:r>
              <a:rPr lang="en-US" baseline="0" dirty="0" smtClean="0"/>
              <a:t>Utilize synergy</a:t>
            </a:r>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40</a:t>
            </a:fld>
            <a:endParaRPr lang="en-US"/>
          </a:p>
        </p:txBody>
      </p:sp>
    </p:spTree>
    <p:extLst>
      <p:ext uri="{BB962C8B-B14F-4D97-AF65-F5344CB8AC3E}">
        <p14:creationId xmlns:p14="http://schemas.microsoft.com/office/powerpoint/2010/main" xmlns="" val="11372729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113</a:t>
            </a:fld>
            <a:endParaRPr lang="en-CA"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114</a:t>
            </a:fld>
            <a:endParaRPr lang="en-CA"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115</a:t>
            </a:fld>
            <a:endParaRPr lang="en-CA"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116</a:t>
            </a:fld>
            <a:endParaRPr lang="en-CA"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117</a:t>
            </a:fld>
            <a:endParaRPr lang="en-CA"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118</a:t>
            </a:fld>
            <a:endParaRPr lang="en-CA"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119</a:t>
            </a:fld>
            <a:endParaRPr lang="en-CA"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120</a:t>
            </a:fld>
            <a:endParaRPr lang="en-CA"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121</a:t>
            </a:fld>
            <a:endParaRPr lang="en-CA"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122</a:t>
            </a:fld>
            <a:endParaRPr lang="en-CA"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Wireline</a:t>
            </a:r>
            <a:r>
              <a:rPr lang="en-US" baseline="0" dirty="0" smtClean="0"/>
              <a:t> and Wireless, network, cost structure</a:t>
            </a:r>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41</a:t>
            </a:fld>
            <a:endParaRPr lang="en-US"/>
          </a:p>
        </p:txBody>
      </p:sp>
    </p:spTree>
    <p:extLst>
      <p:ext uri="{BB962C8B-B14F-4D97-AF65-F5344CB8AC3E}">
        <p14:creationId xmlns:p14="http://schemas.microsoft.com/office/powerpoint/2010/main" xmlns="" val="8548035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123</a:t>
            </a:fld>
            <a:endParaRPr lang="en-CA"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124</a:t>
            </a:fld>
            <a:endParaRPr lang="en-CA"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125</a:t>
            </a:fld>
            <a:endParaRPr lang="en-CA"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126</a:t>
            </a:fld>
            <a:endParaRPr lang="en-CA"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127</a:t>
            </a:fld>
            <a:endParaRPr lang="en-CA"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128</a:t>
            </a:fld>
            <a:endParaRPr lang="en-CA"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129</a:t>
            </a:fld>
            <a:endParaRPr lang="en-CA"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130</a:t>
            </a:fld>
            <a:endParaRPr lang="en-CA"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131</a:t>
            </a:fld>
            <a:endParaRPr lang="en-CA"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F792D40-4E70-4355-A773-8F5EA24AE346}" type="slidenum">
              <a:rPr lang="en-CA" smtClean="0"/>
              <a:pPr/>
              <a:t>132</a:t>
            </a:fld>
            <a:endParaRPr lang="en-CA"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Wireline</a:t>
            </a:r>
            <a:r>
              <a:rPr lang="en-US" baseline="0" dirty="0" smtClean="0"/>
              <a:t> takes more than 50%</a:t>
            </a:r>
          </a:p>
          <a:p>
            <a:r>
              <a:rPr lang="en-US" baseline="0" dirty="0" smtClean="0"/>
              <a:t>Q3’10</a:t>
            </a:r>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42</a:t>
            </a:fld>
            <a:endParaRPr lang="en-US"/>
          </a:p>
        </p:txBody>
      </p:sp>
    </p:spTree>
    <p:extLst>
      <p:ext uri="{BB962C8B-B14F-4D97-AF65-F5344CB8AC3E}">
        <p14:creationId xmlns:p14="http://schemas.microsoft.com/office/powerpoint/2010/main" xmlns="" val="23451586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opening</a:t>
            </a:r>
            <a:r>
              <a:rPr lang="en-US" baseline="0" dirty="0" smtClean="0"/>
              <a:t> price is 29.170</a:t>
            </a:r>
            <a:endParaRPr lang="en-US" dirty="0" smtClean="0"/>
          </a:p>
          <a:p>
            <a:r>
              <a:rPr lang="en-US" dirty="0" smtClean="0"/>
              <a:t>The P/E ratio is 16.113</a:t>
            </a:r>
          </a:p>
          <a:p>
            <a:r>
              <a:rPr lang="en-US" dirty="0" smtClean="0"/>
              <a:t>Last Dividend</a:t>
            </a:r>
            <a:r>
              <a:rPr lang="en-US" baseline="0" dirty="0" smtClean="0"/>
              <a:t> reported is 0.425 regular cash, which is a cut back from last quarter which was 65 cents</a:t>
            </a:r>
            <a:br>
              <a:rPr lang="en-US" baseline="0" dirty="0" smtClean="0"/>
            </a:br>
            <a:r>
              <a:rPr lang="en-US" baseline="0" dirty="0" smtClean="0"/>
              <a:t>Dividend Yield is 8.142, which is relatively high, compared to other telecom companies</a:t>
            </a:r>
          </a:p>
          <a:p>
            <a:endParaRPr lang="en-US" dirty="0"/>
          </a:p>
        </p:txBody>
      </p:sp>
      <p:sp>
        <p:nvSpPr>
          <p:cNvPr id="4" name="Slide Number Placeholder 3"/>
          <p:cNvSpPr>
            <a:spLocks noGrp="1"/>
          </p:cNvSpPr>
          <p:nvPr>
            <p:ph type="sldNum" sz="quarter" idx="10"/>
          </p:nvPr>
        </p:nvSpPr>
        <p:spPr/>
        <p:txBody>
          <a:bodyPr/>
          <a:lstStyle/>
          <a:p>
            <a:fld id="{21CC1847-C65D-440A-B779-F503CD19E99C}" type="slidenum">
              <a:rPr lang="en-US" smtClean="0"/>
              <a:pPr/>
              <a:t>134</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1CC1847-C65D-440A-B779-F503CD19E99C}" type="slidenum">
              <a:rPr lang="en-US" smtClean="0"/>
              <a:pPr/>
              <a:t>135</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a:t>
            </a:r>
            <a:r>
              <a:rPr lang="en-US" baseline="0" dirty="0" smtClean="0"/>
              <a:t> the one year relative performance compared with the Toronto Stock index and the Toronto stock index </a:t>
            </a:r>
            <a:r>
              <a:rPr lang="en-US" b="0" dirty="0" smtClean="0"/>
              <a:t>Capped Telecommunication Services Sector Index.  The index includes BCE, Bell Alliant, Manitoba Telecom Services, Rogers Communications and</a:t>
            </a:r>
            <a:r>
              <a:rPr lang="en-US" b="0" baseline="0" dirty="0" smtClean="0"/>
              <a:t> TELUS. It seems that under the 1 year relative performance Manitoba Telecom isn’t doing as well and is under performing in the latter half of the year but was performing great at the beginning of the year in around January to March (First Quarter).</a:t>
            </a:r>
            <a:endParaRPr lang="en-US" b="0" dirty="0"/>
          </a:p>
        </p:txBody>
      </p:sp>
      <p:sp>
        <p:nvSpPr>
          <p:cNvPr id="4" name="Slide Number Placeholder 3"/>
          <p:cNvSpPr>
            <a:spLocks noGrp="1"/>
          </p:cNvSpPr>
          <p:nvPr>
            <p:ph type="sldNum" sz="quarter" idx="10"/>
          </p:nvPr>
        </p:nvSpPr>
        <p:spPr/>
        <p:txBody>
          <a:bodyPr/>
          <a:lstStyle/>
          <a:p>
            <a:fld id="{21CC1847-C65D-440A-B779-F503CD19E99C}" type="slidenum">
              <a:rPr lang="en-US" smtClean="0"/>
              <a:pPr/>
              <a:t>136</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0" kern="1200" baseline="0" dirty="0" smtClean="0">
                <a:solidFill>
                  <a:schemeClr val="tx1"/>
                </a:solidFill>
                <a:latin typeface="+mn-lt"/>
                <a:ea typeface="+mn-ea"/>
                <a:cs typeface="+mn-cs"/>
              </a:rPr>
              <a:t>Our data line of business includes revenues earned from providing</a:t>
            </a:r>
          </a:p>
          <a:p>
            <a:r>
              <a:rPr lang="en-US" sz="1200" i="0" kern="1200" baseline="0" dirty="0" smtClean="0">
                <a:solidFill>
                  <a:schemeClr val="tx1"/>
                </a:solidFill>
                <a:latin typeface="+mn-lt"/>
                <a:ea typeface="+mn-ea"/>
                <a:cs typeface="+mn-cs"/>
              </a:rPr>
              <a:t>converged IP, high-speed Internet, </a:t>
            </a:r>
            <a:r>
              <a:rPr lang="en-US" sz="1200" i="0" kern="1200" baseline="0" dirty="0" err="1" smtClean="0">
                <a:solidFill>
                  <a:schemeClr val="tx1"/>
                </a:solidFill>
                <a:latin typeface="+mn-lt"/>
                <a:ea typeface="+mn-ea"/>
                <a:cs typeface="+mn-cs"/>
              </a:rPr>
              <a:t>unifi</a:t>
            </a:r>
            <a:r>
              <a:rPr lang="en-US" sz="1200" i="0" kern="1200" baseline="0" dirty="0" smtClean="0">
                <a:solidFill>
                  <a:schemeClr val="tx1"/>
                </a:solidFill>
                <a:latin typeface="+mn-lt"/>
                <a:ea typeface="+mn-ea"/>
                <a:cs typeface="+mn-cs"/>
              </a:rPr>
              <a:t> </a:t>
            </a:r>
            <a:r>
              <a:rPr lang="en-US" sz="1200" i="0" kern="1200" baseline="0" dirty="0" err="1" smtClean="0">
                <a:solidFill>
                  <a:schemeClr val="tx1"/>
                </a:solidFill>
                <a:latin typeface="+mn-lt"/>
                <a:ea typeface="+mn-ea"/>
                <a:cs typeface="+mn-cs"/>
              </a:rPr>
              <a:t>ed</a:t>
            </a:r>
            <a:r>
              <a:rPr lang="en-US" sz="1200" i="0" kern="1200" baseline="0" dirty="0" smtClean="0">
                <a:solidFill>
                  <a:schemeClr val="tx1"/>
                </a:solidFill>
                <a:latin typeface="+mn-lt"/>
                <a:ea typeface="+mn-ea"/>
                <a:cs typeface="+mn-cs"/>
              </a:rPr>
              <a:t> communications, legacy</a:t>
            </a:r>
          </a:p>
          <a:p>
            <a:r>
              <a:rPr lang="en-US" sz="1200" i="0" kern="1200" baseline="0" dirty="0" smtClean="0">
                <a:solidFill>
                  <a:schemeClr val="tx1"/>
                </a:solidFill>
                <a:latin typeface="+mn-lt"/>
                <a:ea typeface="+mn-ea"/>
                <a:cs typeface="+mn-cs"/>
              </a:rPr>
              <a:t>data and security services. Data services connect data, video and</a:t>
            </a:r>
          </a:p>
          <a:p>
            <a:r>
              <a:rPr lang="en-US" sz="1200" i="0" kern="1200" baseline="0" dirty="0" smtClean="0">
                <a:solidFill>
                  <a:schemeClr val="tx1"/>
                </a:solidFill>
                <a:latin typeface="+mn-lt"/>
                <a:ea typeface="+mn-ea"/>
                <a:cs typeface="+mn-cs"/>
              </a:rPr>
              <a:t>voice networks to establish private connections across </a:t>
            </a:r>
            <a:r>
              <a:rPr lang="en-US" sz="1200" i="0" kern="1200" baseline="0" dirty="0" err="1" smtClean="0">
                <a:solidFill>
                  <a:schemeClr val="tx1"/>
                </a:solidFill>
                <a:latin typeface="+mn-lt"/>
                <a:ea typeface="+mn-ea"/>
                <a:cs typeface="+mn-cs"/>
              </a:rPr>
              <a:t>offi</a:t>
            </a:r>
            <a:r>
              <a:rPr lang="en-US" sz="1200" i="0" kern="1200" baseline="0" dirty="0" smtClean="0">
                <a:solidFill>
                  <a:schemeClr val="tx1"/>
                </a:solidFill>
                <a:latin typeface="+mn-lt"/>
                <a:ea typeface="+mn-ea"/>
                <a:cs typeface="+mn-cs"/>
              </a:rPr>
              <a:t> </a:t>
            </a:r>
            <a:r>
              <a:rPr lang="en-US" sz="1200" i="0" kern="1200" baseline="0" dirty="0" err="1" smtClean="0">
                <a:solidFill>
                  <a:schemeClr val="tx1"/>
                </a:solidFill>
                <a:latin typeface="+mn-lt"/>
                <a:ea typeface="+mn-ea"/>
                <a:cs typeface="+mn-cs"/>
              </a:rPr>
              <a:t>ce</a:t>
            </a:r>
            <a:r>
              <a:rPr lang="en-US" sz="1200" i="0" kern="1200" baseline="0" dirty="0" smtClean="0">
                <a:solidFill>
                  <a:schemeClr val="tx1"/>
                </a:solidFill>
                <a:latin typeface="+mn-lt"/>
                <a:ea typeface="+mn-ea"/>
                <a:cs typeface="+mn-cs"/>
              </a:rPr>
              <a:t> locations</a:t>
            </a:r>
          </a:p>
          <a:p>
            <a:r>
              <a:rPr lang="en-US" sz="1200" i="0" kern="1200" baseline="0" dirty="0" smtClean="0">
                <a:solidFill>
                  <a:schemeClr val="tx1"/>
                </a:solidFill>
                <a:latin typeface="+mn-lt"/>
                <a:ea typeface="+mn-ea"/>
                <a:cs typeface="+mn-cs"/>
              </a:rPr>
              <a:t>and to integrate </a:t>
            </a:r>
            <a:r>
              <a:rPr lang="en-US" sz="1200" i="0" kern="1200" baseline="0" dirty="0" err="1" smtClean="0">
                <a:solidFill>
                  <a:schemeClr val="tx1"/>
                </a:solidFill>
                <a:latin typeface="+mn-lt"/>
                <a:ea typeface="+mn-ea"/>
                <a:cs typeface="+mn-cs"/>
              </a:rPr>
              <a:t>traffi</a:t>
            </a:r>
            <a:r>
              <a:rPr lang="en-US" sz="1200" i="0" kern="1200" baseline="0" dirty="0" smtClean="0">
                <a:solidFill>
                  <a:schemeClr val="tx1"/>
                </a:solidFill>
                <a:latin typeface="+mn-lt"/>
                <a:ea typeface="+mn-ea"/>
                <a:cs typeface="+mn-cs"/>
              </a:rPr>
              <a:t> c over highly secure networks. We provide a wide</a:t>
            </a:r>
          </a:p>
          <a:p>
            <a:r>
              <a:rPr lang="en-US" sz="1200" i="0" kern="1200" baseline="0" dirty="0" smtClean="0">
                <a:solidFill>
                  <a:schemeClr val="tx1"/>
                </a:solidFill>
                <a:latin typeface="+mn-lt"/>
                <a:ea typeface="+mn-ea"/>
                <a:cs typeface="+mn-cs"/>
              </a:rPr>
              <a:t>range of Internet connectivity services to meet the needs of residential</a:t>
            </a:r>
          </a:p>
          <a:p>
            <a:r>
              <a:rPr lang="en-US" sz="1200" i="0" kern="1200" baseline="0" dirty="0" smtClean="0">
                <a:solidFill>
                  <a:schemeClr val="tx1"/>
                </a:solidFill>
                <a:latin typeface="+mn-lt"/>
                <a:ea typeface="+mn-ea"/>
                <a:cs typeface="+mn-cs"/>
              </a:rPr>
              <a:t>customers in Manitoba and business customers across the country.</a:t>
            </a:r>
          </a:p>
          <a:p>
            <a:r>
              <a:rPr lang="en-US" sz="1200" i="0" kern="1200" baseline="0" dirty="0" smtClean="0">
                <a:solidFill>
                  <a:schemeClr val="tx1"/>
                </a:solidFill>
                <a:latin typeface="+mn-lt"/>
                <a:ea typeface="+mn-ea"/>
                <a:cs typeface="+mn-cs"/>
              </a:rPr>
              <a:t>We also offer security and hosting services to business customers</a:t>
            </a:r>
          </a:p>
          <a:p>
            <a:r>
              <a:rPr lang="en-US" sz="1200" i="0" kern="1200" baseline="0" dirty="0" smtClean="0">
                <a:solidFill>
                  <a:schemeClr val="tx1"/>
                </a:solidFill>
                <a:latin typeface="+mn-lt"/>
                <a:ea typeface="+mn-ea"/>
                <a:cs typeface="+mn-cs"/>
              </a:rPr>
              <a:t>across Canada.</a:t>
            </a:r>
            <a:endParaRPr lang="en-US" i="0" dirty="0"/>
          </a:p>
        </p:txBody>
      </p:sp>
      <p:sp>
        <p:nvSpPr>
          <p:cNvPr id="4" name="Slide Number Placeholder 3"/>
          <p:cNvSpPr>
            <a:spLocks noGrp="1"/>
          </p:cNvSpPr>
          <p:nvPr>
            <p:ph type="sldNum" sz="quarter" idx="10"/>
          </p:nvPr>
        </p:nvSpPr>
        <p:spPr/>
        <p:txBody>
          <a:bodyPr/>
          <a:lstStyle/>
          <a:p>
            <a:fld id="{21CC1847-C65D-440A-B779-F503CD19E99C}" type="slidenum">
              <a:rPr lang="en-US" smtClean="0"/>
              <a:pPr/>
              <a:t>143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smtClean="0"/>
              <a:t>MTS:</a:t>
            </a:r>
          </a:p>
          <a:p>
            <a:r>
              <a:rPr lang="en-US" altLang="zh-CN" dirty="0" smtClean="0"/>
              <a:t>Consumer Markets Division</a:t>
            </a:r>
          </a:p>
          <a:p>
            <a:r>
              <a:rPr lang="en-US" altLang="zh-CN" dirty="0" smtClean="0"/>
              <a:t>An important service provider in the national telecommunications</a:t>
            </a:r>
            <a:r>
              <a:rPr lang="en-US" altLang="zh-CN" baseline="0" dirty="0" smtClean="0"/>
              <a:t> market in Manitoba as well as outside the province</a:t>
            </a:r>
          </a:p>
          <a:p>
            <a:r>
              <a:rPr lang="en-US" altLang="zh-CN" baseline="0" dirty="0" smtClean="0"/>
              <a:t>Provide customers in targets major Canadian centre with a range of innovative business internet, data and voice services under the </a:t>
            </a:r>
            <a:r>
              <a:rPr lang="en-US" altLang="zh-CN" baseline="0" dirty="0" err="1" smtClean="0"/>
              <a:t>Allstream</a:t>
            </a:r>
            <a:r>
              <a:rPr lang="en-US" altLang="zh-CN" baseline="0" dirty="0" smtClean="0"/>
              <a:t> brand</a:t>
            </a:r>
          </a:p>
          <a:p>
            <a:endParaRPr lang="en-US" altLang="zh-CN"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dirty="0" err="1" smtClean="0"/>
              <a:t>Allstream</a:t>
            </a:r>
            <a:r>
              <a:rPr lang="en-US" altLang="zh-CN" sz="1200" dirty="0" smtClean="0"/>
              <a:t> Unit:</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dirty="0" smtClean="0"/>
              <a:t>Enterprise Solutions </a:t>
            </a:r>
            <a:r>
              <a:rPr lang="en-US" altLang="zh-CN" sz="1200" dirty="0" smtClean="0">
                <a:ea typeface="ＭＳ Ｐゴシック" pitchFamily="34" charset="-128"/>
              </a:rPr>
              <a:t>Division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dirty="0" smtClean="0"/>
              <a:t>A leading player in the national business and wholesale markets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dirty="0" smtClean="0"/>
              <a:t>Operates an extensive national broadband </a:t>
            </a:r>
            <a:r>
              <a:rPr lang="en-US" altLang="zh-CN" sz="1200" dirty="0" err="1" smtClean="0"/>
              <a:t>fibre</a:t>
            </a:r>
            <a:r>
              <a:rPr lang="en-US" altLang="zh-CN" sz="1200" dirty="0" smtClean="0"/>
              <a:t> optic network that spans almost 30,000 kilometers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dirty="0" smtClean="0"/>
              <a:t>Provides international connections through strategic alliances and interconnection agreements with other international service providers</a:t>
            </a:r>
          </a:p>
          <a:p>
            <a:pPr>
              <a:defRPr/>
            </a:pPr>
            <a:r>
              <a:rPr lang="en-US" altLang="zh-CN" sz="1200" dirty="0" smtClean="0"/>
              <a:t>Solutions : IP connectivity, Unified Communications, Security, Virtual Workplace, Managed Services</a:t>
            </a:r>
          </a:p>
          <a:p>
            <a:pPr>
              <a:defRPr/>
            </a:pPr>
            <a:r>
              <a:rPr lang="en-US" altLang="zh-CN" sz="1200" dirty="0" smtClean="0"/>
              <a:t>Core Services: Data Networks, Hosting, Internet Access, Voice</a:t>
            </a:r>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21CC1847-C65D-440A-B779-F503CD19E99C}" type="slidenum">
              <a:rPr lang="en-US" smtClean="0"/>
              <a:pPr/>
              <a:t>148</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2009, MTS </a:t>
            </a:r>
            <a:r>
              <a:rPr lang="en-US" dirty="0" err="1" smtClean="0"/>
              <a:t>Allstream</a:t>
            </a:r>
            <a:r>
              <a:rPr lang="en-US" dirty="0" smtClean="0"/>
              <a:t> forms strategic partnership with Rogers , builds state-of-the art HSPA (High speed download packet access) network in Manitoba , and gains access to Rogers’ leading national and international roaming capabilities.  </a:t>
            </a:r>
          </a:p>
          <a:p>
            <a:r>
              <a:rPr lang="en-US" sz="1200" kern="1200" baseline="0" dirty="0" smtClean="0">
                <a:solidFill>
                  <a:schemeClr val="tx1"/>
                </a:solidFill>
                <a:latin typeface="+mn-lt"/>
                <a:ea typeface="+mn-ea"/>
                <a:cs typeface="+mn-cs"/>
              </a:rPr>
              <a:t>On June 9, 2009, MTS signed an agreement with Sprint Nextel providing MTS with a cost-effective way of offering a larger and more exciting selection of CDMA handsets and applications to Manitoba customers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Both partnerships in 2009 is part of MTS’ strategy to strengthen and expand their wireless capabilities.  They are used to offer customers a wider range of wireless services at a lower cost than if MTS were to develop these services on their own.</a:t>
            </a:r>
            <a:endParaRPr lang="en-US" dirty="0" smtClean="0"/>
          </a:p>
          <a:p>
            <a:endParaRPr lang="en-US" dirty="0"/>
          </a:p>
        </p:txBody>
      </p:sp>
      <p:sp>
        <p:nvSpPr>
          <p:cNvPr id="4" name="Slide Number Placeholder 3"/>
          <p:cNvSpPr>
            <a:spLocks noGrp="1"/>
          </p:cNvSpPr>
          <p:nvPr>
            <p:ph type="sldNum" sz="quarter" idx="10"/>
          </p:nvPr>
        </p:nvSpPr>
        <p:spPr/>
        <p:txBody>
          <a:bodyPr/>
          <a:lstStyle/>
          <a:p>
            <a:fld id="{21CC1847-C65D-440A-B779-F503CD19E99C}" type="slidenum">
              <a:rPr lang="en-US" smtClean="0"/>
              <a:pPr/>
              <a:t>152</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Our results in the third quarter of 2010 were sequentially stable with the first and second quarters of 2010.</a:t>
            </a:r>
          </a:p>
          <a:p>
            <a:r>
              <a:rPr lang="en-US" sz="1200" kern="1200" baseline="0" dirty="0" smtClean="0">
                <a:solidFill>
                  <a:schemeClr val="tx1"/>
                </a:solidFill>
                <a:latin typeface="+mn-lt"/>
                <a:ea typeface="+mn-ea"/>
                <a:cs typeface="+mn-cs"/>
              </a:rPr>
              <a:t>While revenues, EBITDA, earnings per share (“EPS”) and free cash flow were lower in the third quarter of</a:t>
            </a:r>
          </a:p>
          <a:p>
            <a:r>
              <a:rPr lang="en-US" sz="1200" kern="1200" baseline="0" dirty="0" smtClean="0">
                <a:solidFill>
                  <a:schemeClr val="tx1"/>
                </a:solidFill>
                <a:latin typeface="+mn-lt"/>
                <a:ea typeface="+mn-ea"/>
                <a:cs typeface="+mn-cs"/>
              </a:rPr>
              <a:t>2010 compared to the same period in 2009, results have been consistent since that time. Our results in the</a:t>
            </a:r>
          </a:p>
          <a:p>
            <a:r>
              <a:rPr lang="en-US" sz="1200" kern="1200" baseline="0" dirty="0" smtClean="0">
                <a:solidFill>
                  <a:schemeClr val="tx1"/>
                </a:solidFill>
                <a:latin typeface="+mn-lt"/>
                <a:ea typeface="+mn-ea"/>
                <a:cs typeface="+mn-cs"/>
              </a:rPr>
              <a:t>first nine months of 2010 reflect the slow pace of economic recovery nationally, costs associated with</a:t>
            </a:r>
          </a:p>
          <a:p>
            <a:r>
              <a:rPr lang="en-US" sz="1200" kern="1200" baseline="0" dirty="0" smtClean="0">
                <a:solidFill>
                  <a:schemeClr val="tx1"/>
                </a:solidFill>
                <a:latin typeface="+mn-lt"/>
                <a:ea typeface="+mn-ea"/>
                <a:cs typeface="+mn-cs"/>
              </a:rPr>
              <a:t>aggressive competition in the Manitoba market, and higher non-cash pension expense. We have maintained</a:t>
            </a:r>
          </a:p>
          <a:p>
            <a:r>
              <a:rPr lang="en-US" sz="1200" kern="1200" baseline="0" dirty="0" smtClean="0">
                <a:solidFill>
                  <a:schemeClr val="tx1"/>
                </a:solidFill>
                <a:latin typeface="+mn-lt"/>
                <a:ea typeface="+mn-ea"/>
                <a:cs typeface="+mn-cs"/>
              </a:rPr>
              <a:t>our market share in most of our key growth products, although we have seen a slight increase in the rate of</a:t>
            </a:r>
          </a:p>
          <a:p>
            <a:r>
              <a:rPr lang="en-US" sz="1200" kern="1200" baseline="0" dirty="0" smtClean="0">
                <a:solidFill>
                  <a:schemeClr val="tx1"/>
                </a:solidFill>
                <a:latin typeface="+mn-lt"/>
                <a:ea typeface="+mn-ea"/>
                <a:cs typeface="+mn-cs"/>
              </a:rPr>
              <a:t>local line losses and a decrease in Internet ARPU, which affected our EBITDA.</a:t>
            </a:r>
            <a:endParaRPr lang="en-US" dirty="0"/>
          </a:p>
        </p:txBody>
      </p:sp>
      <p:sp>
        <p:nvSpPr>
          <p:cNvPr id="4" name="Slide Number Placeholder 3"/>
          <p:cNvSpPr>
            <a:spLocks noGrp="1"/>
          </p:cNvSpPr>
          <p:nvPr>
            <p:ph type="sldNum" sz="quarter" idx="10"/>
          </p:nvPr>
        </p:nvSpPr>
        <p:spPr/>
        <p:txBody>
          <a:bodyPr/>
          <a:lstStyle/>
          <a:p>
            <a:fld id="{21CC1847-C65D-440A-B779-F503CD19E99C}" type="slidenum">
              <a:rPr lang="en-US" smtClean="0"/>
              <a:pPr/>
              <a:t>160</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1CC1847-C65D-440A-B779-F503CD19E99C}" type="slidenum">
              <a:rPr lang="en-US" smtClean="0"/>
              <a:pPr/>
              <a:t>163</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MTS Ultimate TV service provides customers with unique whole home personal video recorder functionality as well as access to their fastest Internet speeds. MTS continue to enhance the attractiveness of premium television offering by adding new features. </a:t>
            </a:r>
            <a:endParaRPr lang="en-US" dirty="0"/>
          </a:p>
        </p:txBody>
      </p:sp>
      <p:sp>
        <p:nvSpPr>
          <p:cNvPr id="4" name="Slide Number Placeholder 3"/>
          <p:cNvSpPr>
            <a:spLocks noGrp="1"/>
          </p:cNvSpPr>
          <p:nvPr>
            <p:ph type="sldNum" sz="quarter" idx="10"/>
          </p:nvPr>
        </p:nvSpPr>
        <p:spPr/>
        <p:txBody>
          <a:bodyPr/>
          <a:lstStyle/>
          <a:p>
            <a:fld id="{21CC1847-C65D-440A-B779-F503CD19E99C}" type="slidenum">
              <a:rPr lang="en-US" smtClean="0"/>
              <a:pPr/>
              <a:t>164</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The expansiveness and sophistication of our wireless infrastructure in Manitoba is a significant competitive advantage which will be strengthened by the deployment of HSPA technology over our regional wireless network in Manitoba. </a:t>
            </a:r>
          </a:p>
          <a:p>
            <a:endParaRPr lang="en-US" sz="1200" dirty="0" smtClean="0"/>
          </a:p>
          <a:p>
            <a:r>
              <a:rPr lang="en-US" sz="1200" dirty="0" smtClean="0"/>
              <a:t>We were the first in Manitoba to launch </a:t>
            </a:r>
            <a:r>
              <a:rPr lang="en-US" sz="1200" dirty="0" err="1" smtClean="0"/>
              <a:t>fibre</a:t>
            </a:r>
            <a:r>
              <a:rPr lang="en-US" sz="1200" dirty="0" smtClean="0"/>
              <a:t>-to-the-home in January in the Waverley West </a:t>
            </a:r>
            <a:r>
              <a:rPr lang="en-US" sz="1200" dirty="0" err="1" smtClean="0"/>
              <a:t>neighbourhood</a:t>
            </a:r>
            <a:r>
              <a:rPr lang="en-US" sz="1200" dirty="0" smtClean="0"/>
              <a:t> of Winnipeg. By the end of 2015, we expect to deploy </a:t>
            </a:r>
            <a:r>
              <a:rPr lang="en-US" sz="1200" dirty="0" err="1" smtClean="0"/>
              <a:t>fibre</a:t>
            </a:r>
            <a:r>
              <a:rPr lang="en-US" sz="1200" dirty="0" smtClean="0"/>
              <a:t> to approximately 120,000 homes in close to 20 Manitoba communities such as Steinbach, Thompson, The Pas, and in areas of Winnipeg. Once this plan is completed, 65% of Manitoba households will be covered by either Very-high-bit-rate Digital Subscriber Line (“VDSL”) or </a:t>
            </a:r>
            <a:r>
              <a:rPr lang="en-US" sz="1200" dirty="0" err="1" smtClean="0"/>
              <a:t>fibre</a:t>
            </a:r>
            <a:r>
              <a:rPr lang="en-US" sz="1200" dirty="0" smtClean="0"/>
              <a:t>-to-the-home service.</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21CC1847-C65D-440A-B779-F503CD19E99C}" type="slidenum">
              <a:rPr lang="en-US" smtClean="0"/>
              <a:pPr/>
              <a:t>165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strong background, more than 20 years experiences in telecom.</a:t>
            </a:r>
            <a:r>
              <a:rPr lang="en-US" baseline="0" dirty="0" smtClean="0"/>
              <a:t> Degree in Comm.</a:t>
            </a:r>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45</a:t>
            </a:fld>
            <a:endParaRPr lang="en-US"/>
          </a:p>
        </p:txBody>
      </p:sp>
    </p:spTree>
    <p:extLst>
      <p:ext uri="{BB962C8B-B14F-4D97-AF65-F5344CB8AC3E}">
        <p14:creationId xmlns:p14="http://schemas.microsoft.com/office/powerpoint/2010/main" xmlns="" val="1032109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strong background, more than 20 years experiences in telecom.</a:t>
            </a:r>
            <a:r>
              <a:rPr lang="en-US" baseline="0" dirty="0" smtClean="0"/>
              <a:t> Degree in Comm.</a:t>
            </a:r>
            <a:endParaRPr lang="en-US" dirty="0"/>
          </a:p>
        </p:txBody>
      </p:sp>
      <p:sp>
        <p:nvSpPr>
          <p:cNvPr id="4" name="Slide Number Placeholder 3"/>
          <p:cNvSpPr>
            <a:spLocks noGrp="1"/>
          </p:cNvSpPr>
          <p:nvPr>
            <p:ph type="sldNum" sz="quarter" idx="10"/>
          </p:nvPr>
        </p:nvSpPr>
        <p:spPr/>
        <p:txBody>
          <a:bodyPr/>
          <a:lstStyle/>
          <a:p>
            <a:fld id="{B947B749-CC64-4281-A3B1-BE1F5B34421D}" type="slidenum">
              <a:rPr lang="en-US" smtClean="0"/>
              <a:pPr/>
              <a:t>46</a:t>
            </a:fld>
            <a:endParaRPr lang="en-US"/>
          </a:p>
        </p:txBody>
      </p:sp>
    </p:spTree>
    <p:extLst>
      <p:ext uri="{BB962C8B-B14F-4D97-AF65-F5344CB8AC3E}">
        <p14:creationId xmlns:p14="http://schemas.microsoft.com/office/powerpoint/2010/main" xmlns="" val="1032109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7F53C6E-66D0-4BCE-AA99-A39DFDABE5C4}" type="datetimeFigureOut">
              <a:rPr lang="en-CA" smtClean="0"/>
              <a:pPr/>
              <a:t>20/11/2010</a:t>
            </a:fld>
            <a:endParaRPr lang="en-CA" dirty="0"/>
          </a:p>
        </p:txBody>
      </p:sp>
      <p:sp>
        <p:nvSpPr>
          <p:cNvPr id="19" name="Footer Placeholder 18"/>
          <p:cNvSpPr>
            <a:spLocks noGrp="1"/>
          </p:cNvSpPr>
          <p:nvPr>
            <p:ph type="ftr" sz="quarter" idx="11"/>
          </p:nvPr>
        </p:nvSpPr>
        <p:spPr/>
        <p:txBody>
          <a:bodyPr/>
          <a:lstStyle/>
          <a:p>
            <a:endParaRPr lang="en-CA" dirty="0"/>
          </a:p>
        </p:txBody>
      </p:sp>
      <p:sp>
        <p:nvSpPr>
          <p:cNvPr id="27" name="Slide Number Placeholder 26"/>
          <p:cNvSpPr>
            <a:spLocks noGrp="1"/>
          </p:cNvSpPr>
          <p:nvPr>
            <p:ph type="sldNum" sz="quarter" idx="12"/>
          </p:nvPr>
        </p:nvSpPr>
        <p:spPr/>
        <p:txBody>
          <a:bodyPr/>
          <a:lstStyle/>
          <a:p>
            <a:fld id="{6B158BC7-1485-4C73-A029-80843C0560A8}" type="slidenum">
              <a:rPr lang="en-CA" smtClean="0"/>
              <a:pPr/>
              <a:t>‹#›</a:t>
            </a:fld>
            <a:endParaRPr lang="en-CA"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7F53C6E-66D0-4BCE-AA99-A39DFDABE5C4}" type="datetimeFigureOut">
              <a:rPr lang="en-CA" smtClean="0"/>
              <a:pPr/>
              <a:t>20/11/2010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6B158BC7-1485-4C73-A029-80843C0560A8}" type="slidenum">
              <a:rPr lang="en-CA" smtClean="0"/>
              <a:pPr/>
              <a:t>‹#›</a:t>
            </a:fld>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7F53C6E-66D0-4BCE-AA99-A39DFDABE5C4}" type="datetimeFigureOut">
              <a:rPr lang="en-CA" smtClean="0"/>
              <a:pPr/>
              <a:t>20/11/2010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6B158BC7-1485-4C73-A029-80843C0560A8}" type="slidenum">
              <a:rPr lang="en-CA" smtClean="0"/>
              <a:pPr/>
              <a:t>‹#›</a:t>
            </a:fld>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7F53C6E-66D0-4BCE-AA99-A39DFDABE5C4}" type="datetimeFigureOut">
              <a:rPr lang="en-CA" smtClean="0"/>
              <a:pPr/>
              <a:t>20/11/2010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6B158BC7-1485-4C73-A029-80843C0560A8}" type="slidenum">
              <a:rPr lang="en-CA" smtClean="0"/>
              <a:pPr/>
              <a:t>‹#›</a:t>
            </a:fld>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7F53C6E-66D0-4BCE-AA99-A39DFDABE5C4}" type="datetimeFigureOut">
              <a:rPr lang="en-CA" smtClean="0"/>
              <a:pPr/>
              <a:t>20/11/2010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6B158BC7-1485-4C73-A029-80843C0560A8}" type="slidenum">
              <a:rPr lang="en-CA" smtClean="0"/>
              <a:pPr/>
              <a:t>‹#›</a:t>
            </a:fld>
            <a:endParaRPr lang="en-CA"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7F53C6E-66D0-4BCE-AA99-A39DFDABE5C4}" type="datetimeFigureOut">
              <a:rPr lang="en-CA" smtClean="0"/>
              <a:pPr/>
              <a:t>20/11/2010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6B158BC7-1485-4C73-A029-80843C0560A8}" type="slidenum">
              <a:rPr lang="en-CA" smtClean="0"/>
              <a:pPr/>
              <a:t>‹#›</a:t>
            </a:fld>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7F53C6E-66D0-4BCE-AA99-A39DFDABE5C4}" type="datetimeFigureOut">
              <a:rPr lang="en-CA" smtClean="0"/>
              <a:pPr/>
              <a:t>20/11/2010</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6B158BC7-1485-4C73-A029-80843C0560A8}" type="slidenum">
              <a:rPr lang="en-CA" smtClean="0"/>
              <a:pPr/>
              <a:t>‹#›</a:t>
            </a:fld>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7F53C6E-66D0-4BCE-AA99-A39DFDABE5C4}" type="datetimeFigureOut">
              <a:rPr lang="en-CA" smtClean="0"/>
              <a:pPr/>
              <a:t>20/11/2010</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6B158BC7-1485-4C73-A029-80843C0560A8}" type="slidenum">
              <a:rPr lang="en-CA" smtClean="0"/>
              <a:pPr/>
              <a:t>‹#›</a:t>
            </a:fld>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F53C6E-66D0-4BCE-AA99-A39DFDABE5C4}" type="datetimeFigureOut">
              <a:rPr lang="en-CA" smtClean="0"/>
              <a:pPr/>
              <a:t>20/11/2010</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6B158BC7-1485-4C73-A029-80843C0560A8}" type="slidenum">
              <a:rPr lang="en-CA" smtClean="0"/>
              <a:pPr/>
              <a:t>‹#›</a:t>
            </a:fld>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7F53C6E-66D0-4BCE-AA99-A39DFDABE5C4}" type="datetimeFigureOut">
              <a:rPr lang="en-CA" smtClean="0"/>
              <a:pPr/>
              <a:t>20/11/2010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6B158BC7-1485-4C73-A029-80843C0560A8}" type="slidenum">
              <a:rPr lang="en-CA" smtClean="0"/>
              <a:pPr/>
              <a:t>‹#›</a:t>
            </a:fld>
            <a:endParaRPr lang="en-C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7F53C6E-66D0-4BCE-AA99-A39DFDABE5C4}" type="datetimeFigureOut">
              <a:rPr lang="en-CA" smtClean="0"/>
              <a:pPr/>
              <a:t>20/11/2010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a:xfrm>
            <a:off x="8077200" y="6356350"/>
            <a:ext cx="609600" cy="365125"/>
          </a:xfrm>
        </p:spPr>
        <p:txBody>
          <a:bodyPr/>
          <a:lstStyle/>
          <a:p>
            <a:fld id="{6B158BC7-1485-4C73-A029-80843C0560A8}" type="slidenum">
              <a:rPr lang="en-CA" smtClean="0"/>
              <a:pPr/>
              <a:t>‹#›</a:t>
            </a:fld>
            <a:endParaRPr lang="en-CA"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7F53C6E-66D0-4BCE-AA99-A39DFDABE5C4}" type="datetimeFigureOut">
              <a:rPr lang="en-CA" smtClean="0"/>
              <a:pPr/>
              <a:t>20/11/2010</a:t>
            </a:fld>
            <a:endParaRPr lang="en-CA"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CA"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B158BC7-1485-4C73-A029-80843C0560A8}" type="slidenum">
              <a:rPr lang="en-CA" smtClean="0"/>
              <a:pPr/>
              <a:t>‹#›</a:t>
            </a:fld>
            <a:endParaRPr lang="en-CA"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10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0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0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10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10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5.jpeg"/><Relationship Id="rId7" Type="http://schemas.openxmlformats.org/officeDocument/2006/relationships/diagramColors" Target="../diagrams/colors1.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5.jpeg"/><Relationship Id="rId7" Type="http://schemas.openxmlformats.org/officeDocument/2006/relationships/diagramColors" Target="../diagrams/colors2.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11.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86.gif"/></Relationships>
</file>

<file path=ppt/slides/_rels/slide112.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75.jpeg"/><Relationship Id="rId4" Type="http://schemas.openxmlformats.org/officeDocument/2006/relationships/image" Target="../media/image86.gif"/></Relationships>
</file>

<file path=ppt/slides/_rels/slide113.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75.jpeg"/><Relationship Id="rId4" Type="http://schemas.openxmlformats.org/officeDocument/2006/relationships/image" Target="../media/image86.gif"/></Relationships>
</file>

<file path=ppt/slides/_rels/slide114.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75.jpeg"/><Relationship Id="rId4" Type="http://schemas.openxmlformats.org/officeDocument/2006/relationships/image" Target="../media/image86.gif"/></Relationships>
</file>

<file path=ppt/slides/_rels/slide11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17.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75.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png"/></Relationships>
</file>

<file path=ppt/slides/_rels/slide118.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89.jpeg"/><Relationship Id="rId7" Type="http://schemas.openxmlformats.org/officeDocument/2006/relationships/image" Target="../media/image75.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png"/></Relationships>
</file>

<file path=ppt/slides/_rels/slide11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12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1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1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1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1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1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1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1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685800" y="1066800"/>
            <a:ext cx="7772400" cy="26914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sz="6000" dirty="0" smtClean="0">
                <a:solidFill>
                  <a:schemeClr val="tx2"/>
                </a:solidFill>
                <a:latin typeface="+mj-lt"/>
                <a:ea typeface="+mj-ea"/>
                <a:cs typeface="+mj-cs"/>
              </a:rPr>
              <a:t>Canadian Telecommunications </a:t>
            </a:r>
          </a:p>
        </p:txBody>
      </p:sp>
      <p:sp>
        <p:nvSpPr>
          <p:cNvPr id="5" name="Sous-titre 2"/>
          <p:cNvSpPr txBox="1">
            <a:spLocks/>
          </p:cNvSpPr>
          <p:nvPr/>
        </p:nvSpPr>
        <p:spPr bwMode="auto">
          <a:xfrm>
            <a:off x="0" y="4572000"/>
            <a:ext cx="9144000" cy="22526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8"/>
            <a:r>
              <a:rPr lang="en-CA" altLang="zh-CN" sz="3000" dirty="0" smtClean="0">
                <a:solidFill>
                  <a:schemeClr val="tx2"/>
                </a:solidFill>
                <a:latin typeface="+mj-lt"/>
                <a:ea typeface="+mj-ea"/>
                <a:cs typeface="+mj-cs"/>
              </a:rPr>
              <a:t>			</a:t>
            </a:r>
            <a:r>
              <a:rPr lang="en-CA" altLang="zh-CN" sz="3000" dirty="0" err="1" smtClean="0">
                <a:solidFill>
                  <a:schemeClr val="tx2"/>
                </a:solidFill>
                <a:latin typeface="+mj-lt"/>
                <a:ea typeface="+mj-ea"/>
                <a:cs typeface="+mj-cs"/>
              </a:rPr>
              <a:t>Yongkai</a:t>
            </a:r>
            <a:r>
              <a:rPr lang="en-CA" altLang="zh-CN" sz="3000" dirty="0" smtClean="0">
                <a:solidFill>
                  <a:schemeClr val="tx2"/>
                </a:solidFill>
                <a:latin typeface="+mj-lt"/>
                <a:ea typeface="+mj-ea"/>
                <a:cs typeface="+mj-cs"/>
              </a:rPr>
              <a:t> Wang  </a:t>
            </a:r>
          </a:p>
          <a:p>
            <a:pPr lvl="8"/>
            <a:r>
              <a:rPr lang="en-CA" altLang="zh-CN" sz="3000" dirty="0" smtClean="0">
                <a:solidFill>
                  <a:schemeClr val="tx2"/>
                </a:solidFill>
                <a:latin typeface="+mj-lt"/>
                <a:ea typeface="+mj-ea"/>
                <a:cs typeface="+mj-cs"/>
              </a:rPr>
              <a:t>			Roger Yang </a:t>
            </a:r>
          </a:p>
          <a:p>
            <a:pPr lvl="8"/>
            <a:r>
              <a:rPr lang="en-CA" altLang="zh-CN" sz="3000" dirty="0" smtClean="0">
                <a:solidFill>
                  <a:schemeClr val="tx2"/>
                </a:solidFill>
                <a:latin typeface="+mj-lt"/>
                <a:ea typeface="+mj-ea"/>
                <a:cs typeface="+mj-cs"/>
              </a:rPr>
              <a:t>			Leon </a:t>
            </a:r>
            <a:r>
              <a:rPr lang="en-CA" altLang="zh-CN" sz="3000" dirty="0" err="1" smtClean="0">
                <a:solidFill>
                  <a:schemeClr val="tx2"/>
                </a:solidFill>
                <a:latin typeface="+mj-lt"/>
                <a:ea typeface="+mj-ea"/>
                <a:cs typeface="+mj-cs"/>
              </a:rPr>
              <a:t>Xie</a:t>
            </a:r>
            <a:r>
              <a:rPr lang="en-CA" altLang="zh-CN" sz="3000" dirty="0" smtClean="0">
                <a:solidFill>
                  <a:schemeClr val="tx2"/>
                </a:solidFill>
                <a:latin typeface="+mj-lt"/>
                <a:ea typeface="+mj-ea"/>
                <a:cs typeface="+mj-cs"/>
              </a:rPr>
              <a:t> </a:t>
            </a:r>
          </a:p>
          <a:p>
            <a:pPr lvl="8"/>
            <a:r>
              <a:rPr lang="en-CA" altLang="zh-CN" sz="3000" dirty="0" smtClean="0">
                <a:solidFill>
                  <a:schemeClr val="tx2"/>
                </a:solidFill>
                <a:latin typeface="+mj-lt"/>
                <a:ea typeface="+mj-ea"/>
                <a:cs typeface="+mj-cs"/>
              </a:rPr>
              <a:t>			Kathy </a:t>
            </a:r>
            <a:r>
              <a:rPr lang="en-CA" altLang="zh-CN" sz="3000" dirty="0" err="1" smtClean="0">
                <a:solidFill>
                  <a:schemeClr val="tx2"/>
                </a:solidFill>
                <a:latin typeface="+mj-lt"/>
                <a:ea typeface="+mj-ea"/>
                <a:cs typeface="+mj-cs"/>
              </a:rPr>
              <a:t>Tse</a:t>
            </a:r>
            <a:endParaRPr lang="en-CA" altLang="zh-CN" sz="3000" dirty="0" smtClean="0">
              <a:solidFill>
                <a:schemeClr val="tx2"/>
              </a:solidFill>
              <a:latin typeface="+mj-lt"/>
              <a:ea typeface="+mj-ea"/>
              <a:cs typeface="+mj-cs"/>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3G</a:t>
            </a:r>
            <a:endParaRPr lang="en-US" dirty="0"/>
          </a:p>
        </p:txBody>
      </p:sp>
      <p:sp>
        <p:nvSpPr>
          <p:cNvPr id="3" name="Content Placeholder 2"/>
          <p:cNvSpPr>
            <a:spLocks noGrp="1"/>
          </p:cNvSpPr>
          <p:nvPr>
            <p:ph idx="1"/>
          </p:nvPr>
        </p:nvSpPr>
        <p:spPr/>
        <p:txBody>
          <a:bodyPr/>
          <a:lstStyle/>
          <a:p>
            <a:r>
              <a:rPr lang="en-US" dirty="0" smtClean="0"/>
              <a:t>Application services </a:t>
            </a:r>
          </a:p>
          <a:p>
            <a:pPr lvl="1"/>
            <a:r>
              <a:rPr lang="en-US" dirty="0" smtClean="0"/>
              <a:t>wide-area wireless voice telephone</a:t>
            </a:r>
          </a:p>
          <a:p>
            <a:pPr lvl="1"/>
            <a:r>
              <a:rPr lang="en-US" dirty="0" smtClean="0"/>
              <a:t>mobile Internet access</a:t>
            </a:r>
          </a:p>
          <a:p>
            <a:pPr lvl="1"/>
            <a:r>
              <a:rPr lang="en-US" dirty="0" smtClean="0"/>
              <a:t>video calls and mobile TV </a:t>
            </a:r>
          </a:p>
          <a:p>
            <a:r>
              <a:rPr lang="en-US" dirty="0" smtClean="0"/>
              <a:t>Allows simultaneous use of speech and data services </a:t>
            </a:r>
          </a:p>
          <a:p>
            <a:r>
              <a:rPr lang="en-US" dirty="0" smtClean="0"/>
              <a:t>Provides peak data rates of at least 200 </a:t>
            </a:r>
            <a:r>
              <a:rPr lang="en-US" dirty="0" err="1" smtClean="0"/>
              <a:t>kbit/s</a:t>
            </a:r>
            <a:r>
              <a:rPr lang="en-US" dirty="0" smtClean="0"/>
              <a:t> </a:t>
            </a: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1 Year Performance</a:t>
            </a:r>
            <a:endParaRPr lang="en-CA" dirty="0"/>
          </a:p>
        </p:txBody>
      </p:sp>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grpSp>
        <p:nvGrpSpPr>
          <p:cNvPr id="3" name="Group 6"/>
          <p:cNvGrpSpPr/>
          <p:nvPr/>
        </p:nvGrpSpPr>
        <p:grpSpPr>
          <a:xfrm>
            <a:off x="539552" y="1880220"/>
            <a:ext cx="7704856" cy="4429100"/>
            <a:chOff x="539552" y="1880220"/>
            <a:chExt cx="5915025" cy="3543301"/>
          </a:xfrm>
        </p:grpSpPr>
        <p:pic>
          <p:nvPicPr>
            <p:cNvPr id="51202" name="Picture 2" descr="http://freechart.globeinvestor.com/servlet/charting?chart_type=png&amp;lang=EN&amp;line_colour=ff6b00&amp;chart_style=stock_price&amp;period=1YRD&amp;listing_id=RCI.B-T&amp;comp_listing_1=&amp;comp_listing_2=&amp;comp_listing_3=null&amp;app=gi&amp;avg_1=20&amp;line_colour=009900&amp;avg_2=100&amp;line_colour=B82EFF&amp;chart_width=625&amp;chart_height=280"/>
            <p:cNvPicPr>
              <a:picLocks noChangeAspect="1" noChangeArrowheads="1"/>
            </p:cNvPicPr>
            <p:nvPr/>
          </p:nvPicPr>
          <p:blipFill>
            <a:blip r:embed="rId4" cstate="print"/>
            <a:srcRect/>
            <a:stretch>
              <a:fillRect/>
            </a:stretch>
          </p:blipFill>
          <p:spPr bwMode="auto">
            <a:xfrm>
              <a:off x="539552" y="1880220"/>
              <a:ext cx="5915025" cy="2628900"/>
            </a:xfrm>
            <a:prstGeom prst="rect">
              <a:avLst/>
            </a:prstGeom>
            <a:noFill/>
          </p:spPr>
        </p:pic>
        <p:pic>
          <p:nvPicPr>
            <p:cNvPr id="51204" name="Picture 4" descr="http://freechart.globeinvestor.com/servlet/charting?chart_type=png&amp;lang=EN&amp;line_colour=A9A9A9&amp;chart_style=stock_volume&amp;period=1YRD&amp;listing_id=RCI.B-T&amp;x_scale=true&amp;app=gi&amp;chart_width=625&amp;chart_height=100"/>
            <p:cNvPicPr>
              <a:picLocks noChangeAspect="1" noChangeArrowheads="1"/>
            </p:cNvPicPr>
            <p:nvPr/>
          </p:nvPicPr>
          <p:blipFill>
            <a:blip r:embed="rId5" cstate="print"/>
            <a:srcRect/>
            <a:stretch>
              <a:fillRect/>
            </a:stretch>
          </p:blipFill>
          <p:spPr bwMode="auto">
            <a:xfrm>
              <a:off x="539552" y="4509120"/>
              <a:ext cx="5915025" cy="914401"/>
            </a:xfrm>
            <a:prstGeom prst="rect">
              <a:avLst/>
            </a:prstGeom>
            <a:noFill/>
          </p:spPr>
        </p:pic>
      </p:gr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1 Year Relative Performance </a:t>
            </a:r>
            <a:r>
              <a:rPr lang="en-CA" dirty="0" err="1" smtClean="0"/>
              <a:t>vs</a:t>
            </a:r>
            <a:r>
              <a:rPr lang="en-CA" dirty="0" smtClean="0"/>
              <a:t> TSX Composite </a:t>
            </a:r>
            <a:endParaRPr lang="en-CA" dirty="0"/>
          </a:p>
        </p:txBody>
      </p:sp>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pic>
        <p:nvPicPr>
          <p:cNvPr id="12292" name="Picture 4" descr="http://freechart.globeinvestor.com/servlet/charting?chart_type=png&amp;lang=EN&amp;line_colour=ff6b00&amp;chart_style=stock_price&amp;period=1YRD&amp;listing_id=RCI.B-T&amp;comp_listing_1=&amp;comp_listing_2=&amp;comp_listing_3=TSX-I&amp;line_colour=FF0000&amp;app=gi&amp;avg_1=&amp;avg_2=&amp;chart_width=625&amp;chart_height=280"/>
          <p:cNvPicPr>
            <a:picLocks noChangeAspect="1" noChangeArrowheads="1"/>
          </p:cNvPicPr>
          <p:nvPr/>
        </p:nvPicPr>
        <p:blipFill>
          <a:blip r:embed="rId4" cstate="print"/>
          <a:srcRect/>
          <a:stretch>
            <a:fillRect/>
          </a:stretch>
        </p:blipFill>
        <p:spPr bwMode="auto">
          <a:xfrm>
            <a:off x="323528" y="1772816"/>
            <a:ext cx="8586954" cy="3816424"/>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1 Year Relative Performance </a:t>
            </a:r>
            <a:r>
              <a:rPr lang="en-CA" dirty="0" err="1" smtClean="0"/>
              <a:t>vs</a:t>
            </a:r>
            <a:r>
              <a:rPr lang="en-CA" dirty="0" smtClean="0"/>
              <a:t> TSX Telecom</a:t>
            </a:r>
            <a:endParaRPr lang="en-CA" dirty="0"/>
          </a:p>
        </p:txBody>
      </p:sp>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pic>
        <p:nvPicPr>
          <p:cNvPr id="12290" name="Picture 2" descr="http://freechart.globeinvestor.com/servlet/charting?chart_type=png&amp;lang=EN&amp;line_colour=ff6b00&amp;chart_style=stock_price&amp;period=1YRD&amp;listing_id=RCI.B-T&amp;comp_listing_1=&amp;comp_listing_2=&amp;comp_listing_3=TTTS-I&amp;line_colour=FF0000&amp;app=gi&amp;avg_1=&amp;avg_2=&amp;chart_width=625&amp;chart_height=280"/>
          <p:cNvPicPr>
            <a:picLocks noChangeAspect="1" noChangeArrowheads="1"/>
          </p:cNvPicPr>
          <p:nvPr/>
        </p:nvPicPr>
        <p:blipFill>
          <a:blip r:embed="rId4" cstate="print"/>
          <a:srcRect/>
          <a:stretch>
            <a:fillRect/>
          </a:stretch>
        </p:blipFill>
        <p:spPr bwMode="auto">
          <a:xfrm>
            <a:off x="251520" y="1916832"/>
            <a:ext cx="8424936" cy="3744416"/>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sp>
        <p:nvSpPr>
          <p:cNvPr id="35842" name="Title 1"/>
          <p:cNvSpPr>
            <a:spLocks noGrp="1"/>
          </p:cNvSpPr>
          <p:nvPr>
            <p:ph type="title"/>
          </p:nvPr>
        </p:nvSpPr>
        <p:spPr/>
        <p:txBody>
          <a:bodyPr/>
          <a:lstStyle/>
          <a:p>
            <a:r>
              <a:rPr lang="en-CA" dirty="0" smtClean="0"/>
              <a:t>5 Years Performance </a:t>
            </a:r>
          </a:p>
        </p:txBody>
      </p:sp>
      <p:grpSp>
        <p:nvGrpSpPr>
          <p:cNvPr id="2" name="Group 7"/>
          <p:cNvGrpSpPr/>
          <p:nvPr/>
        </p:nvGrpSpPr>
        <p:grpSpPr>
          <a:xfrm>
            <a:off x="539552" y="1844824"/>
            <a:ext cx="8280920" cy="4824536"/>
            <a:chOff x="899592" y="1700808"/>
            <a:chExt cx="5915025" cy="3434680"/>
          </a:xfrm>
        </p:grpSpPr>
        <p:pic>
          <p:nvPicPr>
            <p:cNvPr id="74757" name="Picture 5" descr="http://freechart.globeinvestor.com/servlet/charting?chart_type=png&amp;lang=EN&amp;line_colour=A9A9A9&amp;chart_style=stock_volume&amp;period=5YRW&amp;listing_id=RCI.B-T&amp;x_scale=true&amp;app=gi&amp;chart_width=625&amp;chart_height=100"/>
            <p:cNvPicPr>
              <a:picLocks noChangeAspect="1" noChangeArrowheads="1"/>
            </p:cNvPicPr>
            <p:nvPr/>
          </p:nvPicPr>
          <p:blipFill>
            <a:blip r:embed="rId4" cstate="print"/>
            <a:srcRect/>
            <a:stretch>
              <a:fillRect/>
            </a:stretch>
          </p:blipFill>
          <p:spPr bwMode="auto">
            <a:xfrm>
              <a:off x="899592" y="4221088"/>
              <a:ext cx="5915025" cy="914400"/>
            </a:xfrm>
            <a:prstGeom prst="rect">
              <a:avLst/>
            </a:prstGeom>
            <a:noFill/>
          </p:spPr>
        </p:pic>
        <p:pic>
          <p:nvPicPr>
            <p:cNvPr id="74756" name="Picture 4" descr="http://freechart.globeinvestor.com/servlet/charting?chart_type=png&amp;lang=EN&amp;line_colour=ff6b00&amp;chart_style=stock_price&amp;period=5YRW&amp;listing_id=RCI.B-T&amp;comp_listing_1=&amp;comp_listing_2=&amp;comp_listing_3=null&amp;app=gi&amp;avg_1=20&amp;line_colour=009900&amp;avg_2=100&amp;line_colour=B82EFF&amp;chart_width=625&amp;chart_height=280"/>
            <p:cNvPicPr>
              <a:picLocks noChangeAspect="1" noChangeArrowheads="1"/>
            </p:cNvPicPr>
            <p:nvPr/>
          </p:nvPicPr>
          <p:blipFill>
            <a:blip r:embed="rId5" cstate="print"/>
            <a:srcRect/>
            <a:stretch>
              <a:fillRect/>
            </a:stretch>
          </p:blipFill>
          <p:spPr bwMode="auto">
            <a:xfrm>
              <a:off x="899592" y="1700808"/>
              <a:ext cx="5915025" cy="2628901"/>
            </a:xfrm>
            <a:prstGeom prst="rect">
              <a:avLst/>
            </a:prstGeom>
            <a:noFill/>
          </p:spPr>
        </p:pic>
      </p:gr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10 Year Performance</a:t>
            </a:r>
            <a:endParaRPr lang="en-CA" dirty="0"/>
          </a:p>
        </p:txBody>
      </p:sp>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grpSp>
        <p:nvGrpSpPr>
          <p:cNvPr id="3" name="Group 6"/>
          <p:cNvGrpSpPr/>
          <p:nvPr/>
        </p:nvGrpSpPr>
        <p:grpSpPr>
          <a:xfrm>
            <a:off x="971600" y="1916832"/>
            <a:ext cx="7344816" cy="4608512"/>
            <a:chOff x="971600" y="1916832"/>
            <a:chExt cx="5915025" cy="3506688"/>
          </a:xfrm>
        </p:grpSpPr>
        <p:pic>
          <p:nvPicPr>
            <p:cNvPr id="76803" name="Picture 3" descr="http://freechart.globeinvestor.com/servlet/charting?chart_type=png&amp;lang=EN&amp;line_colour=A9A9A9&amp;chart_style=stock_volume&amp;period=10YRM&amp;listing_id=RCI.B-T&amp;x_scale=true&amp;app=gi&amp;chart_width=625&amp;chart_height=100"/>
            <p:cNvPicPr>
              <a:picLocks noChangeAspect="1" noChangeArrowheads="1"/>
            </p:cNvPicPr>
            <p:nvPr/>
          </p:nvPicPr>
          <p:blipFill>
            <a:blip r:embed="rId4" cstate="print"/>
            <a:srcRect/>
            <a:stretch>
              <a:fillRect/>
            </a:stretch>
          </p:blipFill>
          <p:spPr bwMode="auto">
            <a:xfrm>
              <a:off x="971600" y="4509120"/>
              <a:ext cx="5915025" cy="914400"/>
            </a:xfrm>
            <a:prstGeom prst="rect">
              <a:avLst/>
            </a:prstGeom>
            <a:noFill/>
          </p:spPr>
        </p:pic>
        <p:pic>
          <p:nvPicPr>
            <p:cNvPr id="76802" name="Picture 2" descr="http://freechart.globeinvestor.com/servlet/charting?chart_type=png&amp;lang=EN&amp;line_colour=ff6b00&amp;chart_style=stock_price&amp;period=10YRM&amp;listing_id=RCI.B-T&amp;comp_listing_1=&amp;comp_listing_2=&amp;comp_listing_3=null&amp;app=gi&amp;avg_1=20&amp;line_colour=009900&amp;avg_2=100&amp;line_colour=B82EFF&amp;chart_width=625&amp;chart_height=280"/>
            <p:cNvPicPr>
              <a:picLocks noChangeAspect="1" noChangeArrowheads="1"/>
            </p:cNvPicPr>
            <p:nvPr/>
          </p:nvPicPr>
          <p:blipFill>
            <a:blip r:embed="rId5" cstate="print"/>
            <a:srcRect/>
            <a:stretch>
              <a:fillRect/>
            </a:stretch>
          </p:blipFill>
          <p:spPr bwMode="auto">
            <a:xfrm>
              <a:off x="971600" y="1916832"/>
              <a:ext cx="5915025" cy="2628901"/>
            </a:xfrm>
            <a:prstGeom prst="rect">
              <a:avLst/>
            </a:prstGeom>
            <a:noFill/>
          </p:spPr>
        </p:pic>
      </p:gr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Shares</a:t>
            </a:r>
            <a:endParaRPr lang="en-CA" dirty="0"/>
          </a:p>
        </p:txBody>
      </p:sp>
      <p:sp>
        <p:nvSpPr>
          <p:cNvPr id="7" name="Content Placeholder 6"/>
          <p:cNvSpPr>
            <a:spLocks noGrp="1"/>
          </p:cNvSpPr>
          <p:nvPr>
            <p:ph idx="1"/>
          </p:nvPr>
        </p:nvSpPr>
        <p:spPr/>
        <p:txBody>
          <a:bodyPr/>
          <a:lstStyle/>
          <a:p>
            <a:r>
              <a:rPr lang="en-CA" dirty="0" smtClean="0"/>
              <a:t>Class A Voting Shares (Controlled mostly by Rogers Control Trust)</a:t>
            </a:r>
          </a:p>
          <a:p>
            <a:pPr>
              <a:buNone/>
            </a:pPr>
            <a:endParaRPr lang="en-CA" dirty="0" smtClean="0"/>
          </a:p>
          <a:p>
            <a:r>
              <a:rPr lang="en-CA" dirty="0" smtClean="0"/>
              <a:t>Class B Non-Voting Shares (565.62 Million Shares as of Nov 19, 2010)</a:t>
            </a:r>
          </a:p>
          <a:p>
            <a:pPr>
              <a:buNone/>
            </a:pPr>
            <a:endParaRPr lang="en-CA" dirty="0" smtClean="0"/>
          </a:p>
          <a:p>
            <a:pPr>
              <a:buNone/>
            </a:pPr>
            <a:endParaRPr lang="en-CA" dirty="0"/>
          </a:p>
        </p:txBody>
      </p:sp>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graphicFrame>
        <p:nvGraphicFramePr>
          <p:cNvPr id="8" name="Diagram 7"/>
          <p:cNvGraphicFramePr/>
          <p:nvPr/>
        </p:nvGraphicFramePr>
        <p:xfrm>
          <a:off x="1547664" y="4149080"/>
          <a:ext cx="5760640" cy="18722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sp>
        <p:nvSpPr>
          <p:cNvPr id="2" name="Title 1"/>
          <p:cNvSpPr>
            <a:spLocks noGrp="1"/>
          </p:cNvSpPr>
          <p:nvPr>
            <p:ph type="title"/>
          </p:nvPr>
        </p:nvSpPr>
        <p:spPr/>
        <p:txBody>
          <a:bodyPr/>
          <a:lstStyle/>
          <a:p>
            <a:r>
              <a:rPr lang="en-CA" dirty="0" smtClean="0"/>
              <a:t>History - Timeline</a:t>
            </a:r>
            <a:endParaRPr lang="en-CA" dirty="0"/>
          </a:p>
        </p:txBody>
      </p:sp>
      <p:sp>
        <p:nvSpPr>
          <p:cNvPr id="3" name="Content Placeholder 2"/>
          <p:cNvSpPr>
            <a:spLocks noGrp="1"/>
          </p:cNvSpPr>
          <p:nvPr>
            <p:ph idx="1"/>
          </p:nvPr>
        </p:nvSpPr>
        <p:spPr/>
        <p:txBody>
          <a:bodyPr/>
          <a:lstStyle/>
          <a:p>
            <a:r>
              <a:rPr lang="en-CA" dirty="0" smtClean="0"/>
              <a:t>1962 – Ted Rogers founded Rogers Radio Broadcasting Limited and also bought CHFI-FM which quickly became a popular radio station</a:t>
            </a:r>
          </a:p>
          <a:p>
            <a:r>
              <a:rPr lang="en-CA" dirty="0" smtClean="0"/>
              <a:t>1967 – Rogers cable started and expanded past 12 channels in 1972 (first company in Canada to do so)</a:t>
            </a:r>
          </a:p>
          <a:p>
            <a:r>
              <a:rPr lang="en-CA" dirty="0" smtClean="0"/>
              <a:t>1985 – Rogers </a:t>
            </a:r>
            <a:r>
              <a:rPr lang="en-CA" dirty="0" err="1" smtClean="0"/>
              <a:t>Cantel</a:t>
            </a:r>
            <a:r>
              <a:rPr lang="en-CA" dirty="0" smtClean="0"/>
              <a:t> Inc. founded and signalled beginning of expansion into mobile phone market (now called Rogers Wireless)</a:t>
            </a:r>
          </a:p>
          <a:p>
            <a:r>
              <a:rPr lang="en-CA" dirty="0" smtClean="0"/>
              <a:t>1994 –Launches 3.1 billion takeover for Maclean Hunter, the largest Canadian takeover at the time</a:t>
            </a:r>
          </a:p>
          <a:p>
            <a:endParaRPr lang="en-CA" dirty="0" smtClean="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History – Timeline (Continued)</a:t>
            </a:r>
            <a:endParaRPr lang="en-CA" dirty="0"/>
          </a:p>
        </p:txBody>
      </p:sp>
      <p:sp>
        <p:nvSpPr>
          <p:cNvPr id="3" name="Content Placeholder 2"/>
          <p:cNvSpPr>
            <a:spLocks noGrp="1"/>
          </p:cNvSpPr>
          <p:nvPr>
            <p:ph idx="1"/>
          </p:nvPr>
        </p:nvSpPr>
        <p:spPr/>
        <p:txBody>
          <a:bodyPr/>
          <a:lstStyle/>
          <a:p>
            <a:r>
              <a:rPr lang="en-CA" dirty="0" smtClean="0"/>
              <a:t>2000 – Acquires the Toronto Blue Jays, a major league baseball team</a:t>
            </a:r>
          </a:p>
          <a:p>
            <a:r>
              <a:rPr lang="en-CA" dirty="0" smtClean="0"/>
              <a:t>2001 – Acquires </a:t>
            </a:r>
            <a:r>
              <a:rPr lang="en-CA" dirty="0" err="1" smtClean="0"/>
              <a:t>Sportsnet</a:t>
            </a:r>
            <a:r>
              <a:rPr lang="en-CA" dirty="0" smtClean="0"/>
              <a:t> and launches HDTV (up to 8 channels, the widest selection in Canada)</a:t>
            </a:r>
          </a:p>
          <a:p>
            <a:r>
              <a:rPr lang="en-CA" dirty="0" smtClean="0"/>
              <a:t> 2004 – Buys back AT&amp;T interest in Rogers Wireless for $1.8 billion and purchases Microcell(a wireless provider) for $1.6 billion</a:t>
            </a:r>
          </a:p>
          <a:p>
            <a:r>
              <a:rPr lang="en-CA" dirty="0" smtClean="0"/>
              <a:t>2007 – Acquires 5 </a:t>
            </a:r>
            <a:r>
              <a:rPr lang="en-CA" dirty="0" err="1" smtClean="0"/>
              <a:t>Citytv</a:t>
            </a:r>
            <a:r>
              <a:rPr lang="en-CA" dirty="0" smtClean="0"/>
              <a:t> television stations</a:t>
            </a:r>
          </a:p>
          <a:p>
            <a:r>
              <a:rPr lang="en-CA" dirty="0" smtClean="0"/>
              <a:t>2008 – Rogers Wireless launches Apple </a:t>
            </a:r>
            <a:r>
              <a:rPr lang="en-CA" dirty="0" err="1" smtClean="0"/>
              <a:t>iPhone</a:t>
            </a:r>
            <a:endParaRPr lang="en-CA" dirty="0" smtClean="0"/>
          </a:p>
        </p:txBody>
      </p:sp>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Company Strategy</a:t>
            </a:r>
            <a:endParaRPr lang="en-CA" dirty="0"/>
          </a:p>
        </p:txBody>
      </p:sp>
      <p:sp>
        <p:nvSpPr>
          <p:cNvPr id="3" name="Content Placeholder 2"/>
          <p:cNvSpPr>
            <a:spLocks noGrp="1"/>
          </p:cNvSpPr>
          <p:nvPr>
            <p:ph idx="1"/>
          </p:nvPr>
        </p:nvSpPr>
        <p:spPr/>
        <p:txBody>
          <a:bodyPr>
            <a:normAutofit fontScale="92500" lnSpcReduction="10000"/>
          </a:bodyPr>
          <a:lstStyle/>
          <a:p>
            <a:r>
              <a:rPr lang="en-CA" dirty="0" smtClean="0"/>
              <a:t> “Our Business is to maximize subscribers, revenue, operating profit and return on invested capital by enhancing our position as one of Canada’s leading diversified communications and media companies”(2009 Rogers Annual Report)</a:t>
            </a:r>
          </a:p>
          <a:p>
            <a:pPr lvl="1"/>
            <a:r>
              <a:rPr lang="en-CA" dirty="0" smtClean="0"/>
              <a:t>Bundling and cross promotions between different Rogers Divisions (ex. Rogers cable with Wireless to form Rogers Communications in Sept 2009) to maximize customer benefits and lower customer costs</a:t>
            </a:r>
          </a:p>
          <a:p>
            <a:pPr lvl="1"/>
            <a:r>
              <a:rPr lang="en-CA" dirty="0" smtClean="0"/>
              <a:t>Acquisition Strategy</a:t>
            </a:r>
          </a:p>
          <a:p>
            <a:pPr lvl="1"/>
            <a:r>
              <a:rPr lang="en-CA" dirty="0" smtClean="0"/>
              <a:t>Promotes “Rogers” brand as a symbol of innovation and quality</a:t>
            </a:r>
          </a:p>
        </p:txBody>
      </p:sp>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Recent Acquisition History</a:t>
            </a:r>
            <a:endParaRPr lang="en-CA" dirty="0"/>
          </a:p>
        </p:txBody>
      </p:sp>
      <p:sp>
        <p:nvSpPr>
          <p:cNvPr id="3" name="Content Placeholder 2"/>
          <p:cNvSpPr>
            <a:spLocks noGrp="1"/>
          </p:cNvSpPr>
          <p:nvPr>
            <p:ph idx="1"/>
          </p:nvPr>
        </p:nvSpPr>
        <p:spPr/>
        <p:txBody>
          <a:bodyPr>
            <a:normAutofit/>
          </a:bodyPr>
          <a:lstStyle/>
          <a:p>
            <a:r>
              <a:rPr lang="en-CA" dirty="0" smtClean="0"/>
              <a:t> </a:t>
            </a:r>
          </a:p>
        </p:txBody>
      </p:sp>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graphicFrame>
        <p:nvGraphicFramePr>
          <p:cNvPr id="5" name="Diagram 4"/>
          <p:cNvGraphicFramePr/>
          <p:nvPr/>
        </p:nvGraphicFramePr>
        <p:xfrm>
          <a:off x="539552" y="198884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4G</a:t>
            </a:r>
            <a:endParaRPr lang="en-US" dirty="0"/>
          </a:p>
        </p:txBody>
      </p:sp>
      <p:sp>
        <p:nvSpPr>
          <p:cNvPr id="3" name="Content Placeholder 2"/>
          <p:cNvSpPr>
            <a:spLocks noGrp="1"/>
          </p:cNvSpPr>
          <p:nvPr>
            <p:ph idx="1"/>
          </p:nvPr>
        </p:nvSpPr>
        <p:spPr/>
        <p:txBody>
          <a:bodyPr/>
          <a:lstStyle/>
          <a:p>
            <a:r>
              <a:rPr lang="en-US" dirty="0" smtClean="0"/>
              <a:t>Requirement</a:t>
            </a:r>
          </a:p>
          <a:p>
            <a:pPr lvl="1"/>
            <a:r>
              <a:rPr lang="en-US" dirty="0" smtClean="0"/>
              <a:t>4G must have target peak data rates of up to approximately 100 </a:t>
            </a:r>
            <a:r>
              <a:rPr lang="en-US" dirty="0" err="1" smtClean="0"/>
              <a:t>Mbit/s</a:t>
            </a:r>
            <a:r>
              <a:rPr lang="en-US" dirty="0" smtClean="0"/>
              <a:t> for high mobility and up to approximately 1 </a:t>
            </a:r>
            <a:r>
              <a:rPr lang="en-US" dirty="0" err="1" smtClean="0"/>
              <a:t>Gbit/s</a:t>
            </a:r>
            <a:r>
              <a:rPr lang="en-US" dirty="0" smtClean="0"/>
              <a:t> for low mobility</a:t>
            </a:r>
          </a:p>
          <a:p>
            <a:r>
              <a:rPr lang="en-US" dirty="0" smtClean="0"/>
              <a:t>Current technologies</a:t>
            </a:r>
          </a:p>
          <a:p>
            <a:pPr lvl="1"/>
            <a:r>
              <a:rPr lang="en-US" dirty="0" smtClean="0"/>
              <a:t>3GPP Long Term Evolution (LTE)</a:t>
            </a:r>
          </a:p>
          <a:p>
            <a:pPr lvl="1"/>
            <a:r>
              <a:rPr lang="en-US" dirty="0" smtClean="0"/>
              <a:t>Mobile </a:t>
            </a:r>
            <a:r>
              <a:rPr lang="en-US" dirty="0" err="1" smtClean="0"/>
              <a:t>WiMAX</a:t>
            </a:r>
            <a:r>
              <a:rPr lang="en-US" dirty="0" smtClean="0"/>
              <a:t> (IEEE 802.16e)</a:t>
            </a:r>
          </a:p>
          <a:p>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Operations</a:t>
            </a:r>
            <a:endParaRPr lang="en-CA" dirty="0"/>
          </a:p>
        </p:txBody>
      </p:sp>
      <p:sp>
        <p:nvSpPr>
          <p:cNvPr id="3" name="Content Placeholder 2"/>
          <p:cNvSpPr>
            <a:spLocks noGrp="1"/>
          </p:cNvSpPr>
          <p:nvPr>
            <p:ph idx="1"/>
          </p:nvPr>
        </p:nvSpPr>
        <p:spPr/>
        <p:txBody>
          <a:bodyPr/>
          <a:lstStyle/>
          <a:p>
            <a:r>
              <a:rPr lang="en-CA" dirty="0" smtClean="0"/>
              <a:t>3 Main Divisions of Operations</a:t>
            </a:r>
          </a:p>
          <a:p>
            <a:pPr lvl="1"/>
            <a:r>
              <a:rPr lang="en-CA" dirty="0" smtClean="0"/>
              <a:t>Rogers Wireless</a:t>
            </a:r>
          </a:p>
          <a:p>
            <a:pPr lvl="1"/>
            <a:r>
              <a:rPr lang="en-CA" dirty="0" smtClean="0"/>
              <a:t>Rogers Cable</a:t>
            </a:r>
          </a:p>
          <a:p>
            <a:pPr lvl="1"/>
            <a:r>
              <a:rPr lang="en-CA" dirty="0" smtClean="0"/>
              <a:t>Rogers Media</a:t>
            </a:r>
            <a:endParaRPr lang="en-CA" dirty="0"/>
          </a:p>
        </p:txBody>
      </p:sp>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graphicFrame>
        <p:nvGraphicFramePr>
          <p:cNvPr id="6" name="Chart 5"/>
          <p:cNvGraphicFramePr/>
          <p:nvPr/>
        </p:nvGraphicFramePr>
        <p:xfrm>
          <a:off x="3491880" y="2492896"/>
          <a:ext cx="5328592" cy="345638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Wireless</a:t>
            </a:r>
            <a:endParaRPr lang="en-CA" dirty="0"/>
          </a:p>
        </p:txBody>
      </p:sp>
      <p:sp>
        <p:nvSpPr>
          <p:cNvPr id="3" name="Content Placeholder 2"/>
          <p:cNvSpPr>
            <a:spLocks noGrp="1"/>
          </p:cNvSpPr>
          <p:nvPr>
            <p:ph idx="1"/>
          </p:nvPr>
        </p:nvSpPr>
        <p:spPr/>
        <p:txBody>
          <a:bodyPr/>
          <a:lstStyle/>
          <a:p>
            <a:r>
              <a:rPr lang="en-CA" dirty="0" smtClean="0"/>
              <a:t>Largest provider of wireless services in Canada under the Rogers and Fido brands</a:t>
            </a:r>
          </a:p>
          <a:p>
            <a:r>
              <a:rPr lang="en-CA" dirty="0" smtClean="0"/>
              <a:t>8.5 million subscribers in Canada (approximately 37%) </a:t>
            </a:r>
          </a:p>
          <a:p>
            <a:r>
              <a:rPr lang="en-CA" dirty="0" smtClean="0"/>
              <a:t>Only Canadian carrier on both GSM(global standard) and 3G HSPA+ technology</a:t>
            </a:r>
          </a:p>
          <a:p>
            <a:r>
              <a:rPr lang="en-CA" dirty="0" smtClean="0"/>
              <a:t>3G HSPA+ technology has speeds up to 21.1Mbps launched in 2009 (nearly 3 times the speed previously available)</a:t>
            </a:r>
          </a:p>
          <a:p>
            <a:pPr>
              <a:buNone/>
            </a:pPr>
            <a:endParaRPr lang="en-CA" dirty="0" smtClean="0"/>
          </a:p>
        </p:txBody>
      </p:sp>
      <p:pic>
        <p:nvPicPr>
          <p:cNvPr id="4" name="Picture 7" descr="H:\417\Presentation\Logos\Rogers Wireless.gif"/>
          <p:cNvPicPr>
            <a:picLocks noChangeAspect="1" noChangeArrowheads="1"/>
          </p:cNvPicPr>
          <p:nvPr/>
        </p:nvPicPr>
        <p:blipFill>
          <a:blip r:embed="rId3" cstate="print"/>
          <a:srcRect/>
          <a:stretch>
            <a:fillRect/>
          </a:stretch>
        </p:blipFill>
        <p:spPr bwMode="auto">
          <a:xfrm>
            <a:off x="6372200" y="1052736"/>
            <a:ext cx="1219199" cy="61772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8" descr="H:\417\Presentation\Logos\Fido.gif"/>
          <p:cNvPicPr>
            <a:picLocks noChangeAspect="1" noChangeArrowheads="1"/>
          </p:cNvPicPr>
          <p:nvPr/>
        </p:nvPicPr>
        <p:blipFill>
          <a:blip r:embed="rId4" cstate="print"/>
          <a:srcRect/>
          <a:stretch>
            <a:fillRect/>
          </a:stretch>
        </p:blipFill>
        <p:spPr bwMode="auto">
          <a:xfrm>
            <a:off x="8028384" y="1052736"/>
            <a:ext cx="609600" cy="6096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2" descr="http://thisyear.ca/wordpress/wp-content/uploads/2008/11/rogers-iphone.jpg"/>
          <p:cNvPicPr>
            <a:picLocks noChangeAspect="1" noChangeArrowheads="1"/>
          </p:cNvPicPr>
          <p:nvPr/>
        </p:nvPicPr>
        <p:blipFill>
          <a:blip r:embed="rId5" cstate="print"/>
          <a:srcRect/>
          <a:stretch>
            <a:fillRect/>
          </a:stretch>
        </p:blipFill>
        <p:spPr bwMode="auto">
          <a:xfrm>
            <a:off x="7596336" y="5877272"/>
            <a:ext cx="1402507" cy="850004"/>
          </a:xfrm>
          <a:prstGeom prst="rect">
            <a:avLst/>
          </a:prstGeo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Wireless Coverage 2G</a:t>
            </a:r>
            <a:endParaRPr lang="en-CA" dirty="0"/>
          </a:p>
        </p:txBody>
      </p:sp>
      <p:sp>
        <p:nvSpPr>
          <p:cNvPr id="3" name="Content Placeholder 2"/>
          <p:cNvSpPr>
            <a:spLocks noGrp="1"/>
          </p:cNvSpPr>
          <p:nvPr>
            <p:ph idx="1"/>
          </p:nvPr>
        </p:nvSpPr>
        <p:spPr/>
        <p:txBody>
          <a:bodyPr/>
          <a:lstStyle/>
          <a:p>
            <a:pPr>
              <a:buNone/>
            </a:pPr>
            <a:endParaRPr lang="en-CA" dirty="0" smtClean="0"/>
          </a:p>
        </p:txBody>
      </p:sp>
      <p:pic>
        <p:nvPicPr>
          <p:cNvPr id="4" name="Picture 7" descr="H:\417\Presentation\Logos\Rogers Wireless.gif"/>
          <p:cNvPicPr>
            <a:picLocks noChangeAspect="1" noChangeArrowheads="1"/>
          </p:cNvPicPr>
          <p:nvPr/>
        </p:nvPicPr>
        <p:blipFill>
          <a:blip r:embed="rId3" cstate="print"/>
          <a:srcRect/>
          <a:stretch>
            <a:fillRect/>
          </a:stretch>
        </p:blipFill>
        <p:spPr bwMode="auto">
          <a:xfrm>
            <a:off x="6372200" y="1052736"/>
            <a:ext cx="1219199" cy="61772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8" descr="H:\417\Presentation\Logos\Fido.gif"/>
          <p:cNvPicPr>
            <a:picLocks noChangeAspect="1" noChangeArrowheads="1"/>
          </p:cNvPicPr>
          <p:nvPr/>
        </p:nvPicPr>
        <p:blipFill>
          <a:blip r:embed="rId4" cstate="print"/>
          <a:srcRect/>
          <a:stretch>
            <a:fillRect/>
          </a:stretch>
        </p:blipFill>
        <p:spPr bwMode="auto">
          <a:xfrm>
            <a:off x="8028384" y="1052736"/>
            <a:ext cx="609600" cy="6096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2" descr="http://thisyear.ca/wordpress/wp-content/uploads/2008/11/rogers-iphone.jpg"/>
          <p:cNvPicPr>
            <a:picLocks noChangeAspect="1" noChangeArrowheads="1"/>
          </p:cNvPicPr>
          <p:nvPr/>
        </p:nvPicPr>
        <p:blipFill>
          <a:blip r:embed="rId5" cstate="print"/>
          <a:srcRect/>
          <a:stretch>
            <a:fillRect/>
          </a:stretch>
        </p:blipFill>
        <p:spPr bwMode="auto">
          <a:xfrm>
            <a:off x="7596336" y="5877272"/>
            <a:ext cx="1402507" cy="850004"/>
          </a:xfrm>
          <a:prstGeom prst="rect">
            <a:avLst/>
          </a:prstGeom>
          <a:noFill/>
        </p:spPr>
      </p:pic>
      <p:pic>
        <p:nvPicPr>
          <p:cNvPr id="83970" name="Picture 2"/>
          <p:cNvPicPr>
            <a:picLocks noChangeAspect="1" noChangeArrowheads="1"/>
          </p:cNvPicPr>
          <p:nvPr/>
        </p:nvPicPr>
        <p:blipFill>
          <a:blip r:embed="rId6" cstate="print"/>
          <a:srcRect l="10063" t="37811" r="12180" b="13400"/>
          <a:stretch>
            <a:fillRect/>
          </a:stretch>
        </p:blipFill>
        <p:spPr bwMode="auto">
          <a:xfrm>
            <a:off x="467544" y="1916832"/>
            <a:ext cx="8262918" cy="3888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Wireless Coverage 3G</a:t>
            </a:r>
            <a:endParaRPr lang="en-CA" dirty="0"/>
          </a:p>
        </p:txBody>
      </p:sp>
      <p:sp>
        <p:nvSpPr>
          <p:cNvPr id="3" name="Content Placeholder 2"/>
          <p:cNvSpPr>
            <a:spLocks noGrp="1"/>
          </p:cNvSpPr>
          <p:nvPr>
            <p:ph idx="1"/>
          </p:nvPr>
        </p:nvSpPr>
        <p:spPr/>
        <p:txBody>
          <a:bodyPr/>
          <a:lstStyle/>
          <a:p>
            <a:pPr>
              <a:buNone/>
            </a:pPr>
            <a:endParaRPr lang="en-CA" dirty="0" smtClean="0"/>
          </a:p>
        </p:txBody>
      </p:sp>
      <p:pic>
        <p:nvPicPr>
          <p:cNvPr id="4" name="Picture 7" descr="H:\417\Presentation\Logos\Rogers Wireless.gif"/>
          <p:cNvPicPr>
            <a:picLocks noChangeAspect="1" noChangeArrowheads="1"/>
          </p:cNvPicPr>
          <p:nvPr/>
        </p:nvPicPr>
        <p:blipFill>
          <a:blip r:embed="rId3" cstate="print"/>
          <a:srcRect/>
          <a:stretch>
            <a:fillRect/>
          </a:stretch>
        </p:blipFill>
        <p:spPr bwMode="auto">
          <a:xfrm>
            <a:off x="6372200" y="1052736"/>
            <a:ext cx="1219199" cy="61772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8" descr="H:\417\Presentation\Logos\Fido.gif"/>
          <p:cNvPicPr>
            <a:picLocks noChangeAspect="1" noChangeArrowheads="1"/>
          </p:cNvPicPr>
          <p:nvPr/>
        </p:nvPicPr>
        <p:blipFill>
          <a:blip r:embed="rId4" cstate="print"/>
          <a:srcRect/>
          <a:stretch>
            <a:fillRect/>
          </a:stretch>
        </p:blipFill>
        <p:spPr bwMode="auto">
          <a:xfrm>
            <a:off x="8028384" y="1052736"/>
            <a:ext cx="609600" cy="6096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2" descr="http://thisyear.ca/wordpress/wp-content/uploads/2008/11/rogers-iphone.jpg"/>
          <p:cNvPicPr>
            <a:picLocks noChangeAspect="1" noChangeArrowheads="1"/>
          </p:cNvPicPr>
          <p:nvPr/>
        </p:nvPicPr>
        <p:blipFill>
          <a:blip r:embed="rId5" cstate="print"/>
          <a:srcRect/>
          <a:stretch>
            <a:fillRect/>
          </a:stretch>
        </p:blipFill>
        <p:spPr bwMode="auto">
          <a:xfrm>
            <a:off x="7596336" y="5877272"/>
            <a:ext cx="1402507" cy="850004"/>
          </a:xfrm>
          <a:prstGeom prst="rect">
            <a:avLst/>
          </a:prstGeom>
          <a:noFill/>
        </p:spPr>
      </p:pic>
      <p:pic>
        <p:nvPicPr>
          <p:cNvPr id="84994" name="Picture 2"/>
          <p:cNvPicPr>
            <a:picLocks noChangeAspect="1" noChangeArrowheads="1"/>
          </p:cNvPicPr>
          <p:nvPr/>
        </p:nvPicPr>
        <p:blipFill>
          <a:blip r:embed="rId6" cstate="print"/>
          <a:srcRect l="10492" t="36184" r="12920" b="13457"/>
          <a:stretch>
            <a:fillRect/>
          </a:stretch>
        </p:blipFill>
        <p:spPr bwMode="auto">
          <a:xfrm>
            <a:off x="395536" y="1916832"/>
            <a:ext cx="8468941" cy="41764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Wireless</a:t>
            </a:r>
            <a:endParaRPr lang="en-CA" dirty="0"/>
          </a:p>
        </p:txBody>
      </p:sp>
      <p:sp>
        <p:nvSpPr>
          <p:cNvPr id="3" name="Content Placeholder 2"/>
          <p:cNvSpPr>
            <a:spLocks noGrp="1"/>
          </p:cNvSpPr>
          <p:nvPr>
            <p:ph idx="1"/>
          </p:nvPr>
        </p:nvSpPr>
        <p:spPr/>
        <p:txBody>
          <a:bodyPr/>
          <a:lstStyle/>
          <a:p>
            <a:pPr>
              <a:buNone/>
            </a:pPr>
            <a:endParaRPr lang="en-CA" dirty="0" smtClean="0"/>
          </a:p>
        </p:txBody>
      </p:sp>
      <p:pic>
        <p:nvPicPr>
          <p:cNvPr id="4" name="Picture 7" descr="H:\417\Presentation\Logos\Rogers Wireless.gif"/>
          <p:cNvPicPr>
            <a:picLocks noChangeAspect="1" noChangeArrowheads="1"/>
          </p:cNvPicPr>
          <p:nvPr/>
        </p:nvPicPr>
        <p:blipFill>
          <a:blip r:embed="rId3" cstate="print"/>
          <a:srcRect/>
          <a:stretch>
            <a:fillRect/>
          </a:stretch>
        </p:blipFill>
        <p:spPr bwMode="auto">
          <a:xfrm>
            <a:off x="6372200" y="1052736"/>
            <a:ext cx="1219199" cy="61772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8" descr="H:\417\Presentation\Logos\Fido.gif"/>
          <p:cNvPicPr>
            <a:picLocks noChangeAspect="1" noChangeArrowheads="1"/>
          </p:cNvPicPr>
          <p:nvPr/>
        </p:nvPicPr>
        <p:blipFill>
          <a:blip r:embed="rId4" cstate="print"/>
          <a:srcRect/>
          <a:stretch>
            <a:fillRect/>
          </a:stretch>
        </p:blipFill>
        <p:spPr bwMode="auto">
          <a:xfrm>
            <a:off x="8028384" y="1052736"/>
            <a:ext cx="609600" cy="6096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2" descr="http://thisyear.ca/wordpress/wp-content/uploads/2008/11/rogers-iphone.jpg"/>
          <p:cNvPicPr>
            <a:picLocks noChangeAspect="1" noChangeArrowheads="1"/>
          </p:cNvPicPr>
          <p:nvPr/>
        </p:nvPicPr>
        <p:blipFill>
          <a:blip r:embed="rId5" cstate="print"/>
          <a:srcRect/>
          <a:stretch>
            <a:fillRect/>
          </a:stretch>
        </p:blipFill>
        <p:spPr bwMode="auto">
          <a:xfrm>
            <a:off x="7596336" y="5877272"/>
            <a:ext cx="1402507" cy="850004"/>
          </a:xfrm>
          <a:prstGeom prst="rect">
            <a:avLst/>
          </a:prstGeom>
          <a:noFill/>
        </p:spPr>
      </p:pic>
      <p:graphicFrame>
        <p:nvGraphicFramePr>
          <p:cNvPr id="8" name="Chart 7"/>
          <p:cNvGraphicFramePr/>
          <p:nvPr/>
        </p:nvGraphicFramePr>
        <p:xfrm>
          <a:off x="1043608" y="1844824"/>
          <a:ext cx="6192688" cy="432048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Cable</a:t>
            </a:r>
            <a:endParaRPr lang="en-CA" dirty="0"/>
          </a:p>
        </p:txBody>
      </p:sp>
      <p:sp>
        <p:nvSpPr>
          <p:cNvPr id="3" name="Content Placeholder 2"/>
          <p:cNvSpPr>
            <a:spLocks noGrp="1"/>
          </p:cNvSpPr>
          <p:nvPr>
            <p:ph idx="1"/>
          </p:nvPr>
        </p:nvSpPr>
        <p:spPr/>
        <p:txBody>
          <a:bodyPr/>
          <a:lstStyle/>
          <a:p>
            <a:r>
              <a:rPr lang="en-CA" dirty="0" smtClean="0"/>
              <a:t>Leading Canadian cable services provider, covers approximately 3.5 million homes</a:t>
            </a:r>
          </a:p>
          <a:p>
            <a:r>
              <a:rPr lang="en-CA" dirty="0" smtClean="0"/>
              <a:t>Offers extensive line-up of high-definition Television using advanced digital 2 way hybrid fibre-coax network</a:t>
            </a:r>
          </a:p>
          <a:p>
            <a:r>
              <a:rPr lang="en-CA" dirty="0" smtClean="0"/>
              <a:t>High speed internet bundled with Cable (71%)</a:t>
            </a:r>
          </a:p>
          <a:p>
            <a:r>
              <a:rPr lang="en-CA" dirty="0" smtClean="0"/>
              <a:t>1.2 million residential and business land-lines</a:t>
            </a:r>
          </a:p>
          <a:p>
            <a:endParaRPr lang="en-CA" dirty="0"/>
          </a:p>
        </p:txBody>
      </p:sp>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Cable</a:t>
            </a:r>
            <a:endParaRPr lang="en-CA" dirty="0"/>
          </a:p>
        </p:txBody>
      </p:sp>
      <p:sp>
        <p:nvSpPr>
          <p:cNvPr id="3" name="Content Placeholder 2"/>
          <p:cNvSpPr>
            <a:spLocks noGrp="1"/>
          </p:cNvSpPr>
          <p:nvPr>
            <p:ph idx="1"/>
          </p:nvPr>
        </p:nvSpPr>
        <p:spPr/>
        <p:txBody>
          <a:bodyPr/>
          <a:lstStyle/>
          <a:p>
            <a:endParaRPr lang="en-CA" dirty="0"/>
          </a:p>
        </p:txBody>
      </p:sp>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graphicFrame>
        <p:nvGraphicFramePr>
          <p:cNvPr id="5" name="Chart 4"/>
          <p:cNvGraphicFramePr/>
          <p:nvPr/>
        </p:nvGraphicFramePr>
        <p:xfrm>
          <a:off x="1763688" y="1772816"/>
          <a:ext cx="6264696" cy="403244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Media</a:t>
            </a:r>
            <a:endParaRPr lang="en-CA" dirty="0"/>
          </a:p>
        </p:txBody>
      </p:sp>
      <p:sp>
        <p:nvSpPr>
          <p:cNvPr id="3" name="Content Placeholder 2"/>
          <p:cNvSpPr>
            <a:spLocks noGrp="1"/>
          </p:cNvSpPr>
          <p:nvPr>
            <p:ph idx="1"/>
          </p:nvPr>
        </p:nvSpPr>
        <p:spPr/>
        <p:txBody>
          <a:bodyPr/>
          <a:lstStyle/>
          <a:p>
            <a:r>
              <a:rPr lang="en-CA" dirty="0" smtClean="0"/>
              <a:t>Rogers Publishing Limited</a:t>
            </a:r>
          </a:p>
          <a:p>
            <a:pPr lvl="1"/>
            <a:r>
              <a:rPr lang="en-CA" dirty="0" smtClean="0"/>
              <a:t>Canada’s largest publishing company (70 consumer and business publications ex. </a:t>
            </a:r>
            <a:r>
              <a:rPr lang="en-CA" i="1" dirty="0" smtClean="0"/>
              <a:t>Maclean’s</a:t>
            </a:r>
            <a:r>
              <a:rPr lang="en-CA" dirty="0" smtClean="0"/>
              <a:t>)</a:t>
            </a:r>
          </a:p>
          <a:p>
            <a:r>
              <a:rPr lang="en-CA" dirty="0" smtClean="0"/>
              <a:t>54 Radio Stations</a:t>
            </a:r>
          </a:p>
          <a:p>
            <a:r>
              <a:rPr lang="en-CA" dirty="0" smtClean="0"/>
              <a:t>Television division includes </a:t>
            </a:r>
            <a:r>
              <a:rPr lang="en-CA" dirty="0" err="1" smtClean="0"/>
              <a:t>Citytv</a:t>
            </a:r>
            <a:r>
              <a:rPr lang="en-CA" dirty="0" smtClean="0"/>
              <a:t> network, Rogers </a:t>
            </a:r>
            <a:r>
              <a:rPr lang="en-CA" dirty="0" err="1" smtClean="0"/>
              <a:t>Sportsnet</a:t>
            </a:r>
            <a:r>
              <a:rPr lang="en-CA" dirty="0" smtClean="0"/>
              <a:t>, and the Shopping channel</a:t>
            </a:r>
          </a:p>
          <a:p>
            <a:r>
              <a:rPr lang="en-CA" dirty="0" smtClean="0"/>
              <a:t>Owns the Toronto </a:t>
            </a:r>
            <a:r>
              <a:rPr lang="en-CA" dirty="0" err="1" smtClean="0"/>
              <a:t>Bluejays</a:t>
            </a:r>
            <a:r>
              <a:rPr lang="en-CA" dirty="0" smtClean="0"/>
              <a:t> Baseball team</a:t>
            </a:r>
          </a:p>
          <a:p>
            <a:r>
              <a:rPr lang="en-CA" dirty="0" smtClean="0"/>
              <a:t>Owns Roger’s centre and naming rights to Roger’s Arena</a:t>
            </a:r>
          </a:p>
          <a:p>
            <a:endParaRPr lang="en-CA" dirty="0" smtClean="0"/>
          </a:p>
        </p:txBody>
      </p:sp>
      <p:pic>
        <p:nvPicPr>
          <p:cNvPr id="4" name="Picture 3" descr="H:\417\Presentation\Logos\rogers sportsnet.jpg"/>
          <p:cNvPicPr>
            <a:picLocks noChangeAspect="1" noChangeArrowheads="1"/>
          </p:cNvPicPr>
          <p:nvPr/>
        </p:nvPicPr>
        <p:blipFill>
          <a:blip r:embed="rId3" cstate="print"/>
          <a:srcRect/>
          <a:stretch>
            <a:fillRect/>
          </a:stretch>
        </p:blipFill>
        <p:spPr bwMode="auto">
          <a:xfrm>
            <a:off x="6876256" y="1052736"/>
            <a:ext cx="685800" cy="685800"/>
          </a:xfrm>
          <a:prstGeom prst="rect">
            <a:avLst/>
          </a:prstGeom>
          <a:ln>
            <a:noFill/>
          </a:ln>
          <a:effectLst>
            <a:outerShdw blurRad="292100" dist="139700" dir="2700000" algn="tl" rotWithShape="0">
              <a:srgbClr val="333333">
                <a:alpha val="65000"/>
              </a:srgbClr>
            </a:outerShdw>
          </a:effectLst>
        </p:spPr>
      </p:pic>
      <p:pic>
        <p:nvPicPr>
          <p:cNvPr id="5" name="Picture 2" descr="H:\417\Presentation\Logos\Bluejays.gif"/>
          <p:cNvPicPr>
            <a:picLocks noChangeAspect="1" noChangeArrowheads="1"/>
          </p:cNvPicPr>
          <p:nvPr/>
        </p:nvPicPr>
        <p:blipFill>
          <a:blip r:embed="rId4" cstate="print"/>
          <a:srcRect/>
          <a:stretch>
            <a:fillRect/>
          </a:stretch>
        </p:blipFill>
        <p:spPr bwMode="auto">
          <a:xfrm>
            <a:off x="7668344" y="1124744"/>
            <a:ext cx="1095375" cy="527050"/>
          </a:xfrm>
          <a:prstGeom prst="rect">
            <a:avLst/>
          </a:prstGeom>
          <a:ln>
            <a:noFill/>
          </a:ln>
          <a:effectLst>
            <a:outerShdw blurRad="292100" dist="139700" dir="2700000" algn="tl" rotWithShape="0">
              <a:srgbClr val="333333">
                <a:alpha val="65000"/>
              </a:srgbClr>
            </a:outerShdw>
          </a:effectLst>
        </p:spPr>
      </p:pic>
      <p:pic>
        <p:nvPicPr>
          <p:cNvPr id="31746" name="Picture 2" descr="http://www.baseballpilgrimages.com/american/skydome.jpg"/>
          <p:cNvPicPr>
            <a:picLocks noChangeAspect="1" noChangeArrowheads="1"/>
          </p:cNvPicPr>
          <p:nvPr/>
        </p:nvPicPr>
        <p:blipFill>
          <a:blip r:embed="rId5" cstate="print"/>
          <a:srcRect/>
          <a:stretch>
            <a:fillRect/>
          </a:stretch>
        </p:blipFill>
        <p:spPr bwMode="auto">
          <a:xfrm>
            <a:off x="5076056" y="692696"/>
            <a:ext cx="1581046" cy="1167062"/>
          </a:xfrm>
          <a:prstGeom prst="rect">
            <a:avLst/>
          </a:prstGeom>
          <a:noFill/>
        </p:spPr>
      </p:pic>
      <p:pic>
        <p:nvPicPr>
          <p:cNvPr id="31748" name="Picture 4" descr="http://upload.wikimedia.org/wikipedia/commons/d/df/GM_Place_2005.jpg"/>
          <p:cNvPicPr>
            <a:picLocks noChangeAspect="1" noChangeArrowheads="1"/>
          </p:cNvPicPr>
          <p:nvPr/>
        </p:nvPicPr>
        <p:blipFill>
          <a:blip r:embed="rId6" cstate="print"/>
          <a:srcRect/>
          <a:stretch>
            <a:fillRect/>
          </a:stretch>
        </p:blipFill>
        <p:spPr bwMode="auto">
          <a:xfrm>
            <a:off x="3347864" y="692696"/>
            <a:ext cx="1571328" cy="1178496"/>
          </a:xfrm>
          <a:prstGeom prst="rect">
            <a:avLst/>
          </a:prstGeom>
          <a:noFill/>
        </p:spPr>
      </p:pic>
      <p:pic>
        <p:nvPicPr>
          <p:cNvPr id="8" name="Picture 2" descr="http://thisyear.ca/wordpress/wp-content/uploads/2008/11/rogers-iphone.jpg"/>
          <p:cNvPicPr>
            <a:picLocks noChangeAspect="1" noChangeArrowheads="1"/>
          </p:cNvPicPr>
          <p:nvPr/>
        </p:nvPicPr>
        <p:blipFill>
          <a:blip r:embed="rId7" cstate="print"/>
          <a:srcRect/>
          <a:stretch>
            <a:fillRect/>
          </a:stretch>
        </p:blipFill>
        <p:spPr bwMode="auto">
          <a:xfrm>
            <a:off x="7596336" y="5877272"/>
            <a:ext cx="1402507" cy="850004"/>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Media</a:t>
            </a:r>
            <a:endParaRPr lang="en-CA" dirty="0"/>
          </a:p>
        </p:txBody>
      </p:sp>
      <p:sp>
        <p:nvSpPr>
          <p:cNvPr id="3" name="Content Placeholder 2"/>
          <p:cNvSpPr>
            <a:spLocks noGrp="1"/>
          </p:cNvSpPr>
          <p:nvPr>
            <p:ph idx="1"/>
          </p:nvPr>
        </p:nvSpPr>
        <p:spPr/>
        <p:txBody>
          <a:bodyPr/>
          <a:lstStyle/>
          <a:p>
            <a:endParaRPr lang="en-CA" dirty="0" smtClean="0"/>
          </a:p>
        </p:txBody>
      </p:sp>
      <p:pic>
        <p:nvPicPr>
          <p:cNvPr id="4" name="Picture 3" descr="H:\417\Presentation\Logos\rogers sportsnet.jpg"/>
          <p:cNvPicPr>
            <a:picLocks noChangeAspect="1" noChangeArrowheads="1"/>
          </p:cNvPicPr>
          <p:nvPr/>
        </p:nvPicPr>
        <p:blipFill>
          <a:blip r:embed="rId3" cstate="print"/>
          <a:srcRect/>
          <a:stretch>
            <a:fillRect/>
          </a:stretch>
        </p:blipFill>
        <p:spPr bwMode="auto">
          <a:xfrm>
            <a:off x="6876256" y="1052736"/>
            <a:ext cx="685800" cy="685800"/>
          </a:xfrm>
          <a:prstGeom prst="rect">
            <a:avLst/>
          </a:prstGeom>
          <a:ln>
            <a:noFill/>
          </a:ln>
          <a:effectLst>
            <a:outerShdw blurRad="292100" dist="139700" dir="2700000" algn="tl" rotWithShape="0">
              <a:srgbClr val="333333">
                <a:alpha val="65000"/>
              </a:srgbClr>
            </a:outerShdw>
          </a:effectLst>
        </p:spPr>
      </p:pic>
      <p:pic>
        <p:nvPicPr>
          <p:cNvPr id="5" name="Picture 2" descr="H:\417\Presentation\Logos\Bluejays.gif"/>
          <p:cNvPicPr>
            <a:picLocks noChangeAspect="1" noChangeArrowheads="1"/>
          </p:cNvPicPr>
          <p:nvPr/>
        </p:nvPicPr>
        <p:blipFill>
          <a:blip r:embed="rId4" cstate="print"/>
          <a:srcRect/>
          <a:stretch>
            <a:fillRect/>
          </a:stretch>
        </p:blipFill>
        <p:spPr bwMode="auto">
          <a:xfrm>
            <a:off x="7668344" y="1124744"/>
            <a:ext cx="1095375" cy="527050"/>
          </a:xfrm>
          <a:prstGeom prst="rect">
            <a:avLst/>
          </a:prstGeom>
          <a:ln>
            <a:noFill/>
          </a:ln>
          <a:effectLst>
            <a:outerShdw blurRad="292100" dist="139700" dir="2700000" algn="tl" rotWithShape="0">
              <a:srgbClr val="333333">
                <a:alpha val="65000"/>
              </a:srgbClr>
            </a:outerShdw>
          </a:effectLst>
        </p:spPr>
      </p:pic>
      <p:pic>
        <p:nvPicPr>
          <p:cNvPr id="31746" name="Picture 2" descr="http://www.baseballpilgrimages.com/american/skydome.jpg"/>
          <p:cNvPicPr>
            <a:picLocks noChangeAspect="1" noChangeArrowheads="1"/>
          </p:cNvPicPr>
          <p:nvPr/>
        </p:nvPicPr>
        <p:blipFill>
          <a:blip r:embed="rId5" cstate="print"/>
          <a:srcRect/>
          <a:stretch>
            <a:fillRect/>
          </a:stretch>
        </p:blipFill>
        <p:spPr bwMode="auto">
          <a:xfrm>
            <a:off x="5076056" y="692696"/>
            <a:ext cx="1581046" cy="1167062"/>
          </a:xfrm>
          <a:prstGeom prst="rect">
            <a:avLst/>
          </a:prstGeom>
          <a:noFill/>
        </p:spPr>
      </p:pic>
      <p:pic>
        <p:nvPicPr>
          <p:cNvPr id="31748" name="Picture 4" descr="http://upload.wikimedia.org/wikipedia/commons/d/df/GM_Place_2005.jpg"/>
          <p:cNvPicPr>
            <a:picLocks noChangeAspect="1" noChangeArrowheads="1"/>
          </p:cNvPicPr>
          <p:nvPr/>
        </p:nvPicPr>
        <p:blipFill>
          <a:blip r:embed="rId6" cstate="print"/>
          <a:srcRect/>
          <a:stretch>
            <a:fillRect/>
          </a:stretch>
        </p:blipFill>
        <p:spPr bwMode="auto">
          <a:xfrm>
            <a:off x="3347864" y="692696"/>
            <a:ext cx="1571328" cy="1178496"/>
          </a:xfrm>
          <a:prstGeom prst="rect">
            <a:avLst/>
          </a:prstGeom>
          <a:noFill/>
        </p:spPr>
      </p:pic>
      <p:pic>
        <p:nvPicPr>
          <p:cNvPr id="8" name="Picture 2" descr="http://thisyear.ca/wordpress/wp-content/uploads/2008/11/rogers-iphone.jpg"/>
          <p:cNvPicPr>
            <a:picLocks noChangeAspect="1" noChangeArrowheads="1"/>
          </p:cNvPicPr>
          <p:nvPr/>
        </p:nvPicPr>
        <p:blipFill>
          <a:blip r:embed="rId7" cstate="print"/>
          <a:srcRect/>
          <a:stretch>
            <a:fillRect/>
          </a:stretch>
        </p:blipFill>
        <p:spPr bwMode="auto">
          <a:xfrm>
            <a:off x="7596336" y="5877272"/>
            <a:ext cx="1402507" cy="850004"/>
          </a:xfrm>
          <a:prstGeom prst="rect">
            <a:avLst/>
          </a:prstGeom>
          <a:noFill/>
        </p:spPr>
      </p:pic>
      <p:graphicFrame>
        <p:nvGraphicFramePr>
          <p:cNvPr id="9" name="Chart 8"/>
          <p:cNvGraphicFramePr/>
          <p:nvPr/>
        </p:nvGraphicFramePr>
        <p:xfrm>
          <a:off x="1979712" y="1916832"/>
          <a:ext cx="6336704" cy="4320480"/>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Key Individuals</a:t>
            </a:r>
            <a:endParaRPr lang="en-CA" dirty="0"/>
          </a:p>
        </p:txBody>
      </p:sp>
      <p:sp>
        <p:nvSpPr>
          <p:cNvPr id="5" name="Text Placeholder 4"/>
          <p:cNvSpPr>
            <a:spLocks noGrp="1"/>
          </p:cNvSpPr>
          <p:nvPr>
            <p:ph type="body" idx="1"/>
          </p:nvPr>
        </p:nvSpPr>
        <p:spPr/>
        <p:txBody>
          <a:bodyPr/>
          <a:lstStyle/>
          <a:p>
            <a:endParaRPr lang="en-CA"/>
          </a:p>
        </p:txBody>
      </p:sp>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png"/>
          <p:cNvPicPr>
            <a:picLocks noGrp="1" noChangeAspect="1"/>
          </p:cNvPicPr>
          <p:nvPr>
            <p:ph idx="1"/>
          </p:nvPr>
        </p:nvPicPr>
        <p:blipFill>
          <a:blip r:embed="rId2" cstate="print"/>
          <a:srcRect l="-81" r="-81"/>
          <a:stretch>
            <a:fillRect/>
          </a:stretch>
        </p:blipFill>
        <p:spPr/>
      </p:pic>
      <p:sp>
        <p:nvSpPr>
          <p:cNvPr id="2" name="Title 1"/>
          <p:cNvSpPr>
            <a:spLocks noGrp="1"/>
          </p:cNvSpPr>
          <p:nvPr>
            <p:ph type="title"/>
          </p:nvPr>
        </p:nvSpPr>
        <p:spPr/>
        <p:txBody>
          <a:bodyPr>
            <a:normAutofit fontScale="90000"/>
          </a:bodyPr>
          <a:lstStyle/>
          <a:p>
            <a:r>
              <a:rPr lang="en-US" dirty="0" smtClean="0"/>
              <a:t>Wireless revenues and subscribers</a:t>
            </a:r>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Ted Rogers</a:t>
            </a:r>
            <a:br>
              <a:rPr lang="en-CA" dirty="0" smtClean="0"/>
            </a:br>
            <a:r>
              <a:rPr lang="en-CA" sz="3600" dirty="0" smtClean="0"/>
              <a:t>Former CEO &amp; Founder</a:t>
            </a:r>
            <a:endParaRPr lang="en-CA" dirty="0"/>
          </a:p>
        </p:txBody>
      </p:sp>
      <p:sp>
        <p:nvSpPr>
          <p:cNvPr id="3" name="Content Placeholder 2"/>
          <p:cNvSpPr>
            <a:spLocks noGrp="1"/>
          </p:cNvSpPr>
          <p:nvPr>
            <p:ph idx="1"/>
          </p:nvPr>
        </p:nvSpPr>
        <p:spPr/>
        <p:txBody>
          <a:bodyPr/>
          <a:lstStyle/>
          <a:p>
            <a:r>
              <a:rPr lang="en-CA" dirty="0" smtClean="0"/>
              <a:t>Died December 2, 2008</a:t>
            </a:r>
          </a:p>
          <a:p>
            <a:r>
              <a:rPr lang="en-CA" dirty="0" smtClean="0"/>
              <a:t>CEO of Rogers from launch in 1960 until his death in 2008</a:t>
            </a:r>
          </a:p>
          <a:p>
            <a:r>
              <a:rPr lang="en-CA" dirty="0" smtClean="0"/>
              <a:t>Grew Rogers Communications into one of Canada’s largest media conglomerates</a:t>
            </a:r>
          </a:p>
          <a:p>
            <a:pPr>
              <a:buNone/>
            </a:pPr>
            <a:endParaRPr lang="en-CA" dirty="0"/>
          </a:p>
        </p:txBody>
      </p:sp>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pic>
        <p:nvPicPr>
          <p:cNvPr id="28674" name="Picture 2" descr="http://www.berryreporter.com/wp-content/uploads/2008/12/ted-rogers_lrg.jpg"/>
          <p:cNvPicPr>
            <a:picLocks noChangeAspect="1" noChangeArrowheads="1"/>
          </p:cNvPicPr>
          <p:nvPr/>
        </p:nvPicPr>
        <p:blipFill>
          <a:blip r:embed="rId4" cstate="print"/>
          <a:srcRect/>
          <a:stretch>
            <a:fillRect/>
          </a:stretch>
        </p:blipFill>
        <p:spPr bwMode="auto">
          <a:xfrm>
            <a:off x="755576" y="4221088"/>
            <a:ext cx="4075212" cy="2480058"/>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Nadir H. Mohamed</a:t>
            </a:r>
            <a:br>
              <a:rPr lang="en-CA" dirty="0" smtClean="0"/>
            </a:br>
            <a:r>
              <a:rPr lang="en-CA" sz="3600" dirty="0" smtClean="0"/>
              <a:t>CEO/Director/President</a:t>
            </a:r>
            <a:endParaRPr lang="en-CA" dirty="0"/>
          </a:p>
        </p:txBody>
      </p:sp>
      <p:sp>
        <p:nvSpPr>
          <p:cNvPr id="3" name="Content Placeholder 2"/>
          <p:cNvSpPr>
            <a:spLocks noGrp="1"/>
          </p:cNvSpPr>
          <p:nvPr>
            <p:ph idx="1"/>
          </p:nvPr>
        </p:nvSpPr>
        <p:spPr/>
        <p:txBody>
          <a:bodyPr/>
          <a:lstStyle/>
          <a:p>
            <a:r>
              <a:rPr lang="en-CA" dirty="0" smtClean="0"/>
              <a:t>Appointed CEO in March 2009</a:t>
            </a:r>
          </a:p>
          <a:p>
            <a:r>
              <a:rPr lang="en-CA" dirty="0" smtClean="0"/>
              <a:t>Joined in August 2000 as COO of Rogers Wireless</a:t>
            </a:r>
          </a:p>
          <a:p>
            <a:r>
              <a:rPr lang="en-CA" dirty="0" smtClean="0"/>
              <a:t>UBC Undergraduate Degree</a:t>
            </a:r>
          </a:p>
          <a:p>
            <a:r>
              <a:rPr lang="en-CA" dirty="0" smtClean="0"/>
              <a:t>Chartered Accountant</a:t>
            </a:r>
          </a:p>
          <a:p>
            <a:pPr>
              <a:buNone/>
            </a:pPr>
            <a:endParaRPr lang="en-CA" dirty="0"/>
          </a:p>
        </p:txBody>
      </p:sp>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pic>
        <p:nvPicPr>
          <p:cNvPr id="37890" name="Picture 2" descr="http://www.uberphones.com/photos/2009/3/nadir.jpg"/>
          <p:cNvPicPr>
            <a:picLocks noChangeAspect="1" noChangeArrowheads="1"/>
          </p:cNvPicPr>
          <p:nvPr/>
        </p:nvPicPr>
        <p:blipFill>
          <a:blip r:embed="rId4" cstate="print"/>
          <a:srcRect/>
          <a:stretch>
            <a:fillRect/>
          </a:stretch>
        </p:blipFill>
        <p:spPr bwMode="auto">
          <a:xfrm>
            <a:off x="5004048" y="3284984"/>
            <a:ext cx="2228850" cy="3067050"/>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Alan Douglas Horn</a:t>
            </a:r>
            <a:br>
              <a:rPr lang="en-CA" dirty="0" smtClean="0"/>
            </a:br>
            <a:r>
              <a:rPr lang="en-CA" sz="3600" dirty="0" smtClean="0"/>
              <a:t>Chairman of Board</a:t>
            </a:r>
            <a:endParaRPr lang="en-CA" dirty="0"/>
          </a:p>
        </p:txBody>
      </p:sp>
      <p:sp>
        <p:nvSpPr>
          <p:cNvPr id="3" name="Content Placeholder 2"/>
          <p:cNvSpPr>
            <a:spLocks noGrp="1"/>
          </p:cNvSpPr>
          <p:nvPr>
            <p:ph idx="1"/>
          </p:nvPr>
        </p:nvSpPr>
        <p:spPr/>
        <p:txBody>
          <a:bodyPr/>
          <a:lstStyle/>
          <a:p>
            <a:r>
              <a:rPr lang="en-CA" dirty="0" smtClean="0"/>
              <a:t>Chairman of Board since March 2006</a:t>
            </a:r>
          </a:p>
          <a:p>
            <a:r>
              <a:rPr lang="en-CA" dirty="0" smtClean="0"/>
              <a:t>Oct 2008 – Mar 2009: Acting President and CEO</a:t>
            </a:r>
          </a:p>
          <a:p>
            <a:r>
              <a:rPr lang="en-CA" dirty="0" smtClean="0"/>
              <a:t>Sept 1996 – March 2006: CFO</a:t>
            </a:r>
          </a:p>
          <a:p>
            <a:r>
              <a:rPr lang="en-CA" dirty="0" err="1" smtClean="0"/>
              <a:t>B.Sc</a:t>
            </a:r>
            <a:r>
              <a:rPr lang="en-CA" dirty="0" smtClean="0"/>
              <a:t> in Mathematics from University of Aberdeen (Scotland)</a:t>
            </a:r>
          </a:p>
          <a:p>
            <a:r>
              <a:rPr lang="en-CA" dirty="0" smtClean="0"/>
              <a:t>Chartered Accountant</a:t>
            </a:r>
          </a:p>
          <a:p>
            <a:pPr>
              <a:buNone/>
            </a:pPr>
            <a:endParaRPr lang="en-CA" dirty="0"/>
          </a:p>
        </p:txBody>
      </p:sp>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5712"/>
            <a:ext cx="8229600" cy="792088"/>
          </a:xfrm>
        </p:spPr>
        <p:txBody>
          <a:bodyPr>
            <a:normAutofit/>
          </a:bodyPr>
          <a:lstStyle/>
          <a:p>
            <a:r>
              <a:rPr lang="en-CA" sz="4500" dirty="0" smtClean="0"/>
              <a:t>Other Executives</a:t>
            </a:r>
            <a:endParaRPr lang="en-CA" sz="4500" dirty="0"/>
          </a:p>
        </p:txBody>
      </p:sp>
      <p:sp>
        <p:nvSpPr>
          <p:cNvPr id="6" name="Text Placeholder 5"/>
          <p:cNvSpPr>
            <a:spLocks noGrp="1"/>
          </p:cNvSpPr>
          <p:nvPr>
            <p:ph type="body" idx="1"/>
          </p:nvPr>
        </p:nvSpPr>
        <p:spPr/>
        <p:txBody>
          <a:bodyPr/>
          <a:lstStyle/>
          <a:p>
            <a:r>
              <a:rPr lang="en-CA" dirty="0" smtClean="0"/>
              <a:t>William W. Linton</a:t>
            </a:r>
          </a:p>
          <a:p>
            <a:r>
              <a:rPr lang="en-CA" dirty="0" smtClean="0"/>
              <a:t>CFO</a:t>
            </a:r>
            <a:endParaRPr lang="en-CA" dirty="0"/>
          </a:p>
        </p:txBody>
      </p:sp>
      <p:sp>
        <p:nvSpPr>
          <p:cNvPr id="7" name="Text Placeholder 6"/>
          <p:cNvSpPr>
            <a:spLocks noGrp="1"/>
          </p:cNvSpPr>
          <p:nvPr>
            <p:ph type="body" sz="half" idx="3"/>
          </p:nvPr>
        </p:nvSpPr>
        <p:spPr/>
        <p:txBody>
          <a:bodyPr>
            <a:normAutofit fontScale="70000" lnSpcReduction="20000"/>
          </a:bodyPr>
          <a:lstStyle/>
          <a:p>
            <a:r>
              <a:rPr lang="en-CA" dirty="0" smtClean="0"/>
              <a:t>Robert W. Bruce</a:t>
            </a:r>
          </a:p>
          <a:p>
            <a:r>
              <a:rPr lang="en-CA" dirty="0" smtClean="0"/>
              <a:t>President, Rogers Communications</a:t>
            </a:r>
            <a:endParaRPr lang="en-CA" dirty="0"/>
          </a:p>
        </p:txBody>
      </p:sp>
      <p:sp>
        <p:nvSpPr>
          <p:cNvPr id="3" name="Content Placeholder 2"/>
          <p:cNvSpPr>
            <a:spLocks noGrp="1"/>
          </p:cNvSpPr>
          <p:nvPr>
            <p:ph sz="quarter" idx="2"/>
          </p:nvPr>
        </p:nvSpPr>
        <p:spPr/>
        <p:txBody>
          <a:bodyPr/>
          <a:lstStyle/>
          <a:p>
            <a:r>
              <a:rPr lang="en-CA" dirty="0" smtClean="0"/>
              <a:t>CFO since September 2009</a:t>
            </a:r>
          </a:p>
          <a:p>
            <a:r>
              <a:rPr lang="en-CA" dirty="0" smtClean="0"/>
              <a:t>President and CEO of Call-net Enterprises from 2000 to July 2005</a:t>
            </a:r>
          </a:p>
          <a:p>
            <a:r>
              <a:rPr lang="en-CA" dirty="0" smtClean="0"/>
              <a:t>Chartered Accountant</a:t>
            </a:r>
          </a:p>
          <a:p>
            <a:pPr>
              <a:buNone/>
            </a:pPr>
            <a:endParaRPr lang="en-CA" dirty="0"/>
          </a:p>
        </p:txBody>
      </p:sp>
      <p:sp>
        <p:nvSpPr>
          <p:cNvPr id="8" name="Content Placeholder 7"/>
          <p:cNvSpPr>
            <a:spLocks noGrp="1"/>
          </p:cNvSpPr>
          <p:nvPr>
            <p:ph sz="quarter" idx="4"/>
          </p:nvPr>
        </p:nvSpPr>
        <p:spPr/>
        <p:txBody>
          <a:bodyPr/>
          <a:lstStyle/>
          <a:p>
            <a:r>
              <a:rPr lang="en-CA" dirty="0" smtClean="0"/>
              <a:t>Appointed in September 2009</a:t>
            </a:r>
          </a:p>
          <a:p>
            <a:r>
              <a:rPr lang="en-CA" dirty="0" smtClean="0"/>
              <a:t>Served as President for Rogers Wireless from May 2005 to September 2009</a:t>
            </a:r>
          </a:p>
          <a:p>
            <a:r>
              <a:rPr lang="en-CA" dirty="0" smtClean="0"/>
              <a:t>Joined in 2001 as Chief Marketing Officer</a:t>
            </a:r>
          </a:p>
          <a:p>
            <a:r>
              <a:rPr lang="en-CA" dirty="0" smtClean="0"/>
              <a:t>Previously SVP, Marketing at BCE Mobile Communications</a:t>
            </a:r>
            <a:endParaRPr lang="en-CA" dirty="0"/>
          </a:p>
        </p:txBody>
      </p:sp>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Financial Statement Analysis</a:t>
            </a:r>
            <a:endParaRPr lang="en-CA" dirty="0"/>
          </a:p>
        </p:txBody>
      </p:sp>
      <p:sp>
        <p:nvSpPr>
          <p:cNvPr id="5" name="Text Placeholder 4"/>
          <p:cNvSpPr>
            <a:spLocks noGrp="1"/>
          </p:cNvSpPr>
          <p:nvPr>
            <p:ph type="body" idx="1"/>
          </p:nvPr>
        </p:nvSpPr>
        <p:spPr/>
        <p:txBody>
          <a:bodyPr/>
          <a:lstStyle/>
          <a:p>
            <a:endParaRPr lang="en-CA"/>
          </a:p>
        </p:txBody>
      </p:sp>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pic>
        <p:nvPicPr>
          <p:cNvPr id="2050" name="Picture 2"/>
          <p:cNvPicPr>
            <a:picLocks noChangeAspect="1" noChangeArrowheads="1"/>
          </p:cNvPicPr>
          <p:nvPr/>
        </p:nvPicPr>
        <p:blipFill>
          <a:blip r:embed="rId4" cstate="print"/>
          <a:srcRect/>
          <a:stretch>
            <a:fillRect/>
          </a:stretch>
        </p:blipFill>
        <p:spPr bwMode="auto">
          <a:xfrm>
            <a:off x="539552" y="0"/>
            <a:ext cx="7056784" cy="6900401"/>
          </a:xfrm>
          <a:prstGeom prst="rect">
            <a:avLst/>
          </a:prstGeom>
          <a:noFill/>
          <a:ln w="9525">
            <a:noFill/>
            <a:miter lim="800000"/>
            <a:headEnd/>
            <a:tailEnd/>
          </a:ln>
        </p:spPr>
      </p:pic>
      <p:sp>
        <p:nvSpPr>
          <p:cNvPr id="7" name="Frame 6"/>
          <p:cNvSpPr/>
          <p:nvPr/>
        </p:nvSpPr>
        <p:spPr>
          <a:xfrm>
            <a:off x="467544" y="2780928"/>
            <a:ext cx="7128792" cy="360040"/>
          </a:xfrm>
          <a:prstGeom prst="frame">
            <a:avLst/>
          </a:pr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9" name="Frame 8"/>
          <p:cNvSpPr/>
          <p:nvPr/>
        </p:nvSpPr>
        <p:spPr>
          <a:xfrm>
            <a:off x="539552" y="5589240"/>
            <a:ext cx="7056784" cy="1440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pic>
        <p:nvPicPr>
          <p:cNvPr id="45058" name="Picture 2"/>
          <p:cNvPicPr>
            <a:picLocks noChangeAspect="1" noChangeArrowheads="1"/>
          </p:cNvPicPr>
          <p:nvPr/>
        </p:nvPicPr>
        <p:blipFill>
          <a:blip r:embed="rId4" cstate="print"/>
          <a:srcRect/>
          <a:stretch>
            <a:fillRect/>
          </a:stretch>
        </p:blipFill>
        <p:spPr bwMode="auto">
          <a:xfrm>
            <a:off x="1619672" y="0"/>
            <a:ext cx="5832648" cy="6803521"/>
          </a:xfrm>
          <a:prstGeom prst="rect">
            <a:avLst/>
          </a:prstGeom>
          <a:noFill/>
          <a:ln w="9525">
            <a:noFill/>
            <a:miter lim="800000"/>
            <a:headEnd/>
            <a:tailEnd/>
          </a:ln>
        </p:spPr>
      </p:pic>
      <p:sp>
        <p:nvSpPr>
          <p:cNvPr id="5" name="Frame 4"/>
          <p:cNvSpPr/>
          <p:nvPr/>
        </p:nvSpPr>
        <p:spPr>
          <a:xfrm>
            <a:off x="1763688" y="5157192"/>
            <a:ext cx="5256584" cy="21602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6" name="Frame 5"/>
          <p:cNvSpPr/>
          <p:nvPr/>
        </p:nvSpPr>
        <p:spPr>
          <a:xfrm>
            <a:off x="1763688" y="2132856"/>
            <a:ext cx="5400600" cy="36004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179512" y="188640"/>
            <a:ext cx="8229114" cy="6408712"/>
          </a:xfrm>
          <a:prstGeom prst="rect">
            <a:avLst/>
          </a:prstGeom>
          <a:noFill/>
          <a:ln w="9525">
            <a:noFill/>
            <a:miter lim="800000"/>
            <a:headEnd/>
            <a:tailEnd/>
          </a:ln>
        </p:spPr>
      </p:pic>
      <p:sp>
        <p:nvSpPr>
          <p:cNvPr id="5" name="Frame 4"/>
          <p:cNvSpPr/>
          <p:nvPr/>
        </p:nvSpPr>
        <p:spPr>
          <a:xfrm>
            <a:off x="107504" y="6093296"/>
            <a:ext cx="8136904" cy="21602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pic>
        <p:nvPicPr>
          <p:cNvPr id="4097" name="Picture 1"/>
          <p:cNvPicPr>
            <a:picLocks noChangeAspect="1" noChangeArrowheads="1"/>
          </p:cNvPicPr>
          <p:nvPr/>
        </p:nvPicPr>
        <p:blipFill>
          <a:blip r:embed="rId4" cstate="print"/>
          <a:srcRect/>
          <a:stretch>
            <a:fillRect/>
          </a:stretch>
        </p:blipFill>
        <p:spPr bwMode="auto">
          <a:xfrm>
            <a:off x="1547664" y="0"/>
            <a:ext cx="5980906" cy="6778877"/>
          </a:xfrm>
          <a:prstGeom prst="rect">
            <a:avLst/>
          </a:prstGeom>
          <a:noFill/>
          <a:ln w="9525">
            <a:noFill/>
            <a:miter lim="800000"/>
            <a:headEnd/>
            <a:tailEnd/>
          </a:ln>
        </p:spPr>
      </p:pic>
      <p:sp>
        <p:nvSpPr>
          <p:cNvPr id="5" name="Frame 4"/>
          <p:cNvSpPr/>
          <p:nvPr/>
        </p:nvSpPr>
        <p:spPr>
          <a:xfrm>
            <a:off x="1475656" y="6093296"/>
            <a:ext cx="6048672" cy="43204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pic>
        <p:nvPicPr>
          <p:cNvPr id="3074" name="Picture 2"/>
          <p:cNvPicPr>
            <a:picLocks noChangeAspect="1" noChangeArrowheads="1"/>
          </p:cNvPicPr>
          <p:nvPr/>
        </p:nvPicPr>
        <p:blipFill>
          <a:blip r:embed="rId4" cstate="print"/>
          <a:srcRect/>
          <a:stretch>
            <a:fillRect/>
          </a:stretch>
        </p:blipFill>
        <p:spPr bwMode="auto">
          <a:xfrm>
            <a:off x="125364" y="0"/>
            <a:ext cx="7398963" cy="6840379"/>
          </a:xfrm>
          <a:prstGeom prst="rect">
            <a:avLst/>
          </a:prstGeom>
          <a:noFill/>
          <a:ln w="9525">
            <a:noFill/>
            <a:miter lim="800000"/>
            <a:headEnd/>
            <a:tailEnd/>
          </a:ln>
        </p:spPr>
      </p:pic>
      <p:sp>
        <p:nvSpPr>
          <p:cNvPr id="5" name="Frame 4"/>
          <p:cNvSpPr/>
          <p:nvPr/>
        </p:nvSpPr>
        <p:spPr>
          <a:xfrm>
            <a:off x="251520" y="5661248"/>
            <a:ext cx="7200800" cy="14401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png"/>
          <p:cNvPicPr>
            <a:picLocks noGrp="1" noChangeAspect="1"/>
          </p:cNvPicPr>
          <p:nvPr>
            <p:ph idx="1"/>
          </p:nvPr>
        </p:nvPicPr>
        <p:blipFill>
          <a:blip r:embed="rId2" cstate="print"/>
          <a:srcRect t="-3365" b="-3365"/>
          <a:stretch>
            <a:fillRect/>
          </a:stretch>
        </p:blipFill>
        <p:spPr/>
      </p:pic>
      <p:sp>
        <p:nvSpPr>
          <p:cNvPr id="2" name="Title 1"/>
          <p:cNvSpPr>
            <a:spLocks noGrp="1"/>
          </p:cNvSpPr>
          <p:nvPr>
            <p:ph type="title"/>
          </p:nvPr>
        </p:nvSpPr>
        <p:spPr/>
        <p:txBody>
          <a:bodyPr>
            <a:normAutofit fontScale="90000"/>
          </a:bodyPr>
          <a:lstStyle/>
          <a:p>
            <a:r>
              <a:rPr lang="en-US" dirty="0" smtClean="0"/>
              <a:t>Wireless revenue and subscriber growth rates</a:t>
            </a:r>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pic>
        <p:nvPicPr>
          <p:cNvPr id="46082" name="Picture 2"/>
          <p:cNvPicPr>
            <a:picLocks noChangeAspect="1" noChangeArrowheads="1"/>
          </p:cNvPicPr>
          <p:nvPr/>
        </p:nvPicPr>
        <p:blipFill>
          <a:blip r:embed="rId4" cstate="print"/>
          <a:srcRect/>
          <a:stretch>
            <a:fillRect/>
          </a:stretch>
        </p:blipFill>
        <p:spPr bwMode="auto">
          <a:xfrm>
            <a:off x="1475656" y="0"/>
            <a:ext cx="6066631" cy="69343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pic>
        <p:nvPicPr>
          <p:cNvPr id="47106" name="Picture 2"/>
          <p:cNvPicPr>
            <a:picLocks noChangeAspect="1" noChangeArrowheads="1"/>
          </p:cNvPicPr>
          <p:nvPr/>
        </p:nvPicPr>
        <p:blipFill>
          <a:blip r:embed="rId4" cstate="print"/>
          <a:srcRect/>
          <a:stretch>
            <a:fillRect/>
          </a:stretch>
        </p:blipFill>
        <p:spPr bwMode="auto">
          <a:xfrm>
            <a:off x="1331640" y="0"/>
            <a:ext cx="6145006" cy="6798493"/>
          </a:xfrm>
          <a:prstGeom prst="rect">
            <a:avLst/>
          </a:prstGeom>
          <a:noFill/>
          <a:ln w="9525">
            <a:noFill/>
            <a:miter lim="800000"/>
            <a:headEnd/>
            <a:tailEnd/>
          </a:ln>
        </p:spPr>
      </p:pic>
      <p:sp>
        <p:nvSpPr>
          <p:cNvPr id="5" name="Frame 4"/>
          <p:cNvSpPr/>
          <p:nvPr/>
        </p:nvSpPr>
        <p:spPr>
          <a:xfrm>
            <a:off x="1403648" y="2204864"/>
            <a:ext cx="5904656" cy="36004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6" name="Frame 5"/>
          <p:cNvSpPr/>
          <p:nvPr/>
        </p:nvSpPr>
        <p:spPr>
          <a:xfrm>
            <a:off x="1331640" y="2780928"/>
            <a:ext cx="6048672" cy="21602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Recommendation</a:t>
            </a:r>
            <a:endParaRPr lang="en-CA" dirty="0"/>
          </a:p>
        </p:txBody>
      </p:sp>
      <p:sp>
        <p:nvSpPr>
          <p:cNvPr id="5" name="Content Placeholder 4"/>
          <p:cNvSpPr>
            <a:spLocks noGrp="1"/>
          </p:cNvSpPr>
          <p:nvPr>
            <p:ph idx="1"/>
          </p:nvPr>
        </p:nvSpPr>
        <p:spPr/>
        <p:txBody>
          <a:bodyPr/>
          <a:lstStyle/>
          <a:p>
            <a:pPr algn="ctr">
              <a:buNone/>
            </a:pPr>
            <a:endParaRPr lang="en-CA" dirty="0" smtClean="0"/>
          </a:p>
          <a:p>
            <a:pPr algn="ctr">
              <a:buNone/>
            </a:pPr>
            <a:endParaRPr lang="en-CA" dirty="0" smtClean="0"/>
          </a:p>
          <a:p>
            <a:pPr algn="ctr">
              <a:buNone/>
            </a:pPr>
            <a:r>
              <a:rPr lang="en-CA" sz="8000" dirty="0" smtClean="0"/>
              <a:t>HOLD</a:t>
            </a:r>
            <a:endParaRPr lang="en-CA" sz="8000" dirty="0"/>
          </a:p>
        </p:txBody>
      </p:sp>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TS-Allstream Logo.jpg"/>
          <p:cNvPicPr>
            <a:picLocks noChangeAspect="1"/>
          </p:cNvPicPr>
          <p:nvPr/>
        </p:nvPicPr>
        <p:blipFill>
          <a:blip r:embed="rId2" cstate="print"/>
          <a:stretch>
            <a:fillRect/>
          </a:stretch>
        </p:blipFill>
        <p:spPr>
          <a:xfrm>
            <a:off x="1143000" y="1828800"/>
            <a:ext cx="6924275" cy="2441448"/>
          </a:xfrm>
          <a:prstGeom prst="rect">
            <a:avLst/>
          </a:prstGeom>
        </p:spPr>
      </p:pic>
      <p:sp>
        <p:nvSpPr>
          <p:cNvPr id="3" name="TextBox 2"/>
          <p:cNvSpPr txBox="1"/>
          <p:nvPr/>
        </p:nvSpPr>
        <p:spPr>
          <a:xfrm>
            <a:off x="2819400" y="4191000"/>
            <a:ext cx="6070893" cy="646331"/>
          </a:xfrm>
          <a:prstGeom prst="rect">
            <a:avLst/>
          </a:prstGeom>
          <a:noFill/>
        </p:spPr>
        <p:txBody>
          <a:bodyPr wrap="none" rtlCol="0">
            <a:spAutoFit/>
          </a:bodyPr>
          <a:lstStyle/>
          <a:p>
            <a:r>
              <a:rPr lang="en-US" b="1" dirty="0" smtClean="0"/>
              <a:t>Our mission is to deliver true value as seen through </a:t>
            </a:r>
          </a:p>
          <a:p>
            <a:r>
              <a:rPr lang="en-US" b="1" dirty="0" smtClean="0"/>
              <a:t>the eyes of our customers</a:t>
            </a:r>
            <a:endParaRPr lang="en-US"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1143000"/>
          </a:xfrm>
        </p:spPr>
        <p:txBody>
          <a:bodyPr>
            <a:normAutofit fontScale="90000"/>
          </a:bodyPr>
          <a:lstStyle/>
          <a:p>
            <a:r>
              <a:rPr lang="en-US" dirty="0" smtClean="0"/>
              <a:t>Current Market Position</a:t>
            </a:r>
            <a:br>
              <a:rPr lang="en-US" dirty="0" smtClean="0"/>
            </a:br>
            <a:r>
              <a:rPr lang="en-US" dirty="0" smtClean="0"/>
              <a:t>11/19/2010</a:t>
            </a:r>
            <a:endParaRPr lang="en-US" dirty="0"/>
          </a:p>
        </p:txBody>
      </p:sp>
      <p:sp>
        <p:nvSpPr>
          <p:cNvPr id="6" name="TextBox 5"/>
          <p:cNvSpPr txBox="1"/>
          <p:nvPr/>
        </p:nvSpPr>
        <p:spPr>
          <a:xfrm>
            <a:off x="228600" y="4876800"/>
            <a:ext cx="3429000" cy="954107"/>
          </a:xfrm>
          <a:prstGeom prst="rect">
            <a:avLst/>
          </a:prstGeom>
          <a:noFill/>
        </p:spPr>
        <p:txBody>
          <a:bodyPr wrap="square" rtlCol="0">
            <a:spAutoFit/>
          </a:bodyPr>
          <a:lstStyle/>
          <a:p>
            <a:r>
              <a:rPr lang="en-US" sz="1400" dirty="0" smtClean="0"/>
              <a:t>August 2010: Manitoba Telecom Services Inc. cut its quarterly dividend to 42.5 Canadian cents a share from 65 Canadian cents. </a:t>
            </a:r>
            <a:endParaRPr lang="en-US" sz="1400" dirty="0"/>
          </a:p>
        </p:txBody>
      </p:sp>
      <p:pic>
        <p:nvPicPr>
          <p:cNvPr id="1026" name="Picture 2"/>
          <p:cNvPicPr>
            <a:picLocks noChangeAspect="1" noChangeArrowheads="1"/>
          </p:cNvPicPr>
          <p:nvPr/>
        </p:nvPicPr>
        <p:blipFill>
          <a:blip r:embed="rId3" cstate="print"/>
          <a:srcRect l="18125" t="17000" r="40625" b="12000"/>
          <a:stretch>
            <a:fillRect/>
          </a:stretch>
        </p:blipFill>
        <p:spPr bwMode="auto">
          <a:xfrm>
            <a:off x="3657600" y="762000"/>
            <a:ext cx="5029200" cy="5410200"/>
          </a:xfrm>
          <a:prstGeom prst="rect">
            <a:avLst/>
          </a:prstGeom>
          <a:noFill/>
          <a:ln w="9525">
            <a:noFill/>
            <a:miter lim="800000"/>
            <a:headEnd/>
            <a:tailEnd/>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143000"/>
          </a:xfrm>
        </p:spPr>
        <p:txBody>
          <a:bodyPr/>
          <a:lstStyle/>
          <a:p>
            <a:r>
              <a:rPr lang="en-US" dirty="0" smtClean="0"/>
              <a:t>1 Year Price Volume</a:t>
            </a:r>
            <a:endParaRPr lang="en-US" dirty="0"/>
          </a:p>
        </p:txBody>
      </p:sp>
      <p:pic>
        <p:nvPicPr>
          <p:cNvPr id="9218" name="Picture 2"/>
          <p:cNvPicPr>
            <a:picLocks noGrp="1" noChangeAspect="1" noChangeArrowheads="1"/>
          </p:cNvPicPr>
          <p:nvPr>
            <p:ph idx="1"/>
          </p:nvPr>
        </p:nvPicPr>
        <p:blipFill>
          <a:blip r:embed="rId3" cstate="print"/>
          <a:srcRect l="11066" t="37987" r="38425" b="9821"/>
          <a:stretch>
            <a:fillRect/>
          </a:stretch>
        </p:blipFill>
        <p:spPr bwMode="auto">
          <a:xfrm>
            <a:off x="685800" y="1371600"/>
            <a:ext cx="7551174" cy="4876800"/>
          </a:xfrm>
          <a:prstGeom prst="rect">
            <a:avLst/>
          </a:prstGeom>
          <a:noFill/>
          <a:ln w="9525">
            <a:noFill/>
            <a:miter lim="800000"/>
            <a:headEnd/>
            <a:tailEnd/>
          </a:ln>
        </p:spPr>
      </p:pic>
      <p:sp>
        <p:nvSpPr>
          <p:cNvPr id="5" name="TextBox 4"/>
          <p:cNvSpPr txBox="1"/>
          <p:nvPr/>
        </p:nvSpPr>
        <p:spPr>
          <a:xfrm>
            <a:off x="6172200" y="6096000"/>
            <a:ext cx="1893467" cy="276999"/>
          </a:xfrm>
          <a:prstGeom prst="rect">
            <a:avLst/>
          </a:prstGeom>
          <a:noFill/>
        </p:spPr>
        <p:txBody>
          <a:bodyPr wrap="none" rtlCol="0">
            <a:spAutoFit/>
          </a:bodyPr>
          <a:lstStyle/>
          <a:p>
            <a:r>
              <a:rPr lang="en-US" sz="1200" dirty="0" smtClean="0"/>
              <a:t>Source: Globe and Mail</a:t>
            </a:r>
            <a:endParaRPr lang="en-US" sz="1200"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1143000"/>
          </a:xfrm>
        </p:spPr>
        <p:txBody>
          <a:bodyPr/>
          <a:lstStyle/>
          <a:p>
            <a:r>
              <a:rPr lang="en-US" dirty="0" smtClean="0"/>
              <a:t>1 Year Relative Performance</a:t>
            </a:r>
            <a:endParaRPr lang="en-US" dirty="0"/>
          </a:p>
        </p:txBody>
      </p:sp>
      <p:pic>
        <p:nvPicPr>
          <p:cNvPr id="10243" name="Picture 3"/>
          <p:cNvPicPr>
            <a:picLocks noChangeAspect="1" noChangeArrowheads="1"/>
          </p:cNvPicPr>
          <p:nvPr/>
        </p:nvPicPr>
        <p:blipFill>
          <a:blip r:embed="rId3" cstate="print"/>
          <a:srcRect l="11875" t="37000" r="38750" b="10000"/>
          <a:stretch>
            <a:fillRect/>
          </a:stretch>
        </p:blipFill>
        <p:spPr bwMode="auto">
          <a:xfrm>
            <a:off x="914400" y="1493134"/>
            <a:ext cx="7315200" cy="4907666"/>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1143000"/>
          </a:xfrm>
        </p:spPr>
        <p:txBody>
          <a:bodyPr/>
          <a:lstStyle/>
          <a:p>
            <a:r>
              <a:rPr lang="en-US" dirty="0" smtClean="0"/>
              <a:t>5 Year Price Volume</a:t>
            </a:r>
            <a:endParaRPr lang="en-US" dirty="0"/>
          </a:p>
        </p:txBody>
      </p:sp>
      <p:pic>
        <p:nvPicPr>
          <p:cNvPr id="13314" name="Picture 2"/>
          <p:cNvPicPr>
            <a:picLocks noGrp="1" noChangeAspect="1" noChangeArrowheads="1"/>
          </p:cNvPicPr>
          <p:nvPr>
            <p:ph idx="1"/>
          </p:nvPr>
        </p:nvPicPr>
        <p:blipFill>
          <a:blip r:embed="rId2" cstate="print"/>
          <a:srcRect l="12119" t="37987" r="38425" b="9821"/>
          <a:stretch>
            <a:fillRect/>
          </a:stretch>
        </p:blipFill>
        <p:spPr bwMode="auto">
          <a:xfrm>
            <a:off x="914400" y="1652081"/>
            <a:ext cx="7315200" cy="4824919"/>
          </a:xfrm>
          <a:prstGeom prst="rect">
            <a:avLst/>
          </a:prstGeom>
          <a:noFill/>
          <a:ln w="9525">
            <a:noFill/>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1143000"/>
          </a:xfrm>
        </p:spPr>
        <p:txBody>
          <a:bodyPr/>
          <a:lstStyle/>
          <a:p>
            <a:r>
              <a:rPr lang="en-US" dirty="0" smtClean="0"/>
              <a:t>5 Year Relative Performance</a:t>
            </a:r>
            <a:endParaRPr lang="en-US" dirty="0"/>
          </a:p>
        </p:txBody>
      </p:sp>
      <p:pic>
        <p:nvPicPr>
          <p:cNvPr id="11267" name="Picture 3"/>
          <p:cNvPicPr>
            <a:picLocks noChangeAspect="1" noChangeArrowheads="1"/>
          </p:cNvPicPr>
          <p:nvPr/>
        </p:nvPicPr>
        <p:blipFill>
          <a:blip r:embed="rId2" cstate="print"/>
          <a:srcRect l="11875" t="38000" r="38750" b="12000"/>
          <a:stretch>
            <a:fillRect/>
          </a:stretch>
        </p:blipFill>
        <p:spPr bwMode="auto">
          <a:xfrm>
            <a:off x="838200" y="1646499"/>
            <a:ext cx="7391400" cy="4678101"/>
          </a:xfrm>
          <a:prstGeom prst="rect">
            <a:avLst/>
          </a:prstGeom>
          <a:noFill/>
          <a:ln w="9525">
            <a:noFill/>
            <a:miter lim="8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1143000"/>
          </a:xfrm>
        </p:spPr>
        <p:txBody>
          <a:bodyPr/>
          <a:lstStyle/>
          <a:p>
            <a:r>
              <a:rPr lang="en-US" dirty="0" smtClean="0"/>
              <a:t>10 Year Price Volume</a:t>
            </a:r>
            <a:endParaRPr lang="en-US" dirty="0"/>
          </a:p>
        </p:txBody>
      </p:sp>
      <p:pic>
        <p:nvPicPr>
          <p:cNvPr id="14338" name="Picture 2"/>
          <p:cNvPicPr>
            <a:picLocks noGrp="1" noChangeAspect="1" noChangeArrowheads="1"/>
          </p:cNvPicPr>
          <p:nvPr>
            <p:ph idx="1"/>
          </p:nvPr>
        </p:nvPicPr>
        <p:blipFill>
          <a:blip r:embed="rId2" cstate="print"/>
          <a:srcRect l="11066" t="37987" r="37373" b="9821"/>
          <a:stretch>
            <a:fillRect/>
          </a:stretch>
        </p:blipFill>
        <p:spPr bwMode="auto">
          <a:xfrm>
            <a:off x="838200" y="1503784"/>
            <a:ext cx="7620000" cy="4820816"/>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icture 1.png"/>
          <p:cNvPicPr>
            <a:picLocks noGrp="1" noChangeAspect="1"/>
          </p:cNvPicPr>
          <p:nvPr>
            <p:ph idx="1"/>
          </p:nvPr>
        </p:nvPicPr>
        <p:blipFill>
          <a:blip r:embed="rId2" cstate="print"/>
          <a:srcRect t="-1842" b="-1842"/>
          <a:stretch>
            <a:fillRect/>
          </a:stretch>
        </p:blipFill>
        <p:spPr/>
      </p:pic>
      <p:sp>
        <p:nvSpPr>
          <p:cNvPr id="2" name="Title 1"/>
          <p:cNvSpPr>
            <a:spLocks noGrp="1"/>
          </p:cNvSpPr>
          <p:nvPr>
            <p:ph type="title"/>
          </p:nvPr>
        </p:nvSpPr>
        <p:spPr/>
        <p:txBody>
          <a:bodyPr>
            <a:normAutofit fontScale="90000"/>
          </a:bodyPr>
          <a:lstStyle/>
          <a:p>
            <a:r>
              <a:rPr lang="en-US" dirty="0" smtClean="0"/>
              <a:t>Wireless subscriber market share by province</a:t>
            </a:r>
            <a:endParaRPr lang="en-US" dirty="0"/>
          </a:p>
        </p:txBody>
      </p:sp>
      <p:cxnSp>
        <p:nvCxnSpPr>
          <p:cNvPr id="4" name="Straight Connector 3"/>
          <p:cNvCxnSpPr/>
          <p:nvPr/>
        </p:nvCxnSpPr>
        <p:spPr>
          <a:xfrm rot="5400000">
            <a:off x="2933703" y="5067301"/>
            <a:ext cx="1752598"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810000" y="4191000"/>
            <a:ext cx="12954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4228309" y="5067301"/>
            <a:ext cx="1753390" cy="79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810000" y="5943600"/>
            <a:ext cx="12954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248400" y="3886200"/>
            <a:ext cx="11430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248400" y="2743200"/>
            <a:ext cx="11430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6096794" y="4038600"/>
            <a:ext cx="304006" cy="7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248400" y="4191000"/>
            <a:ext cx="11430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5400000">
            <a:off x="7239000" y="4038600"/>
            <a:ext cx="3048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6248400" y="3048000"/>
            <a:ext cx="11430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400000">
            <a:off x="6096794" y="2894806"/>
            <a:ext cx="304006" cy="7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7239794" y="2894806"/>
            <a:ext cx="304006" cy="7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a:off x="4953794" y="3199606"/>
            <a:ext cx="304006" cy="7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6096794" y="3199606"/>
            <a:ext cx="304006" cy="7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105400" y="3048000"/>
            <a:ext cx="11430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105400" y="3352800"/>
            <a:ext cx="11430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1143000"/>
          </a:xfrm>
        </p:spPr>
        <p:txBody>
          <a:bodyPr/>
          <a:lstStyle/>
          <a:p>
            <a:r>
              <a:rPr lang="en-US" dirty="0" smtClean="0"/>
              <a:t>10 Year Relative Performance</a:t>
            </a:r>
            <a:endParaRPr lang="en-US" dirty="0"/>
          </a:p>
        </p:txBody>
      </p:sp>
      <p:pic>
        <p:nvPicPr>
          <p:cNvPr id="12290" name="Picture 2"/>
          <p:cNvPicPr>
            <a:picLocks noGrp="1" noChangeAspect="1" noChangeArrowheads="1"/>
          </p:cNvPicPr>
          <p:nvPr>
            <p:ph idx="1"/>
          </p:nvPr>
        </p:nvPicPr>
        <p:blipFill>
          <a:blip r:embed="rId2" cstate="print"/>
          <a:srcRect l="12119" t="37040" r="37373" b="10768"/>
          <a:stretch>
            <a:fillRect/>
          </a:stretch>
        </p:blipFill>
        <p:spPr bwMode="auto">
          <a:xfrm>
            <a:off x="990600" y="1627187"/>
            <a:ext cx="7391400" cy="4773613"/>
          </a:xfrm>
          <a:prstGeom prst="rect">
            <a:avLst/>
          </a:prstGeom>
          <a:noFill/>
          <a:ln w="9525">
            <a:noFill/>
            <a:miter lim="800000"/>
            <a:headEnd/>
            <a:tailEnd/>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MTS Share Performance</a:t>
            </a:r>
            <a:endParaRPr lang="en-US" dirty="0"/>
          </a:p>
        </p:txBody>
      </p:sp>
      <p:sp>
        <p:nvSpPr>
          <p:cNvPr id="5" name="Content Placeholder 4"/>
          <p:cNvSpPr>
            <a:spLocks noGrp="1"/>
          </p:cNvSpPr>
          <p:nvPr>
            <p:ph idx="1"/>
          </p:nvPr>
        </p:nvSpPr>
        <p:spPr>
          <a:xfrm>
            <a:off x="609600" y="4953000"/>
            <a:ext cx="8229600" cy="1033271"/>
          </a:xfrm>
        </p:spPr>
        <p:txBody>
          <a:bodyPr>
            <a:normAutofit fontScale="70000" lnSpcReduction="20000"/>
          </a:bodyPr>
          <a:lstStyle/>
          <a:p>
            <a:r>
              <a:rPr lang="en-US" dirty="0" smtClean="0"/>
              <a:t>This graph compares the cumulative total return on MTS’ Common Shares over the last 13 years to the cumulative total return of the S&amp;P / TSX Composite Index, assuming a $100 investment at the initial offering price of $13 and reinvestment of dividends.  </a:t>
            </a:r>
            <a:endParaRPr lang="en-US" dirty="0"/>
          </a:p>
        </p:txBody>
      </p:sp>
      <p:pic>
        <p:nvPicPr>
          <p:cNvPr id="6" name="Content Placeholder 3" descr="MTS Share performance.jpg"/>
          <p:cNvPicPr>
            <a:picLocks noChangeAspect="1"/>
          </p:cNvPicPr>
          <p:nvPr/>
        </p:nvPicPr>
        <p:blipFill>
          <a:blip r:embed="rId2" cstate="print"/>
          <a:srcRect l="2439" r="813" b="13333"/>
          <a:stretch>
            <a:fillRect/>
          </a:stretch>
        </p:blipFill>
        <p:spPr>
          <a:xfrm>
            <a:off x="228600" y="1752600"/>
            <a:ext cx="8712188" cy="2971800"/>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TS Revenues-continuing operations.jpg"/>
          <p:cNvPicPr>
            <a:picLocks noGrp="1" noChangeAspect="1"/>
          </p:cNvPicPr>
          <p:nvPr>
            <p:ph idx="1"/>
          </p:nvPr>
        </p:nvPicPr>
        <p:blipFill>
          <a:blip r:embed="rId2" cstate="print"/>
          <a:stretch>
            <a:fillRect/>
          </a:stretch>
        </p:blipFill>
        <p:spPr>
          <a:xfrm>
            <a:off x="1600200" y="1544053"/>
            <a:ext cx="6038850" cy="5085347"/>
          </a:xfrm>
        </p:spPr>
      </p:pic>
      <p:sp>
        <p:nvSpPr>
          <p:cNvPr id="2" name="Title 1"/>
          <p:cNvSpPr>
            <a:spLocks noGrp="1"/>
          </p:cNvSpPr>
          <p:nvPr>
            <p:ph type="title"/>
          </p:nvPr>
        </p:nvSpPr>
        <p:spPr>
          <a:xfrm>
            <a:off x="457200" y="381000"/>
            <a:ext cx="8229600" cy="1143000"/>
          </a:xfrm>
        </p:spPr>
        <p:txBody>
          <a:bodyPr/>
          <a:lstStyle/>
          <a:p>
            <a:r>
              <a:rPr lang="en-US" dirty="0" smtClean="0"/>
              <a:t>Operating Revenue 2005-2009</a:t>
            </a:r>
            <a:endParaRPr lang="en-US"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533400" y="1524000"/>
          <a:ext cx="8458200" cy="476726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57200" y="609600"/>
            <a:ext cx="8229600" cy="1143000"/>
          </a:xfrm>
        </p:spPr>
        <p:txBody>
          <a:bodyPr>
            <a:normAutofit fontScale="90000"/>
          </a:bodyPr>
          <a:lstStyle/>
          <a:p>
            <a:r>
              <a:rPr lang="en-US" sz="4400" dirty="0" smtClean="0"/>
              <a:t>Revenue Breakdown per Segment 2005-2009</a:t>
            </a:r>
            <a:endParaRPr lang="en-US"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TS Growth services revenue.jpg"/>
          <p:cNvPicPr>
            <a:picLocks noGrp="1" noChangeAspect="1"/>
          </p:cNvPicPr>
          <p:nvPr>
            <p:ph idx="1"/>
          </p:nvPr>
        </p:nvPicPr>
        <p:blipFill>
          <a:blip r:embed="rId2" cstate="print"/>
          <a:stretch>
            <a:fillRect/>
          </a:stretch>
        </p:blipFill>
        <p:spPr>
          <a:xfrm>
            <a:off x="1828800" y="1791462"/>
            <a:ext cx="5638800" cy="4990338"/>
          </a:xfrm>
        </p:spPr>
      </p:pic>
      <p:sp>
        <p:nvSpPr>
          <p:cNvPr id="3" name="Title 2"/>
          <p:cNvSpPr>
            <a:spLocks noGrp="1"/>
          </p:cNvSpPr>
          <p:nvPr>
            <p:ph type="title"/>
          </p:nvPr>
        </p:nvSpPr>
        <p:spPr>
          <a:xfrm>
            <a:off x="457200" y="381000"/>
            <a:ext cx="8229600" cy="1143000"/>
          </a:xfrm>
        </p:spPr>
        <p:txBody>
          <a:bodyPr>
            <a:normAutofit/>
          </a:bodyPr>
          <a:lstStyle/>
          <a:p>
            <a:r>
              <a:rPr lang="en-US" sz="4000" dirty="0" smtClean="0"/>
              <a:t>Growth Services Revenues 2005-2009</a:t>
            </a:r>
            <a:endParaRPr lang="en-US" sz="4000"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TS Earnings per share-continuing operations.jpg"/>
          <p:cNvPicPr>
            <a:picLocks noGrp="1" noChangeAspect="1"/>
          </p:cNvPicPr>
          <p:nvPr>
            <p:ph idx="1"/>
          </p:nvPr>
        </p:nvPicPr>
        <p:blipFill>
          <a:blip r:embed="rId2" cstate="print"/>
          <a:stretch>
            <a:fillRect/>
          </a:stretch>
        </p:blipFill>
        <p:spPr>
          <a:xfrm>
            <a:off x="1600200" y="1828800"/>
            <a:ext cx="5898884" cy="4876800"/>
          </a:xfrm>
        </p:spPr>
      </p:pic>
      <p:sp>
        <p:nvSpPr>
          <p:cNvPr id="3" name="Title 2"/>
          <p:cNvSpPr>
            <a:spLocks noGrp="1"/>
          </p:cNvSpPr>
          <p:nvPr>
            <p:ph type="title"/>
          </p:nvPr>
        </p:nvSpPr>
        <p:spPr>
          <a:xfrm>
            <a:off x="457200" y="533400"/>
            <a:ext cx="8229600" cy="1143000"/>
          </a:xfrm>
        </p:spPr>
        <p:txBody>
          <a:bodyPr/>
          <a:lstStyle/>
          <a:p>
            <a:r>
              <a:rPr lang="en-US" dirty="0" smtClean="0"/>
              <a:t>EPS trend for 2005-2009</a:t>
            </a:r>
            <a:endParaRPr lang="en-US"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Company Overview</a:t>
            </a:r>
            <a:endParaRPr lang="en-US"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971800"/>
            <a:ext cx="8458200" cy="2819400"/>
          </a:xfrm>
        </p:spPr>
        <p:txBody>
          <a:bodyPr>
            <a:normAutofit fontScale="92500" lnSpcReduction="20000"/>
          </a:bodyPr>
          <a:lstStyle/>
          <a:p>
            <a:r>
              <a:rPr lang="en-US" dirty="0"/>
              <a:t>P</a:t>
            </a:r>
            <a:r>
              <a:rPr lang="en-US" dirty="0" smtClean="0"/>
              <a:t>rovides a broad range of solutions including high-speed internet, wireless, digital TV, converged IP networking, and unified communications.</a:t>
            </a:r>
          </a:p>
          <a:p>
            <a:pPr>
              <a:buNone/>
            </a:pPr>
            <a:endParaRPr lang="en-US" dirty="0" smtClean="0"/>
          </a:p>
          <a:p>
            <a:r>
              <a:rPr lang="en-US" dirty="0" smtClean="0"/>
              <a:t>Operates through two divisions: national and Manitoba division</a:t>
            </a:r>
          </a:p>
          <a:p>
            <a:pPr>
              <a:buNone/>
            </a:pPr>
            <a:endParaRPr lang="en-US" dirty="0" smtClean="0"/>
          </a:p>
          <a:p>
            <a:r>
              <a:rPr lang="en-US" dirty="0"/>
              <a:t>F</a:t>
            </a:r>
            <a:r>
              <a:rPr lang="en-US" dirty="0" smtClean="0"/>
              <a:t>ourth-largest communications provider in Canada</a:t>
            </a:r>
            <a:endParaRPr lang="en-US" dirty="0"/>
          </a:p>
        </p:txBody>
      </p:sp>
      <p:sp>
        <p:nvSpPr>
          <p:cNvPr id="2" name="Title 1"/>
          <p:cNvSpPr>
            <a:spLocks noGrp="1"/>
          </p:cNvSpPr>
          <p:nvPr>
            <p:ph type="title"/>
          </p:nvPr>
        </p:nvSpPr>
        <p:spPr/>
        <p:txBody>
          <a:bodyPr/>
          <a:lstStyle/>
          <a:p>
            <a:r>
              <a:rPr lang="en-US" dirty="0" smtClean="0"/>
              <a:t>MTS </a:t>
            </a:r>
            <a:r>
              <a:rPr lang="en-US" dirty="0" err="1" smtClean="0"/>
              <a:t>Allstream</a:t>
            </a:r>
            <a:endParaRPr lang="en-US" dirty="0"/>
          </a:p>
        </p:txBody>
      </p:sp>
      <p:pic>
        <p:nvPicPr>
          <p:cNvPr id="15362" name="Picture 2"/>
          <p:cNvPicPr>
            <a:picLocks noChangeAspect="1" noChangeArrowheads="1"/>
          </p:cNvPicPr>
          <p:nvPr/>
        </p:nvPicPr>
        <p:blipFill>
          <a:blip r:embed="rId2" cstate="print"/>
          <a:srcRect l="12500" t="63000" r="13750" b="16000"/>
          <a:stretch>
            <a:fillRect/>
          </a:stretch>
        </p:blipFill>
        <p:spPr bwMode="auto">
          <a:xfrm>
            <a:off x="228600" y="1219200"/>
            <a:ext cx="8686800" cy="1520190"/>
          </a:xfrm>
          <a:prstGeom prst="rect">
            <a:avLst/>
          </a:prstGeom>
          <a:noFill/>
          <a:ln w="9525">
            <a:noFill/>
            <a:miter lim="800000"/>
            <a:headEnd/>
            <a:tailEnd/>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143000"/>
          <a:ext cx="8229600" cy="4983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57200" y="304800"/>
            <a:ext cx="8229600" cy="1143000"/>
          </a:xfrm>
        </p:spPr>
        <p:txBody>
          <a:bodyPr/>
          <a:lstStyle/>
          <a:p>
            <a:r>
              <a:rPr lang="en-US" dirty="0" smtClean="0"/>
              <a:t>Corporate Profile</a:t>
            </a:r>
            <a:endParaRPr lang="en-US"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800600" cy="4525963"/>
          </a:xfrm>
        </p:spPr>
        <p:txBody>
          <a:bodyPr>
            <a:normAutofit fontScale="70000" lnSpcReduction="20000"/>
          </a:bodyPr>
          <a:lstStyle/>
          <a:p>
            <a:pPr>
              <a:buNone/>
            </a:pPr>
            <a:r>
              <a:rPr lang="en-US" b="1" dirty="0" smtClean="0"/>
              <a:t>MTS</a:t>
            </a:r>
          </a:p>
          <a:p>
            <a:r>
              <a:rPr lang="en-US" dirty="0" smtClean="0"/>
              <a:t>Wireless</a:t>
            </a:r>
          </a:p>
          <a:p>
            <a:r>
              <a:rPr lang="en-US" dirty="0" smtClean="0"/>
              <a:t>High-speed Internet</a:t>
            </a:r>
          </a:p>
          <a:p>
            <a:r>
              <a:rPr lang="en-US" dirty="0" smtClean="0"/>
              <a:t>Television services</a:t>
            </a:r>
          </a:p>
          <a:p>
            <a:r>
              <a:rPr lang="en-US" dirty="0" smtClean="0"/>
              <a:t>Converged IP</a:t>
            </a:r>
          </a:p>
          <a:p>
            <a:r>
              <a:rPr lang="en-US" dirty="0" smtClean="0"/>
              <a:t>Unified communications, security and</a:t>
            </a:r>
          </a:p>
          <a:p>
            <a:r>
              <a:rPr lang="en-US" dirty="0" smtClean="0"/>
              <a:t>monitoring services</a:t>
            </a:r>
          </a:p>
          <a:p>
            <a:r>
              <a:rPr lang="en-US" dirty="0" smtClean="0"/>
              <a:t>Local access</a:t>
            </a:r>
          </a:p>
          <a:p>
            <a:r>
              <a:rPr lang="en-US" dirty="0" smtClean="0"/>
              <a:t>Long distance and data</a:t>
            </a:r>
          </a:p>
          <a:p>
            <a:pPr>
              <a:buNone/>
            </a:pPr>
            <a:endParaRPr lang="en-US" dirty="0" smtClean="0"/>
          </a:p>
          <a:p>
            <a:pPr>
              <a:buNone/>
            </a:pPr>
            <a:r>
              <a:rPr lang="en-US" b="1" dirty="0" err="1" smtClean="0"/>
              <a:t>Allstream</a:t>
            </a:r>
            <a:endParaRPr lang="en-US" b="1" dirty="0" smtClean="0"/>
          </a:p>
          <a:p>
            <a:r>
              <a:rPr lang="en-US" dirty="0" smtClean="0"/>
              <a:t>Converged IP</a:t>
            </a:r>
          </a:p>
          <a:p>
            <a:r>
              <a:rPr lang="en-US" dirty="0" smtClean="0"/>
              <a:t>Unified communications and security</a:t>
            </a:r>
          </a:p>
          <a:p>
            <a:r>
              <a:rPr lang="en-US" dirty="0" smtClean="0"/>
              <a:t>Local access</a:t>
            </a:r>
          </a:p>
          <a:p>
            <a:r>
              <a:rPr lang="en-US" dirty="0" smtClean="0"/>
              <a:t>Long distance and data</a:t>
            </a:r>
            <a:endParaRPr lang="en-US" dirty="0" smtClean="0">
              <a:solidFill>
                <a:schemeClr val="tx2"/>
              </a:solidFill>
              <a:latin typeface="Times New Roman" pitchFamily="18" charset="0"/>
            </a:endParaRPr>
          </a:p>
        </p:txBody>
      </p:sp>
      <p:sp>
        <p:nvSpPr>
          <p:cNvPr id="2" name="Title 1"/>
          <p:cNvSpPr>
            <a:spLocks noGrp="1"/>
          </p:cNvSpPr>
          <p:nvPr>
            <p:ph type="title"/>
          </p:nvPr>
        </p:nvSpPr>
        <p:spPr>
          <a:xfrm>
            <a:off x="457200" y="381000"/>
            <a:ext cx="8229600" cy="1143000"/>
          </a:xfrm>
        </p:spPr>
        <p:txBody>
          <a:bodyPr/>
          <a:lstStyle/>
          <a:p>
            <a:r>
              <a:rPr lang="en-US" dirty="0" smtClean="0"/>
              <a:t>MTS </a:t>
            </a:r>
            <a:r>
              <a:rPr lang="en-US" dirty="0" err="1" smtClean="0"/>
              <a:t>Allstream</a:t>
            </a:r>
            <a:r>
              <a:rPr lang="en-US" dirty="0" smtClean="0"/>
              <a:t> product lines</a:t>
            </a:r>
          </a:p>
        </p:txBody>
      </p:sp>
      <p:pic>
        <p:nvPicPr>
          <p:cNvPr id="1028" name="Picture 4"/>
          <p:cNvPicPr>
            <a:picLocks noChangeAspect="1" noChangeArrowheads="1"/>
          </p:cNvPicPr>
          <p:nvPr/>
        </p:nvPicPr>
        <p:blipFill>
          <a:blip r:embed="rId2" cstate="print"/>
          <a:srcRect l="50000" t="29000" r="21875" b="15000"/>
          <a:stretch>
            <a:fillRect/>
          </a:stretch>
        </p:blipFill>
        <p:spPr bwMode="auto">
          <a:xfrm>
            <a:off x="5029200" y="1524000"/>
            <a:ext cx="3429000" cy="42672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5.png"/>
          <p:cNvPicPr>
            <a:picLocks noGrp="1" noChangeAspect="1"/>
          </p:cNvPicPr>
          <p:nvPr>
            <p:ph idx="1"/>
          </p:nvPr>
        </p:nvPicPr>
        <p:blipFill>
          <a:blip r:embed="rId2" cstate="print"/>
          <a:srcRect t="-16683" b="-16683"/>
          <a:stretch>
            <a:fillRect/>
          </a:stretch>
        </p:blipFill>
        <p:spPr/>
      </p:pic>
      <p:sp>
        <p:nvSpPr>
          <p:cNvPr id="2" name="Title 1"/>
          <p:cNvSpPr>
            <a:spLocks noGrp="1"/>
          </p:cNvSpPr>
          <p:nvPr>
            <p:ph type="title"/>
          </p:nvPr>
        </p:nvSpPr>
        <p:spPr/>
        <p:txBody>
          <a:bodyPr/>
          <a:lstStyle/>
          <a:p>
            <a:r>
              <a:rPr lang="en-US" dirty="0" smtClean="0"/>
              <a:t>Wireless revenue market share</a:t>
            </a:r>
            <a:endParaRPr lang="en-US"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0"/>
            <a:ext cx="8229600" cy="533399"/>
          </a:xfrm>
        </p:spPr>
        <p:txBody>
          <a:bodyPr>
            <a:normAutofit fontScale="70000" lnSpcReduction="20000"/>
          </a:bodyPr>
          <a:lstStyle/>
          <a:p>
            <a:r>
              <a:rPr lang="en-US" dirty="0" smtClean="0"/>
              <a:t>MTS broadband coverage in Canada runs across majority of the country, with services in several fields</a:t>
            </a:r>
          </a:p>
          <a:p>
            <a:endParaRPr lang="en-US" dirty="0"/>
          </a:p>
        </p:txBody>
      </p:sp>
      <p:sp>
        <p:nvSpPr>
          <p:cNvPr id="2" name="Title 1"/>
          <p:cNvSpPr>
            <a:spLocks noGrp="1"/>
          </p:cNvSpPr>
          <p:nvPr>
            <p:ph type="title"/>
          </p:nvPr>
        </p:nvSpPr>
        <p:spPr/>
        <p:txBody>
          <a:bodyPr/>
          <a:lstStyle/>
          <a:p>
            <a:r>
              <a:rPr lang="en-US" dirty="0" smtClean="0"/>
              <a:t>MTS Coverage across Canada</a:t>
            </a:r>
            <a:endParaRPr lang="en-US" dirty="0"/>
          </a:p>
        </p:txBody>
      </p:sp>
      <p:pic>
        <p:nvPicPr>
          <p:cNvPr id="4" name="Picture 3" descr="MTS National Broadband Network.jpg"/>
          <p:cNvPicPr>
            <a:picLocks noChangeAspect="1"/>
          </p:cNvPicPr>
          <p:nvPr/>
        </p:nvPicPr>
        <p:blipFill>
          <a:blip r:embed="rId2" cstate="print"/>
          <a:srcRect t="19600"/>
          <a:stretch>
            <a:fillRect/>
          </a:stretch>
        </p:blipFill>
        <p:spPr>
          <a:xfrm>
            <a:off x="304800" y="1295400"/>
            <a:ext cx="8305800" cy="4027188"/>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History</a:t>
            </a:r>
            <a:endParaRPr lang="en-US" dirty="0"/>
          </a:p>
        </p:txBody>
      </p:sp>
      <p:graphicFrame>
        <p:nvGraphicFramePr>
          <p:cNvPr id="4" name="Diagram 3"/>
          <p:cNvGraphicFramePr/>
          <p:nvPr/>
        </p:nvGraphicFramePr>
        <p:xfrm>
          <a:off x="685800" y="1599501"/>
          <a:ext cx="7696200" cy="4801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History</a:t>
            </a:r>
            <a:endParaRPr lang="en-US" dirty="0"/>
          </a:p>
        </p:txBody>
      </p:sp>
      <p:graphicFrame>
        <p:nvGraphicFramePr>
          <p:cNvPr id="4" name="Diagram 3"/>
          <p:cNvGraphicFramePr/>
          <p:nvPr/>
        </p:nvGraphicFramePr>
        <p:xfrm>
          <a:off x="762000" y="1590502"/>
          <a:ext cx="7772400" cy="4734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a:stretch>
            <a:fillRect/>
          </a:stretch>
        </p:blipFill>
        <p:spPr bwMode="auto">
          <a:xfrm>
            <a:off x="914400" y="2133600"/>
            <a:ext cx="3733800" cy="3733800"/>
          </a:xfrm>
          <a:prstGeom prst="rect">
            <a:avLst/>
          </a:prstGeom>
          <a:noFill/>
          <a:ln w="9525">
            <a:noFill/>
            <a:miter lim="800000"/>
            <a:headEnd/>
            <a:tailEnd/>
          </a:ln>
        </p:spPr>
      </p:pic>
      <p:sp>
        <p:nvSpPr>
          <p:cNvPr id="2" name="Content Placeholder 1"/>
          <p:cNvSpPr>
            <a:spLocks noGrp="1"/>
          </p:cNvSpPr>
          <p:nvPr>
            <p:ph idx="1"/>
          </p:nvPr>
        </p:nvSpPr>
        <p:spPr>
          <a:xfrm>
            <a:off x="457200" y="1600200"/>
            <a:ext cx="8229600" cy="4389120"/>
          </a:xfrm>
        </p:spPr>
        <p:txBody>
          <a:bodyPr>
            <a:normAutofit/>
          </a:bodyPr>
          <a:lstStyle/>
          <a:p>
            <a:r>
              <a:rPr lang="en-US" sz="1600" dirty="0" smtClean="0"/>
              <a:t>August 9, 2010: Canadian Wireless Carrier, Manitoba Telecom has launched their first Android based device, the HTC 6250.</a:t>
            </a:r>
          </a:p>
          <a:p>
            <a:endParaRPr lang="en-US" sz="1600" dirty="0" smtClean="0"/>
          </a:p>
          <a:p>
            <a:pPr algn="r"/>
            <a:r>
              <a:rPr lang="en-US" sz="1600" dirty="0" smtClean="0"/>
              <a:t>Specs include:</a:t>
            </a:r>
          </a:p>
          <a:p>
            <a:pPr algn="r"/>
            <a:r>
              <a:rPr lang="en-US" sz="1600" dirty="0" smtClean="0"/>
              <a:t>* Android OS</a:t>
            </a:r>
            <a:br>
              <a:rPr lang="en-US" sz="1600" dirty="0" smtClean="0"/>
            </a:br>
            <a:r>
              <a:rPr lang="en-US" sz="1600" dirty="0" smtClean="0"/>
              <a:t>* HTC Sense UI</a:t>
            </a:r>
            <a:br>
              <a:rPr lang="en-US" sz="1600" dirty="0" smtClean="0"/>
            </a:br>
            <a:r>
              <a:rPr lang="en-US" sz="1600" dirty="0" smtClean="0"/>
              <a:t>* 3.2″ 320 x 480 HVGA </a:t>
            </a:r>
          </a:p>
          <a:p>
            <a:pPr algn="r"/>
            <a:r>
              <a:rPr lang="en-US" sz="1600" dirty="0" smtClean="0"/>
              <a:t>capacitive </a:t>
            </a:r>
            <a:r>
              <a:rPr lang="en-US" sz="1600" dirty="0" err="1" smtClean="0"/>
              <a:t>touchscreen</a:t>
            </a:r>
            <a:r>
              <a:rPr lang="en-US" sz="1600" dirty="0" smtClean="0"/>
              <a:t> display</a:t>
            </a:r>
            <a:br>
              <a:rPr lang="en-US" sz="1600" dirty="0" smtClean="0"/>
            </a:br>
            <a:r>
              <a:rPr lang="en-US" sz="1600" dirty="0" smtClean="0"/>
              <a:t>* 5 megapixel camera with auto focus</a:t>
            </a:r>
            <a:br>
              <a:rPr lang="en-US" sz="1600" dirty="0" smtClean="0"/>
            </a:br>
            <a:r>
              <a:rPr lang="en-US" sz="1600" dirty="0" smtClean="0"/>
              <a:t>* </a:t>
            </a:r>
            <a:r>
              <a:rPr lang="en-US" sz="1600" dirty="0" err="1" smtClean="0"/>
              <a:t>WiFi</a:t>
            </a:r>
            <a:r>
              <a:rPr lang="en-US" sz="1600" dirty="0" smtClean="0"/>
              <a:t> 802.11 b/g</a:t>
            </a:r>
            <a:br>
              <a:rPr lang="en-US" sz="1600" dirty="0" smtClean="0"/>
            </a:br>
            <a:r>
              <a:rPr lang="en-US" sz="1600" dirty="0" smtClean="0"/>
              <a:t>* GPS</a:t>
            </a:r>
            <a:br>
              <a:rPr lang="en-US" sz="1600" dirty="0" smtClean="0"/>
            </a:br>
            <a:r>
              <a:rPr lang="en-US" sz="1600" dirty="0" smtClean="0"/>
              <a:t>* G-sensor digital compass</a:t>
            </a:r>
            <a:br>
              <a:rPr lang="en-US" sz="1600" dirty="0" smtClean="0"/>
            </a:br>
            <a:r>
              <a:rPr lang="en-US" sz="1600" dirty="0" smtClean="0"/>
              <a:t>* Bluetooth 2.0</a:t>
            </a:r>
            <a:br>
              <a:rPr lang="en-US" sz="1600" dirty="0" smtClean="0"/>
            </a:br>
            <a:r>
              <a:rPr lang="en-US" sz="1600" dirty="0" smtClean="0"/>
              <a:t>* 512 MB of internal memory</a:t>
            </a:r>
          </a:p>
          <a:p>
            <a:pPr algn="r"/>
            <a:r>
              <a:rPr lang="en-US" sz="1600" dirty="0" smtClean="0"/>
              <a:t> (expandable to 32 GB via </a:t>
            </a:r>
            <a:r>
              <a:rPr lang="en-US" sz="1600" dirty="0" err="1" smtClean="0"/>
              <a:t>microSD</a:t>
            </a:r>
            <a:r>
              <a:rPr lang="en-US" sz="1600" dirty="0" smtClean="0"/>
              <a:t>)</a:t>
            </a:r>
            <a:br>
              <a:rPr lang="en-US" sz="1600" dirty="0" smtClean="0"/>
            </a:br>
            <a:r>
              <a:rPr lang="en-US" sz="1600" dirty="0" smtClean="0"/>
              <a:t>* 3.5 mm headset jack</a:t>
            </a:r>
          </a:p>
          <a:p>
            <a:endParaRPr lang="en-US" sz="1600" dirty="0"/>
          </a:p>
        </p:txBody>
      </p:sp>
      <p:sp>
        <p:nvSpPr>
          <p:cNvPr id="3" name="Title 2"/>
          <p:cNvSpPr>
            <a:spLocks noGrp="1"/>
          </p:cNvSpPr>
          <p:nvPr>
            <p:ph type="title"/>
          </p:nvPr>
        </p:nvSpPr>
        <p:spPr>
          <a:xfrm>
            <a:off x="457200" y="304800"/>
            <a:ext cx="8229600" cy="1143000"/>
          </a:xfrm>
        </p:spPr>
        <p:txBody>
          <a:bodyPr/>
          <a:lstStyle/>
          <a:p>
            <a:r>
              <a:rPr lang="en-US" dirty="0" smtClean="0"/>
              <a:t>Wireless</a:t>
            </a:r>
            <a:endParaRPr lang="en-US"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0" y="1676400"/>
            <a:ext cx="6400800" cy="4724400"/>
          </a:xfrm>
        </p:spPr>
        <p:txBody>
          <a:bodyPr>
            <a:normAutofit fontScale="32500" lnSpcReduction="20000"/>
          </a:bodyPr>
          <a:lstStyle/>
          <a:p>
            <a:r>
              <a:rPr lang="en-US" sz="4300" b="1" dirty="0" smtClean="0"/>
              <a:t>Pierre J. </a:t>
            </a:r>
            <a:r>
              <a:rPr lang="en-US" sz="4300" b="1" dirty="0" err="1" smtClean="0"/>
              <a:t>Blouin</a:t>
            </a:r>
            <a:r>
              <a:rPr lang="en-US" sz="4300" b="1" dirty="0" smtClean="0"/>
              <a:t/>
            </a:r>
            <a:br>
              <a:rPr lang="en-US" sz="4300" b="1" dirty="0" smtClean="0"/>
            </a:br>
            <a:r>
              <a:rPr lang="en-US" sz="4300" b="1" dirty="0" smtClean="0"/>
              <a:t>Chief Executive Officer</a:t>
            </a:r>
            <a:endParaRPr lang="en-US" sz="4300" b="1" dirty="0"/>
          </a:p>
          <a:p>
            <a:r>
              <a:rPr lang="en-US" sz="4300" dirty="0" smtClean="0"/>
              <a:t>Appointed CEO of each of Manitoba Telecom Services Inc. and MTS </a:t>
            </a:r>
            <a:r>
              <a:rPr lang="en-US" sz="4300" dirty="0" err="1" smtClean="0"/>
              <a:t>Allstream</a:t>
            </a:r>
            <a:r>
              <a:rPr lang="en-US" sz="4300" dirty="0" smtClean="0"/>
              <a:t> Inc. on December 7, 2005. </a:t>
            </a:r>
          </a:p>
          <a:p>
            <a:r>
              <a:rPr lang="en-US" sz="4300" dirty="0" smtClean="0"/>
              <a:t>Group President - Consumer Markets of Bell Canada from May 2003 to October 2005. </a:t>
            </a:r>
          </a:p>
          <a:p>
            <a:r>
              <a:rPr lang="en-US" sz="4300" dirty="0" smtClean="0"/>
              <a:t>CEO of </a:t>
            </a:r>
            <a:r>
              <a:rPr lang="en-US" sz="4300" dirty="0" err="1" smtClean="0"/>
              <a:t>Emergis</a:t>
            </a:r>
            <a:r>
              <a:rPr lang="en-US" sz="4300" dirty="0" smtClean="0"/>
              <a:t> Inc. (formerly known as BCE </a:t>
            </a:r>
            <a:r>
              <a:rPr lang="en-US" sz="4300" dirty="0" err="1" smtClean="0"/>
              <a:t>Emergis</a:t>
            </a:r>
            <a:r>
              <a:rPr lang="en-US" sz="4300" dirty="0" smtClean="0"/>
              <a:t> Inc.) from May 2002 to May 2003</a:t>
            </a:r>
          </a:p>
          <a:p>
            <a:r>
              <a:rPr lang="en-US" sz="4300" dirty="0" smtClean="0"/>
              <a:t>Executive Vice President of BCE Inc. from March 2002 to May 2002,  </a:t>
            </a:r>
          </a:p>
          <a:p>
            <a:r>
              <a:rPr lang="en-US" sz="4300" dirty="0" smtClean="0"/>
              <a:t>President and CEO of Bell Mobility Inc., a subsidiary of Bell Canada, from January 2000 to March 2002.</a:t>
            </a:r>
          </a:p>
          <a:p>
            <a:endParaRPr lang="en-US" dirty="0" smtClean="0"/>
          </a:p>
          <a:p>
            <a:endParaRPr lang="en-US" dirty="0"/>
          </a:p>
          <a:p>
            <a:r>
              <a:rPr lang="en-US" sz="4300" b="1" dirty="0" smtClean="0"/>
              <a:t>David </a:t>
            </a:r>
            <a:r>
              <a:rPr lang="en-US" sz="4300" b="1" dirty="0" err="1" smtClean="0"/>
              <a:t>Leith</a:t>
            </a:r>
            <a:r>
              <a:rPr lang="en-US" sz="4300" dirty="0" smtClean="0"/>
              <a:t/>
            </a:r>
            <a:br>
              <a:rPr lang="en-US" sz="4300" dirty="0" smtClean="0"/>
            </a:br>
            <a:r>
              <a:rPr lang="en-US" sz="4300" b="1" dirty="0" smtClean="0"/>
              <a:t>Chairperson</a:t>
            </a:r>
            <a:endParaRPr lang="en-US" sz="4300" dirty="0" smtClean="0"/>
          </a:p>
          <a:p>
            <a:r>
              <a:rPr lang="en-US" sz="4300" dirty="0" smtClean="0"/>
              <a:t>became Chair of the Manitoba Telecom Services Inc. Board of Directors on January 8, 2010.</a:t>
            </a:r>
          </a:p>
          <a:p>
            <a:r>
              <a:rPr lang="en-US" sz="4300" dirty="0" smtClean="0"/>
              <a:t>was Deputy Chairman and Managing Director of CIBC World Markets and Head of the firm's Investment, Corporate and Merchant Banking activities until February 2009. </a:t>
            </a:r>
          </a:p>
          <a:p>
            <a:r>
              <a:rPr lang="en-US" sz="4300" dirty="0"/>
              <a:t>A</a:t>
            </a:r>
            <a:r>
              <a:rPr lang="en-US" sz="4300" dirty="0" smtClean="0"/>
              <a:t>dviser to the Minister of Natural Resources on the restructuring of Atomic Energy of Canada Limited (AECL).</a:t>
            </a:r>
          </a:p>
          <a:p>
            <a:r>
              <a:rPr lang="en-US" sz="4300" dirty="0" smtClean="0"/>
              <a:t>Director of the Children's Aid Foundation.</a:t>
            </a:r>
          </a:p>
        </p:txBody>
      </p:sp>
      <p:sp>
        <p:nvSpPr>
          <p:cNvPr id="2" name="Title 1"/>
          <p:cNvSpPr>
            <a:spLocks noGrp="1"/>
          </p:cNvSpPr>
          <p:nvPr>
            <p:ph type="title"/>
          </p:nvPr>
        </p:nvSpPr>
        <p:spPr>
          <a:xfrm>
            <a:off x="457200" y="457200"/>
            <a:ext cx="8229600" cy="1143000"/>
          </a:xfrm>
        </p:spPr>
        <p:txBody>
          <a:bodyPr/>
          <a:lstStyle/>
          <a:p>
            <a:r>
              <a:rPr lang="en-US" dirty="0" smtClean="0"/>
              <a:t>Key Individuals MTS</a:t>
            </a:r>
            <a:endParaRPr lang="en-US" dirty="0"/>
          </a:p>
        </p:txBody>
      </p:sp>
      <p:pic>
        <p:nvPicPr>
          <p:cNvPr id="6" name="Picture 5" descr="Board_PierreBlouin.jpg"/>
          <p:cNvPicPr>
            <a:picLocks noChangeAspect="1"/>
          </p:cNvPicPr>
          <p:nvPr/>
        </p:nvPicPr>
        <p:blipFill>
          <a:blip r:embed="rId2" cstate="print"/>
          <a:stretch>
            <a:fillRect/>
          </a:stretch>
        </p:blipFill>
        <p:spPr>
          <a:xfrm>
            <a:off x="609600" y="1600200"/>
            <a:ext cx="1600200" cy="2026920"/>
          </a:xfrm>
          <a:prstGeom prst="rect">
            <a:avLst/>
          </a:prstGeom>
        </p:spPr>
      </p:pic>
      <p:pic>
        <p:nvPicPr>
          <p:cNvPr id="7" name="Picture 6" descr="Board-David-Leith.jpg"/>
          <p:cNvPicPr>
            <a:picLocks noChangeAspect="1"/>
          </p:cNvPicPr>
          <p:nvPr/>
        </p:nvPicPr>
        <p:blipFill>
          <a:blip r:embed="rId3" cstate="print"/>
          <a:stretch>
            <a:fillRect/>
          </a:stretch>
        </p:blipFill>
        <p:spPr>
          <a:xfrm>
            <a:off x="609600" y="3886200"/>
            <a:ext cx="1600200" cy="2032254"/>
          </a:xfrm>
          <a:prstGeom prst="rect">
            <a:avLst/>
          </a:prstGeo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0800" y="1600200"/>
            <a:ext cx="6096000" cy="4724400"/>
          </a:xfrm>
        </p:spPr>
        <p:txBody>
          <a:bodyPr>
            <a:normAutofit fontScale="25000" lnSpcReduction="20000"/>
          </a:bodyPr>
          <a:lstStyle/>
          <a:p>
            <a:r>
              <a:rPr lang="en-US" sz="5200" b="1" dirty="0" smtClean="0"/>
              <a:t>Wayne S. </a:t>
            </a:r>
            <a:r>
              <a:rPr lang="en-US" sz="5200" b="1" dirty="0" err="1" smtClean="0"/>
              <a:t>Demkey</a:t>
            </a:r>
            <a:r>
              <a:rPr lang="en-US" sz="5200" b="1" dirty="0" smtClean="0"/>
              <a:t>, CA</a:t>
            </a:r>
            <a:r>
              <a:rPr lang="en-US" sz="5200" dirty="0" smtClean="0"/>
              <a:t/>
            </a:r>
            <a:br>
              <a:rPr lang="en-US" sz="5200" dirty="0" smtClean="0"/>
            </a:br>
            <a:r>
              <a:rPr lang="en-US" sz="5200" b="1" dirty="0" smtClean="0"/>
              <a:t>Chief Financial Officer</a:t>
            </a:r>
            <a:endParaRPr lang="en-US" sz="5200" dirty="0" smtClean="0"/>
          </a:p>
          <a:p>
            <a:r>
              <a:rPr lang="en-US" sz="5200" dirty="0" smtClean="0"/>
              <a:t>Wayne </a:t>
            </a:r>
            <a:r>
              <a:rPr lang="en-US" sz="5200" dirty="0" err="1" smtClean="0"/>
              <a:t>Demkey</a:t>
            </a:r>
            <a:r>
              <a:rPr lang="en-US" sz="5200" dirty="0" smtClean="0"/>
              <a:t> is Chief Financial Officer of each of Manitoba Telecom Services Inc. ("MTS") and MTS </a:t>
            </a:r>
            <a:r>
              <a:rPr lang="en-US" sz="5200" dirty="0" err="1" smtClean="0"/>
              <a:t>Allstream</a:t>
            </a:r>
            <a:r>
              <a:rPr lang="en-US" sz="5200" dirty="0" smtClean="0"/>
              <a:t> Inc.</a:t>
            </a:r>
          </a:p>
          <a:p>
            <a:r>
              <a:rPr lang="en-US" sz="5200" dirty="0" smtClean="0"/>
              <a:t>eleven years with KPMG Chartered Accountants, most recently in the position of Senior Manager Audit and Business Advisory Services.</a:t>
            </a:r>
          </a:p>
          <a:p>
            <a:r>
              <a:rPr lang="en-US" sz="5200" dirty="0" smtClean="0"/>
              <a:t>member of the Board of Directors of The Winnipeg Humane Society. </a:t>
            </a:r>
          </a:p>
          <a:p>
            <a:r>
              <a:rPr lang="en-US" sz="5200" dirty="0" smtClean="0"/>
              <a:t>Chairman of the Board of Directors of The Winnipeg Humane Society Foundation.</a:t>
            </a:r>
          </a:p>
          <a:p>
            <a:endParaRPr lang="en-US" dirty="0"/>
          </a:p>
          <a:p>
            <a:pPr>
              <a:buNone/>
            </a:pPr>
            <a:endParaRPr lang="en-US" dirty="0" smtClean="0"/>
          </a:p>
          <a:p>
            <a:r>
              <a:rPr lang="en-US" sz="5200" b="1" dirty="0" smtClean="0"/>
              <a:t>Kelvin A. Shepherd, </a:t>
            </a:r>
            <a:r>
              <a:rPr lang="en-US" sz="5200" b="1" dirty="0" err="1" smtClean="0"/>
              <a:t>P.Eng</a:t>
            </a:r>
            <a:r>
              <a:rPr lang="en-US" sz="5200" b="1" dirty="0" smtClean="0"/>
              <a:t>.</a:t>
            </a:r>
            <a:r>
              <a:rPr lang="en-US" sz="5200" dirty="0" smtClean="0"/>
              <a:t/>
            </a:r>
            <a:br>
              <a:rPr lang="en-US" sz="5200" dirty="0" smtClean="0"/>
            </a:br>
            <a:r>
              <a:rPr lang="en-US" sz="5200" b="1" dirty="0" smtClean="0"/>
              <a:t>President, MTS</a:t>
            </a:r>
            <a:endParaRPr lang="en-US" sz="5200" dirty="0" smtClean="0"/>
          </a:p>
          <a:p>
            <a:r>
              <a:rPr lang="en-US" sz="5200" dirty="0" smtClean="0"/>
              <a:t>Mr. Shepherd joined the company in 2000 as Vice-President Network Services and Chief Technology Officer. </a:t>
            </a:r>
            <a:endParaRPr lang="en-US" sz="5200" dirty="0"/>
          </a:p>
          <a:p>
            <a:r>
              <a:rPr lang="en-US" sz="5200" dirty="0" smtClean="0"/>
              <a:t>20 years with Saskatchewan Telecommunications </a:t>
            </a:r>
            <a:r>
              <a:rPr lang="en-US" sz="5200" dirty="0"/>
              <a:t>,</a:t>
            </a:r>
            <a:r>
              <a:rPr lang="en-US" sz="5200" dirty="0" smtClean="0"/>
              <a:t>most recently as Senior Vice-President and Chief Technology Officer. </a:t>
            </a:r>
            <a:endParaRPr lang="en-US" sz="5200" dirty="0"/>
          </a:p>
          <a:p>
            <a:r>
              <a:rPr lang="en-US" sz="5200" dirty="0" smtClean="0"/>
              <a:t>Chairman of the Executive Board for LCL Cable Communications Ltd. (Leicester, England) prior to its sale by </a:t>
            </a:r>
            <a:r>
              <a:rPr lang="en-US" sz="5200" dirty="0" err="1" smtClean="0"/>
              <a:t>SaskTel</a:t>
            </a:r>
            <a:r>
              <a:rPr lang="en-US" sz="5200" dirty="0" smtClean="0"/>
              <a:t> in 1995</a:t>
            </a:r>
          </a:p>
          <a:p>
            <a:r>
              <a:rPr lang="en-US" sz="5200" dirty="0" smtClean="0"/>
              <a:t>Chairman of the Board of TR Labs, a leading Western Canadian-based telecommunications research and development organization.</a:t>
            </a:r>
          </a:p>
          <a:p>
            <a:r>
              <a:rPr lang="en-US" sz="5200" dirty="0" smtClean="0"/>
              <a:t>Chairperson of the Board of Trustees of Victoria General Hospital in Winnipeg.</a:t>
            </a:r>
          </a:p>
        </p:txBody>
      </p:sp>
      <p:sp>
        <p:nvSpPr>
          <p:cNvPr id="2" name="Title 1"/>
          <p:cNvSpPr>
            <a:spLocks noGrp="1"/>
          </p:cNvSpPr>
          <p:nvPr>
            <p:ph type="title"/>
          </p:nvPr>
        </p:nvSpPr>
        <p:spPr>
          <a:xfrm>
            <a:off x="457200" y="228600"/>
            <a:ext cx="8229600" cy="1143000"/>
          </a:xfrm>
        </p:spPr>
        <p:txBody>
          <a:bodyPr/>
          <a:lstStyle/>
          <a:p>
            <a:r>
              <a:rPr lang="en-US" dirty="0" smtClean="0"/>
              <a:t>Key Individuals MTS</a:t>
            </a:r>
            <a:endParaRPr lang="en-US" dirty="0"/>
          </a:p>
        </p:txBody>
      </p:sp>
      <p:pic>
        <p:nvPicPr>
          <p:cNvPr id="4" name="Picture 3" descr="exec_wayne.jpg"/>
          <p:cNvPicPr>
            <a:picLocks noChangeAspect="1"/>
          </p:cNvPicPr>
          <p:nvPr/>
        </p:nvPicPr>
        <p:blipFill>
          <a:blip r:embed="rId2" cstate="print"/>
          <a:stretch>
            <a:fillRect/>
          </a:stretch>
        </p:blipFill>
        <p:spPr>
          <a:xfrm>
            <a:off x="685800" y="1447800"/>
            <a:ext cx="1648800" cy="2093976"/>
          </a:xfrm>
          <a:prstGeom prst="rect">
            <a:avLst/>
          </a:prstGeom>
        </p:spPr>
      </p:pic>
      <p:pic>
        <p:nvPicPr>
          <p:cNvPr id="5" name="Picture 4" descr="exec_kelvin.jpg"/>
          <p:cNvPicPr>
            <a:picLocks noChangeAspect="1"/>
          </p:cNvPicPr>
          <p:nvPr/>
        </p:nvPicPr>
        <p:blipFill>
          <a:blip r:embed="rId3" cstate="print"/>
          <a:stretch>
            <a:fillRect/>
          </a:stretch>
        </p:blipFill>
        <p:spPr>
          <a:xfrm>
            <a:off x="685800" y="3733800"/>
            <a:ext cx="1676400" cy="2129028"/>
          </a:xfrm>
          <a:prstGeom prst="rect">
            <a:avLst/>
          </a:prstGeo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Financial Analysis</a:t>
            </a:r>
            <a:endParaRPr lang="en-US"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Balance Sheet </a:t>
            </a:r>
            <a:endParaRPr lang="en-US" dirty="0"/>
          </a:p>
        </p:txBody>
      </p:sp>
      <p:pic>
        <p:nvPicPr>
          <p:cNvPr id="6" name="Content Placeholder 5" descr="Balance sheet 5 years.jpg"/>
          <p:cNvPicPr>
            <a:picLocks noGrp="1" noChangeAspect="1"/>
          </p:cNvPicPr>
          <p:nvPr>
            <p:ph idx="1"/>
          </p:nvPr>
        </p:nvPicPr>
        <p:blipFill>
          <a:blip r:embed="rId2" cstate="print"/>
          <a:stretch>
            <a:fillRect/>
          </a:stretch>
        </p:blipFill>
        <p:spPr>
          <a:xfrm>
            <a:off x="0" y="1143000"/>
            <a:ext cx="9139970" cy="5715000"/>
          </a:xfrm>
        </p:spPr>
      </p:pic>
      <p:sp>
        <p:nvSpPr>
          <p:cNvPr id="4" name="Flowchart: Process 3"/>
          <p:cNvSpPr/>
          <p:nvPr/>
        </p:nvSpPr>
        <p:spPr>
          <a:xfrm>
            <a:off x="0" y="2819400"/>
            <a:ext cx="9144000" cy="152400"/>
          </a:xfrm>
          <a:prstGeom prst="flowChartProcess">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Rectangle 4"/>
          <p:cNvSpPr/>
          <p:nvPr/>
        </p:nvSpPr>
        <p:spPr>
          <a:xfrm>
            <a:off x="0" y="3352800"/>
            <a:ext cx="9144000" cy="1524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ncome statement 5 years.jpg"/>
          <p:cNvPicPr>
            <a:picLocks noGrp="1" noChangeAspect="1"/>
          </p:cNvPicPr>
          <p:nvPr>
            <p:ph idx="1"/>
          </p:nvPr>
        </p:nvPicPr>
        <p:blipFill>
          <a:blip r:embed="rId2" cstate="print"/>
          <a:stretch>
            <a:fillRect/>
          </a:stretch>
        </p:blipFill>
        <p:spPr>
          <a:xfrm>
            <a:off x="0" y="903616"/>
            <a:ext cx="9144000" cy="5954384"/>
          </a:xfrm>
        </p:spPr>
      </p:pic>
      <p:sp>
        <p:nvSpPr>
          <p:cNvPr id="3" name="Title 2"/>
          <p:cNvSpPr>
            <a:spLocks noGrp="1"/>
          </p:cNvSpPr>
          <p:nvPr>
            <p:ph type="title"/>
          </p:nvPr>
        </p:nvSpPr>
        <p:spPr>
          <a:xfrm>
            <a:off x="381000" y="-152400"/>
            <a:ext cx="8229600" cy="1143000"/>
          </a:xfrm>
        </p:spPr>
        <p:txBody>
          <a:bodyPr/>
          <a:lstStyle/>
          <a:p>
            <a:r>
              <a:rPr lang="en-US" dirty="0" smtClean="0"/>
              <a:t>Income Statement</a:t>
            </a:r>
            <a:endParaRPr lang="en-US" dirty="0"/>
          </a:p>
        </p:txBody>
      </p:sp>
      <p:sp>
        <p:nvSpPr>
          <p:cNvPr id="4" name="Rectangle 3"/>
          <p:cNvSpPr/>
          <p:nvPr/>
        </p:nvSpPr>
        <p:spPr>
          <a:xfrm>
            <a:off x="0" y="1752600"/>
            <a:ext cx="9144000" cy="1524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1143000"/>
          </a:xfrm>
        </p:spPr>
        <p:txBody>
          <a:bodyPr/>
          <a:lstStyle/>
          <a:p>
            <a:r>
              <a:rPr lang="en-US" dirty="0" smtClean="0"/>
              <a:t>Cash Flow Statement</a:t>
            </a:r>
            <a:endParaRPr lang="en-US" dirty="0"/>
          </a:p>
        </p:txBody>
      </p:sp>
      <p:pic>
        <p:nvPicPr>
          <p:cNvPr id="8" name="Content Placeholder 7" descr="Cash flow 5 years.jpg"/>
          <p:cNvPicPr>
            <a:picLocks noGrp="1" noChangeAspect="1"/>
          </p:cNvPicPr>
          <p:nvPr>
            <p:ph idx="1"/>
          </p:nvPr>
        </p:nvPicPr>
        <p:blipFill>
          <a:blip r:embed="rId2" cstate="print"/>
          <a:stretch>
            <a:fillRect/>
          </a:stretch>
        </p:blipFill>
        <p:spPr>
          <a:xfrm>
            <a:off x="0" y="755953"/>
            <a:ext cx="9144000" cy="6102047"/>
          </a:xfrm>
        </p:spPr>
      </p:pic>
      <p:sp>
        <p:nvSpPr>
          <p:cNvPr id="4" name="Rectangle 3"/>
          <p:cNvSpPr/>
          <p:nvPr/>
        </p:nvSpPr>
        <p:spPr>
          <a:xfrm>
            <a:off x="0" y="2819400"/>
            <a:ext cx="9144000" cy="2286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 1.png"/>
          <p:cNvPicPr>
            <a:picLocks noGrp="1" noChangeAspect="1"/>
          </p:cNvPicPr>
          <p:nvPr>
            <p:ph idx="1"/>
          </p:nvPr>
        </p:nvPicPr>
        <p:blipFill>
          <a:blip r:embed="rId2" cstate="print"/>
          <a:srcRect t="-2838" b="-2838"/>
          <a:stretch>
            <a:fillRect/>
          </a:stretch>
        </p:blipFill>
        <p:spPr/>
      </p:pic>
      <p:sp>
        <p:nvSpPr>
          <p:cNvPr id="2" name="Title 1"/>
          <p:cNvSpPr>
            <a:spLocks noGrp="1"/>
          </p:cNvSpPr>
          <p:nvPr>
            <p:ph type="title"/>
          </p:nvPr>
        </p:nvSpPr>
        <p:spPr>
          <a:xfrm>
            <a:off x="457200" y="304800"/>
            <a:ext cx="8229600" cy="1143000"/>
          </a:xfrm>
        </p:spPr>
        <p:txBody>
          <a:bodyPr>
            <a:normAutofit/>
          </a:bodyPr>
          <a:lstStyle/>
          <a:p>
            <a:r>
              <a:rPr lang="en-US" sz="4200" dirty="0" smtClean="0"/>
              <a:t>Population coverage and penetration</a:t>
            </a:r>
            <a:endParaRPr lang="en-US" sz="4200"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Q3 Financial Results</a:t>
            </a:r>
            <a:endParaRPr lang="en-US" dirty="0"/>
          </a:p>
        </p:txBody>
      </p:sp>
      <p:pic>
        <p:nvPicPr>
          <p:cNvPr id="16386" name="Picture 2"/>
          <p:cNvPicPr>
            <a:picLocks noGrp="1" noChangeAspect="1" noChangeArrowheads="1"/>
          </p:cNvPicPr>
          <p:nvPr>
            <p:ph idx="1"/>
          </p:nvPr>
        </p:nvPicPr>
        <p:blipFill>
          <a:blip r:embed="rId3" cstate="print"/>
          <a:srcRect l="17380" t="16100" r="15275" b="8137"/>
          <a:stretch>
            <a:fillRect/>
          </a:stretch>
        </p:blipFill>
        <p:spPr bwMode="auto">
          <a:xfrm>
            <a:off x="1066800" y="1875234"/>
            <a:ext cx="7086600" cy="4982766"/>
          </a:xfrm>
          <a:prstGeom prst="rect">
            <a:avLst/>
          </a:prstGeom>
          <a:noFill/>
          <a:ln w="9525">
            <a:noFill/>
            <a:miter lim="800000"/>
            <a:headEnd/>
            <a:tailEnd/>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MTS wireless and digital television revenues up strongly by 6.7% and 10.2% in Q3</a:t>
            </a:r>
          </a:p>
          <a:p>
            <a:r>
              <a:rPr lang="en-US" dirty="0" smtClean="0"/>
              <a:t>Number of bundled customers in Manitoba climbs by 10.2% in Q3</a:t>
            </a:r>
          </a:p>
          <a:p>
            <a:r>
              <a:rPr lang="en-US" dirty="0" err="1" smtClean="0"/>
              <a:t>Allstream</a:t>
            </a:r>
            <a:r>
              <a:rPr lang="en-US" dirty="0" smtClean="0"/>
              <a:t> achieves strong converged IP sales for fourth consecutive month</a:t>
            </a:r>
          </a:p>
          <a:p>
            <a:r>
              <a:rPr lang="en-US" dirty="0" smtClean="0"/>
              <a:t>Cost reduction program reaches annual target range with $31.4 million in annualized savings</a:t>
            </a:r>
          </a:p>
          <a:p>
            <a:r>
              <a:rPr lang="en-US" dirty="0" smtClean="0"/>
              <a:t>Board of Directors declares $0.425 per share cash Q4 dividend</a:t>
            </a:r>
            <a:endParaRPr lang="en-US" dirty="0"/>
          </a:p>
        </p:txBody>
      </p:sp>
      <p:sp>
        <p:nvSpPr>
          <p:cNvPr id="3" name="Title 2"/>
          <p:cNvSpPr>
            <a:spLocks noGrp="1"/>
          </p:cNvSpPr>
          <p:nvPr>
            <p:ph type="title"/>
          </p:nvPr>
        </p:nvSpPr>
        <p:spPr/>
        <p:txBody>
          <a:bodyPr/>
          <a:lstStyle/>
          <a:p>
            <a:r>
              <a:rPr lang="en-US" dirty="0" smtClean="0"/>
              <a:t>Q3 Information</a:t>
            </a:r>
            <a:endParaRPr lang="en-US"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Forecast and Recommendation</a:t>
            </a:r>
            <a:endParaRPr lang="en-US"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2010 financial outlook (continuing operations)</a:t>
            </a:r>
            <a:endParaRPr lang="en-US" dirty="0"/>
          </a:p>
        </p:txBody>
      </p:sp>
      <p:pic>
        <p:nvPicPr>
          <p:cNvPr id="3074" name="Picture 2"/>
          <p:cNvPicPr>
            <a:picLocks noGrp="1" noChangeAspect="1" noChangeArrowheads="1"/>
          </p:cNvPicPr>
          <p:nvPr>
            <p:ph idx="1"/>
          </p:nvPr>
        </p:nvPicPr>
        <p:blipFill>
          <a:blip r:embed="rId3" cstate="print"/>
          <a:srcRect l="21589" t="29569" r="20537" b="28341"/>
          <a:stretch>
            <a:fillRect/>
          </a:stretch>
        </p:blipFill>
        <p:spPr bwMode="auto">
          <a:xfrm>
            <a:off x="228600" y="1752600"/>
            <a:ext cx="8625840" cy="3920836"/>
          </a:xfrm>
          <a:prstGeom prst="rect">
            <a:avLst/>
          </a:prstGeom>
          <a:noFill/>
          <a:ln w="9525">
            <a:noFill/>
            <a:miter lim="800000"/>
            <a:headEnd/>
            <a:tailEnd/>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524000"/>
            <a:ext cx="8229600" cy="4525963"/>
          </a:xfrm>
        </p:spPr>
        <p:txBody>
          <a:bodyPr>
            <a:normAutofit fontScale="47500" lnSpcReduction="20000"/>
          </a:bodyPr>
          <a:lstStyle/>
          <a:p>
            <a:pPr>
              <a:buNone/>
            </a:pPr>
            <a:r>
              <a:rPr lang="en-US" b="1" dirty="0" smtClean="0"/>
              <a:t>1. </a:t>
            </a:r>
            <a:r>
              <a:rPr lang="en-US" sz="2900" b="1" dirty="0" smtClean="0"/>
              <a:t>Drive profitable increases in our growth services including converged IP, wireless, high-speed Internet, and digital television.</a:t>
            </a:r>
          </a:p>
          <a:p>
            <a:r>
              <a:rPr lang="en-US" sz="2900" dirty="0" smtClean="0"/>
              <a:t>subscriber bases rose by 2.4%, 6.4% and 5.4%, respectively.</a:t>
            </a:r>
          </a:p>
          <a:p>
            <a:r>
              <a:rPr lang="en-US" sz="2900" dirty="0" smtClean="0"/>
              <a:t> </a:t>
            </a:r>
            <a:r>
              <a:rPr lang="en-US" sz="2900" dirty="0" err="1" smtClean="0"/>
              <a:t>Allstream’s</a:t>
            </a:r>
            <a:r>
              <a:rPr lang="en-US" sz="2900" dirty="0" smtClean="0"/>
              <a:t> converged IP revenues continued to grow, increasing by 2.6% in the first nine months of 2010.</a:t>
            </a:r>
          </a:p>
          <a:p>
            <a:endParaRPr lang="en-US" sz="2900" dirty="0" smtClean="0"/>
          </a:p>
          <a:p>
            <a:pPr>
              <a:buNone/>
            </a:pPr>
            <a:r>
              <a:rPr lang="en-US" sz="2900" b="1" dirty="0" smtClean="0"/>
              <a:t>2. Continue to focus on delivering superior customer service while achieving further cost reductions.</a:t>
            </a:r>
          </a:p>
          <a:p>
            <a:r>
              <a:rPr lang="en-US" sz="2900" dirty="0" smtClean="0"/>
              <a:t>MTS achieved $31.4 million in annualized cost savings from initiatives within the first nine months of the year. </a:t>
            </a:r>
          </a:p>
          <a:p>
            <a:r>
              <a:rPr lang="en-US" sz="2900" dirty="0" smtClean="0"/>
              <a:t>In 2009, MTS met and exceeded customer experience targets as measured through independent surveys. </a:t>
            </a:r>
          </a:p>
          <a:p>
            <a:endParaRPr lang="en-US" sz="2900" dirty="0" smtClean="0"/>
          </a:p>
          <a:p>
            <a:pPr>
              <a:buNone/>
            </a:pPr>
            <a:r>
              <a:rPr lang="en-US" sz="2900" b="1" dirty="0" smtClean="0"/>
              <a:t>3. Drive innovation in product and service development to exceed customer expectations.</a:t>
            </a:r>
          </a:p>
          <a:p>
            <a:r>
              <a:rPr lang="en-US" sz="2900" dirty="0" smtClean="0"/>
              <a:t>In 2009,  launched MTS Ultimate TV service. The service is expected to reach 96% coverage of Winnipeg by the end of 2010. </a:t>
            </a:r>
          </a:p>
          <a:p>
            <a:r>
              <a:rPr lang="en-US" sz="2900" dirty="0" smtClean="0"/>
              <a:t>During the third quarter of 2010, MTS announced plans to accelerate  investment in </a:t>
            </a:r>
            <a:r>
              <a:rPr lang="en-US" sz="2900" dirty="0" err="1" smtClean="0"/>
              <a:t>fibre</a:t>
            </a:r>
            <a:r>
              <a:rPr lang="en-US" sz="2900" dirty="0" smtClean="0"/>
              <a:t>-to-</a:t>
            </a:r>
            <a:r>
              <a:rPr lang="en-US" sz="2900" dirty="0" err="1" smtClean="0"/>
              <a:t>thehome</a:t>
            </a:r>
            <a:r>
              <a:rPr lang="en-US" sz="2900" dirty="0" smtClean="0"/>
              <a:t>, also referred to as </a:t>
            </a:r>
            <a:r>
              <a:rPr lang="en-US" sz="2900" dirty="0" err="1" smtClean="0"/>
              <a:t>fibre</a:t>
            </a:r>
            <a:r>
              <a:rPr lang="en-US" sz="2900" dirty="0" smtClean="0"/>
              <a:t> optic network (“</a:t>
            </a:r>
            <a:r>
              <a:rPr lang="en-US" sz="2900" dirty="0" err="1" smtClean="0"/>
              <a:t>FiON</a:t>
            </a:r>
            <a:r>
              <a:rPr lang="en-US" sz="2900" dirty="0" smtClean="0"/>
              <a:t>”). </a:t>
            </a:r>
            <a:r>
              <a:rPr lang="en-US" sz="2900" dirty="0" err="1" smtClean="0"/>
              <a:t>FiON</a:t>
            </a:r>
            <a:r>
              <a:rPr lang="en-US" sz="2900" dirty="0" smtClean="0"/>
              <a:t> allows customers to access top-of-the-line digital television, high-speed Internet, and phone services. </a:t>
            </a:r>
          </a:p>
          <a:p>
            <a:r>
              <a:rPr lang="en-US" sz="2900" dirty="0" smtClean="0"/>
              <a:t>MTS’ first Android device, the HTC 6250 </a:t>
            </a:r>
            <a:r>
              <a:rPr lang="en-US" sz="2900" dirty="0" err="1" smtClean="0"/>
              <a:t>smartphone</a:t>
            </a:r>
            <a:r>
              <a:rPr lang="en-US" sz="2900" dirty="0" smtClean="0"/>
              <a:t> in August 2010.</a:t>
            </a:r>
          </a:p>
        </p:txBody>
      </p:sp>
      <p:sp>
        <p:nvSpPr>
          <p:cNvPr id="3" name="Title 2"/>
          <p:cNvSpPr>
            <a:spLocks noGrp="1"/>
          </p:cNvSpPr>
          <p:nvPr>
            <p:ph type="title"/>
          </p:nvPr>
        </p:nvSpPr>
        <p:spPr>
          <a:xfrm>
            <a:off x="457200" y="381000"/>
            <a:ext cx="8229600" cy="1143000"/>
          </a:xfrm>
        </p:spPr>
        <p:txBody>
          <a:bodyPr/>
          <a:lstStyle/>
          <a:p>
            <a:r>
              <a:rPr lang="en-US" dirty="0" smtClean="0"/>
              <a:t>Strategic Imperative</a:t>
            </a:r>
            <a:endParaRPr lang="en-US"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62328"/>
            <a:ext cx="8229600" cy="4919472"/>
          </a:xfrm>
        </p:spPr>
        <p:txBody>
          <a:bodyPr>
            <a:noAutofit/>
          </a:bodyPr>
          <a:lstStyle/>
          <a:p>
            <a:pPr>
              <a:buNone/>
            </a:pPr>
            <a:r>
              <a:rPr lang="en-US" sz="1200" b="1" dirty="0" smtClean="0"/>
              <a:t>4. Selectively and prudently investing in strategic initiatives to broaden market reach and enhance leadership position</a:t>
            </a:r>
            <a:r>
              <a:rPr lang="en-US" sz="1200" i="1" dirty="0" smtClean="0"/>
              <a:t>.</a:t>
            </a:r>
          </a:p>
          <a:p>
            <a:r>
              <a:rPr lang="en-US" sz="1200" u="sng" dirty="0" smtClean="0"/>
              <a:t>In July 2009, MTS entered into an agreement with Rogers Wireless Partnership (“Rogers Wireless”) that saw both companies share the cost to deploy an HSPA wireless network across Manitoba. </a:t>
            </a:r>
            <a:r>
              <a:rPr lang="en-US" sz="1200" dirty="0" smtClean="0"/>
              <a:t>HSPA services is expected to launch in the first quarter of 2011. HSPA technology will give MTS access to new data services, the potential to grow data average revenue per user (“ARPU”) and an efficient upgrade path overtime.</a:t>
            </a:r>
          </a:p>
          <a:p>
            <a:r>
              <a:rPr lang="en-US" sz="1200" dirty="0" smtClean="0"/>
              <a:t>In August 2010, MTS announced plans to invest $125 million over the next five years as part of an accelerated deployment of our </a:t>
            </a:r>
            <a:r>
              <a:rPr lang="en-US" sz="1200" dirty="0" err="1" smtClean="0"/>
              <a:t>fibre</a:t>
            </a:r>
            <a:r>
              <a:rPr lang="en-US" sz="1200" dirty="0" smtClean="0"/>
              <a:t>-to-the-home network, also referred to as </a:t>
            </a:r>
            <a:r>
              <a:rPr lang="en-US" sz="1200" dirty="0" err="1" smtClean="0"/>
              <a:t>fibre</a:t>
            </a:r>
            <a:r>
              <a:rPr lang="en-US" sz="1200" dirty="0" smtClean="0"/>
              <a:t> optic network (“</a:t>
            </a:r>
            <a:r>
              <a:rPr lang="en-US" sz="1200" dirty="0" err="1" smtClean="0"/>
              <a:t>FiON</a:t>
            </a:r>
            <a:r>
              <a:rPr lang="en-US" sz="1200" dirty="0" smtClean="0"/>
              <a:t>”), in Manitoba.. </a:t>
            </a:r>
          </a:p>
          <a:p>
            <a:r>
              <a:rPr lang="en-US" sz="1200" dirty="0" smtClean="0"/>
              <a:t>In 2010, MTS has expanded their national IP </a:t>
            </a:r>
            <a:r>
              <a:rPr lang="en-US" sz="1200" dirty="0" err="1" smtClean="0"/>
              <a:t>fibre</a:t>
            </a:r>
            <a:r>
              <a:rPr lang="en-US" sz="1200" dirty="0" smtClean="0"/>
              <a:t> network to improve the profitability of </a:t>
            </a:r>
            <a:r>
              <a:rPr lang="en-US" sz="1200" dirty="0" err="1" smtClean="0"/>
              <a:t>Allstream</a:t>
            </a:r>
            <a:r>
              <a:rPr lang="en-US" sz="1200" dirty="0" smtClean="0"/>
              <a:t> and support future growth. </a:t>
            </a:r>
          </a:p>
          <a:p>
            <a:r>
              <a:rPr lang="en-US" sz="1200" dirty="0" smtClean="0"/>
              <a:t>Three-year target plan to extend </a:t>
            </a:r>
            <a:r>
              <a:rPr lang="en-US" sz="1200" dirty="0" err="1" smtClean="0"/>
              <a:t>fibre</a:t>
            </a:r>
            <a:r>
              <a:rPr lang="en-US" sz="1200" dirty="0" smtClean="0"/>
              <a:t> to 675 select multi-tenant buildings that are within 200 </a:t>
            </a:r>
            <a:r>
              <a:rPr lang="en-US" sz="1200" dirty="0" err="1" smtClean="0"/>
              <a:t>metres</a:t>
            </a:r>
            <a:r>
              <a:rPr lang="en-US" sz="1200" dirty="0" smtClean="0"/>
              <a:t> of  existing national network and to enhance Ethernet capabilities in co-location areas. </a:t>
            </a:r>
          </a:p>
          <a:p>
            <a:r>
              <a:rPr lang="en-US" sz="1200" dirty="0" smtClean="0"/>
              <a:t>In the three months ending September 30, 2010, </a:t>
            </a:r>
            <a:r>
              <a:rPr lang="en-US" sz="1200" dirty="0" err="1" smtClean="0"/>
              <a:t>Allstream</a:t>
            </a:r>
            <a:r>
              <a:rPr lang="en-US" sz="1200" dirty="0" smtClean="0"/>
              <a:t> won 38 new IP </a:t>
            </a:r>
            <a:r>
              <a:rPr lang="en-US" sz="1200" dirty="0" err="1" smtClean="0"/>
              <a:t>contracts.For</a:t>
            </a:r>
            <a:r>
              <a:rPr lang="en-US" sz="1200" dirty="0" smtClean="0"/>
              <a:t> the first nine months of 2010, </a:t>
            </a:r>
            <a:r>
              <a:rPr lang="en-US" sz="1200" dirty="0" err="1" smtClean="0"/>
              <a:t>Allstream</a:t>
            </a:r>
            <a:r>
              <a:rPr lang="en-US" sz="1200" dirty="0" smtClean="0"/>
              <a:t> won a total of 87 contracts. An additional 65 IP contracts won in </a:t>
            </a:r>
            <a:r>
              <a:rPr lang="en-US" sz="1200" dirty="0" err="1" smtClean="0"/>
              <a:t>Allstream’s</a:t>
            </a:r>
            <a:r>
              <a:rPr lang="en-US" sz="1200" dirty="0" smtClean="0"/>
              <a:t> expanded IP co-location footprint. </a:t>
            </a:r>
          </a:p>
          <a:p>
            <a:endParaRPr lang="en-US" sz="1200" b="1" dirty="0" smtClean="0"/>
          </a:p>
          <a:p>
            <a:r>
              <a:rPr lang="en-US" sz="1200" b="1" dirty="0" smtClean="0"/>
              <a:t>Based on the sales cycle for enterprise customers, MTS anticipate the benefits from this program to begin to positively impact our financial results in 2011.</a:t>
            </a:r>
            <a:endParaRPr lang="en-US" sz="1200" b="1" dirty="0"/>
          </a:p>
        </p:txBody>
      </p:sp>
      <p:sp>
        <p:nvSpPr>
          <p:cNvPr id="3" name="Title 2"/>
          <p:cNvSpPr>
            <a:spLocks noGrp="1"/>
          </p:cNvSpPr>
          <p:nvPr>
            <p:ph type="title"/>
          </p:nvPr>
        </p:nvSpPr>
        <p:spPr>
          <a:xfrm>
            <a:off x="457200" y="533400"/>
            <a:ext cx="8229600" cy="1143000"/>
          </a:xfrm>
        </p:spPr>
        <p:txBody>
          <a:bodyPr/>
          <a:lstStyle/>
          <a:p>
            <a:r>
              <a:rPr lang="en-US" dirty="0" smtClean="0"/>
              <a:t>Strategic Imperative</a:t>
            </a:r>
            <a:endParaRPr lang="en-US"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n-US" b="1" dirty="0" smtClean="0"/>
              <a:t>Strategic investment in </a:t>
            </a:r>
            <a:r>
              <a:rPr lang="en-US" b="1" dirty="0" err="1" smtClean="0"/>
              <a:t>Fibre</a:t>
            </a:r>
            <a:r>
              <a:rPr lang="en-US" b="1" dirty="0" smtClean="0"/>
              <a:t>-to-the-home (FTTH)</a:t>
            </a:r>
          </a:p>
          <a:p>
            <a:pPr>
              <a:buNone/>
            </a:pPr>
            <a:endParaRPr lang="en-US" b="1" dirty="0" smtClean="0"/>
          </a:p>
          <a:p>
            <a:r>
              <a:rPr lang="en-US" dirty="0" smtClean="0"/>
              <a:t>FTTH provides growth opportunities for MTS</a:t>
            </a:r>
          </a:p>
          <a:p>
            <a:r>
              <a:rPr lang="en-US" dirty="0" smtClean="0"/>
              <a:t>Over the next five years, we are investing $125 million to accelerate FTTH</a:t>
            </a:r>
          </a:p>
          <a:p>
            <a:r>
              <a:rPr lang="en-US" dirty="0" smtClean="0"/>
              <a:t>technology deployment across Manitoba</a:t>
            </a:r>
          </a:p>
          <a:p>
            <a:r>
              <a:rPr lang="en-US" dirty="0" smtClean="0"/>
              <a:t>By the end of 2015, </a:t>
            </a:r>
            <a:r>
              <a:rPr lang="en-US" dirty="0" err="1" smtClean="0"/>
              <a:t>fibre</a:t>
            </a:r>
            <a:r>
              <a:rPr lang="en-US" dirty="0" smtClean="0"/>
              <a:t> is expected to be passed to 120,000 homes in</a:t>
            </a:r>
          </a:p>
          <a:p>
            <a:r>
              <a:rPr lang="en-US" dirty="0" smtClean="0"/>
              <a:t>Manitoba in 20 communities</a:t>
            </a:r>
          </a:p>
          <a:p>
            <a:r>
              <a:rPr lang="en-US" dirty="0" smtClean="0"/>
              <a:t>Once completed, 65% of Manitoba households will have access to either</a:t>
            </a:r>
          </a:p>
          <a:p>
            <a:r>
              <a:rPr lang="en-US" dirty="0" smtClean="0"/>
              <a:t>VDSL or FTTH technology</a:t>
            </a:r>
          </a:p>
          <a:p>
            <a:r>
              <a:rPr lang="en-US" dirty="0" smtClean="0"/>
              <a:t>FTTH will:</a:t>
            </a:r>
          </a:p>
          <a:p>
            <a:r>
              <a:rPr lang="en-US" dirty="0" smtClean="0"/>
              <a:t>Strengthen MTS’ product leadership</a:t>
            </a:r>
          </a:p>
          <a:p>
            <a:r>
              <a:rPr lang="en-US" dirty="0" smtClean="0"/>
              <a:t>Enable MTS to provide customers with access to its most</a:t>
            </a:r>
          </a:p>
          <a:p>
            <a:r>
              <a:rPr lang="en-US" dirty="0" smtClean="0"/>
              <a:t>advanced high-speed Internet (100Mbps+ with </a:t>
            </a:r>
            <a:r>
              <a:rPr lang="en-US" dirty="0" err="1" smtClean="0"/>
              <a:t>fibre</a:t>
            </a:r>
            <a:r>
              <a:rPr lang="en-US" dirty="0" smtClean="0"/>
              <a:t>) and television services</a:t>
            </a:r>
          </a:p>
          <a:p>
            <a:r>
              <a:rPr lang="en-US" dirty="0" smtClean="0"/>
              <a:t>Provide solid opportunities for growth in TV, broadband and bundles</a:t>
            </a:r>
          </a:p>
          <a:p>
            <a:r>
              <a:rPr lang="en-US" dirty="0" smtClean="0"/>
              <a:t>Leverage HSPA billing environment to create single billing platform</a:t>
            </a:r>
            <a:endParaRPr lang="en-US" dirty="0"/>
          </a:p>
        </p:txBody>
      </p:sp>
      <p:sp>
        <p:nvSpPr>
          <p:cNvPr id="3" name="Title 2"/>
          <p:cNvSpPr>
            <a:spLocks noGrp="1"/>
          </p:cNvSpPr>
          <p:nvPr>
            <p:ph type="title"/>
          </p:nvPr>
        </p:nvSpPr>
        <p:spPr/>
        <p:txBody>
          <a:bodyPr/>
          <a:lstStyle/>
          <a:p>
            <a:r>
              <a:rPr lang="en-US" dirty="0" smtClean="0"/>
              <a:t>Growth Strategy</a:t>
            </a:r>
            <a:endParaRPr lang="en-US"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buNone/>
            </a:pPr>
            <a:endParaRPr lang="en-US" dirty="0" smtClean="0"/>
          </a:p>
          <a:p>
            <a:pPr algn="ctr">
              <a:buNone/>
            </a:pPr>
            <a:endParaRPr lang="en-US" dirty="0" smtClean="0"/>
          </a:p>
          <a:p>
            <a:pPr algn="ctr">
              <a:buNone/>
            </a:pPr>
            <a:endParaRPr lang="en-US" dirty="0" smtClean="0"/>
          </a:p>
          <a:p>
            <a:pPr algn="ctr">
              <a:buNone/>
            </a:pPr>
            <a:r>
              <a:rPr lang="en-US" sz="7200" dirty="0" smtClean="0"/>
              <a:t>Hold</a:t>
            </a:r>
            <a:endParaRPr lang="en-US" sz="7200" dirty="0"/>
          </a:p>
        </p:txBody>
      </p:sp>
      <p:sp>
        <p:nvSpPr>
          <p:cNvPr id="3" name="Title 2"/>
          <p:cNvSpPr>
            <a:spLocks noGrp="1"/>
          </p:cNvSpPr>
          <p:nvPr>
            <p:ph type="title"/>
          </p:nvPr>
        </p:nvSpPr>
        <p:spPr/>
        <p:txBody>
          <a:bodyPr/>
          <a:lstStyle/>
          <a:p>
            <a:r>
              <a:rPr lang="en-US" dirty="0" smtClean="0"/>
              <a:t>Recommendation</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dirty="0" smtClean="0"/>
              <a:t>91% of Canadian households  subscribed to </a:t>
            </a:r>
            <a:r>
              <a:rPr lang="en-US" sz="2800" dirty="0" err="1" smtClean="0"/>
              <a:t>wireline</a:t>
            </a:r>
            <a:r>
              <a:rPr lang="en-US" sz="2800" dirty="0" smtClean="0"/>
              <a:t> voice communications service</a:t>
            </a:r>
          </a:p>
          <a:p>
            <a:r>
              <a:rPr lang="en-US" dirty="0" smtClean="0"/>
              <a:t>Service providers:</a:t>
            </a:r>
          </a:p>
          <a:p>
            <a:pPr lvl="1"/>
            <a:r>
              <a:rPr lang="en-US" dirty="0" smtClean="0"/>
              <a:t>Large incumbent </a:t>
            </a:r>
            <a:r>
              <a:rPr lang="en-US" dirty="0" err="1" smtClean="0"/>
              <a:t>TSPs</a:t>
            </a:r>
            <a:endParaRPr lang="en-US" dirty="0" smtClean="0"/>
          </a:p>
          <a:p>
            <a:pPr lvl="1"/>
            <a:r>
              <a:rPr lang="en-US" dirty="0" smtClean="0"/>
              <a:t>Small incumbent </a:t>
            </a:r>
            <a:r>
              <a:rPr lang="en-US" dirty="0" err="1" smtClean="0"/>
              <a:t>TSPs</a:t>
            </a:r>
            <a:endParaRPr lang="en-US" dirty="0" smtClean="0"/>
          </a:p>
          <a:p>
            <a:pPr lvl="1"/>
            <a:r>
              <a:rPr lang="en-US" dirty="0" smtClean="0"/>
              <a:t>Cable </a:t>
            </a:r>
            <a:r>
              <a:rPr lang="en-US" dirty="0" err="1" smtClean="0"/>
              <a:t>BDUs</a:t>
            </a:r>
            <a:endParaRPr lang="en-US" dirty="0" smtClean="0"/>
          </a:p>
          <a:p>
            <a:pPr lvl="1"/>
            <a:r>
              <a:rPr lang="en-US" dirty="0" smtClean="0"/>
              <a:t>Resellers</a:t>
            </a:r>
          </a:p>
        </p:txBody>
      </p:sp>
      <p:sp>
        <p:nvSpPr>
          <p:cNvPr id="2" name="Title 1"/>
          <p:cNvSpPr>
            <a:spLocks noGrp="1"/>
          </p:cNvSpPr>
          <p:nvPr>
            <p:ph type="title"/>
          </p:nvPr>
        </p:nvSpPr>
        <p:spPr/>
        <p:txBody>
          <a:bodyPr>
            <a:normAutofit fontScale="90000"/>
          </a:bodyPr>
          <a:lstStyle/>
          <a:p>
            <a:r>
              <a:rPr lang="en-US" dirty="0" smtClean="0"/>
              <a:t>Local and access and long distance</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Local and access and long distance</a:t>
            </a:r>
            <a:endParaRPr lang="en-US" dirty="0"/>
          </a:p>
        </p:txBody>
      </p:sp>
      <p:pic>
        <p:nvPicPr>
          <p:cNvPr id="6" name="Content Placeholder 5" descr="Picture 13.png"/>
          <p:cNvPicPr>
            <a:picLocks noGrp="1" noChangeAspect="1"/>
          </p:cNvPicPr>
          <p:nvPr>
            <p:ph idx="1"/>
          </p:nvPr>
        </p:nvPicPr>
        <p:blipFill>
          <a:blip r:embed="rId2" cstate="print"/>
          <a:srcRect l="-1708" r="-1708"/>
          <a:stretch>
            <a:fillRect/>
          </a:stretch>
        </p:blip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Local and access and long distance revenues by service category ($millions)</a:t>
            </a:r>
            <a:endParaRPr lang="en-US" sz="4000" dirty="0"/>
          </a:p>
        </p:txBody>
      </p:sp>
      <p:pic>
        <p:nvPicPr>
          <p:cNvPr id="4" name="Content Placeholder 3" descr="Picture 10.png"/>
          <p:cNvPicPr>
            <a:picLocks noGrp="1" noChangeAspect="1"/>
          </p:cNvPicPr>
          <p:nvPr>
            <p:ph idx="1"/>
          </p:nvPr>
        </p:nvPicPr>
        <p:blipFill>
          <a:blip r:embed="rId2" cstate="print"/>
          <a:srcRect l="-22020" r="-22020"/>
          <a:stretch>
            <a:fillRect/>
          </a:stretch>
        </p:blip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Industry Overview</a:t>
            </a:r>
          </a:p>
          <a:p>
            <a:r>
              <a:rPr lang="en-US" dirty="0" smtClean="0"/>
              <a:t>BCE</a:t>
            </a:r>
          </a:p>
          <a:p>
            <a:r>
              <a:rPr lang="en-US" dirty="0" smtClean="0"/>
              <a:t>Rogers</a:t>
            </a:r>
          </a:p>
          <a:p>
            <a:r>
              <a:rPr lang="en-US" dirty="0" smtClean="0"/>
              <a:t>Manitoba</a:t>
            </a:r>
          </a:p>
          <a:p>
            <a:endParaRPr lang="en-US" dirty="0"/>
          </a:p>
        </p:txBody>
      </p:sp>
      <p:sp>
        <p:nvSpPr>
          <p:cNvPr id="2" name="Title 1"/>
          <p:cNvSpPr>
            <a:spLocks noGrp="1"/>
          </p:cNvSpPr>
          <p:nvPr>
            <p:ph type="title"/>
          </p:nvPr>
        </p:nvSpPr>
        <p:spPr/>
        <p:txBody>
          <a:bodyPr/>
          <a:lstStyle/>
          <a:p>
            <a:r>
              <a:rPr lang="en-US" dirty="0" smtClean="0"/>
              <a:t>Agenda</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A global system of interconnected computer networks that use the standard Internet Protocol to serve users worldwide</a:t>
            </a:r>
          </a:p>
          <a:p>
            <a:r>
              <a:rPr lang="en-US" dirty="0" smtClean="0"/>
              <a:t>The use of Internet has grown considerably</a:t>
            </a:r>
          </a:p>
        </p:txBody>
      </p:sp>
      <p:sp>
        <p:nvSpPr>
          <p:cNvPr id="2" name="Title 1"/>
          <p:cNvSpPr>
            <a:spLocks noGrp="1"/>
          </p:cNvSpPr>
          <p:nvPr>
            <p:ph type="title"/>
          </p:nvPr>
        </p:nvSpPr>
        <p:spPr/>
        <p:txBody>
          <a:bodyPr/>
          <a:lstStyle/>
          <a:p>
            <a:r>
              <a:rPr lang="en-US" dirty="0" smtClean="0"/>
              <a:t>Internet</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fontScale="90000"/>
          </a:bodyPr>
          <a:lstStyle/>
          <a:p>
            <a:r>
              <a:rPr lang="en-US" dirty="0" smtClean="0"/>
              <a:t>Average weekly hours spent online by Canadians Internet users</a:t>
            </a:r>
            <a:endParaRPr lang="en-US" dirty="0"/>
          </a:p>
        </p:txBody>
      </p:sp>
      <p:pic>
        <p:nvPicPr>
          <p:cNvPr id="4" name="Content Placeholder 3" descr="Picture 18.png"/>
          <p:cNvPicPr>
            <a:picLocks noGrp="1" noChangeAspect="1"/>
          </p:cNvPicPr>
          <p:nvPr>
            <p:ph idx="1"/>
          </p:nvPr>
        </p:nvPicPr>
        <p:blipFill>
          <a:blip r:embed="rId2" cstate="print"/>
          <a:srcRect t="-33816" b="-33816"/>
          <a:stretch>
            <a:fillRect/>
          </a:stretch>
        </p:blip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Popular Internet activities for Canadian Internet users</a:t>
            </a:r>
            <a:endParaRPr lang="en-US" dirty="0"/>
          </a:p>
        </p:txBody>
      </p:sp>
      <p:pic>
        <p:nvPicPr>
          <p:cNvPr id="4" name="Content Placeholder 3" descr="Picture 17.png"/>
          <p:cNvPicPr>
            <a:picLocks noGrp="1" noChangeAspect="1"/>
          </p:cNvPicPr>
          <p:nvPr>
            <p:ph idx="1"/>
          </p:nvPr>
        </p:nvPicPr>
        <p:blipFill>
          <a:blip r:embed="rId2" cstate="print"/>
          <a:srcRect l="-19435" r="-19435"/>
          <a:stretch>
            <a:fillRect/>
          </a:stretch>
        </p:blip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Television</a:t>
            </a:r>
            <a:endParaRPr lang="en-US" dirty="0"/>
          </a:p>
        </p:txBody>
      </p:sp>
      <p:sp>
        <p:nvSpPr>
          <p:cNvPr id="3" name="Content Placeholder 2"/>
          <p:cNvSpPr>
            <a:spLocks noGrp="1"/>
          </p:cNvSpPr>
          <p:nvPr>
            <p:ph idx="1"/>
          </p:nvPr>
        </p:nvSpPr>
        <p:spPr/>
        <p:txBody>
          <a:bodyPr>
            <a:normAutofit/>
          </a:bodyPr>
          <a:lstStyle/>
          <a:p>
            <a:r>
              <a:rPr lang="en-US" dirty="0" smtClean="0"/>
              <a:t>CBC conventional television station</a:t>
            </a:r>
          </a:p>
          <a:p>
            <a:pPr>
              <a:buNone/>
            </a:pPr>
            <a:endParaRPr lang="en-US" dirty="0" smtClean="0"/>
          </a:p>
          <a:p>
            <a:r>
              <a:rPr lang="en-US" dirty="0" smtClean="0"/>
              <a:t>Private conventional television stations</a:t>
            </a:r>
          </a:p>
          <a:p>
            <a:pPr lvl="1"/>
            <a:r>
              <a:rPr lang="en-US" dirty="0" smtClean="0"/>
              <a:t>English-language: </a:t>
            </a:r>
            <a:r>
              <a:rPr lang="en-US" dirty="0" err="1" smtClean="0"/>
              <a:t>CTVglobemedia</a:t>
            </a:r>
            <a:r>
              <a:rPr lang="en-US" dirty="0" smtClean="0"/>
              <a:t>, </a:t>
            </a:r>
          </a:p>
          <a:p>
            <a:pPr lvl="1">
              <a:buNone/>
            </a:pPr>
            <a:r>
              <a:rPr lang="en-US" dirty="0" smtClean="0"/>
              <a:t>                                   </a:t>
            </a:r>
            <a:r>
              <a:rPr lang="en-US" dirty="0" err="1" smtClean="0"/>
              <a:t>Canwest</a:t>
            </a:r>
            <a:endParaRPr lang="en-US" dirty="0" smtClean="0"/>
          </a:p>
          <a:p>
            <a:pPr lvl="1">
              <a:buNone/>
            </a:pPr>
            <a:r>
              <a:rPr lang="en-US" dirty="0" smtClean="0"/>
              <a:t>				    Rogers</a:t>
            </a:r>
          </a:p>
          <a:p>
            <a:pPr lvl="1"/>
            <a:r>
              <a:rPr lang="en-US" dirty="0" smtClean="0"/>
              <a:t>French-language: Quebecor </a:t>
            </a:r>
          </a:p>
          <a:p>
            <a:pPr lvl="2">
              <a:buNone/>
            </a:pPr>
            <a:r>
              <a:rPr lang="en-US" dirty="0" smtClean="0"/>
              <a:t>                                   </a:t>
            </a:r>
            <a:r>
              <a:rPr lang="en-US" dirty="0" err="1" smtClean="0"/>
              <a:t>Remstar</a:t>
            </a:r>
            <a:r>
              <a:rPr lang="en-US" dirty="0" smtClean="0"/>
              <a:t>  </a:t>
            </a:r>
          </a:p>
          <a:p>
            <a:endParaRPr lang="en-US" dirty="0" smtClean="0"/>
          </a:p>
          <a:p>
            <a:pPr lvl="1">
              <a:buNone/>
            </a:pP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Television (continued)</a:t>
            </a:r>
            <a:endParaRPr lang="en-US" dirty="0"/>
          </a:p>
        </p:txBody>
      </p:sp>
      <p:sp>
        <p:nvSpPr>
          <p:cNvPr id="3" name="Content Placeholder 2"/>
          <p:cNvSpPr>
            <a:spLocks noGrp="1"/>
          </p:cNvSpPr>
          <p:nvPr>
            <p:ph idx="1"/>
          </p:nvPr>
        </p:nvSpPr>
        <p:spPr/>
        <p:txBody>
          <a:bodyPr>
            <a:normAutofit lnSpcReduction="10000"/>
          </a:bodyPr>
          <a:lstStyle/>
          <a:p>
            <a:r>
              <a:rPr lang="en-US" dirty="0" smtClean="0"/>
              <a:t>Canadian specialty, pay, pay-per-view, video-on-demand services</a:t>
            </a:r>
          </a:p>
          <a:p>
            <a:pPr lvl="1"/>
            <a:r>
              <a:rPr lang="en-US" dirty="0" smtClean="0"/>
              <a:t>English-language: </a:t>
            </a:r>
            <a:r>
              <a:rPr lang="en-US" dirty="0" err="1" smtClean="0"/>
              <a:t>CTVglobemedia</a:t>
            </a:r>
            <a:r>
              <a:rPr lang="en-US" dirty="0" smtClean="0"/>
              <a:t> </a:t>
            </a:r>
          </a:p>
          <a:p>
            <a:pPr lvl="1">
              <a:buNone/>
            </a:pPr>
            <a:r>
              <a:rPr lang="en-US" dirty="0" smtClean="0"/>
              <a:t>                                   Corus </a:t>
            </a:r>
          </a:p>
          <a:p>
            <a:pPr lvl="1">
              <a:buNone/>
            </a:pPr>
            <a:r>
              <a:rPr lang="en-US" dirty="0" smtClean="0"/>
              <a:t>                                   </a:t>
            </a:r>
            <a:r>
              <a:rPr lang="en-US" dirty="0" err="1" smtClean="0"/>
              <a:t>Canwest</a:t>
            </a:r>
            <a:r>
              <a:rPr lang="en-US" dirty="0" smtClean="0"/>
              <a:t> </a:t>
            </a:r>
          </a:p>
          <a:p>
            <a:pPr lvl="1">
              <a:buNone/>
            </a:pPr>
            <a:r>
              <a:rPr lang="en-US" dirty="0" smtClean="0"/>
              <a:t>                                   Rogers </a:t>
            </a:r>
          </a:p>
          <a:p>
            <a:pPr lvl="1">
              <a:buNone/>
            </a:pPr>
            <a:r>
              <a:rPr lang="en-US" dirty="0" smtClean="0"/>
              <a:t>	                                Astral Media</a:t>
            </a:r>
          </a:p>
          <a:p>
            <a:pPr lvl="1"/>
            <a:r>
              <a:rPr lang="en-US" dirty="0" smtClean="0"/>
              <a:t>French-language: Astral Media</a:t>
            </a:r>
          </a:p>
          <a:p>
            <a:pPr lvl="1">
              <a:buNone/>
            </a:pPr>
            <a:r>
              <a:rPr lang="en-US" dirty="0" smtClean="0"/>
              <a:t>                                  </a:t>
            </a:r>
            <a:r>
              <a:rPr lang="en-US" dirty="0" err="1" smtClean="0"/>
              <a:t>CTVglobemedia</a:t>
            </a:r>
            <a:r>
              <a:rPr lang="en-US" dirty="0" smtClean="0"/>
              <a:t> </a:t>
            </a:r>
          </a:p>
          <a:p>
            <a:pPr lvl="1">
              <a:buNone/>
            </a:pPr>
            <a:r>
              <a:rPr lang="en-US" dirty="0" smtClean="0"/>
              <a:t>                                  CBC</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levision1.png"/>
          <p:cNvPicPr>
            <a:picLocks noChangeAspect="1"/>
          </p:cNvPicPr>
          <p:nvPr/>
        </p:nvPicPr>
        <p:blipFill>
          <a:blip r:embed="rId2" cstate="print"/>
          <a:stretch>
            <a:fillRect/>
          </a:stretch>
        </p:blipFill>
        <p:spPr>
          <a:xfrm>
            <a:off x="6400800" y="1447800"/>
            <a:ext cx="2101702" cy="1902594"/>
          </a:xfrm>
          <a:prstGeom prst="rect">
            <a:avLst/>
          </a:prstGeom>
        </p:spPr>
      </p:pic>
      <p:sp>
        <p:nvSpPr>
          <p:cNvPr id="2" name="Title 1"/>
          <p:cNvSpPr>
            <a:spLocks noGrp="1"/>
          </p:cNvSpPr>
          <p:nvPr>
            <p:ph type="title"/>
          </p:nvPr>
        </p:nvSpPr>
        <p:spPr/>
        <p:txBody>
          <a:bodyPr/>
          <a:lstStyle/>
          <a:p>
            <a:r>
              <a:rPr lang="en-US" dirty="0" smtClean="0"/>
              <a:t>Categories</a:t>
            </a:r>
            <a:endParaRPr lang="en-US" dirty="0"/>
          </a:p>
        </p:txBody>
      </p:sp>
      <p:sp>
        <p:nvSpPr>
          <p:cNvPr id="3" name="Content Placeholder 2"/>
          <p:cNvSpPr>
            <a:spLocks noGrp="1"/>
          </p:cNvSpPr>
          <p:nvPr>
            <p:ph idx="1"/>
          </p:nvPr>
        </p:nvSpPr>
        <p:spPr/>
        <p:txBody>
          <a:bodyPr/>
          <a:lstStyle/>
          <a:p>
            <a:r>
              <a:rPr lang="en-US" dirty="0" smtClean="0"/>
              <a:t>Cable TV</a:t>
            </a:r>
          </a:p>
          <a:p>
            <a:pPr lvl="1"/>
            <a:r>
              <a:rPr lang="en-US" dirty="0" smtClean="0"/>
              <a:t>widely used in the world</a:t>
            </a:r>
          </a:p>
          <a:p>
            <a:r>
              <a:rPr lang="en-US" dirty="0" smtClean="0"/>
              <a:t>Digital TV (HDTV and SDTV) </a:t>
            </a:r>
          </a:p>
          <a:p>
            <a:pPr lvl="1"/>
            <a:r>
              <a:rPr lang="en-US" dirty="0" smtClean="0"/>
              <a:t>more digital channels in the same space, high-definition television service, and other non-television services </a:t>
            </a:r>
          </a:p>
          <a:p>
            <a:pPr lvl="1"/>
            <a:r>
              <a:rPr lang="en-US" dirty="0" smtClean="0"/>
              <a:t>special services</a:t>
            </a:r>
          </a:p>
          <a:p>
            <a:pPr lvl="1">
              <a:buNone/>
            </a:pPr>
            <a:endParaRPr lang="en-US" dirty="0" smtClean="0"/>
          </a:p>
          <a:p>
            <a:endParaRPr lang="en-US" dirty="0" smtClean="0"/>
          </a:p>
          <a:p>
            <a:endParaRPr lang="en-US" dirty="0" smtClean="0"/>
          </a:p>
        </p:txBody>
      </p:sp>
      <p:pic>
        <p:nvPicPr>
          <p:cNvPr id="4" name="Picture 3" descr="Digital-Tv-Transition-777484.jpg"/>
          <p:cNvPicPr>
            <a:picLocks noChangeAspect="1"/>
          </p:cNvPicPr>
          <p:nvPr/>
        </p:nvPicPr>
        <p:blipFill>
          <a:blip r:embed="rId3" cstate="print"/>
          <a:stretch>
            <a:fillRect/>
          </a:stretch>
        </p:blipFill>
        <p:spPr>
          <a:xfrm>
            <a:off x="6248400" y="4419600"/>
            <a:ext cx="2362200" cy="1988882"/>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PTV.jpg"/>
          <p:cNvPicPr>
            <a:picLocks noChangeAspect="1"/>
          </p:cNvPicPr>
          <p:nvPr/>
        </p:nvPicPr>
        <p:blipFill>
          <a:blip r:embed="rId2" cstate="print"/>
          <a:stretch>
            <a:fillRect/>
          </a:stretch>
        </p:blipFill>
        <p:spPr>
          <a:xfrm>
            <a:off x="4876800" y="3433433"/>
            <a:ext cx="3657600" cy="2946031"/>
          </a:xfrm>
          <a:prstGeom prst="rect">
            <a:avLst/>
          </a:prstGeom>
        </p:spPr>
      </p:pic>
      <p:sp>
        <p:nvSpPr>
          <p:cNvPr id="2" name="Title 1"/>
          <p:cNvSpPr>
            <a:spLocks noGrp="1"/>
          </p:cNvSpPr>
          <p:nvPr>
            <p:ph type="title"/>
          </p:nvPr>
        </p:nvSpPr>
        <p:spPr/>
        <p:txBody>
          <a:bodyPr/>
          <a:lstStyle/>
          <a:p>
            <a:r>
              <a:rPr lang="en-US" dirty="0" smtClean="0"/>
              <a:t>Categories (continued)</a:t>
            </a:r>
            <a:endParaRPr lang="en-US" dirty="0"/>
          </a:p>
        </p:txBody>
      </p:sp>
      <p:sp>
        <p:nvSpPr>
          <p:cNvPr id="3" name="Content Placeholder 2"/>
          <p:cNvSpPr>
            <a:spLocks noGrp="1"/>
          </p:cNvSpPr>
          <p:nvPr>
            <p:ph idx="1"/>
          </p:nvPr>
        </p:nvSpPr>
        <p:spPr/>
        <p:txBody>
          <a:bodyPr/>
          <a:lstStyle/>
          <a:p>
            <a:r>
              <a:rPr lang="en-US" dirty="0" smtClean="0"/>
              <a:t>Internet Protocol television</a:t>
            </a:r>
          </a:p>
          <a:p>
            <a:pPr lvl="1"/>
            <a:r>
              <a:rPr lang="en-US" dirty="0" smtClean="0"/>
              <a:t>Interactivity</a:t>
            </a:r>
          </a:p>
          <a:p>
            <a:pPr lvl="1"/>
            <a:r>
              <a:rPr lang="en-US" dirty="0" smtClean="0"/>
              <a:t>Video-on-demand</a:t>
            </a:r>
          </a:p>
          <a:p>
            <a:pPr lvl="1"/>
            <a:r>
              <a:rPr lang="en-US" dirty="0" smtClean="0"/>
              <a:t>IPTV-based converged services</a:t>
            </a:r>
          </a:p>
          <a:p>
            <a:pPr lvl="1"/>
            <a:endParaRPr lang="en-US" dirty="0" smtClean="0"/>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The Canadian Radio-television and Telecommunications Commission (CRTC) </a:t>
            </a:r>
          </a:p>
          <a:p>
            <a:pPr lvl="1"/>
            <a:r>
              <a:rPr lang="en-US" dirty="0" smtClean="0"/>
              <a:t>establishing, monitoring, assessing and reviewing, where appropriate, regulatory frameworks to meet its policy objectives </a:t>
            </a:r>
          </a:p>
          <a:p>
            <a:pPr lvl="1"/>
            <a:r>
              <a:rPr lang="en-US" dirty="0" smtClean="0"/>
              <a:t>implementing procedures for the efficient and effective resolution of competitive disputes</a:t>
            </a:r>
          </a:p>
          <a:p>
            <a:pPr lvl="1"/>
            <a:r>
              <a:rPr lang="en-US" dirty="0" smtClean="0"/>
              <a:t>making determinations on industry mergers, acquisitions and changes of ownership in the industry </a:t>
            </a:r>
          </a:p>
          <a:p>
            <a:pPr lvl="1"/>
            <a:endParaRPr lang="en-US" dirty="0" smtClean="0"/>
          </a:p>
        </p:txBody>
      </p:sp>
      <p:sp>
        <p:nvSpPr>
          <p:cNvPr id="2" name="Title 1"/>
          <p:cNvSpPr>
            <a:spLocks noGrp="1"/>
          </p:cNvSpPr>
          <p:nvPr>
            <p:ph type="title"/>
          </p:nvPr>
        </p:nvSpPr>
        <p:spPr/>
        <p:txBody>
          <a:bodyPr>
            <a:normAutofit/>
          </a:bodyPr>
          <a:lstStyle/>
          <a:p>
            <a:r>
              <a:rPr lang="en-US" dirty="0" smtClean="0"/>
              <a:t>Regulator</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Canadian Ownership Policy</a:t>
            </a:r>
          </a:p>
          <a:p>
            <a:pPr lvl="1">
              <a:buFont typeface="Arial"/>
              <a:buChar char="•"/>
            </a:pPr>
            <a:r>
              <a:rPr lang="en-US" dirty="0" smtClean="0"/>
              <a:t>The fundamental objective is to ensure that the Canada's telecommunications infrastructure is owned and controlled by Canadians</a:t>
            </a:r>
          </a:p>
          <a:p>
            <a:pPr lvl="1">
              <a:buFont typeface="Arial"/>
              <a:buChar char="•"/>
            </a:pPr>
            <a:r>
              <a:rPr lang="en-US" dirty="0" smtClean="0"/>
              <a:t>80% of voting shares owned by Canadians </a:t>
            </a:r>
          </a:p>
          <a:p>
            <a:pPr lvl="1">
              <a:buFont typeface="Arial"/>
              <a:buChar char="•"/>
            </a:pPr>
            <a:r>
              <a:rPr lang="en-US" dirty="0" smtClean="0"/>
              <a:t>80% of the members of their board of directors are Canadians </a:t>
            </a:r>
          </a:p>
          <a:p>
            <a:pPr lvl="1">
              <a:buFont typeface="Courier New"/>
              <a:buChar char="o"/>
            </a:pPr>
            <a:endParaRPr lang="en-US" dirty="0" smtClean="0"/>
          </a:p>
        </p:txBody>
      </p:sp>
      <p:sp>
        <p:nvSpPr>
          <p:cNvPr id="2" name="Title 1"/>
          <p:cNvSpPr>
            <a:spLocks noGrp="1"/>
          </p:cNvSpPr>
          <p:nvPr>
            <p:ph type="title"/>
          </p:nvPr>
        </p:nvSpPr>
        <p:spPr/>
        <p:txBody>
          <a:bodyPr>
            <a:normAutofit fontScale="90000"/>
          </a:bodyPr>
          <a:lstStyle/>
          <a:p>
            <a:r>
              <a:rPr lang="en-US" dirty="0" smtClean="0"/>
              <a:t>The 1993 Telecommunications Act</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icture 4.png"/>
          <p:cNvPicPr>
            <a:picLocks noGrp="1" noChangeAspect="1"/>
          </p:cNvPicPr>
          <p:nvPr>
            <p:ph idx="1"/>
          </p:nvPr>
        </p:nvPicPr>
        <p:blipFill>
          <a:blip r:embed="rId2" cstate="print"/>
          <a:srcRect l="-21968" r="-21968"/>
          <a:stretch>
            <a:fillRect/>
          </a:stretch>
        </p:blipFill>
        <p:spPr/>
      </p:pic>
      <p:sp>
        <p:nvSpPr>
          <p:cNvPr id="2" name="Title 1"/>
          <p:cNvSpPr>
            <a:spLocks noGrp="1"/>
          </p:cNvSpPr>
          <p:nvPr>
            <p:ph type="title"/>
          </p:nvPr>
        </p:nvSpPr>
        <p:spPr/>
        <p:txBody>
          <a:bodyPr/>
          <a:lstStyle/>
          <a:p>
            <a:r>
              <a:rPr lang="en-US" dirty="0" smtClean="0"/>
              <a:t>Spectrum Auctions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smtClean="0"/>
              <a:t>In the Middle Ages, beacons</a:t>
            </a:r>
          </a:p>
          <a:p>
            <a:r>
              <a:rPr lang="en-US" sz="2400" dirty="0" smtClean="0"/>
              <a:t>In 1792, the first visual telegraphy system</a:t>
            </a:r>
          </a:p>
          <a:p>
            <a:r>
              <a:rPr lang="en-US" sz="2400" dirty="0" smtClean="0"/>
              <a:t>In 1839, the first commercial electrical telegraph</a:t>
            </a:r>
          </a:p>
          <a:p>
            <a:r>
              <a:rPr lang="en-US" sz="2400" dirty="0" smtClean="0"/>
              <a:t>In 1866, the first permanent transatlantic telegraph cable </a:t>
            </a:r>
          </a:p>
          <a:p>
            <a:r>
              <a:rPr lang="en-US" sz="2400" dirty="0" smtClean="0"/>
              <a:t>In 1876, the conventional telephone</a:t>
            </a:r>
          </a:p>
          <a:p>
            <a:r>
              <a:rPr lang="en-US" sz="2400" dirty="0" smtClean="0"/>
              <a:t>In 1878, the first commercial telephone services</a:t>
            </a:r>
          </a:p>
          <a:p>
            <a:r>
              <a:rPr lang="en-US" sz="2400" dirty="0" smtClean="0"/>
              <a:t>In 1901, wireless communication</a:t>
            </a:r>
          </a:p>
          <a:p>
            <a:r>
              <a:rPr lang="en-US" sz="2400" dirty="0" smtClean="0"/>
              <a:t>In 1926, the first television system </a:t>
            </a:r>
          </a:p>
          <a:p>
            <a:r>
              <a:rPr lang="en-US" sz="2400" dirty="0" smtClean="0"/>
              <a:t>In 1969, ARPANET</a:t>
            </a:r>
          </a:p>
          <a:p>
            <a:pPr>
              <a:buNone/>
            </a:pPr>
            <a:endParaRPr lang="en-US" sz="2400" dirty="0"/>
          </a:p>
        </p:txBody>
      </p:sp>
      <p:sp>
        <p:nvSpPr>
          <p:cNvPr id="2" name="Title 1"/>
          <p:cNvSpPr>
            <a:spLocks noGrp="1"/>
          </p:cNvSpPr>
          <p:nvPr>
            <p:ph type="title"/>
          </p:nvPr>
        </p:nvSpPr>
        <p:spPr/>
        <p:txBody>
          <a:bodyPr/>
          <a:lstStyle/>
          <a:p>
            <a:r>
              <a:rPr lang="en-US" dirty="0" smtClean="0"/>
              <a:t>History</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BCE – Bell Canada Enterprises</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xmlns="" val="14385142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Financial snapshot</a:t>
            </a:r>
            <a:endParaRPr lang="en-US" dirty="0"/>
          </a:p>
        </p:txBody>
      </p:sp>
      <p:pic>
        <p:nvPicPr>
          <p:cNvPr id="4" name="Content Placeholder 3" descr="Screen Clipping"/>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883400" y="1196751"/>
            <a:ext cx="5557213" cy="5661249"/>
          </a:xfrm>
        </p:spPr>
      </p:pic>
    </p:spTree>
    <p:extLst>
      <p:ext uri="{BB962C8B-B14F-4D97-AF65-F5344CB8AC3E}">
        <p14:creationId xmlns:p14="http://schemas.microsoft.com/office/powerpoint/2010/main" xmlns="" val="25309532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snapshot</a:t>
            </a:r>
            <a:endParaRPr lang="en-US" dirty="0"/>
          </a:p>
        </p:txBody>
      </p:sp>
      <p:pic>
        <p:nvPicPr>
          <p:cNvPr id="4" name="Content Placeholder 3" descr="Screen Clipping"/>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339887" y="2133600"/>
            <a:ext cx="6692653" cy="3581400"/>
          </a:xfrm>
        </p:spPr>
      </p:pic>
    </p:spTree>
    <p:extLst>
      <p:ext uri="{BB962C8B-B14F-4D97-AF65-F5344CB8AC3E}">
        <p14:creationId xmlns:p14="http://schemas.microsoft.com/office/powerpoint/2010/main" xmlns="" val="35691786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57200" y="1295400"/>
            <a:ext cx="8011356" cy="5242632"/>
          </a:xfrm>
        </p:spPr>
      </p:pic>
      <p:sp>
        <p:nvSpPr>
          <p:cNvPr id="2" name="Title 1"/>
          <p:cNvSpPr>
            <a:spLocks noGrp="1"/>
          </p:cNvSpPr>
          <p:nvPr>
            <p:ph type="title"/>
          </p:nvPr>
        </p:nvSpPr>
        <p:spPr>
          <a:xfrm>
            <a:off x="457200" y="228600"/>
            <a:ext cx="8229600" cy="1143000"/>
          </a:xfrm>
        </p:spPr>
        <p:txBody>
          <a:bodyPr/>
          <a:lstStyle/>
          <a:p>
            <a:r>
              <a:rPr lang="en-US" dirty="0" smtClean="0"/>
              <a:t>1 Year Movement</a:t>
            </a:r>
            <a:endParaRPr lang="en-US" dirty="0"/>
          </a:p>
        </p:txBody>
      </p:sp>
    </p:spTree>
    <p:extLst>
      <p:ext uri="{BB962C8B-B14F-4D97-AF65-F5344CB8AC3E}">
        <p14:creationId xmlns:p14="http://schemas.microsoft.com/office/powerpoint/2010/main" xmlns="" val="9631149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4000" dirty="0" smtClean="0"/>
              <a:t>5 Year Movement with moving average</a:t>
            </a:r>
            <a:endParaRPr lang="en-US" sz="4000" dirty="0"/>
          </a:p>
        </p:txBody>
      </p:sp>
      <p:pic>
        <p:nvPicPr>
          <p:cNvPr id="5" name="Content Placeholder 4" descr="Screen Clipping"/>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762000" y="1371600"/>
            <a:ext cx="7938313" cy="5181600"/>
          </a:xfrm>
        </p:spPr>
      </p:pic>
      <p:sp>
        <p:nvSpPr>
          <p:cNvPr id="6" name="Rectangular Callout 5"/>
          <p:cNvSpPr/>
          <p:nvPr/>
        </p:nvSpPr>
        <p:spPr>
          <a:xfrm>
            <a:off x="1600200" y="2057400"/>
            <a:ext cx="1522343" cy="838200"/>
          </a:xfrm>
          <a:prstGeom prst="wedgeRectCallout">
            <a:avLst>
              <a:gd name="adj1" fmla="val 76879"/>
              <a:gd name="adj2" fmla="val 37599"/>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Seeking privatization, April 17, 2007</a:t>
            </a:r>
            <a:endParaRPr lang="en-US" dirty="0">
              <a:solidFill>
                <a:schemeClr val="tx2"/>
              </a:solidFill>
            </a:endParaRPr>
          </a:p>
        </p:txBody>
      </p:sp>
      <p:sp>
        <p:nvSpPr>
          <p:cNvPr id="7" name="Rectangular Callout 6"/>
          <p:cNvSpPr/>
          <p:nvPr/>
        </p:nvSpPr>
        <p:spPr>
          <a:xfrm>
            <a:off x="6248400" y="1445315"/>
            <a:ext cx="2286000" cy="1224170"/>
          </a:xfrm>
          <a:prstGeom prst="wedgeRectCallout">
            <a:avLst>
              <a:gd name="adj1" fmla="val -69346"/>
              <a:gd name="adj2" fmla="val 114352"/>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Announced BCE failing to meet solvency test, Nov. 26, 2007</a:t>
            </a:r>
            <a:endParaRPr lang="en-US" dirty="0">
              <a:solidFill>
                <a:schemeClr val="tx2"/>
              </a:solidFill>
            </a:endParaRPr>
          </a:p>
        </p:txBody>
      </p:sp>
    </p:spTree>
    <p:extLst>
      <p:ext uri="{BB962C8B-B14F-4D97-AF65-F5344CB8AC3E}">
        <p14:creationId xmlns:p14="http://schemas.microsoft.com/office/powerpoint/2010/main" xmlns="" val="31822053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5 Year vs. S&amp;P/TSX Composite</a:t>
            </a:r>
            <a:endParaRPr lang="en-US"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85800" y="1524000"/>
            <a:ext cx="7540860" cy="4912805"/>
          </a:xfrm>
        </p:spPr>
      </p:pic>
    </p:spTree>
    <p:extLst>
      <p:ext uri="{BB962C8B-B14F-4D97-AF65-F5344CB8AC3E}">
        <p14:creationId xmlns:p14="http://schemas.microsoft.com/office/powerpoint/2010/main" xmlns="" val="23915357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dirty="0" smtClean="0"/>
              <a:t>Max Years vs.</a:t>
            </a:r>
            <a:r>
              <a:rPr lang="en-US" dirty="0"/>
              <a:t> S&amp;P/TSX Composite</a:t>
            </a:r>
            <a:r>
              <a:rPr lang="en-US" dirty="0" smtClean="0"/>
              <a:t> </a:t>
            </a:r>
            <a:endParaRPr lang="en-US"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1858202"/>
            <a:ext cx="8047559" cy="4934458"/>
          </a:xfrm>
        </p:spPr>
      </p:pic>
      <p:sp>
        <p:nvSpPr>
          <p:cNvPr id="5" name="Oval 4"/>
          <p:cNvSpPr/>
          <p:nvPr/>
        </p:nvSpPr>
        <p:spPr>
          <a:xfrm>
            <a:off x="4724400" y="2136085"/>
            <a:ext cx="1524000" cy="1981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4572000" y="1524000"/>
            <a:ext cx="1219200" cy="459685"/>
          </a:xfrm>
          <a:prstGeom prst="wedgeRectCallout">
            <a:avLst>
              <a:gd name="adj1" fmla="val 23373"/>
              <a:gd name="adj2" fmla="val 66071"/>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IT bubble</a:t>
            </a:r>
            <a:endParaRPr lang="en-US" dirty="0">
              <a:solidFill>
                <a:schemeClr val="tx2"/>
              </a:solidFill>
            </a:endParaRPr>
          </a:p>
        </p:txBody>
      </p:sp>
      <p:sp>
        <p:nvSpPr>
          <p:cNvPr id="7" name="Oval 6"/>
          <p:cNvSpPr/>
          <p:nvPr/>
        </p:nvSpPr>
        <p:spPr>
          <a:xfrm>
            <a:off x="6781800" y="2514599"/>
            <a:ext cx="838200" cy="16764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6765235" y="1886881"/>
            <a:ext cx="1524000" cy="498407"/>
          </a:xfrm>
          <a:prstGeom prst="wedge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Privatization</a:t>
            </a:r>
            <a:endParaRPr lang="en-US" dirty="0">
              <a:solidFill>
                <a:schemeClr val="tx2"/>
              </a:solidFill>
            </a:endParaRPr>
          </a:p>
        </p:txBody>
      </p:sp>
    </p:spTree>
    <p:extLst>
      <p:ext uri="{BB962C8B-B14F-4D97-AF65-F5344CB8AC3E}">
        <p14:creationId xmlns:p14="http://schemas.microsoft.com/office/powerpoint/2010/main" xmlns="" val="23843719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The biggest LBO in Canada</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3645841114"/>
              </p:ext>
            </p:extLst>
          </p:nvPr>
        </p:nvGraphicFramePr>
        <p:xfrm>
          <a:off x="457200" y="838200"/>
          <a:ext cx="8229600" cy="5969000"/>
        </p:xfrm>
        <a:graphic>
          <a:graphicData uri="http://schemas.openxmlformats.org/drawingml/2006/table">
            <a:tbl>
              <a:tblPr bandRow="1">
                <a:tableStyleId>{5C22544A-7EE6-4342-B048-85BDC9FD1C3A}</a:tableStyleId>
              </a:tblPr>
              <a:tblGrid>
                <a:gridCol w="1981200"/>
                <a:gridCol w="6248400"/>
              </a:tblGrid>
              <a:tr h="370840">
                <a:tc>
                  <a:txBody>
                    <a:bodyPr/>
                    <a:lstStyle/>
                    <a:p>
                      <a:r>
                        <a:rPr lang="en-US" dirty="0" smtClean="0"/>
                        <a:t>2004-2006</a:t>
                      </a:r>
                      <a:endParaRPr lang="en-US" dirty="0"/>
                    </a:p>
                  </a:txBody>
                  <a:tcPr/>
                </a:tc>
                <a:tc>
                  <a:txBody>
                    <a:bodyPr/>
                    <a:lstStyle/>
                    <a:p>
                      <a:r>
                        <a:rPr lang="en-US" dirty="0" smtClean="0"/>
                        <a:t>Shrinking</a:t>
                      </a:r>
                      <a:r>
                        <a:rPr lang="en-US" baseline="0" dirty="0" smtClean="0"/>
                        <a:t> fixed line market, losing market share in both </a:t>
                      </a:r>
                      <a:r>
                        <a:rPr lang="en-US" baseline="0" dirty="0" err="1" smtClean="0"/>
                        <a:t>wireline</a:t>
                      </a:r>
                      <a:r>
                        <a:rPr lang="en-US" baseline="0" dirty="0" smtClean="0"/>
                        <a:t> and wireless</a:t>
                      </a:r>
                      <a:endParaRPr lang="en-US" dirty="0"/>
                    </a:p>
                  </a:txBody>
                  <a:tcPr/>
                </a:tc>
              </a:tr>
              <a:tr h="370840">
                <a:tc>
                  <a:txBody>
                    <a:bodyPr/>
                    <a:lstStyle/>
                    <a:p>
                      <a:r>
                        <a:rPr lang="en-US" dirty="0" smtClean="0"/>
                        <a:t>2006</a:t>
                      </a:r>
                      <a:endParaRPr lang="en-US" dirty="0"/>
                    </a:p>
                  </a:txBody>
                  <a:tcPr/>
                </a:tc>
                <a:tc>
                  <a:txBody>
                    <a:bodyPr/>
                    <a:lstStyle/>
                    <a:p>
                      <a:r>
                        <a:rPr lang="en-US" dirty="0" smtClean="0"/>
                        <a:t>To be</a:t>
                      </a:r>
                      <a:r>
                        <a:rPr lang="en-US" baseline="0" dirty="0" smtClean="0"/>
                        <a:t> wound down, to convert to income trust, canceled because of change in taxation law</a:t>
                      </a:r>
                      <a:endParaRPr lang="en-US" dirty="0"/>
                    </a:p>
                  </a:txBody>
                  <a:tcPr/>
                </a:tc>
              </a:tr>
              <a:tr h="370840">
                <a:tc>
                  <a:txBody>
                    <a:bodyPr/>
                    <a:lstStyle/>
                    <a:p>
                      <a:r>
                        <a:rPr lang="en-US" dirty="0" smtClean="0"/>
                        <a:t>Dec 2006</a:t>
                      </a:r>
                      <a:endParaRPr lang="en-US" dirty="0"/>
                    </a:p>
                  </a:txBody>
                  <a:tcPr/>
                </a:tc>
                <a:tc>
                  <a:txBody>
                    <a:bodyPr/>
                    <a:lstStyle/>
                    <a:p>
                      <a:r>
                        <a:rPr lang="en-US" dirty="0" smtClean="0"/>
                        <a:t>Recapitalized</a:t>
                      </a:r>
                      <a:r>
                        <a:rPr lang="en-US" baseline="0" dirty="0" smtClean="0"/>
                        <a:t> </a:t>
                      </a:r>
                      <a:r>
                        <a:rPr lang="en-US" baseline="0" dirty="0" err="1" smtClean="0"/>
                        <a:t>Telesat</a:t>
                      </a:r>
                      <a:endParaRPr lang="en-US" dirty="0"/>
                    </a:p>
                  </a:txBody>
                  <a:tcPr/>
                </a:tc>
              </a:tr>
              <a:tr h="370840">
                <a:tc>
                  <a:txBody>
                    <a:bodyPr/>
                    <a:lstStyle/>
                    <a:p>
                      <a:r>
                        <a:rPr lang="en-US" dirty="0" smtClean="0">
                          <a:solidFill>
                            <a:srgbClr val="FF0000"/>
                          </a:solidFill>
                        </a:rPr>
                        <a:t>April 17,</a:t>
                      </a:r>
                      <a:r>
                        <a:rPr lang="en-US" baseline="0" dirty="0" smtClean="0">
                          <a:solidFill>
                            <a:srgbClr val="FF0000"/>
                          </a:solidFill>
                        </a:rPr>
                        <a:t> </a:t>
                      </a:r>
                      <a:r>
                        <a:rPr lang="en-US" dirty="0" smtClean="0">
                          <a:solidFill>
                            <a:srgbClr val="FF0000"/>
                          </a:solidFill>
                        </a:rPr>
                        <a:t>2007</a:t>
                      </a:r>
                      <a:endParaRPr lang="en-US" dirty="0">
                        <a:solidFill>
                          <a:srgbClr val="FF0000"/>
                        </a:solidFill>
                      </a:endParaRPr>
                    </a:p>
                  </a:txBody>
                  <a:tcPr/>
                </a:tc>
                <a:tc>
                  <a:txBody>
                    <a:bodyPr/>
                    <a:lstStyle/>
                    <a:p>
                      <a:r>
                        <a:rPr lang="en-US" dirty="0" smtClean="0"/>
                        <a:t>Announced reviewing strategic alternatives: privatization</a:t>
                      </a:r>
                    </a:p>
                  </a:txBody>
                  <a:tcPr/>
                </a:tc>
              </a:tr>
              <a:tr h="370840">
                <a:tc>
                  <a:txBody>
                    <a:bodyPr/>
                    <a:lstStyle/>
                    <a:p>
                      <a:r>
                        <a:rPr lang="en-US" dirty="0" smtClean="0">
                          <a:solidFill>
                            <a:srgbClr val="FF0000"/>
                          </a:solidFill>
                        </a:rPr>
                        <a:t>Jun 30, 2007</a:t>
                      </a:r>
                      <a:endParaRPr lang="en-US" dirty="0">
                        <a:solidFill>
                          <a:srgbClr val="FF0000"/>
                        </a:solidFill>
                      </a:endParaRPr>
                    </a:p>
                  </a:txBody>
                  <a:tcPr/>
                </a:tc>
                <a:tc>
                  <a:txBody>
                    <a:bodyPr/>
                    <a:lstStyle/>
                    <a:p>
                      <a:r>
                        <a:rPr lang="en-US" dirty="0" smtClean="0"/>
                        <a:t>BCE Reaches Definitive Agreement to be Acquired By Investor Group Led by Teachers</a:t>
                      </a:r>
                    </a:p>
                  </a:txBody>
                  <a:tcPr/>
                </a:tc>
              </a:tr>
              <a:tr h="370840">
                <a:tc>
                  <a:txBody>
                    <a:bodyPr/>
                    <a:lstStyle/>
                    <a:p>
                      <a:r>
                        <a:rPr lang="en-US" dirty="0" smtClean="0"/>
                        <a:t>Sep 21, 2007</a:t>
                      </a:r>
                      <a:endParaRPr lang="en-US" dirty="0"/>
                    </a:p>
                  </a:txBody>
                  <a:tcPr/>
                </a:tc>
                <a:tc>
                  <a:txBody>
                    <a:bodyPr/>
                    <a:lstStyle/>
                    <a:p>
                      <a:r>
                        <a:rPr lang="en-US" dirty="0" smtClean="0"/>
                        <a:t>BCE shareholders approved acquisition</a:t>
                      </a:r>
                    </a:p>
                  </a:txBody>
                  <a:tcPr/>
                </a:tc>
              </a:tr>
              <a:tr h="370840">
                <a:tc>
                  <a:txBody>
                    <a:bodyPr/>
                    <a:lstStyle/>
                    <a:p>
                      <a:r>
                        <a:rPr lang="en-US" dirty="0" smtClean="0"/>
                        <a:t>Mar 6, 2008</a:t>
                      </a:r>
                      <a:endParaRPr lang="en-US" dirty="0"/>
                    </a:p>
                  </a:txBody>
                  <a:tcPr/>
                </a:tc>
                <a:tc>
                  <a:txBody>
                    <a:bodyPr/>
                    <a:lstStyle/>
                    <a:p>
                      <a:r>
                        <a:rPr lang="en-US" dirty="0" smtClean="0"/>
                        <a:t>Debenture holders' lawsuits dismissed</a:t>
                      </a:r>
                    </a:p>
                  </a:txBody>
                  <a:tcPr/>
                </a:tc>
              </a:tr>
              <a:tr h="370840">
                <a:tc>
                  <a:txBody>
                    <a:bodyPr/>
                    <a:lstStyle/>
                    <a:p>
                      <a:r>
                        <a:rPr lang="en-US" dirty="0" smtClean="0"/>
                        <a:t>Mar 27, 2008</a:t>
                      </a:r>
                      <a:endParaRPr lang="en-US" dirty="0"/>
                    </a:p>
                  </a:txBody>
                  <a:tcPr/>
                </a:tc>
                <a:tc>
                  <a:txBody>
                    <a:bodyPr/>
                    <a:lstStyle/>
                    <a:p>
                      <a:r>
                        <a:rPr lang="en-US" dirty="0" smtClean="0"/>
                        <a:t>CRTC issued approval of acquisition – with non-Canadian terms</a:t>
                      </a:r>
                    </a:p>
                  </a:txBody>
                  <a:tcPr/>
                </a:tc>
              </a:tr>
              <a:tr h="370840">
                <a:tc>
                  <a:txBody>
                    <a:bodyPr/>
                    <a:lstStyle/>
                    <a:p>
                      <a:r>
                        <a:rPr lang="en-US" dirty="0" smtClean="0">
                          <a:solidFill>
                            <a:srgbClr val="FF0000"/>
                          </a:solidFill>
                        </a:rPr>
                        <a:t>Nov 26, 2008</a:t>
                      </a:r>
                      <a:endParaRPr lang="en-US" dirty="0">
                        <a:solidFill>
                          <a:srgbClr val="FF0000"/>
                        </a:solidFill>
                      </a:endParaRPr>
                    </a:p>
                  </a:txBody>
                  <a:tcPr/>
                </a:tc>
                <a:tc>
                  <a:txBody>
                    <a:bodyPr/>
                    <a:lstStyle/>
                    <a:p>
                      <a:r>
                        <a:rPr lang="en-US" dirty="0" smtClean="0"/>
                        <a:t>KPMG</a:t>
                      </a:r>
                      <a:r>
                        <a:rPr lang="en-US" baseline="0" dirty="0" smtClean="0"/>
                        <a:t> informed BCE n</a:t>
                      </a:r>
                      <a:r>
                        <a:rPr lang="en-US" dirty="0" smtClean="0"/>
                        <a:t>ot</a:t>
                      </a:r>
                      <a:r>
                        <a:rPr lang="en-US" baseline="0" dirty="0" smtClean="0"/>
                        <a:t> meeting solvency test </a:t>
                      </a:r>
                      <a:r>
                        <a:rPr lang="en-US" sz="1800" b="0" i="0" kern="1200" dirty="0" smtClean="0">
                          <a:solidFill>
                            <a:schemeClr val="dk1"/>
                          </a:solidFill>
                          <a:effectLst/>
                          <a:latin typeface="+mn-lt"/>
                          <a:ea typeface="+mn-ea"/>
                          <a:cs typeface="+mn-cs"/>
                        </a:rPr>
                        <a:t>as defined in the</a:t>
                      </a:r>
                      <a:br>
                        <a:rPr lang="en-US" sz="1800" b="0" i="0" kern="1200" dirty="0" smtClean="0">
                          <a:solidFill>
                            <a:schemeClr val="dk1"/>
                          </a:solidFill>
                          <a:effectLst/>
                          <a:latin typeface="+mn-lt"/>
                          <a:ea typeface="+mn-ea"/>
                          <a:cs typeface="+mn-cs"/>
                        </a:rPr>
                      </a:br>
                      <a:r>
                        <a:rPr lang="en-US" sz="1800" b="0" i="0" kern="1200" dirty="0" smtClean="0">
                          <a:solidFill>
                            <a:schemeClr val="dk1"/>
                          </a:solidFill>
                          <a:effectLst/>
                          <a:latin typeface="+mn-lt"/>
                          <a:ea typeface="+mn-ea"/>
                          <a:cs typeface="+mn-cs"/>
                        </a:rPr>
                        <a:t>definitive agreement, as amended</a:t>
                      </a:r>
                      <a:endParaRPr lang="en-US"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Nov 26, 2008</a:t>
                      </a:r>
                    </a:p>
                  </a:txBody>
                  <a:tcPr/>
                </a:tc>
                <a:tc>
                  <a:txBody>
                    <a:bodyPr/>
                    <a:lstStyle/>
                    <a:p>
                      <a:r>
                        <a:rPr lang="en-US" dirty="0" smtClean="0"/>
                        <a:t>Stock price dropped</a:t>
                      </a:r>
                      <a:r>
                        <a:rPr lang="en-US" baseline="0" dirty="0" smtClean="0"/>
                        <a:t> by 34.16%, from </a:t>
                      </a:r>
                      <a:r>
                        <a:rPr lang="en-US" sz="1800" b="0" i="0" kern="1200" dirty="0" smtClean="0">
                          <a:solidFill>
                            <a:schemeClr val="dk1"/>
                          </a:solidFill>
                          <a:effectLst/>
                          <a:latin typeface="+mn-lt"/>
                          <a:ea typeface="+mn-ea"/>
                          <a:cs typeface="+mn-cs"/>
                        </a:rPr>
                        <a:t>38.350</a:t>
                      </a:r>
                      <a:r>
                        <a:rPr lang="en-US" dirty="0" smtClean="0"/>
                        <a:t>  to </a:t>
                      </a:r>
                      <a:r>
                        <a:rPr lang="en-US" sz="1800" b="0" i="0" kern="1200" dirty="0" smtClean="0">
                          <a:solidFill>
                            <a:schemeClr val="dk1"/>
                          </a:solidFill>
                          <a:effectLst/>
                          <a:latin typeface="+mn-lt"/>
                          <a:ea typeface="+mn-ea"/>
                          <a:cs typeface="+mn-cs"/>
                        </a:rPr>
                        <a:t>25.250</a:t>
                      </a:r>
                      <a:r>
                        <a:rPr lang="en-US" dirty="0" smtClean="0"/>
                        <a:t> </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Dec</a:t>
                      </a:r>
                      <a:r>
                        <a:rPr lang="en-US" baseline="0" dirty="0" smtClean="0"/>
                        <a:t> 12, 2008</a:t>
                      </a:r>
                      <a:endParaRPr lang="en-US" dirty="0" smtClean="0"/>
                    </a:p>
                  </a:txBody>
                  <a:tcPr/>
                </a:tc>
                <a:tc>
                  <a:txBody>
                    <a:bodyPr/>
                    <a:lstStyle/>
                    <a:p>
                      <a:r>
                        <a:rPr lang="en-US" sz="1800" b="0" i="0" u="none" strike="noStrike" kern="1200" baseline="0" dirty="0" smtClean="0">
                          <a:solidFill>
                            <a:schemeClr val="dk1"/>
                          </a:solidFill>
                          <a:latin typeface="+mn-lt"/>
                          <a:ea typeface="+mn-ea"/>
                          <a:cs typeface="+mn-cs"/>
                        </a:rPr>
                        <a:t>Definitive Agreement terminated and demanded payment of the $1.2 billion break-up fee from the Purchaser (Refused)</a:t>
                      </a:r>
                      <a:endParaRPr lang="en-US" dirty="0" smtClean="0"/>
                    </a:p>
                  </a:txBody>
                  <a:tcPr/>
                </a:tc>
              </a:tr>
            </a:tbl>
          </a:graphicData>
        </a:graphic>
      </p:graphicFrame>
    </p:spTree>
    <p:extLst>
      <p:ext uri="{BB962C8B-B14F-4D97-AF65-F5344CB8AC3E}">
        <p14:creationId xmlns:p14="http://schemas.microsoft.com/office/powerpoint/2010/main" xmlns="" val="15769624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history</a:t>
            </a:r>
            <a:endParaRPr lang="en-US"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76200" y="1143000"/>
            <a:ext cx="5010850" cy="2572109"/>
          </a:xfrm>
        </p:spPr>
      </p:pic>
      <p:pic>
        <p:nvPicPr>
          <p:cNvPr id="6" name="Picture 5" descr="Screen Clippi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47466" y="2743200"/>
            <a:ext cx="4896534" cy="2810267"/>
          </a:xfrm>
          <a:prstGeom prst="rect">
            <a:avLst/>
          </a:prstGeom>
        </p:spPr>
      </p:pic>
      <p:pic>
        <p:nvPicPr>
          <p:cNvPr id="5" name="Picture 4" descr="Screen Clippi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2400" y="3962400"/>
            <a:ext cx="4944165" cy="2724530"/>
          </a:xfrm>
          <a:prstGeom prst="rect">
            <a:avLst/>
          </a:prstGeom>
          <a:ln>
            <a:noFill/>
          </a:ln>
          <a:effectLst>
            <a:softEdge rad="112500"/>
          </a:effectLst>
        </p:spPr>
      </p:pic>
    </p:spTree>
    <p:extLst>
      <p:ext uri="{BB962C8B-B14F-4D97-AF65-F5344CB8AC3E}">
        <p14:creationId xmlns:p14="http://schemas.microsoft.com/office/powerpoint/2010/main" xmlns="" val="42934341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BCE Organizational chart</a:t>
            </a:r>
            <a:endParaRPr lang="en-US" dirty="0"/>
          </a:p>
        </p:txBody>
      </p:sp>
      <p:pic>
        <p:nvPicPr>
          <p:cNvPr id="4" name="Content Placeholder 3" descr="Screen Clipping"/>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457200" y="1171349"/>
            <a:ext cx="8214220" cy="5666773"/>
          </a:xfrm>
        </p:spPr>
      </p:pic>
    </p:spTree>
    <p:extLst>
      <p:ext uri="{BB962C8B-B14F-4D97-AF65-F5344CB8AC3E}">
        <p14:creationId xmlns:p14="http://schemas.microsoft.com/office/powerpoint/2010/main" xmlns="" val="3474786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Canadian telecommunications industry</a:t>
            </a:r>
            <a:endParaRPr lang="en-US" sz="4000" dirty="0"/>
          </a:p>
        </p:txBody>
      </p:sp>
      <p:pic>
        <p:nvPicPr>
          <p:cNvPr id="4" name="Content Placeholder 3" descr="Picture 3.png"/>
          <p:cNvPicPr>
            <a:picLocks noGrp="1" noChangeAspect="1"/>
          </p:cNvPicPr>
          <p:nvPr>
            <p:ph idx="1"/>
          </p:nvPr>
        </p:nvPicPr>
        <p:blipFill>
          <a:blip r:embed="rId2" cstate="print"/>
          <a:srcRect l="-45933" r="-45933"/>
          <a:stretch>
            <a:fillRect/>
          </a:stretch>
        </p:blip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Company profile – Services</a:t>
            </a:r>
            <a:endParaRPr lang="en-US" dirty="0"/>
          </a:p>
        </p:txBody>
      </p:sp>
      <p:sp>
        <p:nvSpPr>
          <p:cNvPr id="3" name="Content Placeholder 2"/>
          <p:cNvSpPr>
            <a:spLocks noGrp="1"/>
          </p:cNvSpPr>
          <p:nvPr>
            <p:ph idx="1"/>
          </p:nvPr>
        </p:nvSpPr>
        <p:spPr/>
        <p:txBody>
          <a:bodyPr>
            <a:normAutofit/>
          </a:bodyPr>
          <a:lstStyle/>
          <a:p>
            <a:r>
              <a:rPr lang="en-US" b="1" dirty="0" smtClean="0"/>
              <a:t>“BCE </a:t>
            </a:r>
            <a:r>
              <a:rPr lang="en-US" b="1" dirty="0"/>
              <a:t>is Canada's largest communications </a:t>
            </a:r>
            <a:r>
              <a:rPr lang="en-US" b="1" dirty="0" smtClean="0"/>
              <a:t>company.” Services include:</a:t>
            </a:r>
          </a:p>
          <a:p>
            <a:pPr lvl="1"/>
            <a:r>
              <a:rPr lang="en-US" dirty="0" smtClean="0"/>
              <a:t>Bell Home </a:t>
            </a:r>
            <a:r>
              <a:rPr lang="en-US" dirty="0"/>
              <a:t>phone local and long </a:t>
            </a:r>
            <a:r>
              <a:rPr lang="en-US" dirty="0" smtClean="0"/>
              <a:t>distance</a:t>
            </a:r>
          </a:p>
          <a:p>
            <a:pPr lvl="1"/>
            <a:r>
              <a:rPr lang="en-US" dirty="0" smtClean="0"/>
              <a:t>Bell Mobility, Virgin </a:t>
            </a:r>
            <a:r>
              <a:rPr lang="en-US" dirty="0"/>
              <a:t>Mobile and Solo </a:t>
            </a:r>
            <a:r>
              <a:rPr lang="en-US" dirty="0" smtClean="0"/>
              <a:t>Mobile wireless</a:t>
            </a:r>
          </a:p>
          <a:p>
            <a:pPr lvl="1"/>
            <a:r>
              <a:rPr lang="en-US" dirty="0" smtClean="0"/>
              <a:t>High-speed </a:t>
            </a:r>
            <a:r>
              <a:rPr lang="en-US" dirty="0"/>
              <a:t>Bell </a:t>
            </a:r>
            <a:r>
              <a:rPr lang="en-US" dirty="0" smtClean="0"/>
              <a:t>Internet</a:t>
            </a:r>
          </a:p>
          <a:p>
            <a:pPr lvl="1"/>
            <a:r>
              <a:rPr lang="en-US" dirty="0" smtClean="0"/>
              <a:t>Bell </a:t>
            </a:r>
            <a:r>
              <a:rPr lang="en-US" dirty="0"/>
              <a:t>Satellite TV and Bell </a:t>
            </a:r>
            <a:r>
              <a:rPr lang="en-US" dirty="0" err="1"/>
              <a:t>Fibe</a:t>
            </a:r>
            <a:r>
              <a:rPr lang="en-US" dirty="0"/>
              <a:t> </a:t>
            </a:r>
            <a:r>
              <a:rPr lang="en-US" dirty="0" smtClean="0"/>
              <a:t>TV</a:t>
            </a:r>
          </a:p>
          <a:p>
            <a:pPr lvl="1"/>
            <a:r>
              <a:rPr lang="en-US" dirty="0" smtClean="0"/>
              <a:t>IP-broadband</a:t>
            </a:r>
          </a:p>
          <a:p>
            <a:pPr lvl="1"/>
            <a:r>
              <a:rPr lang="en-US" dirty="0" smtClean="0"/>
              <a:t>Information </a:t>
            </a:r>
            <a:r>
              <a:rPr lang="en-US" dirty="0"/>
              <a:t>and communications technology (ICT) services.</a:t>
            </a:r>
          </a:p>
        </p:txBody>
      </p:sp>
    </p:spTree>
    <p:extLst>
      <p:ext uri="{BB962C8B-B14F-4D97-AF65-F5344CB8AC3E}">
        <p14:creationId xmlns:p14="http://schemas.microsoft.com/office/powerpoint/2010/main" xmlns="" val="37181603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Company profile – 5 Strategic imperatives</a:t>
            </a:r>
            <a:endParaRPr lang="en-US" sz="3600" dirty="0"/>
          </a:p>
        </p:txBody>
      </p:sp>
      <p:sp>
        <p:nvSpPr>
          <p:cNvPr id="9" name="Content Placeholder 8"/>
          <p:cNvSpPr>
            <a:spLocks noGrp="1"/>
          </p:cNvSpPr>
          <p:nvPr>
            <p:ph idx="1"/>
          </p:nvPr>
        </p:nvSpPr>
        <p:spPr/>
        <p:txBody>
          <a:bodyPr/>
          <a:lstStyle/>
          <a:p>
            <a:r>
              <a:rPr lang="en-US" dirty="0" smtClean="0"/>
              <a:t>Improve customer service</a:t>
            </a:r>
          </a:p>
          <a:p>
            <a:r>
              <a:rPr lang="en-US" b="1" dirty="0" smtClean="0"/>
              <a:t>Accelerate wireless</a:t>
            </a:r>
          </a:p>
          <a:p>
            <a:r>
              <a:rPr lang="en-US" b="1" dirty="0" smtClean="0"/>
              <a:t>Leverage </a:t>
            </a:r>
            <a:r>
              <a:rPr lang="en-US" b="1" dirty="0" err="1" smtClean="0"/>
              <a:t>wireline</a:t>
            </a:r>
            <a:r>
              <a:rPr lang="en-US" b="1" dirty="0" smtClean="0"/>
              <a:t> momentum</a:t>
            </a:r>
          </a:p>
          <a:p>
            <a:r>
              <a:rPr lang="en-US" b="1" dirty="0" smtClean="0"/>
              <a:t>Invest in broadband networks and services</a:t>
            </a:r>
          </a:p>
          <a:p>
            <a:r>
              <a:rPr lang="en-US" dirty="0" smtClean="0"/>
              <a:t>Achieve a competitive cost structure</a:t>
            </a:r>
            <a:endParaRPr lang="en-US" dirty="0"/>
          </a:p>
        </p:txBody>
      </p:sp>
    </p:spTree>
    <p:extLst>
      <p:ext uri="{BB962C8B-B14F-4D97-AF65-F5344CB8AC3E}">
        <p14:creationId xmlns:p14="http://schemas.microsoft.com/office/powerpoint/2010/main" xmlns="" val="27355496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fontScale="90000"/>
          </a:bodyPr>
          <a:lstStyle/>
          <a:p>
            <a:r>
              <a:rPr lang="en-US" dirty="0"/>
              <a:t>Company </a:t>
            </a:r>
            <a:r>
              <a:rPr lang="en-US" dirty="0" smtClean="0"/>
              <a:t>Profile – Business Segments</a:t>
            </a:r>
            <a:endParaRPr lang="en-US" dirty="0"/>
          </a:p>
        </p:txBody>
      </p:sp>
      <p:pic>
        <p:nvPicPr>
          <p:cNvPr id="6" name="Content Placeholder 5" descr="Screen Clipping"/>
          <p:cNvPicPr>
            <a:picLocks noGrp="1" noChangeAspect="1"/>
          </p:cNvPicPr>
          <p:nvPr>
            <p:ph sz="half" idx="1"/>
          </p:nvPr>
        </p:nvPicPr>
        <p:blipFill>
          <a:blip r:embed="rId3" cstate="print">
            <a:extLst>
              <a:ext uri="{28A0092B-C50C-407E-A947-70E740481C1C}">
                <a14:useLocalDpi xmlns:a14="http://schemas.microsoft.com/office/drawing/2010/main" xmlns="" val="0"/>
              </a:ext>
            </a:extLst>
          </a:blip>
          <a:stretch>
            <a:fillRect/>
          </a:stretch>
        </p:blipFill>
        <p:spPr>
          <a:xfrm>
            <a:off x="457200" y="2180432"/>
            <a:ext cx="4038600" cy="3365499"/>
          </a:xfrm>
        </p:spPr>
      </p:pic>
      <p:pic>
        <p:nvPicPr>
          <p:cNvPr id="7" name="Content Placeholder 6" descr="Screen Clipping"/>
          <p:cNvPicPr>
            <a:picLocks noGrp="1" noChangeAspect="1"/>
          </p:cNvPicPr>
          <p:nvPr>
            <p:ph sz="half" idx="2"/>
          </p:nvPr>
        </p:nvPicPr>
        <p:blipFill>
          <a:blip r:embed="rId4" cstate="print">
            <a:extLst>
              <a:ext uri="{28A0092B-C50C-407E-A947-70E740481C1C}">
                <a14:useLocalDpi xmlns:a14="http://schemas.microsoft.com/office/drawing/2010/main" xmlns="" val="0"/>
              </a:ext>
            </a:extLst>
          </a:blip>
          <a:stretch>
            <a:fillRect/>
          </a:stretch>
        </p:blipFill>
        <p:spPr>
          <a:xfrm>
            <a:off x="4648200" y="2161524"/>
            <a:ext cx="4038600" cy="3403314"/>
          </a:xfrm>
        </p:spPr>
      </p:pic>
    </p:spTree>
    <p:extLst>
      <p:ext uri="{BB962C8B-B14F-4D97-AF65-F5344CB8AC3E}">
        <p14:creationId xmlns:p14="http://schemas.microsoft.com/office/powerpoint/2010/main" xmlns="" val="22823874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Management</a:t>
            </a:r>
            <a:endParaRPr lang="en-US" dirty="0"/>
          </a:p>
        </p:txBody>
      </p:sp>
    </p:spTree>
    <p:extLst>
      <p:ext uri="{BB962C8B-B14F-4D97-AF65-F5344CB8AC3E}">
        <p14:creationId xmlns:p14="http://schemas.microsoft.com/office/powerpoint/2010/main" xmlns="" val="10627589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a:t>THOMAS C. O'NEILL</a:t>
            </a:r>
          </a:p>
        </p:txBody>
      </p:sp>
      <p:sp>
        <p:nvSpPr>
          <p:cNvPr id="5" name="Content Placeholder 4"/>
          <p:cNvSpPr>
            <a:spLocks noGrp="1"/>
          </p:cNvSpPr>
          <p:nvPr>
            <p:ph sz="half" idx="2"/>
          </p:nvPr>
        </p:nvSpPr>
        <p:spPr>
          <a:xfrm>
            <a:off x="3581400" y="1600200"/>
            <a:ext cx="5105400" cy="4525963"/>
          </a:xfrm>
        </p:spPr>
        <p:txBody>
          <a:bodyPr>
            <a:normAutofit fontScale="92500"/>
          </a:bodyPr>
          <a:lstStyle/>
          <a:p>
            <a:r>
              <a:rPr lang="en-US" b="1" dirty="0"/>
              <a:t>Chair of the </a:t>
            </a:r>
            <a:r>
              <a:rPr lang="en-US" b="1" dirty="0" smtClean="0"/>
              <a:t>Board </a:t>
            </a:r>
            <a:r>
              <a:rPr lang="en-US" dirty="0" smtClean="0"/>
              <a:t>(</a:t>
            </a:r>
            <a:r>
              <a:rPr lang="en-US" dirty="0"/>
              <a:t>Since February 2009) </a:t>
            </a:r>
            <a:endParaRPr lang="en-US" dirty="0" smtClean="0"/>
          </a:p>
          <a:p>
            <a:r>
              <a:rPr lang="en-US" dirty="0" smtClean="0"/>
              <a:t>Chartered Accountant</a:t>
            </a:r>
          </a:p>
          <a:p>
            <a:r>
              <a:rPr lang="en-US" dirty="0" smtClean="0"/>
              <a:t>Director </a:t>
            </a:r>
            <a:r>
              <a:rPr lang="en-US" dirty="0"/>
              <a:t>of Adecco S.A., Bell Canada, Loblaw Companies Limited, </a:t>
            </a:r>
            <a:r>
              <a:rPr lang="en-US" dirty="0" err="1"/>
              <a:t>Nexen</a:t>
            </a:r>
            <a:r>
              <a:rPr lang="en-US" dirty="0"/>
              <a:t> Inc. and The Bank of Nova Scotia </a:t>
            </a:r>
            <a:endParaRPr lang="en-US" dirty="0" smtClean="0"/>
          </a:p>
          <a:p>
            <a:r>
              <a:rPr lang="en-US" dirty="0"/>
              <a:t>Chief Executive Officer of PricewaterhouseCoopers Consulting in </a:t>
            </a:r>
            <a:r>
              <a:rPr lang="en-US" dirty="0" smtClean="0"/>
              <a:t>2002</a:t>
            </a:r>
          </a:p>
          <a:p>
            <a:r>
              <a:rPr lang="en-US" dirty="0" err="1" smtClean="0"/>
              <a:t>B.Comm</a:t>
            </a:r>
            <a:r>
              <a:rPr lang="en-US" dirty="0" smtClean="0"/>
              <a:t> from </a:t>
            </a:r>
            <a:r>
              <a:rPr lang="en-US" dirty="0"/>
              <a:t>Queen’s </a:t>
            </a:r>
            <a:r>
              <a:rPr lang="en-US" dirty="0" smtClean="0"/>
              <a:t>University</a:t>
            </a:r>
            <a:endParaRPr lang="en-US" dirty="0"/>
          </a:p>
        </p:txBody>
      </p:sp>
      <p:pic>
        <p:nvPicPr>
          <p:cNvPr id="7"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1752600"/>
            <a:ext cx="2857500" cy="419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215725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GEORGE COPE </a:t>
            </a: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xmlns="" val="0"/>
              </a:ext>
            </a:extLst>
          </a:blip>
          <a:stretch>
            <a:fillRect/>
          </a:stretch>
        </p:blipFill>
        <p:spPr>
          <a:xfrm>
            <a:off x="457200" y="1752600"/>
            <a:ext cx="3085883" cy="4525963"/>
          </a:xfrm>
        </p:spPr>
      </p:pic>
      <p:sp>
        <p:nvSpPr>
          <p:cNvPr id="4" name="Content Placeholder 3"/>
          <p:cNvSpPr>
            <a:spLocks noGrp="1"/>
          </p:cNvSpPr>
          <p:nvPr>
            <p:ph sz="half" idx="2"/>
          </p:nvPr>
        </p:nvSpPr>
        <p:spPr>
          <a:xfrm>
            <a:off x="3581400" y="1600200"/>
            <a:ext cx="5105400" cy="4525963"/>
          </a:xfrm>
        </p:spPr>
        <p:txBody>
          <a:bodyPr>
            <a:normAutofit fontScale="70000" lnSpcReduction="20000"/>
          </a:bodyPr>
          <a:lstStyle/>
          <a:p>
            <a:r>
              <a:rPr lang="en-US" b="1" dirty="0" smtClean="0"/>
              <a:t>President and Chief Executive Officer </a:t>
            </a:r>
            <a:r>
              <a:rPr lang="en-US" dirty="0" smtClean="0"/>
              <a:t>(Since July 2008) </a:t>
            </a:r>
          </a:p>
          <a:p>
            <a:pPr lvl="1"/>
            <a:r>
              <a:rPr lang="en-US" dirty="0" smtClean="0"/>
              <a:t>Director of Bank of Montreal, since 2006 </a:t>
            </a:r>
          </a:p>
          <a:p>
            <a:r>
              <a:rPr lang="en-US" dirty="0" smtClean="0"/>
              <a:t>Experiences</a:t>
            </a:r>
          </a:p>
          <a:p>
            <a:pPr lvl="1"/>
            <a:r>
              <a:rPr lang="en-US" dirty="0" smtClean="0"/>
              <a:t>Director of NII Holdings Inc., (formerly, Nextel International) 2004 – 2010 </a:t>
            </a:r>
          </a:p>
          <a:p>
            <a:pPr lvl="1"/>
            <a:r>
              <a:rPr lang="en-US" dirty="0" smtClean="0"/>
              <a:t>Chief Operating Officer, Bell Canada Inc. and Bell Canada Holdings Inc. 2005 – 2008</a:t>
            </a:r>
          </a:p>
          <a:p>
            <a:pPr lvl="1"/>
            <a:r>
              <a:rPr lang="en-US" dirty="0" smtClean="0"/>
              <a:t>Executive Vice President, TELUS Corporation, President and CEO, TELUS Mobility, 2000 – 2005</a:t>
            </a:r>
          </a:p>
          <a:p>
            <a:pPr lvl="1"/>
            <a:r>
              <a:rPr lang="en-US" dirty="0" smtClean="0"/>
              <a:t>President and Chief Executive Officer of </a:t>
            </a:r>
            <a:r>
              <a:rPr lang="en-US" dirty="0" err="1" smtClean="0"/>
              <a:t>Clearnet</a:t>
            </a:r>
            <a:r>
              <a:rPr lang="en-US" dirty="0" smtClean="0"/>
              <a:t> Communications Inc., 1987 – 2000</a:t>
            </a:r>
          </a:p>
          <a:p>
            <a:pPr lvl="1"/>
            <a:r>
              <a:rPr lang="en-US" dirty="0" smtClean="0"/>
              <a:t>Vice President of Corporate Development at </a:t>
            </a:r>
            <a:r>
              <a:rPr lang="en-US" dirty="0" err="1" smtClean="0"/>
              <a:t>Lenbrook</a:t>
            </a:r>
            <a:r>
              <a:rPr lang="en-US" dirty="0" smtClean="0"/>
              <a:t> Inc., before 1987 </a:t>
            </a:r>
          </a:p>
        </p:txBody>
      </p:sp>
    </p:spTree>
    <p:extLst>
      <p:ext uri="{BB962C8B-B14F-4D97-AF65-F5344CB8AC3E}">
        <p14:creationId xmlns:p14="http://schemas.microsoft.com/office/powerpoint/2010/main" xmlns="" val="25540613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GEORGE COPE (cont’d) </a:t>
            </a:r>
            <a:endParaRPr lang="en-US" dirty="0"/>
          </a:p>
        </p:txBody>
      </p:sp>
      <p:sp>
        <p:nvSpPr>
          <p:cNvPr id="4" name="Content Placeholder 3"/>
          <p:cNvSpPr>
            <a:spLocks noGrp="1"/>
          </p:cNvSpPr>
          <p:nvPr>
            <p:ph idx="1"/>
          </p:nvPr>
        </p:nvSpPr>
        <p:spPr/>
        <p:txBody>
          <a:bodyPr>
            <a:normAutofit/>
          </a:bodyPr>
          <a:lstStyle/>
          <a:p>
            <a:r>
              <a:rPr lang="en-US" dirty="0"/>
              <a:t>Education</a:t>
            </a:r>
          </a:p>
          <a:p>
            <a:pPr lvl="1"/>
            <a:r>
              <a:rPr lang="en-US" dirty="0" err="1"/>
              <a:t>B.Comm</a:t>
            </a:r>
            <a:r>
              <a:rPr lang="en-US" dirty="0"/>
              <a:t>. </a:t>
            </a:r>
            <a:r>
              <a:rPr lang="en-US" dirty="0" smtClean="0"/>
              <a:t>degree </a:t>
            </a:r>
            <a:r>
              <a:rPr lang="en-US" dirty="0"/>
              <a:t>in Business </a:t>
            </a:r>
            <a:r>
              <a:rPr lang="en-US" dirty="0" smtClean="0"/>
              <a:t>Administration, the </a:t>
            </a:r>
            <a:r>
              <a:rPr lang="en-US" dirty="0"/>
              <a:t>University of Western Ontario,1984</a:t>
            </a:r>
          </a:p>
          <a:p>
            <a:r>
              <a:rPr lang="en-US" dirty="0" smtClean="0"/>
              <a:t>Total Compensation: $4,637,161.00</a:t>
            </a:r>
          </a:p>
          <a:p>
            <a:r>
              <a:rPr lang="en-US" dirty="0" smtClean="0"/>
              <a:t>Value of unexercised options: $7,836,450.00</a:t>
            </a:r>
          </a:p>
          <a:p>
            <a:r>
              <a:rPr lang="en-US" smtClean="0"/>
              <a:t> 4</a:t>
            </a:r>
            <a:r>
              <a:rPr lang="en-US" baseline="30000" smtClean="0"/>
              <a:t>th</a:t>
            </a:r>
            <a:r>
              <a:rPr lang="en-US" smtClean="0"/>
              <a:t> highest </a:t>
            </a:r>
            <a:r>
              <a:rPr lang="en-US" dirty="0" smtClean="0"/>
              <a:t>paid CEO in Canada</a:t>
            </a:r>
          </a:p>
          <a:p>
            <a:endParaRPr lang="en-US" dirty="0"/>
          </a:p>
        </p:txBody>
      </p:sp>
    </p:spTree>
    <p:extLst>
      <p:ext uri="{BB962C8B-B14F-4D97-AF65-F5344CB8AC3E}">
        <p14:creationId xmlns:p14="http://schemas.microsoft.com/office/powerpoint/2010/main" xmlns="" val="32052501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1143000"/>
          </a:xfrm>
        </p:spPr>
        <p:txBody>
          <a:bodyPr>
            <a:normAutofit/>
          </a:bodyPr>
          <a:lstStyle/>
          <a:p>
            <a:r>
              <a:rPr lang="en-US" dirty="0"/>
              <a:t>SIIM A. </a:t>
            </a:r>
            <a:r>
              <a:rPr lang="en-US" dirty="0" smtClean="0"/>
              <a:t>VANASELJA</a:t>
            </a:r>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933558" y="1600200"/>
            <a:ext cx="3085883" cy="4525963"/>
          </a:xfrm>
        </p:spPr>
      </p:pic>
      <p:sp>
        <p:nvSpPr>
          <p:cNvPr id="6" name="Content Placeholder 5"/>
          <p:cNvSpPr>
            <a:spLocks noGrp="1"/>
          </p:cNvSpPr>
          <p:nvPr>
            <p:ph sz="half" idx="2"/>
          </p:nvPr>
        </p:nvSpPr>
        <p:spPr/>
        <p:txBody>
          <a:bodyPr>
            <a:normAutofit fontScale="70000" lnSpcReduction="20000"/>
          </a:bodyPr>
          <a:lstStyle/>
          <a:p>
            <a:r>
              <a:rPr lang="en-US" b="1" dirty="0"/>
              <a:t>Executive Vice-President &amp; Chief Financial </a:t>
            </a:r>
            <a:r>
              <a:rPr lang="en-US" b="1" dirty="0" smtClean="0"/>
              <a:t>Officer</a:t>
            </a:r>
          </a:p>
          <a:p>
            <a:r>
              <a:rPr lang="en-US" dirty="0" smtClean="0"/>
              <a:t>Experience</a:t>
            </a:r>
          </a:p>
          <a:p>
            <a:pPr lvl="1"/>
            <a:r>
              <a:rPr lang="en-US" dirty="0" smtClean="0"/>
              <a:t>Partner </a:t>
            </a:r>
            <a:r>
              <a:rPr lang="en-US" dirty="0"/>
              <a:t>at the accounting firm KPMG Canada in </a:t>
            </a:r>
            <a:r>
              <a:rPr lang="en-US" dirty="0" smtClean="0"/>
              <a:t>Toronto</a:t>
            </a:r>
          </a:p>
          <a:p>
            <a:pPr lvl="1"/>
            <a:r>
              <a:rPr lang="en-US" dirty="0" smtClean="0"/>
              <a:t>Member </a:t>
            </a:r>
            <a:r>
              <a:rPr lang="en-US" dirty="0"/>
              <a:t>of the Institute of Chartered Accountants of </a:t>
            </a:r>
            <a:r>
              <a:rPr lang="en-US" dirty="0" smtClean="0"/>
              <a:t>Ontario</a:t>
            </a:r>
          </a:p>
          <a:p>
            <a:pPr lvl="1"/>
            <a:r>
              <a:rPr lang="en-US" dirty="0"/>
              <a:t>member of the Conference Board of Canada's National Council of Financial Executives, the Corporate Executive Board's Working Council for Chief Financial Officers and Moody’s Council of Chief Financial Officers </a:t>
            </a:r>
            <a:endParaRPr lang="en-US" dirty="0" smtClean="0"/>
          </a:p>
          <a:p>
            <a:r>
              <a:rPr lang="en-US" dirty="0" smtClean="0"/>
              <a:t>Education</a:t>
            </a:r>
          </a:p>
          <a:p>
            <a:pPr lvl="1"/>
            <a:r>
              <a:rPr lang="en-US" dirty="0" err="1" smtClean="0"/>
              <a:t>Honours</a:t>
            </a:r>
            <a:r>
              <a:rPr lang="en-US" dirty="0" smtClean="0"/>
              <a:t> </a:t>
            </a:r>
            <a:r>
              <a:rPr lang="en-US" dirty="0"/>
              <a:t>Bachelor of Business degree from the </a:t>
            </a:r>
            <a:r>
              <a:rPr lang="en-US" dirty="0" err="1"/>
              <a:t>Schulich</a:t>
            </a:r>
            <a:r>
              <a:rPr lang="en-US" dirty="0"/>
              <a:t> School of Business </a:t>
            </a:r>
            <a:endParaRPr lang="en-US" dirty="0" smtClean="0"/>
          </a:p>
        </p:txBody>
      </p:sp>
    </p:spTree>
    <p:extLst>
      <p:ext uri="{BB962C8B-B14F-4D97-AF65-F5344CB8AC3E}">
        <p14:creationId xmlns:p14="http://schemas.microsoft.com/office/powerpoint/2010/main" xmlns="" val="41720688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066800"/>
            <a:ext cx="7772400" cy="1470025"/>
          </a:xfrm>
        </p:spPr>
        <p:txBody>
          <a:bodyPr>
            <a:normAutofit fontScale="90000"/>
          </a:bodyPr>
          <a:lstStyle/>
          <a:p>
            <a:r>
              <a:rPr lang="en-US" dirty="0" smtClean="0"/>
              <a:t>Business Performance – </a:t>
            </a:r>
            <a:r>
              <a:rPr lang="en-US" dirty="0" err="1" smtClean="0"/>
              <a:t>Wireline</a:t>
            </a:r>
            <a:endParaRPr lang="en-US" dirty="0"/>
          </a:p>
        </p:txBody>
      </p:sp>
      <p:pic>
        <p:nvPicPr>
          <p:cNvPr id="11" name="Content Placeholder 5" descr="Screen Clippi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67000" y="2700130"/>
            <a:ext cx="4038600" cy="3365499"/>
          </a:xfrm>
          <a:prstGeom prst="rect">
            <a:avLst/>
          </a:prstGeom>
        </p:spPr>
      </p:pic>
      <p:sp>
        <p:nvSpPr>
          <p:cNvPr id="2" name="Rectangle 1"/>
          <p:cNvSpPr/>
          <p:nvPr/>
        </p:nvSpPr>
        <p:spPr>
          <a:xfrm>
            <a:off x="3124200" y="3429000"/>
            <a:ext cx="8382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5592216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err="1"/>
              <a:t>Wireline</a:t>
            </a:r>
            <a:r>
              <a:rPr lang="en-US" dirty="0"/>
              <a:t> services include</a:t>
            </a:r>
            <a:r>
              <a:rPr lang="en-US" dirty="0" smtClean="0"/>
              <a:t>:</a:t>
            </a:r>
          </a:p>
          <a:p>
            <a:pPr lvl="1"/>
            <a:r>
              <a:rPr lang="en-US" dirty="0" smtClean="0"/>
              <a:t>Local and </a:t>
            </a:r>
            <a:r>
              <a:rPr lang="en-US" dirty="0"/>
              <a:t>access </a:t>
            </a:r>
            <a:r>
              <a:rPr lang="en-US" dirty="0" smtClean="0"/>
              <a:t>services (fixed line)</a:t>
            </a:r>
            <a:endParaRPr lang="en-US" dirty="0"/>
          </a:p>
          <a:p>
            <a:pPr lvl="1"/>
            <a:r>
              <a:rPr lang="en-US" dirty="0" smtClean="0"/>
              <a:t>Long </a:t>
            </a:r>
            <a:r>
              <a:rPr lang="en-US" dirty="0"/>
              <a:t>distance </a:t>
            </a:r>
            <a:r>
              <a:rPr lang="en-US" dirty="0" smtClean="0"/>
              <a:t>services</a:t>
            </a:r>
            <a:r>
              <a:rPr lang="en-US" dirty="0"/>
              <a:t> </a:t>
            </a:r>
            <a:r>
              <a:rPr lang="en-US" dirty="0" smtClean="0"/>
              <a:t>(fixed line)</a:t>
            </a:r>
          </a:p>
          <a:p>
            <a:pPr lvl="1"/>
            <a:r>
              <a:rPr lang="en-US" dirty="0" smtClean="0"/>
              <a:t>Data services (internet/broadband)</a:t>
            </a:r>
          </a:p>
          <a:p>
            <a:pPr lvl="1"/>
            <a:r>
              <a:rPr lang="en-US" dirty="0" smtClean="0"/>
              <a:t>Video services (Bell TV)</a:t>
            </a:r>
          </a:p>
          <a:p>
            <a:pPr lvl="1"/>
            <a:r>
              <a:rPr lang="en-US" dirty="0" smtClean="0"/>
              <a:t>Equipment </a:t>
            </a:r>
            <a:r>
              <a:rPr lang="en-US" dirty="0"/>
              <a:t>and </a:t>
            </a:r>
            <a:r>
              <a:rPr lang="en-US" dirty="0" smtClean="0"/>
              <a:t>other</a:t>
            </a:r>
          </a:p>
          <a:p>
            <a:r>
              <a:rPr lang="en-US" dirty="0" smtClean="0"/>
              <a:t>57% of Bell’s </a:t>
            </a:r>
            <a:r>
              <a:rPr lang="en-US" smtClean="0"/>
              <a:t>total revenue, 39</a:t>
            </a:r>
            <a:r>
              <a:rPr lang="en-US" dirty="0" smtClean="0"/>
              <a:t>% of operating income in Q3’10</a:t>
            </a:r>
          </a:p>
        </p:txBody>
      </p:sp>
    </p:spTree>
    <p:extLst>
      <p:ext uri="{BB962C8B-B14F-4D97-AF65-F5344CB8AC3E}">
        <p14:creationId xmlns:p14="http://schemas.microsoft.com/office/powerpoint/2010/main" xmlns="" val="21256229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Wireless</a:t>
            </a:r>
          </a:p>
          <a:p>
            <a:pPr lvl="0"/>
            <a:r>
              <a:rPr lang="en-US" dirty="0" err="1" smtClean="0"/>
              <a:t>Wireline</a:t>
            </a:r>
            <a:r>
              <a:rPr lang="en-US" dirty="0" smtClean="0"/>
              <a:t> </a:t>
            </a:r>
          </a:p>
          <a:p>
            <a:pPr lvl="1">
              <a:buFont typeface="Wingdings" charset="2"/>
              <a:buChar char="§"/>
            </a:pPr>
            <a:r>
              <a:rPr lang="en-US" dirty="0" smtClean="0"/>
              <a:t>Local and access and long distance</a:t>
            </a:r>
          </a:p>
          <a:p>
            <a:pPr lvl="1">
              <a:buFont typeface="Wingdings" charset="2"/>
              <a:buChar char="§"/>
            </a:pPr>
            <a:r>
              <a:rPr lang="en-US" dirty="0" smtClean="0"/>
              <a:t>Internet</a:t>
            </a:r>
          </a:p>
          <a:p>
            <a:pPr lvl="0"/>
            <a:r>
              <a:rPr lang="en-US" dirty="0" smtClean="0"/>
              <a:t>Television</a:t>
            </a:r>
          </a:p>
          <a:p>
            <a:pPr lvl="0">
              <a:buNone/>
            </a:pPr>
            <a:endParaRPr lang="en-US" dirty="0" smtClean="0"/>
          </a:p>
        </p:txBody>
      </p:sp>
      <p:sp>
        <p:nvSpPr>
          <p:cNvPr id="2" name="Title 1"/>
          <p:cNvSpPr>
            <a:spLocks noGrp="1"/>
          </p:cNvSpPr>
          <p:nvPr>
            <p:ph type="title"/>
          </p:nvPr>
        </p:nvSpPr>
        <p:spPr/>
        <p:txBody>
          <a:bodyPr/>
          <a:lstStyle/>
          <a:p>
            <a:r>
              <a:rPr lang="en-US" dirty="0" smtClean="0"/>
              <a:t>Market Sectors</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dirty="0" smtClean="0"/>
              <a:t>Fixed line market </a:t>
            </a:r>
            <a:br>
              <a:rPr lang="en-US" dirty="0" smtClean="0"/>
            </a:br>
            <a:r>
              <a:rPr lang="en-US" sz="3100" dirty="0" smtClean="0"/>
              <a:t>(Local </a:t>
            </a:r>
            <a:r>
              <a:rPr lang="en-US" sz="3100" dirty="0"/>
              <a:t>and access</a:t>
            </a:r>
            <a:r>
              <a:rPr lang="en-US" sz="3100" dirty="0" smtClean="0"/>
              <a:t> &amp; Long </a:t>
            </a:r>
            <a:r>
              <a:rPr lang="en-US" sz="3100" dirty="0"/>
              <a:t>distance </a:t>
            </a:r>
            <a:r>
              <a:rPr lang="en-US" sz="3100" dirty="0" smtClean="0"/>
              <a:t>services) </a:t>
            </a:r>
            <a:endParaRPr lang="en-US" sz="3100" dirty="0"/>
          </a:p>
        </p:txBody>
      </p:sp>
      <p:pic>
        <p:nvPicPr>
          <p:cNvPr id="4" name="Content Placeholder 3" descr="Screen Clipping"/>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169434" y="1600200"/>
            <a:ext cx="6805131" cy="4525963"/>
          </a:xfrm>
        </p:spPr>
      </p:pic>
      <p:sp>
        <p:nvSpPr>
          <p:cNvPr id="5" name="Rectangle 4"/>
          <p:cNvSpPr/>
          <p:nvPr/>
        </p:nvSpPr>
        <p:spPr>
          <a:xfrm>
            <a:off x="1219200" y="2514600"/>
            <a:ext cx="6705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19200" y="5334000"/>
            <a:ext cx="6705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19200" y="2985117"/>
            <a:ext cx="6705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3652173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Fixed line market</a:t>
            </a:r>
          </a:p>
        </p:txBody>
      </p:sp>
      <p:sp>
        <p:nvSpPr>
          <p:cNvPr id="3" name="Content Placeholder 2"/>
          <p:cNvSpPr>
            <a:spLocks noGrp="1"/>
          </p:cNvSpPr>
          <p:nvPr>
            <p:ph idx="1"/>
          </p:nvPr>
        </p:nvSpPr>
        <p:spPr/>
        <p:txBody>
          <a:bodyPr>
            <a:normAutofit fontScale="85000" lnSpcReduction="20000"/>
          </a:bodyPr>
          <a:lstStyle/>
          <a:p>
            <a:r>
              <a:rPr lang="en-US" dirty="0"/>
              <a:t>Fixed line market is still an important market of telecommunication in Canada</a:t>
            </a:r>
          </a:p>
          <a:p>
            <a:r>
              <a:rPr lang="en-US" dirty="0"/>
              <a:t>Mature market with slow and stable growth</a:t>
            </a:r>
          </a:p>
          <a:p>
            <a:r>
              <a:rPr lang="en-US" dirty="0"/>
              <a:t>Competition is fierce with many services providers</a:t>
            </a:r>
          </a:p>
          <a:p>
            <a:r>
              <a:rPr lang="en-US" dirty="0"/>
              <a:t>Facing threats from mobile or other substitutions – lowering customer base and increasing price pressure</a:t>
            </a:r>
          </a:p>
          <a:p>
            <a:pPr lvl="1"/>
            <a:r>
              <a:rPr lang="en-US" dirty="0"/>
              <a:t>Slow growth rate compared with mobile users</a:t>
            </a:r>
          </a:p>
          <a:p>
            <a:pPr lvl="2"/>
            <a:r>
              <a:rPr lang="en-US" dirty="0"/>
              <a:t>74.3% of Canadian households used a mobile phone in 2008, up from 72.4%in 2007</a:t>
            </a:r>
          </a:p>
          <a:p>
            <a:pPr lvl="1"/>
            <a:r>
              <a:rPr lang="en-US" dirty="0"/>
              <a:t>Losing younger users</a:t>
            </a:r>
          </a:p>
          <a:p>
            <a:pPr lvl="2"/>
            <a:r>
              <a:rPr lang="en-US" dirty="0"/>
              <a:t>“8% of households had no landline at the end of 2008, compared with 6.4% in 2007”</a:t>
            </a:r>
          </a:p>
          <a:p>
            <a:pPr lvl="1"/>
            <a:r>
              <a:rPr lang="en-US" dirty="0"/>
              <a:t>More business users turning to “mobile-only”</a:t>
            </a:r>
          </a:p>
          <a:p>
            <a:pPr lvl="1"/>
            <a:r>
              <a:rPr lang="en-US" dirty="0"/>
              <a:t>New technology substitutions, IP based </a:t>
            </a:r>
            <a:r>
              <a:rPr lang="en-US" dirty="0" smtClean="0"/>
              <a:t>services</a:t>
            </a:r>
            <a:endParaRPr lang="en-US" dirty="0"/>
          </a:p>
        </p:txBody>
      </p:sp>
    </p:spTree>
    <p:extLst>
      <p:ext uri="{BB962C8B-B14F-4D97-AF65-F5344CB8AC3E}">
        <p14:creationId xmlns:p14="http://schemas.microsoft.com/office/powerpoint/2010/main" xmlns="" val="1648266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Bell </a:t>
            </a:r>
            <a:r>
              <a:rPr lang="en-US" dirty="0" smtClean="0"/>
              <a:t>Canada Fixed Line Subscriber Composition</a:t>
            </a:r>
            <a:endParaRPr lang="en-US" dirty="0"/>
          </a:p>
        </p:txBody>
      </p:sp>
      <p:pic>
        <p:nvPicPr>
          <p:cNvPr id="4" name="Content Placeholder 3"/>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00200" y="1752600"/>
            <a:ext cx="5791200" cy="4229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42594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Q3’ 10: Best performance in 5 years</a:t>
            </a:r>
            <a:endParaRPr lang="en-US" dirty="0"/>
          </a:p>
        </p:txBody>
      </p:sp>
      <p:pic>
        <p:nvPicPr>
          <p:cNvPr id="4" name="Content Placeholder 3" descr="Screen Clipping"/>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2444504" y="1600200"/>
            <a:ext cx="4254991" cy="4525963"/>
          </a:xfrm>
        </p:spPr>
      </p:pic>
    </p:spTree>
    <p:extLst>
      <p:ext uri="{BB962C8B-B14F-4D97-AF65-F5344CB8AC3E}">
        <p14:creationId xmlns:p14="http://schemas.microsoft.com/office/powerpoint/2010/main" xmlns="" val="22522339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340768"/>
            <a:ext cx="8229600" cy="4389120"/>
          </a:xfrm>
        </p:spPr>
        <p:txBody>
          <a:bodyPr>
            <a:normAutofit fontScale="92500" lnSpcReduction="10000"/>
          </a:bodyPr>
          <a:lstStyle/>
          <a:p>
            <a:r>
              <a:rPr lang="en-US" dirty="0"/>
              <a:t>Fixed line takes a large portion of BCE’s total revenue </a:t>
            </a:r>
            <a:endParaRPr lang="en-US" dirty="0" smtClean="0"/>
          </a:p>
          <a:p>
            <a:r>
              <a:rPr lang="en-US" dirty="0" smtClean="0"/>
              <a:t>Operating margin is low</a:t>
            </a:r>
          </a:p>
          <a:p>
            <a:r>
              <a:rPr lang="en-US" dirty="0" smtClean="0"/>
              <a:t>BCE </a:t>
            </a:r>
            <a:r>
              <a:rPr lang="en-US" dirty="0"/>
              <a:t>remained its dominant position in this market with 35.9% + 15.5% market share</a:t>
            </a:r>
          </a:p>
          <a:p>
            <a:r>
              <a:rPr lang="en-US" dirty="0"/>
              <a:t>Both Bell Canada and Bell Aliant are losing market shares gradually, compared to its competitors, Rogers and Shaw, etc.</a:t>
            </a:r>
          </a:p>
          <a:p>
            <a:r>
              <a:rPr lang="en-US" dirty="0"/>
              <a:t>Losing speed decelerated</a:t>
            </a:r>
          </a:p>
          <a:p>
            <a:pPr lvl="1"/>
            <a:r>
              <a:rPr lang="en-US" dirty="0"/>
              <a:t>“Best local voice performance in over 5 years”</a:t>
            </a:r>
          </a:p>
          <a:p>
            <a:pPr lvl="1"/>
            <a:r>
              <a:rPr lang="es-ES" dirty="0" err="1"/>
              <a:t>Residential</a:t>
            </a:r>
            <a:r>
              <a:rPr lang="es-ES" dirty="0"/>
              <a:t> </a:t>
            </a:r>
            <a:r>
              <a:rPr lang="en-US" dirty="0"/>
              <a:t>NAS losses reduced </a:t>
            </a:r>
            <a:r>
              <a:rPr lang="es-ES" dirty="0"/>
              <a:t>10.3%</a:t>
            </a:r>
            <a:r>
              <a:rPr lang="en-US" dirty="0"/>
              <a:t> y/y</a:t>
            </a:r>
          </a:p>
          <a:p>
            <a:pPr lvl="1"/>
            <a:r>
              <a:rPr lang="en-US" dirty="0"/>
              <a:t>Business NAS losses reduced 11.3% </a:t>
            </a:r>
            <a:r>
              <a:rPr lang="en-US" dirty="0" smtClean="0"/>
              <a:t>y/y</a:t>
            </a:r>
            <a:endParaRPr lang="en-US" dirty="0"/>
          </a:p>
          <a:p>
            <a:endParaRPr lang="en-US" dirty="0"/>
          </a:p>
          <a:p>
            <a:endParaRPr lang="en-US" dirty="0"/>
          </a:p>
        </p:txBody>
      </p:sp>
    </p:spTree>
    <p:extLst>
      <p:ext uri="{BB962C8B-B14F-4D97-AF65-F5344CB8AC3E}">
        <p14:creationId xmlns:p14="http://schemas.microsoft.com/office/powerpoint/2010/main" xmlns="" val="36897878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Bell TV</a:t>
            </a:r>
            <a:endParaRPr lang="en-US" dirty="0"/>
          </a:p>
        </p:txBody>
      </p:sp>
      <p:sp>
        <p:nvSpPr>
          <p:cNvPr id="3" name="Content Placeholder 2"/>
          <p:cNvSpPr>
            <a:spLocks noGrp="1"/>
          </p:cNvSpPr>
          <p:nvPr>
            <p:ph idx="1"/>
          </p:nvPr>
        </p:nvSpPr>
        <p:spPr/>
        <p:txBody>
          <a:bodyPr/>
          <a:lstStyle/>
          <a:p>
            <a:r>
              <a:rPr lang="en-US" dirty="0" smtClean="0"/>
              <a:t>Satellite TV</a:t>
            </a:r>
          </a:p>
          <a:p>
            <a:pPr lvl="1"/>
            <a:r>
              <a:rPr lang="en-US" dirty="0" smtClean="0"/>
              <a:t>“Best HDTV”</a:t>
            </a:r>
          </a:p>
          <a:p>
            <a:pPr lvl="1"/>
            <a:r>
              <a:rPr lang="en-US" dirty="0" smtClean="0"/>
              <a:t>Pay per view and On demand TV</a:t>
            </a:r>
          </a:p>
          <a:p>
            <a:pPr lvl="1"/>
            <a:r>
              <a:rPr lang="en-US" dirty="0" smtClean="0"/>
              <a:t>Interactive TV: </a:t>
            </a:r>
            <a:r>
              <a:rPr lang="en-US" dirty="0" err="1" smtClean="0"/>
              <a:t>iTV</a:t>
            </a:r>
            <a:endParaRPr lang="en-US" dirty="0"/>
          </a:p>
          <a:p>
            <a:r>
              <a:rPr lang="en-US" dirty="0" smtClean="0"/>
              <a:t>Launched </a:t>
            </a:r>
            <a:r>
              <a:rPr lang="en-US" dirty="0" err="1"/>
              <a:t>FibeTV</a:t>
            </a:r>
            <a:r>
              <a:rPr lang="en-US" dirty="0"/>
              <a:t> in Sept. 13</a:t>
            </a:r>
          </a:p>
          <a:p>
            <a:endParaRPr lang="en-US" dirty="0"/>
          </a:p>
        </p:txBody>
      </p:sp>
      <p:pic>
        <p:nvPicPr>
          <p:cNvPr id="4" name="Picture 3" descr="Screen Clippi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036639" y="3581400"/>
            <a:ext cx="2000529" cy="2448267"/>
          </a:xfrm>
          <a:prstGeom prst="rect">
            <a:avLst/>
          </a:prstGeom>
        </p:spPr>
      </p:pic>
      <p:pic>
        <p:nvPicPr>
          <p:cNvPr id="5" name="Picture 4" descr="Screen Clippi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743200" y="4724400"/>
            <a:ext cx="1924319" cy="1619476"/>
          </a:xfrm>
          <a:prstGeom prst="rect">
            <a:avLst/>
          </a:prstGeom>
        </p:spPr>
      </p:pic>
      <p:pic>
        <p:nvPicPr>
          <p:cNvPr id="6" name="Picture 5" descr="Screen Clippi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36639" y="1524000"/>
            <a:ext cx="1981477" cy="1667108"/>
          </a:xfrm>
          <a:prstGeom prst="rect">
            <a:avLst/>
          </a:prstGeom>
        </p:spPr>
      </p:pic>
    </p:spTree>
    <p:extLst>
      <p:ext uri="{BB962C8B-B14F-4D97-AF65-F5344CB8AC3E}">
        <p14:creationId xmlns:p14="http://schemas.microsoft.com/office/powerpoint/2010/main" xmlns="" val="19880146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Internet Market</a:t>
            </a:r>
            <a:endParaRPr lang="en-US" dirty="0"/>
          </a:p>
        </p:txBody>
      </p:sp>
      <p:pic>
        <p:nvPicPr>
          <p:cNvPr id="4" name="Content Placeholder 3" descr="Screen Clipping"/>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873098" y="1600200"/>
            <a:ext cx="7397803" cy="4525963"/>
          </a:xfrm>
        </p:spPr>
      </p:pic>
      <p:sp>
        <p:nvSpPr>
          <p:cNvPr id="5" name="Rectangle 4"/>
          <p:cNvSpPr/>
          <p:nvPr/>
        </p:nvSpPr>
        <p:spPr>
          <a:xfrm>
            <a:off x="838200" y="2759765"/>
            <a:ext cx="7543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38200" y="4038600"/>
            <a:ext cx="7543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54765" y="5257800"/>
            <a:ext cx="7543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834751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Q3’10 in Internet</a:t>
            </a:r>
            <a:endParaRPr lang="en-US"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387731" y="1600200"/>
            <a:ext cx="4368537" cy="4525963"/>
          </a:xfrm>
        </p:spPr>
      </p:pic>
    </p:spTree>
    <p:extLst>
      <p:ext uri="{BB962C8B-B14F-4D97-AF65-F5344CB8AC3E}">
        <p14:creationId xmlns:p14="http://schemas.microsoft.com/office/powerpoint/2010/main" xmlns="" val="2822177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err="1" smtClean="0"/>
              <a:t>Pay-TV</a:t>
            </a:r>
            <a:r>
              <a:rPr lang="en-US" dirty="0" smtClean="0"/>
              <a:t> market (Video)</a:t>
            </a:r>
            <a:endParaRPr lang="en-US" dirty="0"/>
          </a:p>
        </p:txBody>
      </p:sp>
      <p:pic>
        <p:nvPicPr>
          <p:cNvPr id="4" name="Content Placeholder 3" descr="Screen Clipping"/>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457200" y="1656751"/>
            <a:ext cx="8229600" cy="4412861"/>
          </a:xfrm>
        </p:spPr>
      </p:pic>
      <p:sp>
        <p:nvSpPr>
          <p:cNvPr id="5" name="Rectangle 4"/>
          <p:cNvSpPr/>
          <p:nvPr/>
        </p:nvSpPr>
        <p:spPr>
          <a:xfrm>
            <a:off x="457200" y="3276600"/>
            <a:ext cx="8153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7200" y="5181600"/>
            <a:ext cx="8153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8830727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Q3’10 in TV</a:t>
            </a:r>
            <a:endParaRPr lang="en-US"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362200" y="1371600"/>
            <a:ext cx="4347012" cy="4525963"/>
          </a:xfrm>
        </p:spPr>
      </p:pic>
    </p:spTree>
    <p:extLst>
      <p:ext uri="{BB962C8B-B14F-4D97-AF65-F5344CB8AC3E}">
        <p14:creationId xmlns:p14="http://schemas.microsoft.com/office/powerpoint/2010/main" xmlns="" val="4005398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wireless communication is the transfer of information without the use of wires. It encompasses various types of fixed, mobile, and portable two-way radios, cellular telephones, personal digital assistants, and wireless networking.</a:t>
            </a:r>
          </a:p>
        </p:txBody>
      </p:sp>
      <p:sp>
        <p:nvSpPr>
          <p:cNvPr id="2" name="Title 1"/>
          <p:cNvSpPr>
            <a:spLocks noGrp="1"/>
          </p:cNvSpPr>
          <p:nvPr>
            <p:ph type="title"/>
          </p:nvPr>
        </p:nvSpPr>
        <p:spPr/>
        <p:txBody>
          <a:bodyPr/>
          <a:lstStyle/>
          <a:p>
            <a:r>
              <a:rPr lang="en-US" dirty="0" smtClean="0"/>
              <a:t>Wireless</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BCE </a:t>
            </a:r>
            <a:r>
              <a:rPr lang="en-US" dirty="0"/>
              <a:t>in </a:t>
            </a:r>
            <a:r>
              <a:rPr lang="en-US" dirty="0" err="1"/>
              <a:t>Pay-TV</a:t>
            </a:r>
            <a:r>
              <a:rPr lang="en-US" dirty="0"/>
              <a:t> Market</a:t>
            </a:r>
          </a:p>
        </p:txBody>
      </p:sp>
      <p:pic>
        <p:nvPicPr>
          <p:cNvPr id="5" name="Content Placeholder 4" descr="Screen Clipping"/>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2019133" y="1600200"/>
            <a:ext cx="5105734" cy="4525963"/>
          </a:xfrm>
          <a:prstGeom prst="rect">
            <a:avLst/>
          </a:prstGeom>
        </p:spPr>
      </p:pic>
    </p:spTree>
    <p:extLst>
      <p:ext uri="{BB962C8B-B14F-4D97-AF65-F5344CB8AC3E}">
        <p14:creationId xmlns:p14="http://schemas.microsoft.com/office/powerpoint/2010/main" xmlns="" val="7729719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Equipment and other</a:t>
            </a:r>
            <a:endParaRPr lang="en-US" dirty="0"/>
          </a:p>
        </p:txBody>
      </p:sp>
      <p:sp>
        <p:nvSpPr>
          <p:cNvPr id="3" name="Content Placeholder 2"/>
          <p:cNvSpPr>
            <a:spLocks noGrp="1"/>
          </p:cNvSpPr>
          <p:nvPr>
            <p:ph idx="1"/>
          </p:nvPr>
        </p:nvSpPr>
        <p:spPr/>
        <p:txBody>
          <a:bodyPr/>
          <a:lstStyle/>
          <a:p>
            <a:r>
              <a:rPr lang="en-US" dirty="0" smtClean="0"/>
              <a:t>Recently acquired The Source, which contributed to the increase of BCE’s revenue and net income</a:t>
            </a:r>
            <a:endParaRPr lang="en-US" dirty="0"/>
          </a:p>
        </p:txBody>
      </p:sp>
    </p:spTree>
    <p:extLst>
      <p:ext uri="{BB962C8B-B14F-4D97-AF65-F5344CB8AC3E}">
        <p14:creationId xmlns:p14="http://schemas.microsoft.com/office/powerpoint/2010/main" xmlns="" val="6916831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a:t>Summary on </a:t>
            </a:r>
            <a:r>
              <a:rPr lang="en-US" dirty="0" err="1"/>
              <a:t>Wireline</a:t>
            </a:r>
            <a:r>
              <a:rPr lang="en-US" dirty="0"/>
              <a:t> Segment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494115148"/>
              </p:ext>
            </p:extLst>
          </p:nvPr>
        </p:nvGraphicFramePr>
        <p:xfrm>
          <a:off x="457200" y="1600200"/>
          <a:ext cx="8229599" cy="2291080"/>
        </p:xfrm>
        <a:graphic>
          <a:graphicData uri="http://schemas.openxmlformats.org/drawingml/2006/table">
            <a:tbl>
              <a:tblPr firstRow="1" bandRow="1">
                <a:tableStyleId>{5C22544A-7EE6-4342-B048-85BDC9FD1C3A}</a:tableStyleId>
              </a:tblPr>
              <a:tblGrid>
                <a:gridCol w="947292"/>
                <a:gridCol w="729108"/>
                <a:gridCol w="1066800"/>
                <a:gridCol w="2133600"/>
                <a:gridCol w="1517421"/>
                <a:gridCol w="1835378"/>
              </a:tblGrid>
              <a:tr h="370840">
                <a:tc>
                  <a:txBody>
                    <a:bodyPr/>
                    <a:lstStyle/>
                    <a:p>
                      <a:r>
                        <a:rPr lang="en-US" dirty="0" smtClean="0"/>
                        <a:t>Market</a:t>
                      </a:r>
                      <a:endParaRPr lang="en-US" dirty="0"/>
                    </a:p>
                  </a:txBody>
                  <a:tcPr/>
                </a:tc>
                <a:tc>
                  <a:txBody>
                    <a:bodyPr/>
                    <a:lstStyle/>
                    <a:p>
                      <a:r>
                        <a:rPr lang="en-US" dirty="0" smtClean="0"/>
                        <a:t>ARPU</a:t>
                      </a:r>
                      <a:endParaRPr lang="en-US" dirty="0"/>
                    </a:p>
                  </a:txBody>
                  <a:tcPr/>
                </a:tc>
                <a:tc>
                  <a:txBody>
                    <a:bodyPr/>
                    <a:lstStyle/>
                    <a:p>
                      <a:r>
                        <a:rPr lang="en-US" dirty="0" smtClean="0"/>
                        <a:t>Total Size</a:t>
                      </a:r>
                      <a:endParaRPr lang="en-US" dirty="0"/>
                    </a:p>
                  </a:txBody>
                  <a:tcPr/>
                </a:tc>
                <a:tc>
                  <a:txBody>
                    <a:bodyPr/>
                    <a:lstStyle/>
                    <a:p>
                      <a:r>
                        <a:rPr lang="en-US" dirty="0" smtClean="0"/>
                        <a:t>Bell’s market share</a:t>
                      </a:r>
                      <a:endParaRPr lang="en-US" dirty="0"/>
                    </a:p>
                  </a:txBody>
                  <a:tcPr/>
                </a:tc>
                <a:tc>
                  <a:txBody>
                    <a:bodyPr/>
                    <a:lstStyle/>
                    <a:p>
                      <a:r>
                        <a:rPr lang="en-US" dirty="0" smtClean="0"/>
                        <a:t>Bell’s strategy</a:t>
                      </a:r>
                      <a:endParaRPr lang="en-US" dirty="0"/>
                    </a:p>
                  </a:txBody>
                  <a:tcPr/>
                </a:tc>
                <a:tc>
                  <a:txBody>
                    <a:bodyPr/>
                    <a:lstStyle/>
                    <a:p>
                      <a:r>
                        <a:rPr lang="en-US" dirty="0" smtClean="0"/>
                        <a:t>Results in revenue</a:t>
                      </a:r>
                      <a:endParaRPr lang="en-US" dirty="0"/>
                    </a:p>
                  </a:txBody>
                  <a:tcPr/>
                </a:tc>
              </a:tr>
              <a:tr h="370840">
                <a:tc>
                  <a:txBody>
                    <a:bodyPr/>
                    <a:lstStyle/>
                    <a:p>
                      <a:r>
                        <a:rPr lang="en-US" dirty="0" smtClean="0"/>
                        <a:t>Fixed line </a:t>
                      </a:r>
                      <a:endParaRPr lang="en-US" dirty="0"/>
                    </a:p>
                  </a:txBody>
                  <a:tcPr/>
                </a:tc>
                <a:tc>
                  <a:txBody>
                    <a:bodyPr/>
                    <a:lstStyle/>
                    <a:p>
                      <a:r>
                        <a:rPr lang="en-US" dirty="0" smtClean="0"/>
                        <a:t>Low</a:t>
                      </a:r>
                      <a:endParaRPr lang="en-US" dirty="0"/>
                    </a:p>
                  </a:txBody>
                  <a:tcPr/>
                </a:tc>
                <a:tc>
                  <a:txBody>
                    <a:bodyPr/>
                    <a:lstStyle/>
                    <a:p>
                      <a:r>
                        <a:rPr lang="en-US" dirty="0" smtClean="0"/>
                        <a:t>Shrinking</a:t>
                      </a:r>
                      <a:r>
                        <a:rPr lang="en-US" baseline="0" dirty="0" smtClean="0"/>
                        <a:t> slowly</a:t>
                      </a:r>
                      <a:endParaRPr lang="en-US" dirty="0"/>
                    </a:p>
                  </a:txBody>
                  <a:tcPr/>
                </a:tc>
                <a:tc>
                  <a:txBody>
                    <a:bodyPr/>
                    <a:lstStyle/>
                    <a:p>
                      <a:r>
                        <a:rPr lang="en-US" dirty="0" smtClean="0"/>
                        <a:t>Dominating but </a:t>
                      </a:r>
                      <a:r>
                        <a:rPr lang="en-US" baseline="0" dirty="0" smtClean="0"/>
                        <a:t>losing, </a:t>
                      </a:r>
                      <a:r>
                        <a:rPr lang="en-US" dirty="0" smtClean="0"/>
                        <a:t>decelerated</a:t>
                      </a:r>
                      <a:endParaRPr lang="en-US" dirty="0"/>
                    </a:p>
                  </a:txBody>
                  <a:tcPr/>
                </a:tc>
                <a:tc>
                  <a:txBody>
                    <a:bodyPr/>
                    <a:lstStyle/>
                    <a:p>
                      <a:r>
                        <a:rPr lang="en-US" dirty="0" smtClean="0"/>
                        <a:t>“Leveraging”</a:t>
                      </a:r>
                      <a:endParaRPr lang="en-US" dirty="0"/>
                    </a:p>
                  </a:txBody>
                  <a:tcPr/>
                </a:tc>
                <a:tc>
                  <a:txBody>
                    <a:bodyPr/>
                    <a:lstStyle/>
                    <a:p>
                      <a:r>
                        <a:rPr lang="en-US" dirty="0" smtClean="0"/>
                        <a:t>Less loss</a:t>
                      </a:r>
                      <a:endParaRPr lang="en-US" dirty="0"/>
                    </a:p>
                  </a:txBody>
                  <a:tcPr/>
                </a:tc>
              </a:tr>
              <a:tr h="370840">
                <a:tc>
                  <a:txBody>
                    <a:bodyPr/>
                    <a:lstStyle/>
                    <a:p>
                      <a:r>
                        <a:rPr lang="en-US" dirty="0" smtClean="0"/>
                        <a:t>Internet</a:t>
                      </a:r>
                      <a:endParaRPr lang="en-US" dirty="0"/>
                    </a:p>
                  </a:txBody>
                  <a:tcPr/>
                </a:tc>
                <a:tc>
                  <a:txBody>
                    <a:bodyPr/>
                    <a:lstStyle/>
                    <a:p>
                      <a:r>
                        <a:rPr lang="en-US" dirty="0" smtClean="0"/>
                        <a:t>High</a:t>
                      </a:r>
                      <a:endParaRPr lang="en-US" dirty="0"/>
                    </a:p>
                  </a:txBody>
                  <a:tcPr/>
                </a:tc>
                <a:tc>
                  <a:txBody>
                    <a:bodyPr/>
                    <a:lstStyle/>
                    <a:p>
                      <a:r>
                        <a:rPr lang="en-US" dirty="0" smtClean="0"/>
                        <a:t>Growing</a:t>
                      </a:r>
                      <a:endParaRPr lang="en-US" dirty="0"/>
                    </a:p>
                  </a:txBody>
                  <a:tcPr/>
                </a:tc>
                <a:tc>
                  <a:txBody>
                    <a:bodyPr/>
                    <a:lstStyle/>
                    <a:p>
                      <a:r>
                        <a:rPr lang="en-US" dirty="0" smtClean="0"/>
                        <a:t>Leading and stable</a:t>
                      </a:r>
                      <a:endParaRPr lang="en-US" dirty="0"/>
                    </a:p>
                  </a:txBody>
                  <a:tcPr/>
                </a:tc>
                <a:tc>
                  <a:txBody>
                    <a:bodyPr/>
                    <a:lstStyle/>
                    <a:p>
                      <a:r>
                        <a:rPr lang="en-US" dirty="0" smtClean="0"/>
                        <a:t>“Investing”</a:t>
                      </a:r>
                      <a:endParaRPr lang="en-US" dirty="0"/>
                    </a:p>
                  </a:txBody>
                  <a:tcPr/>
                </a:tc>
                <a:tc>
                  <a:txBody>
                    <a:bodyPr/>
                    <a:lstStyle/>
                    <a:p>
                      <a:r>
                        <a:rPr lang="en-US" dirty="0" smtClean="0"/>
                        <a:t>Increasing </a:t>
                      </a:r>
                      <a:endParaRPr lang="en-US" dirty="0"/>
                    </a:p>
                  </a:txBody>
                  <a:tcPr/>
                </a:tc>
              </a:tr>
              <a:tr h="370840">
                <a:tc>
                  <a:txBody>
                    <a:bodyPr/>
                    <a:lstStyle/>
                    <a:p>
                      <a:r>
                        <a:rPr lang="en-US" dirty="0" err="1" smtClean="0"/>
                        <a:t>Pay-TV</a:t>
                      </a:r>
                      <a:endParaRPr lang="en-US" dirty="0"/>
                    </a:p>
                  </a:txBody>
                  <a:tcPr/>
                </a:tc>
                <a:tc>
                  <a:txBody>
                    <a:bodyPr/>
                    <a:lstStyle/>
                    <a:p>
                      <a:r>
                        <a:rPr lang="en-US" dirty="0" smtClean="0"/>
                        <a:t>High</a:t>
                      </a:r>
                      <a:endParaRPr lang="en-US" dirty="0"/>
                    </a:p>
                  </a:txBody>
                  <a:tcPr/>
                </a:tc>
                <a:tc>
                  <a:txBody>
                    <a:bodyPr/>
                    <a:lstStyle/>
                    <a:p>
                      <a:r>
                        <a:rPr lang="en-US" dirty="0" smtClean="0"/>
                        <a:t>Growing</a:t>
                      </a:r>
                      <a:endParaRPr lang="en-US" dirty="0"/>
                    </a:p>
                  </a:txBody>
                  <a:tcPr/>
                </a:tc>
                <a:tc>
                  <a:txBody>
                    <a:bodyPr/>
                    <a:lstStyle/>
                    <a:p>
                      <a:r>
                        <a:rPr lang="en-US" dirty="0" smtClean="0"/>
                        <a:t>Increasing</a:t>
                      </a:r>
                      <a:endParaRPr lang="en-US" dirty="0"/>
                    </a:p>
                  </a:txBody>
                  <a:tcPr/>
                </a:tc>
                <a:tc>
                  <a:txBody>
                    <a:bodyPr/>
                    <a:lstStyle/>
                    <a:p>
                      <a:r>
                        <a:rPr lang="en-US" dirty="0" smtClean="0"/>
                        <a:t>“Investing”</a:t>
                      </a:r>
                      <a:endParaRPr lang="en-US" dirty="0"/>
                    </a:p>
                  </a:txBody>
                  <a:tcPr/>
                </a:tc>
                <a:tc>
                  <a:txBody>
                    <a:bodyPr/>
                    <a:lstStyle/>
                    <a:p>
                      <a:r>
                        <a:rPr lang="en-US" dirty="0" smtClean="0"/>
                        <a:t>Increasing </a:t>
                      </a:r>
                      <a:endParaRPr lang="en-US" dirty="0"/>
                    </a:p>
                  </a:txBody>
                  <a:tcPr/>
                </a:tc>
              </a:tr>
            </a:tbl>
          </a:graphicData>
        </a:graphic>
      </p:graphicFrame>
    </p:spTree>
    <p:extLst>
      <p:ext uri="{BB962C8B-B14F-4D97-AF65-F5344CB8AC3E}">
        <p14:creationId xmlns:p14="http://schemas.microsoft.com/office/powerpoint/2010/main" xmlns="" val="10188257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81750" y="4829175"/>
            <a:ext cx="2571750" cy="790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457200" y="152400"/>
            <a:ext cx="8229600" cy="1143000"/>
          </a:xfrm>
        </p:spPr>
        <p:txBody>
          <a:bodyPr>
            <a:normAutofit/>
          </a:bodyPr>
          <a:lstStyle/>
          <a:p>
            <a:r>
              <a:rPr lang="en-US" dirty="0" smtClean="0"/>
              <a:t>Big events in </a:t>
            </a:r>
            <a:r>
              <a:rPr lang="en-US" dirty="0" err="1" smtClean="0"/>
              <a:t>Wireline</a:t>
            </a:r>
            <a:r>
              <a:rPr lang="en-US" dirty="0" smtClean="0"/>
              <a:t> Segment</a:t>
            </a:r>
            <a:endParaRPr lang="en-US" dirty="0"/>
          </a:p>
        </p:txBody>
      </p:sp>
      <p:sp>
        <p:nvSpPr>
          <p:cNvPr id="3" name="Content Placeholder 2"/>
          <p:cNvSpPr>
            <a:spLocks noGrp="1"/>
          </p:cNvSpPr>
          <p:nvPr>
            <p:ph idx="1"/>
          </p:nvPr>
        </p:nvSpPr>
        <p:spPr/>
        <p:txBody>
          <a:bodyPr>
            <a:normAutofit/>
          </a:bodyPr>
          <a:lstStyle/>
          <a:p>
            <a:r>
              <a:rPr lang="en-US" dirty="0"/>
              <a:t>Bell </a:t>
            </a:r>
            <a:r>
              <a:rPr lang="en-US" dirty="0" err="1" smtClean="0"/>
              <a:t>Fibe</a:t>
            </a:r>
            <a:r>
              <a:rPr lang="en-US" dirty="0" smtClean="0"/>
              <a:t> TV </a:t>
            </a:r>
            <a:r>
              <a:rPr lang="en-US" dirty="0"/>
              <a:t>launched on Sept. </a:t>
            </a:r>
            <a:r>
              <a:rPr lang="en-US" dirty="0" smtClean="0"/>
              <a:t>13</a:t>
            </a:r>
          </a:p>
          <a:p>
            <a:r>
              <a:rPr lang="en-US" dirty="0" smtClean="0"/>
              <a:t>Acquisition </a:t>
            </a:r>
            <a:r>
              <a:rPr lang="en-US" dirty="0"/>
              <a:t>of </a:t>
            </a:r>
            <a:r>
              <a:rPr lang="en-US" dirty="0" smtClean="0"/>
              <a:t>CTV ($</a:t>
            </a:r>
            <a:r>
              <a:rPr lang="en-US" dirty="0"/>
              <a:t>3.2 </a:t>
            </a:r>
            <a:r>
              <a:rPr lang="en-US" dirty="0" smtClean="0"/>
              <a:t>billion)</a:t>
            </a:r>
          </a:p>
          <a:p>
            <a:r>
              <a:rPr lang="en-US" dirty="0" smtClean="0"/>
              <a:t>Acquisition of  The </a:t>
            </a:r>
            <a:r>
              <a:rPr lang="en-US" dirty="0"/>
              <a:t>Source($161 </a:t>
            </a:r>
            <a:r>
              <a:rPr lang="en-US" dirty="0" smtClean="0"/>
              <a:t>mil)</a:t>
            </a:r>
          </a:p>
          <a:p>
            <a:r>
              <a:rPr lang="en-US" dirty="0" smtClean="0"/>
              <a:t>Three-year </a:t>
            </a:r>
            <a:r>
              <a:rPr lang="en-US" dirty="0"/>
              <a:t>plan to deploy </a:t>
            </a:r>
            <a:r>
              <a:rPr lang="en-US" dirty="0" smtClean="0"/>
              <a:t>FTTH technology</a:t>
            </a:r>
          </a:p>
          <a:p>
            <a:r>
              <a:rPr lang="en-US" dirty="0" smtClean="0"/>
              <a:t>Exclusive </a:t>
            </a:r>
            <a:r>
              <a:rPr lang="en-US" dirty="0"/>
              <a:t>telecommunications partner to the Vancouver 2010 Olympic and Paralympic Winter Games </a:t>
            </a:r>
            <a:endParaRPr lang="en-US" dirty="0" smtClean="0"/>
          </a:p>
          <a:p>
            <a:r>
              <a:rPr lang="en-US" dirty="0"/>
              <a:t>Sold </a:t>
            </a:r>
            <a:r>
              <a:rPr lang="en-US" dirty="0" err="1"/>
              <a:t>Telesat</a:t>
            </a:r>
            <a:r>
              <a:rPr lang="en-US" dirty="0"/>
              <a:t> in </a:t>
            </a:r>
            <a:r>
              <a:rPr lang="en-US" dirty="0" smtClean="0"/>
              <a:t>2007 (</a:t>
            </a:r>
            <a:r>
              <a:rPr lang="en-US" dirty="0"/>
              <a:t>$3.42 billion</a:t>
            </a:r>
            <a:r>
              <a:rPr lang="en-US" dirty="0" smtClean="0"/>
              <a:t>)</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53200" y="1295400"/>
            <a:ext cx="2438400" cy="1333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10400" y="2708206"/>
            <a:ext cx="1314450" cy="447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461418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ctrTitle"/>
          </p:nvPr>
        </p:nvSpPr>
        <p:spPr>
          <a:xfrm>
            <a:off x="685800" y="1447800"/>
            <a:ext cx="7772400" cy="1470025"/>
          </a:xfrm>
        </p:spPr>
        <p:txBody>
          <a:bodyPr>
            <a:normAutofit fontScale="90000"/>
          </a:bodyPr>
          <a:lstStyle/>
          <a:p>
            <a:r>
              <a:rPr lang="en-US" dirty="0" smtClean="0"/>
              <a:t>Business Performance – Wireless</a:t>
            </a:r>
            <a:endParaRPr lang="en-US" dirty="0"/>
          </a:p>
        </p:txBody>
      </p:sp>
      <p:pic>
        <p:nvPicPr>
          <p:cNvPr id="8" name="Content Placeholder 5" descr="Screen Clippi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67000" y="2971800"/>
            <a:ext cx="4038600" cy="3365499"/>
          </a:xfrm>
          <a:prstGeom prst="rect">
            <a:avLst/>
          </a:prstGeom>
        </p:spPr>
      </p:pic>
      <p:sp>
        <p:nvSpPr>
          <p:cNvPr id="2" name="Rectangle 1"/>
          <p:cNvSpPr/>
          <p:nvPr/>
        </p:nvSpPr>
        <p:spPr>
          <a:xfrm>
            <a:off x="5638800" y="3733800"/>
            <a:ext cx="8382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25488615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pic>
        <p:nvPicPr>
          <p:cNvPr id="4" name="Content Placeholder 3" descr="Screen Clipping"/>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457200" y="1897222"/>
            <a:ext cx="8229600" cy="3931919"/>
          </a:xfrm>
        </p:spPr>
      </p:pic>
      <p:sp>
        <p:nvSpPr>
          <p:cNvPr id="5" name="Rectangle 4"/>
          <p:cNvSpPr/>
          <p:nvPr/>
        </p:nvSpPr>
        <p:spPr>
          <a:xfrm>
            <a:off x="457200" y="3263348"/>
            <a:ext cx="8153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2087305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Overview</a:t>
            </a:r>
            <a:endParaRPr lang="en-US" dirty="0"/>
          </a:p>
        </p:txBody>
      </p:sp>
      <p:pic>
        <p:nvPicPr>
          <p:cNvPr id="5" name="Content Placeholder 4" descr="Screen Clipping"/>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801390" y="1600200"/>
            <a:ext cx="5541220" cy="4525963"/>
          </a:xfrm>
        </p:spPr>
      </p:pic>
    </p:spTree>
    <p:extLst>
      <p:ext uri="{BB962C8B-B14F-4D97-AF65-F5344CB8AC3E}">
        <p14:creationId xmlns:p14="http://schemas.microsoft.com/office/powerpoint/2010/main" xmlns="" val="35824377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Overview – Net Additions</a:t>
            </a:r>
            <a:endParaRPr lang="en-US"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57200" y="1737202"/>
            <a:ext cx="8229600" cy="4251959"/>
          </a:xfrm>
        </p:spPr>
      </p:pic>
      <p:sp>
        <p:nvSpPr>
          <p:cNvPr id="5" name="Rectangle 4"/>
          <p:cNvSpPr/>
          <p:nvPr/>
        </p:nvSpPr>
        <p:spPr>
          <a:xfrm>
            <a:off x="457200" y="3733800"/>
            <a:ext cx="8153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1827288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 ARPU</a:t>
            </a:r>
            <a:endParaRPr lang="en-US"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57200" y="2360713"/>
            <a:ext cx="8229600" cy="3004936"/>
          </a:xfrm>
        </p:spPr>
      </p:pic>
      <p:sp>
        <p:nvSpPr>
          <p:cNvPr id="5" name="Rectangle 4"/>
          <p:cNvSpPr/>
          <p:nvPr/>
        </p:nvSpPr>
        <p:spPr>
          <a:xfrm>
            <a:off x="457200" y="3657600"/>
            <a:ext cx="82296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6493838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 Q3 Connections</a:t>
            </a:r>
            <a:endParaRPr lang="en-US" dirty="0"/>
          </a:p>
        </p:txBody>
      </p:sp>
      <p:pic>
        <p:nvPicPr>
          <p:cNvPr id="4" name="Content Placeholder 3" descr="Screen Clipping"/>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2362200"/>
            <a:ext cx="9038644" cy="2590800"/>
          </a:xfrm>
        </p:spPr>
      </p:pic>
      <p:sp>
        <p:nvSpPr>
          <p:cNvPr id="5" name="Rectangle 4"/>
          <p:cNvSpPr/>
          <p:nvPr/>
        </p:nvSpPr>
        <p:spPr>
          <a:xfrm>
            <a:off x="0" y="3505200"/>
            <a:ext cx="89916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7600262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a:t>
            </a:r>
            <a:endParaRPr lang="en-US" dirty="0"/>
          </a:p>
        </p:txBody>
      </p:sp>
      <p:pic>
        <p:nvPicPr>
          <p:cNvPr id="6" name="Content Placeholder 5" descr="Picture 8.png"/>
          <p:cNvPicPr>
            <a:picLocks noGrp="1" noChangeAspect="1"/>
          </p:cNvPicPr>
          <p:nvPr>
            <p:ph idx="1"/>
          </p:nvPr>
        </p:nvPicPr>
        <p:blipFill>
          <a:blip r:embed="rId2" cstate="print"/>
          <a:srcRect l="-1372" r="-1372"/>
          <a:stretch>
            <a:fillRect/>
          </a:stretch>
        </p:blip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ARPU in Wireless</a:t>
            </a:r>
            <a:endParaRPr lang="en-US" dirty="0"/>
          </a:p>
        </p:txBody>
      </p:sp>
      <p:sp>
        <p:nvSpPr>
          <p:cNvPr id="3" name="Content Placeholder 2"/>
          <p:cNvSpPr>
            <a:spLocks noGrp="1"/>
          </p:cNvSpPr>
          <p:nvPr>
            <p:ph idx="1"/>
          </p:nvPr>
        </p:nvSpPr>
        <p:spPr/>
        <p:txBody>
          <a:bodyPr/>
          <a:lstStyle/>
          <a:p>
            <a:r>
              <a:rPr lang="en-US" dirty="0" smtClean="0"/>
              <a:t>More prepaid customers, which has lower ARPU</a:t>
            </a:r>
            <a:endParaRPr lang="en-US" dirty="0"/>
          </a:p>
          <a:p>
            <a:endParaRPr lang="en-US" dirty="0"/>
          </a:p>
        </p:txBody>
      </p:sp>
      <p:pic>
        <p:nvPicPr>
          <p:cNvPr id="4" name="Picture 3" descr="Screen Clippi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09756" y="2893709"/>
            <a:ext cx="4734244" cy="3970917"/>
          </a:xfrm>
          <a:prstGeom prst="rect">
            <a:avLst/>
          </a:prstGeom>
        </p:spPr>
      </p:pic>
      <p:pic>
        <p:nvPicPr>
          <p:cNvPr id="5" name="Content Placeholder 3" descr="Screen Clippi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2893709"/>
            <a:ext cx="4572000" cy="3958682"/>
          </a:xfrm>
          <a:prstGeom prst="rect">
            <a:avLst/>
          </a:prstGeom>
        </p:spPr>
      </p:pic>
    </p:spTree>
    <p:extLst>
      <p:ext uri="{BB962C8B-B14F-4D97-AF65-F5344CB8AC3E}">
        <p14:creationId xmlns:p14="http://schemas.microsoft.com/office/powerpoint/2010/main" xmlns="" val="36490839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Canada’s Best Network</a:t>
            </a:r>
          </a:p>
        </p:txBody>
      </p:sp>
      <p:sp>
        <p:nvSpPr>
          <p:cNvPr id="3" name="Content Placeholder 2"/>
          <p:cNvSpPr>
            <a:spLocks noGrp="1"/>
          </p:cNvSpPr>
          <p:nvPr>
            <p:ph idx="1"/>
          </p:nvPr>
        </p:nvSpPr>
        <p:spPr/>
        <p:txBody>
          <a:bodyPr>
            <a:normAutofit/>
          </a:bodyPr>
          <a:lstStyle/>
          <a:p>
            <a:r>
              <a:rPr lang="en-US" dirty="0" smtClean="0"/>
              <a:t>On its official site:</a:t>
            </a:r>
          </a:p>
          <a:p>
            <a:pPr lvl="1"/>
            <a:r>
              <a:rPr lang="en-US" dirty="0" smtClean="0"/>
              <a:t>“Fastest </a:t>
            </a:r>
            <a:r>
              <a:rPr lang="en-US" dirty="0"/>
              <a:t>network, according to tests of average upload and download speeds using HSPA devices, in large Canadian urban </a:t>
            </a:r>
            <a:r>
              <a:rPr lang="en-US" dirty="0" err="1" smtClean="0"/>
              <a:t>centres</a:t>
            </a:r>
            <a:r>
              <a:rPr lang="en-US" dirty="0" smtClean="0"/>
              <a:t>”</a:t>
            </a:r>
          </a:p>
          <a:p>
            <a:pPr lvl="1"/>
            <a:r>
              <a:rPr lang="en-US" dirty="0" smtClean="0"/>
              <a:t>“Largest </a:t>
            </a:r>
            <a:r>
              <a:rPr lang="en-US" dirty="0"/>
              <a:t>network, based on total square </a:t>
            </a:r>
            <a:r>
              <a:rPr lang="en-US" dirty="0" err="1"/>
              <a:t>kms</a:t>
            </a:r>
            <a:r>
              <a:rPr lang="en-US" dirty="0"/>
              <a:t> of </a:t>
            </a:r>
            <a:r>
              <a:rPr lang="en-US" dirty="0" smtClean="0"/>
              <a:t>coverage”</a:t>
            </a:r>
          </a:p>
          <a:p>
            <a:pPr lvl="1"/>
            <a:r>
              <a:rPr lang="en-US" dirty="0" smtClean="0"/>
              <a:t>“Tests </a:t>
            </a:r>
            <a:r>
              <a:rPr lang="en-US" dirty="0"/>
              <a:t>for dropped calls and call clarity in large Canadian urban </a:t>
            </a:r>
            <a:r>
              <a:rPr lang="en-US" dirty="0" err="1"/>
              <a:t>centres</a:t>
            </a:r>
            <a:r>
              <a:rPr lang="en-US" dirty="0"/>
              <a:t> using HSPA devices; all on the shared HSPA/HSPA+ network available from Bell, vs. Rogers HSPA/HSPA+ network as of Sept. 15, </a:t>
            </a:r>
            <a:r>
              <a:rPr lang="en-US" dirty="0" smtClean="0"/>
              <a:t>2009”</a:t>
            </a:r>
            <a:endParaRPr lang="en-US" dirty="0"/>
          </a:p>
        </p:txBody>
      </p:sp>
    </p:spTree>
    <p:extLst>
      <p:ext uri="{BB962C8B-B14F-4D97-AF65-F5344CB8AC3E}">
        <p14:creationId xmlns:p14="http://schemas.microsoft.com/office/powerpoint/2010/main" xmlns="" val="40892975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Bell’s Coverage Map</a:t>
            </a:r>
            <a:endParaRPr lang="en-US" dirty="0"/>
          </a:p>
        </p:txBody>
      </p:sp>
      <p:pic>
        <p:nvPicPr>
          <p:cNvPr id="4" name="Content Placeholder 3" descr="Screen Clipping"/>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457200" y="2046197"/>
            <a:ext cx="8229600" cy="3633969"/>
          </a:xfrm>
        </p:spPr>
      </p:pic>
    </p:spTree>
    <p:extLst>
      <p:ext uri="{BB962C8B-B14F-4D97-AF65-F5344CB8AC3E}">
        <p14:creationId xmlns:p14="http://schemas.microsoft.com/office/powerpoint/2010/main" xmlns="" val="102317118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r>
              <a:rPr lang="en-US" dirty="0" smtClean="0"/>
              <a:t>Less winnings on Spectrum Auction</a:t>
            </a:r>
            <a:endParaRPr lang="en-US"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57200" y="3048000"/>
            <a:ext cx="8253101" cy="1810630"/>
          </a:xfrm>
        </p:spPr>
      </p:pic>
    </p:spTree>
    <p:extLst>
      <p:ext uri="{BB962C8B-B14F-4D97-AF65-F5344CB8AC3E}">
        <p14:creationId xmlns:p14="http://schemas.microsoft.com/office/powerpoint/2010/main" xmlns="" val="22167100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Focus on </a:t>
            </a:r>
            <a:r>
              <a:rPr lang="en-US" sz="3600" dirty="0" smtClean="0"/>
              <a:t>smartphones and data service</a:t>
            </a:r>
            <a:endParaRPr lang="en-US" sz="3600" dirty="0"/>
          </a:p>
        </p:txBody>
      </p:sp>
      <p:sp>
        <p:nvSpPr>
          <p:cNvPr id="3" name="Content Placeholder 2"/>
          <p:cNvSpPr>
            <a:spLocks noGrp="1"/>
          </p:cNvSpPr>
          <p:nvPr>
            <p:ph idx="1"/>
          </p:nvPr>
        </p:nvSpPr>
        <p:spPr/>
        <p:txBody>
          <a:bodyPr/>
          <a:lstStyle/>
          <a:p>
            <a:r>
              <a:rPr lang="en-US" dirty="0" smtClean="0"/>
              <a:t>Device leadership:</a:t>
            </a:r>
          </a:p>
          <a:p>
            <a:pPr lvl="1"/>
            <a:r>
              <a:rPr lang="en-US" dirty="0" smtClean="0"/>
              <a:t>“Customers </a:t>
            </a:r>
            <a:r>
              <a:rPr lang="en-US" dirty="0"/>
              <a:t>line up for Bell’s exclusive Galaxy S </a:t>
            </a:r>
            <a:r>
              <a:rPr lang="en-US" dirty="0" smtClean="0"/>
              <a:t>smartphone”</a:t>
            </a:r>
            <a:endParaRPr lang="en-US" dirty="0"/>
          </a:p>
        </p:txBody>
      </p:sp>
      <p:pic>
        <p:nvPicPr>
          <p:cNvPr id="4" name="Picture 3" descr="Screen Clippi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3276600"/>
            <a:ext cx="9144000" cy="3369688"/>
          </a:xfrm>
          <a:prstGeom prst="rect">
            <a:avLst/>
          </a:prstGeom>
        </p:spPr>
      </p:pic>
    </p:spTree>
    <p:extLst>
      <p:ext uri="{BB962C8B-B14F-4D97-AF65-F5344CB8AC3E}">
        <p14:creationId xmlns:p14="http://schemas.microsoft.com/office/powerpoint/2010/main" xmlns="" val="41259271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Big events in Wireless Segment</a:t>
            </a:r>
            <a:endParaRPr lang="en-US" dirty="0"/>
          </a:p>
        </p:txBody>
      </p:sp>
      <p:sp>
        <p:nvSpPr>
          <p:cNvPr id="3" name="Content Placeholder 2"/>
          <p:cNvSpPr>
            <a:spLocks noGrp="1"/>
          </p:cNvSpPr>
          <p:nvPr>
            <p:ph idx="1"/>
          </p:nvPr>
        </p:nvSpPr>
        <p:spPr/>
        <p:txBody>
          <a:bodyPr>
            <a:normAutofit/>
          </a:bodyPr>
          <a:lstStyle/>
          <a:p>
            <a:r>
              <a:rPr lang="en-US" sz="2800" dirty="0"/>
              <a:t>Launch of a new national HSPA/HSPA+ wireless network in </a:t>
            </a:r>
            <a:r>
              <a:rPr lang="en-US" sz="2800" dirty="0" smtClean="0"/>
              <a:t>2009</a:t>
            </a:r>
          </a:p>
          <a:p>
            <a:r>
              <a:rPr lang="en-US" sz="2800" dirty="0" smtClean="0"/>
              <a:t>Mobile </a:t>
            </a:r>
            <a:r>
              <a:rPr lang="en-US" sz="2800" dirty="0"/>
              <a:t>TV: </a:t>
            </a:r>
          </a:p>
          <a:p>
            <a:r>
              <a:rPr lang="en-US" sz="2800" dirty="0" smtClean="0"/>
              <a:t>Sole </a:t>
            </a:r>
            <a:r>
              <a:rPr lang="en-US" sz="2800" dirty="0"/>
              <a:t>telecommunications provider of the Vancouver </a:t>
            </a:r>
            <a:r>
              <a:rPr lang="en-US" sz="2800" dirty="0" smtClean="0"/>
              <a:t>Winter Olympics</a:t>
            </a:r>
            <a:endParaRPr lang="en-US" sz="2800" dirty="0"/>
          </a:p>
          <a:p>
            <a:r>
              <a:rPr lang="en-US" sz="2800" dirty="0" smtClean="0"/>
              <a:t>Fully acquired Virgin Mobile in 2009 (</a:t>
            </a:r>
            <a:r>
              <a:rPr lang="en-US" sz="2800" dirty="0"/>
              <a:t>$161 million</a:t>
            </a:r>
            <a:r>
              <a:rPr lang="en-US" sz="2800" dirty="0" smtClean="0"/>
              <a:t>)</a:t>
            </a:r>
          </a:p>
          <a:p>
            <a:r>
              <a:rPr lang="en-US" sz="2800" dirty="0"/>
              <a:t>Advanced Wireless Services Spectrum Auction </a:t>
            </a:r>
            <a:r>
              <a:rPr lang="en-US" sz="2800" dirty="0" smtClean="0"/>
              <a:t>in 2008($</a:t>
            </a:r>
            <a:r>
              <a:rPr lang="en-US" sz="2800" dirty="0"/>
              <a:t>741 million</a:t>
            </a:r>
            <a:r>
              <a:rPr lang="en-US" sz="2800" dirty="0" smtClean="0"/>
              <a:t>)</a:t>
            </a:r>
          </a:p>
          <a:p>
            <a:r>
              <a:rPr lang="en-US" sz="2800" dirty="0"/>
              <a:t>4G LTE technology trial </a:t>
            </a:r>
            <a:r>
              <a:rPr lang="en-US" sz="2800" dirty="0" smtClean="0"/>
              <a:t>activities in 2010</a:t>
            </a:r>
          </a:p>
        </p:txBody>
      </p:sp>
    </p:spTree>
    <p:extLst>
      <p:ext uri="{BB962C8B-B14F-4D97-AF65-F5344CB8AC3E}">
        <p14:creationId xmlns:p14="http://schemas.microsoft.com/office/powerpoint/2010/main" xmlns="" val="40277166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control</a:t>
            </a:r>
            <a:endParaRPr lang="en-US" dirty="0"/>
          </a:p>
        </p:txBody>
      </p:sp>
      <p:sp>
        <p:nvSpPr>
          <p:cNvPr id="3" name="Content Placeholder 2"/>
          <p:cNvSpPr>
            <a:spLocks noGrp="1"/>
          </p:cNvSpPr>
          <p:nvPr>
            <p:ph idx="1"/>
          </p:nvPr>
        </p:nvSpPr>
        <p:spPr/>
        <p:txBody>
          <a:bodyPr/>
          <a:lstStyle/>
          <a:p>
            <a:r>
              <a:rPr lang="en-US" dirty="0" smtClean="0"/>
              <a:t>BCE emphasizes cost control as stated in its strategic imperatives, taking actions such as:</a:t>
            </a:r>
          </a:p>
          <a:p>
            <a:pPr lvl="1"/>
            <a:r>
              <a:rPr lang="en-US" dirty="0"/>
              <a:t>Reduced </a:t>
            </a:r>
            <a:r>
              <a:rPr lang="en-US" dirty="0" smtClean="0"/>
              <a:t>total </a:t>
            </a:r>
            <a:r>
              <a:rPr lang="en-US" dirty="0"/>
              <a:t>workforce by 2,500 in </a:t>
            </a:r>
            <a:r>
              <a:rPr lang="en-US" dirty="0" smtClean="0"/>
              <a:t>2009</a:t>
            </a:r>
          </a:p>
          <a:p>
            <a:pPr lvl="1"/>
            <a:r>
              <a:rPr lang="en-US" dirty="0" smtClean="0"/>
              <a:t>Combined multiple business units into one</a:t>
            </a:r>
          </a:p>
          <a:p>
            <a:pPr lvl="1"/>
            <a:r>
              <a:rPr lang="en-US" dirty="0" smtClean="0"/>
              <a:t>Replaced 1 billion debt with lower costs</a:t>
            </a:r>
          </a:p>
          <a:p>
            <a:pPr lvl="1"/>
            <a:r>
              <a:rPr lang="en-US" dirty="0" smtClean="0"/>
              <a:t>Reduced operating expenses</a:t>
            </a:r>
          </a:p>
          <a:p>
            <a:pPr lvl="1"/>
            <a:r>
              <a:rPr lang="en-US" dirty="0" smtClean="0"/>
              <a:t>Reduced travel and entertainment expenses by 17% in 2009</a:t>
            </a:r>
            <a:endParaRPr lang="en-US" dirty="0"/>
          </a:p>
        </p:txBody>
      </p:sp>
    </p:spTree>
    <p:extLst>
      <p:ext uri="{BB962C8B-B14F-4D97-AF65-F5344CB8AC3E}">
        <p14:creationId xmlns:p14="http://schemas.microsoft.com/office/powerpoint/2010/main" xmlns="" val="41721643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Strategic Imperatives</a:t>
            </a:r>
            <a:endParaRPr lang="en-US"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57200" y="2328784"/>
            <a:ext cx="8229600" cy="3068795"/>
          </a:xfrm>
        </p:spPr>
      </p:pic>
    </p:spTree>
    <p:extLst>
      <p:ext uri="{BB962C8B-B14F-4D97-AF65-F5344CB8AC3E}">
        <p14:creationId xmlns:p14="http://schemas.microsoft.com/office/powerpoint/2010/main" xmlns="" val="39763837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Financial Performance</a:t>
            </a:r>
            <a:endParaRPr lang="en-US" dirty="0"/>
          </a:p>
        </p:txBody>
      </p:sp>
    </p:spTree>
    <p:extLst>
      <p:ext uri="{BB962C8B-B14F-4D97-AF65-F5344CB8AC3E}">
        <p14:creationId xmlns:p14="http://schemas.microsoft.com/office/powerpoint/2010/main" xmlns="" val="33733262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7536" y="1295400"/>
            <a:ext cx="9136464" cy="4606194"/>
          </a:xfrm>
        </p:spPr>
      </p:pic>
      <p:sp>
        <p:nvSpPr>
          <p:cNvPr id="5" name="Rectangle 4"/>
          <p:cNvSpPr/>
          <p:nvPr/>
        </p:nvSpPr>
        <p:spPr>
          <a:xfrm>
            <a:off x="0" y="4419600"/>
            <a:ext cx="9104243" cy="225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5410200"/>
            <a:ext cx="9104241" cy="225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2779643"/>
            <a:ext cx="9104243" cy="225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911623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1G</a:t>
            </a:r>
            <a:endParaRPr lang="en-US" dirty="0"/>
          </a:p>
        </p:txBody>
      </p:sp>
      <p:sp>
        <p:nvSpPr>
          <p:cNvPr id="3" name="Content Placeholder 2"/>
          <p:cNvSpPr>
            <a:spLocks noGrp="1"/>
          </p:cNvSpPr>
          <p:nvPr>
            <p:ph idx="1"/>
          </p:nvPr>
        </p:nvSpPr>
        <p:spPr/>
        <p:txBody>
          <a:bodyPr/>
          <a:lstStyle/>
          <a:p>
            <a:r>
              <a:rPr lang="en-US" dirty="0" smtClean="0"/>
              <a:t>The first generation of wireless telephone technology</a:t>
            </a:r>
          </a:p>
          <a:p>
            <a:r>
              <a:rPr lang="en-US" dirty="0" smtClean="0"/>
              <a:t>Launched in Japan in 1979</a:t>
            </a:r>
          </a:p>
          <a:p>
            <a:r>
              <a:rPr lang="en-US" dirty="0" smtClean="0"/>
              <a:t>The analog telecommunications standards</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(cont’d)</a:t>
            </a:r>
            <a:endParaRPr lang="en-US" dirty="0"/>
          </a:p>
        </p:txBody>
      </p:sp>
      <p:pic>
        <p:nvPicPr>
          <p:cNvPr id="5" name="Picture 4" descr="Screen Clippi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104970"/>
            <a:ext cx="9144000" cy="4648060"/>
          </a:xfrm>
          <a:prstGeom prst="rect">
            <a:avLst/>
          </a:prstGeom>
        </p:spPr>
      </p:pic>
      <p:sp>
        <p:nvSpPr>
          <p:cNvPr id="6" name="Rectangle 5"/>
          <p:cNvSpPr/>
          <p:nvPr/>
        </p:nvSpPr>
        <p:spPr>
          <a:xfrm>
            <a:off x="0" y="2667000"/>
            <a:ext cx="9104243"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4525617"/>
            <a:ext cx="9104243" cy="225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 y="1447800"/>
            <a:ext cx="9104243" cy="225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54376845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1447800"/>
            <a:ext cx="9148978" cy="4648200"/>
          </a:xfrm>
          <a:prstGeom prst="rect">
            <a:avLst/>
          </a:prstGeom>
        </p:spPr>
      </p:pic>
      <p:sp>
        <p:nvSpPr>
          <p:cNvPr id="5" name="TextBox 4"/>
          <p:cNvSpPr txBox="1"/>
          <p:nvPr/>
        </p:nvSpPr>
        <p:spPr>
          <a:xfrm>
            <a:off x="7635254" y="8210"/>
            <a:ext cx="1508746" cy="369332"/>
          </a:xfrm>
          <a:prstGeom prst="rect">
            <a:avLst/>
          </a:prstGeom>
          <a:noFill/>
        </p:spPr>
        <p:txBody>
          <a:bodyPr wrap="none" rtlCol="0">
            <a:spAutoFit/>
          </a:bodyPr>
          <a:lstStyle/>
          <a:p>
            <a:r>
              <a:rPr lang="en-US" dirty="0" smtClean="0">
                <a:solidFill>
                  <a:srgbClr val="FF0000"/>
                </a:solidFill>
              </a:rPr>
              <a:t>(2009 Annual)</a:t>
            </a:r>
            <a:endParaRPr lang="en-US" dirty="0">
              <a:solidFill>
                <a:srgbClr val="FF0000"/>
              </a:solidFill>
            </a:endParaRPr>
          </a:p>
        </p:txBody>
      </p:sp>
    </p:spTree>
    <p:extLst>
      <p:ext uri="{BB962C8B-B14F-4D97-AF65-F5344CB8AC3E}">
        <p14:creationId xmlns:p14="http://schemas.microsoft.com/office/powerpoint/2010/main" xmlns="" val="57457072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dirty="0" smtClean="0"/>
              <a:t>(Cont’d)</a:t>
            </a:r>
            <a:endParaRPr lang="en-US" dirty="0"/>
          </a:p>
        </p:txBody>
      </p:sp>
      <p:pic>
        <p:nvPicPr>
          <p:cNvPr id="5" name="Content Placeholder 4" descr="Screen Clipping"/>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1638446"/>
            <a:ext cx="9147313" cy="5219555"/>
          </a:xfrm>
        </p:spPr>
      </p:pic>
      <p:sp>
        <p:nvSpPr>
          <p:cNvPr id="4" name="TextBox 3"/>
          <p:cNvSpPr txBox="1"/>
          <p:nvPr/>
        </p:nvSpPr>
        <p:spPr>
          <a:xfrm>
            <a:off x="7577546" y="0"/>
            <a:ext cx="1566454" cy="369332"/>
          </a:xfrm>
          <a:prstGeom prst="rect">
            <a:avLst/>
          </a:prstGeom>
          <a:noFill/>
        </p:spPr>
        <p:txBody>
          <a:bodyPr wrap="none" rtlCol="0">
            <a:spAutoFit/>
          </a:bodyPr>
          <a:lstStyle/>
          <a:p>
            <a:r>
              <a:rPr lang="en-US" dirty="0" smtClean="0">
                <a:solidFill>
                  <a:srgbClr val="FF0000"/>
                </a:solidFill>
              </a:rPr>
              <a:t>(2009 Annual)</a:t>
            </a:r>
            <a:endParaRPr lang="en-US" dirty="0">
              <a:solidFill>
                <a:srgbClr val="FF0000"/>
              </a:solidFill>
            </a:endParaRPr>
          </a:p>
        </p:txBody>
      </p:sp>
    </p:spTree>
    <p:extLst>
      <p:ext uri="{BB962C8B-B14F-4D97-AF65-F5344CB8AC3E}">
        <p14:creationId xmlns:p14="http://schemas.microsoft.com/office/powerpoint/2010/main" xmlns="" val="30232065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Subscribers in years</a:t>
            </a:r>
            <a:endParaRPr lang="en-US"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9878" y="2438400"/>
            <a:ext cx="9163878" cy="1524000"/>
          </a:xfrm>
        </p:spPr>
      </p:pic>
    </p:spTree>
    <p:extLst>
      <p:ext uri="{BB962C8B-B14F-4D97-AF65-F5344CB8AC3E}">
        <p14:creationId xmlns:p14="http://schemas.microsoft.com/office/powerpoint/2010/main" xmlns="" val="30256209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118898"/>
            <a:ext cx="9144000" cy="6706179"/>
          </a:xfrm>
        </p:spPr>
      </p:pic>
      <p:sp>
        <p:nvSpPr>
          <p:cNvPr id="5" name="TextBox 4"/>
          <p:cNvSpPr txBox="1"/>
          <p:nvPr/>
        </p:nvSpPr>
        <p:spPr>
          <a:xfrm>
            <a:off x="7635254" y="8210"/>
            <a:ext cx="1508746" cy="369332"/>
          </a:xfrm>
          <a:prstGeom prst="rect">
            <a:avLst/>
          </a:prstGeom>
          <a:noFill/>
        </p:spPr>
        <p:txBody>
          <a:bodyPr wrap="none" rtlCol="0">
            <a:spAutoFit/>
          </a:bodyPr>
          <a:lstStyle/>
          <a:p>
            <a:r>
              <a:rPr lang="en-US" dirty="0" smtClean="0">
                <a:solidFill>
                  <a:srgbClr val="FF0000"/>
                </a:solidFill>
              </a:rPr>
              <a:t>(2009 Annual)</a:t>
            </a:r>
            <a:endParaRPr lang="en-US" dirty="0">
              <a:solidFill>
                <a:srgbClr val="FF0000"/>
              </a:solidFill>
            </a:endParaRPr>
          </a:p>
        </p:txBody>
      </p:sp>
      <p:cxnSp>
        <p:nvCxnSpPr>
          <p:cNvPr id="8" name="Straight Connector 7"/>
          <p:cNvCxnSpPr/>
          <p:nvPr/>
        </p:nvCxnSpPr>
        <p:spPr>
          <a:xfrm>
            <a:off x="7010400" y="1318591"/>
            <a:ext cx="2133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010400" y="1524000"/>
            <a:ext cx="2133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610600" y="2590800"/>
            <a:ext cx="457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35593" y="4038600"/>
            <a:ext cx="2133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16223247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Clipping"/>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288" y="1219200"/>
            <a:ext cx="9137086" cy="4603351"/>
          </a:xfrm>
        </p:spPr>
      </p:pic>
      <p:sp>
        <p:nvSpPr>
          <p:cNvPr id="7" name="TextBox 6"/>
          <p:cNvSpPr txBox="1"/>
          <p:nvPr/>
        </p:nvSpPr>
        <p:spPr>
          <a:xfrm>
            <a:off x="7577546" y="-145"/>
            <a:ext cx="1566454" cy="369332"/>
          </a:xfrm>
          <a:prstGeom prst="rect">
            <a:avLst/>
          </a:prstGeom>
          <a:noFill/>
        </p:spPr>
        <p:txBody>
          <a:bodyPr wrap="none" rtlCol="0">
            <a:spAutoFit/>
          </a:bodyPr>
          <a:lstStyle/>
          <a:p>
            <a:r>
              <a:rPr lang="en-US" dirty="0" smtClean="0">
                <a:solidFill>
                  <a:srgbClr val="FF0000"/>
                </a:solidFill>
              </a:rPr>
              <a:t>(2009 Annual)</a:t>
            </a:r>
            <a:endParaRPr lang="en-US" dirty="0">
              <a:solidFill>
                <a:srgbClr val="FF0000"/>
              </a:solidFill>
            </a:endParaRPr>
          </a:p>
        </p:txBody>
      </p:sp>
      <p:cxnSp>
        <p:nvCxnSpPr>
          <p:cNvPr id="8" name="Straight Connector 7"/>
          <p:cNvCxnSpPr/>
          <p:nvPr/>
        </p:nvCxnSpPr>
        <p:spPr>
          <a:xfrm>
            <a:off x="4038600" y="3733800"/>
            <a:ext cx="1371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985591" y="2362200"/>
            <a:ext cx="1371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46880789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52401" y="1938464"/>
            <a:ext cx="8839200" cy="3486744"/>
          </a:xfrm>
        </p:spPr>
      </p:pic>
      <p:sp>
        <p:nvSpPr>
          <p:cNvPr id="5" name="TextBox 4"/>
          <p:cNvSpPr txBox="1"/>
          <p:nvPr/>
        </p:nvSpPr>
        <p:spPr>
          <a:xfrm>
            <a:off x="7577546" y="-145"/>
            <a:ext cx="1566454" cy="369332"/>
          </a:xfrm>
          <a:prstGeom prst="rect">
            <a:avLst/>
          </a:prstGeom>
          <a:noFill/>
        </p:spPr>
        <p:txBody>
          <a:bodyPr wrap="none" rtlCol="0">
            <a:spAutoFit/>
          </a:bodyPr>
          <a:lstStyle/>
          <a:p>
            <a:r>
              <a:rPr lang="en-US" dirty="0" smtClean="0">
                <a:solidFill>
                  <a:srgbClr val="FF0000"/>
                </a:solidFill>
              </a:rPr>
              <a:t>(2009 Annual)</a:t>
            </a:r>
            <a:endParaRPr lang="en-US" dirty="0">
              <a:solidFill>
                <a:srgbClr val="FF0000"/>
              </a:solidFill>
            </a:endParaRPr>
          </a:p>
        </p:txBody>
      </p:sp>
      <p:cxnSp>
        <p:nvCxnSpPr>
          <p:cNvPr id="15" name="Straight Connector 14"/>
          <p:cNvCxnSpPr/>
          <p:nvPr/>
        </p:nvCxnSpPr>
        <p:spPr>
          <a:xfrm>
            <a:off x="7010400" y="2819400"/>
            <a:ext cx="1981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10400" y="3200400"/>
            <a:ext cx="1981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010400" y="3429000"/>
            <a:ext cx="1981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845345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Q3’10 Performance</a:t>
            </a:r>
            <a:endParaRPr lang="en-US"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565" y="2362200"/>
            <a:ext cx="9127435" cy="2636814"/>
          </a:xfrm>
        </p:spPr>
      </p:pic>
      <p:sp>
        <p:nvSpPr>
          <p:cNvPr id="5" name="Rectangle 4"/>
          <p:cNvSpPr/>
          <p:nvPr/>
        </p:nvSpPr>
        <p:spPr>
          <a:xfrm>
            <a:off x="8305800" y="2895600"/>
            <a:ext cx="762000" cy="152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257800" y="2898913"/>
            <a:ext cx="762000" cy="152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63448308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Quarterly financials</a:t>
            </a:r>
            <a:endParaRPr lang="en-US" sz="3600" dirty="0"/>
          </a:p>
        </p:txBody>
      </p:sp>
      <p:pic>
        <p:nvPicPr>
          <p:cNvPr id="4" name="Content Placeholder 3" descr="Screen Clipping"/>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1234326"/>
            <a:ext cx="9144000" cy="5547473"/>
          </a:xfrm>
        </p:spPr>
      </p:pic>
      <p:sp>
        <p:nvSpPr>
          <p:cNvPr id="5" name="Rectangle 4"/>
          <p:cNvSpPr/>
          <p:nvPr/>
        </p:nvSpPr>
        <p:spPr>
          <a:xfrm>
            <a:off x="72887" y="6523382"/>
            <a:ext cx="9071113" cy="225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68622893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pic>
        <p:nvPicPr>
          <p:cNvPr id="11" name="Picture 10" descr="Screen Clippi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44180"/>
            <a:ext cx="9144000" cy="6569639"/>
          </a:xfrm>
          <a:prstGeom prst="rect">
            <a:avLst/>
          </a:prstGeom>
        </p:spPr>
      </p:pic>
      <p:sp>
        <p:nvSpPr>
          <p:cNvPr id="12" name="Rectangle 11"/>
          <p:cNvSpPr/>
          <p:nvPr/>
        </p:nvSpPr>
        <p:spPr>
          <a:xfrm>
            <a:off x="0" y="1219199"/>
            <a:ext cx="9071113" cy="225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2514600"/>
            <a:ext cx="9071113" cy="225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4108174"/>
            <a:ext cx="9071113" cy="225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6913223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2G</a:t>
            </a:r>
            <a:endParaRPr lang="en-US" dirty="0"/>
          </a:p>
        </p:txBody>
      </p:sp>
      <p:sp>
        <p:nvSpPr>
          <p:cNvPr id="10" name="Text Placeholder 9"/>
          <p:cNvSpPr>
            <a:spLocks noGrp="1"/>
          </p:cNvSpPr>
          <p:nvPr>
            <p:ph type="body" idx="1"/>
          </p:nvPr>
        </p:nvSpPr>
        <p:spPr/>
        <p:txBody>
          <a:bodyPr/>
          <a:lstStyle/>
          <a:p>
            <a:r>
              <a:rPr lang="en-US" dirty="0" smtClean="0"/>
              <a:t>Advantages</a:t>
            </a:r>
            <a:endParaRPr lang="en-US" dirty="0"/>
          </a:p>
        </p:txBody>
      </p:sp>
      <p:sp>
        <p:nvSpPr>
          <p:cNvPr id="12" name="Text Placeholder 11"/>
          <p:cNvSpPr>
            <a:spLocks noGrp="1"/>
          </p:cNvSpPr>
          <p:nvPr>
            <p:ph type="body" sz="half" idx="3"/>
          </p:nvPr>
        </p:nvSpPr>
        <p:spPr/>
        <p:txBody>
          <a:bodyPr/>
          <a:lstStyle/>
          <a:p>
            <a:r>
              <a:rPr lang="en-US" dirty="0" smtClean="0"/>
              <a:t>Disadvantages</a:t>
            </a:r>
            <a:endParaRPr lang="en-US" dirty="0"/>
          </a:p>
        </p:txBody>
      </p:sp>
      <p:sp>
        <p:nvSpPr>
          <p:cNvPr id="11" name="Content Placeholder 10"/>
          <p:cNvSpPr>
            <a:spLocks noGrp="1"/>
          </p:cNvSpPr>
          <p:nvPr>
            <p:ph sz="quarter" idx="2"/>
          </p:nvPr>
        </p:nvSpPr>
        <p:spPr/>
        <p:txBody>
          <a:bodyPr/>
          <a:lstStyle/>
          <a:p>
            <a:r>
              <a:rPr lang="en-US" dirty="0" smtClean="0"/>
              <a:t>digitally encrypted</a:t>
            </a:r>
          </a:p>
          <a:p>
            <a:r>
              <a:rPr lang="en-US" dirty="0" smtClean="0"/>
              <a:t>more efficient on the spectrum </a:t>
            </a:r>
          </a:p>
          <a:p>
            <a:r>
              <a:rPr lang="en-US" dirty="0" smtClean="0"/>
              <a:t>data services such as text messages and emails </a:t>
            </a:r>
            <a:endParaRPr lang="en-US" dirty="0"/>
          </a:p>
        </p:txBody>
      </p:sp>
      <p:sp>
        <p:nvSpPr>
          <p:cNvPr id="13" name="Content Placeholder 12"/>
          <p:cNvSpPr>
            <a:spLocks noGrp="1"/>
          </p:cNvSpPr>
          <p:nvPr>
            <p:ph sz="quarter" idx="4"/>
          </p:nvPr>
        </p:nvSpPr>
        <p:spPr/>
        <p:txBody>
          <a:bodyPr>
            <a:normAutofit/>
          </a:bodyPr>
          <a:lstStyle/>
          <a:p>
            <a:r>
              <a:rPr lang="en-US" dirty="0" smtClean="0"/>
              <a:t>in less populous areas, the weaker digital signal may not be sufficient to reach a cell tower. </a:t>
            </a:r>
          </a:p>
          <a:p>
            <a:r>
              <a:rPr lang="en-US" dirty="0" smtClean="0"/>
              <a:t>digital has a jagged decay curve. </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9500" y="381000"/>
            <a:ext cx="9131126" cy="6172200"/>
          </a:xfrm>
        </p:spPr>
      </p:pic>
    </p:spTree>
    <p:extLst>
      <p:ext uri="{BB962C8B-B14F-4D97-AF65-F5344CB8AC3E}">
        <p14:creationId xmlns:p14="http://schemas.microsoft.com/office/powerpoint/2010/main" xmlns="" val="358841485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Clipping"/>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506061"/>
            <a:ext cx="9144001" cy="6351940"/>
          </a:xfrm>
        </p:spPr>
      </p:pic>
      <p:sp>
        <p:nvSpPr>
          <p:cNvPr id="4" name="TextBox 3"/>
          <p:cNvSpPr txBox="1"/>
          <p:nvPr/>
        </p:nvSpPr>
        <p:spPr>
          <a:xfrm>
            <a:off x="7635254" y="8210"/>
            <a:ext cx="1508746" cy="369332"/>
          </a:xfrm>
          <a:prstGeom prst="rect">
            <a:avLst/>
          </a:prstGeom>
          <a:noFill/>
        </p:spPr>
        <p:txBody>
          <a:bodyPr wrap="none" rtlCol="0">
            <a:spAutoFit/>
          </a:bodyPr>
          <a:lstStyle/>
          <a:p>
            <a:r>
              <a:rPr lang="en-US" dirty="0" smtClean="0">
                <a:solidFill>
                  <a:srgbClr val="FF0000"/>
                </a:solidFill>
              </a:rPr>
              <a:t>(2009 Annual)</a:t>
            </a:r>
            <a:endParaRPr lang="en-US" dirty="0">
              <a:solidFill>
                <a:srgbClr val="FF0000"/>
              </a:solidFill>
            </a:endParaRPr>
          </a:p>
        </p:txBody>
      </p:sp>
      <p:cxnSp>
        <p:nvCxnSpPr>
          <p:cNvPr id="6" name="Straight Connector 5"/>
          <p:cNvCxnSpPr/>
          <p:nvPr/>
        </p:nvCxnSpPr>
        <p:spPr>
          <a:xfrm>
            <a:off x="7162800" y="2667000"/>
            <a:ext cx="1981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86600" y="3886200"/>
            <a:ext cx="2057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86600" y="5181600"/>
            <a:ext cx="2057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24037931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(Cont’d)</a:t>
            </a:r>
            <a:endParaRPr lang="en-US" sz="3200" dirty="0"/>
          </a:p>
        </p:txBody>
      </p:sp>
      <p:sp>
        <p:nvSpPr>
          <p:cNvPr id="4" name="TextBox 3"/>
          <p:cNvSpPr txBox="1"/>
          <p:nvPr/>
        </p:nvSpPr>
        <p:spPr>
          <a:xfrm>
            <a:off x="7577546" y="-145"/>
            <a:ext cx="1566454" cy="369332"/>
          </a:xfrm>
          <a:prstGeom prst="rect">
            <a:avLst/>
          </a:prstGeom>
          <a:noFill/>
        </p:spPr>
        <p:txBody>
          <a:bodyPr wrap="none" rtlCol="0">
            <a:spAutoFit/>
          </a:bodyPr>
          <a:lstStyle/>
          <a:p>
            <a:r>
              <a:rPr lang="en-US" dirty="0" smtClean="0">
                <a:solidFill>
                  <a:srgbClr val="FF0000"/>
                </a:solidFill>
              </a:rPr>
              <a:t>(2009 Annual)</a:t>
            </a:r>
            <a:endParaRPr lang="en-US" dirty="0">
              <a:solidFill>
                <a:srgbClr val="FF0000"/>
              </a:solidFill>
            </a:endParaRPr>
          </a:p>
        </p:txBody>
      </p:sp>
      <p:pic>
        <p:nvPicPr>
          <p:cNvPr id="7" name="Content Placeholder 6" descr="Screen Clipping"/>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1167039"/>
            <a:ext cx="9144000" cy="5690961"/>
          </a:xfrm>
        </p:spPr>
      </p:pic>
      <p:cxnSp>
        <p:nvCxnSpPr>
          <p:cNvPr id="8" name="Straight Connector 7"/>
          <p:cNvCxnSpPr/>
          <p:nvPr/>
        </p:nvCxnSpPr>
        <p:spPr>
          <a:xfrm>
            <a:off x="7086600" y="1981200"/>
            <a:ext cx="2057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7086600" y="2819400"/>
            <a:ext cx="2057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86600" y="2438400"/>
            <a:ext cx="2057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71728005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Adjusted EPS</a:t>
            </a:r>
            <a:endParaRPr lang="en-US" dirty="0"/>
          </a:p>
        </p:txBody>
      </p:sp>
      <p:pic>
        <p:nvPicPr>
          <p:cNvPr id="4" name="Content Placeholder 3" descr="Screen Clipping"/>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29817" y="3048000"/>
            <a:ext cx="9077738" cy="1381958"/>
          </a:xfrm>
        </p:spPr>
      </p:pic>
      <p:sp>
        <p:nvSpPr>
          <p:cNvPr id="5" name="TextBox 4"/>
          <p:cNvSpPr txBox="1"/>
          <p:nvPr/>
        </p:nvSpPr>
        <p:spPr>
          <a:xfrm>
            <a:off x="7577546" y="-145"/>
            <a:ext cx="1566454" cy="369332"/>
          </a:xfrm>
          <a:prstGeom prst="rect">
            <a:avLst/>
          </a:prstGeom>
          <a:noFill/>
        </p:spPr>
        <p:txBody>
          <a:bodyPr wrap="none" rtlCol="0">
            <a:spAutoFit/>
          </a:bodyPr>
          <a:lstStyle/>
          <a:p>
            <a:r>
              <a:rPr lang="en-US" dirty="0" smtClean="0">
                <a:solidFill>
                  <a:srgbClr val="FF0000"/>
                </a:solidFill>
              </a:rPr>
              <a:t>(2009 Annual)</a:t>
            </a:r>
            <a:endParaRPr lang="en-US" dirty="0">
              <a:solidFill>
                <a:srgbClr val="FF0000"/>
              </a:solidFill>
            </a:endParaRPr>
          </a:p>
        </p:txBody>
      </p:sp>
    </p:spTree>
    <p:extLst>
      <p:ext uri="{BB962C8B-B14F-4D97-AF65-F5344CB8AC3E}">
        <p14:creationId xmlns:p14="http://schemas.microsoft.com/office/powerpoint/2010/main" xmlns="" val="247926836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5387" y="609600"/>
            <a:ext cx="9138614" cy="6126163"/>
          </a:xfrm>
        </p:spPr>
      </p:pic>
    </p:spTree>
    <p:extLst>
      <p:ext uri="{BB962C8B-B14F-4D97-AF65-F5344CB8AC3E}">
        <p14:creationId xmlns:p14="http://schemas.microsoft.com/office/powerpoint/2010/main" xmlns="" val="82248918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1720508"/>
            <a:ext cx="9144000" cy="4130916"/>
          </a:xfrm>
        </p:spPr>
      </p:pic>
    </p:spTree>
    <p:extLst>
      <p:ext uri="{BB962C8B-B14F-4D97-AF65-F5344CB8AC3E}">
        <p14:creationId xmlns:p14="http://schemas.microsoft.com/office/powerpoint/2010/main" xmlns="" val="1129679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Dividend payout history</a:t>
            </a:r>
            <a:endParaRPr lang="en-US"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133600" y="1524000"/>
            <a:ext cx="4743942" cy="5218336"/>
          </a:xfrm>
        </p:spPr>
      </p:pic>
    </p:spTree>
    <p:extLst>
      <p:ext uri="{BB962C8B-B14F-4D97-AF65-F5344CB8AC3E}">
        <p14:creationId xmlns:p14="http://schemas.microsoft.com/office/powerpoint/2010/main" xmlns="" val="16908948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a:t>
            </a:r>
            <a:endParaRPr lang="en-US" dirty="0"/>
          </a:p>
        </p:txBody>
      </p:sp>
      <p:sp>
        <p:nvSpPr>
          <p:cNvPr id="3" name="Content Placeholder 2"/>
          <p:cNvSpPr>
            <a:spLocks noGrp="1"/>
          </p:cNvSpPr>
          <p:nvPr>
            <p:ph idx="1"/>
          </p:nvPr>
        </p:nvSpPr>
        <p:spPr/>
        <p:txBody>
          <a:bodyPr>
            <a:normAutofit/>
          </a:bodyPr>
          <a:lstStyle/>
          <a:p>
            <a:r>
              <a:rPr lang="en-US" dirty="0" smtClean="0"/>
              <a:t>HOLD</a:t>
            </a:r>
            <a:endParaRPr lang="en-US" dirty="0"/>
          </a:p>
        </p:txBody>
      </p:sp>
    </p:spTree>
    <p:extLst>
      <p:ext uri="{BB962C8B-B14F-4D97-AF65-F5344CB8AC3E}">
        <p14:creationId xmlns:p14="http://schemas.microsoft.com/office/powerpoint/2010/main" xmlns="" val="376146418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ROGERS</a:t>
            </a:r>
            <a:endParaRPr lang="en-CA" dirty="0"/>
          </a:p>
        </p:txBody>
      </p:sp>
      <p:sp>
        <p:nvSpPr>
          <p:cNvPr id="3" name="Subtitle 2"/>
          <p:cNvSpPr>
            <a:spLocks noGrp="1"/>
          </p:cNvSpPr>
          <p:nvPr>
            <p:ph type="subTitle" idx="1"/>
          </p:nvPr>
        </p:nvSpPr>
        <p:spPr/>
        <p:txBody>
          <a:bodyPr/>
          <a:lstStyle/>
          <a:p>
            <a:endParaRPr lang="en-CA" dirty="0"/>
          </a:p>
        </p:txBody>
      </p:sp>
      <p:pic>
        <p:nvPicPr>
          <p:cNvPr id="29698"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5000" dirty="0" smtClean="0"/>
              <a:t>Market Profile</a:t>
            </a:r>
            <a:endParaRPr lang="en-CA" sz="5000" dirty="0"/>
          </a:p>
        </p:txBody>
      </p:sp>
      <p:sp>
        <p:nvSpPr>
          <p:cNvPr id="15" name="Picture Placeholder 14"/>
          <p:cNvSpPr>
            <a:spLocks noGrp="1"/>
          </p:cNvSpPr>
          <p:nvPr>
            <p:ph type="pic" idx="1"/>
          </p:nvPr>
        </p:nvSpPr>
        <p:spPr/>
      </p:sp>
      <p:pic>
        <p:nvPicPr>
          <p:cNvPr id="4" name="Picture 2" descr="http://thisyear.ca/wordpress/wp-content/uploads/2008/11/rogers-iphone.jpg"/>
          <p:cNvPicPr>
            <a:picLocks noChangeAspect="1" noChangeArrowheads="1"/>
          </p:cNvPicPr>
          <p:nvPr/>
        </p:nvPicPr>
        <p:blipFill>
          <a:blip r:embed="rId3" cstate="print"/>
          <a:srcRect/>
          <a:stretch>
            <a:fillRect/>
          </a:stretch>
        </p:blipFill>
        <p:spPr bwMode="auto">
          <a:xfrm>
            <a:off x="7596336" y="5877272"/>
            <a:ext cx="1402507" cy="850004"/>
          </a:xfrm>
          <a:prstGeom prst="rect">
            <a:avLst/>
          </a:prstGeom>
          <a:noFill/>
        </p:spPr>
      </p:pic>
      <p:pic>
        <p:nvPicPr>
          <p:cNvPr id="53254" name="Picture 6"/>
          <p:cNvPicPr>
            <a:picLocks noChangeAspect="1" noChangeArrowheads="1"/>
          </p:cNvPicPr>
          <p:nvPr/>
        </p:nvPicPr>
        <p:blipFill>
          <a:blip r:embed="rId4" cstate="print"/>
          <a:srcRect l="10701" t="8780" r="37440" b="13294"/>
          <a:stretch>
            <a:fillRect/>
          </a:stretch>
        </p:blipFill>
        <p:spPr bwMode="auto">
          <a:xfrm>
            <a:off x="2987824" y="24296"/>
            <a:ext cx="5688632" cy="67170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5241</TotalTime>
  <Words>5453</Words>
  <Application>Microsoft Office PowerPoint</Application>
  <PresentationFormat>On-screen Show (4:3)</PresentationFormat>
  <Paragraphs>841</Paragraphs>
  <Slides>167</Slides>
  <Notes>79</Notes>
  <HiddenSlides>0</HiddenSlides>
  <MMClips>0</MMClips>
  <ScaleCrop>false</ScaleCrop>
  <HeadingPairs>
    <vt:vector size="4" baseType="variant">
      <vt:variant>
        <vt:lpstr>Theme</vt:lpstr>
      </vt:variant>
      <vt:variant>
        <vt:i4>1</vt:i4>
      </vt:variant>
      <vt:variant>
        <vt:lpstr>Slide Titles</vt:lpstr>
      </vt:variant>
      <vt:variant>
        <vt:i4>167</vt:i4>
      </vt:variant>
    </vt:vector>
  </HeadingPairs>
  <TitlesOfParts>
    <vt:vector size="168" baseType="lpstr">
      <vt:lpstr>Flow</vt:lpstr>
      <vt:lpstr>Slide 1</vt:lpstr>
      <vt:lpstr>Agenda</vt:lpstr>
      <vt:lpstr>History</vt:lpstr>
      <vt:lpstr>Canadian telecommunications industry</vt:lpstr>
      <vt:lpstr>Market Sectors</vt:lpstr>
      <vt:lpstr>Wireless</vt:lpstr>
      <vt:lpstr>Technology</vt:lpstr>
      <vt:lpstr>1G</vt:lpstr>
      <vt:lpstr>2G</vt:lpstr>
      <vt:lpstr>3G</vt:lpstr>
      <vt:lpstr>4G</vt:lpstr>
      <vt:lpstr>Wireless revenues and subscribers</vt:lpstr>
      <vt:lpstr>Wireless revenue and subscriber growth rates</vt:lpstr>
      <vt:lpstr>Wireless subscriber market share by province</vt:lpstr>
      <vt:lpstr>Wireless revenue market share</vt:lpstr>
      <vt:lpstr>Population coverage and penetration</vt:lpstr>
      <vt:lpstr>Local and access and long distance</vt:lpstr>
      <vt:lpstr>Local and access and long distance</vt:lpstr>
      <vt:lpstr>Local and access and long distance revenues by service category ($millions)</vt:lpstr>
      <vt:lpstr>Internet</vt:lpstr>
      <vt:lpstr>Average weekly hours spent online by Canadians Internet users</vt:lpstr>
      <vt:lpstr>Popular Internet activities for Canadian Internet users</vt:lpstr>
      <vt:lpstr>Television</vt:lpstr>
      <vt:lpstr>Television (continued)</vt:lpstr>
      <vt:lpstr>Categories</vt:lpstr>
      <vt:lpstr>Categories (continued)</vt:lpstr>
      <vt:lpstr>Regulator</vt:lpstr>
      <vt:lpstr>The 1993 Telecommunications Act</vt:lpstr>
      <vt:lpstr>Spectrum Auctions</vt:lpstr>
      <vt:lpstr>BCE – Bell Canada Enterprises</vt:lpstr>
      <vt:lpstr>Financial snapshot</vt:lpstr>
      <vt:lpstr>Financial snapshot</vt:lpstr>
      <vt:lpstr>1 Year Movement</vt:lpstr>
      <vt:lpstr>5 Year Movement with moving average</vt:lpstr>
      <vt:lpstr>5 Year vs. S&amp;P/TSX Composite</vt:lpstr>
      <vt:lpstr>Max Years vs. S&amp;P/TSX Composite </vt:lpstr>
      <vt:lpstr>The biggest LBO in Canada</vt:lpstr>
      <vt:lpstr>Early history</vt:lpstr>
      <vt:lpstr>BCE Organizational chart</vt:lpstr>
      <vt:lpstr>Company profile – Services</vt:lpstr>
      <vt:lpstr>Company profile – 5 Strategic imperatives</vt:lpstr>
      <vt:lpstr>Company Profile – Business Segments</vt:lpstr>
      <vt:lpstr>Management</vt:lpstr>
      <vt:lpstr>THOMAS C. O'NEILL</vt:lpstr>
      <vt:lpstr>GEORGE COPE </vt:lpstr>
      <vt:lpstr>GEORGE COPE (cont’d) </vt:lpstr>
      <vt:lpstr>SIIM A. VANASELJA</vt:lpstr>
      <vt:lpstr>Business Performance – Wireline</vt:lpstr>
      <vt:lpstr>Overview</vt:lpstr>
      <vt:lpstr>Fixed line market  (Local and access &amp; Long distance services) </vt:lpstr>
      <vt:lpstr>Fixed line market</vt:lpstr>
      <vt:lpstr>Bell Canada Fixed Line Subscriber Composition</vt:lpstr>
      <vt:lpstr>Q3’ 10: Best performance in 5 years</vt:lpstr>
      <vt:lpstr>Slide 54</vt:lpstr>
      <vt:lpstr>Bell TV</vt:lpstr>
      <vt:lpstr>Internet Market</vt:lpstr>
      <vt:lpstr>Q3’10 in Internet</vt:lpstr>
      <vt:lpstr>Pay-TV market (Video)</vt:lpstr>
      <vt:lpstr>Q3’10 in TV</vt:lpstr>
      <vt:lpstr>BCE in Pay-TV Market</vt:lpstr>
      <vt:lpstr>Equipment and other</vt:lpstr>
      <vt:lpstr>Summary on Wireline Segment</vt:lpstr>
      <vt:lpstr>Big events in Wireline Segment</vt:lpstr>
      <vt:lpstr>Business Performance – Wireless</vt:lpstr>
      <vt:lpstr>Overview</vt:lpstr>
      <vt:lpstr>Overview</vt:lpstr>
      <vt:lpstr>Overview – Net Additions</vt:lpstr>
      <vt:lpstr>Overview – ARPU</vt:lpstr>
      <vt:lpstr>Overview – Q3 Connections</vt:lpstr>
      <vt:lpstr>ARPU in Wireless</vt:lpstr>
      <vt:lpstr>Canada’s Best Network</vt:lpstr>
      <vt:lpstr>Bell’s Coverage Map</vt:lpstr>
      <vt:lpstr>Less winnings on Spectrum Auction</vt:lpstr>
      <vt:lpstr>Focus on smartphones and data service</vt:lpstr>
      <vt:lpstr>Big events in Wireless Segment</vt:lpstr>
      <vt:lpstr>Cost control</vt:lpstr>
      <vt:lpstr>5 Strategic Imperatives</vt:lpstr>
      <vt:lpstr>Financial Performance</vt:lpstr>
      <vt:lpstr>Slide 79</vt:lpstr>
      <vt:lpstr>(cont’d)</vt:lpstr>
      <vt:lpstr>Slide 81</vt:lpstr>
      <vt:lpstr>(Cont’d)</vt:lpstr>
      <vt:lpstr>Subscribers in years</vt:lpstr>
      <vt:lpstr>Slide 84</vt:lpstr>
      <vt:lpstr>Slide 85</vt:lpstr>
      <vt:lpstr>Slide 86</vt:lpstr>
      <vt:lpstr>Q3’10 Performance</vt:lpstr>
      <vt:lpstr>Quarterly financials</vt:lpstr>
      <vt:lpstr>Slide 89</vt:lpstr>
      <vt:lpstr>Slide 90</vt:lpstr>
      <vt:lpstr>Slide 91</vt:lpstr>
      <vt:lpstr>(Cont’d)</vt:lpstr>
      <vt:lpstr>Adjusted EPS</vt:lpstr>
      <vt:lpstr>Slide 94</vt:lpstr>
      <vt:lpstr>Slide 95</vt:lpstr>
      <vt:lpstr>Dividend payout history</vt:lpstr>
      <vt:lpstr>Recommendation</vt:lpstr>
      <vt:lpstr>ROGERS</vt:lpstr>
      <vt:lpstr>Market Profile</vt:lpstr>
      <vt:lpstr>1 Year Performance</vt:lpstr>
      <vt:lpstr>1 Year Relative Performance vs TSX Composite </vt:lpstr>
      <vt:lpstr>1 Year Relative Performance vs TSX Telecom</vt:lpstr>
      <vt:lpstr>5 Years Performance </vt:lpstr>
      <vt:lpstr>10 Year Performance</vt:lpstr>
      <vt:lpstr>Shares</vt:lpstr>
      <vt:lpstr>History - Timeline</vt:lpstr>
      <vt:lpstr>History – Timeline (Continued)</vt:lpstr>
      <vt:lpstr>Company Strategy</vt:lpstr>
      <vt:lpstr>Recent Acquisition History</vt:lpstr>
      <vt:lpstr>Operations</vt:lpstr>
      <vt:lpstr>Wireless</vt:lpstr>
      <vt:lpstr>Wireless Coverage 2G</vt:lpstr>
      <vt:lpstr>Wireless Coverage 3G</vt:lpstr>
      <vt:lpstr>Wireless</vt:lpstr>
      <vt:lpstr>Cable</vt:lpstr>
      <vt:lpstr>Cable</vt:lpstr>
      <vt:lpstr>Media</vt:lpstr>
      <vt:lpstr>Media</vt:lpstr>
      <vt:lpstr>Key Individuals</vt:lpstr>
      <vt:lpstr>Ted Rogers Former CEO &amp; Founder</vt:lpstr>
      <vt:lpstr>Nadir H. Mohamed CEO/Director/President</vt:lpstr>
      <vt:lpstr>Alan Douglas Horn Chairman of Board</vt:lpstr>
      <vt:lpstr>Other Executives</vt:lpstr>
      <vt:lpstr>Financial Statement Analysis</vt:lpstr>
      <vt:lpstr>Slide 125</vt:lpstr>
      <vt:lpstr>Slide 126</vt:lpstr>
      <vt:lpstr>Slide 127</vt:lpstr>
      <vt:lpstr>Slide 128</vt:lpstr>
      <vt:lpstr>Slide 129</vt:lpstr>
      <vt:lpstr>Slide 130</vt:lpstr>
      <vt:lpstr>Slide 131</vt:lpstr>
      <vt:lpstr>Recommendation</vt:lpstr>
      <vt:lpstr>Slide 133</vt:lpstr>
      <vt:lpstr>Current Market Position 11/19/2010</vt:lpstr>
      <vt:lpstr>1 Year Price Volume</vt:lpstr>
      <vt:lpstr>1 Year Relative Performance</vt:lpstr>
      <vt:lpstr>5 Year Price Volume</vt:lpstr>
      <vt:lpstr>5 Year Relative Performance</vt:lpstr>
      <vt:lpstr>10 Year Price Volume</vt:lpstr>
      <vt:lpstr>10 Year Relative Performance</vt:lpstr>
      <vt:lpstr>MTS Share Performance</vt:lpstr>
      <vt:lpstr>Operating Revenue 2005-2009</vt:lpstr>
      <vt:lpstr>Revenue Breakdown per Segment 2005-2009</vt:lpstr>
      <vt:lpstr>Growth Services Revenues 2005-2009</vt:lpstr>
      <vt:lpstr>EPS trend for 2005-2009</vt:lpstr>
      <vt:lpstr>Company Overview</vt:lpstr>
      <vt:lpstr>MTS Allstream</vt:lpstr>
      <vt:lpstr>Corporate Profile</vt:lpstr>
      <vt:lpstr>MTS Allstream product lines</vt:lpstr>
      <vt:lpstr>MTS Coverage across Canada</vt:lpstr>
      <vt:lpstr>History</vt:lpstr>
      <vt:lpstr>History</vt:lpstr>
      <vt:lpstr>Wireless</vt:lpstr>
      <vt:lpstr>Key Individuals MTS</vt:lpstr>
      <vt:lpstr>Key Individuals MTS</vt:lpstr>
      <vt:lpstr>Financial Analysis</vt:lpstr>
      <vt:lpstr>Balance Sheet </vt:lpstr>
      <vt:lpstr>Income Statement</vt:lpstr>
      <vt:lpstr>Cash Flow Statement</vt:lpstr>
      <vt:lpstr>Q3 Financial Results</vt:lpstr>
      <vt:lpstr>Q3 Information</vt:lpstr>
      <vt:lpstr>Forecast and Recommendation</vt:lpstr>
      <vt:lpstr>2010 financial outlook (continuing operations)</vt:lpstr>
      <vt:lpstr>Strategic Imperative</vt:lpstr>
      <vt:lpstr>Strategic Imperative</vt:lpstr>
      <vt:lpstr>Growth Strategy</vt:lpstr>
      <vt:lpstr>Recommendation</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ROGERS</dc:title>
  <dc:creator>Roger</dc:creator>
  <cp:lastModifiedBy> </cp:lastModifiedBy>
  <cp:revision>225</cp:revision>
  <dcterms:created xsi:type="dcterms:W3CDTF">2010-11-20T16:50:52Z</dcterms:created>
  <dcterms:modified xsi:type="dcterms:W3CDTF">2010-11-21T01:37:27Z</dcterms:modified>
</cp:coreProperties>
</file>