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41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notesSlides/notesSlide168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notesSlides/notesSlide146.xml" ContentType="application/vnd.openxmlformats-officedocument.presentationml.notesSlide+xml"/>
  <Override PartName="/ppt/notesSlides/notesSlide15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notesSlides/notesSlide13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diagrams/drawing3.xml" ContentType="application/vnd.ms-office.drawingml.diagramDrawing+xml"/>
  <Override PartName="/ppt/notesSlides/notesSlide124.xml" ContentType="application/vnd.openxmlformats-officedocument.presentationml.notesSlide+xml"/>
  <Override PartName="/ppt/notesSlides/notesSlide171.xml" ContentType="application/vnd.openxmlformats-officedocument.presentationml.notesSlide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notesSlides/notesSlide57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13.xml" ContentType="application/vnd.openxmlformats-officedocument.presentationml.notesSlide+xml"/>
  <Override PartName="/ppt/diagrams/quickStyle3.xml" ContentType="application/vnd.openxmlformats-officedocument.drawingml.diagramStyle+xml"/>
  <Override PartName="/ppt/notesSlides/notesSlide160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notesSlides/notesSlide93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60.xml" ContentType="application/vnd.openxmlformats-officedocument.presentationml.notes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129.xml" ContentType="application/vnd.openxmlformats-officedocument.presentationml.notesSlide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notesSlides/notesSlide118.xml" ContentType="application/vnd.openxmlformats-officedocument.presentationml.notesSlide+xml"/>
  <Override PartName="/ppt/notesSlides/notesSlide165.xml" ContentType="application/vnd.openxmlformats-officedocument.presentationml.notes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5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diagrams/colors1.xml" ContentType="application/vnd.openxmlformats-officedocument.drawingml.diagramColors+xml"/>
  <Override PartName="/ppt/notesSlides/notesSlide8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43.xml" ContentType="application/vnd.openxmlformats-officedocument.presentationml.notes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121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110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90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148.xml" ContentType="application/vnd.openxmlformats-officedocument.presentationml.notesSlide+xml"/>
  <Override PartName="/ppt/notesSlides/notesSlide159.xml" ContentType="application/vnd.openxmlformats-officedocument.presentationml.notes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notesSlides/notesSlide137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126.xml" ContentType="application/vnd.openxmlformats-officedocument.presentationml.notesSlide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62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notesSlides/notesSlide48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140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notesSlides/notesSlide37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168.xml" ContentType="application/vnd.openxmlformats-officedocument.presentationml.slide+xml"/>
  <Override PartName="/ppt/notesSlides/notesSlide51.xml" ContentType="application/vnd.openxmlformats-officedocument.presentationml.notesSlide+xml"/>
  <Override PartName="/ppt/slides/slide157.xml" ContentType="application/vnd.openxmlformats-officedocument.presentationml.slide+xml"/>
  <Override PartName="/ppt/notesSlides/notesSlide40.xml" ContentType="application/vnd.openxmlformats-officedocument.presentationml.notesSlide+xml"/>
  <Override PartName="/ppt/notesSlides/notesSlide167.xml" ContentType="application/vnd.openxmlformats-officedocument.presentationml.notes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56.xml" ContentType="application/vnd.openxmlformats-officedocument.presentationml.notes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71.xml" ContentType="application/vnd.openxmlformats-officedocument.presentationml.slide+xml"/>
  <Override PartName="/ppt/diagrams/data1.xml" ContentType="application/vnd.openxmlformats-officedocument.drawingml.diagramData+xml"/>
  <Override PartName="/ppt/notesSlides/notesSlide89.xml" ContentType="application/vnd.openxmlformats-officedocument.presentationml.notesSlide+xml"/>
  <Override PartName="/ppt/diagrams/colors3.xml" ContentType="application/vnd.openxmlformats-officedocument.drawingml.diagramColors+xml"/>
  <Override PartName="/ppt/notesSlides/notesSlide145.xml" ContentType="application/vnd.openxmlformats-officedocument.presentationml.notes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diagrams/drawing2.xml" ContentType="application/vnd.ms-office.drawingml.diagramDrawing+xml"/>
  <Override PartName="/ppt/notesSlides/notesSlide78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70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67.xml" ContentType="application/vnd.openxmlformats-officedocument.presentationml.notesSlide+xml"/>
  <Override PartName="/ppt/notesSlides/notesSlide112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10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139.xml" ContentType="application/vnd.openxmlformats-officedocument.presentationml.notes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notesSlides/notesSlide128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notesSlides/notesSlide10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64.xml" ContentType="application/vnd.openxmlformats-officedocument.presentationml.notesSlid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142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131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120.xml" ContentType="application/vnd.openxmlformats-officedocument.presentationml.notesSlide+xml"/>
  <Override PartName="/ppt/slides/slide51.xml" ContentType="application/vnd.openxmlformats-officedocument.presentationml.slide+xml"/>
  <Override PartName="/ppt/notesSlides/notesSlide53.xml" ContentType="application/vnd.openxmlformats-officedocument.presentationml.notes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  <Override PartName="/ppt/notesSlides/notesSlide169.xml" ContentType="application/vnd.openxmlformats-officedocument.presentationml.notesSlide+xml"/>
  <Override PartName="/ppt/slides/slide148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58.xml" ContentType="application/vnd.openxmlformats-officedocument.presentationml.notes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diagrams/data3.xml" ContentType="application/vnd.openxmlformats-officedocument.drawingml.diagramData+xml"/>
  <Override PartName="/ppt/notesSlides/notesSlide147.xml" ContentType="application/vnd.openxmlformats-officedocument.presentationml.notes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12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72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6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theme/theme3.xml" ContentType="application/vnd.openxmlformats-officedocument.them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50.xml" ContentType="application/vnd.openxmlformats-officedocument.presentationml.notes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61.xml" ContentType="application/vnd.openxmlformats-officedocument.presentationml.notesSlide+xml"/>
  <Override PartName="/ppt/slides/slide167.xml" ContentType="application/vnd.openxmlformats-officedocument.presentationml.slide+xml"/>
  <Override PartName="/ppt/notesSlides/notesSlide50.xml" ContentType="application/vnd.openxmlformats-officedocument.presentationml.notes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notesSlides/notesSlide10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66.xml" ContentType="application/vnd.openxmlformats-officedocument.presentationml.notes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notesSlides/notesSlide5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44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diagrams/colors2.xml" ContentType="application/vnd.openxmlformats-officedocument.drawingml.diagramColors+xml"/>
  <Override PartName="/ppt/notesSlides/notesSlide88.xml" ContentType="application/vnd.openxmlformats-officedocument.presentationml.notesSlide+xml"/>
  <Override PartName="/ppt/notesSlides/notesSlide13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122.xml" ContentType="application/vnd.openxmlformats-officedocument.presentationml.notesSlide+xml"/>
  <Override PartName="/ppt/slides/slide53.xml" ContentType="application/vnd.openxmlformats-officedocument.presentationml.slide+xml"/>
  <Override PartName="/ppt/diagrams/quickStyle1.xml" ContentType="application/vnd.openxmlformats-officedocument.drawingml.diagramStyle+xml"/>
  <Default Extension="jpeg" ContentType="image/jpeg"/>
  <Override PartName="/ppt/notesSlides/notesSlide55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11.xml" ContentType="application/vnd.openxmlformats-officedocument.presentationml.notes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notesSlides/notesSlide44.xml" ContentType="application/vnd.openxmlformats-officedocument.presentationml.notesSlide+xml"/>
  <Override PartName="/ppt/notesSlides/notesSlide91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149.xml" ContentType="application/vnd.openxmlformats-officedocument.presentationml.notes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notesSlides/notesSlide127.xml" ContentType="application/vnd.openxmlformats-officedocument.presentationml.notesSlide+xml"/>
  <Override PartName="/ppt/notesSlides/notesSlide138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notesSlides/notesSlide116.xml" ContentType="application/vnd.openxmlformats-officedocument.presentationml.notesSlide+xml"/>
  <Override PartName="/ppt/notesSlides/notesSlide163.xml" ContentType="application/vnd.openxmlformats-officedocument.presentationml.notes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5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5"/>
  </p:notesMasterIdLst>
  <p:handoutMasterIdLst>
    <p:handoutMasterId r:id="rId176"/>
  </p:handoutMasterIdLst>
  <p:sldIdLst>
    <p:sldId id="293" r:id="rId2"/>
    <p:sldId id="268" r:id="rId3"/>
    <p:sldId id="315" r:id="rId4"/>
    <p:sldId id="369" r:id="rId5"/>
    <p:sldId id="340" r:id="rId6"/>
    <p:sldId id="344" r:id="rId7"/>
    <p:sldId id="345" r:id="rId8"/>
    <p:sldId id="346" r:id="rId9"/>
    <p:sldId id="347" r:id="rId10"/>
    <p:sldId id="348" r:id="rId11"/>
    <p:sldId id="349" r:id="rId12"/>
    <p:sldId id="350" r:id="rId13"/>
    <p:sldId id="353" r:id="rId14"/>
    <p:sldId id="517" r:id="rId15"/>
    <p:sldId id="352" r:id="rId16"/>
    <p:sldId id="370" r:id="rId17"/>
    <p:sldId id="351" r:id="rId18"/>
    <p:sldId id="354" r:id="rId19"/>
    <p:sldId id="355" r:id="rId20"/>
    <p:sldId id="356" r:id="rId21"/>
    <p:sldId id="357" r:id="rId22"/>
    <p:sldId id="358" r:id="rId23"/>
    <p:sldId id="359" r:id="rId24"/>
    <p:sldId id="360" r:id="rId25"/>
    <p:sldId id="361" r:id="rId26"/>
    <p:sldId id="362" r:id="rId27"/>
    <p:sldId id="363" r:id="rId28"/>
    <p:sldId id="364" r:id="rId29"/>
    <p:sldId id="365" r:id="rId30"/>
    <p:sldId id="366" r:id="rId31"/>
    <p:sldId id="367" r:id="rId32"/>
    <p:sldId id="368" r:id="rId33"/>
    <p:sldId id="371" r:id="rId34"/>
    <p:sldId id="372" r:id="rId35"/>
    <p:sldId id="375" r:id="rId36"/>
    <p:sldId id="376" r:id="rId37"/>
    <p:sldId id="603" r:id="rId38"/>
    <p:sldId id="604" r:id="rId39"/>
    <p:sldId id="378" r:id="rId40"/>
    <p:sldId id="443" r:id="rId41"/>
    <p:sldId id="594" r:id="rId42"/>
    <p:sldId id="595" r:id="rId43"/>
    <p:sldId id="596" r:id="rId44"/>
    <p:sldId id="597" r:id="rId45"/>
    <p:sldId id="605" r:id="rId46"/>
    <p:sldId id="593" r:id="rId47"/>
    <p:sldId id="628" r:id="rId48"/>
    <p:sldId id="444" r:id="rId49"/>
    <p:sldId id="445" r:id="rId50"/>
    <p:sldId id="607" r:id="rId51"/>
    <p:sldId id="608" r:id="rId52"/>
    <p:sldId id="609" r:id="rId53"/>
    <p:sldId id="610" r:id="rId54"/>
    <p:sldId id="446" r:id="rId55"/>
    <p:sldId id="580" r:id="rId56"/>
    <p:sldId id="447" r:id="rId57"/>
    <p:sldId id="448" r:id="rId58"/>
    <p:sldId id="449" r:id="rId59"/>
    <p:sldId id="450" r:id="rId60"/>
    <p:sldId id="613" r:id="rId61"/>
    <p:sldId id="614" r:id="rId62"/>
    <p:sldId id="598" r:id="rId63"/>
    <p:sldId id="600" r:id="rId64"/>
    <p:sldId id="601" r:id="rId65"/>
    <p:sldId id="611" r:id="rId66"/>
    <p:sldId id="599" r:id="rId67"/>
    <p:sldId id="602" r:id="rId68"/>
    <p:sldId id="615" r:id="rId69"/>
    <p:sldId id="616" r:id="rId70"/>
    <p:sldId id="579" r:id="rId71"/>
    <p:sldId id="422" r:id="rId72"/>
    <p:sldId id="570" r:id="rId73"/>
    <p:sldId id="571" r:id="rId74"/>
    <p:sldId id="572" r:id="rId75"/>
    <p:sldId id="573" r:id="rId76"/>
    <p:sldId id="574" r:id="rId77"/>
    <p:sldId id="575" r:id="rId78"/>
    <p:sldId id="452" r:id="rId79"/>
    <p:sldId id="453" r:id="rId80"/>
    <p:sldId id="454" r:id="rId81"/>
    <p:sldId id="455" r:id="rId82"/>
    <p:sldId id="456" r:id="rId83"/>
    <p:sldId id="451" r:id="rId84"/>
    <p:sldId id="424" r:id="rId85"/>
    <p:sldId id="425" r:id="rId86"/>
    <p:sldId id="427" r:id="rId87"/>
    <p:sldId id="426" r:id="rId88"/>
    <p:sldId id="428" r:id="rId89"/>
    <p:sldId id="429" r:id="rId90"/>
    <p:sldId id="430" r:id="rId91"/>
    <p:sldId id="578" r:id="rId92"/>
    <p:sldId id="431" r:id="rId93"/>
    <p:sldId id="432" r:id="rId94"/>
    <p:sldId id="433" r:id="rId95"/>
    <p:sldId id="434" r:id="rId96"/>
    <p:sldId id="435" r:id="rId97"/>
    <p:sldId id="436" r:id="rId98"/>
    <p:sldId id="437" r:id="rId99"/>
    <p:sldId id="438" r:id="rId100"/>
    <p:sldId id="439" r:id="rId101"/>
    <p:sldId id="440" r:id="rId102"/>
    <p:sldId id="441" r:id="rId103"/>
    <p:sldId id="442" r:id="rId104"/>
    <p:sldId id="581" r:id="rId105"/>
    <p:sldId id="582" r:id="rId106"/>
    <p:sldId id="577" r:id="rId107"/>
    <p:sldId id="585" r:id="rId108"/>
    <p:sldId id="588" r:id="rId109"/>
    <p:sldId id="589" r:id="rId110"/>
    <p:sldId id="584" r:id="rId111"/>
    <p:sldId id="586" r:id="rId112"/>
    <p:sldId id="587" r:id="rId113"/>
    <p:sldId id="590" r:id="rId114"/>
    <p:sldId id="591" r:id="rId115"/>
    <p:sldId id="592" r:id="rId116"/>
    <p:sldId id="420" r:id="rId117"/>
    <p:sldId id="518" r:id="rId118"/>
    <p:sldId id="519" r:id="rId119"/>
    <p:sldId id="520" r:id="rId120"/>
    <p:sldId id="521" r:id="rId121"/>
    <p:sldId id="522" r:id="rId122"/>
    <p:sldId id="523" r:id="rId123"/>
    <p:sldId id="524" r:id="rId124"/>
    <p:sldId id="525" r:id="rId125"/>
    <p:sldId id="526" r:id="rId126"/>
    <p:sldId id="527" r:id="rId127"/>
    <p:sldId id="528" r:id="rId128"/>
    <p:sldId id="529" r:id="rId129"/>
    <p:sldId id="530" r:id="rId130"/>
    <p:sldId id="531" r:id="rId131"/>
    <p:sldId id="535" r:id="rId132"/>
    <p:sldId id="536" r:id="rId133"/>
    <p:sldId id="621" r:id="rId134"/>
    <p:sldId id="538" r:id="rId135"/>
    <p:sldId id="537" r:id="rId136"/>
    <p:sldId id="539" r:id="rId137"/>
    <p:sldId id="541" r:id="rId138"/>
    <p:sldId id="542" r:id="rId139"/>
    <p:sldId id="543" r:id="rId140"/>
    <p:sldId id="544" r:id="rId141"/>
    <p:sldId id="545" r:id="rId142"/>
    <p:sldId id="546" r:id="rId143"/>
    <p:sldId id="547" r:id="rId144"/>
    <p:sldId id="548" r:id="rId145"/>
    <p:sldId id="549" r:id="rId146"/>
    <p:sldId id="550" r:id="rId147"/>
    <p:sldId id="551" r:id="rId148"/>
    <p:sldId id="552" r:id="rId149"/>
    <p:sldId id="553" r:id="rId150"/>
    <p:sldId id="554" r:id="rId151"/>
    <p:sldId id="555" r:id="rId152"/>
    <p:sldId id="556" r:id="rId153"/>
    <p:sldId id="532" r:id="rId154"/>
    <p:sldId id="534" r:id="rId155"/>
    <p:sldId id="533" r:id="rId156"/>
    <p:sldId id="557" r:id="rId157"/>
    <p:sldId id="623" r:id="rId158"/>
    <p:sldId id="622" r:id="rId159"/>
    <p:sldId id="558" r:id="rId160"/>
    <p:sldId id="626" r:id="rId161"/>
    <p:sldId id="627" r:id="rId162"/>
    <p:sldId id="559" r:id="rId163"/>
    <p:sldId id="624" r:id="rId164"/>
    <p:sldId id="561" r:id="rId165"/>
    <p:sldId id="625" r:id="rId166"/>
    <p:sldId id="562" r:id="rId167"/>
    <p:sldId id="563" r:id="rId168"/>
    <p:sldId id="564" r:id="rId169"/>
    <p:sldId id="568" r:id="rId170"/>
    <p:sldId id="569" r:id="rId171"/>
    <p:sldId id="618" r:id="rId172"/>
    <p:sldId id="620" r:id="rId173"/>
    <p:sldId id="619" r:id="rId17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13B7"/>
    <a:srgbClr val="CB3333"/>
    <a:srgbClr val="B92D2D"/>
    <a:srgbClr val="C00000"/>
    <a:srgbClr val="C1524F"/>
    <a:srgbClr val="C76361"/>
    <a:srgbClr val="D0D8E8"/>
    <a:srgbClr val="4F81B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44" autoAdjust="0"/>
    <p:restoredTop sz="80167" autoAdjust="0"/>
  </p:normalViewPr>
  <p:slideViewPr>
    <p:cSldViewPr>
      <p:cViewPr>
        <p:scale>
          <a:sx n="60" d="100"/>
          <a:sy n="60" d="100"/>
        </p:scale>
        <p:origin x="-88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notesMaster" Target="notesMasters/notesMaster1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77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theme" Target="theme/theme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image" Target="../media/image12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5.png"/><Relationship Id="rId1" Type="http://schemas.openxmlformats.org/officeDocument/2006/relationships/image" Target="../media/image1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E2D591-E619-4A12-B038-9433C68ABB51}" type="doc">
      <dgm:prSet loTypeId="urn:microsoft.com/office/officeart/2005/8/layout/chevron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CA747723-18BA-4C71-85BA-92B4BC464D96}">
      <dgm:prSet phldrT="[Text]"/>
      <dgm:spPr>
        <a:solidFill>
          <a:schemeClr val="tx2">
            <a:lumMod val="60000"/>
            <a:lumOff val="4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n-CA" dirty="0"/>
        </a:p>
      </dgm:t>
    </dgm:pt>
    <dgm:pt modelId="{1D0EFDA9-412B-4C88-AC60-59217FBEE891}" type="parTrans" cxnId="{0EC17F07-7CCF-466E-9BA3-EB2882777E16}">
      <dgm:prSet/>
      <dgm:spPr/>
      <dgm:t>
        <a:bodyPr/>
        <a:lstStyle/>
        <a:p>
          <a:endParaRPr lang="en-CA"/>
        </a:p>
      </dgm:t>
    </dgm:pt>
    <dgm:pt modelId="{3E3B7D7C-B9DB-4A46-88AA-99989E2E3853}" type="sibTrans" cxnId="{0EC17F07-7CCF-466E-9BA3-EB2882777E16}">
      <dgm:prSet/>
      <dgm:spPr/>
      <dgm:t>
        <a:bodyPr/>
        <a:lstStyle/>
        <a:p>
          <a:endParaRPr lang="en-CA"/>
        </a:p>
      </dgm:t>
    </dgm:pt>
    <dgm:pt modelId="{24B1D0C3-59DD-42FA-8972-93A7F8243D24}">
      <dgm:prSet/>
      <dgm:spPr>
        <a:solidFill>
          <a:schemeClr val="tx2">
            <a:lumMod val="60000"/>
            <a:lumOff val="4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n-CA" dirty="0"/>
        </a:p>
      </dgm:t>
    </dgm:pt>
    <dgm:pt modelId="{8883D4CA-7A93-44CA-9274-06B83D1F3470}" type="parTrans" cxnId="{541F7CE9-74BE-4C28-81DC-609E6D418526}">
      <dgm:prSet/>
      <dgm:spPr/>
      <dgm:t>
        <a:bodyPr/>
        <a:lstStyle/>
        <a:p>
          <a:endParaRPr lang="en-CA"/>
        </a:p>
      </dgm:t>
    </dgm:pt>
    <dgm:pt modelId="{D9C75DAD-3772-4AB5-ADFE-2D5978A5E602}" type="sibTrans" cxnId="{541F7CE9-74BE-4C28-81DC-609E6D418526}">
      <dgm:prSet/>
      <dgm:spPr/>
      <dgm:t>
        <a:bodyPr/>
        <a:lstStyle/>
        <a:p>
          <a:endParaRPr lang="en-CA"/>
        </a:p>
      </dgm:t>
    </dgm:pt>
    <dgm:pt modelId="{785B0EB0-5406-41CF-B0EC-A048502BCB82}">
      <dgm:prSet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CA" sz="2400" dirty="0" smtClean="0"/>
            <a:t>Manitoba Telecom (MBT)</a:t>
          </a:r>
          <a:endParaRPr lang="en-CA" sz="2400" dirty="0"/>
        </a:p>
      </dgm:t>
    </dgm:pt>
    <dgm:pt modelId="{6DF1884E-354C-409B-8F8C-66C5ED72796B}" type="parTrans" cxnId="{0A1CD124-E8D6-4F4B-A355-868E2CB4F9D1}">
      <dgm:prSet/>
      <dgm:spPr/>
      <dgm:t>
        <a:bodyPr/>
        <a:lstStyle/>
        <a:p>
          <a:endParaRPr lang="en-CA"/>
        </a:p>
      </dgm:t>
    </dgm:pt>
    <dgm:pt modelId="{4AE97C71-CBD9-42F3-B7B2-AB387E2E5296}" type="sibTrans" cxnId="{0A1CD124-E8D6-4F4B-A355-868E2CB4F9D1}">
      <dgm:prSet/>
      <dgm:spPr/>
      <dgm:t>
        <a:bodyPr/>
        <a:lstStyle/>
        <a:p>
          <a:endParaRPr lang="en-CA"/>
        </a:p>
      </dgm:t>
    </dgm:pt>
    <dgm:pt modelId="{249B0653-2562-40EF-B0F5-BDD4C2BFF04F}">
      <dgm:prSet/>
      <dgm:spPr>
        <a:solidFill>
          <a:schemeClr val="tx2">
            <a:lumMod val="60000"/>
            <a:lumOff val="4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n-CA" dirty="0"/>
        </a:p>
      </dgm:t>
    </dgm:pt>
    <dgm:pt modelId="{888E1BE3-7AEF-4553-B0D2-7E1D95DFBBF3}" type="parTrans" cxnId="{3A6043B5-40D1-4B6B-861A-F64A89D73E00}">
      <dgm:prSet/>
      <dgm:spPr/>
      <dgm:t>
        <a:bodyPr/>
        <a:lstStyle/>
        <a:p>
          <a:endParaRPr lang="en-CA"/>
        </a:p>
      </dgm:t>
    </dgm:pt>
    <dgm:pt modelId="{4A9CC023-FCDB-4299-A78B-E39AF7C56724}" type="sibTrans" cxnId="{3A6043B5-40D1-4B6B-861A-F64A89D73E00}">
      <dgm:prSet/>
      <dgm:spPr/>
      <dgm:t>
        <a:bodyPr/>
        <a:lstStyle/>
        <a:p>
          <a:endParaRPr lang="en-CA"/>
        </a:p>
      </dgm:t>
    </dgm:pt>
    <dgm:pt modelId="{F9DD6BE7-5B2B-49F0-9A7B-EF09F1630640}">
      <dgm:prSet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CA" sz="2400" dirty="0" smtClean="0"/>
            <a:t>Rogers Communication (RCI) </a:t>
          </a:r>
          <a:endParaRPr lang="en-CA" sz="2400" dirty="0"/>
        </a:p>
      </dgm:t>
    </dgm:pt>
    <dgm:pt modelId="{F36D522E-B5C8-45F4-BE10-0B123B049247}" type="parTrans" cxnId="{D6BC4DCA-18F6-4520-B300-437018728245}">
      <dgm:prSet/>
      <dgm:spPr/>
      <dgm:t>
        <a:bodyPr/>
        <a:lstStyle/>
        <a:p>
          <a:endParaRPr lang="en-CA"/>
        </a:p>
      </dgm:t>
    </dgm:pt>
    <dgm:pt modelId="{1CB901D6-B245-434A-B26F-18067EA54308}" type="sibTrans" cxnId="{D6BC4DCA-18F6-4520-B300-437018728245}">
      <dgm:prSet/>
      <dgm:spPr/>
      <dgm:t>
        <a:bodyPr/>
        <a:lstStyle/>
        <a:p>
          <a:endParaRPr lang="en-CA"/>
        </a:p>
      </dgm:t>
    </dgm:pt>
    <dgm:pt modelId="{CF9E10C6-28A7-4BF7-BB2B-87F4F918DF7A}">
      <dgm:prSet/>
      <dgm:spPr>
        <a:solidFill>
          <a:schemeClr val="tx2">
            <a:lumMod val="60000"/>
            <a:lumOff val="4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n-CA" dirty="0"/>
        </a:p>
      </dgm:t>
    </dgm:pt>
    <dgm:pt modelId="{56019D23-F08E-4DC6-A41D-119332505FC1}" type="parTrans" cxnId="{B905D78D-2DA9-4E34-AC93-93B822A9713D}">
      <dgm:prSet/>
      <dgm:spPr/>
      <dgm:t>
        <a:bodyPr/>
        <a:lstStyle/>
        <a:p>
          <a:endParaRPr lang="en-CA"/>
        </a:p>
      </dgm:t>
    </dgm:pt>
    <dgm:pt modelId="{2C15048C-C469-4998-8193-42F4FEB72DC2}" type="sibTrans" cxnId="{B905D78D-2DA9-4E34-AC93-93B822A9713D}">
      <dgm:prSet/>
      <dgm:spPr/>
      <dgm:t>
        <a:bodyPr/>
        <a:lstStyle/>
        <a:p>
          <a:endParaRPr lang="en-CA"/>
        </a:p>
      </dgm:t>
    </dgm:pt>
    <dgm:pt modelId="{7EB1C8DF-4CAF-4035-8623-B9B30615C189}">
      <dgm:prSet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CA" sz="2400" dirty="0" smtClean="0"/>
            <a:t>Bell</a:t>
          </a:r>
          <a:r>
            <a:rPr lang="en-CA" sz="2400" baseline="0" dirty="0" smtClean="0"/>
            <a:t> Canada (BCE)</a:t>
          </a:r>
          <a:endParaRPr lang="en-CA" sz="2400" dirty="0"/>
        </a:p>
      </dgm:t>
    </dgm:pt>
    <dgm:pt modelId="{04EBBD51-4709-4457-B820-1C6335CDF4EB}" type="parTrans" cxnId="{6748113B-0041-48C9-A28D-3CE67783C483}">
      <dgm:prSet/>
      <dgm:spPr/>
      <dgm:t>
        <a:bodyPr/>
        <a:lstStyle/>
        <a:p>
          <a:endParaRPr lang="en-CA"/>
        </a:p>
      </dgm:t>
    </dgm:pt>
    <dgm:pt modelId="{4787B3D0-9306-4BD9-894B-322ABA1635C5}" type="sibTrans" cxnId="{6748113B-0041-48C9-A28D-3CE67783C483}">
      <dgm:prSet/>
      <dgm:spPr/>
      <dgm:t>
        <a:bodyPr/>
        <a:lstStyle/>
        <a:p>
          <a:endParaRPr lang="en-CA"/>
        </a:p>
      </dgm:t>
    </dgm:pt>
    <dgm:pt modelId="{61034FD7-2EE0-48CB-95C0-D1A2FEBE93F7}">
      <dgm:prSet custT="1"/>
      <dgm:spPr>
        <a:solidFill>
          <a:schemeClr val="accent1">
            <a:lumMod val="20000"/>
            <a:lumOff val="80000"/>
            <a:alpha val="90000"/>
          </a:schemeClr>
        </a:solid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r>
            <a:rPr lang="en-CA" sz="2400" dirty="0" smtClean="0"/>
            <a:t>Industry Overview</a:t>
          </a:r>
          <a:endParaRPr lang="en-CA" sz="2400" dirty="0"/>
        </a:p>
      </dgm:t>
    </dgm:pt>
    <dgm:pt modelId="{3C5C3E06-385F-4884-BFB2-649B518E0D0C}" type="sibTrans" cxnId="{678CA53D-6842-4E51-96DE-591F7CAE52B6}">
      <dgm:prSet/>
      <dgm:spPr/>
      <dgm:t>
        <a:bodyPr/>
        <a:lstStyle/>
        <a:p>
          <a:endParaRPr lang="en-CA"/>
        </a:p>
      </dgm:t>
    </dgm:pt>
    <dgm:pt modelId="{28D1CD23-FCED-4B7F-B61E-CCD73E495605}" type="parTrans" cxnId="{678CA53D-6842-4E51-96DE-591F7CAE52B6}">
      <dgm:prSet/>
      <dgm:spPr/>
      <dgm:t>
        <a:bodyPr/>
        <a:lstStyle/>
        <a:p>
          <a:endParaRPr lang="en-CA"/>
        </a:p>
      </dgm:t>
    </dgm:pt>
    <dgm:pt modelId="{761C94F8-86D1-46EA-9EB8-B72F84649A53}" type="pres">
      <dgm:prSet presAssocID="{02E2D591-E619-4A12-B038-9433C68ABB51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1B35BA6E-FB14-498A-AC6B-5189F3C47591}" type="pres">
      <dgm:prSet presAssocID="{CA747723-18BA-4C71-85BA-92B4BC464D96}" presName="composite" presStyleCnt="0"/>
      <dgm:spPr/>
    </dgm:pt>
    <dgm:pt modelId="{C181DBB2-804A-4949-8D5A-C0842337DF74}" type="pres">
      <dgm:prSet presAssocID="{CA747723-18BA-4C71-85BA-92B4BC464D96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61120D4B-5442-46E0-BB02-5DFE050586A1}" type="pres">
      <dgm:prSet presAssocID="{CA747723-18BA-4C71-85BA-92B4BC464D96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973A0C78-CFF4-487D-9567-0A3D092CB41B}" type="pres">
      <dgm:prSet presAssocID="{3E3B7D7C-B9DB-4A46-88AA-99989E2E3853}" presName="sp" presStyleCnt="0"/>
      <dgm:spPr/>
    </dgm:pt>
    <dgm:pt modelId="{27DC62C5-5929-4E12-AB0F-FD7FBBA594E0}" type="pres">
      <dgm:prSet presAssocID="{24B1D0C3-59DD-42FA-8972-93A7F8243D24}" presName="composite" presStyleCnt="0"/>
      <dgm:spPr/>
    </dgm:pt>
    <dgm:pt modelId="{A50088E3-C201-451A-B08D-B0C6D0DFBCE8}" type="pres">
      <dgm:prSet presAssocID="{24B1D0C3-59DD-42FA-8972-93A7F8243D24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A2DDA758-1C1B-4483-A055-81737B554F37}" type="pres">
      <dgm:prSet presAssocID="{24B1D0C3-59DD-42FA-8972-93A7F8243D24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7BB691D7-71FD-4DE9-9539-A67E5B66E4E2}" type="pres">
      <dgm:prSet presAssocID="{D9C75DAD-3772-4AB5-ADFE-2D5978A5E602}" presName="sp" presStyleCnt="0"/>
      <dgm:spPr/>
    </dgm:pt>
    <dgm:pt modelId="{9F0FD5DD-8228-4A05-9B79-2B6677CDB4BC}" type="pres">
      <dgm:prSet presAssocID="{249B0653-2562-40EF-B0F5-BDD4C2BFF04F}" presName="composite" presStyleCnt="0"/>
      <dgm:spPr/>
    </dgm:pt>
    <dgm:pt modelId="{6DD9B6C4-0FB0-47BD-BFDF-1862C2819451}" type="pres">
      <dgm:prSet presAssocID="{249B0653-2562-40EF-B0F5-BDD4C2BFF04F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101884C9-2A08-49F4-B6DE-E851F44AA6F6}" type="pres">
      <dgm:prSet presAssocID="{249B0653-2562-40EF-B0F5-BDD4C2BFF04F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90401B67-60B2-48B8-9643-F4817BD524F3}" type="pres">
      <dgm:prSet presAssocID="{4A9CC023-FCDB-4299-A78B-E39AF7C56724}" presName="sp" presStyleCnt="0"/>
      <dgm:spPr/>
    </dgm:pt>
    <dgm:pt modelId="{0CB9659B-1681-49E8-A93A-458302B1D89A}" type="pres">
      <dgm:prSet presAssocID="{CF9E10C6-28A7-4BF7-BB2B-87F4F918DF7A}" presName="composite" presStyleCnt="0"/>
      <dgm:spPr/>
    </dgm:pt>
    <dgm:pt modelId="{A6B7F6EC-F323-4B50-A87E-862E0D166AE3}" type="pres">
      <dgm:prSet presAssocID="{CF9E10C6-28A7-4BF7-BB2B-87F4F918DF7A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CA"/>
        </a:p>
      </dgm:t>
    </dgm:pt>
    <dgm:pt modelId="{A9F549C8-219B-4F41-933C-AFC67CDB8527}" type="pres">
      <dgm:prSet presAssocID="{CF9E10C6-28A7-4BF7-BB2B-87F4F918DF7A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CA"/>
        </a:p>
      </dgm:t>
    </dgm:pt>
  </dgm:ptLst>
  <dgm:cxnLst>
    <dgm:cxn modelId="{0A1CD124-E8D6-4F4B-A355-868E2CB4F9D1}" srcId="{24B1D0C3-59DD-42FA-8972-93A7F8243D24}" destId="{785B0EB0-5406-41CF-B0EC-A048502BCB82}" srcOrd="0" destOrd="0" parTransId="{6DF1884E-354C-409B-8F8C-66C5ED72796B}" sibTransId="{4AE97C71-CBD9-42F3-B7B2-AB387E2E5296}"/>
    <dgm:cxn modelId="{EB41091A-F04B-48BE-B759-6CB97A5F2A70}" type="presOf" srcId="{F9DD6BE7-5B2B-49F0-9A7B-EF09F1630640}" destId="{101884C9-2A08-49F4-B6DE-E851F44AA6F6}" srcOrd="0" destOrd="0" presId="urn:microsoft.com/office/officeart/2005/8/layout/chevron2"/>
    <dgm:cxn modelId="{B04DC6DA-9E82-4CB8-9777-E6E90C9112A9}" type="presOf" srcId="{7EB1C8DF-4CAF-4035-8623-B9B30615C189}" destId="{A9F549C8-219B-4F41-933C-AFC67CDB8527}" srcOrd="0" destOrd="0" presId="urn:microsoft.com/office/officeart/2005/8/layout/chevron2"/>
    <dgm:cxn modelId="{2EBBBA9B-E966-45F7-B6D3-C707486D3FA6}" type="presOf" srcId="{CF9E10C6-28A7-4BF7-BB2B-87F4F918DF7A}" destId="{A6B7F6EC-F323-4B50-A87E-862E0D166AE3}" srcOrd="0" destOrd="0" presId="urn:microsoft.com/office/officeart/2005/8/layout/chevron2"/>
    <dgm:cxn modelId="{B905D78D-2DA9-4E34-AC93-93B822A9713D}" srcId="{02E2D591-E619-4A12-B038-9433C68ABB51}" destId="{CF9E10C6-28A7-4BF7-BB2B-87F4F918DF7A}" srcOrd="3" destOrd="0" parTransId="{56019D23-F08E-4DC6-A41D-119332505FC1}" sibTransId="{2C15048C-C469-4998-8193-42F4FEB72DC2}"/>
    <dgm:cxn modelId="{541F7CE9-74BE-4C28-81DC-609E6D418526}" srcId="{02E2D591-E619-4A12-B038-9433C68ABB51}" destId="{24B1D0C3-59DD-42FA-8972-93A7F8243D24}" srcOrd="1" destOrd="0" parTransId="{8883D4CA-7A93-44CA-9274-06B83D1F3470}" sibTransId="{D9C75DAD-3772-4AB5-ADFE-2D5978A5E602}"/>
    <dgm:cxn modelId="{0EC17F07-7CCF-466E-9BA3-EB2882777E16}" srcId="{02E2D591-E619-4A12-B038-9433C68ABB51}" destId="{CA747723-18BA-4C71-85BA-92B4BC464D96}" srcOrd="0" destOrd="0" parTransId="{1D0EFDA9-412B-4C88-AC60-59217FBEE891}" sibTransId="{3E3B7D7C-B9DB-4A46-88AA-99989E2E3853}"/>
    <dgm:cxn modelId="{6748113B-0041-48C9-A28D-3CE67783C483}" srcId="{CF9E10C6-28A7-4BF7-BB2B-87F4F918DF7A}" destId="{7EB1C8DF-4CAF-4035-8623-B9B30615C189}" srcOrd="0" destOrd="0" parTransId="{04EBBD51-4709-4457-B820-1C6335CDF4EB}" sibTransId="{4787B3D0-9306-4BD9-894B-322ABA1635C5}"/>
    <dgm:cxn modelId="{FB9B7A6C-77E4-4606-8CC1-1D356EF6B4F4}" type="presOf" srcId="{02E2D591-E619-4A12-B038-9433C68ABB51}" destId="{761C94F8-86D1-46EA-9EB8-B72F84649A53}" srcOrd="0" destOrd="0" presId="urn:microsoft.com/office/officeart/2005/8/layout/chevron2"/>
    <dgm:cxn modelId="{678CA53D-6842-4E51-96DE-591F7CAE52B6}" srcId="{CA747723-18BA-4C71-85BA-92B4BC464D96}" destId="{61034FD7-2EE0-48CB-95C0-D1A2FEBE93F7}" srcOrd="0" destOrd="0" parTransId="{28D1CD23-FCED-4B7F-B61E-CCD73E495605}" sibTransId="{3C5C3E06-385F-4884-BFB2-649B518E0D0C}"/>
    <dgm:cxn modelId="{3A6043B5-40D1-4B6B-861A-F64A89D73E00}" srcId="{02E2D591-E619-4A12-B038-9433C68ABB51}" destId="{249B0653-2562-40EF-B0F5-BDD4C2BFF04F}" srcOrd="2" destOrd="0" parTransId="{888E1BE3-7AEF-4553-B0D2-7E1D95DFBBF3}" sibTransId="{4A9CC023-FCDB-4299-A78B-E39AF7C56724}"/>
    <dgm:cxn modelId="{E655D0C6-31CC-47EC-8991-FEB1E9337261}" type="presOf" srcId="{24B1D0C3-59DD-42FA-8972-93A7F8243D24}" destId="{A50088E3-C201-451A-B08D-B0C6D0DFBCE8}" srcOrd="0" destOrd="0" presId="urn:microsoft.com/office/officeart/2005/8/layout/chevron2"/>
    <dgm:cxn modelId="{90FBC182-F3BD-4505-9D62-30AF3A816E9B}" type="presOf" srcId="{CA747723-18BA-4C71-85BA-92B4BC464D96}" destId="{C181DBB2-804A-4949-8D5A-C0842337DF74}" srcOrd="0" destOrd="0" presId="urn:microsoft.com/office/officeart/2005/8/layout/chevron2"/>
    <dgm:cxn modelId="{D6BC4DCA-18F6-4520-B300-437018728245}" srcId="{249B0653-2562-40EF-B0F5-BDD4C2BFF04F}" destId="{F9DD6BE7-5B2B-49F0-9A7B-EF09F1630640}" srcOrd="0" destOrd="0" parTransId="{F36D522E-B5C8-45F4-BE10-0B123B049247}" sibTransId="{1CB901D6-B245-434A-B26F-18067EA54308}"/>
    <dgm:cxn modelId="{09CBBA22-87B5-4B3D-B85D-E4E82A94D705}" type="presOf" srcId="{785B0EB0-5406-41CF-B0EC-A048502BCB82}" destId="{A2DDA758-1C1B-4483-A055-81737B554F37}" srcOrd="0" destOrd="0" presId="urn:microsoft.com/office/officeart/2005/8/layout/chevron2"/>
    <dgm:cxn modelId="{BDF12B4B-DF77-471C-B69B-D375C6D924FB}" type="presOf" srcId="{249B0653-2562-40EF-B0F5-BDD4C2BFF04F}" destId="{6DD9B6C4-0FB0-47BD-BFDF-1862C2819451}" srcOrd="0" destOrd="0" presId="urn:microsoft.com/office/officeart/2005/8/layout/chevron2"/>
    <dgm:cxn modelId="{2A924DBD-6313-48AD-8B22-3CA633FD52F5}" type="presOf" srcId="{61034FD7-2EE0-48CB-95C0-D1A2FEBE93F7}" destId="{61120D4B-5442-46E0-BB02-5DFE050586A1}" srcOrd="0" destOrd="0" presId="urn:microsoft.com/office/officeart/2005/8/layout/chevron2"/>
    <dgm:cxn modelId="{BB8B1A10-E52D-4A8E-A46D-846D439B4FD6}" type="presParOf" srcId="{761C94F8-86D1-46EA-9EB8-B72F84649A53}" destId="{1B35BA6E-FB14-498A-AC6B-5189F3C47591}" srcOrd="0" destOrd="0" presId="urn:microsoft.com/office/officeart/2005/8/layout/chevron2"/>
    <dgm:cxn modelId="{32CC2B91-E228-4B5D-A564-D41E5A355D49}" type="presParOf" srcId="{1B35BA6E-FB14-498A-AC6B-5189F3C47591}" destId="{C181DBB2-804A-4949-8D5A-C0842337DF74}" srcOrd="0" destOrd="0" presId="urn:microsoft.com/office/officeart/2005/8/layout/chevron2"/>
    <dgm:cxn modelId="{E62A58A1-646D-4F17-AE5B-FDA131659C82}" type="presParOf" srcId="{1B35BA6E-FB14-498A-AC6B-5189F3C47591}" destId="{61120D4B-5442-46E0-BB02-5DFE050586A1}" srcOrd="1" destOrd="0" presId="urn:microsoft.com/office/officeart/2005/8/layout/chevron2"/>
    <dgm:cxn modelId="{1789EF5F-F208-418B-A8D3-5961BB3B8411}" type="presParOf" srcId="{761C94F8-86D1-46EA-9EB8-B72F84649A53}" destId="{973A0C78-CFF4-487D-9567-0A3D092CB41B}" srcOrd="1" destOrd="0" presId="urn:microsoft.com/office/officeart/2005/8/layout/chevron2"/>
    <dgm:cxn modelId="{5F7CEF10-7D23-4701-BDC0-A0B0557ED94A}" type="presParOf" srcId="{761C94F8-86D1-46EA-9EB8-B72F84649A53}" destId="{27DC62C5-5929-4E12-AB0F-FD7FBBA594E0}" srcOrd="2" destOrd="0" presId="urn:microsoft.com/office/officeart/2005/8/layout/chevron2"/>
    <dgm:cxn modelId="{E595EDDA-2C07-4602-836E-7044F0F201B5}" type="presParOf" srcId="{27DC62C5-5929-4E12-AB0F-FD7FBBA594E0}" destId="{A50088E3-C201-451A-B08D-B0C6D0DFBCE8}" srcOrd="0" destOrd="0" presId="urn:microsoft.com/office/officeart/2005/8/layout/chevron2"/>
    <dgm:cxn modelId="{1C5F430D-9100-4189-9E97-CA62D68DC56B}" type="presParOf" srcId="{27DC62C5-5929-4E12-AB0F-FD7FBBA594E0}" destId="{A2DDA758-1C1B-4483-A055-81737B554F37}" srcOrd="1" destOrd="0" presId="urn:microsoft.com/office/officeart/2005/8/layout/chevron2"/>
    <dgm:cxn modelId="{69CB9B24-6A59-48CD-9527-F9411C344582}" type="presParOf" srcId="{761C94F8-86D1-46EA-9EB8-B72F84649A53}" destId="{7BB691D7-71FD-4DE9-9539-A67E5B66E4E2}" srcOrd="3" destOrd="0" presId="urn:microsoft.com/office/officeart/2005/8/layout/chevron2"/>
    <dgm:cxn modelId="{E9EE44EA-C378-4918-B399-D91D871A98DA}" type="presParOf" srcId="{761C94F8-86D1-46EA-9EB8-B72F84649A53}" destId="{9F0FD5DD-8228-4A05-9B79-2B6677CDB4BC}" srcOrd="4" destOrd="0" presId="urn:microsoft.com/office/officeart/2005/8/layout/chevron2"/>
    <dgm:cxn modelId="{3EF1CF09-D13F-4FB8-B247-CA83D06E927B}" type="presParOf" srcId="{9F0FD5DD-8228-4A05-9B79-2B6677CDB4BC}" destId="{6DD9B6C4-0FB0-47BD-BFDF-1862C2819451}" srcOrd="0" destOrd="0" presId="urn:microsoft.com/office/officeart/2005/8/layout/chevron2"/>
    <dgm:cxn modelId="{E87C7945-ED95-4AE0-8D78-4010BE2BA3D3}" type="presParOf" srcId="{9F0FD5DD-8228-4A05-9B79-2B6677CDB4BC}" destId="{101884C9-2A08-49F4-B6DE-E851F44AA6F6}" srcOrd="1" destOrd="0" presId="urn:microsoft.com/office/officeart/2005/8/layout/chevron2"/>
    <dgm:cxn modelId="{A00A894D-E127-4F7F-8E68-0B73E22B2024}" type="presParOf" srcId="{761C94F8-86D1-46EA-9EB8-B72F84649A53}" destId="{90401B67-60B2-48B8-9643-F4817BD524F3}" srcOrd="5" destOrd="0" presId="urn:microsoft.com/office/officeart/2005/8/layout/chevron2"/>
    <dgm:cxn modelId="{36190516-B8F6-4156-9457-B833E8E26CC2}" type="presParOf" srcId="{761C94F8-86D1-46EA-9EB8-B72F84649A53}" destId="{0CB9659B-1681-49E8-A93A-458302B1D89A}" srcOrd="6" destOrd="0" presId="urn:microsoft.com/office/officeart/2005/8/layout/chevron2"/>
    <dgm:cxn modelId="{236B4E6C-C6EE-44D9-BE93-E846482245E7}" type="presParOf" srcId="{0CB9659B-1681-49E8-A93A-458302B1D89A}" destId="{A6B7F6EC-F323-4B50-A87E-862E0D166AE3}" srcOrd="0" destOrd="0" presId="urn:microsoft.com/office/officeart/2005/8/layout/chevron2"/>
    <dgm:cxn modelId="{EEC3E309-420A-436F-982A-CA093741E8BA}" type="presParOf" srcId="{0CB9659B-1681-49E8-A93A-458302B1D89A}" destId="{A9F549C8-219B-4F41-933C-AFC67CDB852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570C76-3810-47F3-85AA-FC856109E4F4}" type="doc">
      <dgm:prSet loTypeId="urn:microsoft.com/office/officeart/2005/8/layout/cycle7" loCatId="cycle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8243F2-6982-47A1-B05E-6ACDAC694F70}">
      <dgm:prSet phldrT="[Text]"/>
      <dgm:spPr/>
      <dgm:t>
        <a:bodyPr/>
        <a:lstStyle/>
        <a:p>
          <a:pPr algn="l"/>
          <a:r>
            <a:rPr lang="en-US" b="1" dirty="0" smtClean="0"/>
            <a:t>MTS </a:t>
          </a:r>
          <a:r>
            <a:rPr lang="en-US" b="1" dirty="0" err="1" smtClean="0"/>
            <a:t>Allstream</a:t>
          </a:r>
          <a:r>
            <a:rPr lang="en-US" b="1" dirty="0" smtClean="0"/>
            <a:t> (TSX: MBT)</a:t>
          </a:r>
        </a:p>
        <a:p>
          <a:pPr algn="l"/>
          <a:r>
            <a:rPr lang="en-US" dirty="0" smtClean="0"/>
            <a:t>• Serving customers for more than 100 years</a:t>
          </a:r>
        </a:p>
        <a:p>
          <a:pPr algn="l"/>
          <a:r>
            <a:rPr lang="en-US" dirty="0" smtClean="0"/>
            <a:t>• More than 1.94 million customer connections</a:t>
          </a:r>
        </a:p>
        <a:p>
          <a:pPr algn="l"/>
          <a:r>
            <a:rPr lang="en-US" dirty="0" smtClean="0"/>
            <a:t>• Revenues of $1.8 billion in 2009</a:t>
          </a:r>
        </a:p>
        <a:p>
          <a:pPr algn="l"/>
          <a:r>
            <a:rPr lang="en-US" dirty="0" smtClean="0"/>
            <a:t>• 30,000 </a:t>
          </a:r>
          <a:r>
            <a:rPr lang="en-US" dirty="0" err="1" smtClean="0"/>
            <a:t>kilometre</a:t>
          </a:r>
          <a:r>
            <a:rPr lang="en-US" dirty="0" smtClean="0"/>
            <a:t> national IP </a:t>
          </a:r>
          <a:r>
            <a:rPr lang="en-US" dirty="0" err="1" smtClean="0"/>
            <a:t>fibre</a:t>
          </a:r>
          <a:r>
            <a:rPr lang="en-US" dirty="0" smtClean="0"/>
            <a:t> network</a:t>
          </a:r>
        </a:p>
        <a:p>
          <a:pPr algn="l"/>
          <a:r>
            <a:rPr lang="en-US" dirty="0" smtClean="0"/>
            <a:t>• One of Canada’s top employers</a:t>
          </a:r>
          <a:endParaRPr lang="en-US" dirty="0"/>
        </a:p>
      </dgm:t>
    </dgm:pt>
    <dgm:pt modelId="{AD93DFD1-1DAE-4389-AAF4-82E8A254F761}" type="parTrans" cxnId="{C3D4A7BE-2B49-48C7-9BCA-0A593BCFF7C2}">
      <dgm:prSet/>
      <dgm:spPr/>
      <dgm:t>
        <a:bodyPr/>
        <a:lstStyle/>
        <a:p>
          <a:endParaRPr lang="en-US"/>
        </a:p>
      </dgm:t>
    </dgm:pt>
    <dgm:pt modelId="{82AA4E58-16E5-4CF8-8EA1-E66CE5BB6FBA}" type="sibTrans" cxnId="{C3D4A7BE-2B49-48C7-9BCA-0A593BCFF7C2}">
      <dgm:prSet/>
      <dgm:spPr/>
      <dgm:t>
        <a:bodyPr/>
        <a:lstStyle/>
        <a:p>
          <a:endParaRPr lang="en-US"/>
        </a:p>
      </dgm:t>
    </dgm:pt>
    <dgm:pt modelId="{92A1BF0C-CC61-4416-A481-0072C55A07B1}">
      <dgm:prSet phldrT="[Text]"/>
      <dgm:spPr/>
      <dgm:t>
        <a:bodyPr/>
        <a:lstStyle/>
        <a:p>
          <a:pPr algn="l"/>
          <a:r>
            <a:rPr lang="en-US" b="1" dirty="0" err="1" smtClean="0"/>
            <a:t>Allstream</a:t>
          </a:r>
          <a:r>
            <a:rPr lang="en-US" b="1" dirty="0" smtClean="0"/>
            <a:t> (Enterprise Solutions)</a:t>
          </a:r>
        </a:p>
        <a:p>
          <a:pPr algn="l"/>
          <a:r>
            <a:rPr lang="en-US" dirty="0" smtClean="0"/>
            <a:t>• Operating in business markets nationally</a:t>
          </a:r>
        </a:p>
        <a:p>
          <a:pPr algn="l"/>
          <a:r>
            <a:rPr lang="en-US" dirty="0" smtClean="0"/>
            <a:t>• Coast-to-coast national IP </a:t>
          </a:r>
          <a:r>
            <a:rPr lang="en-US" dirty="0" err="1" smtClean="0"/>
            <a:t>fibre</a:t>
          </a:r>
          <a:r>
            <a:rPr lang="en-US" dirty="0" smtClean="0"/>
            <a:t> network</a:t>
          </a:r>
        </a:p>
        <a:p>
          <a:pPr algn="l"/>
          <a:r>
            <a:rPr lang="en-US" dirty="0" smtClean="0"/>
            <a:t>•</a:t>
          </a:r>
          <a:r>
            <a:rPr lang="en-US" altLang="zh-CN" dirty="0" smtClean="0"/>
            <a:t>Provides international connections through strategic alliances and interconnection agreements with other international service providers</a:t>
          </a:r>
        </a:p>
        <a:p>
          <a:pPr algn="l"/>
          <a:r>
            <a:rPr lang="en-US" altLang="zh-CN" dirty="0" smtClean="0"/>
            <a:t>Solutions </a:t>
          </a:r>
          <a:endParaRPr lang="en-US" dirty="0"/>
        </a:p>
      </dgm:t>
    </dgm:pt>
    <dgm:pt modelId="{9C62AC37-C30E-4745-85A6-BB4BA654E37F}" type="parTrans" cxnId="{88B94C3E-33AE-41C9-A282-AB01396FCE9A}">
      <dgm:prSet/>
      <dgm:spPr/>
      <dgm:t>
        <a:bodyPr/>
        <a:lstStyle/>
        <a:p>
          <a:endParaRPr lang="en-US"/>
        </a:p>
      </dgm:t>
    </dgm:pt>
    <dgm:pt modelId="{0F1061B1-9AE6-4A4B-996A-8D7C7AA8BC7B}" type="sibTrans" cxnId="{88B94C3E-33AE-41C9-A282-AB01396FCE9A}">
      <dgm:prSet/>
      <dgm:spPr/>
      <dgm:t>
        <a:bodyPr/>
        <a:lstStyle/>
        <a:p>
          <a:endParaRPr lang="en-US"/>
        </a:p>
      </dgm:t>
    </dgm:pt>
    <dgm:pt modelId="{437EDAA5-87DD-4E02-9C21-1C628C936830}">
      <dgm:prSet phldrT="[Text]"/>
      <dgm:spPr/>
      <dgm:t>
        <a:bodyPr/>
        <a:lstStyle/>
        <a:p>
          <a:pPr algn="l"/>
          <a:r>
            <a:rPr lang="en-US" b="1" dirty="0" smtClean="0"/>
            <a:t>MTS (Consumer market)</a:t>
          </a:r>
        </a:p>
        <a:p>
          <a:pPr algn="l"/>
          <a:r>
            <a:rPr lang="en-US" dirty="0" smtClean="0"/>
            <a:t>• Operating in consumer and business markets in Manitoba</a:t>
          </a:r>
        </a:p>
        <a:p>
          <a:pPr algn="l"/>
          <a:r>
            <a:rPr lang="en-US" dirty="0" smtClean="0"/>
            <a:t>• #1 in all telecom markets in Manitoba</a:t>
          </a:r>
        </a:p>
        <a:p>
          <a:pPr algn="l"/>
          <a:r>
            <a:rPr lang="en-US" dirty="0" smtClean="0"/>
            <a:t>• Highest in-region margins in Canadian</a:t>
          </a:r>
        </a:p>
        <a:p>
          <a:pPr algn="l"/>
          <a:r>
            <a:rPr lang="en-US" dirty="0" smtClean="0"/>
            <a:t>telecom industry</a:t>
          </a:r>
          <a:endParaRPr lang="en-US" dirty="0"/>
        </a:p>
      </dgm:t>
    </dgm:pt>
    <dgm:pt modelId="{A2EB94AD-1057-4FB9-B215-07FA88700E22}" type="parTrans" cxnId="{1B70056E-1FCD-4CFB-ACBF-6214E81168FE}">
      <dgm:prSet/>
      <dgm:spPr/>
      <dgm:t>
        <a:bodyPr/>
        <a:lstStyle/>
        <a:p>
          <a:endParaRPr lang="en-US"/>
        </a:p>
      </dgm:t>
    </dgm:pt>
    <dgm:pt modelId="{34D8DBD3-ED59-4733-9CA2-04BE5DC0075C}" type="sibTrans" cxnId="{1B70056E-1FCD-4CFB-ACBF-6214E81168FE}">
      <dgm:prSet/>
      <dgm:spPr/>
      <dgm:t>
        <a:bodyPr/>
        <a:lstStyle/>
        <a:p>
          <a:endParaRPr lang="en-US"/>
        </a:p>
      </dgm:t>
    </dgm:pt>
    <dgm:pt modelId="{88A61A0D-D044-4011-BF7B-57E2721525C2}" type="pres">
      <dgm:prSet presAssocID="{13570C76-3810-47F3-85AA-FC856109E4F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D6A31F-E794-4CA3-84E9-280B4D9E2931}" type="pres">
      <dgm:prSet presAssocID="{CC8243F2-6982-47A1-B05E-6ACDAC694F70}" presName="node" presStyleLbl="node1" presStyleIdx="0" presStyleCnt="3" custScaleX="147687" custScaleY="147688" custRadScaleRad="70045" custRadScaleInc="-489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F26CE9-E691-492A-BE4B-8D0444D4037E}" type="pres">
      <dgm:prSet presAssocID="{82AA4E58-16E5-4CF8-8EA1-E66CE5BB6FBA}" presName="sibTrans" presStyleLbl="sibTrans2D1" presStyleIdx="0" presStyleCnt="3" custFlipHor="1" custScaleX="2000000"/>
      <dgm:spPr/>
      <dgm:t>
        <a:bodyPr/>
        <a:lstStyle/>
        <a:p>
          <a:endParaRPr lang="en-US"/>
        </a:p>
      </dgm:t>
    </dgm:pt>
    <dgm:pt modelId="{8E5E4A9A-201A-43AA-9AF8-331A49C9188F}" type="pres">
      <dgm:prSet presAssocID="{82AA4E58-16E5-4CF8-8EA1-E66CE5BB6FBA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374CDCD6-9042-4731-94C3-9837F80A7A81}" type="pres">
      <dgm:prSet presAssocID="{92A1BF0C-CC61-4416-A481-0072C55A07B1}" presName="node" presStyleLbl="node1" presStyleIdx="1" presStyleCnt="3" custScaleX="162004" custScaleY="162004" custRadScaleRad="90643" custRadScaleInc="-145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E0423F-24C0-4C23-A7B1-ACDEAB5BDE80}" type="pres">
      <dgm:prSet presAssocID="{0F1061B1-9AE6-4A4B-996A-8D7C7AA8BC7B}" presName="sibTrans" presStyleLbl="sibTrans2D1" presStyleIdx="1" presStyleCnt="3" custLinFactNeighborX="109" custLinFactNeighborY="7"/>
      <dgm:spPr/>
      <dgm:t>
        <a:bodyPr/>
        <a:lstStyle/>
        <a:p>
          <a:endParaRPr lang="en-US"/>
        </a:p>
      </dgm:t>
    </dgm:pt>
    <dgm:pt modelId="{00B47457-9AEA-41E9-96E5-3B194CE1569E}" type="pres">
      <dgm:prSet presAssocID="{0F1061B1-9AE6-4A4B-996A-8D7C7AA8BC7B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0DBE068D-49BC-4AD5-8423-289420C65832}" type="pres">
      <dgm:prSet presAssocID="{437EDAA5-87DD-4E02-9C21-1C628C936830}" presName="node" presStyleLbl="node1" presStyleIdx="2" presStyleCnt="3" custScaleX="163882" custScaleY="163882" custRadScaleRad="97054" custRadScaleInc="164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BD0AE7-04CB-4FBC-9DB3-1A48D28BD175}" type="pres">
      <dgm:prSet presAssocID="{34D8DBD3-ED59-4733-9CA2-04BE5DC0075C}" presName="sibTrans" presStyleLbl="sibTrans2D1" presStyleIdx="2" presStyleCnt="3" custScaleX="2000000"/>
      <dgm:spPr/>
      <dgm:t>
        <a:bodyPr/>
        <a:lstStyle/>
        <a:p>
          <a:endParaRPr lang="en-US"/>
        </a:p>
      </dgm:t>
    </dgm:pt>
    <dgm:pt modelId="{B38A233A-70C5-422D-9485-0A356E41111F}" type="pres">
      <dgm:prSet presAssocID="{34D8DBD3-ED59-4733-9CA2-04BE5DC0075C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264388AC-BACD-45AA-9C0E-274B646A7C3C}" type="presOf" srcId="{92A1BF0C-CC61-4416-A481-0072C55A07B1}" destId="{374CDCD6-9042-4731-94C3-9837F80A7A81}" srcOrd="0" destOrd="0" presId="urn:microsoft.com/office/officeart/2005/8/layout/cycle7"/>
    <dgm:cxn modelId="{150D04CB-C06A-4FCC-B482-3275F81DE662}" type="presOf" srcId="{34D8DBD3-ED59-4733-9CA2-04BE5DC0075C}" destId="{72BD0AE7-04CB-4FBC-9DB3-1A48D28BD175}" srcOrd="0" destOrd="0" presId="urn:microsoft.com/office/officeart/2005/8/layout/cycle7"/>
    <dgm:cxn modelId="{B61E0FF7-9F45-4D81-88CD-8752425C2699}" type="presOf" srcId="{13570C76-3810-47F3-85AA-FC856109E4F4}" destId="{88A61A0D-D044-4011-BF7B-57E2721525C2}" srcOrd="0" destOrd="0" presId="urn:microsoft.com/office/officeart/2005/8/layout/cycle7"/>
    <dgm:cxn modelId="{44156A22-ED61-441F-AFF2-CA4378FA10AD}" type="presOf" srcId="{82AA4E58-16E5-4CF8-8EA1-E66CE5BB6FBA}" destId="{8E5E4A9A-201A-43AA-9AF8-331A49C9188F}" srcOrd="1" destOrd="0" presId="urn:microsoft.com/office/officeart/2005/8/layout/cycle7"/>
    <dgm:cxn modelId="{6EED9BD6-4CE5-4A14-BFA6-0DEFEBEE2FF7}" type="presOf" srcId="{34D8DBD3-ED59-4733-9CA2-04BE5DC0075C}" destId="{B38A233A-70C5-422D-9485-0A356E41111F}" srcOrd="1" destOrd="0" presId="urn:microsoft.com/office/officeart/2005/8/layout/cycle7"/>
    <dgm:cxn modelId="{452CC230-9C65-4E3C-B81C-BB5F50EA19ED}" type="presOf" srcId="{437EDAA5-87DD-4E02-9C21-1C628C936830}" destId="{0DBE068D-49BC-4AD5-8423-289420C65832}" srcOrd="0" destOrd="0" presId="urn:microsoft.com/office/officeart/2005/8/layout/cycle7"/>
    <dgm:cxn modelId="{EA792470-FEED-4420-9E3A-BE0A19D25CA9}" type="presOf" srcId="{CC8243F2-6982-47A1-B05E-6ACDAC694F70}" destId="{8AD6A31F-E794-4CA3-84E9-280B4D9E2931}" srcOrd="0" destOrd="0" presId="urn:microsoft.com/office/officeart/2005/8/layout/cycle7"/>
    <dgm:cxn modelId="{88B94C3E-33AE-41C9-A282-AB01396FCE9A}" srcId="{13570C76-3810-47F3-85AA-FC856109E4F4}" destId="{92A1BF0C-CC61-4416-A481-0072C55A07B1}" srcOrd="1" destOrd="0" parTransId="{9C62AC37-C30E-4745-85A6-BB4BA654E37F}" sibTransId="{0F1061B1-9AE6-4A4B-996A-8D7C7AA8BC7B}"/>
    <dgm:cxn modelId="{947F3A70-3FB8-4CCB-B242-6024F9864489}" type="presOf" srcId="{82AA4E58-16E5-4CF8-8EA1-E66CE5BB6FBA}" destId="{79F26CE9-E691-492A-BE4B-8D0444D4037E}" srcOrd="0" destOrd="0" presId="urn:microsoft.com/office/officeart/2005/8/layout/cycle7"/>
    <dgm:cxn modelId="{CB96D1AF-6B21-46C0-AFED-AFA147D5C48C}" type="presOf" srcId="{0F1061B1-9AE6-4A4B-996A-8D7C7AA8BC7B}" destId="{C7E0423F-24C0-4C23-A7B1-ACDEAB5BDE80}" srcOrd="0" destOrd="0" presId="urn:microsoft.com/office/officeart/2005/8/layout/cycle7"/>
    <dgm:cxn modelId="{B9EE57D4-CA9E-4F2E-8767-8655987700FB}" type="presOf" srcId="{0F1061B1-9AE6-4A4B-996A-8D7C7AA8BC7B}" destId="{00B47457-9AEA-41E9-96E5-3B194CE1569E}" srcOrd="1" destOrd="0" presId="urn:microsoft.com/office/officeart/2005/8/layout/cycle7"/>
    <dgm:cxn modelId="{C3D4A7BE-2B49-48C7-9BCA-0A593BCFF7C2}" srcId="{13570C76-3810-47F3-85AA-FC856109E4F4}" destId="{CC8243F2-6982-47A1-B05E-6ACDAC694F70}" srcOrd="0" destOrd="0" parTransId="{AD93DFD1-1DAE-4389-AAF4-82E8A254F761}" sibTransId="{82AA4E58-16E5-4CF8-8EA1-E66CE5BB6FBA}"/>
    <dgm:cxn modelId="{1B70056E-1FCD-4CFB-ACBF-6214E81168FE}" srcId="{13570C76-3810-47F3-85AA-FC856109E4F4}" destId="{437EDAA5-87DD-4E02-9C21-1C628C936830}" srcOrd="2" destOrd="0" parTransId="{A2EB94AD-1057-4FB9-B215-07FA88700E22}" sibTransId="{34D8DBD3-ED59-4733-9CA2-04BE5DC0075C}"/>
    <dgm:cxn modelId="{CE0127EF-C801-4FC8-9F55-63580718508A}" type="presParOf" srcId="{88A61A0D-D044-4011-BF7B-57E2721525C2}" destId="{8AD6A31F-E794-4CA3-84E9-280B4D9E2931}" srcOrd="0" destOrd="0" presId="urn:microsoft.com/office/officeart/2005/8/layout/cycle7"/>
    <dgm:cxn modelId="{FBD9B608-D449-425A-AF5C-A8BB2256AD98}" type="presParOf" srcId="{88A61A0D-D044-4011-BF7B-57E2721525C2}" destId="{79F26CE9-E691-492A-BE4B-8D0444D4037E}" srcOrd="1" destOrd="0" presId="urn:microsoft.com/office/officeart/2005/8/layout/cycle7"/>
    <dgm:cxn modelId="{45A3D6C0-6A07-40AC-9C64-0A4114133555}" type="presParOf" srcId="{79F26CE9-E691-492A-BE4B-8D0444D4037E}" destId="{8E5E4A9A-201A-43AA-9AF8-331A49C9188F}" srcOrd="0" destOrd="0" presId="urn:microsoft.com/office/officeart/2005/8/layout/cycle7"/>
    <dgm:cxn modelId="{75FA623F-051A-4345-B81C-409C053A0023}" type="presParOf" srcId="{88A61A0D-D044-4011-BF7B-57E2721525C2}" destId="{374CDCD6-9042-4731-94C3-9837F80A7A81}" srcOrd="2" destOrd="0" presId="urn:microsoft.com/office/officeart/2005/8/layout/cycle7"/>
    <dgm:cxn modelId="{20964888-4412-4B0D-91E7-7A69188144CA}" type="presParOf" srcId="{88A61A0D-D044-4011-BF7B-57E2721525C2}" destId="{C7E0423F-24C0-4C23-A7B1-ACDEAB5BDE80}" srcOrd="3" destOrd="0" presId="urn:microsoft.com/office/officeart/2005/8/layout/cycle7"/>
    <dgm:cxn modelId="{A6AF5C11-4BC9-4301-BB97-486724489459}" type="presParOf" srcId="{C7E0423F-24C0-4C23-A7B1-ACDEAB5BDE80}" destId="{00B47457-9AEA-41E9-96E5-3B194CE1569E}" srcOrd="0" destOrd="0" presId="urn:microsoft.com/office/officeart/2005/8/layout/cycle7"/>
    <dgm:cxn modelId="{53578A9A-7C07-4436-BE03-BC66D4655F29}" type="presParOf" srcId="{88A61A0D-D044-4011-BF7B-57E2721525C2}" destId="{0DBE068D-49BC-4AD5-8423-289420C65832}" srcOrd="4" destOrd="0" presId="urn:microsoft.com/office/officeart/2005/8/layout/cycle7"/>
    <dgm:cxn modelId="{B8CFF1D9-D44D-4428-AC51-420F5F28C0C0}" type="presParOf" srcId="{88A61A0D-D044-4011-BF7B-57E2721525C2}" destId="{72BD0AE7-04CB-4FBC-9DB3-1A48D28BD175}" srcOrd="5" destOrd="0" presId="urn:microsoft.com/office/officeart/2005/8/layout/cycle7"/>
    <dgm:cxn modelId="{9F566653-6696-4417-B6E8-402B2C2187D3}" type="presParOf" srcId="{72BD0AE7-04CB-4FBC-9DB3-1A48D28BD175}" destId="{B38A233A-70C5-422D-9485-0A356E41111F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2896E94-71E8-4D10-A8E9-5BBB921DA48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F0B967FC-C0F8-4793-AF1E-71ABE1A9D1E9}">
      <dgm:prSet phldrT="[Text]"/>
      <dgm:spPr/>
      <dgm:t>
        <a:bodyPr/>
        <a:lstStyle/>
        <a:p>
          <a:r>
            <a:rPr lang="en-US" dirty="0" smtClean="0"/>
            <a:t>BCE Inc.</a:t>
          </a:r>
          <a:endParaRPr lang="en-CA" dirty="0"/>
        </a:p>
      </dgm:t>
    </dgm:pt>
    <dgm:pt modelId="{F0ED0BFF-1B6F-4E7B-BE5B-64687621D61C}" type="parTrans" cxnId="{E373C002-8C8E-4033-BB42-9AB87A2F0E22}">
      <dgm:prSet/>
      <dgm:spPr/>
      <dgm:t>
        <a:bodyPr/>
        <a:lstStyle/>
        <a:p>
          <a:endParaRPr lang="en-CA"/>
        </a:p>
      </dgm:t>
    </dgm:pt>
    <dgm:pt modelId="{7E2AF0EE-D03E-4B6D-B880-5A2444BFED60}" type="sibTrans" cxnId="{E373C002-8C8E-4033-BB42-9AB87A2F0E22}">
      <dgm:prSet/>
      <dgm:spPr/>
      <dgm:t>
        <a:bodyPr/>
        <a:lstStyle/>
        <a:p>
          <a:endParaRPr lang="en-CA"/>
        </a:p>
      </dgm:t>
    </dgm:pt>
    <dgm:pt modelId="{00B5253D-61AE-410F-86BC-68EEF72AA632}">
      <dgm:prSet phldrT="[Text]"/>
      <dgm:spPr/>
      <dgm:t>
        <a:bodyPr/>
        <a:lstStyle/>
        <a:p>
          <a:r>
            <a:rPr lang="en-CA" dirty="0" smtClean="0"/>
            <a:t>Bell </a:t>
          </a:r>
          <a:r>
            <a:rPr lang="en-CA" dirty="0" err="1" smtClean="0"/>
            <a:t>Wireline</a:t>
          </a:r>
          <a:endParaRPr lang="en-CA" dirty="0"/>
        </a:p>
      </dgm:t>
    </dgm:pt>
    <dgm:pt modelId="{C68E74E3-86C3-4665-9E8B-2833A791A26C}" type="parTrans" cxnId="{0A481FF8-F4D0-42A7-AD21-6294F88521CB}">
      <dgm:prSet/>
      <dgm:spPr/>
      <dgm:t>
        <a:bodyPr/>
        <a:lstStyle/>
        <a:p>
          <a:endParaRPr lang="en-CA" dirty="0"/>
        </a:p>
      </dgm:t>
    </dgm:pt>
    <dgm:pt modelId="{DF8E3509-779D-4C54-B3DB-90C94F95B47B}" type="sibTrans" cxnId="{0A481FF8-F4D0-42A7-AD21-6294F88521CB}">
      <dgm:prSet/>
      <dgm:spPr/>
      <dgm:t>
        <a:bodyPr/>
        <a:lstStyle/>
        <a:p>
          <a:endParaRPr lang="en-CA"/>
        </a:p>
      </dgm:t>
    </dgm:pt>
    <dgm:pt modelId="{E20E0114-527C-4EC8-AAEA-1B8A7363C37C}">
      <dgm:prSet phldrT="[Text]"/>
      <dgm:spPr/>
      <dgm:t>
        <a:bodyPr/>
        <a:lstStyle/>
        <a:p>
          <a:r>
            <a:rPr lang="en-US" dirty="0" smtClean="0"/>
            <a:t>Bell Wireless</a:t>
          </a:r>
          <a:endParaRPr lang="en-CA" dirty="0"/>
        </a:p>
      </dgm:t>
    </dgm:pt>
    <dgm:pt modelId="{B7F1CD8C-C186-45BE-898B-C552ABB45F4F}" type="parTrans" cxnId="{086B2CD4-965D-4F62-8015-46230BA2A5C7}">
      <dgm:prSet/>
      <dgm:spPr/>
      <dgm:t>
        <a:bodyPr/>
        <a:lstStyle/>
        <a:p>
          <a:endParaRPr lang="en-CA" dirty="0"/>
        </a:p>
      </dgm:t>
    </dgm:pt>
    <dgm:pt modelId="{341A6CCD-AB2E-41DE-915D-73BB163E1FB3}" type="sibTrans" cxnId="{086B2CD4-965D-4F62-8015-46230BA2A5C7}">
      <dgm:prSet/>
      <dgm:spPr/>
      <dgm:t>
        <a:bodyPr/>
        <a:lstStyle/>
        <a:p>
          <a:endParaRPr lang="en-CA"/>
        </a:p>
      </dgm:t>
    </dgm:pt>
    <dgm:pt modelId="{F9457C71-1065-439B-84B3-33F23373DD62}">
      <dgm:prSet phldrT="[Text]"/>
      <dgm:spPr/>
      <dgm:t>
        <a:bodyPr/>
        <a:lstStyle/>
        <a:p>
          <a:r>
            <a:rPr lang="en-CA" dirty="0" smtClean="0"/>
            <a:t>Bell Phone</a:t>
          </a:r>
          <a:endParaRPr lang="en-CA" dirty="0"/>
        </a:p>
      </dgm:t>
    </dgm:pt>
    <dgm:pt modelId="{12A7136F-CA0B-4F55-81EA-9112D08F8061}" type="parTrans" cxnId="{113BDF08-1A57-46DD-99EC-B19372AA867C}">
      <dgm:prSet/>
      <dgm:spPr/>
      <dgm:t>
        <a:bodyPr/>
        <a:lstStyle/>
        <a:p>
          <a:endParaRPr lang="en-CA" dirty="0"/>
        </a:p>
      </dgm:t>
    </dgm:pt>
    <dgm:pt modelId="{769549B9-5D76-458E-A72F-7C41D71381FE}" type="sibTrans" cxnId="{113BDF08-1A57-46DD-99EC-B19372AA867C}">
      <dgm:prSet/>
      <dgm:spPr/>
      <dgm:t>
        <a:bodyPr/>
        <a:lstStyle/>
        <a:p>
          <a:endParaRPr lang="en-CA"/>
        </a:p>
      </dgm:t>
    </dgm:pt>
    <dgm:pt modelId="{F045FE48-2503-48F5-B51C-1DCB81DEA4AB}">
      <dgm:prSet phldrT="[Text]"/>
      <dgm:spPr/>
      <dgm:t>
        <a:bodyPr/>
        <a:lstStyle/>
        <a:p>
          <a:r>
            <a:rPr lang="en-US" dirty="0" smtClean="0"/>
            <a:t>Bell Mobility</a:t>
          </a:r>
          <a:endParaRPr lang="en-CA" dirty="0"/>
        </a:p>
      </dgm:t>
    </dgm:pt>
    <dgm:pt modelId="{66066DF4-5946-458B-8650-1B8D20FEA731}" type="parTrans" cxnId="{7D5F780B-C9C3-4D42-838C-BD507BC62828}">
      <dgm:prSet/>
      <dgm:spPr/>
      <dgm:t>
        <a:bodyPr/>
        <a:lstStyle/>
        <a:p>
          <a:endParaRPr lang="en-CA" dirty="0"/>
        </a:p>
      </dgm:t>
    </dgm:pt>
    <dgm:pt modelId="{2789B2F5-FB32-4345-9B1F-7C6283B904D6}" type="sibTrans" cxnId="{7D5F780B-C9C3-4D42-838C-BD507BC62828}">
      <dgm:prSet/>
      <dgm:spPr/>
      <dgm:t>
        <a:bodyPr/>
        <a:lstStyle/>
        <a:p>
          <a:endParaRPr lang="en-CA"/>
        </a:p>
      </dgm:t>
    </dgm:pt>
    <dgm:pt modelId="{6D61EE6B-5B63-4D31-93C0-FAB7942CC844}">
      <dgm:prSet phldrT="[Text]"/>
      <dgm:spPr/>
      <dgm:t>
        <a:bodyPr/>
        <a:lstStyle/>
        <a:p>
          <a:r>
            <a:rPr lang="en-CA" dirty="0" smtClean="0"/>
            <a:t>Bell TV</a:t>
          </a:r>
          <a:endParaRPr lang="en-CA" dirty="0"/>
        </a:p>
      </dgm:t>
    </dgm:pt>
    <dgm:pt modelId="{96A913A1-7326-469C-B244-2BEAC6D249A6}" type="parTrans" cxnId="{42D57CB0-E628-4F7A-9DEF-630DA1D7E1FC}">
      <dgm:prSet/>
      <dgm:spPr/>
      <dgm:t>
        <a:bodyPr/>
        <a:lstStyle/>
        <a:p>
          <a:endParaRPr lang="en-US" dirty="0"/>
        </a:p>
      </dgm:t>
    </dgm:pt>
    <dgm:pt modelId="{DCCD2472-1E8D-4B21-941B-F82DA7E604F8}" type="sibTrans" cxnId="{42D57CB0-E628-4F7A-9DEF-630DA1D7E1FC}">
      <dgm:prSet/>
      <dgm:spPr/>
      <dgm:t>
        <a:bodyPr/>
        <a:lstStyle/>
        <a:p>
          <a:endParaRPr lang="en-US"/>
        </a:p>
      </dgm:t>
    </dgm:pt>
    <dgm:pt modelId="{45A2399B-9CE7-4C31-AF4C-D35E211FCC9C}">
      <dgm:prSet phldrT="[Text]"/>
      <dgm:spPr/>
      <dgm:t>
        <a:bodyPr/>
        <a:lstStyle/>
        <a:p>
          <a:r>
            <a:rPr lang="en-CA" dirty="0" smtClean="0"/>
            <a:t>Bell Internet</a:t>
          </a:r>
          <a:endParaRPr lang="en-CA" dirty="0"/>
        </a:p>
      </dgm:t>
    </dgm:pt>
    <dgm:pt modelId="{688318A9-BE53-4A56-81B8-D2F01B7F7339}" type="parTrans" cxnId="{11D006DB-B998-498E-8604-D791DED65044}">
      <dgm:prSet/>
      <dgm:spPr/>
      <dgm:t>
        <a:bodyPr/>
        <a:lstStyle/>
        <a:p>
          <a:endParaRPr lang="en-US" dirty="0"/>
        </a:p>
      </dgm:t>
    </dgm:pt>
    <dgm:pt modelId="{92703493-BDBF-4AD2-A7B1-56927B39C6C0}" type="sibTrans" cxnId="{11D006DB-B998-498E-8604-D791DED65044}">
      <dgm:prSet/>
      <dgm:spPr/>
      <dgm:t>
        <a:bodyPr/>
        <a:lstStyle/>
        <a:p>
          <a:endParaRPr lang="en-US"/>
        </a:p>
      </dgm:t>
    </dgm:pt>
    <dgm:pt modelId="{C1BED880-3B18-4DE7-AAC8-FA0F6F42DD2A}">
      <dgm:prSet phldrT="[Text]"/>
      <dgm:spPr/>
      <dgm:t>
        <a:bodyPr/>
        <a:lstStyle/>
        <a:p>
          <a:r>
            <a:rPr lang="en-US" dirty="0" smtClean="0"/>
            <a:t>Bell </a:t>
          </a:r>
          <a:r>
            <a:rPr lang="en-US" dirty="0" err="1" smtClean="0"/>
            <a:t>Aliant</a:t>
          </a:r>
          <a:endParaRPr lang="en-CA" dirty="0"/>
        </a:p>
      </dgm:t>
    </dgm:pt>
    <dgm:pt modelId="{277321DD-2A59-4AF5-A62C-6CC992C84F94}" type="sibTrans" cxnId="{8EC0F2BE-D77B-4AA3-BDAC-E1F574BEDA8E}">
      <dgm:prSet/>
      <dgm:spPr/>
      <dgm:t>
        <a:bodyPr/>
        <a:lstStyle/>
        <a:p>
          <a:endParaRPr lang="en-US"/>
        </a:p>
      </dgm:t>
    </dgm:pt>
    <dgm:pt modelId="{07BF0ED7-B487-49C4-B37D-77E5D5608564}" type="parTrans" cxnId="{8EC0F2BE-D77B-4AA3-BDAC-E1F574BEDA8E}">
      <dgm:prSet/>
      <dgm:spPr/>
      <dgm:t>
        <a:bodyPr/>
        <a:lstStyle/>
        <a:p>
          <a:endParaRPr lang="en-US" dirty="0"/>
        </a:p>
      </dgm:t>
    </dgm:pt>
    <dgm:pt modelId="{48A92BF1-9747-4DD1-B3A3-1A6A5E14B599}">
      <dgm:prSet phldrT="[Tex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CA" dirty="0"/>
        </a:p>
      </dgm:t>
    </dgm:pt>
    <dgm:pt modelId="{A05C98D4-7F70-43CB-8AF1-6CE5EF7D19F4}" type="sibTrans" cxnId="{9FB0BD15-19EE-4437-9511-E4CE98D541D7}">
      <dgm:prSet/>
      <dgm:spPr/>
      <dgm:t>
        <a:bodyPr/>
        <a:lstStyle/>
        <a:p>
          <a:endParaRPr lang="en-US"/>
        </a:p>
      </dgm:t>
    </dgm:pt>
    <dgm:pt modelId="{01A45FCA-AB8F-49BF-89CE-13819A2C7717}" type="parTrans" cxnId="{9FB0BD15-19EE-4437-9511-E4CE98D541D7}">
      <dgm:prSet/>
      <dgm:spPr/>
      <dgm:t>
        <a:bodyPr/>
        <a:lstStyle/>
        <a:p>
          <a:endParaRPr lang="en-US" dirty="0"/>
        </a:p>
      </dgm:t>
    </dgm:pt>
    <dgm:pt modelId="{07234257-351A-4632-AB39-F60FC39FAF72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CA" dirty="0"/>
        </a:p>
      </dgm:t>
    </dgm:pt>
    <dgm:pt modelId="{89B6CAA4-43F4-49BC-A4F0-7FEAD32A7804}" type="parTrans" cxnId="{FB31E471-F93B-49C3-87AC-AADBFF976ED6}">
      <dgm:prSet/>
      <dgm:spPr/>
      <dgm:t>
        <a:bodyPr/>
        <a:lstStyle/>
        <a:p>
          <a:endParaRPr lang="zh-CN" altLang="en-US"/>
        </a:p>
      </dgm:t>
    </dgm:pt>
    <dgm:pt modelId="{AADDCF45-3E4A-4BE9-B5D1-643EB741EE6D}" type="sibTrans" cxnId="{FB31E471-F93B-49C3-87AC-AADBFF976ED6}">
      <dgm:prSet/>
      <dgm:spPr/>
      <dgm:t>
        <a:bodyPr/>
        <a:lstStyle/>
        <a:p>
          <a:endParaRPr lang="zh-CN" altLang="en-US"/>
        </a:p>
      </dgm:t>
    </dgm:pt>
    <dgm:pt modelId="{C283F1AD-85AA-48EA-B817-D41B85559733}">
      <dgm:prSet phldrT="[Tex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CA" dirty="0"/>
        </a:p>
      </dgm:t>
    </dgm:pt>
    <dgm:pt modelId="{B5CA4E09-93EA-4CFD-860A-2AF6CBB5F21C}" type="parTrans" cxnId="{14CE12D8-D930-4D29-A8F6-22A09E12803C}">
      <dgm:prSet/>
      <dgm:spPr/>
      <dgm:t>
        <a:bodyPr/>
        <a:lstStyle/>
        <a:p>
          <a:endParaRPr lang="zh-CN" altLang="en-US"/>
        </a:p>
      </dgm:t>
    </dgm:pt>
    <dgm:pt modelId="{B8CFAED7-93C9-4159-9FA7-D9833C8383D7}" type="sibTrans" cxnId="{14CE12D8-D930-4D29-A8F6-22A09E12803C}">
      <dgm:prSet/>
      <dgm:spPr/>
      <dgm:t>
        <a:bodyPr/>
        <a:lstStyle/>
        <a:p>
          <a:endParaRPr lang="zh-CN" altLang="en-US"/>
        </a:p>
      </dgm:t>
    </dgm:pt>
    <dgm:pt modelId="{58327A01-C9DC-41FD-A8D6-D51FF4BACB87}">
      <dgm:prSet phldrT="[Text]"/>
      <dgm:spPr/>
      <dgm:t>
        <a:bodyPr/>
        <a:lstStyle/>
        <a:p>
          <a:r>
            <a:rPr lang="en-US" dirty="0" smtClean="0"/>
            <a:t>Bell Media</a:t>
          </a:r>
          <a:endParaRPr lang="en-CA" dirty="0"/>
        </a:p>
      </dgm:t>
    </dgm:pt>
    <dgm:pt modelId="{66C1FA7B-E5B2-49D4-BB7F-A193BE28C570}" type="parTrans" cxnId="{C7634227-02E3-4C9F-9073-89F637FA3DB6}">
      <dgm:prSet/>
      <dgm:spPr/>
      <dgm:t>
        <a:bodyPr/>
        <a:lstStyle/>
        <a:p>
          <a:endParaRPr lang="zh-CN" altLang="en-US"/>
        </a:p>
      </dgm:t>
    </dgm:pt>
    <dgm:pt modelId="{29577CFB-0080-47E3-A69D-7E54680296D0}" type="sibTrans" cxnId="{C7634227-02E3-4C9F-9073-89F637FA3DB6}">
      <dgm:prSet/>
      <dgm:spPr/>
      <dgm:t>
        <a:bodyPr/>
        <a:lstStyle/>
        <a:p>
          <a:endParaRPr lang="zh-CN" altLang="en-US"/>
        </a:p>
      </dgm:t>
    </dgm:pt>
    <dgm:pt modelId="{A387E32E-3821-4AAB-A415-C92311ACFDC2}">
      <dgm:prSet phldrT="[Text]"/>
      <dgm:spPr/>
      <dgm:t>
        <a:bodyPr/>
        <a:lstStyle/>
        <a:p>
          <a:r>
            <a:rPr lang="en-US" altLang="zh-CN" dirty="0" smtClean="0"/>
            <a:t>CTV</a:t>
          </a:r>
          <a:endParaRPr lang="en-CA" dirty="0"/>
        </a:p>
      </dgm:t>
    </dgm:pt>
    <dgm:pt modelId="{BD7232EC-CAFE-4198-B0EB-72B5ACA4497F}" type="parTrans" cxnId="{E87AE7F8-D9EB-421D-BCB1-59572286F6E9}">
      <dgm:prSet/>
      <dgm:spPr/>
      <dgm:t>
        <a:bodyPr/>
        <a:lstStyle/>
        <a:p>
          <a:endParaRPr lang="zh-CN" altLang="en-US"/>
        </a:p>
      </dgm:t>
    </dgm:pt>
    <dgm:pt modelId="{D1008B66-57BC-4375-8681-57E7228E7477}" type="sibTrans" cxnId="{E87AE7F8-D9EB-421D-BCB1-59572286F6E9}">
      <dgm:prSet/>
      <dgm:spPr/>
      <dgm:t>
        <a:bodyPr/>
        <a:lstStyle/>
        <a:p>
          <a:endParaRPr lang="zh-CN" altLang="en-US"/>
        </a:p>
      </dgm:t>
    </dgm:pt>
    <dgm:pt modelId="{5429F18A-39CB-4B86-946A-445ADEE246EE}" type="pres">
      <dgm:prSet presAssocID="{42896E94-71E8-4D10-A8E9-5BBB921DA48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CA"/>
        </a:p>
      </dgm:t>
    </dgm:pt>
    <dgm:pt modelId="{0A09CA43-CFB7-438C-8001-9869B3E823AE}" type="pres">
      <dgm:prSet presAssocID="{F0B967FC-C0F8-4793-AF1E-71ABE1A9D1E9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D934B96-ABE1-47BF-B5F7-0E4E5F84100C}" type="pres">
      <dgm:prSet presAssocID="{F0B967FC-C0F8-4793-AF1E-71ABE1A9D1E9}" presName="rootComposite1" presStyleCnt="0"/>
      <dgm:spPr/>
      <dgm:t>
        <a:bodyPr/>
        <a:lstStyle/>
        <a:p>
          <a:endParaRPr lang="en-US"/>
        </a:p>
      </dgm:t>
    </dgm:pt>
    <dgm:pt modelId="{A895F719-7C51-4C49-AECD-15C99BB24FC4}" type="pres">
      <dgm:prSet presAssocID="{F0B967FC-C0F8-4793-AF1E-71ABE1A9D1E9}" presName="rootText1" presStyleLbl="node0" presStyleIdx="0" presStyleCnt="1" custLinFactNeighborX="-1970" custLinFactNeighborY="508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FF6A1250-469A-44F0-88EA-862CD3201C1A}" type="pres">
      <dgm:prSet presAssocID="{F0B967FC-C0F8-4793-AF1E-71ABE1A9D1E9}" presName="rootConnector1" presStyleLbl="node1" presStyleIdx="0" presStyleCnt="0"/>
      <dgm:spPr/>
      <dgm:t>
        <a:bodyPr/>
        <a:lstStyle/>
        <a:p>
          <a:endParaRPr lang="en-CA"/>
        </a:p>
      </dgm:t>
    </dgm:pt>
    <dgm:pt modelId="{97AA9F5F-9FCA-48D4-A4E0-7ADA79974A53}" type="pres">
      <dgm:prSet presAssocID="{F0B967FC-C0F8-4793-AF1E-71ABE1A9D1E9}" presName="hierChild2" presStyleCnt="0"/>
      <dgm:spPr/>
      <dgm:t>
        <a:bodyPr/>
        <a:lstStyle/>
        <a:p>
          <a:endParaRPr lang="en-US"/>
        </a:p>
      </dgm:t>
    </dgm:pt>
    <dgm:pt modelId="{C5810607-4637-4670-BC0E-338E835D5A52}" type="pres">
      <dgm:prSet presAssocID="{C68E74E3-86C3-4665-9E8B-2833A791A26C}" presName="Name37" presStyleLbl="parChTrans1D2" presStyleIdx="0" presStyleCnt="4"/>
      <dgm:spPr/>
      <dgm:t>
        <a:bodyPr/>
        <a:lstStyle/>
        <a:p>
          <a:endParaRPr lang="en-CA"/>
        </a:p>
      </dgm:t>
    </dgm:pt>
    <dgm:pt modelId="{9BCE5759-2199-4ECE-A7DD-070A022FC0AF}" type="pres">
      <dgm:prSet presAssocID="{00B5253D-61AE-410F-86BC-68EEF72AA63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FA9B422-4ED0-4CC4-B539-F4615D631B21}" type="pres">
      <dgm:prSet presAssocID="{00B5253D-61AE-410F-86BC-68EEF72AA632}" presName="rootComposite" presStyleCnt="0"/>
      <dgm:spPr/>
      <dgm:t>
        <a:bodyPr/>
        <a:lstStyle/>
        <a:p>
          <a:endParaRPr lang="en-US"/>
        </a:p>
      </dgm:t>
    </dgm:pt>
    <dgm:pt modelId="{6FC90E81-E3CA-401A-A84F-6B014C194995}" type="pres">
      <dgm:prSet presAssocID="{00B5253D-61AE-410F-86BC-68EEF72AA632}" presName="rootText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AAC3A94D-D5DF-4388-B404-601657F732C6}" type="pres">
      <dgm:prSet presAssocID="{00B5253D-61AE-410F-86BC-68EEF72AA632}" presName="rootConnector" presStyleLbl="node2" presStyleIdx="0" presStyleCnt="4"/>
      <dgm:spPr/>
      <dgm:t>
        <a:bodyPr/>
        <a:lstStyle/>
        <a:p>
          <a:endParaRPr lang="en-CA"/>
        </a:p>
      </dgm:t>
    </dgm:pt>
    <dgm:pt modelId="{99F334DE-311A-4D76-88FA-031B30D31549}" type="pres">
      <dgm:prSet presAssocID="{00B5253D-61AE-410F-86BC-68EEF72AA632}" presName="hierChild4" presStyleCnt="0"/>
      <dgm:spPr/>
      <dgm:t>
        <a:bodyPr/>
        <a:lstStyle/>
        <a:p>
          <a:endParaRPr lang="en-US"/>
        </a:p>
      </dgm:t>
    </dgm:pt>
    <dgm:pt modelId="{E990AFA8-87BE-43A8-849A-3EA68991E1AD}" type="pres">
      <dgm:prSet presAssocID="{12A7136F-CA0B-4F55-81EA-9112D08F8061}" presName="Name37" presStyleLbl="parChTrans1D3" presStyleIdx="0" presStyleCnt="8"/>
      <dgm:spPr/>
      <dgm:t>
        <a:bodyPr/>
        <a:lstStyle/>
        <a:p>
          <a:endParaRPr lang="en-CA"/>
        </a:p>
      </dgm:t>
    </dgm:pt>
    <dgm:pt modelId="{9F71F00A-DD94-491D-9F28-49CBE8445B23}" type="pres">
      <dgm:prSet presAssocID="{F9457C71-1065-439B-84B3-33F23373DD6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826F7FAB-AAC0-4EC1-A21F-9F15370D0EC5}" type="pres">
      <dgm:prSet presAssocID="{F9457C71-1065-439B-84B3-33F23373DD62}" presName="rootComposite" presStyleCnt="0"/>
      <dgm:spPr/>
      <dgm:t>
        <a:bodyPr/>
        <a:lstStyle/>
        <a:p>
          <a:endParaRPr lang="en-US"/>
        </a:p>
      </dgm:t>
    </dgm:pt>
    <dgm:pt modelId="{2DE797FC-F1CE-4C9A-970F-C1B305088266}" type="pres">
      <dgm:prSet presAssocID="{F9457C71-1065-439B-84B3-33F23373DD62}" presName="rootText" presStyleLbl="node3" presStyleIdx="0" presStyleCnt="8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4A1AC6C1-B7EB-45AF-B8FC-A4103B8D2214}" type="pres">
      <dgm:prSet presAssocID="{F9457C71-1065-439B-84B3-33F23373DD62}" presName="rootConnector" presStyleLbl="node3" presStyleIdx="0" presStyleCnt="8"/>
      <dgm:spPr/>
      <dgm:t>
        <a:bodyPr/>
        <a:lstStyle/>
        <a:p>
          <a:endParaRPr lang="en-CA"/>
        </a:p>
      </dgm:t>
    </dgm:pt>
    <dgm:pt modelId="{ED3E22ED-659E-408D-9B93-B7F835853D6D}" type="pres">
      <dgm:prSet presAssocID="{F9457C71-1065-439B-84B3-33F23373DD62}" presName="hierChild4" presStyleCnt="0"/>
      <dgm:spPr/>
      <dgm:t>
        <a:bodyPr/>
        <a:lstStyle/>
        <a:p>
          <a:endParaRPr lang="en-US"/>
        </a:p>
      </dgm:t>
    </dgm:pt>
    <dgm:pt modelId="{FFC938EF-6F60-474D-A95B-CC49623A89D5}" type="pres">
      <dgm:prSet presAssocID="{F9457C71-1065-439B-84B3-33F23373DD62}" presName="hierChild5" presStyleCnt="0"/>
      <dgm:spPr/>
      <dgm:t>
        <a:bodyPr/>
        <a:lstStyle/>
        <a:p>
          <a:endParaRPr lang="en-US"/>
        </a:p>
      </dgm:t>
    </dgm:pt>
    <dgm:pt modelId="{7C1EB3BB-F6D9-4559-B3E2-30D116FBCCC4}" type="pres">
      <dgm:prSet presAssocID="{96A913A1-7326-469C-B244-2BEAC6D249A6}" presName="Name37" presStyleLbl="parChTrans1D3" presStyleIdx="1" presStyleCnt="8"/>
      <dgm:spPr/>
      <dgm:t>
        <a:bodyPr/>
        <a:lstStyle/>
        <a:p>
          <a:endParaRPr lang="en-US"/>
        </a:p>
      </dgm:t>
    </dgm:pt>
    <dgm:pt modelId="{690860B7-3034-4559-8C54-266C629CA7BB}" type="pres">
      <dgm:prSet presAssocID="{6D61EE6B-5B63-4D31-93C0-FAB7942CC84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80386C0-75C9-4B19-8325-001B9D3F1969}" type="pres">
      <dgm:prSet presAssocID="{6D61EE6B-5B63-4D31-93C0-FAB7942CC844}" presName="rootComposite" presStyleCnt="0"/>
      <dgm:spPr/>
      <dgm:t>
        <a:bodyPr/>
        <a:lstStyle/>
        <a:p>
          <a:endParaRPr lang="en-US"/>
        </a:p>
      </dgm:t>
    </dgm:pt>
    <dgm:pt modelId="{3C67D1F7-871D-4A97-B814-1EE41CBF69F3}" type="pres">
      <dgm:prSet presAssocID="{6D61EE6B-5B63-4D31-93C0-FAB7942CC844}" presName="rootText" presStyleLbl="node3" presStyleIdx="1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BA85348-D529-479E-879B-E4AA43DAC8B2}" type="pres">
      <dgm:prSet presAssocID="{6D61EE6B-5B63-4D31-93C0-FAB7942CC844}" presName="rootConnector" presStyleLbl="node3" presStyleIdx="1" presStyleCnt="8"/>
      <dgm:spPr/>
      <dgm:t>
        <a:bodyPr/>
        <a:lstStyle/>
        <a:p>
          <a:endParaRPr lang="en-US"/>
        </a:p>
      </dgm:t>
    </dgm:pt>
    <dgm:pt modelId="{73AA8A6D-9972-4FB7-8DD7-5EA48273F651}" type="pres">
      <dgm:prSet presAssocID="{6D61EE6B-5B63-4D31-93C0-FAB7942CC844}" presName="hierChild4" presStyleCnt="0"/>
      <dgm:spPr/>
      <dgm:t>
        <a:bodyPr/>
        <a:lstStyle/>
        <a:p>
          <a:endParaRPr lang="en-US"/>
        </a:p>
      </dgm:t>
    </dgm:pt>
    <dgm:pt modelId="{521D8BB2-B3B2-4F6B-B437-7FA22B91500D}" type="pres">
      <dgm:prSet presAssocID="{6D61EE6B-5B63-4D31-93C0-FAB7942CC844}" presName="hierChild5" presStyleCnt="0"/>
      <dgm:spPr/>
      <dgm:t>
        <a:bodyPr/>
        <a:lstStyle/>
        <a:p>
          <a:endParaRPr lang="en-US"/>
        </a:p>
      </dgm:t>
    </dgm:pt>
    <dgm:pt modelId="{FBA9D8ED-AFC3-42BF-9FCE-DE144285EBE7}" type="pres">
      <dgm:prSet presAssocID="{688318A9-BE53-4A56-81B8-D2F01B7F7339}" presName="Name37" presStyleLbl="parChTrans1D3" presStyleIdx="2" presStyleCnt="8"/>
      <dgm:spPr/>
      <dgm:t>
        <a:bodyPr/>
        <a:lstStyle/>
        <a:p>
          <a:endParaRPr lang="en-US"/>
        </a:p>
      </dgm:t>
    </dgm:pt>
    <dgm:pt modelId="{DC5D0101-19A6-415C-B1B1-855D425D3A67}" type="pres">
      <dgm:prSet presAssocID="{45A2399B-9CE7-4C31-AF4C-D35E211FCC9C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655F9440-BD09-4445-9C11-9F954BEB6B18}" type="pres">
      <dgm:prSet presAssocID="{45A2399B-9CE7-4C31-AF4C-D35E211FCC9C}" presName="rootComposite" presStyleCnt="0"/>
      <dgm:spPr/>
      <dgm:t>
        <a:bodyPr/>
        <a:lstStyle/>
        <a:p>
          <a:endParaRPr lang="en-US"/>
        </a:p>
      </dgm:t>
    </dgm:pt>
    <dgm:pt modelId="{78B308B3-36E1-4849-8DF9-C556EDA62D6A}" type="pres">
      <dgm:prSet presAssocID="{45A2399B-9CE7-4C31-AF4C-D35E211FCC9C}" presName="rootText" presStyleLbl="node3" presStyleIdx="2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52E1408-4296-4DC9-9BFF-A03AC2C2406B}" type="pres">
      <dgm:prSet presAssocID="{45A2399B-9CE7-4C31-AF4C-D35E211FCC9C}" presName="rootConnector" presStyleLbl="node3" presStyleIdx="2" presStyleCnt="8"/>
      <dgm:spPr/>
      <dgm:t>
        <a:bodyPr/>
        <a:lstStyle/>
        <a:p>
          <a:endParaRPr lang="en-US"/>
        </a:p>
      </dgm:t>
    </dgm:pt>
    <dgm:pt modelId="{E57FE2A5-EB44-4F5C-A5A5-5E632C8D6DAC}" type="pres">
      <dgm:prSet presAssocID="{45A2399B-9CE7-4C31-AF4C-D35E211FCC9C}" presName="hierChild4" presStyleCnt="0"/>
      <dgm:spPr/>
      <dgm:t>
        <a:bodyPr/>
        <a:lstStyle/>
        <a:p>
          <a:endParaRPr lang="en-US"/>
        </a:p>
      </dgm:t>
    </dgm:pt>
    <dgm:pt modelId="{DE6BF0EA-F9CD-499E-9492-54117AC8AA9D}" type="pres">
      <dgm:prSet presAssocID="{45A2399B-9CE7-4C31-AF4C-D35E211FCC9C}" presName="hierChild5" presStyleCnt="0"/>
      <dgm:spPr/>
      <dgm:t>
        <a:bodyPr/>
        <a:lstStyle/>
        <a:p>
          <a:endParaRPr lang="en-US"/>
        </a:p>
      </dgm:t>
    </dgm:pt>
    <dgm:pt modelId="{AF2B9086-245B-4BBC-939E-42A2A09B7181}" type="pres">
      <dgm:prSet presAssocID="{89B6CAA4-43F4-49BC-A4F0-7FEAD32A7804}" presName="Name37" presStyleLbl="parChTrans1D3" presStyleIdx="3" presStyleCnt="8"/>
      <dgm:spPr/>
      <dgm:t>
        <a:bodyPr/>
        <a:lstStyle/>
        <a:p>
          <a:endParaRPr lang="zh-CN" altLang="en-US"/>
        </a:p>
      </dgm:t>
    </dgm:pt>
    <dgm:pt modelId="{846B2AC4-0373-45EC-B206-24A58644A868}" type="pres">
      <dgm:prSet presAssocID="{07234257-351A-4632-AB39-F60FC39FAF72}" presName="hierRoot2" presStyleCnt="0">
        <dgm:presLayoutVars>
          <dgm:hierBranch val="init"/>
        </dgm:presLayoutVars>
      </dgm:prSet>
      <dgm:spPr/>
      <dgm:t>
        <a:bodyPr/>
        <a:lstStyle/>
        <a:p>
          <a:endParaRPr lang="zh-CN" altLang="en-US"/>
        </a:p>
      </dgm:t>
    </dgm:pt>
    <dgm:pt modelId="{EC3049E5-ED55-4489-83FA-207E90F97CB5}" type="pres">
      <dgm:prSet presAssocID="{07234257-351A-4632-AB39-F60FC39FAF72}" presName="rootComposite" presStyleCnt="0"/>
      <dgm:spPr/>
      <dgm:t>
        <a:bodyPr/>
        <a:lstStyle/>
        <a:p>
          <a:endParaRPr lang="zh-CN" altLang="en-US"/>
        </a:p>
      </dgm:t>
    </dgm:pt>
    <dgm:pt modelId="{EC090DD7-7556-4B48-B390-6A465AE01ABF}" type="pres">
      <dgm:prSet presAssocID="{07234257-351A-4632-AB39-F60FC39FAF72}" presName="rootText" presStyleLbl="node3" presStyleIdx="3" presStyleCnt="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2C47B491-7B2F-4B9F-B999-539B8885CB8D}" type="pres">
      <dgm:prSet presAssocID="{07234257-351A-4632-AB39-F60FC39FAF72}" presName="rootConnector" presStyleLbl="node3" presStyleIdx="3" presStyleCnt="8"/>
      <dgm:spPr/>
      <dgm:t>
        <a:bodyPr/>
        <a:lstStyle/>
        <a:p>
          <a:endParaRPr lang="zh-CN" altLang="en-US"/>
        </a:p>
      </dgm:t>
    </dgm:pt>
    <dgm:pt modelId="{1710D6C1-CDF4-4413-AA79-E14D5E73B6B5}" type="pres">
      <dgm:prSet presAssocID="{07234257-351A-4632-AB39-F60FC39FAF72}" presName="hierChild4" presStyleCnt="0"/>
      <dgm:spPr/>
      <dgm:t>
        <a:bodyPr/>
        <a:lstStyle/>
        <a:p>
          <a:endParaRPr lang="zh-CN" altLang="en-US"/>
        </a:p>
      </dgm:t>
    </dgm:pt>
    <dgm:pt modelId="{E8557F5D-978A-4B80-9F60-F55B4AF9327B}" type="pres">
      <dgm:prSet presAssocID="{07234257-351A-4632-AB39-F60FC39FAF72}" presName="hierChild5" presStyleCnt="0"/>
      <dgm:spPr/>
      <dgm:t>
        <a:bodyPr/>
        <a:lstStyle/>
        <a:p>
          <a:endParaRPr lang="zh-CN" altLang="en-US"/>
        </a:p>
      </dgm:t>
    </dgm:pt>
    <dgm:pt modelId="{3B3DD3C8-2FBB-48AC-831F-8D5B082275AB}" type="pres">
      <dgm:prSet presAssocID="{00B5253D-61AE-410F-86BC-68EEF72AA632}" presName="hierChild5" presStyleCnt="0"/>
      <dgm:spPr/>
      <dgm:t>
        <a:bodyPr/>
        <a:lstStyle/>
        <a:p>
          <a:endParaRPr lang="en-US"/>
        </a:p>
      </dgm:t>
    </dgm:pt>
    <dgm:pt modelId="{29719107-5A56-474B-8374-1D9B096C58A4}" type="pres">
      <dgm:prSet presAssocID="{B7F1CD8C-C186-45BE-898B-C552ABB45F4F}" presName="Name37" presStyleLbl="parChTrans1D2" presStyleIdx="1" presStyleCnt="4"/>
      <dgm:spPr/>
      <dgm:t>
        <a:bodyPr/>
        <a:lstStyle/>
        <a:p>
          <a:endParaRPr lang="en-CA"/>
        </a:p>
      </dgm:t>
    </dgm:pt>
    <dgm:pt modelId="{7736EB25-2EA4-4D99-A6FF-9CB22AAC0D28}" type="pres">
      <dgm:prSet presAssocID="{E20E0114-527C-4EC8-AAEA-1B8A7363C37C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9D7B022-1904-4FB4-BE52-2CA6A61A660D}" type="pres">
      <dgm:prSet presAssocID="{E20E0114-527C-4EC8-AAEA-1B8A7363C37C}" presName="rootComposite" presStyleCnt="0"/>
      <dgm:spPr/>
      <dgm:t>
        <a:bodyPr/>
        <a:lstStyle/>
        <a:p>
          <a:endParaRPr lang="en-US"/>
        </a:p>
      </dgm:t>
    </dgm:pt>
    <dgm:pt modelId="{CD9EC663-1C3E-47D2-8CAE-E0806C0B2704}" type="pres">
      <dgm:prSet presAssocID="{E20E0114-527C-4EC8-AAEA-1B8A7363C37C}" presName="rootText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F100ED6D-F772-411D-9DF2-B2AFB69FEB26}" type="pres">
      <dgm:prSet presAssocID="{E20E0114-527C-4EC8-AAEA-1B8A7363C37C}" presName="rootConnector" presStyleLbl="node2" presStyleIdx="1" presStyleCnt="4"/>
      <dgm:spPr/>
      <dgm:t>
        <a:bodyPr/>
        <a:lstStyle/>
        <a:p>
          <a:endParaRPr lang="en-CA"/>
        </a:p>
      </dgm:t>
    </dgm:pt>
    <dgm:pt modelId="{D3B95C09-5CB9-48AF-974F-6046091E769C}" type="pres">
      <dgm:prSet presAssocID="{E20E0114-527C-4EC8-AAEA-1B8A7363C37C}" presName="hierChild4" presStyleCnt="0"/>
      <dgm:spPr/>
      <dgm:t>
        <a:bodyPr/>
        <a:lstStyle/>
        <a:p>
          <a:endParaRPr lang="en-US"/>
        </a:p>
      </dgm:t>
    </dgm:pt>
    <dgm:pt modelId="{789559F1-6AA5-4C98-B63C-36FE50063B3C}" type="pres">
      <dgm:prSet presAssocID="{66066DF4-5946-458B-8650-1B8D20FEA731}" presName="Name37" presStyleLbl="parChTrans1D3" presStyleIdx="4" presStyleCnt="8"/>
      <dgm:spPr/>
      <dgm:t>
        <a:bodyPr/>
        <a:lstStyle/>
        <a:p>
          <a:endParaRPr lang="en-CA"/>
        </a:p>
      </dgm:t>
    </dgm:pt>
    <dgm:pt modelId="{980DA725-9267-44FE-AFC2-E8DD8E7B168A}" type="pres">
      <dgm:prSet presAssocID="{F045FE48-2503-48F5-B51C-1DCB81DEA4A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2477D0A2-E9A0-481D-9F92-5991F5C413FE}" type="pres">
      <dgm:prSet presAssocID="{F045FE48-2503-48F5-B51C-1DCB81DEA4AB}" presName="rootComposite" presStyleCnt="0"/>
      <dgm:spPr/>
      <dgm:t>
        <a:bodyPr/>
        <a:lstStyle/>
        <a:p>
          <a:endParaRPr lang="en-US"/>
        </a:p>
      </dgm:t>
    </dgm:pt>
    <dgm:pt modelId="{FA644BF9-43D6-47DB-A4C0-EBC1C3A8E743}" type="pres">
      <dgm:prSet presAssocID="{F045FE48-2503-48F5-B51C-1DCB81DEA4AB}" presName="rootText" presStyleLbl="node3" presStyleIdx="4" presStyleCnt="8">
        <dgm:presLayoutVars>
          <dgm:chPref val="3"/>
        </dgm:presLayoutVars>
      </dgm:prSet>
      <dgm:spPr/>
      <dgm:t>
        <a:bodyPr/>
        <a:lstStyle/>
        <a:p>
          <a:endParaRPr lang="en-CA"/>
        </a:p>
      </dgm:t>
    </dgm:pt>
    <dgm:pt modelId="{44FD1AD8-9906-44B4-B179-D918FDB51A0C}" type="pres">
      <dgm:prSet presAssocID="{F045FE48-2503-48F5-B51C-1DCB81DEA4AB}" presName="rootConnector" presStyleLbl="node3" presStyleIdx="4" presStyleCnt="8"/>
      <dgm:spPr/>
      <dgm:t>
        <a:bodyPr/>
        <a:lstStyle/>
        <a:p>
          <a:endParaRPr lang="en-CA"/>
        </a:p>
      </dgm:t>
    </dgm:pt>
    <dgm:pt modelId="{352B1461-7DBC-45CC-A2DF-EB4490819A00}" type="pres">
      <dgm:prSet presAssocID="{F045FE48-2503-48F5-B51C-1DCB81DEA4AB}" presName="hierChild4" presStyleCnt="0"/>
      <dgm:spPr/>
      <dgm:t>
        <a:bodyPr/>
        <a:lstStyle/>
        <a:p>
          <a:endParaRPr lang="en-US"/>
        </a:p>
      </dgm:t>
    </dgm:pt>
    <dgm:pt modelId="{C075B7C6-702F-4522-B467-88BAE2844CB5}" type="pres">
      <dgm:prSet presAssocID="{F045FE48-2503-48F5-B51C-1DCB81DEA4AB}" presName="hierChild5" presStyleCnt="0"/>
      <dgm:spPr/>
      <dgm:t>
        <a:bodyPr/>
        <a:lstStyle/>
        <a:p>
          <a:endParaRPr lang="en-US"/>
        </a:p>
      </dgm:t>
    </dgm:pt>
    <dgm:pt modelId="{957626EA-86D1-46BC-9676-1D243B6B4A52}" type="pres">
      <dgm:prSet presAssocID="{01A45FCA-AB8F-49BF-89CE-13819A2C7717}" presName="Name37" presStyleLbl="parChTrans1D3" presStyleIdx="5" presStyleCnt="8"/>
      <dgm:spPr/>
      <dgm:t>
        <a:bodyPr/>
        <a:lstStyle/>
        <a:p>
          <a:endParaRPr lang="en-US"/>
        </a:p>
      </dgm:t>
    </dgm:pt>
    <dgm:pt modelId="{7BFD8E31-707E-449E-A0E1-EA5DD141E686}" type="pres">
      <dgm:prSet presAssocID="{48A92BF1-9747-4DD1-B3A3-1A6A5E14B599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2991D95-48AB-4D0C-9517-68D82D5FF8F7}" type="pres">
      <dgm:prSet presAssocID="{48A92BF1-9747-4DD1-B3A3-1A6A5E14B599}" presName="rootComposite" presStyleCnt="0"/>
      <dgm:spPr/>
      <dgm:t>
        <a:bodyPr/>
        <a:lstStyle/>
        <a:p>
          <a:endParaRPr lang="en-US"/>
        </a:p>
      </dgm:t>
    </dgm:pt>
    <dgm:pt modelId="{6C78D298-78BF-4607-8238-AF8F2893FADB}" type="pres">
      <dgm:prSet presAssocID="{48A92BF1-9747-4DD1-B3A3-1A6A5E14B599}" presName="rootText" presStyleLbl="node3" presStyleIdx="5" presStyleCnt="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0BF0C05-10B8-4ADC-B6A3-CE39FE5EF0ED}" type="pres">
      <dgm:prSet presAssocID="{48A92BF1-9747-4DD1-B3A3-1A6A5E14B599}" presName="rootConnector" presStyleLbl="node3" presStyleIdx="5" presStyleCnt="8"/>
      <dgm:spPr/>
      <dgm:t>
        <a:bodyPr/>
        <a:lstStyle/>
        <a:p>
          <a:endParaRPr lang="en-US"/>
        </a:p>
      </dgm:t>
    </dgm:pt>
    <dgm:pt modelId="{D2A6E598-B1F7-41C4-B850-4AEC0582D024}" type="pres">
      <dgm:prSet presAssocID="{48A92BF1-9747-4DD1-B3A3-1A6A5E14B599}" presName="hierChild4" presStyleCnt="0"/>
      <dgm:spPr/>
      <dgm:t>
        <a:bodyPr/>
        <a:lstStyle/>
        <a:p>
          <a:endParaRPr lang="en-US"/>
        </a:p>
      </dgm:t>
    </dgm:pt>
    <dgm:pt modelId="{1F38F7A9-D3DF-4D9F-9244-F23D88652E02}" type="pres">
      <dgm:prSet presAssocID="{48A92BF1-9747-4DD1-B3A3-1A6A5E14B599}" presName="hierChild5" presStyleCnt="0"/>
      <dgm:spPr/>
      <dgm:t>
        <a:bodyPr/>
        <a:lstStyle/>
        <a:p>
          <a:endParaRPr lang="en-US"/>
        </a:p>
      </dgm:t>
    </dgm:pt>
    <dgm:pt modelId="{605CD685-EEBE-44A4-8FA1-A7510A88D16E}" type="pres">
      <dgm:prSet presAssocID="{B5CA4E09-93EA-4CFD-860A-2AF6CBB5F21C}" presName="Name37" presStyleLbl="parChTrans1D3" presStyleIdx="6" presStyleCnt="8"/>
      <dgm:spPr/>
      <dgm:t>
        <a:bodyPr/>
        <a:lstStyle/>
        <a:p>
          <a:endParaRPr lang="zh-CN" altLang="en-US"/>
        </a:p>
      </dgm:t>
    </dgm:pt>
    <dgm:pt modelId="{94C6BB31-1D79-422D-8424-E98CB07C385B}" type="pres">
      <dgm:prSet presAssocID="{C283F1AD-85AA-48EA-B817-D41B85559733}" presName="hierRoot2" presStyleCnt="0">
        <dgm:presLayoutVars>
          <dgm:hierBranch val="init"/>
        </dgm:presLayoutVars>
      </dgm:prSet>
      <dgm:spPr/>
      <dgm:t>
        <a:bodyPr/>
        <a:lstStyle/>
        <a:p>
          <a:endParaRPr lang="zh-CN" altLang="en-US"/>
        </a:p>
      </dgm:t>
    </dgm:pt>
    <dgm:pt modelId="{9809CABC-4D47-48EE-A32C-C96982725C3E}" type="pres">
      <dgm:prSet presAssocID="{C283F1AD-85AA-48EA-B817-D41B85559733}" presName="rootComposite" presStyleCnt="0"/>
      <dgm:spPr/>
      <dgm:t>
        <a:bodyPr/>
        <a:lstStyle/>
        <a:p>
          <a:endParaRPr lang="zh-CN" altLang="en-US"/>
        </a:p>
      </dgm:t>
    </dgm:pt>
    <dgm:pt modelId="{DB69E349-2714-4C11-8977-DFAEDD2637D6}" type="pres">
      <dgm:prSet presAssocID="{C283F1AD-85AA-48EA-B817-D41B85559733}" presName="rootText" presStyleLbl="node3" presStyleIdx="6" presStyleCnt="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43170F98-FE92-4F0E-83E9-603A34CD8D63}" type="pres">
      <dgm:prSet presAssocID="{C283F1AD-85AA-48EA-B817-D41B85559733}" presName="rootConnector" presStyleLbl="node3" presStyleIdx="6" presStyleCnt="8"/>
      <dgm:spPr/>
      <dgm:t>
        <a:bodyPr/>
        <a:lstStyle/>
        <a:p>
          <a:endParaRPr lang="zh-CN" altLang="en-US"/>
        </a:p>
      </dgm:t>
    </dgm:pt>
    <dgm:pt modelId="{00DE82F5-8429-4C44-A5A1-9A54CC1E43E6}" type="pres">
      <dgm:prSet presAssocID="{C283F1AD-85AA-48EA-B817-D41B85559733}" presName="hierChild4" presStyleCnt="0"/>
      <dgm:spPr/>
      <dgm:t>
        <a:bodyPr/>
        <a:lstStyle/>
        <a:p>
          <a:endParaRPr lang="zh-CN" altLang="en-US"/>
        </a:p>
      </dgm:t>
    </dgm:pt>
    <dgm:pt modelId="{D4566325-7216-4240-9DB6-7968183352D1}" type="pres">
      <dgm:prSet presAssocID="{C283F1AD-85AA-48EA-B817-D41B85559733}" presName="hierChild5" presStyleCnt="0"/>
      <dgm:spPr/>
      <dgm:t>
        <a:bodyPr/>
        <a:lstStyle/>
        <a:p>
          <a:endParaRPr lang="zh-CN" altLang="en-US"/>
        </a:p>
      </dgm:t>
    </dgm:pt>
    <dgm:pt modelId="{2966AD1E-4D0E-4BD3-8584-FAC4235D1AF5}" type="pres">
      <dgm:prSet presAssocID="{E20E0114-527C-4EC8-AAEA-1B8A7363C37C}" presName="hierChild5" presStyleCnt="0"/>
      <dgm:spPr/>
      <dgm:t>
        <a:bodyPr/>
        <a:lstStyle/>
        <a:p>
          <a:endParaRPr lang="en-US"/>
        </a:p>
      </dgm:t>
    </dgm:pt>
    <dgm:pt modelId="{051E4B93-ED26-40F6-89DD-2001F4192F73}" type="pres">
      <dgm:prSet presAssocID="{07BF0ED7-B487-49C4-B37D-77E5D5608564}" presName="Name37" presStyleLbl="parChTrans1D2" presStyleIdx="2" presStyleCnt="4"/>
      <dgm:spPr/>
      <dgm:t>
        <a:bodyPr/>
        <a:lstStyle/>
        <a:p>
          <a:endParaRPr lang="en-US"/>
        </a:p>
      </dgm:t>
    </dgm:pt>
    <dgm:pt modelId="{659810B4-7A36-4A2A-AFDD-38D7D183C330}" type="pres">
      <dgm:prSet presAssocID="{C1BED880-3B18-4DE7-AAC8-FA0F6F42DD2A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A9B5588-BE84-446B-B6A8-B5E7C75025F1}" type="pres">
      <dgm:prSet presAssocID="{C1BED880-3B18-4DE7-AAC8-FA0F6F42DD2A}" presName="rootComposite" presStyleCnt="0"/>
      <dgm:spPr/>
      <dgm:t>
        <a:bodyPr/>
        <a:lstStyle/>
        <a:p>
          <a:endParaRPr lang="en-US"/>
        </a:p>
      </dgm:t>
    </dgm:pt>
    <dgm:pt modelId="{5CCB64A0-1B3F-492C-97A5-7EB67792A600}" type="pres">
      <dgm:prSet presAssocID="{C1BED880-3B18-4DE7-AAC8-FA0F6F42DD2A}" presName="rootText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F7BC48-8BC4-463D-BE92-8E50AEE6F442}" type="pres">
      <dgm:prSet presAssocID="{C1BED880-3B18-4DE7-AAC8-FA0F6F42DD2A}" presName="rootConnector" presStyleLbl="node2" presStyleIdx="2" presStyleCnt="4"/>
      <dgm:spPr/>
      <dgm:t>
        <a:bodyPr/>
        <a:lstStyle/>
        <a:p>
          <a:endParaRPr lang="en-US"/>
        </a:p>
      </dgm:t>
    </dgm:pt>
    <dgm:pt modelId="{FAA090D2-A66A-4F69-BA0C-F05DB93D3000}" type="pres">
      <dgm:prSet presAssocID="{C1BED880-3B18-4DE7-AAC8-FA0F6F42DD2A}" presName="hierChild4" presStyleCnt="0"/>
      <dgm:spPr/>
      <dgm:t>
        <a:bodyPr/>
        <a:lstStyle/>
        <a:p>
          <a:endParaRPr lang="en-US"/>
        </a:p>
      </dgm:t>
    </dgm:pt>
    <dgm:pt modelId="{1EFD0485-D1DF-40B1-95BA-30D1944D3E71}" type="pres">
      <dgm:prSet presAssocID="{C1BED880-3B18-4DE7-AAC8-FA0F6F42DD2A}" presName="hierChild5" presStyleCnt="0"/>
      <dgm:spPr/>
      <dgm:t>
        <a:bodyPr/>
        <a:lstStyle/>
        <a:p>
          <a:endParaRPr lang="en-US"/>
        </a:p>
      </dgm:t>
    </dgm:pt>
    <dgm:pt modelId="{C6B8E810-6EBF-41C3-9800-D5C6DBD02DA9}" type="pres">
      <dgm:prSet presAssocID="{66C1FA7B-E5B2-49D4-BB7F-A193BE28C570}" presName="Name37" presStyleLbl="parChTrans1D2" presStyleIdx="3" presStyleCnt="4"/>
      <dgm:spPr/>
      <dgm:t>
        <a:bodyPr/>
        <a:lstStyle/>
        <a:p>
          <a:endParaRPr lang="zh-CN" altLang="en-US"/>
        </a:p>
      </dgm:t>
    </dgm:pt>
    <dgm:pt modelId="{6DD36512-F23F-45EC-A20A-1D26B3BE3F6F}" type="pres">
      <dgm:prSet presAssocID="{58327A01-C9DC-41FD-A8D6-D51FF4BACB87}" presName="hierRoot2" presStyleCnt="0">
        <dgm:presLayoutVars>
          <dgm:hierBranch val="init"/>
        </dgm:presLayoutVars>
      </dgm:prSet>
      <dgm:spPr/>
      <dgm:t>
        <a:bodyPr/>
        <a:lstStyle/>
        <a:p>
          <a:endParaRPr lang="zh-CN" altLang="en-US"/>
        </a:p>
      </dgm:t>
    </dgm:pt>
    <dgm:pt modelId="{BC664039-1520-4273-ABB8-CA0BEC29434A}" type="pres">
      <dgm:prSet presAssocID="{58327A01-C9DC-41FD-A8D6-D51FF4BACB87}" presName="rootComposite" presStyleCnt="0"/>
      <dgm:spPr/>
      <dgm:t>
        <a:bodyPr/>
        <a:lstStyle/>
        <a:p>
          <a:endParaRPr lang="zh-CN" altLang="en-US"/>
        </a:p>
      </dgm:t>
    </dgm:pt>
    <dgm:pt modelId="{A32386C3-631B-453D-90A1-EEC146E5F47D}" type="pres">
      <dgm:prSet presAssocID="{58327A01-C9DC-41FD-A8D6-D51FF4BACB87}" presName="rootText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D22978AA-603C-4F88-84F4-929D566C6E82}" type="pres">
      <dgm:prSet presAssocID="{58327A01-C9DC-41FD-A8D6-D51FF4BACB87}" presName="rootConnector" presStyleLbl="node2" presStyleIdx="3" presStyleCnt="4"/>
      <dgm:spPr/>
      <dgm:t>
        <a:bodyPr/>
        <a:lstStyle/>
        <a:p>
          <a:endParaRPr lang="zh-CN" altLang="en-US"/>
        </a:p>
      </dgm:t>
    </dgm:pt>
    <dgm:pt modelId="{6B785D09-2CA8-43CF-B85D-5A204A5E2A20}" type="pres">
      <dgm:prSet presAssocID="{58327A01-C9DC-41FD-A8D6-D51FF4BACB87}" presName="hierChild4" presStyleCnt="0"/>
      <dgm:spPr/>
      <dgm:t>
        <a:bodyPr/>
        <a:lstStyle/>
        <a:p>
          <a:endParaRPr lang="zh-CN" altLang="en-US"/>
        </a:p>
      </dgm:t>
    </dgm:pt>
    <dgm:pt modelId="{1E826605-D447-4A33-88F4-DAA437CBEB79}" type="pres">
      <dgm:prSet presAssocID="{BD7232EC-CAFE-4198-B0EB-72B5ACA4497F}" presName="Name37" presStyleLbl="parChTrans1D3" presStyleIdx="7" presStyleCnt="8"/>
      <dgm:spPr/>
      <dgm:t>
        <a:bodyPr/>
        <a:lstStyle/>
        <a:p>
          <a:endParaRPr lang="zh-CN" altLang="en-US"/>
        </a:p>
      </dgm:t>
    </dgm:pt>
    <dgm:pt modelId="{A8DE3C10-957E-4646-8032-992FE12F4186}" type="pres">
      <dgm:prSet presAssocID="{A387E32E-3821-4AAB-A415-C92311ACFDC2}" presName="hierRoot2" presStyleCnt="0">
        <dgm:presLayoutVars>
          <dgm:hierBranch val="init"/>
        </dgm:presLayoutVars>
      </dgm:prSet>
      <dgm:spPr/>
      <dgm:t>
        <a:bodyPr/>
        <a:lstStyle/>
        <a:p>
          <a:endParaRPr lang="zh-CN" altLang="en-US"/>
        </a:p>
      </dgm:t>
    </dgm:pt>
    <dgm:pt modelId="{315E19AB-07C0-448D-AD9A-828D53585BD5}" type="pres">
      <dgm:prSet presAssocID="{A387E32E-3821-4AAB-A415-C92311ACFDC2}" presName="rootComposite" presStyleCnt="0"/>
      <dgm:spPr/>
      <dgm:t>
        <a:bodyPr/>
        <a:lstStyle/>
        <a:p>
          <a:endParaRPr lang="zh-CN" altLang="en-US"/>
        </a:p>
      </dgm:t>
    </dgm:pt>
    <dgm:pt modelId="{26DEDF23-C432-4C76-9D73-465AE7AA64A7}" type="pres">
      <dgm:prSet presAssocID="{A387E32E-3821-4AAB-A415-C92311ACFDC2}" presName="rootText" presStyleLbl="node3" presStyleIdx="7" presStyleCnt="8">
        <dgm:presLayoutVars>
          <dgm:chPref val="3"/>
        </dgm:presLayoutVars>
      </dgm:prSet>
      <dgm:spPr/>
      <dgm:t>
        <a:bodyPr/>
        <a:lstStyle/>
        <a:p>
          <a:endParaRPr lang="zh-CN" altLang="en-US"/>
        </a:p>
      </dgm:t>
    </dgm:pt>
    <dgm:pt modelId="{739078BF-73F6-45E5-B42A-F480EF8ED399}" type="pres">
      <dgm:prSet presAssocID="{A387E32E-3821-4AAB-A415-C92311ACFDC2}" presName="rootConnector" presStyleLbl="node3" presStyleIdx="7" presStyleCnt="8"/>
      <dgm:spPr/>
      <dgm:t>
        <a:bodyPr/>
        <a:lstStyle/>
        <a:p>
          <a:endParaRPr lang="zh-CN" altLang="en-US"/>
        </a:p>
      </dgm:t>
    </dgm:pt>
    <dgm:pt modelId="{9CFDD0F1-5974-40A3-AE0B-D9539B82A3CA}" type="pres">
      <dgm:prSet presAssocID="{A387E32E-3821-4AAB-A415-C92311ACFDC2}" presName="hierChild4" presStyleCnt="0"/>
      <dgm:spPr/>
      <dgm:t>
        <a:bodyPr/>
        <a:lstStyle/>
        <a:p>
          <a:endParaRPr lang="zh-CN" altLang="en-US"/>
        </a:p>
      </dgm:t>
    </dgm:pt>
    <dgm:pt modelId="{A87D78B8-9975-4ADC-8F7D-88A9D583A1BF}" type="pres">
      <dgm:prSet presAssocID="{A387E32E-3821-4AAB-A415-C92311ACFDC2}" presName="hierChild5" presStyleCnt="0"/>
      <dgm:spPr/>
      <dgm:t>
        <a:bodyPr/>
        <a:lstStyle/>
        <a:p>
          <a:endParaRPr lang="zh-CN" altLang="en-US"/>
        </a:p>
      </dgm:t>
    </dgm:pt>
    <dgm:pt modelId="{36148D79-2B9B-4906-BB4F-24C2111903BB}" type="pres">
      <dgm:prSet presAssocID="{58327A01-C9DC-41FD-A8D6-D51FF4BACB87}" presName="hierChild5" presStyleCnt="0"/>
      <dgm:spPr/>
      <dgm:t>
        <a:bodyPr/>
        <a:lstStyle/>
        <a:p>
          <a:endParaRPr lang="zh-CN" altLang="en-US"/>
        </a:p>
      </dgm:t>
    </dgm:pt>
    <dgm:pt modelId="{F5CC0423-0C71-43AE-9374-BC13219336D5}" type="pres">
      <dgm:prSet presAssocID="{F0B967FC-C0F8-4793-AF1E-71ABE1A9D1E9}" presName="hierChild3" presStyleCnt="0"/>
      <dgm:spPr/>
      <dgm:t>
        <a:bodyPr/>
        <a:lstStyle/>
        <a:p>
          <a:endParaRPr lang="en-US"/>
        </a:p>
      </dgm:t>
    </dgm:pt>
  </dgm:ptLst>
  <dgm:cxnLst>
    <dgm:cxn modelId="{8EC0F2BE-D77B-4AA3-BDAC-E1F574BEDA8E}" srcId="{F0B967FC-C0F8-4793-AF1E-71ABE1A9D1E9}" destId="{C1BED880-3B18-4DE7-AAC8-FA0F6F42DD2A}" srcOrd="2" destOrd="0" parTransId="{07BF0ED7-B487-49C4-B37D-77E5D5608564}" sibTransId="{277321DD-2A59-4AF5-A62C-6CC992C84F94}"/>
    <dgm:cxn modelId="{3ECDCD88-148B-4B1E-AAC3-49D6C00E835F}" type="presOf" srcId="{45A2399B-9CE7-4C31-AF4C-D35E211FCC9C}" destId="{78B308B3-36E1-4849-8DF9-C556EDA62D6A}" srcOrd="0" destOrd="0" presId="urn:microsoft.com/office/officeart/2005/8/layout/orgChart1"/>
    <dgm:cxn modelId="{E2C292A7-7C3F-414A-9191-B280EF9E1011}" type="presOf" srcId="{48A92BF1-9747-4DD1-B3A3-1A6A5E14B599}" destId="{20BF0C05-10B8-4ADC-B6A3-CE39FE5EF0ED}" srcOrd="1" destOrd="0" presId="urn:microsoft.com/office/officeart/2005/8/layout/orgChart1"/>
    <dgm:cxn modelId="{2EF10FD2-D557-4BE8-96D2-9EB8CC6D99A5}" type="presOf" srcId="{00B5253D-61AE-410F-86BC-68EEF72AA632}" destId="{AAC3A94D-D5DF-4388-B404-601657F732C6}" srcOrd="1" destOrd="0" presId="urn:microsoft.com/office/officeart/2005/8/layout/orgChart1"/>
    <dgm:cxn modelId="{113BDF08-1A57-46DD-99EC-B19372AA867C}" srcId="{00B5253D-61AE-410F-86BC-68EEF72AA632}" destId="{F9457C71-1065-439B-84B3-33F23373DD62}" srcOrd="0" destOrd="0" parTransId="{12A7136F-CA0B-4F55-81EA-9112D08F8061}" sibTransId="{769549B9-5D76-458E-A72F-7C41D71381FE}"/>
    <dgm:cxn modelId="{D741C435-F93E-4A27-9068-A2527137376A}" type="presOf" srcId="{E20E0114-527C-4EC8-AAEA-1B8A7363C37C}" destId="{CD9EC663-1C3E-47D2-8CAE-E0806C0B2704}" srcOrd="0" destOrd="0" presId="urn:microsoft.com/office/officeart/2005/8/layout/orgChart1"/>
    <dgm:cxn modelId="{CFC4BD87-5CCF-4489-B76E-0D166EE8B5A4}" type="presOf" srcId="{688318A9-BE53-4A56-81B8-D2F01B7F7339}" destId="{FBA9D8ED-AFC3-42BF-9FCE-DE144285EBE7}" srcOrd="0" destOrd="0" presId="urn:microsoft.com/office/officeart/2005/8/layout/orgChart1"/>
    <dgm:cxn modelId="{14863A3C-6D47-4F86-9B53-04CC747CCF4C}" type="presOf" srcId="{F045FE48-2503-48F5-B51C-1DCB81DEA4AB}" destId="{FA644BF9-43D6-47DB-A4C0-EBC1C3A8E743}" srcOrd="0" destOrd="0" presId="urn:microsoft.com/office/officeart/2005/8/layout/orgChart1"/>
    <dgm:cxn modelId="{D8843439-8E24-4DE9-8F1F-0DC18078F2EA}" type="presOf" srcId="{00B5253D-61AE-410F-86BC-68EEF72AA632}" destId="{6FC90E81-E3CA-401A-A84F-6B014C194995}" srcOrd="0" destOrd="0" presId="urn:microsoft.com/office/officeart/2005/8/layout/orgChart1"/>
    <dgm:cxn modelId="{AEEF8EDC-C5F7-491E-B676-A8291C1E4AD4}" type="presOf" srcId="{12A7136F-CA0B-4F55-81EA-9112D08F8061}" destId="{E990AFA8-87BE-43A8-849A-3EA68991E1AD}" srcOrd="0" destOrd="0" presId="urn:microsoft.com/office/officeart/2005/8/layout/orgChart1"/>
    <dgm:cxn modelId="{11D006DB-B998-498E-8604-D791DED65044}" srcId="{00B5253D-61AE-410F-86BC-68EEF72AA632}" destId="{45A2399B-9CE7-4C31-AF4C-D35E211FCC9C}" srcOrd="2" destOrd="0" parTransId="{688318A9-BE53-4A56-81B8-D2F01B7F7339}" sibTransId="{92703493-BDBF-4AD2-A7B1-56927B39C6C0}"/>
    <dgm:cxn modelId="{1ABC3037-DDC6-4EC1-8DD5-424D6F40DDA9}" type="presOf" srcId="{01A45FCA-AB8F-49BF-89CE-13819A2C7717}" destId="{957626EA-86D1-46BC-9676-1D243B6B4A52}" srcOrd="0" destOrd="0" presId="urn:microsoft.com/office/officeart/2005/8/layout/orgChart1"/>
    <dgm:cxn modelId="{197391FA-D66F-4983-A135-96C73AFAD70F}" type="presOf" srcId="{58327A01-C9DC-41FD-A8D6-D51FF4BACB87}" destId="{D22978AA-603C-4F88-84F4-929D566C6E82}" srcOrd="1" destOrd="0" presId="urn:microsoft.com/office/officeart/2005/8/layout/orgChart1"/>
    <dgm:cxn modelId="{7D5F780B-C9C3-4D42-838C-BD507BC62828}" srcId="{E20E0114-527C-4EC8-AAEA-1B8A7363C37C}" destId="{F045FE48-2503-48F5-B51C-1DCB81DEA4AB}" srcOrd="0" destOrd="0" parTransId="{66066DF4-5946-458B-8650-1B8D20FEA731}" sibTransId="{2789B2F5-FB32-4345-9B1F-7C6283B904D6}"/>
    <dgm:cxn modelId="{0A481FF8-F4D0-42A7-AD21-6294F88521CB}" srcId="{F0B967FC-C0F8-4793-AF1E-71ABE1A9D1E9}" destId="{00B5253D-61AE-410F-86BC-68EEF72AA632}" srcOrd="0" destOrd="0" parTransId="{C68E74E3-86C3-4665-9E8B-2833A791A26C}" sibTransId="{DF8E3509-779D-4C54-B3DB-90C94F95B47B}"/>
    <dgm:cxn modelId="{84374733-89AD-478A-A9B7-52E7685E16E9}" type="presOf" srcId="{48A92BF1-9747-4DD1-B3A3-1A6A5E14B599}" destId="{6C78D298-78BF-4607-8238-AF8F2893FADB}" srcOrd="0" destOrd="0" presId="urn:microsoft.com/office/officeart/2005/8/layout/orgChart1"/>
    <dgm:cxn modelId="{081C6575-5904-43FF-97A5-276C392CFFC1}" type="presOf" srcId="{45A2399B-9CE7-4C31-AF4C-D35E211FCC9C}" destId="{252E1408-4296-4DC9-9BFF-A03AC2C2406B}" srcOrd="1" destOrd="0" presId="urn:microsoft.com/office/officeart/2005/8/layout/orgChart1"/>
    <dgm:cxn modelId="{67F4DBF6-BC45-4D49-9BE6-7EA4E53EAF67}" type="presOf" srcId="{C68E74E3-86C3-4665-9E8B-2833A791A26C}" destId="{C5810607-4637-4670-BC0E-338E835D5A52}" srcOrd="0" destOrd="0" presId="urn:microsoft.com/office/officeart/2005/8/layout/orgChart1"/>
    <dgm:cxn modelId="{31971901-3A98-452A-B2F6-99DAC5EE4BF3}" type="presOf" srcId="{C1BED880-3B18-4DE7-AAC8-FA0F6F42DD2A}" destId="{5CCB64A0-1B3F-492C-97A5-7EB67792A600}" srcOrd="0" destOrd="0" presId="urn:microsoft.com/office/officeart/2005/8/layout/orgChart1"/>
    <dgm:cxn modelId="{3D488438-881A-4CEF-A4FE-C8C2F8311338}" type="presOf" srcId="{89B6CAA4-43F4-49BC-A4F0-7FEAD32A7804}" destId="{AF2B9086-245B-4BBC-939E-42A2A09B7181}" srcOrd="0" destOrd="0" presId="urn:microsoft.com/office/officeart/2005/8/layout/orgChart1"/>
    <dgm:cxn modelId="{B95EA84C-AD55-4EB8-AB91-ECC1D0AA0AF4}" type="presOf" srcId="{6D61EE6B-5B63-4D31-93C0-FAB7942CC844}" destId="{6BA85348-D529-479E-879B-E4AA43DAC8B2}" srcOrd="1" destOrd="0" presId="urn:microsoft.com/office/officeart/2005/8/layout/orgChart1"/>
    <dgm:cxn modelId="{A8E5DD6C-3DDA-4DF9-84FC-AA6BE8BC2D13}" type="presOf" srcId="{E20E0114-527C-4EC8-AAEA-1B8A7363C37C}" destId="{F100ED6D-F772-411D-9DF2-B2AFB69FEB26}" srcOrd="1" destOrd="0" presId="urn:microsoft.com/office/officeart/2005/8/layout/orgChart1"/>
    <dgm:cxn modelId="{10E6CE4F-D2F4-4EC0-8BDE-5E564F9572D7}" type="presOf" srcId="{F9457C71-1065-439B-84B3-33F23373DD62}" destId="{4A1AC6C1-B7EB-45AF-B8FC-A4103B8D2214}" srcOrd="1" destOrd="0" presId="urn:microsoft.com/office/officeart/2005/8/layout/orgChart1"/>
    <dgm:cxn modelId="{C7634227-02E3-4C9F-9073-89F637FA3DB6}" srcId="{F0B967FC-C0F8-4793-AF1E-71ABE1A9D1E9}" destId="{58327A01-C9DC-41FD-A8D6-D51FF4BACB87}" srcOrd="3" destOrd="0" parTransId="{66C1FA7B-E5B2-49D4-BB7F-A193BE28C570}" sibTransId="{29577CFB-0080-47E3-A69D-7E54680296D0}"/>
    <dgm:cxn modelId="{E373C002-8C8E-4033-BB42-9AB87A2F0E22}" srcId="{42896E94-71E8-4D10-A8E9-5BBB921DA48F}" destId="{F0B967FC-C0F8-4793-AF1E-71ABE1A9D1E9}" srcOrd="0" destOrd="0" parTransId="{F0ED0BFF-1B6F-4E7B-BE5B-64687621D61C}" sibTransId="{7E2AF0EE-D03E-4B6D-B880-5A2444BFED60}"/>
    <dgm:cxn modelId="{85EC11AB-7604-4364-8B1A-0C6281CD66CB}" type="presOf" srcId="{96A913A1-7326-469C-B244-2BEAC6D249A6}" destId="{7C1EB3BB-F6D9-4559-B3E2-30D116FBCCC4}" srcOrd="0" destOrd="0" presId="urn:microsoft.com/office/officeart/2005/8/layout/orgChart1"/>
    <dgm:cxn modelId="{C77C1017-56DF-481F-A693-135F3EA61B48}" type="presOf" srcId="{58327A01-C9DC-41FD-A8D6-D51FF4BACB87}" destId="{A32386C3-631B-453D-90A1-EEC146E5F47D}" srcOrd="0" destOrd="0" presId="urn:microsoft.com/office/officeart/2005/8/layout/orgChart1"/>
    <dgm:cxn modelId="{42D57CB0-E628-4F7A-9DEF-630DA1D7E1FC}" srcId="{00B5253D-61AE-410F-86BC-68EEF72AA632}" destId="{6D61EE6B-5B63-4D31-93C0-FAB7942CC844}" srcOrd="1" destOrd="0" parTransId="{96A913A1-7326-469C-B244-2BEAC6D249A6}" sibTransId="{DCCD2472-1E8D-4B21-941B-F82DA7E604F8}"/>
    <dgm:cxn modelId="{14CE12D8-D930-4D29-A8F6-22A09E12803C}" srcId="{E20E0114-527C-4EC8-AAEA-1B8A7363C37C}" destId="{C283F1AD-85AA-48EA-B817-D41B85559733}" srcOrd="2" destOrd="0" parTransId="{B5CA4E09-93EA-4CFD-860A-2AF6CBB5F21C}" sibTransId="{B8CFAED7-93C9-4159-9FA7-D9833C8383D7}"/>
    <dgm:cxn modelId="{CB77FC51-33AB-4A62-A7B6-7D1E8E9E592F}" type="presOf" srcId="{42896E94-71E8-4D10-A8E9-5BBB921DA48F}" destId="{5429F18A-39CB-4B86-946A-445ADEE246EE}" srcOrd="0" destOrd="0" presId="urn:microsoft.com/office/officeart/2005/8/layout/orgChart1"/>
    <dgm:cxn modelId="{F99C3BA8-2249-4092-A681-3A8967D347D8}" type="presOf" srcId="{07234257-351A-4632-AB39-F60FC39FAF72}" destId="{2C47B491-7B2F-4B9F-B999-539B8885CB8D}" srcOrd="1" destOrd="0" presId="urn:microsoft.com/office/officeart/2005/8/layout/orgChart1"/>
    <dgm:cxn modelId="{DB73DBB2-CE13-404F-A9EB-FB429545BF76}" type="presOf" srcId="{F0B967FC-C0F8-4793-AF1E-71ABE1A9D1E9}" destId="{A895F719-7C51-4C49-AECD-15C99BB24FC4}" srcOrd="0" destOrd="0" presId="urn:microsoft.com/office/officeart/2005/8/layout/orgChart1"/>
    <dgm:cxn modelId="{AD9CBC62-C8CA-43A9-9A48-0742F6438123}" type="presOf" srcId="{66C1FA7B-E5B2-49D4-BB7F-A193BE28C570}" destId="{C6B8E810-6EBF-41C3-9800-D5C6DBD02DA9}" srcOrd="0" destOrd="0" presId="urn:microsoft.com/office/officeart/2005/8/layout/orgChart1"/>
    <dgm:cxn modelId="{E6232497-2D8A-4749-9E87-AF11D74924F5}" type="presOf" srcId="{C1BED880-3B18-4DE7-AAC8-FA0F6F42DD2A}" destId="{B6F7BC48-8BC4-463D-BE92-8E50AEE6F442}" srcOrd="1" destOrd="0" presId="urn:microsoft.com/office/officeart/2005/8/layout/orgChart1"/>
    <dgm:cxn modelId="{086B2CD4-965D-4F62-8015-46230BA2A5C7}" srcId="{F0B967FC-C0F8-4793-AF1E-71ABE1A9D1E9}" destId="{E20E0114-527C-4EC8-AAEA-1B8A7363C37C}" srcOrd="1" destOrd="0" parTransId="{B7F1CD8C-C186-45BE-898B-C552ABB45F4F}" sibTransId="{341A6CCD-AB2E-41DE-915D-73BB163E1FB3}"/>
    <dgm:cxn modelId="{8AF790C5-C41C-4BDF-B699-587829579FA1}" type="presOf" srcId="{66066DF4-5946-458B-8650-1B8D20FEA731}" destId="{789559F1-6AA5-4C98-B63C-36FE50063B3C}" srcOrd="0" destOrd="0" presId="urn:microsoft.com/office/officeart/2005/8/layout/orgChart1"/>
    <dgm:cxn modelId="{FB31E471-F93B-49C3-87AC-AADBFF976ED6}" srcId="{00B5253D-61AE-410F-86BC-68EEF72AA632}" destId="{07234257-351A-4632-AB39-F60FC39FAF72}" srcOrd="3" destOrd="0" parTransId="{89B6CAA4-43F4-49BC-A4F0-7FEAD32A7804}" sibTransId="{AADDCF45-3E4A-4BE9-B5D1-643EB741EE6D}"/>
    <dgm:cxn modelId="{23B6BA15-E1C2-4C53-B21B-E81787ED6678}" type="presOf" srcId="{F9457C71-1065-439B-84B3-33F23373DD62}" destId="{2DE797FC-F1CE-4C9A-970F-C1B305088266}" srcOrd="0" destOrd="0" presId="urn:microsoft.com/office/officeart/2005/8/layout/orgChart1"/>
    <dgm:cxn modelId="{3614579B-2CA5-43DE-BAF5-7D52A3FE97A1}" type="presOf" srcId="{F045FE48-2503-48F5-B51C-1DCB81DEA4AB}" destId="{44FD1AD8-9906-44B4-B179-D918FDB51A0C}" srcOrd="1" destOrd="0" presId="urn:microsoft.com/office/officeart/2005/8/layout/orgChart1"/>
    <dgm:cxn modelId="{B6FBB5D2-3558-4BCD-9CFC-26129F0CC35F}" type="presOf" srcId="{C283F1AD-85AA-48EA-B817-D41B85559733}" destId="{43170F98-FE92-4F0E-83E9-603A34CD8D63}" srcOrd="1" destOrd="0" presId="urn:microsoft.com/office/officeart/2005/8/layout/orgChart1"/>
    <dgm:cxn modelId="{792D9074-4D49-4496-8B48-F9C111B459FE}" type="presOf" srcId="{A387E32E-3821-4AAB-A415-C92311ACFDC2}" destId="{739078BF-73F6-45E5-B42A-F480EF8ED399}" srcOrd="1" destOrd="0" presId="urn:microsoft.com/office/officeart/2005/8/layout/orgChart1"/>
    <dgm:cxn modelId="{4ADDC762-0469-43B1-AC06-27B005EFC076}" type="presOf" srcId="{B5CA4E09-93EA-4CFD-860A-2AF6CBB5F21C}" destId="{605CD685-EEBE-44A4-8FA1-A7510A88D16E}" srcOrd="0" destOrd="0" presId="urn:microsoft.com/office/officeart/2005/8/layout/orgChart1"/>
    <dgm:cxn modelId="{81BF8366-0E29-4254-B1BA-7FA6BFD8F9F4}" type="presOf" srcId="{F0B967FC-C0F8-4793-AF1E-71ABE1A9D1E9}" destId="{FF6A1250-469A-44F0-88EA-862CD3201C1A}" srcOrd="1" destOrd="0" presId="urn:microsoft.com/office/officeart/2005/8/layout/orgChart1"/>
    <dgm:cxn modelId="{80B86CDB-8CB2-4581-9892-FD2BDFDB9D92}" type="presOf" srcId="{C283F1AD-85AA-48EA-B817-D41B85559733}" destId="{DB69E349-2714-4C11-8977-DFAEDD2637D6}" srcOrd="0" destOrd="0" presId="urn:microsoft.com/office/officeart/2005/8/layout/orgChart1"/>
    <dgm:cxn modelId="{AB1A11F1-36D7-4CF8-A137-9BDA64004ECD}" type="presOf" srcId="{07BF0ED7-B487-49C4-B37D-77E5D5608564}" destId="{051E4B93-ED26-40F6-89DD-2001F4192F73}" srcOrd="0" destOrd="0" presId="urn:microsoft.com/office/officeart/2005/8/layout/orgChart1"/>
    <dgm:cxn modelId="{1022BEF2-5334-4E2A-B0A3-12F4AD2298EB}" type="presOf" srcId="{B7F1CD8C-C186-45BE-898B-C552ABB45F4F}" destId="{29719107-5A56-474B-8374-1D9B096C58A4}" srcOrd="0" destOrd="0" presId="urn:microsoft.com/office/officeart/2005/8/layout/orgChart1"/>
    <dgm:cxn modelId="{0E8045C7-265D-461F-9BDC-0A9199F625BF}" type="presOf" srcId="{A387E32E-3821-4AAB-A415-C92311ACFDC2}" destId="{26DEDF23-C432-4C76-9D73-465AE7AA64A7}" srcOrd="0" destOrd="0" presId="urn:microsoft.com/office/officeart/2005/8/layout/orgChart1"/>
    <dgm:cxn modelId="{695CF956-CF41-4611-A864-C0EA2DD35FF6}" type="presOf" srcId="{07234257-351A-4632-AB39-F60FC39FAF72}" destId="{EC090DD7-7556-4B48-B390-6A465AE01ABF}" srcOrd="0" destOrd="0" presId="urn:microsoft.com/office/officeart/2005/8/layout/orgChart1"/>
    <dgm:cxn modelId="{D5290A20-DE31-4349-B518-10E51C876472}" type="presOf" srcId="{BD7232EC-CAFE-4198-B0EB-72B5ACA4497F}" destId="{1E826605-D447-4A33-88F4-DAA437CBEB79}" srcOrd="0" destOrd="0" presId="urn:microsoft.com/office/officeart/2005/8/layout/orgChart1"/>
    <dgm:cxn modelId="{9FB0BD15-19EE-4437-9511-E4CE98D541D7}" srcId="{E20E0114-527C-4EC8-AAEA-1B8A7363C37C}" destId="{48A92BF1-9747-4DD1-B3A3-1A6A5E14B599}" srcOrd="1" destOrd="0" parTransId="{01A45FCA-AB8F-49BF-89CE-13819A2C7717}" sibTransId="{A05C98D4-7F70-43CB-8AF1-6CE5EF7D19F4}"/>
    <dgm:cxn modelId="{E87AE7F8-D9EB-421D-BCB1-59572286F6E9}" srcId="{58327A01-C9DC-41FD-A8D6-D51FF4BACB87}" destId="{A387E32E-3821-4AAB-A415-C92311ACFDC2}" srcOrd="0" destOrd="0" parTransId="{BD7232EC-CAFE-4198-B0EB-72B5ACA4497F}" sibTransId="{D1008B66-57BC-4375-8681-57E7228E7477}"/>
    <dgm:cxn modelId="{1AF5D081-36D3-4EFE-B4D2-32F9C5FDF306}" type="presOf" srcId="{6D61EE6B-5B63-4D31-93C0-FAB7942CC844}" destId="{3C67D1F7-871D-4A97-B814-1EE41CBF69F3}" srcOrd="0" destOrd="0" presId="urn:microsoft.com/office/officeart/2005/8/layout/orgChart1"/>
    <dgm:cxn modelId="{7B1464EE-6764-411F-B028-5FD85BDD0FF9}" type="presParOf" srcId="{5429F18A-39CB-4B86-946A-445ADEE246EE}" destId="{0A09CA43-CFB7-438C-8001-9869B3E823AE}" srcOrd="0" destOrd="0" presId="urn:microsoft.com/office/officeart/2005/8/layout/orgChart1"/>
    <dgm:cxn modelId="{62FB46C1-2D64-486F-AF31-CA86DEEC3968}" type="presParOf" srcId="{0A09CA43-CFB7-438C-8001-9869B3E823AE}" destId="{6D934B96-ABE1-47BF-B5F7-0E4E5F84100C}" srcOrd="0" destOrd="0" presId="urn:microsoft.com/office/officeart/2005/8/layout/orgChart1"/>
    <dgm:cxn modelId="{D0040DDF-6D99-466B-8336-283A90C64F6C}" type="presParOf" srcId="{6D934B96-ABE1-47BF-B5F7-0E4E5F84100C}" destId="{A895F719-7C51-4C49-AECD-15C99BB24FC4}" srcOrd="0" destOrd="0" presId="urn:microsoft.com/office/officeart/2005/8/layout/orgChart1"/>
    <dgm:cxn modelId="{450601B9-F3BE-4CF2-8A55-FDF260EADFA3}" type="presParOf" srcId="{6D934B96-ABE1-47BF-B5F7-0E4E5F84100C}" destId="{FF6A1250-469A-44F0-88EA-862CD3201C1A}" srcOrd="1" destOrd="0" presId="urn:microsoft.com/office/officeart/2005/8/layout/orgChart1"/>
    <dgm:cxn modelId="{20D402B9-C8AD-4DBE-B63D-C0A758B0EF19}" type="presParOf" srcId="{0A09CA43-CFB7-438C-8001-9869B3E823AE}" destId="{97AA9F5F-9FCA-48D4-A4E0-7ADA79974A53}" srcOrd="1" destOrd="0" presId="urn:microsoft.com/office/officeart/2005/8/layout/orgChart1"/>
    <dgm:cxn modelId="{C72FBA2D-31E6-41BE-A69D-459DD92C2DB0}" type="presParOf" srcId="{97AA9F5F-9FCA-48D4-A4E0-7ADA79974A53}" destId="{C5810607-4637-4670-BC0E-338E835D5A52}" srcOrd="0" destOrd="0" presId="urn:microsoft.com/office/officeart/2005/8/layout/orgChart1"/>
    <dgm:cxn modelId="{20ED93B2-7516-4D52-8977-74875007EDFF}" type="presParOf" srcId="{97AA9F5F-9FCA-48D4-A4E0-7ADA79974A53}" destId="{9BCE5759-2199-4ECE-A7DD-070A022FC0AF}" srcOrd="1" destOrd="0" presId="urn:microsoft.com/office/officeart/2005/8/layout/orgChart1"/>
    <dgm:cxn modelId="{779EAA9A-40D2-4F26-9CAE-A95491AA789E}" type="presParOf" srcId="{9BCE5759-2199-4ECE-A7DD-070A022FC0AF}" destId="{5FA9B422-4ED0-4CC4-B539-F4615D631B21}" srcOrd="0" destOrd="0" presId="urn:microsoft.com/office/officeart/2005/8/layout/orgChart1"/>
    <dgm:cxn modelId="{7D6B8B2D-92EB-4A2E-8227-BDC624B4056D}" type="presParOf" srcId="{5FA9B422-4ED0-4CC4-B539-F4615D631B21}" destId="{6FC90E81-E3CA-401A-A84F-6B014C194995}" srcOrd="0" destOrd="0" presId="urn:microsoft.com/office/officeart/2005/8/layout/orgChart1"/>
    <dgm:cxn modelId="{5CEB865C-C146-44CB-B32C-BB0258F70D5E}" type="presParOf" srcId="{5FA9B422-4ED0-4CC4-B539-F4615D631B21}" destId="{AAC3A94D-D5DF-4388-B404-601657F732C6}" srcOrd="1" destOrd="0" presId="urn:microsoft.com/office/officeart/2005/8/layout/orgChart1"/>
    <dgm:cxn modelId="{BE11E847-BF30-40C1-A666-B0F1719FCE8C}" type="presParOf" srcId="{9BCE5759-2199-4ECE-A7DD-070A022FC0AF}" destId="{99F334DE-311A-4D76-88FA-031B30D31549}" srcOrd="1" destOrd="0" presId="urn:microsoft.com/office/officeart/2005/8/layout/orgChart1"/>
    <dgm:cxn modelId="{E742023C-840D-49A1-B65D-AAB900B919B6}" type="presParOf" srcId="{99F334DE-311A-4D76-88FA-031B30D31549}" destId="{E990AFA8-87BE-43A8-849A-3EA68991E1AD}" srcOrd="0" destOrd="0" presId="urn:microsoft.com/office/officeart/2005/8/layout/orgChart1"/>
    <dgm:cxn modelId="{B224AFE8-22F0-4EB1-BE33-BB9BDEB2F642}" type="presParOf" srcId="{99F334DE-311A-4D76-88FA-031B30D31549}" destId="{9F71F00A-DD94-491D-9F28-49CBE8445B23}" srcOrd="1" destOrd="0" presId="urn:microsoft.com/office/officeart/2005/8/layout/orgChart1"/>
    <dgm:cxn modelId="{1C4F209D-892F-4015-A311-CD361B8CD21B}" type="presParOf" srcId="{9F71F00A-DD94-491D-9F28-49CBE8445B23}" destId="{826F7FAB-AAC0-4EC1-A21F-9F15370D0EC5}" srcOrd="0" destOrd="0" presId="urn:microsoft.com/office/officeart/2005/8/layout/orgChart1"/>
    <dgm:cxn modelId="{49D01E53-1F43-479E-820D-4F15E7A1D0B8}" type="presParOf" srcId="{826F7FAB-AAC0-4EC1-A21F-9F15370D0EC5}" destId="{2DE797FC-F1CE-4C9A-970F-C1B305088266}" srcOrd="0" destOrd="0" presId="urn:microsoft.com/office/officeart/2005/8/layout/orgChart1"/>
    <dgm:cxn modelId="{2619DA67-1BE9-4D72-BCD4-B4BFC5B5151C}" type="presParOf" srcId="{826F7FAB-AAC0-4EC1-A21F-9F15370D0EC5}" destId="{4A1AC6C1-B7EB-45AF-B8FC-A4103B8D2214}" srcOrd="1" destOrd="0" presId="urn:microsoft.com/office/officeart/2005/8/layout/orgChart1"/>
    <dgm:cxn modelId="{1EA43C59-7EB6-4AD3-8BFF-68DAD3D98DC9}" type="presParOf" srcId="{9F71F00A-DD94-491D-9F28-49CBE8445B23}" destId="{ED3E22ED-659E-408D-9B93-B7F835853D6D}" srcOrd="1" destOrd="0" presId="urn:microsoft.com/office/officeart/2005/8/layout/orgChart1"/>
    <dgm:cxn modelId="{C913D83C-2C0E-4C99-8E45-154BFED6CF52}" type="presParOf" srcId="{9F71F00A-DD94-491D-9F28-49CBE8445B23}" destId="{FFC938EF-6F60-474D-A95B-CC49623A89D5}" srcOrd="2" destOrd="0" presId="urn:microsoft.com/office/officeart/2005/8/layout/orgChart1"/>
    <dgm:cxn modelId="{61831ED1-5758-48ED-9773-E1B859576E2C}" type="presParOf" srcId="{99F334DE-311A-4D76-88FA-031B30D31549}" destId="{7C1EB3BB-F6D9-4559-B3E2-30D116FBCCC4}" srcOrd="2" destOrd="0" presId="urn:microsoft.com/office/officeart/2005/8/layout/orgChart1"/>
    <dgm:cxn modelId="{A0668E88-5196-422B-8725-628EC441E0CC}" type="presParOf" srcId="{99F334DE-311A-4D76-88FA-031B30D31549}" destId="{690860B7-3034-4559-8C54-266C629CA7BB}" srcOrd="3" destOrd="0" presId="urn:microsoft.com/office/officeart/2005/8/layout/orgChart1"/>
    <dgm:cxn modelId="{804938D1-BB0D-4480-A706-0C2ACD169086}" type="presParOf" srcId="{690860B7-3034-4559-8C54-266C629CA7BB}" destId="{580386C0-75C9-4B19-8325-001B9D3F1969}" srcOrd="0" destOrd="0" presId="urn:microsoft.com/office/officeart/2005/8/layout/orgChart1"/>
    <dgm:cxn modelId="{1B247D66-6CDC-4B9D-A723-005C2E9A6D97}" type="presParOf" srcId="{580386C0-75C9-4B19-8325-001B9D3F1969}" destId="{3C67D1F7-871D-4A97-B814-1EE41CBF69F3}" srcOrd="0" destOrd="0" presId="urn:microsoft.com/office/officeart/2005/8/layout/orgChart1"/>
    <dgm:cxn modelId="{09D7FCF6-3E7B-4DB6-BC94-74DC6A5E02B9}" type="presParOf" srcId="{580386C0-75C9-4B19-8325-001B9D3F1969}" destId="{6BA85348-D529-479E-879B-E4AA43DAC8B2}" srcOrd="1" destOrd="0" presId="urn:microsoft.com/office/officeart/2005/8/layout/orgChart1"/>
    <dgm:cxn modelId="{6BB40594-FB1A-455C-A93E-D9DC931DE706}" type="presParOf" srcId="{690860B7-3034-4559-8C54-266C629CA7BB}" destId="{73AA8A6D-9972-4FB7-8DD7-5EA48273F651}" srcOrd="1" destOrd="0" presId="urn:microsoft.com/office/officeart/2005/8/layout/orgChart1"/>
    <dgm:cxn modelId="{56E8930F-F50A-4FDC-AEB1-5D7D9C1DE9C2}" type="presParOf" srcId="{690860B7-3034-4559-8C54-266C629CA7BB}" destId="{521D8BB2-B3B2-4F6B-B437-7FA22B91500D}" srcOrd="2" destOrd="0" presId="urn:microsoft.com/office/officeart/2005/8/layout/orgChart1"/>
    <dgm:cxn modelId="{F7420724-0C95-441D-95DC-FCD7A7289BCB}" type="presParOf" srcId="{99F334DE-311A-4D76-88FA-031B30D31549}" destId="{FBA9D8ED-AFC3-42BF-9FCE-DE144285EBE7}" srcOrd="4" destOrd="0" presId="urn:microsoft.com/office/officeart/2005/8/layout/orgChart1"/>
    <dgm:cxn modelId="{CA335DEE-4746-4B89-A3EC-2FE35AC99906}" type="presParOf" srcId="{99F334DE-311A-4D76-88FA-031B30D31549}" destId="{DC5D0101-19A6-415C-B1B1-855D425D3A67}" srcOrd="5" destOrd="0" presId="urn:microsoft.com/office/officeart/2005/8/layout/orgChart1"/>
    <dgm:cxn modelId="{78CEB81C-6016-4950-870C-62990097F482}" type="presParOf" srcId="{DC5D0101-19A6-415C-B1B1-855D425D3A67}" destId="{655F9440-BD09-4445-9C11-9F954BEB6B18}" srcOrd="0" destOrd="0" presId="urn:microsoft.com/office/officeart/2005/8/layout/orgChart1"/>
    <dgm:cxn modelId="{4B0DFC1C-5974-40A7-BF71-56C0E6B13D4A}" type="presParOf" srcId="{655F9440-BD09-4445-9C11-9F954BEB6B18}" destId="{78B308B3-36E1-4849-8DF9-C556EDA62D6A}" srcOrd="0" destOrd="0" presId="urn:microsoft.com/office/officeart/2005/8/layout/orgChart1"/>
    <dgm:cxn modelId="{FAB9A5D6-7185-4CA7-8903-C6E3631F9CA9}" type="presParOf" srcId="{655F9440-BD09-4445-9C11-9F954BEB6B18}" destId="{252E1408-4296-4DC9-9BFF-A03AC2C2406B}" srcOrd="1" destOrd="0" presId="urn:microsoft.com/office/officeart/2005/8/layout/orgChart1"/>
    <dgm:cxn modelId="{A4EA1B87-7FF7-433C-A92F-1B8FDF9C8D85}" type="presParOf" srcId="{DC5D0101-19A6-415C-B1B1-855D425D3A67}" destId="{E57FE2A5-EB44-4F5C-A5A5-5E632C8D6DAC}" srcOrd="1" destOrd="0" presId="urn:microsoft.com/office/officeart/2005/8/layout/orgChart1"/>
    <dgm:cxn modelId="{AF3C6679-1B95-41D8-9AEF-0408F99419DF}" type="presParOf" srcId="{DC5D0101-19A6-415C-B1B1-855D425D3A67}" destId="{DE6BF0EA-F9CD-499E-9492-54117AC8AA9D}" srcOrd="2" destOrd="0" presId="urn:microsoft.com/office/officeart/2005/8/layout/orgChart1"/>
    <dgm:cxn modelId="{3D02B254-8D0B-4DC5-8B07-87BC4D57D11D}" type="presParOf" srcId="{99F334DE-311A-4D76-88FA-031B30D31549}" destId="{AF2B9086-245B-4BBC-939E-42A2A09B7181}" srcOrd="6" destOrd="0" presId="urn:microsoft.com/office/officeart/2005/8/layout/orgChart1"/>
    <dgm:cxn modelId="{591E376E-C1BB-4DB6-B57B-86D75B67A34E}" type="presParOf" srcId="{99F334DE-311A-4D76-88FA-031B30D31549}" destId="{846B2AC4-0373-45EC-B206-24A58644A868}" srcOrd="7" destOrd="0" presId="urn:microsoft.com/office/officeart/2005/8/layout/orgChart1"/>
    <dgm:cxn modelId="{248E03FC-9B43-4F95-81A1-DAF52B7BA672}" type="presParOf" srcId="{846B2AC4-0373-45EC-B206-24A58644A868}" destId="{EC3049E5-ED55-4489-83FA-207E90F97CB5}" srcOrd="0" destOrd="0" presId="urn:microsoft.com/office/officeart/2005/8/layout/orgChart1"/>
    <dgm:cxn modelId="{B214A836-BD2B-44A9-ABA5-C41D0296AE91}" type="presParOf" srcId="{EC3049E5-ED55-4489-83FA-207E90F97CB5}" destId="{EC090DD7-7556-4B48-B390-6A465AE01ABF}" srcOrd="0" destOrd="0" presId="urn:microsoft.com/office/officeart/2005/8/layout/orgChart1"/>
    <dgm:cxn modelId="{6A4BDDFC-0070-4ADB-BB2B-270B6A1799A6}" type="presParOf" srcId="{EC3049E5-ED55-4489-83FA-207E90F97CB5}" destId="{2C47B491-7B2F-4B9F-B999-539B8885CB8D}" srcOrd="1" destOrd="0" presId="urn:microsoft.com/office/officeart/2005/8/layout/orgChart1"/>
    <dgm:cxn modelId="{F6854149-9A7E-4FA6-810F-1E7D8F99703D}" type="presParOf" srcId="{846B2AC4-0373-45EC-B206-24A58644A868}" destId="{1710D6C1-CDF4-4413-AA79-E14D5E73B6B5}" srcOrd="1" destOrd="0" presId="urn:microsoft.com/office/officeart/2005/8/layout/orgChart1"/>
    <dgm:cxn modelId="{9BBACE4B-F5D4-422B-B87E-34F81BDA79EA}" type="presParOf" srcId="{846B2AC4-0373-45EC-B206-24A58644A868}" destId="{E8557F5D-978A-4B80-9F60-F55B4AF9327B}" srcOrd="2" destOrd="0" presId="urn:microsoft.com/office/officeart/2005/8/layout/orgChart1"/>
    <dgm:cxn modelId="{76D78253-7EB3-4757-B5A3-3CF9A2D53978}" type="presParOf" srcId="{9BCE5759-2199-4ECE-A7DD-070A022FC0AF}" destId="{3B3DD3C8-2FBB-48AC-831F-8D5B082275AB}" srcOrd="2" destOrd="0" presId="urn:microsoft.com/office/officeart/2005/8/layout/orgChart1"/>
    <dgm:cxn modelId="{C2E4B7BD-0CB8-4509-B06F-29A7E9B5672A}" type="presParOf" srcId="{97AA9F5F-9FCA-48D4-A4E0-7ADA79974A53}" destId="{29719107-5A56-474B-8374-1D9B096C58A4}" srcOrd="2" destOrd="0" presId="urn:microsoft.com/office/officeart/2005/8/layout/orgChart1"/>
    <dgm:cxn modelId="{9D422364-88EB-4DC7-84FE-9FB4FE748E48}" type="presParOf" srcId="{97AA9F5F-9FCA-48D4-A4E0-7ADA79974A53}" destId="{7736EB25-2EA4-4D99-A6FF-9CB22AAC0D28}" srcOrd="3" destOrd="0" presId="urn:microsoft.com/office/officeart/2005/8/layout/orgChart1"/>
    <dgm:cxn modelId="{716CDD1F-6746-4265-995A-F097F0CA60DE}" type="presParOf" srcId="{7736EB25-2EA4-4D99-A6FF-9CB22AAC0D28}" destId="{F9D7B022-1904-4FB4-BE52-2CA6A61A660D}" srcOrd="0" destOrd="0" presId="urn:microsoft.com/office/officeart/2005/8/layout/orgChart1"/>
    <dgm:cxn modelId="{1C306292-F573-495A-87FE-FD1C305D470A}" type="presParOf" srcId="{F9D7B022-1904-4FB4-BE52-2CA6A61A660D}" destId="{CD9EC663-1C3E-47D2-8CAE-E0806C0B2704}" srcOrd="0" destOrd="0" presId="urn:microsoft.com/office/officeart/2005/8/layout/orgChart1"/>
    <dgm:cxn modelId="{79AD80BD-A44F-4ADF-8D84-FC3D6C0A6048}" type="presParOf" srcId="{F9D7B022-1904-4FB4-BE52-2CA6A61A660D}" destId="{F100ED6D-F772-411D-9DF2-B2AFB69FEB26}" srcOrd="1" destOrd="0" presId="urn:microsoft.com/office/officeart/2005/8/layout/orgChart1"/>
    <dgm:cxn modelId="{DBBF4AFD-47B4-4F2D-AFF8-6264F46D7D3C}" type="presParOf" srcId="{7736EB25-2EA4-4D99-A6FF-9CB22AAC0D28}" destId="{D3B95C09-5CB9-48AF-974F-6046091E769C}" srcOrd="1" destOrd="0" presId="urn:microsoft.com/office/officeart/2005/8/layout/orgChart1"/>
    <dgm:cxn modelId="{DC17B5E9-BC92-450B-8B03-74E438E79B76}" type="presParOf" srcId="{D3B95C09-5CB9-48AF-974F-6046091E769C}" destId="{789559F1-6AA5-4C98-B63C-36FE50063B3C}" srcOrd="0" destOrd="0" presId="urn:microsoft.com/office/officeart/2005/8/layout/orgChart1"/>
    <dgm:cxn modelId="{DEBB790F-ABE1-4274-96F8-0EE278754402}" type="presParOf" srcId="{D3B95C09-5CB9-48AF-974F-6046091E769C}" destId="{980DA725-9267-44FE-AFC2-E8DD8E7B168A}" srcOrd="1" destOrd="0" presId="urn:microsoft.com/office/officeart/2005/8/layout/orgChart1"/>
    <dgm:cxn modelId="{23BFF8F8-3721-4A6B-87BC-FA45F551FB28}" type="presParOf" srcId="{980DA725-9267-44FE-AFC2-E8DD8E7B168A}" destId="{2477D0A2-E9A0-481D-9F92-5991F5C413FE}" srcOrd="0" destOrd="0" presId="urn:microsoft.com/office/officeart/2005/8/layout/orgChart1"/>
    <dgm:cxn modelId="{B1E1E4D5-5CDE-4C56-ADEA-F25986416430}" type="presParOf" srcId="{2477D0A2-E9A0-481D-9F92-5991F5C413FE}" destId="{FA644BF9-43D6-47DB-A4C0-EBC1C3A8E743}" srcOrd="0" destOrd="0" presId="urn:microsoft.com/office/officeart/2005/8/layout/orgChart1"/>
    <dgm:cxn modelId="{305F68AC-F4E4-47C5-90E5-02B312AB9D60}" type="presParOf" srcId="{2477D0A2-E9A0-481D-9F92-5991F5C413FE}" destId="{44FD1AD8-9906-44B4-B179-D918FDB51A0C}" srcOrd="1" destOrd="0" presId="urn:microsoft.com/office/officeart/2005/8/layout/orgChart1"/>
    <dgm:cxn modelId="{4C13B3F9-8377-4F0F-996F-8A07107DFDB2}" type="presParOf" srcId="{980DA725-9267-44FE-AFC2-E8DD8E7B168A}" destId="{352B1461-7DBC-45CC-A2DF-EB4490819A00}" srcOrd="1" destOrd="0" presId="urn:microsoft.com/office/officeart/2005/8/layout/orgChart1"/>
    <dgm:cxn modelId="{F37FAE95-EEE3-480E-8273-3EACDFE2AA9C}" type="presParOf" srcId="{980DA725-9267-44FE-AFC2-E8DD8E7B168A}" destId="{C075B7C6-702F-4522-B467-88BAE2844CB5}" srcOrd="2" destOrd="0" presId="urn:microsoft.com/office/officeart/2005/8/layout/orgChart1"/>
    <dgm:cxn modelId="{BC68CB0C-DADB-4582-9099-E222223B7D1F}" type="presParOf" srcId="{D3B95C09-5CB9-48AF-974F-6046091E769C}" destId="{957626EA-86D1-46BC-9676-1D243B6B4A52}" srcOrd="2" destOrd="0" presId="urn:microsoft.com/office/officeart/2005/8/layout/orgChart1"/>
    <dgm:cxn modelId="{6EB0C4F1-9413-4CDA-8C8B-5181034A311D}" type="presParOf" srcId="{D3B95C09-5CB9-48AF-974F-6046091E769C}" destId="{7BFD8E31-707E-449E-A0E1-EA5DD141E686}" srcOrd="3" destOrd="0" presId="urn:microsoft.com/office/officeart/2005/8/layout/orgChart1"/>
    <dgm:cxn modelId="{19F3A5E9-43EC-44CD-953B-A4A80AEAA069}" type="presParOf" srcId="{7BFD8E31-707E-449E-A0E1-EA5DD141E686}" destId="{32991D95-48AB-4D0C-9517-68D82D5FF8F7}" srcOrd="0" destOrd="0" presId="urn:microsoft.com/office/officeart/2005/8/layout/orgChart1"/>
    <dgm:cxn modelId="{637A5313-5CFB-4A82-846E-09080F8DF6BB}" type="presParOf" srcId="{32991D95-48AB-4D0C-9517-68D82D5FF8F7}" destId="{6C78D298-78BF-4607-8238-AF8F2893FADB}" srcOrd="0" destOrd="0" presId="urn:microsoft.com/office/officeart/2005/8/layout/orgChart1"/>
    <dgm:cxn modelId="{497A7191-83D7-40E2-B78C-1A30CBFF5824}" type="presParOf" srcId="{32991D95-48AB-4D0C-9517-68D82D5FF8F7}" destId="{20BF0C05-10B8-4ADC-B6A3-CE39FE5EF0ED}" srcOrd="1" destOrd="0" presId="urn:microsoft.com/office/officeart/2005/8/layout/orgChart1"/>
    <dgm:cxn modelId="{5CB0F9EE-58FC-4598-9415-6F1EC84FC200}" type="presParOf" srcId="{7BFD8E31-707E-449E-A0E1-EA5DD141E686}" destId="{D2A6E598-B1F7-41C4-B850-4AEC0582D024}" srcOrd="1" destOrd="0" presId="urn:microsoft.com/office/officeart/2005/8/layout/orgChart1"/>
    <dgm:cxn modelId="{B4F847E3-1F1A-47A4-B153-0018023588F0}" type="presParOf" srcId="{7BFD8E31-707E-449E-A0E1-EA5DD141E686}" destId="{1F38F7A9-D3DF-4D9F-9244-F23D88652E02}" srcOrd="2" destOrd="0" presId="urn:microsoft.com/office/officeart/2005/8/layout/orgChart1"/>
    <dgm:cxn modelId="{F825383A-01F7-4D50-B106-78AEA4383268}" type="presParOf" srcId="{D3B95C09-5CB9-48AF-974F-6046091E769C}" destId="{605CD685-EEBE-44A4-8FA1-A7510A88D16E}" srcOrd="4" destOrd="0" presId="urn:microsoft.com/office/officeart/2005/8/layout/orgChart1"/>
    <dgm:cxn modelId="{A0742E63-8F90-4281-B529-6F45E6AC3F3C}" type="presParOf" srcId="{D3B95C09-5CB9-48AF-974F-6046091E769C}" destId="{94C6BB31-1D79-422D-8424-E98CB07C385B}" srcOrd="5" destOrd="0" presId="urn:microsoft.com/office/officeart/2005/8/layout/orgChart1"/>
    <dgm:cxn modelId="{76A1FCE0-D0C4-42BB-9187-E553D4D79FE4}" type="presParOf" srcId="{94C6BB31-1D79-422D-8424-E98CB07C385B}" destId="{9809CABC-4D47-48EE-A32C-C96982725C3E}" srcOrd="0" destOrd="0" presId="urn:microsoft.com/office/officeart/2005/8/layout/orgChart1"/>
    <dgm:cxn modelId="{F061CDD4-5AFB-4905-9136-0E9DAFE246BB}" type="presParOf" srcId="{9809CABC-4D47-48EE-A32C-C96982725C3E}" destId="{DB69E349-2714-4C11-8977-DFAEDD2637D6}" srcOrd="0" destOrd="0" presId="urn:microsoft.com/office/officeart/2005/8/layout/orgChart1"/>
    <dgm:cxn modelId="{BC9F5FD1-F213-4E38-8BBD-80001598E34E}" type="presParOf" srcId="{9809CABC-4D47-48EE-A32C-C96982725C3E}" destId="{43170F98-FE92-4F0E-83E9-603A34CD8D63}" srcOrd="1" destOrd="0" presId="urn:microsoft.com/office/officeart/2005/8/layout/orgChart1"/>
    <dgm:cxn modelId="{F287B229-D73E-4B4E-A705-7B68BA21F35B}" type="presParOf" srcId="{94C6BB31-1D79-422D-8424-E98CB07C385B}" destId="{00DE82F5-8429-4C44-A5A1-9A54CC1E43E6}" srcOrd="1" destOrd="0" presId="urn:microsoft.com/office/officeart/2005/8/layout/orgChart1"/>
    <dgm:cxn modelId="{67A0542C-D150-4150-88C9-BDFED330DA22}" type="presParOf" srcId="{94C6BB31-1D79-422D-8424-E98CB07C385B}" destId="{D4566325-7216-4240-9DB6-7968183352D1}" srcOrd="2" destOrd="0" presId="urn:microsoft.com/office/officeart/2005/8/layout/orgChart1"/>
    <dgm:cxn modelId="{BC1B9DC5-615D-49E9-8139-83FDEE85892E}" type="presParOf" srcId="{7736EB25-2EA4-4D99-A6FF-9CB22AAC0D28}" destId="{2966AD1E-4D0E-4BD3-8584-FAC4235D1AF5}" srcOrd="2" destOrd="0" presId="urn:microsoft.com/office/officeart/2005/8/layout/orgChart1"/>
    <dgm:cxn modelId="{DCD4B2A3-D440-4FCF-9147-9BD38C22B999}" type="presParOf" srcId="{97AA9F5F-9FCA-48D4-A4E0-7ADA79974A53}" destId="{051E4B93-ED26-40F6-89DD-2001F4192F73}" srcOrd="4" destOrd="0" presId="urn:microsoft.com/office/officeart/2005/8/layout/orgChart1"/>
    <dgm:cxn modelId="{10C9F4B5-1017-4C3C-83A8-95CDA3E94D26}" type="presParOf" srcId="{97AA9F5F-9FCA-48D4-A4E0-7ADA79974A53}" destId="{659810B4-7A36-4A2A-AFDD-38D7D183C330}" srcOrd="5" destOrd="0" presId="urn:microsoft.com/office/officeart/2005/8/layout/orgChart1"/>
    <dgm:cxn modelId="{EF8C727E-8985-4AA5-AADD-D438452BE01A}" type="presParOf" srcId="{659810B4-7A36-4A2A-AFDD-38D7D183C330}" destId="{BA9B5588-BE84-446B-B6A8-B5E7C75025F1}" srcOrd="0" destOrd="0" presId="urn:microsoft.com/office/officeart/2005/8/layout/orgChart1"/>
    <dgm:cxn modelId="{E725F6A8-1EAC-43C0-A413-5DC8F9905524}" type="presParOf" srcId="{BA9B5588-BE84-446B-B6A8-B5E7C75025F1}" destId="{5CCB64A0-1B3F-492C-97A5-7EB67792A600}" srcOrd="0" destOrd="0" presId="urn:microsoft.com/office/officeart/2005/8/layout/orgChart1"/>
    <dgm:cxn modelId="{91E1C5D5-811E-4F6B-A6AF-6502E8D3DFA3}" type="presParOf" srcId="{BA9B5588-BE84-446B-B6A8-B5E7C75025F1}" destId="{B6F7BC48-8BC4-463D-BE92-8E50AEE6F442}" srcOrd="1" destOrd="0" presId="urn:microsoft.com/office/officeart/2005/8/layout/orgChart1"/>
    <dgm:cxn modelId="{95391644-ADD5-4BEC-8B3C-F094C0035462}" type="presParOf" srcId="{659810B4-7A36-4A2A-AFDD-38D7D183C330}" destId="{FAA090D2-A66A-4F69-BA0C-F05DB93D3000}" srcOrd="1" destOrd="0" presId="urn:microsoft.com/office/officeart/2005/8/layout/orgChart1"/>
    <dgm:cxn modelId="{1D2A03EA-007E-4CFC-8DE1-5F773A1E0A76}" type="presParOf" srcId="{659810B4-7A36-4A2A-AFDD-38D7D183C330}" destId="{1EFD0485-D1DF-40B1-95BA-30D1944D3E71}" srcOrd="2" destOrd="0" presId="urn:microsoft.com/office/officeart/2005/8/layout/orgChart1"/>
    <dgm:cxn modelId="{6F20EC4D-08C6-4A79-AB07-E65627C3B1D6}" type="presParOf" srcId="{97AA9F5F-9FCA-48D4-A4E0-7ADA79974A53}" destId="{C6B8E810-6EBF-41C3-9800-D5C6DBD02DA9}" srcOrd="6" destOrd="0" presId="urn:microsoft.com/office/officeart/2005/8/layout/orgChart1"/>
    <dgm:cxn modelId="{18150CF7-C23D-466A-9595-A9EE1946E199}" type="presParOf" srcId="{97AA9F5F-9FCA-48D4-A4E0-7ADA79974A53}" destId="{6DD36512-F23F-45EC-A20A-1D26B3BE3F6F}" srcOrd="7" destOrd="0" presId="urn:microsoft.com/office/officeart/2005/8/layout/orgChart1"/>
    <dgm:cxn modelId="{A729C13C-6FD2-47AE-9CCB-BCB9FFBCCE08}" type="presParOf" srcId="{6DD36512-F23F-45EC-A20A-1D26B3BE3F6F}" destId="{BC664039-1520-4273-ABB8-CA0BEC29434A}" srcOrd="0" destOrd="0" presId="urn:microsoft.com/office/officeart/2005/8/layout/orgChart1"/>
    <dgm:cxn modelId="{26F91BBA-9C4B-41E3-A716-D2B0283847AD}" type="presParOf" srcId="{BC664039-1520-4273-ABB8-CA0BEC29434A}" destId="{A32386C3-631B-453D-90A1-EEC146E5F47D}" srcOrd="0" destOrd="0" presId="urn:microsoft.com/office/officeart/2005/8/layout/orgChart1"/>
    <dgm:cxn modelId="{98B563E0-3FD3-4F56-A1D9-108DF08A1857}" type="presParOf" srcId="{BC664039-1520-4273-ABB8-CA0BEC29434A}" destId="{D22978AA-603C-4F88-84F4-929D566C6E82}" srcOrd="1" destOrd="0" presId="urn:microsoft.com/office/officeart/2005/8/layout/orgChart1"/>
    <dgm:cxn modelId="{41ADE9F6-D0C5-42E1-BEC4-352B8FEE8C70}" type="presParOf" srcId="{6DD36512-F23F-45EC-A20A-1D26B3BE3F6F}" destId="{6B785D09-2CA8-43CF-B85D-5A204A5E2A20}" srcOrd="1" destOrd="0" presId="urn:microsoft.com/office/officeart/2005/8/layout/orgChart1"/>
    <dgm:cxn modelId="{E6AA387C-B97E-4B78-B9ED-57A848E1BFAB}" type="presParOf" srcId="{6B785D09-2CA8-43CF-B85D-5A204A5E2A20}" destId="{1E826605-D447-4A33-88F4-DAA437CBEB79}" srcOrd="0" destOrd="0" presId="urn:microsoft.com/office/officeart/2005/8/layout/orgChart1"/>
    <dgm:cxn modelId="{C978CFF2-B59F-4F38-B953-A05F8E714315}" type="presParOf" srcId="{6B785D09-2CA8-43CF-B85D-5A204A5E2A20}" destId="{A8DE3C10-957E-4646-8032-992FE12F4186}" srcOrd="1" destOrd="0" presId="urn:microsoft.com/office/officeart/2005/8/layout/orgChart1"/>
    <dgm:cxn modelId="{7F4B1731-0234-49F4-9B15-90EB6315467F}" type="presParOf" srcId="{A8DE3C10-957E-4646-8032-992FE12F4186}" destId="{315E19AB-07C0-448D-AD9A-828D53585BD5}" srcOrd="0" destOrd="0" presId="urn:microsoft.com/office/officeart/2005/8/layout/orgChart1"/>
    <dgm:cxn modelId="{E377212E-1CDF-49F3-9EA7-3CF668AA47B2}" type="presParOf" srcId="{315E19AB-07C0-448D-AD9A-828D53585BD5}" destId="{26DEDF23-C432-4C76-9D73-465AE7AA64A7}" srcOrd="0" destOrd="0" presId="urn:microsoft.com/office/officeart/2005/8/layout/orgChart1"/>
    <dgm:cxn modelId="{5C37AAA7-1481-43EF-B7EF-F1E70B2C841A}" type="presParOf" srcId="{315E19AB-07C0-448D-AD9A-828D53585BD5}" destId="{739078BF-73F6-45E5-B42A-F480EF8ED399}" srcOrd="1" destOrd="0" presId="urn:microsoft.com/office/officeart/2005/8/layout/orgChart1"/>
    <dgm:cxn modelId="{57011AA3-1A39-4341-85FD-00360D0C81C7}" type="presParOf" srcId="{A8DE3C10-957E-4646-8032-992FE12F4186}" destId="{9CFDD0F1-5974-40A3-AE0B-D9539B82A3CA}" srcOrd="1" destOrd="0" presId="urn:microsoft.com/office/officeart/2005/8/layout/orgChart1"/>
    <dgm:cxn modelId="{42BA4F05-7991-41D2-B89C-7F6F96F9CB33}" type="presParOf" srcId="{A8DE3C10-957E-4646-8032-992FE12F4186}" destId="{A87D78B8-9975-4ADC-8F7D-88A9D583A1BF}" srcOrd="2" destOrd="0" presId="urn:microsoft.com/office/officeart/2005/8/layout/orgChart1"/>
    <dgm:cxn modelId="{E4D86F07-FCC9-4BDB-8B1F-272B16E85F94}" type="presParOf" srcId="{6DD36512-F23F-45EC-A20A-1D26B3BE3F6F}" destId="{36148D79-2B9B-4906-BB4F-24C2111903BB}" srcOrd="2" destOrd="0" presId="urn:microsoft.com/office/officeart/2005/8/layout/orgChart1"/>
    <dgm:cxn modelId="{F87899B2-6824-40AE-988A-997916C7684F}" type="presParOf" srcId="{0A09CA43-CFB7-438C-8001-9869B3E823AE}" destId="{F5CC0423-0C71-43AE-9374-BC13219336D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181DBB2-804A-4949-8D5A-C0842337DF74}">
      <dsp:nvSpPr>
        <dsp:cNvPr id="0" name=""/>
        <dsp:cNvSpPr/>
      </dsp:nvSpPr>
      <dsp:spPr>
        <a:xfrm rot="5400000">
          <a:off x="-168903" y="171488"/>
          <a:ext cx="1126024" cy="788217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2200" kern="1200" dirty="0"/>
        </a:p>
      </dsp:txBody>
      <dsp:txXfrm rot="5400000">
        <a:off x="-168903" y="171488"/>
        <a:ext cx="1126024" cy="788217"/>
      </dsp:txXfrm>
    </dsp:sp>
    <dsp:sp modelId="{61120D4B-5442-46E0-BB02-5DFE050586A1}">
      <dsp:nvSpPr>
        <dsp:cNvPr id="0" name=""/>
        <dsp:cNvSpPr/>
      </dsp:nvSpPr>
      <dsp:spPr>
        <a:xfrm rot="5400000">
          <a:off x="2361770" y="-1570968"/>
          <a:ext cx="731915" cy="3879022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2400" kern="1200" dirty="0" smtClean="0"/>
            <a:t>Industry Overview</a:t>
          </a:r>
          <a:endParaRPr lang="en-CA" sz="2400" kern="1200" dirty="0"/>
        </a:p>
      </dsp:txBody>
      <dsp:txXfrm rot="5400000">
        <a:off x="2361770" y="-1570968"/>
        <a:ext cx="731915" cy="3879022"/>
      </dsp:txXfrm>
    </dsp:sp>
    <dsp:sp modelId="{A50088E3-C201-451A-B08D-B0C6D0DFBCE8}">
      <dsp:nvSpPr>
        <dsp:cNvPr id="0" name=""/>
        <dsp:cNvSpPr/>
      </dsp:nvSpPr>
      <dsp:spPr>
        <a:xfrm rot="5400000">
          <a:off x="-168903" y="1149090"/>
          <a:ext cx="1126024" cy="788217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2200" kern="1200" dirty="0"/>
        </a:p>
      </dsp:txBody>
      <dsp:txXfrm rot="5400000">
        <a:off x="-168903" y="1149090"/>
        <a:ext cx="1126024" cy="788217"/>
      </dsp:txXfrm>
    </dsp:sp>
    <dsp:sp modelId="{A2DDA758-1C1B-4483-A055-81737B554F37}">
      <dsp:nvSpPr>
        <dsp:cNvPr id="0" name=""/>
        <dsp:cNvSpPr/>
      </dsp:nvSpPr>
      <dsp:spPr>
        <a:xfrm rot="5400000">
          <a:off x="2361770" y="-593366"/>
          <a:ext cx="731915" cy="3879022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2400" kern="1200" dirty="0" smtClean="0"/>
            <a:t>Manitoba Telecom (MBT)</a:t>
          </a:r>
          <a:endParaRPr lang="en-CA" sz="2400" kern="1200" dirty="0"/>
        </a:p>
      </dsp:txBody>
      <dsp:txXfrm rot="5400000">
        <a:off x="2361770" y="-593366"/>
        <a:ext cx="731915" cy="3879022"/>
      </dsp:txXfrm>
    </dsp:sp>
    <dsp:sp modelId="{6DD9B6C4-0FB0-47BD-BFDF-1862C2819451}">
      <dsp:nvSpPr>
        <dsp:cNvPr id="0" name=""/>
        <dsp:cNvSpPr/>
      </dsp:nvSpPr>
      <dsp:spPr>
        <a:xfrm rot="5400000">
          <a:off x="-168903" y="2126692"/>
          <a:ext cx="1126024" cy="788217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2200" kern="1200" dirty="0"/>
        </a:p>
      </dsp:txBody>
      <dsp:txXfrm rot="5400000">
        <a:off x="-168903" y="2126692"/>
        <a:ext cx="1126024" cy="788217"/>
      </dsp:txXfrm>
    </dsp:sp>
    <dsp:sp modelId="{101884C9-2A08-49F4-B6DE-E851F44AA6F6}">
      <dsp:nvSpPr>
        <dsp:cNvPr id="0" name=""/>
        <dsp:cNvSpPr/>
      </dsp:nvSpPr>
      <dsp:spPr>
        <a:xfrm rot="5400000">
          <a:off x="2361770" y="384235"/>
          <a:ext cx="731915" cy="3879022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2400" kern="1200" dirty="0" smtClean="0"/>
            <a:t>Rogers Communication (RCI) </a:t>
          </a:r>
          <a:endParaRPr lang="en-CA" sz="2400" kern="1200" dirty="0"/>
        </a:p>
      </dsp:txBody>
      <dsp:txXfrm rot="5400000">
        <a:off x="2361770" y="384235"/>
        <a:ext cx="731915" cy="3879022"/>
      </dsp:txXfrm>
    </dsp:sp>
    <dsp:sp modelId="{A6B7F6EC-F323-4B50-A87E-862E0D166AE3}">
      <dsp:nvSpPr>
        <dsp:cNvPr id="0" name=""/>
        <dsp:cNvSpPr/>
      </dsp:nvSpPr>
      <dsp:spPr>
        <a:xfrm rot="5400000">
          <a:off x="-168903" y="3104294"/>
          <a:ext cx="1126024" cy="788217"/>
        </a:xfrm>
        <a:prstGeom prst="chevron">
          <a:avLst/>
        </a:prstGeom>
        <a:solidFill>
          <a:schemeClr val="tx2">
            <a:lumMod val="60000"/>
            <a:lumOff val="40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2200" kern="1200" dirty="0"/>
        </a:p>
      </dsp:txBody>
      <dsp:txXfrm rot="5400000">
        <a:off x="-168903" y="3104294"/>
        <a:ext cx="1126024" cy="788217"/>
      </dsp:txXfrm>
    </dsp:sp>
    <dsp:sp modelId="{A9F549C8-219B-4F41-933C-AFC67CDB8527}">
      <dsp:nvSpPr>
        <dsp:cNvPr id="0" name=""/>
        <dsp:cNvSpPr/>
      </dsp:nvSpPr>
      <dsp:spPr>
        <a:xfrm rot="5400000">
          <a:off x="2361770" y="1361837"/>
          <a:ext cx="731915" cy="3879022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CA" sz="2400" kern="1200" dirty="0" smtClean="0"/>
            <a:t>Bell</a:t>
          </a:r>
          <a:r>
            <a:rPr lang="en-CA" sz="2400" kern="1200" baseline="0" dirty="0" smtClean="0"/>
            <a:t> Canada (BCE)</a:t>
          </a:r>
          <a:endParaRPr lang="en-CA" sz="2400" kern="1200" dirty="0"/>
        </a:p>
      </dsp:txBody>
      <dsp:txXfrm rot="5400000">
        <a:off x="2361770" y="1361837"/>
        <a:ext cx="731915" cy="387902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AD6A31F-E794-4CA3-84E9-280B4D9E2931}">
      <dsp:nvSpPr>
        <dsp:cNvPr id="0" name=""/>
        <dsp:cNvSpPr/>
      </dsp:nvSpPr>
      <dsp:spPr>
        <a:xfrm>
          <a:off x="2133599" y="380996"/>
          <a:ext cx="3810009" cy="19050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MTS </a:t>
          </a:r>
          <a:r>
            <a:rPr lang="en-US" sz="1400" b="1" kern="1200" dirty="0" err="1" smtClean="0"/>
            <a:t>Allstream</a:t>
          </a:r>
          <a:r>
            <a:rPr lang="en-US" sz="1400" b="1" kern="1200" dirty="0" smtClean="0"/>
            <a:t> (TSX: MBT)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• Serving customers for more than 100 years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• More than 1.94 million customer connections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• Revenues of $1.8 billion in 2009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• 30,000 </a:t>
          </a:r>
          <a:r>
            <a:rPr lang="en-US" sz="1400" kern="1200" dirty="0" err="1" smtClean="0"/>
            <a:t>kilometre</a:t>
          </a:r>
          <a:r>
            <a:rPr lang="en-US" sz="1400" kern="1200" dirty="0" smtClean="0"/>
            <a:t> national IP </a:t>
          </a:r>
          <a:r>
            <a:rPr lang="en-US" sz="1400" kern="1200" dirty="0" err="1" smtClean="0"/>
            <a:t>fibre</a:t>
          </a:r>
          <a:r>
            <a:rPr lang="en-US" sz="1400" kern="1200" dirty="0" smtClean="0"/>
            <a:t> network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• One of Canada’s top employers</a:t>
          </a:r>
          <a:endParaRPr lang="en-US" sz="1400" kern="1200" dirty="0"/>
        </a:p>
      </dsp:txBody>
      <dsp:txXfrm>
        <a:off x="2133599" y="380996"/>
        <a:ext cx="3810009" cy="1905017"/>
      </dsp:txXfrm>
    </dsp:sp>
    <dsp:sp modelId="{79F26CE9-E691-492A-BE4B-8D0444D4037E}">
      <dsp:nvSpPr>
        <dsp:cNvPr id="0" name=""/>
        <dsp:cNvSpPr/>
      </dsp:nvSpPr>
      <dsp:spPr>
        <a:xfrm rot="18633463" flipH="1">
          <a:off x="5046597" y="2326981"/>
          <a:ext cx="70869" cy="451462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8633463" flipH="1">
        <a:off x="5046597" y="2326981"/>
        <a:ext cx="70869" cy="451462"/>
      </dsp:txXfrm>
    </dsp:sp>
    <dsp:sp modelId="{374CDCD6-9042-4731-94C3-9837F80A7A81}">
      <dsp:nvSpPr>
        <dsp:cNvPr id="0" name=""/>
        <dsp:cNvSpPr/>
      </dsp:nvSpPr>
      <dsp:spPr>
        <a:xfrm>
          <a:off x="4114799" y="2819411"/>
          <a:ext cx="4179357" cy="208967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err="1" smtClean="0"/>
            <a:t>Allstream</a:t>
          </a:r>
          <a:r>
            <a:rPr lang="en-US" sz="1400" b="1" kern="1200" dirty="0" smtClean="0"/>
            <a:t> (Enterprise Solutions)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• Operating in business markets nationally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• Coast-to-coast national IP </a:t>
          </a:r>
          <a:r>
            <a:rPr lang="en-US" sz="1400" kern="1200" dirty="0" err="1" smtClean="0"/>
            <a:t>fibre</a:t>
          </a:r>
          <a:r>
            <a:rPr lang="en-US" sz="1400" kern="1200" dirty="0" smtClean="0"/>
            <a:t> network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•</a:t>
          </a:r>
          <a:r>
            <a:rPr lang="en-US" altLang="zh-CN" sz="1400" kern="1200" dirty="0" smtClean="0"/>
            <a:t>Provides international connections through strategic alliances and interconnection agreements with other international service providers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400" kern="1200" dirty="0" smtClean="0"/>
            <a:t>Solutions </a:t>
          </a:r>
          <a:endParaRPr lang="en-US" sz="1400" kern="1200" dirty="0"/>
        </a:p>
      </dsp:txBody>
      <dsp:txXfrm>
        <a:off x="4114799" y="2819411"/>
        <a:ext cx="4179357" cy="2089678"/>
      </dsp:txXfrm>
    </dsp:sp>
    <dsp:sp modelId="{C7E0423F-24C0-4C23-A7B1-ACDEAB5BDE80}">
      <dsp:nvSpPr>
        <dsp:cNvPr id="0" name=""/>
        <dsp:cNvSpPr/>
      </dsp:nvSpPr>
      <dsp:spPr>
        <a:xfrm rot="10790114">
          <a:off x="4110816" y="3644566"/>
          <a:ext cx="3543" cy="451462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0790114">
        <a:off x="4110816" y="3644566"/>
        <a:ext cx="3543" cy="451462"/>
      </dsp:txXfrm>
    </dsp:sp>
    <dsp:sp modelId="{0DBE068D-49BC-4AD5-8423-289420C65832}">
      <dsp:nvSpPr>
        <dsp:cNvPr id="0" name=""/>
        <dsp:cNvSpPr/>
      </dsp:nvSpPr>
      <dsp:spPr>
        <a:xfrm>
          <a:off x="-117436" y="2819400"/>
          <a:ext cx="4227806" cy="21139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MTS (Consumer market)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• Operating in consumer and business markets in Manitoba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• #1 in all telecom markets in Manitoba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• Highest in-region margins in Canadian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telecom industry</a:t>
          </a:r>
          <a:endParaRPr lang="en-US" sz="1400" kern="1200" dirty="0"/>
        </a:p>
      </dsp:txBody>
      <dsp:txXfrm>
        <a:off x="-117436" y="2819400"/>
        <a:ext cx="4227806" cy="2113903"/>
      </dsp:txXfrm>
    </dsp:sp>
    <dsp:sp modelId="{72BD0AE7-04CB-4FBC-9DB3-1A48D28BD175}">
      <dsp:nvSpPr>
        <dsp:cNvPr id="0" name=""/>
        <dsp:cNvSpPr/>
      </dsp:nvSpPr>
      <dsp:spPr>
        <a:xfrm rot="18526059">
          <a:off x="3024039" y="2326976"/>
          <a:ext cx="70869" cy="451462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tint val="6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/>
        </a:p>
      </dsp:txBody>
      <dsp:txXfrm rot="18526059">
        <a:off x="3024039" y="2326976"/>
        <a:ext cx="70869" cy="45146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E826605-D447-4A33-88F4-DAA437CBEB79}">
      <dsp:nvSpPr>
        <dsp:cNvPr id="0" name=""/>
        <dsp:cNvSpPr/>
      </dsp:nvSpPr>
      <dsp:spPr>
        <a:xfrm>
          <a:off x="5919923" y="1480479"/>
          <a:ext cx="183316" cy="5621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2171"/>
              </a:lnTo>
              <a:lnTo>
                <a:pt x="183316" y="56217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B8E810-6EBF-41C3-9800-D5C6DBD02DA9}">
      <dsp:nvSpPr>
        <dsp:cNvPr id="0" name=""/>
        <dsp:cNvSpPr/>
      </dsp:nvSpPr>
      <dsp:spPr>
        <a:xfrm>
          <a:off x="4166560" y="643846"/>
          <a:ext cx="2242207" cy="2255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255"/>
              </a:lnTo>
              <a:lnTo>
                <a:pt x="2242207" y="97255"/>
              </a:lnTo>
              <a:lnTo>
                <a:pt x="2242207" y="2255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1E4B93-ED26-40F6-89DD-2001F4192F73}">
      <dsp:nvSpPr>
        <dsp:cNvPr id="0" name=""/>
        <dsp:cNvSpPr/>
      </dsp:nvSpPr>
      <dsp:spPr>
        <a:xfrm>
          <a:off x="4166560" y="643846"/>
          <a:ext cx="763453" cy="2255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7255"/>
              </a:lnTo>
              <a:lnTo>
                <a:pt x="763453" y="97255"/>
              </a:lnTo>
              <a:lnTo>
                <a:pt x="763453" y="2255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5CD685-EEBE-44A4-8FA1-A7510A88D16E}">
      <dsp:nvSpPr>
        <dsp:cNvPr id="0" name=""/>
        <dsp:cNvSpPr/>
      </dsp:nvSpPr>
      <dsp:spPr>
        <a:xfrm>
          <a:off x="2962414" y="1480479"/>
          <a:ext cx="183316" cy="2297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7569"/>
              </a:lnTo>
              <a:lnTo>
                <a:pt x="183316" y="229756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7626EA-86D1-46BC-9676-1D243B6B4A52}">
      <dsp:nvSpPr>
        <dsp:cNvPr id="0" name=""/>
        <dsp:cNvSpPr/>
      </dsp:nvSpPr>
      <dsp:spPr>
        <a:xfrm>
          <a:off x="2962414" y="1480479"/>
          <a:ext cx="183316" cy="14298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9870"/>
              </a:lnTo>
              <a:lnTo>
                <a:pt x="183316" y="142987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9559F1-6AA5-4C98-B63C-36FE50063B3C}">
      <dsp:nvSpPr>
        <dsp:cNvPr id="0" name=""/>
        <dsp:cNvSpPr/>
      </dsp:nvSpPr>
      <dsp:spPr>
        <a:xfrm>
          <a:off x="2962414" y="1480479"/>
          <a:ext cx="183316" cy="5621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2171"/>
              </a:lnTo>
              <a:lnTo>
                <a:pt x="183316" y="56217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719107-5A56-474B-8374-1D9B096C58A4}">
      <dsp:nvSpPr>
        <dsp:cNvPr id="0" name=""/>
        <dsp:cNvSpPr/>
      </dsp:nvSpPr>
      <dsp:spPr>
        <a:xfrm>
          <a:off x="3451258" y="643846"/>
          <a:ext cx="715301" cy="225577"/>
        </a:xfrm>
        <a:custGeom>
          <a:avLst/>
          <a:gdLst/>
          <a:ahLst/>
          <a:cxnLst/>
          <a:rect l="0" t="0" r="0" b="0"/>
          <a:pathLst>
            <a:path>
              <a:moveTo>
                <a:pt x="715301" y="0"/>
              </a:moveTo>
              <a:lnTo>
                <a:pt x="715301" y="97255"/>
              </a:lnTo>
              <a:lnTo>
                <a:pt x="0" y="97255"/>
              </a:lnTo>
              <a:lnTo>
                <a:pt x="0" y="2255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2B9086-245B-4BBC-939E-42A2A09B7181}">
      <dsp:nvSpPr>
        <dsp:cNvPr id="0" name=""/>
        <dsp:cNvSpPr/>
      </dsp:nvSpPr>
      <dsp:spPr>
        <a:xfrm>
          <a:off x="1483659" y="1480479"/>
          <a:ext cx="183316" cy="3165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65268"/>
              </a:lnTo>
              <a:lnTo>
                <a:pt x="183316" y="316526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A9D8ED-AFC3-42BF-9FCE-DE144285EBE7}">
      <dsp:nvSpPr>
        <dsp:cNvPr id="0" name=""/>
        <dsp:cNvSpPr/>
      </dsp:nvSpPr>
      <dsp:spPr>
        <a:xfrm>
          <a:off x="1483659" y="1480479"/>
          <a:ext cx="183316" cy="22975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97569"/>
              </a:lnTo>
              <a:lnTo>
                <a:pt x="183316" y="229756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1EB3BB-F6D9-4559-B3E2-30D116FBCCC4}">
      <dsp:nvSpPr>
        <dsp:cNvPr id="0" name=""/>
        <dsp:cNvSpPr/>
      </dsp:nvSpPr>
      <dsp:spPr>
        <a:xfrm>
          <a:off x="1483659" y="1480479"/>
          <a:ext cx="183316" cy="14298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9870"/>
              </a:lnTo>
              <a:lnTo>
                <a:pt x="183316" y="1429870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90AFA8-87BE-43A8-849A-3EA68991E1AD}">
      <dsp:nvSpPr>
        <dsp:cNvPr id="0" name=""/>
        <dsp:cNvSpPr/>
      </dsp:nvSpPr>
      <dsp:spPr>
        <a:xfrm>
          <a:off x="1483659" y="1480479"/>
          <a:ext cx="183316" cy="56217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2171"/>
              </a:lnTo>
              <a:lnTo>
                <a:pt x="183316" y="56217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810607-4637-4670-BC0E-338E835D5A52}">
      <dsp:nvSpPr>
        <dsp:cNvPr id="0" name=""/>
        <dsp:cNvSpPr/>
      </dsp:nvSpPr>
      <dsp:spPr>
        <a:xfrm>
          <a:off x="1972503" y="643846"/>
          <a:ext cx="2194056" cy="225577"/>
        </a:xfrm>
        <a:custGeom>
          <a:avLst/>
          <a:gdLst/>
          <a:ahLst/>
          <a:cxnLst/>
          <a:rect l="0" t="0" r="0" b="0"/>
          <a:pathLst>
            <a:path>
              <a:moveTo>
                <a:pt x="2194056" y="0"/>
              </a:moveTo>
              <a:lnTo>
                <a:pt x="2194056" y="97255"/>
              </a:lnTo>
              <a:lnTo>
                <a:pt x="0" y="97255"/>
              </a:lnTo>
              <a:lnTo>
                <a:pt x="0" y="22557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95F719-7C51-4C49-AECD-15C99BB24FC4}">
      <dsp:nvSpPr>
        <dsp:cNvPr id="0" name=""/>
        <dsp:cNvSpPr/>
      </dsp:nvSpPr>
      <dsp:spPr>
        <a:xfrm>
          <a:off x="3555504" y="32790"/>
          <a:ext cx="1222111" cy="6110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BCE Inc.</a:t>
          </a:r>
          <a:endParaRPr lang="en-CA" sz="2000" kern="1200" dirty="0"/>
        </a:p>
      </dsp:txBody>
      <dsp:txXfrm>
        <a:off x="3555504" y="32790"/>
        <a:ext cx="1222111" cy="611055"/>
      </dsp:txXfrm>
    </dsp:sp>
    <dsp:sp modelId="{6FC90E81-E3CA-401A-A84F-6B014C194995}">
      <dsp:nvSpPr>
        <dsp:cNvPr id="0" name=""/>
        <dsp:cNvSpPr/>
      </dsp:nvSpPr>
      <dsp:spPr>
        <a:xfrm>
          <a:off x="1361448" y="869423"/>
          <a:ext cx="1222111" cy="6110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kern="1200" dirty="0" smtClean="0"/>
            <a:t>Bell </a:t>
          </a:r>
          <a:r>
            <a:rPr lang="en-CA" sz="2000" kern="1200" dirty="0" err="1" smtClean="0"/>
            <a:t>Wireline</a:t>
          </a:r>
          <a:endParaRPr lang="en-CA" sz="2000" kern="1200" dirty="0"/>
        </a:p>
      </dsp:txBody>
      <dsp:txXfrm>
        <a:off x="1361448" y="869423"/>
        <a:ext cx="1222111" cy="611055"/>
      </dsp:txXfrm>
    </dsp:sp>
    <dsp:sp modelId="{2DE797FC-F1CE-4C9A-970F-C1B305088266}">
      <dsp:nvSpPr>
        <dsp:cNvPr id="0" name=""/>
        <dsp:cNvSpPr/>
      </dsp:nvSpPr>
      <dsp:spPr>
        <a:xfrm>
          <a:off x="1666975" y="1737122"/>
          <a:ext cx="1222111" cy="6110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kern="1200" dirty="0" smtClean="0"/>
            <a:t>Bell Phone</a:t>
          </a:r>
          <a:endParaRPr lang="en-CA" sz="2000" kern="1200" dirty="0"/>
        </a:p>
      </dsp:txBody>
      <dsp:txXfrm>
        <a:off x="1666975" y="1737122"/>
        <a:ext cx="1222111" cy="611055"/>
      </dsp:txXfrm>
    </dsp:sp>
    <dsp:sp modelId="{3C67D1F7-871D-4A97-B814-1EE41CBF69F3}">
      <dsp:nvSpPr>
        <dsp:cNvPr id="0" name=""/>
        <dsp:cNvSpPr/>
      </dsp:nvSpPr>
      <dsp:spPr>
        <a:xfrm>
          <a:off x="1666975" y="2604821"/>
          <a:ext cx="1222111" cy="6110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kern="1200" dirty="0" smtClean="0"/>
            <a:t>Bell TV</a:t>
          </a:r>
          <a:endParaRPr lang="en-CA" sz="2000" kern="1200" dirty="0"/>
        </a:p>
      </dsp:txBody>
      <dsp:txXfrm>
        <a:off x="1666975" y="2604821"/>
        <a:ext cx="1222111" cy="611055"/>
      </dsp:txXfrm>
    </dsp:sp>
    <dsp:sp modelId="{78B308B3-36E1-4849-8DF9-C556EDA62D6A}">
      <dsp:nvSpPr>
        <dsp:cNvPr id="0" name=""/>
        <dsp:cNvSpPr/>
      </dsp:nvSpPr>
      <dsp:spPr>
        <a:xfrm>
          <a:off x="1666975" y="3472520"/>
          <a:ext cx="1222111" cy="6110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CA" sz="2000" kern="1200" dirty="0" smtClean="0"/>
            <a:t>Bell Internet</a:t>
          </a:r>
          <a:endParaRPr lang="en-CA" sz="2000" kern="1200" dirty="0"/>
        </a:p>
      </dsp:txBody>
      <dsp:txXfrm>
        <a:off x="1666975" y="3472520"/>
        <a:ext cx="1222111" cy="611055"/>
      </dsp:txXfrm>
    </dsp:sp>
    <dsp:sp modelId="{EC090DD7-7556-4B48-B390-6A465AE01ABF}">
      <dsp:nvSpPr>
        <dsp:cNvPr id="0" name=""/>
        <dsp:cNvSpPr/>
      </dsp:nvSpPr>
      <dsp:spPr>
        <a:xfrm>
          <a:off x="1666975" y="4340219"/>
          <a:ext cx="1222111" cy="611055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2000" kern="1200" dirty="0"/>
        </a:p>
      </dsp:txBody>
      <dsp:txXfrm>
        <a:off x="1666975" y="4340219"/>
        <a:ext cx="1222111" cy="611055"/>
      </dsp:txXfrm>
    </dsp:sp>
    <dsp:sp modelId="{CD9EC663-1C3E-47D2-8CAE-E0806C0B2704}">
      <dsp:nvSpPr>
        <dsp:cNvPr id="0" name=""/>
        <dsp:cNvSpPr/>
      </dsp:nvSpPr>
      <dsp:spPr>
        <a:xfrm>
          <a:off x="2840202" y="869423"/>
          <a:ext cx="1222111" cy="6110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Bell Wireless</a:t>
          </a:r>
          <a:endParaRPr lang="en-CA" sz="2000" kern="1200" dirty="0"/>
        </a:p>
      </dsp:txBody>
      <dsp:txXfrm>
        <a:off x="2840202" y="869423"/>
        <a:ext cx="1222111" cy="611055"/>
      </dsp:txXfrm>
    </dsp:sp>
    <dsp:sp modelId="{FA644BF9-43D6-47DB-A4C0-EBC1C3A8E743}">
      <dsp:nvSpPr>
        <dsp:cNvPr id="0" name=""/>
        <dsp:cNvSpPr/>
      </dsp:nvSpPr>
      <dsp:spPr>
        <a:xfrm>
          <a:off x="3145730" y="1737122"/>
          <a:ext cx="1222111" cy="6110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Bell Mobility</a:t>
          </a:r>
          <a:endParaRPr lang="en-CA" sz="2000" kern="1200" dirty="0"/>
        </a:p>
      </dsp:txBody>
      <dsp:txXfrm>
        <a:off x="3145730" y="1737122"/>
        <a:ext cx="1222111" cy="611055"/>
      </dsp:txXfrm>
    </dsp:sp>
    <dsp:sp modelId="{6C78D298-78BF-4607-8238-AF8F2893FADB}">
      <dsp:nvSpPr>
        <dsp:cNvPr id="0" name=""/>
        <dsp:cNvSpPr/>
      </dsp:nvSpPr>
      <dsp:spPr>
        <a:xfrm>
          <a:off x="3145730" y="2604821"/>
          <a:ext cx="1222111" cy="611055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2000" kern="1200" dirty="0"/>
        </a:p>
      </dsp:txBody>
      <dsp:txXfrm>
        <a:off x="3145730" y="2604821"/>
        <a:ext cx="1222111" cy="611055"/>
      </dsp:txXfrm>
    </dsp:sp>
    <dsp:sp modelId="{DB69E349-2714-4C11-8977-DFAEDD2637D6}">
      <dsp:nvSpPr>
        <dsp:cNvPr id="0" name=""/>
        <dsp:cNvSpPr/>
      </dsp:nvSpPr>
      <dsp:spPr>
        <a:xfrm>
          <a:off x="3145730" y="3472520"/>
          <a:ext cx="1222111" cy="611055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CA" sz="2000" kern="1200" dirty="0"/>
        </a:p>
      </dsp:txBody>
      <dsp:txXfrm>
        <a:off x="3145730" y="3472520"/>
        <a:ext cx="1222111" cy="611055"/>
      </dsp:txXfrm>
    </dsp:sp>
    <dsp:sp modelId="{5CCB64A0-1B3F-492C-97A5-7EB67792A600}">
      <dsp:nvSpPr>
        <dsp:cNvPr id="0" name=""/>
        <dsp:cNvSpPr/>
      </dsp:nvSpPr>
      <dsp:spPr>
        <a:xfrm>
          <a:off x="4318957" y="869423"/>
          <a:ext cx="1222111" cy="6110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Bell </a:t>
          </a:r>
          <a:r>
            <a:rPr lang="en-US" sz="2000" kern="1200" dirty="0" err="1" smtClean="0"/>
            <a:t>Aliant</a:t>
          </a:r>
          <a:endParaRPr lang="en-CA" sz="2000" kern="1200" dirty="0"/>
        </a:p>
      </dsp:txBody>
      <dsp:txXfrm>
        <a:off x="4318957" y="869423"/>
        <a:ext cx="1222111" cy="611055"/>
      </dsp:txXfrm>
    </dsp:sp>
    <dsp:sp modelId="{A32386C3-631B-453D-90A1-EEC146E5F47D}">
      <dsp:nvSpPr>
        <dsp:cNvPr id="0" name=""/>
        <dsp:cNvSpPr/>
      </dsp:nvSpPr>
      <dsp:spPr>
        <a:xfrm>
          <a:off x="5797712" y="869423"/>
          <a:ext cx="1222111" cy="6110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Bell Media</a:t>
          </a:r>
          <a:endParaRPr lang="en-CA" sz="2000" kern="1200" dirty="0"/>
        </a:p>
      </dsp:txBody>
      <dsp:txXfrm>
        <a:off x="5797712" y="869423"/>
        <a:ext cx="1222111" cy="611055"/>
      </dsp:txXfrm>
    </dsp:sp>
    <dsp:sp modelId="{26DEDF23-C432-4C76-9D73-465AE7AA64A7}">
      <dsp:nvSpPr>
        <dsp:cNvPr id="0" name=""/>
        <dsp:cNvSpPr/>
      </dsp:nvSpPr>
      <dsp:spPr>
        <a:xfrm>
          <a:off x="6103240" y="1737122"/>
          <a:ext cx="1222111" cy="6110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2000" kern="1200" dirty="0" smtClean="0"/>
            <a:t>CTV</a:t>
          </a:r>
          <a:endParaRPr lang="en-CA" sz="2000" kern="1200" dirty="0"/>
        </a:p>
      </dsp:txBody>
      <dsp:txXfrm>
        <a:off x="6103240" y="1737122"/>
        <a:ext cx="1222111" cy="611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21BDC26-C6A4-4274-84DA-745E389BF0CE}" type="datetimeFigureOut">
              <a:rPr lang="en-CA"/>
              <a:pPr/>
              <a:t>16/11/2011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6A5E459-1783-411C-BEE9-8CD3C81B3DEC}" type="slidenum">
              <a:rPr lang="en-CA"/>
              <a:pPr/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CA" altLang="zh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4FCE4A-DA46-4F6E-A5A9-8BC8C2A0C764}" type="datetimeFigureOut">
              <a:rPr lang="en-US" altLang="zh-TW"/>
              <a:pPr/>
              <a:t>11/16/2011</a:t>
            </a:fld>
            <a:endParaRPr lang="en-CA" altLang="zh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CA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CA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CA" alt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4223EB1-69FB-44C6-BF7F-4A2862F721BA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CA" altLang="zh-TW" smtClean="0"/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012CBE5-811D-4C3F-AFBC-372E6231537E}" type="slidenum">
              <a:rPr lang="en-CA" altLang="zh-TW"/>
              <a:pPr/>
              <a:t>2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189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04D31CF-33CC-498C-9636-B6AB5A3F055F}" type="slidenum">
              <a:rPr lang="en-CA" altLang="zh-TW"/>
              <a:pPr/>
              <a:t>11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1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81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329BEF-D1A1-4A73-908E-74829DEDE7FD}" type="slidenum">
              <a:rPr lang="en-CA" altLang="zh-TW"/>
              <a:pPr/>
              <a:t>101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2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82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983611E-84C8-45A5-8460-6ABEFA85EB59}" type="slidenum">
              <a:rPr lang="en-CA" altLang="zh-TW"/>
              <a:pPr/>
              <a:t>102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3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83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3F13C5E-BBA7-4BA9-B596-963C48800AFF}" type="slidenum">
              <a:rPr lang="en-CA" altLang="zh-TW"/>
              <a:pPr/>
              <a:t>103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4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84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904ED89-0BE8-40F3-B25C-5B58F1E3BEA4}" type="slidenum">
              <a:rPr lang="en-CA" altLang="zh-TW"/>
              <a:pPr/>
              <a:t>104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5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85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9BD831-32A4-481B-858D-7FC0832AB08B}" type="slidenum">
              <a:rPr lang="en-CA" altLang="zh-TW"/>
              <a:pPr/>
              <a:t>105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86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0CA4E04-BB4D-4BEC-ADAA-7C023E3FB22F}" type="slidenum">
              <a:rPr lang="en-CA" altLang="zh-TW"/>
              <a:pPr/>
              <a:t>106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77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877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11CBCEA-F4D2-4440-91E5-9B0B174B4B9C}" type="slidenum">
              <a:rPr lang="en-CA" altLang="zh-TW"/>
              <a:pPr/>
              <a:t>107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FC2860-CABC-400F-BA79-2AC680B1647B}" type="slidenum">
              <a:rPr lang="en-CA" altLang="zh-TW"/>
              <a:pPr/>
              <a:t>108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97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897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73B175-DAB1-4395-B1DB-C429B4698ADB}" type="slidenum">
              <a:rPr lang="en-CA" altLang="zh-TW"/>
              <a:pPr/>
              <a:t>109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0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90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8BBB87B-8F12-441F-A0BF-D70459D78C06}" type="slidenum">
              <a:rPr lang="en-CA" altLang="zh-TW"/>
              <a:pPr/>
              <a:t>110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190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83504C-C99D-49AE-BA05-492FCD1B539F}" type="slidenum">
              <a:rPr lang="en-CA" altLang="zh-TW"/>
              <a:pPr/>
              <a:t>12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18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91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C5F77F2-485F-4CA6-AF33-212862829349}" type="slidenum">
              <a:rPr lang="en-CA" altLang="zh-TW"/>
              <a:pPr/>
              <a:t>111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28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92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492B5C1-B1D2-4882-979E-F89D4A017DD0}" type="slidenum">
              <a:rPr lang="en-CA" altLang="zh-TW"/>
              <a:pPr/>
              <a:t>112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38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93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95CD852-07C6-4729-8412-98BBBFEBD4EA}" type="slidenum">
              <a:rPr lang="en-CA" altLang="zh-TW"/>
              <a:pPr/>
              <a:t>113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49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94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687E6E2-FB10-4EE5-9EB2-59995B2B10E8}" type="slidenum">
              <a:rPr lang="en-CA" altLang="zh-TW"/>
              <a:pPr/>
              <a:t>114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59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95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E328CD8-BF3D-497A-8CA6-17A9D9751976}" type="slidenum">
              <a:rPr lang="en-CA" altLang="zh-TW"/>
              <a:pPr/>
              <a:t>115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96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003871-F38C-4DE6-83E4-EC1F3C0ACBA7}" type="slidenum">
              <a:rPr lang="en-CA" altLang="zh-TW"/>
              <a:pPr/>
              <a:t>116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9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97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6D6CCB-1182-4D50-8971-5C7121B7CF53}" type="slidenum">
              <a:rPr lang="en-CA" altLang="zh-TW"/>
              <a:pPr/>
              <a:t>117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9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99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FF1BBE-39D5-451C-8732-033687072996}" type="slidenum">
              <a:rPr lang="en-CA" altLang="zh-TW"/>
              <a:pPr/>
              <a:t>118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0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00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BC7F338-B453-40A8-B53C-1280E2C4C7B8}" type="slidenum">
              <a:rPr lang="en-CA" altLang="zh-TW"/>
              <a:pPr/>
              <a:t>119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1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01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6ACD242-E613-4B0F-A74A-21465A7217B4}" type="slidenum">
              <a:rPr lang="en-CA" altLang="zh-TW"/>
              <a:pPr/>
              <a:t>120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191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BA91A27-F5AA-48DC-81C3-B0146FBD222A}" type="slidenum">
              <a:rPr lang="en-CA" altLang="zh-TW"/>
              <a:pPr/>
              <a:t>13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2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02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ABC4B22-490E-4EB4-BDB9-D654F5205455}" type="slidenum">
              <a:rPr lang="en-CA" altLang="zh-TW"/>
              <a:pPr/>
              <a:t>121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3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03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2F37ECD-330A-4107-A9D2-F9B8D1A4B5A8}" type="slidenum">
              <a:rPr lang="en-CA" altLang="zh-TW"/>
              <a:pPr/>
              <a:t>122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4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04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056B9B8-8A7D-4263-8BFD-F5D3BE3292F3}" type="slidenum">
              <a:rPr lang="en-CA" altLang="zh-TW"/>
              <a:pPr/>
              <a:t>123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5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05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F6493E6-556F-4B69-A33E-3F8C9ECD523F}" type="slidenum">
              <a:rPr lang="en-CA" altLang="zh-TW"/>
              <a:pPr/>
              <a:t>124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6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06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0105D0-1AD7-4FA1-9B09-A3B3E4339C8D}" type="slidenum">
              <a:rPr lang="en-CA" altLang="zh-TW"/>
              <a:pPr/>
              <a:t>125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07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9FA1BB8-17E9-4B94-82A6-9F56CDE000A6}" type="slidenum">
              <a:rPr lang="en-CA" altLang="zh-TW"/>
              <a:pPr/>
              <a:t>126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8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08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00F2EE-2E13-4257-A980-5DAA203163E2}" type="slidenum">
              <a:rPr lang="en-CA" altLang="zh-TW"/>
              <a:pPr/>
              <a:t>127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9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09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351707C-1562-4ACE-AD93-A6C4C91D50F4}" type="slidenum">
              <a:rPr lang="en-CA" altLang="zh-TW"/>
              <a:pPr/>
              <a:t>128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0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10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532D6B-BB3C-4DC6-AD25-BD0D64EE5B81}" type="slidenum">
              <a:rPr lang="en-CA" altLang="zh-TW"/>
              <a:pPr/>
              <a:t>129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1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11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C104DD9-3D27-4A9A-B5F6-0D89938D14AD}" type="slidenum">
              <a:rPr lang="en-CA" altLang="zh-TW"/>
              <a:pPr/>
              <a:t>130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7C2AC03-B34A-4D53-8D74-55BE7D874710}" type="slidenum">
              <a:rPr lang="en-CA" altLang="zh-TW"/>
              <a:pPr/>
              <a:t>14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2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12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1E5B702-D8C0-4E79-8ADF-26AE0324C30A}" type="slidenum">
              <a:rPr lang="en-CA" altLang="zh-TW"/>
              <a:pPr/>
              <a:t>131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3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13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39E769B-F133-450D-A3B4-5BE340764118}" type="slidenum">
              <a:rPr lang="en-CA" altLang="zh-TW"/>
              <a:pPr/>
              <a:t>132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4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14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BB76B9F-08B1-48FB-9F33-DC720562CAB5}" type="slidenum">
              <a:rPr lang="en-CA" altLang="zh-TW"/>
              <a:pPr/>
              <a:t>133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5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15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BDDF9AE-A118-4813-9606-5A49A42306A1}" type="slidenum">
              <a:rPr lang="en-CA" altLang="zh-TW"/>
              <a:pPr/>
              <a:t>134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6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16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D9EF48-8F14-4F8E-A409-A1DB81A9D407}" type="slidenum">
              <a:rPr lang="en-CA" altLang="zh-TW"/>
              <a:pPr/>
              <a:t>135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17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9B0184E-3D16-416C-AE14-2AB2AF85DDAA}" type="slidenum">
              <a:rPr lang="en-CA" altLang="zh-TW"/>
              <a:pPr/>
              <a:t>136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8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18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B7BF11C-8144-4FF8-BCE8-AD321979DA7E}" type="slidenum">
              <a:rPr lang="en-CA" altLang="zh-TW"/>
              <a:pPr/>
              <a:t>137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9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19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9A7189-EE01-49AB-9D77-DE6A28C1DF92}" type="slidenum">
              <a:rPr lang="en-CA" altLang="zh-TW"/>
              <a:pPr/>
              <a:t>138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0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20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243A541-16BD-43A5-AEFC-F85690BD031C}" type="slidenum">
              <a:rPr lang="en-CA" altLang="zh-TW"/>
              <a:pPr/>
              <a:t>139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1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21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1BCF5CE-9B79-4EBD-BC31-433FF05708D4}" type="slidenum">
              <a:rPr lang="en-CA" altLang="zh-TW"/>
              <a:pPr/>
              <a:t>140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193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5B5E81-DC56-470C-98B6-FD98848C1F4F}" type="slidenum">
              <a:rPr lang="en-CA" altLang="zh-TW"/>
              <a:pPr/>
              <a:t>15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22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D500FB8-AB5D-453E-A0AA-BCC169CEC8A6}" type="slidenum">
              <a:rPr lang="en-CA" altLang="zh-TW"/>
              <a:pPr/>
              <a:t>141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3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23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501A2EB-CF66-4827-9F9D-9AC1EE7E2F7C}" type="slidenum">
              <a:rPr lang="en-CA" altLang="zh-TW"/>
              <a:pPr/>
              <a:t>142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4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24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2B022D8-B6B0-44A1-B580-7E25E90D35E4}" type="slidenum">
              <a:rPr lang="en-CA" altLang="zh-TW"/>
              <a:pPr/>
              <a:t>143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5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25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AFAD4EF-AF42-4B93-8494-8958063A2A94}" type="slidenum">
              <a:rPr lang="en-CA" altLang="zh-TW"/>
              <a:pPr/>
              <a:t>144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6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26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0F5E1A-9A37-438E-BEFD-E30DD91A1564}" type="slidenum">
              <a:rPr lang="en-CA" altLang="zh-TW"/>
              <a:pPr/>
              <a:t>145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27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B2EAF39-C01A-408B-9156-0579BF159C26}" type="slidenum">
              <a:rPr lang="en-CA" altLang="zh-TW"/>
              <a:pPr/>
              <a:t>146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8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28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1A25508-1CB1-4BDE-97FC-8212DE8BDB44}" type="slidenum">
              <a:rPr lang="en-CA" altLang="zh-TW"/>
              <a:pPr/>
              <a:t>147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9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29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93DBB46-D10E-49E1-9375-5B0B1F0C18C3}" type="slidenum">
              <a:rPr lang="en-CA" altLang="zh-TW"/>
              <a:pPr/>
              <a:t>148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0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30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347A308-B9D8-49F2-B160-91928712A819}" type="slidenum">
              <a:rPr lang="en-CA" altLang="zh-TW"/>
              <a:pPr/>
              <a:t>149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1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31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45347E5-D805-4496-B370-16C3640D448E}" type="slidenum">
              <a:rPr lang="en-CA" altLang="zh-TW"/>
              <a:pPr/>
              <a:t>150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194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831BB6A-B141-4F95-B886-43AC617116F6}" type="slidenum">
              <a:rPr lang="en-CA" altLang="zh-TW"/>
              <a:pPr/>
              <a:t>16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2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32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E63F56F-1A43-4B60-948E-A3A639B9D665}" type="slidenum">
              <a:rPr lang="en-CA" altLang="zh-TW"/>
              <a:pPr/>
              <a:t>151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3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33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168502-6D64-4B71-9834-0FC051542828}" type="slidenum">
              <a:rPr lang="en-CA" altLang="zh-TW"/>
              <a:pPr/>
              <a:t>152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4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34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0CFFEE5-ED92-42F8-8E81-F0D85618FBC4}" type="slidenum">
              <a:rPr lang="en-CA" altLang="zh-TW"/>
              <a:pPr/>
              <a:t>153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5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35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6EC252A-DD78-446E-96C2-159A40243FE5}" type="slidenum">
              <a:rPr lang="en-CA" altLang="zh-TW"/>
              <a:pPr/>
              <a:t>154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6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36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3195F4D-852F-4903-82C0-F91E34370C08}" type="slidenum">
              <a:rPr lang="en-CA" altLang="zh-TW"/>
              <a:pPr/>
              <a:t>155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37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1DFB95A-1B08-4B7A-BE0F-121792D14A75}" type="slidenum">
              <a:rPr lang="en-CA" altLang="zh-TW"/>
              <a:pPr/>
              <a:t>156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38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31B639-92A8-4494-9358-A6C495B55ABE}" type="slidenum">
              <a:rPr lang="en-CA" altLang="zh-TW"/>
              <a:pPr/>
              <a:t>157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9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39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297E42-CEDF-484B-9B07-D3D41E4D06FE}" type="slidenum">
              <a:rPr lang="en-CA" altLang="zh-TW"/>
              <a:pPr/>
              <a:t>158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0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40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0DEC117-323E-417D-A2ED-6FFCD75A676A}" type="slidenum">
              <a:rPr lang="en-CA" altLang="zh-TW"/>
              <a:pPr/>
              <a:t>159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2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42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F95D666-DB4E-42E4-A166-075DBECA7315}" type="slidenum">
              <a:rPr lang="en-CA" altLang="zh-TW"/>
              <a:pPr/>
              <a:t>160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1955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88D1BA0-08CE-4EFD-8FEE-9B0BF24CEDCE}" type="slidenum">
              <a:rPr lang="en-CA" altLang="zh-TW"/>
              <a:pPr/>
              <a:t>17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3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43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EEF3DA3-6F63-4AA5-A7FA-BFC69ABE42F7}" type="slidenum">
              <a:rPr lang="en-CA" altLang="zh-TW"/>
              <a:pPr/>
              <a:t>161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4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44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287EFE7-9D22-4D10-A3AD-47EC9FA60F96}" type="slidenum">
              <a:rPr lang="en-CA" altLang="zh-TW"/>
              <a:pPr/>
              <a:t>162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5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45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5C7D28-9612-4EC1-85EB-578E07281809}" type="slidenum">
              <a:rPr lang="en-CA" altLang="zh-TW"/>
              <a:pPr/>
              <a:t>163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6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46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8520FAB-F40D-44BF-B78C-08F363A762E4}" type="slidenum">
              <a:rPr lang="en-CA" altLang="zh-TW"/>
              <a:pPr/>
              <a:t>164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7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47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3021160-244B-48B7-9063-9BC5A8B75D27}" type="slidenum">
              <a:rPr lang="en-CA" altLang="zh-TW"/>
              <a:pPr/>
              <a:t>165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48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33FAFCA-50D3-4855-A17C-68136304ABEA}" type="slidenum">
              <a:rPr lang="en-CA" altLang="zh-TW"/>
              <a:pPr/>
              <a:t>166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9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49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AA06DC-6892-44CA-9347-407F5D46A07E}" type="slidenum">
              <a:rPr lang="en-CA" altLang="zh-TW"/>
              <a:pPr/>
              <a:t>167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0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50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5294FEC-93CB-4B7F-ADF1-5196E56883E0}" type="slidenum">
              <a:rPr lang="en-CA" altLang="zh-TW"/>
              <a:pPr/>
              <a:t>168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1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51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A950CEE-28A5-433B-A05B-414B55154A53}" type="slidenum">
              <a:rPr lang="en-CA" altLang="zh-TW"/>
              <a:pPr/>
              <a:t>169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2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52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436C47-2C22-4978-93AD-BCE6D4332A28}" type="slidenum">
              <a:rPr lang="en-CA" altLang="zh-TW"/>
              <a:pPr/>
              <a:t>170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6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196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B478B6-9B62-433C-BE82-EEB48D55C007}" type="slidenum">
              <a:rPr lang="en-CA" altLang="zh-TW"/>
              <a:pPr/>
              <a:t>18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3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53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24F63BD-ABA2-428A-863F-13460B3E7B7E}" type="slidenum">
              <a:rPr lang="en-CA" altLang="zh-TW"/>
              <a:pPr/>
              <a:t>171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4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54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24C671-1F43-43B7-94F5-CAC3213AF077}" type="slidenum">
              <a:rPr lang="en-CA" altLang="zh-TW"/>
              <a:pPr/>
              <a:t>172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355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7E0D761-50CB-45F5-ACE2-35363EEC7CCB}" type="slidenum">
              <a:rPr lang="en-CA" altLang="zh-TW"/>
              <a:pPr/>
              <a:t>173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7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D0E4D07-CB29-4A3D-A074-88313BE4C9BC}" type="slidenum">
              <a:rPr lang="en-CA" altLang="zh-TW"/>
              <a:pPr/>
              <a:t>19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198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7F18724-8C6C-4F9A-8B09-6A74873D48AA}" type="slidenum">
              <a:rPr lang="en-CA" altLang="zh-TW"/>
              <a:pPr/>
              <a:t>20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2730EEB-6983-439F-89E7-56CEEC3B74C8}" type="slidenum">
              <a:rPr lang="en-CA" altLang="zh-TW"/>
              <a:pPr/>
              <a:t>3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1996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0F8B2B1-44B9-4A8D-B949-60686F78F7A2}" type="slidenum">
              <a:rPr lang="en-CA" altLang="zh-TW"/>
              <a:pPr/>
              <a:t>21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A2D592-AE78-4F0A-B048-53FBE5BA99BD}" type="slidenum">
              <a:rPr lang="en-CA" altLang="zh-TW"/>
              <a:pPr/>
              <a:t>22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D5310CB-E6A7-4121-A657-E3B6E579B411}" type="slidenum">
              <a:rPr lang="en-CA" altLang="zh-TW"/>
              <a:pPr/>
              <a:t>23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2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02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7E6E071-CB7C-4643-AADB-D5AC5D186106}" type="slidenum">
              <a:rPr lang="en-CA" altLang="zh-TW"/>
              <a:pPr/>
              <a:t>24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3217E69-BBD0-4D0D-A908-64EA0D7E40C4}" type="slidenum">
              <a:rPr lang="en-CA" altLang="zh-TW"/>
              <a:pPr/>
              <a:t>25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04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55705BA-C689-40AC-AE3C-5CAE69C06A96}" type="slidenum">
              <a:rPr lang="en-CA" altLang="zh-TW"/>
              <a:pPr/>
              <a:t>26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05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C14150A-4446-4CCD-A697-9A1986A9317E}" type="slidenum">
              <a:rPr lang="en-CA" altLang="zh-TW"/>
              <a:pPr/>
              <a:t>27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6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06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3F7C019-BFB7-4103-B0AB-863A894C25D3}" type="slidenum">
              <a:rPr lang="en-CA" altLang="zh-TW"/>
              <a:pPr/>
              <a:t>28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078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A79E708-3C60-4B90-8EE8-9E1FAEAF4819}" type="slidenum">
              <a:rPr lang="en-CA" altLang="zh-TW"/>
              <a:pPr/>
              <a:t>29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08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C483034-BD84-4D72-A3AF-A9BB06656421}" type="slidenum">
              <a:rPr lang="en-CA" altLang="zh-TW"/>
              <a:pPr/>
              <a:t>30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6B68987-A722-41A9-B44F-AC543708E6D3}" type="slidenum">
              <a:rPr lang="en-CA" altLang="zh-TW"/>
              <a:pPr/>
              <a:t>4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099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7FD9926-DFC5-478C-BF60-F3E63D78EDC5}" type="slidenum">
              <a:rPr lang="en-CA" altLang="zh-TW"/>
              <a:pPr/>
              <a:t>31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39D0118-CA1D-4A31-BABA-FB16474F9C0E}" type="slidenum">
              <a:rPr lang="en-CA" altLang="zh-TW"/>
              <a:pPr/>
              <a:t>32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EBF4193-CB5D-4206-95D3-C76F6A9BB067}" type="slidenum">
              <a:rPr lang="en-CA" altLang="zh-TW"/>
              <a:pPr/>
              <a:t>33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29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12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BE165F3-92C6-4E9C-84F2-1D9FD2815A63}" type="slidenum">
              <a:rPr lang="en-CA" altLang="zh-TW"/>
              <a:pPr/>
              <a:t>34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140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8B3572B-76BA-4BD4-A66D-67ABD2DB5BC0}" type="slidenum">
              <a:rPr lang="en-CA" altLang="zh-TW"/>
              <a:pPr/>
              <a:t>35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15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8C63C11-F346-4E68-9E18-1F7CB80F6D5D}" type="slidenum">
              <a:rPr lang="en-CA" altLang="zh-TW"/>
              <a:pPr/>
              <a:t>36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CA" altLang="zh-TW" b="1" smtClean="0">
                <a:solidFill>
                  <a:schemeClr val="bg1"/>
                </a:solidFill>
              </a:rPr>
              <a:t>Revenue generated: C$4.25Billion for the government</a:t>
            </a:r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0DB97A0-CF5E-483B-ABD1-3F6C5BBE72C2}" type="slidenum">
              <a:rPr lang="en-CA" altLang="zh-TW"/>
              <a:pPr/>
              <a:t>37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70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en-CA" altLang="zh-TW" b="1" smtClean="0">
                <a:solidFill>
                  <a:schemeClr val="bg1"/>
                </a:solidFill>
              </a:rPr>
              <a:t>Revenue generated: C$4.25Billion for the government</a:t>
            </a:r>
          </a:p>
        </p:txBody>
      </p:sp>
      <p:sp>
        <p:nvSpPr>
          <p:cNvPr id="217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DECCB71-77D3-48BE-BFAB-D5F960E102EB}" type="slidenum">
              <a:rPr lang="en-CA" altLang="zh-TW"/>
              <a:pPr/>
              <a:t>38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18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A02FB17-5F50-4599-9D20-E3A58453E56F}" type="slidenum">
              <a:rPr lang="en-CA" altLang="zh-TW"/>
              <a:pPr/>
              <a:t>39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91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19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1F887D-03A7-4C5C-B5B0-8AB38BEF2FFC}" type="slidenum">
              <a:rPr lang="en-CA" altLang="zh-TW"/>
              <a:pPr/>
              <a:t>40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C32B2A6-B2DC-4059-9BC1-213AEC5FD0A5}" type="slidenum">
              <a:rPr lang="en-CA" altLang="zh-TW"/>
              <a:pPr/>
              <a:t>5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20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451DA2D-8DF4-4944-B1F4-5C0A81AAAD04}" type="slidenum">
              <a:rPr lang="en-CA" altLang="zh-TW"/>
              <a:pPr/>
              <a:t>41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11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21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2B70DD7-0E85-47A5-BF17-AA14A29DBE20}" type="slidenum">
              <a:rPr lang="en-CA" altLang="zh-TW"/>
              <a:pPr/>
              <a:t>42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22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EA5FF3A-EEDB-4D4C-90A6-778DBBFC72B8}" type="slidenum">
              <a:rPr lang="en-CA" altLang="zh-TW"/>
              <a:pPr/>
              <a:t>43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23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BA38868-ADE9-4802-9FC6-29CC48B6D038}" type="slidenum">
              <a:rPr lang="en-CA" altLang="zh-TW"/>
              <a:pPr/>
              <a:t>44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24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D1648DB-4A2D-463C-891E-1A94C229E411}" type="slidenum">
              <a:rPr lang="en-CA" altLang="zh-TW"/>
              <a:pPr/>
              <a:t>45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252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B4F49EB-A6C4-4F11-B8CE-5315D39E812D}" type="slidenum">
              <a:rPr lang="en-CA" altLang="zh-TW"/>
              <a:pPr/>
              <a:t>46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263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5882F0A-3158-42B2-A4EC-94A40DB9967F}" type="slidenum">
              <a:rPr lang="en-CA" altLang="zh-TW"/>
              <a:pPr/>
              <a:t>47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27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7C1D87A-A596-4D83-A21C-5366BB6AC08E}" type="slidenum">
              <a:rPr lang="en-CA" altLang="zh-TW"/>
              <a:pPr/>
              <a:t>48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28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E2B55DC-68AE-4B8D-9D50-8F0B65DC1E0D}" type="slidenum">
              <a:rPr lang="en-CA" altLang="zh-TW"/>
              <a:pPr/>
              <a:t>49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293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550AED0-5AD5-477E-B826-0655D3921E76}" type="slidenum">
              <a:rPr lang="en-CA" altLang="zh-TW"/>
              <a:pPr/>
              <a:t>50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184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1399509-2664-4231-9808-FFB28C8E416E}" type="slidenum">
              <a:rPr lang="en-CA" altLang="zh-TW"/>
              <a:pPr/>
              <a:t>6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304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F027FF8-0E8F-4EDE-A6C5-84699A626486}" type="slidenum">
              <a:rPr lang="en-CA" altLang="zh-TW"/>
              <a:pPr/>
              <a:t>51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314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83BEBFD-4D75-4028-A874-A00BF2F48326}" type="slidenum">
              <a:rPr lang="en-CA" altLang="zh-TW"/>
              <a:pPr/>
              <a:t>52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2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324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502E5D3-8FF9-469E-A869-C367BBDFAB78}" type="slidenum">
              <a:rPr lang="en-CA" altLang="zh-TW"/>
              <a:pPr/>
              <a:t>53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2C10A55-088A-4122-B7DA-841878BCC23D}" type="slidenum">
              <a:rPr lang="en-CA" altLang="zh-TW"/>
              <a:pPr/>
              <a:t>54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44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345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7F1E42E-5657-43C9-A250-B8EBD8DE5126}" type="slidenum">
              <a:rPr lang="en-CA" altLang="zh-TW"/>
              <a:pPr/>
              <a:t>55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355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73E1D93-F6F3-4C14-AD0F-9EFA9EFFE1B0}" type="slidenum">
              <a:rPr lang="en-CA" altLang="zh-TW"/>
              <a:pPr/>
              <a:t>56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365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622F55F-63E0-48DF-9012-AFB161DBC154}" type="slidenum">
              <a:rPr lang="en-CA" altLang="zh-TW"/>
              <a:pPr/>
              <a:t>57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75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375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972B6A7-52F9-482D-B8F3-2BF50021927B}" type="slidenum">
              <a:rPr lang="en-CA" altLang="zh-TW"/>
              <a:pPr/>
              <a:t>58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ED9BD28-CB4F-4A84-92A9-20ADAE308ED9}" type="slidenum">
              <a:rPr lang="en-CA" altLang="zh-TW"/>
              <a:pPr/>
              <a:t>59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396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C44B68E-9528-41F6-9EA1-D736E8197C4F}" type="slidenum">
              <a:rPr lang="en-CA" altLang="zh-TW"/>
              <a:pPr/>
              <a:t>60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185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69F1C8E-7CAD-4026-A3FE-E4679646583C}" type="slidenum">
              <a:rPr lang="en-CA" altLang="zh-TW"/>
              <a:pPr/>
              <a:t>7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406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61F22B2-ABFA-409E-91C1-2326F38FF362}" type="slidenum">
              <a:rPr lang="en-CA" altLang="zh-TW"/>
              <a:pPr/>
              <a:t>61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416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EC2D570-7AC6-4D60-998C-B2E6C4A0F7E4}" type="slidenum">
              <a:rPr lang="en-CA" altLang="zh-TW"/>
              <a:pPr/>
              <a:t>62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426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D5E3DC5-6717-494E-919A-7D4A9F7766C2}" type="slidenum">
              <a:rPr lang="en-CA" altLang="zh-TW"/>
              <a:pPr/>
              <a:t>63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43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6F0D875-7DA5-4F42-AA20-015A9958D5F1}" type="slidenum">
              <a:rPr lang="en-CA" altLang="zh-TW"/>
              <a:pPr/>
              <a:t>64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47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447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937E51A-027D-4D8E-ACFD-9117F27861F1}" type="slidenum">
              <a:rPr lang="en-CA" altLang="zh-TW"/>
              <a:pPr/>
              <a:t>65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9298D93-0CD7-405E-8D44-3F9C15A2D952}" type="slidenum">
              <a:rPr lang="en-CA" altLang="zh-TW"/>
              <a:pPr/>
              <a:t>66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6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46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0CDE0CC-8C6D-4F26-B71E-A6D7606D18C0}" type="slidenum">
              <a:rPr lang="en-CA" altLang="zh-TW"/>
              <a:pPr/>
              <a:t>67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D8DACC3-5576-46B0-85B3-89F5714CEB99}" type="slidenum">
              <a:rPr lang="en-CA" altLang="zh-TW"/>
              <a:pPr/>
              <a:t>68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488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FEFF307-C6E3-4A06-BEBD-70DFEC81E5AB}" type="slidenum">
              <a:rPr lang="en-CA" altLang="zh-TW"/>
              <a:pPr/>
              <a:t>69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A987B6A-E36B-4296-93A5-F423292AF976}" type="slidenum">
              <a:rPr lang="en-CA" altLang="zh-TW"/>
              <a:pPr/>
              <a:t>70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186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A041B4D-6B8C-4325-A9C0-ECAE45F8AFB8}" type="slidenum">
              <a:rPr lang="en-CA" altLang="zh-TW"/>
              <a:pPr/>
              <a:t>8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08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508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DB4A58-B6E6-4C5F-A0C0-3E5F9822C65B}" type="slidenum">
              <a:rPr lang="en-CA" altLang="zh-TW"/>
              <a:pPr/>
              <a:t>71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D0E0BFA-429E-4BBC-BCDC-8B4EF4A76CE9}" type="slidenum">
              <a:rPr lang="en-CA" altLang="zh-TW"/>
              <a:pPr/>
              <a:t>72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29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529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9F4E8D0-FB9F-4848-A817-58B21AC76C44}" type="slidenum">
              <a:rPr lang="en-CA" altLang="zh-TW"/>
              <a:pPr/>
              <a:t>73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539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9F19AA2-FCA6-4612-8514-4EC90332F9C2}" type="slidenum">
              <a:rPr lang="en-CA" altLang="zh-TW"/>
              <a:pPr/>
              <a:t>74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C7180B8-1935-45B9-AE97-FA03A3420967}" type="slidenum">
              <a:rPr lang="en-CA" altLang="zh-TW"/>
              <a:pPr/>
              <a:t>75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560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F4CC58E-6712-4E19-AFE4-C6CC2530AD63}" type="slidenum">
              <a:rPr lang="en-CA" altLang="zh-TW"/>
              <a:pPr/>
              <a:t>76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57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360C24-544F-423E-A61F-4019F2F356C3}" type="slidenum">
              <a:rPr lang="en-CA" altLang="zh-TW"/>
              <a:pPr/>
              <a:t>77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580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F2F38B9D-C301-4DA4-87E8-C962EB6CA050}" type="slidenum">
              <a:rPr lang="en-CA" altLang="zh-TW"/>
              <a:pPr/>
              <a:t>78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90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590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157A224-01DA-4EE3-90EF-47D9D6627256}" type="slidenum">
              <a:rPr lang="en-CA" altLang="zh-TW"/>
              <a:pPr/>
              <a:t>79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601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FEA5B4A-2B76-415B-9E96-E8A70EDD2D7F}" type="slidenum">
              <a:rPr lang="en-CA" altLang="zh-TW"/>
              <a:pPr/>
              <a:t>80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187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6BE8F20-4FD8-49CE-AE68-1F1BE9266609}" type="slidenum">
              <a:rPr lang="en-CA" altLang="zh-TW"/>
              <a:pPr/>
              <a:t>9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1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61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3F825A3-BD89-4C22-AE1E-7A58506C781B}" type="slidenum">
              <a:rPr lang="en-CA" altLang="zh-TW"/>
              <a:pPr/>
              <a:t>81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21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62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948E4B1-A2B5-4D54-BA54-9C6E1431CC39}" type="slidenum">
              <a:rPr lang="en-CA" altLang="zh-TW"/>
              <a:pPr/>
              <a:t>82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31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63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E8CD3D-FEC7-46E8-821A-373C786B9E51}" type="slidenum">
              <a:rPr lang="en-CA" altLang="zh-TW"/>
              <a:pPr/>
              <a:t>83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41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64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EE92F55-CC66-489B-9C5F-6F38B79D0C3D}" type="slidenum">
              <a:rPr lang="en-CA" altLang="zh-TW"/>
              <a:pPr/>
              <a:t>84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52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65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8B6FD16-775F-4D45-92F8-88344C093095}" type="slidenum">
              <a:rPr lang="en-CA" altLang="zh-TW"/>
              <a:pPr/>
              <a:t>85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66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3EEDFB4-23FB-4316-81FD-60C64D683436}" type="slidenum">
              <a:rPr lang="en-CA" altLang="zh-TW"/>
              <a:pPr/>
              <a:t>86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72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67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6A0CBC4-B88A-4018-A690-3568D00AEFDA}" type="slidenum">
              <a:rPr lang="en-CA" altLang="zh-TW"/>
              <a:pPr/>
              <a:t>87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82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682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E077084-F438-46C6-8295-9CB4D90457A8}" type="slidenum">
              <a:rPr lang="en-CA" altLang="zh-TW"/>
              <a:pPr/>
              <a:t>88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69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53F3B69-2085-4770-9FF5-23EAF1805944}" type="slidenum">
              <a:rPr lang="en-CA" altLang="zh-TW"/>
              <a:pPr/>
              <a:t>89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03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70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17DC57B-C0ED-4D8C-8F10-29C2AF38E1C7}" type="slidenum">
              <a:rPr lang="en-CA" altLang="zh-TW"/>
              <a:pPr/>
              <a:t>90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188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7376910-8838-4903-BA9F-D8F6E6CAED47}" type="slidenum">
              <a:rPr lang="en-CA" altLang="zh-TW"/>
              <a:pPr/>
              <a:t>10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1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71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90389B-BD23-4794-B2C7-FCE2784BFE40}" type="slidenum">
              <a:rPr lang="en-CA" altLang="zh-TW"/>
              <a:pPr/>
              <a:t>91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2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72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7C11037-E35D-48D5-830A-4A5D92CA5777}" type="slidenum">
              <a:rPr lang="en-CA" altLang="zh-TW"/>
              <a:pPr/>
              <a:t>92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34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73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73C5AB7-8009-43F9-9D4B-38C4FB95CEFA}" type="slidenum">
              <a:rPr lang="en-CA" altLang="zh-TW"/>
              <a:pPr/>
              <a:t>93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4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74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2C21180-666D-4302-B1AA-3AF8D70C9513}" type="slidenum">
              <a:rPr lang="en-CA" altLang="zh-TW"/>
              <a:pPr/>
              <a:t>94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5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75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F651D4B-CC13-4550-B6E7-C4DDC5955782}" type="slidenum">
              <a:rPr lang="en-CA" altLang="zh-TW"/>
              <a:pPr/>
              <a:t>95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76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9410947-661D-4D8A-881C-9D2F2AA97306}" type="slidenum">
              <a:rPr lang="en-CA" altLang="zh-TW"/>
              <a:pPr/>
              <a:t>96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7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77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ECC4556-399C-4A13-8AF8-2C04C94B1132}" type="slidenum">
              <a:rPr lang="en-CA" altLang="zh-TW"/>
              <a:pPr/>
              <a:t>97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8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78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9F3CFB5-F942-4042-8D2C-1920D48C94A2}" type="slidenum">
              <a:rPr lang="en-CA" altLang="zh-TW"/>
              <a:pPr/>
              <a:t>98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9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79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FCD101-5B50-4B47-9623-FFF18A50957E}" type="slidenum">
              <a:rPr lang="en-CA" altLang="zh-TW"/>
              <a:pPr/>
              <a:t>99</a:t>
            </a:fld>
            <a:endParaRPr lang="en-CA" altLang="zh-TW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CA" altLang="zh-TW" b="1" smtClean="0">
              <a:solidFill>
                <a:schemeClr val="bg1"/>
              </a:solidFill>
            </a:endParaRPr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60A7D93-1B9E-455F-BE98-88B0986D6AA6}" type="slidenum">
              <a:rPr lang="en-CA" altLang="zh-TW"/>
              <a:pPr/>
              <a:t>100</a:t>
            </a:fld>
            <a:endParaRPr lang="en-CA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84491F-AA0D-44C2-802D-5BBB0515311E}" type="datetimeFigureOut">
              <a:rPr lang="en-US" altLang="zh-TW"/>
              <a:pPr/>
              <a:t>11/16/2011</a:t>
            </a:fld>
            <a:endParaRPr lang="en-CA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FA2B71-D5F9-43F9-AB56-93C18CFDC334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27BAB7-0C71-4727-AFF5-D4BE3FDCA675}" type="datetimeFigureOut">
              <a:rPr lang="en-US" altLang="zh-TW"/>
              <a:pPr/>
              <a:t>11/16/2011</a:t>
            </a:fld>
            <a:endParaRPr lang="en-CA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19D43D-0239-466D-A420-2C89DA295F21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11B7D7-8B63-4C25-AEAD-AF6DD672907B}" type="datetimeFigureOut">
              <a:rPr lang="en-US" altLang="zh-TW"/>
              <a:pPr/>
              <a:t>11/16/2011</a:t>
            </a:fld>
            <a:endParaRPr lang="en-CA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95B93-EC1E-43D8-A6F6-218564A6AD42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83F2FAF-2368-41C6-AF00-3CBFEA35E72A}" type="datetimeFigureOut">
              <a:rPr lang="en-US" altLang="zh-TW"/>
              <a:pPr/>
              <a:t>11/16/2011</a:t>
            </a:fld>
            <a:endParaRPr lang="en-CA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F35B70-6B61-4BBE-AE17-B0D2CF6A13C4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22BF865-DE34-4CBC-8AC8-D30AAEC7EF7D}" type="datetimeFigureOut">
              <a:rPr lang="en-US" altLang="zh-TW"/>
              <a:pPr/>
              <a:t>11/16/2011</a:t>
            </a:fld>
            <a:endParaRPr lang="en-CA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8B2D00-9F14-43C9-BF50-5C5BF2003326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C1591DF-C27E-44B2-88CB-C8AB806F6287}" type="datetimeFigureOut">
              <a:rPr lang="en-US" altLang="zh-TW"/>
              <a:pPr/>
              <a:t>11/16/2011</a:t>
            </a:fld>
            <a:endParaRPr lang="en-CA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F35FB4-571A-4F85-ABEA-94503A08930E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95EED57-3AAE-4D63-867A-44E67C3ABA5B}" type="datetimeFigureOut">
              <a:rPr lang="en-US" altLang="zh-TW"/>
              <a:pPr/>
              <a:t>11/16/2011</a:t>
            </a:fld>
            <a:endParaRPr lang="en-CA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C7BE13-B0BC-4926-ABEA-145B20DE8D4C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7A07FA-3727-4044-B238-9EEB55A59379}" type="datetimeFigureOut">
              <a:rPr lang="en-US" altLang="zh-TW"/>
              <a:pPr/>
              <a:t>11/16/2011</a:t>
            </a:fld>
            <a:endParaRPr lang="en-CA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CC2641-40A9-4BF5-821F-87B4CF7D7248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18A174D-8737-4296-BBC8-B77D20C1C39B}" type="datetimeFigureOut">
              <a:rPr lang="en-US" altLang="zh-TW"/>
              <a:pPr/>
              <a:t>11/16/2011</a:t>
            </a:fld>
            <a:endParaRPr lang="en-CA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C2AA6E-B98B-40D5-960C-4833624CF401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65835C-BD99-45B7-909C-B177E4647774}" type="datetimeFigureOut">
              <a:rPr lang="en-US" altLang="zh-TW"/>
              <a:pPr/>
              <a:t>11/16/2011</a:t>
            </a:fld>
            <a:endParaRPr lang="en-CA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6C0E62-52FF-4A69-8BCE-486930C8D747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CA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799DAC3-CD0D-44C2-9A59-AC4573F6813B}" type="datetimeFigureOut">
              <a:rPr lang="en-US" altLang="zh-TW"/>
              <a:pPr/>
              <a:t>11/16/2011</a:t>
            </a:fld>
            <a:endParaRPr lang="en-CA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CA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20554-2EA8-4303-B333-11C42DA9C836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title style</a:t>
            </a:r>
            <a:endParaRPr lang="en-CA" altLang="zh-TW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 smtClean="0"/>
              <a:t>Click to edit Master text styles</a:t>
            </a:r>
          </a:p>
          <a:p>
            <a:pPr lvl="1"/>
            <a:r>
              <a:rPr lang="en-US" altLang="zh-TW" smtClean="0"/>
              <a:t>Second level</a:t>
            </a:r>
          </a:p>
          <a:p>
            <a:pPr lvl="2"/>
            <a:r>
              <a:rPr lang="en-US" altLang="zh-TW" smtClean="0"/>
              <a:t>Third level</a:t>
            </a:r>
          </a:p>
          <a:p>
            <a:pPr lvl="3"/>
            <a:r>
              <a:rPr lang="en-US" altLang="zh-TW" smtClean="0"/>
              <a:t>Fourth level</a:t>
            </a:r>
          </a:p>
          <a:p>
            <a:pPr lvl="4"/>
            <a:r>
              <a:rPr lang="en-US" altLang="zh-TW" smtClean="0"/>
              <a:t>Fifth level</a:t>
            </a:r>
            <a:endParaRPr lang="en-CA" altLang="zh-TW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5DB0619-1B11-4548-8082-887127248164}" type="datetimeFigureOut">
              <a:rPr lang="en-US" altLang="zh-TW"/>
              <a:pPr/>
              <a:t>11/16/2011</a:t>
            </a:fld>
            <a:endParaRPr lang="en-CA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CA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C4264B6C-B62D-445E-8AFC-895F58DD6F12}" type="slidenum">
              <a:rPr lang="en-CA" altLang="zh-TW"/>
              <a:pPr/>
              <a:t>‹#›</a:t>
            </a:fld>
            <a:endParaRPr lang="en-CA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0.jpe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2.jpe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5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1.jpe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2.jpe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2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24.png"/><Relationship Id="rId4" Type="http://schemas.openxmlformats.org/officeDocument/2006/relationships/image" Target="../media/image3.png"/><Relationship Id="rId9" Type="http://schemas.openxmlformats.org/officeDocument/2006/relationships/image" Target="../media/image123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image" Target="../media/image2.png"/><Relationship Id="rId7" Type="http://schemas.openxmlformats.org/officeDocument/2006/relationships/diagramData" Target="../diagrams/data3.xml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diagramDrawing" Target="../diagrams/drawing3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3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3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2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2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2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2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41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4.pn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5.png"/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6.jpe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8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49.pn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2.png"/><Relationship Id="rId7" Type="http://schemas.openxmlformats.org/officeDocument/2006/relationships/image" Target="../media/image151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53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4.png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5.jpe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7.jpeg"/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png"/><Relationship Id="rId3" Type="http://schemas.openxmlformats.org/officeDocument/2006/relationships/image" Target="../media/image2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2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2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png"/><Relationship Id="rId3" Type="http://schemas.openxmlformats.org/officeDocument/2006/relationships/image" Target="../media/image2.png"/><Relationship Id="rId7" Type="http://schemas.openxmlformats.org/officeDocument/2006/relationships/image" Target="../media/image158.png"/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3.pn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2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2.png"/><Relationship Id="rId7" Type="http://schemas.openxmlformats.org/officeDocument/2006/relationships/image" Target="../media/image166.png"/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2.png"/><Relationship Id="rId7" Type="http://schemas.openxmlformats.org/officeDocument/2006/relationships/image" Target="../media/image168.png"/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1.png"/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3" Type="http://schemas.openxmlformats.org/officeDocument/2006/relationships/image" Target="../media/image2.png"/><Relationship Id="rId7" Type="http://schemas.openxmlformats.org/officeDocument/2006/relationships/image" Target="../media/image172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2.png"/><Relationship Id="rId7" Type="http://schemas.openxmlformats.org/officeDocument/2006/relationships/image" Target="../media/image173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7.jpe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Relationship Id="rId1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3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image" Target="../media/image2.png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diagramDrawing" Target="../diagrams/drawing2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2.xml"/><Relationship Id="rId4" Type="http://schemas.openxmlformats.org/officeDocument/2006/relationships/image" Target="../media/image3.png"/><Relationship Id="rId9" Type="http://schemas.openxmlformats.org/officeDocument/2006/relationships/diagramQuickStyle" Target="../diagrams/quickStyle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1.jpe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2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7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3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2.pn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2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2.pn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 txBox="1">
            <a:spLocks noChangeArrowheads="1"/>
          </p:cNvSpPr>
          <p:nvPr/>
        </p:nvSpPr>
        <p:spPr bwMode="auto">
          <a:xfrm>
            <a:off x="-142875" y="2514600"/>
            <a:ext cx="94297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CA" altLang="zh-TW" sz="3800">
                <a:solidFill>
                  <a:schemeClr val="bg1"/>
                </a:solidFill>
                <a:latin typeface="Calibri" pitchFamily="34" charset="0"/>
                <a:ea typeface="ＭＳ Ｐゴシック" pitchFamily="34" charset="-128"/>
              </a:rPr>
              <a:t>Canadian Telecommunication</a:t>
            </a:r>
          </a:p>
        </p:txBody>
      </p:sp>
      <p:pic>
        <p:nvPicPr>
          <p:cNvPr id="2051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3929063"/>
            <a:ext cx="3455987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5357813" y="4857750"/>
            <a:ext cx="4071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>
                <a:solidFill>
                  <a:schemeClr val="bg1"/>
                </a:solidFill>
              </a:rPr>
              <a:t>Presented by : 	Jerry Cai</a:t>
            </a:r>
          </a:p>
          <a:p>
            <a:r>
              <a:rPr lang="en-CA">
                <a:solidFill>
                  <a:schemeClr val="bg1"/>
                </a:solidFill>
              </a:rPr>
              <a:t>		Michael Jiang</a:t>
            </a:r>
          </a:p>
          <a:p>
            <a:r>
              <a:rPr lang="en-CA">
                <a:solidFill>
                  <a:schemeClr val="bg1"/>
                </a:solidFill>
              </a:rPr>
              <a:t>		Ian So</a:t>
            </a:r>
          </a:p>
          <a:p>
            <a:r>
              <a:rPr lang="en-CA">
                <a:solidFill>
                  <a:schemeClr val="bg1"/>
                </a:solidFill>
              </a:rPr>
              <a:t>		Tina Wu</a:t>
            </a:r>
          </a:p>
        </p:txBody>
      </p:sp>
      <p:pic>
        <p:nvPicPr>
          <p:cNvPr id="205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127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1274" name="Rectangle 24"/>
          <p:cNvSpPr>
            <a:spLocks noChangeArrowheads="1"/>
          </p:cNvSpPr>
          <p:nvPr/>
        </p:nvSpPr>
        <p:spPr bwMode="auto">
          <a:xfrm>
            <a:off x="250825" y="1125538"/>
            <a:ext cx="13985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2000" b="1"/>
              <a:t>Revenues</a:t>
            </a:r>
          </a:p>
        </p:txBody>
      </p:sp>
      <p:pic>
        <p:nvPicPr>
          <p:cNvPr id="11275" name="内容占位符 3" descr="I)9U]4SMP](472~JCF7N16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62000" y="1706563"/>
            <a:ext cx="7620000" cy="4314825"/>
          </a:xfrm>
        </p:spPr>
      </p:pic>
      <p:pic>
        <p:nvPicPr>
          <p:cNvPr id="11276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9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val 18"/>
          <p:cNvSpPr/>
          <p:nvPr/>
        </p:nvSpPr>
        <p:spPr>
          <a:xfrm>
            <a:off x="7524750" y="2205038"/>
            <a:ext cx="863600" cy="287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>
              <a:solidFill>
                <a:schemeClr val="tx1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0343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03434" name="Rectangle 24"/>
          <p:cNvSpPr>
            <a:spLocks noChangeArrowheads="1"/>
          </p:cNvSpPr>
          <p:nvPr/>
        </p:nvSpPr>
        <p:spPr bwMode="auto">
          <a:xfrm>
            <a:off x="250825" y="1125538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Management</a:t>
            </a:r>
          </a:p>
        </p:txBody>
      </p:sp>
      <p:pic>
        <p:nvPicPr>
          <p:cNvPr id="10343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8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9" name="Content Placeholder 19"/>
          <p:cNvSpPr>
            <a:spLocks noGrp="1"/>
          </p:cNvSpPr>
          <p:nvPr>
            <p:ph idx="1"/>
          </p:nvPr>
        </p:nvSpPr>
        <p:spPr>
          <a:xfrm>
            <a:off x="3203575" y="1600200"/>
            <a:ext cx="5483225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CA" altLang="zh-CN" sz="2400" b="1" smtClean="0"/>
              <a:t>Ted Rogers</a:t>
            </a:r>
          </a:p>
          <a:p>
            <a:pPr>
              <a:buFont typeface="Arial" charset="0"/>
              <a:buNone/>
            </a:pPr>
            <a:r>
              <a:rPr lang="en-CA" altLang="zh-CN" sz="2400" smtClean="0"/>
              <a:t>Former CEO &amp; Founder</a:t>
            </a:r>
          </a:p>
          <a:p>
            <a:r>
              <a:rPr lang="en-CA" altLang="zh-CN" sz="2400" smtClean="0"/>
              <a:t>Died December 2, 2008</a:t>
            </a:r>
          </a:p>
          <a:p>
            <a:r>
              <a:rPr lang="en-CA" altLang="zh-CN" sz="2400" smtClean="0"/>
              <a:t>CEO of Rogers from launch in 1960 until his death in 2008</a:t>
            </a:r>
          </a:p>
          <a:p>
            <a:r>
              <a:rPr lang="en-CA" altLang="zh-CN" sz="2400" smtClean="0"/>
              <a:t>Grew Rogers Communications into one of Canada’s largest media conglomerates</a:t>
            </a:r>
          </a:p>
          <a:p>
            <a:endParaRPr lang="en-CA" smtClean="0"/>
          </a:p>
        </p:txBody>
      </p:sp>
      <p:pic>
        <p:nvPicPr>
          <p:cNvPr id="103440" name="Picture 2" descr="http://t1.gstatic.com/images?q=tbn:ANd9GcQLAMZGXmWwiMiIHSZ6P70zwkZt60NoSE-thtyRdaHyvfJE_gVW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1628775"/>
            <a:ext cx="246697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0445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04458" name="Rectangle 24"/>
          <p:cNvSpPr>
            <a:spLocks noChangeArrowheads="1"/>
          </p:cNvSpPr>
          <p:nvPr/>
        </p:nvSpPr>
        <p:spPr bwMode="auto">
          <a:xfrm>
            <a:off x="250825" y="1125538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Management</a:t>
            </a:r>
          </a:p>
        </p:txBody>
      </p:sp>
      <p:pic>
        <p:nvPicPr>
          <p:cNvPr id="10445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6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6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63" name="Content Placeholder 19"/>
          <p:cNvSpPr>
            <a:spLocks noGrp="1"/>
          </p:cNvSpPr>
          <p:nvPr>
            <p:ph idx="1"/>
          </p:nvPr>
        </p:nvSpPr>
        <p:spPr>
          <a:xfrm>
            <a:off x="3203575" y="1600200"/>
            <a:ext cx="5483225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CA" altLang="zh-CN" sz="2400" b="1" smtClean="0"/>
              <a:t>Nadir Mohamed, F.C.A.</a:t>
            </a:r>
          </a:p>
          <a:p>
            <a:pPr>
              <a:buFont typeface="Arial" charset="0"/>
              <a:buNone/>
            </a:pPr>
            <a:r>
              <a:rPr lang="en-US" altLang="zh-CN" sz="2400" smtClean="0"/>
              <a:t>President and Chief Executive Officer</a:t>
            </a:r>
          </a:p>
          <a:p>
            <a:pPr>
              <a:buFont typeface="Arial" charset="0"/>
              <a:buNone/>
            </a:pPr>
            <a:r>
              <a:rPr lang="en-US" altLang="zh-CN" sz="2400" smtClean="0"/>
              <a:t>Rogers Communications</a:t>
            </a:r>
            <a:endParaRPr lang="en-CA" altLang="zh-CN" sz="2400" smtClean="0"/>
          </a:p>
          <a:p>
            <a:r>
              <a:rPr lang="en-CA" altLang="zh-CN" sz="2400" smtClean="0"/>
              <a:t>Appointed CEO in March 2009</a:t>
            </a:r>
          </a:p>
          <a:p>
            <a:r>
              <a:rPr lang="en-CA" altLang="zh-CN" sz="2400" smtClean="0"/>
              <a:t>Joined in August 2000 as COO of Rogers Wireless</a:t>
            </a:r>
          </a:p>
          <a:p>
            <a:r>
              <a:rPr lang="en-CA" altLang="zh-CN" sz="2400" smtClean="0"/>
              <a:t>UBC Undergraduate Degree</a:t>
            </a:r>
          </a:p>
          <a:p>
            <a:r>
              <a:rPr lang="en-CA" altLang="zh-CN" sz="2400" smtClean="0"/>
              <a:t>Chartered Accountant</a:t>
            </a:r>
          </a:p>
          <a:p>
            <a:endParaRPr lang="en-CA" smtClean="0"/>
          </a:p>
        </p:txBody>
      </p:sp>
      <p:pic>
        <p:nvPicPr>
          <p:cNvPr id="104464" name="Picture 2" descr="http://www.uberphones.com/photos/2009/3/nadi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700213"/>
            <a:ext cx="222885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0548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05482" name="Rectangle 24"/>
          <p:cNvSpPr>
            <a:spLocks noChangeArrowheads="1"/>
          </p:cNvSpPr>
          <p:nvPr/>
        </p:nvSpPr>
        <p:spPr bwMode="auto">
          <a:xfrm>
            <a:off x="250825" y="1125538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Management</a:t>
            </a:r>
          </a:p>
        </p:txBody>
      </p:sp>
      <p:pic>
        <p:nvPicPr>
          <p:cNvPr id="10548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86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7" name="Content Placeholder 19"/>
          <p:cNvSpPr>
            <a:spLocks noGrp="1"/>
          </p:cNvSpPr>
          <p:nvPr>
            <p:ph idx="1"/>
          </p:nvPr>
        </p:nvSpPr>
        <p:spPr>
          <a:xfrm>
            <a:off x="3203575" y="1600200"/>
            <a:ext cx="5483225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zh-CN" sz="2400" b="1" smtClean="0"/>
              <a:t>Alan D. Horn, C.A. </a:t>
            </a:r>
          </a:p>
          <a:p>
            <a:pPr>
              <a:buFont typeface="Arial" charset="0"/>
              <a:buNone/>
            </a:pPr>
            <a:r>
              <a:rPr lang="en-US" altLang="zh-CN" sz="2000" smtClean="0"/>
              <a:t>Chairman, Rogers Communications</a:t>
            </a:r>
          </a:p>
          <a:p>
            <a:pPr>
              <a:buFont typeface="Arial" charset="0"/>
              <a:buNone/>
            </a:pPr>
            <a:r>
              <a:rPr lang="en-US" altLang="zh-CN" sz="2000" smtClean="0"/>
              <a:t>and President and Chief Executive Officer,</a:t>
            </a:r>
          </a:p>
          <a:p>
            <a:pPr>
              <a:buFont typeface="Arial" charset="0"/>
              <a:buNone/>
            </a:pPr>
            <a:r>
              <a:rPr lang="en-US" altLang="zh-CN" sz="2000" smtClean="0"/>
              <a:t>Rogers Telecommunications Limited</a:t>
            </a:r>
            <a:endParaRPr lang="en-CA" altLang="zh-CN" sz="2000" smtClean="0"/>
          </a:p>
          <a:p>
            <a:r>
              <a:rPr lang="en-US" altLang="zh-CN" sz="2000" smtClean="0"/>
              <a:t>Chairman since 2006</a:t>
            </a:r>
          </a:p>
          <a:p>
            <a:r>
              <a:rPr lang="en-US" altLang="zh-CN" sz="2000" smtClean="0"/>
              <a:t>served as VP, CFO of Rogers Communications (1996-2006)</a:t>
            </a:r>
          </a:p>
          <a:p>
            <a:r>
              <a:rPr lang="en-US" altLang="zh-CN" sz="2000" smtClean="0"/>
              <a:t>President and COO of Rogers Telecommunications Limited (1990-1996)</a:t>
            </a:r>
          </a:p>
          <a:p>
            <a:r>
              <a:rPr lang="en-US" altLang="zh-CN" sz="2000" smtClean="0"/>
              <a:t>A Chartered Accountant and received a B.Sc. with First Class Honors in Mathematics from the University of Aberdeen, Scotland</a:t>
            </a:r>
            <a:endParaRPr lang="zh-CN" altLang="en-US" sz="2000" smtClean="0"/>
          </a:p>
          <a:p>
            <a:endParaRPr lang="en-CA" smtClean="0"/>
          </a:p>
        </p:txBody>
      </p:sp>
      <p:pic>
        <p:nvPicPr>
          <p:cNvPr id="105488" name="图片 3" descr="a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1700213"/>
            <a:ext cx="266382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0650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06506" name="Rectangle 24"/>
          <p:cNvSpPr>
            <a:spLocks noChangeArrowheads="1"/>
          </p:cNvSpPr>
          <p:nvPr/>
        </p:nvSpPr>
        <p:spPr bwMode="auto">
          <a:xfrm>
            <a:off x="250825" y="1125538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Management</a:t>
            </a:r>
          </a:p>
        </p:txBody>
      </p:sp>
      <p:pic>
        <p:nvPicPr>
          <p:cNvPr id="10650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10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11" name="Content Placeholder 19"/>
          <p:cNvSpPr>
            <a:spLocks noGrp="1"/>
          </p:cNvSpPr>
          <p:nvPr>
            <p:ph idx="1"/>
          </p:nvPr>
        </p:nvSpPr>
        <p:spPr>
          <a:xfrm>
            <a:off x="3203575" y="1600200"/>
            <a:ext cx="5483225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altLang="zh-CN" sz="2400" b="1" smtClean="0"/>
              <a:t>Philip B. Lind, C.M. </a:t>
            </a:r>
          </a:p>
          <a:p>
            <a:pPr>
              <a:buFont typeface="Arial" charset="0"/>
              <a:buNone/>
            </a:pPr>
            <a:r>
              <a:rPr lang="en-US" altLang="zh-CN" sz="2000" smtClean="0"/>
              <a:t>Executive Vice President Regulatory and Vice</a:t>
            </a:r>
          </a:p>
          <a:p>
            <a:pPr>
              <a:buFont typeface="Arial" charset="0"/>
              <a:buNone/>
            </a:pPr>
            <a:r>
              <a:rPr lang="en-US" altLang="zh-CN" sz="2000" smtClean="0"/>
              <a:t>Chairman</a:t>
            </a:r>
          </a:p>
          <a:p>
            <a:r>
              <a:rPr lang="en-US" altLang="zh-CN" sz="1800" smtClean="0"/>
              <a:t>joined the Corporation in 1969</a:t>
            </a:r>
          </a:p>
          <a:p>
            <a:r>
              <a:rPr lang="en-US" altLang="zh-CN" sz="1800" smtClean="0"/>
              <a:t>director of the Council for Business and Contemporary Art Gallery</a:t>
            </a:r>
          </a:p>
          <a:p>
            <a:r>
              <a:rPr lang="en-US" altLang="zh-CN" sz="1800" smtClean="0"/>
              <a:t>former member of the Board of the National Cable Television Association in the U.S</a:t>
            </a:r>
          </a:p>
          <a:p>
            <a:r>
              <a:rPr lang="en-US" altLang="zh-CN" sz="1800" smtClean="0"/>
              <a:t>former Chairman of the Canadian Cable Television Association</a:t>
            </a:r>
          </a:p>
          <a:p>
            <a:r>
              <a:rPr lang="en-US" altLang="zh-CN" sz="1800" smtClean="0"/>
              <a:t>Chairman of the Board of the CCPTA</a:t>
            </a:r>
          </a:p>
          <a:p>
            <a:r>
              <a:rPr lang="en-US" altLang="zh-CN" sz="1800" smtClean="0"/>
              <a:t>B.A. (Political Science and Sociology) from UBC</a:t>
            </a:r>
          </a:p>
          <a:p>
            <a:r>
              <a:rPr lang="en-US" altLang="zh-CN" sz="1800" smtClean="0"/>
              <a:t>M.A. (Political Science) from the University of Rochester</a:t>
            </a:r>
          </a:p>
          <a:p>
            <a:endParaRPr lang="en-CA" smtClean="0"/>
          </a:p>
        </p:txBody>
      </p:sp>
      <p:pic>
        <p:nvPicPr>
          <p:cNvPr id="106512" name="图片 3" descr="p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4813" y="1700213"/>
            <a:ext cx="2447925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0752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07530" name="Rectangle 24"/>
          <p:cNvSpPr>
            <a:spLocks noChangeArrowheads="1"/>
          </p:cNvSpPr>
          <p:nvPr/>
        </p:nvSpPr>
        <p:spPr bwMode="auto">
          <a:xfrm>
            <a:off x="250825" y="1125538"/>
            <a:ext cx="4797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Financials (Balance Sheet - Quarterly)</a:t>
            </a:r>
          </a:p>
        </p:txBody>
      </p:sp>
      <p:pic>
        <p:nvPicPr>
          <p:cNvPr id="10753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34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35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07536" name="内容占位符 5" descr="11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9925" y="1557338"/>
            <a:ext cx="7777163" cy="496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矩形 3"/>
          <p:cNvSpPr/>
          <p:nvPr/>
        </p:nvSpPr>
        <p:spPr>
          <a:xfrm>
            <a:off x="814388" y="6299200"/>
            <a:ext cx="7645400" cy="2238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0855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08554" name="Rectangle 24"/>
          <p:cNvSpPr>
            <a:spLocks noChangeArrowheads="1"/>
          </p:cNvSpPr>
          <p:nvPr/>
        </p:nvSpPr>
        <p:spPr bwMode="auto">
          <a:xfrm>
            <a:off x="250825" y="1125538"/>
            <a:ext cx="4797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Financials (Balance Sheet - Quarterly)</a:t>
            </a:r>
          </a:p>
        </p:txBody>
      </p:sp>
      <p:pic>
        <p:nvPicPr>
          <p:cNvPr id="10855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8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9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08560" name="内容占位符 5" descr="11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7400" y="1557338"/>
            <a:ext cx="7632700" cy="502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矩形 3"/>
          <p:cNvSpPr/>
          <p:nvPr/>
        </p:nvSpPr>
        <p:spPr>
          <a:xfrm>
            <a:off x="900113" y="6237288"/>
            <a:ext cx="7559675" cy="269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矩形 4"/>
          <p:cNvSpPr/>
          <p:nvPr/>
        </p:nvSpPr>
        <p:spPr>
          <a:xfrm>
            <a:off x="881063" y="4044950"/>
            <a:ext cx="7507287" cy="2571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0957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09578" name="Rectangle 24"/>
          <p:cNvSpPr>
            <a:spLocks noChangeArrowheads="1"/>
          </p:cNvSpPr>
          <p:nvPr/>
        </p:nvSpPr>
        <p:spPr bwMode="auto">
          <a:xfrm>
            <a:off x="250825" y="1125538"/>
            <a:ext cx="34337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Financials (Balance Sheet)</a:t>
            </a:r>
          </a:p>
        </p:txBody>
      </p:sp>
      <p:pic>
        <p:nvPicPr>
          <p:cNvPr id="10957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8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8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83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09584" name="内容占位符 3" descr="2010B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1484313"/>
            <a:ext cx="864235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矩形 4"/>
          <p:cNvSpPr/>
          <p:nvPr/>
        </p:nvSpPr>
        <p:spPr>
          <a:xfrm>
            <a:off x="179388" y="3789363"/>
            <a:ext cx="8713787" cy="2159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矩形 5"/>
          <p:cNvSpPr/>
          <p:nvPr/>
        </p:nvSpPr>
        <p:spPr>
          <a:xfrm>
            <a:off x="250825" y="6403975"/>
            <a:ext cx="8569325" cy="1936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1060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10602" name="Rectangle 24"/>
          <p:cNvSpPr>
            <a:spLocks noChangeArrowheads="1"/>
          </p:cNvSpPr>
          <p:nvPr/>
        </p:nvSpPr>
        <p:spPr bwMode="auto">
          <a:xfrm>
            <a:off x="250825" y="1125538"/>
            <a:ext cx="3886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Financials (Income Statement)</a:t>
            </a:r>
          </a:p>
        </p:txBody>
      </p:sp>
      <p:pic>
        <p:nvPicPr>
          <p:cNvPr id="11060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606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607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10608" name="内容占位符 3" descr="2010I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213" y="1484313"/>
            <a:ext cx="7848600" cy="510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矩形 4"/>
          <p:cNvSpPr/>
          <p:nvPr/>
        </p:nvSpPr>
        <p:spPr>
          <a:xfrm>
            <a:off x="684213" y="5876925"/>
            <a:ext cx="7783512" cy="2301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1162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11626" name="Rectangle 24"/>
          <p:cNvSpPr>
            <a:spLocks noChangeArrowheads="1"/>
          </p:cNvSpPr>
          <p:nvPr/>
        </p:nvSpPr>
        <p:spPr bwMode="auto">
          <a:xfrm>
            <a:off x="250825" y="1125538"/>
            <a:ext cx="5251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Financials (Income Statement - Quarterly)</a:t>
            </a:r>
          </a:p>
        </p:txBody>
      </p:sp>
      <p:pic>
        <p:nvPicPr>
          <p:cNvPr id="11162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30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31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11632" name="内容占位符 3" descr="i1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550" y="1628775"/>
            <a:ext cx="7345363" cy="473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1264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12650" name="Rectangle 24"/>
          <p:cNvSpPr>
            <a:spLocks noChangeArrowheads="1"/>
          </p:cNvSpPr>
          <p:nvPr/>
        </p:nvSpPr>
        <p:spPr bwMode="auto">
          <a:xfrm>
            <a:off x="250825" y="1125538"/>
            <a:ext cx="5251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Financials (Income Statement - Quarterly)</a:t>
            </a:r>
          </a:p>
        </p:txBody>
      </p:sp>
      <p:pic>
        <p:nvPicPr>
          <p:cNvPr id="11265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54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5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12656" name="内容占位符 3" descr="i1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0113" y="1557338"/>
            <a:ext cx="7488237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229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2298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2299" name="内容占位符 3" descr="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450" y="1341438"/>
            <a:ext cx="6697663" cy="499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3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1367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13674" name="Rectangle 24"/>
          <p:cNvSpPr>
            <a:spLocks noChangeArrowheads="1"/>
          </p:cNvSpPr>
          <p:nvPr/>
        </p:nvSpPr>
        <p:spPr bwMode="auto">
          <a:xfrm>
            <a:off x="250825" y="1125538"/>
            <a:ext cx="47259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Financials (Statement of Cash Flows)</a:t>
            </a:r>
          </a:p>
        </p:txBody>
      </p:sp>
      <p:pic>
        <p:nvPicPr>
          <p:cNvPr id="11367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8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9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13680" name="内容占位符 3" descr="2010C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213" y="1484313"/>
            <a:ext cx="7920037" cy="521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矩形 5"/>
          <p:cNvSpPr/>
          <p:nvPr/>
        </p:nvSpPr>
        <p:spPr>
          <a:xfrm>
            <a:off x="900113" y="4241800"/>
            <a:ext cx="7596187" cy="123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6" name="矩形 6"/>
          <p:cNvSpPr/>
          <p:nvPr/>
        </p:nvSpPr>
        <p:spPr>
          <a:xfrm>
            <a:off x="755650" y="6524625"/>
            <a:ext cx="7794625" cy="161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1469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14698" name="Rectangle 24"/>
          <p:cNvSpPr>
            <a:spLocks noChangeArrowheads="1"/>
          </p:cNvSpPr>
          <p:nvPr/>
        </p:nvSpPr>
        <p:spPr bwMode="auto">
          <a:xfrm>
            <a:off x="250825" y="1125538"/>
            <a:ext cx="6176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Financials (Statement of Cash Flows - Quarterly)</a:t>
            </a:r>
          </a:p>
        </p:txBody>
      </p:sp>
      <p:pic>
        <p:nvPicPr>
          <p:cNvPr id="11469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7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70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470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703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14704" name="内容占位符 7" descr="c1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00213"/>
            <a:ext cx="72009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矩形 3"/>
          <p:cNvSpPr/>
          <p:nvPr/>
        </p:nvSpPr>
        <p:spPr>
          <a:xfrm>
            <a:off x="1116013" y="3976688"/>
            <a:ext cx="7081837" cy="3159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" name="矩形 4"/>
          <p:cNvSpPr/>
          <p:nvPr/>
        </p:nvSpPr>
        <p:spPr>
          <a:xfrm>
            <a:off x="1116013" y="5157788"/>
            <a:ext cx="7062787" cy="2873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1572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15722" name="Rectangle 24"/>
          <p:cNvSpPr>
            <a:spLocks noChangeArrowheads="1"/>
          </p:cNvSpPr>
          <p:nvPr/>
        </p:nvSpPr>
        <p:spPr bwMode="auto">
          <a:xfrm>
            <a:off x="250825" y="1125538"/>
            <a:ext cx="6176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Financials (Statement of Cash Flows - Quarterly)</a:t>
            </a:r>
          </a:p>
        </p:txBody>
      </p:sp>
      <p:pic>
        <p:nvPicPr>
          <p:cNvPr id="11572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6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27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15728" name="内容占位符 5" descr="c1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1643063"/>
            <a:ext cx="7632700" cy="473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矩形 3"/>
          <p:cNvSpPr/>
          <p:nvPr/>
        </p:nvSpPr>
        <p:spPr>
          <a:xfrm>
            <a:off x="827088" y="5673725"/>
            <a:ext cx="7567612" cy="347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1674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16746" name="Rectangle 24"/>
          <p:cNvSpPr>
            <a:spLocks noChangeArrowheads="1"/>
          </p:cNvSpPr>
          <p:nvPr/>
        </p:nvSpPr>
        <p:spPr bwMode="auto">
          <a:xfrm>
            <a:off x="250825" y="1125538"/>
            <a:ext cx="5851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Financials (Statement of Shareholders’ Equity)</a:t>
            </a:r>
          </a:p>
        </p:txBody>
      </p:sp>
      <p:pic>
        <p:nvPicPr>
          <p:cNvPr id="11674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50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51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16752" name="内容占位符 3" descr="2010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650" y="1628775"/>
            <a:ext cx="7704138" cy="50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1776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17770" name="Rectangle 24"/>
          <p:cNvSpPr>
            <a:spLocks noChangeArrowheads="1"/>
          </p:cNvSpPr>
          <p:nvPr/>
        </p:nvSpPr>
        <p:spPr bwMode="auto">
          <a:xfrm>
            <a:off x="250825" y="1125538"/>
            <a:ext cx="6751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Five-Year Summary of Consolidated Financial Results</a:t>
            </a:r>
          </a:p>
        </p:txBody>
      </p:sp>
      <p:pic>
        <p:nvPicPr>
          <p:cNvPr id="11777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74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7775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17776" name="内容占位符 3" descr="5yrf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1484313"/>
            <a:ext cx="864235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矩形 4"/>
          <p:cNvSpPr/>
          <p:nvPr/>
        </p:nvSpPr>
        <p:spPr>
          <a:xfrm>
            <a:off x="250825" y="4724400"/>
            <a:ext cx="8642350" cy="3413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1879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18794" name="Rectangle 24"/>
          <p:cNvSpPr>
            <a:spLocks noChangeArrowheads="1"/>
          </p:cNvSpPr>
          <p:nvPr/>
        </p:nvSpPr>
        <p:spPr bwMode="auto">
          <a:xfrm>
            <a:off x="250825" y="1125538"/>
            <a:ext cx="2338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Recommendation</a:t>
            </a:r>
          </a:p>
        </p:txBody>
      </p:sp>
      <p:pic>
        <p:nvPicPr>
          <p:cNvPr id="11879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8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99" name="AutoShape 2" descr="data:image/jpeg;base64,/9j/4AAQSkZJRgABAQAAAQABAAD/2wCEAAkGBhQSERUUEhQWFRQWGBgXGBUYFhoYGBgXGhcVFBgWFxgXHSYeGBkjGhQUHy8gJCcpLCwsFR4xNTAqNSYrLCkBCQoKDgwOGg8PGi8kHyQvLCwsLCwvLDAsLCwtLCksLCwpLCwsKSwsLCwsLCwsLCwsLCwsLCwsLCwsLCwsLCwsLP/AABEIALgBEQMBIgACEQEDEQH/xAAcAAACAgMBAQAAAAAAAAAAAAAFBgMEAAIHAQj/xABPEAABAwIDBAYGBQcJBQkAAAABAgMRACEEEjEFBkFREyJhcYGRBzKhscHRFCNCUrIkYnJzguHwFSUzNFNjkqLCFiZD0vEXNTaDhJOjs+L/xAAbAQACAwEBAQAAAAAAAAAAAAACAwEEBQAGB//EADMRAAICAQMBBgMIAgMBAAAAAAABAhEDBBIhMQUTQVFhwSIycSOBkaGx0eHwFDRDgvEG/9oADAMBAAIRAxEAPwBRDIza1aDfbXq8Gemy0ZGx1cq7YxW9AcCsxX9Gv9E0ZZ2E4b5al2hsBQZWYHqn3Vyxs7egzs0zu8j9UPxUmYJtJWkLMJm5p02P/wCHUfq/9dI4Feu7JV4pr19kVmPWwNk4FTUuqTmniuDFSYvZ+ADkoXkCQCChRmeN79nnSKAaaNy+ll3om0LsmcxiNYj20WfTSx7sneP6XSLM86cXHb/fwL20GMEptf1rq1BMpSSswecfOkqBXTtoDFFteZtkDIbhRn3VzbKaLQSuL5/OyqiOKn3mT/M//qBWhFT7yj+Zj+vHwru0/wDXf98GSuq+olOhX0JF+rnMCPjXTd28N/M7asw9Q2VcesdO2uXF0HCJTyWa7VuJgkr2M3mSD1Fm/YpVeW0c9k7fn7j9SuEKaEdtShHbWyEdlShA5V7BsoHjbUkDNHlTXhtm5EhKcXCSNLa0ttJEjqzfSNaZ0BiR+SrmL9SqOqb4r9F7nIFbe2aEhKun6RarG4+FBuj/ADqYtrdDlbysKQJuSmJHKoNo4plS0FtrKkesIAnwosOSSilT8fIFunQCLd9aQN+E/lj3ePwprsn0/DFXWZtpoPOuR+kJSfpr+UQMwgdmVNUe0sjljVxa5LWn+YCODqp7q+jtlYdR2fh8wBaDLWb70BANvZXzcFSkd1fUuwGs2zGBzYbGsfYHGsbFLbz6oflju/MD5sHHqqnx+dD9qLZVl6NBEa2oq9sQJSVFBgAkw4Jt4UOWwhRhGZJgG8H1tBW3icb3Jt/eV8eKeWShFcke0XMMWUhtshwESYM6Xk8an2awyG8rrLmckmyFaeFT4zdlTaAsrBmLR2Tzonszaynm8yEjqkpgkAyLcqGeVPH9m21fW/EOennjSlLoxY2202YU00tKQIUSkgTPbQhbMAHIYNgYtbWmjfTbqmkBopusZgZEWN540nvbzLU2lspTCTM3mtHSRyTxppcfXwK0rvgtnBqicio55TVXaTRGDxliPqFcO0Wo1h9+20pSMjnVj7sTpVbb29KMRgcclKFJloqMxrKRwpWo79Y5bocedhpcnEDRfZbfq0MOtG9koumvJyNJDL0VZVvoqyk2GepWPpNx7KaW3k8qW1bYb+k5pTbtHvpkZ260ftI8xWgl6mfJsvtYxERHsq3tFtKsO5Yeor3Ghg22195PmK3x+8LfQrhQ9RXEcqJJLxBbbKWxE/7vD9WfxmkZKa6FurhVO7BQhAlSkKAH7ZillzdLEIIzIFzGvP8Ag16DsrLCMJKTSd+yJkCEgUwbqhqXOldW31RBSSOJmY8POrmyNwnHk5s6UwYMgm9G9lbuvYNawjo3SpIsZGk6e2rOp1eGUZY4y+L++NUNlgmo216+BHiWsKW1w88o5YCcyzfhb50ojd9/+xc/wmujvvYpKVEtMgZZJCjfwy0K/wC0m0dDw+9+6qOny54p91Hd/wBl/AMIxrn9hBcw5TqCOFxxqXeVP8yr/Xp+FXNpbTLoAygAKKvOq+8if5kc/Xp/01b7Qbeme5f3kB1v48znyVH6KBwzmu8ejVudjtDmhY/zKrgzf9WH6Zrs26eNcb2I0UAXQsEnh1lV5XTQc5bV5+4/O+ETK2IhIWSlQCNeuOU2teomtnIcUlLeYEwbkHWlc4hR1Woz2mrGEW6D9WVzbSfCvXPTTSty5EafZ3i3q15DmvdFTYCy4DChYC+tH2DIBE8tR3cq52vG4sjrKdI7QYoxsjHtFsdLiFoXNxmI46Vl59LmcU5yT+iA1kXce6W3rd8eVeZe3tfUejbSLlUXiL0IxWzVsrQHMqkqVl6sg996H7w4pKnSEOKWgRlJJN++hzmIUqMylGNJJMVo6bTSjjir87455KkIZeNzHX+Q2yoAJUeP9IPlXGPSG3lx745KH4U05IxKgRClajiedJO/Z/LHu8fhTWZ2nhljxq5XyX8C+IBtG1fUeynUJ2Uz0isqTh0AkGDGQadtfLjOlfRZ2n0WAwxyyUsNKTI6pOVNu+snT43OSivNDM0tpSxH0IoVldeKoMdZVzwtxqPZrjKVjMVJCggGQqZ0OWda8Vv6sgjom/bV3Cl599onowpuFJsSOte/LSvQSjOEX3lpc9ZJ+x2klOOVSgrfP6BfaWMw3Rqyk2A1z27TOljSngDhAypTqnQorVdBULTbUhJtTxtdt44d3N0QBQrMZUbZTJiOVcwx+InBoQCC30jmVQsSQAFSDpGbnzrI/wAuOLTT2S+Ljxv2830NDbPO4wyL4bfN34fwS7z/AEYuJDClnqj1yoySeGYyPdQJ1sAwau7eeLuKWpQym6SQTlGVPRwmdR1aoIBA599afZXaGXJl7mTtfF9aVVz4+InUaWEMSmuvH4u7MMVYQPyTHfqP9YquTVhJ/I8d+oH4xW5rv9ef0M1dTnKRej+yEdZPcaAopl2MnrJ7vjXzyRoobeir2rfRV5SAzn67roowi1VMaW2lmTMcBW43lQkABkk9p+VWNyQna30LGW9SvJ6iu4+6ruy3m8RZIKVfdPtiieI2LCFfon3UMakwZJxGPdNwp3fSpJIIbXBHDrqpVw20VrcT0rissiTPCmvdRP8Au9+w5+NVJCRXr+yYKWOd+fsitLqdI3WxrKUEF7KOEribn91b7TxeHU4ZdVliykKNudxw7+dc5SDTTuQXQp3okIUconMY4mI1rtRoljcs25/kvzLc9W5Rca6pL9P2C2KOFyqh54nIermWfZSDArqOPcxIbVLbIGQ3Cjy7q5iSeym9nStS58vFP2KRpFWN4h/Mj365P+ioqs7wD+ZH/wBcj3oo+0v9dnLqjmrH9XH6Zrt+5LTh2OwUJSoBKiQo6gKUYrh2G/oP2q+g/RsmdjND8xf4lV5LBLbKyzmVoX3d40kLCWEAr48rRW+yt4ktOBam5gAQOwRNDRsl3+zc/wACvlWruBWn1kqT3pI94r17w4WnHz9StiySxy3R6jfid+kOIKA0ZUIFxqa12Y2+2gIOFColQOZPOfOlFpk5hci4v460/M7Kdi2KXED7ImfLSs7PhxaaO2FJPnnd7DMmaWRJMUd5cM6V9KtoNhdgJB05xxoJflTZvXglobQVvly+hAAFtRSsGyTAknkLmtPST3Yk+Puv3EEYFx3ikrfz+uPfpD8KaffoLkjqL1H2Dz7qQ9/B+WP/AKQ/Cms3tlp4415jsHzAFnSvp9jChzZDSSAVHDoygx62QRE9tfL7OlfS7ODWdnMqFwGGjrEQlM99qw9P865rlDMzrw8xOO62J/s/86P+amPA4DoXAVqUkEI6xVOmsXql0h/g1G44rv7zXpMksmVVJr7v/RenzvDNTSGXeV5o4R5KHpJSQBnmx1Ed01ztODhpnISY6QLB0BKxBSORTHjRlRPIcfdVZzDGdR7TXke1YPTSUU73Lm/rfsb2iyLPHc/B+wPLCrnNJ4d95n+OdDHUFS8o9YwABz/g0xHZ0amw4cSeJJ+XKqiMGlJcUoRaAZkgRw7Tp58zQ9kdoR0uWeSfL2tRXm3JcDdXg72CiuFdv6UDkbIdVIQkrI1ySqO/hwOnKpcTsx1rBY0uNrSCykSoEfbFEcItSE2JE3MGLn90DwrzbWIUcBjJJP1SdTP2xXsMmbUS0r76ra5r9Or6Hm8jh3lY+hyRumfYg6ye740sAwJpr3eupH6NeOkXkPWWsqx0dZSLDOIlckk69tXsN1gEgX4Vq3g8yoF6eN39jIaAV1SsjstQZMqii1h07m/QS8NjFNvAyUrSbE2uOfZXXsDj0v4bOIkpOYcjF65tvvslaXOlIlJtPbTJ6O0LGHcKoyEEDnIBnuoo5LhaYjNiabVdB53Kwxc2EG0XUpLoAmL9Iul57czENpK3EpQgaqKxAvEmO+im56FL2MpKSQrI8BGshSyPdWmP2wp7YYJJKpQ0snWUq1PeAnzrexa/JpIuMK5V8/QpY8e9360ykjcjEkApQCCJBC0wQbgi/Kju7O5rqFL6YLQCmAULGvHQ1s3tArx+AaSohKMPnUAbdZokA/4U+dO802faubLFxdfn+4GSCjXr+7BKN2khQMuKj7KlkpntE3oa9hMdmOVjD5ZMerpw400zWTVWOpmnzT+ouonPtubn4hx5S0NDKY0UkCYvaaD74bHcw+xn0upykuIIuDaUDgeyurzSR6Yf+63e9H4hViWtyZMfdSqv2X1IVWjguE/of2q+gfRxjUN7IYzH7KrcT11aV8+YByU5e2a6hsnfcYfAYZhkAvBJKlH1UAqUQFHmReBWbBxVuXQtTi5Uoj5tXazaG5IW1+cbCqmB3pwy1ozOAptrYT2k2HjXM94t4XcVOd4OZZCU5BliblJAjx17aEnCqKRAi18hme0jlUz1vFQX49RuDF3ctz6n0NiAgoUUtdoISPMGqWBx/UGZtZM6gTNci3N36dwKi0V5mVWKFE9Q2GZM6do4113Y7ji2kqbW2pJ0427xrT8ElLG2/PzZGqdpL6+vkB9t4jO4QUqAGiSNKGoISQUiCOMUexWAW48QpSZtcC1aY/d9TaSrOD4Vr480IxULKf8AjzdPzBStqOz66q5B6QVTjX/0h+FNdm/kRw5ssHLBPvrjO/4/LX/0h+FNVtc4PGtvn7Haf5heZ0r6SXtVbOzGSnL/AEDVlCQRlSCK+bWhE19MnCoVsZJUkEjDIIPIhAg1Q0u3vI7latDM6b6eoof7XL/s2f8ABVPH7xrciyER90RPfQsqrRR7K9vHTYou1ErUW07VXN1WoiMeOJEj4ULZwZ6Fx9afqmgJP3lEpSlCfFSZPAeEisTiBnUoL1UbV4//AOk7qeSEI/Mrv8qNrs2Txxk30G57aCY18T50C2jtHOYBsPbQlrEdIo5rlImOAuAJ8z5GmLHbVYVhUtoZyuAjrQLgTJza3ruwuy4ycdTNWrpLyfmxfaGukmscF16vyJUbzIAAOHQf2lVrtXa6XcBjQloIhtFwomfrBzqVG1sIUoStg2IKiAATA07qzb2Nwi9n4z6M0ptXRozTxHSCIvXoNbFLDL7OS9b4/Uyl1RydCZHjTfu6nrp/RFKTCJjvpx3dT1x+iK8TM0kP1ZW+WvKr2EcswGGcU+lCk5UqNzxAver6d3XEPfWLITNlBRBI5RQtG03MOtrpBcTB+8ElSAR4jhyo8jGu47MEtOFaDbo0KUe3NlEDlelSU746GljeOqb5Dm0mUOshqTFrm5tV/ZCm1pdS19iyoEDMRMd8R51V2HuTjVAZmyi2qzl48tdKa9l7lPNE3bhZlUTc5QmfICpwYHu+LoK1OZODUerIvRgk/QU2mFuD/wCRVJe0cQWVP4a/R9KSU9qSQO7h5U4j0dPtEJw2KWygkqICyQJuYSRzq416MGlLK33luE3ISAm5uSSZJrQ1Lc6Uf7wUNN8G6UvEXt2t4mUYhzEP9UhsJQACdAlMDl1Uj205bDx+JxK+lKOhw0dRCh9Y5Oij91PEc+69bDdLBtIVlZSowQCslRmLXUTHeKXkYPEXKtoOp7AUKA8Sm9V+9WGlkY2eN5eca9OfD6D7B5VkHlShhGst1459f7SAP8qJq2jbDCbF5Z73FfA1L1+Lwt/d/Ij/AAMvj/fyGODypK9LwP8AJbtuKfxCp9o7xNLSUN4hbSuDiTMeC5BoJjcGrEMOMu48PJX99ATl7sutHDXY2ubRD0ORNNHGNlpsZ+9V53GibgExAgwI4W531403L9HmGbRBxyBJuchV/qFLe0Nlst4lLbL30hJUklYTl5ymJOl/OlPJGXQsrFOPVB3Zex+lQCoWUNAIjwFRY7dNxCiW9OAv7O2ruLUrJlQlUJE8Y1AsE9Ym/gKt7IfxCG3CpNmwSBOadfVOvCqVyXxWaCjH5aErEbKdSbg/x2V0D0PtvOleYqVhwIsqMjliAIueqdNPiuqffW59YFAEi2aYCpiQRxg8bWqLdrfTFYJgoYyhKlqUolEyqyJnuQK0tLkknyZ2qgq4O04zY8FPR55J6xnhzuah2hs5ZKQnpCmetfhXLj6YMfzb/wDb/fWp9MuP/u/8H760o6qSoznDJxUml5XwdTXsQdYpU6kxz1PbXAt//wCu4jsWPwppoV6Z8d/df4P30m7xqccX0zikqU91zlOnYRwoMudzjtYePHtdgpo8a+qt12kObOYQsZkqZQCOBGUWr5iw+ynFwEpmirG18cyAhDzqAmwSFmB3VXjJIZJNu0fRh3MwZ/4CPb86hXuFgj/wo7lr+dcCa3x2lonEPE8s01Zwm/O08w+veIBEi0kA3FxT/wDLyL/kl+P8kbHLwOp704BkoVhEn6tKAClBBWmSFdvWMZhOuvaeYv7FaCjD7ikyRZtIIPELlUpP7NNe0sa2ltQkgyT+cpUyqTqSTbxpP+kKQoriZ9ZJJuOXeLQeys+Xxttl5fCqQ+7jbmMPNlKwqDCyoHrKVcDMqNIJgCB7aZ1ei3Cc3R+2P+WlTY2Nc6FoYfE/R7GSWgsqEnKkgqGUi/OZo+jaDqUFLuIW7IgnKhAHcECQD2k/O3h12TDDbCbXoivPA5zuuCUejfAkkBxcjUdIn5VVxe42FS262npFJcCQoFcSEnMIIEi9R4gZ0QQCOCgSSO4zbuoSdrONCFkqbmCSdORPnHlQ5O09Tki4Obpj46aES0jdrBNpAThGxFiT1ye3Mb0MXsFptanGs2X7kjq9xMkjsmrT2NJ4mKpLe+NUOR22PkXf5VH9mv2V7QnJ2e/51lCdsiOm7m7OEwjQQW23nGzZ1TaSu5KgJMkRm51Ya3s6NZSWwlE2KbW7qWNl7aOcFerpnXQ8LcooiljpVOIJiFSDGgNaO1Io2MDm9ebqtJkniflVTGbfcagKVmcP2BAA7/lQvEbXbwqClo53dCq1u6KBIfKuuo31JJvRJEDqrbKmQC6ZcVqAdByqq/vdew4cTSXj8eSZJJ/jlVfEbXEAjheiVEDXit5VKKuAI4eVICdqOlakjOqFEWk8bVFtHeEgixy8xQxvbMqKoIBBCoMZp0z8wPOgngjmavoMx5Xj6DCvGOIstKk94+NaDEzxo1upiElCGyrOh1MpCrkEJlQg3ixE8Y7asbY3MDhBaPRwDISPWPDXSs/Npu7lSLcNVa5E7GYV8qGQgpm97xTJszY4KBmTcduveKzZG5b0S85HYnXxOlM2zdgpa0kk6kmaGEJJqzsmWLTS6nJN+WcmKjMchQkpGgTEpUCJjVJM9tRbv7JWMU1nhAXK0gFJsRIkJPV4W4TTrvXuf9JxDcHKlKlIdIjMEglQImxJ0Gt1TpVVnYuFS5Dbz5cQMozISpKbCArIgRaNeyueZbNviRHE96kunAwEpWAhSRbjAPlNaObUYaltUpMaZFERymIJ4xQxGMW3mS5640OoPIg8RQHaO/EqKSypeU6qJAkWsBpeqsIOT4L0ppDOhLaSVJT6wtIiJ77+BqPdDYyTh21kdYiTyVN5jTlegeI26Sxn0KgMoOskAAeZFMO6G1UoYAdWQAEpTmPVCUgiByHy41d0qcbbKGrkpUkE3NkI+6PKqS9ltGQAgkagRI7DTLg1IdTmbUFA8jNLu8jScM+l1K0gqgLRM/mhdvIjuNW8mbYrX4fsVMWLe2n/AH6lVew0fcT5VCrYKPuJ8qK4bawcdS2lucyc+eZAA19pA8RRFWFqYZYzVoGeKWN0wRsrZSQr1a1xmyElRsKP7Pw/Wqw7sqTNdu5Io5E99U6sxoTpQd3ayulARMkgAcyTAHnTFt4Bt52eBIpTWYdS4BdKgrxSQfhSKt8jk6Vp8jjvJjc+NSk2ShK12E9ZWYAHxMV4y9JBKJ7SYt2DuqbauJS650jWUhQmTYCbkX5GfOq7TZzAlQJ93wrhodYxJSQfCOHAAedEWcdchP2Y8UKEgdoHWH7IoAXYynlNuZFh4XnwFV8W+RKgSD1NLcXD8aXVjbGA7RlsmRmmIBi8m4i/A1WfxRU3IMpIIM6wbHxFBW8blXc2Xfz19s1EvElC8k2Kpj2/Gp2nbg5szElSBOqZST3Vs69fuobsnEBSDlNiT8p8datKBOlRR1m/S9ntrKj+gOfcrK6jiN18ymDGWI8KtYnaZJBClSRBvAtQN16RrUqHgNa0CgEmnINr/wAc62+kkyLAUMVjuWnHtrxeKUoWt/HGmRg5dCG6LmJxCQnW/HnQZnbSJUFCbgDtnn2Vq84dTroe+lnF4shZm4Pw0pndqHUi7DmMxWZEiAZsItF/bahcEm5mtGsQFR2XqRyNZiplz0OC26TymsSgg2Sc1+HPz0rtxFcf3D3Ycxb2dUpYQesrTMQZyJ56X5d9dnU3WdqJJtJDIlLFYxLcTxmIBMxBItxv7KA4reiOkIulJgJ0mSE3I/OPDl41U3o2qFKhJsk+3iaW8Y+CPFJ77/M0EUc2N2w0h1lSlK6ylKJAtA+FUtp/TUZW8IlptH31KhPdA606XqLYIhudDmIB7JHyoHvitxRVClgFNiFFN0nrEwbgj3VnNXlZpQf2aLmNwW0uhcLmMw+k5QQJ5jOtIy2k8b2tqA2zNpIdSS81mVoVpslRiZVBiYIpYaTlUhbh6RMzlJN4vBnuirWynCmUlRE+AJNz41b7q1x+whZ3B+n4ljHO9NiAhNkI4DsEe4RTMw22AnpE5rJgcBIm3LTXkBQDY+HyrUTqZ9xNXn3bgT1Rb4/CrEY0qRVlLc7Y37usNZippakiClTRMpUSNJ4cDM6gdtR43ChRUlSc7RPWCtUTyJvHtHuEoJYSkkqLi0lYbAkIbSQZXxBPkO0m22M3umOhR1iCFE3B8NKoahSc+C9p3FQGDd7ZJadShvroIJKjqlI4HtJIA5+BppOApG9Hm1lJcSgjqPhSk8+rmCVdxyHwUDXRFKp2FOEaZWzvdKysxhstTGvc1ak01yE0ch3mEPPWnraUtPtkichA7qcttv8AR4h1UT1jag+0drZkFOSJ7KdjlGqa5Oe77gvu3s5DuFTKRMm8X1qde7KgZbI7QoR5Ee720Q3Ew04RHeffTIGBVdvlhptCedgun7sxGv8A+YFRHdnEqTkIREyFZvfafZTqEitpqLC3sTv9iYbPSuTAOXKIykxfMdfKkvamz3EukKJVByju00rr2ObUptQSQDa5GYC8zHORSJisGQ4oqk3udetrrzqYsNW0QYdoNFAGhTfvpr3cw6VKlVKu0DYEcKbt224bCjyqWGho6JvlWUP+lCsoaJORnaKB1ZlUxb41C1jStShNhEUKUMqie0e2rmyCOvmMQJFpkjQW0nnWvGKTM8JNP2jv99SBdvjVJkzWPrMdWrO6kCWFuRM3pZxTcqNFukPMjnVVbd5NKl8QSIdlYErcQn7ykp8yB8a7Bg/RZhkKJWpxwcEqIA8coBNc43SZzY1hP96nynN8K71WfqZuNKLDiiLC4ZLaQhCQlKRASBAA7BUe1ceGWVuH7KTHao2SCeAJIE9tWRSV6RcVm6NgzlguKHAmYQCBrHWMaXHZVOKthsTH9oLUZVlJPhPGRFj4VCFqcUEIuomw8QZPICPZWIwGdWRpJJPIQLcTJsBzoy1s9LHVScyz6zmsDiEzoLcdaLLmWNeoeLE5v0Cj7YaaQkK9UdY8ybk+ZNK+2tpBwhN4jL5yq/Kb+YqxtXaeVJ4wPbS6ycyetck5jPEzNI0+Pc90h+bJtW2JX+j5XEp1EyPEQPaRWz6bAEXVw7P31s+6CSE6ACO8EW8xWYZWZzMe4ef/AFq7BUuSrNpu0X8GkosdYGveogeQ9tSIWC6mTZSkzPKQD7KwKzFR4k+EDQULxjnWMaCiFj4MWPygH11qSJ/uw0AEjsz9L4zSftFEqIMwdYMT3mJ9tas7bOUBXrCwUftCwhcX4AzzE8TU2BYXiXUttpzLUbJScx79AAnmo2HE1XeNqTaHqaaSYw7hvzj2syTGVaUxcAhpV1ckwFd0pGldVUaD7rbrDBt9YhTqh1lDQDXKnskCTxjsouqhfALds8JrwmsJrUmosg55tBxAxDhXpNA94MU2qOjirO9ToC3cwkZqVlvoI6tjRR0rySWTn2GLLUNh1DcU/kiPH30fzUu7j/1Nvx99HiqgfViz0qrUrqNS6jLlScRbUxWVGsdvlQLG4pK2TJ68zpAM2ny91G8YkKRCtDb4/D2Uq4hBSpSToAI8/lUosR+Ur4wdWi+B2qQ3GlRbJ2f0yoOlbbcwoZMCmLyJJv5SHOspf6Wso6BE51wm54R8Ks4GQDVdaTl8D7qvbLCejOaZyymI1trPCJrTXDKRaw1gK9WROmvGtGjapkJmmsg8DIAofidaJuaUMe1qJHBrcBAO0WJ5q8whRFdtmuGbmuhOOYJMDPr+yofGusYze1huZXccKytX8y+g2JHvjvYMC0mEFbrmZLYAlOYAXVcWGZNhc0hYbYTmI+tfV0ZWSpQBlSpMnWwBntrN5N+E4haYTIRmyg/nQCT4CPE1VO9CiOtaqU5TSqBYxwjdzC7jrWHQW2EhIPrK+0o8MxoW5jYkeffxqkraE3F5o7uLsI4rEgqEtNkKcPAmZSjxIv2A9lIjjbfJalNRXAoY/E5yRwmD4a+2q6HbipNqLP0h/tdd/wDsVVZs3rTiqVIzZO3bN8QAMxi6h/B9lTYER/HK3xrXo83lWYJdz2ADlzJtw4UYJezWqhEk1aeXaoWhauOInWIANO/ogdjGLGU3ZVJmwhbZmDe5gWpPKpBpn9FCyMfGYgdG5aJC7Ax+bEZv2YoZdDkdidqso1O6qqyzVaQw1JrVSq8UqtFKoCTlm9bRWXQm5zUnvYNadUmnvGkl52PvUPdQCYXpWhh1EscdtcC5JMaNy1RhGu6jhcoDu8oBlIGl6K56ovqwzZa60LlRqcrVNyO2uOKe8WKKG0jmZ8YPz91BUPBUib/wKY9sYIrgEfb5aJNz7AaC47ZXRuAo7DHjUxaLW2hh3ewOQZjxoXvoLg0dwT4CRSxvhjAogCij1OYu5qyoZrKaDYHQ0Oda4HEdUDlbyrUz21vs1pASrPOb7JmLyLkcRE1o71aopUXg7OlTtAc57Kpto5L8x8qnLpFjB7qamCe4l6aorNSOOTVdw0Mn4kmwxWUgjUXFTv48rFyZOtB3Hq86asqbc3bHrgmdN7Vu3iQQQarBQ1rZxKYka1FEllnERpXbfRnjW1YNKUeskkr5lRMz5ZR3AVwkL0p69GG2ujxQQT1XBHjw+NA0d1QM37wPQ499IsCsrHcv6wfi9lAEK405+lpv8vnm03/qFJMzT49BTLDSiTbjW2EEJ8a8w6a8DnWI7aIEnfdtWJVaqzjkmtyuuJJEuwaK7o7YOExzS4lCiG1H81ZAJHdr4dtA1qqfCY1SClxMZm1JWJEjqkKEg9oqGcfRLpqstVDNm70sPtIX0jaSpIJQVgFJ4ggmdZq2XwdCD3GaqSsYjZSqjWutVrqFxdAScs3m2i40pwtmFFce2lHEvvq6yyqm/ab4DjhInrfGtdo7PbXhVOdJ1rQm3OrMXQAwbnEjCt5tYo/moDsMhLaQDIgXouF2pT6hG5NeTUeaocdilNoKkILihokEDxJPAVxKDaNoJmFHX+PfVPajSV3QZy/9YpIZ9ILd232ijhIvlPdUz+8UJT0TgKcwJUD6yZiFDsmfCu7tllTQWd2vktS7j8ZnVNEcXhypKj3GdReeXhQJ1Ma02IEj3NWVFNeUZBQ/2VxA+ynwcT8xyrw7AxQ/4avByezgunpphHNXmaspwo4KV5j5U7aih3jOb4rCPsiXELSJiSbTcxqeR8qgZ2go6KKfBJ98U2b/ACcrLckqlZtMfYVHDtoLuZh0qWvNFgNe0n5UDVDYytWVnse6uMzvKwSE/hrzEPDKaf2dlMq4I8Qn40v78YBtppGRKQVE3AGgA5d9cpySonhiYF3qU1AlVYV0NBE5cFYBeoJrfpKiiSyE0S3ZxWTEtEmAHE37JoKHKv4BpV1BJUBcxPvFxUUdY6+kzGIdxIKJVDaUqIuJBUQUkWPreykktkVK5jSo6uD/AM1R99afSnxdKnI4XmiXCoA8S5WMoJVYEnlRPZDzrqspkkAk9QKMDmI0ow3jEosEpnnlA9woMmTaHCG4E4Tdl5dyMo7asv7rrSPWFXH9tnnFUVYxa+Jqt3mRju7iUHtkKHEGqyWFJNxrRgqgXNapxY0imrK/EB40BHkKBEA+Aqxhtsvt6K80j5UVxOGChKVFJ7DHuoNiFuJ4yO1IPwmnRyX0FuNBrDekXEI1CVeKk/Ej2UUY9KP321DuIV8qSBtD7zaT5j514XmzwUnugj4UT56ogYcdjsM/mh5bRUZ6zcj2UMc2CpX9HiWnOzMUnyNCFuJ4A+NaTUqvI46Ju86GWkocUlKhr1h76Y2nwRIMjsrjbWJUn1VEVcRtx4fb91A8aZNnWguqm3Md0WHWqJtETE5iE68NTeuds72vp+17T862xm9S3kZHZKZBsRqJjh20Kx8nWC8eFKWpZHrKUqRpck1AgxprVwYlHNafGsWEK+2O8iD502iDGNrvAZQ6oJ1yyYt2VbY3gzCHAe/WqX0G1lJPjVdeCWOHlUUiU2G/5RRzrKAdAr7prKiidzOtM4hB4oPe3++r+VMR1O42GkV7WVY8LM5/NQo+ktYDbIEes4bdgQPiaG7ij1zzIHsPzrKyly6liD+zHlpCY0486Tt/0ABu+uYxe1wOOte1lQnwyIv4kJVeTWVlAWT0GvZrKypIN0GnnYWDSliSJJBnyrKygb5CS+FsUFLvUP0hQNlEdxIrKyjAD2yccppJUD1lJIk3N7HWsbxcSTXlZVZq+o9cFcv5l1adfiwrKyucUGnwVXMTXiX71lZU0BZaZxE250wMbivLRnQFEH82RfuNZWUWOG7xoCeTZ4WUH/R/ih9jjyV8jSs8yUOFChdJII7dIrKymJNOmyZbXBSSoNu7pYkC2HOU9x+NaLweJSyWCwvJOb1DIMzYivKypK6mwSvZ5TqhY70n4itbDgPFIrKyuDR4VDkK1KU1lZUknhYHOtfo3aKysrjiJxEV4HSNCRWVlccbfS1feNe1lZXE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18800" name="AutoShape 4" descr="data:image/jpeg;base64,/9j/4AAQSkZJRgABAQAAAQABAAD/2wCEAAkGBhQSERUUEhQWFRQWGBgXGBUYFhoYGBgXGhcVFBgWFxgXHSYeGBkjGhQUHy8gJCcpLCwsFR4xNTAqNSYrLCkBCQoKDgwOGg8PGi8kHyQvLCwsLCwvLDAsLCwtLCksLCwpLCwsKSwsLCwsLCwsLCwsLCwsLCwsLCwsLCwsLCwsLP/AABEIALgBEQMBIgACEQEDEQH/xAAcAAACAgMBAQAAAAAAAAAAAAAFBgMEAAIHAQj/xABPEAABAwIDBAYGBQcJBQkAAAABAgMRACEEEjEFBkFREyJhcYGRBzKhscHRFCNCUrIkYnJzguHwFSUzNFNjkqLCFiZD0vEXNTaDhJOjs+L/xAAbAQACAwEBAQAAAAAAAAAAAAACAwEEBQAGB//EADMRAAICAQMBBgMIAgMBAAAAAAABAhEDBBIhMQUTQVFhwSIycSOBkaGx0eHwFDRDgvEG/9oADAMBAAIRAxEAPwBRDIza1aDfbXq8Gemy0ZGx1cq7YxW9AcCsxX9Gv9E0ZZ2E4b5al2hsBQZWYHqn3Vyxs7egzs0zu8j9UPxUmYJtJWkLMJm5p02P/wCHUfq/9dI4Feu7JV4pr19kVmPWwNk4FTUuqTmniuDFSYvZ+ADkoXkCQCChRmeN79nnSKAaaNy+ll3om0LsmcxiNYj20WfTSx7sneP6XSLM86cXHb/fwL20GMEptf1rq1BMpSSswecfOkqBXTtoDFFteZtkDIbhRn3VzbKaLQSuL5/OyqiOKn3mT/M//qBWhFT7yj+Zj+vHwru0/wDXf98GSuq+olOhX0JF+rnMCPjXTd28N/M7asw9Q2VcesdO2uXF0HCJTyWa7VuJgkr2M3mSD1Fm/YpVeW0c9k7fn7j9SuEKaEdtShHbWyEdlShA5V7BsoHjbUkDNHlTXhtm5EhKcXCSNLa0ttJEjqzfSNaZ0BiR+SrmL9SqOqb4r9F7nIFbe2aEhKun6RarG4+FBuj/ADqYtrdDlbysKQJuSmJHKoNo4plS0FtrKkesIAnwosOSSilT8fIFunQCLd9aQN+E/lj3ePwprsn0/DFXWZtpoPOuR+kJSfpr+UQMwgdmVNUe0sjljVxa5LWn+YCODqp7q+jtlYdR2fh8wBaDLWb70BANvZXzcFSkd1fUuwGs2zGBzYbGsfYHGsbFLbz6oflju/MD5sHHqqnx+dD9qLZVl6NBEa2oq9sQJSVFBgAkw4Jt4UOWwhRhGZJgG8H1tBW3icb3Jt/eV8eKeWShFcke0XMMWUhtshwESYM6Xk8an2awyG8rrLmckmyFaeFT4zdlTaAsrBmLR2Tzonszaynm8yEjqkpgkAyLcqGeVPH9m21fW/EOennjSlLoxY2202YU00tKQIUSkgTPbQhbMAHIYNgYtbWmjfTbqmkBopusZgZEWN540nvbzLU2lspTCTM3mtHSRyTxppcfXwK0rvgtnBqicio55TVXaTRGDxliPqFcO0Wo1h9+20pSMjnVj7sTpVbb29KMRgcclKFJloqMxrKRwpWo79Y5bocedhpcnEDRfZbfq0MOtG9koumvJyNJDL0VZVvoqyk2GepWPpNx7KaW3k8qW1bYb+k5pTbtHvpkZ260ftI8xWgl6mfJsvtYxERHsq3tFtKsO5Yeor3Ghg22195PmK3x+8LfQrhQ9RXEcqJJLxBbbKWxE/7vD9WfxmkZKa6FurhVO7BQhAlSkKAH7ZillzdLEIIzIFzGvP8Ag16DsrLCMJKTSd+yJkCEgUwbqhqXOldW31RBSSOJmY8POrmyNwnHk5s6UwYMgm9G9lbuvYNawjo3SpIsZGk6e2rOp1eGUZY4y+L++NUNlgmo216+BHiWsKW1w88o5YCcyzfhb50ojd9/+xc/wmujvvYpKVEtMgZZJCjfwy0K/wC0m0dDw+9+6qOny54p91Hd/wBl/AMIxrn9hBcw5TqCOFxxqXeVP8yr/Xp+FXNpbTLoAygAKKvOq+8if5kc/Xp/01b7Qbeme5f3kB1v48znyVH6KBwzmu8ejVudjtDmhY/zKrgzf9WH6Zrs26eNcb2I0UAXQsEnh1lV5XTQc5bV5+4/O+ETK2IhIWSlQCNeuOU2teomtnIcUlLeYEwbkHWlc4hR1Woz2mrGEW6D9WVzbSfCvXPTTSty5EafZ3i3q15DmvdFTYCy4DChYC+tH2DIBE8tR3cq52vG4sjrKdI7QYoxsjHtFsdLiFoXNxmI46Vl59LmcU5yT+iA1kXce6W3rd8eVeZe3tfUejbSLlUXiL0IxWzVsrQHMqkqVl6sg996H7w4pKnSEOKWgRlJJN++hzmIUqMylGNJJMVo6bTSjjir87455KkIZeNzHX+Q2yoAJUeP9IPlXGPSG3lx745KH4U05IxKgRClajiedJO/Z/LHu8fhTWZ2nhljxq5XyX8C+IBtG1fUeynUJ2Uz0isqTh0AkGDGQadtfLjOlfRZ2n0WAwxyyUsNKTI6pOVNu+snT43OSivNDM0tpSxH0IoVldeKoMdZVzwtxqPZrjKVjMVJCggGQqZ0OWda8Vv6sgjom/bV3Cl599onowpuFJsSOte/LSvQSjOEX3lpc9ZJ+x2klOOVSgrfP6BfaWMw3Rqyk2A1z27TOljSngDhAypTqnQorVdBULTbUhJtTxtdt44d3N0QBQrMZUbZTJiOVcwx+InBoQCC30jmVQsSQAFSDpGbnzrI/wAuOLTT2S+Ljxv2830NDbPO4wyL4bfN34fwS7z/AEYuJDClnqj1yoySeGYyPdQJ1sAwau7eeLuKWpQym6SQTlGVPRwmdR1aoIBA599afZXaGXJl7mTtfF9aVVz4+InUaWEMSmuvH4u7MMVYQPyTHfqP9YquTVhJ/I8d+oH4xW5rv9ef0M1dTnKRej+yEdZPcaAopl2MnrJ7vjXzyRoobeir2rfRV5SAzn67roowi1VMaW2lmTMcBW43lQkABkk9p+VWNyQna30LGW9SvJ6iu4+6ruy3m8RZIKVfdPtiieI2LCFfon3UMakwZJxGPdNwp3fSpJIIbXBHDrqpVw20VrcT0rissiTPCmvdRP8Au9+w5+NVJCRXr+yYKWOd+fsitLqdI3WxrKUEF7KOEribn91b7TxeHU4ZdVliykKNudxw7+dc5SDTTuQXQp3okIUconMY4mI1rtRoljcs25/kvzLc9W5Rca6pL9P2C2KOFyqh54nIermWfZSDArqOPcxIbVLbIGQ3Cjy7q5iSeym9nStS58vFP2KRpFWN4h/Mj365P+ioqs7wD+ZH/wBcj3oo+0v9dnLqjmrH9XH6Zrt+5LTh2OwUJSoBKiQo6gKUYrh2G/oP2q+g/RsmdjND8xf4lV5LBLbKyzmVoX3d40kLCWEAr48rRW+yt4ktOBam5gAQOwRNDRsl3+zc/wACvlWruBWn1kqT3pI94r17w4WnHz9StiySxy3R6jfid+kOIKA0ZUIFxqa12Y2+2gIOFColQOZPOfOlFpk5hci4v460/M7Kdi2KXED7ImfLSs7PhxaaO2FJPnnd7DMmaWRJMUd5cM6V9KtoNhdgJB05xxoJflTZvXglobQVvly+hAAFtRSsGyTAknkLmtPST3Yk+Puv3EEYFx3ikrfz+uPfpD8KaffoLkjqL1H2Dz7qQ9/B+WP/AKQ/Cms3tlp4415jsHzAFnSvp9jChzZDSSAVHDoygx62QRE9tfL7OlfS7ODWdnMqFwGGjrEQlM99qw9P865rlDMzrw8xOO62J/s/86P+amPA4DoXAVqUkEI6xVOmsXql0h/g1G44rv7zXpMksmVVJr7v/RenzvDNTSGXeV5o4R5KHpJSQBnmx1Ed01ztODhpnISY6QLB0BKxBSORTHjRlRPIcfdVZzDGdR7TXke1YPTSUU73Lm/rfsb2iyLPHc/B+wPLCrnNJ4d95n+OdDHUFS8o9YwABz/g0xHZ0amw4cSeJJ+XKqiMGlJcUoRaAZkgRw7Tp58zQ9kdoR0uWeSfL2tRXm3JcDdXg72CiuFdv6UDkbIdVIQkrI1ySqO/hwOnKpcTsx1rBY0uNrSCykSoEfbFEcItSE2JE3MGLn90DwrzbWIUcBjJJP1SdTP2xXsMmbUS0r76ra5r9Or6Hm8jh3lY+hyRumfYg6ye740sAwJpr3eupH6NeOkXkPWWsqx0dZSLDOIlckk69tXsN1gEgX4Vq3g8yoF6eN39jIaAV1SsjstQZMqii1h07m/QS8NjFNvAyUrSbE2uOfZXXsDj0v4bOIkpOYcjF65tvvslaXOlIlJtPbTJ6O0LGHcKoyEEDnIBnuoo5LhaYjNiabVdB53Kwxc2EG0XUpLoAmL9Iul57czENpK3EpQgaqKxAvEmO+im56FL2MpKSQrI8BGshSyPdWmP2wp7YYJJKpQ0snWUq1PeAnzrexa/JpIuMK5V8/QpY8e9360ykjcjEkApQCCJBC0wQbgi/Kju7O5rqFL6YLQCmAULGvHQ1s3tArx+AaSohKMPnUAbdZokA/4U+dO802faubLFxdfn+4GSCjXr+7BKN2khQMuKj7KlkpntE3oa9hMdmOVjD5ZMerpw400zWTVWOpmnzT+ouonPtubn4hx5S0NDKY0UkCYvaaD74bHcw+xn0upykuIIuDaUDgeyurzSR6Yf+63e9H4hViWtyZMfdSqv2X1IVWjguE/of2q+gfRxjUN7IYzH7KrcT11aV8+YByU5e2a6hsnfcYfAYZhkAvBJKlH1UAqUQFHmReBWbBxVuXQtTi5Uoj5tXazaG5IW1+cbCqmB3pwy1ozOAptrYT2k2HjXM94t4XcVOd4OZZCU5BliblJAjx17aEnCqKRAi18hme0jlUz1vFQX49RuDF3ctz6n0NiAgoUUtdoISPMGqWBx/UGZtZM6gTNci3N36dwKi0V5mVWKFE9Q2GZM6do4113Y7ji2kqbW2pJ0427xrT8ElLG2/PzZGqdpL6+vkB9t4jO4QUqAGiSNKGoISQUiCOMUexWAW48QpSZtcC1aY/d9TaSrOD4Vr480IxULKf8AjzdPzBStqOz66q5B6QVTjX/0h+FNdm/kRw5ssHLBPvrjO/4/LX/0h+FNVtc4PGtvn7Haf5heZ0r6SXtVbOzGSnL/AEDVlCQRlSCK+bWhE19MnCoVsZJUkEjDIIPIhAg1Q0u3vI7latDM6b6eoof7XL/s2f8ABVPH7xrciyER90RPfQsqrRR7K9vHTYou1ErUW07VXN1WoiMeOJEj4ULZwZ6Fx9afqmgJP3lEpSlCfFSZPAeEisTiBnUoL1UbV4//AOk7qeSEI/Mrv8qNrs2Txxk30G57aCY18T50C2jtHOYBsPbQlrEdIo5rlImOAuAJ8z5GmLHbVYVhUtoZyuAjrQLgTJza3ruwuy4ycdTNWrpLyfmxfaGukmscF16vyJUbzIAAOHQf2lVrtXa6XcBjQloIhtFwomfrBzqVG1sIUoStg2IKiAATA07qzb2Nwi9n4z6M0ptXRozTxHSCIvXoNbFLDL7OS9b4/Uyl1RydCZHjTfu6nrp/RFKTCJjvpx3dT1x+iK8TM0kP1ZW+WvKr2EcswGGcU+lCk5UqNzxAver6d3XEPfWLITNlBRBI5RQtG03MOtrpBcTB+8ElSAR4jhyo8jGu47MEtOFaDbo0KUe3NlEDlelSU746GljeOqb5Dm0mUOshqTFrm5tV/ZCm1pdS19iyoEDMRMd8R51V2HuTjVAZmyi2qzl48tdKa9l7lPNE3bhZlUTc5QmfICpwYHu+LoK1OZODUerIvRgk/QU2mFuD/wCRVJe0cQWVP4a/R9KSU9qSQO7h5U4j0dPtEJw2KWygkqICyQJuYSRzq416MGlLK33luE3ISAm5uSSZJrQ1Lc6Uf7wUNN8G6UvEXt2t4mUYhzEP9UhsJQACdAlMDl1Uj205bDx+JxK+lKOhw0dRCh9Y5Oij91PEc+69bDdLBtIVlZSowQCslRmLXUTHeKXkYPEXKtoOp7AUKA8Sm9V+9WGlkY2eN5eca9OfD6D7B5VkHlShhGst1459f7SAP8qJq2jbDCbF5Z73FfA1L1+Lwt/d/Ij/AAMvj/fyGODypK9LwP8AJbtuKfxCp9o7xNLSUN4hbSuDiTMeC5BoJjcGrEMOMu48PJX99ATl7sutHDXY2ubRD0ORNNHGNlpsZ+9V53GibgExAgwI4W531403L9HmGbRBxyBJuchV/qFLe0Nlst4lLbL30hJUklYTl5ymJOl/OlPJGXQsrFOPVB3Zex+lQCoWUNAIjwFRY7dNxCiW9OAv7O2ruLUrJlQlUJE8Y1AsE9Ym/gKt7IfxCG3CpNmwSBOadfVOvCqVyXxWaCjH5aErEbKdSbg/x2V0D0PtvOleYqVhwIsqMjliAIueqdNPiuqffW59YFAEi2aYCpiQRxg8bWqLdrfTFYJgoYyhKlqUolEyqyJnuQK0tLkknyZ2qgq4O04zY8FPR55J6xnhzuah2hs5ZKQnpCmetfhXLj6YMfzb/wDb/fWp9MuP/u/8H760o6qSoznDJxUml5XwdTXsQdYpU6kxz1PbXAt//wCu4jsWPwppoV6Z8d/df4P30m7xqccX0zikqU91zlOnYRwoMudzjtYePHtdgpo8a+qt12kObOYQsZkqZQCOBGUWr5iw+ynFwEpmirG18cyAhDzqAmwSFmB3VXjJIZJNu0fRh3MwZ/4CPb86hXuFgj/wo7lr+dcCa3x2lonEPE8s01Zwm/O08w+veIBEi0kA3FxT/wDLyL/kl+P8kbHLwOp704BkoVhEn6tKAClBBWmSFdvWMZhOuvaeYv7FaCjD7ikyRZtIIPELlUpP7NNe0sa2ltQkgyT+cpUyqTqSTbxpP+kKQoriZ9ZJJuOXeLQeys+Xxttl5fCqQ+7jbmMPNlKwqDCyoHrKVcDMqNIJgCB7aZ1ei3Cc3R+2P+WlTY2Nc6FoYfE/R7GSWgsqEnKkgqGUi/OZo+jaDqUFLuIW7IgnKhAHcECQD2k/O3h12TDDbCbXoivPA5zuuCUejfAkkBxcjUdIn5VVxe42FS262npFJcCQoFcSEnMIIEi9R4gZ0QQCOCgSSO4zbuoSdrONCFkqbmCSdORPnHlQ5O09Tki4Obpj46aES0jdrBNpAThGxFiT1ye3Mb0MXsFptanGs2X7kjq9xMkjsmrT2NJ4mKpLe+NUOR22PkXf5VH9mv2V7QnJ2e/51lCdsiOm7m7OEwjQQW23nGzZ1TaSu5KgJMkRm51Ya3s6NZSWwlE2KbW7qWNl7aOcFerpnXQ8LcooiljpVOIJiFSDGgNaO1Io2MDm9ebqtJkniflVTGbfcagKVmcP2BAA7/lQvEbXbwqClo53dCq1u6KBIfKuuo31JJvRJEDqrbKmQC6ZcVqAdByqq/vdew4cTSXj8eSZJJ/jlVfEbXEAjheiVEDXit5VKKuAI4eVICdqOlakjOqFEWk8bVFtHeEgixy8xQxvbMqKoIBBCoMZp0z8wPOgngjmavoMx5Xj6DCvGOIstKk94+NaDEzxo1upiElCGyrOh1MpCrkEJlQg3ixE8Y7asbY3MDhBaPRwDISPWPDXSs/Npu7lSLcNVa5E7GYV8qGQgpm97xTJszY4KBmTcduveKzZG5b0S85HYnXxOlM2zdgpa0kk6kmaGEJJqzsmWLTS6nJN+WcmKjMchQkpGgTEpUCJjVJM9tRbv7JWMU1nhAXK0gFJsRIkJPV4W4TTrvXuf9JxDcHKlKlIdIjMEglQImxJ0Gt1TpVVnYuFS5Dbz5cQMozISpKbCArIgRaNeyueZbNviRHE96kunAwEpWAhSRbjAPlNaObUYaltUpMaZFERymIJ4xQxGMW3mS5640OoPIg8RQHaO/EqKSypeU6qJAkWsBpeqsIOT4L0ppDOhLaSVJT6wtIiJ77+BqPdDYyTh21kdYiTyVN5jTlegeI26Sxn0KgMoOskAAeZFMO6G1UoYAdWQAEpTmPVCUgiByHy41d0qcbbKGrkpUkE3NkI+6PKqS9ltGQAgkagRI7DTLg1IdTmbUFA8jNLu8jScM+l1K0gqgLRM/mhdvIjuNW8mbYrX4fsVMWLe2n/AH6lVew0fcT5VCrYKPuJ8qK4bawcdS2lucyc+eZAA19pA8RRFWFqYZYzVoGeKWN0wRsrZSQr1a1xmyElRsKP7Pw/Wqw7sqTNdu5Io5E99U6sxoTpQd3ayulARMkgAcyTAHnTFt4Bt52eBIpTWYdS4BdKgrxSQfhSKt8jk6Vp8jjvJjc+NSk2ShK12E9ZWYAHxMV4y9JBKJ7SYt2DuqbauJS650jWUhQmTYCbkX5GfOq7TZzAlQJ93wrhodYxJSQfCOHAAedEWcdchP2Y8UKEgdoHWH7IoAXYynlNuZFh4XnwFV8W+RKgSD1NLcXD8aXVjbGA7RlsmRmmIBi8m4i/A1WfxRU3IMpIIM6wbHxFBW8blXc2Xfz19s1EvElC8k2Kpj2/Gp2nbg5szElSBOqZST3Vs69fuobsnEBSDlNiT8p8datKBOlRR1m/S9ntrKj+gOfcrK6jiN18ymDGWI8KtYnaZJBClSRBvAtQN16RrUqHgNa0CgEmnINr/wAc62+kkyLAUMVjuWnHtrxeKUoWt/HGmRg5dCG6LmJxCQnW/HnQZnbSJUFCbgDtnn2Vq84dTroe+lnF4shZm4Pw0pndqHUi7DmMxWZEiAZsItF/bahcEm5mtGsQFR2XqRyNZiplz0OC26TymsSgg2Sc1+HPz0rtxFcf3D3Ycxb2dUpYQesrTMQZyJ56X5d9dnU3WdqJJtJDIlLFYxLcTxmIBMxBItxv7KA4reiOkIulJgJ0mSE3I/OPDl41U3o2qFKhJsk+3iaW8Y+CPFJ77/M0EUc2N2w0h1lSlK6ylKJAtA+FUtp/TUZW8IlptH31KhPdA606XqLYIhudDmIB7JHyoHvitxRVClgFNiFFN0nrEwbgj3VnNXlZpQf2aLmNwW0uhcLmMw+k5QQJ5jOtIy2k8b2tqA2zNpIdSS81mVoVpslRiZVBiYIpYaTlUhbh6RMzlJN4vBnuirWynCmUlRE+AJNz41b7q1x+whZ3B+n4ljHO9NiAhNkI4DsEe4RTMw22AnpE5rJgcBIm3LTXkBQDY+HyrUTqZ9xNXn3bgT1Rb4/CrEY0qRVlLc7Y37usNZippakiClTRMpUSNJ4cDM6gdtR43ChRUlSc7RPWCtUTyJvHtHuEoJYSkkqLi0lYbAkIbSQZXxBPkO0m22M3umOhR1iCFE3B8NKoahSc+C9p3FQGDd7ZJadShvroIJKjqlI4HtJIA5+BppOApG9Hm1lJcSgjqPhSk8+rmCVdxyHwUDXRFKp2FOEaZWzvdKysxhstTGvc1ak01yE0ch3mEPPWnraUtPtkichA7qcttv8AR4h1UT1jag+0drZkFOSJ7KdjlGqa5Oe77gvu3s5DuFTKRMm8X1qde7KgZbI7QoR5Ee720Q3Ew04RHeffTIGBVdvlhptCedgun7sxGv8A+YFRHdnEqTkIREyFZvfafZTqEitpqLC3sTv9iYbPSuTAOXKIykxfMdfKkvamz3EukKJVByju00rr2ObUptQSQDa5GYC8zHORSJisGQ4oqk3udetrrzqYsNW0QYdoNFAGhTfvpr3cw6VKlVKu0DYEcKbt224bCjyqWGho6JvlWUP+lCsoaJORnaKB1ZlUxb41C1jStShNhEUKUMqie0e2rmyCOvmMQJFpkjQW0nnWvGKTM8JNP2jv99SBdvjVJkzWPrMdWrO6kCWFuRM3pZxTcqNFukPMjnVVbd5NKl8QSIdlYErcQn7ykp8yB8a7Bg/RZhkKJWpxwcEqIA8coBNc43SZzY1hP96nynN8K71WfqZuNKLDiiLC4ZLaQhCQlKRASBAA7BUe1ceGWVuH7KTHao2SCeAJIE9tWRSV6RcVm6NgzlguKHAmYQCBrHWMaXHZVOKthsTH9oLUZVlJPhPGRFj4VCFqcUEIuomw8QZPICPZWIwGdWRpJJPIQLcTJsBzoy1s9LHVScyz6zmsDiEzoLcdaLLmWNeoeLE5v0Cj7YaaQkK9UdY8ybk+ZNK+2tpBwhN4jL5yq/Kb+YqxtXaeVJ4wPbS6ycyetck5jPEzNI0+Pc90h+bJtW2JX+j5XEp1EyPEQPaRWz6bAEXVw7P31s+6CSE6ACO8EW8xWYZWZzMe4ef/AFq7BUuSrNpu0X8GkosdYGveogeQ9tSIWC6mTZSkzPKQD7KwKzFR4k+EDQULxjnWMaCiFj4MWPygH11qSJ/uw0AEjsz9L4zSftFEqIMwdYMT3mJ9tas7bOUBXrCwUftCwhcX4AzzE8TU2BYXiXUttpzLUbJScx79AAnmo2HE1XeNqTaHqaaSYw7hvzj2syTGVaUxcAhpV1ckwFd0pGldVUaD7rbrDBt9YhTqh1lDQDXKnskCTxjsouqhfALds8JrwmsJrUmosg55tBxAxDhXpNA94MU2qOjirO9ToC3cwkZqVlvoI6tjRR0rySWTn2GLLUNh1DcU/kiPH30fzUu7j/1Nvx99HiqgfViz0qrUrqNS6jLlScRbUxWVGsdvlQLG4pK2TJ68zpAM2ny91G8YkKRCtDb4/D2Uq4hBSpSToAI8/lUosR+Ur4wdWi+B2qQ3GlRbJ2f0yoOlbbcwoZMCmLyJJv5SHOspf6Wso6BE51wm54R8Ks4GQDVdaTl8D7qvbLCejOaZyymI1trPCJrTXDKRaw1gK9WROmvGtGjapkJmmsg8DIAofidaJuaUMe1qJHBrcBAO0WJ5q8whRFdtmuGbmuhOOYJMDPr+yofGusYze1huZXccKytX8y+g2JHvjvYMC0mEFbrmZLYAlOYAXVcWGZNhc0hYbYTmI+tfV0ZWSpQBlSpMnWwBntrN5N+E4haYTIRmyg/nQCT4CPE1VO9CiOtaqU5TSqBYxwjdzC7jrWHQW2EhIPrK+0o8MxoW5jYkeffxqkraE3F5o7uLsI4rEgqEtNkKcPAmZSjxIv2A9lIjjbfJalNRXAoY/E5yRwmD4a+2q6HbipNqLP0h/tdd/wDsVVZs3rTiqVIzZO3bN8QAMxi6h/B9lTYER/HK3xrXo83lWYJdz2ADlzJtw4UYJezWqhEk1aeXaoWhauOInWIANO/ogdjGLGU3ZVJmwhbZmDe5gWpPKpBpn9FCyMfGYgdG5aJC7Ax+bEZv2YoZdDkdidqso1O6qqyzVaQw1JrVSq8UqtFKoCTlm9bRWXQm5zUnvYNadUmnvGkl52PvUPdQCYXpWhh1EscdtcC5JMaNy1RhGu6jhcoDu8oBlIGl6K56ovqwzZa60LlRqcrVNyO2uOKe8WKKG0jmZ8YPz91BUPBUib/wKY9sYIrgEfb5aJNz7AaC47ZXRuAo7DHjUxaLW2hh3ewOQZjxoXvoLg0dwT4CRSxvhjAogCij1OYu5qyoZrKaDYHQ0Oda4HEdUDlbyrUz21vs1pASrPOb7JmLyLkcRE1o71aopUXg7OlTtAc57Kpto5L8x8qnLpFjB7qamCe4l6aorNSOOTVdw0Mn4kmwxWUgjUXFTv48rFyZOtB3Hq86asqbc3bHrgmdN7Vu3iQQQarBQ1rZxKYka1FEllnERpXbfRnjW1YNKUeskkr5lRMz5ZR3AVwkL0p69GG2ujxQQT1XBHjw+NA0d1QM37wPQ499IsCsrHcv6wfi9lAEK405+lpv8vnm03/qFJMzT49BTLDSiTbjW2EEJ8a8w6a8DnWI7aIEnfdtWJVaqzjkmtyuuJJEuwaK7o7YOExzS4lCiG1H81ZAJHdr4dtA1qqfCY1SClxMZm1JWJEjqkKEg9oqGcfRLpqstVDNm70sPtIX0jaSpIJQVgFJ4ggmdZq2XwdCD3GaqSsYjZSqjWutVrqFxdAScs3m2i40pwtmFFce2lHEvvq6yyqm/ab4DjhInrfGtdo7PbXhVOdJ1rQm3OrMXQAwbnEjCt5tYo/moDsMhLaQDIgXouF2pT6hG5NeTUeaocdilNoKkILihokEDxJPAVxKDaNoJmFHX+PfVPajSV3QZy/9YpIZ9ILd232ijhIvlPdUz+8UJT0TgKcwJUD6yZiFDsmfCu7tllTQWd2vktS7j8ZnVNEcXhypKj3GdReeXhQJ1Ma02IEj3NWVFNeUZBQ/2VxA+ynwcT8xyrw7AxQ/4avByezgunpphHNXmaspwo4KV5j5U7aih3jOb4rCPsiXELSJiSbTcxqeR8qgZ2go6KKfBJ98U2b/ACcrLckqlZtMfYVHDtoLuZh0qWvNFgNe0n5UDVDYytWVnse6uMzvKwSE/hrzEPDKaf2dlMq4I8Qn40v78YBtppGRKQVE3AGgA5d9cpySonhiYF3qU1AlVYV0NBE5cFYBeoJrfpKiiSyE0S3ZxWTEtEmAHE37JoKHKv4BpV1BJUBcxPvFxUUdY6+kzGIdxIKJVDaUqIuJBUQUkWPreykktkVK5jSo6uD/AM1R99afSnxdKnI4XmiXCoA8S5WMoJVYEnlRPZDzrqspkkAk9QKMDmI0ow3jEosEpnnlA9woMmTaHCG4E4Tdl5dyMo7asv7rrSPWFXH9tnnFUVYxa+Jqt3mRju7iUHtkKHEGqyWFJNxrRgqgXNapxY0imrK/EB40BHkKBEA+Aqxhtsvt6K80j5UVxOGChKVFJ7DHuoNiFuJ4yO1IPwmnRyX0FuNBrDekXEI1CVeKk/Ej2UUY9KP321DuIV8qSBtD7zaT5j514XmzwUnugj4UT56ogYcdjsM/mh5bRUZ6zcj2UMc2CpX9HiWnOzMUnyNCFuJ4A+NaTUqvI46Ju86GWkocUlKhr1h76Y2nwRIMjsrjbWJUn1VEVcRtx4fb91A8aZNnWguqm3Md0WHWqJtETE5iE68NTeuds72vp+17T862xm9S3kZHZKZBsRqJjh20Kx8nWC8eFKWpZHrKUqRpck1AgxprVwYlHNafGsWEK+2O8iD502iDGNrvAZQ6oJ1yyYt2VbY3gzCHAe/WqX0G1lJPjVdeCWOHlUUiU2G/5RRzrKAdAr7prKiidzOtM4hB4oPe3++r+VMR1O42GkV7WVY8LM5/NQo+ktYDbIEes4bdgQPiaG7ij1zzIHsPzrKyly6liD+zHlpCY0486Tt/0ABu+uYxe1wOOte1lQnwyIv4kJVeTWVlAWT0GvZrKypIN0GnnYWDSliSJJBnyrKygb5CS+FsUFLvUP0hQNlEdxIrKyjAD2yccppJUD1lJIk3N7HWsbxcSTXlZVZq+o9cFcv5l1adfiwrKyucUGnwVXMTXiX71lZU0BZaZxE250wMbivLRnQFEH82RfuNZWUWOG7xoCeTZ4WUH/R/ih9jjyV8jSs8yUOFChdJII7dIrKymJNOmyZbXBSSoNu7pYkC2HOU9x+NaLweJSyWCwvJOb1DIMzYivKypK6mwSvZ5TqhY70n4itbDgPFIrKyuDR4VDkK1KU1lZUknhYHOtfo3aKysrjiJxEV4HSNCRWVlccbfS1feNe1lZXE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18801" name="TextBox 21"/>
          <p:cNvSpPr txBox="1">
            <a:spLocks noChangeArrowheads="1"/>
          </p:cNvSpPr>
          <p:nvPr/>
        </p:nvSpPr>
        <p:spPr bwMode="auto">
          <a:xfrm>
            <a:off x="3492500" y="5157788"/>
            <a:ext cx="259238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5400" b="1"/>
              <a:t>BUY!</a:t>
            </a:r>
          </a:p>
        </p:txBody>
      </p:sp>
      <p:sp>
        <p:nvSpPr>
          <p:cNvPr id="118802" name="Content Placeholder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CA" smtClean="0"/>
          </a:p>
        </p:txBody>
      </p:sp>
      <p:pic>
        <p:nvPicPr>
          <p:cNvPr id="118803" name="Picture 7" descr="C:\Users\Ian\Downloads\mfal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63813" y="1628775"/>
            <a:ext cx="3879850" cy="373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1981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pic>
        <p:nvPicPr>
          <p:cNvPr id="119818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19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charset="0"/>
              <a:buNone/>
            </a:pPr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119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2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2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2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27313" y="2060575"/>
            <a:ext cx="3838575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9824" name="Rectangle 18"/>
          <p:cNvSpPr>
            <a:spLocks noChangeArrowheads="1"/>
          </p:cNvSpPr>
          <p:nvPr/>
        </p:nvSpPr>
        <p:spPr bwMode="auto">
          <a:xfrm>
            <a:off x="2843213" y="3860800"/>
            <a:ext cx="35829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tx2"/>
                </a:solidFill>
              </a:rPr>
              <a:t>BCE – Bell Canada Enterprises</a:t>
            </a:r>
            <a:endParaRPr lang="en-CA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2084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20842" name="Rectangle 24"/>
          <p:cNvSpPr>
            <a:spLocks noChangeArrowheads="1"/>
          </p:cNvSpPr>
          <p:nvPr/>
        </p:nvSpPr>
        <p:spPr bwMode="auto">
          <a:xfrm>
            <a:off x="250825" y="1125538"/>
            <a:ext cx="2536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Financial Snapshot</a:t>
            </a:r>
          </a:p>
        </p:txBody>
      </p:sp>
      <p:pic>
        <p:nvPicPr>
          <p:cNvPr id="12084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46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47" name="Content Placeholder 1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2084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150" y="1595438"/>
            <a:ext cx="5432425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2186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21866" name="Rectangle 24"/>
          <p:cNvSpPr>
            <a:spLocks noChangeArrowheads="1"/>
          </p:cNvSpPr>
          <p:nvPr/>
        </p:nvSpPr>
        <p:spPr bwMode="auto">
          <a:xfrm>
            <a:off x="250825" y="1125538"/>
            <a:ext cx="3024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1 Year vs. TSX Telecom</a:t>
            </a:r>
          </a:p>
        </p:txBody>
      </p:sp>
      <p:pic>
        <p:nvPicPr>
          <p:cNvPr id="12186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70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71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2187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5913" y="1944688"/>
            <a:ext cx="5972175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2288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22890" name="Rectangle 24"/>
          <p:cNvSpPr>
            <a:spLocks noChangeArrowheads="1"/>
          </p:cNvSpPr>
          <p:nvPr/>
        </p:nvSpPr>
        <p:spPr bwMode="auto">
          <a:xfrm>
            <a:off x="250825" y="1125538"/>
            <a:ext cx="3051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5 Year with 10/20 MAVG</a:t>
            </a:r>
          </a:p>
        </p:txBody>
      </p:sp>
      <p:pic>
        <p:nvPicPr>
          <p:cNvPr id="12289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4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95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22896" name="Content Placeholder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913" y="1700213"/>
            <a:ext cx="6451600" cy="419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椭圆 3"/>
          <p:cNvSpPr/>
          <p:nvPr/>
        </p:nvSpPr>
        <p:spPr>
          <a:xfrm>
            <a:off x="4067175" y="2349500"/>
            <a:ext cx="288925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椭圆 4"/>
          <p:cNvSpPr/>
          <p:nvPr/>
        </p:nvSpPr>
        <p:spPr>
          <a:xfrm>
            <a:off x="5003800" y="3933825"/>
            <a:ext cx="288925" cy="215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332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3322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3323" name="内容占位符 3" descr="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981075"/>
            <a:ext cx="8659813" cy="568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7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2391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23914" name="Rectangle 24"/>
          <p:cNvSpPr>
            <a:spLocks noChangeArrowheads="1"/>
          </p:cNvSpPr>
          <p:nvPr/>
        </p:nvSpPr>
        <p:spPr bwMode="auto">
          <a:xfrm>
            <a:off x="250825" y="1125538"/>
            <a:ext cx="3024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5 Year vs. TSX Telecom</a:t>
            </a:r>
          </a:p>
        </p:txBody>
      </p:sp>
      <p:pic>
        <p:nvPicPr>
          <p:cNvPr id="12391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8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2392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66863" y="1957388"/>
            <a:ext cx="60102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ular Callout 5"/>
          <p:cNvSpPr/>
          <p:nvPr/>
        </p:nvSpPr>
        <p:spPr>
          <a:xfrm>
            <a:off x="684213" y="2565400"/>
            <a:ext cx="1474787" cy="838200"/>
          </a:xfrm>
          <a:prstGeom prst="wedgeRectCallout">
            <a:avLst>
              <a:gd name="adj1" fmla="val 77644"/>
              <a:gd name="adj2" fmla="val 49720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2"/>
                </a:solidFill>
              </a:rPr>
              <a:t>Privatization target, April 2007</a:t>
            </a:r>
          </a:p>
        </p:txBody>
      </p:sp>
      <p:sp>
        <p:nvSpPr>
          <p:cNvPr id="24" name="Rectangular Callout 23"/>
          <p:cNvSpPr/>
          <p:nvPr/>
        </p:nvSpPr>
        <p:spPr>
          <a:xfrm>
            <a:off x="2627313" y="4076700"/>
            <a:ext cx="1296987" cy="647700"/>
          </a:xfrm>
          <a:prstGeom prst="wedgeRectCallout">
            <a:avLst>
              <a:gd name="adj1" fmla="val 75542"/>
              <a:gd name="adj2" fmla="val 6504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2"/>
                </a:solidFill>
              </a:rPr>
              <a:t>Acquisition</a:t>
            </a:r>
          </a:p>
          <a:p>
            <a:pPr algn="ctr">
              <a:defRPr/>
            </a:pPr>
            <a:r>
              <a:rPr lang="en-US" dirty="0">
                <a:solidFill>
                  <a:schemeClr val="tx2"/>
                </a:solidFill>
              </a:rPr>
              <a:t>cancelled</a:t>
            </a:r>
          </a:p>
        </p:txBody>
      </p:sp>
      <p:sp>
        <p:nvSpPr>
          <p:cNvPr id="26" name="左大括号 6"/>
          <p:cNvSpPr/>
          <p:nvPr/>
        </p:nvSpPr>
        <p:spPr>
          <a:xfrm>
            <a:off x="4284663" y="4365625"/>
            <a:ext cx="215900" cy="142875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zh-CN" altLang="en-US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2493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24938" name="Rectangle 24"/>
          <p:cNvSpPr>
            <a:spLocks noChangeArrowheads="1"/>
          </p:cNvSpPr>
          <p:nvPr/>
        </p:nvSpPr>
        <p:spPr bwMode="auto">
          <a:xfrm>
            <a:off x="250825" y="1125538"/>
            <a:ext cx="3381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Max Year vs. TSX Telecom</a:t>
            </a:r>
            <a:endParaRPr lang="en-US" altLang="zh-CN" sz="2000" b="1"/>
          </a:p>
        </p:txBody>
      </p:sp>
      <p:pic>
        <p:nvPicPr>
          <p:cNvPr id="12493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94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943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2494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84313" y="2036763"/>
            <a:ext cx="5943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2596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25962" name="Rectangle 24"/>
          <p:cNvSpPr>
            <a:spLocks noChangeArrowheads="1"/>
          </p:cNvSpPr>
          <p:nvPr/>
        </p:nvSpPr>
        <p:spPr bwMode="auto">
          <a:xfrm>
            <a:off x="250825" y="1125538"/>
            <a:ext cx="36845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Max Year vs. TSX Composite</a:t>
            </a:r>
            <a:endParaRPr lang="en-US" altLang="zh-CN" sz="2000" b="1"/>
          </a:p>
        </p:txBody>
      </p:sp>
      <p:pic>
        <p:nvPicPr>
          <p:cNvPr id="12596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5966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67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2596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6013" y="1844675"/>
            <a:ext cx="6850062" cy="43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ular Callout 19"/>
          <p:cNvSpPr/>
          <p:nvPr/>
        </p:nvSpPr>
        <p:spPr>
          <a:xfrm>
            <a:off x="4643438" y="1484313"/>
            <a:ext cx="1219200" cy="460375"/>
          </a:xfrm>
          <a:prstGeom prst="wedgeRectCallout">
            <a:avLst>
              <a:gd name="adj1" fmla="val 29623"/>
              <a:gd name="adj2" fmla="val 132377"/>
            </a:avLst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2"/>
                </a:solidFill>
              </a:rPr>
              <a:t>IT bubble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2698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26986" name="Rectangle 24"/>
          <p:cNvSpPr>
            <a:spLocks noChangeArrowheads="1"/>
          </p:cNvSpPr>
          <p:nvPr/>
        </p:nvSpPr>
        <p:spPr bwMode="auto">
          <a:xfrm>
            <a:off x="250825" y="1125538"/>
            <a:ext cx="1068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History</a:t>
            </a:r>
            <a:endParaRPr lang="en-US" altLang="zh-CN" sz="2000" b="1"/>
          </a:p>
        </p:txBody>
      </p:sp>
      <p:pic>
        <p:nvPicPr>
          <p:cNvPr id="12698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8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90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91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26992" name="Content Placeholder 3" descr="Screen Clippi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1484313"/>
            <a:ext cx="4629150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Screen Clippi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79513" y="3861048"/>
            <a:ext cx="4464496" cy="2460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6994" name="Picture 22" descr="Screen Clippi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59338" y="2492375"/>
            <a:ext cx="4033837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6995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32313" y="5129213"/>
            <a:ext cx="4432300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2800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28010" name="Rectangle 24"/>
          <p:cNvSpPr>
            <a:spLocks noChangeArrowheads="1"/>
          </p:cNvSpPr>
          <p:nvPr/>
        </p:nvSpPr>
        <p:spPr bwMode="auto">
          <a:xfrm>
            <a:off x="250825" y="1125538"/>
            <a:ext cx="2492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Organization Chart</a:t>
            </a:r>
            <a:endParaRPr lang="en-US" altLang="zh-CN" sz="2000" b="1"/>
          </a:p>
        </p:txBody>
      </p:sp>
      <p:pic>
        <p:nvPicPr>
          <p:cNvPr id="12801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14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15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graphicFrame>
        <p:nvGraphicFramePr>
          <p:cNvPr id="20" name="Diagram 4"/>
          <p:cNvGraphicFramePr/>
          <p:nvPr/>
        </p:nvGraphicFramePr>
        <p:xfrm>
          <a:off x="251520" y="1572344"/>
          <a:ext cx="86868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2903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29034" name="Rectangle 24"/>
          <p:cNvSpPr>
            <a:spLocks noChangeArrowheads="1"/>
          </p:cNvSpPr>
          <p:nvPr/>
        </p:nvSpPr>
        <p:spPr bwMode="auto">
          <a:xfrm>
            <a:off x="250825" y="1125538"/>
            <a:ext cx="25431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Privatization Target</a:t>
            </a:r>
          </a:p>
        </p:txBody>
      </p:sp>
      <p:pic>
        <p:nvPicPr>
          <p:cNvPr id="12903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8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3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smtClean="0"/>
              <a:t>On June 30, 2007, BCE accepted a bid of $42.75 per share in cash (total $51.7 billion), from the group led by the Ontario Teachers' Pension Plan.</a:t>
            </a:r>
          </a:p>
          <a:p>
            <a:r>
              <a:rPr lang="en-US" altLang="zh-CN" sz="2400" smtClean="0"/>
              <a:t>On November 26, 2008, KPMG had informed BCE that it would not be able to issue a statement on the solvency of the company after its privatization.</a:t>
            </a:r>
          </a:p>
          <a:p>
            <a:r>
              <a:rPr lang="en-US" altLang="zh-CN" sz="2400" smtClean="0"/>
              <a:t>As a result, the purchase was cancelled.</a:t>
            </a:r>
            <a:endParaRPr lang="zh-CN" altLang="en-US" sz="2400" smtClean="0"/>
          </a:p>
          <a:p>
            <a:endParaRPr lang="en-CA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3005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30058" name="Rectangle 24"/>
          <p:cNvSpPr>
            <a:spLocks noChangeArrowheads="1"/>
          </p:cNvSpPr>
          <p:nvPr/>
        </p:nvSpPr>
        <p:spPr bwMode="auto">
          <a:xfrm>
            <a:off x="250825" y="1125538"/>
            <a:ext cx="2479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Acquisition of CTV</a:t>
            </a:r>
          </a:p>
        </p:txBody>
      </p:sp>
      <p:pic>
        <p:nvPicPr>
          <p:cNvPr id="13005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6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6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63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smtClean="0"/>
              <a:t>Completed on April 1, 2011.</a:t>
            </a:r>
          </a:p>
          <a:p>
            <a:r>
              <a:rPr lang="en-US" altLang="zh-CN" sz="2400" smtClean="0"/>
              <a:t>BCE acquired the remaining 85% of CTV common shares that it did not already own.</a:t>
            </a:r>
          </a:p>
          <a:p>
            <a:pPr>
              <a:buFont typeface="Arial" charset="0"/>
              <a:buNone/>
            </a:pPr>
            <a:endParaRPr lang="en-US" altLang="zh-CN" sz="2400" smtClean="0"/>
          </a:p>
          <a:p>
            <a:pPr>
              <a:buFont typeface="Arial" charset="0"/>
              <a:buNone/>
            </a:pPr>
            <a:r>
              <a:rPr lang="en-US" altLang="zh-CN" sz="2400" smtClean="0"/>
              <a:t> Bell Media - Canada's premier multimedia company, include:</a:t>
            </a:r>
          </a:p>
          <a:p>
            <a:r>
              <a:rPr lang="en-US" altLang="zh-CN" sz="2400" smtClean="0"/>
              <a:t>CTV, CTV2,TSN radio and other specialty TV channels.</a:t>
            </a:r>
          </a:p>
          <a:p>
            <a:endParaRPr lang="zh-CN" altLang="en-US" sz="2400" smtClean="0"/>
          </a:p>
          <a:p>
            <a:endParaRPr lang="en-CA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3108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31082" name="Rectangle 24"/>
          <p:cNvSpPr>
            <a:spLocks noChangeArrowheads="1"/>
          </p:cNvSpPr>
          <p:nvPr/>
        </p:nvSpPr>
        <p:spPr bwMode="auto">
          <a:xfrm>
            <a:off x="250825" y="1125538"/>
            <a:ext cx="12398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Services</a:t>
            </a:r>
            <a:endParaRPr lang="en-US" altLang="zh-CN" sz="2000" b="1"/>
          </a:p>
        </p:txBody>
      </p:sp>
      <p:pic>
        <p:nvPicPr>
          <p:cNvPr id="13108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86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87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charset="0"/>
              <a:buChar char="•"/>
            </a:pPr>
            <a:r>
              <a:rPr lang="en-US" sz="2400" smtClean="0"/>
              <a:t>Bell Home phone local and long distance</a:t>
            </a:r>
          </a:p>
          <a:p>
            <a:pPr lvl="1">
              <a:buFont typeface="Arial" charset="0"/>
              <a:buChar char="•"/>
            </a:pPr>
            <a:r>
              <a:rPr lang="en-US" sz="2400" smtClean="0"/>
              <a:t>Bell Mobility, Virgin Mobile and Solo Mobile wireless</a:t>
            </a:r>
          </a:p>
          <a:p>
            <a:pPr lvl="1">
              <a:buFont typeface="Arial" charset="0"/>
              <a:buChar char="•"/>
            </a:pPr>
            <a:r>
              <a:rPr lang="en-US" sz="2400" smtClean="0"/>
              <a:t>High-speed Bell Internet and Fibe Internet</a:t>
            </a:r>
          </a:p>
          <a:p>
            <a:pPr lvl="1">
              <a:buFont typeface="Arial" charset="0"/>
              <a:buChar char="•"/>
            </a:pPr>
            <a:r>
              <a:rPr lang="en-US" sz="2400" smtClean="0"/>
              <a:t>Bell Satellite TV and Bell Fibe TV</a:t>
            </a:r>
          </a:p>
          <a:p>
            <a:pPr lvl="1">
              <a:buFont typeface="Arial" charset="0"/>
              <a:buChar char="•"/>
            </a:pPr>
            <a:r>
              <a:rPr lang="en-US" sz="2400" smtClean="0"/>
              <a:t>IP-broadband</a:t>
            </a:r>
          </a:p>
          <a:p>
            <a:pPr lvl="1">
              <a:buFont typeface="Arial" charset="0"/>
              <a:buChar char="•"/>
            </a:pPr>
            <a:r>
              <a:rPr lang="en-US" sz="2400" smtClean="0"/>
              <a:t>Information and communications technology (ICT) services.</a:t>
            </a:r>
          </a:p>
          <a:p>
            <a:pPr lvl="1">
              <a:buFont typeface="Arial" charset="0"/>
              <a:buChar char="•"/>
            </a:pPr>
            <a:r>
              <a:rPr lang="en-US" altLang="zh-CN" sz="2400" smtClean="0"/>
              <a:t>Bell Media in television, radio and digital media</a:t>
            </a:r>
          </a:p>
          <a:p>
            <a:pPr lvl="1">
              <a:buFont typeface="Arial" charset="0"/>
              <a:buChar char="•"/>
            </a:pPr>
            <a:r>
              <a:rPr lang="en-US" sz="2400" smtClean="0"/>
              <a:t>Equipment</a:t>
            </a:r>
          </a:p>
          <a:p>
            <a:endParaRPr lang="en-CA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3210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32106" name="Rectangle 24"/>
          <p:cNvSpPr>
            <a:spLocks noChangeArrowheads="1"/>
          </p:cNvSpPr>
          <p:nvPr/>
        </p:nvSpPr>
        <p:spPr bwMode="auto">
          <a:xfrm>
            <a:off x="250825" y="1125538"/>
            <a:ext cx="2709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Revenue Breakdown</a:t>
            </a:r>
            <a:endParaRPr lang="en-US" altLang="zh-CN" sz="2000" b="1"/>
          </a:p>
        </p:txBody>
      </p:sp>
      <p:pic>
        <p:nvPicPr>
          <p:cNvPr id="13210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0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10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11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321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2503488"/>
            <a:ext cx="4038600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211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56100" y="2422525"/>
            <a:ext cx="4572000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3312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33130" name="Rectangle 24"/>
          <p:cNvSpPr>
            <a:spLocks noChangeArrowheads="1"/>
          </p:cNvSpPr>
          <p:nvPr/>
        </p:nvSpPr>
        <p:spPr bwMode="auto">
          <a:xfrm>
            <a:off x="250825" y="1125538"/>
            <a:ext cx="2962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Subscribers: Quarterly</a:t>
            </a:r>
            <a:endParaRPr lang="en-US" altLang="zh-CN" sz="2000" b="1"/>
          </a:p>
        </p:txBody>
      </p:sp>
      <p:pic>
        <p:nvPicPr>
          <p:cNvPr id="13313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34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5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3313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2770188"/>
            <a:ext cx="822960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3"/>
          <p:cNvSpPr/>
          <p:nvPr/>
        </p:nvSpPr>
        <p:spPr>
          <a:xfrm>
            <a:off x="7812088" y="4581525"/>
            <a:ext cx="792162" cy="2873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434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4346" name="Rectangle 24"/>
          <p:cNvSpPr>
            <a:spLocks noChangeArrowheads="1"/>
          </p:cNvSpPr>
          <p:nvPr/>
        </p:nvSpPr>
        <p:spPr bwMode="auto">
          <a:xfrm>
            <a:off x="250825" y="1125538"/>
            <a:ext cx="32448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2000" b="1"/>
              <a:t>Wireless Communication</a:t>
            </a:r>
          </a:p>
        </p:txBody>
      </p:sp>
      <p:sp>
        <p:nvSpPr>
          <p:cNvPr id="14347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smtClean="0"/>
              <a:t>wireless communication is the transfer of information without the use of wires. It encompasses various types of fixed, mobile, and portable two-way radios, cellular telephones, personal digital assistants, and wireless networking.</a:t>
            </a:r>
          </a:p>
          <a:p>
            <a:endParaRPr lang="en-CA" smtClean="0"/>
          </a:p>
        </p:txBody>
      </p:sp>
      <p:pic>
        <p:nvPicPr>
          <p:cNvPr id="14348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1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3415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34154" name="Rectangle 24"/>
          <p:cNvSpPr>
            <a:spLocks noChangeArrowheads="1"/>
          </p:cNvSpPr>
          <p:nvPr/>
        </p:nvSpPr>
        <p:spPr bwMode="auto">
          <a:xfrm>
            <a:off x="250825" y="1125538"/>
            <a:ext cx="2962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Subscribers: Quarterly</a:t>
            </a:r>
            <a:endParaRPr lang="en-US" altLang="zh-CN" sz="2000" b="1"/>
          </a:p>
        </p:txBody>
      </p:sp>
      <p:pic>
        <p:nvPicPr>
          <p:cNvPr id="13415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8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3416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2770188"/>
            <a:ext cx="8229600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椭圆 3"/>
          <p:cNvSpPr/>
          <p:nvPr/>
        </p:nvSpPr>
        <p:spPr>
          <a:xfrm>
            <a:off x="7812088" y="4581525"/>
            <a:ext cx="792162" cy="2873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3517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35178" name="Rectangle 24"/>
          <p:cNvSpPr>
            <a:spLocks noChangeArrowheads="1"/>
          </p:cNvSpPr>
          <p:nvPr/>
        </p:nvSpPr>
        <p:spPr bwMode="auto">
          <a:xfrm>
            <a:off x="250825" y="1125538"/>
            <a:ext cx="17192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Bell Wireline</a:t>
            </a:r>
            <a:endParaRPr lang="en-US" altLang="zh-CN" sz="2000" b="1"/>
          </a:p>
        </p:txBody>
      </p:sp>
      <p:pic>
        <p:nvPicPr>
          <p:cNvPr id="13517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8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8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5183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Wireline services include:</a:t>
            </a:r>
          </a:p>
          <a:p>
            <a:pPr lvl="1"/>
            <a:r>
              <a:rPr lang="en-US" sz="2400" smtClean="0"/>
              <a:t>Local and access services (fixed line)</a:t>
            </a:r>
          </a:p>
          <a:p>
            <a:pPr lvl="1"/>
            <a:r>
              <a:rPr lang="en-US" sz="2400" smtClean="0"/>
              <a:t>Long distance services (fixed line)</a:t>
            </a:r>
          </a:p>
          <a:p>
            <a:pPr lvl="1"/>
            <a:r>
              <a:rPr lang="en-US" sz="2400" smtClean="0"/>
              <a:t>Data services (internet/broadband)</a:t>
            </a:r>
          </a:p>
          <a:p>
            <a:pPr lvl="1"/>
            <a:r>
              <a:rPr lang="en-US" sz="2400" smtClean="0"/>
              <a:t>Video services (Bell TV)</a:t>
            </a:r>
          </a:p>
          <a:p>
            <a:pPr lvl="1"/>
            <a:r>
              <a:rPr lang="en-US" sz="2400" smtClean="0"/>
              <a:t>Equipment and other</a:t>
            </a:r>
          </a:p>
          <a:p>
            <a:endParaRPr lang="en-CA" smtClean="0"/>
          </a:p>
        </p:txBody>
      </p:sp>
      <p:pic>
        <p:nvPicPr>
          <p:cNvPr id="13518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52963" y="3644900"/>
            <a:ext cx="395605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3620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36202" name="Rectangle 24"/>
          <p:cNvSpPr>
            <a:spLocks noChangeArrowheads="1"/>
          </p:cNvSpPr>
          <p:nvPr/>
        </p:nvSpPr>
        <p:spPr bwMode="auto">
          <a:xfrm>
            <a:off x="250825" y="1125538"/>
            <a:ext cx="32718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Bell Wireline Subscribers</a:t>
            </a:r>
            <a:endParaRPr lang="en-US" altLang="zh-CN" sz="2000" b="1"/>
          </a:p>
        </p:txBody>
      </p:sp>
      <p:pic>
        <p:nvPicPr>
          <p:cNvPr id="13620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6206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207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3620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2276475"/>
            <a:ext cx="8334375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椭圆 4"/>
          <p:cNvSpPr/>
          <p:nvPr/>
        </p:nvSpPr>
        <p:spPr>
          <a:xfrm>
            <a:off x="6156325" y="2565400"/>
            <a:ext cx="682625" cy="307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椭圆 5"/>
          <p:cNvSpPr/>
          <p:nvPr/>
        </p:nvSpPr>
        <p:spPr>
          <a:xfrm>
            <a:off x="7092950" y="2565400"/>
            <a:ext cx="681038" cy="3079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3722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37226" name="Rectangle 24"/>
          <p:cNvSpPr>
            <a:spLocks noChangeArrowheads="1"/>
          </p:cNvSpPr>
          <p:nvPr/>
        </p:nvSpPr>
        <p:spPr bwMode="auto">
          <a:xfrm>
            <a:off x="250825" y="1125538"/>
            <a:ext cx="28590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Bell Wireline Revenue</a:t>
            </a:r>
            <a:endParaRPr lang="en-US" altLang="zh-CN" sz="2000" b="1"/>
          </a:p>
        </p:txBody>
      </p:sp>
      <p:pic>
        <p:nvPicPr>
          <p:cNvPr id="13722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2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30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31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3723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413" y="2060575"/>
            <a:ext cx="8839200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椭圆 3"/>
          <p:cNvSpPr/>
          <p:nvPr/>
        </p:nvSpPr>
        <p:spPr>
          <a:xfrm>
            <a:off x="7542213" y="3068638"/>
            <a:ext cx="576262" cy="288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3824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pic>
        <p:nvPicPr>
          <p:cNvPr id="138250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5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53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54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38255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8888" y="1341438"/>
            <a:ext cx="6408737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56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738" y="4149725"/>
            <a:ext cx="3767137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57" name="TextBox 20"/>
          <p:cNvSpPr txBox="1">
            <a:spLocks noChangeArrowheads="1"/>
          </p:cNvSpPr>
          <p:nvPr/>
        </p:nvSpPr>
        <p:spPr bwMode="auto">
          <a:xfrm>
            <a:off x="1476375" y="4652963"/>
            <a:ext cx="1943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tx2"/>
                </a:solidFill>
              </a:rPr>
              <a:t>Best in five years</a:t>
            </a:r>
            <a:endParaRPr lang="zh-CN" altLang="en-US">
              <a:solidFill>
                <a:schemeClr val="tx2"/>
              </a:solidFill>
            </a:endParaRPr>
          </a:p>
        </p:txBody>
      </p:sp>
      <p:cxnSp>
        <p:nvCxnSpPr>
          <p:cNvPr id="22" name="形状 8"/>
          <p:cNvCxnSpPr/>
          <p:nvPr/>
        </p:nvCxnSpPr>
        <p:spPr>
          <a:xfrm rot="16200000" flipH="1">
            <a:off x="3064669" y="4433094"/>
            <a:ext cx="350838" cy="151130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3927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39274" name="Rectangle 24"/>
          <p:cNvSpPr>
            <a:spLocks noChangeArrowheads="1"/>
          </p:cNvSpPr>
          <p:nvPr/>
        </p:nvSpPr>
        <p:spPr bwMode="auto">
          <a:xfrm>
            <a:off x="250825" y="1125538"/>
            <a:ext cx="307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Q3 11 Wireline Revenue</a:t>
            </a:r>
            <a:endParaRPr lang="en-US" altLang="zh-CN" sz="2000" b="1"/>
          </a:p>
        </p:txBody>
      </p:sp>
      <p:pic>
        <p:nvPicPr>
          <p:cNvPr id="13927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78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3928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97125" y="1600200"/>
            <a:ext cx="43497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直接连接符 8"/>
          <p:cNvCxnSpPr/>
          <p:nvPr/>
        </p:nvCxnSpPr>
        <p:spPr>
          <a:xfrm>
            <a:off x="6011863" y="4005263"/>
            <a:ext cx="5762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直接连接符 9"/>
          <p:cNvCxnSpPr/>
          <p:nvPr/>
        </p:nvCxnSpPr>
        <p:spPr>
          <a:xfrm>
            <a:off x="5940425" y="2565400"/>
            <a:ext cx="5762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9" name="直接连接符 10"/>
          <p:cNvCxnSpPr/>
          <p:nvPr/>
        </p:nvCxnSpPr>
        <p:spPr>
          <a:xfrm>
            <a:off x="6011863" y="4365625"/>
            <a:ext cx="5762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4029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40298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Fixed line market (Local and access &amp; Long distance services) </a:t>
            </a:r>
            <a:endParaRPr lang="en-US" altLang="zh-CN" sz="2000" b="1"/>
          </a:p>
        </p:txBody>
      </p:sp>
      <p:pic>
        <p:nvPicPr>
          <p:cNvPr id="14029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3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30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30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303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40304" name="Content Placeholder 3" descr="Screen Clippi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9988" y="1600200"/>
            <a:ext cx="68040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219200" y="2514600"/>
            <a:ext cx="6705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19200" y="5334000"/>
            <a:ext cx="6705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219200" y="2984500"/>
            <a:ext cx="6705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4132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41322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Bell TV</a:t>
            </a:r>
            <a:endParaRPr lang="en-US" altLang="zh-CN" sz="2000" b="1"/>
          </a:p>
        </p:txBody>
      </p:sp>
      <p:pic>
        <p:nvPicPr>
          <p:cNvPr id="14132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6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27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smtClean="0"/>
              <a:t>provide DTH </a:t>
            </a:r>
            <a:r>
              <a:rPr lang="en-US" altLang="zh-CN" sz="2400" b="1" smtClean="0"/>
              <a:t>satellite television </a:t>
            </a:r>
            <a:r>
              <a:rPr lang="en-US" altLang="zh-CN" sz="2400" smtClean="0"/>
              <a:t>services</a:t>
            </a:r>
          </a:p>
          <a:p>
            <a:pPr>
              <a:buFont typeface="Arial" charset="0"/>
              <a:buNone/>
            </a:pPr>
            <a:r>
              <a:rPr lang="en-US" altLang="zh-CN" sz="2400" smtClean="0"/>
              <a:t>    on a nationwide basis. </a:t>
            </a:r>
          </a:p>
          <a:p>
            <a:pPr>
              <a:buFont typeface="Arial" charset="0"/>
              <a:buNone/>
            </a:pPr>
            <a:endParaRPr lang="en-US" altLang="zh-CN" sz="2400" smtClean="0"/>
          </a:p>
          <a:p>
            <a:r>
              <a:rPr lang="en-US" sz="2400" smtClean="0"/>
              <a:t>Launched </a:t>
            </a:r>
            <a:r>
              <a:rPr lang="en-US" sz="2400" b="1" smtClean="0"/>
              <a:t>FibeTV</a:t>
            </a:r>
            <a:r>
              <a:rPr lang="en-US" sz="2400" smtClean="0"/>
              <a:t> in Sept. 2010</a:t>
            </a:r>
          </a:p>
          <a:p>
            <a:pPr>
              <a:buFont typeface="Arial" charset="0"/>
              <a:buNone/>
            </a:pPr>
            <a:r>
              <a:rPr lang="en-US" sz="2400" smtClean="0"/>
              <a:t>(IPTV-Internet Protocol television)</a:t>
            </a:r>
          </a:p>
        </p:txBody>
      </p:sp>
      <p:pic>
        <p:nvPicPr>
          <p:cNvPr id="1413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888" y="1341438"/>
            <a:ext cx="25717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2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6825" y="3500438"/>
            <a:ext cx="3311525" cy="173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4234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42346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Bell TV Q3 2011</a:t>
            </a:r>
            <a:endParaRPr lang="en-US" altLang="zh-CN" sz="2000" b="1"/>
          </a:p>
        </p:txBody>
      </p:sp>
      <p:pic>
        <p:nvPicPr>
          <p:cNvPr id="14234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50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51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smtClean="0"/>
          </a:p>
        </p:txBody>
      </p:sp>
      <p:pic>
        <p:nvPicPr>
          <p:cNvPr id="14235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2276475"/>
            <a:ext cx="26479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53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03575" y="2205038"/>
            <a:ext cx="26479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54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4888" y="2205038"/>
            <a:ext cx="25146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4336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43370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Bell TV Connections Q3 2011</a:t>
            </a:r>
            <a:endParaRPr lang="en-US" altLang="zh-CN" sz="2000" b="1"/>
          </a:p>
        </p:txBody>
      </p:sp>
      <p:pic>
        <p:nvPicPr>
          <p:cNvPr id="14337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74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75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400" smtClean="0"/>
          </a:p>
        </p:txBody>
      </p:sp>
      <p:pic>
        <p:nvPicPr>
          <p:cNvPr id="14337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2565400"/>
            <a:ext cx="8461375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椭圆 8"/>
          <p:cNvSpPr/>
          <p:nvPr/>
        </p:nvSpPr>
        <p:spPr>
          <a:xfrm>
            <a:off x="8172450" y="4005263"/>
            <a:ext cx="534988" cy="238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536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5370" name="Rectangle 24"/>
          <p:cNvSpPr>
            <a:spLocks noChangeArrowheads="1"/>
          </p:cNvSpPr>
          <p:nvPr/>
        </p:nvSpPr>
        <p:spPr bwMode="auto">
          <a:xfrm>
            <a:off x="250825" y="1125538"/>
            <a:ext cx="1608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2000" b="1"/>
              <a:t>Technology</a:t>
            </a:r>
          </a:p>
        </p:txBody>
      </p:sp>
      <p:sp>
        <p:nvSpPr>
          <p:cNvPr id="15371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537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1484313"/>
            <a:ext cx="4867275" cy="515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3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6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4439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44394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Bell Internet</a:t>
            </a:r>
            <a:endParaRPr lang="en-US" altLang="zh-CN" sz="2000" b="1"/>
          </a:p>
        </p:txBody>
      </p:sp>
      <p:pic>
        <p:nvPicPr>
          <p:cNvPr id="14439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4398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9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smtClean="0"/>
              <a:t>provide high-speed Internet access service for residential and business customers </a:t>
            </a:r>
          </a:p>
          <a:p>
            <a:r>
              <a:rPr lang="en-US" altLang="zh-CN" sz="2000" smtClean="0"/>
              <a:t>through digital subscriber line (DSL) technology, fibre-optic or wireless broadband service.</a:t>
            </a:r>
          </a:p>
          <a:p>
            <a:r>
              <a:rPr lang="en-US" altLang="zh-CN" sz="2000" smtClean="0"/>
              <a:t>On December 31, 2010, has 2.1 million customers.</a:t>
            </a:r>
          </a:p>
          <a:p>
            <a:r>
              <a:rPr lang="en-US" sz="2000" smtClean="0"/>
              <a:t>Launched Bell Fibe internet on Feb 4, 2010 </a:t>
            </a:r>
            <a:r>
              <a:rPr lang="en-US" altLang="zh-CN" sz="2000" smtClean="0"/>
              <a:t>in the Montréal and Greater Toronto areas. (25Mbps, through FTTN network)</a:t>
            </a:r>
          </a:p>
          <a:p>
            <a:r>
              <a:rPr lang="en-US" sz="2000" smtClean="0"/>
              <a:t>Deploy</a:t>
            </a:r>
            <a:r>
              <a:rPr lang="zh-CN" altLang="en-US" sz="2000" smtClean="0"/>
              <a:t> </a:t>
            </a:r>
            <a:r>
              <a:rPr lang="en-US" altLang="zh-CN" sz="2000" smtClean="0"/>
              <a:t>the Dual cell technology</a:t>
            </a:r>
            <a:r>
              <a:rPr lang="en-US" sz="2000" smtClean="0"/>
              <a:t> (42Mbps)</a:t>
            </a:r>
          </a:p>
        </p:txBody>
      </p:sp>
      <p:pic>
        <p:nvPicPr>
          <p:cNvPr id="14440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83213" y="4652963"/>
            <a:ext cx="3363912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4541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45418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Internet Market</a:t>
            </a:r>
            <a:endParaRPr lang="en-US" altLang="zh-CN" sz="2000" b="1"/>
          </a:p>
        </p:txBody>
      </p:sp>
      <p:pic>
        <p:nvPicPr>
          <p:cNvPr id="14541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2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542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23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smtClean="0"/>
          </a:p>
        </p:txBody>
      </p:sp>
      <p:pic>
        <p:nvPicPr>
          <p:cNvPr id="145424" name="Content Placeholder 3" descr="Screen Clippi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73125" y="1600200"/>
            <a:ext cx="73977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838200" y="2759075"/>
            <a:ext cx="75438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8200" y="4038600"/>
            <a:ext cx="75438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54075" y="5257800"/>
            <a:ext cx="75438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4644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46442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Bell Internet Q3 2011</a:t>
            </a:r>
            <a:endParaRPr lang="en-US" altLang="zh-CN" sz="2000" b="1"/>
          </a:p>
        </p:txBody>
      </p:sp>
      <p:pic>
        <p:nvPicPr>
          <p:cNvPr id="14644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4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46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47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000" smtClean="0"/>
          </a:p>
        </p:txBody>
      </p:sp>
      <p:pic>
        <p:nvPicPr>
          <p:cNvPr id="14644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39975" y="1600200"/>
            <a:ext cx="446405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4746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47466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Equipment and other</a:t>
            </a:r>
            <a:endParaRPr lang="en-US" altLang="zh-CN" sz="2000" b="1"/>
          </a:p>
        </p:txBody>
      </p:sp>
      <p:pic>
        <p:nvPicPr>
          <p:cNvPr id="14746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70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71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smtClean="0"/>
              <a:t>The Source </a:t>
            </a:r>
            <a:r>
              <a:rPr lang="en-US" sz="2000" smtClean="0"/>
              <a:t>-</a:t>
            </a:r>
            <a:r>
              <a:rPr lang="en-US" altLang="zh-CN" sz="2000" smtClean="0"/>
              <a:t>  a Canadian electronics retailer with over 800 locations across Canada.</a:t>
            </a:r>
          </a:p>
          <a:p>
            <a:endParaRPr lang="en-US" altLang="zh-CN" sz="2000" smtClean="0"/>
          </a:p>
          <a:p>
            <a:r>
              <a:rPr lang="en-US" sz="2000" smtClean="0"/>
              <a:t>Purchased by Bell in 2009 from </a:t>
            </a:r>
            <a:r>
              <a:rPr lang="en-US" altLang="zh-CN" sz="2000" smtClean="0"/>
              <a:t>Circuit City Stores </a:t>
            </a:r>
          </a:p>
          <a:p>
            <a:pPr>
              <a:buFont typeface="Arial" charset="0"/>
              <a:buNone/>
            </a:pPr>
            <a:endParaRPr lang="en-US" sz="2000" smtClean="0"/>
          </a:p>
          <a:p>
            <a:r>
              <a:rPr lang="en-US" altLang="zh-CN" sz="2000" smtClean="0"/>
              <a:t>renting, selling and maintaining business terminal equipment</a:t>
            </a:r>
            <a:endParaRPr lang="en-US" sz="2000" smtClean="0"/>
          </a:p>
          <a:p>
            <a:endParaRPr lang="en-US" sz="2000" smtClean="0"/>
          </a:p>
        </p:txBody>
      </p:sp>
      <p:pic>
        <p:nvPicPr>
          <p:cNvPr id="14747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5963" y="4365625"/>
            <a:ext cx="2670175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4848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48490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Bell Wireless</a:t>
            </a:r>
            <a:endParaRPr lang="en-US" altLang="zh-CN" sz="2000" b="1"/>
          </a:p>
        </p:txBody>
      </p:sp>
      <p:pic>
        <p:nvPicPr>
          <p:cNvPr id="14849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9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494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95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b="1" smtClean="0"/>
              <a:t>Bell Mobile- </a:t>
            </a:r>
            <a:r>
              <a:rPr lang="en-US" altLang="zh-CN" sz="2000" smtClean="0"/>
              <a:t>a CDMA and HSPA+ based wireless network</a:t>
            </a:r>
          </a:p>
          <a:p>
            <a:pPr>
              <a:buFont typeface="Arial" charset="0"/>
              <a:buNone/>
            </a:pPr>
            <a:endParaRPr lang="en-US" altLang="zh-CN" sz="2000" b="1" smtClean="0"/>
          </a:p>
          <a:p>
            <a:r>
              <a:rPr lang="en-US" altLang="zh-CN" sz="2000" b="1" smtClean="0"/>
              <a:t>Solo Mobile</a:t>
            </a:r>
            <a:r>
              <a:rPr lang="en-US" altLang="zh-CN" sz="2000" smtClean="0"/>
              <a:t>-a mobile brand started by Bell Mobility in 2000. Solo is considered a discount wireless brand, offering low price monthly plans with some unlimited options in BC, Alberta, Ontario and Quebec.</a:t>
            </a:r>
          </a:p>
          <a:p>
            <a:pPr>
              <a:buFont typeface="Arial" charset="0"/>
              <a:buNone/>
            </a:pPr>
            <a:endParaRPr lang="en-US" altLang="zh-CN" sz="2000" smtClean="0"/>
          </a:p>
          <a:p>
            <a:r>
              <a:rPr lang="en-US" altLang="zh-CN" sz="2000" b="1" smtClean="0"/>
              <a:t>Virgin Mobile Canada- </a:t>
            </a:r>
            <a:r>
              <a:rPr lang="en-US" altLang="zh-CN" sz="2000" smtClean="0"/>
              <a:t>acquired by Bell in May 2009 for CAN$142 million.</a:t>
            </a:r>
          </a:p>
          <a:p>
            <a:pPr>
              <a:buFont typeface="Arial" charset="0"/>
              <a:buNone/>
            </a:pPr>
            <a:endParaRPr lang="en-US" altLang="zh-CN" sz="2000" smtClean="0"/>
          </a:p>
          <a:p>
            <a:r>
              <a:rPr lang="en-US" altLang="zh-CN" sz="2000" smtClean="0"/>
              <a:t>26% of Bell’s total revenue in Q3’11</a:t>
            </a:r>
          </a:p>
          <a:p>
            <a:r>
              <a:rPr lang="en-US" altLang="zh-CN" sz="2000" smtClean="0"/>
              <a:t>Sole telecommunications provider of the Vancouver Winter Olympics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4951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pic>
        <p:nvPicPr>
          <p:cNvPr id="149514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7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457200" y="1893888"/>
            <a:ext cx="8229600" cy="39385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5053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50538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Coverage Map</a:t>
            </a:r>
            <a:endParaRPr lang="en-US" altLang="zh-CN" sz="2000" b="1"/>
          </a:p>
        </p:txBody>
      </p:sp>
      <p:pic>
        <p:nvPicPr>
          <p:cNvPr id="15053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4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4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43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sz="2000" smtClean="0"/>
          </a:p>
        </p:txBody>
      </p:sp>
      <p:pic>
        <p:nvPicPr>
          <p:cNvPr id="15054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3" y="1773238"/>
            <a:ext cx="822960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5156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51562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Bell Wireless Connections Q3 2011</a:t>
            </a:r>
            <a:endParaRPr lang="en-US" altLang="zh-CN" sz="2000" b="1"/>
          </a:p>
        </p:txBody>
      </p:sp>
      <p:pic>
        <p:nvPicPr>
          <p:cNvPr id="15156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6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66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67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sz="2000" smtClean="0"/>
          </a:p>
        </p:txBody>
      </p:sp>
      <p:pic>
        <p:nvPicPr>
          <p:cNvPr id="15156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6850" y="2708275"/>
            <a:ext cx="8821738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椭圆 7"/>
          <p:cNvSpPr/>
          <p:nvPr/>
        </p:nvSpPr>
        <p:spPr>
          <a:xfrm>
            <a:off x="5435600" y="3716338"/>
            <a:ext cx="628650" cy="249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2" name="椭圆 8"/>
          <p:cNvSpPr/>
          <p:nvPr/>
        </p:nvSpPr>
        <p:spPr>
          <a:xfrm>
            <a:off x="8316913" y="4437063"/>
            <a:ext cx="557212" cy="249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" name="椭圆 9"/>
          <p:cNvSpPr/>
          <p:nvPr/>
        </p:nvSpPr>
        <p:spPr>
          <a:xfrm>
            <a:off x="8316913" y="3716338"/>
            <a:ext cx="557212" cy="2492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5258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52586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Bell Wireless Revenue</a:t>
            </a:r>
            <a:endParaRPr lang="en-US" altLang="zh-CN" sz="2000" b="1"/>
          </a:p>
        </p:txBody>
      </p:sp>
      <p:pic>
        <p:nvPicPr>
          <p:cNvPr id="15258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8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590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2591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zh-CN" sz="2000" smtClean="0"/>
          </a:p>
        </p:txBody>
      </p:sp>
      <p:pic>
        <p:nvPicPr>
          <p:cNvPr id="15259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963" y="2060575"/>
            <a:ext cx="8756650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椭圆 2"/>
          <p:cNvSpPr/>
          <p:nvPr/>
        </p:nvSpPr>
        <p:spPr>
          <a:xfrm>
            <a:off x="7596188" y="2708275"/>
            <a:ext cx="630237" cy="2778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5360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53610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Bell Wireless Operation Q3 2011</a:t>
            </a:r>
            <a:endParaRPr lang="en-US" altLang="zh-CN" sz="2000" b="1"/>
          </a:p>
        </p:txBody>
      </p:sp>
      <p:pic>
        <p:nvPicPr>
          <p:cNvPr id="15361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4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2771775" y="1773238"/>
            <a:ext cx="3570288" cy="4525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639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6394" name="Rectangle 24"/>
          <p:cNvSpPr>
            <a:spLocks noChangeArrowheads="1"/>
          </p:cNvSpPr>
          <p:nvPr/>
        </p:nvSpPr>
        <p:spPr bwMode="auto">
          <a:xfrm>
            <a:off x="250825" y="1125538"/>
            <a:ext cx="1608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2000" b="1"/>
              <a:t>Technology</a:t>
            </a:r>
          </a:p>
        </p:txBody>
      </p:sp>
      <p:pic>
        <p:nvPicPr>
          <p:cNvPr id="1639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6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684213" y="1989138"/>
          <a:ext cx="7777162" cy="3108960"/>
        </p:xfrm>
        <a:graphic>
          <a:graphicData uri="http://schemas.openxmlformats.org/drawingml/2006/table">
            <a:tbl>
              <a:tblPr/>
              <a:tblGrid>
                <a:gridCol w="3887787"/>
                <a:gridCol w="3889375"/>
              </a:tblGrid>
              <a:tr h="2071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1</a:t>
                      </a:r>
                      <a:r>
                        <a:rPr kumimoji="0" lang="en-CA" sz="18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st</a:t>
                      </a:r>
                      <a:r>
                        <a:rPr kumimoji="0" lang="en-C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generation  of wireless telephone technology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Launched in Japan in 1979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The analog telecommunications standards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Launched 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on the GSM standard in Finland by  Radiolinja in 1991</a:t>
                      </a:r>
                      <a:endParaRPr kumimoji="0" lang="en-C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Phone conversations were digitally encrypted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2G 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systems were significantly more efficient on the spectrum allowing for far greater mobile phone penetration levels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2G introduced data services for mobile, starting with SMS text messages</a:t>
                      </a:r>
                      <a:endParaRPr kumimoji="0" lang="en-C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C"/>
                    </a:solidFill>
                  </a:tcPr>
                </a:tc>
              </a:tr>
            </a:tbl>
          </a:graphicData>
        </a:graphic>
      </p:graphicFrame>
      <p:pic>
        <p:nvPicPr>
          <p:cNvPr id="1640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7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5463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54634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Bell Media</a:t>
            </a:r>
            <a:endParaRPr lang="en-US" altLang="zh-CN" sz="2000" b="1"/>
          </a:p>
        </p:txBody>
      </p:sp>
      <p:pic>
        <p:nvPicPr>
          <p:cNvPr id="15463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8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3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smtClean="0"/>
              <a:t>9% of total revenue</a:t>
            </a:r>
          </a:p>
          <a:p>
            <a:r>
              <a:rPr lang="en-US" altLang="zh-CN" sz="2400" smtClean="0"/>
              <a:t>CTV (including 21 operated stations)</a:t>
            </a:r>
          </a:p>
          <a:p>
            <a:r>
              <a:rPr lang="en-US" altLang="zh-CN" sz="2400" smtClean="0"/>
              <a:t>CTV-TWO</a:t>
            </a:r>
          </a:p>
          <a:p>
            <a:r>
              <a:rPr lang="en-US" altLang="zh-CN" sz="2400" smtClean="0"/>
              <a:t>30 cable TV specialty channels (e.g. TSN2, MTV, CTV News)</a:t>
            </a:r>
          </a:p>
          <a:p>
            <a:r>
              <a:rPr lang="en-US" altLang="zh-CN" sz="2400" smtClean="0"/>
              <a:t>TSN radio (fifth-largest private-sector radio broadcaster)</a:t>
            </a:r>
            <a:endParaRPr lang="zh-CN" altLang="en-US" sz="2400" smtClean="0"/>
          </a:p>
          <a:p>
            <a:endParaRPr lang="en-CA" smtClean="0"/>
          </a:p>
        </p:txBody>
      </p:sp>
      <p:pic>
        <p:nvPicPr>
          <p:cNvPr id="15464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325" y="1268413"/>
            <a:ext cx="2392363" cy="126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4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5650" y="4941888"/>
            <a:ext cx="28003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42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0" y="4937125"/>
            <a:ext cx="37909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5565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55658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Bell Media Quarterly Revenue</a:t>
            </a:r>
            <a:endParaRPr lang="en-US" altLang="zh-CN" sz="2000" b="1"/>
          </a:p>
        </p:txBody>
      </p:sp>
      <p:pic>
        <p:nvPicPr>
          <p:cNvPr id="15565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6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566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63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endParaRPr lang="en-CA" smtClean="0"/>
          </a:p>
        </p:txBody>
      </p:sp>
      <p:pic>
        <p:nvPicPr>
          <p:cNvPr id="15566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66875" y="2443163"/>
            <a:ext cx="581025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5668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56682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/>
              <a:t>Executing on cost reduction imperative </a:t>
            </a:r>
          </a:p>
        </p:txBody>
      </p:sp>
      <p:pic>
        <p:nvPicPr>
          <p:cNvPr id="15668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8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86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87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charset="0"/>
              <a:buChar char="•"/>
            </a:pPr>
            <a:r>
              <a:rPr lang="en-US" sz="2400" smtClean="0"/>
              <a:t>Reduced 1200 management position</a:t>
            </a:r>
          </a:p>
          <a:p>
            <a:pPr lvl="1">
              <a:buFont typeface="Arial" charset="0"/>
              <a:buChar char="•"/>
            </a:pPr>
            <a:r>
              <a:rPr lang="en-US" sz="2400" smtClean="0"/>
              <a:t>~100M in annualized saving (2010)</a:t>
            </a:r>
          </a:p>
          <a:p>
            <a:pPr lvl="1">
              <a:buFont typeface="Arial" charset="0"/>
              <a:buChar char="•"/>
            </a:pPr>
            <a:r>
              <a:rPr lang="en-US" altLang="zh-CN" sz="2400" smtClean="0"/>
              <a:t>Wire-line cost reductions in Q3 ~$80M</a:t>
            </a:r>
          </a:p>
          <a:p>
            <a:pPr lvl="1">
              <a:buFont typeface="Arial" charset="0"/>
              <a:buChar char="•"/>
            </a:pPr>
            <a:r>
              <a:rPr lang="en-US" altLang="zh-CN" sz="2400" smtClean="0"/>
              <a:t>Cost reductions help drive 1.7 point improvement in wire-line EBITDA margin </a:t>
            </a:r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5770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57706" name="Rectangle 24"/>
          <p:cNvSpPr>
            <a:spLocks noChangeArrowheads="1"/>
          </p:cNvSpPr>
          <p:nvPr/>
        </p:nvSpPr>
        <p:spPr bwMode="auto">
          <a:xfrm>
            <a:off x="250825" y="1125538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Management</a:t>
            </a:r>
            <a:endParaRPr lang="en-US" altLang="zh-CN" sz="2000" b="1"/>
          </a:p>
        </p:txBody>
      </p:sp>
      <p:pic>
        <p:nvPicPr>
          <p:cNvPr id="15770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10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11" name="Content Placeholder 18"/>
          <p:cNvSpPr>
            <a:spLocks noGrp="1"/>
          </p:cNvSpPr>
          <p:nvPr>
            <p:ph idx="1"/>
          </p:nvPr>
        </p:nvSpPr>
        <p:spPr>
          <a:xfrm>
            <a:off x="2771775" y="1600200"/>
            <a:ext cx="5915025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000" b="1" smtClean="0"/>
              <a:t>George Cope</a:t>
            </a:r>
          </a:p>
          <a:p>
            <a:r>
              <a:rPr lang="en-US" sz="2000" b="1" smtClean="0"/>
              <a:t>President and Chief Executive Officer (Since July 2008) </a:t>
            </a:r>
          </a:p>
          <a:p>
            <a:r>
              <a:rPr lang="en-US" altLang="zh-CN" sz="2000" smtClean="0"/>
              <a:t>BComm (Honours) degree from the University of Western Ontario</a:t>
            </a:r>
            <a:endParaRPr lang="en-US" sz="2000" smtClean="0"/>
          </a:p>
          <a:p>
            <a:r>
              <a:rPr lang="en-US" altLang="zh-CN" sz="2000" smtClean="0"/>
              <a:t>He had served in public-company CEO roles in the industry for more than 15 years prior to joining Bell in 2005.</a:t>
            </a:r>
          </a:p>
          <a:p>
            <a:r>
              <a:rPr lang="en-US" sz="2000" smtClean="0"/>
              <a:t>Also Board Members of BMO</a:t>
            </a:r>
          </a:p>
          <a:p>
            <a:endParaRPr lang="en-CA" smtClean="0"/>
          </a:p>
        </p:txBody>
      </p:sp>
      <p:pic>
        <p:nvPicPr>
          <p:cNvPr id="15771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700213"/>
            <a:ext cx="2160588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5872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58730" name="Rectangle 24"/>
          <p:cNvSpPr>
            <a:spLocks noChangeArrowheads="1"/>
          </p:cNvSpPr>
          <p:nvPr/>
        </p:nvSpPr>
        <p:spPr bwMode="auto">
          <a:xfrm>
            <a:off x="250825" y="1125538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Management</a:t>
            </a:r>
            <a:endParaRPr lang="en-US" altLang="zh-CN" sz="2000" b="1"/>
          </a:p>
        </p:txBody>
      </p:sp>
      <p:pic>
        <p:nvPicPr>
          <p:cNvPr id="15873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3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34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35" name="Content Placeholder 18"/>
          <p:cNvSpPr>
            <a:spLocks noGrp="1"/>
          </p:cNvSpPr>
          <p:nvPr>
            <p:ph idx="1"/>
          </p:nvPr>
        </p:nvSpPr>
        <p:spPr>
          <a:xfrm>
            <a:off x="3635375" y="1600200"/>
            <a:ext cx="5051425" cy="4525963"/>
          </a:xfrm>
        </p:spPr>
        <p:txBody>
          <a:bodyPr/>
          <a:lstStyle/>
          <a:p>
            <a:r>
              <a:rPr lang="en-US" sz="2400" smtClean="0"/>
              <a:t>4</a:t>
            </a:r>
            <a:r>
              <a:rPr lang="en-US" sz="2400" baseline="30000" smtClean="0"/>
              <a:t>th</a:t>
            </a:r>
            <a:r>
              <a:rPr lang="en-US" sz="2400" smtClean="0"/>
              <a:t> highest paid CEO in Canada</a:t>
            </a:r>
          </a:p>
          <a:p>
            <a:endParaRPr lang="en-CA" smtClean="0"/>
          </a:p>
        </p:txBody>
      </p:sp>
      <p:pic>
        <p:nvPicPr>
          <p:cNvPr id="15873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628775"/>
            <a:ext cx="3168650" cy="41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5975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59754" name="Rectangle 24"/>
          <p:cNvSpPr>
            <a:spLocks noChangeArrowheads="1"/>
          </p:cNvSpPr>
          <p:nvPr/>
        </p:nvSpPr>
        <p:spPr bwMode="auto">
          <a:xfrm>
            <a:off x="250825" y="1125538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Management</a:t>
            </a:r>
            <a:endParaRPr lang="en-US" altLang="zh-CN" sz="2000" b="1"/>
          </a:p>
        </p:txBody>
      </p:sp>
      <p:pic>
        <p:nvPicPr>
          <p:cNvPr id="15975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8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59" name="Content Placeholder 18"/>
          <p:cNvSpPr>
            <a:spLocks noGrp="1"/>
          </p:cNvSpPr>
          <p:nvPr>
            <p:ph idx="1"/>
          </p:nvPr>
        </p:nvSpPr>
        <p:spPr>
          <a:xfrm>
            <a:off x="2771775" y="1600200"/>
            <a:ext cx="5915025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000" b="1" smtClean="0"/>
              <a:t>Siim A. Vanaselja</a:t>
            </a:r>
          </a:p>
          <a:p>
            <a:r>
              <a:rPr lang="en-US" altLang="zh-CN" sz="2000" b="1" smtClean="0"/>
              <a:t>Executive Vice-President &amp; Chief Financial Officer </a:t>
            </a:r>
          </a:p>
          <a:p>
            <a:r>
              <a:rPr lang="en-US" altLang="zh-CN" sz="2000" smtClean="0"/>
              <a:t>Honours Bachelor of Business degree from the York University</a:t>
            </a:r>
            <a:endParaRPr lang="en-US" altLang="zh-CN" sz="2000" b="1" smtClean="0"/>
          </a:p>
          <a:p>
            <a:r>
              <a:rPr lang="en-US" altLang="zh-CN" sz="2000" smtClean="0"/>
              <a:t>He joined BCE in February 1994 and has held a variety of senior positions in the BCE group.</a:t>
            </a:r>
          </a:p>
          <a:p>
            <a:r>
              <a:rPr lang="en-US" sz="2000" smtClean="0"/>
              <a:t>Has been the CFO of BCE since Jan 15,2001</a:t>
            </a:r>
          </a:p>
          <a:p>
            <a:r>
              <a:rPr lang="en-US" altLang="zh-CN" sz="2000" smtClean="0"/>
              <a:t>Prior to joining BCE, Mr. Vanaselja was a partner at the accounting firm KPMG Canada</a:t>
            </a:r>
            <a:endParaRPr lang="en-US" sz="2000" smtClean="0"/>
          </a:p>
          <a:p>
            <a:endParaRPr lang="en-CA" smtClean="0"/>
          </a:p>
        </p:txBody>
      </p:sp>
      <p:pic>
        <p:nvPicPr>
          <p:cNvPr id="15976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700213"/>
            <a:ext cx="2160588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6077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60778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Financials (Quarterly)</a:t>
            </a:r>
            <a:endParaRPr lang="en-US" altLang="zh-CN" sz="2000" b="1"/>
          </a:p>
        </p:txBody>
      </p:sp>
      <p:pic>
        <p:nvPicPr>
          <p:cNvPr id="16077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8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8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0783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endParaRPr lang="en-CA" smtClean="0"/>
          </a:p>
        </p:txBody>
      </p:sp>
      <p:pic>
        <p:nvPicPr>
          <p:cNvPr id="16078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1700213"/>
            <a:ext cx="54578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85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7175" y="2133600"/>
            <a:ext cx="8707438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6180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61802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Financials (Quarterly)</a:t>
            </a:r>
            <a:endParaRPr lang="en-US" altLang="zh-CN" sz="2000" b="1"/>
          </a:p>
        </p:txBody>
      </p:sp>
      <p:pic>
        <p:nvPicPr>
          <p:cNvPr id="16180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0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06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1807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endParaRPr lang="en-CA" smtClean="0"/>
          </a:p>
        </p:txBody>
      </p:sp>
      <p:pic>
        <p:nvPicPr>
          <p:cNvPr id="161808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1700213"/>
            <a:ext cx="54578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80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288" y="2060575"/>
            <a:ext cx="8353425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6282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62826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Financials</a:t>
            </a:r>
            <a:endParaRPr lang="en-US" altLang="zh-CN" sz="2000" b="1"/>
          </a:p>
        </p:txBody>
      </p:sp>
      <p:pic>
        <p:nvPicPr>
          <p:cNvPr id="16282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30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31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endParaRPr lang="en-CA" smtClean="0"/>
          </a:p>
        </p:txBody>
      </p:sp>
      <p:pic>
        <p:nvPicPr>
          <p:cNvPr id="16283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2130425"/>
            <a:ext cx="8229600" cy="346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6"/>
          <p:cNvSpPr/>
          <p:nvPr/>
        </p:nvSpPr>
        <p:spPr>
          <a:xfrm>
            <a:off x="39688" y="2924175"/>
            <a:ext cx="9104312" cy="14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1" name="Rectangle 4"/>
          <p:cNvSpPr/>
          <p:nvPr/>
        </p:nvSpPr>
        <p:spPr>
          <a:xfrm>
            <a:off x="0" y="4221163"/>
            <a:ext cx="9104313" cy="144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162835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288" y="1700213"/>
            <a:ext cx="54578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6384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63850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Financials</a:t>
            </a:r>
            <a:endParaRPr lang="en-US" altLang="zh-CN" sz="2000" b="1"/>
          </a:p>
        </p:txBody>
      </p:sp>
      <p:pic>
        <p:nvPicPr>
          <p:cNvPr id="16385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5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54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55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endParaRPr lang="en-CA" smtClean="0"/>
          </a:p>
        </p:txBody>
      </p:sp>
      <p:pic>
        <p:nvPicPr>
          <p:cNvPr id="163856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1700213"/>
            <a:ext cx="54578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5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2109788"/>
            <a:ext cx="82296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39688" y="3198813"/>
            <a:ext cx="9104312" cy="161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741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7418" name="Rectangle 24"/>
          <p:cNvSpPr>
            <a:spLocks noChangeArrowheads="1"/>
          </p:cNvSpPr>
          <p:nvPr/>
        </p:nvSpPr>
        <p:spPr bwMode="auto">
          <a:xfrm>
            <a:off x="250825" y="1125538"/>
            <a:ext cx="1608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2000" b="1"/>
              <a:t>Technology</a:t>
            </a:r>
          </a:p>
        </p:txBody>
      </p:sp>
      <p:pic>
        <p:nvPicPr>
          <p:cNvPr id="1741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0" name="Content Placeholder 1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684213" y="1989138"/>
          <a:ext cx="7777162" cy="3383280"/>
        </p:xfrm>
        <a:graphic>
          <a:graphicData uri="http://schemas.openxmlformats.org/drawingml/2006/table">
            <a:tbl>
              <a:tblPr/>
              <a:tblGrid>
                <a:gridCol w="3887787"/>
                <a:gridCol w="3889375"/>
              </a:tblGrid>
              <a:tr h="2071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3G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Application services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    - wide-area wireless voice telephone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    - mobile Internet access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    - video calls and mobile TV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Allow simultaneous use of speech and data services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Provides peak data rates of at least  200 kbit/s</a:t>
                      </a:r>
                    </a:p>
                    <a:p>
                      <a:pPr marL="457200" marR="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1596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CA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4G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In 2009, 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the ITU-R organization specified the IMT-Advanced requirements for 4G standards</a:t>
                      </a:r>
                      <a:endParaRPr kumimoji="0" lang="en-C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CA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Setting 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peak speed requirements for 4G service at 100 Mbit/s for high mobility communication  </a:t>
                      </a:r>
                      <a:endParaRPr kumimoji="0" lang="en-C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and 1 Gbit/s for low mobility communication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HSPA+ (up to 42Mbps)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r>
                        <a:rPr kumimoji="0" lang="en-US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LTE  (</a:t>
                      </a:r>
                      <a:r>
                        <a:rPr kumimoji="0" lang="en-US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宋体" pitchFamily="2" charset="-122"/>
                          <a:cs typeface="Arial" charset="0"/>
                        </a:rPr>
                        <a:t>up to 75 Mbps)</a:t>
                      </a:r>
                      <a:endParaRPr kumimoji="0" lang="zh-CN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宋体" pitchFamily="2" charset="-122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</a:pPr>
                      <a:endParaRPr kumimoji="0" lang="en-CA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1859C"/>
                    </a:solidFill>
                  </a:tcPr>
                </a:tc>
              </a:tr>
            </a:tbl>
          </a:graphicData>
        </a:graphic>
      </p:graphicFrame>
      <p:pic>
        <p:nvPicPr>
          <p:cNvPr id="1742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31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6487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64874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Financials</a:t>
            </a:r>
            <a:endParaRPr lang="en-US" altLang="zh-CN" sz="2000" b="1"/>
          </a:p>
        </p:txBody>
      </p:sp>
      <p:pic>
        <p:nvPicPr>
          <p:cNvPr id="16487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7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78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87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endParaRPr lang="en-CA" smtClean="0"/>
          </a:p>
        </p:txBody>
      </p:sp>
      <p:pic>
        <p:nvPicPr>
          <p:cNvPr id="16488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1875" y="1465263"/>
            <a:ext cx="6985000" cy="520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8"/>
          <p:cNvCxnSpPr/>
          <p:nvPr/>
        </p:nvCxnSpPr>
        <p:spPr>
          <a:xfrm>
            <a:off x="6227763" y="4581525"/>
            <a:ext cx="16684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8"/>
          <p:cNvCxnSpPr/>
          <p:nvPr/>
        </p:nvCxnSpPr>
        <p:spPr>
          <a:xfrm>
            <a:off x="6216650" y="3213100"/>
            <a:ext cx="16684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227763" y="2420938"/>
            <a:ext cx="166846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8"/>
          <p:cNvCxnSpPr/>
          <p:nvPr/>
        </p:nvCxnSpPr>
        <p:spPr>
          <a:xfrm>
            <a:off x="6216650" y="5661025"/>
            <a:ext cx="16684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6589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65898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Financials (Consolidated Income Statement - Quarterly)</a:t>
            </a:r>
            <a:endParaRPr lang="en-US" altLang="zh-CN" sz="2000" b="1"/>
          </a:p>
        </p:txBody>
      </p:sp>
      <p:pic>
        <p:nvPicPr>
          <p:cNvPr id="16589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0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90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903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endParaRPr lang="en-CA" smtClean="0"/>
          </a:p>
        </p:txBody>
      </p:sp>
      <p:pic>
        <p:nvPicPr>
          <p:cNvPr id="16590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7038" y="1600200"/>
            <a:ext cx="8393112" cy="499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6692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pic>
        <p:nvPicPr>
          <p:cNvPr id="166922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2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25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26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endParaRPr lang="en-CA" smtClean="0"/>
          </a:p>
        </p:txBody>
      </p:sp>
      <p:pic>
        <p:nvPicPr>
          <p:cNvPr id="1669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1743075"/>
            <a:ext cx="8229600" cy="424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Connector 7"/>
          <p:cNvCxnSpPr/>
          <p:nvPr/>
        </p:nvCxnSpPr>
        <p:spPr>
          <a:xfrm>
            <a:off x="3995738" y="3933825"/>
            <a:ext cx="13716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69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188" y="1557338"/>
            <a:ext cx="3086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6794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pic>
        <p:nvPicPr>
          <p:cNvPr id="16794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9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50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endParaRPr lang="en-CA" smtClean="0"/>
          </a:p>
        </p:txBody>
      </p:sp>
      <p:pic>
        <p:nvPicPr>
          <p:cNvPr id="16795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3" y="1755775"/>
            <a:ext cx="3086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5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8313" y="2205038"/>
            <a:ext cx="8229600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6896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pic>
        <p:nvPicPr>
          <p:cNvPr id="168970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7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73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74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endParaRPr lang="en-CA" smtClean="0"/>
          </a:p>
        </p:txBody>
      </p:sp>
      <p:pic>
        <p:nvPicPr>
          <p:cNvPr id="16897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2205038"/>
            <a:ext cx="8229600" cy="298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直接连接符 7"/>
          <p:cNvCxnSpPr/>
          <p:nvPr/>
        </p:nvCxnSpPr>
        <p:spPr>
          <a:xfrm>
            <a:off x="6659563" y="2781300"/>
            <a:ext cx="18002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直接连接符 8"/>
          <p:cNvCxnSpPr/>
          <p:nvPr/>
        </p:nvCxnSpPr>
        <p:spPr>
          <a:xfrm>
            <a:off x="6659563" y="4652963"/>
            <a:ext cx="18002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直接连接符 9"/>
          <p:cNvCxnSpPr/>
          <p:nvPr/>
        </p:nvCxnSpPr>
        <p:spPr>
          <a:xfrm>
            <a:off x="6659563" y="3357563"/>
            <a:ext cx="18002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直接连接符 10"/>
          <p:cNvCxnSpPr/>
          <p:nvPr/>
        </p:nvCxnSpPr>
        <p:spPr>
          <a:xfrm>
            <a:off x="6659563" y="3573463"/>
            <a:ext cx="18002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898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288" y="1771650"/>
            <a:ext cx="297180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6999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69994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Dividend History (past 5 years)</a:t>
            </a:r>
            <a:endParaRPr lang="en-US" altLang="zh-CN" sz="2000" b="1"/>
          </a:p>
        </p:txBody>
      </p:sp>
      <p:pic>
        <p:nvPicPr>
          <p:cNvPr id="16999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9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9998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999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endParaRPr lang="en-CA" smtClean="0"/>
          </a:p>
        </p:txBody>
      </p:sp>
      <p:pic>
        <p:nvPicPr>
          <p:cNvPr id="170000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213" y="1916113"/>
            <a:ext cx="3429000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7101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71018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/>
              <a:t>Summary of Cash Flows</a:t>
            </a:r>
            <a:endParaRPr lang="en-US" altLang="zh-CN" sz="2000" b="1"/>
          </a:p>
        </p:txBody>
      </p:sp>
      <p:pic>
        <p:nvPicPr>
          <p:cNvPr id="17101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2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2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023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endParaRPr lang="en-CA" smtClean="0"/>
          </a:p>
        </p:txBody>
      </p:sp>
      <p:pic>
        <p:nvPicPr>
          <p:cNvPr id="17102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1844675"/>
            <a:ext cx="82296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0" y="3665538"/>
            <a:ext cx="9104313" cy="1619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7204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pic>
        <p:nvPicPr>
          <p:cNvPr id="172042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4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4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45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46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endParaRPr lang="en-CA" smtClean="0"/>
          </a:p>
        </p:txBody>
      </p:sp>
      <p:pic>
        <p:nvPicPr>
          <p:cNvPr id="17204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2117725"/>
            <a:ext cx="8229600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48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850" y="1700213"/>
            <a:ext cx="78295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7306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pic>
        <p:nvPicPr>
          <p:cNvPr id="17306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69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70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endParaRPr lang="en-CA" smtClean="0"/>
          </a:p>
        </p:txBody>
      </p:sp>
      <p:pic>
        <p:nvPicPr>
          <p:cNvPr id="173071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651000"/>
            <a:ext cx="782955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7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8313" y="2060575"/>
            <a:ext cx="8207375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7408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74090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/>
              <a:t>Quarterly Financials (Consolidated Statement of Cash Flows)</a:t>
            </a:r>
          </a:p>
        </p:txBody>
      </p:sp>
      <p:pic>
        <p:nvPicPr>
          <p:cNvPr id="17409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9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094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95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endParaRPr lang="en-CA" smtClean="0"/>
          </a:p>
        </p:txBody>
      </p:sp>
      <p:pic>
        <p:nvPicPr>
          <p:cNvPr id="17409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0538" y="1484313"/>
            <a:ext cx="8370887" cy="464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844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8442" name="Rectangle 24"/>
          <p:cNvSpPr>
            <a:spLocks noChangeArrowheads="1"/>
          </p:cNvSpPr>
          <p:nvPr/>
        </p:nvSpPr>
        <p:spPr bwMode="auto">
          <a:xfrm>
            <a:off x="250825" y="1125538"/>
            <a:ext cx="2709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2000" b="1"/>
              <a:t>Revenue Breakdown</a:t>
            </a:r>
          </a:p>
        </p:txBody>
      </p:sp>
      <p:sp>
        <p:nvSpPr>
          <p:cNvPr id="18443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8444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内容占位符 4" descr="11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1557338"/>
            <a:ext cx="5567363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8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7511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75114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/>
              <a:t>Quarterly Financials (Consolidated Statement of Cash Flows)</a:t>
            </a:r>
          </a:p>
        </p:txBody>
      </p:sp>
      <p:pic>
        <p:nvPicPr>
          <p:cNvPr id="17511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5118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5119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endParaRPr lang="en-CA" smtClean="0"/>
          </a:p>
        </p:txBody>
      </p:sp>
      <p:pic>
        <p:nvPicPr>
          <p:cNvPr id="17512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288" y="1844675"/>
            <a:ext cx="84201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7613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76138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/>
              <a:t>Have BCE shares peaked? </a:t>
            </a:r>
          </a:p>
        </p:txBody>
      </p:sp>
      <p:pic>
        <p:nvPicPr>
          <p:cNvPr id="17613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4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614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143" name="Content Placeholder 1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smtClean="0"/>
              <a:t>It is a belief that BCE has become fully valued following a long run-up in share price since the end of 2008. </a:t>
            </a:r>
          </a:p>
          <a:p>
            <a:r>
              <a:rPr lang="en-US" altLang="zh-CN" sz="2400" smtClean="0"/>
              <a:t>Including dividends, the return to shareholders has been increased over 100 per cent.</a:t>
            </a:r>
          </a:p>
          <a:p>
            <a:endParaRPr lang="zh-CN" alt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7716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77162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/>
              <a:t>Have BCE shares peaked? </a:t>
            </a:r>
          </a:p>
        </p:txBody>
      </p:sp>
      <p:pic>
        <p:nvPicPr>
          <p:cNvPr id="17716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6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66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67" name="Text Placeholder 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Positives</a:t>
            </a:r>
            <a:endParaRPr lang="zh-CN" altLang="en-US" smtClean="0"/>
          </a:p>
        </p:txBody>
      </p:sp>
      <p:sp>
        <p:nvSpPr>
          <p:cNvPr id="177168" name="Content Placeholder 2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zh-CN" smtClean="0"/>
              <a:t>A diversified company with financial strengths</a:t>
            </a:r>
          </a:p>
          <a:p>
            <a:r>
              <a:rPr lang="en-US" altLang="zh-CN" smtClean="0"/>
              <a:t>Raised its dividend eight times since Q4 2008.</a:t>
            </a:r>
          </a:p>
          <a:p>
            <a:r>
              <a:rPr lang="en-US" altLang="zh-CN" smtClean="0"/>
              <a:t>Spent $1.5B on buying back</a:t>
            </a:r>
          </a:p>
          <a:p>
            <a:r>
              <a:rPr lang="en-US" altLang="zh-CN" smtClean="0"/>
              <a:t>Launched IPTV in 2010, U.S. experience appears to be encouraging.</a:t>
            </a:r>
            <a:endParaRPr lang="zh-CN" altLang="en-US" smtClean="0"/>
          </a:p>
          <a:p>
            <a:endParaRPr lang="zh-CN" altLang="en-US" smtClean="0"/>
          </a:p>
          <a:p>
            <a:endParaRPr lang="en-CA" smtClean="0"/>
          </a:p>
        </p:txBody>
      </p:sp>
      <p:sp>
        <p:nvSpPr>
          <p:cNvPr id="177169" name="Text Placeholder 2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zh-CN" smtClean="0"/>
              <a:t>Negatives</a:t>
            </a:r>
            <a:endParaRPr lang="zh-CN" altLang="en-US" smtClean="0"/>
          </a:p>
        </p:txBody>
      </p:sp>
      <p:sp>
        <p:nvSpPr>
          <p:cNvPr id="177170" name="Content Placeholder 2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altLang="zh-CN" smtClean="0"/>
              <a:t>Competition is becoming more intense.</a:t>
            </a:r>
          </a:p>
          <a:p>
            <a:r>
              <a:rPr lang="en-US" altLang="zh-CN" smtClean="0"/>
              <a:t>Cost of revenue up 9.4%</a:t>
            </a:r>
          </a:p>
          <a:p>
            <a:pPr>
              <a:buFont typeface="Arial" charset="0"/>
              <a:buNone/>
            </a:pPr>
            <a:r>
              <a:rPr lang="en-US" altLang="zh-CN" smtClean="0"/>
              <a:t>      (cost of launch IPTV, spending to retain more customers, acquisitions of the source, virgin..)</a:t>
            </a:r>
          </a:p>
          <a:p>
            <a:endParaRPr lang="en-CA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524750" y="571500"/>
            <a:ext cx="14398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7818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78186" name="Rectangle 24"/>
          <p:cNvSpPr>
            <a:spLocks noChangeArrowheads="1"/>
          </p:cNvSpPr>
          <p:nvPr/>
        </p:nvSpPr>
        <p:spPr bwMode="auto">
          <a:xfrm>
            <a:off x="250825" y="1125538"/>
            <a:ext cx="8642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/>
              <a:t>Recommendation</a:t>
            </a:r>
          </a:p>
        </p:txBody>
      </p:sp>
      <p:pic>
        <p:nvPicPr>
          <p:cNvPr id="17818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0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1" name="Picture 2" descr="C:\Users\Ian\Downloads\pray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2411413" y="1931988"/>
            <a:ext cx="4114800" cy="3081337"/>
          </a:xfrm>
          <a:noFill/>
        </p:spPr>
      </p:pic>
      <p:sp>
        <p:nvSpPr>
          <p:cNvPr id="178192" name="TextBox 17"/>
          <p:cNvSpPr txBox="1">
            <a:spLocks noChangeArrowheads="1"/>
          </p:cNvSpPr>
          <p:nvPr/>
        </p:nvSpPr>
        <p:spPr bwMode="auto">
          <a:xfrm>
            <a:off x="3492500" y="5013325"/>
            <a:ext cx="29511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4800" b="1"/>
              <a:t>HOLD!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946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9466" name="Rectangle 24"/>
          <p:cNvSpPr>
            <a:spLocks noChangeArrowheads="1"/>
          </p:cNvSpPr>
          <p:nvPr/>
        </p:nvSpPr>
        <p:spPr bwMode="auto">
          <a:xfrm>
            <a:off x="250825" y="1125538"/>
            <a:ext cx="5808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Wireless revenue and subscriber growth rates</a:t>
            </a:r>
            <a:endParaRPr lang="en-CA" sz="2000" b="1"/>
          </a:p>
        </p:txBody>
      </p:sp>
      <p:sp>
        <p:nvSpPr>
          <p:cNvPr id="19467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19468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内容占位符 3" descr="11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484313"/>
            <a:ext cx="8596313" cy="511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2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2048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20490" name="Rectangle 24"/>
          <p:cNvSpPr>
            <a:spLocks noChangeArrowheads="1"/>
          </p:cNvSpPr>
          <p:nvPr/>
        </p:nvSpPr>
        <p:spPr bwMode="auto">
          <a:xfrm>
            <a:off x="250825" y="1125538"/>
            <a:ext cx="3956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Wireless revenue market share</a:t>
            </a:r>
            <a:endParaRPr lang="en-CA" sz="2000" b="1"/>
          </a:p>
        </p:txBody>
      </p:sp>
      <p:sp>
        <p:nvSpPr>
          <p:cNvPr id="20491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20492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3" name="内容占位符 3" descr="11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2060575"/>
            <a:ext cx="85344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6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42875" y="571500"/>
            <a:ext cx="2052638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07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CA" altLang="zh-TW" smtClean="0"/>
          </a:p>
        </p:txBody>
      </p:sp>
      <p:sp>
        <p:nvSpPr>
          <p:cNvPr id="3077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CA" altLang="zh-TW" smtClean="0">
              <a:solidFill>
                <a:srgbClr val="898989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0825" y="549275"/>
            <a:ext cx="194627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Calibri" pitchFamily="-112" charset="0"/>
              </a:rPr>
              <a:t>Industry Overview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16463" y="549275"/>
            <a:ext cx="2592387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844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517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3083" name="TextBox 15"/>
          <p:cNvSpPr txBox="1">
            <a:spLocks noChangeArrowheads="1"/>
          </p:cNvSpPr>
          <p:nvPr/>
        </p:nvSpPr>
        <p:spPr bwMode="auto">
          <a:xfrm>
            <a:off x="214313" y="1071563"/>
            <a:ext cx="242887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altLang="zh-TW" sz="2600">
                <a:solidFill>
                  <a:schemeClr val="bg1"/>
                </a:solidFill>
              </a:rPr>
              <a:t>Agenda</a:t>
            </a:r>
          </a:p>
        </p:txBody>
      </p:sp>
      <p:graphicFrame>
        <p:nvGraphicFramePr>
          <p:cNvPr id="21" name="Diagram 20"/>
          <p:cNvGraphicFramePr/>
          <p:nvPr/>
        </p:nvGraphicFramePr>
        <p:xfrm>
          <a:off x="1475656" y="1844824"/>
          <a:ext cx="466724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85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43663" y="3933825"/>
            <a:ext cx="20859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443663" y="4581525"/>
            <a:ext cx="2105025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8" name="Picture 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16688" y="2781300"/>
            <a:ext cx="2016125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9" name="Picture 1" descr="C:\Users\Ian\Desktop\CRTC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48488" y="1700213"/>
            <a:ext cx="107632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0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1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2151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215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2151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内容占位符 3" descr="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981075"/>
            <a:ext cx="51847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9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2253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22538" name="Rectangle 24"/>
          <p:cNvSpPr>
            <a:spLocks noChangeArrowheads="1"/>
          </p:cNvSpPr>
          <p:nvPr/>
        </p:nvSpPr>
        <p:spPr bwMode="auto">
          <a:xfrm>
            <a:off x="250825" y="1125538"/>
            <a:ext cx="6675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Wireless subscriber market share, by province (2010)</a:t>
            </a:r>
            <a:endParaRPr lang="en-CA" sz="2000" b="1"/>
          </a:p>
        </p:txBody>
      </p:sp>
      <p:pic>
        <p:nvPicPr>
          <p:cNvPr id="2253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内容占位符 5" descr="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123950" y="2233613"/>
            <a:ext cx="6896100" cy="3257550"/>
          </a:xfrm>
        </p:spPr>
      </p:pic>
      <p:pic>
        <p:nvPicPr>
          <p:cNvPr id="2254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3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2356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pic>
        <p:nvPicPr>
          <p:cNvPr id="23562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3" name="内容占位符 3" descr="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981075"/>
            <a:ext cx="6335713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2356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2458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pic>
        <p:nvPicPr>
          <p:cNvPr id="2458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7" name="内容占位符 3" descr="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981075"/>
            <a:ext cx="6264275" cy="569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8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2458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91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2560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25610" name="Rectangle 24"/>
          <p:cNvSpPr>
            <a:spLocks noChangeArrowheads="1"/>
          </p:cNvSpPr>
          <p:nvPr/>
        </p:nvSpPr>
        <p:spPr bwMode="auto">
          <a:xfrm>
            <a:off x="250825" y="1125538"/>
            <a:ext cx="1195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Internet</a:t>
            </a:r>
            <a:r>
              <a:rPr lang="en-US" altLang="zh-CN" sz="2000"/>
              <a:t> </a:t>
            </a:r>
            <a:endParaRPr lang="en-CA" sz="2000" b="1"/>
          </a:p>
        </p:txBody>
      </p:sp>
      <p:pic>
        <p:nvPicPr>
          <p:cNvPr id="2561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2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smtClean="0"/>
              <a:t>The use of Internet has grown considerably</a:t>
            </a:r>
          </a:p>
          <a:p>
            <a:r>
              <a:rPr lang="en-US" altLang="zh-CN" sz="2400" smtClean="0"/>
              <a:t>In 2010, 80% of individuals aged 16 and older used the Internet for personal use. </a:t>
            </a:r>
          </a:p>
          <a:p>
            <a:r>
              <a:rPr lang="en-US" altLang="zh-CN" sz="2400" smtClean="0"/>
              <a:t>Significant differences in use rates exist based on age, income, location and other factors.</a:t>
            </a:r>
          </a:p>
          <a:p>
            <a:endParaRPr lang="en-CA" smtClean="0"/>
          </a:p>
        </p:txBody>
      </p:sp>
      <p:pic>
        <p:nvPicPr>
          <p:cNvPr id="25613" name="Picture 2" descr="http://t0.gstatic.com/images?q=tbn:ANd9GcTJFtQ1TIixNFF7JDXakTurG81ygv74LKxWKHVDJksFF4A9gjAVD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3933825"/>
            <a:ext cx="25273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6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2663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26634" name="Rectangle 24"/>
          <p:cNvSpPr>
            <a:spLocks noChangeArrowheads="1"/>
          </p:cNvSpPr>
          <p:nvPr/>
        </p:nvSpPr>
        <p:spPr bwMode="auto">
          <a:xfrm>
            <a:off x="250825" y="1125538"/>
            <a:ext cx="5492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Technology – Digital Subscriber Line</a:t>
            </a:r>
            <a:r>
              <a:rPr lang="en-US" altLang="zh-CN" sz="2000"/>
              <a:t>  </a:t>
            </a:r>
            <a:r>
              <a:rPr lang="en-US" altLang="zh-CN" sz="2000" b="1"/>
              <a:t>(DSL)</a:t>
            </a:r>
            <a:endParaRPr lang="en-CA" sz="2000" b="1"/>
          </a:p>
        </p:txBody>
      </p:sp>
      <p:pic>
        <p:nvPicPr>
          <p:cNvPr id="2663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6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sz="2400" smtClean="0"/>
              <a:t>A family </a:t>
            </a:r>
            <a:r>
              <a:rPr lang="en-US" sz="2400" smtClean="0"/>
              <a:t>of technologies that provides digital data transmission over the wires of a local telephone network</a:t>
            </a:r>
            <a:endParaRPr lang="en-CA" sz="2400" smtClean="0"/>
          </a:p>
        </p:txBody>
      </p:sp>
      <p:pic>
        <p:nvPicPr>
          <p:cNvPr id="26637" name="Content Placeholder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2924175"/>
            <a:ext cx="45974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2765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27658" name="Rectangle 24"/>
          <p:cNvSpPr>
            <a:spLocks noChangeArrowheads="1"/>
          </p:cNvSpPr>
          <p:nvPr/>
        </p:nvSpPr>
        <p:spPr bwMode="auto">
          <a:xfrm>
            <a:off x="250825" y="1125538"/>
            <a:ext cx="4352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Technology – Fiber to the x</a:t>
            </a:r>
            <a:r>
              <a:rPr lang="en-US" altLang="zh-CN" sz="2000"/>
              <a:t> </a:t>
            </a:r>
            <a:r>
              <a:rPr lang="en-US" altLang="zh-CN" sz="2000" b="1"/>
              <a:t>(FTTx)</a:t>
            </a:r>
            <a:endParaRPr lang="en-CA" sz="2000" b="1"/>
          </a:p>
        </p:txBody>
      </p:sp>
      <p:pic>
        <p:nvPicPr>
          <p:cNvPr id="2765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60" name="Content Placeholder 12"/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4525963"/>
          </a:xfrm>
        </p:spPr>
        <p:txBody>
          <a:bodyPr/>
          <a:lstStyle/>
          <a:p>
            <a:r>
              <a:rPr lang="en-CA" sz="2400" smtClean="0"/>
              <a:t>A </a:t>
            </a:r>
            <a:r>
              <a:rPr lang="en-US" sz="2400" smtClean="0"/>
              <a:t>generic term for any broadband network architecture using optical fiber to replace all or part of the usual metal local loop used for last mile telecommunications</a:t>
            </a:r>
            <a:endParaRPr lang="en-CA" sz="2400" smtClean="0"/>
          </a:p>
        </p:txBody>
      </p:sp>
      <p:pic>
        <p:nvPicPr>
          <p:cNvPr id="27661" name="Content Placeholder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363" y="1484313"/>
            <a:ext cx="3648075" cy="486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2868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28682" name="Rectangle 24"/>
          <p:cNvSpPr>
            <a:spLocks noChangeArrowheads="1"/>
          </p:cNvSpPr>
          <p:nvPr/>
        </p:nvSpPr>
        <p:spPr bwMode="auto">
          <a:xfrm>
            <a:off x="250825" y="1125538"/>
            <a:ext cx="1255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Revenue</a:t>
            </a:r>
            <a:endParaRPr lang="en-CA" sz="2000" b="1"/>
          </a:p>
        </p:txBody>
      </p:sp>
      <p:pic>
        <p:nvPicPr>
          <p:cNvPr id="2868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4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z="2400" smtClean="0"/>
          </a:p>
        </p:txBody>
      </p:sp>
      <p:pic>
        <p:nvPicPr>
          <p:cNvPr id="28685" name="内容占位符 3" descr="09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1560513"/>
            <a:ext cx="5184775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8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2970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29706" name="Rectangle 24"/>
          <p:cNvSpPr>
            <a:spLocks noChangeArrowheads="1"/>
          </p:cNvSpPr>
          <p:nvPr/>
        </p:nvSpPr>
        <p:spPr bwMode="auto">
          <a:xfrm>
            <a:off x="250825" y="1125538"/>
            <a:ext cx="6804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Popular Internet activities for Canadian Internet users</a:t>
            </a:r>
            <a:endParaRPr lang="en-CA" sz="2000" b="1"/>
          </a:p>
        </p:txBody>
      </p:sp>
      <p:pic>
        <p:nvPicPr>
          <p:cNvPr id="2970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8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z="2400" smtClean="0"/>
          </a:p>
        </p:txBody>
      </p:sp>
      <p:pic>
        <p:nvPicPr>
          <p:cNvPr id="2970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1628775"/>
            <a:ext cx="6467475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3072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0730" name="Rectangle 24"/>
          <p:cNvSpPr>
            <a:spLocks noChangeArrowheads="1"/>
          </p:cNvSpPr>
          <p:nvPr/>
        </p:nvSpPr>
        <p:spPr bwMode="auto">
          <a:xfrm>
            <a:off x="250825" y="1125538"/>
            <a:ext cx="4154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altLang="zh-CN" sz="2000" b="1"/>
              <a:t>Broadband availability, by speed</a:t>
            </a:r>
            <a:endParaRPr lang="en-CA" sz="2000" b="1"/>
          </a:p>
        </p:txBody>
      </p:sp>
      <p:pic>
        <p:nvPicPr>
          <p:cNvPr id="3073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2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z="2400" smtClean="0"/>
          </a:p>
        </p:txBody>
      </p:sp>
      <p:pic>
        <p:nvPicPr>
          <p:cNvPr id="30733" name="内容占位符 3" descr="10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557338"/>
            <a:ext cx="7993063" cy="498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6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410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4106" name="Rectangle 24"/>
          <p:cNvSpPr>
            <a:spLocks noChangeArrowheads="1"/>
          </p:cNvSpPr>
          <p:nvPr/>
        </p:nvSpPr>
        <p:spPr bwMode="auto">
          <a:xfrm>
            <a:off x="250825" y="1125538"/>
            <a:ext cx="2644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Telecommunication </a:t>
            </a:r>
            <a:endParaRPr lang="en-CA" sz="2000" b="1"/>
          </a:p>
        </p:txBody>
      </p:sp>
      <p:sp>
        <p:nvSpPr>
          <p:cNvPr id="26" name="Rectangle 25"/>
          <p:cNvSpPr/>
          <p:nvPr/>
        </p:nvSpPr>
        <p:spPr>
          <a:xfrm>
            <a:off x="395288" y="1628775"/>
            <a:ext cx="8208962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CA" altLang="zh-CN" sz="2000" dirty="0"/>
              <a:t> </a:t>
            </a:r>
            <a:r>
              <a:rPr lang="en-CA" altLang="zh-CN" sz="2000" dirty="0">
                <a:latin typeface="+mn-lt"/>
              </a:rPr>
              <a:t>Distance communication by cable, telephone, video, or internet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CA" altLang="zh-CN" sz="2000" dirty="0">
                <a:latin typeface="+mn-lt"/>
              </a:rPr>
              <a:t> Involves the sending of information, through a medium, to a receiver</a:t>
            </a:r>
          </a:p>
        </p:txBody>
      </p:sp>
      <p:pic>
        <p:nvPicPr>
          <p:cNvPr id="4108" name="Picture 1" descr="C:\Users\Ian\Desktop\CRT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25" y="5516563"/>
            <a:ext cx="10779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2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3175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1754" name="Rectangle 24"/>
          <p:cNvSpPr>
            <a:spLocks noChangeArrowheads="1"/>
          </p:cNvSpPr>
          <p:nvPr/>
        </p:nvSpPr>
        <p:spPr bwMode="auto">
          <a:xfrm>
            <a:off x="250825" y="1125538"/>
            <a:ext cx="5440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Residential Internet access technology mix</a:t>
            </a:r>
            <a:endParaRPr lang="en-CA" sz="2000" b="1"/>
          </a:p>
        </p:txBody>
      </p:sp>
      <p:pic>
        <p:nvPicPr>
          <p:cNvPr id="3175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6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z="2400" smtClean="0"/>
          </a:p>
        </p:txBody>
      </p:sp>
      <p:pic>
        <p:nvPicPr>
          <p:cNvPr id="3175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2133600"/>
            <a:ext cx="795337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0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3277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pic>
        <p:nvPicPr>
          <p:cNvPr id="32778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9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z="2400" smtClean="0"/>
          </a:p>
        </p:txBody>
      </p:sp>
      <p:pic>
        <p:nvPicPr>
          <p:cNvPr id="32780" name="内容占位符 3" descr="1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557338"/>
            <a:ext cx="8745537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3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3380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pic>
        <p:nvPicPr>
          <p:cNvPr id="33802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z="2400" smtClean="0"/>
          </a:p>
        </p:txBody>
      </p:sp>
      <p:pic>
        <p:nvPicPr>
          <p:cNvPr id="33804" name="内容占位符 3" descr="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813" y="1196975"/>
            <a:ext cx="5976937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7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3482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4826" name="Rectangle 24"/>
          <p:cNvSpPr>
            <a:spLocks noChangeArrowheads="1"/>
          </p:cNvSpPr>
          <p:nvPr/>
        </p:nvSpPr>
        <p:spPr bwMode="auto">
          <a:xfrm>
            <a:off x="250825" y="1125538"/>
            <a:ext cx="1419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Television</a:t>
            </a:r>
            <a:endParaRPr lang="en-CA" sz="2000" b="1"/>
          </a:p>
        </p:txBody>
      </p:sp>
      <p:pic>
        <p:nvPicPr>
          <p:cNvPr id="3482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8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smtClean="0"/>
              <a:t>The television broadcasting industry delivers over 700 television services to Canadians. </a:t>
            </a:r>
          </a:p>
          <a:p>
            <a:r>
              <a:rPr lang="en-US" altLang="zh-CN" sz="2400" smtClean="0"/>
              <a:t>The industry includes a number of large ownership groups representing over 92% of television revenues from private conventional television stations and pay, PPV, VOD, and specialty services.</a:t>
            </a:r>
            <a:endParaRPr lang="zh-CN" altLang="en-US" sz="2400" smtClean="0"/>
          </a:p>
          <a:p>
            <a:endParaRPr lang="en-CA" sz="2400" smtClean="0"/>
          </a:p>
        </p:txBody>
      </p:sp>
      <p:sp>
        <p:nvSpPr>
          <p:cNvPr id="34829" name="AutoShape 2" descr="http://t1.gstatic.com/images?q=tbn:ANd9GcTUyHbYh1KGCU-3MdRFpIOvVP0AIEjjQEcYPOn_rN89vFR8s2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pic>
        <p:nvPicPr>
          <p:cNvPr id="34830" name="Picture 3" descr="C:\Users\Ian\Desktop\channe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350" y="4292600"/>
            <a:ext cx="6337300" cy="213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3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3584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5850" name="Rectangle 24"/>
          <p:cNvSpPr>
            <a:spLocks noChangeArrowheads="1"/>
          </p:cNvSpPr>
          <p:nvPr/>
        </p:nvSpPr>
        <p:spPr bwMode="auto">
          <a:xfrm>
            <a:off x="250825" y="1125538"/>
            <a:ext cx="15113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Categories</a:t>
            </a:r>
            <a:endParaRPr lang="en-CA" sz="2000" b="1"/>
          </a:p>
        </p:txBody>
      </p:sp>
      <p:pic>
        <p:nvPicPr>
          <p:cNvPr id="3585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2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smtClean="0"/>
              <a:t>Cable TV</a:t>
            </a:r>
          </a:p>
          <a:p>
            <a:pPr lvl="1"/>
            <a:r>
              <a:rPr lang="en-US" altLang="zh-CN" sz="2400" smtClean="0"/>
              <a:t>widely used in the world</a:t>
            </a:r>
          </a:p>
          <a:p>
            <a:r>
              <a:rPr lang="en-US" altLang="zh-CN" sz="2400" smtClean="0"/>
              <a:t>Digital TV (HDTV and SDTV) </a:t>
            </a:r>
          </a:p>
          <a:p>
            <a:pPr lvl="1"/>
            <a:r>
              <a:rPr lang="en-US" altLang="zh-CN" sz="2400" smtClean="0"/>
              <a:t>more digital channels in the same space, high-definition television service, and other non-television services </a:t>
            </a:r>
          </a:p>
          <a:p>
            <a:pPr lvl="1"/>
            <a:r>
              <a:rPr lang="en-US" altLang="zh-CN" sz="2400" smtClean="0"/>
              <a:t>special services</a:t>
            </a:r>
          </a:p>
          <a:p>
            <a:r>
              <a:rPr lang="en-US" altLang="zh-CN" sz="2400" smtClean="0"/>
              <a:t>Internet Protocol television</a:t>
            </a:r>
          </a:p>
          <a:p>
            <a:pPr lvl="1"/>
            <a:r>
              <a:rPr lang="en-US" altLang="zh-CN" sz="2400" smtClean="0"/>
              <a:t>Interactivity</a:t>
            </a:r>
          </a:p>
          <a:p>
            <a:pPr lvl="1"/>
            <a:r>
              <a:rPr lang="en-US" altLang="zh-CN" sz="2400" smtClean="0"/>
              <a:t>Video-on-demand</a:t>
            </a:r>
          </a:p>
          <a:p>
            <a:pPr lvl="1"/>
            <a:r>
              <a:rPr lang="en-US" altLang="zh-CN" sz="2400" smtClean="0"/>
              <a:t>IPTV-based converged services</a:t>
            </a:r>
          </a:p>
          <a:p>
            <a:pPr lvl="1"/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3585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5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3687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6874" name="Rectangle 24"/>
          <p:cNvSpPr>
            <a:spLocks noChangeArrowheads="1"/>
          </p:cNvSpPr>
          <p:nvPr/>
        </p:nvSpPr>
        <p:spPr bwMode="auto">
          <a:xfrm>
            <a:off x="250825" y="1125538"/>
            <a:ext cx="8497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/>
              <a:t>Market share of major operators</a:t>
            </a:r>
            <a:endParaRPr lang="en-CA" sz="2000" b="1"/>
          </a:p>
        </p:txBody>
      </p:sp>
      <p:pic>
        <p:nvPicPr>
          <p:cNvPr id="3687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6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charset="0"/>
              <a:buNone/>
            </a:pPr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3687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9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0" name="内容占位符 3" descr="9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989138"/>
            <a:ext cx="86042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3789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7898" name="Rectangle 24"/>
          <p:cNvSpPr>
            <a:spLocks noChangeArrowheads="1"/>
          </p:cNvSpPr>
          <p:nvPr/>
        </p:nvSpPr>
        <p:spPr bwMode="auto">
          <a:xfrm>
            <a:off x="250825" y="1125538"/>
            <a:ext cx="1382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Regulator</a:t>
            </a:r>
          </a:p>
        </p:txBody>
      </p:sp>
      <p:pic>
        <p:nvPicPr>
          <p:cNvPr id="3789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0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smtClean="0"/>
              <a:t>The Canadian Radio-television and Telecommunications Commission (CRTC) </a:t>
            </a:r>
          </a:p>
          <a:p>
            <a:pPr lvl="1"/>
            <a:r>
              <a:rPr lang="en-US" altLang="zh-CN" sz="2400" smtClean="0"/>
              <a:t>establishing, monitoring, assessing and reviewing, where appropriate, regulatory frameworks to meet its policy objectives </a:t>
            </a:r>
          </a:p>
          <a:p>
            <a:pPr lvl="1"/>
            <a:r>
              <a:rPr lang="en-US" altLang="zh-CN" sz="2400" smtClean="0"/>
              <a:t>implementing procedures for the efficient and effective resolution of competitive disputes</a:t>
            </a:r>
          </a:p>
          <a:p>
            <a:pPr lvl="1"/>
            <a:r>
              <a:rPr lang="en-US" altLang="zh-CN" sz="2400" smtClean="0"/>
              <a:t>making determinations on industry mergers, acquisitions and changes of ownership in the industry </a:t>
            </a:r>
          </a:p>
          <a:p>
            <a:pPr lvl="1"/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3790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3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4" name="Picture 1" descr="C:\Users\Ian\Desktop\CRT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7625" y="5516563"/>
            <a:ext cx="10779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3892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8922" name="Rectangle 24"/>
          <p:cNvSpPr>
            <a:spLocks noChangeArrowheads="1"/>
          </p:cNvSpPr>
          <p:nvPr/>
        </p:nvSpPr>
        <p:spPr bwMode="auto">
          <a:xfrm>
            <a:off x="250825" y="1125538"/>
            <a:ext cx="8497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/>
              <a:t>Spectrum Auction</a:t>
            </a:r>
            <a:endParaRPr lang="en-CA" sz="2000" b="1"/>
          </a:p>
        </p:txBody>
      </p:sp>
      <p:pic>
        <p:nvPicPr>
          <p:cNvPr id="3892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4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smtClean="0"/>
              <a:t>Last Spectrum Auction:  2008</a:t>
            </a:r>
          </a:p>
          <a:p>
            <a:r>
              <a:rPr lang="en-US" altLang="zh-CN" sz="2400" smtClean="0"/>
              <a:t>Next Spectrum Auction is for 700 and 2500 MHz bands</a:t>
            </a:r>
          </a:p>
          <a:p>
            <a:r>
              <a:rPr lang="en-US" altLang="zh-CN" sz="2400" smtClean="0"/>
              <a:t>Rules for next spectrum auction will be released by the end of 2011</a:t>
            </a:r>
          </a:p>
          <a:p>
            <a:r>
              <a:rPr lang="en-US" altLang="zh-CN" sz="2400" smtClean="0"/>
              <a:t>Rumor: Government will relax the foreign-ownership restrictions in telecommunications</a:t>
            </a:r>
          </a:p>
          <a:p>
            <a:r>
              <a:rPr lang="en-US" altLang="zh-CN" sz="2400" smtClean="0"/>
              <a:t>Future: Intense competition (some smaller companies are expected to merge)</a:t>
            </a:r>
            <a:endParaRPr lang="zh-CN" altLang="en-US" sz="2400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389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7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3994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39946" name="Rectangle 24"/>
          <p:cNvSpPr>
            <a:spLocks noChangeArrowheads="1"/>
          </p:cNvSpPr>
          <p:nvPr/>
        </p:nvSpPr>
        <p:spPr bwMode="auto">
          <a:xfrm>
            <a:off x="250825" y="1125538"/>
            <a:ext cx="8497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/>
              <a:t>Spectrum Auction (2008)</a:t>
            </a:r>
            <a:endParaRPr lang="en-CA" sz="2000" b="1"/>
          </a:p>
        </p:txBody>
      </p:sp>
      <p:pic>
        <p:nvPicPr>
          <p:cNvPr id="3994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8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3994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1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2" name="Content Placeholder 5" descr="Picture 4.png"/>
          <p:cNvPicPr>
            <a:picLocks noChangeAspect="1"/>
          </p:cNvPicPr>
          <p:nvPr/>
        </p:nvPicPr>
        <p:blipFill>
          <a:blip r:embed="rId7" cstate="print"/>
          <a:srcRect l="-21968" r="-21968"/>
          <a:stretch>
            <a:fillRect/>
          </a:stretch>
        </p:blipFill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4096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40970" name="Rectangle 24"/>
          <p:cNvSpPr>
            <a:spLocks noChangeArrowheads="1"/>
          </p:cNvSpPr>
          <p:nvPr/>
        </p:nvSpPr>
        <p:spPr bwMode="auto">
          <a:xfrm>
            <a:off x="250825" y="1125538"/>
            <a:ext cx="185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altLang="zh-CN" sz="2000" b="1"/>
          </a:p>
        </p:txBody>
      </p:sp>
      <p:pic>
        <p:nvPicPr>
          <p:cNvPr id="4097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2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4097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5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6" name="Picture 2" descr="http://t2.gstatic.com/images?q=tbn:ANd9GcT0yTea9sm4IV7dI1yWTq2FReFrzhZEuM6ng2GW3yzP7t1y8KG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150" y="2420938"/>
            <a:ext cx="5730875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7" name="TextBox 18"/>
          <p:cNvSpPr txBox="1">
            <a:spLocks noChangeArrowheads="1"/>
          </p:cNvSpPr>
          <p:nvPr/>
        </p:nvSpPr>
        <p:spPr bwMode="auto">
          <a:xfrm>
            <a:off x="2555875" y="4292600"/>
            <a:ext cx="4679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b="1">
                <a:solidFill>
                  <a:srgbClr val="2713B7"/>
                </a:solidFill>
              </a:rPr>
              <a:t>MBT – Manitoba Telecom Services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512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5130" name="Rectangle 24"/>
          <p:cNvSpPr>
            <a:spLocks noChangeArrowheads="1"/>
          </p:cNvSpPr>
          <p:nvPr/>
        </p:nvSpPr>
        <p:spPr bwMode="auto">
          <a:xfrm>
            <a:off x="250825" y="1125538"/>
            <a:ext cx="3840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History of Telecommunication</a:t>
            </a:r>
            <a:endParaRPr lang="en-CA" sz="2000" b="1"/>
          </a:p>
        </p:txBody>
      </p:sp>
      <p:sp>
        <p:nvSpPr>
          <p:cNvPr id="5131" name="Rectangle 25"/>
          <p:cNvSpPr>
            <a:spLocks noChangeArrowheads="1"/>
          </p:cNvSpPr>
          <p:nvPr/>
        </p:nvSpPr>
        <p:spPr bwMode="auto">
          <a:xfrm>
            <a:off x="395288" y="1628775"/>
            <a:ext cx="8208962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CA" altLang="zh-CN" sz="2000"/>
              <a:t> </a:t>
            </a:r>
            <a:r>
              <a:rPr lang="en-US" altLang="zh-CN" sz="2000"/>
              <a:t>In the Middle Ages, beacons</a:t>
            </a:r>
          </a:p>
          <a:p>
            <a:pPr>
              <a:buFont typeface="Arial" charset="0"/>
              <a:buChar char="•"/>
            </a:pPr>
            <a:r>
              <a:rPr lang="en-US" altLang="zh-CN" sz="2000"/>
              <a:t> In 1792, the first visual telegraphy system</a:t>
            </a:r>
          </a:p>
          <a:p>
            <a:pPr>
              <a:buFont typeface="Arial" charset="0"/>
              <a:buChar char="•"/>
            </a:pPr>
            <a:r>
              <a:rPr lang="en-US" altLang="zh-CN" sz="2000"/>
              <a:t> In 1839, the first commercial electrical telegraph</a:t>
            </a:r>
          </a:p>
          <a:p>
            <a:pPr>
              <a:buFont typeface="Arial" charset="0"/>
              <a:buChar char="•"/>
            </a:pPr>
            <a:r>
              <a:rPr lang="en-US" altLang="zh-CN" sz="2000"/>
              <a:t> In 1866, the first permanent transatlantic telegraph cable </a:t>
            </a:r>
          </a:p>
          <a:p>
            <a:pPr>
              <a:buFont typeface="Arial" charset="0"/>
              <a:buChar char="•"/>
            </a:pPr>
            <a:r>
              <a:rPr lang="en-US" altLang="zh-CN" sz="2000"/>
              <a:t> In 1876, the conventional telephone</a:t>
            </a:r>
          </a:p>
          <a:p>
            <a:pPr>
              <a:buFont typeface="Arial" charset="0"/>
              <a:buChar char="•"/>
            </a:pPr>
            <a:r>
              <a:rPr lang="en-US" altLang="zh-CN" sz="2000"/>
              <a:t> In 1878, the first commercial telephone services</a:t>
            </a:r>
          </a:p>
          <a:p>
            <a:pPr>
              <a:buFont typeface="Arial" charset="0"/>
              <a:buChar char="•"/>
            </a:pPr>
            <a:r>
              <a:rPr lang="en-US" altLang="zh-CN" sz="2000"/>
              <a:t> In 1901, wireless communication</a:t>
            </a:r>
          </a:p>
          <a:p>
            <a:pPr>
              <a:buFont typeface="Arial" charset="0"/>
              <a:buChar char="•"/>
            </a:pPr>
            <a:r>
              <a:rPr lang="en-US" altLang="zh-CN" sz="2000"/>
              <a:t> In 1926, the first television system </a:t>
            </a:r>
          </a:p>
          <a:p>
            <a:pPr>
              <a:buFont typeface="Arial" charset="0"/>
              <a:buChar char="•"/>
            </a:pPr>
            <a:r>
              <a:rPr lang="en-US" altLang="zh-CN" sz="2000"/>
              <a:t> In 1969, ARPANET</a:t>
            </a:r>
          </a:p>
        </p:txBody>
      </p:sp>
      <p:pic>
        <p:nvPicPr>
          <p:cNvPr id="5132" name="Picture 1" descr="C:\Users\Ian\Desktop\CRT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25" y="5516563"/>
            <a:ext cx="10779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4199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41994" name="Rectangle 24"/>
          <p:cNvSpPr>
            <a:spLocks noChangeArrowheads="1"/>
          </p:cNvSpPr>
          <p:nvPr/>
        </p:nvSpPr>
        <p:spPr bwMode="auto">
          <a:xfrm>
            <a:off x="250825" y="1125538"/>
            <a:ext cx="2536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Financial Snapshot</a:t>
            </a:r>
          </a:p>
        </p:txBody>
      </p:sp>
      <p:pic>
        <p:nvPicPr>
          <p:cNvPr id="4199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6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4199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9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0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150" y="1519238"/>
            <a:ext cx="5400675" cy="500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4301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43018" name="Rectangle 24"/>
          <p:cNvSpPr>
            <a:spLocks noChangeArrowheads="1"/>
          </p:cNvSpPr>
          <p:nvPr/>
        </p:nvSpPr>
        <p:spPr bwMode="auto">
          <a:xfrm>
            <a:off x="250825" y="1125538"/>
            <a:ext cx="2574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1 Year Performance</a:t>
            </a:r>
          </a:p>
        </p:txBody>
      </p:sp>
      <p:pic>
        <p:nvPicPr>
          <p:cNvPr id="4301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20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4302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3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3388" y="1509713"/>
            <a:ext cx="8170862" cy="517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4404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44042" name="Rectangle 24"/>
          <p:cNvSpPr>
            <a:spLocks noChangeArrowheads="1"/>
          </p:cNvSpPr>
          <p:nvPr/>
        </p:nvSpPr>
        <p:spPr bwMode="auto">
          <a:xfrm>
            <a:off x="250825" y="1125538"/>
            <a:ext cx="6021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altLang="zh-CN" sz="2000" b="1"/>
              <a:t>1 Year Relative Performance vs TSX Composite </a:t>
            </a:r>
            <a:endParaRPr lang="en-US" altLang="zh-CN" sz="2000" b="1"/>
          </a:p>
        </p:txBody>
      </p:sp>
      <p:pic>
        <p:nvPicPr>
          <p:cNvPr id="4404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4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4404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7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213" y="1465263"/>
            <a:ext cx="7688262" cy="505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4506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45066" name="Rectangle 24"/>
          <p:cNvSpPr>
            <a:spLocks noChangeArrowheads="1"/>
          </p:cNvSpPr>
          <p:nvPr/>
        </p:nvSpPr>
        <p:spPr bwMode="auto">
          <a:xfrm>
            <a:off x="250825" y="1125538"/>
            <a:ext cx="5645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altLang="zh-CN" sz="2000" b="1"/>
              <a:t>1 Year Relative Performance vs TSX Telecom</a:t>
            </a:r>
            <a:endParaRPr lang="en-US" altLang="zh-CN" sz="2000" b="1"/>
          </a:p>
        </p:txBody>
      </p:sp>
      <p:pic>
        <p:nvPicPr>
          <p:cNvPr id="4506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0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827088" y="1611313"/>
            <a:ext cx="7345362" cy="48402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4608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46090" name="Rectangle 24"/>
          <p:cNvSpPr>
            <a:spLocks noChangeArrowheads="1"/>
          </p:cNvSpPr>
          <p:nvPr/>
        </p:nvSpPr>
        <p:spPr bwMode="auto">
          <a:xfrm>
            <a:off x="250825" y="1125538"/>
            <a:ext cx="2644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altLang="zh-CN" sz="2000" b="1"/>
              <a:t>5 Year Performance </a:t>
            </a:r>
            <a:endParaRPr lang="en-US" altLang="zh-CN" sz="2000" b="1"/>
          </a:p>
        </p:txBody>
      </p:sp>
      <p:pic>
        <p:nvPicPr>
          <p:cNvPr id="4609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2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4609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5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7238" y="1462088"/>
            <a:ext cx="7559675" cy="495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4711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47114" name="Rectangle 24"/>
          <p:cNvSpPr>
            <a:spLocks noChangeArrowheads="1"/>
          </p:cNvSpPr>
          <p:nvPr/>
        </p:nvSpPr>
        <p:spPr bwMode="auto">
          <a:xfrm>
            <a:off x="250825" y="1125538"/>
            <a:ext cx="3400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altLang="zh-CN" sz="2000" b="1"/>
              <a:t>5 Year vs. TSX Composite </a:t>
            </a:r>
            <a:endParaRPr lang="en-US" altLang="zh-CN" sz="2000" b="1"/>
          </a:p>
        </p:txBody>
      </p:sp>
      <p:pic>
        <p:nvPicPr>
          <p:cNvPr id="4711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6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4711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9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2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188" y="1484313"/>
            <a:ext cx="7777162" cy="507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4813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48138" name="Rectangle 24"/>
          <p:cNvSpPr>
            <a:spLocks noChangeArrowheads="1"/>
          </p:cNvSpPr>
          <p:nvPr/>
        </p:nvSpPr>
        <p:spPr bwMode="auto">
          <a:xfrm>
            <a:off x="250825" y="1125538"/>
            <a:ext cx="195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MTS Allstream</a:t>
            </a:r>
          </a:p>
        </p:txBody>
      </p:sp>
      <p:pic>
        <p:nvPicPr>
          <p:cNvPr id="4813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40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smtClean="0"/>
              <a:t>Provides a broad range of solutions including high-speed internet, wireless, digital TV, converged IP networking, and unified communications.</a:t>
            </a:r>
          </a:p>
          <a:p>
            <a:r>
              <a:rPr lang="en-US" sz="2000" smtClean="0"/>
              <a:t>Operates through two divisions: national and Manitoba division</a:t>
            </a:r>
          </a:p>
          <a:p>
            <a:r>
              <a:rPr lang="en-US" sz="2000" smtClean="0"/>
              <a:t>Fourth-largest communications provider in Canada</a:t>
            </a:r>
          </a:p>
          <a:p>
            <a:pPr lvl="1"/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4814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3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44" name="Picture 2"/>
          <p:cNvPicPr>
            <a:picLocks noChangeAspect="1" noChangeArrowheads="1"/>
          </p:cNvPicPr>
          <p:nvPr/>
        </p:nvPicPr>
        <p:blipFill>
          <a:blip r:embed="rId7" cstate="print"/>
          <a:srcRect l="12500" t="63000" r="13750" b="16000"/>
          <a:stretch>
            <a:fillRect/>
          </a:stretch>
        </p:blipFill>
        <p:spPr bwMode="auto">
          <a:xfrm>
            <a:off x="250825" y="3644900"/>
            <a:ext cx="8686800" cy="152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4916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49162" name="Rectangle 24"/>
          <p:cNvSpPr>
            <a:spLocks noChangeArrowheads="1"/>
          </p:cNvSpPr>
          <p:nvPr/>
        </p:nvSpPr>
        <p:spPr bwMode="auto">
          <a:xfrm>
            <a:off x="250825" y="1125538"/>
            <a:ext cx="1068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History</a:t>
            </a:r>
          </a:p>
        </p:txBody>
      </p:sp>
      <p:pic>
        <p:nvPicPr>
          <p:cNvPr id="4916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800" smtClean="0"/>
              <a:t>1908: Manitoba Telecom Services Inc. (MTS)</a:t>
            </a:r>
            <a:r>
              <a:rPr lang="en-US" sz="1800" b="1" smtClean="0"/>
              <a:t> </a:t>
            </a:r>
            <a:r>
              <a:rPr lang="en-US" sz="1800" smtClean="0"/>
              <a:t>was founded by the Manitoba government </a:t>
            </a:r>
          </a:p>
          <a:p>
            <a:r>
              <a:rPr lang="en-US" sz="1800" smtClean="0"/>
              <a:t>1988: MTS entered the wireless business</a:t>
            </a:r>
          </a:p>
          <a:p>
            <a:r>
              <a:rPr lang="en-US" sz="1800" smtClean="0"/>
              <a:t>1994: MTS came under CRTC regulations</a:t>
            </a:r>
          </a:p>
          <a:p>
            <a:r>
              <a:rPr lang="en-CA" sz="1800" smtClean="0"/>
              <a:t>1997: Manitoba Telecom Service became a public traded company</a:t>
            </a:r>
          </a:p>
          <a:p>
            <a:r>
              <a:rPr lang="en-CA" sz="1800" smtClean="0"/>
              <a:t>1999: Strategic alliance with Bell </a:t>
            </a:r>
            <a:r>
              <a:rPr lang="en-US" sz="1800" smtClean="0"/>
              <a:t>to form </a:t>
            </a:r>
            <a:r>
              <a:rPr lang="en-US" sz="1800" i="1" smtClean="0"/>
              <a:t>Intrigna</a:t>
            </a:r>
            <a:r>
              <a:rPr lang="en-US" sz="1800" smtClean="0"/>
              <a:t>, which was a company created to expand telecommunications options for the business market in Alberta and British Columbia.</a:t>
            </a:r>
          </a:p>
          <a:p>
            <a:r>
              <a:rPr lang="en-US" sz="1800" smtClean="0"/>
              <a:t>2004: Ended strategic alliance with Bell and </a:t>
            </a:r>
            <a:r>
              <a:rPr lang="en-CA" sz="1800" smtClean="0"/>
              <a:t>acquired Allstream ($1.6 billion) and become the 3</a:t>
            </a:r>
            <a:r>
              <a:rPr lang="en-CA" sz="1800" baseline="30000" smtClean="0"/>
              <a:t>rd</a:t>
            </a:r>
            <a:r>
              <a:rPr lang="en-CA" sz="1800" smtClean="0"/>
              <a:t> largest national telecom provider in Canad</a:t>
            </a:r>
          </a:p>
          <a:p>
            <a:r>
              <a:rPr lang="en-CA" sz="1800" smtClean="0"/>
              <a:t>2006: </a:t>
            </a:r>
            <a:r>
              <a:rPr lang="en-US" sz="1800" smtClean="0"/>
              <a:t>MTS Allstream acquired Valley Cable Vision (local cable company serving 3700 cable customers)</a:t>
            </a:r>
          </a:p>
          <a:p>
            <a:r>
              <a:rPr lang="en-US" sz="1800" smtClean="0"/>
              <a:t>2009: MTS Allstream formed strategic partnership with Rogers to build state-of-the art HSPA network in Manitoba , and gains access to Rogers’ leading national and international roaming capabilities</a:t>
            </a:r>
          </a:p>
          <a:p>
            <a:endParaRPr lang="en-US" sz="1800" smtClean="0"/>
          </a:p>
          <a:p>
            <a:endParaRPr lang="en-US" sz="2000" smtClean="0"/>
          </a:p>
          <a:p>
            <a:endParaRPr lang="en-US" sz="2000" smtClean="0"/>
          </a:p>
          <a:p>
            <a:pPr lvl="1"/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4916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7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5018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50186" name="Rectangle 24"/>
          <p:cNvSpPr>
            <a:spLocks noChangeArrowheads="1"/>
          </p:cNvSpPr>
          <p:nvPr/>
        </p:nvSpPr>
        <p:spPr bwMode="auto">
          <a:xfrm>
            <a:off x="250825" y="1125538"/>
            <a:ext cx="1955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MTS Allstream</a:t>
            </a:r>
          </a:p>
        </p:txBody>
      </p:sp>
      <p:pic>
        <p:nvPicPr>
          <p:cNvPr id="5018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8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5018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1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" name="Content Placeholder 3"/>
          <p:cNvGraphicFramePr>
            <a:graphicFrameLocks/>
          </p:cNvGraphicFramePr>
          <p:nvPr/>
        </p:nvGraphicFramePr>
        <p:xfrm>
          <a:off x="467544" y="1484784"/>
          <a:ext cx="8229600" cy="4983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5120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51210" name="Rectangle 24"/>
          <p:cNvSpPr>
            <a:spLocks noChangeArrowheads="1"/>
          </p:cNvSpPr>
          <p:nvPr/>
        </p:nvSpPr>
        <p:spPr bwMode="auto">
          <a:xfrm>
            <a:off x="250825" y="1125538"/>
            <a:ext cx="3336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MTS Allstream operations</a:t>
            </a:r>
            <a:endParaRPr lang="en-US" altLang="zh-CN" sz="2000" b="1"/>
          </a:p>
        </p:txBody>
      </p:sp>
      <p:pic>
        <p:nvPicPr>
          <p:cNvPr id="5121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2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z="1800" b="1" smtClean="0"/>
              <a:t>MTS</a:t>
            </a:r>
          </a:p>
          <a:p>
            <a:r>
              <a:rPr lang="en-US" sz="1800" smtClean="0"/>
              <a:t>Wireless</a:t>
            </a:r>
          </a:p>
          <a:p>
            <a:r>
              <a:rPr lang="en-US" sz="1800" smtClean="0"/>
              <a:t>High-speed Internet</a:t>
            </a:r>
          </a:p>
          <a:p>
            <a:r>
              <a:rPr lang="en-US" sz="1800" smtClean="0"/>
              <a:t>Television services</a:t>
            </a:r>
          </a:p>
          <a:p>
            <a:r>
              <a:rPr lang="en-US" sz="1800" smtClean="0"/>
              <a:t>Converged IP</a:t>
            </a:r>
          </a:p>
          <a:p>
            <a:r>
              <a:rPr lang="en-US" sz="1800" smtClean="0"/>
              <a:t>Unified communications, security and</a:t>
            </a:r>
          </a:p>
          <a:p>
            <a:r>
              <a:rPr lang="en-US" sz="1800" smtClean="0"/>
              <a:t>monitoring services</a:t>
            </a:r>
          </a:p>
          <a:p>
            <a:r>
              <a:rPr lang="en-US" sz="1800" smtClean="0"/>
              <a:t>Local access</a:t>
            </a:r>
          </a:p>
          <a:p>
            <a:r>
              <a:rPr lang="en-US" sz="1800" smtClean="0"/>
              <a:t>Long distance and data</a:t>
            </a:r>
          </a:p>
          <a:p>
            <a:pPr>
              <a:buFont typeface="Arial" charset="0"/>
              <a:buNone/>
            </a:pPr>
            <a:r>
              <a:rPr lang="en-US" sz="1800" b="1" smtClean="0"/>
              <a:t>Allstream</a:t>
            </a:r>
          </a:p>
          <a:p>
            <a:r>
              <a:rPr lang="en-US" sz="1800" smtClean="0"/>
              <a:t>Converged IP</a:t>
            </a:r>
          </a:p>
          <a:p>
            <a:r>
              <a:rPr lang="en-US" sz="1800" smtClean="0"/>
              <a:t>Unified communications and security</a:t>
            </a:r>
          </a:p>
          <a:p>
            <a:r>
              <a:rPr lang="en-US" sz="1800" smtClean="0"/>
              <a:t>Local access</a:t>
            </a:r>
          </a:p>
          <a:p>
            <a:r>
              <a:rPr lang="en-US" sz="1800" smtClean="0"/>
              <a:t>Long distance and data</a:t>
            </a:r>
            <a:endParaRPr lang="en-US" altLang="zh-CN" sz="1800" smtClean="0"/>
          </a:p>
        </p:txBody>
      </p:sp>
      <p:pic>
        <p:nvPicPr>
          <p:cNvPr id="512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5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6" name="Picture 4"/>
          <p:cNvPicPr>
            <a:picLocks noChangeAspect="1" noChangeArrowheads="1"/>
          </p:cNvPicPr>
          <p:nvPr/>
        </p:nvPicPr>
        <p:blipFill>
          <a:blip r:embed="rId7" cstate="print"/>
          <a:srcRect l="50000" t="28999" r="21875" b="14999"/>
          <a:stretch>
            <a:fillRect/>
          </a:stretch>
        </p:blipFill>
        <p:spPr bwMode="auto">
          <a:xfrm>
            <a:off x="5292725" y="1916113"/>
            <a:ext cx="3429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615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6154" name="Rectangle 24"/>
          <p:cNvSpPr>
            <a:spLocks noChangeArrowheads="1"/>
          </p:cNvSpPr>
          <p:nvPr/>
        </p:nvSpPr>
        <p:spPr bwMode="auto">
          <a:xfrm>
            <a:off x="250825" y="1125538"/>
            <a:ext cx="1952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Segmentation</a:t>
            </a:r>
            <a:r>
              <a:rPr lang="en-US" altLang="zh-CN" sz="2000"/>
              <a:t> </a:t>
            </a:r>
            <a:endParaRPr lang="en-CA" sz="2000"/>
          </a:p>
        </p:txBody>
      </p:sp>
      <p:sp>
        <p:nvSpPr>
          <p:cNvPr id="26" name="Rectangle 25"/>
          <p:cNvSpPr/>
          <p:nvPr/>
        </p:nvSpPr>
        <p:spPr>
          <a:xfrm>
            <a:off x="395288" y="1628775"/>
            <a:ext cx="7272337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CA" altLang="zh-CN" sz="2000" dirty="0"/>
              <a:t> </a:t>
            </a:r>
            <a:r>
              <a:rPr lang="en-CA" altLang="zh-CN" sz="2000" dirty="0">
                <a:latin typeface="+mn-lt"/>
              </a:rPr>
              <a:t>Fixed line telephone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CA" altLang="zh-CN" sz="2000" dirty="0">
                <a:latin typeface="+mn-lt"/>
              </a:rPr>
              <a:t> Wireless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CA" altLang="zh-CN" sz="2000" dirty="0">
                <a:latin typeface="+mn-lt"/>
              </a:rPr>
              <a:t> Cable (TV)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CA" altLang="zh-CN" sz="2000" dirty="0">
                <a:latin typeface="+mn-lt"/>
              </a:rPr>
              <a:t> Internet</a:t>
            </a:r>
          </a:p>
        </p:txBody>
      </p:sp>
      <p:pic>
        <p:nvPicPr>
          <p:cNvPr id="6156" name="Picture 1" descr="C:\Users\Ian\Desktop\CRT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25" y="5516563"/>
            <a:ext cx="107791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60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5223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52234" name="Rectangle 24"/>
          <p:cNvSpPr>
            <a:spLocks noChangeArrowheads="1"/>
          </p:cNvSpPr>
          <p:nvPr/>
        </p:nvSpPr>
        <p:spPr bwMode="auto">
          <a:xfrm>
            <a:off x="250825" y="1125538"/>
            <a:ext cx="45497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MTS Allstream Revenue Breakdown</a:t>
            </a:r>
            <a:endParaRPr lang="en-US" altLang="zh-CN" sz="2000" b="1"/>
          </a:p>
        </p:txBody>
      </p:sp>
      <p:pic>
        <p:nvPicPr>
          <p:cNvPr id="5223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8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900113" y="1589088"/>
            <a:ext cx="7416800" cy="50085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5325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53258" name="Rectangle 24"/>
          <p:cNvSpPr>
            <a:spLocks noChangeArrowheads="1"/>
          </p:cNvSpPr>
          <p:nvPr/>
        </p:nvSpPr>
        <p:spPr bwMode="auto">
          <a:xfrm>
            <a:off x="250825" y="1125538"/>
            <a:ext cx="4789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MTS Allstream Revenue (year-to-year)</a:t>
            </a:r>
            <a:endParaRPr lang="en-US" altLang="zh-CN" sz="2000" b="1"/>
          </a:p>
        </p:txBody>
      </p:sp>
      <p:pic>
        <p:nvPicPr>
          <p:cNvPr id="5325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6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3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5326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8538" y="1628775"/>
            <a:ext cx="4606925" cy="481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5428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54282" name="Rectangle 24"/>
          <p:cNvSpPr>
            <a:spLocks noChangeArrowheads="1"/>
          </p:cNvSpPr>
          <p:nvPr/>
        </p:nvSpPr>
        <p:spPr bwMode="auto">
          <a:xfrm>
            <a:off x="250825" y="1125538"/>
            <a:ext cx="46386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MTS Wireline Revenue (year-to-year)</a:t>
            </a:r>
            <a:endParaRPr lang="en-US" altLang="zh-CN" sz="2000" b="1"/>
          </a:p>
        </p:txBody>
      </p:sp>
      <p:pic>
        <p:nvPicPr>
          <p:cNvPr id="5428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6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1835150" y="1700213"/>
            <a:ext cx="5284788" cy="417671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5530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55306" name="Rectangle 24"/>
          <p:cNvSpPr>
            <a:spLocks noChangeArrowheads="1"/>
          </p:cNvSpPr>
          <p:nvPr/>
        </p:nvSpPr>
        <p:spPr bwMode="auto">
          <a:xfrm>
            <a:off x="250825" y="1125538"/>
            <a:ext cx="4200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Allstream Revenue (year-to-year)</a:t>
            </a:r>
            <a:endParaRPr lang="en-US" altLang="zh-CN" sz="2000" b="1"/>
          </a:p>
        </p:txBody>
      </p:sp>
      <p:pic>
        <p:nvPicPr>
          <p:cNvPr id="5530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0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11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827088" y="2205038"/>
            <a:ext cx="3549650" cy="2770187"/>
          </a:xfrm>
          <a:noFill/>
        </p:spPr>
      </p:pic>
      <p:pic>
        <p:nvPicPr>
          <p:cNvPr id="55312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65650" y="2187575"/>
            <a:ext cx="3535363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5632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56330" name="Rectangle 24"/>
          <p:cNvSpPr>
            <a:spLocks noChangeArrowheads="1"/>
          </p:cNvSpPr>
          <p:nvPr/>
        </p:nvSpPr>
        <p:spPr bwMode="auto">
          <a:xfrm>
            <a:off x="250825" y="1125538"/>
            <a:ext cx="1355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Coverage</a:t>
            </a:r>
            <a:endParaRPr lang="en-US" altLang="zh-CN" sz="2000" b="1"/>
          </a:p>
        </p:txBody>
      </p:sp>
      <p:pic>
        <p:nvPicPr>
          <p:cNvPr id="5633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4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35" name="Content Placeholder 18" descr="MTS National Broadband Network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rcRect t="19600"/>
          <a:stretch>
            <a:fillRect/>
          </a:stretch>
        </p:blipFill>
        <p:spPr>
          <a:xfrm>
            <a:off x="457200" y="1868488"/>
            <a:ext cx="8229600" cy="398938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5735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57354" name="Rectangle 24"/>
          <p:cNvSpPr>
            <a:spLocks noChangeArrowheads="1"/>
          </p:cNvSpPr>
          <p:nvPr/>
        </p:nvSpPr>
        <p:spPr bwMode="auto">
          <a:xfrm>
            <a:off x="250825" y="1125538"/>
            <a:ext cx="2646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Coverage (Wireless)</a:t>
            </a:r>
            <a:endParaRPr lang="en-US" altLang="zh-CN" sz="2000" b="1"/>
          </a:p>
        </p:txBody>
      </p:sp>
      <p:pic>
        <p:nvPicPr>
          <p:cNvPr id="5735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8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9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5736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7450" y="1628775"/>
            <a:ext cx="6762750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1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6825" y="1196975"/>
            <a:ext cx="28765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5837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58378" name="Rectangle 24"/>
          <p:cNvSpPr>
            <a:spLocks noChangeArrowheads="1"/>
          </p:cNvSpPr>
          <p:nvPr/>
        </p:nvSpPr>
        <p:spPr bwMode="auto">
          <a:xfrm>
            <a:off x="250825" y="1125538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Management</a:t>
            </a:r>
            <a:endParaRPr lang="en-US" altLang="zh-CN" sz="2000" b="1"/>
          </a:p>
        </p:txBody>
      </p:sp>
      <p:pic>
        <p:nvPicPr>
          <p:cNvPr id="5837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3" name="Content Placeholder 17"/>
          <p:cNvSpPr>
            <a:spLocks noGrp="1"/>
          </p:cNvSpPr>
          <p:nvPr>
            <p:ph idx="1"/>
          </p:nvPr>
        </p:nvSpPr>
        <p:spPr>
          <a:xfrm>
            <a:off x="2627313" y="1600200"/>
            <a:ext cx="6059487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000" b="1" smtClean="0"/>
              <a:t>Pierre J. Blouin</a:t>
            </a:r>
          </a:p>
          <a:p>
            <a:pPr>
              <a:buFont typeface="Arial" charset="0"/>
              <a:buNone/>
            </a:pPr>
            <a:r>
              <a:rPr lang="en-US" sz="2000" b="1" smtClean="0"/>
              <a:t>Chief Executive Officer</a:t>
            </a:r>
          </a:p>
          <a:p>
            <a:r>
              <a:rPr lang="en-US" sz="1800" smtClean="0"/>
              <a:t>Appointed CEO of each of Manitoba Telecom Services Inc. and MTS Allstream Inc. on December 7, 2005. </a:t>
            </a:r>
          </a:p>
          <a:p>
            <a:r>
              <a:rPr lang="en-US" sz="1800" smtClean="0"/>
              <a:t>Group President - Consumer Markets of Bell Canada from May 2003 to October 2005. </a:t>
            </a:r>
          </a:p>
          <a:p>
            <a:r>
              <a:rPr lang="en-US" sz="1800" smtClean="0"/>
              <a:t>CEO of Emergis Inc. (formerly known as BCE Emergis Inc.) from May 2002 to May 2003</a:t>
            </a:r>
          </a:p>
          <a:p>
            <a:r>
              <a:rPr lang="en-US" sz="1800" smtClean="0"/>
              <a:t>Executive Vice President of BCE Inc. from March 2002 to May 2002,  </a:t>
            </a:r>
          </a:p>
          <a:p>
            <a:r>
              <a:rPr lang="en-US" sz="1800" smtClean="0"/>
              <a:t>President and CEO of Bell Mobility Inc., a subsidiary of Bell Canada, from January 2000 to March 2002.</a:t>
            </a:r>
          </a:p>
          <a:p>
            <a:r>
              <a:rPr lang="en-CA" sz="1800" smtClean="0"/>
              <a:t>holds a Bachelor degree in Finance and Marketing from the École des Hautes Etudes Commerciales “HEC” (affiliated to the University of Montreal) in Montreal</a:t>
            </a:r>
            <a:endParaRPr lang="en-US" sz="1800" smtClean="0"/>
          </a:p>
          <a:p>
            <a:endParaRPr lang="en-CA" sz="1800" smtClean="0"/>
          </a:p>
        </p:txBody>
      </p:sp>
      <p:pic>
        <p:nvPicPr>
          <p:cNvPr id="58384" name="Picture 19" descr="Board_PierreBlouin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736725"/>
            <a:ext cx="2132013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5940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59402" name="Rectangle 24"/>
          <p:cNvSpPr>
            <a:spLocks noChangeArrowheads="1"/>
          </p:cNvSpPr>
          <p:nvPr/>
        </p:nvSpPr>
        <p:spPr bwMode="auto">
          <a:xfrm>
            <a:off x="250825" y="1125538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Management</a:t>
            </a:r>
            <a:endParaRPr lang="en-US" altLang="zh-CN" sz="2000" b="1"/>
          </a:p>
        </p:txBody>
      </p:sp>
      <p:pic>
        <p:nvPicPr>
          <p:cNvPr id="5940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6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7" name="Content Placeholder 17"/>
          <p:cNvSpPr>
            <a:spLocks noGrp="1"/>
          </p:cNvSpPr>
          <p:nvPr>
            <p:ph idx="1"/>
          </p:nvPr>
        </p:nvSpPr>
        <p:spPr>
          <a:xfrm>
            <a:off x="2627313" y="1600200"/>
            <a:ext cx="6059487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000" b="1" smtClean="0"/>
              <a:t>David Leith</a:t>
            </a:r>
            <a:endParaRPr lang="en-US" sz="2000" smtClean="0"/>
          </a:p>
          <a:p>
            <a:pPr>
              <a:buFont typeface="Arial" charset="0"/>
              <a:buNone/>
            </a:pPr>
            <a:r>
              <a:rPr lang="en-US" sz="2000" b="1" smtClean="0"/>
              <a:t>Chairperson</a:t>
            </a:r>
            <a:endParaRPr lang="en-US" sz="2000" smtClean="0"/>
          </a:p>
          <a:p>
            <a:r>
              <a:rPr lang="en-US" sz="2000" smtClean="0"/>
              <a:t>became Chair of the Manitoba Telecom Services Inc. Board of Directors on January 8, 2010.</a:t>
            </a:r>
          </a:p>
          <a:p>
            <a:r>
              <a:rPr lang="en-US" sz="2000" smtClean="0"/>
              <a:t>was Deputy Chairman and Managing Director of CIBC World Markets and Head of the firm's Investment, Corporate and Merchant Banking activities until February 2009. </a:t>
            </a:r>
          </a:p>
          <a:p>
            <a:r>
              <a:rPr lang="en-US" sz="2000" smtClean="0"/>
              <a:t>Adviser to the Minister of Natural Resources on the restructuring of Atomic Energy of Canada Limited (AECL).</a:t>
            </a:r>
          </a:p>
          <a:p>
            <a:r>
              <a:rPr lang="en-US" sz="2000" smtClean="0"/>
              <a:t>Director of the Children's Aid Foundation.</a:t>
            </a:r>
            <a:endParaRPr lang="en-CA" smtClean="0"/>
          </a:p>
        </p:txBody>
      </p:sp>
      <p:pic>
        <p:nvPicPr>
          <p:cNvPr id="59408" name="Picture 18" descr="Board-David-Leith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700213"/>
            <a:ext cx="2160588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6042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60426" name="Rectangle 24"/>
          <p:cNvSpPr>
            <a:spLocks noChangeArrowheads="1"/>
          </p:cNvSpPr>
          <p:nvPr/>
        </p:nvSpPr>
        <p:spPr bwMode="auto">
          <a:xfrm>
            <a:off x="250825" y="1125538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Management</a:t>
            </a:r>
            <a:endParaRPr lang="en-US" altLang="zh-CN" sz="2000" b="1"/>
          </a:p>
        </p:txBody>
      </p:sp>
      <p:pic>
        <p:nvPicPr>
          <p:cNvPr id="6042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30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31" name="Content Placeholder 17"/>
          <p:cNvSpPr>
            <a:spLocks noGrp="1"/>
          </p:cNvSpPr>
          <p:nvPr>
            <p:ph idx="1"/>
          </p:nvPr>
        </p:nvSpPr>
        <p:spPr>
          <a:xfrm>
            <a:off x="2627313" y="1600200"/>
            <a:ext cx="6059487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000" b="1" smtClean="0"/>
              <a:t>Wayne S. Demkey, C.A.</a:t>
            </a:r>
            <a:endParaRPr lang="en-US" sz="2000" smtClean="0"/>
          </a:p>
          <a:p>
            <a:pPr>
              <a:buFont typeface="Arial" charset="0"/>
              <a:buNone/>
            </a:pPr>
            <a:r>
              <a:rPr lang="en-US" sz="2000" b="1" smtClean="0"/>
              <a:t>Chief Financial Officer</a:t>
            </a:r>
            <a:endParaRPr lang="en-US" sz="2000" smtClean="0"/>
          </a:p>
          <a:p>
            <a:r>
              <a:rPr lang="en-US" sz="2000" smtClean="0"/>
              <a:t>Wayne Demkey is Chief Financial Officer of each of Manitoba Telecom Services Inc. ("MTS") and MTS Allstream Inc.</a:t>
            </a:r>
          </a:p>
          <a:p>
            <a:r>
              <a:rPr lang="en-US" sz="2000" smtClean="0"/>
              <a:t>eleven years with KPMG Chartered Accountants, most recently in the position of Senior Manager Audit and Business Advisory Services.</a:t>
            </a:r>
          </a:p>
          <a:p>
            <a:r>
              <a:rPr lang="en-US" sz="2000" smtClean="0"/>
              <a:t>member of the Board of Directors of The Winnipeg Humane Society. </a:t>
            </a:r>
          </a:p>
          <a:p>
            <a:r>
              <a:rPr lang="en-US" sz="2000" smtClean="0"/>
              <a:t>Chairman of the Board of Directors of The Winnipeg Humane Society Foundation</a:t>
            </a:r>
          </a:p>
        </p:txBody>
      </p:sp>
      <p:pic>
        <p:nvPicPr>
          <p:cNvPr id="60432" name="Picture 19" descr="exec_wayne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700213"/>
            <a:ext cx="2160588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6144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61450" name="Rectangle 24"/>
          <p:cNvSpPr>
            <a:spLocks noChangeArrowheads="1"/>
          </p:cNvSpPr>
          <p:nvPr/>
        </p:nvSpPr>
        <p:spPr bwMode="auto">
          <a:xfrm>
            <a:off x="250825" y="1125538"/>
            <a:ext cx="1752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Management</a:t>
            </a:r>
            <a:endParaRPr lang="en-US" altLang="zh-CN" sz="2000" b="1"/>
          </a:p>
        </p:txBody>
      </p:sp>
      <p:pic>
        <p:nvPicPr>
          <p:cNvPr id="6145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4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55" name="Content Placeholder 17"/>
          <p:cNvSpPr>
            <a:spLocks noGrp="1"/>
          </p:cNvSpPr>
          <p:nvPr>
            <p:ph idx="1"/>
          </p:nvPr>
        </p:nvSpPr>
        <p:spPr>
          <a:xfrm>
            <a:off x="2627313" y="1600200"/>
            <a:ext cx="6059487" cy="4525963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z="2000" b="1" smtClean="0"/>
              <a:t>Kelvin A. Shepherd, P.Eng.</a:t>
            </a:r>
            <a:endParaRPr lang="en-US" sz="2000" smtClean="0"/>
          </a:p>
          <a:p>
            <a:pPr>
              <a:buFont typeface="Arial" charset="0"/>
              <a:buNone/>
            </a:pPr>
            <a:r>
              <a:rPr lang="en-US" sz="2000" b="1" smtClean="0"/>
              <a:t>President, MTS</a:t>
            </a:r>
            <a:endParaRPr lang="en-US" sz="2000" smtClean="0"/>
          </a:p>
          <a:p>
            <a:r>
              <a:rPr lang="en-US" sz="1800" smtClean="0"/>
              <a:t>Mr. Shepherd joined the company in 2000 as Vice-President Network Services and Chief Technology Officer. </a:t>
            </a:r>
          </a:p>
          <a:p>
            <a:r>
              <a:rPr lang="en-US" sz="1800" smtClean="0"/>
              <a:t>20 years with Saskatchewan Telecommunications ,most recently as Senior Vice-President and Chief Technology Officer. </a:t>
            </a:r>
          </a:p>
          <a:p>
            <a:r>
              <a:rPr lang="en-US" sz="1800" smtClean="0"/>
              <a:t>Chairman of the Executive Board for LCL Cable Communications Ltd. (Leicester, England) prior to its sale by SaskTel in 1995</a:t>
            </a:r>
          </a:p>
          <a:p>
            <a:r>
              <a:rPr lang="en-US" sz="1800" smtClean="0"/>
              <a:t>Chairman of the Board of TR Labs, a leading Western Canadian-based telecommunications research and development organization.</a:t>
            </a:r>
          </a:p>
          <a:p>
            <a:r>
              <a:rPr lang="en-US" sz="1800" smtClean="0"/>
              <a:t>Chairperson of the Board of Trustees of Victoria General Hospital in Winnipeg</a:t>
            </a:r>
          </a:p>
        </p:txBody>
      </p:sp>
      <p:pic>
        <p:nvPicPr>
          <p:cNvPr id="61456" name="Picture 18" descr="exec_kelvin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850" y="1700213"/>
            <a:ext cx="2160588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717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7178" name="Rectangle 24"/>
          <p:cNvSpPr>
            <a:spLocks noChangeArrowheads="1"/>
          </p:cNvSpPr>
          <p:nvPr/>
        </p:nvSpPr>
        <p:spPr bwMode="auto">
          <a:xfrm>
            <a:off x="250825" y="1125538"/>
            <a:ext cx="63341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Telecommunications revenues and annual growth</a:t>
            </a:r>
            <a:r>
              <a:rPr lang="en-US" altLang="zh-CN" sz="2000"/>
              <a:t> </a:t>
            </a:r>
            <a:endParaRPr lang="en-CA" sz="2000"/>
          </a:p>
        </p:txBody>
      </p:sp>
      <p:pic>
        <p:nvPicPr>
          <p:cNvPr id="7179" name="内容占位符 3" descr="07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1484313"/>
            <a:ext cx="8027988" cy="4943475"/>
          </a:xfrm>
        </p:spPr>
      </p:pic>
      <p:pic>
        <p:nvPicPr>
          <p:cNvPr id="7180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3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6247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62474" name="Rectangle 24"/>
          <p:cNvSpPr>
            <a:spLocks noChangeArrowheads="1"/>
          </p:cNvSpPr>
          <p:nvPr/>
        </p:nvSpPr>
        <p:spPr bwMode="auto">
          <a:xfrm>
            <a:off x="250825" y="1125538"/>
            <a:ext cx="2832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Financials (Quarterly)</a:t>
            </a:r>
          </a:p>
        </p:txBody>
      </p:sp>
      <p:pic>
        <p:nvPicPr>
          <p:cNvPr id="6247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8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9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6248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628775"/>
            <a:ext cx="7137400" cy="394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6349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63498" name="Rectangle 24"/>
          <p:cNvSpPr>
            <a:spLocks noChangeArrowheads="1"/>
          </p:cNvSpPr>
          <p:nvPr/>
        </p:nvSpPr>
        <p:spPr bwMode="auto">
          <a:xfrm>
            <a:off x="250825" y="1125538"/>
            <a:ext cx="2832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Financials (Quarterly)</a:t>
            </a:r>
          </a:p>
        </p:txBody>
      </p:sp>
      <p:pic>
        <p:nvPicPr>
          <p:cNvPr id="6349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50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503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6350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682750"/>
            <a:ext cx="7129462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6452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64522" name="Rectangle 24"/>
          <p:cNvSpPr>
            <a:spLocks noChangeArrowheads="1"/>
          </p:cNvSpPr>
          <p:nvPr/>
        </p:nvSpPr>
        <p:spPr bwMode="auto">
          <a:xfrm>
            <a:off x="250825" y="1125538"/>
            <a:ext cx="1438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Financials</a:t>
            </a:r>
            <a:endParaRPr lang="en-US" altLang="zh-CN" sz="2000" b="1"/>
          </a:p>
        </p:txBody>
      </p:sp>
      <p:pic>
        <p:nvPicPr>
          <p:cNvPr id="6452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6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4650" y="1966913"/>
            <a:ext cx="18478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>
          <a:xfrm>
            <a:off x="1619250" y="2205038"/>
            <a:ext cx="6102350" cy="3492500"/>
          </a:xfrm>
          <a:noFill/>
        </p:spPr>
      </p:pic>
      <p:sp>
        <p:nvSpPr>
          <p:cNvPr id="23" name="矩形 5"/>
          <p:cNvSpPr/>
          <p:nvPr/>
        </p:nvSpPr>
        <p:spPr>
          <a:xfrm>
            <a:off x="1619250" y="3284538"/>
            <a:ext cx="6192838" cy="1238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6554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65546" name="Rectangle 24"/>
          <p:cNvSpPr>
            <a:spLocks noChangeArrowheads="1"/>
          </p:cNvSpPr>
          <p:nvPr/>
        </p:nvSpPr>
        <p:spPr bwMode="auto">
          <a:xfrm>
            <a:off x="250825" y="1125538"/>
            <a:ext cx="1438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Financials</a:t>
            </a:r>
            <a:endParaRPr lang="en-US" altLang="zh-CN" sz="2000" b="1"/>
          </a:p>
        </p:txBody>
      </p:sp>
      <p:pic>
        <p:nvPicPr>
          <p:cNvPr id="6554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0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5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44650" y="1966913"/>
            <a:ext cx="184785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52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6555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19250" y="2205038"/>
            <a:ext cx="5761038" cy="417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矩形 5"/>
          <p:cNvSpPr/>
          <p:nvPr/>
        </p:nvSpPr>
        <p:spPr>
          <a:xfrm>
            <a:off x="1619250" y="5805488"/>
            <a:ext cx="5761038" cy="144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0" name="矩形 5"/>
          <p:cNvSpPr/>
          <p:nvPr/>
        </p:nvSpPr>
        <p:spPr>
          <a:xfrm>
            <a:off x="1619250" y="3068638"/>
            <a:ext cx="5761038" cy="1444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6656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66570" name="Rectangle 24"/>
          <p:cNvSpPr>
            <a:spLocks noChangeArrowheads="1"/>
          </p:cNvSpPr>
          <p:nvPr/>
        </p:nvSpPr>
        <p:spPr bwMode="auto">
          <a:xfrm>
            <a:off x="250825" y="1125538"/>
            <a:ext cx="1438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Financials</a:t>
            </a:r>
            <a:endParaRPr lang="en-US" altLang="zh-CN" sz="2000" b="1"/>
          </a:p>
        </p:txBody>
      </p:sp>
      <p:pic>
        <p:nvPicPr>
          <p:cNvPr id="6657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4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5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6657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98650" y="1628775"/>
            <a:ext cx="5481638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5000" y="1343025"/>
            <a:ext cx="3962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6759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67594" name="Rectangle 24"/>
          <p:cNvSpPr>
            <a:spLocks noChangeArrowheads="1"/>
          </p:cNvSpPr>
          <p:nvPr/>
        </p:nvSpPr>
        <p:spPr bwMode="auto">
          <a:xfrm>
            <a:off x="250825" y="1125538"/>
            <a:ext cx="1438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Financials</a:t>
            </a:r>
            <a:endParaRPr lang="en-US" altLang="zh-CN" sz="2000" b="1"/>
          </a:p>
        </p:txBody>
      </p:sp>
      <p:pic>
        <p:nvPicPr>
          <p:cNvPr id="6759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8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9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6760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63713" y="1077913"/>
            <a:ext cx="5745162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601" name="TextBox 16"/>
          <p:cNvSpPr txBox="1">
            <a:spLocks noChangeArrowheads="1"/>
          </p:cNvSpPr>
          <p:nvPr/>
        </p:nvSpPr>
        <p:spPr bwMode="auto">
          <a:xfrm>
            <a:off x="250825" y="1484313"/>
            <a:ext cx="14414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b="1"/>
              <a:t>(Quarterly)</a:t>
            </a:r>
          </a:p>
        </p:txBody>
      </p:sp>
      <p:sp>
        <p:nvSpPr>
          <p:cNvPr id="18" name="矩形 5"/>
          <p:cNvSpPr/>
          <p:nvPr/>
        </p:nvSpPr>
        <p:spPr>
          <a:xfrm>
            <a:off x="1763713" y="5229225"/>
            <a:ext cx="5761037" cy="1444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6861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68618" name="Rectangle 24"/>
          <p:cNvSpPr>
            <a:spLocks noChangeArrowheads="1"/>
          </p:cNvSpPr>
          <p:nvPr/>
        </p:nvSpPr>
        <p:spPr bwMode="auto">
          <a:xfrm>
            <a:off x="250825" y="1125538"/>
            <a:ext cx="1438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Financials</a:t>
            </a:r>
            <a:endParaRPr lang="en-US" altLang="zh-CN" sz="2000" b="1"/>
          </a:p>
        </p:txBody>
      </p:sp>
      <p:pic>
        <p:nvPicPr>
          <p:cNvPr id="6861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23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6862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4963" y="2660650"/>
            <a:ext cx="5775325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5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19250" y="2389188"/>
            <a:ext cx="2371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矩形 5"/>
          <p:cNvSpPr/>
          <p:nvPr/>
        </p:nvSpPr>
        <p:spPr>
          <a:xfrm>
            <a:off x="1619250" y="5157788"/>
            <a:ext cx="5761038" cy="1428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6964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69642" name="Rectangle 24"/>
          <p:cNvSpPr>
            <a:spLocks noChangeArrowheads="1"/>
          </p:cNvSpPr>
          <p:nvPr/>
        </p:nvSpPr>
        <p:spPr bwMode="auto">
          <a:xfrm>
            <a:off x="250825" y="1125538"/>
            <a:ext cx="14382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Financials</a:t>
            </a:r>
            <a:endParaRPr lang="en-US" altLang="zh-CN" sz="2000" b="1"/>
          </a:p>
        </p:txBody>
      </p:sp>
      <p:pic>
        <p:nvPicPr>
          <p:cNvPr id="6964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6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7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6964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9250" y="1844675"/>
            <a:ext cx="2371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19250" y="2133600"/>
            <a:ext cx="5942013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7066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70666" name="Rectangle 24"/>
          <p:cNvSpPr>
            <a:spLocks noChangeArrowheads="1"/>
          </p:cNvSpPr>
          <p:nvPr/>
        </p:nvSpPr>
        <p:spPr bwMode="auto">
          <a:xfrm>
            <a:off x="250825" y="1125538"/>
            <a:ext cx="2832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Financials (Quarterly)</a:t>
            </a:r>
          </a:p>
        </p:txBody>
      </p:sp>
      <p:pic>
        <p:nvPicPr>
          <p:cNvPr id="7066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70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71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7067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8175" y="1474788"/>
            <a:ext cx="5256213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555875" y="571500"/>
            <a:ext cx="2232025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7168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71690" name="Rectangle 24"/>
          <p:cNvSpPr>
            <a:spLocks noChangeArrowheads="1"/>
          </p:cNvSpPr>
          <p:nvPr/>
        </p:nvSpPr>
        <p:spPr bwMode="auto">
          <a:xfrm>
            <a:off x="250825" y="1125538"/>
            <a:ext cx="2338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Recommendation</a:t>
            </a:r>
          </a:p>
        </p:txBody>
      </p:sp>
      <p:pic>
        <p:nvPicPr>
          <p:cNvPr id="7169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94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5" name="Content Placeholder 1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71696" name="Picture 5" descr="C:\Users\Ian\Downloads\broker tradin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413" y="2101850"/>
            <a:ext cx="4321175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97" name="TextBox 19"/>
          <p:cNvSpPr txBox="1">
            <a:spLocks noChangeArrowheads="1"/>
          </p:cNvSpPr>
          <p:nvPr/>
        </p:nvSpPr>
        <p:spPr bwMode="auto">
          <a:xfrm>
            <a:off x="1258888" y="5084763"/>
            <a:ext cx="66262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sz="4800" b="1"/>
              <a:t>SELL AND MONITOR!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820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8202" name="Rectangle 24"/>
          <p:cNvSpPr>
            <a:spLocks noChangeArrowheads="1"/>
          </p:cNvSpPr>
          <p:nvPr/>
        </p:nvSpPr>
        <p:spPr bwMode="auto">
          <a:xfrm>
            <a:off x="250825" y="1125538"/>
            <a:ext cx="7454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Telecommunications revenues, by market sector ($ billions)</a:t>
            </a:r>
            <a:endParaRPr lang="en-CA" sz="2000"/>
          </a:p>
        </p:txBody>
      </p:sp>
      <p:sp>
        <p:nvSpPr>
          <p:cNvPr id="8203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8204" name="内容占位符 3" descr="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0388" y="1600200"/>
            <a:ext cx="54832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5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8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7271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pic>
        <p:nvPicPr>
          <p:cNvPr id="72714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5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pPr lvl="1">
              <a:buFont typeface="Arial" charset="0"/>
              <a:buNone/>
            </a:pPr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727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8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9" name="Picture 2" descr="http://t1.gstatic.com/images?q=tbn:ANd9GcTJtFPWESLX1W79kXUIhR8Zny4mXAd6eNg-6BF-eqVronSeLq3z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213" y="2676525"/>
            <a:ext cx="326707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20" name="TextBox 17"/>
          <p:cNvSpPr txBox="1">
            <a:spLocks noChangeArrowheads="1"/>
          </p:cNvSpPr>
          <p:nvPr/>
        </p:nvSpPr>
        <p:spPr bwMode="auto">
          <a:xfrm>
            <a:off x="2627313" y="3716338"/>
            <a:ext cx="4248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CA" b="1">
                <a:solidFill>
                  <a:srgbClr val="CB3333"/>
                </a:solidFill>
              </a:rPr>
              <a:t>RCI - Rogers Communication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7373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73738" name="Rectangle 24"/>
          <p:cNvSpPr>
            <a:spLocks noChangeArrowheads="1"/>
          </p:cNvSpPr>
          <p:nvPr/>
        </p:nvSpPr>
        <p:spPr bwMode="auto">
          <a:xfrm>
            <a:off x="250825" y="1125538"/>
            <a:ext cx="25368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altLang="zh-CN" sz="2000" b="1"/>
              <a:t>Financial Snapshot</a:t>
            </a:r>
            <a:endParaRPr lang="en-US" altLang="zh-CN" sz="2000" b="1"/>
          </a:p>
        </p:txBody>
      </p:sp>
      <p:pic>
        <p:nvPicPr>
          <p:cNvPr id="7373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0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pPr lvl="1">
              <a:buFont typeface="Arial" charset="0"/>
              <a:buNone/>
            </a:pPr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7374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43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44" name="AutoShape 18" descr="snapsho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pic>
        <p:nvPicPr>
          <p:cNvPr id="73745" name="Picture 19" descr="C:\Users\Ian\AppData\Local\Temp\Rar$DI01.464\snapsho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57338" y="1557338"/>
            <a:ext cx="5786437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7476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74762" name="Rectangle 24"/>
          <p:cNvSpPr>
            <a:spLocks noChangeArrowheads="1"/>
          </p:cNvSpPr>
          <p:nvPr/>
        </p:nvSpPr>
        <p:spPr bwMode="auto">
          <a:xfrm>
            <a:off x="250825" y="1125538"/>
            <a:ext cx="2574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altLang="zh-CN" sz="2000" b="1"/>
              <a:t>1 Year Performance</a:t>
            </a:r>
            <a:endParaRPr lang="en-US" altLang="zh-CN" sz="2000" b="1"/>
          </a:p>
        </p:txBody>
      </p:sp>
      <p:pic>
        <p:nvPicPr>
          <p:cNvPr id="7476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64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pPr lvl="1">
              <a:buFont typeface="Arial" charset="0"/>
              <a:buNone/>
            </a:pPr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7476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7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8" name="Picture 17" descr="C:\Users\Ian\AppData\Local\Temp\Rar$DI05.492\1yr-moving av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650" y="1628775"/>
            <a:ext cx="7556500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7578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75786" name="Rectangle 24"/>
          <p:cNvSpPr>
            <a:spLocks noChangeArrowheads="1"/>
          </p:cNvSpPr>
          <p:nvPr/>
        </p:nvSpPr>
        <p:spPr bwMode="auto">
          <a:xfrm>
            <a:off x="250825" y="1125538"/>
            <a:ext cx="6021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altLang="zh-CN" sz="2000" b="1"/>
              <a:t>1 Year Relative Performance vs TSX Composite </a:t>
            </a:r>
            <a:endParaRPr lang="en-US" altLang="zh-CN" sz="2000" b="1"/>
          </a:p>
        </p:txBody>
      </p:sp>
      <p:pic>
        <p:nvPicPr>
          <p:cNvPr id="7578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8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pPr lvl="1">
              <a:buFont typeface="Arial" charset="0"/>
              <a:buNone/>
            </a:pPr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7578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9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91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92" name="Picture 17" descr="C:\Users\Ian\AppData\Local\Temp\Rar$DI12.112\1yr-tsx composit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213" y="1484313"/>
            <a:ext cx="7775575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7680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76810" name="Rectangle 24"/>
          <p:cNvSpPr>
            <a:spLocks noChangeArrowheads="1"/>
          </p:cNvSpPr>
          <p:nvPr/>
        </p:nvSpPr>
        <p:spPr bwMode="auto">
          <a:xfrm>
            <a:off x="250825" y="1125538"/>
            <a:ext cx="5645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altLang="zh-CN" sz="2000" b="1"/>
              <a:t>1 Year Relative Performance vs TSX Telecom</a:t>
            </a:r>
            <a:endParaRPr lang="en-US" altLang="zh-CN" sz="2000" b="1"/>
          </a:p>
        </p:txBody>
      </p:sp>
      <p:pic>
        <p:nvPicPr>
          <p:cNvPr id="7681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12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pPr lvl="1">
              <a:buFont typeface="Arial" charset="0"/>
              <a:buNone/>
            </a:pPr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7681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5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16" name="Picture 17" descr="C:\Users\Ian\AppData\Local\Temp\Rar$DI18.071\1yr-TSX Teleco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188" y="1638300"/>
            <a:ext cx="7777162" cy="503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7783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77834" name="Rectangle 24"/>
          <p:cNvSpPr>
            <a:spLocks noChangeArrowheads="1"/>
          </p:cNvSpPr>
          <p:nvPr/>
        </p:nvSpPr>
        <p:spPr bwMode="auto">
          <a:xfrm>
            <a:off x="250825" y="1125538"/>
            <a:ext cx="75834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altLang="zh-CN" sz="2000" b="1"/>
              <a:t>1 Year Relative Performance vs Dow Jones Canada Titans 60</a:t>
            </a:r>
            <a:endParaRPr lang="en-US" altLang="zh-CN" sz="2000" b="1"/>
          </a:p>
        </p:txBody>
      </p:sp>
      <p:pic>
        <p:nvPicPr>
          <p:cNvPr id="7783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6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pPr lvl="1">
              <a:buFont typeface="Arial" charset="0"/>
              <a:buNone/>
            </a:pPr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7783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9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40" name="Picture 17" descr="C:\Users\Ian\AppData\Local\Temp\Rar$DI23.664\1yr-Titans 6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188" y="1560513"/>
            <a:ext cx="7705725" cy="496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7885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78858" name="Rectangle 24"/>
          <p:cNvSpPr>
            <a:spLocks noChangeArrowheads="1"/>
          </p:cNvSpPr>
          <p:nvPr/>
        </p:nvSpPr>
        <p:spPr bwMode="auto">
          <a:xfrm>
            <a:off x="250825" y="1125538"/>
            <a:ext cx="25749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altLang="zh-CN" sz="2000" b="1"/>
              <a:t>5 Year Performance</a:t>
            </a:r>
            <a:endParaRPr lang="en-US" altLang="zh-CN" sz="2000" b="1"/>
          </a:p>
        </p:txBody>
      </p:sp>
      <p:pic>
        <p:nvPicPr>
          <p:cNvPr id="7885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60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pPr lvl="1">
              <a:buFont typeface="Arial" charset="0"/>
              <a:buNone/>
            </a:pPr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7886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3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64" name="Picture 17" descr="C:\Users\Ian\AppData\Local\Temp\Rar$DI28.014\5yr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3" y="1557338"/>
            <a:ext cx="7888287" cy="511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7988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79882" name="Rectangle 24"/>
          <p:cNvSpPr>
            <a:spLocks noChangeArrowheads="1"/>
          </p:cNvSpPr>
          <p:nvPr/>
        </p:nvSpPr>
        <p:spPr bwMode="auto">
          <a:xfrm>
            <a:off x="250825" y="1125538"/>
            <a:ext cx="27162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altLang="zh-CN" sz="2000" b="1"/>
              <a:t>10 Year Performance</a:t>
            </a:r>
            <a:endParaRPr lang="en-US" altLang="zh-CN" sz="2000" b="1"/>
          </a:p>
        </p:txBody>
      </p:sp>
      <p:pic>
        <p:nvPicPr>
          <p:cNvPr id="7988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84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pPr lvl="1">
              <a:buFont typeface="Arial" charset="0"/>
              <a:buNone/>
            </a:pPr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7988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7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8" name="内容占位符 3" descr="10yr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088" y="1484313"/>
            <a:ext cx="74168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8090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80906" name="Rectangle 24"/>
          <p:cNvSpPr>
            <a:spLocks noChangeArrowheads="1"/>
          </p:cNvSpPr>
          <p:nvPr/>
        </p:nvSpPr>
        <p:spPr bwMode="auto">
          <a:xfrm>
            <a:off x="250825" y="1125538"/>
            <a:ext cx="5070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2010 Financial and Operating Highlights</a:t>
            </a:r>
          </a:p>
        </p:txBody>
      </p:sp>
      <p:pic>
        <p:nvPicPr>
          <p:cNvPr id="8090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8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pPr lvl="1">
              <a:buFont typeface="Arial" charset="0"/>
              <a:buNone/>
            </a:pPr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8090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11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12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6013" y="1628775"/>
            <a:ext cx="687705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8192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81930" name="Rectangle 24"/>
          <p:cNvSpPr>
            <a:spLocks noChangeArrowheads="1"/>
          </p:cNvSpPr>
          <p:nvPr/>
        </p:nvSpPr>
        <p:spPr bwMode="auto">
          <a:xfrm>
            <a:off x="250825" y="1125538"/>
            <a:ext cx="3262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2010 Financial Highlights</a:t>
            </a:r>
          </a:p>
        </p:txBody>
      </p:sp>
      <p:pic>
        <p:nvPicPr>
          <p:cNvPr id="8193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2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pPr lvl="1">
              <a:buFont typeface="Arial" charset="0"/>
              <a:buNone/>
            </a:pPr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8193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5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36" name="内容占位符 3" descr="3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1700213"/>
            <a:ext cx="8785225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922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9226" name="Rectangle 24"/>
          <p:cNvSpPr>
            <a:spLocks noChangeArrowheads="1"/>
          </p:cNvSpPr>
          <p:nvPr/>
        </p:nvSpPr>
        <p:spPr bwMode="auto">
          <a:xfrm>
            <a:off x="250825" y="1125538"/>
            <a:ext cx="2789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Fixed Line Telephone</a:t>
            </a:r>
            <a:endParaRPr lang="en-CA" sz="2000" b="1"/>
          </a:p>
        </p:txBody>
      </p:sp>
      <p:sp>
        <p:nvSpPr>
          <p:cNvPr id="9227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9228" name="内容占位符 3" descr="08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8175" y="1628775"/>
            <a:ext cx="5040313" cy="480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9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2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8295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82954" name="Rectangle 24"/>
          <p:cNvSpPr>
            <a:spLocks noChangeArrowheads="1"/>
          </p:cNvSpPr>
          <p:nvPr/>
        </p:nvSpPr>
        <p:spPr bwMode="auto">
          <a:xfrm>
            <a:off x="250825" y="1125538"/>
            <a:ext cx="3262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2010 Financial Highlights</a:t>
            </a:r>
          </a:p>
        </p:txBody>
      </p:sp>
      <p:pic>
        <p:nvPicPr>
          <p:cNvPr id="8295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6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pPr lvl="1">
              <a:buFont typeface="Arial" charset="0"/>
              <a:buNone/>
            </a:pPr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8295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9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60" name="内容占位符 3" descr="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213" y="1587500"/>
            <a:ext cx="7812087" cy="229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61" name="图片 4" descr="5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4213" y="3933825"/>
            <a:ext cx="7812087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8397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83978" name="Rectangle 24"/>
          <p:cNvSpPr>
            <a:spLocks noChangeArrowheads="1"/>
          </p:cNvSpPr>
          <p:nvPr/>
        </p:nvSpPr>
        <p:spPr bwMode="auto">
          <a:xfrm>
            <a:off x="250825" y="1125538"/>
            <a:ext cx="41195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Returning Cash to Shareholders</a:t>
            </a:r>
          </a:p>
        </p:txBody>
      </p:sp>
      <p:pic>
        <p:nvPicPr>
          <p:cNvPr id="8397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80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pPr lvl="1">
              <a:buFont typeface="Arial" charset="0"/>
              <a:buNone/>
            </a:pPr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8398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3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84" name="内容占位符 3" descr="1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188" y="1628775"/>
            <a:ext cx="7848600" cy="474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8500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85002" name="Rectangle 24"/>
          <p:cNvSpPr>
            <a:spLocks noChangeArrowheads="1"/>
          </p:cNvSpPr>
          <p:nvPr/>
        </p:nvSpPr>
        <p:spPr bwMode="auto">
          <a:xfrm>
            <a:off x="250825" y="1125538"/>
            <a:ext cx="4375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2010 Cash Return to Shareholders</a:t>
            </a:r>
          </a:p>
        </p:txBody>
      </p:sp>
      <p:pic>
        <p:nvPicPr>
          <p:cNvPr id="8500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4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sz="2400" smtClean="0"/>
          </a:p>
          <a:p>
            <a:pPr lvl="1">
              <a:buFont typeface="Arial" charset="0"/>
              <a:buNone/>
            </a:pPr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8500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7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8" name="内容占位符 3" descr="2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8313" y="1773238"/>
            <a:ext cx="8170862" cy="489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8602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86026" name="Rectangle 24"/>
          <p:cNvSpPr>
            <a:spLocks noChangeArrowheads="1"/>
          </p:cNvSpPr>
          <p:nvPr/>
        </p:nvSpPr>
        <p:spPr bwMode="auto">
          <a:xfrm>
            <a:off x="250825" y="1125538"/>
            <a:ext cx="1068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altLang="zh-CN" sz="2000" b="1"/>
              <a:t>History</a:t>
            </a:r>
            <a:endParaRPr lang="en-US" altLang="zh-CN" sz="2000" b="1"/>
          </a:p>
        </p:txBody>
      </p:sp>
      <p:pic>
        <p:nvPicPr>
          <p:cNvPr id="8602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8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altLang="zh-CN" sz="2400" smtClean="0"/>
              <a:t>1962 – Ted Rogers founded Rogers Radio Broadcasting Limited and also bought CHFI-FM which quickly became a popular radio station</a:t>
            </a:r>
          </a:p>
          <a:p>
            <a:r>
              <a:rPr lang="en-CA" altLang="zh-CN" sz="2400" smtClean="0"/>
              <a:t>1967 – Rogers cable started and expanded past 12 channels in 1972 (first company in Canada to do so)</a:t>
            </a:r>
          </a:p>
          <a:p>
            <a:r>
              <a:rPr lang="en-CA" altLang="zh-CN" sz="2400" smtClean="0"/>
              <a:t>1985 – Rogers Cantel Inc. founded and signalled beginning of expansion into mobile phone market (now called Rogers Wireless)</a:t>
            </a:r>
          </a:p>
          <a:p>
            <a:r>
              <a:rPr lang="en-CA" altLang="zh-CN" sz="2400" smtClean="0"/>
              <a:t>1994 –Launches 3.1 billion takeover for Maclean Hunter, the largest Canadian takeover at the time</a:t>
            </a:r>
          </a:p>
          <a:p>
            <a:endParaRPr lang="zh-CN" altLang="en-US" sz="2400" smtClean="0"/>
          </a:p>
          <a:p>
            <a:pPr lvl="1">
              <a:buFont typeface="Arial" charset="0"/>
              <a:buNone/>
            </a:pPr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8602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31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8704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87050" name="Rectangle 24"/>
          <p:cNvSpPr>
            <a:spLocks noChangeArrowheads="1"/>
          </p:cNvSpPr>
          <p:nvPr/>
        </p:nvSpPr>
        <p:spPr bwMode="auto">
          <a:xfrm>
            <a:off x="250825" y="1125538"/>
            <a:ext cx="10683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altLang="zh-CN" sz="2000" b="1"/>
              <a:t>History</a:t>
            </a:r>
            <a:endParaRPr lang="en-US" altLang="zh-CN" sz="2000" b="1"/>
          </a:p>
        </p:txBody>
      </p:sp>
      <p:pic>
        <p:nvPicPr>
          <p:cNvPr id="8705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52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altLang="zh-CN" sz="2400" smtClean="0"/>
              <a:t>2000 – Acquires the Toronto Blue Jays, a major league baseball team</a:t>
            </a:r>
          </a:p>
          <a:p>
            <a:r>
              <a:rPr lang="en-CA" altLang="zh-CN" sz="2400" smtClean="0"/>
              <a:t>2001 – Acquires Sportsnet and launches HDTV (up to 8 channels, the widest selection in Canada)</a:t>
            </a:r>
          </a:p>
          <a:p>
            <a:r>
              <a:rPr lang="en-CA" altLang="zh-CN" sz="2400" smtClean="0"/>
              <a:t> 2004 – Buys back AT&amp;T interest in Rogers Wireless for $1.8 billion and purchases Microcell(a wireless provider) for $1.6 billion</a:t>
            </a:r>
          </a:p>
          <a:p>
            <a:r>
              <a:rPr lang="en-CA" altLang="zh-CN" sz="2400" smtClean="0"/>
              <a:t>2007 – Acquires 5 Citytv television stations</a:t>
            </a:r>
          </a:p>
          <a:p>
            <a:r>
              <a:rPr lang="en-CA" altLang="zh-CN" sz="2400" smtClean="0"/>
              <a:t>2008 – Rogers Wireless launches Apple iPhone</a:t>
            </a:r>
          </a:p>
          <a:p>
            <a:r>
              <a:rPr lang="en-US" altLang="zh-CN" sz="2400" smtClean="0"/>
              <a:t>2008</a:t>
            </a:r>
            <a:r>
              <a:rPr lang="en-CA" altLang="zh-CN" sz="2400" smtClean="0"/>
              <a:t> – </a:t>
            </a:r>
            <a:r>
              <a:rPr lang="en-US" altLang="zh-CN" sz="2400" smtClean="0"/>
              <a:t>Rogers takeover Aurora Cable</a:t>
            </a:r>
            <a:endParaRPr lang="zh-CN" altLang="en-US" sz="2400" smtClean="0"/>
          </a:p>
          <a:p>
            <a:pPr lvl="1">
              <a:buFont typeface="Arial" charset="0"/>
              <a:buNone/>
            </a:pPr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8705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55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8807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88074" name="Rectangle 24"/>
          <p:cNvSpPr>
            <a:spLocks noChangeArrowheads="1"/>
          </p:cNvSpPr>
          <p:nvPr/>
        </p:nvSpPr>
        <p:spPr bwMode="auto">
          <a:xfrm>
            <a:off x="250825" y="1125538"/>
            <a:ext cx="2679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Business &amp; Strategy</a:t>
            </a:r>
          </a:p>
        </p:txBody>
      </p:sp>
      <p:pic>
        <p:nvPicPr>
          <p:cNvPr id="8807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76" name="Content Placeholder 12"/>
          <p:cNvSpPr>
            <a:spLocks noGrp="1"/>
          </p:cNvSpPr>
          <p:nvPr>
            <p:ph idx="1"/>
          </p:nvPr>
        </p:nvSpPr>
        <p:spPr>
          <a:xfrm>
            <a:off x="457200" y="4221163"/>
            <a:ext cx="8229600" cy="1905000"/>
          </a:xfrm>
        </p:spPr>
        <p:txBody>
          <a:bodyPr/>
          <a:lstStyle/>
          <a:p>
            <a:r>
              <a:rPr lang="en-US" altLang="zh-CN" sz="2400" smtClean="0"/>
              <a:t>strategy-</a:t>
            </a:r>
            <a:r>
              <a:rPr lang="en-CA" altLang="zh-CN" sz="2400" smtClean="0"/>
              <a:t> “Our Business is to maximize subscribers, revenue, operating profit and return on invested capital by enhancing our position as one of Canada’s leading diversified communications and media companies”</a:t>
            </a:r>
            <a:endParaRPr lang="zh-CN" altLang="en-US" sz="2400" smtClean="0"/>
          </a:p>
        </p:txBody>
      </p:sp>
      <p:pic>
        <p:nvPicPr>
          <p:cNvPr id="8807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9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80" name="图片 4" descr="segs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8888" y="1700213"/>
            <a:ext cx="662622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8909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89098" name="Rectangle 24"/>
          <p:cNvSpPr>
            <a:spLocks noChangeArrowheads="1"/>
          </p:cNvSpPr>
          <p:nvPr/>
        </p:nvSpPr>
        <p:spPr bwMode="auto">
          <a:xfrm>
            <a:off x="250825" y="1125538"/>
            <a:ext cx="32623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altLang="zh-CN" sz="2000" b="1"/>
              <a:t>2010 Financial Highlights</a:t>
            </a:r>
            <a:endParaRPr lang="en-US" altLang="zh-CN" sz="2000" b="1"/>
          </a:p>
        </p:txBody>
      </p:sp>
      <p:pic>
        <p:nvPicPr>
          <p:cNvPr id="8909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100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smtClean="0"/>
              <a:t>Consolidated revenues up 4% to $12.2B with contributions from all three operating segments</a:t>
            </a:r>
          </a:p>
          <a:p>
            <a:r>
              <a:rPr lang="en-US" altLang="zh-CN" sz="2000" smtClean="0"/>
              <a:t>Expanded adjusted operating profit margin 80 basis points despite economic &amp; competitive pressures </a:t>
            </a:r>
          </a:p>
          <a:p>
            <a:r>
              <a:rPr lang="en-US" altLang="zh-CN" sz="2000" smtClean="0"/>
              <a:t>Wireless data revenue up 34% to represent 28% of network revenue</a:t>
            </a:r>
          </a:p>
          <a:p>
            <a:r>
              <a:rPr lang="en-US" altLang="zh-CN" sz="2000" smtClean="0"/>
              <a:t>Adjusted net income up 10% to $1.7B, with adjusted EPS up 18%</a:t>
            </a:r>
          </a:p>
          <a:p>
            <a:r>
              <a:rPr lang="en-US" altLang="zh-CN" sz="2000" smtClean="0"/>
              <a:t>Consolidated pre-tax free cash flow increased 14% to $2.1B</a:t>
            </a:r>
          </a:p>
          <a:p>
            <a:r>
              <a:rPr lang="en-US" altLang="zh-CN" sz="2000" smtClean="0"/>
              <a:t>Repurchased 37.1M Rogers Class B shares for $1.3B</a:t>
            </a:r>
          </a:p>
          <a:p>
            <a:r>
              <a:rPr lang="en-US" altLang="zh-CN" sz="2000" smtClean="0"/>
              <a:t>Annualized dividend increase 10% to $1.28, further increased 11%to $1.42 in February 2011</a:t>
            </a:r>
          </a:p>
          <a:p>
            <a:r>
              <a:rPr lang="en-US" altLang="zh-CN" sz="2000" smtClean="0"/>
              <a:t>Issued $1.7B of investment grade long-term notes on favorable terms reducing the average cost of debt by 59 basis points </a:t>
            </a:r>
          </a:p>
          <a:p>
            <a:endParaRPr lang="zh-CN" altLang="en-US" sz="2000" smtClean="0"/>
          </a:p>
          <a:p>
            <a:pPr lvl="1">
              <a:buFont typeface="Arial" charset="0"/>
              <a:buNone/>
            </a:pPr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8910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103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9012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90122" name="Rectangle 24"/>
          <p:cNvSpPr>
            <a:spLocks noChangeArrowheads="1"/>
          </p:cNvSpPr>
          <p:nvPr/>
        </p:nvSpPr>
        <p:spPr bwMode="auto">
          <a:xfrm>
            <a:off x="250825" y="1125538"/>
            <a:ext cx="15382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altLang="zh-CN" sz="2000" b="1"/>
              <a:t>Operations</a:t>
            </a:r>
            <a:endParaRPr lang="en-US" altLang="zh-CN" sz="2000" b="1"/>
          </a:p>
        </p:txBody>
      </p:sp>
      <p:pic>
        <p:nvPicPr>
          <p:cNvPr id="9012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24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altLang="zh-CN" sz="2400" smtClean="0"/>
              <a:t>3 Main Divisions of Operations</a:t>
            </a:r>
          </a:p>
          <a:p>
            <a:pPr lvl="1"/>
            <a:r>
              <a:rPr lang="en-CA" altLang="zh-CN" sz="2400" smtClean="0"/>
              <a:t>Rogers Wireless</a:t>
            </a:r>
          </a:p>
          <a:p>
            <a:pPr lvl="1"/>
            <a:r>
              <a:rPr lang="en-CA" altLang="zh-CN" sz="2400" smtClean="0"/>
              <a:t>Rogers Cable</a:t>
            </a:r>
          </a:p>
          <a:p>
            <a:pPr lvl="1"/>
            <a:r>
              <a:rPr lang="en-CA" altLang="zh-CN" sz="2400" smtClean="0"/>
              <a:t>Rogers Media</a:t>
            </a:r>
          </a:p>
          <a:p>
            <a:endParaRPr lang="zh-CN" altLang="en-US" sz="2000" smtClean="0"/>
          </a:p>
          <a:p>
            <a:pPr lvl="1">
              <a:buFont typeface="Arial" charset="0"/>
              <a:buNone/>
            </a:pPr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90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27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9114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91146" name="Rectangle 24"/>
          <p:cNvSpPr>
            <a:spLocks noChangeArrowheads="1"/>
          </p:cNvSpPr>
          <p:nvPr/>
        </p:nvSpPr>
        <p:spPr bwMode="auto">
          <a:xfrm>
            <a:off x="250825" y="1125538"/>
            <a:ext cx="1236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altLang="zh-CN" sz="2000" b="1"/>
              <a:t>Wireless</a:t>
            </a:r>
            <a:endParaRPr lang="en-US" altLang="zh-CN" sz="2000" b="1"/>
          </a:p>
        </p:txBody>
      </p:sp>
      <p:pic>
        <p:nvPicPr>
          <p:cNvPr id="9114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8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smtClean="0"/>
              <a:t>the largest Canadian wireless communications service provider</a:t>
            </a:r>
          </a:p>
          <a:p>
            <a:r>
              <a:rPr lang="en-US" altLang="zh-CN" sz="2400" smtClean="0"/>
              <a:t>serving approximately 9.0 million retail voice and data subscribers</a:t>
            </a:r>
          </a:p>
          <a:p>
            <a:r>
              <a:rPr lang="en-CA" altLang="zh-CN" sz="2400" smtClean="0"/>
              <a:t>carry on both GSM(global standard, coverage to 95% Canada’s population) and 3G HSPA(88% population) technology platforms</a:t>
            </a:r>
          </a:p>
          <a:p>
            <a:r>
              <a:rPr lang="en-US" altLang="zh-CN" sz="2400" smtClean="0"/>
              <a:t>offers wireless voice, data and messaging services including related handset devices and accessories, across Canada</a:t>
            </a:r>
          </a:p>
          <a:p>
            <a:endParaRPr lang="zh-CN" altLang="en-US" sz="2000" smtClean="0"/>
          </a:p>
          <a:p>
            <a:pPr lvl="1">
              <a:buFont typeface="Arial" charset="0"/>
              <a:buNone/>
            </a:pPr>
            <a:endParaRPr lang="en-US" altLang="zh-CN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9114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5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51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1152" name="Picture 2" descr="http://t3.gstatic.com/images?q=tbn:ANd9GcSygGbuDjGspOJdbn79cobxRIOqHAs3rK6-BVJJVp_fzKDEL2iH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7400" y="5084763"/>
            <a:ext cx="30099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9216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92170" name="Rectangle 24"/>
          <p:cNvSpPr>
            <a:spLocks noChangeArrowheads="1"/>
          </p:cNvSpPr>
          <p:nvPr/>
        </p:nvSpPr>
        <p:spPr bwMode="auto">
          <a:xfrm>
            <a:off x="250825" y="1125538"/>
            <a:ext cx="4157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Recent Wireless Industry Trends</a:t>
            </a:r>
          </a:p>
        </p:txBody>
      </p:sp>
      <p:pic>
        <p:nvPicPr>
          <p:cNvPr id="9217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72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smtClean="0"/>
              <a:t>Focus on Customer Retention</a:t>
            </a:r>
          </a:p>
          <a:p>
            <a:r>
              <a:rPr lang="en-US" altLang="zh-CN" sz="2400" smtClean="0"/>
              <a:t>Demand for Sophisticated Data Applications</a:t>
            </a:r>
          </a:p>
          <a:p>
            <a:r>
              <a:rPr lang="en-US" altLang="zh-CN" sz="2400" smtClean="0"/>
              <a:t>Increased Competition from Other Wireless Operators</a:t>
            </a:r>
          </a:p>
          <a:p>
            <a:r>
              <a:rPr lang="en-US" altLang="zh-CN" sz="2400" smtClean="0"/>
              <a:t>Migration to Next Generation Wireless Technology</a:t>
            </a:r>
          </a:p>
          <a:p>
            <a:r>
              <a:rPr lang="en-US" altLang="zh-CN" sz="2400" smtClean="0"/>
              <a:t>Development of Additional Technologies(WiFi, WiMAX and LTE)</a:t>
            </a:r>
            <a:endParaRPr lang="zh-CN" altLang="en-US" sz="2400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9217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5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875" y="571500"/>
            <a:ext cx="2125663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024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0250" name="Rectangle 24"/>
          <p:cNvSpPr>
            <a:spLocks noChangeArrowheads="1"/>
          </p:cNvSpPr>
          <p:nvPr/>
        </p:nvSpPr>
        <p:spPr bwMode="auto">
          <a:xfrm>
            <a:off x="250825" y="1125538"/>
            <a:ext cx="2814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altLang="zh-CN" sz="2000" b="1"/>
              <a:t>Wireline voice market</a:t>
            </a:r>
            <a:endParaRPr lang="en-CA" sz="2000" b="1"/>
          </a:p>
        </p:txBody>
      </p:sp>
      <p:sp>
        <p:nvSpPr>
          <p:cNvPr id="10251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smtClean="0"/>
              <a:t>In 2010, 91% of Canadian households subscribed to wireline voice communication services. </a:t>
            </a:r>
          </a:p>
          <a:p>
            <a:r>
              <a:rPr lang="en-US" altLang="zh-CN" sz="2000" smtClean="0"/>
              <a:t>There were over 100 providers of local and access services and over 150 providers of long distance services in 2010. </a:t>
            </a:r>
          </a:p>
          <a:p>
            <a:pPr lvl="1"/>
            <a:r>
              <a:rPr lang="en-US" altLang="zh-CN" sz="2000" smtClean="0"/>
              <a:t>Large incumbent TSPs</a:t>
            </a:r>
          </a:p>
          <a:p>
            <a:pPr lvl="1"/>
            <a:r>
              <a:rPr lang="en-US" altLang="zh-CN" sz="2000" smtClean="0"/>
              <a:t>Small incumbent TSPs</a:t>
            </a:r>
          </a:p>
          <a:p>
            <a:pPr lvl="1"/>
            <a:r>
              <a:rPr lang="en-US" altLang="zh-CN" sz="2000" smtClean="0"/>
              <a:t>Cable BDUs</a:t>
            </a:r>
          </a:p>
          <a:p>
            <a:pPr lvl="1"/>
            <a:r>
              <a:rPr lang="en-US" altLang="zh-CN" sz="2000" smtClean="0"/>
              <a:t>Resellers</a:t>
            </a:r>
          </a:p>
          <a:p>
            <a:endParaRPr lang="en-CA" smtClean="0"/>
          </a:p>
        </p:txBody>
      </p:sp>
      <p:pic>
        <p:nvPicPr>
          <p:cNvPr id="10252" name="Picture 2" descr="C:\Users\Ian\Desktop\phon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4797425"/>
            <a:ext cx="2619375" cy="174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3" name="Picture 5" descr="http://t2.gstatic.com/images?q=tbn:ANd9GcR0iMYNoChbt1mGxeuUsGpWJ58wCdKD4Lz-x-ErUsyWjN9zPaeoU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4365625"/>
            <a:ext cx="1944688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4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6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7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9319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93194" name="Rectangle 24"/>
          <p:cNvSpPr>
            <a:spLocks noChangeArrowheads="1"/>
          </p:cNvSpPr>
          <p:nvPr/>
        </p:nvSpPr>
        <p:spPr bwMode="auto">
          <a:xfrm>
            <a:off x="250825" y="1125538"/>
            <a:ext cx="32877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Rogers Wireless Strategy</a:t>
            </a:r>
          </a:p>
        </p:txBody>
      </p:sp>
      <p:pic>
        <p:nvPicPr>
          <p:cNvPr id="9319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6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smtClean="0"/>
              <a:t>Continually enhancing its scale and competitive position</a:t>
            </a:r>
          </a:p>
          <a:p>
            <a:r>
              <a:rPr lang="en-US" altLang="zh-CN" sz="2400" smtClean="0"/>
              <a:t>Focusing on offering innovative voice and wireless data services</a:t>
            </a:r>
          </a:p>
          <a:p>
            <a:r>
              <a:rPr lang="en-US" altLang="zh-CN" sz="2400" smtClean="0"/>
              <a:t>Enhancing the customer experience</a:t>
            </a:r>
          </a:p>
          <a:p>
            <a:r>
              <a:rPr lang="en-US" altLang="zh-CN" sz="2400" smtClean="0"/>
              <a:t>Increasing revenue from existing customers</a:t>
            </a:r>
          </a:p>
          <a:p>
            <a:r>
              <a:rPr lang="en-US" altLang="zh-CN" sz="2400" smtClean="0"/>
              <a:t>Maintaining the most technologically advanced, high-quality and national wireless network possible with global coverage</a:t>
            </a:r>
          </a:p>
          <a:p>
            <a:r>
              <a:rPr lang="en-US" altLang="zh-CN" sz="2400" smtClean="0"/>
              <a:t>provide bundled product and service offerings at attractiveprices to common customers</a:t>
            </a:r>
            <a:endParaRPr lang="zh-CN" altLang="en-US" sz="2400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9319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9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20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688" y="5805488"/>
            <a:ext cx="2314575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9421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94218" name="Rectangle 24"/>
          <p:cNvSpPr>
            <a:spLocks noChangeArrowheads="1"/>
          </p:cNvSpPr>
          <p:nvPr/>
        </p:nvSpPr>
        <p:spPr bwMode="auto">
          <a:xfrm>
            <a:off x="250825" y="1125538"/>
            <a:ext cx="35036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Rogers Wireless Coverage</a:t>
            </a:r>
          </a:p>
        </p:txBody>
      </p:sp>
      <p:pic>
        <p:nvPicPr>
          <p:cNvPr id="9421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20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9422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2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23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24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2088" y="1550988"/>
            <a:ext cx="8772525" cy="461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9524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95242" name="Rectangle 24"/>
          <p:cNvSpPr>
            <a:spLocks noChangeArrowheads="1"/>
          </p:cNvSpPr>
          <p:nvPr/>
        </p:nvSpPr>
        <p:spPr bwMode="auto">
          <a:xfrm>
            <a:off x="250825" y="1125538"/>
            <a:ext cx="5222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Wireless Operating and Financial Results</a:t>
            </a:r>
          </a:p>
        </p:txBody>
      </p:sp>
      <p:pic>
        <p:nvPicPr>
          <p:cNvPr id="9524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4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zh-CN" altLang="en-US" smtClean="0"/>
          </a:p>
          <a:p>
            <a:pPr lvl="1">
              <a:buFont typeface="Arial" charset="0"/>
              <a:buNone/>
            </a:pPr>
            <a:endParaRPr lang="en-US" altLang="zh-CN" sz="2400" smtClean="0"/>
          </a:p>
          <a:p>
            <a:endParaRPr lang="en-CA" sz="2400" smtClean="0"/>
          </a:p>
        </p:txBody>
      </p:sp>
      <p:pic>
        <p:nvPicPr>
          <p:cNvPr id="9524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7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8" name="内容占位符 3" descr="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1050" y="1557338"/>
            <a:ext cx="5113338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5249" name="图片 4" descr="7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850" y="3429000"/>
            <a:ext cx="8569325" cy="324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9626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96266" name="Rectangle 24"/>
          <p:cNvSpPr>
            <a:spLocks noChangeArrowheads="1"/>
          </p:cNvSpPr>
          <p:nvPr/>
        </p:nvSpPr>
        <p:spPr bwMode="auto">
          <a:xfrm>
            <a:off x="250825" y="1125538"/>
            <a:ext cx="8842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Cable</a:t>
            </a:r>
          </a:p>
        </p:txBody>
      </p:sp>
      <p:pic>
        <p:nvPicPr>
          <p:cNvPr id="9626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8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smtClean="0"/>
              <a:t>one of Canada’s largest providers of cable television, high-speed Internet access and cable telephony services</a:t>
            </a:r>
          </a:p>
          <a:p>
            <a:r>
              <a:rPr lang="en-US" altLang="zh-CN" sz="2000" smtClean="0"/>
              <a:t>has 2.3 million television subscribers, representing approximately 29% of all television subscribers in Canada</a:t>
            </a:r>
          </a:p>
          <a:p>
            <a:r>
              <a:rPr lang="en-US" altLang="zh-CN" sz="2000" smtClean="0"/>
              <a:t>provided digital cable services to approximately 1.7 million of its television subscribers and high-speed Internet service to approximately 1.7 million residential subscribers</a:t>
            </a:r>
          </a:p>
          <a:p>
            <a:r>
              <a:rPr lang="en-US" altLang="zh-CN" sz="2000" smtClean="0"/>
              <a:t>146,000 local line equivalents and 42,000 broadband data circuits in service</a:t>
            </a:r>
          </a:p>
          <a:p>
            <a:r>
              <a:rPr lang="en-US" altLang="zh-CN" sz="2000" smtClean="0"/>
              <a:t>operates a retail distribution chain with approximately 400 stores</a:t>
            </a:r>
            <a:endParaRPr lang="zh-CN" altLang="en-US" sz="2000" smtClean="0"/>
          </a:p>
        </p:txBody>
      </p:sp>
      <p:pic>
        <p:nvPicPr>
          <p:cNvPr id="9626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7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71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72" name="Picture 2" descr="http://t2.gstatic.com/images?q=tbn:ANd9GcRv26NaOuhdjZP9JKG9yBRxFZcT4T1A4KOknOMvozWyz62dfoO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8625" y="5300663"/>
            <a:ext cx="3390900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9728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97290" name="Rectangle 24"/>
          <p:cNvSpPr>
            <a:spLocks noChangeArrowheads="1"/>
          </p:cNvSpPr>
          <p:nvPr/>
        </p:nvSpPr>
        <p:spPr bwMode="auto">
          <a:xfrm>
            <a:off x="250825" y="1125538"/>
            <a:ext cx="31400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Rogers Cable’s Strategy</a:t>
            </a:r>
          </a:p>
        </p:txBody>
      </p:sp>
      <p:pic>
        <p:nvPicPr>
          <p:cNvPr id="9729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92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000" smtClean="0"/>
              <a:t>Maintaining technologically advanced</a:t>
            </a:r>
          </a:p>
          <a:p>
            <a:r>
              <a:rPr lang="en-US" altLang="zh-CN" sz="2000" smtClean="0"/>
              <a:t>Offering a wide selection of advanced and innovative products and services </a:t>
            </a:r>
          </a:p>
          <a:p>
            <a:r>
              <a:rPr lang="en-US" altLang="zh-CN" sz="2000" smtClean="0"/>
              <a:t>Ongoing focus on enhanced customer experience</a:t>
            </a:r>
          </a:p>
          <a:p>
            <a:r>
              <a:rPr lang="en-US" altLang="zh-CN" sz="2000" smtClean="0"/>
              <a:t>Targeting its product and content development to the changing demographic trends</a:t>
            </a:r>
          </a:p>
          <a:p>
            <a:r>
              <a:rPr lang="en-US" altLang="zh-CN" sz="2000" smtClean="0"/>
              <a:t>Continuing to lead the development and expansion</a:t>
            </a:r>
          </a:p>
          <a:p>
            <a:r>
              <a:rPr lang="en-US" altLang="zh-CN" sz="2000" smtClean="0"/>
              <a:t>Continuing to deepen our presence and core connections</a:t>
            </a:r>
          </a:p>
        </p:txBody>
      </p:sp>
      <p:pic>
        <p:nvPicPr>
          <p:cNvPr id="9729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95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98313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98314" name="Rectangle 24"/>
          <p:cNvSpPr>
            <a:spLocks noChangeArrowheads="1"/>
          </p:cNvSpPr>
          <p:nvPr/>
        </p:nvSpPr>
        <p:spPr bwMode="auto">
          <a:xfrm>
            <a:off x="250825" y="1125538"/>
            <a:ext cx="4870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Cable Operating and Financial Results</a:t>
            </a:r>
          </a:p>
        </p:txBody>
      </p:sp>
      <p:pic>
        <p:nvPicPr>
          <p:cNvPr id="98315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8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19" name="内容占位符 3" descr="c1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323850" y="1557338"/>
            <a:ext cx="4279900" cy="1871662"/>
          </a:xfrm>
        </p:spPr>
      </p:pic>
      <p:pic>
        <p:nvPicPr>
          <p:cNvPr id="98320" name="图片 4" descr="c2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0563" y="3429000"/>
            <a:ext cx="4365625" cy="314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99337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99338" name="Rectangle 24"/>
          <p:cNvSpPr>
            <a:spLocks noChangeArrowheads="1"/>
          </p:cNvSpPr>
          <p:nvPr/>
        </p:nvSpPr>
        <p:spPr bwMode="auto">
          <a:xfrm>
            <a:off x="250825" y="1125538"/>
            <a:ext cx="4870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Cable Operating and Financial Results</a:t>
            </a:r>
          </a:p>
        </p:txBody>
      </p:sp>
      <p:pic>
        <p:nvPicPr>
          <p:cNvPr id="9933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4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934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43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smtClean="0"/>
          </a:p>
        </p:txBody>
      </p:sp>
      <p:pic>
        <p:nvPicPr>
          <p:cNvPr id="99344" name="内容占位符 3" descr="c3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1844675"/>
            <a:ext cx="8748712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00361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00362" name="Rectangle 24"/>
          <p:cNvSpPr>
            <a:spLocks noChangeArrowheads="1"/>
          </p:cNvSpPr>
          <p:nvPr/>
        </p:nvSpPr>
        <p:spPr bwMode="auto">
          <a:xfrm>
            <a:off x="250825" y="1125538"/>
            <a:ext cx="911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altLang="zh-CN" sz="2000" b="1"/>
              <a:t>Media</a:t>
            </a:r>
            <a:endParaRPr lang="en-US" altLang="zh-CN" sz="2000" b="1"/>
          </a:p>
        </p:txBody>
      </p:sp>
      <p:pic>
        <p:nvPicPr>
          <p:cNvPr id="10036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66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67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smtClean="0"/>
              <a:t>Including radio and television broadcasting and specialty television businesses</a:t>
            </a:r>
          </a:p>
          <a:p>
            <a:r>
              <a:rPr lang="en-US" altLang="zh-CN" sz="2400" smtClean="0"/>
              <a:t>Comprises 55 radio stations</a:t>
            </a:r>
          </a:p>
          <a:p>
            <a:r>
              <a:rPr lang="en-CA" altLang="zh-CN" sz="2400" smtClean="0"/>
              <a:t>Television division includes Citytv network, Rogers Sportsnet, Shopping channel,</a:t>
            </a:r>
            <a:r>
              <a:rPr lang="en-US" altLang="zh-CN" sz="2400" smtClean="0"/>
              <a:t> Outdoor Life Network, The Biography Channel and G4 Canada.</a:t>
            </a:r>
          </a:p>
          <a:p>
            <a:r>
              <a:rPr lang="en-US" altLang="zh-CN" sz="2400" smtClean="0"/>
              <a:t>Publishes consumer magazines and trade and professional publications and directories</a:t>
            </a:r>
          </a:p>
          <a:p>
            <a:r>
              <a:rPr lang="en-US" altLang="zh-CN" sz="2400" smtClean="0"/>
              <a:t>Owns the Toronto Blue Jays, “MLB” club, and Rogers Centre sports and entertainment venue</a:t>
            </a:r>
          </a:p>
          <a:p>
            <a:endParaRPr lang="en-CA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01385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01386" name="Rectangle 24"/>
          <p:cNvSpPr>
            <a:spLocks noChangeArrowheads="1"/>
          </p:cNvSpPr>
          <p:nvPr/>
        </p:nvSpPr>
        <p:spPr bwMode="auto">
          <a:xfrm>
            <a:off x="250825" y="1125538"/>
            <a:ext cx="38322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Recent Media Industry Trends</a:t>
            </a:r>
          </a:p>
        </p:txBody>
      </p:sp>
      <p:pic>
        <p:nvPicPr>
          <p:cNvPr id="101387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90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91" name="Content Placeholder 1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smtClean="0"/>
              <a:t>Migration to Digital Media</a:t>
            </a:r>
          </a:p>
          <a:p>
            <a:r>
              <a:rPr lang="en-US" altLang="zh-CN" sz="2400" smtClean="0"/>
              <a:t>Consolidation and Ownership of Industry Competitors</a:t>
            </a:r>
            <a:endParaRPr lang="zh-CN" altLang="en-US" sz="2400" smtClean="0"/>
          </a:p>
          <a:p>
            <a:endParaRPr lang="en-CA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42875" y="571500"/>
            <a:ext cx="8858250" cy="5643563"/>
          </a:xfrm>
          <a:prstGeom prst="roundRect">
            <a:avLst>
              <a:gd name="adj" fmla="val 1249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32363" y="571500"/>
            <a:ext cx="2519362" cy="5643563"/>
          </a:xfrm>
          <a:prstGeom prst="roundRect">
            <a:avLst>
              <a:gd name="adj" fmla="val 706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42875" y="928688"/>
            <a:ext cx="8858250" cy="5786437"/>
          </a:xfrm>
          <a:prstGeom prst="roundRect">
            <a:avLst>
              <a:gd name="adj" fmla="val 1022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CA" altLang="zh-TW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0825" y="549275"/>
            <a:ext cx="20161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Industry Overview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00338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Manitoba Telecom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03800" y="549275"/>
            <a:ext cx="23495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Rogers Communication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67625" y="549275"/>
            <a:ext cx="20002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Bell Canada</a:t>
            </a:r>
          </a:p>
        </p:txBody>
      </p:sp>
      <p:sp>
        <p:nvSpPr>
          <p:cNvPr id="102409" name="AutoShape 20" descr="http://us.cdn1.123rf.com/168nwm/djordjer/djordjer1010/djordjer101000046/8034159-black-wireless-butt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CA"/>
          </a:p>
        </p:txBody>
      </p:sp>
      <p:sp>
        <p:nvSpPr>
          <p:cNvPr id="102410" name="Rectangle 24"/>
          <p:cNvSpPr>
            <a:spLocks noChangeArrowheads="1"/>
          </p:cNvSpPr>
          <p:nvPr/>
        </p:nvSpPr>
        <p:spPr bwMode="auto">
          <a:xfrm>
            <a:off x="250825" y="1125538"/>
            <a:ext cx="48974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1"/>
              <a:t>Media Operating and Financial Results</a:t>
            </a:r>
          </a:p>
        </p:txBody>
      </p:sp>
      <p:pic>
        <p:nvPicPr>
          <p:cNvPr id="10241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4450"/>
            <a:ext cx="48101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4450"/>
            <a:ext cx="509588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350" y="0"/>
            <a:ext cx="573088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4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050" y="0"/>
            <a:ext cx="576263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15" name="内容占位符 3" descr="m1.jpg"/>
          <p:cNvPicPr>
            <a:picLocks noGrp="1" noChangeAspect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323850" y="1557338"/>
            <a:ext cx="4067175" cy="1800225"/>
          </a:xfrm>
        </p:spPr>
      </p:pic>
      <p:pic>
        <p:nvPicPr>
          <p:cNvPr id="102416" name="图片 4" descr="m2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11638" y="3357563"/>
            <a:ext cx="4648200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16107</TotalTime>
  <Words>4969</Words>
  <Application>Microsoft Office PowerPoint</Application>
  <PresentationFormat>On-screen Show (4:3)</PresentationFormat>
  <Paragraphs>1437</Paragraphs>
  <Slides>173</Slides>
  <Notes>172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173</vt:i4>
      </vt:variant>
    </vt:vector>
  </HeadingPairs>
  <TitlesOfParts>
    <vt:vector size="179" baseType="lpstr">
      <vt:lpstr>Arial</vt:lpstr>
      <vt:lpstr>Calibri</vt:lpstr>
      <vt:lpstr>PMingLiU</vt:lpstr>
      <vt:lpstr>ＭＳ Ｐゴシック</vt:lpstr>
      <vt:lpstr>宋体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Luis</dc:creator>
  <cp:lastModifiedBy>gp</cp:lastModifiedBy>
  <cp:revision>212</cp:revision>
  <dcterms:created xsi:type="dcterms:W3CDTF">2009-03-16T04:41:16Z</dcterms:created>
  <dcterms:modified xsi:type="dcterms:W3CDTF">2011-11-16T08:25:31Z</dcterms:modified>
</cp:coreProperties>
</file>