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diagrams/data2.xml" ContentType="application/vnd.openxmlformats-officedocument.drawingml.diagramData+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drawings/drawing3.xml" ContentType="application/vnd.openxmlformats-officedocument.drawingml.chartshapes+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drawings/drawing5.xml" ContentType="application/vnd.openxmlformats-officedocument.drawingml.chartshapes+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charts/chart12.xml" ContentType="application/vnd.openxmlformats-officedocument.drawingml.chart+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drawings/drawing2.xml" ContentType="application/vnd.openxmlformats-officedocument.drawingml.chartshapes+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charts/chart4.xml" ContentType="application/vnd.openxmlformats-officedocument.drawingml.chart+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drawings/drawing4.xml" ContentType="application/vnd.openxmlformats-officedocument.drawingml.chartshapes+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rawings/drawing1.xml" ContentType="application/vnd.openxmlformats-officedocument.drawingml.chartshapes+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charts/chart8.xml" ContentType="application/vnd.openxmlformats-officedocument.drawingml.chart+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charts/chart10.xml" ContentType="application/vnd.openxmlformats-officedocument.drawingml.chart+xml"/>
  <Override PartName="/ppt/notesSlides/notesSlide18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8"/>
  </p:notesMasterIdLst>
  <p:sldIdLst>
    <p:sldId id="308" r:id="rId2"/>
    <p:sldId id="309" r:id="rId3"/>
    <p:sldId id="310" r:id="rId4"/>
    <p:sldId id="311" r:id="rId5"/>
    <p:sldId id="312" r:id="rId6"/>
    <p:sldId id="318" r:id="rId7"/>
    <p:sldId id="319" r:id="rId8"/>
    <p:sldId id="320" r:id="rId9"/>
    <p:sldId id="258" r:id="rId10"/>
    <p:sldId id="317"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 id="364" r:id="rId55"/>
    <p:sldId id="365" r:id="rId56"/>
    <p:sldId id="366" r:id="rId57"/>
    <p:sldId id="367" r:id="rId58"/>
    <p:sldId id="368" r:id="rId59"/>
    <p:sldId id="369" r:id="rId60"/>
    <p:sldId id="370" r:id="rId61"/>
    <p:sldId id="371" r:id="rId62"/>
    <p:sldId id="372" r:id="rId63"/>
    <p:sldId id="373" r:id="rId64"/>
    <p:sldId id="374" r:id="rId65"/>
    <p:sldId id="375" r:id="rId66"/>
    <p:sldId id="376" r:id="rId67"/>
    <p:sldId id="377" r:id="rId68"/>
    <p:sldId id="378" r:id="rId69"/>
    <p:sldId id="379" r:id="rId70"/>
    <p:sldId id="381" r:id="rId71"/>
    <p:sldId id="382" r:id="rId72"/>
    <p:sldId id="383" r:id="rId73"/>
    <p:sldId id="384" r:id="rId74"/>
    <p:sldId id="380" r:id="rId75"/>
    <p:sldId id="315" r:id="rId76"/>
    <p:sldId id="385" r:id="rId77"/>
    <p:sldId id="386" r:id="rId78"/>
    <p:sldId id="387" r:id="rId79"/>
    <p:sldId id="388" r:id="rId80"/>
    <p:sldId id="389" r:id="rId81"/>
    <p:sldId id="390" r:id="rId82"/>
    <p:sldId id="391" r:id="rId83"/>
    <p:sldId id="392" r:id="rId84"/>
    <p:sldId id="393" r:id="rId85"/>
    <p:sldId id="316" r:id="rId86"/>
    <p:sldId id="278" r:id="rId87"/>
    <p:sldId id="294" r:id="rId88"/>
    <p:sldId id="273" r:id="rId89"/>
    <p:sldId id="394" r:id="rId90"/>
    <p:sldId id="303" r:id="rId91"/>
    <p:sldId id="268" r:id="rId92"/>
    <p:sldId id="281" r:id="rId93"/>
    <p:sldId id="279" r:id="rId94"/>
    <p:sldId id="295" r:id="rId95"/>
    <p:sldId id="284" r:id="rId96"/>
    <p:sldId id="285" r:id="rId97"/>
    <p:sldId id="286" r:id="rId98"/>
    <p:sldId id="271" r:id="rId99"/>
    <p:sldId id="282" r:id="rId100"/>
    <p:sldId id="296" r:id="rId101"/>
    <p:sldId id="267" r:id="rId102"/>
    <p:sldId id="299" r:id="rId103"/>
    <p:sldId id="300" r:id="rId104"/>
    <p:sldId id="301" r:id="rId105"/>
    <p:sldId id="272" r:id="rId106"/>
    <p:sldId id="297" r:id="rId107"/>
    <p:sldId id="266" r:id="rId108"/>
    <p:sldId id="288" r:id="rId109"/>
    <p:sldId id="287" r:id="rId110"/>
    <p:sldId id="302" r:id="rId111"/>
    <p:sldId id="289" r:id="rId112"/>
    <p:sldId id="276" r:id="rId113"/>
    <p:sldId id="298" r:id="rId114"/>
    <p:sldId id="269" r:id="rId115"/>
    <p:sldId id="307" r:id="rId116"/>
    <p:sldId id="290" r:id="rId117"/>
    <p:sldId id="313" r:id="rId118"/>
    <p:sldId id="314" r:id="rId119"/>
    <p:sldId id="448" r:id="rId120"/>
    <p:sldId id="449" r:id="rId121"/>
    <p:sldId id="450" r:id="rId122"/>
    <p:sldId id="451" r:id="rId123"/>
    <p:sldId id="452" r:id="rId124"/>
    <p:sldId id="453" r:id="rId125"/>
    <p:sldId id="454" r:id="rId126"/>
    <p:sldId id="455" r:id="rId127"/>
    <p:sldId id="456" r:id="rId128"/>
    <p:sldId id="457" r:id="rId129"/>
    <p:sldId id="458" r:id="rId130"/>
    <p:sldId id="459" r:id="rId131"/>
    <p:sldId id="460" r:id="rId132"/>
    <p:sldId id="461" r:id="rId133"/>
    <p:sldId id="462" r:id="rId134"/>
    <p:sldId id="463" r:id="rId135"/>
    <p:sldId id="464" r:id="rId136"/>
    <p:sldId id="465" r:id="rId137"/>
    <p:sldId id="466" r:id="rId138"/>
    <p:sldId id="467" r:id="rId139"/>
    <p:sldId id="468" r:id="rId140"/>
    <p:sldId id="469" r:id="rId141"/>
    <p:sldId id="470" r:id="rId142"/>
    <p:sldId id="471" r:id="rId143"/>
    <p:sldId id="472" r:id="rId144"/>
    <p:sldId id="473" r:id="rId145"/>
    <p:sldId id="474" r:id="rId146"/>
    <p:sldId id="475" r:id="rId147"/>
    <p:sldId id="476" r:id="rId148"/>
    <p:sldId id="477" r:id="rId149"/>
    <p:sldId id="478" r:id="rId150"/>
    <p:sldId id="479" r:id="rId151"/>
    <p:sldId id="480" r:id="rId152"/>
    <p:sldId id="481" r:id="rId153"/>
    <p:sldId id="483" r:id="rId154"/>
    <p:sldId id="482" r:id="rId155"/>
    <p:sldId id="395" r:id="rId156"/>
    <p:sldId id="396" r:id="rId157"/>
    <p:sldId id="401" r:id="rId158"/>
    <p:sldId id="405" r:id="rId159"/>
    <p:sldId id="484" r:id="rId160"/>
    <p:sldId id="485" r:id="rId161"/>
    <p:sldId id="486" r:id="rId162"/>
    <p:sldId id="487" r:id="rId163"/>
    <p:sldId id="408" r:id="rId164"/>
    <p:sldId id="402" r:id="rId165"/>
    <p:sldId id="403" r:id="rId166"/>
    <p:sldId id="404" r:id="rId167"/>
    <p:sldId id="409" r:id="rId168"/>
    <p:sldId id="410" r:id="rId169"/>
    <p:sldId id="411" r:id="rId170"/>
    <p:sldId id="412" r:id="rId171"/>
    <p:sldId id="413" r:id="rId172"/>
    <p:sldId id="414" r:id="rId173"/>
    <p:sldId id="415" r:id="rId174"/>
    <p:sldId id="416" r:id="rId175"/>
    <p:sldId id="417" r:id="rId176"/>
    <p:sldId id="418" r:id="rId177"/>
    <p:sldId id="419" r:id="rId178"/>
    <p:sldId id="420" r:id="rId179"/>
    <p:sldId id="421" r:id="rId180"/>
    <p:sldId id="422" r:id="rId181"/>
    <p:sldId id="423" r:id="rId182"/>
    <p:sldId id="424" r:id="rId183"/>
    <p:sldId id="425" r:id="rId184"/>
    <p:sldId id="426" r:id="rId185"/>
    <p:sldId id="427" r:id="rId186"/>
    <p:sldId id="428" r:id="rId187"/>
    <p:sldId id="429" r:id="rId188"/>
    <p:sldId id="488" r:id="rId189"/>
    <p:sldId id="489" r:id="rId190"/>
    <p:sldId id="490" r:id="rId191"/>
    <p:sldId id="430" r:id="rId192"/>
    <p:sldId id="431" r:id="rId193"/>
    <p:sldId id="432" r:id="rId194"/>
    <p:sldId id="433" r:id="rId195"/>
    <p:sldId id="434" r:id="rId196"/>
    <p:sldId id="435" r:id="rId197"/>
    <p:sldId id="436" r:id="rId198"/>
    <p:sldId id="491" r:id="rId199"/>
    <p:sldId id="492" r:id="rId200"/>
    <p:sldId id="439" r:id="rId201"/>
    <p:sldId id="437" r:id="rId202"/>
    <p:sldId id="438" r:id="rId203"/>
    <p:sldId id="440" r:id="rId204"/>
    <p:sldId id="441" r:id="rId205"/>
    <p:sldId id="442" r:id="rId206"/>
    <p:sldId id="446" r:id="rId2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190" autoAdjust="0"/>
    <p:restoredTop sz="96578" autoAdjust="0"/>
  </p:normalViewPr>
  <p:slideViewPr>
    <p:cSldViewPr>
      <p:cViewPr varScale="1">
        <p:scale>
          <a:sx n="74" d="100"/>
          <a:sy n="74" d="100"/>
        </p:scale>
        <p:origin x="-876" y="-102"/>
      </p:cViewPr>
      <p:guideLst>
        <p:guide orient="horz" pos="2160"/>
        <p:guide pos="2880"/>
      </p:guideLst>
    </p:cSldViewPr>
  </p:slideViewPr>
  <p:notesTextViewPr>
    <p:cViewPr>
      <p:scale>
        <a:sx n="75" d="100"/>
        <a:sy n="75"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Office_Excel_Worksheet9.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William\Documents\Dropbox\Bus%20417%20-%20Group%20Presentation\Canadian%20Oil%20Sands%20(COS)\Relative%20Stock%20Performance.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William\Desktop\COS.to\COS%20-%20Graphs%20&amp;%20Charts.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William\Desktop\COS.to\COS%20-%20Graphs%20&amp;%20Charts.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William\Desktop\COS.to\COS%20-%20Graphs%20&amp;%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42"/>
  <c:chart>
    <c:autoTitleDeleted val="1"/>
    <c:plotArea>
      <c:layout/>
      <c:barChart>
        <c:barDir val="col"/>
        <c:grouping val="clustered"/>
        <c:ser>
          <c:idx val="0"/>
          <c:order val="0"/>
          <c:tx>
            <c:strRef>
              <c:f>Sheet1!$B$1</c:f>
              <c:strCache>
                <c:ptCount val="1"/>
                <c:pt idx="0">
                  <c:v>in million bbl</c:v>
                </c:pt>
              </c:strCache>
            </c:strRef>
          </c:tx>
          <c:cat>
            <c:strRef>
              <c:f>Sheet1!$A$2:$A$21</c:f>
              <c:strCache>
                <c:ptCount val="20"/>
                <c:pt idx="0">
                  <c:v> Venezuela</c:v>
                </c:pt>
                <c:pt idx="1">
                  <c:v> Saudi Arabia</c:v>
                </c:pt>
                <c:pt idx="2">
                  <c:v> Canadaa</c:v>
                </c:pt>
                <c:pt idx="3">
                  <c:v> Irana</c:v>
                </c:pt>
                <c:pt idx="4">
                  <c:v> Iraqa</c:v>
                </c:pt>
                <c:pt idx="5">
                  <c:v> Mexico</c:v>
                </c:pt>
                <c:pt idx="6">
                  <c:v> Kuwait</c:v>
                </c:pt>
                <c:pt idx="7">
                  <c:v> UAE</c:v>
                </c:pt>
                <c:pt idx="8">
                  <c:v> Russia</c:v>
                </c:pt>
                <c:pt idx="9">
                  <c:v> Libya</c:v>
                </c:pt>
                <c:pt idx="10">
                  <c:v> Nigeri</c:v>
                </c:pt>
                <c:pt idx="11">
                  <c:v> Kazakhstan</c:v>
                </c:pt>
                <c:pt idx="12">
                  <c:v> Qatar</c:v>
                </c:pt>
                <c:pt idx="13">
                  <c:v> China</c:v>
                </c:pt>
                <c:pt idx="14">
                  <c:v> United States</c:v>
                </c:pt>
                <c:pt idx="15">
                  <c:v> Brazil</c:v>
                </c:pt>
                <c:pt idx="16">
                  <c:v> Azerbaijan</c:v>
                </c:pt>
                <c:pt idx="17">
                  <c:v> Angola</c:v>
                </c:pt>
                <c:pt idx="18">
                  <c:v> Algeria</c:v>
                </c:pt>
                <c:pt idx="19">
                  <c:v> India</c:v>
                </c:pt>
              </c:strCache>
            </c:strRef>
          </c:cat>
          <c:val>
            <c:numRef>
              <c:f>Sheet1!$B$2:$B$21</c:f>
              <c:numCache>
                <c:formatCode>#,##0</c:formatCode>
                <c:ptCount val="20"/>
                <c:pt idx="0">
                  <c:v>296500</c:v>
                </c:pt>
                <c:pt idx="1">
                  <c:v>264600</c:v>
                </c:pt>
                <c:pt idx="2">
                  <c:v>175200</c:v>
                </c:pt>
                <c:pt idx="3">
                  <c:v>150600</c:v>
                </c:pt>
                <c:pt idx="4">
                  <c:v>143500</c:v>
                </c:pt>
                <c:pt idx="5">
                  <c:v>139020</c:v>
                </c:pt>
                <c:pt idx="6">
                  <c:v>104000</c:v>
                </c:pt>
                <c:pt idx="7">
                  <c:v>97800</c:v>
                </c:pt>
                <c:pt idx="8">
                  <c:v>74200</c:v>
                </c:pt>
                <c:pt idx="9">
                  <c:v>47000</c:v>
                </c:pt>
                <c:pt idx="10">
                  <c:v>37200</c:v>
                </c:pt>
                <c:pt idx="11">
                  <c:v>30000</c:v>
                </c:pt>
                <c:pt idx="12">
                  <c:v>25410</c:v>
                </c:pt>
                <c:pt idx="13">
                  <c:v>20350</c:v>
                </c:pt>
                <c:pt idx="14">
                  <c:v>19120</c:v>
                </c:pt>
                <c:pt idx="15">
                  <c:v>14240</c:v>
                </c:pt>
                <c:pt idx="16">
                  <c:v>14000</c:v>
                </c:pt>
                <c:pt idx="17">
                  <c:v>13500</c:v>
                </c:pt>
                <c:pt idx="18">
                  <c:v>12200</c:v>
                </c:pt>
                <c:pt idx="19">
                  <c:v>9000</c:v>
                </c:pt>
              </c:numCache>
            </c:numRef>
          </c:val>
        </c:ser>
        <c:axId val="100895744"/>
        <c:axId val="100901632"/>
      </c:barChart>
      <c:catAx>
        <c:axId val="100895744"/>
        <c:scaling>
          <c:orientation val="minMax"/>
        </c:scaling>
        <c:axPos val="b"/>
        <c:tickLblPos val="nextTo"/>
        <c:crossAx val="100901632"/>
        <c:crosses val="autoZero"/>
        <c:auto val="1"/>
        <c:lblAlgn val="ctr"/>
        <c:lblOffset val="100"/>
      </c:catAx>
      <c:valAx>
        <c:axId val="100901632"/>
        <c:scaling>
          <c:orientation val="minMax"/>
        </c:scaling>
        <c:axPos val="l"/>
        <c:majorGridlines/>
        <c:numFmt formatCode="#,##0" sourceLinked="1"/>
        <c:tickLblPos val="nextTo"/>
        <c:crossAx val="100895744"/>
        <c:crosses val="autoZero"/>
        <c:crossBetween val="between"/>
      </c:valAx>
    </c:plotArea>
    <c:plotVisOnly val="1"/>
    <c:dispBlanksAs val="gap"/>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700" dirty="0"/>
              <a:t>Common Shares Outstanding (</a:t>
            </a:r>
            <a:r>
              <a:rPr lang="en-US" sz="1700" dirty="0" smtClean="0"/>
              <a:t>Millions)</a:t>
            </a:r>
            <a:endParaRPr lang="en-US" sz="1700" dirty="0"/>
          </a:p>
        </c:rich>
      </c:tx>
      <c:layout>
        <c:manualLayout>
          <c:xMode val="edge"/>
          <c:yMode val="edge"/>
          <c:x val="0.13783887183593604"/>
          <c:y val="0"/>
        </c:manualLayout>
      </c:layout>
    </c:title>
    <c:plotArea>
      <c:layout>
        <c:manualLayout>
          <c:layoutTarget val="inner"/>
          <c:xMode val="edge"/>
          <c:yMode val="edge"/>
          <c:x val="8.5657280128119656E-2"/>
          <c:y val="0.18118362679060393"/>
          <c:w val="0.88378051382691869"/>
          <c:h val="0.68646633104547472"/>
        </c:manualLayout>
      </c:layout>
      <c:barChart>
        <c:barDir val="col"/>
        <c:grouping val="clustered"/>
        <c:ser>
          <c:idx val="0"/>
          <c:order val="0"/>
          <c:tx>
            <c:strRef>
              <c:f>Sheet1!$B$16</c:f>
              <c:strCache>
                <c:ptCount val="1"/>
                <c:pt idx="0">
                  <c:v>Common Shares Outstanding</c:v>
                </c:pt>
              </c:strCache>
            </c:strRef>
          </c:tx>
          <c:spPr>
            <a:solidFill>
              <a:schemeClr val="accent2">
                <a:lumMod val="50000"/>
              </a:schemeClr>
            </a:solidFill>
          </c:spPr>
          <c:cat>
            <c:strRef>
              <c:f>Sheet1!$C$15:$G$15</c:f>
              <c:strCache>
                <c:ptCount val="5"/>
                <c:pt idx="0">
                  <c:v>2010</c:v>
                </c:pt>
                <c:pt idx="1">
                  <c:v>Q1 2011</c:v>
                </c:pt>
                <c:pt idx="2">
                  <c:v>Q2 2011</c:v>
                </c:pt>
                <c:pt idx="3">
                  <c:v>Q3 2011</c:v>
                </c:pt>
                <c:pt idx="4">
                  <c:v>Present</c:v>
                </c:pt>
              </c:strCache>
            </c:strRef>
          </c:cat>
          <c:val>
            <c:numRef>
              <c:f>Sheet1!$C$16:$G$16</c:f>
              <c:numCache>
                <c:formatCode>General</c:formatCode>
                <c:ptCount val="5"/>
                <c:pt idx="0">
                  <c:v>266.89999999999964</c:v>
                </c:pt>
                <c:pt idx="1">
                  <c:v>270.5</c:v>
                </c:pt>
                <c:pt idx="2">
                  <c:v>273.3</c:v>
                </c:pt>
                <c:pt idx="3">
                  <c:v>285.89999999999964</c:v>
                </c:pt>
                <c:pt idx="4">
                  <c:v>303.5</c:v>
                </c:pt>
              </c:numCache>
            </c:numRef>
          </c:val>
        </c:ser>
        <c:axId val="107510400"/>
        <c:axId val="107413888"/>
      </c:barChart>
      <c:catAx>
        <c:axId val="107510400"/>
        <c:scaling>
          <c:orientation val="minMax"/>
        </c:scaling>
        <c:axPos val="b"/>
        <c:tickLblPos val="nextTo"/>
        <c:crossAx val="107413888"/>
        <c:crosses val="autoZero"/>
        <c:auto val="1"/>
        <c:lblAlgn val="ctr"/>
        <c:lblOffset val="100"/>
      </c:catAx>
      <c:valAx>
        <c:axId val="107413888"/>
        <c:scaling>
          <c:orientation val="minMax"/>
        </c:scaling>
        <c:axPos val="l"/>
        <c:majorGridlines/>
        <c:numFmt formatCode="General" sourceLinked="1"/>
        <c:tickLblPos val="nextTo"/>
        <c:crossAx val="107510400"/>
        <c:crosses val="autoZero"/>
        <c:crossBetween val="between"/>
      </c:valAx>
      <c:spPr>
        <a:solidFill>
          <a:schemeClr val="accent1">
            <a:lumMod val="20000"/>
            <a:lumOff val="80000"/>
          </a:schemeClr>
        </a:solidFill>
      </c:spPr>
    </c:plotArea>
    <c:plotVisOnly val="1"/>
    <c:dispBlanksAs val="gap"/>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400"/>
              <a:t>2011 Revenues  </a:t>
            </a:r>
          </a:p>
          <a:p>
            <a:pPr>
              <a:defRPr/>
            </a:pPr>
            <a:r>
              <a:rPr lang="en-US" sz="1400"/>
              <a:t> (Nine months ended September 30)</a:t>
            </a:r>
          </a:p>
        </c:rich>
      </c:tx>
      <c:layout>
        <c:manualLayout>
          <c:xMode val="edge"/>
          <c:yMode val="edge"/>
          <c:x val="0.19609807280864994"/>
          <c:y val="4.6771962793831008E-2"/>
        </c:manualLayout>
      </c:layout>
    </c:title>
    <c:plotArea>
      <c:layout>
        <c:manualLayout>
          <c:layoutTarget val="inner"/>
          <c:xMode val="edge"/>
          <c:yMode val="edge"/>
          <c:x val="0.13805710451725309"/>
          <c:y val="0.12394000914262"/>
          <c:w val="0.64874556957648166"/>
          <c:h val="0.76109306211182248"/>
        </c:manualLayout>
      </c:layout>
      <c:pieChart>
        <c:varyColors val="1"/>
        <c:ser>
          <c:idx val="0"/>
          <c:order val="0"/>
          <c:tx>
            <c:strRef>
              <c:f>Sheet1!$B$11:$B$12</c:f>
              <c:strCache>
                <c:ptCount val="1"/>
                <c:pt idx="0">
                  <c:v>Revenues  2011 (Nine months ended September 30)</c:v>
                </c:pt>
              </c:strCache>
            </c:strRef>
          </c:tx>
          <c:spPr>
            <a:solidFill>
              <a:srgbClr val="92D050"/>
            </a:solidFill>
          </c:spPr>
          <c:explosion val="36"/>
          <c:dPt>
            <c:idx val="0"/>
            <c:explosion val="0"/>
            <c:spPr>
              <a:solidFill>
                <a:srgbClr val="AA1616"/>
              </a:solidFill>
              <a:ln>
                <a:solidFill>
                  <a:schemeClr val="accent1"/>
                </a:solidFill>
              </a:ln>
            </c:spPr>
          </c:dPt>
          <c:dPt>
            <c:idx val="1"/>
            <c:explosion val="0"/>
            <c:spPr>
              <a:solidFill>
                <a:schemeClr val="tx2">
                  <a:lumMod val="50000"/>
                </a:schemeClr>
              </a:solidFill>
            </c:spPr>
          </c:dPt>
          <c:dLbls>
            <c:dLbl>
              <c:idx val="0"/>
              <c:layout>
                <c:manualLayout>
                  <c:x val="0.172665583663209"/>
                  <c:y val="-0.105680709169735"/>
                </c:manualLayout>
              </c:layout>
              <c:showPercent val="1"/>
            </c:dLbl>
            <c:dLbl>
              <c:idx val="1"/>
              <c:layout>
                <c:manualLayout>
                  <c:x val="6.5566491688539034E-3"/>
                  <c:y val="1.7142023913677501E-2"/>
                </c:manualLayout>
              </c:layout>
              <c:showPercent val="1"/>
            </c:dLbl>
            <c:showPercent val="1"/>
          </c:dLbls>
          <c:cat>
            <c:strRef>
              <c:f>Sheet1!$A$13:$A$14</c:f>
              <c:strCache>
                <c:ptCount val="2"/>
                <c:pt idx="0">
                  <c:v>Crude Oil and NGL Sales</c:v>
                </c:pt>
                <c:pt idx="1">
                  <c:v>Natural Gas Sales</c:v>
                </c:pt>
              </c:strCache>
            </c:strRef>
          </c:cat>
          <c:val>
            <c:numRef>
              <c:f>Sheet1!$B$13:$B$14</c:f>
              <c:numCache>
                <c:formatCode>General</c:formatCode>
                <c:ptCount val="2"/>
                <c:pt idx="0">
                  <c:v>1514268</c:v>
                </c:pt>
                <c:pt idx="1">
                  <c:v>46548</c:v>
                </c:pt>
              </c:numCache>
            </c:numRef>
          </c:val>
        </c:ser>
        <c:firstSliceAng val="0"/>
      </c:pieChart>
      <c:spPr>
        <a:scene3d>
          <a:camera prst="orthographicFront"/>
          <a:lightRig rig="threePt" dir="t"/>
        </a:scene3d>
        <a:sp3d>
          <a:bevelT/>
        </a:sp3d>
      </c:spPr>
    </c:plotArea>
    <c:legend>
      <c:legendPos val="r"/>
      <c:layout>
        <c:manualLayout>
          <c:xMode val="edge"/>
          <c:yMode val="edge"/>
          <c:x val="0.27947603908601315"/>
          <c:y val="0.81560572726222003"/>
          <c:w val="0.47550896437690532"/>
          <c:h val="0.18439427273778008"/>
        </c:manualLayout>
      </c:layout>
    </c:legend>
    <c:plotVisOnly val="1"/>
    <c:dispBlanksAs val="zero"/>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368240998600505E-2"/>
          <c:y val="0.14949853731312412"/>
          <c:w val="0.86057271566368432"/>
          <c:h val="0.72176041348339393"/>
        </c:manualLayout>
      </c:layout>
      <c:barChart>
        <c:barDir val="col"/>
        <c:grouping val="percentStacked"/>
        <c:ser>
          <c:idx val="0"/>
          <c:order val="0"/>
          <c:tx>
            <c:strRef>
              <c:f>Sheet1!$B$33</c:f>
              <c:strCache>
                <c:ptCount val="1"/>
                <c:pt idx="0">
                  <c:v>Crude oil and NGLs</c:v>
                </c:pt>
              </c:strCache>
            </c:strRef>
          </c:tx>
          <c:spPr>
            <a:solidFill>
              <a:schemeClr val="bg2">
                <a:lumMod val="25000"/>
              </a:schemeClr>
            </a:solidFill>
          </c:spPr>
          <c:dPt>
            <c:idx val="3"/>
            <c:spPr>
              <a:solidFill>
                <a:srgbClr val="6E663E"/>
              </a:solidFill>
            </c:spPr>
          </c:dPt>
          <c:cat>
            <c:strRef>
              <c:f>Sheet1!$C$32:$G$32</c:f>
              <c:strCache>
                <c:ptCount val="5"/>
                <c:pt idx="0">
                  <c:v>2008</c:v>
                </c:pt>
                <c:pt idx="1">
                  <c:v>2009</c:v>
                </c:pt>
                <c:pt idx="2">
                  <c:v>2010</c:v>
                </c:pt>
                <c:pt idx="3">
                  <c:v>First 3 quarters of 2011</c:v>
                </c:pt>
                <c:pt idx="4">
                  <c:v>2012 Guidance</c:v>
                </c:pt>
              </c:strCache>
            </c:strRef>
          </c:cat>
          <c:val>
            <c:numRef>
              <c:f>Sheet1!$C$33:$G$33</c:f>
              <c:numCache>
                <c:formatCode>0%</c:formatCode>
                <c:ptCount val="5"/>
                <c:pt idx="0">
                  <c:v>0.93</c:v>
                </c:pt>
                <c:pt idx="1">
                  <c:v>0.95000000000000029</c:v>
                </c:pt>
                <c:pt idx="2">
                  <c:v>0.9600000000000003</c:v>
                </c:pt>
                <c:pt idx="3">
                  <c:v>0.97000000000000031</c:v>
                </c:pt>
                <c:pt idx="4">
                  <c:v>0.91</c:v>
                </c:pt>
              </c:numCache>
            </c:numRef>
          </c:val>
        </c:ser>
        <c:ser>
          <c:idx val="1"/>
          <c:order val="1"/>
          <c:tx>
            <c:strRef>
              <c:f>Sheet1!$B$34</c:f>
              <c:strCache>
                <c:ptCount val="1"/>
                <c:pt idx="0">
                  <c:v>Natural Gas</c:v>
                </c:pt>
              </c:strCache>
            </c:strRef>
          </c:tx>
          <c:spPr>
            <a:solidFill>
              <a:schemeClr val="accent3"/>
            </a:solidFill>
          </c:spPr>
          <c:dPt>
            <c:idx val="3"/>
            <c:spPr>
              <a:solidFill>
                <a:srgbClr val="B9D08C"/>
              </a:solidFill>
            </c:spPr>
          </c:dPt>
          <c:cat>
            <c:strRef>
              <c:f>Sheet1!$C$32:$G$32</c:f>
              <c:strCache>
                <c:ptCount val="5"/>
                <c:pt idx="0">
                  <c:v>2008</c:v>
                </c:pt>
                <c:pt idx="1">
                  <c:v>2009</c:v>
                </c:pt>
                <c:pt idx="2">
                  <c:v>2010</c:v>
                </c:pt>
                <c:pt idx="3">
                  <c:v>First 3 quarters of 2011</c:v>
                </c:pt>
                <c:pt idx="4">
                  <c:v>2012 Guidance</c:v>
                </c:pt>
              </c:strCache>
            </c:strRef>
          </c:cat>
          <c:val>
            <c:numRef>
              <c:f>Sheet1!$C$34:$G$34</c:f>
              <c:numCache>
                <c:formatCode>0%</c:formatCode>
                <c:ptCount val="5"/>
                <c:pt idx="0">
                  <c:v>7.0000000000000021E-2</c:v>
                </c:pt>
                <c:pt idx="1">
                  <c:v>0.05</c:v>
                </c:pt>
                <c:pt idx="2">
                  <c:v>4.0000000000000022E-2</c:v>
                </c:pt>
                <c:pt idx="3">
                  <c:v>3.0000000000000002E-2</c:v>
                </c:pt>
                <c:pt idx="4">
                  <c:v>9.0000000000000024E-2</c:v>
                </c:pt>
              </c:numCache>
            </c:numRef>
          </c:val>
        </c:ser>
        <c:overlap val="100"/>
        <c:axId val="108064128"/>
        <c:axId val="108065920"/>
      </c:barChart>
      <c:catAx>
        <c:axId val="108064128"/>
        <c:scaling>
          <c:orientation val="minMax"/>
        </c:scaling>
        <c:axPos val="b"/>
        <c:tickLblPos val="nextTo"/>
        <c:crossAx val="108065920"/>
        <c:crosses val="autoZero"/>
        <c:auto val="1"/>
        <c:lblAlgn val="ctr"/>
        <c:lblOffset val="100"/>
      </c:catAx>
      <c:valAx>
        <c:axId val="108065920"/>
        <c:scaling>
          <c:orientation val="minMax"/>
          <c:min val="0"/>
        </c:scaling>
        <c:axPos val="l"/>
        <c:majorGridlines/>
        <c:numFmt formatCode="0%" sourceLinked="1"/>
        <c:tickLblPos val="nextTo"/>
        <c:crossAx val="108064128"/>
        <c:crosses val="autoZero"/>
        <c:crossBetween val="between"/>
      </c:valAx>
    </c:plotArea>
    <c:legend>
      <c:legendPos val="r"/>
      <c:layout>
        <c:manualLayout>
          <c:xMode val="edge"/>
          <c:yMode val="edge"/>
          <c:x val="0.69572729800157562"/>
          <c:y val="2.3895351974494512E-2"/>
          <c:w val="0.22527808799483501"/>
          <c:h val="0.12841839974255209"/>
        </c:manualLayout>
      </c:layout>
    </c:legend>
    <c:plotVisOnly val="1"/>
    <c:dispBlanksAs val="gap"/>
  </c:chart>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7.4488679569259517E-2"/>
          <c:y val="8.0924013596661362E-2"/>
          <c:w val="0.87742279294527503"/>
          <c:h val="0.77231638053439999"/>
        </c:manualLayout>
      </c:layout>
      <c:lineChart>
        <c:grouping val="standard"/>
        <c:ser>
          <c:idx val="0"/>
          <c:order val="0"/>
          <c:tx>
            <c:strRef>
              <c:f>'Clean Data'!$G$1</c:f>
              <c:strCache>
                <c:ptCount val="1"/>
                <c:pt idx="0">
                  <c:v>BTE.to</c:v>
                </c:pt>
              </c:strCache>
            </c:strRef>
          </c:tx>
          <c:spPr>
            <a:ln>
              <a:solidFill>
                <a:srgbClr val="FF0000"/>
              </a:solidFill>
            </a:ln>
          </c:spPr>
          <c:marker>
            <c:symbol val="none"/>
          </c:marker>
          <c:cat>
            <c:numRef>
              <c:f>'Clean Data'!$A$2:$A$254</c:f>
              <c:numCache>
                <c:formatCode>dd/mm/yyyy</c:formatCode>
                <c:ptCount val="253"/>
                <c:pt idx="0">
                  <c:v>40611</c:v>
                </c:pt>
                <c:pt idx="1">
                  <c:v>40612</c:v>
                </c:pt>
                <c:pt idx="2">
                  <c:v>40613</c:v>
                </c:pt>
                <c:pt idx="3">
                  <c:v>40616</c:v>
                </c:pt>
                <c:pt idx="4">
                  <c:v>40617</c:v>
                </c:pt>
                <c:pt idx="5">
                  <c:v>40618</c:v>
                </c:pt>
                <c:pt idx="6">
                  <c:v>40619</c:v>
                </c:pt>
                <c:pt idx="7">
                  <c:v>40620</c:v>
                </c:pt>
                <c:pt idx="8">
                  <c:v>40623</c:v>
                </c:pt>
                <c:pt idx="9">
                  <c:v>40624</c:v>
                </c:pt>
                <c:pt idx="10">
                  <c:v>40625</c:v>
                </c:pt>
                <c:pt idx="11">
                  <c:v>40626</c:v>
                </c:pt>
                <c:pt idx="12">
                  <c:v>40627</c:v>
                </c:pt>
                <c:pt idx="13">
                  <c:v>40630</c:v>
                </c:pt>
                <c:pt idx="14">
                  <c:v>40631</c:v>
                </c:pt>
                <c:pt idx="15">
                  <c:v>40632</c:v>
                </c:pt>
                <c:pt idx="16">
                  <c:v>40633</c:v>
                </c:pt>
                <c:pt idx="17">
                  <c:v>40634</c:v>
                </c:pt>
                <c:pt idx="18">
                  <c:v>40637</c:v>
                </c:pt>
                <c:pt idx="19">
                  <c:v>40638</c:v>
                </c:pt>
                <c:pt idx="20">
                  <c:v>40639</c:v>
                </c:pt>
                <c:pt idx="21">
                  <c:v>40640</c:v>
                </c:pt>
                <c:pt idx="22">
                  <c:v>40641</c:v>
                </c:pt>
                <c:pt idx="23">
                  <c:v>40644</c:v>
                </c:pt>
                <c:pt idx="24">
                  <c:v>40645</c:v>
                </c:pt>
                <c:pt idx="25">
                  <c:v>40646</c:v>
                </c:pt>
                <c:pt idx="26">
                  <c:v>40647</c:v>
                </c:pt>
                <c:pt idx="27">
                  <c:v>40648</c:v>
                </c:pt>
                <c:pt idx="28">
                  <c:v>40651</c:v>
                </c:pt>
                <c:pt idx="29">
                  <c:v>40652</c:v>
                </c:pt>
                <c:pt idx="30">
                  <c:v>40653</c:v>
                </c:pt>
                <c:pt idx="31">
                  <c:v>40654</c:v>
                </c:pt>
                <c:pt idx="32">
                  <c:v>40658</c:v>
                </c:pt>
                <c:pt idx="33">
                  <c:v>40659</c:v>
                </c:pt>
                <c:pt idx="34">
                  <c:v>40660</c:v>
                </c:pt>
                <c:pt idx="35">
                  <c:v>40661</c:v>
                </c:pt>
                <c:pt idx="36">
                  <c:v>40662</c:v>
                </c:pt>
                <c:pt idx="37">
                  <c:v>40665</c:v>
                </c:pt>
                <c:pt idx="38">
                  <c:v>40666</c:v>
                </c:pt>
                <c:pt idx="39">
                  <c:v>40667</c:v>
                </c:pt>
                <c:pt idx="40">
                  <c:v>40668</c:v>
                </c:pt>
                <c:pt idx="41">
                  <c:v>40669</c:v>
                </c:pt>
                <c:pt idx="42">
                  <c:v>40672</c:v>
                </c:pt>
                <c:pt idx="43">
                  <c:v>40673</c:v>
                </c:pt>
                <c:pt idx="44">
                  <c:v>40674</c:v>
                </c:pt>
                <c:pt idx="45">
                  <c:v>40675</c:v>
                </c:pt>
                <c:pt idx="46">
                  <c:v>40676</c:v>
                </c:pt>
                <c:pt idx="47">
                  <c:v>40679</c:v>
                </c:pt>
                <c:pt idx="48">
                  <c:v>40680</c:v>
                </c:pt>
                <c:pt idx="49">
                  <c:v>40681</c:v>
                </c:pt>
                <c:pt idx="50">
                  <c:v>40682</c:v>
                </c:pt>
                <c:pt idx="51">
                  <c:v>40683</c:v>
                </c:pt>
                <c:pt idx="52">
                  <c:v>40687</c:v>
                </c:pt>
                <c:pt idx="53">
                  <c:v>40688</c:v>
                </c:pt>
                <c:pt idx="54">
                  <c:v>40689</c:v>
                </c:pt>
                <c:pt idx="55">
                  <c:v>40690</c:v>
                </c:pt>
                <c:pt idx="56">
                  <c:v>40693</c:v>
                </c:pt>
                <c:pt idx="57">
                  <c:v>40694</c:v>
                </c:pt>
                <c:pt idx="58">
                  <c:v>40695</c:v>
                </c:pt>
                <c:pt idx="59">
                  <c:v>40696</c:v>
                </c:pt>
                <c:pt idx="60">
                  <c:v>40697</c:v>
                </c:pt>
                <c:pt idx="61">
                  <c:v>40700</c:v>
                </c:pt>
                <c:pt idx="62">
                  <c:v>40701</c:v>
                </c:pt>
                <c:pt idx="63">
                  <c:v>40702</c:v>
                </c:pt>
                <c:pt idx="64">
                  <c:v>40703</c:v>
                </c:pt>
                <c:pt idx="65">
                  <c:v>40704</c:v>
                </c:pt>
                <c:pt idx="66">
                  <c:v>40707</c:v>
                </c:pt>
                <c:pt idx="67">
                  <c:v>40708</c:v>
                </c:pt>
                <c:pt idx="68">
                  <c:v>40709</c:v>
                </c:pt>
                <c:pt idx="69">
                  <c:v>40710</c:v>
                </c:pt>
                <c:pt idx="70">
                  <c:v>40711</c:v>
                </c:pt>
                <c:pt idx="71">
                  <c:v>40714</c:v>
                </c:pt>
                <c:pt idx="72">
                  <c:v>40715</c:v>
                </c:pt>
                <c:pt idx="73">
                  <c:v>40716</c:v>
                </c:pt>
                <c:pt idx="74">
                  <c:v>40717</c:v>
                </c:pt>
                <c:pt idx="75">
                  <c:v>40718</c:v>
                </c:pt>
                <c:pt idx="76">
                  <c:v>40721</c:v>
                </c:pt>
                <c:pt idx="77">
                  <c:v>40722</c:v>
                </c:pt>
                <c:pt idx="78">
                  <c:v>40723</c:v>
                </c:pt>
                <c:pt idx="79">
                  <c:v>40724</c:v>
                </c:pt>
                <c:pt idx="80">
                  <c:v>40728</c:v>
                </c:pt>
                <c:pt idx="81">
                  <c:v>40729</c:v>
                </c:pt>
                <c:pt idx="82">
                  <c:v>40730</c:v>
                </c:pt>
                <c:pt idx="83">
                  <c:v>40731</c:v>
                </c:pt>
                <c:pt idx="84">
                  <c:v>40732</c:v>
                </c:pt>
                <c:pt idx="85">
                  <c:v>40735</c:v>
                </c:pt>
                <c:pt idx="86">
                  <c:v>40736</c:v>
                </c:pt>
                <c:pt idx="87">
                  <c:v>40737</c:v>
                </c:pt>
                <c:pt idx="88">
                  <c:v>40738</c:v>
                </c:pt>
                <c:pt idx="89">
                  <c:v>40739</c:v>
                </c:pt>
                <c:pt idx="90">
                  <c:v>40742</c:v>
                </c:pt>
                <c:pt idx="91">
                  <c:v>40743</c:v>
                </c:pt>
                <c:pt idx="92">
                  <c:v>40744</c:v>
                </c:pt>
                <c:pt idx="93">
                  <c:v>40745</c:v>
                </c:pt>
                <c:pt idx="94">
                  <c:v>40746</c:v>
                </c:pt>
                <c:pt idx="95">
                  <c:v>40749</c:v>
                </c:pt>
                <c:pt idx="96">
                  <c:v>40750</c:v>
                </c:pt>
                <c:pt idx="97">
                  <c:v>40751</c:v>
                </c:pt>
                <c:pt idx="98">
                  <c:v>40752</c:v>
                </c:pt>
                <c:pt idx="99">
                  <c:v>40753</c:v>
                </c:pt>
                <c:pt idx="100">
                  <c:v>40757</c:v>
                </c:pt>
                <c:pt idx="101">
                  <c:v>40758</c:v>
                </c:pt>
                <c:pt idx="102">
                  <c:v>40759</c:v>
                </c:pt>
                <c:pt idx="103">
                  <c:v>40760</c:v>
                </c:pt>
                <c:pt idx="104">
                  <c:v>40763</c:v>
                </c:pt>
                <c:pt idx="105">
                  <c:v>40764</c:v>
                </c:pt>
                <c:pt idx="106">
                  <c:v>40765</c:v>
                </c:pt>
                <c:pt idx="107">
                  <c:v>40766</c:v>
                </c:pt>
                <c:pt idx="108">
                  <c:v>40767</c:v>
                </c:pt>
                <c:pt idx="109">
                  <c:v>40770</c:v>
                </c:pt>
                <c:pt idx="110">
                  <c:v>40771</c:v>
                </c:pt>
                <c:pt idx="111">
                  <c:v>40772</c:v>
                </c:pt>
                <c:pt idx="112">
                  <c:v>40773</c:v>
                </c:pt>
                <c:pt idx="113">
                  <c:v>40774</c:v>
                </c:pt>
                <c:pt idx="114">
                  <c:v>40777</c:v>
                </c:pt>
                <c:pt idx="115">
                  <c:v>40778</c:v>
                </c:pt>
                <c:pt idx="116">
                  <c:v>40779</c:v>
                </c:pt>
                <c:pt idx="117">
                  <c:v>40780</c:v>
                </c:pt>
                <c:pt idx="118">
                  <c:v>40781</c:v>
                </c:pt>
                <c:pt idx="119">
                  <c:v>40784</c:v>
                </c:pt>
                <c:pt idx="120">
                  <c:v>40785</c:v>
                </c:pt>
                <c:pt idx="121">
                  <c:v>40786</c:v>
                </c:pt>
                <c:pt idx="122">
                  <c:v>40787</c:v>
                </c:pt>
                <c:pt idx="123">
                  <c:v>40788</c:v>
                </c:pt>
                <c:pt idx="124">
                  <c:v>40792</c:v>
                </c:pt>
                <c:pt idx="125">
                  <c:v>40793</c:v>
                </c:pt>
                <c:pt idx="126">
                  <c:v>40794</c:v>
                </c:pt>
                <c:pt idx="127">
                  <c:v>40795</c:v>
                </c:pt>
                <c:pt idx="128">
                  <c:v>40798</c:v>
                </c:pt>
                <c:pt idx="129">
                  <c:v>40799</c:v>
                </c:pt>
                <c:pt idx="130">
                  <c:v>40800</c:v>
                </c:pt>
                <c:pt idx="131">
                  <c:v>40801</c:v>
                </c:pt>
                <c:pt idx="132">
                  <c:v>40802</c:v>
                </c:pt>
                <c:pt idx="133">
                  <c:v>40805</c:v>
                </c:pt>
                <c:pt idx="134">
                  <c:v>40806</c:v>
                </c:pt>
                <c:pt idx="135">
                  <c:v>40807</c:v>
                </c:pt>
                <c:pt idx="136">
                  <c:v>40808</c:v>
                </c:pt>
                <c:pt idx="137">
                  <c:v>40809</c:v>
                </c:pt>
                <c:pt idx="138">
                  <c:v>40812</c:v>
                </c:pt>
                <c:pt idx="139">
                  <c:v>40813</c:v>
                </c:pt>
                <c:pt idx="140">
                  <c:v>40814</c:v>
                </c:pt>
                <c:pt idx="141">
                  <c:v>40815</c:v>
                </c:pt>
                <c:pt idx="142">
                  <c:v>40816</c:v>
                </c:pt>
                <c:pt idx="143">
                  <c:v>40819</c:v>
                </c:pt>
                <c:pt idx="144">
                  <c:v>40820</c:v>
                </c:pt>
                <c:pt idx="145">
                  <c:v>40821</c:v>
                </c:pt>
                <c:pt idx="146">
                  <c:v>40822</c:v>
                </c:pt>
                <c:pt idx="147">
                  <c:v>40823</c:v>
                </c:pt>
                <c:pt idx="148">
                  <c:v>40827</c:v>
                </c:pt>
                <c:pt idx="149">
                  <c:v>40828</c:v>
                </c:pt>
                <c:pt idx="150">
                  <c:v>40829</c:v>
                </c:pt>
                <c:pt idx="151">
                  <c:v>40830</c:v>
                </c:pt>
                <c:pt idx="152">
                  <c:v>40833</c:v>
                </c:pt>
                <c:pt idx="153">
                  <c:v>40834</c:v>
                </c:pt>
                <c:pt idx="154">
                  <c:v>40835</c:v>
                </c:pt>
                <c:pt idx="155">
                  <c:v>40836</c:v>
                </c:pt>
                <c:pt idx="156">
                  <c:v>40837</c:v>
                </c:pt>
                <c:pt idx="157">
                  <c:v>40840</c:v>
                </c:pt>
                <c:pt idx="158">
                  <c:v>40841</c:v>
                </c:pt>
                <c:pt idx="159">
                  <c:v>40842</c:v>
                </c:pt>
                <c:pt idx="160">
                  <c:v>40843</c:v>
                </c:pt>
                <c:pt idx="161">
                  <c:v>40844</c:v>
                </c:pt>
                <c:pt idx="162">
                  <c:v>40847</c:v>
                </c:pt>
                <c:pt idx="163">
                  <c:v>40848</c:v>
                </c:pt>
                <c:pt idx="164">
                  <c:v>40849</c:v>
                </c:pt>
                <c:pt idx="165">
                  <c:v>40850</c:v>
                </c:pt>
                <c:pt idx="166">
                  <c:v>40851</c:v>
                </c:pt>
                <c:pt idx="167">
                  <c:v>40854</c:v>
                </c:pt>
                <c:pt idx="168">
                  <c:v>40855</c:v>
                </c:pt>
                <c:pt idx="169">
                  <c:v>40856</c:v>
                </c:pt>
                <c:pt idx="170">
                  <c:v>40857</c:v>
                </c:pt>
                <c:pt idx="171">
                  <c:v>40858</c:v>
                </c:pt>
                <c:pt idx="172">
                  <c:v>40861</c:v>
                </c:pt>
                <c:pt idx="173">
                  <c:v>40862</c:v>
                </c:pt>
                <c:pt idx="174">
                  <c:v>40863</c:v>
                </c:pt>
                <c:pt idx="175">
                  <c:v>40864</c:v>
                </c:pt>
                <c:pt idx="176">
                  <c:v>40865</c:v>
                </c:pt>
                <c:pt idx="177">
                  <c:v>40868</c:v>
                </c:pt>
                <c:pt idx="178">
                  <c:v>40869</c:v>
                </c:pt>
                <c:pt idx="179">
                  <c:v>40870</c:v>
                </c:pt>
                <c:pt idx="180">
                  <c:v>40871</c:v>
                </c:pt>
                <c:pt idx="181">
                  <c:v>40872</c:v>
                </c:pt>
                <c:pt idx="182">
                  <c:v>40875</c:v>
                </c:pt>
                <c:pt idx="183">
                  <c:v>40876</c:v>
                </c:pt>
                <c:pt idx="184">
                  <c:v>40877</c:v>
                </c:pt>
                <c:pt idx="185">
                  <c:v>40878</c:v>
                </c:pt>
                <c:pt idx="186">
                  <c:v>40879</c:v>
                </c:pt>
                <c:pt idx="187">
                  <c:v>40882</c:v>
                </c:pt>
                <c:pt idx="188">
                  <c:v>40883</c:v>
                </c:pt>
                <c:pt idx="189">
                  <c:v>40884</c:v>
                </c:pt>
                <c:pt idx="190">
                  <c:v>40885</c:v>
                </c:pt>
                <c:pt idx="191">
                  <c:v>40886</c:v>
                </c:pt>
                <c:pt idx="192">
                  <c:v>40889</c:v>
                </c:pt>
                <c:pt idx="193">
                  <c:v>40890</c:v>
                </c:pt>
                <c:pt idx="194">
                  <c:v>40891</c:v>
                </c:pt>
                <c:pt idx="195">
                  <c:v>40892</c:v>
                </c:pt>
                <c:pt idx="196">
                  <c:v>40893</c:v>
                </c:pt>
                <c:pt idx="197">
                  <c:v>40896</c:v>
                </c:pt>
                <c:pt idx="198">
                  <c:v>40897</c:v>
                </c:pt>
                <c:pt idx="199">
                  <c:v>40898</c:v>
                </c:pt>
                <c:pt idx="200">
                  <c:v>40899</c:v>
                </c:pt>
                <c:pt idx="201">
                  <c:v>40900</c:v>
                </c:pt>
                <c:pt idx="202">
                  <c:v>40905</c:v>
                </c:pt>
                <c:pt idx="203">
                  <c:v>40906</c:v>
                </c:pt>
                <c:pt idx="204">
                  <c:v>40907</c:v>
                </c:pt>
                <c:pt idx="205">
                  <c:v>40911</c:v>
                </c:pt>
                <c:pt idx="206">
                  <c:v>40912</c:v>
                </c:pt>
                <c:pt idx="207">
                  <c:v>40913</c:v>
                </c:pt>
                <c:pt idx="208">
                  <c:v>40914</c:v>
                </c:pt>
                <c:pt idx="209">
                  <c:v>40917</c:v>
                </c:pt>
                <c:pt idx="210">
                  <c:v>40918</c:v>
                </c:pt>
                <c:pt idx="211">
                  <c:v>40919</c:v>
                </c:pt>
                <c:pt idx="212">
                  <c:v>40920</c:v>
                </c:pt>
                <c:pt idx="213">
                  <c:v>40921</c:v>
                </c:pt>
                <c:pt idx="214">
                  <c:v>40924</c:v>
                </c:pt>
                <c:pt idx="215">
                  <c:v>40925</c:v>
                </c:pt>
                <c:pt idx="216">
                  <c:v>40926</c:v>
                </c:pt>
                <c:pt idx="217">
                  <c:v>40927</c:v>
                </c:pt>
                <c:pt idx="218">
                  <c:v>40928</c:v>
                </c:pt>
                <c:pt idx="219">
                  <c:v>40931</c:v>
                </c:pt>
                <c:pt idx="220">
                  <c:v>40932</c:v>
                </c:pt>
                <c:pt idx="221">
                  <c:v>40933</c:v>
                </c:pt>
                <c:pt idx="222">
                  <c:v>40934</c:v>
                </c:pt>
                <c:pt idx="223">
                  <c:v>40935</c:v>
                </c:pt>
                <c:pt idx="224">
                  <c:v>40938</c:v>
                </c:pt>
                <c:pt idx="225">
                  <c:v>40939</c:v>
                </c:pt>
                <c:pt idx="226">
                  <c:v>40940</c:v>
                </c:pt>
                <c:pt idx="227">
                  <c:v>40941</c:v>
                </c:pt>
                <c:pt idx="228">
                  <c:v>40942</c:v>
                </c:pt>
                <c:pt idx="229">
                  <c:v>40945</c:v>
                </c:pt>
                <c:pt idx="230">
                  <c:v>40946</c:v>
                </c:pt>
                <c:pt idx="231">
                  <c:v>40947</c:v>
                </c:pt>
                <c:pt idx="232">
                  <c:v>40948</c:v>
                </c:pt>
                <c:pt idx="233">
                  <c:v>40949</c:v>
                </c:pt>
                <c:pt idx="234">
                  <c:v>40952</c:v>
                </c:pt>
                <c:pt idx="235">
                  <c:v>40953</c:v>
                </c:pt>
                <c:pt idx="236">
                  <c:v>40954</c:v>
                </c:pt>
                <c:pt idx="237">
                  <c:v>40955</c:v>
                </c:pt>
                <c:pt idx="238">
                  <c:v>40956</c:v>
                </c:pt>
                <c:pt idx="239">
                  <c:v>40960</c:v>
                </c:pt>
                <c:pt idx="240">
                  <c:v>40961</c:v>
                </c:pt>
                <c:pt idx="241">
                  <c:v>40962</c:v>
                </c:pt>
                <c:pt idx="242">
                  <c:v>40963</c:v>
                </c:pt>
                <c:pt idx="243">
                  <c:v>40966</c:v>
                </c:pt>
                <c:pt idx="244">
                  <c:v>40967</c:v>
                </c:pt>
                <c:pt idx="245">
                  <c:v>40968</c:v>
                </c:pt>
                <c:pt idx="246">
                  <c:v>40969</c:v>
                </c:pt>
                <c:pt idx="247">
                  <c:v>40970</c:v>
                </c:pt>
                <c:pt idx="248">
                  <c:v>40973</c:v>
                </c:pt>
                <c:pt idx="249">
                  <c:v>40974</c:v>
                </c:pt>
                <c:pt idx="250">
                  <c:v>40975</c:v>
                </c:pt>
                <c:pt idx="251">
                  <c:v>40976</c:v>
                </c:pt>
                <c:pt idx="252">
                  <c:v>40977</c:v>
                </c:pt>
              </c:numCache>
            </c:numRef>
          </c:cat>
          <c:val>
            <c:numRef>
              <c:f>'Clean Data'!$G$2:$G$254</c:f>
              <c:numCache>
                <c:formatCode>_(* #,##0.00_);_(* \(#,##0.00\);_(* "-"??_);_(@_)</c:formatCode>
                <c:ptCount val="253"/>
                <c:pt idx="0">
                  <c:v>1</c:v>
                </c:pt>
                <c:pt idx="1">
                  <c:v>0.99168241965973603</c:v>
                </c:pt>
                <c:pt idx="2">
                  <c:v>0.99168241965973603</c:v>
                </c:pt>
                <c:pt idx="3">
                  <c:v>0.99035916824196346</c:v>
                </c:pt>
                <c:pt idx="4">
                  <c:v>0.99697542533081429</c:v>
                </c:pt>
                <c:pt idx="5">
                  <c:v>1.0098298676748538</c:v>
                </c:pt>
                <c:pt idx="6">
                  <c:v>1.050661625708885</c:v>
                </c:pt>
                <c:pt idx="7">
                  <c:v>1.0529300567107751</c:v>
                </c:pt>
                <c:pt idx="8">
                  <c:v>1.071266540642722</c:v>
                </c:pt>
                <c:pt idx="9">
                  <c:v>1.0642722117202281</c:v>
                </c:pt>
                <c:pt idx="10">
                  <c:v>1.0621928166351611</c:v>
                </c:pt>
                <c:pt idx="11">
                  <c:v>1.0627599243856383</c:v>
                </c:pt>
                <c:pt idx="12">
                  <c:v>1.0531190926275964</c:v>
                </c:pt>
                <c:pt idx="13">
                  <c:v>1.0485822306238217</c:v>
                </c:pt>
                <c:pt idx="14">
                  <c:v>1.0485822306238217</c:v>
                </c:pt>
                <c:pt idx="15">
                  <c:v>1.060869565217391</c:v>
                </c:pt>
                <c:pt idx="16">
                  <c:v>1.0716446124763663</c:v>
                </c:pt>
                <c:pt idx="17">
                  <c:v>1.0814744801512299</c:v>
                </c:pt>
                <c:pt idx="18">
                  <c:v>1.082986767485822</c:v>
                </c:pt>
                <c:pt idx="19">
                  <c:v>1.086578449905482</c:v>
                </c:pt>
                <c:pt idx="20">
                  <c:v>1.0710775047259022</c:v>
                </c:pt>
                <c:pt idx="21">
                  <c:v>1.0852551984877141</c:v>
                </c:pt>
                <c:pt idx="22">
                  <c:v>1.1068052930056698</c:v>
                </c:pt>
                <c:pt idx="23">
                  <c:v>1.085444234404537</c:v>
                </c:pt>
                <c:pt idx="24">
                  <c:v>1.063137996219282</c:v>
                </c:pt>
                <c:pt idx="25">
                  <c:v>1.079773156899811</c:v>
                </c:pt>
                <c:pt idx="26">
                  <c:v>1.0714555765595486</c:v>
                </c:pt>
                <c:pt idx="27">
                  <c:v>1.0758034026465031</c:v>
                </c:pt>
                <c:pt idx="28">
                  <c:v>1.0667296786389393</c:v>
                </c:pt>
                <c:pt idx="29">
                  <c:v>1.07296786389414</c:v>
                </c:pt>
                <c:pt idx="30">
                  <c:v>1.094706994328922</c:v>
                </c:pt>
                <c:pt idx="31">
                  <c:v>1.1005671077504731</c:v>
                </c:pt>
                <c:pt idx="32">
                  <c:v>1.0945179584120981</c:v>
                </c:pt>
                <c:pt idx="33">
                  <c:v>1.0931947069943264</c:v>
                </c:pt>
                <c:pt idx="34">
                  <c:v>1.0860113421550099</c:v>
                </c:pt>
                <c:pt idx="35">
                  <c:v>1.1039697542533078</c:v>
                </c:pt>
                <c:pt idx="36">
                  <c:v>1.1045368620037821</c:v>
                </c:pt>
                <c:pt idx="37">
                  <c:v>1.1100189035916868</c:v>
                </c:pt>
                <c:pt idx="38">
                  <c:v>1.1096408317580366</c:v>
                </c:pt>
                <c:pt idx="39">
                  <c:v>1.0671077504725899</c:v>
                </c:pt>
                <c:pt idx="40">
                  <c:v>0.99867674858222866</c:v>
                </c:pt>
                <c:pt idx="41">
                  <c:v>1.019281663516068</c:v>
                </c:pt>
                <c:pt idx="42">
                  <c:v>1.0442344045368621</c:v>
                </c:pt>
                <c:pt idx="43">
                  <c:v>1.053308128544423</c:v>
                </c:pt>
                <c:pt idx="44">
                  <c:v>0.99300567107750504</c:v>
                </c:pt>
                <c:pt idx="45">
                  <c:v>0.98393194706994269</c:v>
                </c:pt>
                <c:pt idx="46">
                  <c:v>1.0056710775047233</c:v>
                </c:pt>
                <c:pt idx="47">
                  <c:v>0.9752362948960287</c:v>
                </c:pt>
                <c:pt idx="48">
                  <c:v>0.968052930056711</c:v>
                </c:pt>
                <c:pt idx="49">
                  <c:v>0.99810964083175768</c:v>
                </c:pt>
                <c:pt idx="50">
                  <c:v>1.017202268431002</c:v>
                </c:pt>
                <c:pt idx="51">
                  <c:v>1.0325141776937621</c:v>
                </c:pt>
                <c:pt idx="52">
                  <c:v>1.026275992438564</c:v>
                </c:pt>
                <c:pt idx="53">
                  <c:v>1.0310018903591638</c:v>
                </c:pt>
                <c:pt idx="54">
                  <c:v>1.0415879017013283</c:v>
                </c:pt>
                <c:pt idx="55">
                  <c:v>1.0334593572778792</c:v>
                </c:pt>
                <c:pt idx="56">
                  <c:v>1.0378071833648399</c:v>
                </c:pt>
                <c:pt idx="57">
                  <c:v>1.0529300567107751</c:v>
                </c:pt>
                <c:pt idx="58">
                  <c:v>1.0325141776937621</c:v>
                </c:pt>
                <c:pt idx="59">
                  <c:v>1.0406427221172021</c:v>
                </c:pt>
                <c:pt idx="60">
                  <c:v>1.046880907372401</c:v>
                </c:pt>
                <c:pt idx="61">
                  <c:v>1.0018903591682418</c:v>
                </c:pt>
                <c:pt idx="62">
                  <c:v>1.0005671077504719</c:v>
                </c:pt>
                <c:pt idx="63">
                  <c:v>0.96748582230623803</c:v>
                </c:pt>
                <c:pt idx="64">
                  <c:v>0.96313799621928331</c:v>
                </c:pt>
                <c:pt idx="65">
                  <c:v>0.94669187145558087</c:v>
                </c:pt>
                <c:pt idx="66">
                  <c:v>0.92816635160680372</c:v>
                </c:pt>
                <c:pt idx="67">
                  <c:v>0.95689981096408683</c:v>
                </c:pt>
                <c:pt idx="68">
                  <c:v>0.94480151228733633</c:v>
                </c:pt>
                <c:pt idx="69">
                  <c:v>0.93024574669187365</c:v>
                </c:pt>
                <c:pt idx="70">
                  <c:v>0.92060491493383934</c:v>
                </c:pt>
                <c:pt idx="71">
                  <c:v>0.9387523629489597</c:v>
                </c:pt>
                <c:pt idx="72">
                  <c:v>0.96597353497164296</c:v>
                </c:pt>
                <c:pt idx="73">
                  <c:v>0.96975425330813081</c:v>
                </c:pt>
                <c:pt idx="74">
                  <c:v>0.95463137996219305</c:v>
                </c:pt>
                <c:pt idx="75">
                  <c:v>0.94234404536862004</c:v>
                </c:pt>
                <c:pt idx="76">
                  <c:v>0.94196597353497336</c:v>
                </c:pt>
                <c:pt idx="77">
                  <c:v>0.96502835538752529</c:v>
                </c:pt>
                <c:pt idx="78">
                  <c:v>0.98052930056710697</c:v>
                </c:pt>
                <c:pt idx="79">
                  <c:v>0.99659735349716272</c:v>
                </c:pt>
                <c:pt idx="80">
                  <c:v>0.99565217391304173</c:v>
                </c:pt>
                <c:pt idx="81">
                  <c:v>1.0164461247637113</c:v>
                </c:pt>
                <c:pt idx="82">
                  <c:v>1.016068052930057</c:v>
                </c:pt>
                <c:pt idx="83">
                  <c:v>1.0302457466918737</c:v>
                </c:pt>
                <c:pt idx="84">
                  <c:v>1.0166351606805317</c:v>
                </c:pt>
                <c:pt idx="85">
                  <c:v>0.97769376181474499</c:v>
                </c:pt>
                <c:pt idx="86">
                  <c:v>0.97939508506616302</c:v>
                </c:pt>
                <c:pt idx="87">
                  <c:v>0.98638941398865798</c:v>
                </c:pt>
                <c:pt idx="88">
                  <c:v>0.97826086956521696</c:v>
                </c:pt>
                <c:pt idx="89">
                  <c:v>0.99773156899811</c:v>
                </c:pt>
                <c:pt idx="90">
                  <c:v>1.016068052930057</c:v>
                </c:pt>
                <c:pt idx="91">
                  <c:v>1.0415879017013283</c:v>
                </c:pt>
                <c:pt idx="92">
                  <c:v>1.0294896030245724</c:v>
                </c:pt>
                <c:pt idx="93">
                  <c:v>1.0372400756143658</c:v>
                </c:pt>
                <c:pt idx="94">
                  <c:v>1.0542533081285461</c:v>
                </c:pt>
                <c:pt idx="95">
                  <c:v>1.0497164461247639</c:v>
                </c:pt>
                <c:pt idx="96">
                  <c:v>1.026465028355388</c:v>
                </c:pt>
                <c:pt idx="97">
                  <c:v>0.99584120982986801</c:v>
                </c:pt>
                <c:pt idx="98">
                  <c:v>0.9905482041587923</c:v>
                </c:pt>
                <c:pt idx="99">
                  <c:v>1.00812854442344</c:v>
                </c:pt>
                <c:pt idx="100">
                  <c:v>0.99092627599243666</c:v>
                </c:pt>
                <c:pt idx="101">
                  <c:v>0.97575425330813292</c:v>
                </c:pt>
                <c:pt idx="102">
                  <c:v>0.94593572778828128</c:v>
                </c:pt>
                <c:pt idx="103">
                  <c:v>0.92835538752362901</c:v>
                </c:pt>
                <c:pt idx="104">
                  <c:v>0.84253308128544369</c:v>
                </c:pt>
                <c:pt idx="105">
                  <c:v>0.85330812854442528</c:v>
                </c:pt>
                <c:pt idx="106">
                  <c:v>0.87599243856332965</c:v>
                </c:pt>
                <c:pt idx="107">
                  <c:v>0.90302457466918962</c:v>
                </c:pt>
                <c:pt idx="108">
                  <c:v>0.94971644612476402</c:v>
                </c:pt>
                <c:pt idx="109">
                  <c:v>0.96654064272211804</c:v>
                </c:pt>
                <c:pt idx="110">
                  <c:v>0.94910964083175797</c:v>
                </c:pt>
                <c:pt idx="111">
                  <c:v>0.94669187145558087</c:v>
                </c:pt>
                <c:pt idx="112">
                  <c:v>0.89924385633270532</c:v>
                </c:pt>
                <c:pt idx="113">
                  <c:v>0.88601134215500899</c:v>
                </c:pt>
                <c:pt idx="114">
                  <c:v>0.88563327032136097</c:v>
                </c:pt>
                <c:pt idx="115">
                  <c:v>0.92759924385633197</c:v>
                </c:pt>
                <c:pt idx="116">
                  <c:v>0.91252362948960297</c:v>
                </c:pt>
                <c:pt idx="117">
                  <c:v>0.89092438563327103</c:v>
                </c:pt>
                <c:pt idx="118">
                  <c:v>0.90737240075614367</c:v>
                </c:pt>
                <c:pt idx="119">
                  <c:v>0.91660869565217662</c:v>
                </c:pt>
                <c:pt idx="120">
                  <c:v>0.93337996219281705</c:v>
                </c:pt>
                <c:pt idx="121">
                  <c:v>0.95274102079395229</c:v>
                </c:pt>
                <c:pt idx="122">
                  <c:v>0.93572778827977532</c:v>
                </c:pt>
                <c:pt idx="123">
                  <c:v>0.90226843100189102</c:v>
                </c:pt>
                <c:pt idx="124">
                  <c:v>0.88090737240075601</c:v>
                </c:pt>
                <c:pt idx="125">
                  <c:v>0.89187145557656133</c:v>
                </c:pt>
                <c:pt idx="126">
                  <c:v>0.889603024574669</c:v>
                </c:pt>
                <c:pt idx="127">
                  <c:v>0.84990548204159067</c:v>
                </c:pt>
                <c:pt idx="128">
                  <c:v>0.82835538752363003</c:v>
                </c:pt>
                <c:pt idx="129">
                  <c:v>0.84914933837429363</c:v>
                </c:pt>
                <c:pt idx="130">
                  <c:v>0.86994328922495301</c:v>
                </c:pt>
                <c:pt idx="131">
                  <c:v>0.90378071833648532</c:v>
                </c:pt>
                <c:pt idx="132">
                  <c:v>0.8913043478260867</c:v>
                </c:pt>
                <c:pt idx="133">
                  <c:v>0.8706994328922516</c:v>
                </c:pt>
                <c:pt idx="134">
                  <c:v>0.889603024574669</c:v>
                </c:pt>
                <c:pt idx="135">
                  <c:v>0.85349716446124768</c:v>
                </c:pt>
                <c:pt idx="136">
                  <c:v>0.83062381852552281</c:v>
                </c:pt>
                <c:pt idx="137">
                  <c:v>0.81058601134215469</c:v>
                </c:pt>
                <c:pt idx="138">
                  <c:v>0.82646502835538804</c:v>
                </c:pt>
                <c:pt idx="139">
                  <c:v>0.84102079395085105</c:v>
                </c:pt>
                <c:pt idx="140">
                  <c:v>0.81266540642722329</c:v>
                </c:pt>
                <c:pt idx="141">
                  <c:v>0.82797731568998334</c:v>
                </c:pt>
                <c:pt idx="142">
                  <c:v>0.82816635160680496</c:v>
                </c:pt>
                <c:pt idx="143">
                  <c:v>0.79962192816635203</c:v>
                </c:pt>
                <c:pt idx="144">
                  <c:v>0.80756143667296798</c:v>
                </c:pt>
                <c:pt idx="145">
                  <c:v>0.83081285444234398</c:v>
                </c:pt>
                <c:pt idx="146">
                  <c:v>0.85652173913043628</c:v>
                </c:pt>
                <c:pt idx="147">
                  <c:v>0.86710775047259137</c:v>
                </c:pt>
                <c:pt idx="148">
                  <c:v>0.89621928166351605</c:v>
                </c:pt>
                <c:pt idx="149">
                  <c:v>0.93402646502835496</c:v>
                </c:pt>
                <c:pt idx="150">
                  <c:v>0.93081285444234396</c:v>
                </c:pt>
                <c:pt idx="151">
                  <c:v>0.94990548204159064</c:v>
                </c:pt>
                <c:pt idx="152">
                  <c:v>0.93373156899811005</c:v>
                </c:pt>
                <c:pt idx="153">
                  <c:v>0.94786200378071672</c:v>
                </c:pt>
                <c:pt idx="154">
                  <c:v>0.95935727788279801</c:v>
                </c:pt>
                <c:pt idx="155">
                  <c:v>0.95349716446124566</c:v>
                </c:pt>
                <c:pt idx="156">
                  <c:v>0.98601134215500896</c:v>
                </c:pt>
                <c:pt idx="157">
                  <c:v>1.0132325141776939</c:v>
                </c:pt>
                <c:pt idx="158">
                  <c:v>1.0046862003780719</c:v>
                </c:pt>
                <c:pt idx="159">
                  <c:v>1.00718336483932</c:v>
                </c:pt>
                <c:pt idx="160">
                  <c:v>1.007372400756144</c:v>
                </c:pt>
                <c:pt idx="161">
                  <c:v>1.0315689981096361</c:v>
                </c:pt>
                <c:pt idx="162">
                  <c:v>0.99603024574668952</c:v>
                </c:pt>
                <c:pt idx="163">
                  <c:v>1.010586011342155</c:v>
                </c:pt>
                <c:pt idx="164">
                  <c:v>1.005482041587902</c:v>
                </c:pt>
                <c:pt idx="165">
                  <c:v>1.0149338374291084</c:v>
                </c:pt>
                <c:pt idx="166">
                  <c:v>1.0141776937618161</c:v>
                </c:pt>
                <c:pt idx="167">
                  <c:v>1.0194706994328884</c:v>
                </c:pt>
                <c:pt idx="168">
                  <c:v>1.0207939508506618</c:v>
                </c:pt>
                <c:pt idx="169">
                  <c:v>0.99565217391304173</c:v>
                </c:pt>
                <c:pt idx="170">
                  <c:v>1.0119092627599198</c:v>
                </c:pt>
                <c:pt idx="171">
                  <c:v>1.0241965973534943</c:v>
                </c:pt>
                <c:pt idx="172">
                  <c:v>1.0113421550094484</c:v>
                </c:pt>
                <c:pt idx="173">
                  <c:v>1.003213610586011</c:v>
                </c:pt>
                <c:pt idx="174">
                  <c:v>1.010396975425331</c:v>
                </c:pt>
                <c:pt idx="175">
                  <c:v>0.98582230623818734</c:v>
                </c:pt>
                <c:pt idx="176">
                  <c:v>0.98827977315690008</c:v>
                </c:pt>
                <c:pt idx="177">
                  <c:v>0.96049149338374562</c:v>
                </c:pt>
                <c:pt idx="178">
                  <c:v>0.95689981096408683</c:v>
                </c:pt>
                <c:pt idx="179">
                  <c:v>0.93440453686200398</c:v>
                </c:pt>
                <c:pt idx="180">
                  <c:v>0.93610586011342334</c:v>
                </c:pt>
                <c:pt idx="181">
                  <c:v>0.93572778827977532</c:v>
                </c:pt>
                <c:pt idx="182">
                  <c:v>0.95009451795841449</c:v>
                </c:pt>
                <c:pt idx="183">
                  <c:v>0.95255198487712667</c:v>
                </c:pt>
                <c:pt idx="184">
                  <c:v>0.9924385633270294</c:v>
                </c:pt>
                <c:pt idx="185">
                  <c:v>0.99281663516067997</c:v>
                </c:pt>
                <c:pt idx="186">
                  <c:v>1.0113421550094484</c:v>
                </c:pt>
                <c:pt idx="187">
                  <c:v>1.0266540642722146</c:v>
                </c:pt>
                <c:pt idx="188">
                  <c:v>1.0586011342155037</c:v>
                </c:pt>
                <c:pt idx="189">
                  <c:v>1.0485822306238217</c:v>
                </c:pt>
                <c:pt idx="190">
                  <c:v>1.031190926275992</c:v>
                </c:pt>
                <c:pt idx="191">
                  <c:v>1.0300567107750471</c:v>
                </c:pt>
                <c:pt idx="192">
                  <c:v>1.0323251417769381</c:v>
                </c:pt>
                <c:pt idx="193">
                  <c:v>1.0024574669187216</c:v>
                </c:pt>
                <c:pt idx="194">
                  <c:v>0.98752362948960271</c:v>
                </c:pt>
                <c:pt idx="195">
                  <c:v>1.0020793950850633</c:v>
                </c:pt>
                <c:pt idx="196">
                  <c:v>1.0536862003780718</c:v>
                </c:pt>
                <c:pt idx="197">
                  <c:v>1.0338374291115338</c:v>
                </c:pt>
                <c:pt idx="198">
                  <c:v>1.0586011342155037</c:v>
                </c:pt>
                <c:pt idx="199">
                  <c:v>1.0718336483931898</c:v>
                </c:pt>
                <c:pt idx="200">
                  <c:v>1.0727788279773161</c:v>
                </c:pt>
                <c:pt idx="201">
                  <c:v>1.0778827977315699</c:v>
                </c:pt>
                <c:pt idx="202">
                  <c:v>1.0621928166351611</c:v>
                </c:pt>
                <c:pt idx="203">
                  <c:v>1.0718336483931898</c:v>
                </c:pt>
                <c:pt idx="204">
                  <c:v>1.0769376181474453</c:v>
                </c:pt>
                <c:pt idx="205">
                  <c:v>1.09678638941399</c:v>
                </c:pt>
                <c:pt idx="206">
                  <c:v>1.1085066162570878</c:v>
                </c:pt>
                <c:pt idx="207">
                  <c:v>1.1054820415879021</c:v>
                </c:pt>
                <c:pt idx="208">
                  <c:v>1.0850661625708879</c:v>
                </c:pt>
                <c:pt idx="209">
                  <c:v>1.0907372400756139</c:v>
                </c:pt>
                <c:pt idx="210">
                  <c:v>1.0841209829867706</c:v>
                </c:pt>
                <c:pt idx="211">
                  <c:v>1.0775047258979198</c:v>
                </c:pt>
                <c:pt idx="212">
                  <c:v>1.0557655954631378</c:v>
                </c:pt>
                <c:pt idx="213">
                  <c:v>1.045179584120983</c:v>
                </c:pt>
                <c:pt idx="214">
                  <c:v>1.05671077504726</c:v>
                </c:pt>
                <c:pt idx="215">
                  <c:v>1.06843100189036</c:v>
                </c:pt>
                <c:pt idx="216">
                  <c:v>1.0667296786389393</c:v>
                </c:pt>
                <c:pt idx="217">
                  <c:v>1.0776937618147451</c:v>
                </c:pt>
                <c:pt idx="218">
                  <c:v>1.0775047258979198</c:v>
                </c:pt>
                <c:pt idx="219">
                  <c:v>1.0962192816635161</c:v>
                </c:pt>
                <c:pt idx="220">
                  <c:v>1.1020793950850658</c:v>
                </c:pt>
                <c:pt idx="221">
                  <c:v>1.1069943289224924</c:v>
                </c:pt>
                <c:pt idx="222">
                  <c:v>1.112854442344045</c:v>
                </c:pt>
                <c:pt idx="223">
                  <c:v>1.093950850661626</c:v>
                </c:pt>
                <c:pt idx="224">
                  <c:v>1.0905482041587926</c:v>
                </c:pt>
                <c:pt idx="225">
                  <c:v>1.08960302457467</c:v>
                </c:pt>
                <c:pt idx="226">
                  <c:v>1.0909262759924339</c:v>
                </c:pt>
                <c:pt idx="227">
                  <c:v>1.1015122873345913</c:v>
                </c:pt>
                <c:pt idx="228">
                  <c:v>1.0746691871455578</c:v>
                </c:pt>
                <c:pt idx="229">
                  <c:v>1.0775047258979198</c:v>
                </c:pt>
                <c:pt idx="230">
                  <c:v>1.0565217391304338</c:v>
                </c:pt>
                <c:pt idx="231">
                  <c:v>1.0655954631379958</c:v>
                </c:pt>
                <c:pt idx="232">
                  <c:v>1.067485822306242</c:v>
                </c:pt>
                <c:pt idx="233">
                  <c:v>1.053308128544423</c:v>
                </c:pt>
                <c:pt idx="234">
                  <c:v>1.0406427221172021</c:v>
                </c:pt>
                <c:pt idx="235">
                  <c:v>1.0510396975425289</c:v>
                </c:pt>
                <c:pt idx="236">
                  <c:v>1.0557655954631378</c:v>
                </c:pt>
                <c:pt idx="237">
                  <c:v>1.0882797731569001</c:v>
                </c:pt>
                <c:pt idx="238">
                  <c:v>1.0965973534971638</c:v>
                </c:pt>
                <c:pt idx="239">
                  <c:v>1.1009451795841221</c:v>
                </c:pt>
                <c:pt idx="240">
                  <c:v>1.0998109640831761</c:v>
                </c:pt>
                <c:pt idx="241">
                  <c:v>1.1035916824196514</c:v>
                </c:pt>
                <c:pt idx="242">
                  <c:v>1.098865784499055</c:v>
                </c:pt>
                <c:pt idx="243">
                  <c:v>1.0926275992438561</c:v>
                </c:pt>
                <c:pt idx="244">
                  <c:v>1.0890359168241959</c:v>
                </c:pt>
                <c:pt idx="245">
                  <c:v>1.081663516068053</c:v>
                </c:pt>
                <c:pt idx="246">
                  <c:v>1.0850661625708879</c:v>
                </c:pt>
                <c:pt idx="247">
                  <c:v>1.0807183364839321</c:v>
                </c:pt>
                <c:pt idx="248">
                  <c:v>1.0678638941398824</c:v>
                </c:pt>
                <c:pt idx="249">
                  <c:v>1.0466918714555771</c:v>
                </c:pt>
                <c:pt idx="250">
                  <c:v>1.046502835538756</c:v>
                </c:pt>
                <c:pt idx="251">
                  <c:v>1.0444234404536858</c:v>
                </c:pt>
                <c:pt idx="252">
                  <c:v>1.0395085066162606</c:v>
                </c:pt>
              </c:numCache>
            </c:numRef>
          </c:val>
        </c:ser>
        <c:ser>
          <c:idx val="1"/>
          <c:order val="1"/>
          <c:tx>
            <c:strRef>
              <c:f>'Clean Data'!$O$1</c:f>
              <c:strCache>
                <c:ptCount val="1"/>
                <c:pt idx="0">
                  <c:v>TSX Composite</c:v>
                </c:pt>
              </c:strCache>
            </c:strRef>
          </c:tx>
          <c:spPr>
            <a:ln>
              <a:solidFill>
                <a:schemeClr val="bg1">
                  <a:lumMod val="75000"/>
                </a:schemeClr>
              </a:solidFill>
            </a:ln>
          </c:spPr>
          <c:marker>
            <c:symbol val="none"/>
          </c:marker>
          <c:cat>
            <c:numRef>
              <c:f>'Clean Data'!$A$2:$A$254</c:f>
              <c:numCache>
                <c:formatCode>dd/mm/yyyy</c:formatCode>
                <c:ptCount val="253"/>
                <c:pt idx="0">
                  <c:v>40611</c:v>
                </c:pt>
                <c:pt idx="1">
                  <c:v>40612</c:v>
                </c:pt>
                <c:pt idx="2">
                  <c:v>40613</c:v>
                </c:pt>
                <c:pt idx="3">
                  <c:v>40616</c:v>
                </c:pt>
                <c:pt idx="4">
                  <c:v>40617</c:v>
                </c:pt>
                <c:pt idx="5">
                  <c:v>40618</c:v>
                </c:pt>
                <c:pt idx="6">
                  <c:v>40619</c:v>
                </c:pt>
                <c:pt idx="7">
                  <c:v>40620</c:v>
                </c:pt>
                <c:pt idx="8">
                  <c:v>40623</c:v>
                </c:pt>
                <c:pt idx="9">
                  <c:v>40624</c:v>
                </c:pt>
                <c:pt idx="10">
                  <c:v>40625</c:v>
                </c:pt>
                <c:pt idx="11">
                  <c:v>40626</c:v>
                </c:pt>
                <c:pt idx="12">
                  <c:v>40627</c:v>
                </c:pt>
                <c:pt idx="13">
                  <c:v>40630</c:v>
                </c:pt>
                <c:pt idx="14">
                  <c:v>40631</c:v>
                </c:pt>
                <c:pt idx="15">
                  <c:v>40632</c:v>
                </c:pt>
                <c:pt idx="16">
                  <c:v>40633</c:v>
                </c:pt>
                <c:pt idx="17">
                  <c:v>40634</c:v>
                </c:pt>
                <c:pt idx="18">
                  <c:v>40637</c:v>
                </c:pt>
                <c:pt idx="19">
                  <c:v>40638</c:v>
                </c:pt>
                <c:pt idx="20">
                  <c:v>40639</c:v>
                </c:pt>
                <c:pt idx="21">
                  <c:v>40640</c:v>
                </c:pt>
                <c:pt idx="22">
                  <c:v>40641</c:v>
                </c:pt>
                <c:pt idx="23">
                  <c:v>40644</c:v>
                </c:pt>
                <c:pt idx="24">
                  <c:v>40645</c:v>
                </c:pt>
                <c:pt idx="25">
                  <c:v>40646</c:v>
                </c:pt>
                <c:pt idx="26">
                  <c:v>40647</c:v>
                </c:pt>
                <c:pt idx="27">
                  <c:v>40648</c:v>
                </c:pt>
                <c:pt idx="28">
                  <c:v>40651</c:v>
                </c:pt>
                <c:pt idx="29">
                  <c:v>40652</c:v>
                </c:pt>
                <c:pt idx="30">
                  <c:v>40653</c:v>
                </c:pt>
                <c:pt idx="31">
                  <c:v>40654</c:v>
                </c:pt>
                <c:pt idx="32">
                  <c:v>40658</c:v>
                </c:pt>
                <c:pt idx="33">
                  <c:v>40659</c:v>
                </c:pt>
                <c:pt idx="34">
                  <c:v>40660</c:v>
                </c:pt>
                <c:pt idx="35">
                  <c:v>40661</c:v>
                </c:pt>
                <c:pt idx="36">
                  <c:v>40662</c:v>
                </c:pt>
                <c:pt idx="37">
                  <c:v>40665</c:v>
                </c:pt>
                <c:pt idx="38">
                  <c:v>40666</c:v>
                </c:pt>
                <c:pt idx="39">
                  <c:v>40667</c:v>
                </c:pt>
                <c:pt idx="40">
                  <c:v>40668</c:v>
                </c:pt>
                <c:pt idx="41">
                  <c:v>40669</c:v>
                </c:pt>
                <c:pt idx="42">
                  <c:v>40672</c:v>
                </c:pt>
                <c:pt idx="43">
                  <c:v>40673</c:v>
                </c:pt>
                <c:pt idx="44">
                  <c:v>40674</c:v>
                </c:pt>
                <c:pt idx="45">
                  <c:v>40675</c:v>
                </c:pt>
                <c:pt idx="46">
                  <c:v>40676</c:v>
                </c:pt>
                <c:pt idx="47">
                  <c:v>40679</c:v>
                </c:pt>
                <c:pt idx="48">
                  <c:v>40680</c:v>
                </c:pt>
                <c:pt idx="49">
                  <c:v>40681</c:v>
                </c:pt>
                <c:pt idx="50">
                  <c:v>40682</c:v>
                </c:pt>
                <c:pt idx="51">
                  <c:v>40683</c:v>
                </c:pt>
                <c:pt idx="52">
                  <c:v>40687</c:v>
                </c:pt>
                <c:pt idx="53">
                  <c:v>40688</c:v>
                </c:pt>
                <c:pt idx="54">
                  <c:v>40689</c:v>
                </c:pt>
                <c:pt idx="55">
                  <c:v>40690</c:v>
                </c:pt>
                <c:pt idx="56">
                  <c:v>40693</c:v>
                </c:pt>
                <c:pt idx="57">
                  <c:v>40694</c:v>
                </c:pt>
                <c:pt idx="58">
                  <c:v>40695</c:v>
                </c:pt>
                <c:pt idx="59">
                  <c:v>40696</c:v>
                </c:pt>
                <c:pt idx="60">
                  <c:v>40697</c:v>
                </c:pt>
                <c:pt idx="61">
                  <c:v>40700</c:v>
                </c:pt>
                <c:pt idx="62">
                  <c:v>40701</c:v>
                </c:pt>
                <c:pt idx="63">
                  <c:v>40702</c:v>
                </c:pt>
                <c:pt idx="64">
                  <c:v>40703</c:v>
                </c:pt>
                <c:pt idx="65">
                  <c:v>40704</c:v>
                </c:pt>
                <c:pt idx="66">
                  <c:v>40707</c:v>
                </c:pt>
                <c:pt idx="67">
                  <c:v>40708</c:v>
                </c:pt>
                <c:pt idx="68">
                  <c:v>40709</c:v>
                </c:pt>
                <c:pt idx="69">
                  <c:v>40710</c:v>
                </c:pt>
                <c:pt idx="70">
                  <c:v>40711</c:v>
                </c:pt>
                <c:pt idx="71">
                  <c:v>40714</c:v>
                </c:pt>
                <c:pt idx="72">
                  <c:v>40715</c:v>
                </c:pt>
                <c:pt idx="73">
                  <c:v>40716</c:v>
                </c:pt>
                <c:pt idx="74">
                  <c:v>40717</c:v>
                </c:pt>
                <c:pt idx="75">
                  <c:v>40718</c:v>
                </c:pt>
                <c:pt idx="76">
                  <c:v>40721</c:v>
                </c:pt>
                <c:pt idx="77">
                  <c:v>40722</c:v>
                </c:pt>
                <c:pt idx="78">
                  <c:v>40723</c:v>
                </c:pt>
                <c:pt idx="79">
                  <c:v>40724</c:v>
                </c:pt>
                <c:pt idx="80">
                  <c:v>40728</c:v>
                </c:pt>
                <c:pt idx="81">
                  <c:v>40729</c:v>
                </c:pt>
                <c:pt idx="82">
                  <c:v>40730</c:v>
                </c:pt>
                <c:pt idx="83">
                  <c:v>40731</c:v>
                </c:pt>
                <c:pt idx="84">
                  <c:v>40732</c:v>
                </c:pt>
                <c:pt idx="85">
                  <c:v>40735</c:v>
                </c:pt>
                <c:pt idx="86">
                  <c:v>40736</c:v>
                </c:pt>
                <c:pt idx="87">
                  <c:v>40737</c:v>
                </c:pt>
                <c:pt idx="88">
                  <c:v>40738</c:v>
                </c:pt>
                <c:pt idx="89">
                  <c:v>40739</c:v>
                </c:pt>
                <c:pt idx="90">
                  <c:v>40742</c:v>
                </c:pt>
                <c:pt idx="91">
                  <c:v>40743</c:v>
                </c:pt>
                <c:pt idx="92">
                  <c:v>40744</c:v>
                </c:pt>
                <c:pt idx="93">
                  <c:v>40745</c:v>
                </c:pt>
                <c:pt idx="94">
                  <c:v>40746</c:v>
                </c:pt>
                <c:pt idx="95">
                  <c:v>40749</c:v>
                </c:pt>
                <c:pt idx="96">
                  <c:v>40750</c:v>
                </c:pt>
                <c:pt idx="97">
                  <c:v>40751</c:v>
                </c:pt>
                <c:pt idx="98">
                  <c:v>40752</c:v>
                </c:pt>
                <c:pt idx="99">
                  <c:v>40753</c:v>
                </c:pt>
                <c:pt idx="100">
                  <c:v>40757</c:v>
                </c:pt>
                <c:pt idx="101">
                  <c:v>40758</c:v>
                </c:pt>
                <c:pt idx="102">
                  <c:v>40759</c:v>
                </c:pt>
                <c:pt idx="103">
                  <c:v>40760</c:v>
                </c:pt>
                <c:pt idx="104">
                  <c:v>40763</c:v>
                </c:pt>
                <c:pt idx="105">
                  <c:v>40764</c:v>
                </c:pt>
                <c:pt idx="106">
                  <c:v>40765</c:v>
                </c:pt>
                <c:pt idx="107">
                  <c:v>40766</c:v>
                </c:pt>
                <c:pt idx="108">
                  <c:v>40767</c:v>
                </c:pt>
                <c:pt idx="109">
                  <c:v>40770</c:v>
                </c:pt>
                <c:pt idx="110">
                  <c:v>40771</c:v>
                </c:pt>
                <c:pt idx="111">
                  <c:v>40772</c:v>
                </c:pt>
                <c:pt idx="112">
                  <c:v>40773</c:v>
                </c:pt>
                <c:pt idx="113">
                  <c:v>40774</c:v>
                </c:pt>
                <c:pt idx="114">
                  <c:v>40777</c:v>
                </c:pt>
                <c:pt idx="115">
                  <c:v>40778</c:v>
                </c:pt>
                <c:pt idx="116">
                  <c:v>40779</c:v>
                </c:pt>
                <c:pt idx="117">
                  <c:v>40780</c:v>
                </c:pt>
                <c:pt idx="118">
                  <c:v>40781</c:v>
                </c:pt>
                <c:pt idx="119">
                  <c:v>40784</c:v>
                </c:pt>
                <c:pt idx="120">
                  <c:v>40785</c:v>
                </c:pt>
                <c:pt idx="121">
                  <c:v>40786</c:v>
                </c:pt>
                <c:pt idx="122">
                  <c:v>40787</c:v>
                </c:pt>
                <c:pt idx="123">
                  <c:v>40788</c:v>
                </c:pt>
                <c:pt idx="124">
                  <c:v>40792</c:v>
                </c:pt>
                <c:pt idx="125">
                  <c:v>40793</c:v>
                </c:pt>
                <c:pt idx="126">
                  <c:v>40794</c:v>
                </c:pt>
                <c:pt idx="127">
                  <c:v>40795</c:v>
                </c:pt>
                <c:pt idx="128">
                  <c:v>40798</c:v>
                </c:pt>
                <c:pt idx="129">
                  <c:v>40799</c:v>
                </c:pt>
                <c:pt idx="130">
                  <c:v>40800</c:v>
                </c:pt>
                <c:pt idx="131">
                  <c:v>40801</c:v>
                </c:pt>
                <c:pt idx="132">
                  <c:v>40802</c:v>
                </c:pt>
                <c:pt idx="133">
                  <c:v>40805</c:v>
                </c:pt>
                <c:pt idx="134">
                  <c:v>40806</c:v>
                </c:pt>
                <c:pt idx="135">
                  <c:v>40807</c:v>
                </c:pt>
                <c:pt idx="136">
                  <c:v>40808</c:v>
                </c:pt>
                <c:pt idx="137">
                  <c:v>40809</c:v>
                </c:pt>
                <c:pt idx="138">
                  <c:v>40812</c:v>
                </c:pt>
                <c:pt idx="139">
                  <c:v>40813</c:v>
                </c:pt>
                <c:pt idx="140">
                  <c:v>40814</c:v>
                </c:pt>
                <c:pt idx="141">
                  <c:v>40815</c:v>
                </c:pt>
                <c:pt idx="142">
                  <c:v>40816</c:v>
                </c:pt>
                <c:pt idx="143">
                  <c:v>40819</c:v>
                </c:pt>
                <c:pt idx="144">
                  <c:v>40820</c:v>
                </c:pt>
                <c:pt idx="145">
                  <c:v>40821</c:v>
                </c:pt>
                <c:pt idx="146">
                  <c:v>40822</c:v>
                </c:pt>
                <c:pt idx="147">
                  <c:v>40823</c:v>
                </c:pt>
                <c:pt idx="148">
                  <c:v>40827</c:v>
                </c:pt>
                <c:pt idx="149">
                  <c:v>40828</c:v>
                </c:pt>
                <c:pt idx="150">
                  <c:v>40829</c:v>
                </c:pt>
                <c:pt idx="151">
                  <c:v>40830</c:v>
                </c:pt>
                <c:pt idx="152">
                  <c:v>40833</c:v>
                </c:pt>
                <c:pt idx="153">
                  <c:v>40834</c:v>
                </c:pt>
                <c:pt idx="154">
                  <c:v>40835</c:v>
                </c:pt>
                <c:pt idx="155">
                  <c:v>40836</c:v>
                </c:pt>
                <c:pt idx="156">
                  <c:v>40837</c:v>
                </c:pt>
                <c:pt idx="157">
                  <c:v>40840</c:v>
                </c:pt>
                <c:pt idx="158">
                  <c:v>40841</c:v>
                </c:pt>
                <c:pt idx="159">
                  <c:v>40842</c:v>
                </c:pt>
                <c:pt idx="160">
                  <c:v>40843</c:v>
                </c:pt>
                <c:pt idx="161">
                  <c:v>40844</c:v>
                </c:pt>
                <c:pt idx="162">
                  <c:v>40847</c:v>
                </c:pt>
                <c:pt idx="163">
                  <c:v>40848</c:v>
                </c:pt>
                <c:pt idx="164">
                  <c:v>40849</c:v>
                </c:pt>
                <c:pt idx="165">
                  <c:v>40850</c:v>
                </c:pt>
                <c:pt idx="166">
                  <c:v>40851</c:v>
                </c:pt>
                <c:pt idx="167">
                  <c:v>40854</c:v>
                </c:pt>
                <c:pt idx="168">
                  <c:v>40855</c:v>
                </c:pt>
                <c:pt idx="169">
                  <c:v>40856</c:v>
                </c:pt>
                <c:pt idx="170">
                  <c:v>40857</c:v>
                </c:pt>
                <c:pt idx="171">
                  <c:v>40858</c:v>
                </c:pt>
                <c:pt idx="172">
                  <c:v>40861</c:v>
                </c:pt>
                <c:pt idx="173">
                  <c:v>40862</c:v>
                </c:pt>
                <c:pt idx="174">
                  <c:v>40863</c:v>
                </c:pt>
                <c:pt idx="175">
                  <c:v>40864</c:v>
                </c:pt>
                <c:pt idx="176">
                  <c:v>40865</c:v>
                </c:pt>
                <c:pt idx="177">
                  <c:v>40868</c:v>
                </c:pt>
                <c:pt idx="178">
                  <c:v>40869</c:v>
                </c:pt>
                <c:pt idx="179">
                  <c:v>40870</c:v>
                </c:pt>
                <c:pt idx="180">
                  <c:v>40871</c:v>
                </c:pt>
                <c:pt idx="181">
                  <c:v>40872</c:v>
                </c:pt>
                <c:pt idx="182">
                  <c:v>40875</c:v>
                </c:pt>
                <c:pt idx="183">
                  <c:v>40876</c:v>
                </c:pt>
                <c:pt idx="184">
                  <c:v>40877</c:v>
                </c:pt>
                <c:pt idx="185">
                  <c:v>40878</c:v>
                </c:pt>
                <c:pt idx="186">
                  <c:v>40879</c:v>
                </c:pt>
                <c:pt idx="187">
                  <c:v>40882</c:v>
                </c:pt>
                <c:pt idx="188">
                  <c:v>40883</c:v>
                </c:pt>
                <c:pt idx="189">
                  <c:v>40884</c:v>
                </c:pt>
                <c:pt idx="190">
                  <c:v>40885</c:v>
                </c:pt>
                <c:pt idx="191">
                  <c:v>40886</c:v>
                </c:pt>
                <c:pt idx="192">
                  <c:v>40889</c:v>
                </c:pt>
                <c:pt idx="193">
                  <c:v>40890</c:v>
                </c:pt>
                <c:pt idx="194">
                  <c:v>40891</c:v>
                </c:pt>
                <c:pt idx="195">
                  <c:v>40892</c:v>
                </c:pt>
                <c:pt idx="196">
                  <c:v>40893</c:v>
                </c:pt>
                <c:pt idx="197">
                  <c:v>40896</c:v>
                </c:pt>
                <c:pt idx="198">
                  <c:v>40897</c:v>
                </c:pt>
                <c:pt idx="199">
                  <c:v>40898</c:v>
                </c:pt>
                <c:pt idx="200">
                  <c:v>40899</c:v>
                </c:pt>
                <c:pt idx="201">
                  <c:v>40900</c:v>
                </c:pt>
                <c:pt idx="202">
                  <c:v>40905</c:v>
                </c:pt>
                <c:pt idx="203">
                  <c:v>40906</c:v>
                </c:pt>
                <c:pt idx="204">
                  <c:v>40907</c:v>
                </c:pt>
                <c:pt idx="205">
                  <c:v>40911</c:v>
                </c:pt>
                <c:pt idx="206">
                  <c:v>40912</c:v>
                </c:pt>
                <c:pt idx="207">
                  <c:v>40913</c:v>
                </c:pt>
                <c:pt idx="208">
                  <c:v>40914</c:v>
                </c:pt>
                <c:pt idx="209">
                  <c:v>40917</c:v>
                </c:pt>
                <c:pt idx="210">
                  <c:v>40918</c:v>
                </c:pt>
                <c:pt idx="211">
                  <c:v>40919</c:v>
                </c:pt>
                <c:pt idx="212">
                  <c:v>40920</c:v>
                </c:pt>
                <c:pt idx="213">
                  <c:v>40921</c:v>
                </c:pt>
                <c:pt idx="214">
                  <c:v>40924</c:v>
                </c:pt>
                <c:pt idx="215">
                  <c:v>40925</c:v>
                </c:pt>
                <c:pt idx="216">
                  <c:v>40926</c:v>
                </c:pt>
                <c:pt idx="217">
                  <c:v>40927</c:v>
                </c:pt>
                <c:pt idx="218">
                  <c:v>40928</c:v>
                </c:pt>
                <c:pt idx="219">
                  <c:v>40931</c:v>
                </c:pt>
                <c:pt idx="220">
                  <c:v>40932</c:v>
                </c:pt>
                <c:pt idx="221">
                  <c:v>40933</c:v>
                </c:pt>
                <c:pt idx="222">
                  <c:v>40934</c:v>
                </c:pt>
                <c:pt idx="223">
                  <c:v>40935</c:v>
                </c:pt>
                <c:pt idx="224">
                  <c:v>40938</c:v>
                </c:pt>
                <c:pt idx="225">
                  <c:v>40939</c:v>
                </c:pt>
                <c:pt idx="226">
                  <c:v>40940</c:v>
                </c:pt>
                <c:pt idx="227">
                  <c:v>40941</c:v>
                </c:pt>
                <c:pt idx="228">
                  <c:v>40942</c:v>
                </c:pt>
                <c:pt idx="229">
                  <c:v>40945</c:v>
                </c:pt>
                <c:pt idx="230">
                  <c:v>40946</c:v>
                </c:pt>
                <c:pt idx="231">
                  <c:v>40947</c:v>
                </c:pt>
                <c:pt idx="232">
                  <c:v>40948</c:v>
                </c:pt>
                <c:pt idx="233">
                  <c:v>40949</c:v>
                </c:pt>
                <c:pt idx="234">
                  <c:v>40952</c:v>
                </c:pt>
                <c:pt idx="235">
                  <c:v>40953</c:v>
                </c:pt>
                <c:pt idx="236">
                  <c:v>40954</c:v>
                </c:pt>
                <c:pt idx="237">
                  <c:v>40955</c:v>
                </c:pt>
                <c:pt idx="238">
                  <c:v>40956</c:v>
                </c:pt>
                <c:pt idx="239">
                  <c:v>40960</c:v>
                </c:pt>
                <c:pt idx="240">
                  <c:v>40961</c:v>
                </c:pt>
                <c:pt idx="241">
                  <c:v>40962</c:v>
                </c:pt>
                <c:pt idx="242">
                  <c:v>40963</c:v>
                </c:pt>
                <c:pt idx="243">
                  <c:v>40966</c:v>
                </c:pt>
                <c:pt idx="244">
                  <c:v>40967</c:v>
                </c:pt>
                <c:pt idx="245">
                  <c:v>40968</c:v>
                </c:pt>
                <c:pt idx="246">
                  <c:v>40969</c:v>
                </c:pt>
                <c:pt idx="247">
                  <c:v>40970</c:v>
                </c:pt>
                <c:pt idx="248">
                  <c:v>40973</c:v>
                </c:pt>
                <c:pt idx="249">
                  <c:v>40974</c:v>
                </c:pt>
                <c:pt idx="250">
                  <c:v>40975</c:v>
                </c:pt>
                <c:pt idx="251">
                  <c:v>40976</c:v>
                </c:pt>
                <c:pt idx="252">
                  <c:v>40977</c:v>
                </c:pt>
              </c:numCache>
            </c:numRef>
          </c:cat>
          <c:val>
            <c:numRef>
              <c:f>'Clean Data'!$O$2:$O$255</c:f>
              <c:numCache>
                <c:formatCode>_(* #,##0.00_);_(* \(#,##0.00\);_(* "-"??_);_(@_)</c:formatCode>
                <c:ptCount val="254"/>
                <c:pt idx="0">
                  <c:v>1</c:v>
                </c:pt>
                <c:pt idx="1">
                  <c:v>0.98227330639242572</c:v>
                </c:pt>
                <c:pt idx="2">
                  <c:v>0.98484231935704769</c:v>
                </c:pt>
                <c:pt idx="3">
                  <c:v>0.9808768062134553</c:v>
                </c:pt>
                <c:pt idx="4">
                  <c:v>0.97567468099802035</c:v>
                </c:pt>
                <c:pt idx="5">
                  <c:v>0.97408012122687504</c:v>
                </c:pt>
                <c:pt idx="6">
                  <c:v>0.9900206774214243</c:v>
                </c:pt>
                <c:pt idx="7">
                  <c:v>0.99315217962780467</c:v>
                </c:pt>
                <c:pt idx="8">
                  <c:v>1.0092900751978238</c:v>
                </c:pt>
                <c:pt idx="9">
                  <c:v>1.0083033783204678</c:v>
                </c:pt>
                <c:pt idx="10">
                  <c:v>1.01458222750061</c:v>
                </c:pt>
                <c:pt idx="11">
                  <c:v>1.0104186547648459</c:v>
                </c:pt>
                <c:pt idx="12">
                  <c:v>1.0111403118970439</c:v>
                </c:pt>
                <c:pt idx="13">
                  <c:v>1.0005776137924378</c:v>
                </c:pt>
                <c:pt idx="14">
                  <c:v>1.0032870690133278</c:v>
                </c:pt>
                <c:pt idx="15">
                  <c:v>1.014322949489042</c:v>
                </c:pt>
                <c:pt idx="16">
                  <c:v>1.0166650941935411</c:v>
                </c:pt>
                <c:pt idx="17">
                  <c:v>1.0176769986553538</c:v>
                </c:pt>
                <c:pt idx="18">
                  <c:v>1.0240293099387741</c:v>
                </c:pt>
                <c:pt idx="19">
                  <c:v>1.0277874006731151</c:v>
                </c:pt>
                <c:pt idx="20">
                  <c:v>1.0228985697216617</c:v>
                </c:pt>
                <c:pt idx="21">
                  <c:v>1.01606515368344</c:v>
                </c:pt>
                <c:pt idx="22">
                  <c:v>1.023314854973564</c:v>
                </c:pt>
                <c:pt idx="23">
                  <c:v>1.008077230277046</c:v>
                </c:pt>
                <c:pt idx="24">
                  <c:v>0.99399987468229634</c:v>
                </c:pt>
                <c:pt idx="25">
                  <c:v>0.99632185331922829</c:v>
                </c:pt>
                <c:pt idx="26">
                  <c:v>0.99546911674784566</c:v>
                </c:pt>
                <c:pt idx="27">
                  <c:v>0.99383566527496769</c:v>
                </c:pt>
                <c:pt idx="28">
                  <c:v>0.98686468784727766</c:v>
                </c:pt>
                <c:pt idx="29">
                  <c:v>0.98934943545814236</c:v>
                </c:pt>
                <c:pt idx="30">
                  <c:v>1.0009197167243653</c:v>
                </c:pt>
                <c:pt idx="31">
                  <c:v>1.0062882119972261</c:v>
                </c:pt>
                <c:pt idx="32">
                  <c:v>1.0016284099559878</c:v>
                </c:pt>
                <c:pt idx="33">
                  <c:v>1.0017566085283738</c:v>
                </c:pt>
                <c:pt idx="34">
                  <c:v>1.0005660903252558</c:v>
                </c:pt>
                <c:pt idx="35">
                  <c:v>1.0006978899811381</c:v>
                </c:pt>
                <c:pt idx="36">
                  <c:v>1.0043270619263958</c:v>
                </c:pt>
                <c:pt idx="37">
                  <c:v>1.0035866791600259</c:v>
                </c:pt>
                <c:pt idx="38">
                  <c:v>0.98614735201527504</c:v>
                </c:pt>
                <c:pt idx="39">
                  <c:v>0.98030999567149801</c:v>
                </c:pt>
                <c:pt idx="40">
                  <c:v>0.96907893647040766</c:v>
                </c:pt>
                <c:pt idx="41">
                  <c:v>0.97708918659446431</c:v>
                </c:pt>
                <c:pt idx="42">
                  <c:v>0.98504974176630267</c:v>
                </c:pt>
                <c:pt idx="43">
                  <c:v>0.98252394180360747</c:v>
                </c:pt>
                <c:pt idx="44">
                  <c:v>0.96651208415588097</c:v>
                </c:pt>
                <c:pt idx="45">
                  <c:v>0.96432838712511904</c:v>
                </c:pt>
                <c:pt idx="46">
                  <c:v>0.96344540145239033</c:v>
                </c:pt>
                <c:pt idx="47">
                  <c:v>0.96446738894798445</c:v>
                </c:pt>
                <c:pt idx="48">
                  <c:v>0.96804758615772302</c:v>
                </c:pt>
                <c:pt idx="49">
                  <c:v>0.98001686747508598</c:v>
                </c:pt>
                <c:pt idx="50">
                  <c:v>0.98130173406574372</c:v>
                </c:pt>
                <c:pt idx="51">
                  <c:v>0.9832592830530863</c:v>
                </c:pt>
                <c:pt idx="52">
                  <c:v>0.97914324461944335</c:v>
                </c:pt>
                <c:pt idx="53">
                  <c:v>0.99040383270518628</c:v>
                </c:pt>
                <c:pt idx="54">
                  <c:v>0.99216332210035141</c:v>
                </c:pt>
                <c:pt idx="55">
                  <c:v>0.99372547212005335</c:v>
                </c:pt>
                <c:pt idx="56">
                  <c:v>0.99603520707310633</c:v>
                </c:pt>
                <c:pt idx="57">
                  <c:v>0.99410646675371472</c:v>
                </c:pt>
                <c:pt idx="58">
                  <c:v>0.97430050753670705</c:v>
                </c:pt>
                <c:pt idx="59">
                  <c:v>0.97369696594311328</c:v>
                </c:pt>
                <c:pt idx="60">
                  <c:v>0.97358245148800404</c:v>
                </c:pt>
                <c:pt idx="61">
                  <c:v>0.95923213376440697</c:v>
                </c:pt>
                <c:pt idx="62">
                  <c:v>0.95665807928289648</c:v>
                </c:pt>
                <c:pt idx="63">
                  <c:v>0.94951857114768667</c:v>
                </c:pt>
                <c:pt idx="64">
                  <c:v>0.95470053029555735</c:v>
                </c:pt>
                <c:pt idx="65">
                  <c:v>0.94233152871035653</c:v>
                </c:pt>
                <c:pt idx="66">
                  <c:v>0.93194024218006932</c:v>
                </c:pt>
                <c:pt idx="67">
                  <c:v>0.9433268681881023</c:v>
                </c:pt>
                <c:pt idx="68">
                  <c:v>0.93426726233389334</c:v>
                </c:pt>
                <c:pt idx="69">
                  <c:v>0.92570388578515372</c:v>
                </c:pt>
                <c:pt idx="70">
                  <c:v>0.92115355668213605</c:v>
                </c:pt>
                <c:pt idx="71">
                  <c:v>0.92603302481650696</c:v>
                </c:pt>
                <c:pt idx="72">
                  <c:v>0.94084212057723871</c:v>
                </c:pt>
                <c:pt idx="73">
                  <c:v>0.9406433407683723</c:v>
                </c:pt>
                <c:pt idx="74">
                  <c:v>0.93481102594148502</c:v>
                </c:pt>
                <c:pt idx="75">
                  <c:v>0.92971981409766602</c:v>
                </c:pt>
                <c:pt idx="76">
                  <c:v>0.93386826228275599</c:v>
                </c:pt>
                <c:pt idx="77">
                  <c:v>0.94384254334444329</c:v>
                </c:pt>
                <c:pt idx="78">
                  <c:v>0.94988948274756901</c:v>
                </c:pt>
                <c:pt idx="79">
                  <c:v>0.95795086825724096</c:v>
                </c:pt>
                <c:pt idx="80">
                  <c:v>0.96411736363236766</c:v>
                </c:pt>
                <c:pt idx="81">
                  <c:v>0.966912524640414</c:v>
                </c:pt>
                <c:pt idx="82">
                  <c:v>0.96531364356907934</c:v>
                </c:pt>
                <c:pt idx="83">
                  <c:v>0.96552250641172899</c:v>
                </c:pt>
                <c:pt idx="84">
                  <c:v>0.96305216313484399</c:v>
                </c:pt>
                <c:pt idx="85">
                  <c:v>0.94922760360137348</c:v>
                </c:pt>
                <c:pt idx="86">
                  <c:v>0.95313982070925496</c:v>
                </c:pt>
                <c:pt idx="87">
                  <c:v>0.95968442985125368</c:v>
                </c:pt>
                <c:pt idx="88">
                  <c:v>0.95449742918649405</c:v>
                </c:pt>
                <c:pt idx="89">
                  <c:v>0.95785507943630233</c:v>
                </c:pt>
                <c:pt idx="90">
                  <c:v>0.95458529562374805</c:v>
                </c:pt>
                <c:pt idx="91">
                  <c:v>0.96025916277689705</c:v>
                </c:pt>
                <c:pt idx="92">
                  <c:v>0.96082885418564934</c:v>
                </c:pt>
                <c:pt idx="93">
                  <c:v>0.96756071966933399</c:v>
                </c:pt>
                <c:pt idx="94">
                  <c:v>0.97190578701319863</c:v>
                </c:pt>
                <c:pt idx="95">
                  <c:v>0.96767955542463835</c:v>
                </c:pt>
                <c:pt idx="96">
                  <c:v>0.95792854153958062</c:v>
                </c:pt>
                <c:pt idx="97">
                  <c:v>0.93863465639541865</c:v>
                </c:pt>
                <c:pt idx="98">
                  <c:v>0.93972290382730173</c:v>
                </c:pt>
                <c:pt idx="99">
                  <c:v>0.93236589024905803</c:v>
                </c:pt>
                <c:pt idx="100">
                  <c:v>0.91844338124454672</c:v>
                </c:pt>
                <c:pt idx="101">
                  <c:v>0.92303188183260365</c:v>
                </c:pt>
                <c:pt idx="102">
                  <c:v>0.89163763593189904</c:v>
                </c:pt>
                <c:pt idx="103">
                  <c:v>0.87593979276484935</c:v>
                </c:pt>
                <c:pt idx="104">
                  <c:v>0.84056202830307603</c:v>
                </c:pt>
                <c:pt idx="105">
                  <c:v>0.87212912621149663</c:v>
                </c:pt>
                <c:pt idx="106">
                  <c:v>0.87858442848284202</c:v>
                </c:pt>
                <c:pt idx="107">
                  <c:v>0.90313733596164147</c:v>
                </c:pt>
                <c:pt idx="108">
                  <c:v>0.90331018796935447</c:v>
                </c:pt>
                <c:pt idx="109">
                  <c:v>0.91349477230709331</c:v>
                </c:pt>
                <c:pt idx="110">
                  <c:v>0.90248265898243241</c:v>
                </c:pt>
                <c:pt idx="111">
                  <c:v>0.90600451863957066</c:v>
                </c:pt>
                <c:pt idx="112">
                  <c:v>0.87770720454370565</c:v>
                </c:pt>
                <c:pt idx="113">
                  <c:v>0.86479804043440867</c:v>
                </c:pt>
                <c:pt idx="114">
                  <c:v>0.8691834399134033</c:v>
                </c:pt>
                <c:pt idx="115">
                  <c:v>0.88862713013091399</c:v>
                </c:pt>
                <c:pt idx="116">
                  <c:v>0.889021808881856</c:v>
                </c:pt>
                <c:pt idx="117">
                  <c:v>0.88473651952399401</c:v>
                </c:pt>
                <c:pt idx="118">
                  <c:v>0.88784785566281332</c:v>
                </c:pt>
                <c:pt idx="119">
                  <c:v>0.90062017859933829</c:v>
                </c:pt>
                <c:pt idx="120">
                  <c:v>0.90997291264995905</c:v>
                </c:pt>
                <c:pt idx="121">
                  <c:v>0.91962309619718663</c:v>
                </c:pt>
                <c:pt idx="122">
                  <c:v>0.9147285035121383</c:v>
                </c:pt>
                <c:pt idx="123">
                  <c:v>0.90764661271283531</c:v>
                </c:pt>
                <c:pt idx="124">
                  <c:v>0.90160615525999499</c:v>
                </c:pt>
                <c:pt idx="125">
                  <c:v>0.9161559730091603</c:v>
                </c:pt>
                <c:pt idx="126">
                  <c:v>0.91351997989154765</c:v>
                </c:pt>
                <c:pt idx="127">
                  <c:v>0.89217131650571235</c:v>
                </c:pt>
                <c:pt idx="128">
                  <c:v>0.87497902368864966</c:v>
                </c:pt>
                <c:pt idx="129">
                  <c:v>0.87905905128735329</c:v>
                </c:pt>
                <c:pt idx="130">
                  <c:v>0.8853897560698083</c:v>
                </c:pt>
                <c:pt idx="131">
                  <c:v>0.89485772479223347</c:v>
                </c:pt>
                <c:pt idx="132">
                  <c:v>0.88325287312446599</c:v>
                </c:pt>
                <c:pt idx="133">
                  <c:v>0.87665064664656567</c:v>
                </c:pt>
                <c:pt idx="134">
                  <c:v>0.87937594663482566</c:v>
                </c:pt>
                <c:pt idx="135">
                  <c:v>0.86101978363250131</c:v>
                </c:pt>
                <c:pt idx="136">
                  <c:v>0.83275127820458983</c:v>
                </c:pt>
                <c:pt idx="137">
                  <c:v>0.82557503901773999</c:v>
                </c:pt>
                <c:pt idx="138">
                  <c:v>0.84317137340283133</c:v>
                </c:pt>
                <c:pt idx="139">
                  <c:v>0.85137464160216603</c:v>
                </c:pt>
                <c:pt idx="140">
                  <c:v>0.8344337044129837</c:v>
                </c:pt>
                <c:pt idx="141">
                  <c:v>0.84166828115243297</c:v>
                </c:pt>
                <c:pt idx="142">
                  <c:v>0.83716836721832899</c:v>
                </c:pt>
                <c:pt idx="143">
                  <c:v>0.81037630602295441</c:v>
                </c:pt>
                <c:pt idx="144">
                  <c:v>0.80505174396872603</c:v>
                </c:pt>
                <c:pt idx="145">
                  <c:v>0.825168116582917</c:v>
                </c:pt>
                <c:pt idx="146">
                  <c:v>0.84842031270368834</c:v>
                </c:pt>
                <c:pt idx="147">
                  <c:v>0.83461303837098633</c:v>
                </c:pt>
                <c:pt idx="148">
                  <c:v>0.85529694174383197</c:v>
                </c:pt>
                <c:pt idx="149">
                  <c:v>0.86641780779000799</c:v>
                </c:pt>
                <c:pt idx="150">
                  <c:v>0.85791420922727202</c:v>
                </c:pt>
                <c:pt idx="151">
                  <c:v>0.87014636963969805</c:v>
                </c:pt>
                <c:pt idx="152">
                  <c:v>0.85871725084643502</c:v>
                </c:pt>
                <c:pt idx="153">
                  <c:v>0.86808510944773098</c:v>
                </c:pt>
                <c:pt idx="154">
                  <c:v>0.85342077724345833</c:v>
                </c:pt>
                <c:pt idx="155">
                  <c:v>0.85204012183185596</c:v>
                </c:pt>
                <c:pt idx="156">
                  <c:v>0.86062222401476329</c:v>
                </c:pt>
                <c:pt idx="157">
                  <c:v>0.87594771514853664</c:v>
                </c:pt>
                <c:pt idx="158">
                  <c:v>0.87216441682973733</c:v>
                </c:pt>
                <c:pt idx="159">
                  <c:v>0.87766039045828348</c:v>
                </c:pt>
                <c:pt idx="160">
                  <c:v>0.89778180458936629</c:v>
                </c:pt>
                <c:pt idx="161">
                  <c:v>0.90167601627978067</c:v>
                </c:pt>
                <c:pt idx="162">
                  <c:v>0.88241382067036267</c:v>
                </c:pt>
                <c:pt idx="163">
                  <c:v>0.87254973276359782</c:v>
                </c:pt>
                <c:pt idx="164">
                  <c:v>0.88167199747060132</c:v>
                </c:pt>
                <c:pt idx="165">
                  <c:v>0.89799138764871733</c:v>
                </c:pt>
                <c:pt idx="166">
                  <c:v>0.89366288528892568</c:v>
                </c:pt>
                <c:pt idx="167">
                  <c:v>0.89753260961157999</c:v>
                </c:pt>
                <c:pt idx="168">
                  <c:v>0.89946783188125445</c:v>
                </c:pt>
                <c:pt idx="169">
                  <c:v>0.87551126382906097</c:v>
                </c:pt>
                <c:pt idx="170">
                  <c:v>0.87210103776024328</c:v>
                </c:pt>
                <c:pt idx="171">
                  <c:v>0.8841992378666913</c:v>
                </c:pt>
                <c:pt idx="172">
                  <c:v>0.88040657673080669</c:v>
                </c:pt>
                <c:pt idx="173">
                  <c:v>0.88077244681379929</c:v>
                </c:pt>
                <c:pt idx="174">
                  <c:v>0.87681773692068632</c:v>
                </c:pt>
                <c:pt idx="175">
                  <c:v>0.85816916593864767</c:v>
                </c:pt>
                <c:pt idx="176">
                  <c:v>0.8565133877481057</c:v>
                </c:pt>
                <c:pt idx="177">
                  <c:v>0.84875521346863081</c:v>
                </c:pt>
                <c:pt idx="178">
                  <c:v>0.84950928035227302</c:v>
                </c:pt>
                <c:pt idx="179">
                  <c:v>0.83341387756748431</c:v>
                </c:pt>
                <c:pt idx="180">
                  <c:v>0.8271919255065483</c:v>
                </c:pt>
                <c:pt idx="181">
                  <c:v>0.82551670146513667</c:v>
                </c:pt>
                <c:pt idx="182">
                  <c:v>0.8383473619542624</c:v>
                </c:pt>
                <c:pt idx="183">
                  <c:v>0.84499424186749528</c:v>
                </c:pt>
                <c:pt idx="184">
                  <c:v>0.87896038159961598</c:v>
                </c:pt>
                <c:pt idx="185">
                  <c:v>0.87241937354111332</c:v>
                </c:pt>
                <c:pt idx="186">
                  <c:v>0.86966814575169171</c:v>
                </c:pt>
                <c:pt idx="187">
                  <c:v>0.87285438442718832</c:v>
                </c:pt>
                <c:pt idx="188">
                  <c:v>0.87011179923815629</c:v>
                </c:pt>
                <c:pt idx="189">
                  <c:v>0.87497182152166131</c:v>
                </c:pt>
                <c:pt idx="190">
                  <c:v>0.86078787385548761</c:v>
                </c:pt>
                <c:pt idx="191">
                  <c:v>0.86676279158873404</c:v>
                </c:pt>
                <c:pt idx="192">
                  <c:v>0.85762612254775428</c:v>
                </c:pt>
                <c:pt idx="193">
                  <c:v>0.84697051648900379</c:v>
                </c:pt>
                <c:pt idx="194">
                  <c:v>0.83134973650872379</c:v>
                </c:pt>
                <c:pt idx="195">
                  <c:v>0.82856753940125238</c:v>
                </c:pt>
                <c:pt idx="196">
                  <c:v>0.83799949728874668</c:v>
                </c:pt>
                <c:pt idx="197">
                  <c:v>0.83110846391462301</c:v>
                </c:pt>
                <c:pt idx="198">
                  <c:v>0.84386926338396828</c:v>
                </c:pt>
                <c:pt idx="199">
                  <c:v>0.84650885758507266</c:v>
                </c:pt>
                <c:pt idx="200">
                  <c:v>0.85536392189681865</c:v>
                </c:pt>
                <c:pt idx="201">
                  <c:v>0.85897868950810163</c:v>
                </c:pt>
                <c:pt idx="202">
                  <c:v>0.8446996732376868</c:v>
                </c:pt>
                <c:pt idx="203">
                  <c:v>0.85285900821839566</c:v>
                </c:pt>
                <c:pt idx="204">
                  <c:v>0.86102554536609133</c:v>
                </c:pt>
                <c:pt idx="205">
                  <c:v>0.87927151521350067</c:v>
                </c:pt>
                <c:pt idx="206">
                  <c:v>0.880570786138133</c:v>
                </c:pt>
                <c:pt idx="207">
                  <c:v>0.88135798298991941</c:v>
                </c:pt>
                <c:pt idx="208">
                  <c:v>0.87784620636657584</c:v>
                </c:pt>
                <c:pt idx="209">
                  <c:v>0.87842814145920201</c:v>
                </c:pt>
                <c:pt idx="210">
                  <c:v>0.88375342373013199</c:v>
                </c:pt>
                <c:pt idx="211">
                  <c:v>0.88305337309890009</c:v>
                </c:pt>
                <c:pt idx="212">
                  <c:v>0.884017023041893</c:v>
                </c:pt>
                <c:pt idx="213">
                  <c:v>0.88090136560288301</c:v>
                </c:pt>
                <c:pt idx="214">
                  <c:v>0.88288484239138032</c:v>
                </c:pt>
                <c:pt idx="215">
                  <c:v>0.88102884395857262</c:v>
                </c:pt>
                <c:pt idx="216">
                  <c:v>0.88784857587951105</c:v>
                </c:pt>
                <c:pt idx="217">
                  <c:v>0.8916779680670317</c:v>
                </c:pt>
                <c:pt idx="218">
                  <c:v>0.89285984366976534</c:v>
                </c:pt>
                <c:pt idx="219">
                  <c:v>0.90183374373681569</c:v>
                </c:pt>
                <c:pt idx="220">
                  <c:v>0.89272588336378866</c:v>
                </c:pt>
                <c:pt idx="221">
                  <c:v>0.90309484317641631</c:v>
                </c:pt>
                <c:pt idx="222">
                  <c:v>0.89770114031910131</c:v>
                </c:pt>
                <c:pt idx="223">
                  <c:v>0.89785814755943805</c:v>
                </c:pt>
                <c:pt idx="224">
                  <c:v>0.89569173572944705</c:v>
                </c:pt>
                <c:pt idx="225">
                  <c:v>0.89682463659666134</c:v>
                </c:pt>
                <c:pt idx="226">
                  <c:v>0.90154277619050105</c:v>
                </c:pt>
                <c:pt idx="227">
                  <c:v>0.904122592405603</c:v>
                </c:pt>
                <c:pt idx="228">
                  <c:v>0.90583670814874573</c:v>
                </c:pt>
                <c:pt idx="229">
                  <c:v>0.90458137044273867</c:v>
                </c:pt>
                <c:pt idx="230">
                  <c:v>0.90116538264032897</c:v>
                </c:pt>
                <c:pt idx="231">
                  <c:v>0.90178476900129667</c:v>
                </c:pt>
                <c:pt idx="232">
                  <c:v>0.90012250886046341</c:v>
                </c:pt>
                <c:pt idx="233">
                  <c:v>0.89230671724508503</c:v>
                </c:pt>
                <c:pt idx="234">
                  <c:v>0.89297435812487436</c:v>
                </c:pt>
                <c:pt idx="235">
                  <c:v>0.88978955988277797</c:v>
                </c:pt>
                <c:pt idx="236">
                  <c:v>0.8903340437070707</c:v>
                </c:pt>
                <c:pt idx="237">
                  <c:v>0.89923304123744541</c:v>
                </c:pt>
                <c:pt idx="238">
                  <c:v>0.89726756986641931</c:v>
                </c:pt>
                <c:pt idx="239">
                  <c:v>0.90915546669682135</c:v>
                </c:pt>
                <c:pt idx="240">
                  <c:v>0.91476595478047629</c:v>
                </c:pt>
                <c:pt idx="241">
                  <c:v>0.91692804531027305</c:v>
                </c:pt>
                <c:pt idx="242">
                  <c:v>0.91653120590923265</c:v>
                </c:pt>
                <c:pt idx="243">
                  <c:v>0.91470257571097968</c:v>
                </c:pt>
                <c:pt idx="244">
                  <c:v>0.91758992445647103</c:v>
                </c:pt>
                <c:pt idx="245">
                  <c:v>0.91064271417984433</c:v>
                </c:pt>
                <c:pt idx="246">
                  <c:v>0.91636483585180972</c:v>
                </c:pt>
                <c:pt idx="247">
                  <c:v>0.91062903006256735</c:v>
                </c:pt>
                <c:pt idx="248">
                  <c:v>0.90199579249404749</c:v>
                </c:pt>
                <c:pt idx="249">
                  <c:v>0.88576786983667466</c:v>
                </c:pt>
                <c:pt idx="250">
                  <c:v>0.88947914648559634</c:v>
                </c:pt>
                <c:pt idx="251">
                  <c:v>0.89752900852808848</c:v>
                </c:pt>
                <c:pt idx="252">
                  <c:v>0.90053159194538468</c:v>
                </c:pt>
              </c:numCache>
            </c:numRef>
          </c:val>
        </c:ser>
        <c:ser>
          <c:idx val="2"/>
          <c:order val="2"/>
          <c:tx>
            <c:strRef>
              <c:f>'Clean Data'!$R$1</c:f>
              <c:strCache>
                <c:ptCount val="1"/>
                <c:pt idx="0">
                  <c:v>TSX Capped Energy Index</c:v>
                </c:pt>
              </c:strCache>
            </c:strRef>
          </c:tx>
          <c:spPr>
            <a:ln>
              <a:solidFill>
                <a:schemeClr val="bg1">
                  <a:lumMod val="50000"/>
                </a:schemeClr>
              </a:solidFill>
            </a:ln>
          </c:spPr>
          <c:marker>
            <c:symbol val="none"/>
          </c:marker>
          <c:cat>
            <c:numRef>
              <c:f>'Clean Data'!$A$2:$A$254</c:f>
              <c:numCache>
                <c:formatCode>dd/mm/yyyy</c:formatCode>
                <c:ptCount val="253"/>
                <c:pt idx="0">
                  <c:v>40611</c:v>
                </c:pt>
                <c:pt idx="1">
                  <c:v>40612</c:v>
                </c:pt>
                <c:pt idx="2">
                  <c:v>40613</c:v>
                </c:pt>
                <c:pt idx="3">
                  <c:v>40616</c:v>
                </c:pt>
                <c:pt idx="4">
                  <c:v>40617</c:v>
                </c:pt>
                <c:pt idx="5">
                  <c:v>40618</c:v>
                </c:pt>
                <c:pt idx="6">
                  <c:v>40619</c:v>
                </c:pt>
                <c:pt idx="7">
                  <c:v>40620</c:v>
                </c:pt>
                <c:pt idx="8">
                  <c:v>40623</c:v>
                </c:pt>
                <c:pt idx="9">
                  <c:v>40624</c:v>
                </c:pt>
                <c:pt idx="10">
                  <c:v>40625</c:v>
                </c:pt>
                <c:pt idx="11">
                  <c:v>40626</c:v>
                </c:pt>
                <c:pt idx="12">
                  <c:v>40627</c:v>
                </c:pt>
                <c:pt idx="13">
                  <c:v>40630</c:v>
                </c:pt>
                <c:pt idx="14">
                  <c:v>40631</c:v>
                </c:pt>
                <c:pt idx="15">
                  <c:v>40632</c:v>
                </c:pt>
                <c:pt idx="16">
                  <c:v>40633</c:v>
                </c:pt>
                <c:pt idx="17">
                  <c:v>40634</c:v>
                </c:pt>
                <c:pt idx="18">
                  <c:v>40637</c:v>
                </c:pt>
                <c:pt idx="19">
                  <c:v>40638</c:v>
                </c:pt>
                <c:pt idx="20">
                  <c:v>40639</c:v>
                </c:pt>
                <c:pt idx="21">
                  <c:v>40640</c:v>
                </c:pt>
                <c:pt idx="22">
                  <c:v>40641</c:v>
                </c:pt>
                <c:pt idx="23">
                  <c:v>40644</c:v>
                </c:pt>
                <c:pt idx="24">
                  <c:v>40645</c:v>
                </c:pt>
                <c:pt idx="25">
                  <c:v>40646</c:v>
                </c:pt>
                <c:pt idx="26">
                  <c:v>40647</c:v>
                </c:pt>
                <c:pt idx="27">
                  <c:v>40648</c:v>
                </c:pt>
                <c:pt idx="28">
                  <c:v>40651</c:v>
                </c:pt>
                <c:pt idx="29">
                  <c:v>40652</c:v>
                </c:pt>
                <c:pt idx="30">
                  <c:v>40653</c:v>
                </c:pt>
                <c:pt idx="31">
                  <c:v>40654</c:v>
                </c:pt>
                <c:pt idx="32">
                  <c:v>40658</c:v>
                </c:pt>
                <c:pt idx="33">
                  <c:v>40659</c:v>
                </c:pt>
                <c:pt idx="34">
                  <c:v>40660</c:v>
                </c:pt>
                <c:pt idx="35">
                  <c:v>40661</c:v>
                </c:pt>
                <c:pt idx="36">
                  <c:v>40662</c:v>
                </c:pt>
                <c:pt idx="37">
                  <c:v>40665</c:v>
                </c:pt>
                <c:pt idx="38">
                  <c:v>40666</c:v>
                </c:pt>
                <c:pt idx="39">
                  <c:v>40667</c:v>
                </c:pt>
                <c:pt idx="40">
                  <c:v>40668</c:v>
                </c:pt>
                <c:pt idx="41">
                  <c:v>40669</c:v>
                </c:pt>
                <c:pt idx="42">
                  <c:v>40672</c:v>
                </c:pt>
                <c:pt idx="43">
                  <c:v>40673</c:v>
                </c:pt>
                <c:pt idx="44">
                  <c:v>40674</c:v>
                </c:pt>
                <c:pt idx="45">
                  <c:v>40675</c:v>
                </c:pt>
                <c:pt idx="46">
                  <c:v>40676</c:v>
                </c:pt>
                <c:pt idx="47">
                  <c:v>40679</c:v>
                </c:pt>
                <c:pt idx="48">
                  <c:v>40680</c:v>
                </c:pt>
                <c:pt idx="49">
                  <c:v>40681</c:v>
                </c:pt>
                <c:pt idx="50">
                  <c:v>40682</c:v>
                </c:pt>
                <c:pt idx="51">
                  <c:v>40683</c:v>
                </c:pt>
                <c:pt idx="52">
                  <c:v>40687</c:v>
                </c:pt>
                <c:pt idx="53">
                  <c:v>40688</c:v>
                </c:pt>
                <c:pt idx="54">
                  <c:v>40689</c:v>
                </c:pt>
                <c:pt idx="55">
                  <c:v>40690</c:v>
                </c:pt>
                <c:pt idx="56">
                  <c:v>40693</c:v>
                </c:pt>
                <c:pt idx="57">
                  <c:v>40694</c:v>
                </c:pt>
                <c:pt idx="58">
                  <c:v>40695</c:v>
                </c:pt>
                <c:pt idx="59">
                  <c:v>40696</c:v>
                </c:pt>
                <c:pt idx="60">
                  <c:v>40697</c:v>
                </c:pt>
                <c:pt idx="61">
                  <c:v>40700</c:v>
                </c:pt>
                <c:pt idx="62">
                  <c:v>40701</c:v>
                </c:pt>
                <c:pt idx="63">
                  <c:v>40702</c:v>
                </c:pt>
                <c:pt idx="64">
                  <c:v>40703</c:v>
                </c:pt>
                <c:pt idx="65">
                  <c:v>40704</c:v>
                </c:pt>
                <c:pt idx="66">
                  <c:v>40707</c:v>
                </c:pt>
                <c:pt idx="67">
                  <c:v>40708</c:v>
                </c:pt>
                <c:pt idx="68">
                  <c:v>40709</c:v>
                </c:pt>
                <c:pt idx="69">
                  <c:v>40710</c:v>
                </c:pt>
                <c:pt idx="70">
                  <c:v>40711</c:v>
                </c:pt>
                <c:pt idx="71">
                  <c:v>40714</c:v>
                </c:pt>
                <c:pt idx="72">
                  <c:v>40715</c:v>
                </c:pt>
                <c:pt idx="73">
                  <c:v>40716</c:v>
                </c:pt>
                <c:pt idx="74">
                  <c:v>40717</c:v>
                </c:pt>
                <c:pt idx="75">
                  <c:v>40718</c:v>
                </c:pt>
                <c:pt idx="76">
                  <c:v>40721</c:v>
                </c:pt>
                <c:pt idx="77">
                  <c:v>40722</c:v>
                </c:pt>
                <c:pt idx="78">
                  <c:v>40723</c:v>
                </c:pt>
                <c:pt idx="79">
                  <c:v>40724</c:v>
                </c:pt>
                <c:pt idx="80">
                  <c:v>40728</c:v>
                </c:pt>
                <c:pt idx="81">
                  <c:v>40729</c:v>
                </c:pt>
                <c:pt idx="82">
                  <c:v>40730</c:v>
                </c:pt>
                <c:pt idx="83">
                  <c:v>40731</c:v>
                </c:pt>
                <c:pt idx="84">
                  <c:v>40732</c:v>
                </c:pt>
                <c:pt idx="85">
                  <c:v>40735</c:v>
                </c:pt>
                <c:pt idx="86">
                  <c:v>40736</c:v>
                </c:pt>
                <c:pt idx="87">
                  <c:v>40737</c:v>
                </c:pt>
                <c:pt idx="88">
                  <c:v>40738</c:v>
                </c:pt>
                <c:pt idx="89">
                  <c:v>40739</c:v>
                </c:pt>
                <c:pt idx="90">
                  <c:v>40742</c:v>
                </c:pt>
                <c:pt idx="91">
                  <c:v>40743</c:v>
                </c:pt>
                <c:pt idx="92">
                  <c:v>40744</c:v>
                </c:pt>
                <c:pt idx="93">
                  <c:v>40745</c:v>
                </c:pt>
                <c:pt idx="94">
                  <c:v>40746</c:v>
                </c:pt>
                <c:pt idx="95">
                  <c:v>40749</c:v>
                </c:pt>
                <c:pt idx="96">
                  <c:v>40750</c:v>
                </c:pt>
                <c:pt idx="97">
                  <c:v>40751</c:v>
                </c:pt>
                <c:pt idx="98">
                  <c:v>40752</c:v>
                </c:pt>
                <c:pt idx="99">
                  <c:v>40753</c:v>
                </c:pt>
                <c:pt idx="100">
                  <c:v>40757</c:v>
                </c:pt>
                <c:pt idx="101">
                  <c:v>40758</c:v>
                </c:pt>
                <c:pt idx="102">
                  <c:v>40759</c:v>
                </c:pt>
                <c:pt idx="103">
                  <c:v>40760</c:v>
                </c:pt>
                <c:pt idx="104">
                  <c:v>40763</c:v>
                </c:pt>
                <c:pt idx="105">
                  <c:v>40764</c:v>
                </c:pt>
                <c:pt idx="106">
                  <c:v>40765</c:v>
                </c:pt>
                <c:pt idx="107">
                  <c:v>40766</c:v>
                </c:pt>
                <c:pt idx="108">
                  <c:v>40767</c:v>
                </c:pt>
                <c:pt idx="109">
                  <c:v>40770</c:v>
                </c:pt>
                <c:pt idx="110">
                  <c:v>40771</c:v>
                </c:pt>
                <c:pt idx="111">
                  <c:v>40772</c:v>
                </c:pt>
                <c:pt idx="112">
                  <c:v>40773</c:v>
                </c:pt>
                <c:pt idx="113">
                  <c:v>40774</c:v>
                </c:pt>
                <c:pt idx="114">
                  <c:v>40777</c:v>
                </c:pt>
                <c:pt idx="115">
                  <c:v>40778</c:v>
                </c:pt>
                <c:pt idx="116">
                  <c:v>40779</c:v>
                </c:pt>
                <c:pt idx="117">
                  <c:v>40780</c:v>
                </c:pt>
                <c:pt idx="118">
                  <c:v>40781</c:v>
                </c:pt>
                <c:pt idx="119">
                  <c:v>40784</c:v>
                </c:pt>
                <c:pt idx="120">
                  <c:v>40785</c:v>
                </c:pt>
                <c:pt idx="121">
                  <c:v>40786</c:v>
                </c:pt>
                <c:pt idx="122">
                  <c:v>40787</c:v>
                </c:pt>
                <c:pt idx="123">
                  <c:v>40788</c:v>
                </c:pt>
                <c:pt idx="124">
                  <c:v>40792</c:v>
                </c:pt>
                <c:pt idx="125">
                  <c:v>40793</c:v>
                </c:pt>
                <c:pt idx="126">
                  <c:v>40794</c:v>
                </c:pt>
                <c:pt idx="127">
                  <c:v>40795</c:v>
                </c:pt>
                <c:pt idx="128">
                  <c:v>40798</c:v>
                </c:pt>
                <c:pt idx="129">
                  <c:v>40799</c:v>
                </c:pt>
                <c:pt idx="130">
                  <c:v>40800</c:v>
                </c:pt>
                <c:pt idx="131">
                  <c:v>40801</c:v>
                </c:pt>
                <c:pt idx="132">
                  <c:v>40802</c:v>
                </c:pt>
                <c:pt idx="133">
                  <c:v>40805</c:v>
                </c:pt>
                <c:pt idx="134">
                  <c:v>40806</c:v>
                </c:pt>
                <c:pt idx="135">
                  <c:v>40807</c:v>
                </c:pt>
                <c:pt idx="136">
                  <c:v>40808</c:v>
                </c:pt>
                <c:pt idx="137">
                  <c:v>40809</c:v>
                </c:pt>
                <c:pt idx="138">
                  <c:v>40812</c:v>
                </c:pt>
                <c:pt idx="139">
                  <c:v>40813</c:v>
                </c:pt>
                <c:pt idx="140">
                  <c:v>40814</c:v>
                </c:pt>
                <c:pt idx="141">
                  <c:v>40815</c:v>
                </c:pt>
                <c:pt idx="142">
                  <c:v>40816</c:v>
                </c:pt>
                <c:pt idx="143">
                  <c:v>40819</c:v>
                </c:pt>
                <c:pt idx="144">
                  <c:v>40820</c:v>
                </c:pt>
                <c:pt idx="145">
                  <c:v>40821</c:v>
                </c:pt>
                <c:pt idx="146">
                  <c:v>40822</c:v>
                </c:pt>
                <c:pt idx="147">
                  <c:v>40823</c:v>
                </c:pt>
                <c:pt idx="148">
                  <c:v>40827</c:v>
                </c:pt>
                <c:pt idx="149">
                  <c:v>40828</c:v>
                </c:pt>
                <c:pt idx="150">
                  <c:v>40829</c:v>
                </c:pt>
                <c:pt idx="151">
                  <c:v>40830</c:v>
                </c:pt>
                <c:pt idx="152">
                  <c:v>40833</c:v>
                </c:pt>
                <c:pt idx="153">
                  <c:v>40834</c:v>
                </c:pt>
                <c:pt idx="154">
                  <c:v>40835</c:v>
                </c:pt>
                <c:pt idx="155">
                  <c:v>40836</c:v>
                </c:pt>
                <c:pt idx="156">
                  <c:v>40837</c:v>
                </c:pt>
                <c:pt idx="157">
                  <c:v>40840</c:v>
                </c:pt>
                <c:pt idx="158">
                  <c:v>40841</c:v>
                </c:pt>
                <c:pt idx="159">
                  <c:v>40842</c:v>
                </c:pt>
                <c:pt idx="160">
                  <c:v>40843</c:v>
                </c:pt>
                <c:pt idx="161">
                  <c:v>40844</c:v>
                </c:pt>
                <c:pt idx="162">
                  <c:v>40847</c:v>
                </c:pt>
                <c:pt idx="163">
                  <c:v>40848</c:v>
                </c:pt>
                <c:pt idx="164">
                  <c:v>40849</c:v>
                </c:pt>
                <c:pt idx="165">
                  <c:v>40850</c:v>
                </c:pt>
                <c:pt idx="166">
                  <c:v>40851</c:v>
                </c:pt>
                <c:pt idx="167">
                  <c:v>40854</c:v>
                </c:pt>
                <c:pt idx="168">
                  <c:v>40855</c:v>
                </c:pt>
                <c:pt idx="169">
                  <c:v>40856</c:v>
                </c:pt>
                <c:pt idx="170">
                  <c:v>40857</c:v>
                </c:pt>
                <c:pt idx="171">
                  <c:v>40858</c:v>
                </c:pt>
                <c:pt idx="172">
                  <c:v>40861</c:v>
                </c:pt>
                <c:pt idx="173">
                  <c:v>40862</c:v>
                </c:pt>
                <c:pt idx="174">
                  <c:v>40863</c:v>
                </c:pt>
                <c:pt idx="175">
                  <c:v>40864</c:v>
                </c:pt>
                <c:pt idx="176">
                  <c:v>40865</c:v>
                </c:pt>
                <c:pt idx="177">
                  <c:v>40868</c:v>
                </c:pt>
                <c:pt idx="178">
                  <c:v>40869</c:v>
                </c:pt>
                <c:pt idx="179">
                  <c:v>40870</c:v>
                </c:pt>
                <c:pt idx="180">
                  <c:v>40871</c:v>
                </c:pt>
                <c:pt idx="181">
                  <c:v>40872</c:v>
                </c:pt>
                <c:pt idx="182">
                  <c:v>40875</c:v>
                </c:pt>
                <c:pt idx="183">
                  <c:v>40876</c:v>
                </c:pt>
                <c:pt idx="184">
                  <c:v>40877</c:v>
                </c:pt>
                <c:pt idx="185">
                  <c:v>40878</c:v>
                </c:pt>
                <c:pt idx="186">
                  <c:v>40879</c:v>
                </c:pt>
                <c:pt idx="187">
                  <c:v>40882</c:v>
                </c:pt>
                <c:pt idx="188">
                  <c:v>40883</c:v>
                </c:pt>
                <c:pt idx="189">
                  <c:v>40884</c:v>
                </c:pt>
                <c:pt idx="190">
                  <c:v>40885</c:v>
                </c:pt>
                <c:pt idx="191">
                  <c:v>40886</c:v>
                </c:pt>
                <c:pt idx="192">
                  <c:v>40889</c:v>
                </c:pt>
                <c:pt idx="193">
                  <c:v>40890</c:v>
                </c:pt>
                <c:pt idx="194">
                  <c:v>40891</c:v>
                </c:pt>
                <c:pt idx="195">
                  <c:v>40892</c:v>
                </c:pt>
                <c:pt idx="196">
                  <c:v>40893</c:v>
                </c:pt>
                <c:pt idx="197">
                  <c:v>40896</c:v>
                </c:pt>
                <c:pt idx="198">
                  <c:v>40897</c:v>
                </c:pt>
                <c:pt idx="199">
                  <c:v>40898</c:v>
                </c:pt>
                <c:pt idx="200">
                  <c:v>40899</c:v>
                </c:pt>
                <c:pt idx="201">
                  <c:v>40900</c:v>
                </c:pt>
                <c:pt idx="202">
                  <c:v>40905</c:v>
                </c:pt>
                <c:pt idx="203">
                  <c:v>40906</c:v>
                </c:pt>
                <c:pt idx="204">
                  <c:v>40907</c:v>
                </c:pt>
                <c:pt idx="205">
                  <c:v>40911</c:v>
                </c:pt>
                <c:pt idx="206">
                  <c:v>40912</c:v>
                </c:pt>
                <c:pt idx="207">
                  <c:v>40913</c:v>
                </c:pt>
                <c:pt idx="208">
                  <c:v>40914</c:v>
                </c:pt>
                <c:pt idx="209">
                  <c:v>40917</c:v>
                </c:pt>
                <c:pt idx="210">
                  <c:v>40918</c:v>
                </c:pt>
                <c:pt idx="211">
                  <c:v>40919</c:v>
                </c:pt>
                <c:pt idx="212">
                  <c:v>40920</c:v>
                </c:pt>
                <c:pt idx="213">
                  <c:v>40921</c:v>
                </c:pt>
                <c:pt idx="214">
                  <c:v>40924</c:v>
                </c:pt>
                <c:pt idx="215">
                  <c:v>40925</c:v>
                </c:pt>
                <c:pt idx="216">
                  <c:v>40926</c:v>
                </c:pt>
                <c:pt idx="217">
                  <c:v>40927</c:v>
                </c:pt>
                <c:pt idx="218">
                  <c:v>40928</c:v>
                </c:pt>
                <c:pt idx="219">
                  <c:v>40931</c:v>
                </c:pt>
                <c:pt idx="220">
                  <c:v>40932</c:v>
                </c:pt>
                <c:pt idx="221">
                  <c:v>40933</c:v>
                </c:pt>
                <c:pt idx="222">
                  <c:v>40934</c:v>
                </c:pt>
                <c:pt idx="223">
                  <c:v>40935</c:v>
                </c:pt>
                <c:pt idx="224">
                  <c:v>40938</c:v>
                </c:pt>
                <c:pt idx="225">
                  <c:v>40939</c:v>
                </c:pt>
                <c:pt idx="226">
                  <c:v>40940</c:v>
                </c:pt>
                <c:pt idx="227">
                  <c:v>40941</c:v>
                </c:pt>
                <c:pt idx="228">
                  <c:v>40942</c:v>
                </c:pt>
                <c:pt idx="229">
                  <c:v>40945</c:v>
                </c:pt>
                <c:pt idx="230">
                  <c:v>40946</c:v>
                </c:pt>
                <c:pt idx="231">
                  <c:v>40947</c:v>
                </c:pt>
                <c:pt idx="232">
                  <c:v>40948</c:v>
                </c:pt>
                <c:pt idx="233">
                  <c:v>40949</c:v>
                </c:pt>
                <c:pt idx="234">
                  <c:v>40952</c:v>
                </c:pt>
                <c:pt idx="235">
                  <c:v>40953</c:v>
                </c:pt>
                <c:pt idx="236">
                  <c:v>40954</c:v>
                </c:pt>
                <c:pt idx="237">
                  <c:v>40955</c:v>
                </c:pt>
                <c:pt idx="238">
                  <c:v>40956</c:v>
                </c:pt>
                <c:pt idx="239">
                  <c:v>40960</c:v>
                </c:pt>
                <c:pt idx="240">
                  <c:v>40961</c:v>
                </c:pt>
                <c:pt idx="241">
                  <c:v>40962</c:v>
                </c:pt>
                <c:pt idx="242">
                  <c:v>40963</c:v>
                </c:pt>
                <c:pt idx="243">
                  <c:v>40966</c:v>
                </c:pt>
                <c:pt idx="244">
                  <c:v>40967</c:v>
                </c:pt>
                <c:pt idx="245">
                  <c:v>40968</c:v>
                </c:pt>
                <c:pt idx="246">
                  <c:v>40969</c:v>
                </c:pt>
                <c:pt idx="247">
                  <c:v>40970</c:v>
                </c:pt>
                <c:pt idx="248">
                  <c:v>40973</c:v>
                </c:pt>
                <c:pt idx="249">
                  <c:v>40974</c:v>
                </c:pt>
                <c:pt idx="250">
                  <c:v>40975</c:v>
                </c:pt>
                <c:pt idx="251">
                  <c:v>40976</c:v>
                </c:pt>
                <c:pt idx="252">
                  <c:v>40977</c:v>
                </c:pt>
              </c:numCache>
            </c:numRef>
          </c:cat>
          <c:val>
            <c:numRef>
              <c:f>'Clean Data'!$R$2:$R$255</c:f>
              <c:numCache>
                <c:formatCode>_(* #,##0.00_);_(* \(#,##0.00\);_(* "-"??_);_(@_)</c:formatCode>
                <c:ptCount val="254"/>
                <c:pt idx="0">
                  <c:v>1</c:v>
                </c:pt>
                <c:pt idx="1">
                  <c:v>0.97434133195722372</c:v>
                </c:pt>
                <c:pt idx="2">
                  <c:v>0.97408331183165453</c:v>
                </c:pt>
                <c:pt idx="3">
                  <c:v>0.97250652217539701</c:v>
                </c:pt>
                <c:pt idx="4">
                  <c:v>0.97113041483902429</c:v>
                </c:pt>
                <c:pt idx="5">
                  <c:v>0.97586078380780172</c:v>
                </c:pt>
                <c:pt idx="6">
                  <c:v>1.0140477623921331</c:v>
                </c:pt>
                <c:pt idx="7">
                  <c:v>1.012499641638714</c:v>
                </c:pt>
                <c:pt idx="8">
                  <c:v>1.0357214529399874</c:v>
                </c:pt>
                <c:pt idx="9">
                  <c:v>1.0309050772626918</c:v>
                </c:pt>
                <c:pt idx="10">
                  <c:v>1.0234511625240099</c:v>
                </c:pt>
                <c:pt idx="11">
                  <c:v>1.0160545855910101</c:v>
                </c:pt>
                <c:pt idx="12">
                  <c:v>1.0244259052206071</c:v>
                </c:pt>
                <c:pt idx="13">
                  <c:v>1.01077950746825</c:v>
                </c:pt>
                <c:pt idx="14">
                  <c:v>1.012786330667125</c:v>
                </c:pt>
                <c:pt idx="15">
                  <c:v>1.020125569794444</c:v>
                </c:pt>
                <c:pt idx="16">
                  <c:v>1.0233651558154844</c:v>
                </c:pt>
                <c:pt idx="17">
                  <c:v>1.0251712966944677</c:v>
                </c:pt>
                <c:pt idx="18">
                  <c:v>1.030073679080302</c:v>
                </c:pt>
                <c:pt idx="19">
                  <c:v>1.0265760729336899</c:v>
                </c:pt>
                <c:pt idx="20">
                  <c:v>1.014133769100656</c:v>
                </c:pt>
                <c:pt idx="21">
                  <c:v>1.0136463977523527</c:v>
                </c:pt>
                <c:pt idx="22">
                  <c:v>1.0313064419024678</c:v>
                </c:pt>
                <c:pt idx="23">
                  <c:v>1.004816375677303</c:v>
                </c:pt>
                <c:pt idx="24">
                  <c:v>0.97508672343109504</c:v>
                </c:pt>
                <c:pt idx="25">
                  <c:v>0.97640549296178636</c:v>
                </c:pt>
                <c:pt idx="26">
                  <c:v>0.9692382672515143</c:v>
                </c:pt>
                <c:pt idx="27">
                  <c:v>0.97373928499756301</c:v>
                </c:pt>
                <c:pt idx="28">
                  <c:v>0.96012155614804862</c:v>
                </c:pt>
                <c:pt idx="29">
                  <c:v>0.96003554943952429</c:v>
                </c:pt>
                <c:pt idx="30">
                  <c:v>0.98059115277658404</c:v>
                </c:pt>
                <c:pt idx="31">
                  <c:v>0.98879045898913631</c:v>
                </c:pt>
                <c:pt idx="32">
                  <c:v>0.98305667842091471</c:v>
                </c:pt>
                <c:pt idx="33">
                  <c:v>0.98503483271695169</c:v>
                </c:pt>
                <c:pt idx="34">
                  <c:v>0.98130787534760866</c:v>
                </c:pt>
                <c:pt idx="35">
                  <c:v>0.98540752845388602</c:v>
                </c:pt>
                <c:pt idx="36">
                  <c:v>0.99644505604770628</c:v>
                </c:pt>
                <c:pt idx="37">
                  <c:v>0.99635904933918329</c:v>
                </c:pt>
                <c:pt idx="38">
                  <c:v>0.96877956480605498</c:v>
                </c:pt>
                <c:pt idx="39">
                  <c:v>0.95433043777414805</c:v>
                </c:pt>
                <c:pt idx="40">
                  <c:v>0.92872910753705629</c:v>
                </c:pt>
                <c:pt idx="41">
                  <c:v>0.94389495713999261</c:v>
                </c:pt>
                <c:pt idx="42">
                  <c:v>0.952667641409363</c:v>
                </c:pt>
                <c:pt idx="43">
                  <c:v>0.94939938648548161</c:v>
                </c:pt>
                <c:pt idx="44">
                  <c:v>0.92494481236203363</c:v>
                </c:pt>
                <c:pt idx="45">
                  <c:v>0.92351136721997473</c:v>
                </c:pt>
                <c:pt idx="46">
                  <c:v>0.92027178119893172</c:v>
                </c:pt>
                <c:pt idx="47">
                  <c:v>0.91422264269946529</c:v>
                </c:pt>
                <c:pt idx="48">
                  <c:v>0.91373527135116728</c:v>
                </c:pt>
                <c:pt idx="49">
                  <c:v>0.93199736246093901</c:v>
                </c:pt>
                <c:pt idx="50">
                  <c:v>0.93102261976434197</c:v>
                </c:pt>
                <c:pt idx="51">
                  <c:v>0.93695708265244704</c:v>
                </c:pt>
                <c:pt idx="52">
                  <c:v>0.93033456609615373</c:v>
                </c:pt>
                <c:pt idx="53">
                  <c:v>0.94687652303546299</c:v>
                </c:pt>
                <c:pt idx="54">
                  <c:v>0.95524784266506335</c:v>
                </c:pt>
                <c:pt idx="55">
                  <c:v>0.955706545110519</c:v>
                </c:pt>
                <c:pt idx="56">
                  <c:v>0.96221438605544496</c:v>
                </c:pt>
                <c:pt idx="57">
                  <c:v>0.96278776411226541</c:v>
                </c:pt>
                <c:pt idx="58">
                  <c:v>0.9350936039677783</c:v>
                </c:pt>
                <c:pt idx="59">
                  <c:v>0.93532295519050501</c:v>
                </c:pt>
                <c:pt idx="60">
                  <c:v>0.94013933086780799</c:v>
                </c:pt>
                <c:pt idx="61">
                  <c:v>0.92004242997620467</c:v>
                </c:pt>
                <c:pt idx="62">
                  <c:v>0.92305266477451897</c:v>
                </c:pt>
                <c:pt idx="63">
                  <c:v>0.919469051919383</c:v>
                </c:pt>
                <c:pt idx="64">
                  <c:v>0.92230727330065099</c:v>
                </c:pt>
                <c:pt idx="65">
                  <c:v>0.90401651328803601</c:v>
                </c:pt>
                <c:pt idx="66">
                  <c:v>0.88721653622315899</c:v>
                </c:pt>
                <c:pt idx="67">
                  <c:v>0.9044178779278117</c:v>
                </c:pt>
                <c:pt idx="68">
                  <c:v>0.88951004845044568</c:v>
                </c:pt>
                <c:pt idx="69">
                  <c:v>0.88228548493449199</c:v>
                </c:pt>
                <c:pt idx="70">
                  <c:v>0.87354146956795897</c:v>
                </c:pt>
                <c:pt idx="71">
                  <c:v>0.87021587683839563</c:v>
                </c:pt>
                <c:pt idx="72">
                  <c:v>0.88581175998394568</c:v>
                </c:pt>
                <c:pt idx="73">
                  <c:v>0.88690117829190696</c:v>
                </c:pt>
                <c:pt idx="74">
                  <c:v>0.87680972449184535</c:v>
                </c:pt>
                <c:pt idx="75">
                  <c:v>0.87007253232419079</c:v>
                </c:pt>
                <c:pt idx="76">
                  <c:v>0.87047389696396404</c:v>
                </c:pt>
                <c:pt idx="77">
                  <c:v>0.88609844901235568</c:v>
                </c:pt>
                <c:pt idx="78">
                  <c:v>0.89639058513230441</c:v>
                </c:pt>
                <c:pt idx="79">
                  <c:v>0.90585132306986604</c:v>
                </c:pt>
                <c:pt idx="80">
                  <c:v>0.91393595367105429</c:v>
                </c:pt>
                <c:pt idx="81">
                  <c:v>0.92276597574610797</c:v>
                </c:pt>
                <c:pt idx="82">
                  <c:v>0.91253117743183998</c:v>
                </c:pt>
                <c:pt idx="83">
                  <c:v>0.91875232934835371</c:v>
                </c:pt>
                <c:pt idx="84">
                  <c:v>0.91132708351251401</c:v>
                </c:pt>
                <c:pt idx="85">
                  <c:v>0.88764656976577472</c:v>
                </c:pt>
                <c:pt idx="86">
                  <c:v>0.88721653622315899</c:v>
                </c:pt>
                <c:pt idx="87">
                  <c:v>0.89249161434592028</c:v>
                </c:pt>
                <c:pt idx="88">
                  <c:v>0.88753189415441103</c:v>
                </c:pt>
                <c:pt idx="89">
                  <c:v>0.89963017115334998</c:v>
                </c:pt>
                <c:pt idx="90">
                  <c:v>0.89670594306356033</c:v>
                </c:pt>
                <c:pt idx="91">
                  <c:v>0.91310455548866098</c:v>
                </c:pt>
                <c:pt idx="92">
                  <c:v>0.91548407442447333</c:v>
                </c:pt>
                <c:pt idx="93">
                  <c:v>0.92895845875978533</c:v>
                </c:pt>
                <c:pt idx="94">
                  <c:v>0.93245606490639366</c:v>
                </c:pt>
                <c:pt idx="95">
                  <c:v>0.93205470026661996</c:v>
                </c:pt>
                <c:pt idx="96">
                  <c:v>0.92328201599724546</c:v>
                </c:pt>
                <c:pt idx="97">
                  <c:v>0.90289842607723403</c:v>
                </c:pt>
                <c:pt idx="98">
                  <c:v>0.89773802356584032</c:v>
                </c:pt>
                <c:pt idx="99">
                  <c:v>0.88991141309022104</c:v>
                </c:pt>
                <c:pt idx="100">
                  <c:v>0.86961382987873104</c:v>
                </c:pt>
                <c:pt idx="101">
                  <c:v>0.86319199564232829</c:v>
                </c:pt>
                <c:pt idx="102">
                  <c:v>0.82784323843926633</c:v>
                </c:pt>
                <c:pt idx="103">
                  <c:v>0.80751698632493141</c:v>
                </c:pt>
                <c:pt idx="104">
                  <c:v>0.74931911355752534</c:v>
                </c:pt>
                <c:pt idx="105">
                  <c:v>0.77847538774690872</c:v>
                </c:pt>
                <c:pt idx="106">
                  <c:v>0.78650268054241368</c:v>
                </c:pt>
                <c:pt idx="107">
                  <c:v>0.81927123648978384</c:v>
                </c:pt>
                <c:pt idx="108">
                  <c:v>0.82150741091138502</c:v>
                </c:pt>
                <c:pt idx="109">
                  <c:v>0.83372036352168932</c:v>
                </c:pt>
                <c:pt idx="110">
                  <c:v>0.8160316504687386</c:v>
                </c:pt>
                <c:pt idx="111">
                  <c:v>0.81640434620567104</c:v>
                </c:pt>
                <c:pt idx="112">
                  <c:v>0.77173819557925505</c:v>
                </c:pt>
                <c:pt idx="113">
                  <c:v>0.75608497462802349</c:v>
                </c:pt>
                <c:pt idx="114">
                  <c:v>0.75350477337232302</c:v>
                </c:pt>
                <c:pt idx="115">
                  <c:v>0.78481121527479336</c:v>
                </c:pt>
                <c:pt idx="116">
                  <c:v>0.78532725552593097</c:v>
                </c:pt>
                <c:pt idx="117">
                  <c:v>0.77036208824288299</c:v>
                </c:pt>
                <c:pt idx="118">
                  <c:v>0.77543648404575372</c:v>
                </c:pt>
                <c:pt idx="119">
                  <c:v>0.79559072274303999</c:v>
                </c:pt>
                <c:pt idx="120">
                  <c:v>0.80493678506923338</c:v>
                </c:pt>
                <c:pt idx="121">
                  <c:v>0.81660502852556061</c:v>
                </c:pt>
                <c:pt idx="122">
                  <c:v>0.80849172902152999</c:v>
                </c:pt>
                <c:pt idx="123">
                  <c:v>0.78853817264413428</c:v>
                </c:pt>
                <c:pt idx="124">
                  <c:v>0.7746050858633643</c:v>
                </c:pt>
                <c:pt idx="125">
                  <c:v>0.79341188612711799</c:v>
                </c:pt>
                <c:pt idx="126">
                  <c:v>0.78773544336458468</c:v>
                </c:pt>
                <c:pt idx="127">
                  <c:v>0.76032797224850479</c:v>
                </c:pt>
                <c:pt idx="128">
                  <c:v>0.74464608239442964</c:v>
                </c:pt>
                <c:pt idx="129">
                  <c:v>0.7489750867234336</c:v>
                </c:pt>
                <c:pt idx="130">
                  <c:v>0.76448496316046</c:v>
                </c:pt>
                <c:pt idx="131">
                  <c:v>0.77847538774690872</c:v>
                </c:pt>
                <c:pt idx="132">
                  <c:v>0.76663513087354362</c:v>
                </c:pt>
                <c:pt idx="133">
                  <c:v>0.75628565694791028</c:v>
                </c:pt>
                <c:pt idx="134">
                  <c:v>0.75278805080129729</c:v>
                </c:pt>
                <c:pt idx="135">
                  <c:v>0.73085634012786171</c:v>
                </c:pt>
                <c:pt idx="136">
                  <c:v>0.69668300794128601</c:v>
                </c:pt>
                <c:pt idx="137">
                  <c:v>0.68914308649408262</c:v>
                </c:pt>
                <c:pt idx="138">
                  <c:v>0.70972735873398329</c:v>
                </c:pt>
                <c:pt idx="139">
                  <c:v>0.72136693328746171</c:v>
                </c:pt>
                <c:pt idx="140">
                  <c:v>0.6979731085691373</c:v>
                </c:pt>
                <c:pt idx="141">
                  <c:v>0.70476763854247548</c:v>
                </c:pt>
                <c:pt idx="142">
                  <c:v>0.69261202373785169</c:v>
                </c:pt>
                <c:pt idx="143">
                  <c:v>0.65580115248989901</c:v>
                </c:pt>
                <c:pt idx="144">
                  <c:v>0.65608784151830735</c:v>
                </c:pt>
                <c:pt idx="145">
                  <c:v>0.685387460221897</c:v>
                </c:pt>
                <c:pt idx="146">
                  <c:v>0.71001404776239196</c:v>
                </c:pt>
                <c:pt idx="147">
                  <c:v>0.69616696769014696</c:v>
                </c:pt>
                <c:pt idx="148">
                  <c:v>0.72085089303632532</c:v>
                </c:pt>
                <c:pt idx="149">
                  <c:v>0.74278260370975602</c:v>
                </c:pt>
                <c:pt idx="150">
                  <c:v>0.73825291706086404</c:v>
                </c:pt>
                <c:pt idx="151">
                  <c:v>0.76325220033829433</c:v>
                </c:pt>
                <c:pt idx="152">
                  <c:v>0.74800034402683402</c:v>
                </c:pt>
                <c:pt idx="153">
                  <c:v>0.7675525357644557</c:v>
                </c:pt>
                <c:pt idx="154">
                  <c:v>0.75683036610189136</c:v>
                </c:pt>
                <c:pt idx="155">
                  <c:v>0.75565494108540632</c:v>
                </c:pt>
                <c:pt idx="156">
                  <c:v>0.76766721137582261</c:v>
                </c:pt>
                <c:pt idx="157">
                  <c:v>0.78979960436914365</c:v>
                </c:pt>
                <c:pt idx="158">
                  <c:v>0.7768412602849708</c:v>
                </c:pt>
                <c:pt idx="159">
                  <c:v>0.78429517502365198</c:v>
                </c:pt>
                <c:pt idx="160">
                  <c:v>0.80800435767323331</c:v>
                </c:pt>
                <c:pt idx="161">
                  <c:v>0.81190332845961999</c:v>
                </c:pt>
                <c:pt idx="162">
                  <c:v>0.78418049941228696</c:v>
                </c:pt>
                <c:pt idx="163">
                  <c:v>0.767810555890026</c:v>
                </c:pt>
                <c:pt idx="164">
                  <c:v>0.78074023107135704</c:v>
                </c:pt>
                <c:pt idx="165">
                  <c:v>0.80966715403801504</c:v>
                </c:pt>
                <c:pt idx="166">
                  <c:v>0.80459275823514198</c:v>
                </c:pt>
                <c:pt idx="167">
                  <c:v>0.80728763510220469</c:v>
                </c:pt>
                <c:pt idx="168">
                  <c:v>0.81164530833405235</c:v>
                </c:pt>
                <c:pt idx="169">
                  <c:v>0.77850405664975464</c:v>
                </c:pt>
                <c:pt idx="170">
                  <c:v>0.78013818411169167</c:v>
                </c:pt>
                <c:pt idx="171">
                  <c:v>0.79054499584300897</c:v>
                </c:pt>
                <c:pt idx="172">
                  <c:v>0.78541326223445396</c:v>
                </c:pt>
                <c:pt idx="173">
                  <c:v>0.78498322869183801</c:v>
                </c:pt>
                <c:pt idx="174">
                  <c:v>0.79146240073392138</c:v>
                </c:pt>
                <c:pt idx="175">
                  <c:v>0.7721395602190303</c:v>
                </c:pt>
                <c:pt idx="176">
                  <c:v>0.77119348642527663</c:v>
                </c:pt>
                <c:pt idx="177">
                  <c:v>0.75826381124394404</c:v>
                </c:pt>
                <c:pt idx="178">
                  <c:v>0.75221467274447662</c:v>
                </c:pt>
                <c:pt idx="179">
                  <c:v>0.72839081448353382</c:v>
                </c:pt>
                <c:pt idx="180">
                  <c:v>0.72254235830394697</c:v>
                </c:pt>
                <c:pt idx="181">
                  <c:v>0.71741062469539429</c:v>
                </c:pt>
                <c:pt idx="182">
                  <c:v>0.736504113987558</c:v>
                </c:pt>
                <c:pt idx="183">
                  <c:v>0.749405120266047</c:v>
                </c:pt>
                <c:pt idx="184">
                  <c:v>0.78463920185774272</c:v>
                </c:pt>
                <c:pt idx="185">
                  <c:v>0.77867607006680062</c:v>
                </c:pt>
                <c:pt idx="186">
                  <c:v>0.78082623777988236</c:v>
                </c:pt>
                <c:pt idx="187">
                  <c:v>0.78716206530775845</c:v>
                </c:pt>
                <c:pt idx="188">
                  <c:v>0.78099825119692701</c:v>
                </c:pt>
                <c:pt idx="189">
                  <c:v>0.78025285972305669</c:v>
                </c:pt>
                <c:pt idx="190">
                  <c:v>0.76072933688828093</c:v>
                </c:pt>
                <c:pt idx="191">
                  <c:v>0.7709067973968633</c:v>
                </c:pt>
                <c:pt idx="192">
                  <c:v>0.75757575757575935</c:v>
                </c:pt>
                <c:pt idx="193">
                  <c:v>0.74834437086092698</c:v>
                </c:pt>
                <c:pt idx="194">
                  <c:v>0.72586795103351531</c:v>
                </c:pt>
                <c:pt idx="195">
                  <c:v>0.72374645222327683</c:v>
                </c:pt>
                <c:pt idx="196">
                  <c:v>0.73917032195177901</c:v>
                </c:pt>
                <c:pt idx="197">
                  <c:v>0.72859149680341961</c:v>
                </c:pt>
                <c:pt idx="198">
                  <c:v>0.74435939336601731</c:v>
                </c:pt>
                <c:pt idx="199">
                  <c:v>0.74963447148877982</c:v>
                </c:pt>
                <c:pt idx="200">
                  <c:v>0.76328086924113403</c:v>
                </c:pt>
                <c:pt idx="201">
                  <c:v>0.76921533212924131</c:v>
                </c:pt>
                <c:pt idx="202">
                  <c:v>0.75456552277744171</c:v>
                </c:pt>
                <c:pt idx="203">
                  <c:v>0.76282216679567705</c:v>
                </c:pt>
                <c:pt idx="204">
                  <c:v>0.77062010836845463</c:v>
                </c:pt>
                <c:pt idx="205">
                  <c:v>0.79665147214816368</c:v>
                </c:pt>
                <c:pt idx="206">
                  <c:v>0.80103781428284804</c:v>
                </c:pt>
                <c:pt idx="207">
                  <c:v>0.79693816117657201</c:v>
                </c:pt>
                <c:pt idx="208">
                  <c:v>0.7924944812362017</c:v>
                </c:pt>
                <c:pt idx="209">
                  <c:v>0.79292451477882131</c:v>
                </c:pt>
                <c:pt idx="210">
                  <c:v>0.80057911183738772</c:v>
                </c:pt>
                <c:pt idx="211">
                  <c:v>0.788108139101517</c:v>
                </c:pt>
                <c:pt idx="212">
                  <c:v>0.78016685301453503</c:v>
                </c:pt>
                <c:pt idx="213">
                  <c:v>0.77506378830882128</c:v>
                </c:pt>
                <c:pt idx="214">
                  <c:v>0.77592385539405662</c:v>
                </c:pt>
                <c:pt idx="215">
                  <c:v>0.77945013044351064</c:v>
                </c:pt>
                <c:pt idx="216">
                  <c:v>0.79114704280267201</c:v>
                </c:pt>
                <c:pt idx="217">
                  <c:v>0.79501734468621665</c:v>
                </c:pt>
                <c:pt idx="218">
                  <c:v>0.7932972105157553</c:v>
                </c:pt>
                <c:pt idx="219">
                  <c:v>0.809351796106763</c:v>
                </c:pt>
                <c:pt idx="220">
                  <c:v>0.80453542042946002</c:v>
                </c:pt>
                <c:pt idx="221">
                  <c:v>0.81597431266305664</c:v>
                </c:pt>
                <c:pt idx="222">
                  <c:v>0.80892176256414861</c:v>
                </c:pt>
                <c:pt idx="223">
                  <c:v>0.80840572231300933</c:v>
                </c:pt>
                <c:pt idx="224">
                  <c:v>0.80737364181072768</c:v>
                </c:pt>
                <c:pt idx="225">
                  <c:v>0.80852039792437203</c:v>
                </c:pt>
                <c:pt idx="226">
                  <c:v>0.80900776927266738</c:v>
                </c:pt>
                <c:pt idx="227">
                  <c:v>0.8136521315329257</c:v>
                </c:pt>
                <c:pt idx="228">
                  <c:v>0.82219546457957482</c:v>
                </c:pt>
                <c:pt idx="229">
                  <c:v>0.821306728591497</c:v>
                </c:pt>
                <c:pt idx="230">
                  <c:v>0.81124394369427633</c:v>
                </c:pt>
                <c:pt idx="231">
                  <c:v>0.810297869900519</c:v>
                </c:pt>
                <c:pt idx="232">
                  <c:v>0.80866374243857964</c:v>
                </c:pt>
                <c:pt idx="233">
                  <c:v>0.79834293741578732</c:v>
                </c:pt>
                <c:pt idx="234">
                  <c:v>0.80189788136808249</c:v>
                </c:pt>
                <c:pt idx="235">
                  <c:v>0.79765488374760007</c:v>
                </c:pt>
                <c:pt idx="236">
                  <c:v>0.8011524898942094</c:v>
                </c:pt>
                <c:pt idx="237">
                  <c:v>0.81190332845961999</c:v>
                </c:pt>
                <c:pt idx="238">
                  <c:v>0.81479888764657282</c:v>
                </c:pt>
                <c:pt idx="239">
                  <c:v>0.82603709756027832</c:v>
                </c:pt>
                <c:pt idx="240">
                  <c:v>0.83306097875634166</c:v>
                </c:pt>
                <c:pt idx="241">
                  <c:v>0.8415756429001483</c:v>
                </c:pt>
                <c:pt idx="242">
                  <c:v>0.84318110145924696</c:v>
                </c:pt>
                <c:pt idx="243">
                  <c:v>0.83306097875634166</c:v>
                </c:pt>
                <c:pt idx="244">
                  <c:v>0.8320862360597473</c:v>
                </c:pt>
                <c:pt idx="245">
                  <c:v>0.82646713110289072</c:v>
                </c:pt>
                <c:pt idx="246">
                  <c:v>0.83286029643645731</c:v>
                </c:pt>
                <c:pt idx="247">
                  <c:v>0.82248215360797972</c:v>
                </c:pt>
                <c:pt idx="248">
                  <c:v>0.80743097961640997</c:v>
                </c:pt>
                <c:pt idx="249">
                  <c:v>0.78483988417763073</c:v>
                </c:pt>
                <c:pt idx="250">
                  <c:v>0.79183509647086048</c:v>
                </c:pt>
                <c:pt idx="251">
                  <c:v>0.7994610246265893</c:v>
                </c:pt>
                <c:pt idx="252">
                  <c:v>0.80043576732318633</c:v>
                </c:pt>
              </c:numCache>
            </c:numRef>
          </c:val>
        </c:ser>
        <c:marker val="1"/>
        <c:axId val="90926080"/>
        <c:axId val="90862336"/>
      </c:lineChart>
      <c:dateAx>
        <c:axId val="90926080"/>
        <c:scaling>
          <c:orientation val="minMax"/>
        </c:scaling>
        <c:axPos val="b"/>
        <c:numFmt formatCode="[$-1009]mmm\-yy;@" sourceLinked="0"/>
        <c:tickLblPos val="nextTo"/>
        <c:crossAx val="90862336"/>
        <c:crosses val="autoZero"/>
        <c:auto val="1"/>
        <c:lblOffset val="100"/>
        <c:baseTimeUnit val="days"/>
        <c:majorUnit val="2"/>
        <c:majorTimeUnit val="months"/>
      </c:dateAx>
      <c:valAx>
        <c:axId val="90862336"/>
        <c:scaling>
          <c:orientation val="minMax"/>
          <c:min val="0.60000000000000231"/>
        </c:scaling>
        <c:axPos val="l"/>
        <c:majorGridlines>
          <c:spPr>
            <a:ln>
              <a:solidFill>
                <a:schemeClr val="bg1">
                  <a:lumMod val="75000"/>
                </a:schemeClr>
              </a:solidFill>
            </a:ln>
          </c:spPr>
        </c:majorGridlines>
        <c:numFmt formatCode="_(* #,##0.00_);_(* \(#,##0.00\);_(* &quot;-&quot;??_);_(@_)" sourceLinked="1"/>
        <c:tickLblPos val="nextTo"/>
        <c:crossAx val="90926080"/>
        <c:crosses val="autoZero"/>
        <c:crossBetween val="between"/>
        <c:majorUnit val="0.1"/>
      </c:valAx>
    </c:plotArea>
    <c:legend>
      <c:legendPos val="r"/>
      <c:layout>
        <c:manualLayout>
          <c:xMode val="edge"/>
          <c:yMode val="edge"/>
          <c:x val="5.6172271690337804E-2"/>
          <c:y val="0.73690116604276901"/>
          <c:w val="0.27864081242181199"/>
          <c:h val="0.102016694634482"/>
        </c:manualLayout>
      </c:layout>
      <c:spPr>
        <a:noFill/>
      </c:spPr>
    </c:legend>
    <c:plotVisOnly val="1"/>
    <c:dispBlanksAs val="gap"/>
  </c:chart>
  <c:spPr>
    <a:ln>
      <a:noFill/>
    </a:ln>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style val="42"/>
  <c:chart>
    <c:autoTitleDeleted val="1"/>
    <c:plotArea>
      <c:layout/>
      <c:barChart>
        <c:barDir val="col"/>
        <c:grouping val="clustered"/>
        <c:ser>
          <c:idx val="0"/>
          <c:order val="0"/>
          <c:tx>
            <c:strRef>
              <c:f>Sheet1!$B$1</c:f>
              <c:strCache>
                <c:ptCount val="1"/>
                <c:pt idx="0">
                  <c:v>Production (thousand bbl/day)</c:v>
                </c:pt>
              </c:strCache>
            </c:strRef>
          </c:tx>
          <c:cat>
            <c:strRef>
              <c:f>Sheet1!$A$2:$A$21</c:f>
              <c:strCache>
                <c:ptCount val="20"/>
                <c:pt idx="0">
                  <c:v> Russia</c:v>
                </c:pt>
                <c:pt idx="1">
                  <c:v> Saudi Arabia</c:v>
                </c:pt>
                <c:pt idx="2">
                  <c:v> United States</c:v>
                </c:pt>
                <c:pt idx="3">
                  <c:v> Iran</c:v>
                </c:pt>
                <c:pt idx="4">
                  <c:v> China</c:v>
                </c:pt>
                <c:pt idx="5">
                  <c:v> Canada</c:v>
                </c:pt>
                <c:pt idx="6">
                  <c:v> Mexico</c:v>
                </c:pt>
                <c:pt idx="7">
                  <c:v>UAE</c:v>
                </c:pt>
                <c:pt idx="8">
                  <c:v> Brazil</c:v>
                </c:pt>
                <c:pt idx="9">
                  <c:v> Kuwait</c:v>
                </c:pt>
                <c:pt idx="10">
                  <c:v> Venezuela</c:v>
                </c:pt>
                <c:pt idx="11">
                  <c:v> Iraq</c:v>
                </c:pt>
                <c:pt idx="12">
                  <c:v> Norway</c:v>
                </c:pt>
                <c:pt idx="13">
                  <c:v> Nigeria</c:v>
                </c:pt>
                <c:pt idx="14">
                  <c:v> Algeria</c:v>
                </c:pt>
                <c:pt idx="15">
                  <c:v> Angola</c:v>
                </c:pt>
                <c:pt idx="16">
                  <c:v> Libya</c:v>
                </c:pt>
                <c:pt idx="17">
                  <c:v> Kazakhstan</c:v>
                </c:pt>
                <c:pt idx="18">
                  <c:v> United Kingdom</c:v>
                </c:pt>
                <c:pt idx="19">
                  <c:v> Qatar</c:v>
                </c:pt>
              </c:strCache>
            </c:strRef>
          </c:cat>
          <c:val>
            <c:numRef>
              <c:f>Sheet1!$B$2:$B$21</c:f>
              <c:numCache>
                <c:formatCode>#,##0</c:formatCode>
                <c:ptCount val="20"/>
                <c:pt idx="0">
                  <c:v>10540</c:v>
                </c:pt>
                <c:pt idx="1">
                  <c:v>8800</c:v>
                </c:pt>
                <c:pt idx="2">
                  <c:v>7800</c:v>
                </c:pt>
                <c:pt idx="3">
                  <c:v>4172</c:v>
                </c:pt>
                <c:pt idx="4">
                  <c:v>3991</c:v>
                </c:pt>
                <c:pt idx="5">
                  <c:v>3289</c:v>
                </c:pt>
                <c:pt idx="6">
                  <c:v>3001</c:v>
                </c:pt>
                <c:pt idx="7">
                  <c:v>2798</c:v>
                </c:pt>
                <c:pt idx="8">
                  <c:v>2572</c:v>
                </c:pt>
                <c:pt idx="9">
                  <c:v>2494</c:v>
                </c:pt>
                <c:pt idx="10">
                  <c:v>2472</c:v>
                </c:pt>
                <c:pt idx="11">
                  <c:v>2399</c:v>
                </c:pt>
                <c:pt idx="12">
                  <c:v>2350</c:v>
                </c:pt>
                <c:pt idx="13">
                  <c:v>2211</c:v>
                </c:pt>
                <c:pt idx="14">
                  <c:v>2125</c:v>
                </c:pt>
                <c:pt idx="15">
                  <c:v>1948</c:v>
                </c:pt>
                <c:pt idx="16">
                  <c:v>1790</c:v>
                </c:pt>
                <c:pt idx="17">
                  <c:v>1540</c:v>
                </c:pt>
                <c:pt idx="18">
                  <c:v>1502</c:v>
                </c:pt>
                <c:pt idx="19">
                  <c:v>1213</c:v>
                </c:pt>
              </c:numCache>
            </c:numRef>
          </c:val>
        </c:ser>
        <c:axId val="101947264"/>
        <c:axId val="101948800"/>
      </c:barChart>
      <c:catAx>
        <c:axId val="101947264"/>
        <c:scaling>
          <c:orientation val="minMax"/>
        </c:scaling>
        <c:axPos val="b"/>
        <c:tickLblPos val="nextTo"/>
        <c:crossAx val="101948800"/>
        <c:crosses val="autoZero"/>
        <c:auto val="1"/>
        <c:lblAlgn val="ctr"/>
        <c:lblOffset val="100"/>
      </c:catAx>
      <c:valAx>
        <c:axId val="101948800"/>
        <c:scaling>
          <c:orientation val="minMax"/>
        </c:scaling>
        <c:axPos val="l"/>
        <c:majorGridlines/>
        <c:numFmt formatCode="#,##0" sourceLinked="1"/>
        <c:tickLblPos val="nextTo"/>
        <c:crossAx val="101947264"/>
        <c:crosses val="autoZero"/>
        <c:crossBetween val="between"/>
      </c:valAx>
    </c:plotArea>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Sheet1!$B$1</c:f>
              <c:strCache>
                <c:ptCount val="1"/>
                <c:pt idx="0">
                  <c:v>Oil consumption (thousands of bbl/day)</c:v>
                </c:pt>
              </c:strCache>
            </c:strRef>
          </c:tx>
          <c:cat>
            <c:strRef>
              <c:f>Sheet1!$A$2:$A$21</c:f>
              <c:strCache>
                <c:ptCount val="20"/>
                <c:pt idx="0">
                  <c:v> United States</c:v>
                </c:pt>
                <c:pt idx="1">
                  <c:v> China</c:v>
                </c:pt>
                <c:pt idx="2">
                  <c:v> Japan</c:v>
                </c:pt>
                <c:pt idx="3">
                  <c:v> India</c:v>
                </c:pt>
                <c:pt idx="4">
                  <c:v> Russia</c:v>
                </c:pt>
                <c:pt idx="5">
                  <c:v> Brazil</c:v>
                </c:pt>
                <c:pt idx="6">
                  <c:v> Germany</c:v>
                </c:pt>
                <c:pt idx="7">
                  <c:v> Saudi Arabia</c:v>
                </c:pt>
                <c:pt idx="8">
                  <c:v> Korea, South</c:v>
                </c:pt>
                <c:pt idx="9">
                  <c:v> Canada</c:v>
                </c:pt>
                <c:pt idx="10">
                  <c:v> Mexico</c:v>
                </c:pt>
                <c:pt idx="11">
                  <c:v> France</c:v>
                </c:pt>
                <c:pt idx="12">
                  <c:v> Iran</c:v>
                </c:pt>
                <c:pt idx="13">
                  <c:v> United Kingdom</c:v>
                </c:pt>
                <c:pt idx="14">
                  <c:v> Italy</c:v>
                </c:pt>
                <c:pt idx="15">
                  <c:v> Spain</c:v>
                </c:pt>
                <c:pt idx="16">
                  <c:v> Indonesia</c:v>
                </c:pt>
                <c:pt idx="17">
                  <c:v> Australia</c:v>
                </c:pt>
                <c:pt idx="18">
                  <c:v> Netherlands</c:v>
                </c:pt>
                <c:pt idx="19">
                  <c:v> Taiwan</c:v>
                </c:pt>
              </c:strCache>
            </c:strRef>
          </c:cat>
          <c:val>
            <c:numRef>
              <c:f>Sheet1!$B$2:$B$21</c:f>
              <c:numCache>
                <c:formatCode>#,##0</c:formatCode>
                <c:ptCount val="20"/>
                <c:pt idx="0">
                  <c:v>18690</c:v>
                </c:pt>
                <c:pt idx="1">
                  <c:v>9690</c:v>
                </c:pt>
                <c:pt idx="2">
                  <c:v>4363</c:v>
                </c:pt>
                <c:pt idx="3">
                  <c:v>2980</c:v>
                </c:pt>
                <c:pt idx="4">
                  <c:v>2740</c:v>
                </c:pt>
                <c:pt idx="5">
                  <c:v>2460</c:v>
                </c:pt>
                <c:pt idx="6">
                  <c:v>2437</c:v>
                </c:pt>
                <c:pt idx="7">
                  <c:v>2430</c:v>
                </c:pt>
                <c:pt idx="8">
                  <c:v>2185</c:v>
                </c:pt>
                <c:pt idx="9">
                  <c:v>2151</c:v>
                </c:pt>
                <c:pt idx="10">
                  <c:v>2078</c:v>
                </c:pt>
                <c:pt idx="11">
                  <c:v>1875</c:v>
                </c:pt>
                <c:pt idx="12">
                  <c:v>1700</c:v>
                </c:pt>
                <c:pt idx="13">
                  <c:v>1669</c:v>
                </c:pt>
                <c:pt idx="14">
                  <c:v>1537</c:v>
                </c:pt>
                <c:pt idx="15">
                  <c:v>1482</c:v>
                </c:pt>
                <c:pt idx="16">
                  <c:v>1115</c:v>
                </c:pt>
                <c:pt idx="17">
                  <c:v>946</c:v>
                </c:pt>
                <c:pt idx="18">
                  <c:v>922</c:v>
                </c:pt>
                <c:pt idx="19">
                  <c:v>910</c:v>
                </c:pt>
              </c:numCache>
            </c:numRef>
          </c:val>
        </c:ser>
        <c:axId val="102281600"/>
        <c:axId val="102283136"/>
      </c:barChart>
      <c:catAx>
        <c:axId val="102281600"/>
        <c:scaling>
          <c:orientation val="minMax"/>
        </c:scaling>
        <c:axPos val="b"/>
        <c:tickLblPos val="nextTo"/>
        <c:crossAx val="102283136"/>
        <c:crosses val="autoZero"/>
        <c:auto val="1"/>
        <c:lblAlgn val="ctr"/>
        <c:lblOffset val="100"/>
      </c:catAx>
      <c:valAx>
        <c:axId val="102283136"/>
        <c:scaling>
          <c:orientation val="minMax"/>
        </c:scaling>
        <c:axPos val="l"/>
        <c:majorGridlines/>
        <c:numFmt formatCode="#,##0" sourceLinked="1"/>
        <c:tickLblPos val="nextTo"/>
        <c:crossAx val="102281600"/>
        <c:crosses val="autoZero"/>
        <c:crossBetween val="between"/>
      </c:valAx>
    </c:plotArea>
    <c:plotVisOnly val="1"/>
    <c:dispBlanksAs val="gap"/>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42"/>
  <c:chart>
    <c:autoTitleDeleted val="1"/>
    <c:plotArea>
      <c:layout/>
      <c:barChart>
        <c:barDir val="col"/>
        <c:grouping val="clustered"/>
        <c:ser>
          <c:idx val="0"/>
          <c:order val="0"/>
          <c:tx>
            <c:strRef>
              <c:f>Sheet1!$B$1</c:f>
              <c:strCache>
                <c:ptCount val="1"/>
                <c:pt idx="0">
                  <c:v>Oil - exports (thousands of bbl/day)</c:v>
                </c:pt>
              </c:strCache>
            </c:strRef>
          </c:tx>
          <c:cat>
            <c:strRef>
              <c:f>Sheet1!$A$2:$A$21</c:f>
              <c:strCache>
                <c:ptCount val="20"/>
                <c:pt idx="0">
                  <c:v> Russia</c:v>
                </c:pt>
                <c:pt idx="1">
                  <c:v> Saudi Arabia</c:v>
                </c:pt>
                <c:pt idx="2">
                  <c:v> Iran</c:v>
                </c:pt>
                <c:pt idx="3">
                  <c:v>UAE</c:v>
                </c:pt>
                <c:pt idx="4">
                  <c:v> Norway</c:v>
                </c:pt>
                <c:pt idx="5">
                  <c:v> Kuwait</c:v>
                </c:pt>
                <c:pt idx="6">
                  <c:v> Nigeria</c:v>
                </c:pt>
                <c:pt idx="7">
                  <c:v> Canada</c:v>
                </c:pt>
                <c:pt idx="8">
                  <c:v> United States</c:v>
                </c:pt>
                <c:pt idx="9">
                  <c:v> Iraq</c:v>
                </c:pt>
                <c:pt idx="10">
                  <c:v> Venezuela</c:v>
                </c:pt>
                <c:pt idx="11">
                  <c:v> Netherlands</c:v>
                </c:pt>
                <c:pt idx="12">
                  <c:v> Angola</c:v>
                </c:pt>
                <c:pt idx="13">
                  <c:v> Algeria</c:v>
                </c:pt>
                <c:pt idx="14">
                  <c:v> Mexico</c:v>
                </c:pt>
                <c:pt idx="15">
                  <c:v> Kazakhstan</c:v>
                </c:pt>
                <c:pt idx="16">
                  <c:v> Libya</c:v>
                </c:pt>
                <c:pt idx="17">
                  <c:v> Singapore</c:v>
                </c:pt>
                <c:pt idx="18">
                  <c:v> United Kingdom</c:v>
                </c:pt>
                <c:pt idx="19">
                  <c:v> Qatar</c:v>
                </c:pt>
              </c:strCache>
            </c:strRef>
          </c:cat>
          <c:val>
            <c:numRef>
              <c:f>Sheet1!$B$2:$B$21</c:f>
              <c:numCache>
                <c:formatCode>#,##0</c:formatCode>
                <c:ptCount val="20"/>
                <c:pt idx="0">
                  <c:v>7400</c:v>
                </c:pt>
                <c:pt idx="1">
                  <c:v>7322</c:v>
                </c:pt>
                <c:pt idx="2">
                  <c:v>2400</c:v>
                </c:pt>
                <c:pt idx="3">
                  <c:v>2395</c:v>
                </c:pt>
                <c:pt idx="4">
                  <c:v>2150</c:v>
                </c:pt>
                <c:pt idx="5">
                  <c:v>2127</c:v>
                </c:pt>
                <c:pt idx="6">
                  <c:v>2102</c:v>
                </c:pt>
                <c:pt idx="7">
                  <c:v>1929</c:v>
                </c:pt>
                <c:pt idx="8">
                  <c:v>1920</c:v>
                </c:pt>
                <c:pt idx="9">
                  <c:v>1910</c:v>
                </c:pt>
                <c:pt idx="10">
                  <c:v>1871</c:v>
                </c:pt>
                <c:pt idx="11">
                  <c:v>1871</c:v>
                </c:pt>
                <c:pt idx="12">
                  <c:v>1851</c:v>
                </c:pt>
                <c:pt idx="13">
                  <c:v>1694</c:v>
                </c:pt>
                <c:pt idx="14">
                  <c:v>1511</c:v>
                </c:pt>
                <c:pt idx="15">
                  <c:v>1501</c:v>
                </c:pt>
                <c:pt idx="16">
                  <c:v>1385</c:v>
                </c:pt>
                <c:pt idx="17">
                  <c:v>1374</c:v>
                </c:pt>
                <c:pt idx="18">
                  <c:v>1311</c:v>
                </c:pt>
                <c:pt idx="19">
                  <c:v>1038</c:v>
                </c:pt>
              </c:numCache>
            </c:numRef>
          </c:val>
        </c:ser>
        <c:axId val="102414976"/>
        <c:axId val="102424960"/>
      </c:barChart>
      <c:catAx>
        <c:axId val="102414976"/>
        <c:scaling>
          <c:orientation val="minMax"/>
        </c:scaling>
        <c:axPos val="b"/>
        <c:tickLblPos val="nextTo"/>
        <c:crossAx val="102424960"/>
        <c:crosses val="autoZero"/>
        <c:auto val="1"/>
        <c:lblAlgn val="ctr"/>
        <c:lblOffset val="100"/>
      </c:catAx>
      <c:valAx>
        <c:axId val="102424960"/>
        <c:scaling>
          <c:orientation val="minMax"/>
        </c:scaling>
        <c:axPos val="l"/>
        <c:majorGridlines/>
        <c:numFmt formatCode="#,##0" sourceLinked="1"/>
        <c:tickLblPos val="nextTo"/>
        <c:crossAx val="102414976"/>
        <c:crosses val="autoZero"/>
        <c:crossBetween val="between"/>
      </c:valAx>
    </c:plotArea>
    <c:plotVisOnly val="1"/>
    <c:dispBlanksAs val="gap"/>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style val="42"/>
  <c:chart>
    <c:autoTitleDeleted val="1"/>
    <c:plotArea>
      <c:layout/>
      <c:barChart>
        <c:barDir val="col"/>
        <c:grouping val="clustered"/>
        <c:ser>
          <c:idx val="0"/>
          <c:order val="0"/>
          <c:tx>
            <c:strRef>
              <c:f>Sheet1!$B$1</c:f>
              <c:strCache>
                <c:ptCount val="1"/>
                <c:pt idx="0">
                  <c:v>Oil Imports in thousands of bbl/day</c:v>
                </c:pt>
              </c:strCache>
            </c:strRef>
          </c:tx>
          <c:cat>
            <c:strRef>
              <c:f>Sheet1!$A$2:$A$21</c:f>
              <c:strCache>
                <c:ptCount val="20"/>
                <c:pt idx="0">
                  <c:v> United States</c:v>
                </c:pt>
                <c:pt idx="1">
                  <c:v> Japan</c:v>
                </c:pt>
                <c:pt idx="2">
                  <c:v> China</c:v>
                </c:pt>
                <c:pt idx="3">
                  <c:v> Germany</c:v>
                </c:pt>
                <c:pt idx="4">
                  <c:v> Netherlands</c:v>
                </c:pt>
                <c:pt idx="5">
                  <c:v> Korea, South</c:v>
                </c:pt>
                <c:pt idx="6">
                  <c:v> Italy</c:v>
                </c:pt>
                <c:pt idx="7">
                  <c:v> India</c:v>
                </c:pt>
                <c:pt idx="8">
                  <c:v> France</c:v>
                </c:pt>
                <c:pt idx="9">
                  <c:v> Singapore</c:v>
                </c:pt>
                <c:pt idx="10">
                  <c:v> Spain</c:v>
                </c:pt>
                <c:pt idx="11">
                  <c:v> United Kingdom</c:v>
                </c:pt>
                <c:pt idx="12">
                  <c:v> Taiwan</c:v>
                </c:pt>
                <c:pt idx="13">
                  <c:v> Canada</c:v>
                </c:pt>
                <c:pt idx="14">
                  <c:v> Belgium</c:v>
                </c:pt>
                <c:pt idx="15">
                  <c:v> Thailand</c:v>
                </c:pt>
                <c:pt idx="16">
                  <c:v> Turkey</c:v>
                </c:pt>
                <c:pt idx="17">
                  <c:v> Brazil</c:v>
                </c:pt>
                <c:pt idx="18">
                  <c:v> Australia</c:v>
                </c:pt>
                <c:pt idx="19">
                  <c:v> Sweden</c:v>
                </c:pt>
              </c:strCache>
            </c:strRef>
          </c:cat>
          <c:val>
            <c:numRef>
              <c:f>Sheet1!$B$2:$B$21</c:f>
              <c:numCache>
                <c:formatCode>#,##0</c:formatCode>
                <c:ptCount val="20"/>
                <c:pt idx="0">
                  <c:v>10270</c:v>
                </c:pt>
                <c:pt idx="1">
                  <c:v>5263</c:v>
                </c:pt>
                <c:pt idx="2">
                  <c:v>4393</c:v>
                </c:pt>
                <c:pt idx="3">
                  <c:v>2953</c:v>
                </c:pt>
                <c:pt idx="4">
                  <c:v>2465</c:v>
                </c:pt>
                <c:pt idx="5">
                  <c:v>2410</c:v>
                </c:pt>
                <c:pt idx="6">
                  <c:v>2182</c:v>
                </c:pt>
                <c:pt idx="7">
                  <c:v>2098</c:v>
                </c:pt>
                <c:pt idx="8">
                  <c:v>1890</c:v>
                </c:pt>
                <c:pt idx="9">
                  <c:v>1830</c:v>
                </c:pt>
                <c:pt idx="10">
                  <c:v>1714</c:v>
                </c:pt>
                <c:pt idx="11">
                  <c:v>1654</c:v>
                </c:pt>
                <c:pt idx="12">
                  <c:v>1208</c:v>
                </c:pt>
                <c:pt idx="13">
                  <c:v>1185</c:v>
                </c:pt>
                <c:pt idx="14">
                  <c:v>1109</c:v>
                </c:pt>
                <c:pt idx="15">
                  <c:v>893</c:v>
                </c:pt>
                <c:pt idx="16">
                  <c:v>724</c:v>
                </c:pt>
                <c:pt idx="17">
                  <c:v>674</c:v>
                </c:pt>
                <c:pt idx="18">
                  <c:v>611</c:v>
                </c:pt>
                <c:pt idx="19">
                  <c:v>580</c:v>
                </c:pt>
              </c:numCache>
            </c:numRef>
          </c:val>
        </c:ser>
        <c:axId val="102674816"/>
        <c:axId val="102676352"/>
      </c:barChart>
      <c:catAx>
        <c:axId val="102674816"/>
        <c:scaling>
          <c:orientation val="minMax"/>
        </c:scaling>
        <c:axPos val="b"/>
        <c:tickLblPos val="nextTo"/>
        <c:crossAx val="102676352"/>
        <c:crosses val="autoZero"/>
        <c:auto val="1"/>
        <c:lblAlgn val="ctr"/>
        <c:lblOffset val="100"/>
      </c:catAx>
      <c:valAx>
        <c:axId val="102676352"/>
        <c:scaling>
          <c:orientation val="minMax"/>
        </c:scaling>
        <c:axPos val="l"/>
        <c:majorGridlines/>
        <c:numFmt formatCode="#,##0" sourceLinked="1"/>
        <c:tickLblPos val="nextTo"/>
        <c:crossAx val="102674816"/>
        <c:crosses val="autoZero"/>
        <c:crossBetween val="between"/>
      </c:valAx>
    </c:plotArea>
    <c:plotVisOnly val="1"/>
    <c:dispBlanksAs val="gap"/>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style val="42"/>
  <c:chart>
    <c:title/>
    <c:plotArea>
      <c:layout/>
      <c:barChart>
        <c:barDir val="col"/>
        <c:grouping val="clustered"/>
        <c:ser>
          <c:idx val="0"/>
          <c:order val="0"/>
          <c:tx>
            <c:strRef>
              <c:f>Sheet1!$B$1</c:f>
              <c:strCache>
                <c:ptCount val="1"/>
                <c:pt idx="0">
                  <c:v>World Demand (million bbl/day)</c:v>
                </c:pt>
              </c:strCache>
            </c:strRef>
          </c:tx>
          <c:cat>
            <c:strRef>
              <c:f>Sheet1!$A$2:$A$15</c:f>
              <c:strCache>
                <c:ptCount val="14"/>
                <c:pt idx="0">
                  <c:v>10Q1</c:v>
                </c:pt>
                <c:pt idx="1">
                  <c:v>10Q2</c:v>
                </c:pt>
                <c:pt idx="2">
                  <c:v>10Q3</c:v>
                </c:pt>
                <c:pt idx="3">
                  <c:v>10Q4</c:v>
                </c:pt>
                <c:pt idx="5">
                  <c:v>11Q1</c:v>
                </c:pt>
                <c:pt idx="6">
                  <c:v>11Q2</c:v>
                </c:pt>
                <c:pt idx="7">
                  <c:v>11Q3</c:v>
                </c:pt>
                <c:pt idx="8">
                  <c:v>11Q4</c:v>
                </c:pt>
                <c:pt idx="10">
                  <c:v>12Q1</c:v>
                </c:pt>
                <c:pt idx="11">
                  <c:v>12Q2</c:v>
                </c:pt>
                <c:pt idx="12">
                  <c:v>12Q3</c:v>
                </c:pt>
                <c:pt idx="13">
                  <c:v>12Q4</c:v>
                </c:pt>
              </c:strCache>
            </c:strRef>
          </c:cat>
          <c:val>
            <c:numRef>
              <c:f>Sheet1!$B$2:$B$15</c:f>
              <c:numCache>
                <c:formatCode>General</c:formatCode>
                <c:ptCount val="14"/>
                <c:pt idx="0">
                  <c:v>86.8</c:v>
                </c:pt>
                <c:pt idx="1">
                  <c:v>87.5</c:v>
                </c:pt>
                <c:pt idx="2">
                  <c:v>89.1</c:v>
                </c:pt>
                <c:pt idx="3">
                  <c:v>89.8</c:v>
                </c:pt>
                <c:pt idx="5">
                  <c:v>89</c:v>
                </c:pt>
                <c:pt idx="6">
                  <c:v>87.9</c:v>
                </c:pt>
                <c:pt idx="7">
                  <c:v>89.5</c:v>
                </c:pt>
                <c:pt idx="8">
                  <c:v>89.8</c:v>
                </c:pt>
                <c:pt idx="10">
                  <c:v>89.1</c:v>
                </c:pt>
                <c:pt idx="11">
                  <c:v>88.7</c:v>
                </c:pt>
                <c:pt idx="12">
                  <c:v>90.5</c:v>
                </c:pt>
                <c:pt idx="13">
                  <c:v>91.2</c:v>
                </c:pt>
              </c:numCache>
            </c:numRef>
          </c:val>
        </c:ser>
        <c:axId val="102862208"/>
        <c:axId val="102880384"/>
      </c:barChart>
      <c:catAx>
        <c:axId val="102862208"/>
        <c:scaling>
          <c:orientation val="minMax"/>
        </c:scaling>
        <c:axPos val="b"/>
        <c:tickLblPos val="nextTo"/>
        <c:crossAx val="102880384"/>
        <c:crosses val="autoZero"/>
        <c:auto val="1"/>
        <c:lblAlgn val="ctr"/>
        <c:lblOffset val="100"/>
      </c:catAx>
      <c:valAx>
        <c:axId val="102880384"/>
        <c:scaling>
          <c:orientation val="minMax"/>
        </c:scaling>
        <c:axPos val="l"/>
        <c:majorGridlines/>
        <c:numFmt formatCode="General" sourceLinked="1"/>
        <c:tickLblPos val="nextTo"/>
        <c:crossAx val="102862208"/>
        <c:crosses val="autoZero"/>
        <c:crossBetween val="between"/>
      </c:valAx>
    </c:plotArea>
    <c:plotVisOnly val="1"/>
    <c:dispBlanksAs val="gap"/>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20571068602082"/>
          <c:y val="9.5940507436570441E-2"/>
          <c:w val="0.45711413548234908"/>
          <c:h val="0.81485564304462033"/>
        </c:manualLayout>
      </c:layout>
      <c:pieChart>
        <c:varyColors val="1"/>
        <c:ser>
          <c:idx val="0"/>
          <c:order val="0"/>
          <c:tx>
            <c:strRef>
              <c:f>'Syncrude Stuff'!$B$2</c:f>
              <c:strCache>
                <c:ptCount val="1"/>
                <c:pt idx="0">
                  <c:v>Amount</c:v>
                </c:pt>
              </c:strCache>
            </c:strRef>
          </c:tx>
          <c:dPt>
            <c:idx val="0"/>
            <c:explosion val="10"/>
            <c:spPr>
              <a:solidFill>
                <a:srgbClr val="FF0000"/>
              </a:solidFill>
            </c:spPr>
          </c:dPt>
          <c:dPt>
            <c:idx val="1"/>
            <c:spPr>
              <a:solidFill>
                <a:schemeClr val="tx1">
                  <a:lumMod val="95000"/>
                  <a:lumOff val="5000"/>
                </a:schemeClr>
              </a:solidFill>
            </c:spPr>
          </c:dPt>
          <c:dPt>
            <c:idx val="2"/>
            <c:spPr>
              <a:solidFill>
                <a:schemeClr val="tx1">
                  <a:lumMod val="85000"/>
                  <a:lumOff val="15000"/>
                </a:schemeClr>
              </a:solidFill>
            </c:spPr>
          </c:dPt>
          <c:dPt>
            <c:idx val="3"/>
            <c:spPr>
              <a:solidFill>
                <a:schemeClr val="tx1">
                  <a:lumMod val="65000"/>
                  <a:lumOff val="35000"/>
                </a:schemeClr>
              </a:solidFill>
            </c:spPr>
          </c:dPt>
          <c:dPt>
            <c:idx val="4"/>
            <c:spPr>
              <a:solidFill>
                <a:schemeClr val="tx1">
                  <a:lumMod val="50000"/>
                  <a:lumOff val="50000"/>
                </a:schemeClr>
              </a:solidFill>
            </c:spPr>
          </c:dPt>
          <c:dPt>
            <c:idx val="5"/>
            <c:spPr>
              <a:solidFill>
                <a:schemeClr val="bg1">
                  <a:lumMod val="65000"/>
                </a:schemeClr>
              </a:solidFill>
            </c:spPr>
          </c:dPt>
          <c:dPt>
            <c:idx val="6"/>
            <c:spPr>
              <a:solidFill>
                <a:schemeClr val="bg1">
                  <a:lumMod val="75000"/>
                </a:schemeClr>
              </a:solidFill>
            </c:spPr>
          </c:dPt>
          <c:dLbls>
            <c:dLbl>
              <c:idx val="5"/>
              <c:layout>
                <c:manualLayout>
                  <c:x val="4.0985776550347908E-2"/>
                  <c:y val="7.5131490916576768E-2"/>
                </c:manualLayout>
              </c:layout>
              <c:showVal val="1"/>
            </c:dLbl>
            <c:dLbl>
              <c:idx val="6"/>
              <c:layout>
                <c:manualLayout>
                  <c:x val="2.1290714469452115E-2"/>
                  <c:y val="7.4294683752766474E-2"/>
                </c:manualLayout>
              </c:layout>
              <c:showVal val="1"/>
            </c:dLbl>
            <c:txPr>
              <a:bodyPr/>
              <a:lstStyle/>
              <a:p>
                <a:pPr>
                  <a:defRPr sz="800" b="1">
                    <a:solidFill>
                      <a:schemeClr val="bg1"/>
                    </a:solidFill>
                  </a:defRPr>
                </a:pPr>
                <a:endParaRPr lang="en-US"/>
              </a:p>
            </c:txPr>
            <c:showVal val="1"/>
            <c:showLeaderLines val="1"/>
          </c:dLbls>
          <c:cat>
            <c:strRef>
              <c:f>'Syncrude Stuff'!$A$3:$A$9</c:f>
              <c:strCache>
                <c:ptCount val="7"/>
                <c:pt idx="0">
                  <c:v>Canadian Oil Sands Partnership #1</c:v>
                </c:pt>
                <c:pt idx="1">
                  <c:v>Imperial Oil Resources</c:v>
                </c:pt>
                <c:pt idx="2">
                  <c:v>Suncor Energy Oil and Gas Partnership</c:v>
                </c:pt>
                <c:pt idx="3">
                  <c:v>Sinopec Oil Sands Partnership</c:v>
                </c:pt>
                <c:pt idx="4">
                  <c:v>Nexen Oil Sands Partnership</c:v>
                </c:pt>
                <c:pt idx="5">
                  <c:v>Mocal Energy Limited</c:v>
                </c:pt>
                <c:pt idx="6">
                  <c:v>Murphy Oil Company Ltd.</c:v>
                </c:pt>
              </c:strCache>
            </c:strRef>
          </c:cat>
          <c:val>
            <c:numRef>
              <c:f>'Syncrude Stuff'!$B$3:$B$9</c:f>
              <c:numCache>
                <c:formatCode>0.00%</c:formatCode>
                <c:ptCount val="7"/>
                <c:pt idx="0">
                  <c:v>0.36740000000000017</c:v>
                </c:pt>
                <c:pt idx="1">
                  <c:v>0.25</c:v>
                </c:pt>
                <c:pt idx="2">
                  <c:v>0.12000000000000002</c:v>
                </c:pt>
                <c:pt idx="3">
                  <c:v>9.0300000000000033E-2</c:v>
                </c:pt>
                <c:pt idx="4">
                  <c:v>7.2300000000000114E-2</c:v>
                </c:pt>
                <c:pt idx="5">
                  <c:v>5.0000000000000024E-2</c:v>
                </c:pt>
                <c:pt idx="6">
                  <c:v>5.0000000000000024E-2</c:v>
                </c:pt>
              </c:numCache>
            </c:numRef>
          </c:val>
        </c:ser>
        <c:firstSliceAng val="0"/>
      </c:pieChart>
    </c:plotArea>
    <c:legend>
      <c:legendPos val="r"/>
      <c:layout>
        <c:manualLayout>
          <c:xMode val="edge"/>
          <c:yMode val="edge"/>
          <c:x val="0.62678897403333533"/>
          <c:y val="0.21622330296948208"/>
          <c:w val="0.31821341785739116"/>
          <c:h val="0.56101718902784048"/>
        </c:manualLayout>
      </c:layout>
      <c:txPr>
        <a:bodyPr/>
        <a:lstStyle/>
        <a:p>
          <a:pPr>
            <a:defRPr sz="800"/>
          </a:pPr>
          <a:endParaRPr lang="en-US"/>
        </a:p>
      </c:txPr>
    </c:legend>
    <c:plotVisOnly val="1"/>
    <c:dispBlanksAs val="zero"/>
  </c:chart>
  <c:spPr>
    <a:ln>
      <a:noFill/>
    </a:ln>
  </c:sp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964129483814502"/>
          <c:y val="0.15325240594925604"/>
          <c:w val="0.84980314960629899"/>
          <c:h val="0.60481882473024196"/>
        </c:manualLayout>
      </c:layout>
      <c:barChart>
        <c:barDir val="col"/>
        <c:grouping val="clustered"/>
        <c:ser>
          <c:idx val="0"/>
          <c:order val="0"/>
          <c:dPt>
            <c:idx val="0"/>
            <c:spPr>
              <a:solidFill>
                <a:srgbClr val="FF0000"/>
              </a:solidFill>
            </c:spPr>
          </c:dPt>
          <c:dPt>
            <c:idx val="1"/>
            <c:spPr>
              <a:solidFill>
                <a:schemeClr val="tx1">
                  <a:lumMod val="85000"/>
                  <a:lumOff val="15000"/>
                </a:schemeClr>
              </a:solidFill>
            </c:spPr>
          </c:dPt>
          <c:dPt>
            <c:idx val="2"/>
            <c:spPr>
              <a:solidFill>
                <a:schemeClr val="tx1">
                  <a:lumMod val="85000"/>
                  <a:lumOff val="15000"/>
                </a:schemeClr>
              </a:solidFill>
            </c:spPr>
          </c:dPt>
          <c:dPt>
            <c:idx val="3"/>
            <c:spPr>
              <a:solidFill>
                <a:schemeClr val="tx1">
                  <a:lumMod val="85000"/>
                  <a:lumOff val="15000"/>
                </a:schemeClr>
              </a:solidFill>
            </c:spPr>
          </c:dPt>
          <c:cat>
            <c:strRef>
              <c:f>Reserves!$A$3:$A$6</c:f>
              <c:strCache>
                <c:ptCount val="4"/>
                <c:pt idx="0">
                  <c:v>Produced to Date</c:v>
                </c:pt>
                <c:pt idx="1">
                  <c:v>Proved plus Probable Reserves</c:v>
                </c:pt>
                <c:pt idx="2">
                  <c:v>Contingent Resources</c:v>
                </c:pt>
                <c:pt idx="3">
                  <c:v>Prospective Resources</c:v>
                </c:pt>
              </c:strCache>
            </c:strRef>
          </c:cat>
          <c:val>
            <c:numRef>
              <c:f>Reserves!$B$3:$B$6</c:f>
              <c:numCache>
                <c:formatCode>_-* #,##0_-;\-* #,##0_-;_-* "-"??_-;_-@_-</c:formatCode>
                <c:ptCount val="4"/>
                <c:pt idx="0">
                  <c:v>2300</c:v>
                </c:pt>
                <c:pt idx="1">
                  <c:v>4800</c:v>
                </c:pt>
                <c:pt idx="2">
                  <c:v>5200</c:v>
                </c:pt>
                <c:pt idx="3">
                  <c:v>1600</c:v>
                </c:pt>
              </c:numCache>
            </c:numRef>
          </c:val>
        </c:ser>
        <c:axId val="90276224"/>
        <c:axId val="90277760"/>
      </c:barChart>
      <c:catAx>
        <c:axId val="90276224"/>
        <c:scaling>
          <c:orientation val="minMax"/>
        </c:scaling>
        <c:axPos val="b"/>
        <c:tickLblPos val="nextTo"/>
        <c:crossAx val="90277760"/>
        <c:crosses val="autoZero"/>
        <c:auto val="1"/>
        <c:lblAlgn val="ctr"/>
        <c:lblOffset val="100"/>
      </c:catAx>
      <c:valAx>
        <c:axId val="90277760"/>
        <c:scaling>
          <c:orientation val="minMax"/>
        </c:scaling>
        <c:axPos val="l"/>
        <c:majorGridlines/>
        <c:numFmt formatCode="_-* #,##0_-;\-* #,##0_-;_-* &quot;-&quot;??_-;_-@_-" sourceLinked="1"/>
        <c:tickLblPos val="nextTo"/>
        <c:crossAx val="90276224"/>
        <c:crosses val="autoZero"/>
        <c:crossBetween val="between"/>
      </c:valAx>
    </c:plotArea>
    <c:plotVisOnly val="1"/>
    <c:dispBlanksAs val="gap"/>
  </c:chart>
  <c:spPr>
    <a:ln>
      <a:noFill/>
    </a:ln>
  </c:sp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en-US"/>
  <c:chart>
    <c:title/>
    <c:plotArea>
      <c:layout>
        <c:manualLayout>
          <c:layoutTarget val="inner"/>
          <c:xMode val="edge"/>
          <c:yMode val="edge"/>
          <c:x val="0.133807961504812"/>
          <c:y val="0.19464450337850989"/>
          <c:w val="0.835636482939633"/>
          <c:h val="0.5923274257214024"/>
        </c:manualLayout>
      </c:layout>
      <c:barChart>
        <c:barDir val="col"/>
        <c:grouping val="clustered"/>
        <c:ser>
          <c:idx val="0"/>
          <c:order val="0"/>
          <c:tx>
            <c:strRef>
              <c:f>'Prod. #''s'!$I$15</c:f>
              <c:strCache>
                <c:ptCount val="1"/>
              </c:strCache>
            </c:strRef>
          </c:tx>
          <c:spPr>
            <a:solidFill>
              <a:schemeClr val="bg1">
                <a:lumMod val="50000"/>
              </a:schemeClr>
            </a:solidFill>
          </c:spPr>
          <c:dPt>
            <c:idx val="5"/>
            <c:spPr>
              <a:solidFill>
                <a:srgbClr val="FF0000"/>
              </a:solidFill>
            </c:spPr>
          </c:dPt>
          <c:cat>
            <c:strRef>
              <c:f>'Prod. #''s'!$J$2:$O$2</c:f>
              <c:strCache>
                <c:ptCount val="6"/>
                <c:pt idx="0">
                  <c:v>2007</c:v>
                </c:pt>
                <c:pt idx="1">
                  <c:v>2008</c:v>
                </c:pt>
                <c:pt idx="2">
                  <c:v>2009</c:v>
                </c:pt>
                <c:pt idx="3">
                  <c:v>2010</c:v>
                </c:pt>
                <c:pt idx="4">
                  <c:v>2011</c:v>
                </c:pt>
                <c:pt idx="5">
                  <c:v>Designed Capacity</c:v>
                </c:pt>
              </c:strCache>
            </c:strRef>
          </c:cat>
          <c:val>
            <c:numRef>
              <c:f>'Prod. #''s'!$J$15:$O$15</c:f>
              <c:numCache>
                <c:formatCode>_(* #,##0.00_);_(* \(#,##0.00\);_(* "-"??_);_(@_)</c:formatCode>
                <c:ptCount val="6"/>
                <c:pt idx="0">
                  <c:v>111.4</c:v>
                </c:pt>
                <c:pt idx="1">
                  <c:v>105.7</c:v>
                </c:pt>
                <c:pt idx="2">
                  <c:v>102.1</c:v>
                </c:pt>
                <c:pt idx="3">
                  <c:v>106.8</c:v>
                </c:pt>
                <c:pt idx="4">
                  <c:v>105.3</c:v>
                </c:pt>
                <c:pt idx="5">
                  <c:v>128.59</c:v>
                </c:pt>
              </c:numCache>
            </c:numRef>
          </c:val>
        </c:ser>
        <c:axId val="90813952"/>
        <c:axId val="90815488"/>
      </c:barChart>
      <c:catAx>
        <c:axId val="90813952"/>
        <c:scaling>
          <c:orientation val="minMax"/>
        </c:scaling>
        <c:axPos val="b"/>
        <c:numFmt formatCode="General" sourceLinked="1"/>
        <c:tickLblPos val="nextTo"/>
        <c:crossAx val="90815488"/>
        <c:crosses val="autoZero"/>
        <c:auto val="1"/>
        <c:lblAlgn val="ctr"/>
        <c:lblOffset val="100"/>
      </c:catAx>
      <c:valAx>
        <c:axId val="90815488"/>
        <c:scaling>
          <c:orientation val="minMax"/>
          <c:min val="0"/>
        </c:scaling>
        <c:axPos val="l"/>
        <c:majorGridlines/>
        <c:numFmt formatCode="_(* #,##0_);_(* \(#,##0\);_(* &quot;-&quot;_);_(@_)" sourceLinked="0"/>
        <c:tickLblPos val="nextTo"/>
        <c:crossAx val="90813952"/>
        <c:crosses val="autoZero"/>
        <c:crossBetween val="between"/>
      </c:valAx>
    </c:plotArea>
    <c:plotVisOnly val="1"/>
    <c:dispBlanksAs val="gap"/>
  </c:chart>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8AB3FF-2132-4CB9-A845-77F0FB6A0345}" type="doc">
      <dgm:prSet loTypeId="urn:microsoft.com/office/officeart/2005/8/layout/process4" loCatId="list" qsTypeId="urn:microsoft.com/office/officeart/2005/8/quickstyle/3d1" qsCatId="3D" csTypeId="urn:microsoft.com/office/officeart/2005/8/colors/colorful1#1" csCatId="colorful" phldr="1"/>
      <dgm:spPr/>
      <dgm:t>
        <a:bodyPr/>
        <a:lstStyle/>
        <a:p>
          <a:endParaRPr lang="en-CA"/>
        </a:p>
      </dgm:t>
    </dgm:pt>
    <dgm:pt modelId="{431A80AC-DFC1-46FE-9CE4-76AC0207E870}">
      <dgm:prSet phldrT="[Text]" custT="1"/>
      <dgm:spPr>
        <a:solidFill>
          <a:schemeClr val="bg1">
            <a:lumMod val="65000"/>
          </a:schemeClr>
        </a:solidFill>
      </dgm:spPr>
      <dgm:t>
        <a:bodyPr/>
        <a:lstStyle/>
        <a:p>
          <a:r>
            <a:rPr lang="en-CA" sz="2800" dirty="0" smtClean="0"/>
            <a:t>Upstream</a:t>
          </a:r>
          <a:endParaRPr lang="en-CA" sz="2100" dirty="0"/>
        </a:p>
      </dgm:t>
    </dgm:pt>
    <dgm:pt modelId="{20CCEB31-0C17-4F55-9568-F86C52B602B6}" type="parTrans" cxnId="{02002495-7EDB-47BB-8560-10859C806401}">
      <dgm:prSet/>
      <dgm:spPr/>
      <dgm:t>
        <a:bodyPr/>
        <a:lstStyle/>
        <a:p>
          <a:endParaRPr lang="en-CA"/>
        </a:p>
      </dgm:t>
    </dgm:pt>
    <dgm:pt modelId="{573F3B38-4B41-48C9-A19C-F667FF9B0D43}" type="sibTrans" cxnId="{02002495-7EDB-47BB-8560-10859C806401}">
      <dgm:prSet/>
      <dgm:spPr/>
      <dgm:t>
        <a:bodyPr/>
        <a:lstStyle/>
        <a:p>
          <a:endParaRPr lang="en-CA"/>
        </a:p>
      </dgm:t>
    </dgm:pt>
    <dgm:pt modelId="{9DA706C8-0D37-40F8-9E94-93D0315F6950}">
      <dgm:prSet phldrT="[Text]"/>
      <dgm:spPr/>
      <dgm:t>
        <a:bodyPr/>
        <a:lstStyle/>
        <a:p>
          <a:pPr algn="ctr"/>
          <a:r>
            <a:rPr lang="en-CA" dirty="0" smtClean="0"/>
            <a:t>Exploration and Production</a:t>
          </a:r>
          <a:endParaRPr lang="en-CA" dirty="0"/>
        </a:p>
      </dgm:t>
    </dgm:pt>
    <dgm:pt modelId="{0D123610-B9B4-471A-8015-348A19EA6636}" type="parTrans" cxnId="{F02E34CA-2BD6-466D-8F02-248342D4F6A3}">
      <dgm:prSet/>
      <dgm:spPr/>
      <dgm:t>
        <a:bodyPr/>
        <a:lstStyle/>
        <a:p>
          <a:endParaRPr lang="en-CA"/>
        </a:p>
      </dgm:t>
    </dgm:pt>
    <dgm:pt modelId="{3DE1F0EA-3F4D-492A-80FF-C1EE44513770}" type="sibTrans" cxnId="{F02E34CA-2BD6-466D-8F02-248342D4F6A3}">
      <dgm:prSet/>
      <dgm:spPr/>
      <dgm:t>
        <a:bodyPr/>
        <a:lstStyle/>
        <a:p>
          <a:endParaRPr lang="en-CA"/>
        </a:p>
      </dgm:t>
    </dgm:pt>
    <dgm:pt modelId="{04F432DA-D47A-4345-8EB4-80BE1775578B}">
      <dgm:prSet phldrT="[Text]" custT="1"/>
      <dgm:spPr>
        <a:solidFill>
          <a:schemeClr val="bg1">
            <a:lumMod val="50000"/>
          </a:schemeClr>
        </a:solidFill>
      </dgm:spPr>
      <dgm:t>
        <a:bodyPr/>
        <a:lstStyle/>
        <a:p>
          <a:r>
            <a:rPr lang="en-CA" sz="2800" dirty="0" smtClean="0"/>
            <a:t>Midstream</a:t>
          </a:r>
          <a:endParaRPr lang="en-CA" sz="2100" dirty="0"/>
        </a:p>
      </dgm:t>
    </dgm:pt>
    <dgm:pt modelId="{6F12A66D-1B5E-49B4-9346-C85C0C0E4795}" type="parTrans" cxnId="{0FE0327A-312D-466E-9905-B3FF86A4AC70}">
      <dgm:prSet/>
      <dgm:spPr/>
      <dgm:t>
        <a:bodyPr/>
        <a:lstStyle/>
        <a:p>
          <a:endParaRPr lang="en-CA"/>
        </a:p>
      </dgm:t>
    </dgm:pt>
    <dgm:pt modelId="{952597CB-81C0-414F-81C7-AEAF226974C0}" type="sibTrans" cxnId="{0FE0327A-312D-466E-9905-B3FF86A4AC70}">
      <dgm:prSet/>
      <dgm:spPr/>
      <dgm:t>
        <a:bodyPr/>
        <a:lstStyle/>
        <a:p>
          <a:endParaRPr lang="en-CA"/>
        </a:p>
      </dgm:t>
    </dgm:pt>
    <dgm:pt modelId="{32E96899-AFC4-4B61-943D-E8388AA5E68C}">
      <dgm:prSet phldrT="[Text]"/>
      <dgm:spPr/>
      <dgm:t>
        <a:bodyPr/>
        <a:lstStyle/>
        <a:p>
          <a:r>
            <a:rPr lang="en-CA" dirty="0" smtClean="0"/>
            <a:t>Storage, Processing and Transportation</a:t>
          </a:r>
          <a:endParaRPr lang="en-CA" dirty="0"/>
        </a:p>
      </dgm:t>
    </dgm:pt>
    <dgm:pt modelId="{100FDFF5-1840-4788-87E8-DB942DABEA39}" type="parTrans" cxnId="{55B4EA37-8EC4-4313-A5CB-2EFE3FE87D87}">
      <dgm:prSet/>
      <dgm:spPr/>
      <dgm:t>
        <a:bodyPr/>
        <a:lstStyle/>
        <a:p>
          <a:endParaRPr lang="en-CA"/>
        </a:p>
      </dgm:t>
    </dgm:pt>
    <dgm:pt modelId="{60AD2F1E-CBFA-43FB-80AB-D741204353CA}" type="sibTrans" cxnId="{55B4EA37-8EC4-4313-A5CB-2EFE3FE87D87}">
      <dgm:prSet/>
      <dgm:spPr/>
      <dgm:t>
        <a:bodyPr/>
        <a:lstStyle/>
        <a:p>
          <a:endParaRPr lang="en-CA"/>
        </a:p>
      </dgm:t>
    </dgm:pt>
    <dgm:pt modelId="{FF4ABAAE-1358-4C8D-AF03-6D704C6E3AD4}">
      <dgm:prSet phldrT="[Text]" custT="1"/>
      <dgm:spPr>
        <a:solidFill>
          <a:schemeClr val="tx1">
            <a:lumMod val="65000"/>
            <a:lumOff val="35000"/>
          </a:schemeClr>
        </a:solidFill>
      </dgm:spPr>
      <dgm:t>
        <a:bodyPr/>
        <a:lstStyle/>
        <a:p>
          <a:r>
            <a:rPr lang="en-CA" sz="2800" dirty="0" smtClean="0"/>
            <a:t>Downstream</a:t>
          </a:r>
          <a:endParaRPr lang="en-CA" sz="2100" dirty="0"/>
        </a:p>
      </dgm:t>
    </dgm:pt>
    <dgm:pt modelId="{F0C87B08-DA0B-4256-AA8F-3076CDC4E757}" type="parTrans" cxnId="{6BAF230A-F1F1-41A3-8D25-F57C5BA90E17}">
      <dgm:prSet/>
      <dgm:spPr/>
      <dgm:t>
        <a:bodyPr/>
        <a:lstStyle/>
        <a:p>
          <a:endParaRPr lang="en-CA"/>
        </a:p>
      </dgm:t>
    </dgm:pt>
    <dgm:pt modelId="{4227FE8E-0BE3-4381-9161-DB571462BBD5}" type="sibTrans" cxnId="{6BAF230A-F1F1-41A3-8D25-F57C5BA90E17}">
      <dgm:prSet/>
      <dgm:spPr/>
      <dgm:t>
        <a:bodyPr/>
        <a:lstStyle/>
        <a:p>
          <a:endParaRPr lang="en-CA"/>
        </a:p>
      </dgm:t>
    </dgm:pt>
    <dgm:pt modelId="{8499B6FC-F386-4F2B-BC14-EB7EDE3B7000}">
      <dgm:prSet phldrT="[Text]"/>
      <dgm:spPr/>
      <dgm:t>
        <a:bodyPr/>
        <a:lstStyle/>
        <a:p>
          <a:r>
            <a:rPr lang="en-CA" dirty="0" smtClean="0"/>
            <a:t>Refining, Product Distributors</a:t>
          </a:r>
          <a:endParaRPr lang="en-CA" dirty="0"/>
        </a:p>
      </dgm:t>
    </dgm:pt>
    <dgm:pt modelId="{77FD93A1-9267-4BAA-95CD-0F3C644F0F26}" type="parTrans" cxnId="{5843DE49-D83C-431B-A7A0-1F9EA003C22D}">
      <dgm:prSet/>
      <dgm:spPr/>
      <dgm:t>
        <a:bodyPr/>
        <a:lstStyle/>
        <a:p>
          <a:endParaRPr lang="en-CA"/>
        </a:p>
      </dgm:t>
    </dgm:pt>
    <dgm:pt modelId="{54B32D9D-E701-4330-BAC8-C1A8B1441CCB}" type="sibTrans" cxnId="{5843DE49-D83C-431B-A7A0-1F9EA003C22D}">
      <dgm:prSet/>
      <dgm:spPr/>
      <dgm:t>
        <a:bodyPr/>
        <a:lstStyle/>
        <a:p>
          <a:endParaRPr lang="en-CA"/>
        </a:p>
      </dgm:t>
    </dgm:pt>
    <dgm:pt modelId="{642A5920-AFD8-48B3-B0DD-2632FD2B44E3}" type="pres">
      <dgm:prSet presAssocID="{718AB3FF-2132-4CB9-A845-77F0FB6A0345}" presName="Name0" presStyleCnt="0">
        <dgm:presLayoutVars>
          <dgm:dir/>
          <dgm:animLvl val="lvl"/>
          <dgm:resizeHandles val="exact"/>
        </dgm:presLayoutVars>
      </dgm:prSet>
      <dgm:spPr/>
      <dgm:t>
        <a:bodyPr/>
        <a:lstStyle/>
        <a:p>
          <a:endParaRPr lang="en-CA"/>
        </a:p>
      </dgm:t>
    </dgm:pt>
    <dgm:pt modelId="{665F2A89-91A6-4665-AE48-7E6B6D7E23FF}" type="pres">
      <dgm:prSet presAssocID="{FF4ABAAE-1358-4C8D-AF03-6D704C6E3AD4}" presName="boxAndChildren" presStyleCnt="0"/>
      <dgm:spPr/>
      <dgm:t>
        <a:bodyPr/>
        <a:lstStyle/>
        <a:p>
          <a:endParaRPr lang="en-CA"/>
        </a:p>
      </dgm:t>
    </dgm:pt>
    <dgm:pt modelId="{ADBBC5B5-B3C8-4109-B94D-B5148B950D4E}" type="pres">
      <dgm:prSet presAssocID="{FF4ABAAE-1358-4C8D-AF03-6D704C6E3AD4}" presName="parentTextBox" presStyleLbl="node1" presStyleIdx="0" presStyleCnt="3"/>
      <dgm:spPr/>
      <dgm:t>
        <a:bodyPr/>
        <a:lstStyle/>
        <a:p>
          <a:endParaRPr lang="en-CA"/>
        </a:p>
      </dgm:t>
    </dgm:pt>
    <dgm:pt modelId="{281CE891-5749-4F89-BA1B-B03E4B886A1D}" type="pres">
      <dgm:prSet presAssocID="{FF4ABAAE-1358-4C8D-AF03-6D704C6E3AD4}" presName="entireBox" presStyleLbl="node1" presStyleIdx="0" presStyleCnt="3"/>
      <dgm:spPr/>
      <dgm:t>
        <a:bodyPr/>
        <a:lstStyle/>
        <a:p>
          <a:endParaRPr lang="en-CA"/>
        </a:p>
      </dgm:t>
    </dgm:pt>
    <dgm:pt modelId="{DD83DF4D-3769-4210-AC13-4B836695D5A0}" type="pres">
      <dgm:prSet presAssocID="{FF4ABAAE-1358-4C8D-AF03-6D704C6E3AD4}" presName="descendantBox" presStyleCnt="0"/>
      <dgm:spPr/>
      <dgm:t>
        <a:bodyPr/>
        <a:lstStyle/>
        <a:p>
          <a:endParaRPr lang="en-CA"/>
        </a:p>
      </dgm:t>
    </dgm:pt>
    <dgm:pt modelId="{2F44EC23-423E-431D-A0BF-74D092332AE3}" type="pres">
      <dgm:prSet presAssocID="{8499B6FC-F386-4F2B-BC14-EB7EDE3B7000}" presName="childTextBox" presStyleLbl="fgAccFollowNode1" presStyleIdx="0" presStyleCnt="3">
        <dgm:presLayoutVars>
          <dgm:bulletEnabled val="1"/>
        </dgm:presLayoutVars>
      </dgm:prSet>
      <dgm:spPr/>
      <dgm:t>
        <a:bodyPr/>
        <a:lstStyle/>
        <a:p>
          <a:endParaRPr lang="en-CA"/>
        </a:p>
      </dgm:t>
    </dgm:pt>
    <dgm:pt modelId="{318CC450-CAD4-44D3-B2FC-2B3FF5B2BFFC}" type="pres">
      <dgm:prSet presAssocID="{952597CB-81C0-414F-81C7-AEAF226974C0}" presName="sp" presStyleCnt="0"/>
      <dgm:spPr/>
      <dgm:t>
        <a:bodyPr/>
        <a:lstStyle/>
        <a:p>
          <a:endParaRPr lang="en-CA"/>
        </a:p>
      </dgm:t>
    </dgm:pt>
    <dgm:pt modelId="{A18D40C0-E339-4700-9362-574485BF8A3F}" type="pres">
      <dgm:prSet presAssocID="{04F432DA-D47A-4345-8EB4-80BE1775578B}" presName="arrowAndChildren" presStyleCnt="0"/>
      <dgm:spPr/>
      <dgm:t>
        <a:bodyPr/>
        <a:lstStyle/>
        <a:p>
          <a:endParaRPr lang="en-CA"/>
        </a:p>
      </dgm:t>
    </dgm:pt>
    <dgm:pt modelId="{F44358E5-C144-4403-9E29-4F4302C99D98}" type="pres">
      <dgm:prSet presAssocID="{04F432DA-D47A-4345-8EB4-80BE1775578B}" presName="parentTextArrow" presStyleLbl="node1" presStyleIdx="0" presStyleCnt="3"/>
      <dgm:spPr/>
      <dgm:t>
        <a:bodyPr/>
        <a:lstStyle/>
        <a:p>
          <a:endParaRPr lang="en-CA"/>
        </a:p>
      </dgm:t>
    </dgm:pt>
    <dgm:pt modelId="{9DAF4703-46FF-4DFF-9FF1-B148442D7941}" type="pres">
      <dgm:prSet presAssocID="{04F432DA-D47A-4345-8EB4-80BE1775578B}" presName="arrow" presStyleLbl="node1" presStyleIdx="1" presStyleCnt="3"/>
      <dgm:spPr/>
      <dgm:t>
        <a:bodyPr/>
        <a:lstStyle/>
        <a:p>
          <a:endParaRPr lang="en-CA"/>
        </a:p>
      </dgm:t>
    </dgm:pt>
    <dgm:pt modelId="{E4D35608-8C15-44B3-92BD-BB7DB4579E31}" type="pres">
      <dgm:prSet presAssocID="{04F432DA-D47A-4345-8EB4-80BE1775578B}" presName="descendantArrow" presStyleCnt="0"/>
      <dgm:spPr/>
      <dgm:t>
        <a:bodyPr/>
        <a:lstStyle/>
        <a:p>
          <a:endParaRPr lang="en-CA"/>
        </a:p>
      </dgm:t>
    </dgm:pt>
    <dgm:pt modelId="{6492B64B-3A7F-4169-BA31-7EC95C6EA0B2}" type="pres">
      <dgm:prSet presAssocID="{32E96899-AFC4-4B61-943D-E8388AA5E68C}" presName="childTextArrow" presStyleLbl="fgAccFollowNode1" presStyleIdx="1" presStyleCnt="3">
        <dgm:presLayoutVars>
          <dgm:bulletEnabled val="1"/>
        </dgm:presLayoutVars>
      </dgm:prSet>
      <dgm:spPr/>
      <dgm:t>
        <a:bodyPr/>
        <a:lstStyle/>
        <a:p>
          <a:endParaRPr lang="en-CA"/>
        </a:p>
      </dgm:t>
    </dgm:pt>
    <dgm:pt modelId="{979BD124-0D0A-438A-A508-ABB165C9125C}" type="pres">
      <dgm:prSet presAssocID="{573F3B38-4B41-48C9-A19C-F667FF9B0D43}" presName="sp" presStyleCnt="0"/>
      <dgm:spPr/>
      <dgm:t>
        <a:bodyPr/>
        <a:lstStyle/>
        <a:p>
          <a:endParaRPr lang="en-CA"/>
        </a:p>
      </dgm:t>
    </dgm:pt>
    <dgm:pt modelId="{96540230-0151-45DA-AF13-E5B8A58FFFDC}" type="pres">
      <dgm:prSet presAssocID="{431A80AC-DFC1-46FE-9CE4-76AC0207E870}" presName="arrowAndChildren" presStyleCnt="0"/>
      <dgm:spPr/>
      <dgm:t>
        <a:bodyPr/>
        <a:lstStyle/>
        <a:p>
          <a:endParaRPr lang="en-CA"/>
        </a:p>
      </dgm:t>
    </dgm:pt>
    <dgm:pt modelId="{0B97882A-538F-458B-9615-5E4A562D87BE}" type="pres">
      <dgm:prSet presAssocID="{431A80AC-DFC1-46FE-9CE4-76AC0207E870}" presName="parentTextArrow" presStyleLbl="node1" presStyleIdx="1" presStyleCnt="3"/>
      <dgm:spPr/>
      <dgm:t>
        <a:bodyPr/>
        <a:lstStyle/>
        <a:p>
          <a:endParaRPr lang="en-CA"/>
        </a:p>
      </dgm:t>
    </dgm:pt>
    <dgm:pt modelId="{3899485B-780B-4C29-949C-E586D9EA091C}" type="pres">
      <dgm:prSet presAssocID="{431A80AC-DFC1-46FE-9CE4-76AC0207E870}" presName="arrow" presStyleLbl="node1" presStyleIdx="2" presStyleCnt="3"/>
      <dgm:spPr/>
      <dgm:t>
        <a:bodyPr/>
        <a:lstStyle/>
        <a:p>
          <a:endParaRPr lang="en-CA"/>
        </a:p>
      </dgm:t>
    </dgm:pt>
    <dgm:pt modelId="{2FDD1FE7-BFA4-43A4-AA1E-125278232E3B}" type="pres">
      <dgm:prSet presAssocID="{431A80AC-DFC1-46FE-9CE4-76AC0207E870}" presName="descendantArrow" presStyleCnt="0"/>
      <dgm:spPr/>
      <dgm:t>
        <a:bodyPr/>
        <a:lstStyle/>
        <a:p>
          <a:endParaRPr lang="en-CA"/>
        </a:p>
      </dgm:t>
    </dgm:pt>
    <dgm:pt modelId="{3F405E33-A09A-47FD-B14F-2AD50FDFDC1B}" type="pres">
      <dgm:prSet presAssocID="{9DA706C8-0D37-40F8-9E94-93D0315F6950}" presName="childTextArrow" presStyleLbl="fgAccFollowNode1" presStyleIdx="2" presStyleCnt="3">
        <dgm:presLayoutVars>
          <dgm:bulletEnabled val="1"/>
        </dgm:presLayoutVars>
      </dgm:prSet>
      <dgm:spPr/>
      <dgm:t>
        <a:bodyPr/>
        <a:lstStyle/>
        <a:p>
          <a:endParaRPr lang="en-CA"/>
        </a:p>
      </dgm:t>
    </dgm:pt>
  </dgm:ptLst>
  <dgm:cxnLst>
    <dgm:cxn modelId="{15BE89F5-DD44-4BCE-98B9-B2D49B68D561}" type="presOf" srcId="{04F432DA-D47A-4345-8EB4-80BE1775578B}" destId="{9DAF4703-46FF-4DFF-9FF1-B148442D7941}" srcOrd="1" destOrd="0" presId="urn:microsoft.com/office/officeart/2005/8/layout/process4"/>
    <dgm:cxn modelId="{D7DA3B7B-9F42-42B5-B014-4108F0F539FF}" type="presOf" srcId="{FF4ABAAE-1358-4C8D-AF03-6D704C6E3AD4}" destId="{281CE891-5749-4F89-BA1B-B03E4B886A1D}" srcOrd="1" destOrd="0" presId="urn:microsoft.com/office/officeart/2005/8/layout/process4"/>
    <dgm:cxn modelId="{3DBBE490-4326-49B4-A82A-EB0D80114A05}" type="presOf" srcId="{04F432DA-D47A-4345-8EB4-80BE1775578B}" destId="{F44358E5-C144-4403-9E29-4F4302C99D98}" srcOrd="0" destOrd="0" presId="urn:microsoft.com/office/officeart/2005/8/layout/process4"/>
    <dgm:cxn modelId="{35EB8C2B-7192-4E8A-B1D0-8D0FBBD97C38}" type="presOf" srcId="{9DA706C8-0D37-40F8-9E94-93D0315F6950}" destId="{3F405E33-A09A-47FD-B14F-2AD50FDFDC1B}" srcOrd="0" destOrd="0" presId="urn:microsoft.com/office/officeart/2005/8/layout/process4"/>
    <dgm:cxn modelId="{02002495-7EDB-47BB-8560-10859C806401}" srcId="{718AB3FF-2132-4CB9-A845-77F0FB6A0345}" destId="{431A80AC-DFC1-46FE-9CE4-76AC0207E870}" srcOrd="0" destOrd="0" parTransId="{20CCEB31-0C17-4F55-9568-F86C52B602B6}" sibTransId="{573F3B38-4B41-48C9-A19C-F667FF9B0D43}"/>
    <dgm:cxn modelId="{AA4FA97A-2552-4D8B-B88F-48E75A2DDCAB}" type="presOf" srcId="{431A80AC-DFC1-46FE-9CE4-76AC0207E870}" destId="{0B97882A-538F-458B-9615-5E4A562D87BE}" srcOrd="0" destOrd="0" presId="urn:microsoft.com/office/officeart/2005/8/layout/process4"/>
    <dgm:cxn modelId="{0FE0327A-312D-466E-9905-B3FF86A4AC70}" srcId="{718AB3FF-2132-4CB9-A845-77F0FB6A0345}" destId="{04F432DA-D47A-4345-8EB4-80BE1775578B}" srcOrd="1" destOrd="0" parTransId="{6F12A66D-1B5E-49B4-9346-C85C0C0E4795}" sibTransId="{952597CB-81C0-414F-81C7-AEAF226974C0}"/>
    <dgm:cxn modelId="{7DEBC5DC-4996-4D4E-88C1-7E78756BCAD2}" type="presOf" srcId="{FF4ABAAE-1358-4C8D-AF03-6D704C6E3AD4}" destId="{ADBBC5B5-B3C8-4109-B94D-B5148B950D4E}" srcOrd="0" destOrd="0" presId="urn:microsoft.com/office/officeart/2005/8/layout/process4"/>
    <dgm:cxn modelId="{6BAF230A-F1F1-41A3-8D25-F57C5BA90E17}" srcId="{718AB3FF-2132-4CB9-A845-77F0FB6A0345}" destId="{FF4ABAAE-1358-4C8D-AF03-6D704C6E3AD4}" srcOrd="2" destOrd="0" parTransId="{F0C87B08-DA0B-4256-AA8F-3076CDC4E757}" sibTransId="{4227FE8E-0BE3-4381-9161-DB571462BBD5}"/>
    <dgm:cxn modelId="{B7CBB75D-3DDB-4C27-97EB-C441CE456F82}" type="presOf" srcId="{32E96899-AFC4-4B61-943D-E8388AA5E68C}" destId="{6492B64B-3A7F-4169-BA31-7EC95C6EA0B2}" srcOrd="0" destOrd="0" presId="urn:microsoft.com/office/officeart/2005/8/layout/process4"/>
    <dgm:cxn modelId="{F02E34CA-2BD6-466D-8F02-248342D4F6A3}" srcId="{431A80AC-DFC1-46FE-9CE4-76AC0207E870}" destId="{9DA706C8-0D37-40F8-9E94-93D0315F6950}" srcOrd="0" destOrd="0" parTransId="{0D123610-B9B4-471A-8015-348A19EA6636}" sibTransId="{3DE1F0EA-3F4D-492A-80FF-C1EE44513770}"/>
    <dgm:cxn modelId="{BD6AA8D8-54DC-4334-9B5E-622DF3464063}" type="presOf" srcId="{718AB3FF-2132-4CB9-A845-77F0FB6A0345}" destId="{642A5920-AFD8-48B3-B0DD-2632FD2B44E3}" srcOrd="0" destOrd="0" presId="urn:microsoft.com/office/officeart/2005/8/layout/process4"/>
    <dgm:cxn modelId="{50EEDFDF-C4D8-4673-B472-76EF2C757BA1}" type="presOf" srcId="{431A80AC-DFC1-46FE-9CE4-76AC0207E870}" destId="{3899485B-780B-4C29-949C-E586D9EA091C}" srcOrd="1" destOrd="0" presId="urn:microsoft.com/office/officeart/2005/8/layout/process4"/>
    <dgm:cxn modelId="{55B4EA37-8EC4-4313-A5CB-2EFE3FE87D87}" srcId="{04F432DA-D47A-4345-8EB4-80BE1775578B}" destId="{32E96899-AFC4-4B61-943D-E8388AA5E68C}" srcOrd="0" destOrd="0" parTransId="{100FDFF5-1840-4788-87E8-DB942DABEA39}" sibTransId="{60AD2F1E-CBFA-43FB-80AB-D741204353CA}"/>
    <dgm:cxn modelId="{5843DE49-D83C-431B-A7A0-1F9EA003C22D}" srcId="{FF4ABAAE-1358-4C8D-AF03-6D704C6E3AD4}" destId="{8499B6FC-F386-4F2B-BC14-EB7EDE3B7000}" srcOrd="0" destOrd="0" parTransId="{77FD93A1-9267-4BAA-95CD-0F3C644F0F26}" sibTransId="{54B32D9D-E701-4330-BAC8-C1A8B1441CCB}"/>
    <dgm:cxn modelId="{9E359C75-AD38-4350-A5C1-ED6B6F5AC3CD}" type="presOf" srcId="{8499B6FC-F386-4F2B-BC14-EB7EDE3B7000}" destId="{2F44EC23-423E-431D-A0BF-74D092332AE3}" srcOrd="0" destOrd="0" presId="urn:microsoft.com/office/officeart/2005/8/layout/process4"/>
    <dgm:cxn modelId="{5856041D-7A41-4F7A-AE17-DDB89138C088}" type="presParOf" srcId="{642A5920-AFD8-48B3-B0DD-2632FD2B44E3}" destId="{665F2A89-91A6-4665-AE48-7E6B6D7E23FF}" srcOrd="0" destOrd="0" presId="urn:microsoft.com/office/officeart/2005/8/layout/process4"/>
    <dgm:cxn modelId="{11396056-2120-4AEC-B7F1-06650F0243CB}" type="presParOf" srcId="{665F2A89-91A6-4665-AE48-7E6B6D7E23FF}" destId="{ADBBC5B5-B3C8-4109-B94D-B5148B950D4E}" srcOrd="0" destOrd="0" presId="urn:microsoft.com/office/officeart/2005/8/layout/process4"/>
    <dgm:cxn modelId="{119434EE-3AFC-4E0A-BD94-37B0A69F32A2}" type="presParOf" srcId="{665F2A89-91A6-4665-AE48-7E6B6D7E23FF}" destId="{281CE891-5749-4F89-BA1B-B03E4B886A1D}" srcOrd="1" destOrd="0" presId="urn:microsoft.com/office/officeart/2005/8/layout/process4"/>
    <dgm:cxn modelId="{766C0E85-A9B6-4555-B0A9-279699472F13}" type="presParOf" srcId="{665F2A89-91A6-4665-AE48-7E6B6D7E23FF}" destId="{DD83DF4D-3769-4210-AC13-4B836695D5A0}" srcOrd="2" destOrd="0" presId="urn:microsoft.com/office/officeart/2005/8/layout/process4"/>
    <dgm:cxn modelId="{B926423A-1EC3-4736-9961-705E45639A06}" type="presParOf" srcId="{DD83DF4D-3769-4210-AC13-4B836695D5A0}" destId="{2F44EC23-423E-431D-A0BF-74D092332AE3}" srcOrd="0" destOrd="0" presId="urn:microsoft.com/office/officeart/2005/8/layout/process4"/>
    <dgm:cxn modelId="{02D6D7CF-409D-49DF-B35D-CD66E6F41514}" type="presParOf" srcId="{642A5920-AFD8-48B3-B0DD-2632FD2B44E3}" destId="{318CC450-CAD4-44D3-B2FC-2B3FF5B2BFFC}" srcOrd="1" destOrd="0" presId="urn:microsoft.com/office/officeart/2005/8/layout/process4"/>
    <dgm:cxn modelId="{FC0A476C-6675-411D-A89A-E9F48DCE2B0F}" type="presParOf" srcId="{642A5920-AFD8-48B3-B0DD-2632FD2B44E3}" destId="{A18D40C0-E339-4700-9362-574485BF8A3F}" srcOrd="2" destOrd="0" presId="urn:microsoft.com/office/officeart/2005/8/layout/process4"/>
    <dgm:cxn modelId="{6ACF14F9-857C-400D-8516-75B3686D6A89}" type="presParOf" srcId="{A18D40C0-E339-4700-9362-574485BF8A3F}" destId="{F44358E5-C144-4403-9E29-4F4302C99D98}" srcOrd="0" destOrd="0" presId="urn:microsoft.com/office/officeart/2005/8/layout/process4"/>
    <dgm:cxn modelId="{4A208BFF-AF36-4205-A94F-CB871EEAF828}" type="presParOf" srcId="{A18D40C0-E339-4700-9362-574485BF8A3F}" destId="{9DAF4703-46FF-4DFF-9FF1-B148442D7941}" srcOrd="1" destOrd="0" presId="urn:microsoft.com/office/officeart/2005/8/layout/process4"/>
    <dgm:cxn modelId="{84470DD9-4916-4915-90DF-DBB7323AE939}" type="presParOf" srcId="{A18D40C0-E339-4700-9362-574485BF8A3F}" destId="{E4D35608-8C15-44B3-92BD-BB7DB4579E31}" srcOrd="2" destOrd="0" presId="urn:microsoft.com/office/officeart/2005/8/layout/process4"/>
    <dgm:cxn modelId="{9BFF2B94-A25A-4565-9692-12C086BDA803}" type="presParOf" srcId="{E4D35608-8C15-44B3-92BD-BB7DB4579E31}" destId="{6492B64B-3A7F-4169-BA31-7EC95C6EA0B2}" srcOrd="0" destOrd="0" presId="urn:microsoft.com/office/officeart/2005/8/layout/process4"/>
    <dgm:cxn modelId="{EE678F7B-DA59-48DD-A150-A1B4E2B0D377}" type="presParOf" srcId="{642A5920-AFD8-48B3-B0DD-2632FD2B44E3}" destId="{979BD124-0D0A-438A-A508-ABB165C9125C}" srcOrd="3" destOrd="0" presId="urn:microsoft.com/office/officeart/2005/8/layout/process4"/>
    <dgm:cxn modelId="{FA752B25-3399-43A8-A972-DB851A9E5D8C}" type="presParOf" srcId="{642A5920-AFD8-48B3-B0DD-2632FD2B44E3}" destId="{96540230-0151-45DA-AF13-E5B8A58FFFDC}" srcOrd="4" destOrd="0" presId="urn:microsoft.com/office/officeart/2005/8/layout/process4"/>
    <dgm:cxn modelId="{2100F4E5-1B5B-4496-BA79-F60801440D46}" type="presParOf" srcId="{96540230-0151-45DA-AF13-E5B8A58FFFDC}" destId="{0B97882A-538F-458B-9615-5E4A562D87BE}" srcOrd="0" destOrd="0" presId="urn:microsoft.com/office/officeart/2005/8/layout/process4"/>
    <dgm:cxn modelId="{61485662-8A94-44A7-838A-EBE2F126A05B}" type="presParOf" srcId="{96540230-0151-45DA-AF13-E5B8A58FFFDC}" destId="{3899485B-780B-4C29-949C-E586D9EA091C}" srcOrd="1" destOrd="0" presId="urn:microsoft.com/office/officeart/2005/8/layout/process4"/>
    <dgm:cxn modelId="{E89BBABA-FCF2-49A9-9245-CD793BED026B}" type="presParOf" srcId="{96540230-0151-45DA-AF13-E5B8A58FFFDC}" destId="{2FDD1FE7-BFA4-43A4-AA1E-125278232E3B}" srcOrd="2" destOrd="0" presId="urn:microsoft.com/office/officeart/2005/8/layout/process4"/>
    <dgm:cxn modelId="{2258FB0B-F9D4-4901-B22E-C877023D14D0}" type="presParOf" srcId="{2FDD1FE7-BFA4-43A4-AA1E-125278232E3B}" destId="{3F405E33-A09A-47FD-B14F-2AD50FDFDC1B}" srcOrd="0" destOrd="0" presId="urn:microsoft.com/office/officeart/2005/8/layout/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9E1C1-7D0A-4FC0-A280-2EF5965F7813}" type="doc">
      <dgm:prSet loTypeId="urn:microsoft.com/office/officeart/2005/8/layout/hProcess9" loCatId="process" qsTypeId="urn:microsoft.com/office/officeart/2005/8/quickstyle/3d1" qsCatId="3D" csTypeId="urn:microsoft.com/office/officeart/2005/8/colors/colorful1#2" csCatId="colorful" phldr="1"/>
      <dgm:spPr/>
    </dgm:pt>
    <dgm:pt modelId="{5557E697-D1C3-4EA8-9427-CEE1641C86AB}">
      <dgm:prSet phldrT="[Text]"/>
      <dgm:spPr>
        <a:solidFill>
          <a:schemeClr val="bg1">
            <a:lumMod val="75000"/>
          </a:schemeClr>
        </a:solidFill>
      </dgm:spPr>
      <dgm:t>
        <a:bodyPr/>
        <a:lstStyle/>
        <a:p>
          <a:r>
            <a:rPr lang="en-CA" dirty="0" smtClean="0"/>
            <a:t>Extraction</a:t>
          </a:r>
          <a:endParaRPr lang="en-CA" dirty="0"/>
        </a:p>
      </dgm:t>
    </dgm:pt>
    <dgm:pt modelId="{9987F65C-F252-41D7-BFBB-0E872B142391}" type="parTrans" cxnId="{F6663AE8-4716-47E1-B8F6-A548FBCDBDE9}">
      <dgm:prSet/>
      <dgm:spPr/>
      <dgm:t>
        <a:bodyPr/>
        <a:lstStyle/>
        <a:p>
          <a:endParaRPr lang="en-CA"/>
        </a:p>
      </dgm:t>
    </dgm:pt>
    <dgm:pt modelId="{024F5303-08EB-4A36-B49E-955E7AA1E7AE}" type="sibTrans" cxnId="{F6663AE8-4716-47E1-B8F6-A548FBCDBDE9}">
      <dgm:prSet/>
      <dgm:spPr/>
      <dgm:t>
        <a:bodyPr/>
        <a:lstStyle/>
        <a:p>
          <a:endParaRPr lang="en-CA"/>
        </a:p>
      </dgm:t>
    </dgm:pt>
    <dgm:pt modelId="{62D57B20-562F-494D-9D53-7C967371FB3D}">
      <dgm:prSet phldrT="[Text]"/>
      <dgm:spPr>
        <a:solidFill>
          <a:schemeClr val="bg1">
            <a:lumMod val="50000"/>
          </a:schemeClr>
        </a:solidFill>
      </dgm:spPr>
      <dgm:t>
        <a:bodyPr/>
        <a:lstStyle/>
        <a:p>
          <a:r>
            <a:rPr lang="en-CA" dirty="0" smtClean="0"/>
            <a:t>Upgrading</a:t>
          </a:r>
          <a:endParaRPr lang="en-CA" dirty="0"/>
        </a:p>
      </dgm:t>
    </dgm:pt>
    <dgm:pt modelId="{1D6F38C0-117E-458E-8F1A-8986483CC682}" type="parTrans" cxnId="{C6DAAD06-43EC-4F18-86DA-635E502F91B0}">
      <dgm:prSet/>
      <dgm:spPr/>
      <dgm:t>
        <a:bodyPr/>
        <a:lstStyle/>
        <a:p>
          <a:endParaRPr lang="en-CA"/>
        </a:p>
      </dgm:t>
    </dgm:pt>
    <dgm:pt modelId="{D0888930-E5E9-4559-8EE3-1E0859189469}" type="sibTrans" cxnId="{C6DAAD06-43EC-4F18-86DA-635E502F91B0}">
      <dgm:prSet/>
      <dgm:spPr/>
      <dgm:t>
        <a:bodyPr/>
        <a:lstStyle/>
        <a:p>
          <a:endParaRPr lang="en-CA"/>
        </a:p>
      </dgm:t>
    </dgm:pt>
    <dgm:pt modelId="{68E55A85-F621-4D7D-BE8D-1B448EFF6772}">
      <dgm:prSet phldrT="[Text]"/>
      <dgm:spPr>
        <a:solidFill>
          <a:schemeClr val="tx1">
            <a:lumMod val="65000"/>
            <a:lumOff val="35000"/>
          </a:schemeClr>
        </a:solidFill>
      </dgm:spPr>
      <dgm:t>
        <a:bodyPr/>
        <a:lstStyle/>
        <a:p>
          <a:r>
            <a:rPr lang="en-CA" dirty="0" smtClean="0"/>
            <a:t>Refining</a:t>
          </a:r>
          <a:endParaRPr lang="en-CA" dirty="0"/>
        </a:p>
      </dgm:t>
    </dgm:pt>
    <dgm:pt modelId="{7A9552C2-E986-4A88-B010-4DF368DCC389}" type="parTrans" cxnId="{05EE5D63-595C-44EE-89BC-D05E74845B9C}">
      <dgm:prSet/>
      <dgm:spPr/>
      <dgm:t>
        <a:bodyPr/>
        <a:lstStyle/>
        <a:p>
          <a:endParaRPr lang="en-CA"/>
        </a:p>
      </dgm:t>
    </dgm:pt>
    <dgm:pt modelId="{ABB16308-4369-430B-9B66-CA91BFAE8C33}" type="sibTrans" cxnId="{05EE5D63-595C-44EE-89BC-D05E74845B9C}">
      <dgm:prSet/>
      <dgm:spPr/>
      <dgm:t>
        <a:bodyPr/>
        <a:lstStyle/>
        <a:p>
          <a:endParaRPr lang="en-CA"/>
        </a:p>
      </dgm:t>
    </dgm:pt>
    <dgm:pt modelId="{2757C64B-F919-4B6E-88ED-B1E59B9D46E7}" type="pres">
      <dgm:prSet presAssocID="{7339E1C1-7D0A-4FC0-A280-2EF5965F7813}" presName="CompostProcess" presStyleCnt="0">
        <dgm:presLayoutVars>
          <dgm:dir/>
          <dgm:resizeHandles val="exact"/>
        </dgm:presLayoutVars>
      </dgm:prSet>
      <dgm:spPr/>
    </dgm:pt>
    <dgm:pt modelId="{1D1FEACE-9F46-496E-AABC-6E1056B81A65}" type="pres">
      <dgm:prSet presAssocID="{7339E1C1-7D0A-4FC0-A280-2EF5965F7813}" presName="arrow" presStyleLbl="bgShp" presStyleIdx="0" presStyleCnt="1"/>
      <dgm:spPr/>
    </dgm:pt>
    <dgm:pt modelId="{5C1D9EA4-FF6C-4A8F-AE33-C2EA6CE6A65C}" type="pres">
      <dgm:prSet presAssocID="{7339E1C1-7D0A-4FC0-A280-2EF5965F7813}" presName="linearProcess" presStyleCnt="0"/>
      <dgm:spPr/>
    </dgm:pt>
    <dgm:pt modelId="{24F64F00-FED5-4E1D-BA0E-74B54EAE293D}" type="pres">
      <dgm:prSet presAssocID="{5557E697-D1C3-4EA8-9427-CEE1641C86AB}" presName="textNode" presStyleLbl="node1" presStyleIdx="0" presStyleCnt="3">
        <dgm:presLayoutVars>
          <dgm:bulletEnabled val="1"/>
        </dgm:presLayoutVars>
      </dgm:prSet>
      <dgm:spPr/>
      <dgm:t>
        <a:bodyPr/>
        <a:lstStyle/>
        <a:p>
          <a:endParaRPr lang="en-CA"/>
        </a:p>
      </dgm:t>
    </dgm:pt>
    <dgm:pt modelId="{385E3087-553B-4AE3-BCCA-4B9E6A93A6E0}" type="pres">
      <dgm:prSet presAssocID="{024F5303-08EB-4A36-B49E-955E7AA1E7AE}" presName="sibTrans" presStyleCnt="0"/>
      <dgm:spPr/>
    </dgm:pt>
    <dgm:pt modelId="{F2D98BAB-F19C-4FD4-BCD7-B75CBA3267E0}" type="pres">
      <dgm:prSet presAssocID="{62D57B20-562F-494D-9D53-7C967371FB3D}" presName="textNode" presStyleLbl="node1" presStyleIdx="1" presStyleCnt="3">
        <dgm:presLayoutVars>
          <dgm:bulletEnabled val="1"/>
        </dgm:presLayoutVars>
      </dgm:prSet>
      <dgm:spPr/>
      <dgm:t>
        <a:bodyPr/>
        <a:lstStyle/>
        <a:p>
          <a:endParaRPr lang="en-CA"/>
        </a:p>
      </dgm:t>
    </dgm:pt>
    <dgm:pt modelId="{42E530EC-BBDB-4333-BB56-46F1086EB4B7}" type="pres">
      <dgm:prSet presAssocID="{D0888930-E5E9-4559-8EE3-1E0859189469}" presName="sibTrans" presStyleCnt="0"/>
      <dgm:spPr/>
    </dgm:pt>
    <dgm:pt modelId="{71C428F0-155B-4698-93C2-38FD23972DD2}" type="pres">
      <dgm:prSet presAssocID="{68E55A85-F621-4D7D-BE8D-1B448EFF6772}" presName="textNode" presStyleLbl="node1" presStyleIdx="2" presStyleCnt="3">
        <dgm:presLayoutVars>
          <dgm:bulletEnabled val="1"/>
        </dgm:presLayoutVars>
      </dgm:prSet>
      <dgm:spPr/>
      <dgm:t>
        <a:bodyPr/>
        <a:lstStyle/>
        <a:p>
          <a:endParaRPr lang="en-CA"/>
        </a:p>
      </dgm:t>
    </dgm:pt>
  </dgm:ptLst>
  <dgm:cxnLst>
    <dgm:cxn modelId="{14B77FC7-AF4A-409B-880B-1C9931ABDA13}" type="presOf" srcId="{5557E697-D1C3-4EA8-9427-CEE1641C86AB}" destId="{24F64F00-FED5-4E1D-BA0E-74B54EAE293D}" srcOrd="0" destOrd="0" presId="urn:microsoft.com/office/officeart/2005/8/layout/hProcess9"/>
    <dgm:cxn modelId="{F6663AE8-4716-47E1-B8F6-A548FBCDBDE9}" srcId="{7339E1C1-7D0A-4FC0-A280-2EF5965F7813}" destId="{5557E697-D1C3-4EA8-9427-CEE1641C86AB}" srcOrd="0" destOrd="0" parTransId="{9987F65C-F252-41D7-BFBB-0E872B142391}" sibTransId="{024F5303-08EB-4A36-B49E-955E7AA1E7AE}"/>
    <dgm:cxn modelId="{AFB769B0-2B62-4812-89E5-0FE087F6794E}" type="presOf" srcId="{62D57B20-562F-494D-9D53-7C967371FB3D}" destId="{F2D98BAB-F19C-4FD4-BCD7-B75CBA3267E0}" srcOrd="0" destOrd="0" presId="urn:microsoft.com/office/officeart/2005/8/layout/hProcess9"/>
    <dgm:cxn modelId="{05EE5D63-595C-44EE-89BC-D05E74845B9C}" srcId="{7339E1C1-7D0A-4FC0-A280-2EF5965F7813}" destId="{68E55A85-F621-4D7D-BE8D-1B448EFF6772}" srcOrd="2" destOrd="0" parTransId="{7A9552C2-E986-4A88-B010-4DF368DCC389}" sibTransId="{ABB16308-4369-430B-9B66-CA91BFAE8C33}"/>
    <dgm:cxn modelId="{6EB7F724-7557-4A86-9E59-7B6E0A518F27}" type="presOf" srcId="{7339E1C1-7D0A-4FC0-A280-2EF5965F7813}" destId="{2757C64B-F919-4B6E-88ED-B1E59B9D46E7}" srcOrd="0" destOrd="0" presId="urn:microsoft.com/office/officeart/2005/8/layout/hProcess9"/>
    <dgm:cxn modelId="{C6DAAD06-43EC-4F18-86DA-635E502F91B0}" srcId="{7339E1C1-7D0A-4FC0-A280-2EF5965F7813}" destId="{62D57B20-562F-494D-9D53-7C967371FB3D}" srcOrd="1" destOrd="0" parTransId="{1D6F38C0-117E-458E-8F1A-8986483CC682}" sibTransId="{D0888930-E5E9-4559-8EE3-1E0859189469}"/>
    <dgm:cxn modelId="{88DEE453-241E-4456-BA17-F51CC58894B6}" type="presOf" srcId="{68E55A85-F621-4D7D-BE8D-1B448EFF6772}" destId="{71C428F0-155B-4698-93C2-38FD23972DD2}" srcOrd="0" destOrd="0" presId="urn:microsoft.com/office/officeart/2005/8/layout/hProcess9"/>
    <dgm:cxn modelId="{D531A5E2-1740-48BD-8E9A-27186CB52B2C}" type="presParOf" srcId="{2757C64B-F919-4B6E-88ED-B1E59B9D46E7}" destId="{1D1FEACE-9F46-496E-AABC-6E1056B81A65}" srcOrd="0" destOrd="0" presId="urn:microsoft.com/office/officeart/2005/8/layout/hProcess9"/>
    <dgm:cxn modelId="{3B1DAB6B-8910-4BF8-B211-7E78CB4E9237}" type="presParOf" srcId="{2757C64B-F919-4B6E-88ED-B1E59B9D46E7}" destId="{5C1D9EA4-FF6C-4A8F-AE33-C2EA6CE6A65C}" srcOrd="1" destOrd="0" presId="urn:microsoft.com/office/officeart/2005/8/layout/hProcess9"/>
    <dgm:cxn modelId="{C9AD0B7E-E52A-46FE-B992-10A1F99E18A7}" type="presParOf" srcId="{5C1D9EA4-FF6C-4A8F-AE33-C2EA6CE6A65C}" destId="{24F64F00-FED5-4E1D-BA0E-74B54EAE293D}" srcOrd="0" destOrd="0" presId="urn:microsoft.com/office/officeart/2005/8/layout/hProcess9"/>
    <dgm:cxn modelId="{068607D0-1EBA-4020-A984-3A9306C7FF63}" type="presParOf" srcId="{5C1D9EA4-FF6C-4A8F-AE33-C2EA6CE6A65C}" destId="{385E3087-553B-4AE3-BCCA-4B9E6A93A6E0}" srcOrd="1" destOrd="0" presId="urn:microsoft.com/office/officeart/2005/8/layout/hProcess9"/>
    <dgm:cxn modelId="{D8EC4DC1-99AB-4D0B-8A8E-EB4A87657CDF}" type="presParOf" srcId="{5C1D9EA4-FF6C-4A8F-AE33-C2EA6CE6A65C}" destId="{F2D98BAB-F19C-4FD4-BCD7-B75CBA3267E0}" srcOrd="2" destOrd="0" presId="urn:microsoft.com/office/officeart/2005/8/layout/hProcess9"/>
    <dgm:cxn modelId="{ECF499FC-6DF2-4869-96E9-E1AA27EBF4FB}" type="presParOf" srcId="{5C1D9EA4-FF6C-4A8F-AE33-C2EA6CE6A65C}" destId="{42E530EC-BBDB-4333-BB56-46F1086EB4B7}" srcOrd="3" destOrd="0" presId="urn:microsoft.com/office/officeart/2005/8/layout/hProcess9"/>
    <dgm:cxn modelId="{808F8D64-40C5-4F88-9FD6-CF7972309DAE}" type="presParOf" srcId="{5C1D9EA4-FF6C-4A8F-AE33-C2EA6CE6A65C}" destId="{71C428F0-155B-4698-93C2-38FD23972DD2}" srcOrd="4" destOrd="0" presId="urn:microsoft.com/office/officeart/2005/8/layout/hProcess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1CE891-5749-4F89-BA1B-B03E4B886A1D}">
      <dsp:nvSpPr>
        <dsp:cNvPr id="0" name=""/>
        <dsp:cNvSpPr/>
      </dsp:nvSpPr>
      <dsp:spPr>
        <a:xfrm>
          <a:off x="0" y="3406931"/>
          <a:ext cx="8229600" cy="1118231"/>
        </a:xfrm>
        <a:prstGeom prst="rect">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CA" sz="2800" kern="1200" dirty="0" smtClean="0"/>
            <a:t>Downstream</a:t>
          </a:r>
          <a:endParaRPr lang="en-CA" sz="2100" kern="1200" dirty="0"/>
        </a:p>
      </dsp:txBody>
      <dsp:txXfrm>
        <a:off x="0" y="3406931"/>
        <a:ext cx="8229600" cy="603844"/>
      </dsp:txXfrm>
    </dsp:sp>
    <dsp:sp modelId="{2F44EC23-423E-431D-A0BF-74D092332AE3}">
      <dsp:nvSpPr>
        <dsp:cNvPr id="0" name=""/>
        <dsp:cNvSpPr/>
      </dsp:nvSpPr>
      <dsp:spPr>
        <a:xfrm>
          <a:off x="0" y="3988412"/>
          <a:ext cx="8229600" cy="514386"/>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CA" sz="3100" kern="1200" dirty="0" smtClean="0"/>
            <a:t>Refining, Product Distributors</a:t>
          </a:r>
          <a:endParaRPr lang="en-CA" sz="3100" kern="1200" dirty="0"/>
        </a:p>
      </dsp:txBody>
      <dsp:txXfrm>
        <a:off x="0" y="3988412"/>
        <a:ext cx="8229600" cy="514386"/>
      </dsp:txXfrm>
    </dsp:sp>
    <dsp:sp modelId="{9DAF4703-46FF-4DFF-9FF1-B148442D7941}">
      <dsp:nvSpPr>
        <dsp:cNvPr id="0" name=""/>
        <dsp:cNvSpPr/>
      </dsp:nvSpPr>
      <dsp:spPr>
        <a:xfrm rot="10800000">
          <a:off x="0" y="1703865"/>
          <a:ext cx="8229600" cy="1719839"/>
        </a:xfrm>
        <a:prstGeom prst="upArrowCallout">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CA" sz="2800" kern="1200" dirty="0" smtClean="0"/>
            <a:t>Midstream</a:t>
          </a:r>
          <a:endParaRPr lang="en-CA" sz="2100" kern="1200" dirty="0"/>
        </a:p>
      </dsp:txBody>
      <dsp:txXfrm>
        <a:off x="0" y="1703865"/>
        <a:ext cx="8229600" cy="603663"/>
      </dsp:txXfrm>
    </dsp:sp>
    <dsp:sp modelId="{6492B64B-3A7F-4169-BA31-7EC95C6EA0B2}">
      <dsp:nvSpPr>
        <dsp:cNvPr id="0" name=""/>
        <dsp:cNvSpPr/>
      </dsp:nvSpPr>
      <dsp:spPr>
        <a:xfrm>
          <a:off x="0" y="2307529"/>
          <a:ext cx="8229600" cy="514231"/>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CA" sz="3100" kern="1200" dirty="0" smtClean="0"/>
            <a:t>Storage, Processing and Transportation</a:t>
          </a:r>
          <a:endParaRPr lang="en-CA" sz="3100" kern="1200" dirty="0"/>
        </a:p>
      </dsp:txBody>
      <dsp:txXfrm>
        <a:off x="0" y="2307529"/>
        <a:ext cx="8229600" cy="514231"/>
      </dsp:txXfrm>
    </dsp:sp>
    <dsp:sp modelId="{3899485B-780B-4C29-949C-E586D9EA091C}">
      <dsp:nvSpPr>
        <dsp:cNvPr id="0" name=""/>
        <dsp:cNvSpPr/>
      </dsp:nvSpPr>
      <dsp:spPr>
        <a:xfrm rot="10800000">
          <a:off x="0" y="799"/>
          <a:ext cx="8229600" cy="1719839"/>
        </a:xfrm>
        <a:prstGeom prst="upArrowCallout">
          <a:avLst/>
        </a:prstGeom>
        <a:solidFill>
          <a:schemeClr val="bg1">
            <a:lumMod val="6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CA" sz="2800" kern="1200" dirty="0" smtClean="0"/>
            <a:t>Upstream</a:t>
          </a:r>
          <a:endParaRPr lang="en-CA" sz="2100" kern="1200" dirty="0"/>
        </a:p>
      </dsp:txBody>
      <dsp:txXfrm>
        <a:off x="0" y="799"/>
        <a:ext cx="8229600" cy="603663"/>
      </dsp:txXfrm>
    </dsp:sp>
    <dsp:sp modelId="{3F405E33-A09A-47FD-B14F-2AD50FDFDC1B}">
      <dsp:nvSpPr>
        <dsp:cNvPr id="0" name=""/>
        <dsp:cNvSpPr/>
      </dsp:nvSpPr>
      <dsp:spPr>
        <a:xfrm>
          <a:off x="0" y="604463"/>
          <a:ext cx="8229600" cy="514231"/>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CA" sz="3100" kern="1200" dirty="0" smtClean="0"/>
            <a:t>Exploration and Production</a:t>
          </a:r>
          <a:endParaRPr lang="en-CA" sz="3100" kern="1200" dirty="0"/>
        </a:p>
      </dsp:txBody>
      <dsp:txXfrm>
        <a:off x="0" y="604463"/>
        <a:ext cx="8229600" cy="51423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0.10884</cdr:y>
    </cdr:to>
    <cdr:sp macro="" textlink="">
      <cdr:nvSpPr>
        <cdr:cNvPr id="2" name="TextBox 1"/>
        <cdr:cNvSpPr txBox="1"/>
      </cdr:nvSpPr>
      <cdr:spPr>
        <a:xfrm xmlns:a="http://schemas.openxmlformats.org/drawingml/2006/main">
          <a:off x="0" y="0"/>
          <a:ext cx="3629025"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CA" sz="1000" b="1"/>
            <a:t>Syncrude Canada Ltd.</a:t>
          </a:r>
          <a:r>
            <a:rPr lang="en-CA" sz="1000" b="1" baseline="0"/>
            <a:t> Ownership</a:t>
          </a:r>
          <a:endParaRPr lang="en-CA" sz="1000" b="1"/>
        </a:p>
      </cdr:txBody>
    </cdr:sp>
  </cdr:relSizeAnchor>
  <cdr:relSizeAnchor xmlns:cdr="http://schemas.openxmlformats.org/drawingml/2006/chartDrawing">
    <cdr:from>
      <cdr:x>0</cdr:x>
      <cdr:y>0.92177</cdr:y>
    </cdr:from>
    <cdr:to>
      <cdr:x>0.67717</cdr:x>
      <cdr:y>1</cdr:y>
    </cdr:to>
    <cdr:sp macro="" textlink="">
      <cdr:nvSpPr>
        <cdr:cNvPr id="3" name="TextBox 2"/>
        <cdr:cNvSpPr txBox="1"/>
      </cdr:nvSpPr>
      <cdr:spPr>
        <a:xfrm xmlns:a="http://schemas.openxmlformats.org/drawingml/2006/main">
          <a:off x="0" y="3657600"/>
          <a:ext cx="4691145" cy="3040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000" i="1" dirty="0"/>
            <a:t>Source: </a:t>
          </a:r>
          <a:r>
            <a:rPr lang="en-CA" sz="1000" i="1" dirty="0" err="1"/>
            <a:t>Syncrude</a:t>
          </a:r>
          <a:r>
            <a:rPr lang="en-CA" sz="1000" i="1" dirty="0"/>
            <a:t> Canada</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0.08108</cdr:y>
    </cdr:to>
    <cdr:sp macro="" textlink="">
      <cdr:nvSpPr>
        <cdr:cNvPr id="2" name="TextBox 1"/>
        <cdr:cNvSpPr txBox="1"/>
      </cdr:nvSpPr>
      <cdr:spPr>
        <a:xfrm xmlns:a="http://schemas.openxmlformats.org/drawingml/2006/main">
          <a:off x="0" y="0"/>
          <a:ext cx="415290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CA" sz="1100" b="1"/>
            <a:t>Syncrude Reserves &amp; Resources</a:t>
          </a:r>
        </a:p>
      </cdr:txBody>
    </cdr:sp>
  </cdr:relSizeAnchor>
  <cdr:relSizeAnchor xmlns:cdr="http://schemas.openxmlformats.org/drawingml/2006/chartDrawing">
    <cdr:from>
      <cdr:x>0</cdr:x>
      <cdr:y>0.92973</cdr:y>
    </cdr:from>
    <cdr:to>
      <cdr:x>0.66743</cdr:x>
      <cdr:y>1</cdr:y>
    </cdr:to>
    <cdr:sp macro="" textlink="">
      <cdr:nvSpPr>
        <cdr:cNvPr id="3" name="TextBox 2"/>
        <cdr:cNvSpPr txBox="1"/>
      </cdr:nvSpPr>
      <cdr:spPr>
        <a:xfrm xmlns:a="http://schemas.openxmlformats.org/drawingml/2006/main">
          <a:off x="0" y="3276600"/>
          <a:ext cx="277177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000" i="1" dirty="0"/>
            <a:t>(Source: www.cdnoilsands.com)</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0.89388</cdr:y>
    </cdr:from>
    <cdr:to>
      <cdr:x>0.68873</cdr:x>
      <cdr:y>1</cdr:y>
    </cdr:to>
    <cdr:sp macro="" textlink="">
      <cdr:nvSpPr>
        <cdr:cNvPr id="2" name="TextBox 1"/>
        <cdr:cNvSpPr txBox="1"/>
      </cdr:nvSpPr>
      <cdr:spPr>
        <a:xfrm xmlns:a="http://schemas.openxmlformats.org/drawingml/2006/main">
          <a:off x="-246529" y="2510117"/>
          <a:ext cx="3148853" cy="2913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100" i="1" dirty="0"/>
            <a:t>(Source: www.cdnoilsands.com)</a:t>
          </a:r>
        </a:p>
      </cdr:txBody>
    </cdr:sp>
  </cdr:relSizeAnchor>
  <cdr:relSizeAnchor xmlns:cdr="http://schemas.openxmlformats.org/drawingml/2006/chartDrawing">
    <cdr:from>
      <cdr:x>0</cdr:x>
      <cdr:y>3.6424E-7</cdr:y>
    </cdr:from>
    <cdr:to>
      <cdr:x>1</cdr:x>
      <cdr:y>0.10612</cdr:y>
    </cdr:to>
    <cdr:sp macro="" textlink="">
      <cdr:nvSpPr>
        <cdr:cNvPr id="3" name="TextBox 2"/>
        <cdr:cNvSpPr txBox="1"/>
      </cdr:nvSpPr>
      <cdr:spPr>
        <a:xfrm xmlns:a="http://schemas.openxmlformats.org/drawingml/2006/main">
          <a:off x="0" y="1"/>
          <a:ext cx="4572000" cy="2913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CA" sz="1100" b="1"/>
            <a:t>Annual</a:t>
          </a:r>
          <a:r>
            <a:rPr lang="en-CA" sz="1100" b="1" baseline="0"/>
            <a:t> Production Volumes (Net to COS) (million barrels)</a:t>
          </a:r>
          <a:endParaRPr lang="en-CA" sz="1100" b="1"/>
        </a:p>
      </cdr:txBody>
    </cdr:sp>
  </cdr:relSizeAnchor>
</c:userShapes>
</file>

<file path=ppt/drawings/drawing4.xml><?xml version="1.0" encoding="utf-8"?>
<c:userShapes xmlns:c="http://schemas.openxmlformats.org/drawingml/2006/chart">
  <cdr:relSizeAnchor xmlns:cdr="http://schemas.openxmlformats.org/drawingml/2006/chartDrawing">
    <cdr:from>
      <cdr:x>0.05386</cdr:x>
      <cdr:y>0.03196</cdr:y>
    </cdr:from>
    <cdr:to>
      <cdr:x>0.67325</cdr:x>
      <cdr:y>0.16245</cdr:y>
    </cdr:to>
    <cdr:sp macro="" textlink="">
      <cdr:nvSpPr>
        <cdr:cNvPr id="2" name="TextBox 1"/>
        <cdr:cNvSpPr txBox="1"/>
      </cdr:nvSpPr>
      <cdr:spPr>
        <a:xfrm xmlns:a="http://schemas.openxmlformats.org/drawingml/2006/main">
          <a:off x="285751" y="114300"/>
          <a:ext cx="3286125"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CA" sz="1700" b="1"/>
            <a:t>Oil Production Mix</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3.64538E-7</cdr:y>
    </cdr:from>
    <cdr:to>
      <cdr:x>1</cdr:x>
      <cdr:y>0.10938</cdr:y>
    </cdr:to>
    <cdr:sp macro="" textlink="">
      <cdr:nvSpPr>
        <cdr:cNvPr id="2" name="TextBox 1"/>
        <cdr:cNvSpPr txBox="1"/>
      </cdr:nvSpPr>
      <cdr:spPr>
        <a:xfrm xmlns:a="http://schemas.openxmlformats.org/drawingml/2006/main">
          <a:off x="0" y="1"/>
          <a:ext cx="4572000" cy="300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CA" sz="1100" b="1"/>
            <a:t>Relative Performance</a:t>
          </a:r>
          <a:r>
            <a:rPr lang="en-CA" sz="1100" b="1" baseline="0"/>
            <a:t> (52 Week)</a:t>
          </a:r>
          <a:endParaRPr lang="en-CA" sz="1100" b="1"/>
        </a:p>
      </cdr:txBody>
    </cdr:sp>
  </cdr:relSizeAnchor>
  <cdr:relSizeAnchor xmlns:cdr="http://schemas.openxmlformats.org/drawingml/2006/chartDrawing">
    <cdr:from>
      <cdr:x>0</cdr:x>
      <cdr:y>0.93576</cdr:y>
    </cdr:from>
    <cdr:to>
      <cdr:x>0.45104</cdr:x>
      <cdr:y>1</cdr:y>
    </cdr:to>
    <cdr:sp macro="" textlink="">
      <cdr:nvSpPr>
        <cdr:cNvPr id="3" name="TextBox 2"/>
        <cdr:cNvSpPr txBox="1"/>
      </cdr:nvSpPr>
      <cdr:spPr>
        <a:xfrm xmlns:a="http://schemas.openxmlformats.org/drawingml/2006/main">
          <a:off x="0" y="2566988"/>
          <a:ext cx="2062163" cy="1762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800" i="1"/>
            <a:t>(Source:</a:t>
          </a:r>
          <a:r>
            <a:rPr lang="en-CA" sz="800" i="1" baseline="0"/>
            <a:t> Bloomberg Data</a:t>
          </a:r>
          <a:r>
            <a:rPr lang="en-CA" sz="800" i="1"/>
            <a:t>)</a:t>
          </a:r>
        </a:p>
      </cdr:txBody>
    </cdr:sp>
  </cdr:relSizeAnchor>
  <cdr:relSizeAnchor xmlns:cdr="http://schemas.openxmlformats.org/drawingml/2006/chartDrawing">
    <cdr:from>
      <cdr:x>0</cdr:x>
      <cdr:y>3.64538E-7</cdr:y>
    </cdr:from>
    <cdr:to>
      <cdr:x>1</cdr:x>
      <cdr:y>0.10938</cdr:y>
    </cdr:to>
    <cdr:sp macro="" textlink="">
      <cdr:nvSpPr>
        <cdr:cNvPr id="4" name="TextBox 1"/>
        <cdr:cNvSpPr txBox="1"/>
      </cdr:nvSpPr>
      <cdr:spPr>
        <a:xfrm xmlns:a="http://schemas.openxmlformats.org/drawingml/2006/main">
          <a:off x="0" y="1"/>
          <a:ext cx="4572000" cy="300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CA" sz="1100" b="1"/>
            <a:t>Relative Performance</a:t>
          </a:r>
          <a:r>
            <a:rPr lang="en-CA" sz="1100" b="1" baseline="0"/>
            <a:t> (52 Week)</a:t>
          </a:r>
          <a:endParaRPr lang="en-CA" sz="1100" b="1"/>
        </a:p>
      </cdr:txBody>
    </cdr:sp>
  </cdr:relSizeAnchor>
  <cdr:relSizeAnchor xmlns:cdr="http://schemas.openxmlformats.org/drawingml/2006/chartDrawing">
    <cdr:from>
      <cdr:x>0</cdr:x>
      <cdr:y>0.93576</cdr:y>
    </cdr:from>
    <cdr:to>
      <cdr:x>0.45104</cdr:x>
      <cdr:y>1</cdr:y>
    </cdr:to>
    <cdr:sp macro="" textlink="">
      <cdr:nvSpPr>
        <cdr:cNvPr id="5" name="TextBox 2"/>
        <cdr:cNvSpPr txBox="1"/>
      </cdr:nvSpPr>
      <cdr:spPr>
        <a:xfrm xmlns:a="http://schemas.openxmlformats.org/drawingml/2006/main">
          <a:off x="0" y="2566988"/>
          <a:ext cx="2062163" cy="1762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800" i="1"/>
            <a:t>(Source:</a:t>
          </a:r>
          <a:r>
            <a:rPr lang="en-CA" sz="800" i="1" baseline="0"/>
            <a:t> Bloomberg Data</a:t>
          </a:r>
          <a:r>
            <a:rPr lang="en-CA" sz="800" i="1"/>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0E86C6-CBB8-448B-A414-47EFE1850677}" type="datetimeFigureOut">
              <a:rPr lang="en-CA" smtClean="0"/>
              <a:pPr/>
              <a:t>14/03/2012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72D89B-9F7F-416C-A935-5886DC307102}" type="slidenum">
              <a:rPr lang="en-CA" smtClean="0"/>
              <a:pPr/>
              <a:t>‹#›</a:t>
            </a:fld>
            <a:endParaRPr lang="en-CA"/>
          </a:p>
        </p:txBody>
      </p:sp>
    </p:spTree>
    <p:extLst>
      <p:ext uri="{BB962C8B-B14F-4D97-AF65-F5344CB8AC3E}">
        <p14:creationId xmlns:p14="http://schemas.microsoft.com/office/powerpoint/2010/main" xmlns="" val="271592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Oil_pea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en.wikipedia.org/wiki/Shale_oil" TargetMode="External"/><Relationship Id="rId3" Type="http://schemas.openxmlformats.org/officeDocument/2006/relationships/hyperlink" Target="http://en.wikipedia.org/wiki/Fine-grained" TargetMode="External"/><Relationship Id="rId7" Type="http://schemas.openxmlformats.org/officeDocument/2006/relationships/hyperlink" Target="http://en.wikipedia.org/wiki/Hydrocarbon"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en.wikipedia.org/wiki/Chemical_compound" TargetMode="External"/><Relationship Id="rId11" Type="http://schemas.openxmlformats.org/officeDocument/2006/relationships/hyperlink" Target="http://en.wikipedia.org/wiki/Environmental_impact_of_the_oil_shale_industry" TargetMode="External"/><Relationship Id="rId5" Type="http://schemas.openxmlformats.org/officeDocument/2006/relationships/hyperlink" Target="http://en.wikipedia.org/wiki/Kerogen" TargetMode="External"/><Relationship Id="rId10" Type="http://schemas.openxmlformats.org/officeDocument/2006/relationships/hyperlink" Target="http://en.wikipedia.org/wiki/Petroleum" TargetMode="External"/><Relationship Id="rId4" Type="http://schemas.openxmlformats.org/officeDocument/2006/relationships/hyperlink" Target="http://en.wikipedia.org/wiki/Sedimentary_rock" TargetMode="External"/><Relationship Id="rId9" Type="http://schemas.openxmlformats.org/officeDocument/2006/relationships/hyperlink" Target="http://en.wikipedia.org/wiki/Tight_oi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ience.howstuffworks.com/question90.htm"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a:t>
            </a:fld>
            <a:endParaRPr lang="en-CA"/>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101</a:t>
            </a:fld>
            <a:endParaRPr lang="en-CA"/>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102</a:t>
            </a:fld>
            <a:endParaRPr lang="en-CA"/>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103</a:t>
            </a:fld>
            <a:endParaRPr lang="en-CA"/>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104</a:t>
            </a:fld>
            <a:endParaRPr lang="en-CA"/>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105</a:t>
            </a:fld>
            <a:endParaRPr lang="en-CA"/>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106</a:t>
            </a:fld>
            <a:endParaRPr lang="en-CA"/>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107</a:t>
            </a:fld>
            <a:endParaRPr lang="en-CA"/>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108</a:t>
            </a:fld>
            <a:endParaRPr lang="en-CA"/>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109</a:t>
            </a:fld>
            <a:endParaRPr lang="en-CA"/>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12</a:t>
            </a:fld>
            <a:endParaRPr lang="en-CA"/>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111</a:t>
            </a:fld>
            <a:endParaRPr lang="en-CA"/>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112</a:t>
            </a:fld>
            <a:endParaRPr lang="en-CA"/>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113</a:t>
            </a:fld>
            <a:endParaRPr lang="en-CA"/>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114</a:t>
            </a:fld>
            <a:endParaRPr lang="en-CA"/>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115</a:t>
            </a:fld>
            <a:endParaRPr lang="en-CA"/>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116</a:t>
            </a:fld>
            <a:endParaRPr lang="en-CA"/>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117</a:t>
            </a:fld>
            <a:endParaRPr lang="en-CA"/>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118</a:t>
            </a:fld>
            <a:endParaRPr lang="en-CA"/>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119</a:t>
            </a:fld>
            <a:endParaRPr lang="en-CA"/>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120</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smtClean="0">
                <a:effectLst/>
              </a:rPr>
              <a:t>Proven</a:t>
            </a:r>
            <a:r>
              <a:rPr lang="en-CA" dirty="0" smtClean="0">
                <a:effectLst/>
              </a:rPr>
              <a:t> reserves are those reserves claimed to have a </a:t>
            </a:r>
            <a:r>
              <a:rPr lang="en-CA" i="1" dirty="0" smtClean="0">
                <a:effectLst/>
              </a:rPr>
              <a:t>reasonable certainty</a:t>
            </a:r>
            <a:r>
              <a:rPr lang="en-CA" dirty="0" smtClean="0">
                <a:effectLst/>
              </a:rPr>
              <a:t> (normally at least 90% confidence) of being recoverable under existing economic and political conditions, with existing technology. Industry specialists refer to this as </a:t>
            </a:r>
            <a:r>
              <a:rPr lang="en-CA" b="1" dirty="0" smtClean="0">
                <a:effectLst/>
              </a:rPr>
              <a:t>P90</a:t>
            </a:r>
            <a:r>
              <a:rPr lang="en-CA" dirty="0" smtClean="0">
                <a:effectLst/>
              </a:rPr>
              <a:t> (i.e., having a 90% certainty of being produced). Proven reserves are also known in the industry as </a:t>
            </a:r>
            <a:r>
              <a:rPr lang="en-CA" b="1" dirty="0" smtClean="0">
                <a:effectLst/>
              </a:rPr>
              <a:t>1P</a:t>
            </a:r>
            <a:r>
              <a:rPr lang="en-CA" dirty="0" smtClean="0">
                <a:effectLst/>
              </a:rPr>
              <a:t>.</a:t>
            </a:r>
            <a:r>
              <a:rPr lang="en-CA" baseline="30000" dirty="0" smtClean="0">
                <a:effectLst/>
                <a:hlinkClick r:id="" action="ppaction://hlinkfile"/>
              </a:rPr>
              <a:t>[</a:t>
            </a:r>
            <a:endParaRPr lang="en-CA" baseline="30000" dirty="0" smtClean="0">
              <a:effectLst/>
            </a:endParaRPr>
          </a:p>
          <a:p>
            <a:r>
              <a:rPr lang="en-CA" b="1" dirty="0" smtClean="0">
                <a:effectLst/>
              </a:rPr>
              <a:t>Unproven</a:t>
            </a:r>
            <a:r>
              <a:rPr lang="en-CA" dirty="0" smtClean="0">
                <a:effectLst/>
              </a:rPr>
              <a:t> reserves are based on geological and/or engineering data similar to that used in estimates of proven reserves, but technical, contractual, or regulatory uncertainties preclude such reserves being classified as proven. </a:t>
            </a:r>
            <a:r>
              <a:rPr lang="en-CA" sz="1200" b="0" i="0" kern="1200" dirty="0" smtClean="0">
                <a:solidFill>
                  <a:schemeClr val="tx1"/>
                </a:solidFill>
                <a:effectLst/>
                <a:latin typeface="+mn-lt"/>
                <a:ea typeface="+mn-ea"/>
                <a:cs typeface="+mn-cs"/>
              </a:rPr>
              <a:t>with a 50% probability of being produced in the future, and discovered reserves which have a 5-10% possibility of being produced in the future</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are referred to as 2P/Probable (50%), and 3P/Possible (5-10%).</a:t>
            </a:r>
            <a:r>
              <a:rPr lang="en-CA" sz="1200" b="0" i="0" u="none" strike="noStrike" kern="1200" baseline="30000" dirty="0" smtClean="0">
                <a:solidFill>
                  <a:schemeClr val="tx1"/>
                </a:solidFill>
                <a:effectLst/>
                <a:latin typeface="+mn-lt"/>
                <a:ea typeface="+mn-ea"/>
                <a:cs typeface="+mn-cs"/>
                <a:hlinkClick r:id="rId3"/>
              </a:rPr>
              <a:t>[56]</a:t>
            </a:r>
            <a:r>
              <a:rPr lang="en-CA" sz="1200" b="0" i="0" kern="1200" dirty="0" smtClean="0">
                <a:solidFill>
                  <a:schemeClr val="tx1"/>
                </a:solidFill>
                <a:effectLst/>
                <a:latin typeface="+mn-lt"/>
                <a:ea typeface="+mn-ea"/>
                <a:cs typeface="+mn-cs"/>
              </a:rPr>
              <a:t> </a:t>
            </a:r>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a:t>
            </a:fld>
            <a:endParaRPr lang="en-CA"/>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121</a:t>
            </a:fld>
            <a:endParaRPr lang="en-CA"/>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122</a:t>
            </a:fld>
            <a:endParaRPr lang="en-CA"/>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123</a:t>
            </a:fld>
            <a:endParaRPr lang="en-CA"/>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124</a:t>
            </a:fld>
            <a:endParaRPr lang="en-CA"/>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125</a:t>
            </a:fld>
            <a:endParaRPr lang="en-CA"/>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126</a:t>
            </a:fld>
            <a:endParaRPr lang="en-CA"/>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127</a:t>
            </a:fld>
            <a:endParaRPr lang="en-CA"/>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128</a:t>
            </a:fld>
            <a:endParaRPr lang="en-CA"/>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129</a:t>
            </a:fld>
            <a:endParaRPr lang="en-CA"/>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130</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14</a:t>
            </a:fld>
            <a:endParaRPr lang="en-CA"/>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131</a:t>
            </a:fld>
            <a:endParaRPr lang="en-CA"/>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132</a:t>
            </a:fld>
            <a:endParaRPr lang="en-CA"/>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133</a:t>
            </a:fld>
            <a:endParaRPr lang="en-CA"/>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134</a:t>
            </a:fld>
            <a:endParaRPr lang="en-CA"/>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135</a:t>
            </a:fld>
            <a:endParaRPr lang="en-CA"/>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136</a:t>
            </a:fld>
            <a:endParaRPr lang="en-CA"/>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137</a:t>
            </a:fld>
            <a:endParaRPr lang="en-CA"/>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138</a:t>
            </a:fld>
            <a:endParaRPr lang="en-CA"/>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139</a:t>
            </a:fld>
            <a:endParaRPr lang="en-CA"/>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140</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15</a:t>
            </a:fld>
            <a:endParaRPr lang="en-CA"/>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141</a:t>
            </a:fld>
            <a:endParaRPr lang="en-CA"/>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142</a:t>
            </a:fld>
            <a:endParaRPr lang="en-CA"/>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143</a:t>
            </a:fld>
            <a:endParaRPr lang="en-CA"/>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144</a:t>
            </a:fld>
            <a:endParaRPr lang="en-CA"/>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145</a:t>
            </a:fld>
            <a:endParaRPr lang="en-CA"/>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146</a:t>
            </a:fld>
            <a:endParaRPr lang="en-CA"/>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147</a:t>
            </a:fld>
            <a:endParaRPr lang="en-CA"/>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148</a:t>
            </a:fld>
            <a:endParaRPr lang="en-CA"/>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149</a:t>
            </a:fld>
            <a:endParaRPr lang="en-CA"/>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150</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a:t>
            </a:fld>
            <a:endParaRPr lang="en-CA"/>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151</a:t>
            </a:fld>
            <a:endParaRPr lang="en-CA"/>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152</a:t>
            </a:fld>
            <a:endParaRPr lang="en-CA"/>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153</a:t>
            </a:fld>
            <a:endParaRPr lang="en-CA"/>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154</a:t>
            </a:fld>
            <a:endParaRPr lang="en-CA"/>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155</a:t>
            </a:fld>
            <a:endParaRPr lang="en-CA"/>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156</a:t>
            </a:fld>
            <a:endParaRPr lang="en-CA"/>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157</a:t>
            </a:fld>
            <a:endParaRPr lang="en-CA"/>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158</a:t>
            </a:fld>
            <a:endParaRPr lang="en-CA"/>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159</a:t>
            </a:fld>
            <a:endParaRPr lang="en-CA"/>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160</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17</a:t>
            </a:fld>
            <a:endParaRPr lang="en-CA"/>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161</a:t>
            </a:fld>
            <a:endParaRPr lang="en-CA"/>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162</a:t>
            </a:fld>
            <a:endParaRPr lang="en-CA"/>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163</a:t>
            </a:fld>
            <a:endParaRPr lang="en-CA"/>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164</a:t>
            </a:fld>
            <a:endParaRPr lang="en-CA"/>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165</a:t>
            </a:fld>
            <a:endParaRPr lang="en-CA"/>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166</a:t>
            </a:fld>
            <a:endParaRPr lang="en-CA"/>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167</a:t>
            </a:fld>
            <a:endParaRPr lang="en-CA"/>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168</a:t>
            </a:fld>
            <a:endParaRPr lang="en-CA"/>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169</a:t>
            </a:fld>
            <a:endParaRPr lang="en-CA"/>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170</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18</a:t>
            </a:fld>
            <a:endParaRPr lang="en-CA"/>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171</a:t>
            </a:fld>
            <a:endParaRPr lang="en-CA"/>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172</a:t>
            </a:fld>
            <a:endParaRPr lang="en-CA"/>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173</a:t>
            </a:fld>
            <a:endParaRPr lang="en-CA"/>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174</a:t>
            </a:fld>
            <a:endParaRPr lang="en-CA"/>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175</a:t>
            </a:fld>
            <a:endParaRPr lang="en-CA"/>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176</a:t>
            </a:fld>
            <a:endParaRPr lang="en-CA"/>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177</a:t>
            </a:fld>
            <a:endParaRPr lang="en-CA"/>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178</a:t>
            </a:fld>
            <a:endParaRPr lang="en-CA"/>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tx1">
                  <a:lumMod val="75000"/>
                  <a:lumOff val="25000"/>
                </a:schemeClr>
              </a:buClr>
              <a:buFont typeface="Wingdings" pitchFamily="2" charset="2"/>
              <a:buChar char="§"/>
            </a:pPr>
            <a:r>
              <a:rPr lang="en-US" dirty="0" smtClean="0">
                <a:solidFill>
                  <a:schemeClr val="tx1">
                    <a:lumMod val="75000"/>
                    <a:lumOff val="25000"/>
                  </a:schemeClr>
                </a:solidFill>
              </a:rPr>
              <a:t>Not your typical oil sand</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Low cost</a:t>
            </a:r>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179</a:t>
            </a:fld>
            <a:endParaRPr lang="en-CA"/>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180</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19</a:t>
            </a:fld>
            <a:endParaRPr lang="en-CA"/>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181</a:t>
            </a:fld>
            <a:endParaRPr lang="en-CA"/>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182</a:t>
            </a:fld>
            <a:endParaRPr lang="en-CA"/>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183</a:t>
            </a:fld>
            <a:endParaRPr lang="en-CA"/>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184</a:t>
            </a:fld>
            <a:endParaRPr lang="en-CA"/>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185</a:t>
            </a:fld>
            <a:endParaRPr lang="en-CA"/>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186</a:t>
            </a:fld>
            <a:endParaRPr lang="en-CA"/>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187</a:t>
            </a:fld>
            <a:endParaRPr lang="en-CA"/>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188</a:t>
            </a:fld>
            <a:endParaRPr lang="en-CA"/>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189</a:t>
            </a:fld>
            <a:endParaRPr lang="en-CA"/>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190</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20</a:t>
            </a:fld>
            <a:endParaRPr lang="en-CA"/>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191</a:t>
            </a:fld>
            <a:endParaRPr lang="en-CA"/>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192</a:t>
            </a:fld>
            <a:endParaRPr lang="en-CA"/>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193</a:t>
            </a:fld>
            <a:endParaRPr lang="en-CA"/>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194</a:t>
            </a:fld>
            <a:endParaRPr lang="en-CA"/>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195</a:t>
            </a:fld>
            <a:endParaRPr lang="en-CA"/>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196</a:t>
            </a:fld>
            <a:endParaRPr lang="en-CA"/>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197</a:t>
            </a:fld>
            <a:endParaRPr lang="en-CA"/>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198</a:t>
            </a:fld>
            <a:endParaRPr lang="en-CA"/>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199</a:t>
            </a:fld>
            <a:endParaRPr lang="en-CA"/>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200</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3</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21</a:t>
            </a:fld>
            <a:endParaRPr lang="en-CA"/>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201</a:t>
            </a:fld>
            <a:endParaRPr lang="en-CA"/>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202</a:t>
            </a:fld>
            <a:endParaRPr lang="en-CA"/>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203</a:t>
            </a:fld>
            <a:endParaRPr lang="en-CA"/>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204</a:t>
            </a:fld>
            <a:endParaRPr lang="en-CA"/>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205</a:t>
            </a:fld>
            <a:endParaRPr lang="en-CA"/>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206</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22</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23</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24</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25</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26</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27</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28</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29</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30</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4</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31</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32</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33</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34</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35</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1" i="0" u="none" strike="noStrike" kern="1200" baseline="0" dirty="0" smtClean="0">
                <a:solidFill>
                  <a:schemeClr val="tx1"/>
                </a:solidFill>
                <a:latin typeface="+mn-lt"/>
                <a:ea typeface="+mn-ea"/>
                <a:cs typeface="+mn-cs"/>
              </a:rPr>
              <a:t>CANADA'S SEVEN HYDROCARBON REGIONS</a:t>
            </a:r>
          </a:p>
          <a:p>
            <a:r>
              <a:rPr lang="en-CA" sz="1200" b="0" i="0" u="none" strike="noStrike" kern="1200" baseline="0" dirty="0" smtClean="0">
                <a:solidFill>
                  <a:schemeClr val="tx1"/>
                </a:solidFill>
                <a:latin typeface="+mn-lt"/>
                <a:ea typeface="+mn-ea"/>
                <a:cs typeface="+mn-cs"/>
              </a:rPr>
              <a:t>Percentage of Canada’s estimated conventional</a:t>
            </a:r>
          </a:p>
          <a:p>
            <a:r>
              <a:rPr lang="en-CA" sz="1200" b="0" i="0" u="none" strike="noStrike" kern="1200" baseline="0" dirty="0" smtClean="0">
                <a:solidFill>
                  <a:schemeClr val="tx1"/>
                </a:solidFill>
                <a:latin typeface="+mn-lt"/>
                <a:ea typeface="+mn-ea"/>
                <a:cs typeface="+mn-cs"/>
              </a:rPr>
              <a:t>hydrocarbon resources</a:t>
            </a:r>
          </a:p>
          <a:p>
            <a:r>
              <a:rPr lang="en-CA" sz="1200" b="0" i="0" u="none" strike="noStrike" kern="1200" baseline="0" dirty="0" smtClean="0">
                <a:solidFill>
                  <a:schemeClr val="tx1"/>
                </a:solidFill>
                <a:latin typeface="+mn-lt"/>
                <a:ea typeface="+mn-ea"/>
                <a:cs typeface="+mn-cs"/>
              </a:rPr>
              <a:t>Region</a:t>
            </a:r>
          </a:p>
          <a:p>
            <a:r>
              <a:rPr lang="en-CA" sz="1200" b="0" i="0" u="none" strike="noStrike" kern="1200" baseline="0" dirty="0" smtClean="0">
                <a:solidFill>
                  <a:schemeClr val="tx1"/>
                </a:solidFill>
                <a:latin typeface="+mn-lt"/>
                <a:ea typeface="+mn-ea"/>
                <a:cs typeface="+mn-cs"/>
              </a:rPr>
              <a:t>Western Canada Sedimentary Basin* 57%</a:t>
            </a:r>
          </a:p>
          <a:p>
            <a:r>
              <a:rPr lang="en-CA" sz="1200" b="0" i="0" u="none" strike="noStrike" kern="1200" baseline="0" dirty="0" smtClean="0">
                <a:solidFill>
                  <a:schemeClr val="tx1"/>
                </a:solidFill>
                <a:latin typeface="+mn-lt"/>
                <a:ea typeface="+mn-ea"/>
                <a:cs typeface="+mn-cs"/>
              </a:rPr>
              <a:t>Atlantic Margin 18%</a:t>
            </a:r>
          </a:p>
          <a:p>
            <a:r>
              <a:rPr lang="en-CA" sz="1200" b="0" i="0" u="none" strike="noStrike" kern="1200" baseline="0" dirty="0" smtClean="0">
                <a:solidFill>
                  <a:schemeClr val="tx1"/>
                </a:solidFill>
                <a:latin typeface="+mn-lt"/>
                <a:ea typeface="+mn-ea"/>
                <a:cs typeface="+mn-cs"/>
              </a:rPr>
              <a:t>Arctic </a:t>
            </a:r>
            <a:r>
              <a:rPr lang="en-CA" sz="1200" b="0" i="0" u="none" strike="noStrike" kern="1200" baseline="0" dirty="0" err="1" smtClean="0">
                <a:solidFill>
                  <a:schemeClr val="tx1"/>
                </a:solidFill>
                <a:latin typeface="+mn-lt"/>
                <a:ea typeface="+mn-ea"/>
                <a:cs typeface="+mn-cs"/>
              </a:rPr>
              <a:t>Cratonic</a:t>
            </a:r>
            <a:r>
              <a:rPr lang="en-CA" sz="1200" b="0" i="0" u="none" strike="noStrike" kern="1200" baseline="0" dirty="0" smtClean="0">
                <a:solidFill>
                  <a:schemeClr val="tx1"/>
                </a:solidFill>
                <a:latin typeface="+mn-lt"/>
                <a:ea typeface="+mn-ea"/>
                <a:cs typeface="+mn-cs"/>
              </a:rPr>
              <a:t> 10%</a:t>
            </a:r>
          </a:p>
          <a:p>
            <a:r>
              <a:rPr lang="en-CA" sz="1200" b="0" i="0" u="none" strike="noStrike" kern="1200" baseline="0" dirty="0" smtClean="0">
                <a:solidFill>
                  <a:schemeClr val="tx1"/>
                </a:solidFill>
                <a:latin typeface="+mn-lt"/>
                <a:ea typeface="+mn-ea"/>
                <a:cs typeface="+mn-cs"/>
              </a:rPr>
              <a:t>Arctic Margin 6%</a:t>
            </a:r>
          </a:p>
          <a:p>
            <a:r>
              <a:rPr lang="en-CA" sz="1200" b="0" i="0" u="none" strike="noStrike" kern="1200" baseline="0" dirty="0" smtClean="0">
                <a:solidFill>
                  <a:schemeClr val="tx1"/>
                </a:solidFill>
                <a:latin typeface="+mn-lt"/>
                <a:ea typeface="+mn-ea"/>
                <a:cs typeface="+mn-cs"/>
              </a:rPr>
              <a:t>Pacific Margin 4%</a:t>
            </a:r>
          </a:p>
          <a:p>
            <a:r>
              <a:rPr lang="en-CA" sz="1200" b="0" i="0" u="none" strike="noStrike" kern="1200" baseline="0" dirty="0" err="1" smtClean="0">
                <a:solidFill>
                  <a:schemeClr val="tx1"/>
                </a:solidFill>
                <a:latin typeface="+mn-lt"/>
                <a:ea typeface="+mn-ea"/>
                <a:cs typeface="+mn-cs"/>
              </a:rPr>
              <a:t>Intermontane</a:t>
            </a:r>
            <a:r>
              <a:rPr lang="en-CA" sz="1200" b="0" i="0" u="none" strike="noStrike" kern="1200" baseline="0" dirty="0" smtClean="0">
                <a:solidFill>
                  <a:schemeClr val="tx1"/>
                </a:solidFill>
                <a:latin typeface="+mn-lt"/>
                <a:ea typeface="+mn-ea"/>
                <a:cs typeface="+mn-cs"/>
              </a:rPr>
              <a:t> 3%</a:t>
            </a:r>
          </a:p>
          <a:p>
            <a:r>
              <a:rPr lang="en-CA" sz="1200" b="0" i="0" u="none" strike="noStrike" kern="1200" baseline="0" dirty="0" smtClean="0">
                <a:solidFill>
                  <a:schemeClr val="tx1"/>
                </a:solidFill>
                <a:latin typeface="+mn-lt"/>
                <a:ea typeface="+mn-ea"/>
                <a:cs typeface="+mn-cs"/>
              </a:rPr>
              <a:t>Eastern </a:t>
            </a:r>
            <a:r>
              <a:rPr lang="en-CA" sz="1200" b="0" i="0" u="none" strike="noStrike" kern="1200" baseline="0" dirty="0" err="1" smtClean="0">
                <a:solidFill>
                  <a:schemeClr val="tx1"/>
                </a:solidFill>
                <a:latin typeface="+mn-lt"/>
                <a:ea typeface="+mn-ea"/>
                <a:cs typeface="+mn-cs"/>
              </a:rPr>
              <a:t>Cratonic</a:t>
            </a:r>
            <a:r>
              <a:rPr lang="en-CA" sz="1200" b="0" i="0" u="none" strike="noStrike" kern="1200" baseline="0" dirty="0" smtClean="0">
                <a:solidFill>
                  <a:schemeClr val="tx1"/>
                </a:solidFill>
                <a:latin typeface="+mn-lt"/>
                <a:ea typeface="+mn-ea"/>
                <a:cs typeface="+mn-cs"/>
              </a:rPr>
              <a:t> 2%</a:t>
            </a:r>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36</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smtClean="0">
                <a:solidFill>
                  <a:schemeClr val="tx1"/>
                </a:solidFill>
                <a:latin typeface="+mn-lt"/>
                <a:ea typeface="+mn-ea"/>
                <a:cs typeface="+mn-cs"/>
              </a:rPr>
              <a:t>Includes parts of all four western</a:t>
            </a:r>
          </a:p>
          <a:p>
            <a:r>
              <a:rPr lang="en-CA" sz="1200" b="0" i="0" u="none" strike="noStrike" kern="1200" baseline="0" dirty="0" smtClean="0">
                <a:solidFill>
                  <a:schemeClr val="tx1"/>
                </a:solidFill>
                <a:latin typeface="+mn-lt"/>
                <a:ea typeface="+mn-ea"/>
                <a:cs typeface="+mn-cs"/>
              </a:rPr>
              <a:t>provinces, the Northwest Territories</a:t>
            </a:r>
          </a:p>
          <a:p>
            <a:r>
              <a:rPr lang="en-CA" sz="1200" b="0" i="0" u="none" strike="noStrike" kern="1200" baseline="0" dirty="0" smtClean="0">
                <a:solidFill>
                  <a:schemeClr val="tx1"/>
                </a:solidFill>
                <a:latin typeface="+mn-lt"/>
                <a:ea typeface="+mn-ea"/>
                <a:cs typeface="+mn-cs"/>
              </a:rPr>
              <a:t>and the Yukon</a:t>
            </a:r>
          </a:p>
          <a:p>
            <a:r>
              <a:rPr lang="en-CA" sz="1200" b="0" i="0" u="none" strike="noStrike" kern="1200" baseline="0" dirty="0" smtClean="0">
                <a:solidFill>
                  <a:schemeClr val="tx1"/>
                </a:solidFill>
                <a:latin typeface="+mn-lt"/>
                <a:ea typeface="+mn-ea"/>
                <a:cs typeface="+mn-cs"/>
              </a:rPr>
              <a:t>In 2003, accounted for about</a:t>
            </a:r>
          </a:p>
          <a:p>
            <a:r>
              <a:rPr lang="en-CA" sz="1200" b="0" i="0" u="none" strike="noStrike" kern="1200" baseline="0" dirty="0" smtClean="0">
                <a:solidFill>
                  <a:schemeClr val="tx1"/>
                </a:solidFill>
                <a:latin typeface="+mn-lt"/>
                <a:ea typeface="+mn-ea"/>
                <a:cs typeface="+mn-cs"/>
              </a:rPr>
              <a:t>87 per cent of Canada’s crude</a:t>
            </a:r>
          </a:p>
          <a:p>
            <a:r>
              <a:rPr lang="en-CA" sz="1200" b="0" i="0" u="none" strike="noStrike" kern="1200" baseline="0" dirty="0" smtClean="0">
                <a:solidFill>
                  <a:schemeClr val="tx1"/>
                </a:solidFill>
                <a:latin typeface="+mn-lt"/>
                <a:ea typeface="+mn-ea"/>
                <a:cs typeface="+mn-cs"/>
              </a:rPr>
              <a:t>oil and 97 per cent of its natural</a:t>
            </a:r>
          </a:p>
          <a:p>
            <a:r>
              <a:rPr lang="en-CA" sz="1200" b="0" i="0" u="none" strike="noStrike" kern="1200" baseline="0" dirty="0" smtClean="0">
                <a:solidFill>
                  <a:schemeClr val="tx1"/>
                </a:solidFill>
                <a:latin typeface="+mn-lt"/>
                <a:ea typeface="+mn-ea"/>
                <a:cs typeface="+mn-cs"/>
              </a:rPr>
              <a:t>gas production</a:t>
            </a:r>
          </a:p>
          <a:p>
            <a:r>
              <a:rPr lang="en-CA" sz="1200" b="0" i="0" u="none" strike="noStrike" kern="1200" baseline="0" dirty="0" smtClean="0">
                <a:solidFill>
                  <a:schemeClr val="tx1"/>
                </a:solidFill>
                <a:latin typeface="+mn-lt"/>
                <a:ea typeface="+mn-ea"/>
                <a:cs typeface="+mn-cs"/>
              </a:rPr>
              <a:t>Bitumen, contained in </a:t>
            </a:r>
            <a:r>
              <a:rPr lang="en-CA" sz="1200" b="0" i="0" u="none" strike="noStrike" kern="1200" baseline="0" dirty="0" err="1" smtClean="0">
                <a:solidFill>
                  <a:schemeClr val="tx1"/>
                </a:solidFill>
                <a:latin typeface="+mn-lt"/>
                <a:ea typeface="+mn-ea"/>
                <a:cs typeface="+mn-cs"/>
              </a:rPr>
              <a:t>oilsands</a:t>
            </a:r>
            <a:r>
              <a:rPr lang="en-CA" sz="1200" b="0" i="0" u="none" strike="noStrike" kern="1200" baseline="0" dirty="0" smtClean="0">
                <a:solidFill>
                  <a:schemeClr val="tx1"/>
                </a:solidFill>
                <a:latin typeface="+mn-lt"/>
                <a:ea typeface="+mn-ea"/>
                <a:cs typeface="+mn-cs"/>
              </a:rPr>
              <a:t>,</a:t>
            </a:r>
          </a:p>
          <a:p>
            <a:r>
              <a:rPr lang="en-CA" sz="1200" b="0" i="0" u="none" strike="noStrike" kern="1200" baseline="0" dirty="0" smtClean="0">
                <a:solidFill>
                  <a:schemeClr val="tx1"/>
                </a:solidFill>
                <a:latin typeface="+mn-lt"/>
                <a:ea typeface="+mn-ea"/>
                <a:cs typeface="+mn-cs"/>
              </a:rPr>
              <a:t>is the world’s largest known</a:t>
            </a:r>
          </a:p>
          <a:p>
            <a:r>
              <a:rPr lang="en-CA" sz="1200" b="0" i="0" u="none" strike="noStrike" kern="1200" baseline="0" dirty="0" smtClean="0">
                <a:solidFill>
                  <a:schemeClr val="tx1"/>
                </a:solidFill>
                <a:latin typeface="+mn-lt"/>
                <a:ea typeface="+mn-ea"/>
                <a:cs typeface="+mn-cs"/>
              </a:rPr>
              <a:t>petroleum resource</a:t>
            </a:r>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37</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smtClean="0">
                <a:solidFill>
                  <a:schemeClr val="tx1"/>
                </a:solidFill>
                <a:latin typeface="+mn-lt"/>
                <a:ea typeface="+mn-ea"/>
                <a:cs typeface="+mn-cs"/>
              </a:rPr>
              <a:t>First major crude oil discovery in</a:t>
            </a:r>
          </a:p>
          <a:p>
            <a:r>
              <a:rPr lang="en-CA" sz="1200" b="0" i="0" u="none" strike="noStrike" kern="1200" baseline="0" dirty="0" smtClean="0">
                <a:solidFill>
                  <a:schemeClr val="tx1"/>
                </a:solidFill>
                <a:latin typeface="+mn-lt"/>
                <a:ea typeface="+mn-ea"/>
                <a:cs typeface="+mn-cs"/>
              </a:rPr>
              <a:t>1979 at Hibernia site on the Grand</a:t>
            </a:r>
          </a:p>
          <a:p>
            <a:r>
              <a:rPr lang="en-CA" sz="1200" b="0" i="0" u="none" strike="noStrike" kern="1200" baseline="0" dirty="0" smtClean="0">
                <a:solidFill>
                  <a:schemeClr val="tx1"/>
                </a:solidFill>
                <a:latin typeface="+mn-lt"/>
                <a:ea typeface="+mn-ea"/>
                <a:cs typeface="+mn-cs"/>
              </a:rPr>
              <a:t>Banks off Newfoundland and Labrador</a:t>
            </a:r>
          </a:p>
          <a:p>
            <a:r>
              <a:rPr lang="en-CA" sz="1200" b="0" i="0" u="none" strike="noStrike" kern="1200" baseline="0" dirty="0" smtClean="0">
                <a:solidFill>
                  <a:schemeClr val="tx1"/>
                </a:solidFill>
                <a:latin typeface="+mn-lt"/>
                <a:ea typeface="+mn-ea"/>
                <a:cs typeface="+mn-cs"/>
              </a:rPr>
              <a:t>First crude oil production in 1992</a:t>
            </a:r>
          </a:p>
          <a:p>
            <a:r>
              <a:rPr lang="en-CA" sz="1200" b="0" i="0" u="none" strike="noStrike" kern="1200" baseline="0" dirty="0" smtClean="0">
                <a:solidFill>
                  <a:schemeClr val="tx1"/>
                </a:solidFill>
                <a:latin typeface="+mn-lt"/>
                <a:ea typeface="+mn-ea"/>
                <a:cs typeface="+mn-cs"/>
              </a:rPr>
              <a:t>from the </a:t>
            </a:r>
            <a:r>
              <a:rPr lang="en-CA" sz="1200" b="0" i="0" u="none" strike="noStrike" kern="1200" baseline="0" dirty="0" err="1" smtClean="0">
                <a:solidFill>
                  <a:schemeClr val="tx1"/>
                </a:solidFill>
                <a:latin typeface="+mn-lt"/>
                <a:ea typeface="+mn-ea"/>
                <a:cs typeface="+mn-cs"/>
              </a:rPr>
              <a:t>Panuke</a:t>
            </a:r>
            <a:r>
              <a:rPr lang="en-CA" sz="1200" b="0" i="0" u="none" strike="noStrike" kern="1200" baseline="0" dirty="0" smtClean="0">
                <a:solidFill>
                  <a:schemeClr val="tx1"/>
                </a:solidFill>
                <a:latin typeface="+mn-lt"/>
                <a:ea typeface="+mn-ea"/>
                <a:cs typeface="+mn-cs"/>
              </a:rPr>
              <a:t> and Cohasset</a:t>
            </a:r>
          </a:p>
          <a:p>
            <a:r>
              <a:rPr lang="en-CA" sz="1200" b="0" i="0" u="none" strike="noStrike" kern="1200" baseline="0" dirty="0" smtClean="0">
                <a:solidFill>
                  <a:schemeClr val="tx1"/>
                </a:solidFill>
                <a:latin typeface="+mn-lt"/>
                <a:ea typeface="+mn-ea"/>
                <a:cs typeface="+mn-cs"/>
              </a:rPr>
              <a:t>fields near Sable Island offshore</a:t>
            </a:r>
          </a:p>
          <a:p>
            <a:r>
              <a:rPr lang="en-CA" sz="1200" b="0" i="0" u="none" strike="noStrike" kern="1200" baseline="0" dirty="0" smtClean="0">
                <a:solidFill>
                  <a:schemeClr val="tx1"/>
                </a:solidFill>
                <a:latin typeface="+mn-lt"/>
                <a:ea typeface="+mn-ea"/>
                <a:cs typeface="+mn-cs"/>
              </a:rPr>
              <a:t>of Nova Scotia</a:t>
            </a:r>
          </a:p>
          <a:p>
            <a:r>
              <a:rPr lang="en-CA" sz="1200" b="0" i="0" u="none" strike="noStrike" kern="1200" baseline="0" dirty="0" smtClean="0">
                <a:solidFill>
                  <a:schemeClr val="tx1"/>
                </a:solidFill>
                <a:latin typeface="+mn-lt"/>
                <a:ea typeface="+mn-ea"/>
                <a:cs typeface="+mn-cs"/>
              </a:rPr>
              <a:t>• Crude oil production began from</a:t>
            </a:r>
          </a:p>
          <a:p>
            <a:r>
              <a:rPr lang="en-CA" sz="1200" b="0" i="0" u="none" strike="noStrike" kern="1200" baseline="0" dirty="0" smtClean="0">
                <a:solidFill>
                  <a:schemeClr val="tx1"/>
                </a:solidFill>
                <a:latin typeface="+mn-lt"/>
                <a:ea typeface="+mn-ea"/>
                <a:cs typeface="+mn-cs"/>
              </a:rPr>
              <a:t>Hibernia platform in 1997</a:t>
            </a:r>
          </a:p>
          <a:p>
            <a:r>
              <a:rPr lang="en-CA" sz="1200" b="0" i="0" u="none" strike="noStrike" kern="1200" baseline="0" dirty="0" smtClean="0">
                <a:solidFill>
                  <a:schemeClr val="tx1"/>
                </a:solidFill>
                <a:latin typeface="+mn-lt"/>
                <a:ea typeface="+mn-ea"/>
                <a:cs typeface="+mn-cs"/>
              </a:rPr>
              <a:t>• Natural gas production began</a:t>
            </a:r>
          </a:p>
          <a:p>
            <a:r>
              <a:rPr lang="en-CA" sz="1200" b="0" i="0" u="none" strike="noStrike" kern="1200" baseline="0" dirty="0" smtClean="0">
                <a:solidFill>
                  <a:schemeClr val="tx1"/>
                </a:solidFill>
                <a:latin typeface="+mn-lt"/>
                <a:ea typeface="+mn-ea"/>
                <a:cs typeface="+mn-cs"/>
              </a:rPr>
              <a:t>in 1999 near Sable Island</a:t>
            </a:r>
          </a:p>
          <a:p>
            <a:r>
              <a:rPr lang="pt-BR" sz="1200" b="0" i="0" u="none" strike="noStrike" kern="1200" baseline="0" dirty="0" smtClean="0">
                <a:solidFill>
                  <a:schemeClr val="tx1"/>
                </a:solidFill>
                <a:latin typeface="+mn-lt"/>
                <a:ea typeface="+mn-ea"/>
                <a:cs typeface="+mn-cs"/>
              </a:rPr>
              <a:t>• Terra Nova crude oil production</a:t>
            </a:r>
          </a:p>
          <a:p>
            <a:r>
              <a:rPr lang="en-CA" sz="1200" b="0" i="0" u="none" strike="noStrike" kern="1200" baseline="0" dirty="0" smtClean="0">
                <a:solidFill>
                  <a:schemeClr val="tx1"/>
                </a:solidFill>
                <a:latin typeface="+mn-lt"/>
                <a:ea typeface="+mn-ea"/>
                <a:cs typeface="+mn-cs"/>
              </a:rPr>
              <a:t>began in 2002, to be followed by</a:t>
            </a:r>
          </a:p>
          <a:p>
            <a:r>
              <a:rPr lang="en-CA" sz="1200" b="0" i="0" u="none" strike="noStrike" kern="1200" baseline="0" dirty="0" smtClean="0">
                <a:solidFill>
                  <a:schemeClr val="tx1"/>
                </a:solidFill>
                <a:latin typeface="+mn-lt"/>
                <a:ea typeface="+mn-ea"/>
                <a:cs typeface="+mn-cs"/>
              </a:rPr>
              <a:t>White Rose in 2005 and eventually</a:t>
            </a:r>
          </a:p>
          <a:p>
            <a:r>
              <a:rPr lang="en-CA" sz="1200" b="0" i="0" u="none" strike="noStrike" kern="1200" baseline="0" dirty="0" smtClean="0">
                <a:solidFill>
                  <a:schemeClr val="tx1"/>
                </a:solidFill>
                <a:latin typeface="+mn-lt"/>
                <a:ea typeface="+mn-ea"/>
                <a:cs typeface="+mn-cs"/>
              </a:rPr>
              <a:t>by development of nearby fields</a:t>
            </a:r>
          </a:p>
          <a:p>
            <a:r>
              <a:rPr lang="en-CA" sz="1200" b="0" i="0" u="none" strike="noStrike" kern="1200" baseline="0" dirty="0" smtClean="0">
                <a:solidFill>
                  <a:schemeClr val="tx1"/>
                </a:solidFill>
                <a:latin typeface="+mn-lt"/>
                <a:ea typeface="+mn-ea"/>
                <a:cs typeface="+mn-cs"/>
              </a:rPr>
              <a:t>such as Hebron, Ben Nevis and</a:t>
            </a:r>
          </a:p>
          <a:p>
            <a:r>
              <a:rPr lang="en-CA" sz="1200" b="0" i="0" u="none" strike="noStrike" kern="1200" baseline="0" dirty="0" smtClean="0">
                <a:solidFill>
                  <a:schemeClr val="tx1"/>
                </a:solidFill>
                <a:latin typeface="+mn-lt"/>
                <a:ea typeface="+mn-ea"/>
                <a:cs typeface="+mn-cs"/>
              </a:rPr>
              <a:t>West Ben Nevis</a:t>
            </a:r>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38</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smtClean="0">
                <a:solidFill>
                  <a:schemeClr val="tx1"/>
                </a:solidFill>
                <a:latin typeface="+mn-lt"/>
                <a:ea typeface="+mn-ea"/>
                <a:cs typeface="+mn-cs"/>
              </a:rPr>
              <a:t>Relatively small amounts of crude</a:t>
            </a:r>
          </a:p>
          <a:p>
            <a:r>
              <a:rPr lang="en-CA" sz="1200" b="0" i="0" u="none" strike="noStrike" kern="1200" baseline="0" dirty="0" smtClean="0">
                <a:solidFill>
                  <a:schemeClr val="tx1"/>
                </a:solidFill>
                <a:latin typeface="+mn-lt"/>
                <a:ea typeface="+mn-ea"/>
                <a:cs typeface="+mn-cs"/>
              </a:rPr>
              <a:t>oil and natural gas production</a:t>
            </a:r>
          </a:p>
          <a:p>
            <a:r>
              <a:rPr lang="en-CA" sz="1200" b="0" i="0" u="none" strike="noStrike" kern="1200" baseline="0" dirty="0" smtClean="0">
                <a:solidFill>
                  <a:schemeClr val="tx1"/>
                </a:solidFill>
                <a:latin typeface="+mn-lt"/>
                <a:ea typeface="+mn-ea"/>
                <a:cs typeface="+mn-cs"/>
              </a:rPr>
              <a:t>continue today</a:t>
            </a:r>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39</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40</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5</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41</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Oil sands in Canada (</a:t>
            </a:r>
            <a:r>
              <a:rPr lang="en-US" b="1" dirty="0" smtClean="0">
                <a:solidFill>
                  <a:srgbClr val="FF0000"/>
                </a:solidFill>
              </a:rPr>
              <a:t>1.7-2.5 TRILLION) barrels!</a:t>
            </a:r>
            <a:r>
              <a:rPr lang="en-US" dirty="0" smtClean="0"/>
              <a:t>)</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42</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43</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Over 95 percent are oil sands deposits in Alberta, which are more difficult to process than conventional crude oil.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44</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45</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46</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47</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None/>
            </a:pPr>
            <a:r>
              <a:rPr lang="en-US" altLang="zh-TW" sz="2400" b="1" dirty="0" smtClean="0"/>
              <a:t>Conventional Oil</a:t>
            </a:r>
          </a:p>
          <a:p>
            <a:pPr lvl="1"/>
            <a:r>
              <a:rPr lang="en-US" altLang="zh-TW" sz="2000" dirty="0" smtClean="0"/>
              <a:t>Petroleum found in liquid form, flowing naturally or capable of being pumped without further processing or dilution </a:t>
            </a:r>
          </a:p>
          <a:p>
            <a:pPr lvl="1"/>
            <a:r>
              <a:rPr lang="en-US" altLang="zh-TW" sz="2000" dirty="0" smtClean="0"/>
              <a:t>Light crude oil</a:t>
            </a:r>
          </a:p>
          <a:p>
            <a:pPr lvl="1"/>
            <a:r>
              <a:rPr lang="en-US" altLang="zh-TW" sz="2000" dirty="0" smtClean="0"/>
              <a:t>Cheaper to produce</a:t>
            </a:r>
          </a:p>
          <a:p>
            <a:endParaRPr lang="en-US"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48</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49</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50</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6</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CA" sz="1200" b="1" i="0" kern="1200" dirty="0" smtClean="0">
                <a:solidFill>
                  <a:schemeClr val="tx1"/>
                </a:solidFill>
                <a:effectLst/>
                <a:latin typeface="+mn-lt"/>
                <a:ea typeface="+mn-ea"/>
                <a:cs typeface="+mn-cs"/>
              </a:rPr>
              <a:t>Oil shale</a:t>
            </a:r>
            <a:r>
              <a:rPr lang="en-CA" sz="1200" b="0" i="0" kern="1200" dirty="0" smtClean="0">
                <a:solidFill>
                  <a:schemeClr val="tx1"/>
                </a:solidFill>
                <a:effectLst/>
                <a:latin typeface="+mn-lt"/>
                <a:ea typeface="+mn-ea"/>
                <a:cs typeface="+mn-cs"/>
              </a:rPr>
              <a:t>, an organic-rich </a:t>
            </a:r>
            <a:r>
              <a:rPr lang="en-CA" sz="1200" b="0" i="0" u="none" strike="noStrike" kern="1200" dirty="0" smtClean="0">
                <a:solidFill>
                  <a:schemeClr val="tx1"/>
                </a:solidFill>
                <a:effectLst/>
                <a:latin typeface="+mn-lt"/>
                <a:ea typeface="+mn-ea"/>
                <a:cs typeface="+mn-cs"/>
                <a:hlinkClick r:id="rId3" tooltip="Fine-grained"/>
              </a:rPr>
              <a:t>fine-grained</a:t>
            </a:r>
            <a:r>
              <a:rPr lang="en-CA" sz="1200" b="0" i="0" kern="1200" dirty="0" smtClean="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hlinkClick r:id="rId4" tooltip="Sedimentary rock"/>
              </a:rPr>
              <a:t>sedimentary rock</a:t>
            </a:r>
            <a:r>
              <a:rPr lang="en-CA" sz="1200" b="0" i="0" kern="1200" dirty="0" smtClean="0">
                <a:solidFill>
                  <a:schemeClr val="tx1"/>
                </a:solidFill>
                <a:effectLst/>
                <a:latin typeface="+mn-lt"/>
                <a:ea typeface="+mn-ea"/>
                <a:cs typeface="+mn-cs"/>
              </a:rPr>
              <a:t>, contains significant amounts of </a:t>
            </a:r>
            <a:r>
              <a:rPr lang="en-CA" sz="1200" b="0" i="0" u="none" strike="noStrike" kern="1200" dirty="0" err="1" smtClean="0">
                <a:solidFill>
                  <a:schemeClr val="tx1"/>
                </a:solidFill>
                <a:effectLst/>
                <a:latin typeface="+mn-lt"/>
                <a:ea typeface="+mn-ea"/>
                <a:cs typeface="+mn-cs"/>
                <a:hlinkClick r:id="rId5" tooltip="Kerogen"/>
              </a:rPr>
              <a:t>kerogen</a:t>
            </a:r>
            <a:r>
              <a:rPr lang="en-CA" sz="1200" b="0" i="0" kern="1200" dirty="0" smtClean="0">
                <a:solidFill>
                  <a:schemeClr val="tx1"/>
                </a:solidFill>
                <a:effectLst/>
                <a:latin typeface="+mn-lt"/>
                <a:ea typeface="+mn-ea"/>
                <a:cs typeface="+mn-cs"/>
              </a:rPr>
              <a:t> (a solid mixture of organic </a:t>
            </a:r>
            <a:r>
              <a:rPr lang="en-CA" sz="1200" b="0" i="0" u="none" strike="noStrike" kern="1200" dirty="0" smtClean="0">
                <a:solidFill>
                  <a:schemeClr val="tx1"/>
                </a:solidFill>
                <a:effectLst/>
                <a:latin typeface="+mn-lt"/>
                <a:ea typeface="+mn-ea"/>
                <a:cs typeface="+mn-cs"/>
                <a:hlinkClick r:id="rId6" tooltip="Chemical compound"/>
              </a:rPr>
              <a:t>chemical compounds</a:t>
            </a:r>
            <a:r>
              <a:rPr lang="en-CA" sz="1200" b="0" i="0" kern="1200" dirty="0" smtClean="0">
                <a:solidFill>
                  <a:schemeClr val="tx1"/>
                </a:solidFill>
                <a:effectLst/>
                <a:latin typeface="+mn-lt"/>
                <a:ea typeface="+mn-ea"/>
                <a:cs typeface="+mn-cs"/>
              </a:rPr>
              <a:t>) from which liquid </a:t>
            </a:r>
            <a:r>
              <a:rPr lang="en-CA" sz="1200" b="0" i="0" u="none" strike="noStrike" kern="1200" dirty="0" smtClean="0">
                <a:solidFill>
                  <a:schemeClr val="tx1"/>
                </a:solidFill>
                <a:effectLst/>
                <a:latin typeface="+mn-lt"/>
                <a:ea typeface="+mn-ea"/>
                <a:cs typeface="+mn-cs"/>
                <a:hlinkClick r:id="rId7" tooltip="Hydrocarbon"/>
              </a:rPr>
              <a:t>hydrocarbons</a:t>
            </a:r>
            <a:r>
              <a:rPr lang="en-CA" sz="1200" b="0" i="0" kern="1200" dirty="0" smtClean="0">
                <a:solidFill>
                  <a:schemeClr val="tx1"/>
                </a:solidFill>
                <a:effectLst/>
                <a:latin typeface="+mn-lt"/>
                <a:ea typeface="+mn-ea"/>
                <a:cs typeface="+mn-cs"/>
              </a:rPr>
              <a:t> called </a:t>
            </a:r>
            <a:r>
              <a:rPr lang="en-CA" sz="1200" b="0" i="0" u="none" strike="noStrike" kern="1200" dirty="0" smtClean="0">
                <a:solidFill>
                  <a:schemeClr val="tx1"/>
                </a:solidFill>
                <a:effectLst/>
                <a:latin typeface="+mn-lt"/>
                <a:ea typeface="+mn-ea"/>
                <a:cs typeface="+mn-cs"/>
                <a:hlinkClick r:id="rId8" tooltip="Shale oil"/>
              </a:rPr>
              <a:t>shale oil</a:t>
            </a:r>
            <a:r>
              <a:rPr lang="en-CA" sz="1200" b="0" i="0" kern="1200" dirty="0" smtClean="0">
                <a:solidFill>
                  <a:schemeClr val="tx1"/>
                </a:solidFill>
                <a:effectLst/>
                <a:latin typeface="+mn-lt"/>
                <a:ea typeface="+mn-ea"/>
                <a:cs typeface="+mn-cs"/>
              </a:rPr>
              <a:t> (not to be confused with </a:t>
            </a:r>
            <a:r>
              <a:rPr lang="en-CA" sz="1200" b="0" i="0" u="none" strike="noStrike" kern="1200" dirty="0" smtClean="0">
                <a:solidFill>
                  <a:schemeClr val="tx1"/>
                </a:solidFill>
                <a:effectLst/>
                <a:latin typeface="+mn-lt"/>
                <a:ea typeface="+mn-ea"/>
                <a:cs typeface="+mn-cs"/>
                <a:hlinkClick r:id="rId9" tooltip="Tight oil"/>
              </a:rPr>
              <a:t>tight oil</a:t>
            </a:r>
            <a:r>
              <a:rPr lang="en-CA" sz="1200" b="0" i="0" kern="1200" dirty="0" smtClean="0">
                <a:solidFill>
                  <a:schemeClr val="tx1"/>
                </a:solidFill>
                <a:effectLst/>
                <a:latin typeface="+mn-lt"/>
                <a:ea typeface="+mn-ea"/>
                <a:cs typeface="+mn-cs"/>
              </a:rPr>
              <a:t>—</a:t>
            </a:r>
            <a:r>
              <a:rPr lang="en-CA" sz="1200" b="0" i="0" u="none" strike="noStrike" kern="1200" dirty="0" smtClean="0">
                <a:solidFill>
                  <a:schemeClr val="tx1"/>
                </a:solidFill>
                <a:effectLst/>
                <a:latin typeface="+mn-lt"/>
                <a:ea typeface="+mn-ea"/>
                <a:cs typeface="+mn-cs"/>
                <a:hlinkClick r:id="rId10" tooltip="Petroleum"/>
              </a:rPr>
              <a:t>crude oil</a:t>
            </a:r>
            <a:r>
              <a:rPr lang="en-CA" sz="1200" b="0" i="0" kern="1200" dirty="0" smtClean="0">
                <a:solidFill>
                  <a:schemeClr val="tx1"/>
                </a:solidFill>
                <a:effectLst/>
                <a:latin typeface="+mn-lt"/>
                <a:ea typeface="+mn-ea"/>
                <a:cs typeface="+mn-cs"/>
              </a:rPr>
              <a:t> occurring naturally in </a:t>
            </a:r>
            <a:r>
              <a:rPr lang="en-CA" sz="1200" b="0" i="0" kern="1200" dirty="0" err="1" smtClean="0">
                <a:solidFill>
                  <a:schemeClr val="tx1"/>
                </a:solidFill>
                <a:effectLst/>
                <a:latin typeface="+mn-lt"/>
                <a:ea typeface="+mn-ea"/>
                <a:cs typeface="+mn-cs"/>
              </a:rPr>
              <a:t>shales</a:t>
            </a:r>
            <a:r>
              <a:rPr lang="en-CA" sz="1200" b="0" i="0" kern="1200" dirty="0" smtClean="0">
                <a:solidFill>
                  <a:schemeClr val="tx1"/>
                </a:solidFill>
                <a:effectLst/>
                <a:latin typeface="+mn-lt"/>
                <a:ea typeface="+mn-ea"/>
                <a:cs typeface="+mn-cs"/>
              </a:rPr>
              <a:t>) can be produced. Shale oil is a substitute for conventional crude oil; however, extracting shale oil from oil shale is more costly than the production of conventional crude oil both financially and in terms of its </a:t>
            </a:r>
            <a:r>
              <a:rPr lang="en-CA" sz="1200" b="0" i="0" u="none" strike="noStrike" kern="1200" dirty="0" smtClean="0">
                <a:solidFill>
                  <a:schemeClr val="tx1"/>
                </a:solidFill>
                <a:effectLst/>
                <a:latin typeface="+mn-lt"/>
                <a:ea typeface="+mn-ea"/>
                <a:cs typeface="+mn-cs"/>
                <a:hlinkClick r:id="rId11" tooltip="Environmental impact of the oil shale industry"/>
              </a:rPr>
              <a:t>environmental impact</a:t>
            </a:r>
            <a:r>
              <a:rPr lang="en-CA" sz="1200" b="0" i="0" kern="1200" dirty="0" smtClean="0">
                <a:solidFill>
                  <a:schemeClr val="tx1"/>
                </a:solidFill>
                <a:effectLst/>
                <a:latin typeface="+mn-lt"/>
                <a:ea typeface="+mn-ea"/>
                <a:cs typeface="+mn-cs"/>
              </a:rPr>
              <a:t>.</a:t>
            </a:r>
            <a:endParaRPr lang="en-US" altLang="zh-TW" sz="2000" dirty="0" smtClean="0">
              <a:sym typeface="Wingdings" pitchFamily="2" charset="2"/>
            </a:endParaRPr>
          </a:p>
          <a:p>
            <a:pPr lvl="1"/>
            <a:r>
              <a:rPr lang="en-US" altLang="zh-TW" sz="2000" dirty="0" smtClean="0">
                <a:sym typeface="Wingdings" pitchFamily="2" charset="2"/>
              </a:rPr>
              <a:t>Oil Sands is a thick mixture of sands, bitumen, mineral rich clays and water</a:t>
            </a:r>
            <a:r>
              <a:rPr lang="en-US" altLang="zh-TW" sz="2000" b="1" dirty="0" smtClean="0">
                <a:sym typeface="Wingdings" pitchFamily="2" charset="2"/>
              </a:rPr>
              <a:t> </a:t>
            </a:r>
          </a:p>
          <a:p>
            <a:pPr lvl="1"/>
            <a:r>
              <a:rPr lang="en-US" altLang="zh-TW" sz="2000" dirty="0" smtClean="0"/>
              <a:t>Synthetic crude oil is extracted from oil sands and it is often sold at a premium because of its high quality</a:t>
            </a:r>
          </a:p>
          <a:p>
            <a:pPr lvl="1"/>
            <a:r>
              <a:rPr lang="en-US" altLang="zh-TW" sz="2000" dirty="0" smtClean="0"/>
              <a:t>More costly to produce</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51</a:t>
            </a:fld>
            <a:endParaRPr lang="en-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83% sand, 3% clay, 4% water, and 10% bitumen</a:t>
            </a:r>
          </a:p>
          <a:p>
            <a:r>
              <a:rPr lang="en-US" altLang="zh-TW" dirty="0" smtClean="0"/>
              <a:t>2 tones of oil sands to make a barrel of bitumen heavy oil</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52</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53</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sz="2500" dirty="0" smtClean="0"/>
              <a:t>Open-pit mining</a:t>
            </a:r>
          </a:p>
          <a:p>
            <a:pPr lvl="1">
              <a:lnSpc>
                <a:spcPct val="80000"/>
              </a:lnSpc>
            </a:pPr>
            <a:r>
              <a:rPr lang="en-US" sz="2200" dirty="0" smtClean="0"/>
              <a:t>Recovers bitumen closer to the surface (&lt; 200 ft)</a:t>
            </a:r>
          </a:p>
          <a:p>
            <a:pPr lvl="1">
              <a:lnSpc>
                <a:spcPct val="80000"/>
              </a:lnSpc>
            </a:pPr>
            <a:r>
              <a:rPr lang="en-US" sz="2200" dirty="0" smtClean="0"/>
              <a:t>Uses trucks and shovels</a:t>
            </a:r>
          </a:p>
          <a:p>
            <a:pPr lvl="1">
              <a:lnSpc>
                <a:spcPct val="80000"/>
              </a:lnSpc>
            </a:pPr>
            <a:r>
              <a:rPr lang="en-US" sz="2200" dirty="0" smtClean="0"/>
              <a:t>Able to recover only 20% of oil sands</a:t>
            </a:r>
          </a:p>
          <a:p>
            <a:pPr>
              <a:lnSpc>
                <a:spcPct val="80000"/>
              </a:lnSpc>
            </a:pPr>
            <a:endParaRPr lang="en-US" sz="2500" dirty="0" smtClean="0"/>
          </a:p>
          <a:p>
            <a:pPr>
              <a:lnSpc>
                <a:spcPct val="80000"/>
              </a:lnSpc>
            </a:pPr>
            <a:r>
              <a:rPr lang="en-US" sz="2500" dirty="0" smtClean="0"/>
              <a:t>In situ drilling</a:t>
            </a:r>
          </a:p>
          <a:p>
            <a:pPr lvl="1">
              <a:lnSpc>
                <a:spcPct val="80000"/>
              </a:lnSpc>
            </a:pPr>
            <a:r>
              <a:rPr lang="en-US" sz="2200" dirty="0" smtClean="0"/>
              <a:t>Recovers bitumen deeper underground (&gt; 200 ft)</a:t>
            </a:r>
          </a:p>
          <a:p>
            <a:pPr lvl="1">
              <a:lnSpc>
                <a:spcPct val="80000"/>
              </a:lnSpc>
            </a:pPr>
            <a:r>
              <a:rPr lang="en-US" sz="2200" dirty="0" smtClean="0"/>
              <a:t>Uses advanced drilling technology</a:t>
            </a:r>
          </a:p>
          <a:p>
            <a:pPr lvl="2">
              <a:lnSpc>
                <a:spcPct val="80000"/>
              </a:lnSpc>
            </a:pPr>
            <a:r>
              <a:rPr lang="en-US" sz="1900" dirty="0" smtClean="0"/>
              <a:t>directional drilling</a:t>
            </a:r>
          </a:p>
          <a:p>
            <a:pPr lvl="1">
              <a:lnSpc>
                <a:spcPct val="80000"/>
              </a:lnSpc>
            </a:pPr>
            <a:r>
              <a:rPr lang="en-US" sz="2200" dirty="0" smtClean="0"/>
              <a:t>Able to recover 80% of oil sands</a:t>
            </a:r>
          </a:p>
          <a:p>
            <a:pPr lvl="1">
              <a:lnSpc>
                <a:spcPct val="80000"/>
              </a:lnSpc>
            </a:pPr>
            <a:r>
              <a:rPr lang="en-US" sz="2200" dirty="0" smtClean="0"/>
              <a:t>Injects steam or solvents into the reservoir to mobilize the thick bitumen so it can be pumped to the surface</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54</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55</a:t>
            </a:fld>
            <a:endParaRPr lang="en-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-Inject </a:t>
            </a:r>
            <a:r>
              <a:rPr lang="en-US" sz="1200" b="1" dirty="0" smtClean="0"/>
              <a:t>high-pressure steam </a:t>
            </a:r>
            <a:r>
              <a:rPr lang="en-US" sz="1200" dirty="0" smtClean="0"/>
              <a:t>into the reservoir where heat softens bitumen and water dilutes and </a:t>
            </a:r>
            <a:r>
              <a:rPr lang="en-US" sz="1200" b="1" dirty="0" smtClean="0"/>
              <a:t>separates bitumen from sand </a:t>
            </a:r>
          </a:p>
          <a:p>
            <a:endParaRPr lang="en-US" sz="1200" dirty="0" smtClean="0"/>
          </a:p>
          <a:p>
            <a:r>
              <a:rPr lang="en-US" sz="1200" dirty="0" smtClean="0"/>
              <a:t>-The pressure creates cracks and openings through which the bitumen can flow back into the steam injector wells</a:t>
            </a:r>
          </a:p>
          <a:p>
            <a:endParaRPr lang="en-US" sz="1200" dirty="0" smtClean="0"/>
          </a:p>
          <a:p>
            <a:r>
              <a:rPr lang="en-US" sz="1200" dirty="0" smtClean="0"/>
              <a:t>The </a:t>
            </a:r>
            <a:r>
              <a:rPr lang="en-US" sz="1200" b="1" dirty="0" smtClean="0"/>
              <a:t>CSS </a:t>
            </a:r>
            <a:r>
              <a:rPr lang="en-US" sz="1200" dirty="0" smtClean="0"/>
              <a:t>method is currently used at </a:t>
            </a:r>
            <a:r>
              <a:rPr lang="en-US" sz="1200" b="1" dirty="0" smtClean="0"/>
              <a:t>Imperial Oil’s Cold Lake project </a:t>
            </a:r>
            <a:r>
              <a:rPr lang="en-US" sz="1200" dirty="0" smtClean="0"/>
              <a:t>and </a:t>
            </a:r>
            <a:r>
              <a:rPr lang="en-US" sz="1200" b="1" dirty="0" smtClean="0"/>
              <a:t>CNRL’s Wolf Lake-Primrose project.</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56</a:t>
            </a:fld>
            <a:endParaRPr lang="en-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Employs 2 horizontal wells: 1 injection well with high pressure steam and 1 production well (lower well) which the softened bitumen continuously flows so it can be pumped to the surface.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57</a:t>
            </a:fld>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Combinations of solvents are injected into the ground using injection wells and equipment similar to SAGD.</a:t>
            </a:r>
          </a:p>
          <a:p>
            <a:r>
              <a:rPr lang="en-US" sz="1200" dirty="0" smtClean="0"/>
              <a:t>Vaporized hydrocarbon solvents are injected into the reservoir, reducing the viscosity of bitumen by “dissolving” it in the solvent rather than by heating it and thereby causing it to drain into a horizontal production well.</a:t>
            </a:r>
          </a:p>
          <a:p>
            <a:r>
              <a:rPr lang="en-US" sz="1200" b="1" dirty="0" smtClean="0"/>
              <a:t>Pros &amp; Cons</a:t>
            </a:r>
          </a:p>
          <a:p>
            <a:r>
              <a:rPr lang="en-US" sz="1200" dirty="0" smtClean="0"/>
              <a:t>Pros: Reduce operating steam-to-oil (SOR) ratios by 30 % and 85 % fewer GHG emissions.</a:t>
            </a:r>
          </a:p>
          <a:p>
            <a:r>
              <a:rPr lang="en-US" sz="1200" dirty="0" smtClean="0"/>
              <a:t>Cons: Decreased efficiency: longer to produce oil</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58</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-THAI uses two wells; a vertical air injection well with a horizontal production well</a:t>
            </a:r>
          </a:p>
          <a:p>
            <a:endParaRPr lang="en-US" dirty="0" smtClean="0"/>
          </a:p>
          <a:p>
            <a:r>
              <a:rPr lang="en-US" dirty="0" smtClean="0"/>
              <a:t>-Injects air and then relies on underground combustion of a portion of the oil in the ground to generate the heat required to “melt” the remainder of the bitumen and allow it to flow into the production well. 	</a:t>
            </a:r>
          </a:p>
          <a:p>
            <a:r>
              <a:rPr lang="en-US" b="1" dirty="0" smtClean="0"/>
              <a:t>Pros:</a:t>
            </a:r>
          </a:p>
          <a:p>
            <a:r>
              <a:rPr lang="en-US" dirty="0" smtClean="0"/>
              <a:t>-much less energy intensive than other in-situ technologies</a:t>
            </a:r>
          </a:p>
          <a:p>
            <a:r>
              <a:rPr lang="en-US" dirty="0" smtClean="0"/>
              <a:t>-50 % lower GHGs than other oil sands production methods and low water use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59</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60</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7</a:t>
            </a:fld>
            <a:endParaRPr lang="en-CA"/>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61</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09600" indent="-609600"/>
            <a:r>
              <a:rPr lang="en-US" sz="1800" dirty="0" smtClean="0"/>
              <a:t>In order for bitumen to be processed in refineries, the molecules must be broken up and reorganized. Upgrading means removing some carbon while adding additional hydrogen to make more valuable hydrocarbon products.</a:t>
            </a:r>
          </a:p>
          <a:p>
            <a:pPr marL="609600" indent="-609600">
              <a:buFontTx/>
              <a:buNone/>
            </a:pPr>
            <a:endParaRPr lang="en-US" sz="1800" dirty="0" smtClean="0"/>
          </a:p>
          <a:p>
            <a:pPr marL="990600" lvl="1" indent="-533400">
              <a:buFontTx/>
              <a:buAutoNum type="arabicPeriod"/>
            </a:pPr>
            <a:r>
              <a:rPr lang="en-US" sz="1800" dirty="0" smtClean="0"/>
              <a:t>Coking – removes Carbon and breaks down large molecules</a:t>
            </a:r>
          </a:p>
          <a:p>
            <a:pPr marL="990600" lvl="1" indent="-533400">
              <a:buFontTx/>
              <a:buAutoNum type="arabicPeriod"/>
            </a:pPr>
            <a:r>
              <a:rPr lang="en-US" sz="1800" dirty="0" smtClean="0"/>
              <a:t>Distillation – separates them</a:t>
            </a:r>
          </a:p>
          <a:p>
            <a:pPr marL="990600" lvl="1" indent="-533400">
              <a:buFontTx/>
              <a:buAutoNum type="arabicPeriod"/>
            </a:pPr>
            <a:r>
              <a:rPr lang="en-US" sz="1800" dirty="0" smtClean="0"/>
              <a:t>Catalytic Conversion – Changes the structure</a:t>
            </a:r>
          </a:p>
          <a:p>
            <a:pPr marL="990600" lvl="1" indent="-533400">
              <a:buFontTx/>
              <a:buAutoNum type="arabicPeriod"/>
            </a:pPr>
            <a:r>
              <a:rPr lang="en-US" sz="1800" dirty="0" smtClean="0"/>
              <a:t>Hydro-treating is used to remove sulfur and nitrogen</a:t>
            </a:r>
          </a:p>
          <a:p>
            <a:pPr>
              <a:lnSpc>
                <a:spcPct val="80000"/>
              </a:lnSpc>
            </a:pPr>
            <a:endParaRPr lang="en-US" sz="1100" b="1" dirty="0" smtClean="0"/>
          </a:p>
          <a:p>
            <a:pPr>
              <a:lnSpc>
                <a:spcPct val="80000"/>
              </a:lnSpc>
            </a:pPr>
            <a:endParaRPr lang="en-US" sz="1100" b="1" dirty="0" smtClean="0"/>
          </a:p>
          <a:p>
            <a:pPr>
              <a:lnSpc>
                <a:spcPct val="80000"/>
              </a:lnSpc>
            </a:pPr>
            <a:r>
              <a:rPr lang="en-US" sz="1100" b="1" dirty="0" smtClean="0"/>
              <a:t>Once extracted (separating </a:t>
            </a:r>
            <a:r>
              <a:rPr lang="en-US" sz="1100" b="1" dirty="0" err="1" smtClean="0"/>
              <a:t>bitument</a:t>
            </a:r>
            <a:r>
              <a:rPr lang="en-US" sz="1100" b="1" dirty="0" smtClean="0"/>
              <a:t> from other molecules), </a:t>
            </a:r>
            <a:r>
              <a:rPr lang="en-US" sz="1100" dirty="0" smtClean="0"/>
              <a:t>oil sands producers must add lighter hydrocarbons to the bitumen to allow it to</a:t>
            </a:r>
          </a:p>
          <a:p>
            <a:pPr>
              <a:lnSpc>
                <a:spcPct val="80000"/>
              </a:lnSpc>
            </a:pPr>
            <a:r>
              <a:rPr lang="en-US" sz="1100" dirty="0" smtClean="0"/>
              <a:t>flow through pipelines. </a:t>
            </a:r>
            <a:r>
              <a:rPr lang="en-US" sz="1100" dirty="0" err="1" smtClean="0"/>
              <a:t>Upgraders</a:t>
            </a:r>
            <a:r>
              <a:rPr lang="en-US" sz="1100" dirty="0" smtClean="0"/>
              <a:t> then process some of the bitumen into “synthetic crude,” a</a:t>
            </a:r>
          </a:p>
          <a:p>
            <a:pPr>
              <a:lnSpc>
                <a:spcPct val="80000"/>
              </a:lnSpc>
            </a:pPr>
            <a:r>
              <a:rPr lang="en-US" sz="1100" dirty="0" smtClean="0"/>
              <a:t>relatively light, sweet form of crude oil that can be sold to a traditional oil refinery. Some of the</a:t>
            </a:r>
          </a:p>
          <a:p>
            <a:pPr>
              <a:lnSpc>
                <a:spcPct val="80000"/>
              </a:lnSpc>
            </a:pPr>
            <a:r>
              <a:rPr lang="en-US" sz="1100" dirty="0" smtClean="0"/>
              <a:t>bitumen is also sold in raw form, marketed to specialized refineries with deep conversion capacity.</a:t>
            </a:r>
          </a:p>
          <a:p>
            <a:pPr>
              <a:lnSpc>
                <a:spcPct val="80000"/>
              </a:lnSpc>
            </a:pPr>
            <a:endParaRPr lang="en-US" sz="1100" b="1" dirty="0" smtClean="0"/>
          </a:p>
          <a:p>
            <a:pPr>
              <a:lnSpc>
                <a:spcPct val="80000"/>
              </a:lnSpc>
            </a:pPr>
            <a:r>
              <a:rPr lang="en-US" sz="1100" b="1" dirty="0" smtClean="0"/>
              <a:t>Once in situ is used to pump the crude oil to the surface. Transportation along pipeline occurs. </a:t>
            </a:r>
          </a:p>
          <a:p>
            <a:pPr>
              <a:lnSpc>
                <a:spcPct val="80000"/>
              </a:lnSpc>
            </a:pPr>
            <a:r>
              <a:rPr lang="en-US" sz="1100" dirty="0" smtClean="0"/>
              <a:t>The heavy crude oil or crude bitumen extracted from oil sands is a viscous, solid or semisolid form that does not easily flow at normal oil pipeline temperatures, making it difficult to transport to market and expensive to process into gasoline, diesel fuel, and other products. Despite the difficulty and cost, oil sands are now being mined by energy companies on a vast scale to extract the bitumen, which is then converted into synthetic oil (</a:t>
            </a:r>
            <a:r>
              <a:rPr lang="en-US" sz="1100" dirty="0" err="1" smtClean="0"/>
              <a:t>syncrude</a:t>
            </a:r>
            <a:r>
              <a:rPr lang="en-US" sz="1100" dirty="0" smtClean="0"/>
              <a:t>) by bitumen </a:t>
            </a:r>
            <a:r>
              <a:rPr lang="en-US" sz="1100" dirty="0" err="1" smtClean="0"/>
              <a:t>upgraders</a:t>
            </a:r>
            <a:r>
              <a:rPr lang="en-US" sz="1100" dirty="0" smtClean="0"/>
              <a:t>, or refined directly into petroleum products by specialized refineries.[</a:t>
            </a:r>
          </a:p>
          <a:p>
            <a:pPr>
              <a:lnSpc>
                <a:spcPct val="90000"/>
              </a:lnSpc>
            </a:pPr>
            <a:endParaRPr lang="en-US" sz="1100" dirty="0" smtClean="0"/>
          </a:p>
          <a:p>
            <a:pPr>
              <a:lnSpc>
                <a:spcPct val="90000"/>
              </a:lnSpc>
            </a:pPr>
            <a:r>
              <a:rPr lang="en-US" sz="1100" dirty="0" smtClean="0"/>
              <a:t>Twp upgrading/processing methods to prepare for pipelines: </a:t>
            </a:r>
          </a:p>
          <a:p>
            <a:pPr>
              <a:lnSpc>
                <a:spcPct val="90000"/>
              </a:lnSpc>
              <a:buFontTx/>
              <a:buAutoNum type="arabicPeriod"/>
            </a:pPr>
            <a:r>
              <a:rPr lang="en-US" sz="1100" dirty="0" smtClean="0"/>
              <a:t>“carbon rejection,” which typically uses a coking process and produces a great deal of solid waste as a byproduct.</a:t>
            </a:r>
          </a:p>
          <a:p>
            <a:pPr marL="685800" lvl="1" indent="-228600">
              <a:lnSpc>
                <a:spcPct val="90000"/>
              </a:lnSpc>
              <a:buFontTx/>
              <a:buAutoNum type="arabicPeriod"/>
            </a:pPr>
            <a:r>
              <a:rPr lang="en-US" sz="1100" dirty="0" smtClean="0"/>
              <a:t>Most prevalent method</a:t>
            </a:r>
          </a:p>
          <a:p>
            <a:pPr>
              <a:lnSpc>
                <a:spcPct val="90000"/>
              </a:lnSpc>
              <a:buFontTx/>
              <a:buAutoNum type="arabicPeriod"/>
            </a:pPr>
            <a:r>
              <a:rPr lang="en-US" sz="1100" dirty="0" smtClean="0"/>
              <a:t>hydrogen addition, or “</a:t>
            </a:r>
            <a:r>
              <a:rPr lang="en-US" sz="1100" dirty="0" err="1" smtClean="0"/>
              <a:t>hydrocracking</a:t>
            </a:r>
            <a:r>
              <a:rPr lang="en-US" sz="1100" dirty="0" smtClean="0"/>
              <a:t>,” is a catalytic conversion process that produces almost no solid waste at all.</a:t>
            </a:r>
          </a:p>
          <a:p>
            <a:pPr>
              <a:lnSpc>
                <a:spcPct val="90000"/>
              </a:lnSpc>
            </a:pPr>
            <a:endParaRPr lang="en-US" sz="1100" dirty="0" smtClean="0"/>
          </a:p>
          <a:p>
            <a:pPr>
              <a:lnSpc>
                <a:spcPct val="90000"/>
              </a:lnSpc>
            </a:pPr>
            <a:r>
              <a:rPr lang="en-US" sz="1100" dirty="0" err="1" smtClean="0"/>
              <a:t>Hydrocracking</a:t>
            </a:r>
            <a:r>
              <a:rPr lang="en-US" sz="1100" dirty="0" smtClean="0"/>
              <a:t> Upgrading </a:t>
            </a:r>
            <a:r>
              <a:rPr lang="en-US" sz="1100" dirty="0" err="1" smtClean="0"/>
              <a:t>Pocess</a:t>
            </a:r>
            <a:r>
              <a:rPr lang="en-US" sz="1100" dirty="0" smtClean="0"/>
              <a:t>: </a:t>
            </a:r>
          </a:p>
          <a:p>
            <a:pPr>
              <a:lnSpc>
                <a:spcPct val="90000"/>
              </a:lnSpc>
              <a:buFontTx/>
              <a:buAutoNum type="arabicPeriod"/>
            </a:pPr>
            <a:r>
              <a:rPr lang="en-US" sz="1100" dirty="0" smtClean="0"/>
              <a:t>Transporting and separating bitumen - Bitumen is separated from sand, water, clay, and other soil deposits in the extraction facility at the mine. It is then blended with a </a:t>
            </a:r>
            <a:r>
              <a:rPr lang="en-US" sz="1100" dirty="0" err="1" smtClean="0"/>
              <a:t>diluent</a:t>
            </a:r>
            <a:r>
              <a:rPr lang="en-US" sz="1100" dirty="0" smtClean="0"/>
              <a:t> for transport via pipeline to the </a:t>
            </a:r>
            <a:r>
              <a:rPr lang="en-US" sz="1100" dirty="0" err="1" smtClean="0"/>
              <a:t>upgrader</a:t>
            </a:r>
            <a:r>
              <a:rPr lang="en-US" sz="1100" dirty="0" smtClean="0"/>
              <a:t> site. Here, the </a:t>
            </a:r>
            <a:r>
              <a:rPr lang="en-US" sz="1100" dirty="0" err="1" smtClean="0"/>
              <a:t>diluent</a:t>
            </a:r>
            <a:r>
              <a:rPr lang="en-US" sz="1100" dirty="0" smtClean="0"/>
              <a:t> is separated, treated, and piped back to the mine.</a:t>
            </a:r>
          </a:p>
          <a:p>
            <a:pPr>
              <a:lnSpc>
                <a:spcPct val="90000"/>
              </a:lnSpc>
              <a:buFontTx/>
              <a:buAutoNum type="arabicPeriod"/>
            </a:pPr>
            <a:r>
              <a:rPr lang="en-US" sz="1100" dirty="0" smtClean="0"/>
              <a:t>Initial distillation - Bitumen is distilled to separate the lightest hydrocarbons, such as naphtha, from heavy oils. The residue is further distilled to extract oils under vacuum conditions. The vacuum residue product is then sent to the LC-Finer.</a:t>
            </a:r>
          </a:p>
          <a:p>
            <a:pPr>
              <a:lnSpc>
                <a:spcPct val="90000"/>
              </a:lnSpc>
              <a:buFont typeface="Calibri" pitchFamily="34" charset="0"/>
              <a:buAutoNum type="arabicPeriod"/>
            </a:pPr>
            <a:r>
              <a:rPr lang="en-US" sz="1100" dirty="0" err="1" smtClean="0"/>
              <a:t>Ebullated</a:t>
            </a:r>
            <a:r>
              <a:rPr lang="en-US" sz="1100" dirty="0" smtClean="0"/>
              <a:t> Bed Hydrocracker - core of the upgrading process is the </a:t>
            </a:r>
            <a:r>
              <a:rPr lang="en-US" sz="1100" dirty="0" err="1" smtClean="0"/>
              <a:t>ebullated</a:t>
            </a:r>
            <a:r>
              <a:rPr lang="en-US" sz="1100" dirty="0" smtClean="0"/>
              <a:t> bed hydrocracker, which uses a catalyst to remove heavy metals and “crack” large hydrocarbons in the oil residue at high temperature and pressure. The cracked hydrocarbons recombine with purified hydrogen to create products that can be further treated to yield high-quality synthetic crude oil. Catalyst particles have a limited life span due to metals and coke contamination. A portion of the catalyst is replaced daily, allowing continuous operation for several years.</a:t>
            </a:r>
          </a:p>
          <a:p>
            <a:pPr>
              <a:lnSpc>
                <a:spcPct val="90000"/>
              </a:lnSpc>
              <a:buFont typeface="Calibri" pitchFamily="34" charset="0"/>
              <a:buAutoNum type="arabicPeriod"/>
            </a:pPr>
            <a:r>
              <a:rPr lang="en-US" sz="1100" dirty="0" smtClean="0"/>
              <a:t>Atmospheric distillation - The oil-hydrogen mix leaving the LC-Finer is separated and the hydrogen with lighter cracked oils is sent to the </a:t>
            </a:r>
            <a:r>
              <a:rPr lang="en-US" sz="1100" dirty="0" err="1" smtClean="0"/>
              <a:t>hydrotreater</a:t>
            </a:r>
            <a:r>
              <a:rPr lang="en-US" sz="1100" dirty="0" smtClean="0"/>
              <a:t>. Heavier oil is sent to an atmospheric distiller to separate the cracked stock from the unconverted oil.</a:t>
            </a:r>
          </a:p>
          <a:p>
            <a:pPr>
              <a:lnSpc>
                <a:spcPct val="90000"/>
              </a:lnSpc>
              <a:buFont typeface="Calibri" pitchFamily="34" charset="0"/>
              <a:buAutoNum type="arabicPeriod"/>
            </a:pPr>
            <a:r>
              <a:rPr lang="en-US" sz="1100" dirty="0" err="1" smtClean="0"/>
              <a:t>Hydrotreating</a:t>
            </a:r>
            <a:r>
              <a:rPr lang="en-US" sz="1100" dirty="0" smtClean="0"/>
              <a:t> &amp; stabilization - Vacuum gas oils and LC-Finer cracked oils are now routed to the integrated </a:t>
            </a:r>
            <a:r>
              <a:rPr lang="en-US" sz="1100" dirty="0" err="1" smtClean="0"/>
              <a:t>hydrotreater</a:t>
            </a:r>
            <a:r>
              <a:rPr lang="en-US" sz="1100" dirty="0" smtClean="0"/>
              <a:t>. Here, more hydrogen is added to further upgrade the synthetic oil and improve properties, such as its smoke point. </a:t>
            </a:r>
            <a:r>
              <a:rPr lang="en-US" sz="1100" dirty="0" err="1" smtClean="0"/>
              <a:t>Hydrotreating</a:t>
            </a:r>
            <a:r>
              <a:rPr lang="en-US" sz="1100" dirty="0" smtClean="0"/>
              <a:t> removes chemical impurities, such as </a:t>
            </a:r>
            <a:r>
              <a:rPr lang="en-US" sz="1100" dirty="0" err="1" smtClean="0"/>
              <a:t>sulphur</a:t>
            </a:r>
            <a:r>
              <a:rPr lang="en-US" sz="1100" dirty="0" smtClean="0"/>
              <a:t> and nitrogen. This produces a very “sweet” premium oil that is easy to refine</a:t>
            </a:r>
          </a:p>
          <a:p>
            <a:pPr>
              <a:lnSpc>
                <a:spcPct val="90000"/>
              </a:lnSpc>
              <a:buFont typeface="Calibri" pitchFamily="34" charset="0"/>
              <a:buAutoNum type="arabicPeriod"/>
            </a:pPr>
            <a:r>
              <a:rPr lang="en-US" sz="1100" dirty="0" smtClean="0"/>
              <a:t>Blending - Finally, each output is blended to produce synthetic crude blends that are ready for pipelining to the refinery.</a:t>
            </a:r>
          </a:p>
          <a:p>
            <a:pPr>
              <a:lnSpc>
                <a:spcPct val="90000"/>
              </a:lnSpc>
            </a:pPr>
            <a:endParaRPr lang="en-US" sz="1100"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62</a:t>
            </a:fld>
            <a:endParaRPr lang="en-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69875" indent="-269875">
              <a:buFont typeface="Arial" pitchFamily="34" charset="0"/>
              <a:buChar char="•"/>
            </a:pPr>
            <a:r>
              <a:rPr lang="en-CA" sz="1200" dirty="0" smtClean="0">
                <a:latin typeface="Calibri" pitchFamily="34" charset="0"/>
              </a:rPr>
              <a:t> Pipelines are necessary to transport raw materials from their source to refineries and gas processing facilities and then to market.</a:t>
            </a:r>
          </a:p>
          <a:p>
            <a:pPr marL="269875" indent="-269875"/>
            <a:endParaRPr lang="en-CA" sz="1200" dirty="0" smtClean="0">
              <a:latin typeface="Calibri" pitchFamily="34" charset="0"/>
            </a:endParaRPr>
          </a:p>
          <a:p>
            <a:pPr marL="269875" indent="-269875">
              <a:buFont typeface="Arial" pitchFamily="34" charset="0"/>
              <a:buChar char="•"/>
            </a:pPr>
            <a:r>
              <a:rPr lang="en-CA" sz="1200" dirty="0" smtClean="0">
                <a:latin typeface="Calibri" pitchFamily="34" charset="0"/>
              </a:rPr>
              <a:t> Pipelines provide a safe, economical and constant flow of crude oil, natural gas and petroleum products</a:t>
            </a:r>
          </a:p>
          <a:p>
            <a:pPr marL="269875" indent="-269875">
              <a:buFont typeface="Arial" pitchFamily="34" charset="0"/>
              <a:buChar char="•"/>
            </a:pPr>
            <a:endParaRPr lang="en-CA" sz="1200" dirty="0" smtClean="0">
              <a:latin typeface="Calibri" pitchFamily="34" charset="0"/>
            </a:endParaRPr>
          </a:p>
          <a:p>
            <a:pPr marL="269875" indent="-269875">
              <a:buFont typeface="Arial" pitchFamily="34" charset="0"/>
              <a:buChar char="•"/>
            </a:pPr>
            <a:r>
              <a:rPr lang="en-CA" sz="1200" dirty="0" smtClean="0">
                <a:latin typeface="Calibri" pitchFamily="34" charset="0"/>
              </a:rPr>
              <a:t>Cheaper than shipping and driving</a:t>
            </a:r>
          </a:p>
          <a:p>
            <a:pPr marL="269875" indent="-269875"/>
            <a:endParaRPr lang="en-CA" sz="1200" dirty="0" smtClean="0">
              <a:latin typeface="Calibri" pitchFamily="34" charset="0"/>
            </a:endParaRPr>
          </a:p>
          <a:p>
            <a:pPr marL="269875" indent="-269875">
              <a:buFont typeface="Arial" pitchFamily="34" charset="0"/>
              <a:buChar char="•"/>
            </a:pPr>
            <a:r>
              <a:rPr lang="en-CA" sz="1200" dirty="0" smtClean="0">
                <a:latin typeface="Calibri" pitchFamily="34" charset="0"/>
              </a:rPr>
              <a:t> 580,000 km of pipeline in Canada</a:t>
            </a:r>
          </a:p>
          <a:p>
            <a:pPr marL="269875" indent="-269875">
              <a:buFont typeface="Arial" pitchFamily="34" charset="0"/>
              <a:buChar char="•"/>
            </a:pPr>
            <a:endParaRPr lang="en-CA" sz="1200" dirty="0" smtClean="0">
              <a:latin typeface="Calibri" pitchFamily="34" charset="0"/>
            </a:endParaRPr>
          </a:p>
          <a:p>
            <a:pPr marL="269875" indent="-269875">
              <a:buFont typeface="Arial" pitchFamily="34" charset="0"/>
              <a:buChar char="•"/>
            </a:pPr>
            <a:r>
              <a:rPr lang="en-CA" sz="1200" dirty="0" smtClean="0">
                <a:latin typeface="Calibri" pitchFamily="34" charset="0"/>
              </a:rPr>
              <a:t> 2.7 million barrels of crude oil per day travel through Canada’s crude oil pipeline network.</a:t>
            </a:r>
          </a:p>
          <a:p>
            <a:pPr marL="269875" indent="-269875">
              <a:buFont typeface="Arial" pitchFamily="34" charset="0"/>
              <a:buChar char="•"/>
            </a:pPr>
            <a:endParaRPr lang="en-CA" sz="1200" dirty="0" smtClean="0">
              <a:latin typeface="Calibri" pitchFamily="34" charset="0"/>
            </a:endParaRPr>
          </a:p>
          <a:p>
            <a:pPr marL="269875" indent="-269875">
              <a:buFont typeface="Arial" pitchFamily="34" charset="0"/>
              <a:buChar char="•"/>
            </a:pPr>
            <a:r>
              <a:rPr lang="en-CA" sz="1200" dirty="0" smtClean="0">
                <a:latin typeface="Calibri" pitchFamily="34" charset="0"/>
              </a:rPr>
              <a:t> 15.1 billion cubic feet of natural gas per day travel through Canada’s natural gas pipeline network.</a:t>
            </a:r>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63</a:t>
            </a:fld>
            <a:endParaRPr lang="en-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64</a:t>
            </a:fld>
            <a:endParaRPr lang="en-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65</a:t>
            </a:fld>
            <a:endParaRPr lang="en-CA"/>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The National Energy Board (NEB or Board) is an independent, quasi-judicial federal agency whose purpose is to promote safety and security, environmental protection and efficient energy infrastructure and markets in the Canadian public interest</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66</a:t>
            </a:fld>
            <a:endParaRPr lang="en-CA"/>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67</a:t>
            </a:fld>
            <a:endParaRPr lang="en-CA"/>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68</a:t>
            </a:fld>
            <a:endParaRPr lang="en-CA"/>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69</a:t>
            </a:fld>
            <a:endParaRPr lang="en-CA"/>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70</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a:t>
            </a:fld>
            <a:endParaRPr lang="en-CA"/>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kern="1200" dirty="0" smtClean="0">
                <a:solidFill>
                  <a:schemeClr val="tx1"/>
                </a:solidFill>
                <a:effectLst/>
                <a:latin typeface="+mn-lt"/>
                <a:ea typeface="+mn-ea"/>
                <a:cs typeface="+mn-cs"/>
              </a:rPr>
              <a:t>When there is adequate pipeline capacity between two market hubs, commodity prices will be connected and the price differential will be equal to, or less than, the transportation costs between the two points. As long as the price differential is less than the toll (plus fuel for natural gas pipelines), the market is indicating that there is adequate pipeline capacity between the two pricing points.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Figure 2.1 - Light Sweet Crude Export Price vs. Edmonton Par</a:t>
            </a:r>
          </a:p>
          <a:p>
            <a:r>
              <a:rPr lang="en-CA" sz="1200" b="1" i="0" kern="1200" dirty="0" smtClean="0">
                <a:solidFill>
                  <a:schemeClr val="tx1"/>
                </a:solidFill>
                <a:effectLst/>
                <a:latin typeface="+mn-lt"/>
                <a:ea typeface="+mn-ea"/>
                <a:cs typeface="+mn-cs"/>
              </a:rPr>
              <a:t>Figure 2.2 - Heavy Crude Export Price vs. WCS at </a:t>
            </a:r>
            <a:r>
              <a:rPr lang="en-CA" sz="1200" b="1" i="0" kern="1200" dirty="0" err="1" smtClean="0">
                <a:solidFill>
                  <a:schemeClr val="tx1"/>
                </a:solidFill>
                <a:effectLst/>
                <a:latin typeface="+mn-lt"/>
                <a:ea typeface="+mn-ea"/>
                <a:cs typeface="+mn-cs"/>
              </a:rPr>
              <a:t>Hardisty</a:t>
            </a:r>
            <a:endParaRPr lang="en-CA" sz="1200" b="1"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Figure 2.3 - Canadian Crude Oil Prices and Differential</a:t>
            </a:r>
          </a:p>
          <a:p>
            <a:endParaRPr lang="en-CA" sz="1200" b="1"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two prices track closely, indicating that the market is working and that, overall, adequate pipeline capacity did exist in 2008 to transport western Canada supply.</a:t>
            </a:r>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71</a:t>
            </a:fld>
            <a:endParaRPr lang="en-CA"/>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itchFamily="34" charset="0"/>
              </a:rPr>
              <a:t>Refining: </a:t>
            </a:r>
            <a:r>
              <a:rPr lang="en-US" sz="1200" dirty="0" smtClean="0"/>
              <a:t>An industrial process where crude oil is processed and refined into more useful petroleum products. </a:t>
            </a:r>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72</a:t>
            </a:fld>
            <a:endParaRPr lang="en-CA"/>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r>
              <a:rPr lang="en-US" altLang="zh-TW" dirty="0" smtClean="0"/>
              <a:t>This is what happens in an oil refinery - in one part of the process, crude oil is heated and the different chains are pulled out by their vaporization temperatures. Each different chain length has a different property that makes it useful in a different way. As mentioned previously, a barrel of crude oil has a mixture of all sorts of hydrocarbons in it. Oil refining separates everything into useful substances. Chemists use the following steps: </a:t>
            </a:r>
          </a:p>
          <a:p>
            <a:pPr marL="228600" indent="-228600"/>
            <a:r>
              <a:rPr lang="en-US" altLang="zh-TW" dirty="0" smtClean="0"/>
              <a:t>The oldest and most common way to separate things into various components (called </a:t>
            </a:r>
            <a:r>
              <a:rPr lang="en-US" altLang="zh-TW" b="1" dirty="0" smtClean="0"/>
              <a:t>fractions</a:t>
            </a:r>
            <a:r>
              <a:rPr lang="en-US" altLang="zh-TW" dirty="0" smtClean="0"/>
              <a:t>), is to do it using the differences in boiling temperature. This process is called </a:t>
            </a:r>
            <a:r>
              <a:rPr lang="en-US" altLang="zh-TW" b="1" dirty="0" smtClean="0"/>
              <a:t>fractional distillation</a:t>
            </a:r>
            <a:r>
              <a:rPr lang="en-US" altLang="zh-TW" dirty="0" smtClean="0"/>
              <a:t>. You basically heat crude oil up, let it vaporize and then condense the vapor. </a:t>
            </a:r>
          </a:p>
          <a:p>
            <a:pPr marL="228600" indent="-228600"/>
            <a:r>
              <a:rPr lang="en-US" altLang="zh-TW" dirty="0" smtClean="0"/>
              <a:t>Newer techniques use </a:t>
            </a:r>
            <a:r>
              <a:rPr lang="en-US" altLang="zh-TW" b="1" dirty="0" smtClean="0"/>
              <a:t>Chemical processing</a:t>
            </a:r>
            <a:r>
              <a:rPr lang="en-US" altLang="zh-TW" dirty="0" smtClean="0"/>
              <a:t> on some of the fractions to make others, in a process called </a:t>
            </a:r>
            <a:r>
              <a:rPr lang="en-US" altLang="zh-TW" b="1" dirty="0" smtClean="0"/>
              <a:t>conversion</a:t>
            </a:r>
            <a:r>
              <a:rPr lang="en-US" altLang="zh-TW" dirty="0" smtClean="0"/>
              <a:t>. Chemical processing, for example, can break longer chains into shorter ones. This allows a refinery to turn diesel fuel into gasoline depending on the demand for gasoline. </a:t>
            </a:r>
          </a:p>
          <a:p>
            <a:pPr marL="228600" indent="-228600"/>
            <a:r>
              <a:rPr lang="en-US" altLang="zh-TW" dirty="0" smtClean="0"/>
              <a:t>Refineries must </a:t>
            </a:r>
            <a:r>
              <a:rPr lang="en-US" altLang="zh-TW" b="1" dirty="0" smtClean="0"/>
              <a:t>treat</a:t>
            </a:r>
            <a:r>
              <a:rPr lang="en-US" altLang="zh-TW" dirty="0" smtClean="0"/>
              <a:t> the fractions to remove impurities. </a:t>
            </a:r>
          </a:p>
          <a:p>
            <a:pPr marL="228600" indent="-228600"/>
            <a:r>
              <a:rPr lang="en-US" altLang="zh-TW" dirty="0" smtClean="0"/>
              <a:t>Refineries </a:t>
            </a:r>
            <a:r>
              <a:rPr lang="en-US" altLang="zh-TW" b="1" dirty="0" smtClean="0"/>
              <a:t>combine</a:t>
            </a:r>
            <a:r>
              <a:rPr lang="en-US" altLang="zh-TW" dirty="0" smtClean="0"/>
              <a:t> the various fractions (processed, unprocessed) into mixtures to make desired products. For example, different mixtures of chains can create </a:t>
            </a:r>
            <a:r>
              <a:rPr lang="en-US" altLang="zh-TW" dirty="0" err="1" smtClean="0"/>
              <a:t>gasolines</a:t>
            </a:r>
            <a:r>
              <a:rPr lang="en-US" altLang="zh-TW" dirty="0" smtClean="0"/>
              <a:t> with different </a:t>
            </a:r>
            <a:r>
              <a:rPr lang="en-US" altLang="zh-TW" dirty="0" smtClean="0">
                <a:hlinkClick r:id="rId3"/>
              </a:rPr>
              <a:t>octane ratings</a:t>
            </a:r>
            <a:r>
              <a:rPr lang="en-US" altLang="zh-TW" dirty="0" smtClean="0"/>
              <a:t>.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73</a:t>
            </a:fld>
            <a:endParaRPr lang="en-CA"/>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74</a:t>
            </a:fld>
            <a:endParaRPr lang="en-CA"/>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75</a:t>
            </a:fld>
            <a:endParaRPr lang="en-CA"/>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76</a:t>
            </a:fld>
            <a:endParaRPr lang="en-CA"/>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77</a:t>
            </a:fld>
            <a:endParaRPr lang="en-CA"/>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78</a:t>
            </a:fld>
            <a:endParaRPr lang="en-CA"/>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79</a:t>
            </a:fld>
            <a:endParaRPr lang="en-CA"/>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80</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9</a:t>
            </a:fld>
            <a:endParaRPr lang="en-CA"/>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81</a:t>
            </a:fld>
            <a:endParaRPr lang="en-CA"/>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82</a:t>
            </a:fld>
            <a:endParaRPr lang="en-CA"/>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83</a:t>
            </a:fld>
            <a:endParaRPr lang="en-CA"/>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84</a:t>
            </a:fld>
            <a:endParaRPr lang="en-CA"/>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85</a:t>
            </a:fld>
            <a:endParaRPr lang="en-CA"/>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86</a:t>
            </a:fld>
            <a:endParaRPr lang="en-CA"/>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87</a:t>
            </a:fld>
            <a:endParaRPr lang="en-CA"/>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88</a:t>
            </a:fld>
            <a:endParaRPr lang="en-CA"/>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89</a:t>
            </a:fld>
            <a:endParaRPr lang="en-CA"/>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90</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rgbClr val="FF0000"/>
                </a:solidFill>
              </a:rPr>
              <a:t>Petroleum </a:t>
            </a:r>
            <a:r>
              <a:rPr lang="en-US" i="1" dirty="0" smtClean="0"/>
              <a:t>is a substance, usually liquid or gas, consisting of organic molecules composed of hydrogen and carbon atoms. Thus the general name "hydrocarbons" is often used. The possible variations in the construction of the molecules and mixtures of different molecules to form naturally occurring oil (crude oil) are virtually limitless. </a:t>
            </a:r>
            <a:r>
              <a:rPr lang="en-US" i="1" dirty="0" smtClean="0">
                <a:solidFill>
                  <a:srgbClr val="FF0000"/>
                </a:solidFill>
              </a:rPr>
              <a:t>No two crude oils are identical.</a:t>
            </a:r>
            <a:r>
              <a:rPr lang="en-US" i="1" dirty="0" smtClean="0"/>
              <a:t> Because these complex mixtures of organic matter are found in rock, they are called "petroleum," a word derived from the Latin words for rock (</a:t>
            </a:r>
            <a:r>
              <a:rPr lang="en-US" i="1" dirty="0" err="1" smtClean="0"/>
              <a:t>petra</a:t>
            </a:r>
            <a:r>
              <a:rPr lang="en-US" i="1" dirty="0" smtClean="0"/>
              <a:t>) and for oil (</a:t>
            </a:r>
            <a:r>
              <a:rPr lang="en-US" i="1" dirty="0" err="1" smtClean="0"/>
              <a:t>oleum</a:t>
            </a:r>
            <a:r>
              <a:rPr lang="en-US" i="1" dirty="0" smtClean="0"/>
              <a:t>).</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10</a:t>
            </a:fld>
            <a:endParaRPr lang="en-CA"/>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91</a:t>
            </a:fld>
            <a:endParaRPr lang="en-CA"/>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92</a:t>
            </a:fld>
            <a:endParaRPr lang="en-CA"/>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93</a:t>
            </a:fld>
            <a:endParaRPr lang="en-CA"/>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94</a:t>
            </a:fld>
            <a:endParaRPr lang="en-CA"/>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95</a:t>
            </a:fld>
            <a:endParaRPr lang="en-CA"/>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96</a:t>
            </a:fld>
            <a:endParaRPr lang="en-CA"/>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97</a:t>
            </a:fld>
            <a:endParaRPr lang="en-CA"/>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98</a:t>
            </a:fld>
            <a:endParaRPr lang="en-CA"/>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9DB71B0-09EA-4B5D-876E-B0A901F7B2EF}" type="slidenum">
              <a:rPr lang="en-CA" smtClean="0"/>
              <a:pPr/>
              <a:t>99</a:t>
            </a:fld>
            <a:endParaRPr lang="en-CA"/>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9DB71B0-09EA-4B5D-876E-B0A901F7B2EF}" type="slidenum">
              <a:rPr lang="en-CA" smtClean="0"/>
              <a:pPr/>
              <a:t>100</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0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0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0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0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slide" Target="slide41.xml"/></Relationships>
</file>

<file path=ppt/slides/_rels/slide10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slide" Target="slide41.xml"/><Relationship Id="rId4" Type="http://schemas.openxmlformats.org/officeDocument/2006/relationships/image" Target="../media/image107.png"/></Relationships>
</file>

<file path=ppt/slides/_rels/slide11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1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1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2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slide" Target="slide48.xml"/></Relationships>
</file>

<file path=ppt/slides/_rels/slide12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2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2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2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12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19.emf"/><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3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25.emf"/><Relationship Id="rId4" Type="http://schemas.openxmlformats.org/officeDocument/2006/relationships/image" Target="../media/image124.emf"/></Relationships>
</file>

<file path=ppt/slides/_rels/slide1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png"/></Relationships>
</file>

<file path=ppt/slides/_rels/slide1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4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4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4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4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4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4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36.emf"/></Relationships>
</file>

<file path=ppt/slides/_rels/slide15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37.emf"/></Relationships>
</file>

<file path=ppt/slides/_rels/slide15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5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16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6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6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6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6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39.xml"/></Relationships>
</file>

<file path=ppt/slides/_rels/slide17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7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17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7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7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17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7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8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8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8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8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8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8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8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8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9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9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9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9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19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9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00.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20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20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3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3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43.xm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43.xm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 Target="slide39.xml"/><Relationship Id="rId7" Type="http://schemas.openxmlformats.org/officeDocument/2006/relationships/diagramColors" Target="../diagrams/colors2.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5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slide" Target="slide39.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slide" Target="slide39.xml"/></Relationships>
</file>

<file path=ppt/slides/_rels/slide6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6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 Target="slide41.xm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8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slide" Target="slide41.xml"/></Relationships>
</file>

<file path=ppt/slides/_rels/slide8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9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slide" Target="slide41.xml"/></Relationships>
</file>

<file path=ppt/slides/_rels/slide9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9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slide" Target="slide41.xml"/></Relationships>
</file>

<file path=ppt/slides/_rels/slide98.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22958"/>
            <a:ext cx="9144000" cy="6004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6804248" y="5257800"/>
            <a:ext cx="2664296" cy="1477328"/>
          </a:xfrm>
          <a:prstGeom prst="rect">
            <a:avLst/>
          </a:prstGeom>
          <a:noFill/>
        </p:spPr>
        <p:txBody>
          <a:bodyPr wrap="square" rtlCol="0">
            <a:spAutoFit/>
          </a:bodyPr>
          <a:lstStyle/>
          <a:p>
            <a:r>
              <a:rPr lang="en-CA" dirty="0" smtClean="0">
                <a:latin typeface="Century Gothic" pitchFamily="34" charset="0"/>
              </a:rPr>
              <a:t>David Li</a:t>
            </a:r>
          </a:p>
          <a:p>
            <a:r>
              <a:rPr lang="en-CA" dirty="0" smtClean="0">
                <a:latin typeface="Century Gothic" pitchFamily="34" charset="0"/>
              </a:rPr>
              <a:t>James </a:t>
            </a:r>
            <a:r>
              <a:rPr lang="en-CA" dirty="0" err="1" smtClean="0">
                <a:latin typeface="Century Gothic" pitchFamily="34" charset="0"/>
              </a:rPr>
              <a:t>Annable</a:t>
            </a:r>
            <a:endParaRPr lang="en-CA" dirty="0" smtClean="0">
              <a:latin typeface="Century Gothic" pitchFamily="34" charset="0"/>
            </a:endParaRPr>
          </a:p>
          <a:p>
            <a:r>
              <a:rPr lang="en-CA" dirty="0" smtClean="0">
                <a:latin typeface="Century Gothic" pitchFamily="34" charset="0"/>
              </a:rPr>
              <a:t>William </a:t>
            </a:r>
            <a:r>
              <a:rPr lang="en-CA" dirty="0" err="1" smtClean="0">
                <a:latin typeface="Century Gothic" pitchFamily="34" charset="0"/>
              </a:rPr>
              <a:t>Pao</a:t>
            </a:r>
            <a:endParaRPr lang="en-CA" dirty="0" smtClean="0">
              <a:latin typeface="Century Gothic" pitchFamily="34" charset="0"/>
            </a:endParaRPr>
          </a:p>
          <a:p>
            <a:r>
              <a:rPr lang="en-CA" dirty="0" smtClean="0">
                <a:latin typeface="Century Gothic" pitchFamily="34" charset="0"/>
              </a:rPr>
              <a:t>William Wong</a:t>
            </a:r>
          </a:p>
          <a:p>
            <a:r>
              <a:rPr lang="en-CA" dirty="0" smtClean="0">
                <a:latin typeface="Century Gothic" pitchFamily="34" charset="0"/>
              </a:rPr>
              <a:t>William Zhao</a:t>
            </a:r>
          </a:p>
        </p:txBody>
      </p:sp>
      <p:sp>
        <p:nvSpPr>
          <p:cNvPr id="6" name="Title 1"/>
          <p:cNvSpPr txBox="1">
            <a:spLocks/>
          </p:cNvSpPr>
          <p:nvPr/>
        </p:nvSpPr>
        <p:spPr>
          <a:xfrm>
            <a:off x="304800" y="5611716"/>
            <a:ext cx="5334000" cy="712884"/>
          </a:xfrm>
          <a:prstGeom prst="rect">
            <a:avLst/>
          </a:prstGeom>
        </p:spPr>
        <p:txBody>
          <a:bodyPr vert="horz" lIns="91440" tIns="45720" rIns="91440" bIns="45720" rtlCol="0" anchor="ctr">
            <a:normAutofit/>
          </a:bodyPr>
          <a:lstStyle>
            <a:lvl1pPr>
              <a:defRPr sz="3400">
                <a:latin typeface="Arial" pitchFamily="34" charset="0"/>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Century Gothic" pitchFamily="34" charset="0"/>
                <a:ea typeface="+mj-ea"/>
                <a:cs typeface="Arial" pitchFamily="34" charset="0"/>
              </a:rPr>
              <a:t>Canadian Oil &amp; Gas</a:t>
            </a:r>
            <a:endParaRPr kumimoji="0" lang="en-US" sz="3600" b="0" i="0" u="none" strike="noStrike" kern="1200" cap="none" spc="0" normalizeH="0" baseline="0" noProof="0" dirty="0">
              <a:ln>
                <a:noFill/>
              </a:ln>
              <a:solidFill>
                <a:schemeClr val="tx1"/>
              </a:solidFill>
              <a:effectLst/>
              <a:uLnTx/>
              <a:uFillTx/>
              <a:latin typeface="Century Gothic" pitchFamily="34" charset="0"/>
              <a:ea typeface="+mj-ea"/>
              <a:cs typeface="Arial" pitchFamily="34" charset="0"/>
            </a:endParaRPr>
          </a:p>
        </p:txBody>
      </p:sp>
    </p:spTree>
    <p:extLst>
      <p:ext uri="{BB962C8B-B14F-4D97-AF65-F5344CB8AC3E}">
        <p14:creationId xmlns:p14="http://schemas.microsoft.com/office/powerpoint/2010/main" xmlns="" val="3714468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 Petroleum / Hydrocarbons?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 Box 77"/>
          <p:cNvSpPr txBox="1">
            <a:spLocks noChangeArrowheads="1"/>
          </p:cNvSpPr>
          <p:nvPr/>
        </p:nvSpPr>
        <p:spPr bwMode="auto">
          <a:xfrm>
            <a:off x="465138" y="6021388"/>
            <a:ext cx="9136062"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b="1" dirty="0"/>
              <a:t>(Crude Oil and Natural Gas often contain substantial amounts of nitrogen, sulfur, oxygen, trace metals, and other elements)</a:t>
            </a:r>
          </a:p>
        </p:txBody>
      </p:sp>
      <p:pic>
        <p:nvPicPr>
          <p:cNvPr id="15" name="Picture 6" descr="molecule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288" y="1916113"/>
            <a:ext cx="3190875"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5" descr="Image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188" y="3500438"/>
            <a:ext cx="2752725" cy="12192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8" name="Group 76"/>
          <p:cNvGraphicFramePr>
            <a:graphicFrameLocks noGrp="1"/>
          </p:cNvGraphicFramePr>
          <p:nvPr>
            <p:ph idx="1"/>
          </p:nvPr>
        </p:nvGraphicFramePr>
        <p:xfrm>
          <a:off x="4140200" y="1916113"/>
          <a:ext cx="4464050" cy="3700467"/>
        </p:xfrm>
        <a:graphic>
          <a:graphicData uri="http://schemas.openxmlformats.org/drawingml/2006/table">
            <a:tbl>
              <a:tblPr/>
              <a:tblGrid>
                <a:gridCol w="1320800"/>
                <a:gridCol w="1062038"/>
                <a:gridCol w="2081212"/>
              </a:tblGrid>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Methane </a:t>
                      </a:r>
                    </a:p>
                  </a:txBody>
                  <a:tcPr anchor="ctr" horzOverflow="overflow">
                    <a:lnL cap="flat">
                      <a:noFill/>
                    </a:lnL>
                    <a:lnR>
                      <a:noFill/>
                    </a:lnR>
                    <a:lnT cap="fla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4</a:t>
                      </a:r>
                      <a:r>
                        <a:rPr kumimoji="0" lang="en-US" sz="1800" b="0" i="0" u="none" strike="noStrike" cap="none" normalizeH="0" baseline="0" smtClean="0">
                          <a:ln>
                            <a:noFill/>
                          </a:ln>
                          <a:solidFill>
                            <a:schemeClr val="tx1"/>
                          </a:solidFill>
                          <a:effectLst/>
                          <a:latin typeface="Arial" charset="0"/>
                          <a:cs typeface="Arial" charset="0"/>
                        </a:rPr>
                        <a:t> </a:t>
                      </a: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4</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cap="flat">
                      <a:noFill/>
                    </a:lnT>
                    <a:lnB>
                      <a:noFill/>
                    </a:lnB>
                    <a:lnTlToBr>
                      <a:noFill/>
                    </a:lnTlToBr>
                    <a:lnBlToTr>
                      <a:noFill/>
                    </a:lnBlToTr>
                    <a:noFill/>
                  </a:tcPr>
                </a:tc>
              </a:tr>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Ethane </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a:t>
                      </a:r>
                      <a:r>
                        <a:rPr kumimoji="0" lang="en-US" sz="1800" b="0" i="0" u="none" strike="noStrike" cap="none" normalizeH="0" baseline="-30000" smtClean="0">
                          <a:ln>
                            <a:noFill/>
                          </a:ln>
                          <a:solidFill>
                            <a:schemeClr val="tx1"/>
                          </a:solidFill>
                          <a:effectLst/>
                          <a:latin typeface="Arial" charset="0"/>
                          <a:cs typeface="Arial" charset="0"/>
                        </a:rPr>
                        <a:t>2</a:t>
                      </a:r>
                      <a:r>
                        <a:rPr kumimoji="0" lang="en-US" sz="1800" b="0" i="0" u="none" strike="noStrike" cap="none" normalizeH="0" baseline="0" smtClean="0">
                          <a:ln>
                            <a:noFill/>
                          </a:ln>
                          <a:solidFill>
                            <a:schemeClr val="tx1"/>
                          </a:solidFill>
                          <a:effectLst/>
                          <a:latin typeface="Arial" charset="0"/>
                          <a:cs typeface="Arial" charset="0"/>
                        </a:rPr>
                        <a:t>H</a:t>
                      </a:r>
                      <a:r>
                        <a:rPr kumimoji="0" lang="en-US" sz="1800" b="0" i="0" u="none" strike="noStrike" cap="none" normalizeH="0" baseline="-30000" smtClean="0">
                          <a:ln>
                            <a:noFill/>
                          </a:ln>
                          <a:solidFill>
                            <a:schemeClr val="tx1"/>
                          </a:solidFill>
                          <a:effectLst/>
                          <a:latin typeface="Arial" charset="0"/>
                          <a:cs typeface="Arial" charset="0"/>
                        </a:rPr>
                        <a:t>6</a:t>
                      </a:r>
                      <a:r>
                        <a:rPr kumimoji="0" lang="en-US" sz="1800" b="0" i="0" u="none" strike="noStrike" cap="none" normalizeH="0" baseline="0" smtClean="0">
                          <a:ln>
                            <a:noFill/>
                          </a:ln>
                          <a:solidFill>
                            <a:schemeClr val="tx1"/>
                          </a:solidFill>
                          <a:effectLst/>
                          <a:latin typeface="Arial" charset="0"/>
                          <a:cs typeface="Arial" charset="0"/>
                        </a:rPr>
                        <a:t> </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3</a:t>
                      </a: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Propane </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C</a:t>
                      </a:r>
                      <a:r>
                        <a:rPr kumimoji="0" lang="en-US" sz="1800" b="0" i="0" u="none" strike="noStrike" cap="none" normalizeH="0" baseline="-30000" dirty="0" smtClean="0">
                          <a:ln>
                            <a:noFill/>
                          </a:ln>
                          <a:solidFill>
                            <a:schemeClr val="tx1"/>
                          </a:solidFill>
                          <a:effectLst/>
                          <a:latin typeface="Arial" charset="0"/>
                          <a:cs typeface="Arial" charset="0"/>
                        </a:rPr>
                        <a:t>3</a:t>
                      </a:r>
                      <a:r>
                        <a:rPr kumimoji="0" lang="en-US" sz="1800" b="0" i="0" u="none" strike="noStrike" cap="none" normalizeH="0" baseline="0" dirty="0" smtClean="0">
                          <a:ln>
                            <a:noFill/>
                          </a:ln>
                          <a:solidFill>
                            <a:schemeClr val="tx1"/>
                          </a:solidFill>
                          <a:effectLst/>
                          <a:latin typeface="Arial" charset="0"/>
                          <a:cs typeface="Arial" charset="0"/>
                        </a:rPr>
                        <a:t>H</a:t>
                      </a:r>
                      <a:r>
                        <a:rPr kumimoji="0" lang="en-US" sz="1800" b="0" i="0" u="none" strike="noStrike" cap="none" normalizeH="0" baseline="-30000" dirty="0" smtClean="0">
                          <a:ln>
                            <a:noFill/>
                          </a:ln>
                          <a:solidFill>
                            <a:schemeClr val="tx1"/>
                          </a:solidFill>
                          <a:effectLst/>
                          <a:latin typeface="Arial" charset="0"/>
                          <a:cs typeface="Arial" charset="0"/>
                        </a:rPr>
                        <a:t>8</a:t>
                      </a:r>
                      <a:r>
                        <a:rPr kumimoji="0" lang="en-US" sz="1800" b="0" i="0" u="none" strike="noStrike" cap="none" normalizeH="0" baseline="0" dirty="0" smtClean="0">
                          <a:ln>
                            <a:noFill/>
                          </a:ln>
                          <a:solidFill>
                            <a:schemeClr val="tx1"/>
                          </a:solidFill>
                          <a:effectLst/>
                          <a:latin typeface="Arial" charset="0"/>
                          <a:cs typeface="Arial" charset="0"/>
                        </a:rPr>
                        <a:t> </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3</a:t>
                      </a: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2</a:t>
                      </a: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Butane </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C</a:t>
                      </a:r>
                      <a:r>
                        <a:rPr kumimoji="0" lang="en-US" sz="1800" b="0" i="0" u="none" strike="noStrike" cap="none" normalizeH="0" baseline="-30000" dirty="0" smtClean="0">
                          <a:ln>
                            <a:noFill/>
                          </a:ln>
                          <a:solidFill>
                            <a:schemeClr val="tx1"/>
                          </a:solidFill>
                          <a:effectLst/>
                          <a:latin typeface="Arial" charset="0"/>
                          <a:cs typeface="Arial" charset="0"/>
                        </a:rPr>
                        <a:t>4</a:t>
                      </a:r>
                      <a:r>
                        <a:rPr kumimoji="0" lang="en-US" sz="1800" b="0" i="0" u="none" strike="noStrike" cap="none" normalizeH="0" baseline="0" dirty="0" smtClean="0">
                          <a:ln>
                            <a:noFill/>
                          </a:ln>
                          <a:solidFill>
                            <a:schemeClr val="tx1"/>
                          </a:solidFill>
                          <a:effectLst/>
                          <a:latin typeface="Arial" charset="0"/>
                          <a:cs typeface="Arial" charset="0"/>
                        </a:rPr>
                        <a:t>H</a:t>
                      </a:r>
                      <a:r>
                        <a:rPr kumimoji="0" lang="en-US" sz="1800" b="0" i="0" u="none" strike="noStrike" cap="none" normalizeH="0" baseline="-30000" dirty="0" smtClean="0">
                          <a:ln>
                            <a:noFill/>
                          </a:ln>
                          <a:solidFill>
                            <a:schemeClr val="tx1"/>
                          </a:solidFill>
                          <a:effectLst/>
                          <a:latin typeface="Arial" charset="0"/>
                          <a:cs typeface="Arial" charset="0"/>
                        </a:rPr>
                        <a:t>10</a:t>
                      </a:r>
                      <a:r>
                        <a:rPr kumimoji="0" lang="en-US" sz="1800" b="0" i="0" u="none" strike="noStrike" cap="none" normalizeH="0" baseline="0" dirty="0" smtClean="0">
                          <a:ln>
                            <a:noFill/>
                          </a:ln>
                          <a:solidFill>
                            <a:schemeClr val="tx1"/>
                          </a:solidFill>
                          <a:effectLst/>
                          <a:latin typeface="Arial" charset="0"/>
                          <a:cs typeface="Arial" charset="0"/>
                        </a:rPr>
                        <a:t> </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3</a:t>
                      </a:r>
                      <a:r>
                        <a:rPr kumimoji="0" lang="en-US" sz="1800" b="0" i="0" u="none" strike="noStrike" cap="none" normalizeH="0" baseline="0" smtClean="0">
                          <a:ln>
                            <a:noFill/>
                          </a:ln>
                          <a:solidFill>
                            <a:schemeClr val="tx1"/>
                          </a:solidFill>
                          <a:effectLst/>
                          <a:latin typeface="Arial" charset="0"/>
                          <a:cs typeface="Arial" charset="0"/>
                        </a:rPr>
                        <a:t> (CH</a:t>
                      </a:r>
                      <a:r>
                        <a:rPr kumimoji="0" lang="en-US" sz="1800" b="0" i="0" u="none" strike="noStrike" cap="none" normalizeH="0" baseline="-30000" smtClean="0">
                          <a:ln>
                            <a:noFill/>
                          </a:ln>
                          <a:solidFill>
                            <a:schemeClr val="tx1"/>
                          </a:solidFill>
                          <a:effectLst/>
                          <a:latin typeface="Arial" charset="0"/>
                          <a:cs typeface="Arial" charset="0"/>
                        </a:rPr>
                        <a:t>2</a:t>
                      </a:r>
                      <a:r>
                        <a:rPr kumimoji="0" lang="en-US" sz="1800" b="0" i="0" u="none" strike="noStrike" cap="none" normalizeH="0" baseline="0" smtClean="0">
                          <a:ln>
                            <a:noFill/>
                          </a:ln>
                          <a:solidFill>
                            <a:schemeClr val="tx1"/>
                          </a:solidFill>
                          <a:effectLst/>
                          <a:latin typeface="Arial" charset="0"/>
                          <a:cs typeface="Arial" charset="0"/>
                        </a:rPr>
                        <a:t>)</a:t>
                      </a:r>
                      <a:r>
                        <a:rPr kumimoji="0" lang="en-US" sz="1800" b="0" i="0" u="none" strike="noStrike" cap="none" normalizeH="0" baseline="-30000" smtClean="0">
                          <a:ln>
                            <a:noFill/>
                          </a:ln>
                          <a:solidFill>
                            <a:schemeClr val="tx1"/>
                          </a:solidFill>
                          <a:effectLst/>
                          <a:latin typeface="Arial" charset="0"/>
                          <a:cs typeface="Arial" charset="0"/>
                        </a:rPr>
                        <a:t>2</a:t>
                      </a:r>
                      <a:r>
                        <a:rPr kumimoji="0" lang="en-US" sz="1800" b="0" i="0" u="none" strike="noStrike" cap="none" normalizeH="0" baseline="0" smtClean="0">
                          <a:ln>
                            <a:noFill/>
                          </a:ln>
                          <a:solidFill>
                            <a:schemeClr val="tx1"/>
                          </a:solidFill>
                          <a:effectLst/>
                          <a:latin typeface="Arial" charset="0"/>
                          <a:cs typeface="Arial" charset="0"/>
                        </a:rPr>
                        <a:t> CH</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371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Pentane </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C</a:t>
                      </a:r>
                      <a:r>
                        <a:rPr kumimoji="0" lang="en-US" sz="1800" b="0" i="0" u="none" strike="noStrike" cap="none" normalizeH="0" baseline="-30000" dirty="0" smtClean="0">
                          <a:ln>
                            <a:noFill/>
                          </a:ln>
                          <a:solidFill>
                            <a:schemeClr val="tx1"/>
                          </a:solidFill>
                          <a:effectLst/>
                          <a:latin typeface="Arial" charset="0"/>
                          <a:cs typeface="Arial" charset="0"/>
                        </a:rPr>
                        <a:t>5</a:t>
                      </a:r>
                      <a:r>
                        <a:rPr kumimoji="0" lang="en-US" sz="1800" b="0" i="0" u="none" strike="noStrike" cap="none" normalizeH="0" baseline="0" dirty="0" smtClean="0">
                          <a:ln>
                            <a:noFill/>
                          </a:ln>
                          <a:solidFill>
                            <a:schemeClr val="tx1"/>
                          </a:solidFill>
                          <a:effectLst/>
                          <a:latin typeface="Arial" charset="0"/>
                          <a:cs typeface="Arial" charset="0"/>
                        </a:rPr>
                        <a:t>H</a:t>
                      </a:r>
                      <a:r>
                        <a:rPr kumimoji="0" lang="en-US" sz="1800" b="0" i="0" u="none" strike="noStrike" cap="none" normalizeH="0" baseline="-30000" dirty="0" smtClean="0">
                          <a:ln>
                            <a:noFill/>
                          </a:ln>
                          <a:solidFill>
                            <a:schemeClr val="tx1"/>
                          </a:solidFill>
                          <a:effectLst/>
                          <a:latin typeface="Arial" charset="0"/>
                          <a:cs typeface="Arial" charset="0"/>
                        </a:rPr>
                        <a:t>12</a:t>
                      </a:r>
                      <a:r>
                        <a:rPr kumimoji="0" lang="en-US" sz="1800" b="0" i="0" u="none" strike="noStrike" cap="none" normalizeH="0" baseline="0" dirty="0" smtClean="0">
                          <a:ln>
                            <a:noFill/>
                          </a:ln>
                          <a:solidFill>
                            <a:schemeClr val="tx1"/>
                          </a:solidFill>
                          <a:effectLst/>
                          <a:latin typeface="Arial" charset="0"/>
                          <a:cs typeface="Arial" charset="0"/>
                        </a:rPr>
                        <a:t> </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3</a:t>
                      </a:r>
                      <a:r>
                        <a:rPr kumimoji="0" lang="en-US" sz="1800" b="0" i="0" u="none" strike="noStrike" cap="none" normalizeH="0" baseline="0" smtClean="0">
                          <a:ln>
                            <a:noFill/>
                          </a:ln>
                          <a:solidFill>
                            <a:schemeClr val="tx1"/>
                          </a:solidFill>
                          <a:effectLst/>
                          <a:latin typeface="Arial" charset="0"/>
                          <a:cs typeface="Arial" charset="0"/>
                        </a:rPr>
                        <a:t> (CH</a:t>
                      </a:r>
                      <a:r>
                        <a:rPr kumimoji="0" lang="en-US" sz="1800" b="0" i="0" u="none" strike="noStrike" cap="none" normalizeH="0" baseline="-30000" smtClean="0">
                          <a:ln>
                            <a:noFill/>
                          </a:ln>
                          <a:solidFill>
                            <a:schemeClr val="tx1"/>
                          </a:solidFill>
                          <a:effectLst/>
                          <a:latin typeface="Arial" charset="0"/>
                          <a:cs typeface="Arial" charset="0"/>
                        </a:rPr>
                        <a:t>2</a:t>
                      </a:r>
                      <a:r>
                        <a:rPr kumimoji="0" lang="en-US" sz="1800" b="0" i="0" u="none" strike="noStrike" cap="none" normalizeH="0" baseline="0" smtClean="0">
                          <a:ln>
                            <a:noFill/>
                          </a:ln>
                          <a:solidFill>
                            <a:schemeClr val="tx1"/>
                          </a:solidFill>
                          <a:effectLst/>
                          <a:latin typeface="Arial" charset="0"/>
                          <a:cs typeface="Arial" charset="0"/>
                        </a:rPr>
                        <a:t>)</a:t>
                      </a:r>
                      <a:r>
                        <a:rPr kumimoji="0" lang="en-US" sz="1800" b="0" i="0" u="none" strike="noStrike" cap="none" normalizeH="0" baseline="-30000" smtClean="0">
                          <a:ln>
                            <a:noFill/>
                          </a:ln>
                          <a:solidFill>
                            <a:schemeClr val="tx1"/>
                          </a:solidFill>
                          <a:effectLst/>
                          <a:latin typeface="Arial" charset="0"/>
                          <a:cs typeface="Arial" charset="0"/>
                        </a:rPr>
                        <a:t>3</a:t>
                      </a:r>
                      <a:r>
                        <a:rPr kumimoji="0" lang="en-US" sz="1800" b="0" i="0" u="none" strike="noStrike" cap="none" normalizeH="0" baseline="0" smtClean="0">
                          <a:ln>
                            <a:noFill/>
                          </a:ln>
                          <a:solidFill>
                            <a:schemeClr val="tx1"/>
                          </a:solidFill>
                          <a:effectLst/>
                          <a:latin typeface="Arial" charset="0"/>
                          <a:cs typeface="Arial" charset="0"/>
                        </a:rPr>
                        <a:t> CH</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Hexane </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C</a:t>
                      </a:r>
                      <a:r>
                        <a:rPr kumimoji="0" lang="en-US" sz="1800" b="0" i="0" u="none" strike="noStrike" cap="none" normalizeH="0" baseline="-30000" dirty="0" smtClean="0">
                          <a:ln>
                            <a:noFill/>
                          </a:ln>
                          <a:solidFill>
                            <a:schemeClr val="tx1"/>
                          </a:solidFill>
                          <a:effectLst/>
                          <a:latin typeface="Arial" charset="0"/>
                          <a:cs typeface="Arial" charset="0"/>
                        </a:rPr>
                        <a:t>6</a:t>
                      </a:r>
                      <a:r>
                        <a:rPr kumimoji="0" lang="en-US" sz="1800" b="0" i="0" u="none" strike="noStrike" cap="none" normalizeH="0" baseline="0" dirty="0" smtClean="0">
                          <a:ln>
                            <a:noFill/>
                          </a:ln>
                          <a:solidFill>
                            <a:schemeClr val="tx1"/>
                          </a:solidFill>
                          <a:effectLst/>
                          <a:latin typeface="Arial" charset="0"/>
                          <a:cs typeface="Arial" charset="0"/>
                        </a:rPr>
                        <a:t>H</a:t>
                      </a:r>
                      <a:r>
                        <a:rPr kumimoji="0" lang="en-US" sz="1800" b="0" i="0" u="none" strike="noStrike" cap="none" normalizeH="0" baseline="-30000" dirty="0" smtClean="0">
                          <a:ln>
                            <a:noFill/>
                          </a:ln>
                          <a:solidFill>
                            <a:schemeClr val="tx1"/>
                          </a:solidFill>
                          <a:effectLst/>
                          <a:latin typeface="Arial" charset="0"/>
                          <a:cs typeface="Arial" charset="0"/>
                        </a:rPr>
                        <a:t>14</a:t>
                      </a:r>
                      <a:r>
                        <a:rPr kumimoji="0" lang="en-US" sz="1800" b="0" i="0" u="none" strike="noStrike" cap="none" normalizeH="0" baseline="0" dirty="0" smtClean="0">
                          <a:ln>
                            <a:noFill/>
                          </a:ln>
                          <a:solidFill>
                            <a:schemeClr val="tx1"/>
                          </a:solidFill>
                          <a:effectLst/>
                          <a:latin typeface="Arial" charset="0"/>
                          <a:cs typeface="Arial" charset="0"/>
                        </a:rPr>
                        <a:t> </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CH</a:t>
                      </a:r>
                      <a:r>
                        <a:rPr kumimoji="0" lang="en-US" sz="1800" b="0" i="0" u="none" strike="noStrike" cap="none" normalizeH="0" baseline="-30000" dirty="0" smtClean="0">
                          <a:ln>
                            <a:noFill/>
                          </a:ln>
                          <a:solidFill>
                            <a:schemeClr val="tx1"/>
                          </a:solidFill>
                          <a:effectLst/>
                          <a:latin typeface="Arial" charset="0"/>
                          <a:cs typeface="Arial" charset="0"/>
                        </a:rPr>
                        <a:t>3</a:t>
                      </a:r>
                      <a:r>
                        <a:rPr kumimoji="0" lang="en-US" sz="1800" b="0" i="0" u="none" strike="noStrike" cap="none" normalizeH="0" baseline="0" dirty="0" smtClean="0">
                          <a:ln>
                            <a:noFill/>
                          </a:ln>
                          <a:solidFill>
                            <a:schemeClr val="tx1"/>
                          </a:solidFill>
                          <a:effectLst/>
                          <a:latin typeface="Arial" charset="0"/>
                          <a:cs typeface="Arial" charset="0"/>
                        </a:rPr>
                        <a:t> (CH</a:t>
                      </a:r>
                      <a:r>
                        <a:rPr kumimoji="0" lang="en-US" sz="1800" b="0" i="0" u="none" strike="noStrike" cap="none" normalizeH="0" baseline="-30000" dirty="0" smtClean="0">
                          <a:ln>
                            <a:noFill/>
                          </a:ln>
                          <a:solidFill>
                            <a:schemeClr val="tx1"/>
                          </a:solidFill>
                          <a:effectLst/>
                          <a:latin typeface="Arial" charset="0"/>
                          <a:cs typeface="Arial" charset="0"/>
                        </a:rPr>
                        <a:t>2</a:t>
                      </a: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30000" dirty="0" smtClean="0">
                          <a:ln>
                            <a:noFill/>
                          </a:ln>
                          <a:solidFill>
                            <a:schemeClr val="tx1"/>
                          </a:solidFill>
                          <a:effectLst/>
                          <a:latin typeface="Arial" charset="0"/>
                          <a:cs typeface="Arial" charset="0"/>
                        </a:rPr>
                        <a:t>4</a:t>
                      </a:r>
                      <a:r>
                        <a:rPr kumimoji="0" lang="en-US" sz="1800" b="0" i="0" u="none" strike="noStrike" cap="none" normalizeH="0" baseline="0" dirty="0" smtClean="0">
                          <a:ln>
                            <a:noFill/>
                          </a:ln>
                          <a:solidFill>
                            <a:schemeClr val="tx1"/>
                          </a:solidFill>
                          <a:effectLst/>
                          <a:latin typeface="Arial" charset="0"/>
                          <a:cs typeface="Arial" charset="0"/>
                        </a:rPr>
                        <a:t> CH</a:t>
                      </a:r>
                      <a:r>
                        <a:rPr kumimoji="0" lang="en-US" sz="1800" b="0" i="0" u="none" strike="noStrike" cap="none" normalizeH="0" baseline="-30000" dirty="0" smtClean="0">
                          <a:ln>
                            <a:noFill/>
                          </a:ln>
                          <a:solidFill>
                            <a:schemeClr val="tx1"/>
                          </a:solidFill>
                          <a:effectLst/>
                          <a:latin typeface="Arial" charset="0"/>
                          <a:cs typeface="Arial" charset="0"/>
                        </a:rPr>
                        <a:t>3</a:t>
                      </a:r>
                      <a:endParaRPr kumimoji="0" lang="en-US" sz="18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Heptane </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a:t>
                      </a:r>
                      <a:r>
                        <a:rPr kumimoji="0" lang="en-US" sz="1800" b="0" i="0" u="none" strike="noStrike" cap="none" normalizeH="0" baseline="-30000" smtClean="0">
                          <a:ln>
                            <a:noFill/>
                          </a:ln>
                          <a:solidFill>
                            <a:schemeClr val="tx1"/>
                          </a:solidFill>
                          <a:effectLst/>
                          <a:latin typeface="Arial" charset="0"/>
                          <a:cs typeface="Arial" charset="0"/>
                        </a:rPr>
                        <a:t>7</a:t>
                      </a:r>
                      <a:r>
                        <a:rPr kumimoji="0" lang="en-US" sz="1800" b="0" i="0" u="none" strike="noStrike" cap="none" normalizeH="0" baseline="0" smtClean="0">
                          <a:ln>
                            <a:noFill/>
                          </a:ln>
                          <a:solidFill>
                            <a:schemeClr val="tx1"/>
                          </a:solidFill>
                          <a:effectLst/>
                          <a:latin typeface="Arial" charset="0"/>
                          <a:cs typeface="Arial" charset="0"/>
                        </a:rPr>
                        <a:t>H</a:t>
                      </a:r>
                      <a:r>
                        <a:rPr kumimoji="0" lang="en-US" sz="1800" b="0" i="0" u="none" strike="noStrike" cap="none" normalizeH="0" baseline="-30000" smtClean="0">
                          <a:ln>
                            <a:noFill/>
                          </a:ln>
                          <a:solidFill>
                            <a:schemeClr val="tx1"/>
                          </a:solidFill>
                          <a:effectLst/>
                          <a:latin typeface="Arial" charset="0"/>
                          <a:cs typeface="Arial" charset="0"/>
                        </a:rPr>
                        <a:t>16</a:t>
                      </a:r>
                      <a:r>
                        <a:rPr kumimoji="0" lang="en-US" sz="1800" b="0" i="0" u="none" strike="noStrike" cap="none" normalizeH="0" baseline="0" smtClean="0">
                          <a:ln>
                            <a:noFill/>
                          </a:ln>
                          <a:solidFill>
                            <a:schemeClr val="tx1"/>
                          </a:solidFill>
                          <a:effectLst/>
                          <a:latin typeface="Arial" charset="0"/>
                          <a:cs typeface="Arial" charset="0"/>
                        </a:rPr>
                        <a:t> </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CH</a:t>
                      </a:r>
                      <a:r>
                        <a:rPr kumimoji="0" lang="en-US" sz="1800" b="0" i="0" u="none" strike="noStrike" cap="none" normalizeH="0" baseline="-30000" dirty="0" smtClean="0">
                          <a:ln>
                            <a:noFill/>
                          </a:ln>
                          <a:solidFill>
                            <a:schemeClr val="tx1"/>
                          </a:solidFill>
                          <a:effectLst/>
                          <a:latin typeface="Arial" charset="0"/>
                          <a:cs typeface="Arial" charset="0"/>
                        </a:rPr>
                        <a:t>3</a:t>
                      </a:r>
                      <a:r>
                        <a:rPr kumimoji="0" lang="en-US" sz="1800" b="0" i="0" u="none" strike="noStrike" cap="none" normalizeH="0" baseline="0" dirty="0" smtClean="0">
                          <a:ln>
                            <a:noFill/>
                          </a:ln>
                          <a:solidFill>
                            <a:schemeClr val="tx1"/>
                          </a:solidFill>
                          <a:effectLst/>
                          <a:latin typeface="Arial" charset="0"/>
                          <a:cs typeface="Arial" charset="0"/>
                        </a:rPr>
                        <a:t> (CH</a:t>
                      </a:r>
                      <a:r>
                        <a:rPr kumimoji="0" lang="en-US" sz="1800" b="0" i="0" u="none" strike="noStrike" cap="none" normalizeH="0" baseline="-30000" dirty="0" smtClean="0">
                          <a:ln>
                            <a:noFill/>
                          </a:ln>
                          <a:solidFill>
                            <a:schemeClr val="tx1"/>
                          </a:solidFill>
                          <a:effectLst/>
                          <a:latin typeface="Arial" charset="0"/>
                          <a:cs typeface="Arial" charset="0"/>
                        </a:rPr>
                        <a:t>2</a:t>
                      </a: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30000" dirty="0" smtClean="0">
                          <a:ln>
                            <a:noFill/>
                          </a:ln>
                          <a:solidFill>
                            <a:schemeClr val="tx1"/>
                          </a:solidFill>
                          <a:effectLst/>
                          <a:latin typeface="Arial" charset="0"/>
                          <a:cs typeface="Arial" charset="0"/>
                        </a:rPr>
                        <a:t>5</a:t>
                      </a:r>
                      <a:r>
                        <a:rPr kumimoji="0" lang="en-US" sz="1800" b="0" i="0" u="none" strike="noStrike" cap="none" normalizeH="0" baseline="0" dirty="0" smtClean="0">
                          <a:ln>
                            <a:noFill/>
                          </a:ln>
                          <a:solidFill>
                            <a:schemeClr val="tx1"/>
                          </a:solidFill>
                          <a:effectLst/>
                          <a:latin typeface="Arial" charset="0"/>
                          <a:cs typeface="Arial" charset="0"/>
                        </a:rPr>
                        <a:t> CH</a:t>
                      </a:r>
                      <a:r>
                        <a:rPr kumimoji="0" lang="en-US" sz="1800" b="0" i="0" u="none" strike="noStrike" cap="none" normalizeH="0" baseline="-30000" dirty="0" smtClean="0">
                          <a:ln>
                            <a:noFill/>
                          </a:ln>
                          <a:solidFill>
                            <a:schemeClr val="tx1"/>
                          </a:solidFill>
                          <a:effectLst/>
                          <a:latin typeface="Arial" charset="0"/>
                          <a:cs typeface="Arial" charset="0"/>
                        </a:rPr>
                        <a:t>3</a:t>
                      </a:r>
                      <a:endParaRPr kumimoji="0" lang="en-US" sz="18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Octane </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a:t>
                      </a:r>
                      <a:r>
                        <a:rPr kumimoji="0" lang="en-US" sz="1800" b="0" i="0" u="none" strike="noStrike" cap="none" normalizeH="0" baseline="-30000" smtClean="0">
                          <a:ln>
                            <a:noFill/>
                          </a:ln>
                          <a:solidFill>
                            <a:schemeClr val="tx1"/>
                          </a:solidFill>
                          <a:effectLst/>
                          <a:latin typeface="Arial" charset="0"/>
                          <a:cs typeface="Arial" charset="0"/>
                        </a:rPr>
                        <a:t>8</a:t>
                      </a:r>
                      <a:r>
                        <a:rPr kumimoji="0" lang="en-US" sz="1800" b="0" i="0" u="none" strike="noStrike" cap="none" normalizeH="0" baseline="0" smtClean="0">
                          <a:ln>
                            <a:noFill/>
                          </a:ln>
                          <a:solidFill>
                            <a:schemeClr val="tx1"/>
                          </a:solidFill>
                          <a:effectLst/>
                          <a:latin typeface="Arial" charset="0"/>
                          <a:cs typeface="Arial" charset="0"/>
                        </a:rPr>
                        <a:t>H</a:t>
                      </a:r>
                      <a:r>
                        <a:rPr kumimoji="0" lang="en-US" sz="1800" b="0" i="0" u="none" strike="noStrike" cap="none" normalizeH="0" baseline="-30000" smtClean="0">
                          <a:ln>
                            <a:noFill/>
                          </a:ln>
                          <a:solidFill>
                            <a:schemeClr val="tx1"/>
                          </a:solidFill>
                          <a:effectLst/>
                          <a:latin typeface="Arial" charset="0"/>
                          <a:cs typeface="Arial" charset="0"/>
                        </a:rPr>
                        <a:t>18</a:t>
                      </a:r>
                      <a:r>
                        <a:rPr kumimoji="0" lang="en-US" sz="1800" b="0" i="0" u="none" strike="noStrike" cap="none" normalizeH="0" baseline="0" smtClean="0">
                          <a:ln>
                            <a:noFill/>
                          </a:ln>
                          <a:solidFill>
                            <a:schemeClr val="tx1"/>
                          </a:solidFill>
                          <a:effectLst/>
                          <a:latin typeface="Arial" charset="0"/>
                          <a:cs typeface="Arial" charset="0"/>
                        </a:rPr>
                        <a:t> </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CH</a:t>
                      </a:r>
                      <a:r>
                        <a:rPr kumimoji="0" lang="en-US" sz="1800" b="0" i="0" u="none" strike="noStrike" cap="none" normalizeH="0" baseline="-30000" dirty="0" smtClean="0">
                          <a:ln>
                            <a:noFill/>
                          </a:ln>
                          <a:solidFill>
                            <a:schemeClr val="tx1"/>
                          </a:solidFill>
                          <a:effectLst/>
                          <a:latin typeface="Arial" charset="0"/>
                          <a:cs typeface="Arial" charset="0"/>
                        </a:rPr>
                        <a:t>3</a:t>
                      </a:r>
                      <a:r>
                        <a:rPr kumimoji="0" lang="en-US" sz="1800" b="0" i="0" u="none" strike="noStrike" cap="none" normalizeH="0" baseline="0" dirty="0" smtClean="0">
                          <a:ln>
                            <a:noFill/>
                          </a:ln>
                          <a:solidFill>
                            <a:schemeClr val="tx1"/>
                          </a:solidFill>
                          <a:effectLst/>
                          <a:latin typeface="Arial" charset="0"/>
                          <a:cs typeface="Arial" charset="0"/>
                        </a:rPr>
                        <a:t> (CH</a:t>
                      </a:r>
                      <a:r>
                        <a:rPr kumimoji="0" lang="en-US" sz="1800" b="0" i="0" u="none" strike="noStrike" cap="none" normalizeH="0" baseline="-30000" dirty="0" smtClean="0">
                          <a:ln>
                            <a:noFill/>
                          </a:ln>
                          <a:solidFill>
                            <a:schemeClr val="tx1"/>
                          </a:solidFill>
                          <a:effectLst/>
                          <a:latin typeface="Arial" charset="0"/>
                          <a:cs typeface="Arial" charset="0"/>
                        </a:rPr>
                        <a:t>2</a:t>
                      </a: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30000" dirty="0" smtClean="0">
                          <a:ln>
                            <a:noFill/>
                          </a:ln>
                          <a:solidFill>
                            <a:schemeClr val="tx1"/>
                          </a:solidFill>
                          <a:effectLst/>
                          <a:latin typeface="Arial" charset="0"/>
                          <a:cs typeface="Arial" charset="0"/>
                        </a:rPr>
                        <a:t>6</a:t>
                      </a:r>
                      <a:r>
                        <a:rPr kumimoji="0" lang="en-US" sz="1800" b="0" i="0" u="none" strike="noStrike" cap="none" normalizeH="0" baseline="0" dirty="0" smtClean="0">
                          <a:ln>
                            <a:noFill/>
                          </a:ln>
                          <a:solidFill>
                            <a:schemeClr val="tx1"/>
                          </a:solidFill>
                          <a:effectLst/>
                          <a:latin typeface="Arial" charset="0"/>
                          <a:cs typeface="Arial" charset="0"/>
                        </a:rPr>
                        <a:t> CH</a:t>
                      </a:r>
                      <a:r>
                        <a:rPr kumimoji="0" lang="en-US" sz="1800" b="0" i="0" u="none" strike="noStrike" cap="none" normalizeH="0" baseline="-30000" dirty="0" smtClean="0">
                          <a:ln>
                            <a:noFill/>
                          </a:ln>
                          <a:solidFill>
                            <a:schemeClr val="tx1"/>
                          </a:solidFill>
                          <a:effectLst/>
                          <a:latin typeface="Arial" charset="0"/>
                          <a:cs typeface="Arial" charset="0"/>
                        </a:rPr>
                        <a:t>3</a:t>
                      </a:r>
                      <a:endParaRPr kumimoji="0" lang="en-US" sz="18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Nonane </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a:t>
                      </a:r>
                      <a:r>
                        <a:rPr kumimoji="0" lang="en-US" sz="1800" b="0" i="0" u="none" strike="noStrike" cap="none" normalizeH="0" baseline="-30000" smtClean="0">
                          <a:ln>
                            <a:noFill/>
                          </a:ln>
                          <a:solidFill>
                            <a:schemeClr val="tx1"/>
                          </a:solidFill>
                          <a:effectLst/>
                          <a:latin typeface="Arial" charset="0"/>
                          <a:cs typeface="Arial" charset="0"/>
                        </a:rPr>
                        <a:t>9</a:t>
                      </a:r>
                      <a:r>
                        <a:rPr kumimoji="0" lang="en-US" sz="1800" b="0" i="0" u="none" strike="noStrike" cap="none" normalizeH="0" baseline="0" smtClean="0">
                          <a:ln>
                            <a:noFill/>
                          </a:ln>
                          <a:solidFill>
                            <a:schemeClr val="tx1"/>
                          </a:solidFill>
                          <a:effectLst/>
                          <a:latin typeface="Arial" charset="0"/>
                          <a:cs typeface="Arial" charset="0"/>
                        </a:rPr>
                        <a:t>H</a:t>
                      </a:r>
                      <a:r>
                        <a:rPr kumimoji="0" lang="en-US" sz="1800" b="0" i="0" u="none" strike="noStrike" cap="none" normalizeH="0" baseline="-30000" smtClean="0">
                          <a:ln>
                            <a:noFill/>
                          </a:ln>
                          <a:solidFill>
                            <a:schemeClr val="tx1"/>
                          </a:solidFill>
                          <a:effectLst/>
                          <a:latin typeface="Arial" charset="0"/>
                          <a:cs typeface="Arial" charset="0"/>
                        </a:rPr>
                        <a:t>20</a:t>
                      </a:r>
                      <a:r>
                        <a:rPr kumimoji="0" lang="en-US" sz="1800" b="0" i="0" u="none" strike="noStrike" cap="none" normalizeH="0" baseline="0" smtClean="0">
                          <a:ln>
                            <a:noFill/>
                          </a:ln>
                          <a:solidFill>
                            <a:schemeClr val="tx1"/>
                          </a:solidFill>
                          <a:effectLst/>
                          <a:latin typeface="Arial" charset="0"/>
                          <a:cs typeface="Arial" charset="0"/>
                        </a:rPr>
                        <a:t> </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t>
                      </a:r>
                      <a:r>
                        <a:rPr kumimoji="0" lang="en-US" sz="1800" b="0" i="0" u="none" strike="noStrike" cap="none" normalizeH="0" baseline="-30000" smtClean="0">
                          <a:ln>
                            <a:noFill/>
                          </a:ln>
                          <a:solidFill>
                            <a:schemeClr val="tx1"/>
                          </a:solidFill>
                          <a:effectLst/>
                          <a:latin typeface="Arial" charset="0"/>
                          <a:cs typeface="Arial" charset="0"/>
                        </a:rPr>
                        <a:t>3</a:t>
                      </a:r>
                      <a:r>
                        <a:rPr kumimoji="0" lang="en-US" sz="1800" b="0" i="0" u="none" strike="noStrike" cap="none" normalizeH="0" baseline="0" smtClean="0">
                          <a:ln>
                            <a:noFill/>
                          </a:ln>
                          <a:solidFill>
                            <a:schemeClr val="tx1"/>
                          </a:solidFill>
                          <a:effectLst/>
                          <a:latin typeface="Arial" charset="0"/>
                          <a:cs typeface="Arial" charset="0"/>
                        </a:rPr>
                        <a:t> (CH</a:t>
                      </a:r>
                      <a:r>
                        <a:rPr kumimoji="0" lang="en-US" sz="1800" b="0" i="0" u="none" strike="noStrike" cap="none" normalizeH="0" baseline="-30000" smtClean="0">
                          <a:ln>
                            <a:noFill/>
                          </a:ln>
                          <a:solidFill>
                            <a:schemeClr val="tx1"/>
                          </a:solidFill>
                          <a:effectLst/>
                          <a:latin typeface="Arial" charset="0"/>
                          <a:cs typeface="Arial" charset="0"/>
                        </a:rPr>
                        <a:t>2</a:t>
                      </a:r>
                      <a:r>
                        <a:rPr kumimoji="0" lang="en-US" sz="1800" b="0" i="0" u="none" strike="noStrike" cap="none" normalizeH="0" baseline="0" smtClean="0">
                          <a:ln>
                            <a:noFill/>
                          </a:ln>
                          <a:solidFill>
                            <a:schemeClr val="tx1"/>
                          </a:solidFill>
                          <a:effectLst/>
                          <a:latin typeface="Arial" charset="0"/>
                          <a:cs typeface="Arial" charset="0"/>
                        </a:rPr>
                        <a:t>)</a:t>
                      </a:r>
                      <a:r>
                        <a:rPr kumimoji="0" lang="en-US" sz="1800" b="0" i="0" u="none" strike="noStrike" cap="none" normalizeH="0" baseline="-30000" smtClean="0">
                          <a:ln>
                            <a:noFill/>
                          </a:ln>
                          <a:solidFill>
                            <a:schemeClr val="tx1"/>
                          </a:solidFill>
                          <a:effectLst/>
                          <a:latin typeface="Arial" charset="0"/>
                          <a:cs typeface="Arial" charset="0"/>
                        </a:rPr>
                        <a:t>7</a:t>
                      </a:r>
                      <a:r>
                        <a:rPr kumimoji="0" lang="en-US" sz="1800" b="0" i="0" u="none" strike="noStrike" cap="none" normalizeH="0" baseline="0" smtClean="0">
                          <a:ln>
                            <a:noFill/>
                          </a:ln>
                          <a:solidFill>
                            <a:schemeClr val="tx1"/>
                          </a:solidFill>
                          <a:effectLst/>
                          <a:latin typeface="Arial" charset="0"/>
                          <a:cs typeface="Arial" charset="0"/>
                        </a:rPr>
                        <a:t> CH</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369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Decane </a:t>
                      </a:r>
                    </a:p>
                  </a:txBody>
                  <a:tcPr anchor="ctr" horzOverflow="overflow">
                    <a:lnL cap="flat">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a:t>
                      </a:r>
                      <a:r>
                        <a:rPr kumimoji="0" lang="en-US" sz="1800" b="0" i="0" u="none" strike="noStrike" cap="none" normalizeH="0" baseline="-30000" smtClean="0">
                          <a:ln>
                            <a:noFill/>
                          </a:ln>
                          <a:solidFill>
                            <a:schemeClr val="tx1"/>
                          </a:solidFill>
                          <a:effectLst/>
                          <a:latin typeface="Arial" charset="0"/>
                          <a:cs typeface="Arial" charset="0"/>
                        </a:rPr>
                        <a:t>10</a:t>
                      </a:r>
                      <a:r>
                        <a:rPr kumimoji="0" lang="en-US" sz="1800" b="0" i="0" u="none" strike="noStrike" cap="none" normalizeH="0" baseline="0" smtClean="0">
                          <a:ln>
                            <a:noFill/>
                          </a:ln>
                          <a:solidFill>
                            <a:schemeClr val="tx1"/>
                          </a:solidFill>
                          <a:effectLst/>
                          <a:latin typeface="Arial" charset="0"/>
                          <a:cs typeface="Arial" charset="0"/>
                        </a:rPr>
                        <a:t>H</a:t>
                      </a:r>
                      <a:r>
                        <a:rPr kumimoji="0" lang="en-US" sz="1800" b="0" i="0" u="none" strike="noStrike" cap="none" normalizeH="0" baseline="-30000" smtClean="0">
                          <a:ln>
                            <a:noFill/>
                          </a:ln>
                          <a:solidFill>
                            <a:schemeClr val="tx1"/>
                          </a:solidFill>
                          <a:effectLst/>
                          <a:latin typeface="Arial" charset="0"/>
                          <a:cs typeface="Arial" charset="0"/>
                        </a:rPr>
                        <a:t>22</a:t>
                      </a:r>
                      <a:r>
                        <a:rPr kumimoji="0" lang="en-US" sz="1800" b="0" i="0" u="none" strike="noStrike" cap="none" normalizeH="0" baseline="0" smtClean="0">
                          <a:ln>
                            <a:noFill/>
                          </a:ln>
                          <a:solidFill>
                            <a:schemeClr val="tx1"/>
                          </a:solidFill>
                          <a:effectLst/>
                          <a:latin typeface="Arial" charset="0"/>
                          <a:cs typeface="Arial" charset="0"/>
                        </a:rPr>
                        <a:t> </a:t>
                      </a: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CH</a:t>
                      </a:r>
                      <a:r>
                        <a:rPr kumimoji="0" lang="en-US" sz="1800" b="0" i="0" u="none" strike="noStrike" cap="none" normalizeH="0" baseline="-30000" dirty="0" smtClean="0">
                          <a:ln>
                            <a:noFill/>
                          </a:ln>
                          <a:solidFill>
                            <a:schemeClr val="tx1"/>
                          </a:solidFill>
                          <a:effectLst/>
                          <a:latin typeface="Arial" charset="0"/>
                          <a:cs typeface="Arial" charset="0"/>
                        </a:rPr>
                        <a:t>3</a:t>
                      </a:r>
                      <a:r>
                        <a:rPr kumimoji="0" lang="en-US" sz="1800" b="0" i="0" u="none" strike="noStrike" cap="none" normalizeH="0" baseline="0" dirty="0" smtClean="0">
                          <a:ln>
                            <a:noFill/>
                          </a:ln>
                          <a:solidFill>
                            <a:schemeClr val="tx1"/>
                          </a:solidFill>
                          <a:effectLst/>
                          <a:latin typeface="Arial" charset="0"/>
                          <a:cs typeface="Arial" charset="0"/>
                        </a:rPr>
                        <a:t> (CH</a:t>
                      </a:r>
                      <a:r>
                        <a:rPr kumimoji="0" lang="en-US" sz="1800" b="0" i="0" u="none" strike="noStrike" cap="none" normalizeH="0" baseline="-30000" dirty="0" smtClean="0">
                          <a:ln>
                            <a:noFill/>
                          </a:ln>
                          <a:solidFill>
                            <a:schemeClr val="tx1"/>
                          </a:solidFill>
                          <a:effectLst/>
                          <a:latin typeface="Arial" charset="0"/>
                          <a:cs typeface="Arial" charset="0"/>
                        </a:rPr>
                        <a:t>2</a:t>
                      </a: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30000" dirty="0" smtClean="0">
                          <a:ln>
                            <a:noFill/>
                          </a:ln>
                          <a:solidFill>
                            <a:schemeClr val="tx1"/>
                          </a:solidFill>
                          <a:effectLst/>
                          <a:latin typeface="Arial" charset="0"/>
                          <a:cs typeface="Arial" charset="0"/>
                        </a:rPr>
                        <a:t>8</a:t>
                      </a:r>
                      <a:r>
                        <a:rPr kumimoji="0" lang="en-US" sz="1800" b="0" i="0" u="none" strike="noStrike" cap="none" normalizeH="0" baseline="0" dirty="0" smtClean="0">
                          <a:ln>
                            <a:noFill/>
                          </a:ln>
                          <a:solidFill>
                            <a:schemeClr val="tx1"/>
                          </a:solidFill>
                          <a:effectLst/>
                          <a:latin typeface="Arial" charset="0"/>
                          <a:cs typeface="Arial" charset="0"/>
                        </a:rPr>
                        <a:t> CH</a:t>
                      </a:r>
                      <a:r>
                        <a:rPr kumimoji="0" lang="en-US" sz="1800" b="0" i="0" u="none" strike="noStrike" cap="none" normalizeH="0" baseline="-30000" dirty="0" smtClean="0">
                          <a:ln>
                            <a:noFill/>
                          </a:ln>
                          <a:solidFill>
                            <a:schemeClr val="tx1"/>
                          </a:solidFill>
                          <a:effectLst/>
                          <a:latin typeface="Arial" charset="0"/>
                          <a:cs typeface="Arial" charset="0"/>
                        </a:rPr>
                        <a:t>3</a:t>
                      </a:r>
                      <a:endParaRPr kumimoji="0" lang="en-US" sz="18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57912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b="1" dirty="0" smtClean="0">
                <a:solidFill>
                  <a:schemeClr val="tx1">
                    <a:lumMod val="75000"/>
                    <a:lumOff val="25000"/>
                  </a:schemeClr>
                </a:solidFill>
              </a:rPr>
              <a:t>Donald J. Lowry (Chairman of the Board)</a:t>
            </a:r>
            <a:endParaRPr lang="en-US" dirty="0" smtClean="0">
              <a:solidFill>
                <a:schemeClr val="tx1">
                  <a:lumMod val="75000"/>
                  <a:lumOff val="25000"/>
                </a:schemeClr>
              </a:solidFill>
            </a:endParaRP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Became a director in 2007, then became Chairman on 2009. </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Over 25 years of experience in the industry. Also the President and CEO of EPCOR Utilities, Chairman of Capital Power Corporation, director of Canadian Electricity association, the Conference Board of Canada</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Holds </a:t>
            </a:r>
            <a:r>
              <a:rPr lang="en-US" dirty="0" err="1" smtClean="0">
                <a:solidFill>
                  <a:schemeClr val="tx1">
                    <a:lumMod val="75000"/>
                    <a:lumOff val="25000"/>
                  </a:schemeClr>
                </a:solidFill>
              </a:rPr>
              <a:t>B.Comm</a:t>
            </a:r>
            <a:r>
              <a:rPr lang="en-US" dirty="0" smtClean="0">
                <a:solidFill>
                  <a:schemeClr val="tx1">
                    <a:lumMod val="75000"/>
                    <a:lumOff val="25000"/>
                  </a:schemeClr>
                </a:solidFill>
              </a:rPr>
              <a:t> (</a:t>
            </a:r>
            <a:r>
              <a:rPr lang="en-US" dirty="0" err="1" smtClean="0">
                <a:solidFill>
                  <a:schemeClr val="tx1">
                    <a:lumMod val="75000"/>
                    <a:lumOff val="25000"/>
                  </a:schemeClr>
                </a:solidFill>
              </a:rPr>
              <a:t>Hons</a:t>
            </a:r>
            <a:r>
              <a:rPr lang="en-US" dirty="0" smtClean="0">
                <a:solidFill>
                  <a:schemeClr val="tx1">
                    <a:lumMod val="75000"/>
                    <a:lumOff val="25000"/>
                  </a:schemeClr>
                </a:solidFill>
              </a:rPr>
              <a:t>), MA from University of Manitoba, graduate of Harvard Advanced Management Program</a:t>
            </a:r>
          </a:p>
          <a:p>
            <a:pPr lvl="1">
              <a:buClr>
                <a:schemeClr val="tx1">
                  <a:lumMod val="75000"/>
                  <a:lumOff val="25000"/>
                </a:schemeClr>
              </a:buClr>
              <a:buNone/>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1990994" cy="400110"/>
          </a:xfrm>
          <a:prstGeom prst="rect">
            <a:avLst/>
          </a:prstGeom>
        </p:spPr>
        <p:txBody>
          <a:bodyPr wrap="none">
            <a:spAutoFit/>
          </a:bodyPr>
          <a:lstStyle/>
          <a:p>
            <a:r>
              <a:rPr lang="en-US" sz="2000" b="1" dirty="0" smtClean="0">
                <a:solidFill>
                  <a:schemeClr val="tx1">
                    <a:lumMod val="75000"/>
                    <a:lumOff val="25000"/>
                  </a:schemeClr>
                </a:solidFill>
              </a:rPr>
              <a:t>[Executive Team]</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6866" name="Picture 2" descr="http://www.cdnoilsands.com/Theme/COS/files/images/people/DonLowry.jpg"/>
          <p:cNvPicPr>
            <a:picLocks noChangeAspect="1" noChangeArrowheads="1"/>
          </p:cNvPicPr>
          <p:nvPr/>
        </p:nvPicPr>
        <p:blipFill>
          <a:blip r:embed="rId4" cstate="print"/>
          <a:srcRect/>
          <a:stretch>
            <a:fillRect/>
          </a:stretch>
        </p:blipFill>
        <p:spPr bwMode="auto">
          <a:xfrm>
            <a:off x="6781800" y="1676400"/>
            <a:ext cx="1598839" cy="1790701"/>
          </a:xfrm>
          <a:prstGeom prst="rect">
            <a:avLst/>
          </a:prstGeom>
          <a:noFill/>
        </p:spPr>
      </p:pic>
      <p:sp>
        <p:nvSpPr>
          <p:cNvPr id="22" name="TextBox 21"/>
          <p:cNvSpPr txBox="1"/>
          <p:nvPr/>
        </p:nvSpPr>
        <p:spPr>
          <a:xfrm>
            <a:off x="533400" y="5486400"/>
            <a:ext cx="2133600" cy="246221"/>
          </a:xfrm>
          <a:prstGeom prst="rect">
            <a:avLst/>
          </a:prstGeom>
          <a:noFill/>
        </p:spPr>
        <p:txBody>
          <a:bodyPr wrap="square" rtlCol="0">
            <a:spAutoFit/>
          </a:bodyPr>
          <a:lstStyle/>
          <a:p>
            <a:r>
              <a:rPr lang="en-CA" sz="1000" i="1" dirty="0" smtClean="0"/>
              <a:t>(Source: www.cdnoilsands.com) </a:t>
            </a:r>
            <a:endParaRPr lang="en-CA" sz="1000" i="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5562600" cy="4132385"/>
          </a:xfrm>
        </p:spPr>
        <p:txBody>
          <a:bodyPr>
            <a:normAutofit/>
          </a:bodyPr>
          <a:lstStyle>
            <a:lvl1pPr>
              <a:defRPr sz="2000"/>
            </a:lvl1pPr>
            <a:lvl2pPr>
              <a:defRPr sz="2000"/>
            </a:lvl2pPr>
            <a:lvl3pPr>
              <a:defRPr sz="2000"/>
            </a:lvl3pPr>
            <a:lvl4pPr>
              <a:defRPr sz="2000"/>
            </a:lvl4pPr>
            <a:lvl5pPr>
              <a:defRPr sz="2000"/>
            </a:lvl5pPr>
          </a:lstStyle>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Marcel R. Coutu (President &amp; CEO)</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Held position since 2001.</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Also Chairman for </a:t>
            </a:r>
            <a:r>
              <a:rPr lang="en-US" dirty="0" err="1" smtClean="0">
                <a:solidFill>
                  <a:schemeClr val="tx1">
                    <a:lumMod val="75000"/>
                    <a:lumOff val="25000"/>
                  </a:schemeClr>
                </a:solidFill>
              </a:rPr>
              <a:t>Syncrude</a:t>
            </a:r>
            <a:r>
              <a:rPr lang="en-US" dirty="0" smtClean="0">
                <a:solidFill>
                  <a:schemeClr val="tx1">
                    <a:lumMod val="75000"/>
                    <a:lumOff val="25000"/>
                  </a:schemeClr>
                </a:solidFill>
              </a:rPr>
              <a:t> Canada. Director of Brookfield Asset Management, and Great-West </a:t>
            </a:r>
            <a:r>
              <a:rPr lang="en-US" dirty="0" err="1" smtClean="0">
                <a:solidFill>
                  <a:schemeClr val="tx1">
                    <a:lumMod val="75000"/>
                    <a:lumOff val="25000"/>
                  </a:schemeClr>
                </a:solidFill>
              </a:rPr>
              <a:t>Lifeco</a:t>
            </a:r>
            <a:r>
              <a:rPr lang="en-US" dirty="0" smtClean="0">
                <a:solidFill>
                  <a:schemeClr val="tx1">
                    <a:lumMod val="75000"/>
                    <a:lumOff val="25000"/>
                  </a:schemeClr>
                </a:solidFill>
              </a:rPr>
              <a:t>.</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More than 25 years of experience on energy sector. Was CFO of Gulf Canada, VP of Finance at TransCanada Pipelines.</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Holds an </a:t>
            </a:r>
            <a:r>
              <a:rPr lang="en-US" dirty="0" err="1" smtClean="0">
                <a:solidFill>
                  <a:schemeClr val="tx1">
                    <a:lumMod val="75000"/>
                    <a:lumOff val="25000"/>
                  </a:schemeClr>
                </a:solidFill>
              </a:rPr>
              <a:t>H.B.Sc</a:t>
            </a:r>
            <a:r>
              <a:rPr lang="en-US" dirty="0" smtClean="0">
                <a:solidFill>
                  <a:schemeClr val="tx1">
                    <a:lumMod val="75000"/>
                    <a:lumOff val="25000"/>
                  </a:schemeClr>
                </a:solidFill>
              </a:rPr>
              <a:t>. in geology from University of Waterloo, MBA from University of Western Ontario</a:t>
            </a:r>
          </a:p>
          <a:p>
            <a:pPr lvl="1">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1990994" cy="400110"/>
          </a:xfrm>
          <a:prstGeom prst="rect">
            <a:avLst/>
          </a:prstGeom>
        </p:spPr>
        <p:txBody>
          <a:bodyPr wrap="none">
            <a:spAutoFit/>
          </a:bodyPr>
          <a:lstStyle/>
          <a:p>
            <a:r>
              <a:rPr lang="en-US" sz="2000" b="1" dirty="0" smtClean="0">
                <a:solidFill>
                  <a:schemeClr val="tx1">
                    <a:lumMod val="75000"/>
                    <a:lumOff val="25000"/>
                  </a:schemeClr>
                </a:solidFill>
              </a:rPr>
              <a:t>[Executive Team]</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4" descr="http://www.cdnoilsands.com/Theme/COS/files/images/people/Coutu.jpg"/>
          <p:cNvPicPr>
            <a:picLocks noChangeAspect="1" noChangeArrowheads="1"/>
          </p:cNvPicPr>
          <p:nvPr/>
        </p:nvPicPr>
        <p:blipFill>
          <a:blip r:embed="rId4" cstate="print"/>
          <a:srcRect/>
          <a:stretch>
            <a:fillRect/>
          </a:stretch>
        </p:blipFill>
        <p:spPr bwMode="auto">
          <a:xfrm>
            <a:off x="6781800" y="1676400"/>
            <a:ext cx="1600200" cy="1792225"/>
          </a:xfrm>
          <a:prstGeom prst="rect">
            <a:avLst/>
          </a:prstGeom>
          <a:noFill/>
        </p:spPr>
      </p:pic>
      <p:sp>
        <p:nvSpPr>
          <p:cNvPr id="15" name="TextBox 14"/>
          <p:cNvSpPr txBox="1"/>
          <p:nvPr/>
        </p:nvSpPr>
        <p:spPr>
          <a:xfrm>
            <a:off x="533400" y="5486400"/>
            <a:ext cx="2133600" cy="246221"/>
          </a:xfrm>
          <a:prstGeom prst="rect">
            <a:avLst/>
          </a:prstGeom>
          <a:noFill/>
        </p:spPr>
        <p:txBody>
          <a:bodyPr wrap="square" rtlCol="0">
            <a:spAutoFit/>
          </a:bodyPr>
          <a:lstStyle/>
          <a:p>
            <a:r>
              <a:rPr lang="en-CA" sz="1000" i="1" dirty="0" smtClean="0"/>
              <a:t>(Source: www.cdnoilsands.com) </a:t>
            </a:r>
            <a:endParaRPr lang="en-CA" sz="1000" i="1"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5715000" cy="4132385"/>
          </a:xfrm>
        </p:spPr>
        <p:txBody>
          <a:bodyPr>
            <a:normAutofit/>
          </a:bodyPr>
          <a:lstStyle>
            <a:lvl1pPr>
              <a:defRPr sz="2000"/>
            </a:lvl1pPr>
            <a:lvl2pPr>
              <a:defRPr sz="2000"/>
            </a:lvl2pPr>
            <a:lvl3pPr>
              <a:defRPr sz="2000"/>
            </a:lvl3pPr>
            <a:lvl4pPr>
              <a:defRPr sz="2000"/>
            </a:lvl4pPr>
            <a:lvl5pPr>
              <a:defRPr sz="2000"/>
            </a:lvl5pPr>
          </a:lstStyle>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Ian A. Bourne (Corporate Director)</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Director since November 2007</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Chairman of Ballard Power Systems, also director of Canada Pension Plan Investment Board, </a:t>
            </a:r>
            <a:r>
              <a:rPr lang="en-US" dirty="0" err="1" smtClean="0">
                <a:solidFill>
                  <a:schemeClr val="tx1">
                    <a:lumMod val="75000"/>
                    <a:lumOff val="25000"/>
                  </a:schemeClr>
                </a:solidFill>
              </a:rPr>
              <a:t>Wajax</a:t>
            </a:r>
            <a:r>
              <a:rPr lang="en-US" dirty="0" smtClean="0">
                <a:solidFill>
                  <a:schemeClr val="tx1">
                    <a:lumMod val="75000"/>
                    <a:lumOff val="25000"/>
                  </a:schemeClr>
                </a:solidFill>
              </a:rPr>
              <a:t> Corporation, SNC-Lavalin Group</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Completed  the Institute of Corporate Directors, Corporate Governance program certified under ICD.D. designation </a:t>
            </a:r>
          </a:p>
          <a:p>
            <a:pPr lvl="1">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1990994" cy="400110"/>
          </a:xfrm>
          <a:prstGeom prst="rect">
            <a:avLst/>
          </a:prstGeom>
        </p:spPr>
        <p:txBody>
          <a:bodyPr wrap="none">
            <a:spAutoFit/>
          </a:bodyPr>
          <a:lstStyle/>
          <a:p>
            <a:r>
              <a:rPr lang="en-US" sz="2000" b="1" dirty="0" smtClean="0">
                <a:solidFill>
                  <a:schemeClr val="tx1">
                    <a:lumMod val="75000"/>
                    <a:lumOff val="25000"/>
                  </a:schemeClr>
                </a:solidFill>
              </a:rPr>
              <a:t>[Executive Team]</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2" descr="http://www.cdnoilsands.com/Theme/COS/files/images/people/Bourne.jpg"/>
          <p:cNvPicPr>
            <a:picLocks noChangeAspect="1" noChangeArrowheads="1"/>
          </p:cNvPicPr>
          <p:nvPr/>
        </p:nvPicPr>
        <p:blipFill>
          <a:blip r:embed="rId4" cstate="print"/>
          <a:srcRect/>
          <a:stretch>
            <a:fillRect/>
          </a:stretch>
        </p:blipFill>
        <p:spPr bwMode="auto">
          <a:xfrm>
            <a:off x="6781800" y="1676400"/>
            <a:ext cx="1598839" cy="1790701"/>
          </a:xfrm>
          <a:prstGeom prst="rect">
            <a:avLst/>
          </a:prstGeom>
          <a:noFill/>
        </p:spPr>
      </p:pic>
      <p:sp>
        <p:nvSpPr>
          <p:cNvPr id="16" name="TextBox 15"/>
          <p:cNvSpPr txBox="1"/>
          <p:nvPr/>
        </p:nvSpPr>
        <p:spPr>
          <a:xfrm>
            <a:off x="533400" y="5486400"/>
            <a:ext cx="2133600" cy="246221"/>
          </a:xfrm>
          <a:prstGeom prst="rect">
            <a:avLst/>
          </a:prstGeom>
          <a:noFill/>
        </p:spPr>
        <p:txBody>
          <a:bodyPr wrap="square" rtlCol="0">
            <a:spAutoFit/>
          </a:bodyPr>
          <a:lstStyle/>
          <a:p>
            <a:r>
              <a:rPr lang="en-CA" sz="1000" i="1" dirty="0" smtClean="0"/>
              <a:t>(Source: www.cdnoilsands.com) </a:t>
            </a:r>
            <a:endParaRPr lang="en-CA" sz="1000" i="1"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6019800" cy="4132385"/>
          </a:xfrm>
        </p:spPr>
        <p:txBody>
          <a:bodyPr>
            <a:normAutofit/>
          </a:bodyPr>
          <a:lstStyle>
            <a:lvl1pPr>
              <a:defRPr sz="2000"/>
            </a:lvl1pPr>
            <a:lvl2pPr>
              <a:defRPr sz="2000"/>
            </a:lvl2pPr>
            <a:lvl3pPr>
              <a:defRPr sz="2000"/>
            </a:lvl3pPr>
            <a:lvl4pPr>
              <a:defRPr sz="2000"/>
            </a:lvl4pPr>
            <a:lvl5pPr>
              <a:defRPr sz="2000"/>
            </a:lvl5pPr>
          </a:lstStyle>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Gerald W. </a:t>
            </a:r>
            <a:r>
              <a:rPr lang="en-US" b="1" dirty="0" err="1" smtClean="0">
                <a:solidFill>
                  <a:schemeClr val="tx1">
                    <a:lumMod val="75000"/>
                    <a:lumOff val="25000"/>
                  </a:schemeClr>
                </a:solidFill>
              </a:rPr>
              <a:t>Grandey</a:t>
            </a:r>
            <a:r>
              <a:rPr lang="en-US" b="1" dirty="0" smtClean="0">
                <a:solidFill>
                  <a:schemeClr val="tx1">
                    <a:lumMod val="75000"/>
                    <a:lumOff val="25000"/>
                  </a:schemeClr>
                </a:solidFill>
              </a:rPr>
              <a:t> (Corporate Director)</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Joined board in 2011</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Former CEO and Director of </a:t>
            </a:r>
            <a:r>
              <a:rPr lang="en-US" dirty="0" err="1" smtClean="0">
                <a:solidFill>
                  <a:schemeClr val="tx1">
                    <a:lumMod val="75000"/>
                    <a:lumOff val="25000"/>
                  </a:schemeClr>
                </a:solidFill>
              </a:rPr>
              <a:t>Cameco</a:t>
            </a:r>
            <a:r>
              <a:rPr lang="en-US" dirty="0" smtClean="0">
                <a:solidFill>
                  <a:schemeClr val="tx1">
                    <a:lumMod val="75000"/>
                    <a:lumOff val="25000"/>
                  </a:schemeClr>
                </a:solidFill>
              </a:rPr>
              <a:t> Corporation, director of </a:t>
            </a:r>
            <a:r>
              <a:rPr lang="en-US" dirty="0" err="1" smtClean="0">
                <a:solidFill>
                  <a:schemeClr val="tx1">
                    <a:lumMod val="75000"/>
                    <a:lumOff val="25000"/>
                  </a:schemeClr>
                </a:solidFill>
              </a:rPr>
              <a:t>Centerra</a:t>
            </a:r>
            <a:r>
              <a:rPr lang="en-US" dirty="0" smtClean="0">
                <a:solidFill>
                  <a:schemeClr val="tx1">
                    <a:lumMod val="75000"/>
                    <a:lumOff val="25000"/>
                  </a:schemeClr>
                </a:solidFill>
              </a:rPr>
              <a:t> Gold, and director of Bruce Power</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Currently on the Board of </a:t>
            </a:r>
            <a:r>
              <a:rPr lang="en-US" dirty="0" err="1" smtClean="0">
                <a:solidFill>
                  <a:schemeClr val="tx1">
                    <a:lumMod val="75000"/>
                    <a:lumOff val="25000"/>
                  </a:schemeClr>
                </a:solidFill>
              </a:rPr>
              <a:t>Sandspring</a:t>
            </a:r>
            <a:r>
              <a:rPr lang="en-US" dirty="0" smtClean="0">
                <a:solidFill>
                  <a:schemeClr val="tx1">
                    <a:lumMod val="75000"/>
                    <a:lumOff val="25000"/>
                  </a:schemeClr>
                </a:solidFill>
              </a:rPr>
              <a:t> Resources Ltd. </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Geophysical engineering from Colorado School of Mines, and law degree from Northwestern University</a:t>
            </a:r>
          </a:p>
          <a:p>
            <a:pPr lvl="1">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1">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1990994" cy="400110"/>
          </a:xfrm>
          <a:prstGeom prst="rect">
            <a:avLst/>
          </a:prstGeom>
        </p:spPr>
        <p:txBody>
          <a:bodyPr wrap="none">
            <a:spAutoFit/>
          </a:bodyPr>
          <a:lstStyle/>
          <a:p>
            <a:r>
              <a:rPr lang="en-US" sz="2000" b="1" dirty="0" smtClean="0">
                <a:solidFill>
                  <a:schemeClr val="tx1">
                    <a:lumMod val="75000"/>
                    <a:lumOff val="25000"/>
                  </a:schemeClr>
                </a:solidFill>
              </a:rPr>
              <a:t>[Executive Team]</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9092" name="Picture 4" descr="http://www.cdnoilsands.com/Theme/COS/files/GeraldGrandy_LR.JPG"/>
          <p:cNvPicPr>
            <a:picLocks noChangeAspect="1" noChangeArrowheads="1"/>
          </p:cNvPicPr>
          <p:nvPr/>
        </p:nvPicPr>
        <p:blipFill>
          <a:blip r:embed="rId4" cstate="print"/>
          <a:srcRect/>
          <a:stretch>
            <a:fillRect/>
          </a:stretch>
        </p:blipFill>
        <p:spPr bwMode="auto">
          <a:xfrm>
            <a:off x="6781800" y="1676400"/>
            <a:ext cx="1600200" cy="1792225"/>
          </a:xfrm>
          <a:prstGeom prst="rect">
            <a:avLst/>
          </a:prstGeom>
          <a:noFill/>
        </p:spPr>
      </p:pic>
      <p:sp>
        <p:nvSpPr>
          <p:cNvPr id="14" name="TextBox 13"/>
          <p:cNvSpPr txBox="1"/>
          <p:nvPr/>
        </p:nvSpPr>
        <p:spPr>
          <a:xfrm>
            <a:off x="533400" y="5486400"/>
            <a:ext cx="2133600" cy="246221"/>
          </a:xfrm>
          <a:prstGeom prst="rect">
            <a:avLst/>
          </a:prstGeom>
          <a:noFill/>
        </p:spPr>
        <p:txBody>
          <a:bodyPr wrap="square" rtlCol="0">
            <a:spAutoFit/>
          </a:bodyPr>
          <a:lstStyle/>
          <a:p>
            <a:r>
              <a:rPr lang="en-CA" sz="1000" i="1" dirty="0" smtClean="0"/>
              <a:t>(Source: www.cdnoilsands.com) </a:t>
            </a:r>
            <a:endParaRPr lang="en-CA" sz="1000" i="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Sarah E. </a:t>
            </a:r>
            <a:r>
              <a:rPr lang="en-US" dirty="0" err="1" smtClean="0">
                <a:solidFill>
                  <a:schemeClr val="tx1">
                    <a:lumMod val="75000"/>
                    <a:lumOff val="25000"/>
                  </a:schemeClr>
                </a:solidFill>
              </a:rPr>
              <a:t>Raiss</a:t>
            </a:r>
            <a:r>
              <a:rPr lang="en-US" dirty="0" smtClean="0">
                <a:solidFill>
                  <a:schemeClr val="tx1">
                    <a:lumMod val="75000"/>
                    <a:lumOff val="25000"/>
                  </a:schemeClr>
                </a:solidFill>
              </a:rPr>
              <a:t> (Corporate Director)</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John K. Read (Corporate Director)</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Brant Sangster (Corporate Director)</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C.E. (Chuck) Shultz (Corporate Director)</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Wesley R. </a:t>
            </a:r>
            <a:r>
              <a:rPr lang="en-US" dirty="0" err="1" smtClean="0">
                <a:solidFill>
                  <a:schemeClr val="tx1">
                    <a:lumMod val="75000"/>
                    <a:lumOff val="25000"/>
                  </a:schemeClr>
                </a:solidFill>
              </a:rPr>
              <a:t>Twiss</a:t>
            </a:r>
            <a:r>
              <a:rPr lang="en-US" dirty="0" smtClean="0">
                <a:solidFill>
                  <a:schemeClr val="tx1">
                    <a:lumMod val="75000"/>
                    <a:lumOff val="25000"/>
                  </a:schemeClr>
                </a:solidFill>
              </a:rPr>
              <a:t> (Corporate Director)</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John B. </a:t>
            </a:r>
            <a:r>
              <a:rPr lang="en-US" dirty="0" err="1" smtClean="0">
                <a:solidFill>
                  <a:schemeClr val="tx1">
                    <a:lumMod val="75000"/>
                    <a:lumOff val="25000"/>
                  </a:schemeClr>
                </a:solidFill>
              </a:rPr>
              <a:t>Zaozirny</a:t>
            </a:r>
            <a:r>
              <a:rPr lang="en-US" dirty="0" smtClean="0">
                <a:solidFill>
                  <a:schemeClr val="tx1">
                    <a:lumMod val="75000"/>
                    <a:lumOff val="25000"/>
                  </a:schemeClr>
                </a:solidFill>
              </a:rPr>
              <a:t> (Corporate Director)</a:t>
            </a: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1990994" cy="400110"/>
          </a:xfrm>
          <a:prstGeom prst="rect">
            <a:avLst/>
          </a:prstGeom>
        </p:spPr>
        <p:txBody>
          <a:bodyPr wrap="none">
            <a:spAutoFit/>
          </a:bodyPr>
          <a:lstStyle/>
          <a:p>
            <a:r>
              <a:rPr lang="en-US" sz="2000" b="1" dirty="0" smtClean="0">
                <a:solidFill>
                  <a:schemeClr val="tx1">
                    <a:lumMod val="75000"/>
                    <a:lumOff val="25000"/>
                  </a:schemeClr>
                </a:solidFill>
              </a:rPr>
              <a:t>[Executive Team]</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 Analysis</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 Analysis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234732" cy="400110"/>
          </a:xfrm>
          <a:prstGeom prst="rect">
            <a:avLst/>
          </a:prstGeom>
        </p:spPr>
        <p:txBody>
          <a:bodyPr wrap="none">
            <a:spAutoFit/>
          </a:bodyPr>
          <a:lstStyle/>
          <a:p>
            <a:r>
              <a:rPr lang="en-US" sz="2000" b="1" dirty="0" smtClean="0">
                <a:solidFill>
                  <a:schemeClr val="tx1">
                    <a:lumMod val="75000"/>
                    <a:lumOff val="25000"/>
                  </a:schemeClr>
                </a:solidFill>
              </a:rPr>
              <a:t>[Income Statement Analysis]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8" name="Picture 4"/>
          <p:cNvPicPr>
            <a:picLocks noChangeAspect="1" noChangeArrowheads="1"/>
          </p:cNvPicPr>
          <p:nvPr/>
        </p:nvPicPr>
        <p:blipFill>
          <a:blip r:embed="rId4" cstate="print"/>
          <a:srcRect/>
          <a:stretch>
            <a:fillRect/>
          </a:stretch>
        </p:blipFill>
        <p:spPr bwMode="auto">
          <a:xfrm>
            <a:off x="914400" y="1524000"/>
            <a:ext cx="7062604" cy="4804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4001" y="1545161"/>
            <a:ext cx="5791200" cy="4779439"/>
          </a:xfrm>
          <a:prstGeom prst="rect">
            <a:avLst/>
          </a:prstGeom>
          <a:noFill/>
          <a:ln w="9525">
            <a:noFill/>
            <a:miter lim="800000"/>
            <a:headEnd/>
            <a:tailEnd/>
          </a:ln>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 Analysis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514424" cy="400110"/>
          </a:xfrm>
          <a:prstGeom prst="rect">
            <a:avLst/>
          </a:prstGeom>
        </p:spPr>
        <p:txBody>
          <a:bodyPr wrap="none">
            <a:spAutoFit/>
          </a:bodyPr>
          <a:lstStyle/>
          <a:p>
            <a:r>
              <a:rPr lang="en-US" sz="2000" b="1" dirty="0" smtClean="0">
                <a:solidFill>
                  <a:schemeClr val="tx1">
                    <a:lumMod val="75000"/>
                    <a:lumOff val="25000"/>
                  </a:schemeClr>
                </a:solidFill>
              </a:rPr>
              <a:t>[Cash Flow Statement Analysis]</a:t>
            </a:r>
            <a:endParaRPr lang="en-CA" sz="2000" b="1" dirty="0">
              <a:solidFill>
                <a:schemeClr val="tx1">
                  <a:lumMod val="75000"/>
                  <a:lumOff val="25000"/>
                </a:schemeClr>
              </a:solidFill>
            </a:endParaRPr>
          </a:p>
        </p:txBody>
      </p: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 Analysis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109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778196" cy="400110"/>
          </a:xfrm>
          <a:prstGeom prst="rect">
            <a:avLst/>
          </a:prstGeom>
        </p:spPr>
        <p:txBody>
          <a:bodyPr wrap="none">
            <a:spAutoFit/>
          </a:bodyPr>
          <a:lstStyle/>
          <a:p>
            <a:r>
              <a:rPr lang="en-US" sz="2000" b="1" dirty="0" smtClean="0">
                <a:solidFill>
                  <a:schemeClr val="tx1">
                    <a:lumMod val="75000"/>
                    <a:lumOff val="25000"/>
                  </a:schemeClr>
                </a:solidFill>
              </a:rPr>
              <a:t>[Balance Sheet Analysis]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p:cNvPicPr>
            <a:picLocks noChangeAspect="1" noChangeArrowheads="1"/>
          </p:cNvPicPr>
          <p:nvPr/>
        </p:nvPicPr>
        <p:blipFill>
          <a:blip r:embed="rId4" cstate="print"/>
          <a:srcRect/>
          <a:stretch>
            <a:fillRect/>
          </a:stretch>
        </p:blipFill>
        <p:spPr bwMode="auto">
          <a:xfrm>
            <a:off x="762000" y="1600200"/>
            <a:ext cx="7529080" cy="46879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Types of Crude Oil</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fontScale="32500" lnSpcReduction="20000"/>
          </a:bodyPr>
          <a:lstStyle>
            <a:lvl1pPr>
              <a:defRPr sz="2000"/>
            </a:lvl1pPr>
            <a:lvl2pPr>
              <a:defRPr sz="2000"/>
            </a:lvl2pPr>
            <a:lvl3pPr>
              <a:defRPr sz="2000"/>
            </a:lvl3pPr>
            <a:lvl4pPr>
              <a:defRPr sz="2000"/>
            </a:lvl4pPr>
            <a:lvl5pPr>
              <a:defRPr sz="2000"/>
            </a:lvl5pPr>
          </a:lstStyle>
          <a:p>
            <a:pPr>
              <a:buFont typeface="Wingdings" pitchFamily="2" charset="2"/>
              <a:buChar char="§"/>
            </a:pPr>
            <a:r>
              <a:rPr lang="en-US" altLang="zh-TW" sz="5000" b="1" dirty="0" smtClean="0">
                <a:solidFill>
                  <a:schemeClr val="tx1">
                    <a:lumMod val="75000"/>
                    <a:lumOff val="25000"/>
                  </a:schemeClr>
                </a:solidFill>
              </a:rPr>
              <a:t>Light crude oil</a:t>
            </a:r>
            <a:r>
              <a:rPr lang="en-US" altLang="zh-TW" sz="5000" dirty="0" smtClean="0">
                <a:solidFill>
                  <a:schemeClr val="tx1">
                    <a:lumMod val="75000"/>
                    <a:lumOff val="25000"/>
                  </a:schemeClr>
                </a:solidFill>
              </a:rPr>
              <a:t>: liquid petroleum with a gravity of 28°API or higher</a:t>
            </a:r>
            <a:br>
              <a:rPr lang="en-US" altLang="zh-TW" sz="5000" dirty="0" smtClean="0">
                <a:solidFill>
                  <a:schemeClr val="tx1">
                    <a:lumMod val="75000"/>
                    <a:lumOff val="25000"/>
                  </a:schemeClr>
                </a:solidFill>
              </a:rPr>
            </a:br>
            <a:endParaRPr lang="en-US" altLang="zh-TW" sz="5000" dirty="0" smtClean="0">
              <a:solidFill>
                <a:schemeClr val="tx1">
                  <a:lumMod val="75000"/>
                  <a:lumOff val="25000"/>
                </a:schemeClr>
              </a:solidFill>
            </a:endParaRPr>
          </a:p>
          <a:p>
            <a:pPr>
              <a:buFont typeface="Wingdings" pitchFamily="2" charset="2"/>
              <a:buChar char="§"/>
            </a:pPr>
            <a:r>
              <a:rPr lang="en-US" altLang="zh-TW" sz="5000" dirty="0" smtClean="0">
                <a:solidFill>
                  <a:schemeClr val="tx1">
                    <a:lumMod val="75000"/>
                    <a:lumOff val="25000"/>
                  </a:schemeClr>
                </a:solidFill>
              </a:rPr>
              <a:t> </a:t>
            </a:r>
            <a:r>
              <a:rPr lang="en-US" altLang="zh-TW" sz="5000" b="1" dirty="0" smtClean="0">
                <a:solidFill>
                  <a:schemeClr val="tx1">
                    <a:lumMod val="75000"/>
                    <a:lumOff val="25000"/>
                  </a:schemeClr>
                </a:solidFill>
              </a:rPr>
              <a:t>Heavy crude oil</a:t>
            </a:r>
            <a:r>
              <a:rPr lang="en-US" altLang="zh-TW" sz="5000" dirty="0" smtClean="0">
                <a:solidFill>
                  <a:schemeClr val="tx1">
                    <a:lumMod val="75000"/>
                    <a:lumOff val="25000"/>
                  </a:schemeClr>
                </a:solidFill>
              </a:rPr>
              <a:t>: liquid petroleum with a gravity below 28°API</a:t>
            </a:r>
          </a:p>
          <a:p>
            <a:pPr>
              <a:buFont typeface="Wingdings" pitchFamily="2" charset="2"/>
              <a:buChar char="§"/>
            </a:pPr>
            <a:endParaRPr lang="en-US" altLang="zh-TW" sz="5000" dirty="0" smtClean="0">
              <a:solidFill>
                <a:schemeClr val="tx1">
                  <a:lumMod val="75000"/>
                  <a:lumOff val="25000"/>
                </a:schemeClr>
              </a:solidFill>
            </a:endParaRPr>
          </a:p>
          <a:p>
            <a:pPr>
              <a:buFont typeface="Wingdings" pitchFamily="2" charset="2"/>
              <a:buChar char="§"/>
            </a:pPr>
            <a:r>
              <a:rPr lang="en-CA" altLang="zh-CN" sz="5000" b="1" dirty="0" smtClean="0">
                <a:solidFill>
                  <a:schemeClr val="tx1">
                    <a:lumMod val="75000"/>
                    <a:lumOff val="25000"/>
                  </a:schemeClr>
                </a:solidFill>
              </a:rPr>
              <a:t>Sweet crude oil (light/heavy) </a:t>
            </a:r>
            <a:r>
              <a:rPr lang="en-CA" altLang="zh-CN" sz="5000" dirty="0" smtClean="0">
                <a:solidFill>
                  <a:schemeClr val="tx1">
                    <a:lumMod val="75000"/>
                    <a:lumOff val="25000"/>
                  </a:schemeClr>
                </a:solidFill>
              </a:rPr>
              <a:t>: lower content of </a:t>
            </a:r>
            <a:r>
              <a:rPr lang="en-CA" altLang="zh-CN" sz="5000" dirty="0" err="1" smtClean="0">
                <a:solidFill>
                  <a:schemeClr val="tx1">
                    <a:lumMod val="75000"/>
                    <a:lumOff val="25000"/>
                  </a:schemeClr>
                </a:solidFill>
              </a:rPr>
              <a:t>Sulfur</a:t>
            </a:r>
            <a:endParaRPr lang="en-CA" altLang="zh-CN" sz="5000" dirty="0" smtClean="0">
              <a:solidFill>
                <a:schemeClr val="tx1">
                  <a:lumMod val="75000"/>
                  <a:lumOff val="25000"/>
                </a:schemeClr>
              </a:solidFill>
            </a:endParaRPr>
          </a:p>
          <a:p>
            <a:pPr>
              <a:buFont typeface="Wingdings" pitchFamily="2" charset="2"/>
              <a:buChar char="§"/>
            </a:pPr>
            <a:endParaRPr lang="en-CA" altLang="zh-CN" sz="5000" dirty="0" smtClean="0">
              <a:solidFill>
                <a:schemeClr val="tx1">
                  <a:lumMod val="75000"/>
                  <a:lumOff val="25000"/>
                </a:schemeClr>
              </a:solidFill>
            </a:endParaRPr>
          </a:p>
          <a:p>
            <a:pPr>
              <a:buFont typeface="Wingdings" pitchFamily="2" charset="2"/>
              <a:buChar char="§"/>
            </a:pPr>
            <a:r>
              <a:rPr lang="en-CA" altLang="zh-CN" sz="5000" b="1" dirty="0" smtClean="0">
                <a:solidFill>
                  <a:schemeClr val="tx1">
                    <a:lumMod val="75000"/>
                    <a:lumOff val="25000"/>
                  </a:schemeClr>
                </a:solidFill>
              </a:rPr>
              <a:t>Sour crude oil (light/heavy) </a:t>
            </a:r>
            <a:r>
              <a:rPr lang="en-CA" altLang="zh-CN" sz="5000" dirty="0" smtClean="0">
                <a:solidFill>
                  <a:schemeClr val="tx1">
                    <a:lumMod val="75000"/>
                    <a:lumOff val="25000"/>
                  </a:schemeClr>
                </a:solidFill>
              </a:rPr>
              <a:t>: higher content </a:t>
            </a:r>
            <a:r>
              <a:rPr lang="en-CA" altLang="zh-CN" sz="5000" dirty="0" err="1" smtClean="0">
                <a:solidFill>
                  <a:schemeClr val="tx1">
                    <a:lumMod val="75000"/>
                    <a:lumOff val="25000"/>
                  </a:schemeClr>
                </a:solidFill>
              </a:rPr>
              <a:t>Sulfur</a:t>
            </a:r>
            <a:r>
              <a:rPr lang="en-US" altLang="zh-TW" sz="5000" dirty="0" smtClean="0">
                <a:solidFill>
                  <a:schemeClr val="tx1">
                    <a:lumMod val="75000"/>
                    <a:lumOff val="25000"/>
                  </a:schemeClr>
                </a:solidFill>
              </a:rPr>
              <a:t/>
            </a:r>
            <a:br>
              <a:rPr lang="en-US" altLang="zh-TW" sz="5000" dirty="0" smtClean="0">
                <a:solidFill>
                  <a:schemeClr val="tx1">
                    <a:lumMod val="75000"/>
                    <a:lumOff val="25000"/>
                  </a:schemeClr>
                </a:solidFill>
              </a:rPr>
            </a:br>
            <a:endParaRPr lang="en-US" altLang="zh-TW" sz="5000" dirty="0" smtClean="0">
              <a:solidFill>
                <a:schemeClr val="tx1">
                  <a:lumMod val="75000"/>
                  <a:lumOff val="25000"/>
                </a:schemeClr>
              </a:solidFill>
            </a:endParaRPr>
          </a:p>
          <a:p>
            <a:pPr>
              <a:buFont typeface="Wingdings" pitchFamily="2" charset="2"/>
              <a:buChar char="§"/>
            </a:pPr>
            <a:r>
              <a:rPr lang="en-US" altLang="zh-TW" sz="5000" dirty="0" smtClean="0">
                <a:solidFill>
                  <a:schemeClr val="tx1">
                    <a:lumMod val="75000"/>
                    <a:lumOff val="25000"/>
                  </a:schemeClr>
                </a:solidFill>
              </a:rPr>
              <a:t> </a:t>
            </a:r>
            <a:r>
              <a:rPr lang="en-US" altLang="zh-TW" sz="5000" b="1" dirty="0" smtClean="0">
                <a:solidFill>
                  <a:schemeClr val="tx1">
                    <a:lumMod val="75000"/>
                    <a:lumOff val="25000"/>
                  </a:schemeClr>
                </a:solidFill>
              </a:rPr>
              <a:t>Pentanes</a:t>
            </a:r>
            <a:r>
              <a:rPr lang="en-US" altLang="zh-TW" sz="5000" dirty="0" smtClean="0">
                <a:solidFill>
                  <a:schemeClr val="tx1">
                    <a:lumMod val="75000"/>
                    <a:lumOff val="25000"/>
                  </a:schemeClr>
                </a:solidFill>
              </a:rPr>
              <a:t>: hydrocarbons containing molecules of 5 carbon atoms and 12 hydrogen atoms. </a:t>
            </a:r>
          </a:p>
          <a:p>
            <a:pPr>
              <a:buFont typeface="Wingdings" pitchFamily="2" charset="2"/>
              <a:buChar char="§"/>
            </a:pPr>
            <a:endParaRPr lang="en-US" altLang="zh-TW" sz="5000" b="1" dirty="0" smtClean="0">
              <a:solidFill>
                <a:schemeClr val="tx1">
                  <a:lumMod val="75000"/>
                  <a:lumOff val="25000"/>
                </a:schemeClr>
              </a:solidFill>
            </a:endParaRPr>
          </a:p>
          <a:p>
            <a:pPr>
              <a:buFont typeface="Wingdings" pitchFamily="2" charset="2"/>
              <a:buChar char="§"/>
            </a:pPr>
            <a:r>
              <a:rPr lang="en-US" altLang="zh-TW" sz="5000" b="1" dirty="0" smtClean="0">
                <a:solidFill>
                  <a:schemeClr val="tx1">
                    <a:lumMod val="75000"/>
                    <a:lumOff val="25000"/>
                  </a:schemeClr>
                </a:solidFill>
              </a:rPr>
              <a:t>Bitumen</a:t>
            </a:r>
            <a:r>
              <a:rPr lang="en-US" altLang="zh-TW" sz="5000" dirty="0" smtClean="0">
                <a:solidFill>
                  <a:schemeClr val="tx1">
                    <a:lumMod val="75000"/>
                    <a:lumOff val="25000"/>
                  </a:schemeClr>
                </a:solidFill>
              </a:rPr>
              <a:t>: petroleum in semi-solid or solid form that is found in bituminous sands. It is so heavy (gravity below 12°API) and viscous that it will not flow unless heated or diluted.</a:t>
            </a:r>
            <a:br>
              <a:rPr lang="en-US" altLang="zh-TW" sz="5000" dirty="0" smtClean="0">
                <a:solidFill>
                  <a:schemeClr val="tx1">
                    <a:lumMod val="75000"/>
                    <a:lumOff val="25000"/>
                  </a:schemeClr>
                </a:solidFill>
              </a:rPr>
            </a:br>
            <a:endParaRPr lang="en-US" altLang="zh-TW" sz="5000" dirty="0" smtClean="0">
              <a:solidFill>
                <a:schemeClr val="tx1">
                  <a:lumMod val="75000"/>
                  <a:lumOff val="25000"/>
                </a:schemeClr>
              </a:solidFill>
            </a:endParaRPr>
          </a:p>
          <a:p>
            <a:pPr>
              <a:buFont typeface="Wingdings" pitchFamily="2" charset="2"/>
              <a:buChar char="§"/>
            </a:pPr>
            <a:r>
              <a:rPr lang="en-US" altLang="zh-TW" sz="5000" dirty="0" smtClean="0">
                <a:solidFill>
                  <a:schemeClr val="tx1">
                    <a:lumMod val="75000"/>
                    <a:lumOff val="25000"/>
                  </a:schemeClr>
                </a:solidFill>
              </a:rPr>
              <a:t> </a:t>
            </a:r>
            <a:r>
              <a:rPr lang="en-US" altLang="zh-TW" sz="5000" b="1" dirty="0" smtClean="0">
                <a:solidFill>
                  <a:schemeClr val="tx1">
                    <a:lumMod val="75000"/>
                    <a:lumOff val="25000"/>
                  </a:schemeClr>
                </a:solidFill>
              </a:rPr>
              <a:t>Synthetic crude oil</a:t>
            </a:r>
            <a:r>
              <a:rPr lang="en-US" altLang="zh-TW" sz="5000" dirty="0" smtClean="0">
                <a:solidFill>
                  <a:schemeClr val="tx1">
                    <a:lumMod val="75000"/>
                    <a:lumOff val="25000"/>
                  </a:schemeClr>
                </a:solidFill>
              </a:rPr>
              <a:t>: a product similar to a high-quality light crude oil. It is made by refining or upgrading heavy oil or bitumen. From 31-33°API </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11</a:t>
            </a:fld>
            <a:endParaRPr lang="en-US" dirty="0"/>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 Analysis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110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124060" cy="400110"/>
          </a:xfrm>
          <a:prstGeom prst="rect">
            <a:avLst/>
          </a:prstGeom>
        </p:spPr>
        <p:txBody>
          <a:bodyPr wrap="none">
            <a:spAutoFit/>
          </a:bodyPr>
          <a:lstStyle/>
          <a:p>
            <a:r>
              <a:rPr lang="en-US" sz="2000" b="1" dirty="0" smtClean="0">
                <a:solidFill>
                  <a:schemeClr val="tx1">
                    <a:lumMod val="75000"/>
                    <a:lumOff val="25000"/>
                  </a:schemeClr>
                </a:solidFill>
              </a:rPr>
              <a:t>[Quarterly Results Analysis]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0114" name="Picture 2"/>
          <p:cNvPicPr>
            <a:picLocks noChangeAspect="1" noChangeArrowheads="1"/>
          </p:cNvPicPr>
          <p:nvPr/>
        </p:nvPicPr>
        <p:blipFill>
          <a:blip r:embed="rId4" cstate="print"/>
          <a:srcRect/>
          <a:stretch>
            <a:fillRect/>
          </a:stretch>
        </p:blipFill>
        <p:spPr bwMode="auto">
          <a:xfrm>
            <a:off x="685800" y="1524000"/>
            <a:ext cx="7848600" cy="47709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838200" y="1947531"/>
            <a:ext cx="7620000" cy="1481469"/>
          </a:xfrm>
          <a:prstGeom prst="rect">
            <a:avLst/>
          </a:prstGeom>
          <a:noFill/>
          <a:ln w="9525">
            <a:noFill/>
            <a:miter lim="800000"/>
            <a:headEnd/>
            <a:tailEnd/>
          </a:ln>
        </p:spPr>
      </p:pic>
      <p:pic>
        <p:nvPicPr>
          <p:cNvPr id="24578" name="Picture 2"/>
          <p:cNvPicPr>
            <a:picLocks noChangeAspect="1" noChangeArrowheads="1"/>
          </p:cNvPicPr>
          <p:nvPr/>
        </p:nvPicPr>
        <p:blipFill>
          <a:blip r:embed="rId4" cstate="print"/>
          <a:srcRect/>
          <a:stretch>
            <a:fillRect/>
          </a:stretch>
        </p:blipFill>
        <p:spPr bwMode="auto">
          <a:xfrm>
            <a:off x="914400" y="3783014"/>
            <a:ext cx="7391400" cy="1246186"/>
          </a:xfrm>
          <a:prstGeom prst="rect">
            <a:avLst/>
          </a:prstGeom>
          <a:noFill/>
          <a:ln w="9525">
            <a:noFill/>
            <a:miter lim="800000"/>
            <a:headEnd/>
            <a:tailEnd/>
          </a:ln>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a:solidFill>
                  <a:schemeClr val="bg1"/>
                </a:solidFill>
                <a:latin typeface="Century Gothic" pitchFamily="34" charset="0"/>
              </a:rPr>
              <a:t>Financial Analysis</a:t>
            </a: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111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099503" cy="400110"/>
          </a:xfrm>
          <a:prstGeom prst="rect">
            <a:avLst/>
          </a:prstGeom>
        </p:spPr>
        <p:txBody>
          <a:bodyPr wrap="none">
            <a:spAutoFit/>
          </a:bodyPr>
          <a:lstStyle/>
          <a:p>
            <a:r>
              <a:rPr lang="en-US" sz="2000" b="1" dirty="0" smtClean="0">
                <a:solidFill>
                  <a:schemeClr val="tx1">
                    <a:lumMod val="75000"/>
                    <a:lumOff val="25000"/>
                  </a:schemeClr>
                </a:solidFill>
              </a:rPr>
              <a:t>[Debt &amp; Liabilities Analysis]</a:t>
            </a:r>
            <a:endParaRPr lang="en-CA" sz="2000" b="1" dirty="0">
              <a:solidFill>
                <a:schemeClr val="tx1">
                  <a:lumMod val="75000"/>
                  <a:lumOff val="25000"/>
                </a:schemeClr>
              </a:solidFill>
            </a:endParaRPr>
          </a:p>
        </p:txBody>
      </p:sp>
      <p:sp>
        <p:nvSpPr>
          <p:cNvPr id="11" name="Rectangle 10">
            <a:hlinkClick r:id="rId5"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Content Placeholder 2"/>
          <p:cNvSpPr>
            <a:spLocks noGrp="1"/>
          </p:cNvSpPr>
          <p:nvPr>
            <p:ph idx="1"/>
          </p:nvPr>
        </p:nvSpPr>
        <p:spPr>
          <a:xfrm>
            <a:off x="457200" y="1600200"/>
            <a:ext cx="8229600" cy="4876800"/>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Near-Term CAPEX</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Long-Term Debt</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a:buClr>
                <a:schemeClr val="tx1">
                  <a:lumMod val="75000"/>
                  <a:lumOff val="25000"/>
                </a:schemeClr>
              </a:buClr>
              <a:buFont typeface="Wingdings" pitchFamily="2" charset="2"/>
              <a:buChar char="§"/>
            </a:pPr>
            <a:r>
              <a:rPr lang="en-US" dirty="0" smtClean="0">
                <a:solidFill>
                  <a:schemeClr val="tx1">
                    <a:lumMod val="75000"/>
                    <a:lumOff val="25000"/>
                  </a:schemeClr>
                </a:solidFill>
              </a:rPr>
              <a:t>Commitments: Pipeline commitments, Pension plan solvency deficiency payments, Capital expenditure commitments,  Management services agreement, other commitments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 Analysis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112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p:cNvPicPr/>
          <p:nvPr/>
        </p:nvPicPr>
        <p:blipFill>
          <a:blip r:embed="rId4" cstate="print"/>
          <a:srcRect/>
          <a:stretch>
            <a:fillRect/>
          </a:stretch>
        </p:blipFill>
        <p:spPr bwMode="auto">
          <a:xfrm>
            <a:off x="457200" y="1773946"/>
            <a:ext cx="8382000" cy="3508619"/>
          </a:xfrm>
          <a:prstGeom prst="rect">
            <a:avLst/>
          </a:prstGeom>
          <a:noFill/>
          <a:ln w="9525">
            <a:noFill/>
            <a:miter lim="800000"/>
            <a:headEnd/>
            <a:tailEnd/>
          </a:ln>
        </p:spPr>
      </p:pic>
      <p:sp>
        <p:nvSpPr>
          <p:cNvPr id="15" name="TextBox 14"/>
          <p:cNvSpPr txBox="1"/>
          <p:nvPr/>
        </p:nvSpPr>
        <p:spPr>
          <a:xfrm>
            <a:off x="533400" y="5486400"/>
            <a:ext cx="2133600" cy="246221"/>
          </a:xfrm>
          <a:prstGeom prst="rect">
            <a:avLst/>
          </a:prstGeom>
          <a:noFill/>
        </p:spPr>
        <p:txBody>
          <a:bodyPr wrap="square" rtlCol="0">
            <a:spAutoFit/>
          </a:bodyPr>
          <a:lstStyle/>
          <a:p>
            <a:r>
              <a:rPr lang="en-CA" sz="1000" i="1" dirty="0" smtClean="0"/>
              <a:t>(Source: theglobeandmail.com) </a:t>
            </a:r>
            <a:endParaRPr lang="en-CA" sz="1000" i="1" dirty="0"/>
          </a:p>
        </p:txBody>
      </p:sp>
      <p:sp>
        <p:nvSpPr>
          <p:cNvPr id="16" name="Rectangle 15"/>
          <p:cNvSpPr/>
          <p:nvPr/>
        </p:nvSpPr>
        <p:spPr>
          <a:xfrm>
            <a:off x="457200" y="1143000"/>
            <a:ext cx="2234330" cy="400110"/>
          </a:xfrm>
          <a:prstGeom prst="rect">
            <a:avLst/>
          </a:prstGeom>
        </p:spPr>
        <p:txBody>
          <a:bodyPr wrap="none">
            <a:spAutoFit/>
          </a:bodyPr>
          <a:lstStyle/>
          <a:p>
            <a:r>
              <a:rPr lang="en-US" sz="2000" b="1" dirty="0" smtClean="0">
                <a:solidFill>
                  <a:schemeClr val="tx1">
                    <a:lumMod val="75000"/>
                    <a:lumOff val="25000"/>
                  </a:schemeClr>
                </a:solidFill>
              </a:rPr>
              <a:t>[Earnings Estimate]</a:t>
            </a:r>
            <a:endParaRPr lang="en-CA" sz="2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3733800" cy="4724400"/>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None/>
            </a:pPr>
            <a:r>
              <a:rPr lang="en-US" dirty="0" smtClean="0">
                <a:solidFill>
                  <a:schemeClr val="tx1">
                    <a:lumMod val="75000"/>
                    <a:lumOff val="25000"/>
                  </a:schemeClr>
                </a:solidFill>
              </a:rPr>
              <a:t>Target Price:		</a:t>
            </a:r>
          </a:p>
          <a:p>
            <a:pPr>
              <a:buClr>
                <a:schemeClr val="tx1">
                  <a:lumMod val="75000"/>
                  <a:lumOff val="25000"/>
                </a:schemeClr>
              </a:buClr>
              <a:buFont typeface="Wingdings" pitchFamily="2" charset="2"/>
              <a:buChar char="§"/>
            </a:pPr>
            <a:r>
              <a:rPr lang="en-US" sz="1400" dirty="0" smtClean="0">
                <a:solidFill>
                  <a:schemeClr val="tx1">
                    <a:lumMod val="75000"/>
                    <a:lumOff val="25000"/>
                  </a:schemeClr>
                </a:solidFill>
              </a:rPr>
              <a:t>Target Price		$25.31</a:t>
            </a:r>
          </a:p>
          <a:p>
            <a:pPr>
              <a:buClr>
                <a:schemeClr val="tx1">
                  <a:lumMod val="75000"/>
                  <a:lumOff val="25000"/>
                </a:schemeClr>
              </a:buClr>
              <a:buFont typeface="Wingdings" pitchFamily="2" charset="2"/>
              <a:buChar char="§"/>
            </a:pPr>
            <a:r>
              <a:rPr lang="en-US" sz="1400" dirty="0" smtClean="0">
                <a:solidFill>
                  <a:schemeClr val="tx1">
                    <a:lumMod val="75000"/>
                    <a:lumOff val="25000"/>
                  </a:schemeClr>
                </a:solidFill>
              </a:rPr>
              <a:t>Expected Return		12.79%</a:t>
            </a:r>
          </a:p>
          <a:p>
            <a:pPr>
              <a:buClr>
                <a:schemeClr val="tx1">
                  <a:lumMod val="75000"/>
                  <a:lumOff val="25000"/>
                </a:schemeClr>
              </a:buClr>
              <a:buFont typeface="Wingdings" pitchFamily="2" charset="2"/>
              <a:buChar char="§"/>
            </a:pPr>
            <a:endParaRPr lang="en-US" sz="1400" dirty="0" smtClean="0">
              <a:solidFill>
                <a:schemeClr val="tx1">
                  <a:lumMod val="75000"/>
                  <a:lumOff val="25000"/>
                </a:schemeClr>
              </a:solidFill>
            </a:endParaRPr>
          </a:p>
          <a:p>
            <a:pPr lvl="0">
              <a:buClr>
                <a:schemeClr val="tx1">
                  <a:lumMod val="75000"/>
                  <a:lumOff val="25000"/>
                </a:schemeClr>
              </a:buClr>
              <a:buNone/>
            </a:pPr>
            <a:r>
              <a:rPr lang="en-US" dirty="0" smtClean="0">
                <a:solidFill>
                  <a:schemeClr val="tx1">
                    <a:lumMod val="75000"/>
                    <a:lumOff val="25000"/>
                  </a:schemeClr>
                </a:solidFill>
              </a:rPr>
              <a:t>DDM Assumptions:</a:t>
            </a: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Share Price</a:t>
            </a:r>
            <a:r>
              <a:rPr lang="en-US" sz="1400" dirty="0">
                <a:solidFill>
                  <a:schemeClr val="tx1">
                    <a:lumMod val="75000"/>
                    <a:lumOff val="25000"/>
                  </a:schemeClr>
                </a:solidFill>
              </a:rPr>
              <a:t>	</a:t>
            </a:r>
            <a:r>
              <a:rPr lang="en-US" sz="1400" dirty="0" smtClean="0">
                <a:solidFill>
                  <a:schemeClr val="tx1">
                    <a:lumMod val="75000"/>
                    <a:lumOff val="25000"/>
                  </a:schemeClr>
                </a:solidFill>
              </a:rPr>
              <a:t>	$22.44</a:t>
            </a: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Annual Dividend		$1.20</a:t>
            </a: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Dividend Yield		5.35%</a:t>
            </a: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Dividend Growth Rate	2.00%</a:t>
            </a: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Discount Rate		6.84%</a:t>
            </a:r>
          </a:p>
          <a:p>
            <a:pPr marL="0" lvl="0" indent="0">
              <a:buClr>
                <a:schemeClr val="tx1">
                  <a:lumMod val="75000"/>
                  <a:lumOff val="25000"/>
                </a:schemeClr>
              </a:buClr>
              <a:buNone/>
            </a:pPr>
            <a:endParaRPr lang="en-US" dirty="0" smtClean="0">
              <a:solidFill>
                <a:schemeClr val="tx1">
                  <a:lumMod val="75000"/>
                  <a:lumOff val="25000"/>
                </a:schemeClr>
              </a:solidFill>
            </a:endParaRPr>
          </a:p>
          <a:p>
            <a:pPr lvl="0">
              <a:buClr>
                <a:schemeClr val="tx1">
                  <a:lumMod val="75000"/>
                  <a:lumOff val="25000"/>
                </a:schemeClr>
              </a:buClr>
              <a:buNone/>
            </a:pPr>
            <a:endParaRPr lang="en-US" dirty="0" smtClean="0">
              <a:solidFill>
                <a:schemeClr val="tx1">
                  <a:lumMod val="75000"/>
                  <a:lumOff val="25000"/>
                </a:schemeClr>
              </a:solidFill>
            </a:endParaRPr>
          </a:p>
          <a:p>
            <a:pPr lvl="0">
              <a:buNone/>
            </a:pPr>
            <a:endParaRPr lang="en-US" dirty="0" smtClean="0"/>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114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972113" cy="400110"/>
          </a:xfrm>
          <a:prstGeom prst="rect">
            <a:avLst/>
          </a:prstGeom>
        </p:spPr>
        <p:txBody>
          <a:bodyPr wrap="none">
            <a:spAutoFit/>
          </a:bodyPr>
          <a:lstStyle/>
          <a:p>
            <a:r>
              <a:rPr lang="en-US" sz="2000" b="1" dirty="0" smtClean="0">
                <a:solidFill>
                  <a:schemeClr val="tx1">
                    <a:lumMod val="75000"/>
                    <a:lumOff val="25000"/>
                  </a:schemeClr>
                </a:solidFill>
              </a:rPr>
              <a:t>[Discount Dividend Model Analysis]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p:cNvSpPr txBox="1">
            <a:spLocks/>
          </p:cNvSpPr>
          <p:nvPr/>
        </p:nvSpPr>
        <p:spPr>
          <a:xfrm>
            <a:off x="4585447" y="1543110"/>
            <a:ext cx="37338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Clr>
                <a:schemeClr val="tx1">
                  <a:lumMod val="75000"/>
                  <a:lumOff val="25000"/>
                </a:schemeClr>
              </a:buClr>
              <a:buNone/>
            </a:pPr>
            <a:r>
              <a:rPr lang="en-US" dirty="0">
                <a:solidFill>
                  <a:schemeClr val="tx1">
                    <a:lumMod val="75000"/>
                    <a:lumOff val="25000"/>
                  </a:schemeClr>
                </a:solidFill>
              </a:rPr>
              <a:t>WACC:</a:t>
            </a:r>
          </a:p>
          <a:p>
            <a:pPr lvl="0">
              <a:buClr>
                <a:schemeClr val="tx1">
                  <a:lumMod val="75000"/>
                  <a:lumOff val="25000"/>
                </a:schemeClr>
              </a:buClr>
              <a:buFont typeface="Wingdings" pitchFamily="2" charset="2"/>
              <a:buChar char="§"/>
            </a:pPr>
            <a:r>
              <a:rPr lang="en-US" sz="1400" dirty="0">
                <a:solidFill>
                  <a:schemeClr val="tx1">
                    <a:lumMod val="75000"/>
                    <a:lumOff val="25000"/>
                  </a:schemeClr>
                </a:solidFill>
              </a:rPr>
              <a:t>Risk Free Rate		3.00%</a:t>
            </a:r>
          </a:p>
          <a:p>
            <a:pPr lvl="0">
              <a:buClr>
                <a:schemeClr val="tx1">
                  <a:lumMod val="75000"/>
                  <a:lumOff val="25000"/>
                </a:schemeClr>
              </a:buClr>
              <a:buFont typeface="Wingdings" pitchFamily="2" charset="2"/>
              <a:buChar char="§"/>
            </a:pPr>
            <a:r>
              <a:rPr lang="en-US" sz="1400" dirty="0">
                <a:solidFill>
                  <a:schemeClr val="tx1">
                    <a:lumMod val="75000"/>
                    <a:lumOff val="25000"/>
                  </a:schemeClr>
                </a:solidFill>
              </a:rPr>
              <a:t>Expected Market Return	8.00%</a:t>
            </a:r>
          </a:p>
          <a:p>
            <a:pPr lvl="0">
              <a:buClr>
                <a:schemeClr val="tx1">
                  <a:lumMod val="75000"/>
                  <a:lumOff val="25000"/>
                </a:schemeClr>
              </a:buClr>
              <a:buFont typeface="Wingdings" pitchFamily="2" charset="2"/>
              <a:buChar char="§"/>
            </a:pPr>
            <a:r>
              <a:rPr lang="en-US" sz="1400" dirty="0">
                <a:solidFill>
                  <a:schemeClr val="tx1">
                    <a:lumMod val="75000"/>
                    <a:lumOff val="25000"/>
                  </a:schemeClr>
                </a:solidFill>
              </a:rPr>
              <a:t>Beta			0.86</a:t>
            </a:r>
          </a:p>
          <a:p>
            <a:pPr lvl="0">
              <a:buClr>
                <a:schemeClr val="tx1">
                  <a:lumMod val="75000"/>
                  <a:lumOff val="25000"/>
                </a:schemeClr>
              </a:buClr>
              <a:buFont typeface="Wingdings" pitchFamily="2" charset="2"/>
              <a:buChar char="§"/>
            </a:pPr>
            <a:r>
              <a:rPr lang="en-US" sz="1400" dirty="0">
                <a:solidFill>
                  <a:schemeClr val="tx1">
                    <a:lumMod val="75000"/>
                    <a:lumOff val="25000"/>
                  </a:schemeClr>
                </a:solidFill>
              </a:rPr>
              <a:t>Cost of Equity		</a:t>
            </a:r>
            <a:r>
              <a:rPr lang="en-US" sz="1400" u="sng" dirty="0">
                <a:solidFill>
                  <a:schemeClr val="tx1">
                    <a:lumMod val="75000"/>
                    <a:lumOff val="25000"/>
                  </a:schemeClr>
                </a:solidFill>
              </a:rPr>
              <a:t>7.30</a:t>
            </a:r>
            <a:r>
              <a:rPr lang="en-US" sz="1400" u="sng" dirty="0" smtClean="0">
                <a:solidFill>
                  <a:schemeClr val="tx1">
                    <a:lumMod val="75000"/>
                    <a:lumOff val="25000"/>
                  </a:schemeClr>
                </a:solidFill>
              </a:rPr>
              <a:t>%</a:t>
            </a:r>
            <a:endParaRPr lang="en-US" sz="1400" dirty="0"/>
          </a:p>
          <a:p>
            <a:pPr lvl="0">
              <a:buClr>
                <a:schemeClr val="tx1">
                  <a:lumMod val="75000"/>
                  <a:lumOff val="25000"/>
                </a:schemeClr>
              </a:buClr>
              <a:buFont typeface="Wingdings" pitchFamily="2" charset="2"/>
              <a:buChar char="§"/>
            </a:pPr>
            <a:endParaRPr lang="en-US" sz="1400" dirty="0" smtClean="0">
              <a:solidFill>
                <a:schemeClr val="tx1">
                  <a:lumMod val="75000"/>
                  <a:lumOff val="25000"/>
                </a:schemeClr>
              </a:solidFill>
            </a:endParaRP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Borrowing Rate		7.00%</a:t>
            </a: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Tax Rate		27.00%</a:t>
            </a: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After-tax Cost of Debt	</a:t>
            </a:r>
            <a:r>
              <a:rPr lang="en-US" sz="1400" u="sng" dirty="0" smtClean="0">
                <a:solidFill>
                  <a:schemeClr val="tx1">
                    <a:lumMod val="75000"/>
                    <a:lumOff val="25000"/>
                  </a:schemeClr>
                </a:solidFill>
              </a:rPr>
              <a:t>5.11%</a:t>
            </a:r>
          </a:p>
          <a:p>
            <a:pPr lvl="0">
              <a:buClr>
                <a:schemeClr val="tx1">
                  <a:lumMod val="75000"/>
                  <a:lumOff val="25000"/>
                </a:schemeClr>
              </a:buClr>
              <a:buFont typeface="Wingdings" pitchFamily="2" charset="2"/>
              <a:buChar char="§"/>
            </a:pPr>
            <a:endParaRPr lang="en-US" sz="1400" u="sng" dirty="0">
              <a:solidFill>
                <a:schemeClr val="tx1">
                  <a:lumMod val="75000"/>
                  <a:lumOff val="25000"/>
                </a:schemeClr>
              </a:solidFill>
            </a:endParaRP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Gearing Ratio		0.27</a:t>
            </a:r>
          </a:p>
          <a:p>
            <a:pPr lvl="0">
              <a:buClr>
                <a:schemeClr val="tx1">
                  <a:lumMod val="75000"/>
                  <a:lumOff val="25000"/>
                </a:schemeClr>
              </a:buClr>
              <a:buFont typeface="Wingdings" pitchFamily="2" charset="2"/>
              <a:buChar char="§"/>
            </a:pPr>
            <a:r>
              <a:rPr lang="en-US" sz="1400" dirty="0" smtClean="0">
                <a:solidFill>
                  <a:schemeClr val="tx1">
                    <a:lumMod val="75000"/>
                    <a:lumOff val="25000"/>
                  </a:schemeClr>
                </a:solidFill>
              </a:rPr>
              <a:t>WACC			</a:t>
            </a:r>
            <a:r>
              <a:rPr lang="en-US" sz="1400" u="sng" dirty="0" smtClean="0">
                <a:solidFill>
                  <a:schemeClr val="tx1">
                    <a:lumMod val="75000"/>
                    <a:lumOff val="25000"/>
                  </a:schemeClr>
                </a:solidFill>
              </a:rPr>
              <a:t>6.84%</a:t>
            </a:r>
            <a:endParaRPr lang="en-US" sz="1400" u="sng"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115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972113" cy="400110"/>
          </a:xfrm>
          <a:prstGeom prst="rect">
            <a:avLst/>
          </a:prstGeom>
        </p:spPr>
        <p:txBody>
          <a:bodyPr wrap="none">
            <a:spAutoFit/>
          </a:bodyPr>
          <a:lstStyle/>
          <a:p>
            <a:r>
              <a:rPr lang="en-US" sz="2000" b="1" dirty="0" smtClean="0">
                <a:solidFill>
                  <a:schemeClr val="tx1">
                    <a:lumMod val="75000"/>
                    <a:lumOff val="25000"/>
                  </a:schemeClr>
                </a:solidFill>
              </a:rPr>
              <a:t>[Discount Dividend Model Analysis]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4" name="Table 13"/>
          <p:cNvGraphicFramePr>
            <a:graphicFrameLocks noGrp="1"/>
          </p:cNvGraphicFramePr>
          <p:nvPr>
            <p:extLst>
              <p:ext uri="{D42A27DB-BD31-4B8C-83A1-F6EECF244321}">
                <p14:modId xmlns:p14="http://schemas.microsoft.com/office/powerpoint/2010/main" xmlns="" val="3444566740"/>
              </p:ext>
            </p:extLst>
          </p:nvPr>
        </p:nvGraphicFramePr>
        <p:xfrm>
          <a:off x="2106498" y="2819400"/>
          <a:ext cx="4645630" cy="1542287"/>
        </p:xfrm>
        <a:graphic>
          <a:graphicData uri="http://schemas.openxmlformats.org/drawingml/2006/table">
            <a:tbl>
              <a:tblPr firstRow="1" firstCol="1" bandRow="1">
                <a:tableStyleId>{5C22544A-7EE6-4342-B048-85BDC9FD1C3A}</a:tableStyleId>
              </a:tblPr>
              <a:tblGrid>
                <a:gridCol w="813158"/>
                <a:gridCol w="668327"/>
                <a:gridCol w="855232"/>
                <a:gridCol w="855232"/>
                <a:gridCol w="776748"/>
                <a:gridCol w="676933"/>
              </a:tblGrid>
              <a:tr h="192786">
                <a:tc gridSpan="6">
                  <a:txBody>
                    <a:bodyPr/>
                    <a:lstStyle/>
                    <a:p>
                      <a:pPr marL="0" marR="0" algn="ctr">
                        <a:lnSpc>
                          <a:spcPct val="115000"/>
                        </a:lnSpc>
                        <a:spcBef>
                          <a:spcPts val="0"/>
                        </a:spcBef>
                        <a:spcAft>
                          <a:spcPts val="0"/>
                        </a:spcAft>
                      </a:pPr>
                      <a:r>
                        <a:rPr lang="en-US" sz="1100" dirty="0">
                          <a:solidFill>
                            <a:sysClr val="windowText" lastClr="000000"/>
                          </a:solidFill>
                          <a:effectLst/>
                        </a:rPr>
                        <a:t>Discount Dividend Model Sensitivities</a:t>
                      </a:r>
                      <a:endParaRPr lang="en-US" sz="1100" dirty="0">
                        <a:solidFill>
                          <a:sysClr val="windowText" lastClr="000000"/>
                        </a:solidFill>
                        <a:effectLst/>
                        <a:latin typeface="Calibri"/>
                        <a:ea typeface="Calibri"/>
                        <a:cs typeface="Times New Roman"/>
                      </a:endParaRPr>
                    </a:p>
                  </a:txBody>
                  <a:tcPr marL="68580" marR="68580" marT="0" marB="0" anchor="ctr">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117">
                <a:tc gridSpan="6">
                  <a:txBody>
                    <a:bodyPr/>
                    <a:lstStyle/>
                    <a:p>
                      <a:pPr marL="0" marR="0" algn="r">
                        <a:lnSpc>
                          <a:spcPct val="115000"/>
                        </a:lnSpc>
                        <a:spcBef>
                          <a:spcPts val="0"/>
                        </a:spcBef>
                        <a:spcAft>
                          <a:spcPts val="0"/>
                        </a:spcAft>
                      </a:pPr>
                      <a:r>
                        <a:rPr lang="en-US" sz="1100" dirty="0">
                          <a:solidFill>
                            <a:sysClr val="windowText" lastClr="000000"/>
                          </a:solidFill>
                          <a:effectLst/>
                        </a:rPr>
                        <a:t>Div. Growth Rate</a:t>
                      </a:r>
                      <a:endParaRPr lang="en-US" sz="1100" dirty="0">
                        <a:solidFill>
                          <a:sysClr val="windowText" lastClr="000000"/>
                        </a:solidFill>
                        <a:effectLst/>
                        <a:latin typeface="Calibri"/>
                        <a:ea typeface="Calibri"/>
                        <a:cs typeface="Times New Roman"/>
                      </a:endParaRPr>
                    </a:p>
                  </a:txBody>
                  <a:tcPr marL="68580" marR="68580" marT="0" marB="0" anchor="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nSpc>
                          <a:spcPct val="115000"/>
                        </a:lnSpc>
                        <a:spcBef>
                          <a:spcPts val="0"/>
                        </a:spcBef>
                        <a:spcAft>
                          <a:spcPts val="0"/>
                        </a:spcAft>
                      </a:pPr>
                      <a:r>
                        <a:rPr lang="en-US" sz="1100">
                          <a:solidFill>
                            <a:sysClr val="windowText" lastClr="000000"/>
                          </a:solidFill>
                          <a:effectLst/>
                        </a:rPr>
                        <a:t>WACC</a:t>
                      </a:r>
                      <a:endParaRPr lang="en-US" sz="1100">
                        <a:solidFill>
                          <a:sysClr val="windowText" lastClr="000000"/>
                        </a:solidFill>
                        <a:effectLst/>
                        <a:latin typeface="Calibri"/>
                        <a:ea typeface="Calibri"/>
                        <a:cs typeface="Times New Roman"/>
                      </a:endParaRPr>
                    </a:p>
                  </a:txBody>
                  <a:tcPr marL="68580" marR="68580" marT="0" marB="0" anchor="b">
                    <a:noFill/>
                  </a:tcPr>
                </a:tc>
                <a:tc>
                  <a:txBody>
                    <a:bodyPr/>
                    <a:lstStyle/>
                    <a:p>
                      <a:pPr marL="0" marR="0" algn="r">
                        <a:lnSpc>
                          <a:spcPct val="115000"/>
                        </a:lnSpc>
                        <a:spcBef>
                          <a:spcPts val="0"/>
                        </a:spcBef>
                        <a:spcAft>
                          <a:spcPts val="0"/>
                        </a:spcAft>
                      </a:pPr>
                      <a:r>
                        <a:rPr lang="en-US" sz="1100">
                          <a:solidFill>
                            <a:sysClr val="windowText" lastClr="000000"/>
                          </a:solidFill>
                          <a:effectLst/>
                        </a:rPr>
                        <a:t>1.50%</a:t>
                      </a:r>
                      <a:endParaRPr lang="en-US" sz="1100">
                        <a:solidFill>
                          <a:sysClr val="windowText" lastClr="000000"/>
                        </a:solidFill>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a:solidFill>
                            <a:sysClr val="windowText" lastClr="000000"/>
                          </a:solidFill>
                          <a:effectLst/>
                        </a:rPr>
                        <a:t>1.75%</a:t>
                      </a:r>
                      <a:endParaRPr lang="en-US" sz="1100">
                        <a:solidFill>
                          <a:sysClr val="windowText" lastClr="000000"/>
                        </a:solidFill>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a:solidFill>
                            <a:sysClr val="windowText" lastClr="000000"/>
                          </a:solidFill>
                          <a:effectLst/>
                        </a:rPr>
                        <a:t>2.00%</a:t>
                      </a:r>
                      <a:endParaRPr lang="en-US" sz="1100">
                        <a:solidFill>
                          <a:sysClr val="windowText" lastClr="000000"/>
                        </a:solidFill>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dirty="0">
                          <a:solidFill>
                            <a:sysClr val="windowText" lastClr="000000"/>
                          </a:solidFill>
                          <a:effectLst/>
                        </a:rPr>
                        <a:t>2.25%</a:t>
                      </a:r>
                      <a:endParaRPr lang="en-US" sz="1100" dirty="0">
                        <a:solidFill>
                          <a:sysClr val="windowText" lastClr="000000"/>
                        </a:solidFill>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a:solidFill>
                            <a:sysClr val="windowText" lastClr="000000"/>
                          </a:solidFill>
                          <a:effectLst/>
                        </a:rPr>
                        <a:t>2.50%</a:t>
                      </a:r>
                      <a:endParaRPr lang="en-US" sz="1100">
                        <a:solidFill>
                          <a:sysClr val="windowText" lastClr="000000"/>
                        </a:solidFill>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noFill/>
                  </a:tcPr>
                </a:tc>
              </a:tr>
              <a:tr h="31628">
                <a:tc>
                  <a:txBody>
                    <a:bodyPr/>
                    <a:lstStyle/>
                    <a:p>
                      <a:pPr marL="0" marR="0">
                        <a:lnSpc>
                          <a:spcPct val="115000"/>
                        </a:lnSpc>
                        <a:spcBef>
                          <a:spcPts val="0"/>
                        </a:spcBef>
                        <a:spcAft>
                          <a:spcPts val="0"/>
                        </a:spcAft>
                      </a:pPr>
                      <a:r>
                        <a:rPr lang="en-US" sz="1100">
                          <a:solidFill>
                            <a:sysClr val="windowText" lastClr="000000"/>
                          </a:solidFill>
                          <a:effectLst/>
                        </a:rPr>
                        <a:t>5.84%</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noFill/>
                  </a:tcPr>
                </a:tc>
                <a:tc>
                  <a:txBody>
                    <a:bodyPr/>
                    <a:lstStyle/>
                    <a:p>
                      <a:pPr marL="0" marR="0" algn="r">
                        <a:lnSpc>
                          <a:spcPct val="115000"/>
                        </a:lnSpc>
                        <a:spcBef>
                          <a:spcPts val="0"/>
                        </a:spcBef>
                        <a:spcAft>
                          <a:spcPts val="0"/>
                        </a:spcAft>
                      </a:pPr>
                      <a:r>
                        <a:rPr lang="en-US" sz="1100">
                          <a:solidFill>
                            <a:sysClr val="windowText" lastClr="000000"/>
                          </a:solidFill>
                          <a:effectLst/>
                        </a:rPr>
                        <a:t>28.23 </a:t>
                      </a:r>
                      <a:endParaRPr lang="en-US" sz="1100">
                        <a:solidFill>
                          <a:sysClr val="windowText" lastClr="000000"/>
                        </a:solidFill>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algn="r">
                        <a:lnSpc>
                          <a:spcPct val="115000"/>
                        </a:lnSpc>
                        <a:spcBef>
                          <a:spcPts val="0"/>
                        </a:spcBef>
                        <a:spcAft>
                          <a:spcPts val="0"/>
                        </a:spcAft>
                      </a:pPr>
                      <a:r>
                        <a:rPr lang="en-US" sz="1100">
                          <a:solidFill>
                            <a:sysClr val="windowText" lastClr="000000"/>
                          </a:solidFill>
                          <a:effectLst/>
                        </a:rPr>
                        <a:t>29.96 </a:t>
                      </a:r>
                      <a:endParaRPr lang="en-US" sz="1100">
                        <a:solidFill>
                          <a:sysClr val="windowText" lastClr="000000"/>
                        </a:solidFill>
                        <a:effectLst/>
                        <a:latin typeface="Calibri"/>
                        <a:ea typeface="Calibri"/>
                        <a:cs typeface="Times New Roman"/>
                      </a:endParaRPr>
                    </a:p>
                  </a:txBody>
                  <a:tcPr marL="68580" marR="68580" marT="0" marB="0" anchor="b">
                    <a:lnT w="12700" cap="flat" cmpd="sng" algn="ctr">
                      <a:solidFill>
                        <a:schemeClr val="tx1"/>
                      </a:solidFill>
                      <a:prstDash val="solid"/>
                      <a:round/>
                      <a:headEnd type="none" w="med" len="med"/>
                      <a:tailEnd type="none" w="med" len="med"/>
                    </a:lnT>
                    <a:noFill/>
                  </a:tcPr>
                </a:tc>
                <a:tc>
                  <a:txBody>
                    <a:bodyPr/>
                    <a:lstStyle/>
                    <a:p>
                      <a:pPr marL="0" marR="0" algn="r">
                        <a:lnSpc>
                          <a:spcPct val="115000"/>
                        </a:lnSpc>
                        <a:spcBef>
                          <a:spcPts val="0"/>
                        </a:spcBef>
                        <a:spcAft>
                          <a:spcPts val="0"/>
                        </a:spcAft>
                      </a:pPr>
                      <a:r>
                        <a:rPr lang="en-US" sz="1100">
                          <a:solidFill>
                            <a:sysClr val="windowText" lastClr="000000"/>
                          </a:solidFill>
                          <a:effectLst/>
                        </a:rPr>
                        <a:t>31.91 </a:t>
                      </a:r>
                      <a:endParaRPr lang="en-US" sz="1100">
                        <a:solidFill>
                          <a:sysClr val="windowText" lastClr="000000"/>
                        </a:solidFill>
                        <a:effectLst/>
                        <a:latin typeface="Calibri"/>
                        <a:ea typeface="Calibri"/>
                        <a:cs typeface="Times New Roman"/>
                      </a:endParaRPr>
                    </a:p>
                  </a:txBody>
                  <a:tcPr marL="68580" marR="68580" marT="0" marB="0" anchor="b">
                    <a:lnT w="12700" cap="flat" cmpd="sng" algn="ctr">
                      <a:solidFill>
                        <a:schemeClr val="tx1"/>
                      </a:solidFill>
                      <a:prstDash val="solid"/>
                      <a:round/>
                      <a:headEnd type="none" w="med" len="med"/>
                      <a:tailEnd type="none" w="med" len="med"/>
                    </a:lnT>
                    <a:noFill/>
                  </a:tcPr>
                </a:tc>
                <a:tc>
                  <a:txBody>
                    <a:bodyPr/>
                    <a:lstStyle/>
                    <a:p>
                      <a:pPr marL="0" marR="0" algn="r">
                        <a:lnSpc>
                          <a:spcPct val="115000"/>
                        </a:lnSpc>
                        <a:spcBef>
                          <a:spcPts val="0"/>
                        </a:spcBef>
                        <a:spcAft>
                          <a:spcPts val="0"/>
                        </a:spcAft>
                      </a:pPr>
                      <a:r>
                        <a:rPr lang="en-US" sz="1100">
                          <a:solidFill>
                            <a:sysClr val="windowText" lastClr="000000"/>
                          </a:solidFill>
                          <a:effectLst/>
                        </a:rPr>
                        <a:t>34.13 </a:t>
                      </a:r>
                      <a:endParaRPr lang="en-US" sz="1100">
                        <a:solidFill>
                          <a:sysClr val="windowText" lastClr="000000"/>
                        </a:solidFill>
                        <a:effectLst/>
                        <a:latin typeface="Calibri"/>
                        <a:ea typeface="Calibri"/>
                        <a:cs typeface="Times New Roman"/>
                      </a:endParaRPr>
                    </a:p>
                  </a:txBody>
                  <a:tcPr marL="68580" marR="68580" marT="0" marB="0" anchor="b">
                    <a:lnT w="12700" cap="flat" cmpd="sng" algn="ctr">
                      <a:solidFill>
                        <a:schemeClr val="tx1"/>
                      </a:solidFill>
                      <a:prstDash val="solid"/>
                      <a:round/>
                      <a:headEnd type="none" w="med" len="med"/>
                      <a:tailEnd type="none" w="med" len="med"/>
                    </a:lnT>
                    <a:noFill/>
                  </a:tcPr>
                </a:tc>
                <a:tc>
                  <a:txBody>
                    <a:bodyPr/>
                    <a:lstStyle/>
                    <a:p>
                      <a:pPr marL="0" marR="0" algn="r">
                        <a:lnSpc>
                          <a:spcPct val="115000"/>
                        </a:lnSpc>
                        <a:spcBef>
                          <a:spcPts val="0"/>
                        </a:spcBef>
                        <a:spcAft>
                          <a:spcPts val="0"/>
                        </a:spcAft>
                      </a:pPr>
                      <a:r>
                        <a:rPr lang="en-US" sz="1100">
                          <a:solidFill>
                            <a:sysClr val="windowText" lastClr="000000"/>
                          </a:solidFill>
                          <a:effectLst/>
                        </a:rPr>
                        <a:t>36.69 </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0">
                <a:tc>
                  <a:txBody>
                    <a:bodyPr/>
                    <a:lstStyle/>
                    <a:p>
                      <a:pPr marL="0" marR="0">
                        <a:lnSpc>
                          <a:spcPct val="115000"/>
                        </a:lnSpc>
                        <a:spcBef>
                          <a:spcPts val="0"/>
                        </a:spcBef>
                        <a:spcAft>
                          <a:spcPts val="0"/>
                        </a:spcAft>
                      </a:pPr>
                      <a:r>
                        <a:rPr lang="en-US" sz="1100">
                          <a:solidFill>
                            <a:sysClr val="windowText" lastClr="000000"/>
                          </a:solidFill>
                          <a:effectLst/>
                        </a:rPr>
                        <a:t>6.34%</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noFill/>
                  </a:tcPr>
                </a:tc>
                <a:tc>
                  <a:txBody>
                    <a:bodyPr/>
                    <a:lstStyle/>
                    <a:p>
                      <a:pPr marL="0" marR="0" algn="r">
                        <a:lnSpc>
                          <a:spcPct val="115000"/>
                        </a:lnSpc>
                        <a:spcBef>
                          <a:spcPts val="0"/>
                        </a:spcBef>
                        <a:spcAft>
                          <a:spcPts val="0"/>
                        </a:spcAft>
                      </a:pPr>
                      <a:r>
                        <a:rPr lang="en-US" sz="1100">
                          <a:solidFill>
                            <a:sysClr val="windowText" lastClr="000000"/>
                          </a:solidFill>
                          <a:effectLst/>
                        </a:rPr>
                        <a:t>25.31 </a:t>
                      </a:r>
                      <a:endParaRPr lang="en-US" sz="1100">
                        <a:solidFill>
                          <a:sysClr val="windowText" lastClr="000000"/>
                        </a:solidFill>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noFill/>
                  </a:tcPr>
                </a:tc>
                <a:tc>
                  <a:txBody>
                    <a:bodyPr/>
                    <a:lstStyle/>
                    <a:p>
                      <a:pPr marL="0" marR="0" algn="r">
                        <a:lnSpc>
                          <a:spcPct val="115000"/>
                        </a:lnSpc>
                        <a:spcBef>
                          <a:spcPts val="0"/>
                        </a:spcBef>
                        <a:spcAft>
                          <a:spcPts val="0"/>
                        </a:spcAft>
                      </a:pPr>
                      <a:r>
                        <a:rPr lang="en-US" sz="1100">
                          <a:solidFill>
                            <a:sysClr val="windowText" lastClr="000000"/>
                          </a:solidFill>
                          <a:effectLst/>
                        </a:rPr>
                        <a:t>26.69 </a:t>
                      </a:r>
                      <a:endParaRPr lang="en-US" sz="110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a:solidFill>
                            <a:sysClr val="windowText" lastClr="000000"/>
                          </a:solidFill>
                          <a:effectLst/>
                        </a:rPr>
                        <a:t>28.23 </a:t>
                      </a:r>
                      <a:endParaRPr lang="en-US" sz="110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a:solidFill>
                            <a:sysClr val="windowText" lastClr="000000"/>
                          </a:solidFill>
                          <a:effectLst/>
                        </a:rPr>
                        <a:t>29.96 </a:t>
                      </a:r>
                      <a:endParaRPr lang="en-US" sz="110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a:solidFill>
                            <a:sysClr val="windowText" lastClr="000000"/>
                          </a:solidFill>
                          <a:effectLst/>
                        </a:rPr>
                        <a:t>31.91 </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noFill/>
                  </a:tcPr>
                </a:tc>
              </a:tr>
              <a:tr h="36968">
                <a:tc>
                  <a:txBody>
                    <a:bodyPr/>
                    <a:lstStyle/>
                    <a:p>
                      <a:pPr marL="0" marR="0">
                        <a:lnSpc>
                          <a:spcPct val="115000"/>
                        </a:lnSpc>
                        <a:spcBef>
                          <a:spcPts val="0"/>
                        </a:spcBef>
                        <a:spcAft>
                          <a:spcPts val="0"/>
                        </a:spcAft>
                      </a:pPr>
                      <a:r>
                        <a:rPr lang="en-US" sz="1100">
                          <a:solidFill>
                            <a:sysClr val="windowText" lastClr="000000"/>
                          </a:solidFill>
                          <a:effectLst/>
                        </a:rPr>
                        <a:t>6.84%</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noFill/>
                  </a:tcPr>
                </a:tc>
                <a:tc>
                  <a:txBody>
                    <a:bodyPr/>
                    <a:lstStyle/>
                    <a:p>
                      <a:pPr marL="0" marR="0" algn="r">
                        <a:lnSpc>
                          <a:spcPct val="115000"/>
                        </a:lnSpc>
                        <a:spcBef>
                          <a:spcPts val="0"/>
                        </a:spcBef>
                        <a:spcAft>
                          <a:spcPts val="0"/>
                        </a:spcAft>
                      </a:pPr>
                      <a:r>
                        <a:rPr lang="en-US" sz="1100">
                          <a:solidFill>
                            <a:sysClr val="windowText" lastClr="000000"/>
                          </a:solidFill>
                          <a:effectLst/>
                        </a:rPr>
                        <a:t>22.94 </a:t>
                      </a:r>
                      <a:endParaRPr lang="en-US" sz="1100">
                        <a:solidFill>
                          <a:sysClr val="windowText" lastClr="000000"/>
                        </a:solidFill>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noFill/>
                  </a:tcPr>
                </a:tc>
                <a:tc>
                  <a:txBody>
                    <a:bodyPr/>
                    <a:lstStyle/>
                    <a:p>
                      <a:pPr marL="0" marR="0" algn="r">
                        <a:lnSpc>
                          <a:spcPct val="115000"/>
                        </a:lnSpc>
                        <a:spcBef>
                          <a:spcPts val="0"/>
                        </a:spcBef>
                        <a:spcAft>
                          <a:spcPts val="0"/>
                        </a:spcAft>
                      </a:pPr>
                      <a:r>
                        <a:rPr lang="en-US" sz="1100">
                          <a:solidFill>
                            <a:sysClr val="windowText" lastClr="000000"/>
                          </a:solidFill>
                          <a:effectLst/>
                        </a:rPr>
                        <a:t>24.07 </a:t>
                      </a:r>
                      <a:endParaRPr lang="en-US" sz="110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a:solidFill>
                            <a:sysClr val="windowText" lastClr="000000"/>
                          </a:solidFill>
                          <a:effectLst/>
                        </a:rPr>
                        <a:t>25.31 </a:t>
                      </a:r>
                      <a:endParaRPr lang="en-US" sz="110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a:solidFill>
                            <a:sysClr val="windowText" lastClr="000000"/>
                          </a:solidFill>
                          <a:effectLst/>
                        </a:rPr>
                        <a:t>26.69 </a:t>
                      </a:r>
                      <a:endParaRPr lang="en-US" sz="110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a:solidFill>
                            <a:sysClr val="windowText" lastClr="000000"/>
                          </a:solidFill>
                          <a:effectLst/>
                        </a:rPr>
                        <a:t>28.23 </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noFill/>
                  </a:tcPr>
                </a:tc>
              </a:tr>
              <a:tr h="0">
                <a:tc>
                  <a:txBody>
                    <a:bodyPr/>
                    <a:lstStyle/>
                    <a:p>
                      <a:pPr marL="0" marR="0">
                        <a:lnSpc>
                          <a:spcPct val="115000"/>
                        </a:lnSpc>
                        <a:spcBef>
                          <a:spcPts val="0"/>
                        </a:spcBef>
                        <a:spcAft>
                          <a:spcPts val="0"/>
                        </a:spcAft>
                      </a:pPr>
                      <a:r>
                        <a:rPr lang="en-US" sz="1100">
                          <a:solidFill>
                            <a:sysClr val="windowText" lastClr="000000"/>
                          </a:solidFill>
                          <a:effectLst/>
                        </a:rPr>
                        <a:t>7.34%</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noFill/>
                  </a:tcPr>
                </a:tc>
                <a:tc>
                  <a:txBody>
                    <a:bodyPr/>
                    <a:lstStyle/>
                    <a:p>
                      <a:pPr marL="0" marR="0" algn="r">
                        <a:lnSpc>
                          <a:spcPct val="115000"/>
                        </a:lnSpc>
                        <a:spcBef>
                          <a:spcPts val="0"/>
                        </a:spcBef>
                        <a:spcAft>
                          <a:spcPts val="0"/>
                        </a:spcAft>
                      </a:pPr>
                      <a:r>
                        <a:rPr lang="en-US" sz="1100">
                          <a:solidFill>
                            <a:sysClr val="windowText" lastClr="000000"/>
                          </a:solidFill>
                          <a:effectLst/>
                        </a:rPr>
                        <a:t>20.97 </a:t>
                      </a:r>
                      <a:endParaRPr lang="en-US" sz="1100">
                        <a:solidFill>
                          <a:sysClr val="windowText" lastClr="000000"/>
                        </a:solidFill>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noFill/>
                  </a:tcPr>
                </a:tc>
                <a:tc>
                  <a:txBody>
                    <a:bodyPr/>
                    <a:lstStyle/>
                    <a:p>
                      <a:pPr marL="0" marR="0" algn="r">
                        <a:lnSpc>
                          <a:spcPct val="115000"/>
                        </a:lnSpc>
                        <a:spcBef>
                          <a:spcPts val="0"/>
                        </a:spcBef>
                        <a:spcAft>
                          <a:spcPts val="0"/>
                        </a:spcAft>
                      </a:pPr>
                      <a:r>
                        <a:rPr lang="en-US" sz="1100">
                          <a:solidFill>
                            <a:sysClr val="windowText" lastClr="000000"/>
                          </a:solidFill>
                          <a:effectLst/>
                        </a:rPr>
                        <a:t>21.91 </a:t>
                      </a:r>
                      <a:endParaRPr lang="en-US" sz="110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a:solidFill>
                            <a:sysClr val="windowText" lastClr="000000"/>
                          </a:solidFill>
                          <a:effectLst/>
                        </a:rPr>
                        <a:t>22.94 </a:t>
                      </a:r>
                      <a:endParaRPr lang="en-US" sz="110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dirty="0">
                          <a:solidFill>
                            <a:sysClr val="windowText" lastClr="000000"/>
                          </a:solidFill>
                          <a:effectLst/>
                        </a:rPr>
                        <a:t>24.07 </a:t>
                      </a:r>
                      <a:endParaRPr lang="en-US" sz="1100" dirty="0">
                        <a:solidFill>
                          <a:sysClr val="windowText" lastClr="000000"/>
                        </a:solidFill>
                        <a:effectLst/>
                        <a:latin typeface="Calibri"/>
                        <a:ea typeface="Calibri"/>
                        <a:cs typeface="Times New Roman"/>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100">
                          <a:solidFill>
                            <a:sysClr val="windowText" lastClr="000000"/>
                          </a:solidFill>
                          <a:effectLst/>
                        </a:rPr>
                        <a:t>25.31 </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noFill/>
                  </a:tcPr>
                </a:tc>
              </a:tr>
              <a:tr h="55002">
                <a:tc>
                  <a:txBody>
                    <a:bodyPr/>
                    <a:lstStyle/>
                    <a:p>
                      <a:pPr marL="0" marR="0">
                        <a:lnSpc>
                          <a:spcPct val="115000"/>
                        </a:lnSpc>
                        <a:spcBef>
                          <a:spcPts val="0"/>
                        </a:spcBef>
                        <a:spcAft>
                          <a:spcPts val="0"/>
                        </a:spcAft>
                      </a:pPr>
                      <a:r>
                        <a:rPr lang="en-US" sz="1100">
                          <a:solidFill>
                            <a:sysClr val="windowText" lastClr="000000"/>
                          </a:solidFill>
                          <a:effectLst/>
                        </a:rPr>
                        <a:t>7.84%</a:t>
                      </a:r>
                      <a:endParaRPr lang="en-US" sz="110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noFill/>
                  </a:tcPr>
                </a:tc>
                <a:tc>
                  <a:txBody>
                    <a:bodyPr/>
                    <a:lstStyle/>
                    <a:p>
                      <a:pPr marL="0" marR="0" algn="r">
                        <a:lnSpc>
                          <a:spcPct val="115000"/>
                        </a:lnSpc>
                        <a:spcBef>
                          <a:spcPts val="0"/>
                        </a:spcBef>
                        <a:spcAft>
                          <a:spcPts val="0"/>
                        </a:spcAft>
                      </a:pPr>
                      <a:r>
                        <a:rPr lang="en-US" sz="1100">
                          <a:solidFill>
                            <a:sysClr val="windowText" lastClr="000000"/>
                          </a:solidFill>
                          <a:effectLst/>
                        </a:rPr>
                        <a:t>19.32 </a:t>
                      </a:r>
                      <a:endParaRPr lang="en-US" sz="1100">
                        <a:solidFill>
                          <a:sysClr val="windowText" lastClr="000000"/>
                        </a:solidFill>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a:solidFill>
                            <a:sysClr val="windowText" lastClr="000000"/>
                          </a:solidFill>
                          <a:effectLst/>
                        </a:rPr>
                        <a:t>20.11 </a:t>
                      </a:r>
                      <a:endParaRPr lang="en-US" sz="1100">
                        <a:solidFill>
                          <a:sysClr val="windowText" lastClr="000000"/>
                        </a:solidFill>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a:solidFill>
                            <a:sysClr val="windowText" lastClr="000000"/>
                          </a:solidFill>
                          <a:effectLst/>
                        </a:rPr>
                        <a:t>20.97 </a:t>
                      </a:r>
                      <a:endParaRPr lang="en-US" sz="1100">
                        <a:solidFill>
                          <a:sysClr val="windowText" lastClr="000000"/>
                        </a:solidFill>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a:solidFill>
                            <a:sysClr val="windowText" lastClr="000000"/>
                          </a:solidFill>
                          <a:effectLst/>
                        </a:rPr>
                        <a:t>21.91 </a:t>
                      </a:r>
                      <a:endParaRPr lang="en-US" sz="1100">
                        <a:solidFill>
                          <a:sysClr val="windowText" lastClr="000000"/>
                        </a:solidFill>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dirty="0" smtClean="0">
                          <a:solidFill>
                            <a:sysClr val="windowText" lastClr="000000"/>
                          </a:solidFill>
                          <a:effectLst/>
                        </a:rPr>
                        <a:t>22.94 </a:t>
                      </a:r>
                      <a:endParaRPr lang="en-US" sz="1100" dirty="0">
                        <a:solidFill>
                          <a:sysClr val="windowText" lastClr="000000"/>
                        </a:solidFill>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xmlns="" val="8092900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Comparable Highlights:</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Highest peer group dividend</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Strong returns</a:t>
            </a:r>
          </a:p>
          <a:p>
            <a:pPr lvl="0">
              <a:buNone/>
            </a:pPr>
            <a:endParaRPr lang="en-US" dirty="0" smtClean="0"/>
          </a:p>
          <a:p>
            <a:pPr lvl="0">
              <a:buNone/>
            </a:pPr>
            <a:endParaRPr lang="en-US" dirty="0" smtClean="0"/>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116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569101" cy="400110"/>
          </a:xfrm>
          <a:prstGeom prst="rect">
            <a:avLst/>
          </a:prstGeom>
        </p:spPr>
        <p:txBody>
          <a:bodyPr wrap="none">
            <a:spAutoFit/>
          </a:bodyPr>
          <a:lstStyle/>
          <a:p>
            <a:r>
              <a:rPr lang="en-US" sz="2000" b="1" dirty="0" smtClean="0">
                <a:solidFill>
                  <a:schemeClr val="tx1">
                    <a:lumMod val="75000"/>
                    <a:lumOff val="25000"/>
                  </a:schemeClr>
                </a:solidFill>
              </a:rPr>
              <a:t>[Comparable Analysis]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p:cNvPicPr>
            <a:picLocks noChangeAspect="1" noChangeArrowheads="1"/>
          </p:cNvPicPr>
          <p:nvPr/>
        </p:nvPicPr>
        <p:blipFill>
          <a:blip r:embed="rId4" cstate="print"/>
          <a:srcRect/>
          <a:stretch>
            <a:fillRect/>
          </a:stretch>
        </p:blipFill>
        <p:spPr bwMode="auto">
          <a:xfrm>
            <a:off x="766763" y="2895600"/>
            <a:ext cx="7610475"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Recommendation</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Recommendation</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Target Price:	$25.31 (13.80% upside)</a:t>
            </a:r>
          </a:p>
          <a:p>
            <a:pPr lvl="0">
              <a:buClr>
                <a:schemeClr val="tx1">
                  <a:lumMod val="75000"/>
                  <a:lumOff val="25000"/>
                </a:schemeClr>
              </a:buClr>
              <a:buNone/>
            </a:pPr>
            <a:endParaRPr lang="en-US" dirty="0" smtClean="0">
              <a:solidFill>
                <a:schemeClr val="tx1">
                  <a:lumMod val="75000"/>
                  <a:lumOff val="25000"/>
                </a:schemeClr>
              </a:solidFill>
            </a:endParaRPr>
          </a:p>
          <a:p>
            <a:pPr lvl="0">
              <a:buClr>
                <a:schemeClr val="tx1">
                  <a:lumMod val="75000"/>
                  <a:lumOff val="25000"/>
                </a:schemeClr>
              </a:buClr>
              <a:buNone/>
            </a:pPr>
            <a:r>
              <a:rPr lang="en-US" dirty="0" smtClean="0">
                <a:solidFill>
                  <a:schemeClr val="tx1">
                    <a:lumMod val="75000"/>
                    <a:lumOff val="25000"/>
                  </a:schemeClr>
                </a:solidFill>
              </a:rPr>
              <a:t>Investment Highlights:</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High Dividend Yield </a:t>
            </a:r>
            <a:r>
              <a:rPr lang="en-US" dirty="0" smtClean="0">
                <a:solidFill>
                  <a:schemeClr val="tx1">
                    <a:lumMod val="75000"/>
                    <a:lumOff val="25000"/>
                  </a:schemeClr>
                </a:solidFill>
              </a:rPr>
              <a:t>– Currently at 5.35%; highest amongst its peers</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Pure Play </a:t>
            </a:r>
            <a:r>
              <a:rPr lang="en-US" dirty="0" smtClean="0">
                <a:solidFill>
                  <a:schemeClr val="tx1">
                    <a:lumMod val="75000"/>
                    <a:lumOff val="25000"/>
                  </a:schemeClr>
                </a:solidFill>
              </a:rPr>
              <a:t>– 100% Operations in Canadian Oil Sands, leveraged to the price of oil</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Self-Sufficient </a:t>
            </a:r>
            <a:r>
              <a:rPr lang="en-US" dirty="0" smtClean="0">
                <a:solidFill>
                  <a:schemeClr val="tx1">
                    <a:lumMod val="75000"/>
                    <a:lumOff val="25000"/>
                  </a:schemeClr>
                </a:solidFill>
              </a:rPr>
              <a:t>– CAPEX program fully funded with internal cash flows</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Production Capacity</a:t>
            </a:r>
            <a:r>
              <a:rPr lang="en-US" dirty="0" smtClean="0">
                <a:solidFill>
                  <a:schemeClr val="tx1">
                    <a:lumMod val="75000"/>
                    <a:lumOff val="25000"/>
                  </a:schemeClr>
                </a:solidFill>
              </a:rPr>
              <a:t> – Ability to increase production, which will directly increase bottom line</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Long-Life Resource </a:t>
            </a:r>
            <a:r>
              <a:rPr lang="en-US" dirty="0" smtClean="0">
                <a:solidFill>
                  <a:schemeClr val="tx1">
                    <a:lumMod val="75000"/>
                    <a:lumOff val="25000"/>
                  </a:schemeClr>
                </a:solidFill>
              </a:rPr>
              <a:t>– Over 40+ years of minable production life</a:t>
            </a:r>
          </a:p>
          <a:p>
            <a:pPr marL="0" indent="0">
              <a:buClr>
                <a:schemeClr val="tx1">
                  <a:lumMod val="75000"/>
                  <a:lumOff val="25000"/>
                </a:schemeClr>
              </a:buClr>
              <a:buNone/>
            </a:pPr>
            <a:endParaRPr lang="en-US" dirty="0" smtClean="0">
              <a:solidFill>
                <a:schemeClr val="tx1">
                  <a:lumMod val="75000"/>
                  <a:lumOff val="25000"/>
                </a:schemeClr>
              </a:solidFill>
            </a:endParaRPr>
          </a:p>
          <a:p>
            <a:pPr>
              <a:buClr>
                <a:schemeClr val="tx1">
                  <a:lumMod val="75000"/>
                  <a:lumOff val="25000"/>
                </a:schemeClr>
              </a:buClr>
              <a:buNone/>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118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278398" cy="400110"/>
          </a:xfrm>
          <a:prstGeom prst="rect">
            <a:avLst/>
          </a:prstGeom>
        </p:spPr>
        <p:txBody>
          <a:bodyPr wrap="none">
            <a:spAutoFit/>
          </a:bodyPr>
          <a:lstStyle/>
          <a:p>
            <a:r>
              <a:rPr lang="en-US" sz="2000" b="1" dirty="0" smtClean="0">
                <a:solidFill>
                  <a:schemeClr val="tx1">
                    <a:lumMod val="75000"/>
                    <a:lumOff val="25000"/>
                  </a:schemeClr>
                </a:solidFill>
              </a:rPr>
              <a:t>[Buy– Sector Perform Rating]</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506680"/>
            <a:ext cx="9144000" cy="3351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4" name="Rectangle 13"/>
          <p:cNvSpPr/>
          <p:nvPr/>
        </p:nvSpPr>
        <p:spPr>
          <a:xfrm>
            <a:off x="0" y="4800600"/>
            <a:ext cx="9144000" cy="12954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itle 1"/>
          <p:cNvSpPr>
            <a:spLocks noGrp="1"/>
          </p:cNvSpPr>
          <p:nvPr>
            <p:ph type="title"/>
          </p:nvPr>
        </p:nvSpPr>
        <p:spPr>
          <a:xfrm>
            <a:off x="0" y="5105400"/>
            <a:ext cx="9144000" cy="712884"/>
          </a:xfrm>
        </p:spPr>
        <p:txBody>
          <a:bodyPr>
            <a:normAutofit/>
          </a:bodyPr>
          <a:lstStyle>
            <a:lvl1pPr>
              <a:defRPr sz="3400">
                <a:latin typeface="Arial" pitchFamily="34" charset="0"/>
                <a:cs typeface="Arial" pitchFamily="34" charset="0"/>
              </a:defRPr>
            </a:lvl1pPr>
          </a:lstStyle>
          <a:p>
            <a:pPr algn="l"/>
            <a:r>
              <a:rPr lang="en-US" sz="3600" dirty="0" smtClean="0">
                <a:latin typeface="Century Gothic" pitchFamily="34" charset="0"/>
              </a:rPr>
              <a:t>Crescent Point Energy(</a:t>
            </a:r>
            <a:r>
              <a:rPr lang="en-US" sz="3600" dirty="0" err="1" smtClean="0">
                <a:latin typeface="Century Gothic" pitchFamily="34" charset="0"/>
              </a:rPr>
              <a:t>CPG.to</a:t>
            </a:r>
            <a:r>
              <a:rPr lang="en-US" sz="3600" dirty="0" smtClean="0">
                <a:latin typeface="Century Gothic" pitchFamily="34" charset="0"/>
              </a:rPr>
              <a:t>)</a:t>
            </a:r>
            <a:endParaRPr lang="en-US" sz="3600" dirty="0">
              <a:latin typeface="Century Gothic" pitchFamily="34" charset="0"/>
            </a:endParaRPr>
          </a:p>
        </p:txBody>
      </p:sp>
      <p:pic>
        <p:nvPicPr>
          <p:cNvPr id="10"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4600" y="0"/>
            <a:ext cx="6629400" cy="32905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Types of Crude Oil</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a:t>
            </a:fld>
            <a:endParaRPr lang="en-US" dirty="0"/>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3" descr="C:\Users\acer\Desktop\oil_gravity_density.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49413"/>
            <a:ext cx="8315325" cy="452437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457200" y="1143000"/>
            <a:ext cx="2575064" cy="400110"/>
          </a:xfrm>
          <a:prstGeom prst="rect">
            <a:avLst/>
          </a:prstGeom>
        </p:spPr>
        <p:txBody>
          <a:bodyPr wrap="none">
            <a:spAutoFit/>
          </a:bodyPr>
          <a:lstStyle/>
          <a:p>
            <a:r>
              <a:rPr lang="en-US" sz="2000" b="1" dirty="0" smtClean="0">
                <a:solidFill>
                  <a:schemeClr val="tx1">
                    <a:lumMod val="75000"/>
                    <a:lumOff val="25000"/>
                  </a:schemeClr>
                </a:solidFill>
              </a:rPr>
              <a:t>[Oil &amp; Gravity Density]</a:t>
            </a:r>
            <a:endParaRPr lang="en-CA" sz="2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Agenda</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Company Overview</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Operations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Management Team</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Financials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Valuation</a:t>
            </a:r>
          </a:p>
          <a:p>
            <a:pPr>
              <a:buClr>
                <a:schemeClr val="tx1">
                  <a:lumMod val="75000"/>
                  <a:lumOff val="25000"/>
                </a:schemeClr>
              </a:buClr>
              <a:buFont typeface="Wingdings" pitchFamily="2" charset="2"/>
              <a:buChar char="§"/>
            </a:pPr>
            <a:r>
              <a:rPr lang="en-US" dirty="0" smtClean="0">
                <a:solidFill>
                  <a:schemeClr val="tx1">
                    <a:lumMod val="75000"/>
                    <a:lumOff val="25000"/>
                  </a:schemeClr>
                </a:solidFill>
              </a:rPr>
              <a:t>Recommendation</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rgbClr val="000000"/>
              </a:solidFill>
            </a:endParaRPr>
          </a:p>
          <a:p>
            <a:pPr lvl="0">
              <a:buNone/>
            </a:pPr>
            <a:endParaRPr lang="en-US" dirty="0" smtClean="0">
              <a:solidFill>
                <a:srgbClr val="000000"/>
              </a:solidFill>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99040029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6928458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33400" y="1447800"/>
            <a:ext cx="8012171" cy="4581525"/>
          </a:xfrm>
          <a:prstGeom prst="rect">
            <a:avLst/>
          </a:prstGeom>
          <a:noFill/>
          <a:ln w="9525">
            <a:noFill/>
            <a:miter lim="800000"/>
            <a:headEnd/>
            <a:tailEnd/>
          </a:ln>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363998" cy="400110"/>
          </a:xfrm>
          <a:prstGeom prst="rect">
            <a:avLst/>
          </a:prstGeom>
        </p:spPr>
        <p:txBody>
          <a:bodyPr wrap="none">
            <a:spAutoFit/>
          </a:bodyPr>
          <a:lstStyle/>
          <a:p>
            <a:r>
              <a:rPr lang="en-US" sz="2000" b="1" dirty="0" smtClean="0">
                <a:solidFill>
                  <a:schemeClr val="tx1">
                    <a:lumMod val="75000"/>
                    <a:lumOff val="25000"/>
                  </a:schemeClr>
                </a:solidFill>
              </a:rPr>
              <a:t>[Stock Performance]</a:t>
            </a:r>
            <a:endParaRPr lang="en-CA" sz="2000" b="1" dirty="0">
              <a:solidFill>
                <a:schemeClr val="tx1">
                  <a:lumMod val="75000"/>
                  <a:lumOff val="25000"/>
                </a:schemeClr>
              </a:solidFill>
            </a:endParaRPr>
          </a:p>
        </p:txBody>
      </p:sp>
      <p:grpSp>
        <p:nvGrpSpPr>
          <p:cNvPr id="2" name="Group 13"/>
          <p:cNvGrpSpPr/>
          <p:nvPr/>
        </p:nvGrpSpPr>
        <p:grpSpPr>
          <a:xfrm>
            <a:off x="457200" y="5715000"/>
            <a:ext cx="3048000" cy="533400"/>
            <a:chOff x="457200" y="5867400"/>
            <a:chExt cx="3048000" cy="533400"/>
          </a:xfrm>
        </p:grpSpPr>
        <p:sp>
          <p:nvSpPr>
            <p:cNvPr id="5" name="Rounded Rectangle 4"/>
            <p:cNvSpPr/>
            <p:nvPr/>
          </p:nvSpPr>
          <p:spPr>
            <a:xfrm>
              <a:off x="457200" y="5867400"/>
              <a:ext cx="30480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TextBox 6"/>
            <p:cNvSpPr txBox="1"/>
            <p:nvPr/>
          </p:nvSpPr>
          <p:spPr>
            <a:xfrm>
              <a:off x="533400" y="6123801"/>
              <a:ext cx="2667000" cy="276999"/>
            </a:xfrm>
            <a:prstGeom prst="rect">
              <a:avLst/>
            </a:prstGeom>
            <a:noFill/>
          </p:spPr>
          <p:txBody>
            <a:bodyPr wrap="square" rtlCol="0">
              <a:spAutoFit/>
            </a:bodyPr>
            <a:lstStyle/>
            <a:p>
              <a:r>
                <a:rPr lang="en-US" sz="1200" i="1" dirty="0" smtClean="0"/>
                <a:t>Sources: The Globe and Mail</a:t>
              </a:r>
              <a:endParaRPr lang="en-US" sz="1200" i="1" dirty="0"/>
            </a:p>
          </p:txBody>
        </p:sp>
      </p:grpSp>
      <p:sp>
        <p:nvSpPr>
          <p:cNvPr id="15" name="TextBox 14"/>
          <p:cNvSpPr txBox="1"/>
          <p:nvPr/>
        </p:nvSpPr>
        <p:spPr>
          <a:xfrm>
            <a:off x="3962400" y="6412468"/>
            <a:ext cx="4267200" cy="369332"/>
          </a:xfrm>
          <a:prstGeom prst="rect">
            <a:avLst/>
          </a:prstGeom>
          <a:noFill/>
        </p:spPr>
        <p:txBody>
          <a:bodyPr wrap="square" rtlCol="0">
            <a:spAutoFit/>
          </a:bodyPr>
          <a:lstStyle/>
          <a:p>
            <a:r>
              <a:rPr lang="en-CA" dirty="0" smtClean="0">
                <a:solidFill>
                  <a:schemeClr val="tx1">
                    <a:lumMod val="75000"/>
                    <a:lumOff val="25000"/>
                  </a:schemeClr>
                </a:solidFill>
              </a:rPr>
              <a:t>Shares Outstanding: 303,495,782</a:t>
            </a:r>
            <a:endParaRPr lang="en-CA" dirty="0">
              <a:solidFill>
                <a:schemeClr val="tx1">
                  <a:lumMod val="75000"/>
                  <a:lumOff val="25000"/>
                </a:schemeClr>
              </a:solidFill>
            </a:endParaRPr>
          </a:p>
        </p:txBody>
      </p:sp>
      <p:graphicFrame>
        <p:nvGraphicFramePr>
          <p:cNvPr id="18" name="Chart 17"/>
          <p:cNvGraphicFramePr>
            <a:graphicFrameLocks/>
          </p:cNvGraphicFramePr>
          <p:nvPr>
            <p:extLst>
              <p:ext uri="{D42A27DB-BD31-4B8C-83A1-F6EECF244321}">
                <p14:modId xmlns:p14="http://schemas.microsoft.com/office/powerpoint/2010/main" xmlns="" val="2128855385"/>
              </p:ext>
            </p:extLst>
          </p:nvPr>
        </p:nvGraphicFramePr>
        <p:xfrm>
          <a:off x="3733800" y="4572000"/>
          <a:ext cx="4495800" cy="1823567"/>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247427" cy="400110"/>
          </a:xfrm>
          <a:prstGeom prst="rect">
            <a:avLst/>
          </a:prstGeom>
        </p:spPr>
        <p:txBody>
          <a:bodyPr wrap="none">
            <a:spAutoFit/>
          </a:bodyPr>
          <a:lstStyle/>
          <a:p>
            <a:r>
              <a:rPr lang="en-US" sz="2000" b="1" dirty="0" smtClean="0">
                <a:solidFill>
                  <a:schemeClr val="tx1">
                    <a:lumMod val="75000"/>
                    <a:lumOff val="25000"/>
                  </a:schemeClr>
                </a:solidFill>
              </a:rPr>
              <a:t>[Stock Performance – 5 Year]</a:t>
            </a:r>
            <a:endParaRPr lang="en-CA" sz="2000" b="1" dirty="0">
              <a:solidFill>
                <a:schemeClr val="tx1">
                  <a:lumMod val="75000"/>
                  <a:lumOff val="25000"/>
                </a:schemeClr>
              </a:solidFill>
            </a:endParaRPr>
          </a:p>
        </p:txBody>
      </p:sp>
      <p:pic>
        <p:nvPicPr>
          <p:cNvPr id="9218" name="Picture 2"/>
          <p:cNvPicPr>
            <a:picLocks noChangeAspect="1" noChangeArrowheads="1"/>
          </p:cNvPicPr>
          <p:nvPr/>
        </p:nvPicPr>
        <p:blipFill>
          <a:blip r:embed="rId4" cstate="print"/>
          <a:srcRect/>
          <a:stretch>
            <a:fillRect/>
          </a:stretch>
        </p:blipFill>
        <p:spPr bwMode="auto">
          <a:xfrm>
            <a:off x="519895" y="1752600"/>
            <a:ext cx="8319305"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377271" cy="400110"/>
          </a:xfrm>
          <a:prstGeom prst="rect">
            <a:avLst/>
          </a:prstGeom>
        </p:spPr>
        <p:txBody>
          <a:bodyPr wrap="none">
            <a:spAutoFit/>
          </a:bodyPr>
          <a:lstStyle/>
          <a:p>
            <a:r>
              <a:rPr lang="en-US" sz="2000" b="1" dirty="0" smtClean="0">
                <a:solidFill>
                  <a:schemeClr val="tx1">
                    <a:lumMod val="75000"/>
                    <a:lumOff val="25000"/>
                  </a:schemeClr>
                </a:solidFill>
              </a:rPr>
              <a:t>[Stock Performance – 10 Year]</a:t>
            </a:r>
            <a:endParaRPr lang="en-CA" sz="2000" b="1" dirty="0">
              <a:solidFill>
                <a:schemeClr val="tx1">
                  <a:lumMod val="75000"/>
                  <a:lumOff val="25000"/>
                </a:schemeClr>
              </a:solidFill>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3470" t="21095" r="16301" b="14323"/>
          <a:stretch/>
        </p:blipFill>
        <p:spPr bwMode="auto">
          <a:xfrm>
            <a:off x="323850" y="1543110"/>
            <a:ext cx="8496300" cy="43928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5525615" cy="400110"/>
          </a:xfrm>
          <a:prstGeom prst="rect">
            <a:avLst/>
          </a:prstGeom>
        </p:spPr>
        <p:txBody>
          <a:bodyPr wrap="none">
            <a:spAutoFit/>
          </a:bodyPr>
          <a:lstStyle/>
          <a:p>
            <a:r>
              <a:rPr lang="en-US" sz="2000" b="1" dirty="0" smtClean="0">
                <a:solidFill>
                  <a:schemeClr val="tx1">
                    <a:lumMod val="75000"/>
                    <a:lumOff val="25000"/>
                  </a:schemeClr>
                </a:solidFill>
              </a:rPr>
              <a:t>[Relative Performance - CPG to Light Sweet Crude]</a:t>
            </a:r>
            <a:endParaRPr lang="en-CA" sz="2000" b="1" dirty="0">
              <a:solidFill>
                <a:schemeClr val="tx1">
                  <a:lumMod val="75000"/>
                  <a:lumOff val="25000"/>
                </a:schemeClr>
              </a:solidFill>
            </a:endParaRPr>
          </a:p>
        </p:txBody>
      </p:sp>
      <p:pic>
        <p:nvPicPr>
          <p:cNvPr id="14" name="Picture 2"/>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1543110"/>
            <a:ext cx="7950308" cy="413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1">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a:buClr>
                <a:schemeClr val="tx1">
                  <a:lumMod val="75000"/>
                  <a:lumOff val="25000"/>
                </a:schemeClr>
              </a:buClr>
              <a:buNone/>
            </a:pPr>
            <a:endParaRPr lang="en-US" dirty="0" smtClean="0">
              <a:solidFill>
                <a:schemeClr val="tx1">
                  <a:lumMod val="75000"/>
                  <a:lumOff val="25000"/>
                </a:schemeClr>
              </a:solidFill>
            </a:endParaRPr>
          </a:p>
          <a:p>
            <a:pPr marL="0" indent="0">
              <a:buClr>
                <a:schemeClr val="tx1">
                  <a:lumMod val="75000"/>
                  <a:lumOff val="25000"/>
                </a:schemeClr>
              </a:buClr>
              <a:buNone/>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5" name="Chart 14"/>
          <p:cNvGraphicFramePr>
            <a:graphicFrameLocks/>
          </p:cNvGraphicFramePr>
          <p:nvPr>
            <p:extLst>
              <p:ext uri="{D42A27DB-BD31-4B8C-83A1-F6EECF244321}">
                <p14:modId xmlns:p14="http://schemas.microsoft.com/office/powerpoint/2010/main" xmlns="" val="369768856"/>
              </p:ext>
            </p:extLst>
          </p:nvPr>
        </p:nvGraphicFramePr>
        <p:xfrm>
          <a:off x="4876800" y="1752600"/>
          <a:ext cx="5031686" cy="40863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xmlns="" val="335787490"/>
              </p:ext>
            </p:extLst>
          </p:nvPr>
        </p:nvGraphicFramePr>
        <p:xfrm>
          <a:off x="304800" y="2209800"/>
          <a:ext cx="5305425" cy="3576637"/>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p:cNvSpPr/>
          <p:nvPr/>
        </p:nvSpPr>
        <p:spPr>
          <a:xfrm>
            <a:off x="457200" y="1143000"/>
            <a:ext cx="1648272" cy="400110"/>
          </a:xfrm>
          <a:prstGeom prst="rect">
            <a:avLst/>
          </a:prstGeom>
        </p:spPr>
        <p:txBody>
          <a:bodyPr wrap="none">
            <a:spAutoFit/>
          </a:bodyPr>
          <a:lstStyle/>
          <a:p>
            <a:r>
              <a:rPr lang="en-US" sz="2000" b="1" dirty="0" smtClean="0">
                <a:solidFill>
                  <a:schemeClr val="tx1">
                    <a:lumMod val="75000"/>
                    <a:lumOff val="25000"/>
                  </a:schemeClr>
                </a:solidFill>
              </a:rPr>
              <a:t>[Product Mix]</a:t>
            </a:r>
            <a:endParaRPr lang="en-CA" sz="2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Conventional Oil</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Natural Gas</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3352800"/>
            <a:ext cx="3777296"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46109" y="1180381"/>
            <a:ext cx="3353370" cy="5022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p:cNvSpPr/>
          <p:nvPr/>
        </p:nvSpPr>
        <p:spPr>
          <a:xfrm>
            <a:off x="457200" y="1143000"/>
            <a:ext cx="2396362" cy="400110"/>
          </a:xfrm>
          <a:prstGeom prst="rect">
            <a:avLst/>
          </a:prstGeom>
        </p:spPr>
        <p:txBody>
          <a:bodyPr wrap="none">
            <a:spAutoFit/>
          </a:bodyPr>
          <a:lstStyle/>
          <a:p>
            <a:r>
              <a:rPr lang="en-US" sz="2000" b="1" dirty="0" smtClean="0">
                <a:solidFill>
                  <a:schemeClr val="tx1">
                    <a:lumMod val="75000"/>
                    <a:lumOff val="25000"/>
                  </a:schemeClr>
                </a:solidFill>
              </a:rPr>
              <a:t>[Current Operations]</a:t>
            </a:r>
            <a:endParaRPr lang="en-CA" sz="2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None/>
            </a:pPr>
            <a:endParaRPr lang="en-US" dirty="0" smtClean="0">
              <a:solidFill>
                <a:schemeClr val="tx1">
                  <a:lumMod val="75000"/>
                  <a:lumOff val="25000"/>
                </a:schemeClr>
              </a:solidFill>
            </a:endParaRPr>
          </a:p>
          <a:p>
            <a:pPr lvl="0">
              <a:buClr>
                <a:schemeClr val="tx1">
                  <a:lumMod val="75000"/>
                  <a:lumOff val="25000"/>
                </a:schemeClr>
              </a:buClr>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129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399" y="2743200"/>
            <a:ext cx="3838575" cy="156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04974" y="1752600"/>
            <a:ext cx="3915126" cy="44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p:cNvSpPr/>
          <p:nvPr/>
        </p:nvSpPr>
        <p:spPr>
          <a:xfrm>
            <a:off x="457200" y="1143000"/>
            <a:ext cx="2787814" cy="400110"/>
          </a:xfrm>
          <a:prstGeom prst="rect">
            <a:avLst/>
          </a:prstGeom>
        </p:spPr>
        <p:txBody>
          <a:bodyPr wrap="none">
            <a:spAutoFit/>
          </a:bodyPr>
          <a:lstStyle/>
          <a:p>
            <a:r>
              <a:rPr lang="en-US" sz="2000" b="1" dirty="0" smtClean="0">
                <a:solidFill>
                  <a:schemeClr val="tx1">
                    <a:lumMod val="75000"/>
                    <a:lumOff val="25000"/>
                  </a:schemeClr>
                </a:solidFill>
              </a:rPr>
              <a:t>[ Reserves &amp; Resources ]</a:t>
            </a:r>
            <a:endParaRPr lang="en-CA" sz="2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Types of Crude Oil</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a:t>
            </a:fld>
            <a:endParaRPr lang="en-US" dirty="0"/>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457200" y="1143000"/>
            <a:ext cx="2575064" cy="400110"/>
          </a:xfrm>
          <a:prstGeom prst="rect">
            <a:avLst/>
          </a:prstGeom>
        </p:spPr>
        <p:txBody>
          <a:bodyPr wrap="none">
            <a:spAutoFit/>
          </a:bodyPr>
          <a:lstStyle/>
          <a:p>
            <a:r>
              <a:rPr lang="en-US" sz="2000" b="1" dirty="0" smtClean="0">
                <a:solidFill>
                  <a:schemeClr val="tx1">
                    <a:lumMod val="75000"/>
                    <a:lumOff val="25000"/>
                  </a:schemeClr>
                </a:solidFill>
              </a:rPr>
              <a:t>[Oil &amp; Gravity Density]</a:t>
            </a:r>
            <a:endParaRPr lang="en-CA" sz="2000" b="1" dirty="0">
              <a:solidFill>
                <a:schemeClr val="tx1">
                  <a:lumMod val="75000"/>
                  <a:lumOff val="25000"/>
                </a:schemeClr>
              </a:solidFill>
            </a:endParaRPr>
          </a:p>
        </p:txBody>
      </p:sp>
      <p:pic>
        <p:nvPicPr>
          <p:cNvPr id="13" name="Picture 2" descr="H:\417\800px-Oil_Reserve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1752600"/>
            <a:ext cx="7620000" cy="346710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15"/>
          <p:cNvSpPr/>
          <p:nvPr/>
        </p:nvSpPr>
        <p:spPr>
          <a:xfrm>
            <a:off x="533400" y="5715000"/>
            <a:ext cx="5957785" cy="369332"/>
          </a:xfrm>
          <a:prstGeom prst="rect">
            <a:avLst/>
          </a:prstGeom>
        </p:spPr>
        <p:txBody>
          <a:bodyPr wrap="none">
            <a:spAutoFit/>
          </a:bodyPr>
          <a:lstStyle/>
          <a:p>
            <a:r>
              <a:rPr lang="en-CA" i="1" dirty="0" smtClean="0"/>
              <a:t>(Proven Oil Reserves, as published by the CIA </a:t>
            </a:r>
            <a:r>
              <a:rPr lang="en-CA" i="1" dirty="0" err="1" smtClean="0"/>
              <a:t>Factbook</a:t>
            </a:r>
            <a:r>
              <a:rPr lang="en-CA" i="1" dirty="0" smtClean="0"/>
              <a:t>, 2009)</a:t>
            </a:r>
            <a:endParaRPr lang="en-CA" i="1"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1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820" y="2209800"/>
            <a:ext cx="8990360" cy="3374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Frame 14"/>
          <p:cNvSpPr/>
          <p:nvPr/>
        </p:nvSpPr>
        <p:spPr>
          <a:xfrm>
            <a:off x="0" y="3048001"/>
            <a:ext cx="9067180" cy="6858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Rectangle 13"/>
          <p:cNvSpPr/>
          <p:nvPr/>
        </p:nvSpPr>
        <p:spPr>
          <a:xfrm>
            <a:off x="457200" y="1143000"/>
            <a:ext cx="2787814" cy="400110"/>
          </a:xfrm>
          <a:prstGeom prst="rect">
            <a:avLst/>
          </a:prstGeom>
        </p:spPr>
        <p:txBody>
          <a:bodyPr wrap="none">
            <a:spAutoFit/>
          </a:bodyPr>
          <a:lstStyle/>
          <a:p>
            <a:r>
              <a:rPr lang="en-US" sz="2000" b="1" dirty="0" smtClean="0">
                <a:solidFill>
                  <a:schemeClr val="tx1">
                    <a:lumMod val="75000"/>
                    <a:lumOff val="25000"/>
                  </a:schemeClr>
                </a:solidFill>
              </a:rPr>
              <a:t>[ Reserves &amp; Resources ]</a:t>
            </a:r>
            <a:endParaRPr lang="en-CA" sz="2000" b="1" dirty="0">
              <a:solidFill>
                <a:schemeClr val="tx1">
                  <a:lumMod val="75000"/>
                  <a:lumOff val="25000"/>
                </a:schemeClr>
              </a:solidFill>
            </a:endParaRPr>
          </a:p>
        </p:txBody>
      </p:sp>
    </p:spTree>
    <p:extLst>
      <p:ext uri="{BB962C8B-B14F-4D97-AF65-F5344CB8AC3E}">
        <p14:creationId xmlns:p14="http://schemas.microsoft.com/office/powerpoint/2010/main" xmlns="" val="356356769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868384" cy="400110"/>
          </a:xfrm>
          <a:prstGeom prst="rect">
            <a:avLst/>
          </a:prstGeom>
        </p:spPr>
        <p:txBody>
          <a:bodyPr wrap="none">
            <a:spAutoFit/>
          </a:bodyPr>
          <a:lstStyle/>
          <a:p>
            <a:r>
              <a:rPr lang="en-US" sz="2000" b="1" dirty="0" smtClean="0">
                <a:solidFill>
                  <a:schemeClr val="tx1">
                    <a:lumMod val="75000"/>
                    <a:lumOff val="25000"/>
                  </a:schemeClr>
                </a:solidFill>
              </a:rPr>
              <a:t>[ Current Operations – Netback per Barrel  ] </a:t>
            </a: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0100" y="1551632"/>
            <a:ext cx="7479494" cy="4819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Frame 13"/>
          <p:cNvSpPr/>
          <p:nvPr/>
        </p:nvSpPr>
        <p:spPr>
          <a:xfrm>
            <a:off x="812800" y="3778804"/>
            <a:ext cx="7543800" cy="307857"/>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Frame 14"/>
          <p:cNvSpPr/>
          <p:nvPr/>
        </p:nvSpPr>
        <p:spPr>
          <a:xfrm>
            <a:off x="800100" y="6101565"/>
            <a:ext cx="7543800" cy="307857"/>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958089" cy="400110"/>
          </a:xfrm>
          <a:prstGeom prst="rect">
            <a:avLst/>
          </a:prstGeom>
        </p:spPr>
        <p:txBody>
          <a:bodyPr wrap="none">
            <a:spAutoFit/>
          </a:bodyPr>
          <a:lstStyle/>
          <a:p>
            <a:r>
              <a:rPr lang="en-US" sz="2000" b="1" dirty="0" smtClean="0">
                <a:solidFill>
                  <a:schemeClr val="tx1">
                    <a:lumMod val="75000"/>
                    <a:lumOff val="25000"/>
                  </a:schemeClr>
                </a:solidFill>
              </a:rPr>
              <a:t>[ Current Operations – Production Numbers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CA" dirty="0" smtClean="0"/>
              <a:t>Current Production:</a:t>
            </a:r>
          </a:p>
          <a:p>
            <a:pPr marL="0" lvl="0" indent="0">
              <a:buClr>
                <a:schemeClr val="tx1">
                  <a:lumMod val="75000"/>
                  <a:lumOff val="25000"/>
                </a:schemeClr>
              </a:buClr>
              <a:buNone/>
            </a:pPr>
            <a:endParaRPr lang="en-CA"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CA"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CA" dirty="0" smtClean="0">
              <a:solidFill>
                <a:schemeClr val="tx1">
                  <a:lumMod val="75000"/>
                  <a:lumOff val="25000"/>
                </a:schemeClr>
              </a:solidFill>
            </a:endParaRPr>
          </a:p>
          <a:p>
            <a:pPr marL="0" lvl="0" indent="0">
              <a:buClr>
                <a:schemeClr val="tx1">
                  <a:lumMod val="75000"/>
                  <a:lumOff val="25000"/>
                </a:schemeClr>
              </a:buClr>
              <a:buNone/>
            </a:pPr>
            <a:endParaRPr lang="en-CA" dirty="0" smtClean="0">
              <a:solidFill>
                <a:schemeClr val="tx1">
                  <a:lumMod val="75000"/>
                  <a:lumOff val="25000"/>
                </a:schemeClr>
              </a:solidFill>
            </a:endParaRPr>
          </a:p>
          <a:p>
            <a:pPr marL="0" lvl="0" indent="0">
              <a:buClr>
                <a:schemeClr val="tx1">
                  <a:lumMod val="75000"/>
                  <a:lumOff val="25000"/>
                </a:schemeClr>
              </a:buClr>
              <a:buNone/>
            </a:pPr>
            <a:endParaRPr lang="en-CA" dirty="0" smtClean="0">
              <a:solidFill>
                <a:schemeClr val="tx1">
                  <a:lumMod val="75000"/>
                  <a:lumOff val="25000"/>
                </a:schemeClr>
              </a:solidFill>
            </a:endParaRPr>
          </a:p>
          <a:p>
            <a:pPr lvl="0">
              <a:buClr>
                <a:schemeClr val="tx1">
                  <a:lumMod val="75000"/>
                  <a:lumOff val="25000"/>
                </a:schemeClr>
              </a:buClr>
              <a:buFont typeface="Wingdings" pitchFamily="2" charset="2"/>
              <a:buChar char="§"/>
            </a:pPr>
            <a:r>
              <a:rPr lang="en-CA" dirty="0" smtClean="0">
                <a:solidFill>
                  <a:schemeClr val="tx1">
                    <a:lumMod val="75000"/>
                    <a:lumOff val="25000"/>
                  </a:schemeClr>
                </a:solidFill>
              </a:rPr>
              <a:t>Historical Production:</a:t>
            </a:r>
          </a:p>
          <a:p>
            <a:pPr lvl="0">
              <a:buNone/>
            </a:pPr>
            <a:endParaRPr lang="en-US" dirty="0" smtClean="0"/>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9318" y="1999310"/>
            <a:ext cx="7543800" cy="1728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99306" y="3689205"/>
            <a:ext cx="2940693" cy="2637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rame 1"/>
          <p:cNvSpPr/>
          <p:nvPr/>
        </p:nvSpPr>
        <p:spPr>
          <a:xfrm>
            <a:off x="779318" y="2975166"/>
            <a:ext cx="7543800" cy="177404"/>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985130" cy="400110"/>
          </a:xfrm>
          <a:prstGeom prst="rect">
            <a:avLst/>
          </a:prstGeom>
        </p:spPr>
        <p:txBody>
          <a:bodyPr wrap="none">
            <a:spAutoFit/>
          </a:bodyPr>
          <a:lstStyle/>
          <a:p>
            <a:r>
              <a:rPr lang="en-US" sz="2000" b="1" dirty="0" smtClean="0">
                <a:solidFill>
                  <a:schemeClr val="tx1">
                    <a:lumMod val="75000"/>
                    <a:lumOff val="25000"/>
                  </a:schemeClr>
                </a:solidFill>
              </a:rPr>
              <a:t>[ Current Operations – Core Assets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fontScale="92500" lnSpcReduction="10000"/>
          </a:bodyPr>
          <a:lstStyle>
            <a:lvl1pPr>
              <a:defRPr sz="2000"/>
            </a:lvl1pPr>
            <a:lvl2pPr>
              <a:defRPr sz="2000"/>
            </a:lvl2pPr>
            <a:lvl3pPr>
              <a:defRPr sz="2000"/>
            </a:lvl3pPr>
            <a:lvl4pPr>
              <a:defRPr sz="2000"/>
            </a:lvl4pPr>
            <a:lvl5pPr>
              <a:defRPr sz="2000"/>
            </a:lvl5pPr>
          </a:lstStyle>
          <a:p>
            <a:pPr lvl="0">
              <a:buFont typeface="Wingdings" pitchFamily="2" charset="2"/>
              <a:buChar char="§"/>
            </a:pPr>
            <a:r>
              <a:rPr lang="en-CA" b="1" dirty="0" err="1">
                <a:solidFill>
                  <a:schemeClr val="tx1">
                    <a:lumMod val="75000"/>
                    <a:lumOff val="25000"/>
                  </a:schemeClr>
                </a:solidFill>
              </a:rPr>
              <a:t>Bakken</a:t>
            </a:r>
            <a:r>
              <a:rPr lang="en-CA" b="1" dirty="0">
                <a:solidFill>
                  <a:schemeClr val="tx1">
                    <a:lumMod val="75000"/>
                    <a:lumOff val="25000"/>
                  </a:schemeClr>
                </a:solidFill>
              </a:rPr>
              <a:t> </a:t>
            </a:r>
            <a:r>
              <a:rPr lang="en-CA" b="1" dirty="0" err="1">
                <a:solidFill>
                  <a:schemeClr val="tx1">
                    <a:lumMod val="75000"/>
                    <a:lumOff val="25000"/>
                  </a:schemeClr>
                </a:solidFill>
              </a:rPr>
              <a:t>Waterflood</a:t>
            </a:r>
            <a:r>
              <a:rPr lang="en-CA" b="1" dirty="0">
                <a:solidFill>
                  <a:schemeClr val="tx1">
                    <a:lumMod val="75000"/>
                    <a:lumOff val="25000"/>
                  </a:schemeClr>
                </a:solidFill>
              </a:rPr>
              <a:t> Area Acquisition</a:t>
            </a:r>
            <a:endParaRPr lang="en-CA" dirty="0">
              <a:solidFill>
                <a:schemeClr val="tx1">
                  <a:lumMod val="75000"/>
                  <a:lumOff val="25000"/>
                </a:schemeClr>
              </a:solidFill>
            </a:endParaRPr>
          </a:p>
          <a:p>
            <a:pPr lvl="1">
              <a:buFont typeface="Wingdings" pitchFamily="2" charset="2"/>
              <a:buChar char="§"/>
            </a:pPr>
            <a:r>
              <a:rPr lang="en-CA" dirty="0">
                <a:solidFill>
                  <a:schemeClr val="tx1">
                    <a:lumMod val="75000"/>
                    <a:lumOff val="25000"/>
                  </a:schemeClr>
                </a:solidFill>
              </a:rPr>
              <a:t>More than 2900 </a:t>
            </a:r>
            <a:r>
              <a:rPr lang="en-CA" dirty="0" err="1">
                <a:solidFill>
                  <a:schemeClr val="tx1">
                    <a:lumMod val="75000"/>
                    <a:lumOff val="25000"/>
                  </a:schemeClr>
                </a:solidFill>
              </a:rPr>
              <a:t>boe</a:t>
            </a:r>
            <a:r>
              <a:rPr lang="en-CA" dirty="0">
                <a:solidFill>
                  <a:schemeClr val="tx1">
                    <a:lumMod val="75000"/>
                    <a:lumOff val="25000"/>
                  </a:schemeClr>
                </a:solidFill>
              </a:rPr>
              <a:t>/d of 90% oil weighted production</a:t>
            </a:r>
          </a:p>
          <a:p>
            <a:pPr lvl="1">
              <a:buFont typeface="Wingdings" pitchFamily="2" charset="2"/>
              <a:buChar char="§"/>
            </a:pPr>
            <a:r>
              <a:rPr lang="en-CA" dirty="0">
                <a:solidFill>
                  <a:schemeClr val="tx1">
                    <a:lumMod val="75000"/>
                    <a:lumOff val="25000"/>
                  </a:schemeClr>
                </a:solidFill>
              </a:rPr>
              <a:t>More than 78 net internal identified drilling locations</a:t>
            </a:r>
          </a:p>
          <a:p>
            <a:pPr lvl="1">
              <a:buFont typeface="Wingdings" pitchFamily="2" charset="2"/>
              <a:buChar char="§"/>
            </a:pPr>
            <a:r>
              <a:rPr lang="en-CA" dirty="0">
                <a:solidFill>
                  <a:schemeClr val="tx1">
                    <a:lumMod val="75000"/>
                    <a:lumOff val="25000"/>
                  </a:schemeClr>
                </a:solidFill>
              </a:rPr>
              <a:t>Increased CPG’s land position to more than 96% of  proposed </a:t>
            </a:r>
            <a:r>
              <a:rPr lang="en-CA" dirty="0" err="1">
                <a:solidFill>
                  <a:schemeClr val="tx1">
                    <a:lumMod val="75000"/>
                    <a:lumOff val="25000"/>
                  </a:schemeClr>
                </a:solidFill>
              </a:rPr>
              <a:t>waterflood</a:t>
            </a:r>
            <a:r>
              <a:rPr lang="en-CA" dirty="0">
                <a:solidFill>
                  <a:schemeClr val="tx1">
                    <a:lumMod val="75000"/>
                    <a:lumOff val="25000"/>
                  </a:schemeClr>
                </a:solidFill>
              </a:rPr>
              <a:t> unit boundaries</a:t>
            </a:r>
          </a:p>
          <a:p>
            <a:pPr lvl="0">
              <a:buFont typeface="Wingdings" pitchFamily="2" charset="2"/>
              <a:buChar char="§"/>
            </a:pPr>
            <a:r>
              <a:rPr lang="en-CA" b="1" dirty="0">
                <a:solidFill>
                  <a:schemeClr val="tx1">
                    <a:lumMod val="75000"/>
                    <a:lumOff val="25000"/>
                  </a:schemeClr>
                </a:solidFill>
              </a:rPr>
              <a:t>Manitoba Asset Acquisition</a:t>
            </a:r>
            <a:endParaRPr lang="en-CA" dirty="0">
              <a:solidFill>
                <a:schemeClr val="tx1">
                  <a:lumMod val="75000"/>
                  <a:lumOff val="25000"/>
                </a:schemeClr>
              </a:solidFill>
            </a:endParaRPr>
          </a:p>
          <a:p>
            <a:pPr lvl="1">
              <a:buFont typeface="Wingdings" pitchFamily="2" charset="2"/>
              <a:buChar char="§"/>
            </a:pPr>
            <a:r>
              <a:rPr lang="en-CA" dirty="0" smtClean="0">
                <a:solidFill>
                  <a:schemeClr val="tx1">
                    <a:lumMod val="75000"/>
                    <a:lumOff val="25000"/>
                  </a:schemeClr>
                </a:solidFill>
              </a:rPr>
              <a:t>940 </a:t>
            </a:r>
            <a:r>
              <a:rPr lang="en-CA" dirty="0" err="1">
                <a:solidFill>
                  <a:schemeClr val="tx1">
                    <a:lumMod val="75000"/>
                    <a:lumOff val="25000"/>
                  </a:schemeClr>
                </a:solidFill>
              </a:rPr>
              <a:t>boe</a:t>
            </a:r>
            <a:r>
              <a:rPr lang="en-CA" dirty="0">
                <a:solidFill>
                  <a:schemeClr val="tx1">
                    <a:lumMod val="75000"/>
                    <a:lumOff val="25000"/>
                  </a:schemeClr>
                </a:solidFill>
              </a:rPr>
              <a:t>/d </a:t>
            </a:r>
            <a:r>
              <a:rPr lang="en-CA" dirty="0" smtClean="0">
                <a:solidFill>
                  <a:schemeClr val="tx1">
                    <a:lumMod val="75000"/>
                    <a:lumOff val="25000"/>
                  </a:schemeClr>
                </a:solidFill>
              </a:rPr>
              <a:t> of high </a:t>
            </a:r>
            <a:r>
              <a:rPr lang="en-CA" dirty="0">
                <a:solidFill>
                  <a:schemeClr val="tx1">
                    <a:lumMod val="75000"/>
                    <a:lumOff val="25000"/>
                  </a:schemeClr>
                </a:solidFill>
              </a:rPr>
              <a:t>quality </a:t>
            </a:r>
            <a:r>
              <a:rPr lang="en-CA" dirty="0" smtClean="0">
                <a:solidFill>
                  <a:schemeClr val="tx1">
                    <a:lumMod val="75000"/>
                    <a:lumOff val="25000"/>
                  </a:schemeClr>
                </a:solidFill>
              </a:rPr>
              <a:t>light oil</a:t>
            </a:r>
            <a:endParaRPr lang="en-CA" dirty="0">
              <a:solidFill>
                <a:schemeClr val="tx1">
                  <a:lumMod val="75000"/>
                  <a:lumOff val="25000"/>
                </a:schemeClr>
              </a:solidFill>
            </a:endParaRPr>
          </a:p>
          <a:p>
            <a:pPr lvl="1">
              <a:buFont typeface="Wingdings" pitchFamily="2" charset="2"/>
              <a:buChar char="§"/>
            </a:pPr>
            <a:r>
              <a:rPr lang="en-CA" dirty="0">
                <a:solidFill>
                  <a:schemeClr val="tx1">
                    <a:lumMod val="75000"/>
                    <a:lumOff val="25000"/>
                  </a:schemeClr>
                </a:solidFill>
              </a:rPr>
              <a:t>Low decline of 10%</a:t>
            </a:r>
          </a:p>
          <a:p>
            <a:pPr lvl="1">
              <a:buFont typeface="Wingdings" pitchFamily="2" charset="2"/>
              <a:buChar char="§"/>
            </a:pPr>
            <a:r>
              <a:rPr lang="en-CA" dirty="0">
                <a:solidFill>
                  <a:schemeClr val="tx1">
                    <a:lumMod val="75000"/>
                    <a:lumOff val="25000"/>
                  </a:schemeClr>
                </a:solidFill>
              </a:rPr>
              <a:t>Netback of $70/</a:t>
            </a:r>
            <a:r>
              <a:rPr lang="en-CA" dirty="0" err="1">
                <a:solidFill>
                  <a:schemeClr val="tx1">
                    <a:lumMod val="75000"/>
                    <a:lumOff val="25000"/>
                  </a:schemeClr>
                </a:solidFill>
              </a:rPr>
              <a:t>boe</a:t>
            </a:r>
            <a:r>
              <a:rPr lang="en-CA" dirty="0">
                <a:solidFill>
                  <a:schemeClr val="tx1">
                    <a:lumMod val="75000"/>
                    <a:lumOff val="25000"/>
                  </a:schemeClr>
                </a:solidFill>
              </a:rPr>
              <a:t> (based on $95/</a:t>
            </a:r>
            <a:r>
              <a:rPr lang="en-CA" dirty="0" err="1">
                <a:solidFill>
                  <a:schemeClr val="tx1">
                    <a:lumMod val="75000"/>
                    <a:lumOff val="25000"/>
                  </a:schemeClr>
                </a:solidFill>
              </a:rPr>
              <a:t>bbl</a:t>
            </a:r>
            <a:r>
              <a:rPr lang="en-CA" dirty="0">
                <a:solidFill>
                  <a:schemeClr val="tx1">
                    <a:lumMod val="75000"/>
                    <a:lumOff val="25000"/>
                  </a:schemeClr>
                </a:solidFill>
              </a:rPr>
              <a:t> WTI)</a:t>
            </a:r>
          </a:p>
          <a:p>
            <a:pPr lvl="0">
              <a:buFont typeface="Wingdings" pitchFamily="2" charset="2"/>
              <a:buChar char="§"/>
            </a:pPr>
            <a:r>
              <a:rPr lang="en-CA" b="1" dirty="0" err="1">
                <a:solidFill>
                  <a:schemeClr val="tx1">
                    <a:lumMod val="75000"/>
                    <a:lumOff val="25000"/>
                  </a:schemeClr>
                </a:solidFill>
              </a:rPr>
              <a:t>Bakken</a:t>
            </a:r>
            <a:r>
              <a:rPr lang="en-CA" b="1" dirty="0">
                <a:solidFill>
                  <a:schemeClr val="tx1">
                    <a:lumMod val="75000"/>
                    <a:lumOff val="25000"/>
                  </a:schemeClr>
                </a:solidFill>
              </a:rPr>
              <a:t> Oil Resource Play</a:t>
            </a:r>
            <a:endParaRPr lang="en-CA" dirty="0">
              <a:solidFill>
                <a:schemeClr val="tx1">
                  <a:lumMod val="75000"/>
                  <a:lumOff val="25000"/>
                </a:schemeClr>
              </a:solidFill>
            </a:endParaRPr>
          </a:p>
          <a:p>
            <a:pPr lvl="1">
              <a:buFont typeface="Wingdings" pitchFamily="2" charset="2"/>
              <a:buChar char="§"/>
            </a:pPr>
            <a:r>
              <a:rPr lang="en-CA" dirty="0">
                <a:solidFill>
                  <a:schemeClr val="tx1">
                    <a:lumMod val="75000"/>
                    <a:lumOff val="25000"/>
                  </a:schemeClr>
                </a:solidFill>
              </a:rPr>
              <a:t>Greater than 36% of total 2012 capital program (154 net wells)</a:t>
            </a:r>
          </a:p>
          <a:p>
            <a:pPr lvl="1">
              <a:buFont typeface="Wingdings" pitchFamily="2" charset="2"/>
              <a:buChar char="§"/>
            </a:pPr>
            <a:r>
              <a:rPr lang="en-CA" dirty="0" err="1">
                <a:solidFill>
                  <a:schemeClr val="tx1">
                    <a:lumMod val="75000"/>
                    <a:lumOff val="25000"/>
                  </a:schemeClr>
                </a:solidFill>
              </a:rPr>
              <a:t>Waterflood</a:t>
            </a:r>
            <a:r>
              <a:rPr lang="en-CA" dirty="0">
                <a:solidFill>
                  <a:schemeClr val="tx1">
                    <a:lumMod val="75000"/>
                    <a:lumOff val="25000"/>
                  </a:schemeClr>
                </a:solidFill>
              </a:rPr>
              <a:t> with plans to convert 35 wells to injectors in 2012</a:t>
            </a:r>
          </a:p>
          <a:p>
            <a:pPr lvl="1">
              <a:buFont typeface="Wingdings" pitchFamily="2" charset="2"/>
              <a:buChar char="§"/>
            </a:pPr>
            <a:r>
              <a:rPr lang="en-CA" dirty="0">
                <a:solidFill>
                  <a:schemeClr val="tx1">
                    <a:lumMod val="75000"/>
                    <a:lumOff val="25000"/>
                  </a:schemeClr>
                </a:solidFill>
              </a:rPr>
              <a:t>Potential 241M </a:t>
            </a:r>
            <a:r>
              <a:rPr lang="en-CA" dirty="0" err="1">
                <a:solidFill>
                  <a:schemeClr val="tx1">
                    <a:lumMod val="75000"/>
                    <a:lumOff val="25000"/>
                  </a:schemeClr>
                </a:solidFill>
              </a:rPr>
              <a:t>bbls</a:t>
            </a:r>
            <a:r>
              <a:rPr lang="en-CA" dirty="0">
                <a:solidFill>
                  <a:schemeClr val="tx1">
                    <a:lumMod val="75000"/>
                    <a:lumOff val="25000"/>
                  </a:schemeClr>
                </a:solidFill>
              </a:rPr>
              <a:t> </a:t>
            </a:r>
            <a:r>
              <a:rPr lang="en-CA" dirty="0" smtClean="0">
                <a:solidFill>
                  <a:schemeClr val="tx1">
                    <a:lumMod val="75000"/>
                    <a:lumOff val="25000"/>
                  </a:schemeClr>
                </a:solidFill>
              </a:rPr>
              <a:t>reserves</a:t>
            </a:r>
            <a:endParaRPr lang="en-CA" dirty="0">
              <a:solidFill>
                <a:schemeClr val="tx1">
                  <a:lumMod val="75000"/>
                  <a:lumOff val="25000"/>
                </a:schemeClr>
              </a:solidFill>
            </a:endParaRPr>
          </a:p>
        </p:txBody>
      </p:sp>
      <p:sp>
        <p:nvSpPr>
          <p:cNvPr id="13" name="TextBox 12"/>
          <p:cNvSpPr txBox="1"/>
          <p:nvPr/>
        </p:nvSpPr>
        <p:spPr>
          <a:xfrm>
            <a:off x="533400" y="6002179"/>
            <a:ext cx="2133600" cy="246221"/>
          </a:xfrm>
          <a:prstGeom prst="rect">
            <a:avLst/>
          </a:prstGeom>
          <a:noFill/>
        </p:spPr>
        <p:txBody>
          <a:bodyPr wrap="square" rtlCol="0">
            <a:spAutoFit/>
          </a:bodyPr>
          <a:lstStyle/>
          <a:p>
            <a:r>
              <a:rPr lang="en-CA" sz="1000" i="1" dirty="0" smtClean="0"/>
              <a:t>Source: www.cdnoilsands.com</a:t>
            </a:r>
            <a:endParaRPr lang="en-CA" sz="1000" i="1" dirty="0"/>
          </a:p>
        </p:txBody>
      </p:sp>
    </p:spTree>
    <p:extLst>
      <p:ext uri="{BB962C8B-B14F-4D97-AF65-F5344CB8AC3E}">
        <p14:creationId xmlns:p14="http://schemas.microsoft.com/office/powerpoint/2010/main" xmlns="" val="12213573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5027530" cy="400110"/>
          </a:xfrm>
          <a:prstGeom prst="rect">
            <a:avLst/>
          </a:prstGeom>
        </p:spPr>
        <p:txBody>
          <a:bodyPr wrap="none">
            <a:spAutoFit/>
          </a:bodyPr>
          <a:lstStyle/>
          <a:p>
            <a:r>
              <a:rPr lang="en-US" sz="2000" b="1" dirty="0" smtClean="0">
                <a:solidFill>
                  <a:schemeClr val="tx1">
                    <a:lumMod val="75000"/>
                    <a:lumOff val="25000"/>
                  </a:schemeClr>
                </a:solidFill>
              </a:rPr>
              <a:t>[ Current Operations – Core Operating Areas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fontScale="92500" lnSpcReduction="10000"/>
          </a:bodyPr>
          <a:lstStyle>
            <a:lvl1pPr>
              <a:defRPr sz="2000"/>
            </a:lvl1pPr>
            <a:lvl2pPr>
              <a:defRPr sz="2000"/>
            </a:lvl2pPr>
            <a:lvl3pPr>
              <a:defRPr sz="2000"/>
            </a:lvl3pPr>
            <a:lvl4pPr>
              <a:defRPr sz="2000"/>
            </a:lvl4pPr>
            <a:lvl5pPr>
              <a:defRPr sz="2000"/>
            </a:lvl5pPr>
          </a:lstStyle>
          <a:p>
            <a:pPr lvl="0">
              <a:buFont typeface="Wingdings" pitchFamily="2" charset="2"/>
              <a:buChar char="§"/>
            </a:pPr>
            <a:r>
              <a:rPr lang="en-CA" b="1" dirty="0" err="1" smtClean="0">
                <a:solidFill>
                  <a:schemeClr val="tx1">
                    <a:lumMod val="75000"/>
                    <a:lumOff val="25000"/>
                  </a:schemeClr>
                </a:solidFill>
              </a:rPr>
              <a:t>Shaunavon</a:t>
            </a:r>
            <a:r>
              <a:rPr lang="en-CA" b="1" dirty="0" smtClean="0">
                <a:solidFill>
                  <a:schemeClr val="tx1">
                    <a:lumMod val="75000"/>
                    <a:lumOff val="25000"/>
                  </a:schemeClr>
                </a:solidFill>
              </a:rPr>
              <a:t> </a:t>
            </a:r>
            <a:r>
              <a:rPr lang="en-CA" b="1" dirty="0">
                <a:solidFill>
                  <a:schemeClr val="tx1">
                    <a:lumMod val="75000"/>
                    <a:lumOff val="25000"/>
                  </a:schemeClr>
                </a:solidFill>
              </a:rPr>
              <a:t>Oil Resource Play</a:t>
            </a:r>
            <a:endParaRPr lang="en-CA" dirty="0">
              <a:solidFill>
                <a:schemeClr val="tx1">
                  <a:lumMod val="75000"/>
                  <a:lumOff val="25000"/>
                </a:schemeClr>
              </a:solidFill>
            </a:endParaRPr>
          </a:p>
          <a:p>
            <a:pPr lvl="1">
              <a:buFont typeface="Wingdings" pitchFamily="2" charset="2"/>
              <a:buChar char="§"/>
            </a:pPr>
            <a:r>
              <a:rPr lang="en-CA" dirty="0">
                <a:solidFill>
                  <a:schemeClr val="tx1">
                    <a:lumMod val="75000"/>
                    <a:lumOff val="25000"/>
                  </a:schemeClr>
                </a:solidFill>
              </a:rPr>
              <a:t>1890 net well drilling inventory</a:t>
            </a:r>
          </a:p>
          <a:p>
            <a:pPr lvl="1">
              <a:buFont typeface="Wingdings" pitchFamily="2" charset="2"/>
              <a:buChar char="§"/>
            </a:pPr>
            <a:r>
              <a:rPr lang="en-CA" dirty="0">
                <a:solidFill>
                  <a:schemeClr val="tx1">
                    <a:lumMod val="75000"/>
                    <a:lumOff val="25000"/>
                  </a:schemeClr>
                </a:solidFill>
              </a:rPr>
              <a:t>22% of total 2012 capital program (91 net wells)</a:t>
            </a:r>
          </a:p>
          <a:p>
            <a:pPr lvl="1">
              <a:buFont typeface="Wingdings" pitchFamily="2" charset="2"/>
              <a:buChar char="§"/>
            </a:pPr>
            <a:r>
              <a:rPr lang="en-CA" dirty="0">
                <a:solidFill>
                  <a:schemeClr val="tx1">
                    <a:lumMod val="75000"/>
                    <a:lumOff val="25000"/>
                  </a:schemeClr>
                </a:solidFill>
              </a:rPr>
              <a:t>2841 M barrels of possible reserves</a:t>
            </a:r>
          </a:p>
          <a:p>
            <a:pPr lvl="0">
              <a:buFont typeface="Wingdings" pitchFamily="2" charset="2"/>
              <a:buChar char="§"/>
            </a:pPr>
            <a:r>
              <a:rPr lang="en-CA" b="1" dirty="0" err="1">
                <a:solidFill>
                  <a:schemeClr val="tx1">
                    <a:lumMod val="75000"/>
                    <a:lumOff val="25000"/>
                  </a:schemeClr>
                </a:solidFill>
              </a:rPr>
              <a:t>Beaverhill</a:t>
            </a:r>
            <a:r>
              <a:rPr lang="en-CA" b="1" dirty="0">
                <a:solidFill>
                  <a:schemeClr val="tx1">
                    <a:lumMod val="75000"/>
                    <a:lumOff val="25000"/>
                  </a:schemeClr>
                </a:solidFill>
              </a:rPr>
              <a:t> Lake Light Oil Resource Play</a:t>
            </a:r>
            <a:endParaRPr lang="en-CA" dirty="0">
              <a:solidFill>
                <a:schemeClr val="tx1">
                  <a:lumMod val="75000"/>
                  <a:lumOff val="25000"/>
                </a:schemeClr>
              </a:solidFill>
            </a:endParaRPr>
          </a:p>
          <a:p>
            <a:pPr lvl="1">
              <a:buFont typeface="Wingdings" pitchFamily="2" charset="2"/>
              <a:buChar char="§"/>
            </a:pPr>
            <a:r>
              <a:rPr lang="en-CA" dirty="0">
                <a:solidFill>
                  <a:schemeClr val="tx1">
                    <a:lumMod val="75000"/>
                    <a:lumOff val="25000"/>
                  </a:schemeClr>
                </a:solidFill>
              </a:rPr>
              <a:t>Recently acquired Crown land and Wild Stream Acquisition</a:t>
            </a:r>
          </a:p>
          <a:p>
            <a:pPr lvl="1">
              <a:buFont typeface="Wingdings" pitchFamily="2" charset="2"/>
              <a:buChar char="§"/>
            </a:pPr>
            <a:r>
              <a:rPr lang="en-CA" dirty="0">
                <a:solidFill>
                  <a:schemeClr val="tx1">
                    <a:lumMod val="75000"/>
                    <a:lumOff val="25000"/>
                  </a:schemeClr>
                </a:solidFill>
              </a:rPr>
              <a:t>$170M of 2012 spending</a:t>
            </a:r>
          </a:p>
          <a:p>
            <a:pPr lvl="1">
              <a:buFont typeface="Wingdings" pitchFamily="2" charset="2"/>
              <a:buChar char="§"/>
            </a:pPr>
            <a:r>
              <a:rPr lang="en-CA" dirty="0">
                <a:solidFill>
                  <a:schemeClr val="tx1">
                    <a:lumMod val="75000"/>
                    <a:lumOff val="25000"/>
                  </a:schemeClr>
                </a:solidFill>
              </a:rPr>
              <a:t>14% of total 2012 capital budget (27 net well)</a:t>
            </a:r>
          </a:p>
          <a:p>
            <a:pPr lvl="1">
              <a:buFont typeface="Wingdings" pitchFamily="2" charset="2"/>
              <a:buChar char="§"/>
            </a:pPr>
            <a:r>
              <a:rPr lang="en-CA" dirty="0">
                <a:solidFill>
                  <a:schemeClr val="tx1">
                    <a:lumMod val="75000"/>
                    <a:lumOff val="25000"/>
                  </a:schemeClr>
                </a:solidFill>
              </a:rPr>
              <a:t>Hold 19% of </a:t>
            </a:r>
            <a:r>
              <a:rPr lang="en-CA" dirty="0" err="1">
                <a:solidFill>
                  <a:schemeClr val="tx1">
                    <a:lumMod val="75000"/>
                    <a:lumOff val="25000"/>
                  </a:schemeClr>
                </a:solidFill>
              </a:rPr>
              <a:t>Arcan</a:t>
            </a:r>
            <a:r>
              <a:rPr lang="en-CA" dirty="0">
                <a:solidFill>
                  <a:schemeClr val="tx1">
                    <a:lumMod val="75000"/>
                    <a:lumOff val="25000"/>
                  </a:schemeClr>
                </a:solidFill>
              </a:rPr>
              <a:t> Resources Ltd(leading Beaver Lake producer)</a:t>
            </a:r>
          </a:p>
          <a:p>
            <a:pPr lvl="0">
              <a:buFont typeface="Wingdings" pitchFamily="2" charset="2"/>
              <a:buChar char="§"/>
            </a:pPr>
            <a:r>
              <a:rPr lang="en-CA" b="1" dirty="0">
                <a:solidFill>
                  <a:schemeClr val="tx1">
                    <a:lumMod val="75000"/>
                    <a:lumOff val="25000"/>
                  </a:schemeClr>
                </a:solidFill>
              </a:rPr>
              <a:t>North Dakota </a:t>
            </a:r>
            <a:r>
              <a:rPr lang="en-CA" b="1" dirty="0" err="1">
                <a:solidFill>
                  <a:schemeClr val="tx1">
                    <a:lumMod val="75000"/>
                    <a:lumOff val="25000"/>
                  </a:schemeClr>
                </a:solidFill>
              </a:rPr>
              <a:t>Bakken</a:t>
            </a:r>
            <a:r>
              <a:rPr lang="en-CA" b="1" dirty="0">
                <a:solidFill>
                  <a:schemeClr val="tx1">
                    <a:lumMod val="75000"/>
                    <a:lumOff val="25000"/>
                  </a:schemeClr>
                </a:solidFill>
              </a:rPr>
              <a:t>/Three Forks</a:t>
            </a:r>
            <a:endParaRPr lang="en-CA" dirty="0">
              <a:solidFill>
                <a:schemeClr val="tx1">
                  <a:lumMod val="75000"/>
                  <a:lumOff val="25000"/>
                </a:schemeClr>
              </a:solidFill>
            </a:endParaRPr>
          </a:p>
          <a:p>
            <a:pPr lvl="1">
              <a:buFont typeface="Wingdings" pitchFamily="2" charset="2"/>
              <a:buChar char="§"/>
            </a:pPr>
            <a:r>
              <a:rPr lang="en-CA" dirty="0">
                <a:solidFill>
                  <a:schemeClr val="tx1">
                    <a:lumMod val="75000"/>
                    <a:lumOff val="25000"/>
                  </a:schemeClr>
                </a:solidFill>
              </a:rPr>
              <a:t>$130M of 2012 spending</a:t>
            </a:r>
          </a:p>
          <a:p>
            <a:pPr lvl="1">
              <a:buFont typeface="Wingdings" pitchFamily="2" charset="2"/>
              <a:buChar char="§"/>
            </a:pPr>
            <a:r>
              <a:rPr lang="en-CA" dirty="0">
                <a:solidFill>
                  <a:schemeClr val="tx1">
                    <a:lumMod val="75000"/>
                    <a:lumOff val="25000"/>
                  </a:schemeClr>
                </a:solidFill>
              </a:rPr>
              <a:t>11% of total 2012 capital budget (14 net wells)</a:t>
            </a:r>
          </a:p>
          <a:p>
            <a:pPr lvl="0">
              <a:buNone/>
            </a:pPr>
            <a:endParaRPr lang="en-US" dirty="0" smtClean="0">
              <a:solidFill>
                <a:schemeClr val="tx1">
                  <a:lumMod val="75000"/>
                  <a:lumOff val="25000"/>
                </a:schemeClr>
              </a:solidFill>
            </a:endParaRPr>
          </a:p>
        </p:txBody>
      </p:sp>
      <p:sp>
        <p:nvSpPr>
          <p:cNvPr id="13" name="TextBox 12"/>
          <p:cNvSpPr txBox="1"/>
          <p:nvPr/>
        </p:nvSpPr>
        <p:spPr>
          <a:xfrm>
            <a:off x="533400" y="6002179"/>
            <a:ext cx="2133600" cy="246221"/>
          </a:xfrm>
          <a:prstGeom prst="rect">
            <a:avLst/>
          </a:prstGeom>
          <a:noFill/>
        </p:spPr>
        <p:txBody>
          <a:bodyPr wrap="square" rtlCol="0">
            <a:spAutoFit/>
          </a:bodyPr>
          <a:lstStyle/>
          <a:p>
            <a:r>
              <a:rPr lang="en-CA" sz="1000" i="1" dirty="0" smtClean="0"/>
              <a:t>Source: www.cdnoilsands.com</a:t>
            </a:r>
            <a:endParaRPr lang="en-CA" sz="1000" i="1"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608663" cy="400110"/>
          </a:xfrm>
          <a:prstGeom prst="rect">
            <a:avLst/>
          </a:prstGeom>
        </p:spPr>
        <p:txBody>
          <a:bodyPr wrap="none">
            <a:spAutoFit/>
          </a:bodyPr>
          <a:lstStyle/>
          <a:p>
            <a:r>
              <a:rPr lang="en-US" sz="2000" b="1" dirty="0" smtClean="0">
                <a:solidFill>
                  <a:schemeClr val="tx1">
                    <a:lumMod val="75000"/>
                    <a:lumOff val="25000"/>
                  </a:schemeClr>
                </a:solidFill>
              </a:rPr>
              <a:t>[ Recent Acquisitions ]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76400"/>
            <a:ext cx="8229600" cy="4132385"/>
          </a:xfrm>
        </p:spPr>
        <p:txBody>
          <a:bodyPr>
            <a:normAutofit fontScale="92500" lnSpcReduction="10000"/>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b="1" dirty="0" err="1" smtClean="0"/>
              <a:t>Bakken</a:t>
            </a:r>
            <a:r>
              <a:rPr lang="en-US" b="1" dirty="0" smtClean="0"/>
              <a:t> </a:t>
            </a:r>
            <a:r>
              <a:rPr lang="en-US" b="1" dirty="0" err="1" smtClean="0"/>
              <a:t>Waterflood</a:t>
            </a:r>
            <a:r>
              <a:rPr lang="en-US" b="1" dirty="0" smtClean="0"/>
              <a:t> Assets Acquisition</a:t>
            </a:r>
          </a:p>
          <a:p>
            <a:pPr lvl="1">
              <a:buClr>
                <a:schemeClr val="tx1">
                  <a:lumMod val="75000"/>
                  <a:lumOff val="25000"/>
                </a:schemeClr>
              </a:buClr>
              <a:buFont typeface="Wingdings" pitchFamily="2" charset="2"/>
              <a:buChar char="§"/>
            </a:pPr>
            <a:r>
              <a:rPr lang="en-US" dirty="0" smtClean="0"/>
              <a:t>Deal Expected to Close of March 14, 2012</a:t>
            </a:r>
          </a:p>
          <a:p>
            <a:pPr lvl="1">
              <a:buClr>
                <a:schemeClr val="tx1">
                  <a:lumMod val="75000"/>
                  <a:lumOff val="25000"/>
                </a:schemeClr>
              </a:buClr>
              <a:buFont typeface="Wingdings" pitchFamily="2" charset="2"/>
              <a:buChar char="§"/>
            </a:pPr>
            <a:r>
              <a:rPr lang="en-CA" dirty="0"/>
              <a:t>Acquired </a:t>
            </a:r>
            <a:r>
              <a:rPr lang="en-CA" dirty="0" err="1"/>
              <a:t>waterflood</a:t>
            </a:r>
            <a:r>
              <a:rPr lang="en-CA" dirty="0"/>
              <a:t> area of </a:t>
            </a:r>
            <a:r>
              <a:rPr lang="en-CA" dirty="0" err="1"/>
              <a:t>Viewfield</a:t>
            </a:r>
            <a:r>
              <a:rPr lang="en-CA" dirty="0"/>
              <a:t> </a:t>
            </a:r>
            <a:r>
              <a:rPr lang="en-CA" dirty="0" err="1"/>
              <a:t>Bakken</a:t>
            </a:r>
            <a:r>
              <a:rPr lang="en-CA" dirty="0"/>
              <a:t> light oil resource play from </a:t>
            </a:r>
            <a:r>
              <a:rPr lang="en-CA" dirty="0" err="1"/>
              <a:t>PetroBakken</a:t>
            </a:r>
            <a:r>
              <a:rPr lang="en-CA" dirty="0"/>
              <a:t> for $</a:t>
            </a:r>
            <a:r>
              <a:rPr lang="en-CA" dirty="0" smtClean="0"/>
              <a:t>427M</a:t>
            </a:r>
          </a:p>
          <a:p>
            <a:pPr lvl="2">
              <a:buClr>
                <a:schemeClr val="tx1">
                  <a:lumMod val="75000"/>
                  <a:lumOff val="25000"/>
                </a:schemeClr>
              </a:buClr>
              <a:buFont typeface="Wingdings" pitchFamily="2" charset="2"/>
              <a:buChar char="§"/>
            </a:pPr>
            <a:r>
              <a:rPr lang="en-CA" dirty="0" smtClean="0"/>
              <a:t>Working interest is 96% in the area</a:t>
            </a:r>
          </a:p>
          <a:p>
            <a:pPr lvl="1">
              <a:buClr>
                <a:schemeClr val="tx1">
                  <a:lumMod val="75000"/>
                  <a:lumOff val="25000"/>
                </a:schemeClr>
              </a:buClr>
              <a:buFont typeface="Wingdings" pitchFamily="2" charset="2"/>
              <a:buChar char="§"/>
            </a:pPr>
            <a:r>
              <a:rPr lang="en-CA" dirty="0" smtClean="0"/>
              <a:t>&gt;2,900 </a:t>
            </a:r>
            <a:r>
              <a:rPr lang="en-CA" dirty="0" err="1" smtClean="0"/>
              <a:t>boe</a:t>
            </a:r>
            <a:r>
              <a:rPr lang="en-CA" dirty="0" smtClean="0"/>
              <a:t>/d</a:t>
            </a:r>
          </a:p>
          <a:p>
            <a:pPr lvl="2">
              <a:buClr>
                <a:schemeClr val="tx1">
                  <a:lumMod val="75000"/>
                  <a:lumOff val="25000"/>
                </a:schemeClr>
              </a:buClr>
              <a:buFont typeface="Wingdings" pitchFamily="2" charset="2"/>
              <a:buChar char="§"/>
            </a:pPr>
            <a:r>
              <a:rPr lang="en-CA" dirty="0" smtClean="0"/>
              <a:t>90% high-quality, long-life light crude oil</a:t>
            </a:r>
          </a:p>
          <a:p>
            <a:pPr lvl="2">
              <a:buClr>
                <a:schemeClr val="tx1">
                  <a:lumMod val="75000"/>
                  <a:lumOff val="25000"/>
                </a:schemeClr>
              </a:buClr>
              <a:buFont typeface="Wingdings" pitchFamily="2" charset="2"/>
              <a:buChar char="§"/>
            </a:pPr>
            <a:r>
              <a:rPr lang="en-CA" dirty="0" smtClean="0"/>
              <a:t>10.5M </a:t>
            </a:r>
            <a:r>
              <a:rPr lang="en-CA" dirty="0" err="1" smtClean="0"/>
              <a:t>boe</a:t>
            </a:r>
            <a:r>
              <a:rPr lang="en-CA" dirty="0" smtClean="0"/>
              <a:t> of proved plus probable reserves </a:t>
            </a:r>
          </a:p>
          <a:p>
            <a:pPr marL="914400" lvl="2" indent="0">
              <a:buClr>
                <a:schemeClr val="tx1">
                  <a:lumMod val="75000"/>
                  <a:lumOff val="25000"/>
                </a:schemeClr>
              </a:buClr>
              <a:buNone/>
            </a:pPr>
            <a:r>
              <a:rPr lang="en-CA" dirty="0" smtClean="0"/>
              <a:t>    (6.4M proved reserves)</a:t>
            </a:r>
          </a:p>
          <a:p>
            <a:pPr lvl="1">
              <a:buClr>
                <a:schemeClr val="tx1">
                  <a:lumMod val="75000"/>
                  <a:lumOff val="25000"/>
                </a:schemeClr>
              </a:buClr>
              <a:buFont typeface="Wingdings" pitchFamily="2" charset="2"/>
              <a:buChar char="§"/>
            </a:pPr>
            <a:r>
              <a:rPr lang="en-CA" dirty="0" smtClean="0"/>
              <a:t>Expects additional 2.1 </a:t>
            </a:r>
            <a:r>
              <a:rPr lang="en-CA" dirty="0" err="1" smtClean="0"/>
              <a:t>boe</a:t>
            </a:r>
            <a:r>
              <a:rPr lang="en-CA" dirty="0" smtClean="0"/>
              <a:t> proved plus probable reserves through current developmental plans</a:t>
            </a:r>
          </a:p>
          <a:p>
            <a:pPr lvl="1">
              <a:buClr>
                <a:schemeClr val="tx1">
                  <a:lumMod val="75000"/>
                  <a:lumOff val="25000"/>
                </a:schemeClr>
              </a:buClr>
              <a:buFont typeface="Wingdings" pitchFamily="2" charset="2"/>
              <a:buChar char="§"/>
            </a:pPr>
            <a:r>
              <a:rPr lang="en-CA" dirty="0" smtClean="0"/>
              <a:t>Reserve life index of 11.9 years </a:t>
            </a:r>
            <a:r>
              <a:rPr lang="en-CA" dirty="0" err="1" smtClean="0"/>
              <a:t>p+p</a:t>
            </a:r>
            <a:r>
              <a:rPr lang="en-CA" dirty="0" smtClean="0"/>
              <a:t> (8.4 years proved)</a:t>
            </a:r>
            <a:endParaRPr lang="en-CA" dirty="0"/>
          </a:p>
          <a:p>
            <a:pPr lvl="1">
              <a:buClr>
                <a:schemeClr val="tx1">
                  <a:lumMod val="75000"/>
                  <a:lumOff val="25000"/>
                </a:schemeClr>
              </a:buClr>
              <a:buFont typeface="Wingdings" pitchFamily="2" charset="2"/>
              <a:buChar char="§"/>
            </a:pPr>
            <a:r>
              <a:rPr lang="en-US" dirty="0" smtClean="0"/>
              <a:t>$96 netback (based on US$95 WTI)</a:t>
            </a:r>
          </a:p>
          <a:p>
            <a:pPr lvl="0">
              <a:buNone/>
            </a:pPr>
            <a:endParaRPr lang="en-US" dirty="0" smtClean="0"/>
          </a:p>
        </p:txBody>
      </p:sp>
    </p:spTree>
    <p:extLst>
      <p:ext uri="{BB962C8B-B14F-4D97-AF65-F5344CB8AC3E}">
        <p14:creationId xmlns:p14="http://schemas.microsoft.com/office/powerpoint/2010/main" xmlns="" val="203718985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550955" cy="400110"/>
          </a:xfrm>
          <a:prstGeom prst="rect">
            <a:avLst/>
          </a:prstGeom>
        </p:spPr>
        <p:txBody>
          <a:bodyPr wrap="none">
            <a:spAutoFit/>
          </a:bodyPr>
          <a:lstStyle/>
          <a:p>
            <a:r>
              <a:rPr lang="en-US" sz="2000" b="1" dirty="0" smtClean="0">
                <a:solidFill>
                  <a:schemeClr val="tx1">
                    <a:lumMod val="75000"/>
                    <a:lumOff val="25000"/>
                  </a:schemeClr>
                </a:solidFill>
              </a:rPr>
              <a:t>[ Recent Acquisitions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543110"/>
            <a:ext cx="8229600" cy="4132385"/>
          </a:xfrm>
        </p:spPr>
        <p:txBody>
          <a:bodyPr>
            <a:normAutofit fontScale="77500" lnSpcReduction="20000"/>
          </a:bodyPr>
          <a:lstStyle>
            <a:lvl1pPr>
              <a:defRPr sz="2000"/>
            </a:lvl1pPr>
            <a:lvl2pPr>
              <a:defRPr sz="2000"/>
            </a:lvl2pPr>
            <a:lvl3pPr>
              <a:defRPr sz="2000"/>
            </a:lvl3pPr>
            <a:lvl4pPr>
              <a:defRPr sz="2000"/>
            </a:lvl4pPr>
            <a:lvl5pPr>
              <a:defRPr sz="2000"/>
            </a:lvl5pPr>
          </a:lstStyle>
          <a:p>
            <a:pPr>
              <a:buFont typeface="Wingdings" pitchFamily="2" charset="2"/>
              <a:buChar char="§"/>
            </a:pPr>
            <a:r>
              <a:rPr lang="en-US" b="1" dirty="0" smtClean="0">
                <a:solidFill>
                  <a:schemeClr val="tx1">
                    <a:lumMod val="75000"/>
                    <a:lumOff val="25000"/>
                  </a:schemeClr>
                </a:solidFill>
              </a:rPr>
              <a:t>Wild Stream</a:t>
            </a:r>
          </a:p>
          <a:p>
            <a:pPr lvl="1">
              <a:buFont typeface="Wingdings" pitchFamily="2" charset="2"/>
              <a:buChar char="§"/>
            </a:pPr>
            <a:r>
              <a:rPr lang="en-US" dirty="0" smtClean="0">
                <a:solidFill>
                  <a:schemeClr val="tx1">
                    <a:lumMod val="75000"/>
                    <a:lumOff val="25000"/>
                  </a:schemeClr>
                </a:solidFill>
              </a:rPr>
              <a:t>Expected to close March 15, 2012)</a:t>
            </a:r>
          </a:p>
          <a:p>
            <a:pPr lvl="1">
              <a:buFont typeface="Wingdings" pitchFamily="2" charset="2"/>
              <a:buChar char="§"/>
            </a:pPr>
            <a:r>
              <a:rPr lang="en-US" dirty="0" smtClean="0">
                <a:solidFill>
                  <a:schemeClr val="tx1">
                    <a:lumMod val="75000"/>
                    <a:lumOff val="25000"/>
                  </a:schemeClr>
                </a:solidFill>
              </a:rPr>
              <a:t>Acquired all of Wild Stream’s outstanding shares at an exchange ratio of 0.17 Crescent Point Shares to Wild Stream shares</a:t>
            </a:r>
          </a:p>
          <a:p>
            <a:pPr lvl="2">
              <a:buFont typeface="Wingdings" pitchFamily="2" charset="2"/>
              <a:buChar char="§"/>
            </a:pPr>
            <a:r>
              <a:rPr lang="en-US" dirty="0" smtClean="0">
                <a:solidFill>
                  <a:schemeClr val="tx1">
                    <a:lumMod val="75000"/>
                    <a:lumOff val="25000"/>
                  </a:schemeClr>
                </a:solidFill>
              </a:rPr>
              <a:t>Aggregate consideration: $610.9M (based on $45.62/CPG)</a:t>
            </a:r>
          </a:p>
          <a:p>
            <a:pPr lvl="2">
              <a:buFont typeface="Wingdings" pitchFamily="2" charset="2"/>
              <a:buChar char="§"/>
            </a:pPr>
            <a:r>
              <a:rPr lang="en-US" dirty="0" smtClean="0">
                <a:solidFill>
                  <a:schemeClr val="tx1">
                    <a:lumMod val="75000"/>
                    <a:lumOff val="25000"/>
                  </a:schemeClr>
                </a:solidFill>
              </a:rPr>
              <a:t>Assuming $50.8M net debt</a:t>
            </a:r>
          </a:p>
          <a:p>
            <a:pPr lvl="2">
              <a:buFont typeface="Wingdings" pitchFamily="2" charset="2"/>
              <a:buChar char="§"/>
            </a:pPr>
            <a:r>
              <a:rPr lang="en-US" dirty="0" smtClean="0">
                <a:solidFill>
                  <a:schemeClr val="tx1">
                    <a:lumMod val="75000"/>
                    <a:lumOff val="25000"/>
                  </a:schemeClr>
                </a:solidFill>
              </a:rPr>
              <a:t>3% premium</a:t>
            </a:r>
          </a:p>
          <a:p>
            <a:pPr lvl="1">
              <a:buFont typeface="Wingdings" pitchFamily="2" charset="2"/>
              <a:buChar char="§"/>
            </a:pPr>
            <a:r>
              <a:rPr lang="en-US" dirty="0" smtClean="0">
                <a:solidFill>
                  <a:schemeClr val="tx1">
                    <a:lumMod val="75000"/>
                    <a:lumOff val="25000"/>
                  </a:schemeClr>
                </a:solidFill>
              </a:rPr>
              <a:t>Taking over 5400 </a:t>
            </a:r>
            <a:r>
              <a:rPr lang="en-US" dirty="0" err="1" smtClean="0">
                <a:solidFill>
                  <a:schemeClr val="tx1">
                    <a:lumMod val="75000"/>
                    <a:lumOff val="25000"/>
                  </a:schemeClr>
                </a:solidFill>
              </a:rPr>
              <a:t>boe</a:t>
            </a:r>
            <a:r>
              <a:rPr lang="en-US" dirty="0" smtClean="0">
                <a:solidFill>
                  <a:schemeClr val="tx1">
                    <a:lumMod val="75000"/>
                    <a:lumOff val="25000"/>
                  </a:schemeClr>
                </a:solidFill>
              </a:rPr>
              <a:t>/d of production (of 6400 </a:t>
            </a:r>
            <a:r>
              <a:rPr lang="en-US" dirty="0" err="1" smtClean="0">
                <a:solidFill>
                  <a:schemeClr val="tx1">
                    <a:lumMod val="75000"/>
                    <a:lumOff val="25000"/>
                  </a:schemeClr>
                </a:solidFill>
              </a:rPr>
              <a:t>boe</a:t>
            </a:r>
            <a:r>
              <a:rPr lang="en-US" dirty="0" smtClean="0">
                <a:solidFill>
                  <a:schemeClr val="tx1">
                    <a:lumMod val="75000"/>
                    <a:lumOff val="25000"/>
                  </a:schemeClr>
                </a:solidFill>
              </a:rPr>
              <a:t>/d)</a:t>
            </a:r>
          </a:p>
          <a:p>
            <a:pPr lvl="2">
              <a:buFont typeface="Wingdings" pitchFamily="2" charset="2"/>
              <a:buChar char="§"/>
            </a:pPr>
            <a:r>
              <a:rPr lang="en-US" dirty="0" smtClean="0">
                <a:solidFill>
                  <a:schemeClr val="tx1">
                    <a:lumMod val="75000"/>
                    <a:lumOff val="25000"/>
                  </a:schemeClr>
                </a:solidFill>
              </a:rPr>
              <a:t>Balance is transferred to new junior exploration company: </a:t>
            </a:r>
            <a:r>
              <a:rPr lang="en-US" dirty="0" err="1" smtClean="0">
                <a:solidFill>
                  <a:schemeClr val="tx1">
                    <a:lumMod val="75000"/>
                    <a:lumOff val="25000"/>
                  </a:schemeClr>
                </a:solidFill>
              </a:rPr>
              <a:t>Newco</a:t>
            </a:r>
            <a:endParaRPr lang="en-US" dirty="0" smtClean="0">
              <a:solidFill>
                <a:schemeClr val="tx1">
                  <a:lumMod val="75000"/>
                  <a:lumOff val="25000"/>
                </a:schemeClr>
              </a:solidFill>
            </a:endParaRPr>
          </a:p>
          <a:p>
            <a:pPr lvl="3">
              <a:buFont typeface="Wingdings" pitchFamily="2" charset="2"/>
              <a:buChar char="§"/>
            </a:pPr>
            <a:r>
              <a:rPr lang="en-US" dirty="0" err="1" smtClean="0">
                <a:solidFill>
                  <a:schemeClr val="tx1">
                    <a:lumMod val="75000"/>
                    <a:lumOff val="25000"/>
                  </a:schemeClr>
                </a:solidFill>
              </a:rPr>
              <a:t>Newco</a:t>
            </a:r>
            <a:r>
              <a:rPr lang="en-US" dirty="0" smtClean="0">
                <a:solidFill>
                  <a:schemeClr val="tx1">
                    <a:lumMod val="75000"/>
                    <a:lumOff val="25000"/>
                  </a:schemeClr>
                </a:solidFill>
              </a:rPr>
              <a:t> will assume $43.5M in debt</a:t>
            </a:r>
          </a:p>
          <a:p>
            <a:pPr lvl="4">
              <a:buFont typeface="Wingdings" pitchFamily="2" charset="2"/>
              <a:buChar char="§"/>
            </a:pPr>
            <a:r>
              <a:rPr lang="en-US" dirty="0" smtClean="0">
                <a:solidFill>
                  <a:schemeClr val="tx1">
                    <a:lumMod val="75000"/>
                    <a:lumOff val="25000"/>
                  </a:schemeClr>
                </a:solidFill>
              </a:rPr>
              <a:t>NAV of $1.61/share</a:t>
            </a:r>
          </a:p>
          <a:p>
            <a:pPr lvl="1">
              <a:buFont typeface="Wingdings" pitchFamily="2" charset="2"/>
              <a:buChar char="§"/>
            </a:pPr>
            <a:r>
              <a:rPr lang="en-US" dirty="0" smtClean="0">
                <a:solidFill>
                  <a:schemeClr val="tx1">
                    <a:lumMod val="75000"/>
                    <a:lumOff val="25000"/>
                  </a:schemeClr>
                </a:solidFill>
              </a:rPr>
              <a:t>28.7M </a:t>
            </a:r>
            <a:r>
              <a:rPr lang="en-US" dirty="0" err="1" smtClean="0">
                <a:solidFill>
                  <a:schemeClr val="tx1">
                    <a:lumMod val="75000"/>
                    <a:lumOff val="25000"/>
                  </a:schemeClr>
                </a:solidFill>
              </a:rPr>
              <a:t>boe</a:t>
            </a:r>
            <a:r>
              <a:rPr lang="en-US" dirty="0" smtClean="0">
                <a:solidFill>
                  <a:schemeClr val="tx1">
                    <a:lumMod val="75000"/>
                    <a:lumOff val="25000"/>
                  </a:schemeClr>
                </a:solidFill>
              </a:rPr>
              <a:t> of proven plus probable reserves (17.6M </a:t>
            </a:r>
            <a:r>
              <a:rPr lang="en-US" dirty="0" err="1" smtClean="0">
                <a:solidFill>
                  <a:schemeClr val="tx1">
                    <a:lumMod val="75000"/>
                    <a:lumOff val="25000"/>
                  </a:schemeClr>
                </a:solidFill>
              </a:rPr>
              <a:t>boe</a:t>
            </a:r>
            <a:r>
              <a:rPr lang="en-US" dirty="0" smtClean="0">
                <a:solidFill>
                  <a:schemeClr val="tx1">
                    <a:lumMod val="75000"/>
                    <a:lumOff val="25000"/>
                  </a:schemeClr>
                </a:solidFill>
              </a:rPr>
              <a:t> proved)</a:t>
            </a:r>
          </a:p>
          <a:p>
            <a:pPr lvl="1">
              <a:buFont typeface="Wingdings" pitchFamily="2" charset="2"/>
              <a:buChar char="§"/>
            </a:pPr>
            <a:r>
              <a:rPr lang="en-US" dirty="0" smtClean="0">
                <a:solidFill>
                  <a:schemeClr val="tx1">
                    <a:lumMod val="75000"/>
                    <a:lumOff val="25000"/>
                  </a:schemeClr>
                </a:solidFill>
              </a:rPr>
              <a:t>Reserve life index of 14.6 years for proved and probable (8.9 years of proved)</a:t>
            </a:r>
          </a:p>
          <a:p>
            <a:pPr lvl="1">
              <a:buFont typeface="Wingdings" pitchFamily="2" charset="2"/>
              <a:buChar char="§"/>
            </a:pPr>
            <a:r>
              <a:rPr lang="en-US" dirty="0" smtClean="0">
                <a:solidFill>
                  <a:schemeClr val="tx1">
                    <a:lumMod val="75000"/>
                    <a:lumOff val="25000"/>
                  </a:schemeClr>
                </a:solidFill>
              </a:rPr>
              <a:t>Wild Stream:</a:t>
            </a:r>
          </a:p>
          <a:p>
            <a:pPr lvl="2">
              <a:buFont typeface="Wingdings" pitchFamily="2" charset="2"/>
              <a:buChar char="§"/>
            </a:pPr>
            <a:r>
              <a:rPr lang="en-US" dirty="0" smtClean="0">
                <a:solidFill>
                  <a:schemeClr val="tx1">
                    <a:lumMod val="75000"/>
                    <a:lumOff val="25000"/>
                  </a:schemeClr>
                </a:solidFill>
              </a:rPr>
              <a:t>90% oil weighted</a:t>
            </a:r>
          </a:p>
          <a:p>
            <a:pPr lvl="2">
              <a:buFont typeface="Wingdings" pitchFamily="2" charset="2"/>
              <a:buChar char="§"/>
            </a:pPr>
            <a:r>
              <a:rPr lang="en-US" dirty="0" smtClean="0">
                <a:solidFill>
                  <a:schemeClr val="tx1">
                    <a:lumMod val="75000"/>
                    <a:lumOff val="25000"/>
                  </a:schemeClr>
                </a:solidFill>
              </a:rPr>
              <a:t>Operates in </a:t>
            </a:r>
            <a:r>
              <a:rPr lang="en-US" dirty="0" err="1" smtClean="0">
                <a:solidFill>
                  <a:schemeClr val="tx1">
                    <a:lumMod val="75000"/>
                    <a:lumOff val="25000"/>
                  </a:schemeClr>
                </a:solidFill>
              </a:rPr>
              <a:t>Shaunavon</a:t>
            </a:r>
            <a:r>
              <a:rPr lang="en-US" dirty="0" smtClean="0">
                <a:solidFill>
                  <a:schemeClr val="tx1">
                    <a:lumMod val="75000"/>
                    <a:lumOff val="25000"/>
                  </a:schemeClr>
                </a:solidFill>
              </a:rPr>
              <a:t>, </a:t>
            </a:r>
            <a:r>
              <a:rPr lang="en-US" dirty="0" err="1" smtClean="0">
                <a:solidFill>
                  <a:schemeClr val="tx1">
                    <a:lumMod val="75000"/>
                    <a:lumOff val="25000"/>
                  </a:schemeClr>
                </a:solidFill>
              </a:rPr>
              <a:t>Beaverhill</a:t>
            </a:r>
            <a:r>
              <a:rPr lang="en-US" dirty="0" smtClean="0">
                <a:solidFill>
                  <a:schemeClr val="tx1">
                    <a:lumMod val="75000"/>
                    <a:lumOff val="25000"/>
                  </a:schemeClr>
                </a:solidFill>
              </a:rPr>
              <a:t> Lake and </a:t>
            </a:r>
            <a:r>
              <a:rPr lang="en-US" dirty="0" err="1" smtClean="0">
                <a:solidFill>
                  <a:schemeClr val="tx1">
                    <a:lumMod val="75000"/>
                    <a:lumOff val="25000"/>
                  </a:schemeClr>
                </a:solidFill>
              </a:rPr>
              <a:t>Battrum</a:t>
            </a:r>
            <a:endParaRPr lang="en-US" dirty="0" smtClean="0">
              <a:solidFill>
                <a:schemeClr val="tx1">
                  <a:lumMod val="75000"/>
                  <a:lumOff val="25000"/>
                </a:schemeClr>
              </a:solidFill>
            </a:endParaRPr>
          </a:p>
          <a:p>
            <a:pPr marL="914400" lvl="2" indent="0">
              <a:buNone/>
            </a:pPr>
            <a:endParaRPr lang="en-US" dirty="0" smtClean="0"/>
          </a:p>
          <a:p>
            <a:pPr marL="914400" lvl="2" indent="0">
              <a:buNone/>
            </a:pPr>
            <a:endParaRPr lang="en-US" dirty="0" smtClean="0"/>
          </a:p>
          <a:p>
            <a:pPr lvl="2">
              <a:buFont typeface="Wingdings" pitchFamily="2" charset="2"/>
              <a:buChar char="§"/>
            </a:pPr>
            <a:endParaRPr lang="en-US" dirty="0" smtClean="0"/>
          </a:p>
          <a:p>
            <a:endParaRPr lang="en-US" b="1" dirty="0"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550955" cy="400110"/>
          </a:xfrm>
          <a:prstGeom prst="rect">
            <a:avLst/>
          </a:prstGeom>
        </p:spPr>
        <p:txBody>
          <a:bodyPr wrap="none">
            <a:spAutoFit/>
          </a:bodyPr>
          <a:lstStyle/>
          <a:p>
            <a:r>
              <a:rPr lang="en-US" sz="2000" b="1" dirty="0" smtClean="0">
                <a:solidFill>
                  <a:schemeClr val="tx1">
                    <a:lumMod val="75000"/>
                    <a:lumOff val="25000"/>
                  </a:schemeClr>
                </a:solidFill>
              </a:rPr>
              <a:t>[ Recent Acquisitions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58815"/>
            <a:ext cx="8229600" cy="4132385"/>
          </a:xfrm>
        </p:spPr>
        <p:txBody>
          <a:bodyPr>
            <a:normAutofit/>
          </a:bodyPr>
          <a:lstStyle>
            <a:lvl1pPr>
              <a:defRPr sz="2000"/>
            </a:lvl1pPr>
            <a:lvl2pPr>
              <a:defRPr sz="2000"/>
            </a:lvl2pPr>
            <a:lvl3pPr>
              <a:defRPr sz="2000"/>
            </a:lvl3pPr>
            <a:lvl4pPr>
              <a:defRPr sz="2000"/>
            </a:lvl4pPr>
            <a:lvl5pPr>
              <a:defRPr sz="2000"/>
            </a:lvl5pPr>
          </a:lstStyle>
          <a:p>
            <a:pPr>
              <a:buFont typeface="Wingdings" pitchFamily="2" charset="2"/>
              <a:buChar char="§"/>
            </a:pPr>
            <a:r>
              <a:rPr lang="en-US" b="1" dirty="0" smtClean="0">
                <a:solidFill>
                  <a:schemeClr val="tx1">
                    <a:lumMod val="75000"/>
                    <a:lumOff val="25000"/>
                  </a:schemeClr>
                </a:solidFill>
              </a:rPr>
              <a:t>Manitoba Asset Acquisition</a:t>
            </a:r>
          </a:p>
          <a:p>
            <a:pPr lvl="1">
              <a:buFont typeface="Wingdings" pitchFamily="2" charset="2"/>
              <a:buChar char="§"/>
            </a:pPr>
            <a:r>
              <a:rPr lang="en-US" dirty="0" smtClean="0">
                <a:solidFill>
                  <a:schemeClr val="tx1">
                    <a:lumMod val="75000"/>
                    <a:lumOff val="25000"/>
                  </a:schemeClr>
                </a:solidFill>
              </a:rPr>
              <a:t>Completed January 25, 2011</a:t>
            </a:r>
          </a:p>
          <a:p>
            <a:pPr lvl="1">
              <a:buFont typeface="Wingdings" pitchFamily="2" charset="2"/>
              <a:buChar char="§"/>
            </a:pPr>
            <a:r>
              <a:rPr lang="en-US" dirty="0" smtClean="0">
                <a:solidFill>
                  <a:schemeClr val="tx1">
                    <a:lumMod val="75000"/>
                    <a:lumOff val="25000"/>
                  </a:schemeClr>
                </a:solidFill>
              </a:rPr>
              <a:t>940 </a:t>
            </a:r>
            <a:r>
              <a:rPr lang="en-US" dirty="0" err="1" smtClean="0">
                <a:solidFill>
                  <a:schemeClr val="tx1">
                    <a:lumMod val="75000"/>
                    <a:lumOff val="25000"/>
                  </a:schemeClr>
                </a:solidFill>
              </a:rPr>
              <a:t>boe</a:t>
            </a:r>
            <a:r>
              <a:rPr lang="en-US" dirty="0" smtClean="0">
                <a:solidFill>
                  <a:schemeClr val="tx1">
                    <a:lumMod val="75000"/>
                    <a:lumOff val="25000"/>
                  </a:schemeClr>
                </a:solidFill>
              </a:rPr>
              <a:t>/d in Manitoba</a:t>
            </a:r>
          </a:p>
          <a:p>
            <a:pPr lvl="2">
              <a:buFont typeface="Wingdings" pitchFamily="2" charset="2"/>
              <a:buChar char="§"/>
            </a:pPr>
            <a:r>
              <a:rPr lang="en-US" dirty="0">
                <a:solidFill>
                  <a:schemeClr val="tx1">
                    <a:lumMod val="75000"/>
                    <a:lumOff val="25000"/>
                  </a:schemeClr>
                </a:solidFill>
              </a:rPr>
              <a:t>100% </a:t>
            </a:r>
            <a:r>
              <a:rPr lang="en-US" dirty="0" smtClean="0">
                <a:solidFill>
                  <a:schemeClr val="tx1">
                    <a:lumMod val="75000"/>
                    <a:lumOff val="25000"/>
                  </a:schemeClr>
                </a:solidFill>
              </a:rPr>
              <a:t> </a:t>
            </a:r>
            <a:r>
              <a:rPr lang="en-US" dirty="0">
                <a:solidFill>
                  <a:schemeClr val="tx1">
                    <a:lumMod val="75000"/>
                    <a:lumOff val="25000"/>
                  </a:schemeClr>
                </a:solidFill>
              </a:rPr>
              <a:t>high quality long-life </a:t>
            </a:r>
            <a:r>
              <a:rPr lang="en-US" dirty="0" smtClean="0">
                <a:solidFill>
                  <a:schemeClr val="tx1">
                    <a:lumMod val="75000"/>
                    <a:lumOff val="25000"/>
                  </a:schemeClr>
                </a:solidFill>
              </a:rPr>
              <a:t>light oil</a:t>
            </a:r>
          </a:p>
          <a:p>
            <a:pPr lvl="1">
              <a:buFont typeface="Wingdings" pitchFamily="2" charset="2"/>
              <a:buChar char="§"/>
            </a:pPr>
            <a:r>
              <a:rPr lang="en-US" dirty="0" smtClean="0">
                <a:solidFill>
                  <a:schemeClr val="tx1">
                    <a:lumMod val="75000"/>
                    <a:lumOff val="25000"/>
                  </a:schemeClr>
                </a:solidFill>
              </a:rPr>
              <a:t>$70 netback based on US$95/</a:t>
            </a:r>
            <a:r>
              <a:rPr lang="en-US" dirty="0" err="1" smtClean="0">
                <a:solidFill>
                  <a:schemeClr val="tx1">
                    <a:lumMod val="75000"/>
                    <a:lumOff val="25000"/>
                  </a:schemeClr>
                </a:solidFill>
              </a:rPr>
              <a:t>bbl</a:t>
            </a:r>
            <a:r>
              <a:rPr lang="en-US" dirty="0" smtClean="0">
                <a:solidFill>
                  <a:schemeClr val="tx1">
                    <a:lumMod val="75000"/>
                    <a:lumOff val="25000"/>
                  </a:schemeClr>
                </a:solidFill>
              </a:rPr>
              <a:t> WTI</a:t>
            </a:r>
          </a:p>
          <a:p>
            <a:pPr lvl="1">
              <a:buFont typeface="Wingdings" pitchFamily="2" charset="2"/>
              <a:buChar char="§"/>
            </a:pPr>
            <a:r>
              <a:rPr lang="en-US" dirty="0" smtClean="0">
                <a:solidFill>
                  <a:schemeClr val="tx1">
                    <a:lumMod val="75000"/>
                    <a:lumOff val="25000"/>
                  </a:schemeClr>
                </a:solidFill>
              </a:rPr>
              <a:t>5.6M </a:t>
            </a:r>
            <a:r>
              <a:rPr lang="en-US" dirty="0" err="1" smtClean="0">
                <a:solidFill>
                  <a:schemeClr val="tx1">
                    <a:lumMod val="75000"/>
                    <a:lumOff val="25000"/>
                  </a:schemeClr>
                </a:solidFill>
              </a:rPr>
              <a:t>boe</a:t>
            </a:r>
            <a:r>
              <a:rPr lang="en-US" dirty="0" smtClean="0">
                <a:solidFill>
                  <a:schemeClr val="tx1">
                    <a:lumMod val="75000"/>
                    <a:lumOff val="25000"/>
                  </a:schemeClr>
                </a:solidFill>
              </a:rPr>
              <a:t> of proved plus probably reserves </a:t>
            </a:r>
          </a:p>
          <a:p>
            <a:pPr marL="457200" lvl="1" indent="0">
              <a:buNone/>
            </a:pPr>
            <a:r>
              <a:rPr lang="en-US" dirty="0">
                <a:solidFill>
                  <a:schemeClr val="tx1">
                    <a:lumMod val="75000"/>
                    <a:lumOff val="25000"/>
                  </a:schemeClr>
                </a:solidFill>
              </a:rPr>
              <a:t> </a:t>
            </a:r>
            <a:r>
              <a:rPr lang="en-US" dirty="0" smtClean="0">
                <a:solidFill>
                  <a:schemeClr val="tx1">
                    <a:lumMod val="75000"/>
                    <a:lumOff val="25000"/>
                  </a:schemeClr>
                </a:solidFill>
              </a:rPr>
              <a:t>   (4.6M </a:t>
            </a:r>
            <a:r>
              <a:rPr lang="en-US" dirty="0" err="1" smtClean="0">
                <a:solidFill>
                  <a:schemeClr val="tx1">
                    <a:lumMod val="75000"/>
                    <a:lumOff val="25000"/>
                  </a:schemeClr>
                </a:solidFill>
              </a:rPr>
              <a:t>boe</a:t>
            </a:r>
            <a:r>
              <a:rPr lang="en-US" dirty="0" smtClean="0">
                <a:solidFill>
                  <a:schemeClr val="tx1">
                    <a:lumMod val="75000"/>
                    <a:lumOff val="25000"/>
                  </a:schemeClr>
                </a:solidFill>
              </a:rPr>
              <a:t> of proved reserves)</a:t>
            </a:r>
          </a:p>
          <a:p>
            <a:pPr lvl="1">
              <a:buFont typeface="Wingdings" pitchFamily="2" charset="2"/>
              <a:buChar char="§"/>
            </a:pPr>
            <a:r>
              <a:rPr lang="en-US" dirty="0" smtClean="0">
                <a:solidFill>
                  <a:schemeClr val="tx1">
                    <a:lumMod val="75000"/>
                    <a:lumOff val="25000"/>
                  </a:schemeClr>
                </a:solidFill>
              </a:rPr>
              <a:t>Reserve life index of 16.3 years for </a:t>
            </a:r>
            <a:r>
              <a:rPr lang="en-US" dirty="0" err="1" smtClean="0">
                <a:solidFill>
                  <a:schemeClr val="tx1">
                    <a:lumMod val="75000"/>
                    <a:lumOff val="25000"/>
                  </a:schemeClr>
                </a:solidFill>
              </a:rPr>
              <a:t>p+p</a:t>
            </a:r>
            <a:r>
              <a:rPr lang="en-US" dirty="0" smtClean="0">
                <a:solidFill>
                  <a:schemeClr val="tx1">
                    <a:lumMod val="75000"/>
                    <a:lumOff val="25000"/>
                  </a:schemeClr>
                </a:solidFill>
              </a:rPr>
              <a:t> and 13.4 years proved</a:t>
            </a:r>
          </a:p>
        </p:txBody>
      </p:sp>
    </p:spTree>
    <p:extLst>
      <p:ext uri="{BB962C8B-B14F-4D97-AF65-F5344CB8AC3E}">
        <p14:creationId xmlns:p14="http://schemas.microsoft.com/office/powerpoint/2010/main" xmlns="" val="39760866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526473" y="1371600"/>
            <a:ext cx="4274127" cy="4114800"/>
          </a:xfrm>
        </p:spPr>
        <p:txBody>
          <a:bodyPr numCol="2">
            <a:normAutofit/>
          </a:bodyPr>
          <a:lstStyle>
            <a:lvl1pPr>
              <a:defRPr sz="2000"/>
            </a:lvl1pPr>
            <a:lvl2pPr>
              <a:defRPr sz="2000"/>
            </a:lvl2pPr>
            <a:lvl3pPr>
              <a:defRPr sz="2000"/>
            </a:lvl3pPr>
            <a:lvl4pPr>
              <a:defRPr sz="2000"/>
            </a:lvl4pPr>
            <a:lvl5pPr>
              <a:defRPr sz="2000"/>
            </a:lvl5pPr>
          </a:lstStyle>
          <a:p>
            <a:pPr marL="0" lvl="0" indent="0">
              <a:buClr>
                <a:schemeClr val="tx1">
                  <a:lumMod val="75000"/>
                  <a:lumOff val="25000"/>
                </a:schemeClr>
              </a:buClr>
              <a:buNone/>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139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316"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3691"/>
          <a:stretch/>
        </p:blipFill>
        <p:spPr bwMode="auto">
          <a:xfrm>
            <a:off x="556346" y="1314595"/>
            <a:ext cx="4320454" cy="4998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61473"/>
          <a:stretch/>
        </p:blipFill>
        <p:spPr bwMode="auto">
          <a:xfrm>
            <a:off x="5562600" y="1314595"/>
            <a:ext cx="2445328" cy="1874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Reserves (millions of barrels)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a:t>
            </a:fld>
            <a:endParaRPr lang="en-US" dirty="0"/>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3" name="Chart 12"/>
          <p:cNvGraphicFramePr/>
          <p:nvPr>
            <p:extLst>
              <p:ext uri="{D42A27DB-BD31-4B8C-83A1-F6EECF244321}">
                <p14:modId xmlns:p14="http://schemas.microsoft.com/office/powerpoint/2010/main" xmlns="" val="929299997"/>
              </p:ext>
            </p:extLst>
          </p:nvPr>
        </p:nvGraphicFramePr>
        <p:xfrm>
          <a:off x="533400" y="1752600"/>
          <a:ext cx="8092440" cy="4495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6477000" cy="4724400"/>
          </a:xfrm>
        </p:spPr>
        <p:txBody>
          <a:bodyPr>
            <a:normAutofit fontScale="92500" lnSpcReduction="10000"/>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b="1" dirty="0" smtClean="0">
                <a:solidFill>
                  <a:schemeClr val="tx1">
                    <a:lumMod val="75000"/>
                    <a:lumOff val="25000"/>
                  </a:schemeClr>
                </a:solidFill>
              </a:rPr>
              <a:t>Scott </a:t>
            </a:r>
            <a:r>
              <a:rPr lang="en-US" b="1" dirty="0" err="1" smtClean="0">
                <a:solidFill>
                  <a:schemeClr val="tx1">
                    <a:lumMod val="75000"/>
                    <a:lumOff val="25000"/>
                  </a:schemeClr>
                </a:solidFill>
              </a:rPr>
              <a:t>Saxberg</a:t>
            </a:r>
            <a:r>
              <a:rPr lang="en-US" b="1" dirty="0" smtClean="0">
                <a:solidFill>
                  <a:schemeClr val="tx1">
                    <a:lumMod val="75000"/>
                    <a:lumOff val="25000"/>
                  </a:schemeClr>
                </a:solidFill>
              </a:rPr>
              <a:t> (CEO &amp; Director) </a:t>
            </a:r>
            <a:r>
              <a:rPr lang="en-US" dirty="0" err="1" smtClean="0">
                <a:solidFill>
                  <a:schemeClr val="tx1">
                    <a:lumMod val="75000"/>
                    <a:lumOff val="25000"/>
                  </a:schemeClr>
                </a:solidFill>
              </a:rPr>
              <a:t>B.Sc</a:t>
            </a:r>
            <a:r>
              <a:rPr lang="en-US" dirty="0" smtClean="0">
                <a:solidFill>
                  <a:schemeClr val="tx1">
                    <a:lumMod val="75000"/>
                    <a:lumOff val="25000"/>
                  </a:schemeClr>
                </a:solidFill>
              </a:rPr>
              <a:t> from University of Manitoba</a:t>
            </a:r>
          </a:p>
          <a:p>
            <a:pPr lvl="1">
              <a:buClr>
                <a:schemeClr val="tx1">
                  <a:lumMod val="75000"/>
                  <a:lumOff val="25000"/>
                </a:schemeClr>
              </a:buClr>
              <a:buFont typeface="Wingdings" pitchFamily="2" charset="2"/>
              <a:buChar char="§"/>
            </a:pPr>
            <a:r>
              <a:rPr lang="en-US" b="1" dirty="0" smtClean="0">
                <a:solidFill>
                  <a:schemeClr val="tx1">
                    <a:lumMod val="75000"/>
                    <a:lumOff val="25000"/>
                  </a:schemeClr>
                </a:solidFill>
              </a:rPr>
              <a:t>Co-founder</a:t>
            </a:r>
            <a:r>
              <a:rPr lang="en-US" dirty="0" smtClean="0">
                <a:solidFill>
                  <a:schemeClr val="tx1">
                    <a:lumMod val="75000"/>
                    <a:lumOff val="25000"/>
                  </a:schemeClr>
                </a:solidFill>
              </a:rPr>
              <a:t> of Crescent Point Energy Ltd in 2001</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Has been in the industry since 1992</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Serves on Board of Directors of </a:t>
            </a:r>
            <a:r>
              <a:rPr lang="en-US" dirty="0" err="1" smtClean="0">
                <a:solidFill>
                  <a:schemeClr val="tx1">
                    <a:lumMod val="75000"/>
                    <a:lumOff val="25000"/>
                  </a:schemeClr>
                </a:solidFill>
              </a:rPr>
              <a:t>Bellamont</a:t>
            </a:r>
            <a:r>
              <a:rPr lang="en-US" dirty="0" smtClean="0">
                <a:solidFill>
                  <a:schemeClr val="tx1">
                    <a:lumMod val="75000"/>
                    <a:lumOff val="25000"/>
                  </a:schemeClr>
                </a:solidFill>
              </a:rPr>
              <a:t> Exploration Ltd., and Wild Stream Resources Ltd.</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Greg Tisdale (CFO) </a:t>
            </a:r>
            <a:r>
              <a:rPr lang="en-US" dirty="0" smtClean="0">
                <a:solidFill>
                  <a:schemeClr val="tx1">
                    <a:lumMod val="75000"/>
                    <a:lumOff val="25000"/>
                  </a:schemeClr>
                </a:solidFill>
              </a:rPr>
              <a:t>MBA from University of Calgary</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Has been in the industry since 1995</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Director of Petroleum and Acquisition Association</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Serves on Board of Directors of Small Explorers and Producers Association of Canada</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Dave </a:t>
            </a:r>
            <a:r>
              <a:rPr lang="en-US" b="1" dirty="0" err="1" smtClean="0">
                <a:solidFill>
                  <a:schemeClr val="tx1">
                    <a:lumMod val="75000"/>
                    <a:lumOff val="25000"/>
                  </a:schemeClr>
                </a:solidFill>
              </a:rPr>
              <a:t>Balutis</a:t>
            </a:r>
            <a:r>
              <a:rPr lang="en-US" b="1" dirty="0" smtClean="0">
                <a:solidFill>
                  <a:schemeClr val="tx1">
                    <a:lumMod val="75000"/>
                    <a:lumOff val="25000"/>
                  </a:schemeClr>
                </a:solidFill>
              </a:rPr>
              <a:t> (VP, Exploration) </a:t>
            </a:r>
            <a:r>
              <a:rPr lang="en-US" dirty="0" err="1" smtClean="0">
                <a:solidFill>
                  <a:schemeClr val="tx1">
                    <a:lumMod val="75000"/>
                    <a:lumOff val="25000"/>
                  </a:schemeClr>
                </a:solidFill>
              </a:rPr>
              <a:t>B.Sc</a:t>
            </a:r>
            <a:r>
              <a:rPr lang="en-US" dirty="0" smtClean="0">
                <a:solidFill>
                  <a:schemeClr val="tx1">
                    <a:lumMod val="75000"/>
                    <a:lumOff val="25000"/>
                  </a:schemeClr>
                </a:solidFill>
              </a:rPr>
              <a:t> (Geology ) from University of Alberta</a:t>
            </a:r>
          </a:p>
          <a:p>
            <a:pPr lvl="1">
              <a:buClr>
                <a:schemeClr val="tx1">
                  <a:lumMod val="75000"/>
                  <a:lumOff val="25000"/>
                </a:schemeClr>
              </a:buClr>
              <a:buFont typeface="Wingdings" pitchFamily="2" charset="2"/>
              <a:buChar char="§"/>
            </a:pPr>
            <a:r>
              <a:rPr lang="en-US" b="1" dirty="0" smtClean="0">
                <a:solidFill>
                  <a:schemeClr val="tx1">
                    <a:lumMod val="75000"/>
                    <a:lumOff val="25000"/>
                  </a:schemeClr>
                </a:solidFill>
              </a:rPr>
              <a:t>Co-founder</a:t>
            </a:r>
            <a:r>
              <a:rPr lang="en-US" dirty="0" smtClean="0">
                <a:solidFill>
                  <a:schemeClr val="tx1">
                    <a:lumMod val="75000"/>
                    <a:lumOff val="25000"/>
                  </a:schemeClr>
                </a:solidFill>
              </a:rPr>
              <a:t> of Crescent Point Energy Ltd in 2001</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Has been in the industry since 1981</a:t>
            </a:r>
          </a:p>
          <a:p>
            <a:pPr lvl="1">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106410" cy="400110"/>
          </a:xfrm>
          <a:prstGeom prst="rect">
            <a:avLst/>
          </a:prstGeom>
        </p:spPr>
        <p:txBody>
          <a:bodyPr wrap="none">
            <a:spAutoFit/>
          </a:bodyPr>
          <a:lstStyle/>
          <a:p>
            <a:r>
              <a:rPr lang="en-US" sz="2000" b="1" dirty="0" smtClean="0">
                <a:solidFill>
                  <a:schemeClr val="tx1">
                    <a:lumMod val="75000"/>
                    <a:lumOff val="25000"/>
                  </a:schemeClr>
                </a:solidFill>
              </a:rPr>
              <a:t>[ Executive Team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57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129" t="2135" r="33692"/>
          <a:stretch/>
        </p:blipFill>
        <p:spPr bwMode="auto">
          <a:xfrm>
            <a:off x="7086600" y="1676400"/>
            <a:ext cx="1079500" cy="1413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4731" t="6000" r="1828"/>
          <a:stretch/>
        </p:blipFill>
        <p:spPr bwMode="auto">
          <a:xfrm>
            <a:off x="6997700" y="3562286"/>
            <a:ext cx="1295400" cy="1238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 Team</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533400" y="1219200"/>
            <a:ext cx="8458200" cy="5190222"/>
          </a:xfrm>
        </p:spPr>
        <p:txBody>
          <a:bodyPr>
            <a:normAutofit fontScale="92500" lnSpcReduction="10000"/>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b="1" dirty="0" smtClean="0">
                <a:solidFill>
                  <a:schemeClr val="tx1">
                    <a:lumMod val="75000"/>
                    <a:lumOff val="25000"/>
                  </a:schemeClr>
                </a:solidFill>
              </a:rPr>
              <a:t>Derek Christie (VP, Geosciences)  </a:t>
            </a:r>
            <a:r>
              <a:rPr lang="en-US" dirty="0" err="1" smtClean="0">
                <a:solidFill>
                  <a:schemeClr val="tx1">
                    <a:lumMod val="75000"/>
                    <a:lumOff val="25000"/>
                  </a:schemeClr>
                </a:solidFill>
              </a:rPr>
              <a:t>B.Sc</a:t>
            </a:r>
            <a:r>
              <a:rPr lang="en-US" dirty="0" smtClean="0">
                <a:solidFill>
                  <a:schemeClr val="tx1">
                    <a:lumMod val="75000"/>
                    <a:lumOff val="25000"/>
                  </a:schemeClr>
                </a:solidFill>
              </a:rPr>
              <a:t> (Geology) from University of Calgary</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Has been in the industry since 1991</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Ryan </a:t>
            </a:r>
            <a:r>
              <a:rPr lang="en-US" b="1" dirty="0" err="1" smtClean="0">
                <a:solidFill>
                  <a:schemeClr val="tx1">
                    <a:lumMod val="75000"/>
                    <a:lumOff val="25000"/>
                  </a:schemeClr>
                </a:solidFill>
              </a:rPr>
              <a:t>Gritzfeldt</a:t>
            </a:r>
            <a:r>
              <a:rPr lang="en-US" b="1" dirty="0" smtClean="0">
                <a:solidFill>
                  <a:schemeClr val="tx1">
                    <a:lumMod val="75000"/>
                    <a:lumOff val="25000"/>
                  </a:schemeClr>
                </a:solidFill>
              </a:rPr>
              <a:t> (VP, Engineering East) </a:t>
            </a:r>
            <a:r>
              <a:rPr lang="en-US" dirty="0" err="1" smtClean="0">
                <a:solidFill>
                  <a:schemeClr val="tx1">
                    <a:lumMod val="75000"/>
                    <a:lumOff val="25000"/>
                  </a:schemeClr>
                </a:solidFill>
              </a:rPr>
              <a:t>BASc</a:t>
            </a:r>
            <a:r>
              <a:rPr lang="en-US" dirty="0" smtClean="0">
                <a:solidFill>
                  <a:schemeClr val="tx1">
                    <a:lumMod val="75000"/>
                    <a:lumOff val="25000"/>
                  </a:schemeClr>
                </a:solidFill>
              </a:rPr>
              <a:t> from University of Regina</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Has been in the industry since 1998</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Tamara MacDonald (VP, Land) </a:t>
            </a:r>
            <a:r>
              <a:rPr lang="en-US" dirty="0" smtClean="0">
                <a:solidFill>
                  <a:schemeClr val="tx1">
                    <a:lumMod val="75000"/>
                    <a:lumOff val="25000"/>
                  </a:schemeClr>
                </a:solidFill>
              </a:rPr>
              <a:t> </a:t>
            </a:r>
            <a:r>
              <a:rPr lang="en-US" dirty="0" err="1" smtClean="0">
                <a:solidFill>
                  <a:schemeClr val="tx1">
                    <a:lumMod val="75000"/>
                    <a:lumOff val="25000"/>
                  </a:schemeClr>
                </a:solidFill>
              </a:rPr>
              <a:t>Bcomm</a:t>
            </a:r>
            <a:r>
              <a:rPr lang="en-US" dirty="0" smtClean="0">
                <a:solidFill>
                  <a:schemeClr val="tx1">
                    <a:lumMod val="75000"/>
                    <a:lumOff val="25000"/>
                  </a:schemeClr>
                </a:solidFill>
              </a:rPr>
              <a:t> w</a:t>
            </a:r>
            <a:r>
              <a:rPr lang="en-CA" dirty="0" smtClean="0">
                <a:solidFill>
                  <a:schemeClr val="tx1">
                    <a:lumMod val="75000"/>
                    <a:lumOff val="25000"/>
                  </a:schemeClr>
                </a:solidFill>
              </a:rPr>
              <a:t>/ Major in Petroleum Land Management</a:t>
            </a:r>
            <a:endParaRPr lang="en-US" b="1" dirty="0" smtClean="0">
              <a:solidFill>
                <a:schemeClr val="tx1">
                  <a:lumMod val="75000"/>
                  <a:lumOff val="25000"/>
                </a:schemeClr>
              </a:solidFill>
            </a:endParaRP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Has been in the industry since 1992</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Steven </a:t>
            </a:r>
            <a:r>
              <a:rPr lang="en-US" b="1" dirty="0" err="1" smtClean="0">
                <a:solidFill>
                  <a:schemeClr val="tx1">
                    <a:lumMod val="75000"/>
                    <a:lumOff val="25000"/>
                  </a:schemeClr>
                </a:solidFill>
              </a:rPr>
              <a:t>Toews</a:t>
            </a:r>
            <a:r>
              <a:rPr lang="en-US" b="1" dirty="0" smtClean="0">
                <a:solidFill>
                  <a:schemeClr val="tx1">
                    <a:lumMod val="75000"/>
                    <a:lumOff val="25000"/>
                  </a:schemeClr>
                </a:solidFill>
              </a:rPr>
              <a:t> (VP, Engineering West) </a:t>
            </a:r>
            <a:r>
              <a:rPr lang="en-US" dirty="0" err="1" smtClean="0">
                <a:solidFill>
                  <a:schemeClr val="tx1">
                    <a:lumMod val="75000"/>
                    <a:lumOff val="25000"/>
                  </a:schemeClr>
                </a:solidFill>
              </a:rPr>
              <a:t>B.Sc</a:t>
            </a:r>
            <a:r>
              <a:rPr lang="en-US" dirty="0" smtClean="0">
                <a:solidFill>
                  <a:schemeClr val="tx1">
                    <a:lumMod val="75000"/>
                    <a:lumOff val="25000"/>
                  </a:schemeClr>
                </a:solidFill>
              </a:rPr>
              <a:t> (Mechanical Engineering)</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Has been in the industry since 1989</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Peter </a:t>
            </a:r>
            <a:r>
              <a:rPr lang="en-US" b="1" dirty="0" err="1" smtClean="0">
                <a:solidFill>
                  <a:schemeClr val="tx1">
                    <a:lumMod val="75000"/>
                    <a:lumOff val="25000"/>
                  </a:schemeClr>
                </a:solidFill>
              </a:rPr>
              <a:t>Vannister</a:t>
            </a:r>
            <a:r>
              <a:rPr lang="en-US" b="1" dirty="0" smtClean="0">
                <a:solidFill>
                  <a:schemeClr val="tx1">
                    <a:lumMod val="75000"/>
                    <a:lumOff val="25000"/>
                  </a:schemeClr>
                </a:solidFill>
              </a:rPr>
              <a:t> (Chairman) </a:t>
            </a:r>
            <a:r>
              <a:rPr lang="en-US" dirty="0" err="1" smtClean="0">
                <a:solidFill>
                  <a:schemeClr val="tx1">
                    <a:lumMod val="75000"/>
                    <a:lumOff val="25000"/>
                  </a:schemeClr>
                </a:solidFill>
              </a:rPr>
              <a:t>B.Sc</a:t>
            </a:r>
            <a:r>
              <a:rPr lang="en-US" dirty="0" smtClean="0">
                <a:solidFill>
                  <a:schemeClr val="tx1">
                    <a:lumMod val="75000"/>
                    <a:lumOff val="25000"/>
                  </a:schemeClr>
                </a:solidFill>
              </a:rPr>
              <a:t> (Geology)</a:t>
            </a:r>
            <a:endParaRPr lang="en-US" b="1" dirty="0" smtClean="0">
              <a:solidFill>
                <a:schemeClr val="tx1">
                  <a:lumMod val="75000"/>
                  <a:lumOff val="25000"/>
                </a:schemeClr>
              </a:solidFill>
            </a:endParaRP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Been on Crescent Point’s board since 2001</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President of Destiny Energy Inc.</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Has been in the industry since 1982</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Serves on Board of Directors of  </a:t>
            </a:r>
            <a:r>
              <a:rPr lang="en-US" dirty="0" err="1" smtClean="0">
                <a:solidFill>
                  <a:schemeClr val="tx1">
                    <a:lumMod val="75000"/>
                    <a:lumOff val="25000"/>
                  </a:schemeClr>
                </a:solidFill>
              </a:rPr>
              <a:t>Cequence</a:t>
            </a:r>
            <a:r>
              <a:rPr lang="en-US" dirty="0" smtClean="0">
                <a:solidFill>
                  <a:schemeClr val="tx1">
                    <a:lumMod val="75000"/>
                    <a:lumOff val="25000"/>
                  </a:schemeClr>
                </a:solidFill>
              </a:rPr>
              <a:t> Energy and Surge Energy Inc.</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Former Director of Mission Oil and Gas Inc. , Breaker Energy, Impact Energy Inc., Boomerang Resources Ltd. And </a:t>
            </a:r>
            <a:r>
              <a:rPr lang="en-US" dirty="0" err="1" smtClean="0">
                <a:solidFill>
                  <a:schemeClr val="tx1">
                    <a:lumMod val="75000"/>
                    <a:lumOff val="25000"/>
                  </a:schemeClr>
                </a:solidFill>
              </a:rPr>
              <a:t>Laurasia</a:t>
            </a:r>
            <a:r>
              <a:rPr lang="en-US" dirty="0" smtClean="0">
                <a:solidFill>
                  <a:schemeClr val="tx1">
                    <a:lumMod val="75000"/>
                    <a:lumOff val="25000"/>
                  </a:schemeClr>
                </a:solidFill>
              </a:rPr>
              <a:t> Resources Ltd.</a:t>
            </a: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401157950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709542" cy="400110"/>
          </a:xfrm>
          <a:prstGeom prst="rect">
            <a:avLst/>
          </a:prstGeom>
        </p:spPr>
        <p:txBody>
          <a:bodyPr wrap="none">
            <a:spAutoFit/>
          </a:bodyPr>
          <a:lstStyle/>
          <a:p>
            <a:r>
              <a:rPr lang="en-US" sz="2000" b="1" dirty="0" smtClean="0">
                <a:solidFill>
                  <a:schemeClr val="tx1">
                    <a:lumMod val="75000"/>
                    <a:lumOff val="25000"/>
                  </a:schemeClr>
                </a:solidFill>
              </a:rPr>
              <a:t>[ Annual Balance Sheet Analysis ]</a:t>
            </a: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8922"/>
          <a:stretch/>
        </p:blipFill>
        <p:spPr bwMode="auto">
          <a:xfrm>
            <a:off x="1905000" y="1524000"/>
            <a:ext cx="5116330" cy="4836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Frame 13"/>
          <p:cNvSpPr/>
          <p:nvPr/>
        </p:nvSpPr>
        <p:spPr>
          <a:xfrm>
            <a:off x="1676400" y="3124200"/>
            <a:ext cx="5575649" cy="36595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mtClean="0">
                <a:solidFill>
                  <a:schemeClr val="tx1"/>
                </a:solidFill>
              </a:rPr>
              <a:t>s</a:t>
            </a:r>
            <a:endParaRPr lang="en-CA">
              <a:solidFill>
                <a:schemeClr val="tx1"/>
              </a:solidFill>
            </a:endParaRPr>
          </a:p>
        </p:txBody>
      </p:sp>
      <p:sp>
        <p:nvSpPr>
          <p:cNvPr id="15" name="Frame 14"/>
          <p:cNvSpPr/>
          <p:nvPr/>
        </p:nvSpPr>
        <p:spPr>
          <a:xfrm>
            <a:off x="1676400" y="4495800"/>
            <a:ext cx="5575649" cy="381644"/>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166077" cy="400110"/>
          </a:xfrm>
          <a:prstGeom prst="rect">
            <a:avLst/>
          </a:prstGeom>
        </p:spPr>
        <p:txBody>
          <a:bodyPr wrap="none">
            <a:spAutoFit/>
          </a:bodyPr>
          <a:lstStyle/>
          <a:p>
            <a:r>
              <a:rPr lang="en-US" sz="2000" b="1" dirty="0" smtClean="0">
                <a:solidFill>
                  <a:schemeClr val="tx1">
                    <a:lumMod val="75000"/>
                    <a:lumOff val="25000"/>
                  </a:schemeClr>
                </a:solidFill>
              </a:rPr>
              <a:t>[ Annual Income Statement Analysis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1543109"/>
            <a:ext cx="5607229" cy="5259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445769" cy="400110"/>
          </a:xfrm>
          <a:prstGeom prst="rect">
            <a:avLst/>
          </a:prstGeom>
        </p:spPr>
        <p:txBody>
          <a:bodyPr wrap="none">
            <a:spAutoFit/>
          </a:bodyPr>
          <a:lstStyle/>
          <a:p>
            <a:r>
              <a:rPr lang="en-US" sz="2000" b="1" dirty="0" smtClean="0">
                <a:solidFill>
                  <a:schemeClr val="tx1">
                    <a:lumMod val="75000"/>
                    <a:lumOff val="25000"/>
                  </a:schemeClr>
                </a:solidFill>
              </a:rPr>
              <a:t>[ Annual Cash Flow Statement Analysis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00203" y="1494339"/>
            <a:ext cx="5410197" cy="5287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Frame 12"/>
          <p:cNvSpPr/>
          <p:nvPr/>
        </p:nvSpPr>
        <p:spPr>
          <a:xfrm>
            <a:off x="1592582" y="4115210"/>
            <a:ext cx="5425437" cy="33634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Frame 13"/>
          <p:cNvSpPr/>
          <p:nvPr/>
        </p:nvSpPr>
        <p:spPr>
          <a:xfrm>
            <a:off x="5334000" y="3810000"/>
            <a:ext cx="1684019" cy="177404"/>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031809" cy="400110"/>
          </a:xfrm>
          <a:prstGeom prst="rect">
            <a:avLst/>
          </a:prstGeom>
        </p:spPr>
        <p:txBody>
          <a:bodyPr wrap="none">
            <a:spAutoFit/>
          </a:bodyPr>
          <a:lstStyle/>
          <a:p>
            <a:r>
              <a:rPr lang="en-US" sz="2000" b="1" dirty="0" smtClean="0">
                <a:solidFill>
                  <a:schemeClr val="tx1">
                    <a:lumMod val="75000"/>
                    <a:lumOff val="25000"/>
                  </a:schemeClr>
                </a:solidFill>
              </a:rPr>
              <a:t>[ Quarterly Balance Sheet Analysis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5000" y="1505010"/>
            <a:ext cx="5127433" cy="51370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7118050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488345" cy="400110"/>
          </a:xfrm>
          <a:prstGeom prst="rect">
            <a:avLst/>
          </a:prstGeom>
        </p:spPr>
        <p:txBody>
          <a:bodyPr wrap="none">
            <a:spAutoFit/>
          </a:bodyPr>
          <a:lstStyle/>
          <a:p>
            <a:r>
              <a:rPr lang="en-US" sz="2000" b="1" dirty="0" smtClean="0">
                <a:solidFill>
                  <a:schemeClr val="tx1">
                    <a:lumMod val="75000"/>
                    <a:lumOff val="25000"/>
                  </a:schemeClr>
                </a:solidFill>
              </a:rPr>
              <a:t>[ Quarterly  Income Statement Analysis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28800" y="1536764"/>
            <a:ext cx="5059692" cy="5321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9579326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710328" cy="400110"/>
          </a:xfrm>
          <a:prstGeom prst="rect">
            <a:avLst/>
          </a:prstGeom>
        </p:spPr>
        <p:txBody>
          <a:bodyPr wrap="none">
            <a:spAutoFit/>
          </a:bodyPr>
          <a:lstStyle/>
          <a:p>
            <a:r>
              <a:rPr lang="en-US" sz="2000" b="1" dirty="0" smtClean="0">
                <a:solidFill>
                  <a:schemeClr val="tx1">
                    <a:lumMod val="75000"/>
                    <a:lumOff val="25000"/>
                  </a:schemeClr>
                </a:solidFill>
              </a:rPr>
              <a:t>[ Quarterly Cash Flow Statement Analysis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33227" y="1530410"/>
            <a:ext cx="5677546"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Frame 12"/>
          <p:cNvSpPr/>
          <p:nvPr/>
        </p:nvSpPr>
        <p:spPr>
          <a:xfrm>
            <a:off x="5105400" y="3962400"/>
            <a:ext cx="2305373" cy="247512"/>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Frame 13"/>
          <p:cNvSpPr/>
          <p:nvPr/>
        </p:nvSpPr>
        <p:spPr>
          <a:xfrm>
            <a:off x="1704651" y="4267195"/>
            <a:ext cx="5706121" cy="426293"/>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xmlns="" val="188389611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149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91165" y="1554072"/>
            <a:ext cx="5877910" cy="2523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3000" y="4148994"/>
            <a:ext cx="5717070" cy="2260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tangle 12"/>
          <p:cNvSpPr/>
          <p:nvPr/>
        </p:nvSpPr>
        <p:spPr>
          <a:xfrm>
            <a:off x="457200" y="1143000"/>
            <a:ext cx="2442143" cy="400110"/>
          </a:xfrm>
          <a:prstGeom prst="rect">
            <a:avLst/>
          </a:prstGeom>
        </p:spPr>
        <p:txBody>
          <a:bodyPr wrap="none">
            <a:spAutoFit/>
          </a:bodyPr>
          <a:lstStyle/>
          <a:p>
            <a:r>
              <a:rPr lang="en-US" sz="2000" b="1" dirty="0" smtClean="0">
                <a:solidFill>
                  <a:schemeClr val="tx1">
                    <a:lumMod val="75000"/>
                    <a:lumOff val="25000"/>
                  </a:schemeClr>
                </a:solidFill>
              </a:rPr>
              <a:t>[ Commodity Hedge ]</a:t>
            </a:r>
            <a:endParaRPr lang="en-CA" sz="2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Reserves vs. Resource</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15</a:t>
            </a:fld>
            <a:endParaRPr lang="en-US" dirty="0"/>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C:\Users\acer\Desktop\Petroleum_probabilitie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00200"/>
            <a:ext cx="8229600" cy="4495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marL="457200" lvl="1" indent="0">
              <a:buClr>
                <a:schemeClr val="tx1">
                  <a:lumMod val="75000"/>
                  <a:lumOff val="25000"/>
                </a:schemeClr>
              </a:buClr>
              <a:buNone/>
            </a:pPr>
            <a:endParaRPr lang="en-US" dirty="0" smtClean="0"/>
          </a:p>
          <a:p>
            <a:pPr lvl="0">
              <a:buNone/>
            </a:pPr>
            <a:endParaRPr lang="en-US" dirty="0" smtClean="0"/>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151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684517" cy="400110"/>
          </a:xfrm>
          <a:prstGeom prst="rect">
            <a:avLst/>
          </a:prstGeom>
        </p:spPr>
        <p:txBody>
          <a:bodyPr wrap="none">
            <a:spAutoFit/>
          </a:bodyPr>
          <a:lstStyle/>
          <a:p>
            <a:r>
              <a:rPr lang="en-US" sz="2000" b="1" dirty="0" smtClean="0">
                <a:solidFill>
                  <a:schemeClr val="tx1">
                    <a:lumMod val="75000"/>
                    <a:lumOff val="25000"/>
                  </a:schemeClr>
                </a:solidFill>
              </a:rPr>
              <a:t>[ Comparable Analysis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170" y="2292927"/>
            <a:ext cx="8989659"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Frame 2"/>
          <p:cNvSpPr/>
          <p:nvPr/>
        </p:nvSpPr>
        <p:spPr>
          <a:xfrm>
            <a:off x="77170" y="2857500"/>
            <a:ext cx="9066830" cy="2286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None/>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152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751668" cy="707886"/>
          </a:xfrm>
          <a:prstGeom prst="rect">
            <a:avLst/>
          </a:prstGeom>
        </p:spPr>
        <p:txBody>
          <a:bodyPr wrap="none">
            <a:spAutoFit/>
          </a:bodyPr>
          <a:lstStyle/>
          <a:p>
            <a:pPr>
              <a:buClr>
                <a:schemeClr val="tx1">
                  <a:lumMod val="75000"/>
                  <a:lumOff val="25000"/>
                </a:schemeClr>
              </a:buClr>
            </a:pPr>
            <a:r>
              <a:rPr lang="en-US" sz="2000" b="1" dirty="0" smtClean="0">
                <a:solidFill>
                  <a:schemeClr val="tx1">
                    <a:lumMod val="75000"/>
                    <a:lumOff val="25000"/>
                  </a:schemeClr>
                </a:solidFill>
              </a:rPr>
              <a:t>[ Target Price (End 2012): </a:t>
            </a:r>
            <a:r>
              <a:rPr lang="en-US" sz="2000" b="1" dirty="0">
                <a:solidFill>
                  <a:schemeClr val="tx1">
                    <a:lumMod val="75000"/>
                    <a:lumOff val="25000"/>
                  </a:schemeClr>
                </a:solidFill>
              </a:rPr>
              <a:t>$</a:t>
            </a:r>
            <a:r>
              <a:rPr lang="en-US" sz="2000" b="1" dirty="0" smtClean="0">
                <a:solidFill>
                  <a:schemeClr val="tx1">
                    <a:lumMod val="75000"/>
                    <a:lumOff val="25000"/>
                  </a:schemeClr>
                </a:solidFill>
              </a:rPr>
              <a:t>29.34 ]</a:t>
            </a:r>
            <a:endParaRPr lang="en-US" sz="2000" b="1" dirty="0">
              <a:solidFill>
                <a:schemeClr val="tx1">
                  <a:lumMod val="75000"/>
                  <a:lumOff val="25000"/>
                </a:schemeClr>
              </a:solidFill>
            </a:endParaRPr>
          </a:p>
          <a:p>
            <a:pPr lvl="0">
              <a:buClr>
                <a:schemeClr val="tx1">
                  <a:lumMod val="75000"/>
                  <a:lumOff val="25000"/>
                </a:schemeClr>
              </a:buClr>
            </a:pPr>
            <a:endParaRPr lang="en-US" sz="2000"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35165" y="2590800"/>
            <a:ext cx="5273670" cy="2919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Recommendation</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Recommendation</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Target Price:	$29.34</a:t>
            </a:r>
          </a:p>
          <a:p>
            <a:pPr lvl="0">
              <a:buClr>
                <a:schemeClr val="tx1">
                  <a:lumMod val="75000"/>
                  <a:lumOff val="25000"/>
                </a:schemeClr>
              </a:buClr>
              <a:buNone/>
            </a:pPr>
            <a:endParaRPr lang="en-US" dirty="0" smtClean="0">
              <a:solidFill>
                <a:schemeClr val="tx1">
                  <a:lumMod val="75000"/>
                  <a:lumOff val="25000"/>
                </a:schemeClr>
              </a:solidFill>
            </a:endParaRPr>
          </a:p>
          <a:p>
            <a:pPr lvl="0">
              <a:buClr>
                <a:schemeClr val="tx1">
                  <a:lumMod val="75000"/>
                  <a:lumOff val="25000"/>
                </a:schemeClr>
              </a:buClr>
              <a:buNone/>
            </a:pPr>
            <a:r>
              <a:rPr lang="en-US" dirty="0" smtClean="0">
                <a:solidFill>
                  <a:schemeClr val="tx1">
                    <a:lumMod val="75000"/>
                    <a:lumOff val="25000"/>
                  </a:schemeClr>
                </a:solidFill>
              </a:rPr>
              <a:t>Investment Highlights:</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High Dividend Yield </a:t>
            </a:r>
            <a:r>
              <a:rPr lang="en-US" dirty="0" smtClean="0">
                <a:solidFill>
                  <a:schemeClr val="tx1">
                    <a:lumMod val="75000"/>
                    <a:lumOff val="25000"/>
                  </a:schemeClr>
                </a:solidFill>
              </a:rPr>
              <a:t>– 6.03%</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High Oil Production Mix </a:t>
            </a:r>
            <a:r>
              <a:rPr lang="en-US" dirty="0" smtClean="0">
                <a:solidFill>
                  <a:schemeClr val="tx1">
                    <a:lumMod val="75000"/>
                    <a:lumOff val="25000"/>
                  </a:schemeClr>
                </a:solidFill>
              </a:rPr>
              <a:t>– 2012 Production Guidance: 91% </a:t>
            </a:r>
            <a:r>
              <a:rPr lang="en-US" dirty="0">
                <a:solidFill>
                  <a:schemeClr val="tx1">
                    <a:lumMod val="75000"/>
                    <a:lumOff val="25000"/>
                  </a:schemeClr>
                </a:solidFill>
              </a:rPr>
              <a:t>O</a:t>
            </a:r>
            <a:r>
              <a:rPr lang="en-US" dirty="0" smtClean="0">
                <a:solidFill>
                  <a:schemeClr val="tx1">
                    <a:lumMod val="75000"/>
                    <a:lumOff val="25000"/>
                  </a:schemeClr>
                </a:solidFill>
              </a:rPr>
              <a:t>il </a:t>
            </a:r>
          </a:p>
          <a:p>
            <a:pPr>
              <a:buClr>
                <a:schemeClr val="tx1">
                  <a:lumMod val="75000"/>
                  <a:lumOff val="25000"/>
                </a:schemeClr>
              </a:buClr>
              <a:buFont typeface="Wingdings" pitchFamily="2" charset="2"/>
              <a:buChar char="§"/>
            </a:pPr>
            <a:r>
              <a:rPr lang="en-US" b="1" dirty="0" smtClean="0">
                <a:solidFill>
                  <a:schemeClr val="tx1">
                    <a:lumMod val="75000"/>
                    <a:lumOff val="25000"/>
                  </a:schemeClr>
                </a:solidFill>
              </a:rPr>
              <a:t>High Netback</a:t>
            </a:r>
            <a:r>
              <a:rPr lang="en-US" dirty="0" smtClean="0">
                <a:solidFill>
                  <a:schemeClr val="tx1">
                    <a:lumMod val="75000"/>
                    <a:lumOff val="25000"/>
                  </a:schemeClr>
                </a:solidFill>
              </a:rPr>
              <a:t> – $53.75/</a:t>
            </a:r>
            <a:r>
              <a:rPr lang="en-US" dirty="0" err="1" smtClean="0">
                <a:solidFill>
                  <a:schemeClr val="tx1">
                    <a:lumMod val="75000"/>
                    <a:lumOff val="25000"/>
                  </a:schemeClr>
                </a:solidFill>
              </a:rPr>
              <a:t>boe</a:t>
            </a:r>
            <a:r>
              <a:rPr lang="en-US" dirty="0" smtClean="0">
                <a:solidFill>
                  <a:schemeClr val="tx1">
                    <a:lumMod val="75000"/>
                    <a:lumOff val="25000"/>
                  </a:schemeClr>
                </a:solidFill>
              </a:rPr>
              <a:t> netback (based </a:t>
            </a:r>
            <a:r>
              <a:rPr lang="en-US" dirty="0" err="1" smtClean="0">
                <a:solidFill>
                  <a:schemeClr val="tx1">
                    <a:lumMod val="75000"/>
                    <a:lumOff val="25000"/>
                  </a:schemeClr>
                </a:solidFill>
              </a:rPr>
              <a:t>based</a:t>
            </a:r>
            <a:r>
              <a:rPr lang="en-US" dirty="0" smtClean="0">
                <a:solidFill>
                  <a:schemeClr val="tx1">
                    <a:lumMod val="75000"/>
                    <a:lumOff val="25000"/>
                  </a:schemeClr>
                </a:solidFill>
              </a:rPr>
              <a:t> on US$95/</a:t>
            </a:r>
            <a:r>
              <a:rPr lang="en-US" dirty="0" err="1" smtClean="0">
                <a:solidFill>
                  <a:schemeClr val="tx1">
                    <a:lumMod val="75000"/>
                    <a:lumOff val="25000"/>
                  </a:schemeClr>
                </a:solidFill>
              </a:rPr>
              <a:t>bbl</a:t>
            </a:r>
            <a:r>
              <a:rPr lang="en-US" dirty="0" smtClean="0">
                <a:solidFill>
                  <a:schemeClr val="tx1">
                    <a:lumMod val="75000"/>
                    <a:lumOff val="25000"/>
                  </a:schemeClr>
                </a:solidFill>
              </a:rPr>
              <a:t> WTI</a:t>
            </a:r>
            <a:r>
              <a:rPr lang="en-US" dirty="0">
                <a:solidFill>
                  <a:schemeClr val="tx1">
                    <a:lumMod val="75000"/>
                    <a:lumOff val="25000"/>
                  </a:schemeClr>
                </a:solidFill>
              </a:rPr>
              <a:t>)</a:t>
            </a:r>
            <a:endParaRPr lang="en-US" dirty="0" smtClean="0">
              <a:solidFill>
                <a:schemeClr val="tx1">
                  <a:lumMod val="75000"/>
                  <a:lumOff val="25000"/>
                </a:schemeClr>
              </a:solidFill>
            </a:endParaRPr>
          </a:p>
          <a:p>
            <a:pPr>
              <a:buClr>
                <a:schemeClr val="tx1">
                  <a:lumMod val="75000"/>
                  <a:lumOff val="25000"/>
                </a:schemeClr>
              </a:buClr>
              <a:buNone/>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154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811091" cy="400110"/>
          </a:xfrm>
          <a:prstGeom prst="rect">
            <a:avLst/>
          </a:prstGeom>
        </p:spPr>
        <p:txBody>
          <a:bodyPr wrap="none">
            <a:spAutoFit/>
          </a:bodyPr>
          <a:lstStyle/>
          <a:p>
            <a:r>
              <a:rPr lang="en-CA" sz="2000" b="1" dirty="0" smtClean="0">
                <a:solidFill>
                  <a:schemeClr val="tx1">
                    <a:lumMod val="75000"/>
                    <a:lumOff val="25000"/>
                  </a:schemeClr>
                </a:solidFill>
              </a:rPr>
              <a:t>[ Hold – Sector Perform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12263842" cy="6858000"/>
          </a:xfrm>
          <a:prstGeom prst="rect">
            <a:avLst/>
          </a:prstGeom>
          <a:noFill/>
          <a:ln w="9525">
            <a:noFill/>
            <a:miter lim="800000"/>
            <a:headEnd/>
            <a:tailEnd/>
          </a:ln>
        </p:spPr>
      </p:pic>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4" name="Rectangle 13"/>
          <p:cNvSpPr/>
          <p:nvPr/>
        </p:nvSpPr>
        <p:spPr>
          <a:xfrm>
            <a:off x="0" y="4800600"/>
            <a:ext cx="9144000" cy="12954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itle 1"/>
          <p:cNvSpPr>
            <a:spLocks noGrp="1"/>
          </p:cNvSpPr>
          <p:nvPr>
            <p:ph type="title"/>
          </p:nvPr>
        </p:nvSpPr>
        <p:spPr>
          <a:xfrm>
            <a:off x="0" y="5105400"/>
            <a:ext cx="9144000" cy="712884"/>
          </a:xfrm>
        </p:spPr>
        <p:txBody>
          <a:bodyPr>
            <a:normAutofit/>
          </a:bodyPr>
          <a:lstStyle>
            <a:lvl1pPr>
              <a:defRPr sz="3400">
                <a:latin typeface="Arial" pitchFamily="34" charset="0"/>
                <a:cs typeface="Arial" pitchFamily="34" charset="0"/>
              </a:defRPr>
            </a:lvl1pPr>
          </a:lstStyle>
          <a:p>
            <a:pPr algn="l"/>
            <a:r>
              <a:rPr lang="en-US" sz="3600" dirty="0" err="1" smtClean="0">
                <a:latin typeface="Century Gothic" pitchFamily="34" charset="0"/>
              </a:rPr>
              <a:t>Baytex</a:t>
            </a:r>
            <a:r>
              <a:rPr lang="en-US" sz="3600" dirty="0" smtClean="0">
                <a:latin typeface="Century Gothic" pitchFamily="34" charset="0"/>
              </a:rPr>
              <a:t> Energy Corp.(</a:t>
            </a:r>
            <a:r>
              <a:rPr lang="en-US" sz="3600" dirty="0" err="1" smtClean="0">
                <a:latin typeface="Century Gothic" pitchFamily="34" charset="0"/>
              </a:rPr>
              <a:t>BTE.to</a:t>
            </a:r>
            <a:r>
              <a:rPr lang="en-US" sz="3600" dirty="0" smtClean="0">
                <a:latin typeface="Century Gothic" pitchFamily="34" charset="0"/>
              </a:rPr>
              <a:t>)</a:t>
            </a:r>
            <a:endParaRPr lang="en-US" sz="3600" dirty="0">
              <a:latin typeface="Century Gothic" pitchFamily="34"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Agenda</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Company Overview</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Operations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Management Team</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Financials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Valuation</a:t>
            </a:r>
          </a:p>
          <a:p>
            <a:pPr>
              <a:buClr>
                <a:schemeClr val="tx1">
                  <a:lumMod val="75000"/>
                  <a:lumOff val="25000"/>
                </a:schemeClr>
              </a:buClr>
              <a:buFont typeface="Wingdings" pitchFamily="2" charset="2"/>
              <a:buChar char="§"/>
            </a:pPr>
            <a:r>
              <a:rPr lang="en-US" dirty="0" smtClean="0">
                <a:solidFill>
                  <a:schemeClr val="tx1">
                    <a:lumMod val="75000"/>
                    <a:lumOff val="25000"/>
                  </a:schemeClr>
                </a:solidFill>
              </a:rPr>
              <a:t>Recommendation</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rgbClr val="000000"/>
              </a:solidFill>
            </a:endParaRPr>
          </a:p>
          <a:p>
            <a:pPr lvl="0">
              <a:buNone/>
            </a:pPr>
            <a:endParaRPr lang="en-US" dirty="0" smtClean="0">
              <a:solidFill>
                <a:srgbClr val="000000"/>
              </a:solidFill>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156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99040029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6928458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158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363998" cy="400110"/>
          </a:xfrm>
          <a:prstGeom prst="rect">
            <a:avLst/>
          </a:prstGeom>
        </p:spPr>
        <p:txBody>
          <a:bodyPr wrap="none">
            <a:spAutoFit/>
          </a:bodyPr>
          <a:lstStyle/>
          <a:p>
            <a:r>
              <a:rPr lang="en-US" sz="2000" b="1" dirty="0" smtClean="0">
                <a:solidFill>
                  <a:schemeClr val="tx1">
                    <a:lumMod val="75000"/>
                    <a:lumOff val="25000"/>
                  </a:schemeClr>
                </a:solidFill>
              </a:rPr>
              <a:t>[Stock Performance]</a:t>
            </a:r>
            <a:endParaRPr lang="en-CA" sz="2000" b="1" dirty="0">
              <a:solidFill>
                <a:schemeClr val="tx1">
                  <a:lumMod val="75000"/>
                  <a:lumOff val="25000"/>
                </a:schemeClr>
              </a:solidFill>
            </a:endParaRPr>
          </a:p>
        </p:txBody>
      </p:sp>
      <p:grpSp>
        <p:nvGrpSpPr>
          <p:cNvPr id="6" name="Group 5"/>
          <p:cNvGrpSpPr/>
          <p:nvPr/>
        </p:nvGrpSpPr>
        <p:grpSpPr>
          <a:xfrm>
            <a:off x="533400" y="1548534"/>
            <a:ext cx="8305800" cy="4928466"/>
            <a:chOff x="533400" y="1548534"/>
            <a:chExt cx="8305800" cy="4928466"/>
          </a:xfrm>
        </p:grpSpPr>
        <p:pic>
          <p:nvPicPr>
            <p:cNvPr id="4" name="Picture 3" descr="BTE Stock Performance.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 y="1548534"/>
              <a:ext cx="8229600" cy="4699866"/>
            </a:xfrm>
            <a:prstGeom prst="rect">
              <a:avLst/>
            </a:prstGeom>
          </p:spPr>
        </p:pic>
        <p:grpSp>
          <p:nvGrpSpPr>
            <p:cNvPr id="2" name="Group 13"/>
            <p:cNvGrpSpPr/>
            <p:nvPr/>
          </p:nvGrpSpPr>
          <p:grpSpPr>
            <a:xfrm>
              <a:off x="533400" y="5943600"/>
              <a:ext cx="3048000" cy="533400"/>
              <a:chOff x="457200" y="5867400"/>
              <a:chExt cx="3048000" cy="533400"/>
            </a:xfrm>
          </p:grpSpPr>
          <p:sp>
            <p:nvSpPr>
              <p:cNvPr id="5" name="Rounded Rectangle 4"/>
              <p:cNvSpPr/>
              <p:nvPr/>
            </p:nvSpPr>
            <p:spPr>
              <a:xfrm>
                <a:off x="457200" y="5867400"/>
                <a:ext cx="30480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TextBox 6"/>
              <p:cNvSpPr txBox="1"/>
              <p:nvPr/>
            </p:nvSpPr>
            <p:spPr>
              <a:xfrm>
                <a:off x="533400" y="6123801"/>
                <a:ext cx="2667000" cy="276999"/>
              </a:xfrm>
              <a:prstGeom prst="rect">
                <a:avLst/>
              </a:prstGeom>
              <a:noFill/>
            </p:spPr>
            <p:txBody>
              <a:bodyPr wrap="square" rtlCol="0">
                <a:spAutoFit/>
              </a:bodyPr>
              <a:lstStyle/>
              <a:p>
                <a:r>
                  <a:rPr lang="en-US" sz="1200" i="1" dirty="0" smtClean="0"/>
                  <a:t>Sources: The Globe and Mail</a:t>
                </a:r>
                <a:endParaRPr lang="en-US" sz="1200" i="1" dirty="0"/>
              </a:p>
            </p:txBody>
          </p:sp>
        </p:grpSp>
        <p:sp>
          <p:nvSpPr>
            <p:cNvPr id="15" name="TextBox 14"/>
            <p:cNvSpPr txBox="1"/>
            <p:nvPr/>
          </p:nvSpPr>
          <p:spPr>
            <a:xfrm>
              <a:off x="3962400" y="5486400"/>
              <a:ext cx="4267200" cy="369332"/>
            </a:xfrm>
            <a:prstGeom prst="rect">
              <a:avLst/>
            </a:prstGeom>
            <a:noFill/>
          </p:spPr>
          <p:txBody>
            <a:bodyPr wrap="square" rtlCol="0">
              <a:spAutoFit/>
            </a:bodyPr>
            <a:lstStyle/>
            <a:p>
              <a:r>
                <a:rPr lang="en-CA" dirty="0" smtClean="0">
                  <a:solidFill>
                    <a:schemeClr val="tx1">
                      <a:lumMod val="75000"/>
                      <a:lumOff val="25000"/>
                    </a:schemeClr>
                  </a:solidFill>
                </a:rPr>
                <a:t>Shares Outstanding: 118,548,427</a:t>
              </a:r>
              <a:endParaRPr lang="en-CA" dirty="0">
                <a:solidFill>
                  <a:schemeClr val="tx1">
                    <a:lumMod val="75000"/>
                    <a:lumOff val="25000"/>
                  </a:schemeClr>
                </a:solidFill>
              </a:endParaRPr>
            </a:p>
          </p:txBody>
        </p:sp>
      </p:gr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159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247427" cy="400110"/>
          </a:xfrm>
          <a:prstGeom prst="rect">
            <a:avLst/>
          </a:prstGeom>
        </p:spPr>
        <p:txBody>
          <a:bodyPr wrap="none">
            <a:spAutoFit/>
          </a:bodyPr>
          <a:lstStyle/>
          <a:p>
            <a:r>
              <a:rPr lang="en-US" sz="2000" b="1" dirty="0" smtClean="0">
                <a:solidFill>
                  <a:schemeClr val="tx1">
                    <a:lumMod val="75000"/>
                    <a:lumOff val="25000"/>
                  </a:schemeClr>
                </a:solidFill>
              </a:rPr>
              <a:t>[Stock Performance – 5 Year]</a:t>
            </a:r>
            <a:endParaRPr lang="en-CA" sz="2000" b="1" dirty="0">
              <a:solidFill>
                <a:schemeClr val="tx1">
                  <a:lumMod val="75000"/>
                  <a:lumOff val="25000"/>
                </a:schemeClr>
              </a:solidFill>
            </a:endParaRPr>
          </a:p>
        </p:txBody>
      </p:sp>
      <p:pic>
        <p:nvPicPr>
          <p:cNvPr id="3" name="Picture 2" descr="BTE 5 yea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619622"/>
            <a:ext cx="9144000" cy="4552578"/>
          </a:xfrm>
          <a:prstGeom prst="rect">
            <a:avLst/>
          </a:prstGeom>
        </p:spPr>
      </p:pic>
    </p:spTree>
    <p:extLst>
      <p:ext uri="{BB962C8B-B14F-4D97-AF65-F5344CB8AC3E}">
        <p14:creationId xmlns:p14="http://schemas.microsoft.com/office/powerpoint/2010/main" xmlns="" val="1212919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Reserve &amp; Resource Definition</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5029200"/>
          </a:xfrm>
        </p:spPr>
        <p:txBody>
          <a:bodyPr>
            <a:normAutofit fontScale="77500" lnSpcReduction="20000"/>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CA" b="1" dirty="0" smtClean="0">
                <a:solidFill>
                  <a:schemeClr val="tx1">
                    <a:lumMod val="75000"/>
                    <a:lumOff val="25000"/>
                  </a:schemeClr>
                </a:solidFill>
              </a:rPr>
              <a:t>Proved Reserves</a:t>
            </a:r>
            <a:r>
              <a:rPr lang="en-CA" dirty="0" smtClean="0">
                <a:solidFill>
                  <a:schemeClr val="tx1">
                    <a:lumMod val="75000"/>
                    <a:lumOff val="25000"/>
                  </a:schemeClr>
                </a:solidFill>
              </a:rPr>
              <a:t> are reserves that can be estimated with a high degree of certainty to be recoverable. NI 51-101 further identifies the certainty level for proved reserves as “at least a 90% probability that the quantities actually recovered will equal or exceed the estimated proved reserves”.</a:t>
            </a:r>
          </a:p>
          <a:p>
            <a:pPr lvl="0">
              <a:buClr>
                <a:schemeClr val="tx1">
                  <a:lumMod val="75000"/>
                  <a:lumOff val="25000"/>
                </a:schemeClr>
              </a:buClr>
              <a:buFont typeface="Wingdings" pitchFamily="2" charset="2"/>
              <a:buChar char="§"/>
            </a:pPr>
            <a:r>
              <a:rPr lang="en-CA" b="1" dirty="0" smtClean="0">
                <a:solidFill>
                  <a:schemeClr val="tx1">
                    <a:lumMod val="75000"/>
                    <a:lumOff val="25000"/>
                  </a:schemeClr>
                </a:solidFill>
              </a:rPr>
              <a:t>Proved plus Probable Reserves</a:t>
            </a:r>
            <a:r>
              <a:rPr lang="en-CA" dirty="0" smtClean="0">
                <a:solidFill>
                  <a:schemeClr val="tx1">
                    <a:lumMod val="75000"/>
                    <a:lumOff val="25000"/>
                  </a:schemeClr>
                </a:solidFill>
              </a:rPr>
              <a:t> are those additional reserves that are less certain to be recovered than proved reserves. NI 51-101 defines the certainty level as “at least a 50 percent probability that the quantities actually recovered will equal or exceed the sum of the estimated proved plus probable reserves”. Therefore, under NI 51-101, the proved plus probable reserves represent a “best estimate” or “expected reserves”.</a:t>
            </a:r>
          </a:p>
          <a:p>
            <a:pPr>
              <a:buClr>
                <a:schemeClr val="tx1">
                  <a:lumMod val="75000"/>
                  <a:lumOff val="25000"/>
                </a:schemeClr>
              </a:buClr>
              <a:buFont typeface="Wingdings" pitchFamily="2" charset="2"/>
              <a:buChar char="§"/>
            </a:pPr>
            <a:r>
              <a:rPr lang="en-CA" b="1" dirty="0" smtClean="0">
                <a:solidFill>
                  <a:schemeClr val="tx1">
                    <a:lumMod val="75000"/>
                    <a:lumOff val="25000"/>
                  </a:schemeClr>
                </a:solidFill>
              </a:rPr>
              <a:t>Contingent Resources</a:t>
            </a:r>
            <a:r>
              <a:rPr lang="en-CA" dirty="0" smtClean="0">
                <a:solidFill>
                  <a:schemeClr val="tx1">
                    <a:lumMod val="75000"/>
                    <a:lumOff val="25000"/>
                  </a:schemeClr>
                </a:solidFill>
              </a:rPr>
              <a:t> are those quantities of petroleum estimated, as of a given date, to be potentially recoverable from known accumulations using established technology or technology under development, but which are not currently considered to be commercially recoverable due to one or more contingencies.</a:t>
            </a:r>
          </a:p>
          <a:p>
            <a:pPr lvl="0">
              <a:buClr>
                <a:schemeClr val="tx1">
                  <a:lumMod val="75000"/>
                  <a:lumOff val="25000"/>
                </a:schemeClr>
              </a:buClr>
              <a:buFont typeface="Wingdings" pitchFamily="2" charset="2"/>
              <a:buChar char="§"/>
            </a:pPr>
            <a:r>
              <a:rPr lang="en-CA" b="1" dirty="0" smtClean="0">
                <a:solidFill>
                  <a:schemeClr val="tx1">
                    <a:lumMod val="75000"/>
                    <a:lumOff val="25000"/>
                  </a:schemeClr>
                </a:solidFill>
              </a:rPr>
              <a:t>Prospective Resources</a:t>
            </a:r>
            <a:r>
              <a:rPr lang="en-CA" dirty="0" smtClean="0">
                <a:solidFill>
                  <a:schemeClr val="tx1">
                    <a:lumMod val="75000"/>
                    <a:lumOff val="25000"/>
                  </a:schemeClr>
                </a:solidFill>
              </a:rPr>
              <a:t> are those quantities of petroleum estimated, as of a given date, to be potentially recoverable from undiscovered accumulations by application of future development projects. Prospective resources have both an associated chance of discovery and a chance of development.</a:t>
            </a:r>
          </a:p>
          <a:p>
            <a:pPr lvl="0">
              <a:buClr>
                <a:schemeClr val="tx1">
                  <a:lumMod val="75000"/>
                  <a:lumOff val="25000"/>
                </a:schemeClr>
              </a:buClr>
              <a:buFont typeface="Wingdings" pitchFamily="2" charset="2"/>
              <a:buChar char="§"/>
            </a:pPr>
            <a:r>
              <a:rPr lang="en-CA" b="1" dirty="0" smtClean="0">
                <a:solidFill>
                  <a:schemeClr val="tx1">
                    <a:lumMod val="75000"/>
                    <a:lumOff val="25000"/>
                  </a:schemeClr>
                </a:solidFill>
              </a:rPr>
              <a:t>Best Estimate</a:t>
            </a:r>
            <a:r>
              <a:rPr lang="en-CA" dirty="0" smtClean="0">
                <a:solidFill>
                  <a:schemeClr val="tx1">
                    <a:lumMod val="75000"/>
                    <a:lumOff val="25000"/>
                  </a:schemeClr>
                </a:solidFill>
              </a:rPr>
              <a:t> is a term used to describe an uncertainty category for resources estimates referring to the best estimate of the quantity that will actually be recovered. It is equally likely that the actual remaining quantitative recovered will be greater or less than the “best estimate”. The best estimate of Contingent and Prospective Resource is prepared independent of the risks associated with achieving commercial production.</a:t>
            </a:r>
          </a:p>
          <a:p>
            <a:pPr lvl="0">
              <a:buClr>
                <a:schemeClr val="tx1">
                  <a:lumMod val="75000"/>
                  <a:lumOff val="25000"/>
                </a:schemeClr>
              </a:buClr>
              <a:buNone/>
            </a:pPr>
            <a:r>
              <a:rPr lang="en-CA" i="1" dirty="0" smtClean="0">
                <a:solidFill>
                  <a:schemeClr val="tx1">
                    <a:lumMod val="75000"/>
                    <a:lumOff val="25000"/>
                  </a:schemeClr>
                </a:solidFill>
              </a:rPr>
              <a:t>	(Source: COS Presentation – February 27, 2012)</a:t>
            </a:r>
          </a:p>
          <a:p>
            <a:pPr lvl="0">
              <a:buClr>
                <a:schemeClr val="tx1">
                  <a:lumMod val="75000"/>
                  <a:lumOff val="25000"/>
                </a:schemeClr>
              </a:buClr>
              <a:buFont typeface="Wingdings" pitchFamily="2" charset="2"/>
              <a:buChar char="§"/>
            </a:pPr>
            <a:endParaRPr lang="en-CA" dirty="0" smtClean="0"/>
          </a:p>
          <a:p>
            <a:pPr>
              <a:buClr>
                <a:schemeClr val="tx1">
                  <a:lumMod val="75000"/>
                  <a:lumOff val="25000"/>
                </a:schemeClr>
              </a:buClr>
              <a:buFont typeface="Wingdings" pitchFamily="2" charset="2"/>
              <a:buChar char="§"/>
            </a:pPr>
            <a:endParaRPr lang="en-CA" dirty="0" smtClean="0"/>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943708" cy="400110"/>
          </a:xfrm>
          <a:prstGeom prst="rect">
            <a:avLst/>
          </a:prstGeom>
        </p:spPr>
        <p:txBody>
          <a:bodyPr wrap="none">
            <a:spAutoFit/>
          </a:bodyPr>
          <a:lstStyle/>
          <a:p>
            <a:r>
              <a:rPr lang="en-US" sz="2000" b="1" dirty="0" smtClean="0">
                <a:solidFill>
                  <a:schemeClr val="tx1">
                    <a:lumMod val="75000"/>
                    <a:lumOff val="25000"/>
                  </a:schemeClr>
                </a:solidFill>
              </a:rPr>
              <a:t>[Relative Performance – 52 weeks] </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3" name="Chart 12"/>
          <p:cNvGraphicFramePr>
            <a:graphicFrameLocks/>
          </p:cNvGraphicFramePr>
          <p:nvPr/>
        </p:nvGraphicFramePr>
        <p:xfrm>
          <a:off x="457200" y="1676400"/>
          <a:ext cx="8153400" cy="4648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70030573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651661" cy="400110"/>
          </a:xfrm>
          <a:prstGeom prst="rect">
            <a:avLst/>
          </a:prstGeom>
        </p:spPr>
        <p:txBody>
          <a:bodyPr wrap="none">
            <a:spAutoFit/>
          </a:bodyPr>
          <a:lstStyle/>
          <a:p>
            <a:r>
              <a:rPr lang="en-US" sz="2000" b="1" dirty="0" smtClean="0">
                <a:solidFill>
                  <a:schemeClr val="tx1">
                    <a:lumMod val="75000"/>
                    <a:lumOff val="25000"/>
                  </a:schemeClr>
                </a:solidFill>
              </a:rPr>
              <a:t>[Relative Performance – 5 years]</a:t>
            </a:r>
            <a:endParaRPr lang="en-CA" sz="2000" b="1" dirty="0">
              <a:solidFill>
                <a:schemeClr val="tx1">
                  <a:lumMod val="75000"/>
                  <a:lumOff val="25000"/>
                </a:schemeClr>
              </a:solidFill>
            </a:endParaRPr>
          </a:p>
        </p:txBody>
      </p:sp>
      <p:grpSp>
        <p:nvGrpSpPr>
          <p:cNvPr id="3" name="Group 6"/>
          <p:cNvGrpSpPr/>
          <p:nvPr/>
        </p:nvGrpSpPr>
        <p:grpSpPr>
          <a:xfrm>
            <a:off x="-7688" y="1524000"/>
            <a:ext cx="8887487" cy="4876800"/>
            <a:chOff x="-7688" y="1219200"/>
            <a:chExt cx="9304088" cy="5105400"/>
          </a:xfrm>
        </p:grpSpPr>
        <p:grpSp>
          <p:nvGrpSpPr>
            <p:cNvPr id="5" name="Group 5"/>
            <p:cNvGrpSpPr/>
            <p:nvPr/>
          </p:nvGrpSpPr>
          <p:grpSpPr>
            <a:xfrm>
              <a:off x="-7688" y="1219200"/>
              <a:ext cx="9304088" cy="4953000"/>
              <a:chOff x="0" y="1447800"/>
              <a:chExt cx="9304088" cy="4953000"/>
            </a:xfrm>
          </p:grpSpPr>
          <p:grpSp>
            <p:nvGrpSpPr>
              <p:cNvPr id="6" name="Group 4"/>
              <p:cNvGrpSpPr/>
              <p:nvPr/>
            </p:nvGrpSpPr>
            <p:grpSpPr>
              <a:xfrm>
                <a:off x="0" y="1447800"/>
                <a:ext cx="9304088" cy="4953000"/>
                <a:chOff x="0" y="1447800"/>
                <a:chExt cx="9304088" cy="4953000"/>
              </a:xfrm>
            </p:grpSpPr>
            <p:pic>
              <p:nvPicPr>
                <p:cNvPr id="2" name="Picture 1" descr="BTE vs TSX-I &amp; XEG-T.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676400"/>
                  <a:ext cx="9304088" cy="4724400"/>
                </a:xfrm>
                <a:prstGeom prst="rect">
                  <a:avLst/>
                </a:prstGeom>
              </p:spPr>
            </p:pic>
            <p:sp>
              <p:nvSpPr>
                <p:cNvPr id="4" name="TextBox 3"/>
                <p:cNvSpPr txBox="1"/>
                <p:nvPr/>
              </p:nvSpPr>
              <p:spPr>
                <a:xfrm>
                  <a:off x="6400800" y="1447800"/>
                  <a:ext cx="914400" cy="415498"/>
                </a:xfrm>
                <a:prstGeom prst="rect">
                  <a:avLst/>
                </a:prstGeom>
                <a:noFill/>
              </p:spPr>
              <p:txBody>
                <a:bodyPr wrap="square" rtlCol="0">
                  <a:spAutoFit/>
                </a:bodyPr>
                <a:lstStyle/>
                <a:p>
                  <a:pPr algn="ctr"/>
                  <a:r>
                    <a:rPr lang="en-US" sz="1050" b="1" dirty="0" smtClean="0">
                      <a:solidFill>
                        <a:srgbClr val="FF00FF"/>
                      </a:solidFill>
                    </a:rPr>
                    <a:t>TSX Composite</a:t>
                  </a:r>
                  <a:endParaRPr lang="en-US" sz="1050" b="1" dirty="0">
                    <a:solidFill>
                      <a:srgbClr val="FF00FF"/>
                    </a:solidFill>
                  </a:endParaRPr>
                </a:p>
              </p:txBody>
            </p:sp>
            <p:sp>
              <p:nvSpPr>
                <p:cNvPr id="14" name="TextBox 13"/>
                <p:cNvSpPr txBox="1"/>
                <p:nvPr/>
              </p:nvSpPr>
              <p:spPr>
                <a:xfrm>
                  <a:off x="7239000" y="1447800"/>
                  <a:ext cx="914400" cy="415498"/>
                </a:xfrm>
                <a:prstGeom prst="rect">
                  <a:avLst/>
                </a:prstGeom>
                <a:noFill/>
              </p:spPr>
              <p:txBody>
                <a:bodyPr wrap="square" rtlCol="0">
                  <a:spAutoFit/>
                </a:bodyPr>
                <a:lstStyle/>
                <a:p>
                  <a:pPr algn="ctr"/>
                  <a:r>
                    <a:rPr lang="en-US" sz="1050" b="1" dirty="0" smtClean="0">
                      <a:solidFill>
                        <a:schemeClr val="accent5">
                          <a:lumMod val="75000"/>
                        </a:schemeClr>
                      </a:solidFill>
                    </a:rPr>
                    <a:t>TSX </a:t>
                  </a:r>
                </a:p>
                <a:p>
                  <a:pPr algn="ctr"/>
                  <a:r>
                    <a:rPr lang="en-US" sz="1050" b="1" dirty="0" smtClean="0">
                      <a:solidFill>
                        <a:schemeClr val="accent5">
                          <a:lumMod val="75000"/>
                        </a:schemeClr>
                      </a:solidFill>
                    </a:rPr>
                    <a:t>Energy</a:t>
                  </a:r>
                  <a:endParaRPr lang="en-US" sz="1050" b="1" dirty="0">
                    <a:solidFill>
                      <a:schemeClr val="accent5">
                        <a:lumMod val="75000"/>
                      </a:schemeClr>
                    </a:solidFill>
                  </a:endParaRPr>
                </a:p>
              </p:txBody>
            </p:sp>
            <p:sp>
              <p:nvSpPr>
                <p:cNvPr id="15" name="TextBox 14"/>
                <p:cNvSpPr txBox="1"/>
                <p:nvPr/>
              </p:nvSpPr>
              <p:spPr>
                <a:xfrm>
                  <a:off x="8077200" y="1447800"/>
                  <a:ext cx="914400" cy="415498"/>
                </a:xfrm>
                <a:prstGeom prst="rect">
                  <a:avLst/>
                </a:prstGeom>
                <a:noFill/>
              </p:spPr>
              <p:txBody>
                <a:bodyPr wrap="square" rtlCol="0">
                  <a:spAutoFit/>
                </a:bodyPr>
                <a:lstStyle/>
                <a:p>
                  <a:pPr algn="ctr"/>
                  <a:r>
                    <a:rPr lang="en-US" sz="1050" b="1" dirty="0" err="1" smtClean="0">
                      <a:solidFill>
                        <a:schemeClr val="accent6">
                          <a:lumMod val="75000"/>
                        </a:schemeClr>
                      </a:solidFill>
                    </a:rPr>
                    <a:t>Baytex</a:t>
                  </a:r>
                  <a:endParaRPr lang="en-US" sz="1050" b="1" dirty="0" smtClean="0">
                    <a:solidFill>
                      <a:schemeClr val="accent6">
                        <a:lumMod val="75000"/>
                      </a:schemeClr>
                    </a:solidFill>
                  </a:endParaRPr>
                </a:p>
                <a:p>
                  <a:pPr algn="ctr"/>
                  <a:r>
                    <a:rPr lang="en-US" sz="1050" b="1" dirty="0" smtClean="0">
                      <a:solidFill>
                        <a:schemeClr val="accent6">
                          <a:lumMod val="75000"/>
                        </a:schemeClr>
                      </a:solidFill>
                    </a:rPr>
                    <a:t>Energy</a:t>
                  </a:r>
                  <a:endParaRPr lang="en-US" sz="1050" b="1" dirty="0">
                    <a:solidFill>
                      <a:schemeClr val="accent6">
                        <a:lumMod val="75000"/>
                      </a:schemeClr>
                    </a:solidFill>
                  </a:endParaRPr>
                </a:p>
              </p:txBody>
            </p:sp>
          </p:grpSp>
          <p:sp>
            <p:nvSpPr>
              <p:cNvPr id="16" name="Rounded Rectangle 15"/>
              <p:cNvSpPr/>
              <p:nvPr/>
            </p:nvSpPr>
            <p:spPr>
              <a:xfrm>
                <a:off x="6324600" y="1828800"/>
                <a:ext cx="2667000" cy="228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sp>
          <p:nvSpPr>
            <p:cNvPr id="18" name="TextBox 17"/>
            <p:cNvSpPr txBox="1"/>
            <p:nvPr/>
          </p:nvSpPr>
          <p:spPr>
            <a:xfrm>
              <a:off x="533400" y="6047601"/>
              <a:ext cx="2667000" cy="276999"/>
            </a:xfrm>
            <a:prstGeom prst="rect">
              <a:avLst/>
            </a:prstGeom>
            <a:noFill/>
          </p:spPr>
          <p:txBody>
            <a:bodyPr wrap="square" rtlCol="0">
              <a:spAutoFit/>
            </a:bodyPr>
            <a:lstStyle/>
            <a:p>
              <a:r>
                <a:rPr lang="en-US" sz="1200" i="1" dirty="0" smtClean="0"/>
                <a:t>Sources: The Globe and Mail</a:t>
              </a:r>
              <a:endParaRPr lang="en-US" sz="1200" i="1" dirty="0"/>
            </a:p>
          </p:txBody>
        </p:sp>
      </p:grpSp>
    </p:spTree>
    <p:extLst>
      <p:ext uri="{BB962C8B-B14F-4D97-AF65-F5344CB8AC3E}">
        <p14:creationId xmlns:p14="http://schemas.microsoft.com/office/powerpoint/2010/main" xmlns="" val="374067603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5101001" cy="400110"/>
          </a:xfrm>
          <a:prstGeom prst="rect">
            <a:avLst/>
          </a:prstGeom>
        </p:spPr>
        <p:txBody>
          <a:bodyPr wrap="none">
            <a:spAutoFit/>
          </a:bodyPr>
          <a:lstStyle/>
          <a:p>
            <a:r>
              <a:rPr lang="en-US" sz="2000" b="1" dirty="0" smtClean="0">
                <a:solidFill>
                  <a:schemeClr val="tx1">
                    <a:lumMod val="75000"/>
                    <a:lumOff val="25000"/>
                  </a:schemeClr>
                </a:solidFill>
              </a:rPr>
              <a:t>[Relative Performance – </a:t>
            </a:r>
            <a:r>
              <a:rPr lang="en-US" sz="2000" b="1" dirty="0" err="1" smtClean="0">
                <a:solidFill>
                  <a:schemeClr val="tx1">
                    <a:lumMod val="75000"/>
                    <a:lumOff val="25000"/>
                  </a:schemeClr>
                </a:solidFill>
              </a:rPr>
              <a:t>vs</a:t>
            </a:r>
            <a:r>
              <a:rPr lang="en-US" sz="2000" b="1" dirty="0" smtClean="0">
                <a:solidFill>
                  <a:schemeClr val="tx1">
                    <a:lumMod val="75000"/>
                    <a:lumOff val="25000"/>
                  </a:schemeClr>
                </a:solidFill>
              </a:rPr>
              <a:t> Light Sweet Crude]</a:t>
            </a:r>
            <a:endParaRPr lang="en-CA" sz="2000" b="1" dirty="0">
              <a:solidFill>
                <a:schemeClr val="tx1">
                  <a:lumMod val="75000"/>
                  <a:lumOff val="25000"/>
                </a:schemeClr>
              </a:solidFill>
            </a:endParaRPr>
          </a:p>
        </p:txBody>
      </p:sp>
      <p:pic>
        <p:nvPicPr>
          <p:cNvPr id="13" name="Picture 12" descr="BTE VS Oil.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600200"/>
            <a:ext cx="9144000" cy="4501901"/>
          </a:xfrm>
          <a:prstGeom prst="rect">
            <a:avLst/>
          </a:prstGeom>
        </p:spPr>
      </p:pic>
      <p:sp>
        <p:nvSpPr>
          <p:cNvPr id="20" name="Rounded Rectangle 19"/>
          <p:cNvSpPr/>
          <p:nvPr/>
        </p:nvSpPr>
        <p:spPr>
          <a:xfrm>
            <a:off x="7162800" y="1447800"/>
            <a:ext cx="1981200" cy="381000"/>
          </a:xfrm>
          <a:prstGeom prst="roundRect">
            <a:avLst>
              <a:gd name="adj" fmla="val 39141"/>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232216721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508017" cy="400110"/>
          </a:xfrm>
          <a:prstGeom prst="rect">
            <a:avLst/>
          </a:prstGeom>
        </p:spPr>
        <p:txBody>
          <a:bodyPr wrap="none">
            <a:spAutoFit/>
          </a:bodyPr>
          <a:lstStyle/>
          <a:p>
            <a:r>
              <a:rPr lang="en-US" sz="2000" b="1" dirty="0" smtClean="0">
                <a:solidFill>
                  <a:schemeClr val="tx1">
                    <a:lumMod val="75000"/>
                    <a:lumOff val="25000"/>
                  </a:schemeClr>
                </a:solidFill>
              </a:rPr>
              <a:t>[Distribution/Dividend History]</a:t>
            </a:r>
            <a:endParaRPr lang="en-CA" sz="2000" b="1" dirty="0">
              <a:solidFill>
                <a:schemeClr val="tx1">
                  <a:lumMod val="75000"/>
                  <a:lumOff val="25000"/>
                </a:schemeClr>
              </a:solidFill>
            </a:endParaRPr>
          </a:p>
        </p:txBody>
      </p:sp>
      <p:grpSp>
        <p:nvGrpSpPr>
          <p:cNvPr id="2" name="Group 4"/>
          <p:cNvGrpSpPr/>
          <p:nvPr/>
        </p:nvGrpSpPr>
        <p:grpSpPr>
          <a:xfrm>
            <a:off x="1295400" y="1475601"/>
            <a:ext cx="6553200" cy="4860565"/>
            <a:chOff x="1295400" y="1475601"/>
            <a:chExt cx="6553200" cy="4860565"/>
          </a:xfrm>
        </p:grpSpPr>
        <p:pic>
          <p:nvPicPr>
            <p:cNvPr id="4" name="Picture 3" descr="BTE dividend history.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95400" y="1635805"/>
              <a:ext cx="6553200" cy="4700361"/>
            </a:xfrm>
            <a:prstGeom prst="rect">
              <a:avLst/>
            </a:prstGeom>
          </p:spPr>
        </p:pic>
        <p:sp>
          <p:nvSpPr>
            <p:cNvPr id="13" name="TextBox 12"/>
            <p:cNvSpPr txBox="1"/>
            <p:nvPr/>
          </p:nvSpPr>
          <p:spPr>
            <a:xfrm>
              <a:off x="2209800" y="1475601"/>
              <a:ext cx="2667000" cy="276999"/>
            </a:xfrm>
            <a:prstGeom prst="rect">
              <a:avLst/>
            </a:prstGeom>
            <a:noFill/>
          </p:spPr>
          <p:txBody>
            <a:bodyPr wrap="square" rtlCol="0">
              <a:spAutoFit/>
            </a:bodyPr>
            <a:lstStyle/>
            <a:p>
              <a:r>
                <a:rPr lang="en-US" sz="1200" i="1" dirty="0" smtClean="0"/>
                <a:t>Sources: Company Filing</a:t>
              </a:r>
              <a:endParaRPr lang="en-US" sz="1200" i="1" dirty="0"/>
            </a:p>
          </p:txBody>
        </p:sp>
      </p:grpSp>
    </p:spTree>
    <p:extLst>
      <p:ext uri="{BB962C8B-B14F-4D97-AF65-F5344CB8AC3E}">
        <p14:creationId xmlns:p14="http://schemas.microsoft.com/office/powerpoint/2010/main" xmlns="" val="398895109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a:solidFill>
                  <a:schemeClr val="tx1">
                    <a:lumMod val="75000"/>
                    <a:lumOff val="25000"/>
                  </a:schemeClr>
                </a:solidFill>
              </a:rPr>
              <a:t>BAYTEX ENERGY CORP. is a </a:t>
            </a:r>
            <a:r>
              <a:rPr lang="en-US" b="1" dirty="0">
                <a:solidFill>
                  <a:schemeClr val="tx2">
                    <a:lumMod val="60000"/>
                    <a:lumOff val="40000"/>
                  </a:schemeClr>
                </a:solidFill>
              </a:rPr>
              <a:t>conventional oil and </a:t>
            </a:r>
            <a:r>
              <a:rPr lang="en-US" b="1" dirty="0" smtClean="0">
                <a:solidFill>
                  <a:schemeClr val="tx2">
                    <a:lumMod val="60000"/>
                    <a:lumOff val="40000"/>
                  </a:schemeClr>
                </a:solidFill>
              </a:rPr>
              <a:t>gas E&amp;P </a:t>
            </a:r>
            <a:r>
              <a:rPr lang="en-US" dirty="0">
                <a:solidFill>
                  <a:schemeClr val="tx1">
                    <a:lumMod val="75000"/>
                    <a:lumOff val="25000"/>
                  </a:schemeClr>
                </a:solidFill>
              </a:rPr>
              <a:t>corporation engaged in the acquisition, development and production of oil and natural gas in the </a:t>
            </a:r>
            <a:r>
              <a:rPr lang="en-US" b="1" dirty="0">
                <a:solidFill>
                  <a:srgbClr val="558ED5"/>
                </a:solidFill>
              </a:rPr>
              <a:t>Western Canadian Sedimentary </a:t>
            </a:r>
            <a:r>
              <a:rPr lang="en-US" b="1" dirty="0" smtClean="0">
                <a:solidFill>
                  <a:srgbClr val="558ED5"/>
                </a:solidFill>
              </a:rPr>
              <a:t>Basin </a:t>
            </a:r>
            <a:r>
              <a:rPr lang="en-US" dirty="0" smtClean="0">
                <a:solidFill>
                  <a:schemeClr val="tx1">
                    <a:lumMod val="75000"/>
                    <a:lumOff val="25000"/>
                  </a:schemeClr>
                </a:solidFill>
              </a:rPr>
              <a:t>and the United States </a:t>
            </a:r>
            <a:r>
              <a:rPr lang="en-US" b="1" dirty="0" smtClean="0">
                <a:solidFill>
                  <a:srgbClr val="558ED5"/>
                </a:solidFill>
              </a:rPr>
              <a:t>(North Dakota and Wyoming)</a:t>
            </a:r>
            <a:r>
              <a:rPr lang="en-US" dirty="0" smtClean="0">
                <a:solidFill>
                  <a:schemeClr val="tx1">
                    <a:lumMod val="75000"/>
                    <a:lumOff val="25000"/>
                  </a:schemeClr>
                </a:solidFill>
              </a:rPr>
              <a:t>.</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Q3|2011 Production Mix: </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13.6% Light Oil</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70.8% Heavy Oil</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15.6% Natural Gas</a:t>
            </a: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7315036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524000"/>
            <a:ext cx="8229600" cy="4419600"/>
          </a:xfrm>
        </p:spPr>
        <p:txBody>
          <a:bodyPr>
            <a:normAutofit/>
          </a:bodyPr>
          <a:lstStyle>
            <a:lvl1pPr>
              <a:defRPr sz="2000"/>
            </a:lvl1pPr>
            <a:lvl2pPr>
              <a:defRPr sz="2000"/>
            </a:lvl2pPr>
            <a:lvl3pPr>
              <a:defRPr sz="2000"/>
            </a:lvl3pPr>
            <a:lvl4pPr>
              <a:defRPr sz="2000"/>
            </a:lvl4pPr>
            <a:lvl5pPr>
              <a:defRPr sz="2000"/>
            </a:lvl5pPr>
          </a:lstStyle>
          <a:p>
            <a:pPr>
              <a:buClr>
                <a:schemeClr val="tx1">
                  <a:lumMod val="75000"/>
                  <a:lumOff val="25000"/>
                </a:schemeClr>
              </a:buClr>
              <a:buFont typeface="Wingdings" pitchFamily="2" charset="2"/>
              <a:buChar char="§"/>
            </a:pPr>
            <a:r>
              <a:rPr lang="en-US" sz="2200" dirty="0" err="1" smtClean="0">
                <a:solidFill>
                  <a:schemeClr val="tx1">
                    <a:lumMod val="75000"/>
                    <a:lumOff val="25000"/>
                  </a:schemeClr>
                </a:solidFill>
              </a:rPr>
              <a:t>Baytex</a:t>
            </a:r>
            <a:r>
              <a:rPr lang="en-US" sz="2200" dirty="0" smtClean="0">
                <a:solidFill>
                  <a:schemeClr val="tx1">
                    <a:lumMod val="75000"/>
                    <a:lumOff val="25000"/>
                  </a:schemeClr>
                </a:solidFill>
              </a:rPr>
              <a:t> Energy Ltd. – Publicly-traded E&amp;P corporation from 1993-2003</a:t>
            </a:r>
          </a:p>
          <a:p>
            <a:pPr lvl="1">
              <a:buClr>
                <a:schemeClr val="tx1">
                  <a:lumMod val="75000"/>
                  <a:lumOff val="25000"/>
                </a:schemeClr>
              </a:buClr>
              <a:buFont typeface="Wingdings" pitchFamily="2" charset="2"/>
              <a:buChar char="§"/>
            </a:pPr>
            <a:r>
              <a:rPr lang="en-US" sz="2200" dirty="0" smtClean="0">
                <a:solidFill>
                  <a:schemeClr val="tx1">
                    <a:lumMod val="75000"/>
                    <a:lumOff val="25000"/>
                  </a:schemeClr>
                </a:solidFill>
              </a:rPr>
              <a:t>One of only six independent E&amp;P names from 1993 that are still traded on the TSX</a:t>
            </a:r>
          </a:p>
          <a:p>
            <a:pPr>
              <a:buClr>
                <a:schemeClr val="tx1">
                  <a:lumMod val="75000"/>
                  <a:lumOff val="25000"/>
                </a:schemeClr>
              </a:buClr>
              <a:buFont typeface="Wingdings" pitchFamily="2" charset="2"/>
              <a:buChar char="§"/>
            </a:pPr>
            <a:r>
              <a:rPr lang="en-US" sz="2200" dirty="0" err="1" smtClean="0">
                <a:solidFill>
                  <a:schemeClr val="tx1">
                    <a:lumMod val="75000"/>
                    <a:lumOff val="25000"/>
                  </a:schemeClr>
                </a:solidFill>
              </a:rPr>
              <a:t>Baytex</a:t>
            </a:r>
            <a:r>
              <a:rPr lang="en-US" sz="2200" dirty="0" smtClean="0">
                <a:solidFill>
                  <a:schemeClr val="tx1">
                    <a:lumMod val="75000"/>
                    <a:lumOff val="25000"/>
                  </a:schemeClr>
                </a:solidFill>
              </a:rPr>
              <a:t> Energy Trust – Income trust from 2003-2010</a:t>
            </a:r>
          </a:p>
          <a:p>
            <a:pPr lvl="1">
              <a:buClr>
                <a:schemeClr val="tx1">
                  <a:lumMod val="75000"/>
                  <a:lumOff val="25000"/>
                </a:schemeClr>
              </a:buClr>
              <a:buFont typeface="Wingdings" pitchFamily="2" charset="2"/>
              <a:buChar char="§"/>
            </a:pPr>
            <a:r>
              <a:rPr lang="en-US" sz="2200" b="1" dirty="0" smtClean="0">
                <a:solidFill>
                  <a:schemeClr val="tx2">
                    <a:lumMod val="60000"/>
                    <a:lumOff val="40000"/>
                  </a:schemeClr>
                </a:solidFill>
              </a:rPr>
              <a:t>Highest total return </a:t>
            </a:r>
            <a:r>
              <a:rPr lang="en-US" sz="2200" dirty="0" smtClean="0">
                <a:solidFill>
                  <a:schemeClr val="tx1">
                    <a:lumMod val="75000"/>
                    <a:lumOff val="25000"/>
                  </a:schemeClr>
                </a:solidFill>
              </a:rPr>
              <a:t>among oil and gas trusts during </a:t>
            </a:r>
            <a:r>
              <a:rPr lang="en-US" sz="2200" dirty="0" err="1" smtClean="0">
                <a:solidFill>
                  <a:schemeClr val="tx1">
                    <a:lumMod val="75000"/>
                    <a:lumOff val="25000"/>
                  </a:schemeClr>
                </a:solidFill>
              </a:rPr>
              <a:t>Baytex</a:t>
            </a:r>
            <a:r>
              <a:rPr lang="en-US" sz="2200" dirty="0" smtClean="0">
                <a:solidFill>
                  <a:schemeClr val="tx1">
                    <a:lumMod val="75000"/>
                    <a:lumOff val="25000"/>
                  </a:schemeClr>
                </a:solidFill>
              </a:rPr>
              <a:t> Energy Trust era</a:t>
            </a:r>
          </a:p>
          <a:p>
            <a:pPr>
              <a:buClr>
                <a:schemeClr val="tx1">
                  <a:lumMod val="75000"/>
                  <a:lumOff val="25000"/>
                </a:schemeClr>
              </a:buClr>
              <a:buFont typeface="Wingdings" pitchFamily="2" charset="2"/>
              <a:buChar char="§"/>
            </a:pPr>
            <a:r>
              <a:rPr lang="en-US" sz="2200" dirty="0" err="1" smtClean="0">
                <a:solidFill>
                  <a:schemeClr val="tx1">
                    <a:lumMod val="75000"/>
                    <a:lumOff val="25000"/>
                  </a:schemeClr>
                </a:solidFill>
              </a:rPr>
              <a:t>Baytex</a:t>
            </a:r>
            <a:r>
              <a:rPr lang="en-US" sz="2200" dirty="0" smtClean="0">
                <a:solidFill>
                  <a:schemeClr val="tx1">
                    <a:lumMod val="75000"/>
                    <a:lumOff val="25000"/>
                  </a:schemeClr>
                </a:solidFill>
              </a:rPr>
              <a:t> Energy Corp. – Publicly-traded E&amp;P corporation since January 2011</a:t>
            </a:r>
          </a:p>
          <a:p>
            <a:pPr lvl="1">
              <a:buClr>
                <a:schemeClr val="tx1">
                  <a:lumMod val="75000"/>
                  <a:lumOff val="25000"/>
                </a:schemeClr>
              </a:buClr>
              <a:buFont typeface="Wingdings" pitchFamily="2" charset="2"/>
              <a:buChar char="§"/>
            </a:pPr>
            <a:r>
              <a:rPr lang="en-US" sz="2200" dirty="0" smtClean="0">
                <a:solidFill>
                  <a:schemeClr val="tx1">
                    <a:lumMod val="75000"/>
                    <a:lumOff val="25000"/>
                  </a:schemeClr>
                </a:solidFill>
              </a:rPr>
              <a:t>As a result of changes to trust taxation laws in Canada </a:t>
            </a:r>
          </a:p>
          <a:p>
            <a:pPr lvl="1">
              <a:buClr>
                <a:schemeClr val="tx1">
                  <a:lumMod val="75000"/>
                  <a:lumOff val="25000"/>
                </a:schemeClr>
              </a:buClr>
              <a:buFont typeface="Wingdings" pitchFamily="2" charset="2"/>
              <a:buChar char="§"/>
            </a:pPr>
            <a:r>
              <a:rPr lang="en-US" sz="2200" dirty="0" smtClean="0">
                <a:solidFill>
                  <a:schemeClr val="tx1">
                    <a:lumMod val="75000"/>
                    <a:lumOff val="25000"/>
                  </a:schemeClr>
                </a:solidFill>
              </a:rPr>
              <a:t>Continues to execute a </a:t>
            </a:r>
            <a:r>
              <a:rPr lang="en-US" sz="2200" b="1" dirty="0" smtClean="0">
                <a:solidFill>
                  <a:schemeClr val="tx2">
                    <a:lumMod val="60000"/>
                    <a:lumOff val="40000"/>
                  </a:schemeClr>
                </a:solidFill>
              </a:rPr>
              <a:t>growth-and-income model</a:t>
            </a:r>
          </a:p>
          <a:p>
            <a:pPr lvl="1">
              <a:buClr>
                <a:schemeClr val="tx1">
                  <a:lumMod val="75000"/>
                  <a:lumOff val="25000"/>
                </a:schemeClr>
              </a:buClr>
              <a:buNone/>
            </a:pPr>
            <a:endParaRPr lang="en-US" sz="2600" dirty="0" smtClean="0">
              <a:solidFill>
                <a:srgbClr val="000000"/>
              </a:solidFill>
            </a:endParaRPr>
          </a:p>
          <a:p>
            <a:pPr lvl="1">
              <a:buClr>
                <a:schemeClr val="tx1">
                  <a:lumMod val="75000"/>
                  <a:lumOff val="25000"/>
                </a:schemeClr>
              </a:buClr>
              <a:buNone/>
            </a:pPr>
            <a:endParaRPr lang="en-US" sz="2600" dirty="0" smtClean="0">
              <a:solidFill>
                <a:srgbClr val="000000"/>
              </a:solidFill>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608582" cy="400110"/>
          </a:xfrm>
          <a:prstGeom prst="rect">
            <a:avLst/>
          </a:prstGeom>
        </p:spPr>
        <p:txBody>
          <a:bodyPr wrap="none">
            <a:spAutoFit/>
          </a:bodyPr>
          <a:lstStyle/>
          <a:p>
            <a:r>
              <a:rPr lang="en-US" sz="2000" b="1" dirty="0" smtClean="0">
                <a:solidFill>
                  <a:schemeClr val="tx1">
                    <a:lumMod val="75000"/>
                    <a:lumOff val="25000"/>
                  </a:schemeClr>
                </a:solidFill>
              </a:rPr>
              <a:t>[Company Conversion]</a:t>
            </a:r>
            <a:endParaRPr lang="en-CA" sz="2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1870324" cy="400110"/>
          </a:xfrm>
          <a:prstGeom prst="rect">
            <a:avLst/>
          </a:prstGeom>
        </p:spPr>
        <p:txBody>
          <a:bodyPr wrap="none">
            <a:spAutoFit/>
          </a:bodyPr>
          <a:lstStyle/>
          <a:p>
            <a:r>
              <a:rPr lang="en-US" sz="2000" b="1" dirty="0" smtClean="0">
                <a:solidFill>
                  <a:schemeClr val="tx1">
                    <a:lumMod val="75000"/>
                    <a:lumOff val="25000"/>
                  </a:schemeClr>
                </a:solidFill>
              </a:rPr>
              <a:t>[Overall theme]</a:t>
            </a:r>
            <a:endParaRPr lang="en-CA" sz="2000" b="1" dirty="0">
              <a:solidFill>
                <a:schemeClr val="tx1">
                  <a:lumMod val="75000"/>
                  <a:lumOff val="25000"/>
                </a:schemeClr>
              </a:solidFill>
            </a:endParaRPr>
          </a:p>
        </p:txBody>
      </p:sp>
      <p:sp>
        <p:nvSpPr>
          <p:cNvPr id="2" name="Content Placeholder 1"/>
          <p:cNvSpPr>
            <a:spLocks noGrp="1"/>
          </p:cNvSpPr>
          <p:nvPr>
            <p:ph idx="1"/>
          </p:nvPr>
        </p:nvSpPr>
        <p:spPr/>
        <p:txBody>
          <a:bodyPr>
            <a:normAutofit/>
          </a:bodyPr>
          <a:lstStyle/>
          <a:p>
            <a:pPr>
              <a:buFont typeface="Wingdings" pitchFamily="2" charset="2"/>
              <a:buChar char="§"/>
            </a:pPr>
            <a:r>
              <a:rPr lang="en-US" sz="2000" dirty="0">
                <a:solidFill>
                  <a:schemeClr val="tx1">
                    <a:lumMod val="75000"/>
                    <a:lumOff val="25000"/>
                  </a:schemeClr>
                </a:solidFill>
              </a:rPr>
              <a:t>Sustainable model: Dividend + </a:t>
            </a:r>
            <a:r>
              <a:rPr lang="en-US" sz="2000" b="1" dirty="0">
                <a:solidFill>
                  <a:schemeClr val="tx2">
                    <a:lumMod val="60000"/>
                    <a:lumOff val="40000"/>
                  </a:schemeClr>
                </a:solidFill>
              </a:rPr>
              <a:t>organic oil growth </a:t>
            </a:r>
            <a:r>
              <a:rPr lang="en-US" sz="2000" dirty="0">
                <a:solidFill>
                  <a:schemeClr val="tx1">
                    <a:lumMod val="75000"/>
                    <a:lumOff val="25000"/>
                  </a:schemeClr>
                </a:solidFill>
              </a:rPr>
              <a:t>generally within internally-generated </a:t>
            </a:r>
            <a:r>
              <a:rPr lang="en-US" sz="2000" dirty="0" smtClean="0">
                <a:solidFill>
                  <a:schemeClr val="tx1">
                    <a:lumMod val="75000"/>
                    <a:lumOff val="25000"/>
                  </a:schemeClr>
                </a:solidFill>
              </a:rPr>
              <a:t>cash flow</a:t>
            </a:r>
          </a:p>
          <a:p>
            <a:pPr>
              <a:buFont typeface="Wingdings" pitchFamily="2" charset="2"/>
              <a:buChar char="§"/>
            </a:pPr>
            <a:endParaRPr lang="en-US" sz="2000" dirty="0" smtClean="0">
              <a:solidFill>
                <a:schemeClr val="tx1">
                  <a:lumMod val="75000"/>
                  <a:lumOff val="25000"/>
                </a:schemeClr>
              </a:solidFill>
            </a:endParaRPr>
          </a:p>
          <a:p>
            <a:pPr>
              <a:buFont typeface="Wingdings" pitchFamily="2" charset="2"/>
              <a:buChar char="§"/>
            </a:pPr>
            <a:r>
              <a:rPr lang="en-US" sz="2000" dirty="0">
                <a:solidFill>
                  <a:schemeClr val="tx1">
                    <a:lumMod val="75000"/>
                    <a:lumOff val="25000"/>
                  </a:schemeClr>
                </a:solidFill>
              </a:rPr>
              <a:t>Conservative payout ratio </a:t>
            </a:r>
            <a:r>
              <a:rPr lang="en-US" sz="2000" dirty="0" smtClean="0">
                <a:solidFill>
                  <a:schemeClr val="tx1">
                    <a:lumMod val="75000"/>
                    <a:lumOff val="25000"/>
                  </a:schemeClr>
                </a:solidFill>
              </a:rPr>
              <a:t>(~40%) and </a:t>
            </a:r>
            <a:r>
              <a:rPr lang="en-US" sz="2000" dirty="0">
                <a:solidFill>
                  <a:schemeClr val="tx1">
                    <a:lumMod val="75000"/>
                    <a:lumOff val="25000"/>
                  </a:schemeClr>
                </a:solidFill>
              </a:rPr>
              <a:t>strong balance </a:t>
            </a:r>
            <a:r>
              <a:rPr lang="en-US" sz="2000" dirty="0" smtClean="0">
                <a:solidFill>
                  <a:schemeClr val="tx1">
                    <a:lumMod val="75000"/>
                    <a:lumOff val="25000"/>
                  </a:schemeClr>
                </a:solidFill>
              </a:rPr>
              <a:t>sheet</a:t>
            </a:r>
          </a:p>
          <a:p>
            <a:pPr>
              <a:buFont typeface="Wingdings" pitchFamily="2" charset="2"/>
              <a:buChar char="§"/>
            </a:pPr>
            <a:endParaRPr lang="en-US" sz="2000" dirty="0" smtClean="0">
              <a:solidFill>
                <a:schemeClr val="tx1">
                  <a:lumMod val="75000"/>
                  <a:lumOff val="25000"/>
                </a:schemeClr>
              </a:solidFill>
            </a:endParaRPr>
          </a:p>
          <a:p>
            <a:pPr>
              <a:buFont typeface="Wingdings" pitchFamily="2" charset="2"/>
              <a:buChar char="§"/>
            </a:pPr>
            <a:r>
              <a:rPr lang="en-US" sz="2000" dirty="0">
                <a:solidFill>
                  <a:schemeClr val="tx1">
                    <a:lumMod val="75000"/>
                    <a:lumOff val="25000"/>
                  </a:schemeClr>
                </a:solidFill>
              </a:rPr>
              <a:t>Long-term,</a:t>
            </a:r>
            <a:r>
              <a:rPr lang="en-US" sz="2000" dirty="0">
                <a:solidFill>
                  <a:schemeClr val="tx2">
                    <a:lumMod val="60000"/>
                    <a:lumOff val="40000"/>
                  </a:schemeClr>
                </a:solidFill>
              </a:rPr>
              <a:t> </a:t>
            </a:r>
            <a:r>
              <a:rPr lang="en-US" sz="2000" b="1" dirty="0">
                <a:solidFill>
                  <a:schemeClr val="tx2">
                    <a:lumMod val="60000"/>
                    <a:lumOff val="40000"/>
                  </a:schemeClr>
                </a:solidFill>
              </a:rPr>
              <a:t>low-cost </a:t>
            </a:r>
            <a:r>
              <a:rPr lang="en-US" sz="2000" dirty="0">
                <a:solidFill>
                  <a:schemeClr val="tx1">
                    <a:lumMod val="75000"/>
                    <a:lumOff val="25000"/>
                  </a:schemeClr>
                </a:solidFill>
              </a:rPr>
              <a:t>development inventory in both heavy and light oil</a:t>
            </a:r>
          </a:p>
        </p:txBody>
      </p:sp>
    </p:spTree>
    <p:extLst>
      <p:ext uri="{BB962C8B-B14F-4D97-AF65-F5344CB8AC3E}">
        <p14:creationId xmlns:p14="http://schemas.microsoft.com/office/powerpoint/2010/main" xmlns="" val="221793138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6819944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959112" cy="400110"/>
          </a:xfrm>
          <a:prstGeom prst="rect">
            <a:avLst/>
          </a:prstGeom>
        </p:spPr>
        <p:txBody>
          <a:bodyPr wrap="none">
            <a:spAutoFit/>
          </a:bodyPr>
          <a:lstStyle/>
          <a:p>
            <a:r>
              <a:rPr lang="en-US" sz="2000" b="1" dirty="0" smtClean="0">
                <a:solidFill>
                  <a:schemeClr val="tx1">
                    <a:lumMod val="75000"/>
                    <a:lumOff val="25000"/>
                  </a:schemeClr>
                </a:solidFill>
              </a:rPr>
              <a:t>[Oil-Equivalent Production Growth]</a:t>
            </a:r>
            <a:endParaRPr lang="en-CA" sz="2000" b="1" dirty="0">
              <a:solidFill>
                <a:schemeClr val="tx1">
                  <a:lumMod val="75000"/>
                  <a:lumOff val="25000"/>
                </a:schemeClr>
              </a:solidFill>
            </a:endParaRPr>
          </a:p>
        </p:txBody>
      </p:sp>
      <p:grpSp>
        <p:nvGrpSpPr>
          <p:cNvPr id="3" name="Group 2"/>
          <p:cNvGrpSpPr/>
          <p:nvPr/>
        </p:nvGrpSpPr>
        <p:grpSpPr>
          <a:xfrm>
            <a:off x="577805" y="1676400"/>
            <a:ext cx="8108995" cy="4620399"/>
            <a:chOff x="577805" y="1676400"/>
            <a:chExt cx="8108995" cy="4620399"/>
          </a:xfrm>
        </p:grpSpPr>
        <p:pic>
          <p:nvPicPr>
            <p:cNvPr id="2" name="Picture 1" descr="bte oil equivalent growth.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7805" y="1676400"/>
              <a:ext cx="8108995" cy="4368800"/>
            </a:xfrm>
            <a:prstGeom prst="rect">
              <a:avLst/>
            </a:prstGeom>
          </p:spPr>
        </p:pic>
        <p:sp>
          <p:nvSpPr>
            <p:cNvPr id="14" name="TextBox 13"/>
            <p:cNvSpPr txBox="1"/>
            <p:nvPr/>
          </p:nvSpPr>
          <p:spPr>
            <a:xfrm>
              <a:off x="609600" y="6019800"/>
              <a:ext cx="2667000" cy="276999"/>
            </a:xfrm>
            <a:prstGeom prst="rect">
              <a:avLst/>
            </a:prstGeom>
            <a:noFill/>
          </p:spPr>
          <p:txBody>
            <a:bodyPr wrap="square" rtlCol="0">
              <a:spAutoFit/>
            </a:bodyPr>
            <a:lstStyle/>
            <a:p>
              <a:r>
                <a:rPr lang="en-US" sz="1200" i="1" dirty="0" smtClean="0"/>
                <a:t>Sources: Company Filing</a:t>
              </a:r>
              <a:endParaRPr lang="en-US" sz="1200" i="1" dirty="0"/>
            </a:p>
          </p:txBody>
        </p:sp>
        <p:sp>
          <p:nvSpPr>
            <p:cNvPr id="15" name="Rounded Rectangle 14"/>
            <p:cNvSpPr/>
            <p:nvPr/>
          </p:nvSpPr>
          <p:spPr>
            <a:xfrm>
              <a:off x="2057400" y="5715000"/>
              <a:ext cx="64770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xmlns="" val="426909921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169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771136" cy="400110"/>
          </a:xfrm>
          <a:prstGeom prst="rect">
            <a:avLst/>
          </a:prstGeom>
        </p:spPr>
        <p:txBody>
          <a:bodyPr wrap="none">
            <a:spAutoFit/>
          </a:bodyPr>
          <a:lstStyle/>
          <a:p>
            <a:r>
              <a:rPr lang="en-US" sz="2000" b="1" dirty="0" smtClean="0">
                <a:solidFill>
                  <a:schemeClr val="tx1">
                    <a:lumMod val="75000"/>
                    <a:lumOff val="25000"/>
                  </a:schemeClr>
                </a:solidFill>
              </a:rPr>
              <a:t>[Oil</a:t>
            </a:r>
            <a:r>
              <a:rPr lang="en-US" sz="2000" b="1" dirty="0">
                <a:solidFill>
                  <a:schemeClr val="tx1">
                    <a:lumMod val="75000"/>
                    <a:lumOff val="25000"/>
                  </a:schemeClr>
                </a:solidFill>
              </a:rPr>
              <a:t> </a:t>
            </a:r>
            <a:r>
              <a:rPr lang="en-US" sz="2000" b="1" dirty="0" smtClean="0">
                <a:solidFill>
                  <a:schemeClr val="tx1">
                    <a:lumMod val="75000"/>
                    <a:lumOff val="25000"/>
                  </a:schemeClr>
                </a:solidFill>
              </a:rPr>
              <a:t>Production Growth]</a:t>
            </a:r>
            <a:endParaRPr lang="en-CA" sz="2000" b="1" dirty="0">
              <a:solidFill>
                <a:schemeClr val="tx1">
                  <a:lumMod val="75000"/>
                  <a:lumOff val="25000"/>
                </a:schemeClr>
              </a:solidFill>
            </a:endParaRPr>
          </a:p>
        </p:txBody>
      </p:sp>
      <p:grpSp>
        <p:nvGrpSpPr>
          <p:cNvPr id="2" name="Group 25"/>
          <p:cNvGrpSpPr/>
          <p:nvPr/>
        </p:nvGrpSpPr>
        <p:grpSpPr>
          <a:xfrm>
            <a:off x="609600" y="1143000"/>
            <a:ext cx="8305800" cy="5181600"/>
            <a:chOff x="609600" y="1143000"/>
            <a:chExt cx="8305800" cy="5181600"/>
          </a:xfrm>
        </p:grpSpPr>
        <p:grpSp>
          <p:nvGrpSpPr>
            <p:cNvPr id="3" name="Group 24"/>
            <p:cNvGrpSpPr/>
            <p:nvPr/>
          </p:nvGrpSpPr>
          <p:grpSpPr>
            <a:xfrm>
              <a:off x="609600" y="1143000"/>
              <a:ext cx="8305800" cy="5181600"/>
              <a:chOff x="609600" y="1143000"/>
              <a:chExt cx="8305800" cy="5181600"/>
            </a:xfrm>
          </p:grpSpPr>
          <p:pic>
            <p:nvPicPr>
              <p:cNvPr id="4" name="Picture 3" descr="bte Oil Production Growth.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 y="1602783"/>
                <a:ext cx="7924800" cy="4721817"/>
              </a:xfrm>
              <a:prstGeom prst="rect">
                <a:avLst/>
              </a:prstGeom>
            </p:spPr>
          </p:pic>
          <p:sp>
            <p:nvSpPr>
              <p:cNvPr id="5" name="TextBox 4"/>
              <p:cNvSpPr txBox="1"/>
              <p:nvPr/>
            </p:nvSpPr>
            <p:spPr>
              <a:xfrm>
                <a:off x="1905000" y="3124200"/>
                <a:ext cx="1600200" cy="381000"/>
              </a:xfrm>
              <a:prstGeom prst="rect">
                <a:avLst/>
              </a:prstGeom>
              <a:noFill/>
            </p:spPr>
            <p:txBody>
              <a:bodyPr wrap="square" rtlCol="0">
                <a:spAutoFit/>
              </a:bodyPr>
              <a:lstStyle/>
              <a:p>
                <a:r>
                  <a:rPr lang="en-US" b="1" dirty="0" smtClean="0">
                    <a:solidFill>
                      <a:schemeClr val="tx2">
                        <a:lumMod val="60000"/>
                        <a:lumOff val="40000"/>
                      </a:schemeClr>
                    </a:solidFill>
                  </a:rPr>
                  <a:t>8.3% LO &amp; NGL</a:t>
                </a:r>
                <a:endParaRPr lang="en-US" b="1" dirty="0">
                  <a:solidFill>
                    <a:schemeClr val="tx2">
                      <a:lumMod val="60000"/>
                      <a:lumOff val="40000"/>
                    </a:schemeClr>
                  </a:solidFill>
                </a:endParaRPr>
              </a:p>
            </p:txBody>
          </p:sp>
          <p:sp>
            <p:nvSpPr>
              <p:cNvPr id="16" name="TextBox 15"/>
              <p:cNvSpPr txBox="1"/>
              <p:nvPr/>
            </p:nvSpPr>
            <p:spPr>
              <a:xfrm>
                <a:off x="7162800" y="1143000"/>
                <a:ext cx="1752600" cy="369332"/>
              </a:xfrm>
              <a:prstGeom prst="rect">
                <a:avLst/>
              </a:prstGeom>
              <a:noFill/>
            </p:spPr>
            <p:txBody>
              <a:bodyPr wrap="square" rtlCol="0">
                <a:spAutoFit/>
              </a:bodyPr>
              <a:lstStyle/>
              <a:p>
                <a:r>
                  <a:rPr lang="en-US" b="1" dirty="0" smtClean="0">
                    <a:solidFill>
                      <a:srgbClr val="558ED5"/>
                    </a:solidFill>
                  </a:rPr>
                  <a:t>18.8% LO &amp; NGL</a:t>
                </a:r>
                <a:endParaRPr lang="en-US" b="1" dirty="0">
                  <a:solidFill>
                    <a:srgbClr val="558ED5"/>
                  </a:solidFill>
                </a:endParaRPr>
              </a:p>
            </p:txBody>
          </p:sp>
          <p:sp>
            <p:nvSpPr>
              <p:cNvPr id="18" name="TextBox 17"/>
              <p:cNvSpPr txBox="1"/>
              <p:nvPr/>
            </p:nvSpPr>
            <p:spPr>
              <a:xfrm>
                <a:off x="609600" y="6019800"/>
                <a:ext cx="2667000" cy="276999"/>
              </a:xfrm>
              <a:prstGeom prst="rect">
                <a:avLst/>
              </a:prstGeom>
              <a:noFill/>
            </p:spPr>
            <p:txBody>
              <a:bodyPr wrap="square" rtlCol="0">
                <a:spAutoFit/>
              </a:bodyPr>
              <a:lstStyle/>
              <a:p>
                <a:r>
                  <a:rPr lang="en-US" sz="1200" i="1" dirty="0" smtClean="0"/>
                  <a:t>Sources: Company Filing</a:t>
                </a:r>
                <a:endParaRPr lang="en-US" sz="1200" i="1" dirty="0"/>
              </a:p>
            </p:txBody>
          </p:sp>
          <p:sp>
            <p:nvSpPr>
              <p:cNvPr id="19" name="Rounded Rectangle 18"/>
              <p:cNvSpPr/>
              <p:nvPr/>
            </p:nvSpPr>
            <p:spPr>
              <a:xfrm flipV="1">
                <a:off x="1905000" y="3048000"/>
                <a:ext cx="1600200" cy="4572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0" name="Rounded Rectangle 19"/>
              <p:cNvSpPr/>
              <p:nvPr/>
            </p:nvSpPr>
            <p:spPr>
              <a:xfrm flipV="1">
                <a:off x="7162800" y="1143000"/>
                <a:ext cx="1676400" cy="381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cxnSp>
          <p:nvCxnSpPr>
            <p:cNvPr id="7" name="Straight Arrow Connector 6"/>
            <p:cNvCxnSpPr/>
            <p:nvPr/>
          </p:nvCxnSpPr>
          <p:spPr>
            <a:xfrm flipH="1">
              <a:off x="8077200" y="1600200"/>
              <a:ext cx="2286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590800" y="3505200"/>
              <a:ext cx="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864791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p:cNvPicPr>
            <a:picLocks noGrp="1" noChangeAspect="1" noChangeArrowheads="1"/>
          </p:cNvPicPr>
          <p:nvPr>
            <p:ph idx="1"/>
          </p:nvPr>
        </p:nvPicPr>
        <p:blipFill>
          <a:blip r:embed="rId3" cstate="print"/>
          <a:srcRect/>
          <a:stretch>
            <a:fillRect/>
          </a:stretch>
        </p:blipFill>
        <p:spPr bwMode="auto">
          <a:xfrm>
            <a:off x="1213104" y="981456"/>
            <a:ext cx="6811403" cy="5410200"/>
          </a:xfrm>
          <a:prstGeom prst="rect">
            <a:avLst/>
          </a:prstGeom>
          <a:noFill/>
          <a:ln w="9525">
            <a:noFill/>
            <a:miter lim="800000"/>
            <a:headEnd/>
            <a:tailEnd/>
          </a:ln>
        </p:spPr>
      </p:pic>
      <p:sp>
        <p:nvSpPr>
          <p:cNvPr id="15" name="Rectangle 14"/>
          <p:cNvSpPr/>
          <p:nvPr/>
        </p:nvSpPr>
        <p:spPr>
          <a:xfrm>
            <a:off x="609600" y="990600"/>
            <a:ext cx="7772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Total World Oil Reserves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445526" cy="400110"/>
          </a:xfrm>
          <a:prstGeom prst="rect">
            <a:avLst/>
          </a:prstGeom>
        </p:spPr>
        <p:txBody>
          <a:bodyPr wrap="none">
            <a:spAutoFit/>
          </a:bodyPr>
          <a:lstStyle/>
          <a:p>
            <a:r>
              <a:rPr lang="en-US" sz="2000" b="1" dirty="0" smtClean="0">
                <a:solidFill>
                  <a:schemeClr val="tx1">
                    <a:lumMod val="75000"/>
                    <a:lumOff val="25000"/>
                  </a:schemeClr>
                </a:solidFill>
              </a:rPr>
              <a:t>[Capital Expenditure]</a:t>
            </a:r>
            <a:endParaRPr lang="en-CA" sz="2000" b="1" dirty="0">
              <a:solidFill>
                <a:schemeClr val="tx1">
                  <a:lumMod val="75000"/>
                  <a:lumOff val="25000"/>
                </a:schemeClr>
              </a:solidFill>
            </a:endParaRPr>
          </a:p>
        </p:txBody>
      </p:sp>
      <p:sp>
        <p:nvSpPr>
          <p:cNvPr id="6" name="Rectangle 5"/>
          <p:cNvSpPr/>
          <p:nvPr/>
        </p:nvSpPr>
        <p:spPr>
          <a:xfrm>
            <a:off x="1447800" y="4495800"/>
            <a:ext cx="6705600" cy="553998"/>
          </a:xfrm>
          <a:prstGeom prst="rect">
            <a:avLst/>
          </a:prstGeom>
        </p:spPr>
        <p:txBody>
          <a:bodyPr wrap="square">
            <a:spAutoFit/>
          </a:bodyPr>
          <a:lstStyle/>
          <a:p>
            <a:r>
              <a:rPr lang="en-US" sz="3000" b="1" dirty="0" smtClean="0">
                <a:solidFill>
                  <a:srgbClr val="558ED5"/>
                </a:solidFill>
              </a:rPr>
              <a:t>Growing trend towards organic growth</a:t>
            </a:r>
            <a:endParaRPr lang="en-US" sz="3000" b="1" dirty="0">
              <a:solidFill>
                <a:srgbClr val="558ED5"/>
              </a:solidFill>
            </a:endParaRPr>
          </a:p>
        </p:txBody>
      </p:sp>
      <p:grpSp>
        <p:nvGrpSpPr>
          <p:cNvPr id="4" name="Group 13"/>
          <p:cNvGrpSpPr/>
          <p:nvPr/>
        </p:nvGrpSpPr>
        <p:grpSpPr>
          <a:xfrm>
            <a:off x="228600" y="2362200"/>
            <a:ext cx="8915400" cy="2105799"/>
            <a:chOff x="228600" y="2362200"/>
            <a:chExt cx="8915400" cy="2105799"/>
          </a:xfrm>
        </p:grpSpPr>
        <p:grpSp>
          <p:nvGrpSpPr>
            <p:cNvPr id="5" name="Group 12"/>
            <p:cNvGrpSpPr/>
            <p:nvPr/>
          </p:nvGrpSpPr>
          <p:grpSpPr>
            <a:xfrm>
              <a:off x="228600" y="2362200"/>
              <a:ext cx="8915400" cy="1981200"/>
              <a:chOff x="228600" y="2362200"/>
              <a:chExt cx="8915400" cy="1981200"/>
            </a:xfrm>
          </p:grpSpPr>
          <p:pic>
            <p:nvPicPr>
              <p:cNvPr id="2" name="Picture 1" descr="BTE Capital Expenditure.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0" y="2721816"/>
                <a:ext cx="8763000" cy="1621584"/>
              </a:xfrm>
              <a:prstGeom prst="rect">
                <a:avLst/>
              </a:prstGeom>
            </p:spPr>
          </p:pic>
          <p:pic>
            <p:nvPicPr>
              <p:cNvPr id="3" name="Picture 2" descr="bte capex years.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057400" y="2362200"/>
                <a:ext cx="7086600" cy="986608"/>
              </a:xfrm>
              <a:prstGeom prst="rect">
                <a:avLst/>
              </a:prstGeom>
            </p:spPr>
          </p:pic>
        </p:grpSp>
        <p:sp>
          <p:nvSpPr>
            <p:cNvPr id="23" name="TextBox 22"/>
            <p:cNvSpPr txBox="1"/>
            <p:nvPr/>
          </p:nvSpPr>
          <p:spPr>
            <a:xfrm>
              <a:off x="381000" y="4191000"/>
              <a:ext cx="2667000" cy="276999"/>
            </a:xfrm>
            <a:prstGeom prst="rect">
              <a:avLst/>
            </a:prstGeom>
            <a:noFill/>
          </p:spPr>
          <p:txBody>
            <a:bodyPr wrap="square" rtlCol="0">
              <a:spAutoFit/>
            </a:bodyPr>
            <a:lstStyle/>
            <a:p>
              <a:r>
                <a:rPr lang="en-US" sz="1200" i="1" dirty="0" smtClean="0"/>
                <a:t>Sources: Company Filing</a:t>
              </a:r>
              <a:endParaRPr lang="en-US" sz="1200" i="1" dirty="0"/>
            </a:p>
          </p:txBody>
        </p:sp>
      </p:grpSp>
    </p:spTree>
    <p:extLst>
      <p:ext uri="{BB962C8B-B14F-4D97-AF65-F5344CB8AC3E}">
        <p14:creationId xmlns:p14="http://schemas.microsoft.com/office/powerpoint/2010/main" xmlns="" val="281439411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426865" cy="400110"/>
          </a:xfrm>
          <a:prstGeom prst="rect">
            <a:avLst/>
          </a:prstGeom>
        </p:spPr>
        <p:txBody>
          <a:bodyPr wrap="none">
            <a:spAutoFit/>
          </a:bodyPr>
          <a:lstStyle/>
          <a:p>
            <a:r>
              <a:rPr lang="en-US" sz="2000" b="1" dirty="0">
                <a:solidFill>
                  <a:schemeClr val="tx1">
                    <a:lumMod val="75000"/>
                    <a:lumOff val="25000"/>
                  </a:schemeClr>
                </a:solidFill>
              </a:rPr>
              <a:t>[Capital Investment Efficiency]</a:t>
            </a:r>
            <a:endParaRPr lang="en-CA" sz="2000" b="1" dirty="0">
              <a:solidFill>
                <a:schemeClr val="tx1">
                  <a:lumMod val="75000"/>
                  <a:lumOff val="25000"/>
                </a:schemeClr>
              </a:solidFill>
            </a:endParaRPr>
          </a:p>
        </p:txBody>
      </p:sp>
      <p:pic>
        <p:nvPicPr>
          <p:cNvPr id="4" name="Picture 3" descr="BTE Capital Investment Efficiency.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3400" y="1524000"/>
            <a:ext cx="8153400" cy="4780222"/>
          </a:xfrm>
          <a:prstGeom prst="rect">
            <a:avLst/>
          </a:prstGeom>
        </p:spPr>
      </p:pic>
      <p:sp>
        <p:nvSpPr>
          <p:cNvPr id="18" name="Rounded Rectangle 17"/>
          <p:cNvSpPr/>
          <p:nvPr/>
        </p:nvSpPr>
        <p:spPr>
          <a:xfrm flipV="1">
            <a:off x="838200" y="3810000"/>
            <a:ext cx="7086600" cy="685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9" name="TextBox 18"/>
          <p:cNvSpPr txBox="1"/>
          <p:nvPr/>
        </p:nvSpPr>
        <p:spPr>
          <a:xfrm>
            <a:off x="533400" y="6096000"/>
            <a:ext cx="2667000" cy="276999"/>
          </a:xfrm>
          <a:prstGeom prst="rect">
            <a:avLst/>
          </a:prstGeom>
          <a:noFill/>
        </p:spPr>
        <p:txBody>
          <a:bodyPr wrap="square" rtlCol="0">
            <a:spAutoFit/>
          </a:bodyPr>
          <a:lstStyle/>
          <a:p>
            <a:r>
              <a:rPr lang="en-US" sz="1200" i="1" dirty="0" smtClean="0"/>
              <a:t>Sources: Company Filing</a:t>
            </a:r>
            <a:endParaRPr lang="en-US" sz="1200" i="1" dirty="0"/>
          </a:p>
        </p:txBody>
      </p:sp>
    </p:spTree>
    <p:extLst>
      <p:ext uri="{BB962C8B-B14F-4D97-AF65-F5344CB8AC3E}">
        <p14:creationId xmlns:p14="http://schemas.microsoft.com/office/powerpoint/2010/main" xmlns="" val="145356714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TE Operating Netback.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600200"/>
            <a:ext cx="9144000" cy="3640000"/>
          </a:xfrm>
          <a:prstGeom prst="rect">
            <a:avLst/>
          </a:prstGeom>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ounded Rectangle 21"/>
          <p:cNvSpPr/>
          <p:nvPr/>
        </p:nvSpPr>
        <p:spPr>
          <a:xfrm flipV="1">
            <a:off x="0" y="2971800"/>
            <a:ext cx="91440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3" name="Rounded Rectangle 22"/>
          <p:cNvSpPr/>
          <p:nvPr/>
        </p:nvSpPr>
        <p:spPr>
          <a:xfrm flipV="1">
            <a:off x="0" y="4114800"/>
            <a:ext cx="9144000" cy="381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7" name="Rectangle 26"/>
          <p:cNvSpPr/>
          <p:nvPr/>
        </p:nvSpPr>
        <p:spPr>
          <a:xfrm>
            <a:off x="457200" y="1143000"/>
            <a:ext cx="2416221" cy="400110"/>
          </a:xfrm>
          <a:prstGeom prst="rect">
            <a:avLst/>
          </a:prstGeom>
        </p:spPr>
        <p:txBody>
          <a:bodyPr wrap="none">
            <a:spAutoFit/>
          </a:bodyPr>
          <a:lstStyle/>
          <a:p>
            <a:r>
              <a:rPr lang="en-US" sz="2000" b="1" dirty="0" smtClean="0">
                <a:solidFill>
                  <a:schemeClr val="tx1">
                    <a:lumMod val="75000"/>
                    <a:lumOff val="25000"/>
                  </a:schemeClr>
                </a:solidFill>
              </a:rPr>
              <a:t>[ Operating Netback]</a:t>
            </a:r>
            <a:endParaRPr lang="en-CA" sz="2000" b="1" dirty="0">
              <a:solidFill>
                <a:schemeClr val="tx1">
                  <a:lumMod val="75000"/>
                  <a:lumOff val="25000"/>
                </a:schemeClr>
              </a:solidFill>
            </a:endParaRPr>
          </a:p>
        </p:txBody>
      </p:sp>
      <p:sp>
        <p:nvSpPr>
          <p:cNvPr id="19" name="Rounded Rectangle 18"/>
          <p:cNvSpPr/>
          <p:nvPr/>
        </p:nvSpPr>
        <p:spPr>
          <a:xfrm flipV="1">
            <a:off x="6172200" y="2819400"/>
            <a:ext cx="914400" cy="1905000"/>
          </a:xfrm>
          <a:prstGeom prst="roundRect">
            <a:avLst/>
          </a:prstGeom>
          <a:noFill/>
          <a:ln w="28575"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228395977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533400" y="1591712"/>
            <a:ext cx="8077200" cy="4705087"/>
            <a:chOff x="533400" y="1591712"/>
            <a:chExt cx="8077200" cy="4705087"/>
          </a:xfrm>
        </p:grpSpPr>
        <p:pic>
          <p:nvPicPr>
            <p:cNvPr id="4" name="Picture 3" descr="BTE - capital program efficiency.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400" y="1591712"/>
              <a:ext cx="8077200" cy="4403059"/>
            </a:xfrm>
            <a:prstGeom prst="rect">
              <a:avLst/>
            </a:prstGeom>
          </p:spPr>
        </p:pic>
        <p:sp>
          <p:nvSpPr>
            <p:cNvPr id="16" name="Rounded Rectangle 15"/>
            <p:cNvSpPr/>
            <p:nvPr/>
          </p:nvSpPr>
          <p:spPr>
            <a:xfrm flipV="1">
              <a:off x="6705600" y="5181600"/>
              <a:ext cx="685800" cy="9144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8" name="TextBox 17"/>
            <p:cNvSpPr txBox="1"/>
            <p:nvPr/>
          </p:nvSpPr>
          <p:spPr>
            <a:xfrm>
              <a:off x="838200" y="6019800"/>
              <a:ext cx="2667000" cy="276999"/>
            </a:xfrm>
            <a:prstGeom prst="rect">
              <a:avLst/>
            </a:prstGeom>
            <a:noFill/>
          </p:spPr>
          <p:txBody>
            <a:bodyPr wrap="square" rtlCol="0">
              <a:spAutoFit/>
            </a:bodyPr>
            <a:lstStyle/>
            <a:p>
              <a:r>
                <a:rPr lang="en-US" sz="1200" i="1" dirty="0" smtClean="0"/>
                <a:t>Sources: Company Filing</a:t>
              </a:r>
              <a:endParaRPr lang="en-US" sz="1200" i="1" dirty="0"/>
            </a:p>
          </p:txBody>
        </p:sp>
      </p:gr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128431" cy="400110"/>
          </a:xfrm>
          <a:prstGeom prst="rect">
            <a:avLst/>
          </a:prstGeom>
        </p:spPr>
        <p:txBody>
          <a:bodyPr wrap="none">
            <a:spAutoFit/>
          </a:bodyPr>
          <a:lstStyle/>
          <a:p>
            <a:r>
              <a:rPr lang="en-US" sz="2000" b="1" dirty="0" smtClean="0">
                <a:solidFill>
                  <a:schemeClr val="tx1">
                    <a:lumMod val="75000"/>
                    <a:lumOff val="25000"/>
                  </a:schemeClr>
                </a:solidFill>
              </a:rPr>
              <a:t>[Capital Program Efficiency]</a:t>
            </a:r>
            <a:endParaRPr lang="en-CA" sz="2000" b="1" dirty="0">
              <a:solidFill>
                <a:schemeClr val="tx1">
                  <a:lumMod val="75000"/>
                  <a:lumOff val="25000"/>
                </a:schemeClr>
              </a:solidFill>
            </a:endParaRPr>
          </a:p>
        </p:txBody>
      </p:sp>
    </p:spTree>
    <p:extLst>
      <p:ext uri="{BB962C8B-B14F-4D97-AF65-F5344CB8AC3E}">
        <p14:creationId xmlns:p14="http://schemas.microsoft.com/office/powerpoint/2010/main" xmlns="" val="193499338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045651" cy="400110"/>
          </a:xfrm>
          <a:prstGeom prst="rect">
            <a:avLst/>
          </a:prstGeom>
        </p:spPr>
        <p:txBody>
          <a:bodyPr wrap="none">
            <a:spAutoFit/>
          </a:bodyPr>
          <a:lstStyle/>
          <a:p>
            <a:r>
              <a:rPr lang="en-US" sz="2000" b="1" dirty="0" smtClean="0">
                <a:solidFill>
                  <a:schemeClr val="tx1">
                    <a:lumMod val="75000"/>
                    <a:lumOff val="25000"/>
                  </a:schemeClr>
                </a:solidFill>
              </a:rPr>
              <a:t>[Reserve/Production ratio]</a:t>
            </a:r>
            <a:endParaRPr lang="en-CA" sz="2000" b="1" dirty="0">
              <a:solidFill>
                <a:schemeClr val="tx1">
                  <a:lumMod val="75000"/>
                  <a:lumOff val="25000"/>
                </a:schemeClr>
              </a:solidFill>
            </a:endParaRPr>
          </a:p>
        </p:txBody>
      </p:sp>
      <p:grpSp>
        <p:nvGrpSpPr>
          <p:cNvPr id="2" name="Group 5"/>
          <p:cNvGrpSpPr/>
          <p:nvPr/>
        </p:nvGrpSpPr>
        <p:grpSpPr>
          <a:xfrm>
            <a:off x="-76200" y="1600200"/>
            <a:ext cx="9144000" cy="4772799"/>
            <a:chOff x="-76200" y="1600200"/>
            <a:chExt cx="9144000" cy="4772799"/>
          </a:xfrm>
        </p:grpSpPr>
        <p:pic>
          <p:nvPicPr>
            <p:cNvPr id="3" name="Picture 2" descr="BTE R:P rati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00" y="1600200"/>
              <a:ext cx="9144000" cy="4567233"/>
            </a:xfrm>
            <a:prstGeom prst="rect">
              <a:avLst/>
            </a:prstGeom>
          </p:spPr>
        </p:pic>
        <p:sp>
          <p:nvSpPr>
            <p:cNvPr id="15" name="Rounded Rectangle 14"/>
            <p:cNvSpPr/>
            <p:nvPr/>
          </p:nvSpPr>
          <p:spPr>
            <a:xfrm flipV="1">
              <a:off x="76200" y="5486400"/>
              <a:ext cx="8534400" cy="381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9" name="TextBox 18"/>
            <p:cNvSpPr txBox="1"/>
            <p:nvPr/>
          </p:nvSpPr>
          <p:spPr>
            <a:xfrm>
              <a:off x="533400" y="6096000"/>
              <a:ext cx="2667000" cy="276999"/>
            </a:xfrm>
            <a:prstGeom prst="rect">
              <a:avLst/>
            </a:prstGeom>
            <a:noFill/>
          </p:spPr>
          <p:txBody>
            <a:bodyPr wrap="square" rtlCol="0">
              <a:spAutoFit/>
            </a:bodyPr>
            <a:lstStyle/>
            <a:p>
              <a:r>
                <a:rPr lang="en-US" sz="1200" i="1" dirty="0" smtClean="0"/>
                <a:t>Sources: Company Filing</a:t>
              </a:r>
              <a:endParaRPr lang="en-US" sz="1200" i="1" dirty="0"/>
            </a:p>
          </p:txBody>
        </p:sp>
      </p:grpSp>
    </p:spTree>
    <p:extLst>
      <p:ext uri="{BB962C8B-B14F-4D97-AF65-F5344CB8AC3E}">
        <p14:creationId xmlns:p14="http://schemas.microsoft.com/office/powerpoint/2010/main" xmlns="" val="36924672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631874" cy="400110"/>
          </a:xfrm>
          <a:prstGeom prst="rect">
            <a:avLst/>
          </a:prstGeom>
        </p:spPr>
        <p:txBody>
          <a:bodyPr wrap="none">
            <a:spAutoFit/>
          </a:bodyPr>
          <a:lstStyle/>
          <a:p>
            <a:r>
              <a:rPr lang="en-US" sz="2000" b="1" dirty="0" smtClean="0">
                <a:solidFill>
                  <a:schemeClr val="tx1">
                    <a:lumMod val="75000"/>
                    <a:lumOff val="25000"/>
                  </a:schemeClr>
                </a:solidFill>
              </a:rPr>
              <a:t>[Oil-Equivalent Reserve Growth]</a:t>
            </a:r>
            <a:endParaRPr lang="en-CA" sz="2000" b="1" dirty="0">
              <a:solidFill>
                <a:schemeClr val="tx1">
                  <a:lumMod val="75000"/>
                  <a:lumOff val="25000"/>
                </a:schemeClr>
              </a:solidFill>
            </a:endParaRPr>
          </a:p>
        </p:txBody>
      </p:sp>
      <p:grpSp>
        <p:nvGrpSpPr>
          <p:cNvPr id="3" name="Group 3"/>
          <p:cNvGrpSpPr/>
          <p:nvPr/>
        </p:nvGrpSpPr>
        <p:grpSpPr>
          <a:xfrm>
            <a:off x="461844" y="1587129"/>
            <a:ext cx="8224956" cy="4633470"/>
            <a:chOff x="461844" y="1587129"/>
            <a:chExt cx="8224956" cy="4633470"/>
          </a:xfrm>
        </p:grpSpPr>
        <p:sp>
          <p:nvSpPr>
            <p:cNvPr id="19" name="TextBox 18"/>
            <p:cNvSpPr txBox="1"/>
            <p:nvPr/>
          </p:nvSpPr>
          <p:spPr>
            <a:xfrm>
              <a:off x="533400" y="5943600"/>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2" name="Picture 1" descr="BTE oe reserve growth.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1844" y="1587129"/>
              <a:ext cx="8224956" cy="4432671"/>
            </a:xfrm>
            <a:prstGeom prst="rect">
              <a:avLst/>
            </a:prstGeom>
          </p:spPr>
        </p:pic>
      </p:grpSp>
    </p:spTree>
    <p:extLst>
      <p:ext uri="{BB962C8B-B14F-4D97-AF65-F5344CB8AC3E}">
        <p14:creationId xmlns:p14="http://schemas.microsoft.com/office/powerpoint/2010/main" xmlns="" val="34906040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977521" cy="400110"/>
          </a:xfrm>
          <a:prstGeom prst="rect">
            <a:avLst/>
          </a:prstGeom>
        </p:spPr>
        <p:txBody>
          <a:bodyPr wrap="none">
            <a:spAutoFit/>
          </a:bodyPr>
          <a:lstStyle/>
          <a:p>
            <a:r>
              <a:rPr lang="en-US" sz="2000" b="1" dirty="0">
                <a:solidFill>
                  <a:schemeClr val="tx1">
                    <a:lumMod val="75000"/>
                    <a:lumOff val="25000"/>
                  </a:schemeClr>
                </a:solidFill>
              </a:rPr>
              <a:t>[Organic Production &amp; FFO Growth]</a:t>
            </a:r>
            <a:endParaRPr lang="en-CA" sz="2000" b="1" dirty="0">
              <a:solidFill>
                <a:schemeClr val="tx1">
                  <a:lumMod val="75000"/>
                  <a:lumOff val="25000"/>
                </a:schemeClr>
              </a:solidFill>
            </a:endParaRPr>
          </a:p>
        </p:txBody>
      </p:sp>
      <p:pic>
        <p:nvPicPr>
          <p:cNvPr id="5" name="Picture 4" descr="BTE Organic Production &amp; FFO Growth.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2438400"/>
            <a:ext cx="9144000" cy="1968137"/>
          </a:xfrm>
          <a:prstGeom prst="rect">
            <a:avLst/>
          </a:prstGeom>
        </p:spPr>
      </p:pic>
      <p:sp>
        <p:nvSpPr>
          <p:cNvPr id="14" name="Rounded Rectangle 13"/>
          <p:cNvSpPr/>
          <p:nvPr/>
        </p:nvSpPr>
        <p:spPr>
          <a:xfrm flipV="1">
            <a:off x="152400" y="3429000"/>
            <a:ext cx="85344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5" name="TextBox 14"/>
          <p:cNvSpPr txBox="1"/>
          <p:nvPr/>
        </p:nvSpPr>
        <p:spPr>
          <a:xfrm>
            <a:off x="609600" y="4191000"/>
            <a:ext cx="2667000" cy="276999"/>
          </a:xfrm>
          <a:prstGeom prst="rect">
            <a:avLst/>
          </a:prstGeom>
          <a:noFill/>
        </p:spPr>
        <p:txBody>
          <a:bodyPr wrap="square" rtlCol="0">
            <a:spAutoFit/>
          </a:bodyPr>
          <a:lstStyle/>
          <a:p>
            <a:r>
              <a:rPr lang="en-US" sz="1200" i="1" dirty="0" smtClean="0"/>
              <a:t>Sources: Company Filing</a:t>
            </a:r>
            <a:endParaRPr lang="en-US" sz="1200" i="1" dirty="0"/>
          </a:p>
        </p:txBody>
      </p:sp>
      <p:sp>
        <p:nvSpPr>
          <p:cNvPr id="16" name="Rounded Rectangle 15"/>
          <p:cNvSpPr/>
          <p:nvPr/>
        </p:nvSpPr>
        <p:spPr>
          <a:xfrm flipV="1">
            <a:off x="152400" y="2895600"/>
            <a:ext cx="85344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104554621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TE Operating Metric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246010"/>
            <a:ext cx="9144000" cy="2554590"/>
          </a:xfrm>
          <a:prstGeom prst="rect">
            <a:avLst/>
          </a:prstGeom>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282596" cy="400110"/>
          </a:xfrm>
          <a:prstGeom prst="rect">
            <a:avLst/>
          </a:prstGeom>
        </p:spPr>
        <p:txBody>
          <a:bodyPr wrap="none">
            <a:spAutoFit/>
          </a:bodyPr>
          <a:lstStyle/>
          <a:p>
            <a:r>
              <a:rPr lang="en-US" sz="2000" b="1" dirty="0" smtClean="0">
                <a:solidFill>
                  <a:schemeClr val="tx1">
                    <a:lumMod val="75000"/>
                    <a:lumOff val="25000"/>
                  </a:schemeClr>
                </a:solidFill>
              </a:rPr>
              <a:t>[Operating Metrics]</a:t>
            </a:r>
            <a:endParaRPr lang="en-CA" sz="2000" b="1" dirty="0">
              <a:solidFill>
                <a:schemeClr val="tx1">
                  <a:lumMod val="75000"/>
                  <a:lumOff val="25000"/>
                </a:schemeClr>
              </a:solidFill>
            </a:endParaRPr>
          </a:p>
        </p:txBody>
      </p:sp>
      <p:sp>
        <p:nvSpPr>
          <p:cNvPr id="16" name="Rounded Rectangle 15"/>
          <p:cNvSpPr/>
          <p:nvPr/>
        </p:nvSpPr>
        <p:spPr>
          <a:xfrm flipV="1">
            <a:off x="8153400" y="2971800"/>
            <a:ext cx="914400" cy="381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8" name="Rounded Rectangle 17"/>
          <p:cNvSpPr/>
          <p:nvPr/>
        </p:nvSpPr>
        <p:spPr>
          <a:xfrm flipV="1">
            <a:off x="6019800" y="4038600"/>
            <a:ext cx="990600" cy="609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14138781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534818" cy="400110"/>
          </a:xfrm>
          <a:prstGeom prst="rect">
            <a:avLst/>
          </a:prstGeom>
        </p:spPr>
        <p:txBody>
          <a:bodyPr wrap="none">
            <a:spAutoFit/>
          </a:bodyPr>
          <a:lstStyle/>
          <a:p>
            <a:r>
              <a:rPr lang="en-US" sz="2000" b="1" dirty="0" smtClean="0">
                <a:solidFill>
                  <a:schemeClr val="tx1">
                    <a:lumMod val="75000"/>
                    <a:lumOff val="25000"/>
                  </a:schemeClr>
                </a:solidFill>
              </a:rPr>
              <a:t>[ Areas of Operations]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bte area of operations.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27441" y="1524000"/>
            <a:ext cx="6444959" cy="4792193"/>
          </a:xfrm>
          <a:prstGeom prst="rect">
            <a:avLst/>
          </a:prstGeom>
        </p:spPr>
      </p:pic>
    </p:spTree>
    <p:extLst>
      <p:ext uri="{BB962C8B-B14F-4D97-AF65-F5344CB8AC3E}">
        <p14:creationId xmlns:p14="http://schemas.microsoft.com/office/powerpoint/2010/main" xmlns="" val="408507601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179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279340" cy="400110"/>
          </a:xfrm>
          <a:prstGeom prst="rect">
            <a:avLst/>
          </a:prstGeom>
        </p:spPr>
        <p:txBody>
          <a:bodyPr wrap="none">
            <a:spAutoFit/>
          </a:bodyPr>
          <a:lstStyle/>
          <a:p>
            <a:r>
              <a:rPr lang="en-US" sz="2000" b="1" dirty="0" smtClean="0">
                <a:solidFill>
                  <a:schemeClr val="tx1">
                    <a:lumMod val="75000"/>
                    <a:lumOff val="25000"/>
                  </a:schemeClr>
                </a:solidFill>
              </a:rPr>
              <a:t>[ Peace River - Seal]</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p:cNvGrpSpPr/>
          <p:nvPr/>
        </p:nvGrpSpPr>
        <p:grpSpPr>
          <a:xfrm>
            <a:off x="533400" y="1600200"/>
            <a:ext cx="4953001" cy="4239399"/>
            <a:chOff x="533400" y="1600200"/>
            <a:chExt cx="4953001" cy="4239399"/>
          </a:xfrm>
        </p:grpSpPr>
        <p:pic>
          <p:nvPicPr>
            <p:cNvPr id="2" name="Picture 1" descr="bte Seal Operating Statistics.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3401" y="1600200"/>
              <a:ext cx="4953000" cy="3852333"/>
            </a:xfrm>
            <a:prstGeom prst="rect">
              <a:avLst/>
            </a:prstGeom>
          </p:spPr>
        </p:pic>
        <p:sp>
          <p:nvSpPr>
            <p:cNvPr id="14" name="Rounded Rectangle 13"/>
            <p:cNvSpPr/>
            <p:nvPr/>
          </p:nvSpPr>
          <p:spPr>
            <a:xfrm flipV="1">
              <a:off x="533400" y="5105400"/>
              <a:ext cx="49530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5" name="TextBox 14"/>
            <p:cNvSpPr txBox="1"/>
            <p:nvPr/>
          </p:nvSpPr>
          <p:spPr>
            <a:xfrm>
              <a:off x="533400" y="5562600"/>
              <a:ext cx="2667000" cy="276999"/>
            </a:xfrm>
            <a:prstGeom prst="rect">
              <a:avLst/>
            </a:prstGeom>
            <a:noFill/>
          </p:spPr>
          <p:txBody>
            <a:bodyPr wrap="square" rtlCol="0">
              <a:spAutoFit/>
            </a:bodyPr>
            <a:lstStyle/>
            <a:p>
              <a:r>
                <a:rPr lang="en-US" sz="1200" i="1" dirty="0" smtClean="0"/>
                <a:t>Sources: Company Filing</a:t>
              </a:r>
              <a:endParaRPr lang="en-US" sz="1200" i="1" dirty="0"/>
            </a:p>
          </p:txBody>
        </p:sp>
      </p:grpSp>
      <p:sp>
        <p:nvSpPr>
          <p:cNvPr id="16" name="Content Placeholder 2"/>
          <p:cNvSpPr>
            <a:spLocks noGrp="1"/>
          </p:cNvSpPr>
          <p:nvPr>
            <p:ph idx="1"/>
          </p:nvPr>
        </p:nvSpPr>
        <p:spPr>
          <a:xfrm>
            <a:off x="5638800" y="1981200"/>
            <a:ext cx="2971800" cy="3886200"/>
          </a:xfrm>
        </p:spPr>
        <p:txBody>
          <a:bodyPr>
            <a:normAutofit/>
          </a:bodyPr>
          <a:lstStyle>
            <a:lvl1pPr>
              <a:defRPr sz="2000"/>
            </a:lvl1pPr>
            <a:lvl2pPr>
              <a:defRPr sz="2000"/>
            </a:lvl2pPr>
            <a:lvl3pPr>
              <a:defRPr sz="2000"/>
            </a:lvl3pPr>
            <a:lvl4pPr>
              <a:defRPr sz="2000"/>
            </a:lvl4pPr>
            <a:lvl5pPr>
              <a:defRPr sz="2000"/>
            </a:lvl5pPr>
          </a:lstStyle>
          <a:p>
            <a:pPr>
              <a:buClr>
                <a:schemeClr val="tx1">
                  <a:lumMod val="75000"/>
                  <a:lumOff val="25000"/>
                </a:schemeClr>
              </a:buClr>
              <a:buFont typeface="Wingdings" pitchFamily="2" charset="2"/>
              <a:buChar char="§"/>
            </a:pPr>
            <a:r>
              <a:rPr lang="en-US" sz="1600" dirty="0" smtClean="0">
                <a:solidFill>
                  <a:schemeClr val="tx1">
                    <a:lumMod val="75000"/>
                    <a:lumOff val="25000"/>
                  </a:schemeClr>
                </a:solidFill>
              </a:rPr>
              <a:t>No mining around area</a:t>
            </a:r>
          </a:p>
          <a:p>
            <a:pPr lvl="1">
              <a:buClr>
                <a:schemeClr val="tx1">
                  <a:lumMod val="75000"/>
                  <a:lumOff val="25000"/>
                </a:schemeClr>
              </a:buClr>
              <a:buFont typeface="Wingdings" pitchFamily="2" charset="2"/>
              <a:buChar char="§"/>
            </a:pPr>
            <a:r>
              <a:rPr lang="en-US" sz="1600" dirty="0" smtClean="0">
                <a:solidFill>
                  <a:schemeClr val="tx1">
                    <a:lumMod val="75000"/>
                    <a:lumOff val="25000"/>
                  </a:schemeClr>
                </a:solidFill>
              </a:rPr>
              <a:t>Minimum environmental impact</a:t>
            </a:r>
          </a:p>
          <a:p>
            <a:pPr>
              <a:buClr>
                <a:schemeClr val="tx1">
                  <a:lumMod val="75000"/>
                  <a:lumOff val="25000"/>
                </a:schemeClr>
              </a:buClr>
              <a:buFont typeface="Wingdings" pitchFamily="2" charset="2"/>
              <a:buChar char="§"/>
            </a:pPr>
            <a:r>
              <a:rPr lang="en-US" sz="1600" dirty="0" smtClean="0">
                <a:solidFill>
                  <a:schemeClr val="tx1">
                    <a:lumMod val="75000"/>
                    <a:lumOff val="25000"/>
                  </a:schemeClr>
                </a:solidFill>
              </a:rPr>
              <a:t>Not your typical oil sand</a:t>
            </a:r>
          </a:p>
          <a:p>
            <a:pPr lvl="1">
              <a:buClr>
                <a:schemeClr val="tx1">
                  <a:lumMod val="75000"/>
                  <a:lumOff val="25000"/>
                </a:schemeClr>
              </a:buClr>
              <a:buFont typeface="Wingdings" pitchFamily="2" charset="2"/>
              <a:buChar char="§"/>
            </a:pPr>
            <a:r>
              <a:rPr lang="en-US" sz="1600" dirty="0" smtClean="0">
                <a:solidFill>
                  <a:schemeClr val="tx1">
                    <a:lumMod val="75000"/>
                    <a:lumOff val="25000"/>
                  </a:schemeClr>
                </a:solidFill>
              </a:rPr>
              <a:t>Low cost</a:t>
            </a:r>
          </a:p>
          <a:p>
            <a:pPr>
              <a:buClr>
                <a:schemeClr val="tx1">
                  <a:lumMod val="75000"/>
                  <a:lumOff val="25000"/>
                </a:schemeClr>
              </a:buClr>
              <a:buFont typeface="Wingdings" pitchFamily="2" charset="2"/>
              <a:buChar char="§"/>
            </a:pPr>
            <a:endParaRPr lang="en-US" sz="1600" dirty="0" smtClean="0">
              <a:solidFill>
                <a:schemeClr val="tx1">
                  <a:lumMod val="75000"/>
                  <a:lumOff val="25000"/>
                </a:schemeClr>
              </a:solidFill>
            </a:endParaRPr>
          </a:p>
          <a:p>
            <a:pPr lvl="0">
              <a:buNone/>
            </a:pPr>
            <a:endParaRPr lang="en-US" sz="1600" dirty="0" smtClean="0"/>
          </a:p>
        </p:txBody>
      </p:sp>
      <p:sp>
        <p:nvSpPr>
          <p:cNvPr id="18" name="Rounded Rectangle 17"/>
          <p:cNvSpPr/>
          <p:nvPr/>
        </p:nvSpPr>
        <p:spPr>
          <a:xfrm flipV="1">
            <a:off x="533400" y="3352800"/>
            <a:ext cx="4953000" cy="762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478585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Production (thousands bbl/day)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graphicFrame>
        <p:nvGraphicFramePr>
          <p:cNvPr id="14" name="Content Placeholder 3"/>
          <p:cNvGraphicFramePr>
            <a:graphicFrameLocks noGrp="1"/>
          </p:cNvGraphicFramePr>
          <p:nvPr>
            <p:ph idx="1"/>
            <p:extLst>
              <p:ext uri="{D42A27DB-BD31-4B8C-83A1-F6EECF244321}">
                <p14:modId xmlns:p14="http://schemas.microsoft.com/office/powerpoint/2010/main" xmlns="" val="490413639"/>
              </p:ext>
            </p:extLst>
          </p:nvPr>
        </p:nvGraphicFramePr>
        <p:xfrm>
          <a:off x="685800" y="1371600"/>
          <a:ext cx="7772400" cy="48217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533400" y="1143000"/>
            <a:ext cx="4495800" cy="400110"/>
          </a:xfrm>
          <a:prstGeom prst="rect">
            <a:avLst/>
          </a:prstGeom>
        </p:spPr>
        <p:txBody>
          <a:bodyPr wrap="square">
            <a:spAutoFit/>
          </a:bodyPr>
          <a:lstStyle/>
          <a:p>
            <a:r>
              <a:rPr lang="en-US" sz="2000" b="1" dirty="0" smtClean="0">
                <a:solidFill>
                  <a:schemeClr val="tx1">
                    <a:lumMod val="75000"/>
                    <a:lumOff val="25000"/>
                  </a:schemeClr>
                </a:solidFill>
              </a:rPr>
              <a:t>[Seal – 8+ Horizontal Laterals </a:t>
            </a:r>
            <a:r>
              <a:rPr lang="en-US" sz="2000" b="1" dirty="0">
                <a:solidFill>
                  <a:schemeClr val="tx1">
                    <a:lumMod val="75000"/>
                    <a:lumOff val="25000"/>
                  </a:schemeClr>
                </a:solidFill>
              </a:rPr>
              <a:t>per </a:t>
            </a:r>
            <a:r>
              <a:rPr lang="en-US" sz="2000" b="1" dirty="0" smtClean="0">
                <a:solidFill>
                  <a:schemeClr val="tx1">
                    <a:lumMod val="75000"/>
                    <a:lumOff val="25000"/>
                  </a:schemeClr>
                </a:solidFill>
              </a:rPr>
              <a:t>Well]</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09600" y="5971401"/>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3" name="Picture 2" descr="BTE Seal 8+ Laterals per Well.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 y="1600200"/>
            <a:ext cx="5334000" cy="4344186"/>
          </a:xfrm>
          <a:prstGeom prst="rect">
            <a:avLst/>
          </a:prstGeom>
        </p:spPr>
      </p:pic>
      <p:sp>
        <p:nvSpPr>
          <p:cNvPr id="13" name="Content Placeholder 2"/>
          <p:cNvSpPr>
            <a:spLocks noGrp="1"/>
          </p:cNvSpPr>
          <p:nvPr>
            <p:ph idx="1"/>
          </p:nvPr>
        </p:nvSpPr>
        <p:spPr>
          <a:xfrm>
            <a:off x="5943600" y="1524000"/>
            <a:ext cx="2971800" cy="3886200"/>
          </a:xfrm>
        </p:spPr>
        <p:txBody>
          <a:bodyPr>
            <a:normAutofit/>
          </a:bodyPr>
          <a:lstStyle>
            <a:lvl1pPr>
              <a:defRPr sz="2000"/>
            </a:lvl1pPr>
            <a:lvl2pPr>
              <a:defRPr sz="2000"/>
            </a:lvl2pPr>
            <a:lvl3pPr>
              <a:defRPr sz="2000"/>
            </a:lvl3pPr>
            <a:lvl4pPr>
              <a:defRPr sz="2000"/>
            </a:lvl4pPr>
            <a:lvl5pPr>
              <a:defRPr sz="2000"/>
            </a:lvl5pPr>
          </a:lstStyle>
          <a:p>
            <a:pPr>
              <a:buClr>
                <a:schemeClr val="tx1">
                  <a:lumMod val="75000"/>
                  <a:lumOff val="25000"/>
                </a:schemeClr>
              </a:buClr>
              <a:buFont typeface="Wingdings" pitchFamily="2" charset="2"/>
              <a:buChar char="§"/>
            </a:pPr>
            <a:r>
              <a:rPr lang="en-US" sz="1600" dirty="0" smtClean="0">
                <a:solidFill>
                  <a:schemeClr val="tx1">
                    <a:lumMod val="75000"/>
                    <a:lumOff val="25000"/>
                  </a:schemeClr>
                </a:solidFill>
              </a:rPr>
              <a:t>Primary/cold production</a:t>
            </a:r>
          </a:p>
          <a:p>
            <a:pPr>
              <a:buClr>
                <a:schemeClr val="tx1">
                  <a:lumMod val="75000"/>
                  <a:lumOff val="25000"/>
                </a:schemeClr>
              </a:buClr>
              <a:buFont typeface="Wingdings" pitchFamily="2" charset="2"/>
              <a:buChar char="§"/>
            </a:pPr>
            <a:r>
              <a:rPr lang="en-US" sz="1600" dirty="0" smtClean="0">
                <a:solidFill>
                  <a:schemeClr val="tx1">
                    <a:lumMod val="75000"/>
                    <a:lumOff val="25000"/>
                  </a:schemeClr>
                </a:solidFill>
              </a:rPr>
              <a:t>Improvement in drilling economics</a:t>
            </a:r>
          </a:p>
          <a:p>
            <a:pPr>
              <a:buClr>
                <a:schemeClr val="tx1">
                  <a:lumMod val="75000"/>
                  <a:lumOff val="25000"/>
                </a:schemeClr>
              </a:buClr>
              <a:buFont typeface="Wingdings" pitchFamily="2" charset="2"/>
              <a:buChar char="§"/>
            </a:pPr>
            <a:r>
              <a:rPr lang="en-US" sz="1600" dirty="0" smtClean="0">
                <a:solidFill>
                  <a:schemeClr val="tx1">
                    <a:lumMod val="75000"/>
                    <a:lumOff val="25000"/>
                  </a:schemeClr>
                </a:solidFill>
              </a:rPr>
              <a:t>Fewer surface location &amp; smaller environmental footprint</a:t>
            </a:r>
          </a:p>
          <a:p>
            <a:pPr>
              <a:buClr>
                <a:schemeClr val="tx1">
                  <a:lumMod val="75000"/>
                  <a:lumOff val="25000"/>
                </a:schemeClr>
              </a:buClr>
              <a:buFont typeface="Wingdings" pitchFamily="2" charset="2"/>
              <a:buChar char="§"/>
            </a:pPr>
            <a:r>
              <a:rPr lang="en-US" sz="1600" dirty="0" smtClean="0">
                <a:solidFill>
                  <a:schemeClr val="tx1">
                    <a:lumMod val="75000"/>
                    <a:lumOff val="25000"/>
                  </a:schemeClr>
                </a:solidFill>
              </a:rPr>
              <a:t>Vertical: 600m</a:t>
            </a:r>
          </a:p>
          <a:p>
            <a:pPr>
              <a:buClr>
                <a:schemeClr val="tx1">
                  <a:lumMod val="75000"/>
                  <a:lumOff val="25000"/>
                </a:schemeClr>
              </a:buClr>
              <a:buFont typeface="Wingdings" pitchFamily="2" charset="2"/>
              <a:buChar char="§"/>
            </a:pPr>
            <a:r>
              <a:rPr lang="en-US" sz="1600" dirty="0" smtClean="0">
                <a:solidFill>
                  <a:schemeClr val="tx1">
                    <a:lumMod val="75000"/>
                    <a:lumOff val="25000"/>
                  </a:schemeClr>
                </a:solidFill>
              </a:rPr>
              <a:t>Horizontal: mile long &amp; staggered to maximize reservoir coverage</a:t>
            </a:r>
          </a:p>
          <a:p>
            <a:pPr>
              <a:buClr>
                <a:schemeClr val="tx1">
                  <a:lumMod val="75000"/>
                  <a:lumOff val="25000"/>
                </a:schemeClr>
              </a:buClr>
              <a:buFont typeface="Wingdings" pitchFamily="2" charset="2"/>
              <a:buChar char="§"/>
            </a:pPr>
            <a:r>
              <a:rPr lang="en-US" sz="1600" b="1" dirty="0" smtClean="0">
                <a:solidFill>
                  <a:schemeClr val="tx2">
                    <a:lumMod val="60000"/>
                    <a:lumOff val="40000"/>
                  </a:schemeClr>
                </a:solidFill>
              </a:rPr>
              <a:t>Reservoir characteristics allows oil to be pumped to flow to surface</a:t>
            </a:r>
          </a:p>
          <a:p>
            <a:pPr>
              <a:buClr>
                <a:schemeClr val="tx1">
                  <a:lumMod val="75000"/>
                  <a:lumOff val="25000"/>
                </a:schemeClr>
              </a:buClr>
              <a:buFont typeface="Wingdings" pitchFamily="2" charset="2"/>
              <a:buChar char="§"/>
            </a:pPr>
            <a:endParaRPr lang="en-US" sz="1600" dirty="0" smtClean="0">
              <a:solidFill>
                <a:schemeClr val="tx1">
                  <a:lumMod val="75000"/>
                  <a:lumOff val="25000"/>
                </a:schemeClr>
              </a:solidFill>
            </a:endParaRPr>
          </a:p>
          <a:p>
            <a:pPr lvl="0">
              <a:buNone/>
            </a:pPr>
            <a:endParaRPr lang="en-US" sz="1600" dirty="0" smtClean="0"/>
          </a:p>
        </p:txBody>
      </p:sp>
    </p:spTree>
    <p:extLst>
      <p:ext uri="{BB962C8B-B14F-4D97-AF65-F5344CB8AC3E}">
        <p14:creationId xmlns:p14="http://schemas.microsoft.com/office/powerpoint/2010/main" xmlns="" val="158742603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533400" y="1143000"/>
            <a:ext cx="3505200" cy="400110"/>
          </a:xfrm>
          <a:prstGeom prst="rect">
            <a:avLst/>
          </a:prstGeom>
        </p:spPr>
        <p:txBody>
          <a:bodyPr wrap="square">
            <a:spAutoFit/>
          </a:bodyPr>
          <a:lstStyle/>
          <a:p>
            <a:r>
              <a:rPr lang="en-US" sz="2000" b="1" dirty="0" smtClean="0">
                <a:solidFill>
                  <a:schemeClr val="tx1">
                    <a:lumMod val="75000"/>
                    <a:lumOff val="25000"/>
                  </a:schemeClr>
                </a:solidFill>
              </a:rPr>
              <a:t>[Seal –  </a:t>
            </a:r>
            <a:r>
              <a:rPr lang="en-US" sz="2000" b="1" dirty="0">
                <a:solidFill>
                  <a:schemeClr val="tx1">
                    <a:lumMod val="75000"/>
                    <a:lumOff val="25000"/>
                  </a:schemeClr>
                </a:solidFill>
              </a:rPr>
              <a:t>Thermal Development</a:t>
            </a:r>
            <a:r>
              <a:rPr lang="en-US" sz="2000" b="1" dirty="0" smtClean="0">
                <a:solidFill>
                  <a:schemeClr val="tx1">
                    <a:lumMod val="75000"/>
                    <a:lumOff val="25000"/>
                  </a:schemeClr>
                </a:solidFill>
              </a:rPr>
              <a:t>]</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09600" y="5971401"/>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2" name="Picture 1" descr="BTE Seal Thermal Development.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24400" y="1155701"/>
            <a:ext cx="3979856" cy="5168899"/>
          </a:xfrm>
          <a:prstGeom prst="rect">
            <a:avLst/>
          </a:prstGeom>
        </p:spPr>
      </p:pic>
      <p:sp>
        <p:nvSpPr>
          <p:cNvPr id="13" name="Content Placeholder 2"/>
          <p:cNvSpPr>
            <a:spLocks noGrp="1"/>
          </p:cNvSpPr>
          <p:nvPr>
            <p:ph idx="1"/>
          </p:nvPr>
        </p:nvSpPr>
        <p:spPr>
          <a:xfrm>
            <a:off x="457200" y="1600200"/>
            <a:ext cx="3886200" cy="4191000"/>
          </a:xfrm>
        </p:spPr>
        <p:txBody>
          <a:bodyPr>
            <a:normAutofit/>
          </a:bodyPr>
          <a:lstStyle>
            <a:lvl1pPr>
              <a:defRPr sz="2000"/>
            </a:lvl1pPr>
            <a:lvl2pPr>
              <a:defRPr sz="2000"/>
            </a:lvl2pPr>
            <a:lvl3pPr>
              <a:defRPr sz="2000"/>
            </a:lvl3pPr>
            <a:lvl4pPr>
              <a:defRPr sz="2000"/>
            </a:lvl4pPr>
            <a:lvl5pPr>
              <a:defRPr sz="2000"/>
            </a:lvl5pPr>
          </a:lstStyle>
          <a:p>
            <a:pPr>
              <a:buClr>
                <a:schemeClr val="tx1">
                  <a:lumMod val="75000"/>
                  <a:lumOff val="25000"/>
                </a:schemeClr>
              </a:buClr>
              <a:buFont typeface="Wingdings" pitchFamily="2" charset="2"/>
              <a:buChar char="§"/>
            </a:pPr>
            <a:r>
              <a:rPr lang="en-US" dirty="0" smtClean="0">
                <a:solidFill>
                  <a:schemeClr val="tx1">
                    <a:lumMod val="75000"/>
                    <a:lumOff val="25000"/>
                  </a:schemeClr>
                </a:solidFill>
              </a:rPr>
              <a:t>1</a:t>
            </a:r>
            <a:r>
              <a:rPr lang="en-US" baseline="30000" dirty="0" smtClean="0">
                <a:solidFill>
                  <a:schemeClr val="tx1">
                    <a:lumMod val="75000"/>
                    <a:lumOff val="25000"/>
                  </a:schemeClr>
                </a:solidFill>
              </a:rPr>
              <a:t>st</a:t>
            </a:r>
            <a:r>
              <a:rPr lang="en-US" dirty="0" smtClean="0">
                <a:solidFill>
                  <a:schemeClr val="tx1">
                    <a:lumMod val="75000"/>
                    <a:lumOff val="25000"/>
                  </a:schemeClr>
                </a:solidFill>
              </a:rPr>
              <a:t> CSS project (cyclic steam stimulation)</a:t>
            </a:r>
          </a:p>
          <a:p>
            <a:pPr>
              <a:buClr>
                <a:schemeClr val="tx1">
                  <a:lumMod val="75000"/>
                  <a:lumOff val="25000"/>
                </a:schemeClr>
              </a:buClr>
              <a:buFont typeface="Wingdings" pitchFamily="2" charset="2"/>
              <a:buChar char="§"/>
            </a:pPr>
            <a:r>
              <a:rPr lang="en-US" dirty="0" smtClean="0">
                <a:solidFill>
                  <a:schemeClr val="tx1">
                    <a:lumMod val="75000"/>
                    <a:lumOff val="25000"/>
                  </a:schemeClr>
                </a:solidFill>
              </a:rPr>
              <a:t>Single mile long horizontal well </a:t>
            </a:r>
          </a:p>
          <a:p>
            <a:pPr>
              <a:buClr>
                <a:schemeClr val="tx1">
                  <a:lumMod val="75000"/>
                  <a:lumOff val="25000"/>
                </a:schemeClr>
              </a:buClr>
              <a:buFont typeface="Wingdings" pitchFamily="2" charset="2"/>
              <a:buChar char="§"/>
            </a:pPr>
            <a:r>
              <a:rPr lang="en-US" dirty="0" smtClean="0">
                <a:solidFill>
                  <a:schemeClr val="tx1">
                    <a:lumMod val="75000"/>
                    <a:lumOff val="25000"/>
                  </a:schemeClr>
                </a:solidFill>
              </a:rPr>
              <a:t>Repeated 15+ cycles over the life of the well</a:t>
            </a:r>
          </a:p>
          <a:p>
            <a:pPr>
              <a:buClr>
                <a:schemeClr val="tx1">
                  <a:lumMod val="75000"/>
                  <a:lumOff val="25000"/>
                </a:schemeClr>
              </a:buClr>
              <a:buFont typeface="Wingdings" pitchFamily="2" charset="2"/>
              <a:buChar char="§"/>
            </a:pPr>
            <a:r>
              <a:rPr lang="en-US" b="1" dirty="0" smtClean="0">
                <a:solidFill>
                  <a:srgbClr val="558ED5"/>
                </a:solidFill>
              </a:rPr>
              <a:t>Increased expected recovery rate from 5%~7% to 30% </a:t>
            </a:r>
          </a:p>
          <a:p>
            <a:pPr lvl="0">
              <a:buNone/>
            </a:pPr>
            <a:endParaRPr lang="en-US" sz="1600" dirty="0" smtClean="0"/>
          </a:p>
        </p:txBody>
      </p:sp>
    </p:spTree>
    <p:extLst>
      <p:ext uri="{BB962C8B-B14F-4D97-AF65-F5344CB8AC3E}">
        <p14:creationId xmlns:p14="http://schemas.microsoft.com/office/powerpoint/2010/main" xmlns="" val="124012854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533400" y="1143000"/>
            <a:ext cx="3505200" cy="400110"/>
          </a:xfrm>
          <a:prstGeom prst="rect">
            <a:avLst/>
          </a:prstGeom>
        </p:spPr>
        <p:txBody>
          <a:bodyPr wrap="square">
            <a:spAutoFit/>
          </a:bodyPr>
          <a:lstStyle/>
          <a:p>
            <a:r>
              <a:rPr lang="en-US" sz="2000" b="1" dirty="0" smtClean="0">
                <a:solidFill>
                  <a:schemeClr val="tx1">
                    <a:lumMod val="75000"/>
                    <a:lumOff val="25000"/>
                  </a:schemeClr>
                </a:solidFill>
              </a:rPr>
              <a:t>[Lloydminster Area]</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09600" y="5971401"/>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4" name="Picture 3" descr="BTE Lloydminste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88270" y="1143000"/>
            <a:ext cx="5874730" cy="4495800"/>
          </a:xfrm>
          <a:prstGeom prst="rect">
            <a:avLst/>
          </a:prstGeom>
        </p:spPr>
      </p:pic>
      <p:sp>
        <p:nvSpPr>
          <p:cNvPr id="14" name="Content Placeholder 2"/>
          <p:cNvSpPr>
            <a:spLocks noGrp="1"/>
          </p:cNvSpPr>
          <p:nvPr>
            <p:ph idx="1"/>
          </p:nvPr>
        </p:nvSpPr>
        <p:spPr>
          <a:xfrm>
            <a:off x="2895600" y="5715000"/>
            <a:ext cx="2667000" cy="381000"/>
          </a:xfrm>
        </p:spPr>
        <p:txBody>
          <a:bodyPr>
            <a:normAutofit/>
          </a:bodyPr>
          <a:lstStyle>
            <a:lvl1pPr>
              <a:defRPr sz="2000"/>
            </a:lvl1pPr>
            <a:lvl2pPr>
              <a:defRPr sz="2000"/>
            </a:lvl2pPr>
            <a:lvl3pPr>
              <a:defRPr sz="2000"/>
            </a:lvl3pPr>
            <a:lvl4pPr>
              <a:defRPr sz="2000"/>
            </a:lvl4pPr>
            <a:lvl5pPr>
              <a:defRPr sz="2000"/>
            </a:lvl5pPr>
          </a:lstStyle>
          <a:p>
            <a:pPr>
              <a:buFont typeface="Wingdings" charset="2"/>
              <a:buChar char="§"/>
            </a:pPr>
            <a:r>
              <a:rPr lang="en-CA" sz="1600" b="1" dirty="0" smtClean="0">
                <a:solidFill>
                  <a:srgbClr val="558ED5"/>
                </a:solidFill>
              </a:rPr>
              <a:t>2P Reserve: </a:t>
            </a:r>
            <a:r>
              <a:rPr lang="nl-NL" sz="1600" b="1" dirty="0" smtClean="0">
                <a:solidFill>
                  <a:srgbClr val="558ED5"/>
                </a:solidFill>
              </a:rPr>
              <a:t>88 </a:t>
            </a:r>
            <a:r>
              <a:rPr lang="nl-NL" sz="1600" b="1" dirty="0" err="1" smtClean="0">
                <a:solidFill>
                  <a:srgbClr val="558ED5"/>
                </a:solidFill>
              </a:rPr>
              <a:t>MMboe</a:t>
            </a:r>
            <a:r>
              <a:rPr lang="nl-NL" sz="1600" b="1" dirty="0" smtClean="0">
                <a:solidFill>
                  <a:srgbClr val="558ED5"/>
                </a:solidFill>
              </a:rPr>
              <a:t> </a:t>
            </a:r>
            <a:endParaRPr lang="en-CA" sz="1600" dirty="0" smtClean="0"/>
          </a:p>
          <a:p>
            <a:pPr>
              <a:buClr>
                <a:schemeClr val="tx1">
                  <a:lumMod val="75000"/>
                  <a:lumOff val="25000"/>
                </a:schemeClr>
              </a:buClr>
              <a:buFont typeface="Wingdings" pitchFamily="2" charset="2"/>
              <a:buChar char="§"/>
            </a:pPr>
            <a:endParaRPr lang="en-US" sz="1600" dirty="0" smtClean="0">
              <a:solidFill>
                <a:schemeClr val="tx1">
                  <a:lumMod val="75000"/>
                  <a:lumOff val="25000"/>
                </a:schemeClr>
              </a:solidFill>
            </a:endParaRPr>
          </a:p>
          <a:p>
            <a:pPr lvl="0">
              <a:buNone/>
            </a:pPr>
            <a:endParaRPr lang="en-US" sz="1600" dirty="0" smtClean="0"/>
          </a:p>
        </p:txBody>
      </p:sp>
      <p:sp>
        <p:nvSpPr>
          <p:cNvPr id="18" name="Content Placeholder 2"/>
          <p:cNvSpPr txBox="1">
            <a:spLocks/>
          </p:cNvSpPr>
          <p:nvPr/>
        </p:nvSpPr>
        <p:spPr>
          <a:xfrm>
            <a:off x="685800" y="1752600"/>
            <a:ext cx="2362200" cy="3886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2"/>
              <a:buChar char="§"/>
            </a:pPr>
            <a:r>
              <a:rPr lang="en-CA" sz="1600" b="1" dirty="0" smtClean="0">
                <a:solidFill>
                  <a:schemeClr val="tx2">
                    <a:lumMod val="60000"/>
                    <a:lumOff val="40000"/>
                  </a:schemeClr>
                </a:solidFill>
              </a:rPr>
              <a:t>Majority of BTE's heavy oil production </a:t>
            </a:r>
            <a:r>
              <a:rPr lang="en-CA" sz="1600" dirty="0" smtClean="0">
                <a:solidFill>
                  <a:schemeClr val="tx1">
                    <a:lumMod val="75000"/>
                    <a:lumOff val="25000"/>
                  </a:schemeClr>
                </a:solidFill>
              </a:rPr>
              <a:t>in 2010 (20,900 </a:t>
            </a:r>
            <a:r>
              <a:rPr lang="en-CA" sz="1600" dirty="0" err="1" smtClean="0">
                <a:solidFill>
                  <a:schemeClr val="tx1">
                    <a:lumMod val="75000"/>
                    <a:lumOff val="25000"/>
                  </a:schemeClr>
                </a:solidFill>
              </a:rPr>
              <a:t>boe</a:t>
            </a:r>
            <a:r>
              <a:rPr lang="en-CA" sz="1600" dirty="0" smtClean="0">
                <a:solidFill>
                  <a:schemeClr val="tx1">
                    <a:lumMod val="75000"/>
                    <a:lumOff val="25000"/>
                  </a:schemeClr>
                </a:solidFill>
              </a:rPr>
              <a:t>/d)</a:t>
            </a:r>
          </a:p>
          <a:p>
            <a:pPr>
              <a:buFont typeface="Wingdings" charset="2"/>
              <a:buChar char="§"/>
            </a:pPr>
            <a:r>
              <a:rPr lang="en-CA" sz="1600" dirty="0">
                <a:solidFill>
                  <a:schemeClr val="tx1">
                    <a:lumMod val="75000"/>
                    <a:lumOff val="25000"/>
                  </a:schemeClr>
                </a:solidFill>
              </a:rPr>
              <a:t>9 Months 2011 Production = 20,600 </a:t>
            </a:r>
            <a:r>
              <a:rPr lang="en-CA" sz="1600" dirty="0" err="1">
                <a:solidFill>
                  <a:schemeClr val="tx1">
                    <a:lumMod val="75000"/>
                    <a:lumOff val="25000"/>
                  </a:schemeClr>
                </a:solidFill>
              </a:rPr>
              <a:t>boe</a:t>
            </a:r>
            <a:r>
              <a:rPr lang="en-CA" sz="1600" dirty="0">
                <a:solidFill>
                  <a:schemeClr val="tx1">
                    <a:lumMod val="75000"/>
                    <a:lumOff val="25000"/>
                  </a:schemeClr>
                </a:solidFill>
              </a:rPr>
              <a:t>/d </a:t>
            </a:r>
            <a:r>
              <a:rPr lang="en-CA" sz="1600" b="1" dirty="0">
                <a:solidFill>
                  <a:schemeClr val="tx2">
                    <a:lumMod val="60000"/>
                    <a:lumOff val="40000"/>
                  </a:schemeClr>
                </a:solidFill>
              </a:rPr>
              <a:t>(42% of total </a:t>
            </a:r>
            <a:r>
              <a:rPr lang="en-CA" sz="1600" b="1" dirty="0" err="1">
                <a:solidFill>
                  <a:schemeClr val="tx2">
                    <a:lumMod val="60000"/>
                    <a:lumOff val="40000"/>
                  </a:schemeClr>
                </a:solidFill>
              </a:rPr>
              <a:t>Baytex</a:t>
            </a:r>
            <a:r>
              <a:rPr lang="en-CA" sz="1600" b="1" dirty="0">
                <a:solidFill>
                  <a:schemeClr val="tx2">
                    <a:lumMod val="60000"/>
                    <a:lumOff val="40000"/>
                  </a:schemeClr>
                </a:solidFill>
              </a:rPr>
              <a:t> volumes)</a:t>
            </a:r>
          </a:p>
          <a:p>
            <a:pPr>
              <a:buFont typeface="Wingdings" charset="2"/>
              <a:buChar char="§"/>
            </a:pPr>
            <a:r>
              <a:rPr lang="en-CA" sz="1600" dirty="0" smtClean="0">
                <a:solidFill>
                  <a:schemeClr val="tx1">
                    <a:lumMod val="75000"/>
                    <a:lumOff val="25000"/>
                  </a:schemeClr>
                </a:solidFill>
              </a:rPr>
              <a:t>Vertical and horizontal cold drilling</a:t>
            </a:r>
          </a:p>
          <a:p>
            <a:pPr>
              <a:buFont typeface="Wingdings" charset="2"/>
              <a:buChar char="§"/>
            </a:pPr>
            <a:r>
              <a:rPr lang="en-CA" sz="1600" dirty="0" err="1" smtClean="0">
                <a:solidFill>
                  <a:schemeClr val="tx1">
                    <a:lumMod val="75000"/>
                    <a:lumOff val="25000"/>
                  </a:schemeClr>
                </a:solidFill>
              </a:rPr>
              <a:t>Waterflood</a:t>
            </a:r>
            <a:r>
              <a:rPr lang="en-CA" sz="1600" dirty="0" smtClean="0">
                <a:solidFill>
                  <a:schemeClr val="tx1">
                    <a:lumMod val="75000"/>
                    <a:lumOff val="25000"/>
                  </a:schemeClr>
                </a:solidFill>
              </a:rPr>
              <a:t> &amp; Thermal SAGD</a:t>
            </a:r>
          </a:p>
          <a:p>
            <a:pPr>
              <a:buClr>
                <a:schemeClr val="tx1">
                  <a:lumMod val="75000"/>
                  <a:lumOff val="25000"/>
                </a:schemeClr>
              </a:buClr>
              <a:buFont typeface="Wingdings" pitchFamily="2" charset="2"/>
              <a:buChar char="§"/>
            </a:pPr>
            <a:endParaRPr lang="en-US" sz="1600" dirty="0" smtClean="0">
              <a:solidFill>
                <a:schemeClr val="tx1">
                  <a:lumMod val="75000"/>
                  <a:lumOff val="25000"/>
                </a:schemeClr>
              </a:solidFill>
            </a:endParaRPr>
          </a:p>
          <a:p>
            <a:pPr>
              <a:buFont typeface="Arial" pitchFamily="34" charset="0"/>
              <a:buNone/>
            </a:pPr>
            <a:endParaRPr lang="en-US" sz="1600" dirty="0" smtClean="0"/>
          </a:p>
        </p:txBody>
      </p:sp>
      <p:sp>
        <p:nvSpPr>
          <p:cNvPr id="20" name="Content Placeholder 2"/>
          <p:cNvSpPr txBox="1">
            <a:spLocks/>
          </p:cNvSpPr>
          <p:nvPr/>
        </p:nvSpPr>
        <p:spPr>
          <a:xfrm>
            <a:off x="5638800" y="5715000"/>
            <a:ext cx="2667000"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2"/>
              <a:buChar char="§"/>
            </a:pPr>
            <a:r>
              <a:rPr lang="en-CA" sz="1600" b="1" dirty="0" smtClean="0">
                <a:solidFill>
                  <a:srgbClr val="558ED5"/>
                </a:solidFill>
              </a:rPr>
              <a:t>11.6 RLI</a:t>
            </a:r>
            <a:endParaRPr lang="en-CA" sz="1600" dirty="0" smtClean="0"/>
          </a:p>
          <a:p>
            <a:pPr>
              <a:buClr>
                <a:schemeClr val="tx1">
                  <a:lumMod val="75000"/>
                  <a:lumOff val="25000"/>
                </a:schemeClr>
              </a:buClr>
              <a:buFont typeface="Wingdings" pitchFamily="2" charset="2"/>
              <a:buChar char="§"/>
            </a:pPr>
            <a:endParaRPr lang="en-US" sz="1600" dirty="0" smtClean="0">
              <a:solidFill>
                <a:schemeClr val="tx1">
                  <a:lumMod val="75000"/>
                  <a:lumOff val="25000"/>
                </a:schemeClr>
              </a:solidFill>
            </a:endParaRPr>
          </a:p>
          <a:p>
            <a:pPr>
              <a:buFont typeface="Arial" pitchFamily="34" charset="0"/>
              <a:buNone/>
            </a:pPr>
            <a:endParaRPr lang="en-US" sz="1600" dirty="0" smtClean="0"/>
          </a:p>
        </p:txBody>
      </p:sp>
    </p:spTree>
    <p:extLst>
      <p:ext uri="{BB962C8B-B14F-4D97-AF65-F5344CB8AC3E}">
        <p14:creationId xmlns:p14="http://schemas.microsoft.com/office/powerpoint/2010/main" xmlns="" val="415866864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533400" y="1143000"/>
            <a:ext cx="3505200" cy="400110"/>
          </a:xfrm>
          <a:prstGeom prst="rect">
            <a:avLst/>
          </a:prstGeom>
        </p:spPr>
        <p:txBody>
          <a:bodyPr wrap="square">
            <a:spAutoFit/>
          </a:bodyPr>
          <a:lstStyle/>
          <a:p>
            <a:r>
              <a:rPr lang="en-US" sz="2000" b="1" dirty="0" smtClean="0">
                <a:solidFill>
                  <a:schemeClr val="tx1">
                    <a:lumMod val="75000"/>
                    <a:lumOff val="25000"/>
                  </a:schemeClr>
                </a:solidFill>
              </a:rPr>
              <a:t>[Lloydminster Area]</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09600" y="5971401"/>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5" name="Picture 4" descr="BTE Area Production.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52600" y="1522497"/>
            <a:ext cx="5867400" cy="4548103"/>
          </a:xfrm>
          <a:prstGeom prst="rect">
            <a:avLst/>
          </a:prstGeom>
        </p:spPr>
      </p:pic>
    </p:spTree>
    <p:extLst>
      <p:ext uri="{BB962C8B-B14F-4D97-AF65-F5344CB8AC3E}">
        <p14:creationId xmlns:p14="http://schemas.microsoft.com/office/powerpoint/2010/main" xmlns="" val="328869366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533400" y="1143000"/>
            <a:ext cx="3505200" cy="400110"/>
          </a:xfrm>
          <a:prstGeom prst="rect">
            <a:avLst/>
          </a:prstGeom>
        </p:spPr>
        <p:txBody>
          <a:bodyPr wrap="square">
            <a:spAutoFit/>
          </a:bodyPr>
          <a:lstStyle/>
          <a:p>
            <a:r>
              <a:rPr lang="en-US" sz="2000" b="1" dirty="0" smtClean="0">
                <a:solidFill>
                  <a:schemeClr val="tx1">
                    <a:lumMod val="75000"/>
                    <a:lumOff val="25000"/>
                  </a:schemeClr>
                </a:solidFill>
              </a:rPr>
              <a:t>[Light </a:t>
            </a:r>
            <a:r>
              <a:rPr lang="en-US" sz="2000" b="1" dirty="0">
                <a:solidFill>
                  <a:schemeClr val="tx1">
                    <a:lumMod val="75000"/>
                    <a:lumOff val="25000"/>
                  </a:schemeClr>
                </a:solidFill>
              </a:rPr>
              <a:t>Oil Resources Play</a:t>
            </a:r>
            <a:r>
              <a:rPr lang="en-US" sz="2000" b="1" dirty="0" smtClean="0">
                <a:solidFill>
                  <a:schemeClr val="tx1">
                    <a:lumMod val="75000"/>
                    <a:lumOff val="25000"/>
                  </a:schemeClr>
                </a:solidFill>
              </a:rPr>
              <a:t>]</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09600" y="5971401"/>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2" name="Picture 1" descr="BTE Light Oil Resources Play.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38400" y="1600200"/>
            <a:ext cx="6248400" cy="4317564"/>
          </a:xfrm>
          <a:prstGeom prst="rect">
            <a:avLst/>
          </a:prstGeom>
        </p:spPr>
      </p:pic>
    </p:spTree>
    <p:extLst>
      <p:ext uri="{BB962C8B-B14F-4D97-AF65-F5344CB8AC3E}">
        <p14:creationId xmlns:p14="http://schemas.microsoft.com/office/powerpoint/2010/main" xmlns="" val="27305885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121292" cy="400110"/>
          </a:xfrm>
          <a:prstGeom prst="rect">
            <a:avLst/>
          </a:prstGeom>
        </p:spPr>
        <p:txBody>
          <a:bodyPr wrap="none">
            <a:spAutoFit/>
          </a:bodyPr>
          <a:lstStyle/>
          <a:p>
            <a:r>
              <a:rPr lang="en-US" sz="2000" b="1" dirty="0">
                <a:solidFill>
                  <a:schemeClr val="tx1">
                    <a:lumMod val="75000"/>
                    <a:lumOff val="25000"/>
                  </a:schemeClr>
                </a:solidFill>
              </a:rPr>
              <a:t>[Projected Organic Growth]</a:t>
            </a:r>
            <a:endParaRPr lang="en-CA" sz="2000" b="1" dirty="0">
              <a:solidFill>
                <a:schemeClr val="tx1">
                  <a:lumMod val="75000"/>
                  <a:lumOff val="25000"/>
                </a:schemeClr>
              </a:solidFill>
            </a:endParaRPr>
          </a:p>
        </p:txBody>
      </p:sp>
      <p:grpSp>
        <p:nvGrpSpPr>
          <p:cNvPr id="3" name="Group 2"/>
          <p:cNvGrpSpPr/>
          <p:nvPr/>
        </p:nvGrpSpPr>
        <p:grpSpPr>
          <a:xfrm>
            <a:off x="685800" y="1600200"/>
            <a:ext cx="7086600" cy="4772799"/>
            <a:chOff x="1600200" y="1600200"/>
            <a:chExt cx="7086600" cy="4772799"/>
          </a:xfrm>
        </p:grpSpPr>
        <p:sp>
          <p:nvSpPr>
            <p:cNvPr id="15" name="TextBox 14"/>
            <p:cNvSpPr txBox="1"/>
            <p:nvPr/>
          </p:nvSpPr>
          <p:spPr>
            <a:xfrm>
              <a:off x="2209800" y="6096000"/>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2" name="Picture 1" descr="BTE Projected Organic Growth.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00200" y="1600200"/>
              <a:ext cx="7086600" cy="4515970"/>
            </a:xfrm>
            <a:prstGeom prst="rect">
              <a:avLst/>
            </a:prstGeom>
          </p:spPr>
        </p:pic>
      </p:grpSp>
    </p:spTree>
    <p:extLst>
      <p:ext uri="{BB962C8B-B14F-4D97-AF65-F5344CB8AC3E}">
        <p14:creationId xmlns:p14="http://schemas.microsoft.com/office/powerpoint/2010/main" xmlns="" val="281855167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23817274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097625" cy="400110"/>
          </a:xfrm>
          <a:prstGeom prst="rect">
            <a:avLst/>
          </a:prstGeom>
        </p:spPr>
        <p:txBody>
          <a:bodyPr wrap="none">
            <a:spAutoFit/>
          </a:bodyPr>
          <a:lstStyle/>
          <a:p>
            <a:r>
              <a:rPr lang="en-US" sz="2000" b="1" dirty="0" smtClean="0">
                <a:solidFill>
                  <a:schemeClr val="tx1">
                    <a:lumMod val="75000"/>
                    <a:lumOff val="25000"/>
                  </a:schemeClr>
                </a:solidFill>
              </a:rPr>
              <a:t>[President &amp; CEO]</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BTE President.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0" y="1524000"/>
            <a:ext cx="8686800" cy="4766515"/>
          </a:xfrm>
          <a:prstGeom prst="rect">
            <a:avLst/>
          </a:prstGeom>
        </p:spPr>
      </p:pic>
    </p:spTree>
    <p:extLst>
      <p:ext uri="{BB962C8B-B14F-4D97-AF65-F5344CB8AC3E}">
        <p14:creationId xmlns:p14="http://schemas.microsoft.com/office/powerpoint/2010/main" xmlns="" val="378690780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778153" cy="400110"/>
          </a:xfrm>
          <a:prstGeom prst="rect">
            <a:avLst/>
          </a:prstGeom>
        </p:spPr>
        <p:txBody>
          <a:bodyPr wrap="none">
            <a:spAutoFit/>
          </a:bodyPr>
          <a:lstStyle/>
          <a:p>
            <a:r>
              <a:rPr lang="en-US" sz="2000" b="1" dirty="0" smtClean="0">
                <a:solidFill>
                  <a:schemeClr val="tx1">
                    <a:lumMod val="75000"/>
                    <a:lumOff val="25000"/>
                  </a:schemeClr>
                </a:solidFill>
              </a:rPr>
              <a:t>[CFO]</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descr="BTE CF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724770"/>
            <a:ext cx="9144000" cy="4142630"/>
          </a:xfrm>
          <a:prstGeom prst="rect">
            <a:avLst/>
          </a:prstGeom>
        </p:spPr>
      </p:pic>
    </p:spTree>
    <p:extLst>
      <p:ext uri="{BB962C8B-B14F-4D97-AF65-F5344CB8AC3E}">
        <p14:creationId xmlns:p14="http://schemas.microsoft.com/office/powerpoint/2010/main" xmlns="" val="331520909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189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833882" cy="400110"/>
          </a:xfrm>
          <a:prstGeom prst="rect">
            <a:avLst/>
          </a:prstGeom>
        </p:spPr>
        <p:txBody>
          <a:bodyPr wrap="none">
            <a:spAutoFit/>
          </a:bodyPr>
          <a:lstStyle/>
          <a:p>
            <a:r>
              <a:rPr lang="en-US" sz="2000" b="1" dirty="0" smtClean="0">
                <a:solidFill>
                  <a:schemeClr val="tx1">
                    <a:lumMod val="75000"/>
                    <a:lumOff val="25000"/>
                  </a:schemeClr>
                </a:solidFill>
              </a:rPr>
              <a:t>[COO]</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descr="BTE CO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 y="1543624"/>
            <a:ext cx="8001000" cy="4780976"/>
          </a:xfrm>
          <a:prstGeom prst="rect">
            <a:avLst/>
          </a:prstGeom>
        </p:spPr>
      </p:pic>
    </p:spTree>
    <p:extLst>
      <p:ext uri="{BB962C8B-B14F-4D97-AF65-F5344CB8AC3E}">
        <p14:creationId xmlns:p14="http://schemas.microsoft.com/office/powerpoint/2010/main" xmlns="" val="3315209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Production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2" descr="C:\Users\acer\Desktop\800px-Oil_producing_countries_map.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987" y="1600199"/>
            <a:ext cx="8175813" cy="46482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Management</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058802" cy="400110"/>
          </a:xfrm>
          <a:prstGeom prst="rect">
            <a:avLst/>
          </a:prstGeom>
        </p:spPr>
        <p:txBody>
          <a:bodyPr wrap="none">
            <a:spAutoFit/>
          </a:bodyPr>
          <a:lstStyle/>
          <a:p>
            <a:r>
              <a:rPr lang="en-US" sz="2000" b="1" dirty="0" smtClean="0">
                <a:solidFill>
                  <a:schemeClr val="tx1">
                    <a:lumMod val="75000"/>
                    <a:lumOff val="25000"/>
                  </a:schemeClr>
                </a:solidFill>
              </a:rPr>
              <a:t>[VP - Exploration]</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VP Exploration.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786180"/>
            <a:ext cx="9144000" cy="4081220"/>
          </a:xfrm>
          <a:prstGeom prst="rect">
            <a:avLst/>
          </a:prstGeom>
        </p:spPr>
      </p:pic>
    </p:spTree>
    <p:extLst>
      <p:ext uri="{BB962C8B-B14F-4D97-AF65-F5344CB8AC3E}">
        <p14:creationId xmlns:p14="http://schemas.microsoft.com/office/powerpoint/2010/main" xmlns="" val="408200758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Hedging</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2381727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Hedging</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438513" cy="400110"/>
          </a:xfrm>
          <a:prstGeom prst="rect">
            <a:avLst/>
          </a:prstGeom>
        </p:spPr>
        <p:txBody>
          <a:bodyPr wrap="none">
            <a:spAutoFit/>
          </a:bodyPr>
          <a:lstStyle/>
          <a:p>
            <a:r>
              <a:rPr lang="en-US" sz="2000" b="1" dirty="0">
                <a:solidFill>
                  <a:schemeClr val="tx1">
                    <a:lumMod val="75000"/>
                    <a:lumOff val="25000"/>
                  </a:schemeClr>
                </a:solidFill>
              </a:rPr>
              <a:t>[Oil Hedge Coverage]</a:t>
            </a:r>
            <a:endParaRPr lang="en-CA" sz="2000" b="1" dirty="0">
              <a:solidFill>
                <a:schemeClr val="tx1">
                  <a:lumMod val="75000"/>
                  <a:lumOff val="25000"/>
                </a:schemeClr>
              </a:solidFill>
            </a:endParaRPr>
          </a:p>
        </p:txBody>
      </p:sp>
      <p:sp>
        <p:nvSpPr>
          <p:cNvPr id="15" name="TextBox 14"/>
          <p:cNvSpPr txBox="1"/>
          <p:nvPr/>
        </p:nvSpPr>
        <p:spPr>
          <a:xfrm>
            <a:off x="609600" y="5971401"/>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5" name="Picture 4" descr="bte Oil Hedge Coverage.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968500"/>
            <a:ext cx="9144000" cy="2906582"/>
          </a:xfrm>
          <a:prstGeom prst="rect">
            <a:avLst/>
          </a:prstGeom>
        </p:spPr>
      </p:pic>
      <p:sp>
        <p:nvSpPr>
          <p:cNvPr id="16" name="Rounded Rectangle 15"/>
          <p:cNvSpPr/>
          <p:nvPr/>
        </p:nvSpPr>
        <p:spPr>
          <a:xfrm flipV="1">
            <a:off x="1981200" y="2667000"/>
            <a:ext cx="2514600" cy="228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8" name="Rounded Rectangle 17"/>
          <p:cNvSpPr/>
          <p:nvPr/>
        </p:nvSpPr>
        <p:spPr>
          <a:xfrm flipV="1">
            <a:off x="6629400" y="2667000"/>
            <a:ext cx="609600" cy="228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9" name="Rounded Rectangle 18"/>
          <p:cNvSpPr/>
          <p:nvPr/>
        </p:nvSpPr>
        <p:spPr>
          <a:xfrm flipV="1">
            <a:off x="0" y="3810000"/>
            <a:ext cx="7239000" cy="609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224020836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Hedging</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4228366" cy="400110"/>
          </a:xfrm>
          <a:prstGeom prst="rect">
            <a:avLst/>
          </a:prstGeom>
        </p:spPr>
        <p:txBody>
          <a:bodyPr wrap="none">
            <a:spAutoFit/>
          </a:bodyPr>
          <a:lstStyle/>
          <a:p>
            <a:r>
              <a:rPr lang="en-US" sz="2000" b="1" dirty="0" smtClean="0">
                <a:solidFill>
                  <a:schemeClr val="tx1">
                    <a:lumMod val="75000"/>
                    <a:lumOff val="25000"/>
                  </a:schemeClr>
                </a:solidFill>
              </a:rPr>
              <a:t>[Other Commodities Hedge Coverage]</a:t>
            </a:r>
            <a:endParaRPr lang="en-CA" sz="2000" b="1" dirty="0">
              <a:solidFill>
                <a:schemeClr val="tx1">
                  <a:lumMod val="75000"/>
                  <a:lumOff val="25000"/>
                </a:schemeClr>
              </a:solidFill>
            </a:endParaRPr>
          </a:p>
        </p:txBody>
      </p:sp>
      <p:sp>
        <p:nvSpPr>
          <p:cNvPr id="15" name="TextBox 14"/>
          <p:cNvSpPr txBox="1"/>
          <p:nvPr/>
        </p:nvSpPr>
        <p:spPr>
          <a:xfrm>
            <a:off x="609600" y="5971401"/>
            <a:ext cx="2667000" cy="276999"/>
          </a:xfrm>
          <a:prstGeom prst="rect">
            <a:avLst/>
          </a:prstGeom>
          <a:noFill/>
        </p:spPr>
        <p:txBody>
          <a:bodyPr wrap="square" rtlCol="0">
            <a:spAutoFit/>
          </a:bodyPr>
          <a:lstStyle/>
          <a:p>
            <a:r>
              <a:rPr lang="en-US" sz="1200" i="1" dirty="0" smtClean="0"/>
              <a:t>Sources: Company Filing</a:t>
            </a:r>
            <a:endParaRPr lang="en-US" sz="1200" i="1" dirty="0"/>
          </a:p>
        </p:txBody>
      </p:sp>
      <p:pic>
        <p:nvPicPr>
          <p:cNvPr id="3" name="Picture 2" descr="bte Other Commodities : FOREX Hedge Coverage.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4" y="1745852"/>
            <a:ext cx="9144000" cy="4273948"/>
          </a:xfrm>
          <a:prstGeom prst="rect">
            <a:avLst/>
          </a:prstGeom>
        </p:spPr>
      </p:pic>
      <p:sp>
        <p:nvSpPr>
          <p:cNvPr id="22" name="Rounded Rectangle 21"/>
          <p:cNvSpPr/>
          <p:nvPr/>
        </p:nvSpPr>
        <p:spPr>
          <a:xfrm flipV="1">
            <a:off x="0" y="2438400"/>
            <a:ext cx="7467600" cy="762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323003455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Hedging</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6280460" cy="400110"/>
          </a:xfrm>
          <a:prstGeom prst="rect">
            <a:avLst/>
          </a:prstGeom>
        </p:spPr>
        <p:txBody>
          <a:bodyPr wrap="none">
            <a:spAutoFit/>
          </a:bodyPr>
          <a:lstStyle/>
          <a:p>
            <a:r>
              <a:rPr lang="en-US" sz="2000" b="1" dirty="0" smtClean="0">
                <a:solidFill>
                  <a:schemeClr val="tx1">
                    <a:lumMod val="75000"/>
                    <a:lumOff val="25000"/>
                  </a:schemeClr>
                </a:solidFill>
              </a:rPr>
              <a:t>[Heavy Oil Differential – hedged against WCS differential]</a:t>
            </a:r>
            <a:endParaRPr lang="en-CA" sz="2000" b="1" dirty="0">
              <a:solidFill>
                <a:schemeClr val="tx1">
                  <a:lumMod val="75000"/>
                  <a:lumOff val="25000"/>
                </a:schemeClr>
              </a:solidFill>
            </a:endParaRPr>
          </a:p>
        </p:txBody>
      </p:sp>
      <p:pic>
        <p:nvPicPr>
          <p:cNvPr id="4" name="Picture 3" descr="BTE Heavy Oil differential.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 y="1524000"/>
            <a:ext cx="8740179" cy="4800600"/>
          </a:xfrm>
          <a:prstGeom prst="rect">
            <a:avLst/>
          </a:prstGeom>
        </p:spPr>
      </p:pic>
      <p:sp>
        <p:nvSpPr>
          <p:cNvPr id="14" name="Rounded Rectangle 13"/>
          <p:cNvSpPr/>
          <p:nvPr/>
        </p:nvSpPr>
        <p:spPr>
          <a:xfrm flipV="1">
            <a:off x="7086600" y="3962400"/>
            <a:ext cx="1752600" cy="2209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3" name="TextBox 12"/>
          <p:cNvSpPr txBox="1"/>
          <p:nvPr/>
        </p:nvSpPr>
        <p:spPr>
          <a:xfrm>
            <a:off x="609600" y="6047601"/>
            <a:ext cx="2667000" cy="276999"/>
          </a:xfrm>
          <a:prstGeom prst="rect">
            <a:avLst/>
          </a:prstGeom>
          <a:noFill/>
        </p:spPr>
        <p:txBody>
          <a:bodyPr wrap="square" rtlCol="0">
            <a:spAutoFit/>
          </a:bodyPr>
          <a:lstStyle/>
          <a:p>
            <a:r>
              <a:rPr lang="en-US" sz="1200" i="1" dirty="0" smtClean="0"/>
              <a:t>Sources: Company Filing</a:t>
            </a:r>
            <a:endParaRPr lang="en-US" sz="1200" i="1" dirty="0"/>
          </a:p>
        </p:txBody>
      </p:sp>
    </p:spTree>
    <p:extLst>
      <p:ext uri="{BB962C8B-B14F-4D97-AF65-F5344CB8AC3E}">
        <p14:creationId xmlns:p14="http://schemas.microsoft.com/office/powerpoint/2010/main" xmlns="" val="341800435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23817274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TE Sales Pric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400" y="1385048"/>
            <a:ext cx="7751618" cy="5015752"/>
          </a:xfrm>
          <a:prstGeom prst="rect">
            <a:avLst/>
          </a:prstGeom>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513278" cy="400110"/>
          </a:xfrm>
          <a:prstGeom prst="rect">
            <a:avLst/>
          </a:prstGeom>
        </p:spPr>
        <p:txBody>
          <a:bodyPr wrap="none">
            <a:spAutoFit/>
          </a:bodyPr>
          <a:lstStyle/>
          <a:p>
            <a:r>
              <a:rPr lang="en-US" sz="2000" b="1" dirty="0" smtClean="0">
                <a:solidFill>
                  <a:schemeClr val="tx1">
                    <a:lumMod val="75000"/>
                    <a:lumOff val="25000"/>
                  </a:schemeClr>
                </a:solidFill>
              </a:rPr>
              <a:t>[Average Sales Prices]</a:t>
            </a:r>
            <a:endParaRPr lang="en-CA" sz="2000" b="1" dirty="0">
              <a:solidFill>
                <a:schemeClr val="tx1">
                  <a:lumMod val="75000"/>
                  <a:lumOff val="25000"/>
                </a:schemeClr>
              </a:solidFill>
            </a:endParaRPr>
          </a:p>
        </p:txBody>
      </p:sp>
      <p:sp>
        <p:nvSpPr>
          <p:cNvPr id="15" name="Rounded Rectangle 14"/>
          <p:cNvSpPr/>
          <p:nvPr/>
        </p:nvSpPr>
        <p:spPr>
          <a:xfrm flipV="1">
            <a:off x="609600" y="3352800"/>
            <a:ext cx="7543800" cy="4572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9" name="Rounded Rectangle 18"/>
          <p:cNvSpPr/>
          <p:nvPr/>
        </p:nvSpPr>
        <p:spPr>
          <a:xfrm flipV="1">
            <a:off x="609600" y="4572000"/>
            <a:ext cx="76200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423687693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365750" cy="400110"/>
          </a:xfrm>
          <a:prstGeom prst="rect">
            <a:avLst/>
          </a:prstGeom>
        </p:spPr>
        <p:txBody>
          <a:bodyPr wrap="none">
            <a:spAutoFit/>
          </a:bodyPr>
          <a:lstStyle/>
          <a:p>
            <a:r>
              <a:rPr lang="en-US" sz="2000" b="1" dirty="0">
                <a:solidFill>
                  <a:schemeClr val="tx1">
                    <a:lumMod val="75000"/>
                    <a:lumOff val="25000"/>
                  </a:schemeClr>
                </a:solidFill>
              </a:rPr>
              <a:t>[Balance Sheet Improvement]</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BTE Balance Sheet Improvement.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704928"/>
            <a:ext cx="9144000" cy="4695872"/>
          </a:xfrm>
          <a:prstGeom prst="rect">
            <a:avLst/>
          </a:prstGeom>
        </p:spPr>
      </p:pic>
      <p:sp>
        <p:nvSpPr>
          <p:cNvPr id="14" name="TextBox 13"/>
          <p:cNvSpPr txBox="1"/>
          <p:nvPr/>
        </p:nvSpPr>
        <p:spPr>
          <a:xfrm>
            <a:off x="609600" y="6019800"/>
            <a:ext cx="2667000" cy="276999"/>
          </a:xfrm>
          <a:prstGeom prst="rect">
            <a:avLst/>
          </a:prstGeom>
          <a:noFill/>
        </p:spPr>
        <p:txBody>
          <a:bodyPr wrap="square" rtlCol="0">
            <a:spAutoFit/>
          </a:bodyPr>
          <a:lstStyle/>
          <a:p>
            <a:r>
              <a:rPr lang="en-US" sz="1200" i="1" dirty="0" smtClean="0"/>
              <a:t>Sources: Company Filing</a:t>
            </a:r>
            <a:endParaRPr lang="en-US" sz="1200" i="1"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Q4|2011 Earnings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151225" cy="400110"/>
          </a:xfrm>
          <a:prstGeom prst="rect">
            <a:avLst/>
          </a:prstGeom>
        </p:spPr>
        <p:txBody>
          <a:bodyPr wrap="none">
            <a:spAutoFit/>
          </a:bodyPr>
          <a:lstStyle/>
          <a:p>
            <a:r>
              <a:rPr lang="en-US" sz="2000" b="1" dirty="0" smtClean="0">
                <a:solidFill>
                  <a:schemeClr val="tx1">
                    <a:lumMod val="75000"/>
                    <a:lumOff val="25000"/>
                  </a:schemeClr>
                </a:solidFill>
              </a:rPr>
              <a:t>[March 14</a:t>
            </a:r>
            <a:r>
              <a:rPr lang="en-US" sz="2000" b="1" baseline="30000" dirty="0" smtClean="0">
                <a:solidFill>
                  <a:schemeClr val="tx1">
                    <a:lumMod val="75000"/>
                    <a:lumOff val="25000"/>
                  </a:schemeClr>
                </a:solidFill>
              </a:rPr>
              <a:t>th</a:t>
            </a:r>
            <a:r>
              <a:rPr lang="en-US" sz="2000" b="1" dirty="0" smtClean="0">
                <a:solidFill>
                  <a:schemeClr val="tx1">
                    <a:lumMod val="75000"/>
                    <a:lumOff val="25000"/>
                  </a:schemeClr>
                </a:solidFill>
              </a:rPr>
              <a:t>, 2012]</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381000" y="5638800"/>
            <a:ext cx="2971800" cy="276999"/>
          </a:xfrm>
          <a:prstGeom prst="rect">
            <a:avLst/>
          </a:prstGeom>
          <a:noFill/>
        </p:spPr>
        <p:txBody>
          <a:bodyPr wrap="square" rtlCol="0">
            <a:spAutoFit/>
          </a:bodyPr>
          <a:lstStyle/>
          <a:p>
            <a:r>
              <a:rPr lang="en-US" sz="1200" i="1" dirty="0" smtClean="0"/>
              <a:t>Sources: company filings</a:t>
            </a:r>
            <a:endParaRPr lang="en-US" sz="1200" i="1" dirty="0"/>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t>4Q Profit double </a:t>
            </a:r>
            <a:r>
              <a:rPr lang="en-US" dirty="0" err="1" smtClean="0"/>
              <a:t>QoQ</a:t>
            </a:r>
            <a:endParaRPr lang="en-US" dirty="0" smtClean="0"/>
          </a:p>
          <a:p>
            <a:pPr lvl="0">
              <a:buClr>
                <a:schemeClr val="tx1">
                  <a:lumMod val="75000"/>
                  <a:lumOff val="25000"/>
                </a:schemeClr>
              </a:buClr>
              <a:buFont typeface="Wingdings" pitchFamily="2" charset="2"/>
              <a:buChar char="§"/>
            </a:pPr>
            <a:r>
              <a:rPr lang="en-US" dirty="0"/>
              <a:t>October-December profit rose to C$57.8 million </a:t>
            </a:r>
            <a:endParaRPr lang="en-US" dirty="0" smtClean="0"/>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Stock down 3.23% intraday </a:t>
            </a:r>
          </a:p>
          <a:p>
            <a:pPr lvl="0">
              <a:buClr>
                <a:schemeClr val="tx1">
                  <a:lumMod val="75000"/>
                  <a:lumOff val="25000"/>
                </a:schemeClr>
              </a:buClr>
              <a:buFont typeface="Wingdings" pitchFamily="2" charset="2"/>
              <a:buChar char="§"/>
            </a:pPr>
            <a:endParaRPr lang="en-US" dirty="0" smtClean="0">
              <a:solidFill>
                <a:srgbClr val="000000"/>
              </a:solidFill>
            </a:endParaRPr>
          </a:p>
          <a:p>
            <a:pPr lvl="0">
              <a:buNone/>
            </a:pPr>
            <a:endParaRPr lang="en-US" dirty="0" smtClean="0">
              <a:solidFill>
                <a:srgbClr val="000000"/>
              </a:solidFill>
            </a:endParaRPr>
          </a:p>
        </p:txBody>
      </p:sp>
    </p:spTree>
    <p:extLst>
      <p:ext uri="{BB962C8B-B14F-4D97-AF65-F5344CB8AC3E}">
        <p14:creationId xmlns:p14="http://schemas.microsoft.com/office/powerpoint/2010/main" xmlns="" val="22683443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Q4|2011 Earnings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199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1326179" cy="400110"/>
          </a:xfrm>
          <a:prstGeom prst="rect">
            <a:avLst/>
          </a:prstGeom>
        </p:spPr>
        <p:txBody>
          <a:bodyPr wrap="none">
            <a:spAutoFit/>
          </a:bodyPr>
          <a:lstStyle/>
          <a:p>
            <a:r>
              <a:rPr lang="en-US" sz="2000" b="1" dirty="0" smtClean="0">
                <a:solidFill>
                  <a:schemeClr val="tx1">
                    <a:lumMod val="75000"/>
                    <a:lumOff val="25000"/>
                  </a:schemeClr>
                </a:solidFill>
              </a:rPr>
              <a:t>[Royalties]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381000" y="5638800"/>
            <a:ext cx="2971800" cy="276999"/>
          </a:xfrm>
          <a:prstGeom prst="rect">
            <a:avLst/>
          </a:prstGeom>
          <a:noFill/>
        </p:spPr>
        <p:txBody>
          <a:bodyPr wrap="square" rtlCol="0">
            <a:spAutoFit/>
          </a:bodyPr>
          <a:lstStyle/>
          <a:p>
            <a:r>
              <a:rPr lang="en-US" sz="1200" i="1" dirty="0" smtClean="0"/>
              <a:t>Sources: company filings</a:t>
            </a:r>
            <a:endParaRPr lang="en-US" sz="1200" i="1" dirty="0"/>
          </a:p>
        </p:txBody>
      </p:sp>
      <p:pic>
        <p:nvPicPr>
          <p:cNvPr id="3" name="Picture 2" descr="BTE Royalties.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2235200"/>
            <a:ext cx="9144000" cy="2363372"/>
          </a:xfrm>
          <a:prstGeom prst="rect">
            <a:avLst/>
          </a:prstGeom>
        </p:spPr>
      </p:pic>
      <p:sp>
        <p:nvSpPr>
          <p:cNvPr id="15" name="Rounded Rectangle 14"/>
          <p:cNvSpPr/>
          <p:nvPr/>
        </p:nvSpPr>
        <p:spPr>
          <a:xfrm flipV="1">
            <a:off x="5943600" y="3581400"/>
            <a:ext cx="1066800" cy="9144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1186445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Agenda</a:t>
            </a:r>
            <a:endParaRPr lang="en-US" sz="3600" dirty="0">
              <a:solidFill>
                <a:schemeClr val="bg1"/>
              </a:solidFill>
              <a:latin typeface="Century Gothic" pitchFamily="34" charset="0"/>
            </a:endParaRPr>
          </a:p>
        </p:txBody>
      </p:sp>
      <p:sp>
        <p:nvSpPr>
          <p:cNvPr id="13" name="Content Placeholder 2"/>
          <p:cNvSpPr>
            <a:spLocks noGrp="1"/>
          </p:cNvSpPr>
          <p:nvPr>
            <p:ph idx="4294967295"/>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None/>
            </a:pPr>
            <a:r>
              <a:rPr lang="en-US" b="1" dirty="0" smtClean="0">
                <a:solidFill>
                  <a:schemeClr val="tx1">
                    <a:lumMod val="75000"/>
                    <a:lumOff val="25000"/>
                  </a:schemeClr>
                </a:solidFill>
              </a:rPr>
              <a:t>Industry Analysis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Overview</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Oil Industry</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Gas Industry</a:t>
            </a:r>
          </a:p>
          <a:p>
            <a:pPr lvl="0">
              <a:buClr>
                <a:schemeClr val="tx1">
                  <a:lumMod val="75000"/>
                  <a:lumOff val="25000"/>
                </a:schemeClr>
              </a:buClr>
              <a:buNone/>
            </a:pPr>
            <a:endParaRPr lang="en-US" dirty="0" smtClean="0">
              <a:solidFill>
                <a:schemeClr val="tx1">
                  <a:lumMod val="75000"/>
                  <a:lumOff val="25000"/>
                </a:schemeClr>
              </a:solidFill>
            </a:endParaRPr>
          </a:p>
          <a:p>
            <a:pPr lvl="0">
              <a:buClr>
                <a:schemeClr val="tx1">
                  <a:lumMod val="75000"/>
                  <a:lumOff val="25000"/>
                </a:schemeClr>
              </a:buClr>
              <a:buNone/>
            </a:pPr>
            <a:r>
              <a:rPr lang="en-US" b="1" dirty="0" smtClean="0">
                <a:solidFill>
                  <a:schemeClr val="tx1">
                    <a:lumMod val="75000"/>
                    <a:lumOff val="25000"/>
                  </a:schemeClr>
                </a:solidFill>
              </a:rPr>
              <a:t>Company Analysis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Canadian Oil Sands (COS)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Crescent Point  (CPG)</a:t>
            </a:r>
          </a:p>
          <a:p>
            <a:pPr lvl="0">
              <a:buClr>
                <a:schemeClr val="tx1">
                  <a:lumMod val="75000"/>
                  <a:lumOff val="25000"/>
                </a:schemeClr>
              </a:buClr>
              <a:buFont typeface="Wingdings" pitchFamily="2" charset="2"/>
              <a:buChar char="§"/>
            </a:pPr>
            <a:r>
              <a:rPr lang="en-US" dirty="0" err="1" smtClean="0">
                <a:solidFill>
                  <a:schemeClr val="tx1">
                    <a:lumMod val="75000"/>
                    <a:lumOff val="25000"/>
                  </a:schemeClr>
                </a:solidFill>
              </a:rPr>
              <a:t>Baytex</a:t>
            </a:r>
            <a:r>
              <a:rPr lang="en-US" dirty="0" smtClean="0">
                <a:solidFill>
                  <a:schemeClr val="tx1">
                    <a:lumMod val="75000"/>
                    <a:lumOff val="25000"/>
                  </a:schemeClr>
                </a:solidFill>
              </a:rPr>
              <a:t>  Energy (BTE)</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World Oil Production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C:\Users\acer\Desktop\GlobalPeakOilForecas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523999"/>
            <a:ext cx="8229600" cy="46085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200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609600" y="6019800"/>
            <a:ext cx="2667000" cy="276999"/>
          </a:xfrm>
          <a:prstGeom prst="rect">
            <a:avLst/>
          </a:prstGeom>
          <a:noFill/>
        </p:spPr>
        <p:txBody>
          <a:bodyPr wrap="square" rtlCol="0">
            <a:spAutoFit/>
          </a:bodyPr>
          <a:lstStyle/>
          <a:p>
            <a:r>
              <a:rPr lang="en-US" sz="1200" i="1" dirty="0" smtClean="0"/>
              <a:t>Sources: Company Filing</a:t>
            </a:r>
            <a:endParaRPr lang="en-US" sz="1200" i="1" dirty="0"/>
          </a:p>
        </p:txBody>
      </p:sp>
      <p:sp>
        <p:nvSpPr>
          <p:cNvPr id="11" name="Rectangle 10"/>
          <p:cNvSpPr/>
          <p:nvPr/>
        </p:nvSpPr>
        <p:spPr>
          <a:xfrm>
            <a:off x="457200" y="1143000"/>
            <a:ext cx="1850058" cy="400110"/>
          </a:xfrm>
          <a:prstGeom prst="rect">
            <a:avLst/>
          </a:prstGeom>
        </p:spPr>
        <p:txBody>
          <a:bodyPr wrap="none">
            <a:spAutoFit/>
          </a:bodyPr>
          <a:lstStyle/>
          <a:p>
            <a:r>
              <a:rPr lang="en-US" sz="2000" b="1" dirty="0" smtClean="0">
                <a:solidFill>
                  <a:srgbClr val="558ED5"/>
                </a:solidFill>
              </a:rPr>
              <a:t>[Balance Sheet]</a:t>
            </a:r>
            <a:endParaRPr lang="en-CA" sz="2000" b="1" dirty="0">
              <a:solidFill>
                <a:srgbClr val="558ED5"/>
              </a:solidFill>
            </a:endParaRPr>
          </a:p>
        </p:txBody>
      </p:sp>
      <p:sp>
        <p:nvSpPr>
          <p:cNvPr id="18" name="Title 1"/>
          <p:cNvSpPr txBox="1">
            <a:spLocks/>
          </p:cNvSpPr>
          <p:nvPr/>
        </p:nvSpPr>
        <p:spPr>
          <a:xfrm>
            <a:off x="457200" y="457200"/>
            <a:ext cx="7467600" cy="712884"/>
          </a:xfrm>
          <a:prstGeom prst="rect">
            <a:avLst/>
          </a:prstGeom>
        </p:spPr>
        <p:txBody>
          <a:bodyPr vert="horz" lIns="91440" tIns="45720" rIns="91440" bIns="45720" rtlCol="0" anchor="ctr">
            <a:normAutofit/>
          </a:bodyPr>
          <a:lstStyle>
            <a:lvl1pPr>
              <a:defRPr sz="3400">
                <a:latin typeface="Arial" pitchFamily="34" charset="0"/>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bg1"/>
                </a:solidFill>
                <a:effectLst/>
                <a:uLnTx/>
                <a:uFillTx/>
                <a:latin typeface="Century Gothic" pitchFamily="34" charset="0"/>
                <a:ea typeface="+mj-ea"/>
                <a:cs typeface="Arial" pitchFamily="34" charset="0"/>
              </a:rPr>
              <a:t>Financials</a:t>
            </a:r>
            <a:endParaRPr kumimoji="0" lang="en-US" sz="3600" b="0" i="0" u="none" strike="noStrike" kern="1200" cap="none" spc="0" normalizeH="0" baseline="0" noProof="0" dirty="0">
              <a:ln>
                <a:noFill/>
              </a:ln>
              <a:solidFill>
                <a:schemeClr val="bg1"/>
              </a:solidFill>
              <a:effectLst/>
              <a:uLnTx/>
              <a:uFillTx/>
              <a:latin typeface="Century Gothic" pitchFamily="34" charset="0"/>
              <a:ea typeface="+mj-ea"/>
              <a:cs typeface="Arial" pitchFamily="34" charset="0"/>
            </a:endParaRPr>
          </a:p>
        </p:txBody>
      </p:sp>
      <p:pic>
        <p:nvPicPr>
          <p:cNvPr id="2" name="Picture 1" descr="BTE BS.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744071"/>
            <a:ext cx="7162800" cy="9269506"/>
          </a:xfrm>
          <a:prstGeom prst="rect">
            <a:avLst/>
          </a:prstGeom>
        </p:spPr>
      </p:pic>
    </p:spTree>
    <p:extLst>
      <p:ext uri="{BB962C8B-B14F-4D97-AF65-F5344CB8AC3E}">
        <p14:creationId xmlns:p14="http://schemas.microsoft.com/office/powerpoint/2010/main" xmlns="" val="400198641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201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p:cNvSpPr/>
          <p:nvPr/>
        </p:nvSpPr>
        <p:spPr>
          <a:xfrm>
            <a:off x="533400" y="1501914"/>
            <a:ext cx="1981200" cy="707886"/>
          </a:xfrm>
          <a:prstGeom prst="rect">
            <a:avLst/>
          </a:prstGeom>
        </p:spPr>
        <p:txBody>
          <a:bodyPr wrap="square">
            <a:spAutoFit/>
          </a:bodyPr>
          <a:lstStyle/>
          <a:p>
            <a:r>
              <a:rPr lang="en-US" sz="2000" b="1" dirty="0" smtClean="0">
                <a:solidFill>
                  <a:schemeClr val="tx2">
                    <a:lumMod val="60000"/>
                    <a:lumOff val="40000"/>
                  </a:schemeClr>
                </a:solidFill>
              </a:rPr>
              <a:t>[Income Statement]</a:t>
            </a:r>
            <a:endParaRPr lang="en-CA" sz="2000" b="1" dirty="0">
              <a:solidFill>
                <a:schemeClr val="tx2">
                  <a:lumMod val="60000"/>
                  <a:lumOff val="40000"/>
                </a:schemeClr>
              </a:solidFill>
            </a:endParaRPr>
          </a:p>
        </p:txBody>
      </p:sp>
      <p:sp>
        <p:nvSpPr>
          <p:cNvPr id="13"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pic>
        <p:nvPicPr>
          <p:cNvPr id="2" name="Picture 1" descr="BTE IS.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600" y="-533401"/>
            <a:ext cx="8382000" cy="10847293"/>
          </a:xfrm>
          <a:prstGeom prst="rect">
            <a:avLst/>
          </a:prstGeom>
        </p:spPr>
      </p:pic>
    </p:spTree>
    <p:extLst>
      <p:ext uri="{BB962C8B-B14F-4D97-AF65-F5344CB8AC3E}">
        <p14:creationId xmlns:p14="http://schemas.microsoft.com/office/powerpoint/2010/main" xmlns="" val="154029483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Financials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202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609600" y="6019800"/>
            <a:ext cx="2667000" cy="276999"/>
          </a:xfrm>
          <a:prstGeom prst="rect">
            <a:avLst/>
          </a:prstGeom>
          <a:noFill/>
        </p:spPr>
        <p:txBody>
          <a:bodyPr wrap="square" rtlCol="0">
            <a:spAutoFit/>
          </a:bodyPr>
          <a:lstStyle/>
          <a:p>
            <a:r>
              <a:rPr lang="en-US" sz="1200" i="1" dirty="0" smtClean="0"/>
              <a:t>Sources: Company Filing</a:t>
            </a:r>
            <a:endParaRPr lang="en-US" sz="1200" i="1" dirty="0"/>
          </a:p>
        </p:txBody>
      </p:sp>
      <p:sp>
        <p:nvSpPr>
          <p:cNvPr id="15" name="Title 1"/>
          <p:cNvSpPr txBox="1">
            <a:spLocks/>
          </p:cNvSpPr>
          <p:nvPr/>
        </p:nvSpPr>
        <p:spPr>
          <a:xfrm>
            <a:off x="609600" y="609600"/>
            <a:ext cx="7467600" cy="712884"/>
          </a:xfrm>
          <a:prstGeom prst="rect">
            <a:avLst/>
          </a:prstGeom>
        </p:spPr>
        <p:txBody>
          <a:bodyPr vert="horz" lIns="91440" tIns="45720" rIns="91440" bIns="45720" rtlCol="0" anchor="ctr">
            <a:normAutofit/>
          </a:bodyPr>
          <a:lstStyle>
            <a:lvl1pPr>
              <a:defRPr sz="3400">
                <a:latin typeface="Arial" pitchFamily="34" charset="0"/>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bg1"/>
                </a:solidFill>
                <a:effectLst/>
                <a:uLnTx/>
                <a:uFillTx/>
                <a:latin typeface="Century Gothic" pitchFamily="34" charset="0"/>
                <a:ea typeface="+mj-ea"/>
                <a:cs typeface="Arial" pitchFamily="34" charset="0"/>
              </a:rPr>
              <a:t>Financials</a:t>
            </a:r>
            <a:endParaRPr kumimoji="0" lang="en-US" sz="3600" b="0" i="0" u="none" strike="noStrike" kern="1200" cap="none" spc="0" normalizeH="0" baseline="0" noProof="0" dirty="0">
              <a:ln>
                <a:noFill/>
              </a:ln>
              <a:solidFill>
                <a:schemeClr val="bg1"/>
              </a:solidFill>
              <a:effectLst/>
              <a:uLnTx/>
              <a:uFillTx/>
              <a:latin typeface="Century Gothic" pitchFamily="34" charset="0"/>
              <a:ea typeface="+mj-ea"/>
              <a:cs typeface="Arial" pitchFamily="34" charset="0"/>
            </a:endParaRPr>
          </a:p>
        </p:txBody>
      </p:sp>
      <p:sp>
        <p:nvSpPr>
          <p:cNvPr id="19" name="Rectangle 18"/>
          <p:cNvSpPr/>
          <p:nvPr/>
        </p:nvSpPr>
        <p:spPr>
          <a:xfrm>
            <a:off x="152400" y="1581090"/>
            <a:ext cx="2586285" cy="400110"/>
          </a:xfrm>
          <a:prstGeom prst="rect">
            <a:avLst/>
          </a:prstGeom>
        </p:spPr>
        <p:txBody>
          <a:bodyPr wrap="none">
            <a:spAutoFit/>
          </a:bodyPr>
          <a:lstStyle/>
          <a:p>
            <a:r>
              <a:rPr lang="en-US" sz="2000" b="1" dirty="0" smtClean="0">
                <a:solidFill>
                  <a:srgbClr val="558ED5"/>
                </a:solidFill>
              </a:rPr>
              <a:t>[Cash Flow Statement]</a:t>
            </a:r>
            <a:endParaRPr lang="en-CA" sz="2000" b="1" dirty="0">
              <a:solidFill>
                <a:srgbClr val="558ED5"/>
              </a:solidFill>
            </a:endParaRPr>
          </a:p>
        </p:txBody>
      </p:sp>
      <p:sp>
        <p:nvSpPr>
          <p:cNvPr id="22" name="Title 1"/>
          <p:cNvSpPr txBox="1">
            <a:spLocks/>
          </p:cNvSpPr>
          <p:nvPr/>
        </p:nvSpPr>
        <p:spPr>
          <a:xfrm>
            <a:off x="457200" y="457200"/>
            <a:ext cx="7467600" cy="712884"/>
          </a:xfrm>
          <a:prstGeom prst="rect">
            <a:avLst/>
          </a:prstGeom>
        </p:spPr>
        <p:txBody>
          <a:bodyPr vert="horz" lIns="91440" tIns="45720" rIns="91440" bIns="45720" rtlCol="0" anchor="ctr">
            <a:normAutofit/>
          </a:bodyPr>
          <a:lstStyle>
            <a:lvl1pPr>
              <a:defRPr sz="3400">
                <a:latin typeface="Arial" pitchFamily="34" charset="0"/>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bg1"/>
                </a:solidFill>
                <a:effectLst/>
                <a:uLnTx/>
                <a:uFillTx/>
                <a:latin typeface="Century Gothic" pitchFamily="34" charset="0"/>
                <a:ea typeface="+mj-ea"/>
                <a:cs typeface="Arial" pitchFamily="34" charset="0"/>
              </a:rPr>
              <a:t>Financials</a:t>
            </a:r>
            <a:endParaRPr kumimoji="0" lang="en-US" sz="3600" b="0" i="0" u="none" strike="noStrike" kern="1200" cap="none" spc="0" normalizeH="0" baseline="0" noProof="0" dirty="0">
              <a:ln>
                <a:noFill/>
              </a:ln>
              <a:solidFill>
                <a:schemeClr val="bg1"/>
              </a:solidFill>
              <a:effectLst/>
              <a:uLnTx/>
              <a:uFillTx/>
              <a:latin typeface="Century Gothic" pitchFamily="34" charset="0"/>
              <a:ea typeface="+mj-ea"/>
              <a:cs typeface="Arial" pitchFamily="34" charset="0"/>
            </a:endParaRPr>
          </a:p>
        </p:txBody>
      </p:sp>
      <p:pic>
        <p:nvPicPr>
          <p:cNvPr id="2" name="Picture 1" descr="BTE CFS.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81200" y="-466164"/>
            <a:ext cx="7543800" cy="9762564"/>
          </a:xfrm>
          <a:prstGeom prst="rect">
            <a:avLst/>
          </a:prstGeom>
        </p:spPr>
      </p:pic>
    </p:spTree>
    <p:extLst>
      <p:ext uri="{BB962C8B-B14F-4D97-AF65-F5344CB8AC3E}">
        <p14:creationId xmlns:p14="http://schemas.microsoft.com/office/powerpoint/2010/main" xmlns="" val="414208275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23817274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a:solidFill>
                  <a:schemeClr val="bg1"/>
                </a:solidFill>
                <a:latin typeface="Century Gothic" pitchFamily="34" charset="0"/>
              </a:rPr>
              <a:t>Valuation</a:t>
            </a: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204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6549464" cy="400110"/>
          </a:xfrm>
          <a:prstGeom prst="rect">
            <a:avLst/>
          </a:prstGeom>
        </p:spPr>
        <p:txBody>
          <a:bodyPr wrap="none">
            <a:spAutoFit/>
          </a:bodyPr>
          <a:lstStyle/>
          <a:p>
            <a:r>
              <a:rPr lang="en-US" sz="2000" b="1" dirty="0">
                <a:solidFill>
                  <a:schemeClr val="tx1">
                    <a:lumMod val="75000"/>
                    <a:lumOff val="25000"/>
                  </a:schemeClr>
                </a:solidFill>
              </a:rPr>
              <a:t>[Value Comparison to Oil-Weighted Canadian Corporations]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33400" y="6047601"/>
            <a:ext cx="2971800" cy="276999"/>
          </a:xfrm>
          <a:prstGeom prst="rect">
            <a:avLst/>
          </a:prstGeom>
          <a:noFill/>
        </p:spPr>
        <p:txBody>
          <a:bodyPr wrap="square" rtlCol="0">
            <a:spAutoFit/>
          </a:bodyPr>
          <a:lstStyle/>
          <a:p>
            <a:r>
              <a:rPr lang="en-US" sz="1200" i="1" dirty="0" smtClean="0"/>
              <a:t>Sources: Scotia Research, Company Filing</a:t>
            </a:r>
            <a:endParaRPr lang="en-US" sz="1200" i="1" dirty="0"/>
          </a:p>
        </p:txBody>
      </p:sp>
      <p:pic>
        <p:nvPicPr>
          <p:cNvPr id="2" name="Picture 1" descr="BTE Value Comparison to Oil-Weighted Canadian Corporations.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5141" y="1524000"/>
            <a:ext cx="7674459" cy="4510020"/>
          </a:xfrm>
          <a:prstGeom prst="rect">
            <a:avLst/>
          </a:prstGeom>
        </p:spPr>
      </p:pic>
      <p:sp>
        <p:nvSpPr>
          <p:cNvPr id="13" name="Rounded Rectangle 12"/>
          <p:cNvSpPr/>
          <p:nvPr/>
        </p:nvSpPr>
        <p:spPr>
          <a:xfrm flipV="1">
            <a:off x="533400" y="2057400"/>
            <a:ext cx="7696200" cy="990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5" name="Rounded Rectangle 14"/>
          <p:cNvSpPr/>
          <p:nvPr/>
        </p:nvSpPr>
        <p:spPr>
          <a:xfrm flipV="1">
            <a:off x="533400" y="4114800"/>
            <a:ext cx="7696200" cy="609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xmlns="" val="420012298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Valuation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205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563870" cy="400110"/>
          </a:xfrm>
          <a:prstGeom prst="rect">
            <a:avLst/>
          </a:prstGeom>
        </p:spPr>
        <p:txBody>
          <a:bodyPr wrap="none">
            <a:spAutoFit/>
          </a:bodyPr>
          <a:lstStyle/>
          <a:p>
            <a:r>
              <a:rPr lang="en-US" sz="2000" b="1" dirty="0" smtClean="0">
                <a:solidFill>
                  <a:schemeClr val="tx1">
                    <a:lumMod val="75000"/>
                    <a:lumOff val="25000"/>
                  </a:schemeClr>
                </a:solidFill>
              </a:rPr>
              <a:t>[Comparable Analysis – Salman Partners]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BTE Salman Comps.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2011414"/>
            <a:ext cx="9144000" cy="2941586"/>
          </a:xfrm>
          <a:prstGeom prst="rect">
            <a:avLst/>
          </a:prstGeom>
        </p:spPr>
      </p:pic>
      <p:sp>
        <p:nvSpPr>
          <p:cNvPr id="14" name="TextBox 13"/>
          <p:cNvSpPr txBox="1"/>
          <p:nvPr/>
        </p:nvSpPr>
        <p:spPr>
          <a:xfrm>
            <a:off x="381000" y="4953000"/>
            <a:ext cx="2971800" cy="276999"/>
          </a:xfrm>
          <a:prstGeom prst="rect">
            <a:avLst/>
          </a:prstGeom>
          <a:noFill/>
        </p:spPr>
        <p:txBody>
          <a:bodyPr wrap="square" rtlCol="0">
            <a:spAutoFit/>
          </a:bodyPr>
          <a:lstStyle/>
          <a:p>
            <a:r>
              <a:rPr lang="en-US" sz="1200" i="1" dirty="0" smtClean="0"/>
              <a:t>Sources: Salman Partners</a:t>
            </a:r>
            <a:endParaRPr lang="en-US" sz="1200" i="1" dirty="0"/>
          </a:p>
        </p:txBody>
      </p:sp>
      <p:sp>
        <p:nvSpPr>
          <p:cNvPr id="15" name="Rounded Rectangle 14"/>
          <p:cNvSpPr/>
          <p:nvPr/>
        </p:nvSpPr>
        <p:spPr>
          <a:xfrm flipV="1">
            <a:off x="6629400" y="3124200"/>
            <a:ext cx="2286000" cy="228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8" name="Rounded Rectangle 17"/>
          <p:cNvSpPr/>
          <p:nvPr/>
        </p:nvSpPr>
        <p:spPr>
          <a:xfrm flipV="1">
            <a:off x="6629400" y="4572000"/>
            <a:ext cx="2286000" cy="228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9" name="Rounded Rectangle 18"/>
          <p:cNvSpPr/>
          <p:nvPr/>
        </p:nvSpPr>
        <p:spPr>
          <a:xfrm flipV="1">
            <a:off x="5562600" y="3124200"/>
            <a:ext cx="457200" cy="228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0" name="Rounded Rectangle 19"/>
          <p:cNvSpPr/>
          <p:nvPr/>
        </p:nvSpPr>
        <p:spPr>
          <a:xfrm flipV="1">
            <a:off x="5562600" y="4572000"/>
            <a:ext cx="457200" cy="2286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Recommendation</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2192215"/>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Wednesday March 14</a:t>
            </a:r>
            <a:r>
              <a:rPr lang="en-US" baseline="30000" dirty="0" smtClean="0">
                <a:solidFill>
                  <a:schemeClr val="tx1">
                    <a:lumMod val="75000"/>
                    <a:lumOff val="25000"/>
                  </a:schemeClr>
                </a:solidFill>
              </a:rPr>
              <a:t>th</a:t>
            </a:r>
            <a:endParaRPr lang="en-US" dirty="0">
              <a:solidFill>
                <a:schemeClr val="tx1">
                  <a:lumMod val="75000"/>
                  <a:lumOff val="25000"/>
                </a:schemeClr>
              </a:solidFill>
            </a:endParaRP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$52.44</a:t>
            </a:r>
          </a:p>
          <a:p>
            <a:pPr lvl="1">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a:buClr>
                <a:schemeClr val="tx1">
                  <a:lumMod val="75000"/>
                  <a:lumOff val="25000"/>
                </a:schemeClr>
              </a:buClr>
              <a:buFont typeface="Wingdings" pitchFamily="2" charset="2"/>
              <a:buChar char="§"/>
            </a:pPr>
            <a:r>
              <a:rPr lang="en-US" dirty="0" smtClean="0">
                <a:solidFill>
                  <a:schemeClr val="tx1">
                    <a:lumMod val="75000"/>
                    <a:lumOff val="25000"/>
                  </a:schemeClr>
                </a:solidFill>
              </a:rPr>
              <a:t>12 month Target Price</a:t>
            </a:r>
            <a:endParaRPr lang="en-US" dirty="0">
              <a:solidFill>
                <a:schemeClr val="tx1">
                  <a:lumMod val="75000"/>
                  <a:lumOff val="25000"/>
                </a:schemeClr>
              </a:solidFill>
            </a:endParaRPr>
          </a:p>
          <a:p>
            <a:pPr lvl="1">
              <a:buClr>
                <a:schemeClr val="tx1">
                  <a:lumMod val="75000"/>
                  <a:lumOff val="25000"/>
                </a:schemeClr>
              </a:buClr>
              <a:buFont typeface="Wingdings" pitchFamily="2" charset="2"/>
              <a:buChar char="§"/>
            </a:pPr>
            <a:r>
              <a:rPr lang="en-US" b="1" dirty="0" smtClean="0">
                <a:solidFill>
                  <a:schemeClr val="tx2">
                    <a:lumMod val="60000"/>
                    <a:lumOff val="40000"/>
                  </a:schemeClr>
                </a:solidFill>
              </a:rPr>
              <a:t>$62.42 </a:t>
            </a:r>
            <a:r>
              <a:rPr lang="en-US" dirty="0" smtClean="0">
                <a:solidFill>
                  <a:schemeClr val="tx1">
                    <a:lumMod val="75000"/>
                    <a:lumOff val="25000"/>
                  </a:schemeClr>
                </a:solidFill>
              </a:rPr>
              <a:t>based on 18 analysts average</a:t>
            </a:r>
          </a:p>
          <a:p>
            <a:pPr lvl="2">
              <a:buClr>
                <a:schemeClr val="tx1">
                  <a:lumMod val="75000"/>
                  <a:lumOff val="25000"/>
                </a:schemeClr>
              </a:buClr>
              <a:buFont typeface="Wingdings" pitchFamily="2" charset="2"/>
              <a:buChar char="§"/>
            </a:pPr>
            <a:r>
              <a:rPr lang="en-US" dirty="0" smtClean="0">
                <a:solidFill>
                  <a:schemeClr val="tx1">
                    <a:lumMod val="75000"/>
                    <a:lumOff val="25000"/>
                  </a:schemeClr>
                </a:solidFill>
              </a:rPr>
              <a:t>High: $71.00</a:t>
            </a:r>
          </a:p>
          <a:p>
            <a:pPr lvl="2">
              <a:buClr>
                <a:schemeClr val="tx1">
                  <a:lumMod val="75000"/>
                  <a:lumOff val="25000"/>
                </a:schemeClr>
              </a:buClr>
              <a:buFont typeface="Wingdings" pitchFamily="2" charset="2"/>
              <a:buChar char="§"/>
            </a:pPr>
            <a:r>
              <a:rPr lang="en-US" dirty="0" smtClean="0">
                <a:solidFill>
                  <a:schemeClr val="tx1">
                    <a:lumMod val="75000"/>
                    <a:lumOff val="25000"/>
                  </a:schemeClr>
                </a:solidFill>
              </a:rPr>
              <a:t>Low: $52.00</a:t>
            </a: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206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457200" y="1143000"/>
            <a:ext cx="7964778" cy="923330"/>
          </a:xfrm>
          <a:prstGeom prst="rect">
            <a:avLst/>
          </a:prstGeom>
        </p:spPr>
        <p:txBody>
          <a:bodyPr wrap="none">
            <a:spAutoFit/>
          </a:bodyPr>
          <a:lstStyle/>
          <a:p>
            <a:r>
              <a:rPr lang="en-US" sz="5400" b="1" dirty="0" smtClean="0">
                <a:solidFill>
                  <a:srgbClr val="558ED5"/>
                </a:solidFill>
              </a:rPr>
              <a:t>[ Buy – Sector Outperform]</a:t>
            </a:r>
            <a:endParaRPr lang="en-CA" sz="2800" b="1" dirty="0">
              <a:solidFill>
                <a:srgbClr val="558ED5"/>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fontScale="90000"/>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Consumption (thousands bbl/day)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graphicFrame>
        <p:nvGraphicFramePr>
          <p:cNvPr id="9" name="Content Placeholder 6"/>
          <p:cNvGraphicFramePr>
            <a:graphicFrameLocks noGrp="1"/>
          </p:cNvGraphicFramePr>
          <p:nvPr>
            <p:ph idx="1"/>
            <p:extLst>
              <p:ext uri="{D42A27DB-BD31-4B8C-83A1-F6EECF244321}">
                <p14:modId xmlns:p14="http://schemas.microsoft.com/office/powerpoint/2010/main" xmlns="" val="2799847448"/>
              </p:ext>
            </p:extLst>
          </p:nvPr>
        </p:nvGraphicFramePr>
        <p:xfrm>
          <a:off x="457200" y="1447800"/>
          <a:ext cx="8229600" cy="5181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Consumption (per Capita)</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C:\Users\acer\Desktop\800px-OilConsumptionpercapita.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9531" y="1600200"/>
            <a:ext cx="8263469"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Consumption (Country)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C:\Users\acer\Desktop\600px-Oil_consumption_per_day_by_region_from_1980_to_2006.svg.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6800" y="1219200"/>
            <a:ext cx="6858000" cy="5000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Exports (thousands bbl/day)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9" name="Content Placeholder 4"/>
          <p:cNvGraphicFramePr>
            <a:graphicFrameLocks noGrp="1"/>
          </p:cNvGraphicFramePr>
          <p:nvPr>
            <p:ph idx="1"/>
            <p:extLst>
              <p:ext uri="{D42A27DB-BD31-4B8C-83A1-F6EECF244321}">
                <p14:modId xmlns:p14="http://schemas.microsoft.com/office/powerpoint/2010/main" xmlns="" val="264048295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Exports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C:\Users\acer\Desktop\800px-Oil_export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1" y="1524000"/>
            <a:ext cx="8381999" cy="44983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fontScale="90000"/>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Imports (thousands of bbl/day)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9" name="Content Placeholder 6"/>
          <p:cNvGraphicFramePr>
            <a:graphicFrameLocks noGrp="1"/>
          </p:cNvGraphicFramePr>
          <p:nvPr>
            <p:ph idx="1"/>
            <p:extLst>
              <p:ext uri="{D42A27DB-BD31-4B8C-83A1-F6EECF244321}">
                <p14:modId xmlns:p14="http://schemas.microsoft.com/office/powerpoint/2010/main" xmlns="" val="99492701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Imports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C:\Users\acer\Desktop\800px-Oil_import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00200"/>
            <a:ext cx="81534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Balance</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H:\417\Oil_Balanc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00200"/>
            <a:ext cx="82296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Trade</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29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Overview</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Demand</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9" name="Content Placeholder 3"/>
          <p:cNvGraphicFramePr>
            <a:graphicFrameLocks noGrp="1"/>
          </p:cNvGraphicFramePr>
          <p:nvPr>
            <p:ph idx="1"/>
            <p:extLst>
              <p:ext uri="{D42A27DB-BD31-4B8C-83A1-F6EECF244321}">
                <p14:modId xmlns:p14="http://schemas.microsoft.com/office/powerpoint/2010/main" xmlns="" val="22983551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Supply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464" t="30195" r="12746" b="14935"/>
          <a:stretch/>
        </p:blipFill>
        <p:spPr bwMode="auto">
          <a:xfrm>
            <a:off x="457200" y="1600200"/>
            <a:ext cx="8229600" cy="46224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Price</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内容占位符 3" descr="oilprice1947.gif"/>
          <p:cNvPicPr>
            <a:picLocks noChangeAspect="1"/>
          </p:cNvPicPr>
          <p:nvPr/>
        </p:nvPicPr>
        <p:blipFill>
          <a:blip r:embed="rId4" cstate="print"/>
          <a:stretch>
            <a:fillRect/>
          </a:stretch>
        </p:blipFill>
        <p:spPr>
          <a:xfrm>
            <a:off x="533400" y="1143000"/>
            <a:ext cx="7848600" cy="4796367"/>
          </a:xfrm>
          <a:prstGeom prst="rect">
            <a:avLst/>
          </a:prstGeom>
        </p:spPr>
      </p:pic>
      <p:sp>
        <p:nvSpPr>
          <p:cNvPr id="13" name="Rectangle 12"/>
          <p:cNvSpPr/>
          <p:nvPr/>
        </p:nvSpPr>
        <p:spPr>
          <a:xfrm>
            <a:off x="685800" y="5955268"/>
            <a:ext cx="2726708" cy="369332"/>
          </a:xfrm>
          <a:prstGeom prst="rect">
            <a:avLst/>
          </a:prstGeom>
        </p:spPr>
        <p:txBody>
          <a:bodyPr wrap="none">
            <a:spAutoFit/>
          </a:bodyPr>
          <a:lstStyle/>
          <a:p>
            <a:r>
              <a:rPr lang="en-CA" i="1" dirty="0" smtClean="0"/>
              <a:t>(http://www.oil-price.net/)</a:t>
            </a:r>
            <a:endParaRPr lang="en-CA" i="1" dirty="0"/>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U.S. Oil Production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C:\Users\acer\Desktop\Oil_USSupp2006.gif"/>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1111" b="10096"/>
          <a:stretch/>
        </p:blipFill>
        <p:spPr bwMode="auto">
          <a:xfrm>
            <a:off x="537882" y="1640542"/>
            <a:ext cx="8175812" cy="43792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fontScale="90000"/>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U.S. Crude Oil Production &amp; Imports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4" descr="C:\Users\acer\Desktop\616px-US_Crude_Oil_Production_and_Import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71600" y="1219200"/>
            <a:ext cx="6781800" cy="4915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fontScale="90000"/>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Top 10 U.S. Crude Oil Imports by Origin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Oil_USImpo2006.gif"/>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841" b="9282"/>
          <a:stretch/>
        </p:blipFill>
        <p:spPr bwMode="auto">
          <a:xfrm>
            <a:off x="1143000" y="1371600"/>
            <a:ext cx="6629400" cy="4800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fontScale="90000"/>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Canada’s Seven Hydrocarbon Regions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910" t="10937" r="15739" b="9505"/>
          <a:stretch/>
        </p:blipFill>
        <p:spPr bwMode="auto">
          <a:xfrm>
            <a:off x="457200" y="1600200"/>
            <a:ext cx="8229599" cy="4676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Western Canada Sedimentary Basin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0000" t="12890" r="3368" b="7422"/>
          <a:stretch/>
        </p:blipFill>
        <p:spPr bwMode="auto">
          <a:xfrm>
            <a:off x="457200" y="1600200"/>
            <a:ext cx="8229600" cy="4558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Eastern Canada Sedimentary Basins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685" t="12110" r="48902" b="8073"/>
          <a:stretch/>
        </p:blipFill>
        <p:spPr bwMode="auto">
          <a:xfrm>
            <a:off x="457200" y="1600201"/>
            <a:ext cx="83058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Southern Ontario Producing Areas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39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2269" t="10417" r="3149" b="12630"/>
          <a:stretch/>
        </p:blipFill>
        <p:spPr bwMode="auto">
          <a:xfrm>
            <a:off x="457200" y="1676400"/>
            <a:ext cx="8229600" cy="44100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3845006"/>
            <a:ext cx="3861352" cy="25557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Overview</a:t>
            </a:r>
            <a:endParaRPr lang="en-US" sz="3600" dirty="0">
              <a:solidFill>
                <a:schemeClr val="bg1"/>
              </a:solidFill>
              <a:latin typeface="Century Gothic" pitchFamily="34" charset="0"/>
            </a:endParaRPr>
          </a:p>
        </p:txBody>
      </p:sp>
      <p:sp>
        <p:nvSpPr>
          <p:cNvPr id="13" name="Content Placeholder 2"/>
          <p:cNvSpPr>
            <a:spLocks noGrp="1"/>
          </p:cNvSpPr>
          <p:nvPr>
            <p:ph idx="4294967295"/>
          </p:nvPr>
        </p:nvSpPr>
        <p:spPr>
          <a:xfrm>
            <a:off x="457200" y="1600200"/>
            <a:ext cx="37338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None/>
            </a:pPr>
            <a:r>
              <a:rPr lang="en-US" b="1" dirty="0" smtClean="0">
                <a:solidFill>
                  <a:schemeClr val="tx1">
                    <a:lumMod val="75000"/>
                    <a:lumOff val="25000"/>
                  </a:schemeClr>
                </a:solidFill>
              </a:rPr>
              <a:t>Oil</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Crude oil is a fossil fuel, the result of dead organisms decomposing underground </a:t>
            </a: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1483932" cy="400110"/>
          </a:xfrm>
          <a:prstGeom prst="rect">
            <a:avLst/>
          </a:prstGeom>
        </p:spPr>
        <p:txBody>
          <a:bodyPr wrap="none">
            <a:spAutoFit/>
          </a:bodyPr>
          <a:lstStyle/>
          <a:p>
            <a:r>
              <a:rPr lang="en-US" sz="2000" b="1" dirty="0" smtClean="0">
                <a:solidFill>
                  <a:schemeClr val="tx1">
                    <a:lumMod val="75000"/>
                    <a:lumOff val="25000"/>
                  </a:schemeClr>
                </a:solidFill>
              </a:rPr>
              <a:t>[What is it?]</a:t>
            </a:r>
            <a:endParaRPr lang="en-CA" sz="2000" b="1" dirty="0">
              <a:solidFill>
                <a:schemeClr val="tx1">
                  <a:lumMod val="75000"/>
                  <a:lumOff val="25000"/>
                </a:schemeClr>
              </a:solidFill>
            </a:endParaRPr>
          </a:p>
        </p:txBody>
      </p:sp>
      <p:sp>
        <p:nvSpPr>
          <p:cNvPr id="14" name="Content Placeholder 2"/>
          <p:cNvSpPr txBox="1">
            <a:spLocks/>
          </p:cNvSpPr>
          <p:nvPr/>
        </p:nvSpPr>
        <p:spPr>
          <a:xfrm>
            <a:off x="4724400" y="1600200"/>
            <a:ext cx="3733800" cy="4132385"/>
          </a:xfrm>
          <a:prstGeom prst="rect">
            <a:avLst/>
          </a:prstGeom>
        </p:spPr>
        <p:txBody>
          <a:bodyPr vert="horz" lIns="91440" tIns="45720" rIns="91440" bIns="45720" rtlCol="0">
            <a:normAutofit/>
          </a:bodyPr>
          <a:lstStyle>
            <a:lvl1pPr>
              <a:defRPr sz="2000"/>
            </a:lvl1pPr>
            <a:lvl2pPr>
              <a:defRPr sz="2000"/>
            </a:lvl2pPr>
            <a:lvl3pPr>
              <a:defRPr sz="2000"/>
            </a:lvl3pPr>
            <a:lvl4pPr>
              <a:defRPr sz="2000"/>
            </a:lvl4pPr>
            <a:lvl5pPr>
              <a:defRPr sz="2000"/>
            </a:lvl5pPr>
          </a:lstStyle>
          <a:p>
            <a:pPr marL="342900" marR="0" lvl="0" indent="-342900" algn="l" defTabSz="914400" rtl="0" eaLnBrk="1" fontAlgn="auto" latinLnBrk="0" hangingPunct="1">
              <a:lnSpc>
                <a:spcPct val="100000"/>
              </a:lnSpc>
              <a:spcBef>
                <a:spcPct val="20000"/>
              </a:spcBef>
              <a:spcAft>
                <a:spcPts val="0"/>
              </a:spcAft>
              <a:buClr>
                <a:schemeClr val="tx1">
                  <a:lumMod val="75000"/>
                  <a:lumOff val="25000"/>
                </a:schemeClr>
              </a:buClr>
              <a:buSzTx/>
              <a:buFont typeface="Arial" pitchFamily="34" charset="0"/>
              <a:buNone/>
              <a:tabLst/>
              <a:defRPr/>
            </a:pPr>
            <a:r>
              <a:rPr lang="en-US" b="1" dirty="0" smtClean="0">
                <a:solidFill>
                  <a:schemeClr val="tx1">
                    <a:lumMod val="75000"/>
                    <a:lumOff val="25000"/>
                  </a:schemeClr>
                </a:solidFill>
              </a:rPr>
              <a:t>Gas</a:t>
            </a:r>
            <a:endParaRPr kumimoji="0" lang="en-US" sz="20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lvl="0" indent="-342900">
              <a:spcBef>
                <a:spcPct val="20000"/>
              </a:spcBef>
              <a:buClr>
                <a:schemeClr val="tx1">
                  <a:lumMod val="75000"/>
                  <a:lumOff val="25000"/>
                </a:schemeClr>
              </a:buClr>
              <a:buFont typeface="Wingdings" pitchFamily="2" charset="2"/>
              <a:buChar char="§"/>
            </a:pP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Natural</a:t>
            </a:r>
            <a:r>
              <a:rPr kumimoji="0" lang="en-US" sz="2000" b="0" i="0" u="none" strike="noStrike" kern="1200" cap="none" spc="0" normalizeH="0" noProof="0" dirty="0" smtClean="0">
                <a:ln>
                  <a:noFill/>
                </a:ln>
                <a:solidFill>
                  <a:schemeClr val="tx1">
                    <a:lumMod val="75000"/>
                    <a:lumOff val="25000"/>
                  </a:schemeClr>
                </a:solidFill>
                <a:effectLst/>
                <a:uLnTx/>
                <a:uFillTx/>
                <a:latin typeface="+mn-lt"/>
                <a:ea typeface="+mn-ea"/>
                <a:cs typeface="+mn-cs"/>
              </a:rPr>
              <a:t> gas is generated </a:t>
            </a:r>
            <a:r>
              <a:rPr lang="en-CA" u="sng" dirty="0" err="1" smtClean="0">
                <a:solidFill>
                  <a:schemeClr val="tx1">
                    <a:lumMod val="75000"/>
                    <a:lumOff val="25000"/>
                  </a:schemeClr>
                </a:solidFill>
              </a:rPr>
              <a:t>biogenically</a:t>
            </a:r>
            <a:r>
              <a:rPr lang="en-CA" dirty="0" smtClean="0">
                <a:solidFill>
                  <a:schemeClr val="tx1">
                    <a:lumMod val="75000"/>
                    <a:lumOff val="25000"/>
                  </a:schemeClr>
                </a:solidFill>
              </a:rPr>
              <a:t> from bogs/marshes or </a:t>
            </a:r>
            <a:r>
              <a:rPr lang="en-CA" u="sng" dirty="0" err="1" smtClean="0">
                <a:solidFill>
                  <a:schemeClr val="tx1">
                    <a:lumMod val="75000"/>
                    <a:lumOff val="25000"/>
                  </a:schemeClr>
                </a:solidFill>
              </a:rPr>
              <a:t>thermogenically</a:t>
            </a:r>
            <a:r>
              <a:rPr lang="en-CA" dirty="0" smtClean="0">
                <a:solidFill>
                  <a:schemeClr val="tx1">
                    <a:lumMod val="75000"/>
                    <a:lumOff val="25000"/>
                  </a:schemeClr>
                </a:solidFill>
              </a:rPr>
              <a:t> from buried organisms</a:t>
            </a:r>
            <a:endPar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tx1">
                  <a:lumMod val="75000"/>
                  <a:lumOff val="25000"/>
                </a:schemeClr>
              </a:buClr>
              <a:buSzTx/>
              <a:buFont typeface="Wingdings" pitchFamily="2" charset="2"/>
              <a:buChar char="§"/>
              <a:tabLst/>
              <a:defRPr/>
            </a:pPr>
            <a:endPar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29200" y="3810000"/>
            <a:ext cx="3487580" cy="2314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Crude Oil &amp; Natural Gas Discoveries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8302" t="11458" r="16837" b="6250"/>
          <a:stretch/>
        </p:blipFill>
        <p:spPr bwMode="auto">
          <a:xfrm>
            <a:off x="457200" y="1600200"/>
            <a:ext cx="8439150" cy="455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Crude Oil Resources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Content Placeholder 3"/>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1371600"/>
            <a:ext cx="7380953" cy="4447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Sands Deposits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1" y="1600200"/>
            <a:ext cx="4114800" cy="4676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1524001"/>
            <a:ext cx="4114801"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Mining Projects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1295400"/>
            <a:ext cx="6835793" cy="4000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3000" y="5276718"/>
            <a:ext cx="6818067" cy="916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Canadian Oil Production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14" name="内容占位符 3" descr="Canadian crude oil production.png"/>
          <p:cNvPicPr>
            <a:picLocks noGrp="1" noChangeAspect="1"/>
          </p:cNvPicPr>
          <p:nvPr/>
        </p:nvPicPr>
        <p:blipFill>
          <a:blip r:embed="rId4" cstate="print"/>
          <a:stretch>
            <a:fillRect/>
          </a:stretch>
        </p:blipFill>
        <p:spPr>
          <a:xfrm>
            <a:off x="457200" y="1676399"/>
            <a:ext cx="8001000" cy="4000499"/>
          </a:xfrm>
          <a:prstGeom prst="rect">
            <a:avLst/>
          </a:prstGeom>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Canadian Peak Oil</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Canadian_Oil_Production_1960_to_2020.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1" y="1447799"/>
            <a:ext cx="7467600" cy="47244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Canadian Oil Production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图片 5" descr="driven by oil sand.png"/>
          <p:cNvPicPr>
            <a:picLocks noGrp="1" noChangeAspect="1"/>
          </p:cNvPicPr>
          <p:nvPr>
            <p:ph idx="1"/>
          </p:nvPr>
        </p:nvPicPr>
        <p:blipFill>
          <a:blip r:embed="rId4" cstate="print"/>
          <a:stretch>
            <a:fillRect/>
          </a:stretch>
        </p:blipFill>
        <p:spPr>
          <a:xfrm>
            <a:off x="643547" y="1600200"/>
            <a:ext cx="7967053" cy="4495799"/>
          </a:xfrm>
          <a:prstGeom prst="rect">
            <a:avLst/>
          </a:prstGeom>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Upstream</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Oil.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 y="2209800"/>
            <a:ext cx="7924800" cy="4191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457200" y="1143000"/>
            <a:ext cx="2980368" cy="400110"/>
          </a:xfrm>
          <a:prstGeom prst="rect">
            <a:avLst/>
          </a:prstGeom>
        </p:spPr>
        <p:txBody>
          <a:bodyPr wrap="none">
            <a:spAutoFit/>
          </a:bodyPr>
          <a:lstStyle/>
          <a:p>
            <a:r>
              <a:rPr lang="en-US" sz="2000" b="1" dirty="0" smtClean="0">
                <a:solidFill>
                  <a:schemeClr val="tx1">
                    <a:lumMod val="75000"/>
                    <a:lumOff val="25000"/>
                  </a:schemeClr>
                </a:solidFill>
              </a:rPr>
              <a:t>[Exploration&amp; Production]</a:t>
            </a:r>
            <a:endParaRPr lang="en-CA" sz="2000" b="1" dirty="0">
              <a:solidFill>
                <a:schemeClr val="tx1">
                  <a:lumMod val="75000"/>
                  <a:lumOff val="25000"/>
                </a:schemeClr>
              </a:solidFill>
            </a:endParaRPr>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Conventional Oil</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8"/>
          <p:cNvPicPr>
            <a:picLocks noGrp="1" noChangeAspect="1" noChangeArrowheads="1"/>
          </p:cNvPicPr>
          <p:nvPr/>
        </p:nvPicPr>
        <p:blipFill>
          <a:blip r:embed="rId4" cstate="print"/>
          <a:srcRect l="11874" t="13141" r="44870" b="12221"/>
          <a:stretch>
            <a:fillRect/>
          </a:stretch>
        </p:blipFill>
        <p:spPr bwMode="auto">
          <a:xfrm>
            <a:off x="2864216" y="1143000"/>
            <a:ext cx="3698143" cy="4785832"/>
          </a:xfrm>
          <a:prstGeom prst="rect">
            <a:avLst/>
          </a:prstGeom>
          <a:noFill/>
          <a:ln w="9525">
            <a:noFill/>
            <a:miter lim="800000"/>
            <a:headEnd/>
            <a:tailEnd/>
          </a:ln>
        </p:spPr>
      </p:pic>
      <p:sp>
        <p:nvSpPr>
          <p:cNvPr id="13" name="Text Box 5"/>
          <p:cNvSpPr txBox="1">
            <a:spLocks noChangeArrowheads="1"/>
          </p:cNvSpPr>
          <p:nvPr/>
        </p:nvSpPr>
        <p:spPr bwMode="auto">
          <a:xfrm>
            <a:off x="2411412" y="6019800"/>
            <a:ext cx="46037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dirty="0"/>
              <a:t>(Crude Oil can be pumped from a reservoir)</a:t>
            </a:r>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Conventional Oil</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49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3" descr="C:\Users\acer\Desktop\history129408762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00200"/>
            <a:ext cx="8229600" cy="45324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Overview</a:t>
            </a:r>
            <a:endParaRPr lang="en-US" sz="3600" dirty="0">
              <a:solidFill>
                <a:schemeClr val="bg1"/>
              </a:solidFill>
              <a:latin typeface="Century Gothic" pitchFamily="34" charset="0"/>
            </a:endParaRPr>
          </a:p>
        </p:txBody>
      </p:sp>
      <p:sp>
        <p:nvSpPr>
          <p:cNvPr id="13" name="Content Placeholder 2"/>
          <p:cNvSpPr>
            <a:spLocks noGrp="1"/>
          </p:cNvSpPr>
          <p:nvPr>
            <p:ph idx="4294967295"/>
          </p:nvPr>
        </p:nvSpPr>
        <p:spPr>
          <a:xfrm>
            <a:off x="457200" y="1600200"/>
            <a:ext cx="37338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None/>
            </a:pPr>
            <a:r>
              <a:rPr lang="en-US" b="1" dirty="0" smtClean="0">
                <a:solidFill>
                  <a:schemeClr val="tx1">
                    <a:lumMod val="75000"/>
                    <a:lumOff val="25000"/>
                  </a:schemeClr>
                </a:solidFill>
              </a:rPr>
              <a:t>Oil</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Gasoline</a:t>
            </a:r>
          </a:p>
          <a:p>
            <a:pPr>
              <a:buFont typeface="Wingdings" pitchFamily="2" charset="2"/>
              <a:buChar char="§"/>
            </a:pPr>
            <a:r>
              <a:rPr lang="en-US" dirty="0" smtClean="0">
                <a:solidFill>
                  <a:schemeClr val="tx1">
                    <a:lumMod val="75000"/>
                    <a:lumOff val="25000"/>
                  </a:schemeClr>
                </a:solidFill>
              </a:rPr>
              <a:t>Kerosene</a:t>
            </a:r>
          </a:p>
          <a:p>
            <a:pPr>
              <a:buFont typeface="Wingdings" pitchFamily="2" charset="2"/>
              <a:buChar char="§"/>
            </a:pPr>
            <a:r>
              <a:rPr lang="en-CA" dirty="0" smtClean="0">
                <a:solidFill>
                  <a:schemeClr val="tx1">
                    <a:lumMod val="75000"/>
                    <a:lumOff val="25000"/>
                  </a:schemeClr>
                </a:solidFill>
              </a:rPr>
              <a:t>Petroleum gas</a:t>
            </a:r>
          </a:p>
          <a:p>
            <a:pPr>
              <a:buFont typeface="Wingdings" pitchFamily="2" charset="2"/>
              <a:buChar char="§"/>
            </a:pPr>
            <a:r>
              <a:rPr lang="en-CA" dirty="0" smtClean="0">
                <a:solidFill>
                  <a:schemeClr val="tx1">
                    <a:lumMod val="75000"/>
                    <a:lumOff val="25000"/>
                  </a:schemeClr>
                </a:solidFill>
              </a:rPr>
              <a:t>Diesel</a:t>
            </a:r>
          </a:p>
          <a:p>
            <a:pPr>
              <a:buFont typeface="Wingdings" pitchFamily="2" charset="2"/>
              <a:buChar char="§"/>
            </a:pPr>
            <a:r>
              <a:rPr lang="en-CA" dirty="0" smtClean="0">
                <a:solidFill>
                  <a:schemeClr val="tx1">
                    <a:lumMod val="75000"/>
                    <a:lumOff val="25000"/>
                  </a:schemeClr>
                </a:solidFill>
              </a:rPr>
              <a:t>Industrial oils</a:t>
            </a:r>
          </a:p>
          <a:p>
            <a:pPr lvl="1">
              <a:buFont typeface="Wingdings" pitchFamily="2" charset="2"/>
              <a:buChar char="§"/>
            </a:pPr>
            <a:r>
              <a:rPr lang="en-CA" dirty="0" smtClean="0">
                <a:solidFill>
                  <a:schemeClr val="tx1">
                    <a:lumMod val="75000"/>
                    <a:lumOff val="25000"/>
                  </a:schemeClr>
                </a:solidFill>
              </a:rPr>
              <a:t>Fuels</a:t>
            </a:r>
          </a:p>
          <a:p>
            <a:pPr lvl="1">
              <a:buFont typeface="Wingdings" pitchFamily="2" charset="2"/>
              <a:buChar char="§"/>
            </a:pPr>
            <a:r>
              <a:rPr lang="en-CA" dirty="0" smtClean="0">
                <a:solidFill>
                  <a:schemeClr val="tx1">
                    <a:lumMod val="75000"/>
                    <a:lumOff val="25000"/>
                  </a:schemeClr>
                </a:solidFill>
              </a:rPr>
              <a:t>Lubricants</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a:t>
            </a:fld>
            <a:endParaRPr lang="en-US" dirty="0"/>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479461" cy="400110"/>
          </a:xfrm>
          <a:prstGeom prst="rect">
            <a:avLst/>
          </a:prstGeom>
        </p:spPr>
        <p:txBody>
          <a:bodyPr wrap="none">
            <a:spAutoFit/>
          </a:bodyPr>
          <a:lstStyle/>
          <a:p>
            <a:r>
              <a:rPr lang="en-US" sz="2000" b="1" dirty="0" smtClean="0">
                <a:solidFill>
                  <a:schemeClr val="tx1">
                    <a:lumMod val="75000"/>
                    <a:lumOff val="25000"/>
                  </a:schemeClr>
                </a:solidFill>
              </a:rPr>
              <a:t>[What is it Used For?]</a:t>
            </a:r>
            <a:endParaRPr lang="en-CA" sz="2000" b="1" dirty="0">
              <a:solidFill>
                <a:schemeClr val="tx1">
                  <a:lumMod val="75000"/>
                  <a:lumOff val="25000"/>
                </a:schemeClr>
              </a:solidFill>
            </a:endParaRPr>
          </a:p>
        </p:txBody>
      </p:sp>
      <p:sp>
        <p:nvSpPr>
          <p:cNvPr id="14" name="Content Placeholder 2"/>
          <p:cNvSpPr txBox="1">
            <a:spLocks/>
          </p:cNvSpPr>
          <p:nvPr/>
        </p:nvSpPr>
        <p:spPr>
          <a:xfrm>
            <a:off x="4724400" y="1600200"/>
            <a:ext cx="3733800" cy="4132385"/>
          </a:xfrm>
          <a:prstGeom prst="rect">
            <a:avLst/>
          </a:prstGeom>
        </p:spPr>
        <p:txBody>
          <a:bodyPr vert="horz" lIns="91440" tIns="45720" rIns="91440" bIns="45720" rtlCol="0">
            <a:normAutofit/>
          </a:bodyPr>
          <a:lstStyle>
            <a:lvl1pPr>
              <a:defRPr sz="2000"/>
            </a:lvl1pPr>
            <a:lvl2pPr>
              <a:defRPr sz="2000"/>
            </a:lvl2pPr>
            <a:lvl3pPr>
              <a:defRPr sz="2000"/>
            </a:lvl3pPr>
            <a:lvl4pPr>
              <a:defRPr sz="2000"/>
            </a:lvl4pPr>
            <a:lvl5pPr>
              <a:defRPr sz="2000"/>
            </a:lvl5pPr>
          </a:lstStyle>
          <a:p>
            <a:pPr marL="342900" marR="0" lvl="0" indent="-342900" algn="l" defTabSz="914400" rtl="0" eaLnBrk="1" fontAlgn="auto" latinLnBrk="0" hangingPunct="1">
              <a:lnSpc>
                <a:spcPct val="100000"/>
              </a:lnSpc>
              <a:spcBef>
                <a:spcPct val="20000"/>
              </a:spcBef>
              <a:spcAft>
                <a:spcPts val="0"/>
              </a:spcAft>
              <a:buClr>
                <a:schemeClr val="tx1">
                  <a:lumMod val="75000"/>
                  <a:lumOff val="25000"/>
                </a:schemeClr>
              </a:buClr>
              <a:buSzTx/>
              <a:buFont typeface="Arial" pitchFamily="34" charset="0"/>
              <a:buNone/>
              <a:tabLst/>
              <a:defRPr/>
            </a:pPr>
            <a:r>
              <a:rPr lang="en-US" b="1" dirty="0" smtClean="0">
                <a:solidFill>
                  <a:schemeClr val="tx1">
                    <a:lumMod val="75000"/>
                    <a:lumOff val="25000"/>
                  </a:schemeClr>
                </a:solidFill>
              </a:rPr>
              <a:t>Gas</a:t>
            </a:r>
            <a:endParaRPr kumimoji="0" lang="en-US" sz="20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lvl="0" indent="-342900">
              <a:spcBef>
                <a:spcPct val="20000"/>
              </a:spcBef>
              <a:buClr>
                <a:schemeClr val="tx1">
                  <a:lumMod val="75000"/>
                  <a:lumOff val="25000"/>
                </a:schemeClr>
              </a:buClr>
              <a:buFont typeface="Wingdings" pitchFamily="2" charset="2"/>
              <a:buChar char="§"/>
            </a:pP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Electricity</a:t>
            </a:r>
          </a:p>
          <a:p>
            <a:pPr marL="342900" lvl="0" indent="-342900">
              <a:spcBef>
                <a:spcPct val="20000"/>
              </a:spcBef>
              <a:buClr>
                <a:schemeClr val="tx1">
                  <a:lumMod val="75000"/>
                  <a:lumOff val="25000"/>
                </a:schemeClr>
              </a:buClr>
              <a:buFont typeface="Wingdings" pitchFamily="2" charset="2"/>
              <a:buChar char="§"/>
            </a:pPr>
            <a:r>
              <a:rPr lang="en-US" dirty="0" smtClean="0">
                <a:solidFill>
                  <a:schemeClr val="tx1">
                    <a:lumMod val="75000"/>
                    <a:lumOff val="25000"/>
                  </a:schemeClr>
                </a:solidFill>
              </a:rPr>
              <a:t>Appliance</a:t>
            </a:r>
          </a:p>
          <a:p>
            <a:pPr marL="342900" lvl="0" indent="-342900">
              <a:spcBef>
                <a:spcPct val="20000"/>
              </a:spcBef>
              <a:buClr>
                <a:schemeClr val="tx1">
                  <a:lumMod val="75000"/>
                  <a:lumOff val="25000"/>
                </a:schemeClr>
              </a:buClr>
              <a:buFont typeface="Wingdings" pitchFamily="2" charset="2"/>
              <a:buChar char="§"/>
            </a:pP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Heating</a:t>
            </a:r>
          </a:p>
          <a:p>
            <a:pPr marL="342900" lvl="0" indent="-342900">
              <a:spcBef>
                <a:spcPct val="20000"/>
              </a:spcBef>
              <a:buClr>
                <a:schemeClr val="tx1">
                  <a:lumMod val="75000"/>
                  <a:lumOff val="25000"/>
                </a:schemeClr>
              </a:buClr>
              <a:buFont typeface="Wingdings" pitchFamily="2" charset="2"/>
              <a:buChar char="§"/>
            </a:pPr>
            <a:r>
              <a:rPr lang="en-US" dirty="0" smtClean="0">
                <a:solidFill>
                  <a:schemeClr val="tx1">
                    <a:lumMod val="75000"/>
                    <a:lumOff val="25000"/>
                  </a:schemeClr>
                </a:solidFill>
              </a:rPr>
              <a:t>Transportation</a:t>
            </a:r>
            <a:endPar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tx1">
                  <a:lumMod val="75000"/>
                  <a:lumOff val="25000"/>
                </a:schemeClr>
              </a:buClr>
              <a:buSzTx/>
              <a:buFont typeface="Wingdings" pitchFamily="2" charset="2"/>
              <a:buChar char="§"/>
              <a:tabLst/>
              <a:defRPr/>
            </a:pPr>
            <a:endPar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0" y="3810000"/>
            <a:ext cx="1960061" cy="2524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1342" b="15750"/>
          <a:stretch/>
        </p:blipFill>
        <p:spPr bwMode="auto">
          <a:xfrm>
            <a:off x="2590800" y="2133600"/>
            <a:ext cx="2115656" cy="1156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3400" y="5029200"/>
            <a:ext cx="1637988" cy="1228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05600" y="1600200"/>
            <a:ext cx="2193032" cy="2193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867400" y="3886200"/>
            <a:ext cx="2304256" cy="2403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Conventional Oil</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Norway-Fixed-Platform-for-Draupn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00201"/>
            <a:ext cx="8229600" cy="4495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Unconventional Fossil Fuel</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6" descr="896-shale_rock"/>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58888" y="2349500"/>
            <a:ext cx="2663825" cy="221932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7" descr="oilsands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92725" y="2349500"/>
            <a:ext cx="2879725" cy="2211388"/>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Box 4"/>
          <p:cNvSpPr txBox="1">
            <a:spLocks noChangeArrowheads="1"/>
          </p:cNvSpPr>
          <p:nvPr/>
        </p:nvSpPr>
        <p:spPr bwMode="auto">
          <a:xfrm>
            <a:off x="6227763" y="1773238"/>
            <a:ext cx="1212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dirty="0"/>
              <a:t>(Oil Sand)</a:t>
            </a:r>
          </a:p>
        </p:txBody>
      </p:sp>
      <p:sp>
        <p:nvSpPr>
          <p:cNvPr id="15" name="Text Box 8"/>
          <p:cNvSpPr txBox="1">
            <a:spLocks noChangeArrowheads="1"/>
          </p:cNvSpPr>
          <p:nvPr/>
        </p:nvSpPr>
        <p:spPr bwMode="auto">
          <a:xfrm>
            <a:off x="1908175" y="1773238"/>
            <a:ext cx="1263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t>(Oil Shale)</a:t>
            </a:r>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Sands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Content Placeholder 5"/>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05075" y="1853406"/>
            <a:ext cx="4133850" cy="4019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Transportation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graphicFrame>
        <p:nvGraphicFramePr>
          <p:cNvPr id="9" name="Content Placeholder 3"/>
          <p:cNvGraphicFramePr>
            <a:graphicFrameLocks noGrp="1"/>
          </p:cNvGraphicFramePr>
          <p:nvPr>
            <p:ph idx="1"/>
            <p:extLst>
              <p:ext uri="{D42A27DB-BD31-4B8C-83A1-F6EECF244321}">
                <p14:modId xmlns:p14="http://schemas.microsoft.com/office/powerpoint/2010/main" xmlns="" val="2323164812"/>
              </p:ext>
            </p:extLst>
          </p:nvPr>
        </p:nvGraphicFramePr>
        <p:xfrm>
          <a:off x="457200" y="1676400"/>
          <a:ext cx="8229600" cy="4449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Recovery Methods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Open-Pit Mining</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In-situ Drilling</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Open-Pit Mining</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oil_sands_graphic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524000"/>
            <a:ext cx="8305800" cy="46909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In-Situ Technology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563027" cy="400110"/>
          </a:xfrm>
          <a:prstGeom prst="rect">
            <a:avLst/>
          </a:prstGeom>
        </p:spPr>
        <p:txBody>
          <a:bodyPr wrap="none">
            <a:spAutoFit/>
          </a:bodyPr>
          <a:lstStyle/>
          <a:p>
            <a:r>
              <a:rPr lang="en-US" sz="2000" b="1" dirty="0" smtClean="0">
                <a:solidFill>
                  <a:schemeClr val="tx1">
                    <a:lumMod val="75000"/>
                    <a:lumOff val="25000"/>
                  </a:schemeClr>
                </a:solidFill>
              </a:rPr>
              <a:t>[Cyclic Steam Stimulation (CSS)]</a:t>
            </a:r>
            <a:endParaRPr lang="en-CA" sz="2000" b="1" dirty="0">
              <a:solidFill>
                <a:schemeClr val="tx1">
                  <a:lumMod val="75000"/>
                  <a:lumOff val="25000"/>
                </a:schemeClr>
              </a:solidFill>
            </a:endParaRPr>
          </a:p>
        </p:txBody>
      </p:sp>
      <p:pic>
        <p:nvPicPr>
          <p:cNvPr id="13" name="Content Placeholder 3"/>
          <p:cNvPicPr>
            <a:picLocks noGrp="1" noChangeAspect="1" noChangeArrowheads="1"/>
          </p:cNvPicPr>
          <p:nvPr>
            <p:ph idx="1"/>
          </p:nvPr>
        </p:nvPicPr>
        <p:blipFill>
          <a:blip r:embed="rId4" cstate="print"/>
          <a:srcRect/>
          <a:stretch>
            <a:fillRect/>
          </a:stretch>
        </p:blipFill>
        <p:spPr bwMode="auto">
          <a:xfrm>
            <a:off x="2133600" y="1600200"/>
            <a:ext cx="4876800" cy="4525963"/>
          </a:xfrm>
          <a:prstGeom prst="rect">
            <a:avLst/>
          </a:prstGeom>
          <a:noFill/>
          <a:ln w="9525">
            <a:noFill/>
            <a:miter lim="800000"/>
            <a:headEnd/>
            <a:tailEnd/>
          </a:ln>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In-Situ Technology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603055" cy="400110"/>
          </a:xfrm>
          <a:prstGeom prst="rect">
            <a:avLst/>
          </a:prstGeom>
        </p:spPr>
        <p:txBody>
          <a:bodyPr wrap="none">
            <a:spAutoFit/>
          </a:bodyPr>
          <a:lstStyle/>
          <a:p>
            <a:r>
              <a:rPr lang="en-US" sz="2000" b="1" dirty="0" smtClean="0">
                <a:solidFill>
                  <a:schemeClr val="tx1">
                    <a:lumMod val="75000"/>
                    <a:lumOff val="25000"/>
                  </a:schemeClr>
                </a:solidFill>
              </a:rPr>
              <a:t>[Steam Assisted Gravity Drainage (SAGD)]</a:t>
            </a:r>
            <a:endParaRPr lang="en-CA" sz="2000" b="1" dirty="0">
              <a:solidFill>
                <a:schemeClr val="tx1">
                  <a:lumMod val="75000"/>
                  <a:lumOff val="25000"/>
                </a:schemeClr>
              </a:solidFill>
            </a:endParaRPr>
          </a:p>
        </p:txBody>
      </p:sp>
      <p:pic>
        <p:nvPicPr>
          <p:cNvPr id="13" name="Content Placeholder 3"/>
          <p:cNvPicPr>
            <a:picLocks noGrp="1" noChangeAspect="1" noChangeArrowheads="1"/>
          </p:cNvPicPr>
          <p:nvPr>
            <p:ph idx="1"/>
          </p:nvPr>
        </p:nvPicPr>
        <p:blipFill>
          <a:blip r:embed="rId4" cstate="print"/>
          <a:srcRect/>
          <a:stretch>
            <a:fillRect/>
          </a:stretch>
        </p:blipFill>
        <p:spPr bwMode="auto">
          <a:xfrm>
            <a:off x="2190750" y="1720056"/>
            <a:ext cx="4762500" cy="4286250"/>
          </a:xfrm>
          <a:prstGeom prst="rect">
            <a:avLst/>
          </a:prstGeom>
          <a:noFill/>
          <a:ln w="9525">
            <a:noFill/>
            <a:miter lim="800000"/>
            <a:headEnd/>
            <a:tailEnd/>
          </a:ln>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In-Situ Technology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534429" cy="400110"/>
          </a:xfrm>
          <a:prstGeom prst="rect">
            <a:avLst/>
          </a:prstGeom>
        </p:spPr>
        <p:txBody>
          <a:bodyPr wrap="none">
            <a:spAutoFit/>
          </a:bodyPr>
          <a:lstStyle/>
          <a:p>
            <a:r>
              <a:rPr lang="en-US" sz="2000" b="1" dirty="0" smtClean="0">
                <a:solidFill>
                  <a:schemeClr val="tx1">
                    <a:lumMod val="75000"/>
                    <a:lumOff val="25000"/>
                  </a:schemeClr>
                </a:solidFill>
              </a:rPr>
              <a:t>[VAPEX &amp; Solvent Technology ]</a:t>
            </a:r>
            <a:endParaRPr lang="en-CA" sz="2000" b="1" dirty="0">
              <a:solidFill>
                <a:schemeClr val="tx1">
                  <a:lumMod val="75000"/>
                  <a:lumOff val="25000"/>
                </a:schemeClr>
              </a:solidFill>
            </a:endParaRPr>
          </a:p>
        </p:txBody>
      </p:sp>
      <p:pic>
        <p:nvPicPr>
          <p:cNvPr id="13" name="Content Placeholder 3"/>
          <p:cNvPicPr>
            <a:picLocks noGrp="1" noChangeAspect="1" noChangeArrowheads="1"/>
          </p:cNvPicPr>
          <p:nvPr>
            <p:ph idx="1"/>
          </p:nvPr>
        </p:nvPicPr>
        <p:blipFill>
          <a:blip r:embed="rId4" cstate="print"/>
          <a:srcRect/>
          <a:stretch>
            <a:fillRect/>
          </a:stretch>
        </p:blipFill>
        <p:spPr bwMode="auto">
          <a:xfrm>
            <a:off x="2190750" y="1720056"/>
            <a:ext cx="4762500" cy="4286250"/>
          </a:xfrm>
          <a:prstGeom prst="rect">
            <a:avLst/>
          </a:prstGeom>
          <a:noFill/>
          <a:ln w="9525">
            <a:noFill/>
            <a:miter lim="800000"/>
            <a:headEnd/>
            <a:tailEnd/>
          </a:ln>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In-Situ Technology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59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3" name="Rectangle 12"/>
          <p:cNvSpPr/>
          <p:nvPr/>
        </p:nvSpPr>
        <p:spPr>
          <a:xfrm>
            <a:off x="457200" y="1143000"/>
            <a:ext cx="3680175" cy="400110"/>
          </a:xfrm>
          <a:prstGeom prst="rect">
            <a:avLst/>
          </a:prstGeom>
        </p:spPr>
        <p:txBody>
          <a:bodyPr wrap="none">
            <a:spAutoFit/>
          </a:bodyPr>
          <a:lstStyle/>
          <a:p>
            <a:r>
              <a:rPr lang="en-US" sz="2000" b="1" dirty="0" smtClean="0">
                <a:solidFill>
                  <a:schemeClr val="tx1">
                    <a:lumMod val="75000"/>
                    <a:lumOff val="25000"/>
                  </a:schemeClr>
                </a:solidFill>
              </a:rPr>
              <a:t>[Toe-to-Heel Air Injection (THAI)]</a:t>
            </a:r>
            <a:endParaRPr lang="en-CA" sz="2000" b="1" dirty="0">
              <a:solidFill>
                <a:schemeClr val="tx1">
                  <a:lumMod val="75000"/>
                  <a:lumOff val="25000"/>
                </a:schemeClr>
              </a:solidFill>
            </a:endParaRPr>
          </a:p>
        </p:txBody>
      </p:sp>
      <p:pic>
        <p:nvPicPr>
          <p:cNvPr id="14" name="Content Placeholder 3"/>
          <p:cNvPicPr>
            <a:picLocks noGrp="1" noChangeAspect="1" noChangeArrowheads="1"/>
          </p:cNvPicPr>
          <p:nvPr>
            <p:ph idx="1"/>
          </p:nvPr>
        </p:nvPicPr>
        <p:blipFill>
          <a:blip r:embed="rId4" cstate="print"/>
          <a:stretch>
            <a:fillRect/>
          </a:stretch>
        </p:blipFill>
        <p:spPr bwMode="auto">
          <a:xfrm>
            <a:off x="1066800" y="1600200"/>
            <a:ext cx="7162800" cy="4525963"/>
          </a:xfrm>
          <a:prstGeom prst="rect">
            <a:avLst/>
          </a:prstGeom>
          <a:noFill/>
          <a:ln w="9525">
            <a:noFill/>
            <a:miter lim="800000"/>
            <a:headEnd/>
            <a:tailEnd/>
          </a:ln>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Overview</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a:buFont typeface="Wingdings" pitchFamily="2" charset="2"/>
              <a:buChar char="§"/>
            </a:pPr>
            <a:r>
              <a:rPr lang="en-CA" dirty="0" smtClean="0">
                <a:solidFill>
                  <a:schemeClr val="tx1">
                    <a:lumMod val="75000"/>
                    <a:lumOff val="25000"/>
                  </a:schemeClr>
                </a:solidFill>
              </a:rPr>
              <a:t>The industry accounts for approximately $80.7 billion in revenue. </a:t>
            </a:r>
          </a:p>
          <a:p>
            <a:pPr>
              <a:buFont typeface="Wingdings" pitchFamily="2" charset="2"/>
              <a:buChar char="§"/>
            </a:pPr>
            <a:r>
              <a:rPr lang="en-CA" dirty="0" smtClean="0">
                <a:solidFill>
                  <a:schemeClr val="tx1">
                    <a:lumMod val="75000"/>
                    <a:lumOff val="25000"/>
                  </a:schemeClr>
                </a:solidFill>
              </a:rPr>
              <a:t>Around 2 300 enterprises operate across the various sub-sectors.</a:t>
            </a:r>
          </a:p>
          <a:p>
            <a:pPr>
              <a:buFont typeface="Wingdings" pitchFamily="2" charset="2"/>
              <a:buChar char="§"/>
            </a:pPr>
            <a:r>
              <a:rPr lang="en-CA" dirty="0" smtClean="0">
                <a:solidFill>
                  <a:schemeClr val="tx1">
                    <a:lumMod val="75000"/>
                    <a:lumOff val="25000"/>
                  </a:schemeClr>
                </a:solidFill>
              </a:rPr>
              <a:t>Employs approximately 230 000 people</a:t>
            </a:r>
          </a:p>
          <a:p>
            <a:pPr>
              <a:buFont typeface="Wingdings" pitchFamily="2" charset="2"/>
              <a:buChar char="§"/>
            </a:pPr>
            <a:r>
              <a:rPr lang="en-CA" dirty="0" smtClean="0">
                <a:solidFill>
                  <a:schemeClr val="tx1">
                    <a:lumMod val="75000"/>
                    <a:lumOff val="25000"/>
                  </a:schemeClr>
                </a:solidFill>
              </a:rPr>
              <a:t>Oil and gas extraction accounts for about 4.5% of Canada’s GDP</a:t>
            </a:r>
          </a:p>
          <a:p>
            <a:pPr>
              <a:buFont typeface="Wingdings" pitchFamily="2" charset="2"/>
              <a:buChar char="§"/>
            </a:pPr>
            <a:r>
              <a:rPr lang="en-CA" dirty="0" smtClean="0">
                <a:solidFill>
                  <a:schemeClr val="tx1">
                    <a:lumMod val="75000"/>
                    <a:lumOff val="25000"/>
                  </a:schemeClr>
                </a:solidFill>
              </a:rPr>
              <a:t>Oil and gas companies account for about 20% of TSX/TSXV capitalization</a:t>
            </a:r>
          </a:p>
          <a:p>
            <a:pPr>
              <a:buFont typeface="Wingdings" pitchFamily="2" charset="2"/>
              <a:buChar char="§"/>
            </a:pPr>
            <a:r>
              <a:rPr lang="en-CA" dirty="0" smtClean="0">
                <a:solidFill>
                  <a:schemeClr val="tx1">
                    <a:lumMod val="75000"/>
                    <a:lumOff val="25000"/>
                  </a:schemeClr>
                </a:solidFill>
              </a:rPr>
              <a:t>Spending is highest in Western Canada, oil sands</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a:t>
            </a:fld>
            <a:endParaRPr lang="en-US" dirty="0"/>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166362" cy="400110"/>
          </a:xfrm>
          <a:prstGeom prst="rect">
            <a:avLst/>
          </a:prstGeom>
        </p:spPr>
        <p:txBody>
          <a:bodyPr wrap="none">
            <a:spAutoFit/>
          </a:bodyPr>
          <a:lstStyle/>
          <a:p>
            <a:r>
              <a:rPr lang="en-US" sz="2000" b="1" dirty="0" smtClean="0">
                <a:solidFill>
                  <a:schemeClr val="tx1">
                    <a:lumMod val="75000"/>
                    <a:lumOff val="25000"/>
                  </a:schemeClr>
                </a:solidFill>
              </a:rPr>
              <a:t>[Economic Impact]</a:t>
            </a:r>
            <a:endParaRPr lang="en-CA" sz="2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Canadian Oil Production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715" y="1981200"/>
            <a:ext cx="8128086"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Content Placeholder 3"/>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0031" y="1699143"/>
            <a:ext cx="5343937" cy="4328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Bitumen Upgrading</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6800" y="1143000"/>
            <a:ext cx="6781800" cy="5086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Midstream</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833806" cy="400110"/>
          </a:xfrm>
          <a:prstGeom prst="rect">
            <a:avLst/>
          </a:prstGeom>
        </p:spPr>
        <p:txBody>
          <a:bodyPr wrap="none">
            <a:spAutoFit/>
          </a:bodyPr>
          <a:lstStyle/>
          <a:p>
            <a:r>
              <a:rPr lang="en-US" sz="2000" b="1" dirty="0" smtClean="0">
                <a:solidFill>
                  <a:schemeClr val="tx1">
                    <a:lumMod val="75000"/>
                    <a:lumOff val="25000"/>
                  </a:schemeClr>
                </a:solidFill>
              </a:rPr>
              <a:t>[Pipeline, Transportation, Storage]</a:t>
            </a:r>
            <a:endParaRPr lang="en-CA" sz="2000" b="1" dirty="0">
              <a:solidFill>
                <a:schemeClr val="tx1">
                  <a:lumMod val="75000"/>
                  <a:lumOff val="25000"/>
                </a:schemeClr>
              </a:solidFill>
            </a:endParaRPr>
          </a:p>
        </p:txBody>
      </p:sp>
      <p:pic>
        <p:nvPicPr>
          <p:cNvPr id="13" name="Picture 2" descr="C:\Users\acer\Desktop\61342-004-2DCB2B6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853" y="2057400"/>
            <a:ext cx="7925548" cy="4343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892557" y="1219200"/>
            <a:ext cx="7032243" cy="5237507"/>
          </a:xfrm>
          <a:prstGeom prst="rect">
            <a:avLst/>
          </a:prstGeom>
          <a:noFill/>
          <a:ln w="9525">
            <a:noFill/>
            <a:miter lim="800000"/>
            <a:headEnd/>
            <a:tailEnd/>
          </a:ln>
        </p:spPr>
      </p:pic>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Crude Oil Production &amp; Distribution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914400" y="1295400"/>
            <a:ext cx="7391400" cy="5511150"/>
          </a:xfrm>
          <a:prstGeom prst="rect">
            <a:avLst/>
          </a:prstGeom>
          <a:noFill/>
          <a:ln w="9525">
            <a:noFill/>
            <a:miter lim="800000"/>
            <a:headEnd/>
            <a:tailEnd/>
          </a:ln>
        </p:spPr>
      </p:pic>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Canadian &amp; U.S. Crude Oil Pipelines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fontScale="90000"/>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Major Oil Pipelines Regulated by the NEB</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mg1_01-eng.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00200"/>
            <a:ext cx="8229600" cy="4495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Types of Pipelines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2146" t="10648" r="19660" b="11112"/>
          <a:stretch/>
        </p:blipFill>
        <p:spPr bwMode="auto">
          <a:xfrm>
            <a:off x="457200" y="1147482"/>
            <a:ext cx="8153400" cy="5188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Delivery Network</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oil-network-illustration.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1800" y="1600200"/>
            <a:ext cx="8407400" cy="45836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69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tanker-truck-ill.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2743200"/>
            <a:ext cx="8153400" cy="329808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CEPA’s pipeline network transport 3 million barrels of oil everyday</a:t>
            </a:r>
          </a:p>
          <a:p>
            <a:pPr lvl="0">
              <a:buNone/>
            </a:pPr>
            <a:endParaRPr lang="en-US" dirty="0" smtClean="0"/>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3179781" cy="400110"/>
          </a:xfrm>
          <a:prstGeom prst="rect">
            <a:avLst/>
          </a:prstGeom>
        </p:spPr>
        <p:txBody>
          <a:bodyPr wrap="none">
            <a:spAutoFit/>
          </a:bodyPr>
          <a:lstStyle/>
          <a:p>
            <a:r>
              <a:rPr lang="en-US" sz="2000" b="1" dirty="0" smtClean="0">
                <a:solidFill>
                  <a:schemeClr val="tx1">
                    <a:lumMod val="75000"/>
                    <a:lumOff val="25000"/>
                  </a:schemeClr>
                </a:solidFill>
              </a:rPr>
              <a:t>[Oil &amp; Gas Capital Spending]</a:t>
            </a:r>
            <a:endParaRPr lang="en-CA" sz="2000" b="1" dirty="0">
              <a:solidFill>
                <a:schemeClr val="tx1">
                  <a:lumMod val="75000"/>
                  <a:lumOff val="25000"/>
                </a:schemeClr>
              </a:solidFill>
            </a:endParaRPr>
          </a:p>
        </p:txBody>
      </p:sp>
      <p:pic>
        <p:nvPicPr>
          <p:cNvPr id="15" name="Picture 3"/>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4400" y="1752600"/>
            <a:ext cx="7000875" cy="4367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Frequency of Pipeline Failure</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Total hydrocarbons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Natural Gas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Crude Oil</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3340" t="34741" r="64470" b="12501"/>
          <a:stretch/>
        </p:blipFill>
        <p:spPr bwMode="auto">
          <a:xfrm>
            <a:off x="4114800" y="1828800"/>
            <a:ext cx="4495800" cy="4235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fontScale="90000"/>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Price Differential &amp; Capacity Adequacy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mg2_01-eng.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198" y="1493838"/>
            <a:ext cx="8229599" cy="142398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descr="C:\Users\acer\Desktop\mg2_02-eng.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199" y="2917826"/>
            <a:ext cx="8229599" cy="134937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C:\Users\acer\Desktop\mg2_03-eng.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1000" y="4267200"/>
            <a:ext cx="8381998" cy="1820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Downstream</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Refining, Marketing, &amp; Retailing</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pic>
        <p:nvPicPr>
          <p:cNvPr id="13" name="Picture 2" descr="C:\Users\acer\Desktop\5966488508_ba6bd63dd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1460500"/>
            <a:ext cx="4267200" cy="53975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3" descr="C:\Users\acer\Desktop\BIN138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3400" y="2286000"/>
            <a:ext cx="4556499" cy="40997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Oil Refining Process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Content Placeholder 2"/>
          <p:cNvSpPr>
            <a:spLocks noGrp="1"/>
          </p:cNvSpPr>
          <p:nvPr>
            <p:ph idx="1"/>
          </p:nvPr>
        </p:nvSpPr>
        <p:spPr>
          <a:xfrm>
            <a:off x="457200" y="1582615"/>
            <a:ext cx="2286000" cy="4132385"/>
          </a:xfrm>
        </p:spPr>
        <p:txBody>
          <a:bodyPr>
            <a:normAutofit/>
          </a:bodyPr>
          <a:lstStyle>
            <a:lvl1pPr>
              <a:defRPr sz="2000"/>
            </a:lvl1pPr>
            <a:lvl2pPr>
              <a:defRPr sz="2000"/>
            </a:lvl2pPr>
            <a:lvl3pPr>
              <a:defRPr sz="2000"/>
            </a:lvl3pPr>
            <a:lvl4pPr>
              <a:defRPr sz="2000"/>
            </a:lvl4pPr>
            <a:lvl5pPr>
              <a:defRPr sz="2000"/>
            </a:lvl5pPr>
          </a:lstStyle>
          <a:p>
            <a:pPr marL="457200" indent="-457200">
              <a:lnSpc>
                <a:spcPct val="90000"/>
              </a:lnSpc>
              <a:buFont typeface="+mj-lt"/>
              <a:buAutoNum type="arabicPeriod"/>
            </a:pPr>
            <a:r>
              <a:rPr lang="en-US" altLang="zh-TW" dirty="0" smtClean="0">
                <a:solidFill>
                  <a:schemeClr val="tx1">
                    <a:lumMod val="75000"/>
                    <a:lumOff val="25000"/>
                  </a:schemeClr>
                </a:solidFill>
              </a:rPr>
              <a:t>Fractional Distillation        ~ boil and cool</a:t>
            </a:r>
          </a:p>
          <a:p>
            <a:pPr marL="457200" indent="-457200">
              <a:lnSpc>
                <a:spcPct val="90000"/>
              </a:lnSpc>
              <a:buFont typeface="+mj-lt"/>
              <a:buAutoNum type="arabicPeriod"/>
            </a:pPr>
            <a:endParaRPr lang="en-US" altLang="zh-TW" dirty="0" smtClean="0">
              <a:solidFill>
                <a:schemeClr val="tx1">
                  <a:lumMod val="75000"/>
                  <a:lumOff val="25000"/>
                </a:schemeClr>
              </a:solidFill>
            </a:endParaRPr>
          </a:p>
          <a:p>
            <a:pPr marL="457200" indent="-457200">
              <a:lnSpc>
                <a:spcPct val="90000"/>
              </a:lnSpc>
              <a:buFont typeface="+mj-lt"/>
              <a:buAutoNum type="arabicPeriod"/>
            </a:pPr>
            <a:r>
              <a:rPr lang="en-US" altLang="zh-TW" dirty="0" smtClean="0">
                <a:solidFill>
                  <a:schemeClr val="tx1">
                    <a:lumMod val="75000"/>
                    <a:lumOff val="25000"/>
                  </a:schemeClr>
                </a:solidFill>
              </a:rPr>
              <a:t>Conversion       ~ chemicals</a:t>
            </a:r>
          </a:p>
          <a:p>
            <a:pPr marL="457200" indent="-457200">
              <a:lnSpc>
                <a:spcPct val="90000"/>
              </a:lnSpc>
              <a:buFont typeface="+mj-lt"/>
              <a:buAutoNum type="arabicPeriod"/>
            </a:pPr>
            <a:endParaRPr lang="en-US" altLang="zh-TW" dirty="0" smtClean="0">
              <a:solidFill>
                <a:schemeClr val="tx1">
                  <a:lumMod val="75000"/>
                  <a:lumOff val="25000"/>
                </a:schemeClr>
              </a:solidFill>
            </a:endParaRPr>
          </a:p>
          <a:p>
            <a:pPr marL="457200" indent="-457200">
              <a:lnSpc>
                <a:spcPct val="90000"/>
              </a:lnSpc>
              <a:buFont typeface="+mj-lt"/>
              <a:buAutoNum type="arabicPeriod"/>
            </a:pPr>
            <a:r>
              <a:rPr lang="en-US" altLang="zh-TW" dirty="0" smtClean="0">
                <a:solidFill>
                  <a:schemeClr val="tx1">
                    <a:lumMod val="75000"/>
                    <a:lumOff val="25000"/>
                  </a:schemeClr>
                </a:solidFill>
              </a:rPr>
              <a:t>Treatment        ~ impurities</a:t>
            </a:r>
          </a:p>
          <a:p>
            <a:pPr marL="457200" indent="-457200">
              <a:lnSpc>
                <a:spcPct val="90000"/>
              </a:lnSpc>
              <a:buFont typeface="+mj-lt"/>
              <a:buAutoNum type="arabicPeriod"/>
            </a:pPr>
            <a:endParaRPr lang="en-US" altLang="zh-TW" dirty="0" smtClean="0">
              <a:solidFill>
                <a:schemeClr val="tx1">
                  <a:lumMod val="75000"/>
                  <a:lumOff val="25000"/>
                </a:schemeClr>
              </a:solidFill>
            </a:endParaRPr>
          </a:p>
          <a:p>
            <a:pPr marL="457200" indent="-457200">
              <a:lnSpc>
                <a:spcPct val="90000"/>
              </a:lnSpc>
              <a:buFont typeface="+mj-lt"/>
              <a:buAutoNum type="arabicPeriod"/>
            </a:pPr>
            <a:r>
              <a:rPr lang="en-US" altLang="zh-TW" dirty="0" smtClean="0">
                <a:solidFill>
                  <a:schemeClr val="tx1">
                    <a:lumMod val="75000"/>
                    <a:lumOff val="25000"/>
                  </a:schemeClr>
                </a:solidFill>
              </a:rPr>
              <a:t>Recombination ~ octane ratings</a:t>
            </a:r>
          </a:p>
          <a:p>
            <a:endParaRPr lang="en-CA" dirty="0" smtClean="0"/>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pic>
        <p:nvPicPr>
          <p:cNvPr id="13" name="Content Placeholder 32" descr="Oil Refining - separating components.gif"/>
          <p:cNvPicPr>
            <a:picLocks noGrp="1" noChangeAspect="1"/>
          </p:cNvPicPr>
          <p:nvPr/>
        </p:nvPicPr>
        <p:blipFill rotWithShape="1">
          <a:blip r:embed="rId4" cstate="print">
            <a:extLst>
              <a:ext uri="{28A0092B-C50C-407E-A947-70E740481C1C}">
                <a14:useLocalDpi xmlns:a14="http://schemas.microsoft.com/office/drawing/2010/main" xmlns="" val="0"/>
              </a:ext>
            </a:extLst>
          </a:blip>
          <a:srcRect t="-278" b="-442"/>
          <a:stretch/>
        </p:blipFill>
        <p:spPr bwMode="auto">
          <a:xfrm>
            <a:off x="3581400" y="1219200"/>
            <a:ext cx="5111750" cy="5215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Refinery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descr="C:\Users\acer\Desktop\barrel-grey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42533"/>
            <a:ext cx="8229600" cy="45622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acer\Desktop\natural_gas_flame_money_z.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0"/>
            <a:ext cx="1179796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4" name="Rectangle 13"/>
          <p:cNvSpPr/>
          <p:nvPr/>
        </p:nvSpPr>
        <p:spPr>
          <a:xfrm>
            <a:off x="0" y="4800600"/>
            <a:ext cx="9144000" cy="12954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itle 1"/>
          <p:cNvSpPr>
            <a:spLocks noGrp="1"/>
          </p:cNvSpPr>
          <p:nvPr>
            <p:ph type="title"/>
          </p:nvPr>
        </p:nvSpPr>
        <p:spPr>
          <a:xfrm>
            <a:off x="0" y="5105400"/>
            <a:ext cx="9144000" cy="712884"/>
          </a:xfrm>
        </p:spPr>
        <p:txBody>
          <a:bodyPr>
            <a:normAutofit/>
          </a:bodyPr>
          <a:lstStyle>
            <a:lvl1pPr>
              <a:defRPr sz="3400">
                <a:latin typeface="Arial" pitchFamily="34" charset="0"/>
                <a:cs typeface="Arial" pitchFamily="34" charset="0"/>
              </a:defRPr>
            </a:lvl1pPr>
          </a:lstStyle>
          <a:p>
            <a:pPr algn="l"/>
            <a:r>
              <a:rPr lang="en-US" sz="3600" dirty="0" smtClean="0">
                <a:latin typeface="Century Gothic" pitchFamily="34" charset="0"/>
              </a:rPr>
              <a:t>Natural Gas Industry</a:t>
            </a:r>
            <a:endParaRPr lang="en-US" sz="3600" dirty="0">
              <a:latin typeface="Century Gothic"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Natural Gas Demand</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2625" y="1824106"/>
            <a:ext cx="4451375" cy="38578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3528" y="1988840"/>
            <a:ext cx="4022366" cy="3528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381000" y="6096000"/>
            <a:ext cx="5256584" cy="246221"/>
          </a:xfrm>
          <a:prstGeom prst="rect">
            <a:avLst/>
          </a:prstGeom>
          <a:noFill/>
        </p:spPr>
        <p:txBody>
          <a:bodyPr wrap="square" rtlCol="0">
            <a:spAutoFit/>
          </a:bodyPr>
          <a:lstStyle/>
          <a:p>
            <a:r>
              <a:rPr lang="en-CA" sz="1000" i="1" dirty="0" smtClean="0"/>
              <a:t>(Source: US Energy Information Administration)</a:t>
            </a:r>
            <a:endParaRPr lang="en-CA" sz="1000" i="1" dirty="0"/>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Natural Gas Production</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152400" y="6611779"/>
            <a:ext cx="5256584" cy="246221"/>
          </a:xfrm>
          <a:prstGeom prst="rect">
            <a:avLst/>
          </a:prstGeom>
          <a:noFill/>
        </p:spPr>
        <p:txBody>
          <a:bodyPr wrap="square" rtlCol="0">
            <a:spAutoFit/>
          </a:bodyPr>
          <a:lstStyle/>
          <a:p>
            <a:r>
              <a:rPr lang="en-CA" sz="1000" i="1" dirty="0" smtClean="0"/>
              <a:t>(Source: US Energy Information Administration)</a:t>
            </a:r>
            <a:endParaRPr lang="en-CA" sz="1000" i="1" dirty="0"/>
          </a:p>
        </p:txBody>
      </p:sp>
      <p:pic>
        <p:nvPicPr>
          <p:cNvPr id="13" name="Picture 2"/>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1066801"/>
            <a:ext cx="3200400" cy="29282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34817" y="1066800"/>
            <a:ext cx="3032883" cy="2731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22483" y="3782126"/>
            <a:ext cx="3257550" cy="287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55508" y="3910881"/>
            <a:ext cx="3083092" cy="2763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Natural Gas Production &amp; Reserves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51" y="2132855"/>
            <a:ext cx="4704765" cy="3293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20410"/>
          <a:stretch/>
        </p:blipFill>
        <p:spPr bwMode="auto">
          <a:xfrm>
            <a:off x="4716016" y="2132857"/>
            <a:ext cx="4299150" cy="3168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467544" y="1603612"/>
            <a:ext cx="3312368" cy="369332"/>
          </a:xfrm>
          <a:prstGeom prst="rect">
            <a:avLst/>
          </a:prstGeom>
          <a:noFill/>
        </p:spPr>
        <p:txBody>
          <a:bodyPr wrap="square" rtlCol="0">
            <a:spAutoFit/>
          </a:bodyPr>
          <a:lstStyle/>
          <a:p>
            <a:r>
              <a:rPr lang="en-CA" dirty="0" smtClean="0">
                <a:solidFill>
                  <a:schemeClr val="tx1">
                    <a:lumMod val="75000"/>
                    <a:lumOff val="25000"/>
                  </a:schemeClr>
                </a:solidFill>
              </a:rPr>
              <a:t>Production:</a:t>
            </a:r>
            <a:endParaRPr lang="en-CA" dirty="0">
              <a:solidFill>
                <a:schemeClr val="tx1">
                  <a:lumMod val="75000"/>
                  <a:lumOff val="25000"/>
                </a:schemeClr>
              </a:solidFill>
            </a:endParaRPr>
          </a:p>
        </p:txBody>
      </p:sp>
      <p:sp>
        <p:nvSpPr>
          <p:cNvPr id="15" name="TextBox 14"/>
          <p:cNvSpPr txBox="1"/>
          <p:nvPr/>
        </p:nvSpPr>
        <p:spPr>
          <a:xfrm>
            <a:off x="5170530" y="1603612"/>
            <a:ext cx="3960440" cy="369332"/>
          </a:xfrm>
          <a:prstGeom prst="rect">
            <a:avLst/>
          </a:prstGeom>
          <a:noFill/>
        </p:spPr>
        <p:txBody>
          <a:bodyPr wrap="square" rtlCol="0">
            <a:spAutoFit/>
          </a:bodyPr>
          <a:lstStyle/>
          <a:p>
            <a:r>
              <a:rPr lang="en-CA" dirty="0" smtClean="0">
                <a:solidFill>
                  <a:schemeClr val="tx1">
                    <a:lumMod val="75000"/>
                    <a:lumOff val="25000"/>
                  </a:schemeClr>
                </a:solidFill>
              </a:rPr>
              <a:t>Reserves:</a:t>
            </a:r>
            <a:endParaRPr lang="en-CA" dirty="0">
              <a:solidFill>
                <a:schemeClr val="tx1">
                  <a:lumMod val="75000"/>
                  <a:lumOff val="25000"/>
                </a:schemeClr>
              </a:solidFill>
            </a:endParaRPr>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Natural Gas Price History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79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2590800"/>
            <a:ext cx="7976510" cy="3508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1000" y="1295400"/>
            <a:ext cx="4753656" cy="1142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1143000"/>
            <a:ext cx="2547620" cy="400110"/>
          </a:xfrm>
          <a:prstGeom prst="rect">
            <a:avLst/>
          </a:prstGeom>
        </p:spPr>
        <p:txBody>
          <a:bodyPr wrap="none">
            <a:spAutoFit/>
          </a:bodyPr>
          <a:lstStyle/>
          <a:p>
            <a:r>
              <a:rPr lang="en-US" sz="2000" b="1" dirty="0" smtClean="0">
                <a:solidFill>
                  <a:schemeClr val="tx1">
                    <a:lumMod val="75000"/>
                    <a:lumOff val="25000"/>
                  </a:schemeClr>
                </a:solidFill>
              </a:rPr>
              <a:t>[Industry Value Chain]</a:t>
            </a:r>
            <a:endParaRPr lang="en-CA" sz="2000" b="1" dirty="0">
              <a:solidFill>
                <a:schemeClr val="tx1">
                  <a:lumMod val="75000"/>
                  <a:lumOff val="25000"/>
                </a:schemeClr>
              </a:solidFill>
            </a:endParaRPr>
          </a:p>
        </p:txBody>
      </p:sp>
      <p:graphicFrame>
        <p:nvGraphicFramePr>
          <p:cNvPr id="19" name="Content Placeholder 3"/>
          <p:cNvGraphicFramePr>
            <a:graphicFrameLocks noGrp="1"/>
          </p:cNvGraphicFramePr>
          <p:nvPr>
            <p:ph idx="1"/>
            <p:extLst>
              <p:ext uri="{D42A27DB-BD31-4B8C-83A1-F6EECF244321}">
                <p14:modId xmlns:p14="http://schemas.microsoft.com/office/powerpoint/2010/main" xmlns="" val="337869757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Conventional vs. Unconventional</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a:buFont typeface="Wingdings" pitchFamily="2" charset="2"/>
              <a:buChar char="§"/>
            </a:pPr>
            <a:r>
              <a:rPr lang="en-CA" u="sng" dirty="0" smtClean="0">
                <a:solidFill>
                  <a:schemeClr val="tx1">
                    <a:lumMod val="75000"/>
                    <a:lumOff val="25000"/>
                  </a:schemeClr>
                </a:solidFill>
              </a:rPr>
              <a:t>Conventional gas</a:t>
            </a:r>
            <a:r>
              <a:rPr lang="en-CA" dirty="0" smtClean="0">
                <a:solidFill>
                  <a:schemeClr val="tx1">
                    <a:lumMod val="75000"/>
                    <a:lumOff val="25000"/>
                  </a:schemeClr>
                </a:solidFill>
              </a:rPr>
              <a:t> (shale gas) is natural gas trapped in shale rock formations.  It is difficult to locate and wells typically only last about 5 years, but is generally lost costly to extract.</a:t>
            </a:r>
          </a:p>
          <a:p>
            <a:pPr>
              <a:buFont typeface="Wingdings" pitchFamily="2" charset="2"/>
              <a:buChar char="§"/>
            </a:pPr>
            <a:r>
              <a:rPr lang="en-CA" u="sng" dirty="0" smtClean="0">
                <a:solidFill>
                  <a:schemeClr val="tx1">
                    <a:lumMod val="75000"/>
                    <a:lumOff val="25000"/>
                  </a:schemeClr>
                </a:solidFill>
              </a:rPr>
              <a:t>Unconventional gas</a:t>
            </a:r>
            <a:r>
              <a:rPr lang="en-CA" dirty="0" smtClean="0">
                <a:solidFill>
                  <a:schemeClr val="tx1">
                    <a:lumMod val="75000"/>
                    <a:lumOff val="25000"/>
                  </a:schemeClr>
                </a:solidFill>
              </a:rPr>
              <a:t> is contained in low porosity formations usually spread over a large geographic area.  It is easier to find but harder to extract.  Unconventional gas makes up an increasing large portion of worldwide supply </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Technology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3" name="Content Placeholder 2"/>
          <p:cNvSpPr>
            <a:spLocks noGrp="1"/>
          </p:cNvSpPr>
          <p:nvPr>
            <p:ph idx="1"/>
          </p:nvPr>
        </p:nvSpPr>
        <p:spPr>
          <a:xfrm>
            <a:off x="457200" y="1600200"/>
            <a:ext cx="4343400" cy="4132385"/>
          </a:xfrm>
        </p:spPr>
        <p:txBody>
          <a:bodyPr>
            <a:normAutofit/>
          </a:bodyPr>
          <a:lstStyle>
            <a:lvl1pPr>
              <a:defRPr sz="2000"/>
            </a:lvl1pPr>
            <a:lvl2pPr>
              <a:defRPr sz="2000"/>
            </a:lvl2pPr>
            <a:lvl3pPr>
              <a:defRPr sz="2000"/>
            </a:lvl3pPr>
            <a:lvl4pPr>
              <a:defRPr sz="2000"/>
            </a:lvl4pPr>
            <a:lvl5pPr>
              <a:defRPr sz="2000"/>
            </a:lvl5pPr>
          </a:lstStyle>
          <a:p>
            <a:pPr>
              <a:buFont typeface="Wingdings" pitchFamily="2" charset="2"/>
              <a:buChar char="§"/>
            </a:pPr>
            <a:r>
              <a:rPr lang="en-CA" dirty="0" smtClean="0">
                <a:solidFill>
                  <a:schemeClr val="tx1">
                    <a:lumMod val="75000"/>
                    <a:lumOff val="25000"/>
                  </a:schemeClr>
                </a:solidFill>
              </a:rPr>
              <a:t>Drilling</a:t>
            </a:r>
          </a:p>
          <a:p>
            <a:pPr lvl="1">
              <a:buFont typeface="Wingdings" pitchFamily="2" charset="2"/>
              <a:buChar char="§"/>
            </a:pPr>
            <a:r>
              <a:rPr lang="en-CA" dirty="0" smtClean="0">
                <a:solidFill>
                  <a:schemeClr val="tx1">
                    <a:lumMod val="75000"/>
                    <a:lumOff val="25000"/>
                  </a:schemeClr>
                </a:solidFill>
              </a:rPr>
              <a:t>Once a deposit is located, a well is set and drilling proceeds similar to oil extraction</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52120" y="1700808"/>
            <a:ext cx="3036442" cy="4322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Technology</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04699" y="1268760"/>
            <a:ext cx="4830663" cy="52623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Content Placeholder 2"/>
          <p:cNvSpPr>
            <a:spLocks noGrp="1"/>
          </p:cNvSpPr>
          <p:nvPr>
            <p:ph idx="1"/>
          </p:nvPr>
        </p:nvSpPr>
        <p:spPr>
          <a:xfrm>
            <a:off x="457200" y="1600200"/>
            <a:ext cx="3810000" cy="4132385"/>
          </a:xfrm>
        </p:spPr>
        <p:txBody>
          <a:bodyPr>
            <a:normAutofit/>
          </a:bodyPr>
          <a:lstStyle>
            <a:lvl1pPr>
              <a:defRPr sz="2000"/>
            </a:lvl1pPr>
            <a:lvl2pPr>
              <a:defRPr sz="2000"/>
            </a:lvl2pPr>
            <a:lvl3pPr>
              <a:defRPr sz="2000"/>
            </a:lvl3pPr>
            <a:lvl4pPr>
              <a:defRPr sz="2000"/>
            </a:lvl4pPr>
            <a:lvl5pPr>
              <a:defRPr sz="2000"/>
            </a:lvl5pPr>
          </a:lstStyle>
          <a:p>
            <a:pPr>
              <a:buFont typeface="Wingdings" pitchFamily="2" charset="2"/>
              <a:buChar char="§"/>
            </a:pPr>
            <a:r>
              <a:rPr lang="en-CA" dirty="0" smtClean="0">
                <a:solidFill>
                  <a:schemeClr val="tx1">
                    <a:lumMod val="75000"/>
                    <a:lumOff val="25000"/>
                  </a:schemeClr>
                </a:solidFill>
              </a:rPr>
              <a:t>Hydraulic fracturing</a:t>
            </a:r>
          </a:p>
          <a:p>
            <a:pPr lvl="1">
              <a:buFont typeface="Wingdings" pitchFamily="2" charset="2"/>
              <a:buChar char="§"/>
            </a:pPr>
            <a:r>
              <a:rPr lang="en-CA" dirty="0" smtClean="0">
                <a:solidFill>
                  <a:schemeClr val="tx1">
                    <a:lumMod val="75000"/>
                    <a:lumOff val="25000"/>
                  </a:schemeClr>
                </a:solidFill>
              </a:rPr>
              <a:t>This technique involves shooting water into the ground with high pressure, creating fractures in the rock so the gas can reach the well </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Industry Risks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Content Placeholder 2"/>
          <p:cNvSpPr>
            <a:spLocks noGrp="1"/>
          </p:cNvSpPr>
          <p:nvPr>
            <p:ph idx="1"/>
          </p:nvPr>
        </p:nvSpPr>
        <p:spPr>
          <a:xfrm>
            <a:off x="457200" y="1600200"/>
            <a:ext cx="3810000" cy="4132385"/>
          </a:xfrm>
        </p:spPr>
        <p:txBody>
          <a:bodyPr>
            <a:normAutofit lnSpcReduction="10000"/>
          </a:bodyPr>
          <a:lstStyle>
            <a:lvl1pPr>
              <a:defRPr sz="2000"/>
            </a:lvl1pPr>
            <a:lvl2pPr>
              <a:defRPr sz="2000"/>
            </a:lvl2pPr>
            <a:lvl3pPr>
              <a:defRPr sz="2000"/>
            </a:lvl3pPr>
            <a:lvl4pPr>
              <a:defRPr sz="2000"/>
            </a:lvl4pPr>
            <a:lvl5pPr>
              <a:defRPr sz="2000"/>
            </a:lvl5pPr>
          </a:lstStyle>
          <a:p>
            <a:pPr>
              <a:buNone/>
            </a:pPr>
            <a:r>
              <a:rPr lang="en-CA" b="1" dirty="0" smtClean="0">
                <a:solidFill>
                  <a:schemeClr val="tx1">
                    <a:lumMod val="75000"/>
                    <a:lumOff val="25000"/>
                  </a:schemeClr>
                </a:solidFill>
              </a:rPr>
              <a:t>Oil</a:t>
            </a:r>
          </a:p>
          <a:p>
            <a:pPr>
              <a:buFont typeface="Wingdings" pitchFamily="2" charset="2"/>
              <a:buChar char="§"/>
            </a:pPr>
            <a:r>
              <a:rPr lang="en-CA" dirty="0" smtClean="0">
                <a:solidFill>
                  <a:schemeClr val="tx1">
                    <a:lumMod val="75000"/>
                    <a:lumOff val="25000"/>
                  </a:schemeClr>
                </a:solidFill>
              </a:rPr>
              <a:t>Environmental concern</a:t>
            </a:r>
          </a:p>
          <a:p>
            <a:pPr>
              <a:buFont typeface="Wingdings" pitchFamily="2" charset="2"/>
              <a:buChar char="§"/>
            </a:pPr>
            <a:r>
              <a:rPr lang="en-CA" dirty="0" smtClean="0">
                <a:solidFill>
                  <a:schemeClr val="tx1">
                    <a:lumMod val="75000"/>
                    <a:lumOff val="25000"/>
                  </a:schemeClr>
                </a:solidFill>
              </a:rPr>
              <a:t>Concern over climate change may change the role of fossil fuels</a:t>
            </a:r>
          </a:p>
          <a:p>
            <a:pPr>
              <a:buFont typeface="Wingdings" pitchFamily="2" charset="2"/>
              <a:buChar char="§"/>
            </a:pPr>
            <a:r>
              <a:rPr lang="en-CA" dirty="0" smtClean="0">
                <a:solidFill>
                  <a:schemeClr val="tx1">
                    <a:lumMod val="75000"/>
                    <a:lumOff val="25000"/>
                  </a:schemeClr>
                </a:solidFill>
              </a:rPr>
              <a:t>Pipeline concerns</a:t>
            </a:r>
          </a:p>
          <a:p>
            <a:pPr>
              <a:buFont typeface="Wingdings" pitchFamily="2" charset="2"/>
              <a:buChar char="§"/>
            </a:pPr>
            <a:r>
              <a:rPr lang="en-CA" dirty="0" smtClean="0">
                <a:solidFill>
                  <a:schemeClr val="tx1">
                    <a:lumMod val="75000"/>
                    <a:lumOff val="25000"/>
                  </a:schemeClr>
                </a:solidFill>
              </a:rPr>
              <a:t>Demand continues to be high, could continue to drive prices up</a:t>
            </a:r>
          </a:p>
          <a:p>
            <a:pPr>
              <a:buFont typeface="Wingdings" pitchFamily="2" charset="2"/>
              <a:buChar char="§"/>
            </a:pPr>
            <a:r>
              <a:rPr lang="en-CA" dirty="0" smtClean="0">
                <a:solidFill>
                  <a:schemeClr val="tx1">
                    <a:lumMod val="75000"/>
                    <a:lumOff val="25000"/>
                  </a:schemeClr>
                </a:solidFill>
              </a:rPr>
              <a:t>Cleanliness of oil sands uncertain </a:t>
            </a:r>
          </a:p>
          <a:p>
            <a:pPr>
              <a:buFont typeface="Wingdings" pitchFamily="2" charset="2"/>
              <a:buChar char="§"/>
            </a:pPr>
            <a:r>
              <a:rPr lang="en-CA" dirty="0" smtClean="0">
                <a:solidFill>
                  <a:schemeClr val="tx1">
                    <a:lumMod val="75000"/>
                    <a:lumOff val="25000"/>
                  </a:schemeClr>
                </a:solidFill>
              </a:rPr>
              <a:t>Political actions could affect supply</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Font typeface="Wingdings" pitchFamily="2" charset="2"/>
              <a:buChar char="§"/>
            </a:pPr>
            <a:endParaRPr lang="en-US" dirty="0" smtClean="0">
              <a:solidFill>
                <a:schemeClr val="tx1">
                  <a:lumMod val="75000"/>
                  <a:lumOff val="25000"/>
                </a:schemeClr>
              </a:solidFill>
            </a:endParaRPr>
          </a:p>
        </p:txBody>
      </p:sp>
      <p:sp>
        <p:nvSpPr>
          <p:cNvPr id="13" name="Content Placeholder 2"/>
          <p:cNvSpPr txBox="1">
            <a:spLocks/>
          </p:cNvSpPr>
          <p:nvPr/>
        </p:nvSpPr>
        <p:spPr>
          <a:xfrm>
            <a:off x="4800600" y="1600200"/>
            <a:ext cx="3810000" cy="4132385"/>
          </a:xfrm>
          <a:prstGeom prst="rect">
            <a:avLst/>
          </a:prstGeom>
        </p:spPr>
        <p:txBody>
          <a:bodyPr vert="horz" lIns="91440" tIns="45720" rIns="91440" bIns="45720" rtlCol="0">
            <a:normAutofit/>
          </a:bodyPr>
          <a:lstStyle>
            <a:lvl1pPr>
              <a:defRPr sz="2000"/>
            </a:lvl1pPr>
            <a:lvl2pPr>
              <a:defRPr sz="2000"/>
            </a:lvl2pPr>
            <a:lvl3pPr>
              <a:defRPr sz="2000"/>
            </a:lvl3pPr>
            <a:lvl4pPr>
              <a:defRPr sz="2000"/>
            </a:lvl4pPr>
            <a:lvl5pPr>
              <a:defRPr sz="2000"/>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20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Gas</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CA"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High Supply of natural gas could keep prices low,</a:t>
            </a:r>
            <a:r>
              <a:rPr kumimoji="0" lang="en-CA" sz="2000" b="0" i="0" u="none" strike="noStrike" kern="1200" cap="none" spc="0" normalizeH="0" noProof="0" dirty="0" smtClean="0">
                <a:ln>
                  <a:noFill/>
                </a:ln>
                <a:solidFill>
                  <a:schemeClr val="tx1">
                    <a:lumMod val="75000"/>
                    <a:lumOff val="25000"/>
                  </a:schemeClr>
                </a:solidFill>
                <a:effectLst/>
                <a:uLnTx/>
                <a:uFillTx/>
                <a:latin typeface="+mn-lt"/>
                <a:ea typeface="+mn-ea"/>
                <a:cs typeface="+mn-cs"/>
              </a:rPr>
              <a:t> leading to cost concerns</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lang="en-CA" baseline="0" dirty="0" smtClean="0">
                <a:solidFill>
                  <a:schemeClr val="tx1">
                    <a:lumMod val="75000"/>
                    <a:lumOff val="25000"/>
                  </a:schemeClr>
                </a:solidFill>
              </a:rPr>
              <a:t>Impact</a:t>
            </a:r>
            <a:r>
              <a:rPr lang="en-CA" dirty="0" smtClean="0">
                <a:solidFill>
                  <a:schemeClr val="tx1">
                    <a:lumMod val="75000"/>
                    <a:lumOff val="25000"/>
                  </a:schemeClr>
                </a:solidFill>
              </a:rPr>
              <a:t> of </a:t>
            </a:r>
            <a:r>
              <a:rPr lang="en-CA" dirty="0" err="1" smtClean="0">
                <a:solidFill>
                  <a:schemeClr val="tx1">
                    <a:lumMod val="75000"/>
                    <a:lumOff val="25000"/>
                  </a:schemeClr>
                </a:solidFill>
              </a:rPr>
              <a:t>fracking</a:t>
            </a:r>
            <a:r>
              <a:rPr lang="en-CA" dirty="0" smtClean="0">
                <a:solidFill>
                  <a:schemeClr val="tx1">
                    <a:lumMod val="75000"/>
                    <a:lumOff val="25000"/>
                  </a:schemeClr>
                </a:solidFill>
              </a:rPr>
              <a:t>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CA"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Strong</a:t>
            </a:r>
            <a:r>
              <a:rPr kumimoji="0" lang="en-CA" sz="2000" b="0" i="0" u="none" strike="noStrike" kern="1200" cap="none" spc="0" normalizeH="0" noProof="0" dirty="0" smtClean="0">
                <a:ln>
                  <a:noFill/>
                </a:ln>
                <a:solidFill>
                  <a:schemeClr val="tx1">
                    <a:lumMod val="75000"/>
                    <a:lumOff val="25000"/>
                  </a:schemeClr>
                </a:solidFill>
                <a:effectLst/>
                <a:uLnTx/>
                <a:uFillTx/>
                <a:latin typeface="+mn-lt"/>
                <a:ea typeface="+mn-ea"/>
                <a:cs typeface="+mn-cs"/>
              </a:rPr>
              <a:t> competition from other countries with high reserves</a:t>
            </a:r>
            <a:endParaRPr kumimoji="0" lang="en-CA"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tx1">
                  <a:lumMod val="75000"/>
                  <a:lumOff val="25000"/>
                </a:schemeClr>
              </a:buClr>
              <a:buSzTx/>
              <a:buFont typeface="Wingdings" pitchFamily="2" charset="2"/>
              <a:buChar char="§"/>
              <a:tabLst/>
              <a:defRPr/>
            </a:pPr>
            <a:endPar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8229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Industry Outlook</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84</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a:buFont typeface="Wingdings" pitchFamily="2" charset="2"/>
              <a:buChar char="§"/>
            </a:pPr>
            <a:r>
              <a:rPr lang="en-CA" dirty="0" smtClean="0">
                <a:solidFill>
                  <a:schemeClr val="tx1">
                    <a:lumMod val="75000"/>
                    <a:lumOff val="25000"/>
                  </a:schemeClr>
                </a:solidFill>
              </a:rPr>
              <a:t>Crude oil demand continuing to rise, especially in developing countries</a:t>
            </a:r>
          </a:p>
          <a:p>
            <a:pPr lvl="1">
              <a:buFont typeface="Wingdings" pitchFamily="2" charset="2"/>
              <a:buChar char="§"/>
            </a:pPr>
            <a:r>
              <a:rPr lang="en-CA" dirty="0" smtClean="0">
                <a:solidFill>
                  <a:schemeClr val="tx1">
                    <a:lumMod val="75000"/>
                    <a:lumOff val="25000"/>
                  </a:schemeClr>
                </a:solidFill>
              </a:rPr>
              <a:t>Particularly China, with estimated 10% growth per year in energy needs</a:t>
            </a:r>
          </a:p>
          <a:p>
            <a:pPr>
              <a:buFont typeface="Wingdings" pitchFamily="2" charset="2"/>
              <a:buChar char="§"/>
            </a:pPr>
            <a:r>
              <a:rPr lang="en-CA" dirty="0" smtClean="0">
                <a:solidFill>
                  <a:schemeClr val="tx1">
                    <a:lumMod val="75000"/>
                    <a:lumOff val="25000"/>
                  </a:schemeClr>
                </a:solidFill>
              </a:rPr>
              <a:t>Oil prices will continue to be driven up, while gas prices will remain low as supply outstrips demand</a:t>
            </a:r>
          </a:p>
          <a:p>
            <a:pPr>
              <a:buFont typeface="Wingdings" pitchFamily="2" charset="2"/>
              <a:buChar char="§"/>
            </a:pPr>
            <a:r>
              <a:rPr lang="en-CA" dirty="0" smtClean="0">
                <a:solidFill>
                  <a:schemeClr val="tx1">
                    <a:lumMod val="75000"/>
                    <a:lumOff val="25000"/>
                  </a:schemeClr>
                </a:solidFill>
              </a:rPr>
              <a:t>Despite the search for renewable resources, oil and gas will continue to supply a large portion of the worlds energy in the coming years</a:t>
            </a:r>
          </a:p>
          <a:p>
            <a:pPr>
              <a:buFont typeface="Wingdings" pitchFamily="2" charset="2"/>
              <a:buChar char="§"/>
            </a:pPr>
            <a:r>
              <a:rPr lang="en-CA" dirty="0" smtClean="0">
                <a:solidFill>
                  <a:schemeClr val="tx1">
                    <a:lumMod val="75000"/>
                    <a:lumOff val="25000"/>
                  </a:schemeClr>
                </a:solidFill>
              </a:rPr>
              <a:t>Technology will play an increasing role, as extracting oil and gas in an economically efficient manner continues to be a difficulty</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Tree>
    <p:extLst>
      <p:ext uri="{BB962C8B-B14F-4D97-AF65-F5344CB8AC3E}">
        <p14:creationId xmlns:p14="http://schemas.microsoft.com/office/powerpoint/2010/main" xmlns="" val="28583795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O&amp;K hydraulic shovel loads a CAT 797 truck."/>
          <p:cNvPicPr>
            <a:picLocks noChangeAspect="1" noChangeArrowheads="1"/>
          </p:cNvPicPr>
          <p:nvPr/>
        </p:nvPicPr>
        <p:blipFill>
          <a:blip r:embed="rId3" cstate="print"/>
          <a:srcRect/>
          <a:stretch>
            <a:fillRect/>
          </a:stretch>
        </p:blipFill>
        <p:spPr bwMode="auto">
          <a:xfrm>
            <a:off x="0" y="3276600"/>
            <a:ext cx="5181600" cy="3581400"/>
          </a:xfrm>
          <a:prstGeom prst="rect">
            <a:avLst/>
          </a:prstGeom>
          <a:noFill/>
        </p:spPr>
      </p:pic>
      <p:pic>
        <p:nvPicPr>
          <p:cNvPr id="1037" name="Picture 13" descr="whyinvest"/>
          <p:cNvPicPr>
            <a:picLocks noChangeAspect="1" noChangeArrowheads="1"/>
          </p:cNvPicPr>
          <p:nvPr/>
        </p:nvPicPr>
        <p:blipFill>
          <a:blip r:embed="rId4" cstate="print"/>
          <a:srcRect/>
          <a:stretch>
            <a:fillRect/>
          </a:stretch>
        </p:blipFill>
        <p:spPr bwMode="auto">
          <a:xfrm>
            <a:off x="-304800" y="-1"/>
            <a:ext cx="8153400" cy="3718383"/>
          </a:xfrm>
          <a:prstGeom prst="rect">
            <a:avLst/>
          </a:prstGeom>
          <a:noFill/>
        </p:spPr>
      </p:pic>
      <p:pic>
        <p:nvPicPr>
          <p:cNvPr id="1041" name="Picture 17" descr="http://farm6.static.flickr.com/5161/5308129234_50f0a8dda9_b.jpg"/>
          <p:cNvPicPr>
            <a:picLocks noChangeAspect="1" noChangeArrowheads="1"/>
          </p:cNvPicPr>
          <p:nvPr/>
        </p:nvPicPr>
        <p:blipFill>
          <a:blip r:embed="rId5" cstate="print"/>
          <a:srcRect/>
          <a:stretch>
            <a:fillRect/>
          </a:stretch>
        </p:blipFill>
        <p:spPr bwMode="auto">
          <a:xfrm>
            <a:off x="5170872" y="0"/>
            <a:ext cx="3973129" cy="7038976"/>
          </a:xfrm>
          <a:prstGeom prst="rect">
            <a:avLst/>
          </a:prstGeom>
          <a:noFill/>
        </p:spPr>
      </p:pic>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4" name="Rectangle 13"/>
          <p:cNvSpPr/>
          <p:nvPr/>
        </p:nvSpPr>
        <p:spPr>
          <a:xfrm>
            <a:off x="0" y="4800600"/>
            <a:ext cx="9144000" cy="12954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itle 1"/>
          <p:cNvSpPr>
            <a:spLocks noGrp="1"/>
          </p:cNvSpPr>
          <p:nvPr>
            <p:ph type="title"/>
          </p:nvPr>
        </p:nvSpPr>
        <p:spPr>
          <a:xfrm>
            <a:off x="0" y="5105400"/>
            <a:ext cx="9144000" cy="712884"/>
          </a:xfrm>
        </p:spPr>
        <p:txBody>
          <a:bodyPr>
            <a:normAutofit/>
          </a:bodyPr>
          <a:lstStyle>
            <a:lvl1pPr>
              <a:defRPr sz="3400">
                <a:latin typeface="Arial" pitchFamily="34" charset="0"/>
                <a:cs typeface="Arial" pitchFamily="34" charset="0"/>
              </a:defRPr>
            </a:lvl1pPr>
          </a:lstStyle>
          <a:p>
            <a:pPr algn="l"/>
            <a:r>
              <a:rPr lang="en-US" sz="3600" dirty="0" smtClean="0">
                <a:latin typeface="Century Gothic" pitchFamily="34" charset="0"/>
              </a:rPr>
              <a:t>Canadian Oil Sands Limited (</a:t>
            </a:r>
            <a:r>
              <a:rPr lang="en-US" sz="3600" dirty="0" err="1" smtClean="0">
                <a:latin typeface="Century Gothic" pitchFamily="34" charset="0"/>
              </a:rPr>
              <a:t>COS.to</a:t>
            </a:r>
            <a:r>
              <a:rPr lang="en-US" sz="3600" dirty="0" smtClean="0">
                <a:latin typeface="Century Gothic" pitchFamily="34" charset="0"/>
              </a:rPr>
              <a:t>)</a:t>
            </a:r>
            <a:endParaRPr lang="en-US" sz="3600" dirty="0">
              <a:latin typeface="Century Gothic" pitchFamily="34" charset="0"/>
            </a:endParaRPr>
          </a:p>
        </p:txBody>
      </p:sp>
      <p:pic>
        <p:nvPicPr>
          <p:cNvPr id="1042" name="Picture 18"/>
          <p:cNvPicPr>
            <a:picLocks noChangeAspect="1" noChangeArrowheads="1"/>
          </p:cNvPicPr>
          <p:nvPr/>
        </p:nvPicPr>
        <p:blipFill>
          <a:blip r:embed="rId6" cstate="print"/>
          <a:srcRect/>
          <a:stretch>
            <a:fillRect/>
          </a:stretch>
        </p:blipFill>
        <p:spPr bwMode="auto">
          <a:xfrm>
            <a:off x="2667000" y="1905000"/>
            <a:ext cx="3810000" cy="2459949"/>
          </a:xfrm>
          <a:prstGeom prst="rect">
            <a:avLst/>
          </a:prstGeom>
          <a:solidFill>
            <a:schemeClr val="accent1"/>
          </a:solid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Agenda</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Company Overview</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Operations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Management Team</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Financial Analysis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Valuation</a:t>
            </a:r>
          </a:p>
          <a:p>
            <a:pPr>
              <a:buClr>
                <a:schemeClr val="tx1">
                  <a:lumMod val="75000"/>
                  <a:lumOff val="25000"/>
                </a:schemeClr>
              </a:buClr>
              <a:buFont typeface="Wingdings" pitchFamily="2" charset="2"/>
              <a:buChar char="§"/>
            </a:pPr>
            <a:r>
              <a:rPr lang="en-US" dirty="0" smtClean="0">
                <a:solidFill>
                  <a:schemeClr val="tx1">
                    <a:lumMod val="75000"/>
                    <a:lumOff val="25000"/>
                  </a:schemeClr>
                </a:solidFill>
              </a:rPr>
              <a:t>Recommendation</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24854" y="1585912"/>
            <a:ext cx="8009546" cy="4586288"/>
          </a:xfrm>
          <a:prstGeom prst="rect">
            <a:avLst/>
          </a:prstGeom>
          <a:noFill/>
          <a:ln w="9525">
            <a:noFill/>
            <a:miter lim="800000"/>
            <a:headEnd/>
            <a:tailEnd/>
          </a:ln>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355838" cy="400110"/>
          </a:xfrm>
          <a:prstGeom prst="rect">
            <a:avLst/>
          </a:prstGeom>
        </p:spPr>
        <p:txBody>
          <a:bodyPr wrap="none">
            <a:spAutoFit/>
          </a:bodyPr>
          <a:lstStyle/>
          <a:p>
            <a:r>
              <a:rPr lang="en-US" sz="2000" b="1" dirty="0" smtClean="0">
                <a:solidFill>
                  <a:schemeClr val="tx1">
                    <a:lumMod val="75000"/>
                    <a:lumOff val="25000"/>
                  </a:schemeClr>
                </a:solidFill>
              </a:rPr>
              <a:t>[Stock Performance]</a:t>
            </a:r>
            <a:endParaRPr lang="en-CA" sz="2000" b="1" dirty="0">
              <a:solidFill>
                <a:schemeClr val="tx1">
                  <a:lumMod val="75000"/>
                  <a:lumOff val="25000"/>
                </a:schemeClr>
              </a:solidFill>
            </a:endParaRPr>
          </a:p>
        </p:txBody>
      </p: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3962400" y="5486400"/>
            <a:ext cx="4267200" cy="369332"/>
          </a:xfrm>
          <a:prstGeom prst="rect">
            <a:avLst/>
          </a:prstGeom>
          <a:noFill/>
        </p:spPr>
        <p:txBody>
          <a:bodyPr wrap="square" rtlCol="0">
            <a:spAutoFit/>
          </a:bodyPr>
          <a:lstStyle/>
          <a:p>
            <a:r>
              <a:rPr lang="en-CA" dirty="0" smtClean="0">
                <a:solidFill>
                  <a:schemeClr val="tx1">
                    <a:lumMod val="75000"/>
                    <a:lumOff val="25000"/>
                  </a:schemeClr>
                </a:solidFill>
              </a:rPr>
              <a:t>Shares Outstanding: 484,533,464</a:t>
            </a:r>
            <a:endParaRPr lang="en-CA" dirty="0">
              <a:solidFill>
                <a:schemeClr val="tx1">
                  <a:lumMod val="75000"/>
                  <a:lumOff val="25000"/>
                </a:schemeClr>
              </a:solidFill>
            </a:endParaRPr>
          </a:p>
        </p:txBody>
      </p:sp>
      <p:grpSp>
        <p:nvGrpSpPr>
          <p:cNvPr id="14" name="Group 13"/>
          <p:cNvGrpSpPr/>
          <p:nvPr/>
        </p:nvGrpSpPr>
        <p:grpSpPr>
          <a:xfrm>
            <a:off x="457200" y="5867400"/>
            <a:ext cx="3048000" cy="533400"/>
            <a:chOff x="457200" y="5867400"/>
            <a:chExt cx="3048000" cy="533400"/>
          </a:xfrm>
        </p:grpSpPr>
        <p:sp>
          <p:nvSpPr>
            <p:cNvPr id="15" name="Rounded Rectangle 14"/>
            <p:cNvSpPr/>
            <p:nvPr/>
          </p:nvSpPr>
          <p:spPr>
            <a:xfrm>
              <a:off x="457200" y="5867400"/>
              <a:ext cx="3048000" cy="3048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6" name="TextBox 15"/>
            <p:cNvSpPr txBox="1"/>
            <p:nvPr/>
          </p:nvSpPr>
          <p:spPr>
            <a:xfrm>
              <a:off x="533400" y="6123801"/>
              <a:ext cx="2667000" cy="276999"/>
            </a:xfrm>
            <a:prstGeom prst="rect">
              <a:avLst/>
            </a:prstGeom>
            <a:noFill/>
          </p:spPr>
          <p:txBody>
            <a:bodyPr wrap="square" rtlCol="0">
              <a:spAutoFit/>
            </a:bodyPr>
            <a:lstStyle/>
            <a:p>
              <a:r>
                <a:rPr lang="en-US" sz="1200" i="1" dirty="0" smtClean="0"/>
                <a:t>Sources: The Globe and Mail</a:t>
              </a:r>
              <a:endParaRPr lang="en-US" sz="1200" i="1" dirty="0"/>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89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3247427" cy="400110"/>
          </a:xfrm>
          <a:prstGeom prst="rect">
            <a:avLst/>
          </a:prstGeom>
        </p:spPr>
        <p:txBody>
          <a:bodyPr wrap="none">
            <a:spAutoFit/>
          </a:bodyPr>
          <a:lstStyle/>
          <a:p>
            <a:r>
              <a:rPr lang="en-US" sz="2000" b="1" dirty="0" smtClean="0">
                <a:solidFill>
                  <a:schemeClr val="tx1">
                    <a:lumMod val="75000"/>
                    <a:lumOff val="25000"/>
                  </a:schemeClr>
                </a:solidFill>
              </a:rPr>
              <a:t>[Stock Performance – 5 Year]</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p:cNvPicPr>
            <a:picLocks noChangeAspect="1" noChangeArrowheads="1"/>
          </p:cNvPicPr>
          <p:nvPr/>
        </p:nvPicPr>
        <p:blipFill>
          <a:blip r:embed="rId4" cstate="print"/>
          <a:srcRect/>
          <a:stretch>
            <a:fillRect/>
          </a:stretch>
        </p:blipFill>
        <p:spPr bwMode="auto">
          <a:xfrm>
            <a:off x="533401" y="1709352"/>
            <a:ext cx="8381999" cy="4386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cer\Desktop\oil-on-wat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73168"/>
            <a:ext cx="9144000" cy="850736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4" name="Rectangle 13"/>
          <p:cNvSpPr/>
          <p:nvPr/>
        </p:nvSpPr>
        <p:spPr>
          <a:xfrm>
            <a:off x="0" y="4800600"/>
            <a:ext cx="9144000" cy="12954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itle 1"/>
          <p:cNvSpPr>
            <a:spLocks noGrp="1"/>
          </p:cNvSpPr>
          <p:nvPr>
            <p:ph type="title"/>
          </p:nvPr>
        </p:nvSpPr>
        <p:spPr>
          <a:xfrm>
            <a:off x="0" y="5105400"/>
            <a:ext cx="9144000" cy="712884"/>
          </a:xfrm>
        </p:spPr>
        <p:txBody>
          <a:bodyPr>
            <a:normAutofit/>
          </a:bodyPr>
          <a:lstStyle>
            <a:lvl1pPr>
              <a:defRPr sz="3400">
                <a:latin typeface="Arial" pitchFamily="34" charset="0"/>
                <a:cs typeface="Arial" pitchFamily="34" charset="0"/>
              </a:defRPr>
            </a:lvl1pPr>
          </a:lstStyle>
          <a:p>
            <a:pPr algn="l"/>
            <a:r>
              <a:rPr lang="en-US" sz="3600" dirty="0" smtClean="0">
                <a:latin typeface="Century Gothic" pitchFamily="34" charset="0"/>
              </a:rPr>
              <a:t>Oil Industry</a:t>
            </a:r>
            <a:endParaRPr lang="en-US" sz="3600" dirty="0">
              <a:latin typeface="Century Gothic"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Former Energy Trust Company, converted to corporation in 2011</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Investors earned 23% on average since 1995</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Holds a 36.74% stake in </a:t>
            </a:r>
            <a:r>
              <a:rPr lang="en-US" dirty="0" err="1" smtClean="0">
                <a:solidFill>
                  <a:schemeClr val="tx1">
                    <a:lumMod val="75000"/>
                    <a:lumOff val="25000"/>
                  </a:schemeClr>
                </a:solidFill>
              </a:rPr>
              <a:t>Syncrude</a:t>
            </a:r>
            <a:r>
              <a:rPr lang="en-US" dirty="0" smtClean="0">
                <a:solidFill>
                  <a:schemeClr val="tx1">
                    <a:lumMod val="75000"/>
                    <a:lumOff val="25000"/>
                  </a:schemeClr>
                </a:solidFill>
              </a:rPr>
              <a:t> Canada </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100% of revenue comes from  ownership of </a:t>
            </a:r>
            <a:r>
              <a:rPr lang="en-US" dirty="0" err="1" smtClean="0">
                <a:solidFill>
                  <a:schemeClr val="tx1">
                    <a:lumMod val="75000"/>
                    <a:lumOff val="25000"/>
                  </a:schemeClr>
                </a:solidFill>
              </a:rPr>
              <a:t>Syncrude</a:t>
            </a:r>
            <a:r>
              <a:rPr lang="en-US" dirty="0" smtClean="0">
                <a:solidFill>
                  <a:schemeClr val="tx1">
                    <a:lumMod val="75000"/>
                    <a:lumOff val="25000"/>
                  </a:schemeClr>
                </a:solidFill>
              </a:rPr>
              <a:t> Canada Ltd.:</a:t>
            </a:r>
          </a:p>
          <a:p>
            <a:pPr lvl="1">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1">
              <a:buClr>
                <a:schemeClr val="tx1">
                  <a:lumMod val="75000"/>
                  <a:lumOff val="25000"/>
                </a:schemeClr>
              </a:buClr>
              <a:buFont typeface="Wingdings" pitchFamily="2" charset="2"/>
              <a:buChar char="§"/>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90</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1371081" cy="400110"/>
          </a:xfrm>
          <a:prstGeom prst="rect">
            <a:avLst/>
          </a:prstGeom>
        </p:spPr>
        <p:txBody>
          <a:bodyPr wrap="none">
            <a:spAutoFit/>
          </a:bodyPr>
          <a:lstStyle/>
          <a:p>
            <a:r>
              <a:rPr lang="en-US" sz="2000" b="1" dirty="0" smtClean="0">
                <a:solidFill>
                  <a:schemeClr val="tx1">
                    <a:lumMod val="75000"/>
                    <a:lumOff val="25000"/>
                  </a:schemeClr>
                </a:solidFill>
              </a:rPr>
              <a:t>[Overview]</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2" descr="http://www.ecodesk.com/uploads/2011/07/syncrude-logo.jpg"/>
          <p:cNvPicPr>
            <a:picLocks noChangeAspect="1" noChangeArrowheads="1"/>
          </p:cNvPicPr>
          <p:nvPr/>
        </p:nvPicPr>
        <p:blipFill>
          <a:blip r:embed="rId4" cstate="print"/>
          <a:srcRect/>
          <a:stretch>
            <a:fillRect/>
          </a:stretch>
        </p:blipFill>
        <p:spPr bwMode="auto">
          <a:xfrm>
            <a:off x="1276350" y="3174796"/>
            <a:ext cx="1771650" cy="482804"/>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a:buClr>
                <a:schemeClr val="tx1">
                  <a:lumMod val="75000"/>
                  <a:lumOff val="25000"/>
                </a:schemeClr>
              </a:buClr>
              <a:buNone/>
            </a:pPr>
            <a:r>
              <a:rPr lang="en-US" dirty="0" smtClean="0">
                <a:solidFill>
                  <a:schemeClr val="tx1">
                    <a:lumMod val="75000"/>
                    <a:lumOff val="25000"/>
                  </a:schemeClr>
                </a:solidFill>
              </a:rPr>
              <a:t>Ownership Breakdown:</a:t>
            </a:r>
          </a:p>
          <a:p>
            <a:pPr>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91</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637069" cy="400110"/>
          </a:xfrm>
          <a:prstGeom prst="rect">
            <a:avLst/>
          </a:prstGeom>
        </p:spPr>
        <p:txBody>
          <a:bodyPr wrap="none">
            <a:spAutoFit/>
          </a:bodyPr>
          <a:lstStyle/>
          <a:p>
            <a:r>
              <a:rPr lang="en-US" sz="2000" b="1" dirty="0" smtClean="0">
                <a:solidFill>
                  <a:schemeClr val="tx1">
                    <a:lumMod val="75000"/>
                    <a:lumOff val="25000"/>
                  </a:schemeClr>
                </a:solidFill>
              </a:rPr>
              <a:t>[</a:t>
            </a:r>
            <a:r>
              <a:rPr lang="en-US" sz="2000" b="1" dirty="0" err="1" smtClean="0">
                <a:solidFill>
                  <a:schemeClr val="tx1">
                    <a:lumMod val="75000"/>
                    <a:lumOff val="25000"/>
                  </a:schemeClr>
                </a:solidFill>
              </a:rPr>
              <a:t>Syncrude</a:t>
            </a:r>
            <a:r>
              <a:rPr lang="en-US" sz="2000" b="1" dirty="0" smtClean="0">
                <a:solidFill>
                  <a:schemeClr val="tx1">
                    <a:lumMod val="75000"/>
                    <a:lumOff val="25000"/>
                  </a:schemeClr>
                </a:solidFill>
              </a:rPr>
              <a:t> Canada Ltd.]</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4" name="Chart 13"/>
          <p:cNvGraphicFramePr/>
          <p:nvPr/>
        </p:nvGraphicFramePr>
        <p:xfrm>
          <a:off x="990600" y="2057400"/>
          <a:ext cx="6927574" cy="3886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3" cstate="print"/>
          <a:srcRect/>
          <a:stretch>
            <a:fillRect/>
          </a:stretch>
        </p:blipFill>
        <p:spPr bwMode="auto">
          <a:xfrm>
            <a:off x="3810000" y="3200400"/>
            <a:ext cx="4419600" cy="3236738"/>
          </a:xfrm>
          <a:prstGeom prst="rect">
            <a:avLst/>
          </a:prstGeom>
          <a:noFill/>
          <a:ln w="9525">
            <a:noFill/>
            <a:miter lim="800000"/>
            <a:headEnd/>
            <a:tailEnd/>
          </a:ln>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3"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err="1" smtClean="0">
                <a:solidFill>
                  <a:schemeClr val="tx1">
                    <a:lumMod val="75000"/>
                    <a:lumOff val="25000"/>
                  </a:schemeClr>
                </a:solidFill>
              </a:rPr>
              <a:t>Syncrude</a:t>
            </a:r>
            <a:r>
              <a:rPr lang="en-US" dirty="0" smtClean="0">
                <a:solidFill>
                  <a:schemeClr val="tx1">
                    <a:lumMod val="75000"/>
                    <a:lumOff val="25000"/>
                  </a:schemeClr>
                </a:solidFill>
              </a:rPr>
              <a:t> owns eight leases in the Athabasca Oil Sands (101,960 hectares)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All leases minable, top quality ore, &amp; low strip ratio</a:t>
            </a:r>
          </a:p>
          <a:p>
            <a:pPr lvl="0">
              <a:buClr>
                <a:schemeClr val="tx1">
                  <a:lumMod val="75000"/>
                  <a:lumOff val="25000"/>
                </a:schemeClr>
              </a:buClr>
              <a:buNone/>
            </a:pPr>
            <a:endParaRPr lang="en-US" dirty="0" smtClean="0">
              <a:solidFill>
                <a:schemeClr val="tx1">
                  <a:lumMod val="75000"/>
                  <a:lumOff val="25000"/>
                </a:schemeClr>
              </a:solidFill>
            </a:endParaRPr>
          </a:p>
          <a:p>
            <a:pPr lvl="0">
              <a:buClr>
                <a:schemeClr val="tx1">
                  <a:lumMod val="75000"/>
                  <a:lumOff val="25000"/>
                </a:schemeClr>
              </a:buClr>
              <a:buNone/>
            </a:pPr>
            <a:r>
              <a:rPr lang="en-US" dirty="0" smtClean="0">
                <a:solidFill>
                  <a:schemeClr val="tx1">
                    <a:lumMod val="75000"/>
                    <a:lumOff val="25000"/>
                  </a:schemeClr>
                </a:solidFill>
              </a:rPr>
              <a:t>Map of Oil Sands Leases:</a:t>
            </a:r>
          </a:p>
          <a:p>
            <a:pPr lvl="0">
              <a:buClr>
                <a:schemeClr val="tx1">
                  <a:lumMod val="75000"/>
                  <a:lumOff val="25000"/>
                </a:schemeClr>
              </a:buClr>
              <a:buNone/>
            </a:pPr>
            <a:endParaRPr lang="en-US" dirty="0" smtClean="0">
              <a:solidFill>
                <a:schemeClr val="tx1">
                  <a:lumMod val="75000"/>
                  <a:lumOff val="25000"/>
                </a:schemeClr>
              </a:solidFill>
            </a:endParaRPr>
          </a:p>
          <a:p>
            <a:pPr lvl="0">
              <a:buClr>
                <a:schemeClr val="tx1">
                  <a:lumMod val="75000"/>
                  <a:lumOff val="25000"/>
                </a:schemeClr>
              </a:buClr>
              <a:buNone/>
            </a:pPr>
            <a:endParaRPr lang="en-US" dirty="0" smtClean="0"/>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92</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161169" cy="400110"/>
          </a:xfrm>
          <a:prstGeom prst="rect">
            <a:avLst/>
          </a:prstGeom>
        </p:spPr>
        <p:txBody>
          <a:bodyPr wrap="none">
            <a:spAutoFit/>
          </a:bodyPr>
          <a:lstStyle/>
          <a:p>
            <a:r>
              <a:rPr lang="en-US" sz="2000" b="1" dirty="0" smtClean="0">
                <a:solidFill>
                  <a:schemeClr val="tx1">
                    <a:lumMod val="75000"/>
                    <a:lumOff val="25000"/>
                  </a:schemeClr>
                </a:solidFill>
              </a:rPr>
              <a:t>[Oil Sands Leases]</a:t>
            </a:r>
            <a:endParaRPr lang="en-CA" sz="2000" b="1" dirty="0">
              <a:solidFill>
                <a:schemeClr val="tx1">
                  <a:lumMod val="75000"/>
                  <a:lumOff val="25000"/>
                </a:schemeClr>
              </a:solidFill>
            </a:endParaRPr>
          </a:p>
        </p:txBody>
      </p: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204" name="Picture 4"/>
          <p:cNvPicPr>
            <a:picLocks noChangeAspect="1" noChangeArrowheads="1"/>
          </p:cNvPicPr>
          <p:nvPr/>
        </p:nvPicPr>
        <p:blipFill>
          <a:blip r:embed="rId5" cstate="print"/>
          <a:srcRect/>
          <a:stretch>
            <a:fillRect/>
          </a:stretch>
        </p:blipFill>
        <p:spPr bwMode="auto">
          <a:xfrm>
            <a:off x="1066800" y="3200400"/>
            <a:ext cx="2866199" cy="3200400"/>
          </a:xfrm>
          <a:prstGeom prst="rect">
            <a:avLst/>
          </a:prstGeom>
          <a:noFill/>
          <a:ln w="9525">
            <a:noFill/>
            <a:miter lim="800000"/>
            <a:headEnd/>
            <a:tailEnd/>
          </a:ln>
        </p:spPr>
      </p:pic>
      <p:sp>
        <p:nvSpPr>
          <p:cNvPr id="16" name="Oval 15"/>
          <p:cNvSpPr/>
          <p:nvPr/>
        </p:nvSpPr>
        <p:spPr>
          <a:xfrm>
            <a:off x="4038600" y="3581400"/>
            <a:ext cx="2971800" cy="29718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cxnSp>
        <p:nvCxnSpPr>
          <p:cNvPr id="22" name="Straight Connector 21"/>
          <p:cNvCxnSpPr>
            <a:endCxn id="16" idx="3"/>
          </p:cNvCxnSpPr>
          <p:nvPr/>
        </p:nvCxnSpPr>
        <p:spPr>
          <a:xfrm>
            <a:off x="2667000" y="4191000"/>
            <a:ext cx="1806810" cy="192699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67000" y="3657600"/>
            <a:ext cx="2438400" cy="4572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Company Overview</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93</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672398" cy="400110"/>
          </a:xfrm>
          <a:prstGeom prst="rect">
            <a:avLst/>
          </a:prstGeom>
        </p:spPr>
        <p:txBody>
          <a:bodyPr wrap="none">
            <a:spAutoFit/>
          </a:bodyPr>
          <a:lstStyle/>
          <a:p>
            <a:r>
              <a:rPr lang="en-US" sz="2000" b="1" dirty="0" smtClean="0">
                <a:solidFill>
                  <a:schemeClr val="tx1">
                    <a:lumMod val="75000"/>
                    <a:lumOff val="25000"/>
                  </a:schemeClr>
                </a:solidFill>
              </a:rPr>
              <a:t>[Reserves &amp; Resources]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Operations located in the Athabasca Oil Sands in northeast Alberta, Canada.</a:t>
            </a:r>
          </a:p>
          <a:p>
            <a:pPr lvl="0">
              <a:buNone/>
            </a:pPr>
            <a:endParaRPr lang="en-US" dirty="0" smtClean="0"/>
          </a:p>
        </p:txBody>
      </p:sp>
      <p:graphicFrame>
        <p:nvGraphicFramePr>
          <p:cNvPr id="14" name="Chart 13"/>
          <p:cNvGraphicFramePr/>
          <p:nvPr/>
        </p:nvGraphicFramePr>
        <p:xfrm>
          <a:off x="1524000" y="2438400"/>
          <a:ext cx="5867400" cy="355658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52578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5230716"/>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sp>
        <p:nvSpPr>
          <p:cNvPr id="11" name="Rectangle 10">
            <a:hlinkClick r:id="rId3" action="ppaction://hlinksldjump"/>
          </p:cNvPr>
          <p:cNvSpPr/>
          <p:nvPr/>
        </p:nvSpPr>
        <p:spPr>
          <a:xfrm>
            <a:off x="7848600" y="52578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95</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732065" cy="400110"/>
          </a:xfrm>
          <a:prstGeom prst="rect">
            <a:avLst/>
          </a:prstGeom>
        </p:spPr>
        <p:txBody>
          <a:bodyPr wrap="none">
            <a:spAutoFit/>
          </a:bodyPr>
          <a:lstStyle/>
          <a:p>
            <a:r>
              <a:rPr lang="en-US" sz="2000" b="1" dirty="0" smtClean="0">
                <a:solidFill>
                  <a:schemeClr val="tx1">
                    <a:lumMod val="75000"/>
                    <a:lumOff val="25000"/>
                  </a:schemeClr>
                </a:solidFill>
              </a:rPr>
              <a:t>[ Current Operations – Production Process]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CA" dirty="0" smtClean="0">
                <a:solidFill>
                  <a:schemeClr val="tx1">
                    <a:lumMod val="75000"/>
                    <a:lumOff val="25000"/>
                  </a:schemeClr>
                </a:solidFill>
              </a:rPr>
              <a:t>Operations resembles more like a manufacturing plant than a conventional oil operation</a:t>
            </a:r>
          </a:p>
          <a:p>
            <a:pPr lvl="0">
              <a:buClr>
                <a:schemeClr val="tx1">
                  <a:lumMod val="75000"/>
                  <a:lumOff val="25000"/>
                </a:schemeClr>
              </a:buClr>
              <a:buNone/>
            </a:pPr>
            <a:endParaRPr lang="en-CA" dirty="0" smtClean="0">
              <a:solidFill>
                <a:schemeClr val="tx1">
                  <a:lumMod val="75000"/>
                  <a:lumOff val="25000"/>
                </a:schemeClr>
              </a:solidFill>
            </a:endParaRPr>
          </a:p>
          <a:p>
            <a:pPr lvl="0">
              <a:buClr>
                <a:schemeClr val="tx1">
                  <a:lumMod val="75000"/>
                  <a:lumOff val="25000"/>
                </a:schemeClr>
              </a:buClr>
              <a:buNone/>
            </a:pPr>
            <a:r>
              <a:rPr lang="en-CA" dirty="0" smtClean="0">
                <a:solidFill>
                  <a:schemeClr val="tx1">
                    <a:lumMod val="75000"/>
                    <a:lumOff val="25000"/>
                  </a:schemeClr>
                </a:solidFill>
              </a:rPr>
              <a:t>Mining Process</a:t>
            </a:r>
            <a:endParaRPr lang="en-US" dirty="0" smtClean="0">
              <a:solidFill>
                <a:schemeClr val="tx1">
                  <a:lumMod val="75000"/>
                  <a:lumOff val="25000"/>
                </a:schemeClr>
              </a:solidFill>
            </a:endParaRPr>
          </a:p>
          <a:p>
            <a:pPr lvl="0">
              <a:buNone/>
            </a:pPr>
            <a:endParaRPr lang="en-US" dirty="0" smtClean="0">
              <a:solidFill>
                <a:schemeClr val="tx1">
                  <a:lumMod val="75000"/>
                  <a:lumOff val="25000"/>
                </a:schemeClr>
              </a:solidFill>
            </a:endParaRPr>
          </a:p>
        </p:txBody>
      </p:sp>
      <p:sp>
        <p:nvSpPr>
          <p:cNvPr id="13" name="TextBox 12"/>
          <p:cNvSpPr txBox="1"/>
          <p:nvPr/>
        </p:nvSpPr>
        <p:spPr>
          <a:xfrm>
            <a:off x="533400" y="6002179"/>
            <a:ext cx="2133600" cy="246221"/>
          </a:xfrm>
          <a:prstGeom prst="rect">
            <a:avLst/>
          </a:prstGeom>
          <a:noFill/>
        </p:spPr>
        <p:txBody>
          <a:bodyPr wrap="square" rtlCol="0">
            <a:spAutoFit/>
          </a:bodyPr>
          <a:lstStyle/>
          <a:p>
            <a:r>
              <a:rPr lang="en-CA" sz="1000" i="1" dirty="0" smtClean="0"/>
              <a:t>Source: www.cdnoilsands.com</a:t>
            </a:r>
            <a:endParaRPr lang="en-CA" sz="1000" i="1" dirty="0"/>
          </a:p>
        </p:txBody>
      </p:sp>
      <p:pic>
        <p:nvPicPr>
          <p:cNvPr id="54274" name="Picture 2"/>
          <p:cNvPicPr>
            <a:picLocks noChangeAspect="1" noChangeArrowheads="1"/>
          </p:cNvPicPr>
          <p:nvPr/>
        </p:nvPicPr>
        <p:blipFill>
          <a:blip r:embed="rId4" cstate="print"/>
          <a:srcRect/>
          <a:stretch>
            <a:fillRect/>
          </a:stretch>
        </p:blipFill>
        <p:spPr bwMode="auto">
          <a:xfrm>
            <a:off x="533400" y="3105150"/>
            <a:ext cx="3812972" cy="2609850"/>
          </a:xfrm>
          <a:prstGeom prst="rect">
            <a:avLst/>
          </a:prstGeom>
          <a:noFill/>
          <a:ln w="9525">
            <a:noFill/>
            <a:miter lim="800000"/>
            <a:headEnd/>
            <a:tailEnd/>
          </a:ln>
        </p:spPr>
      </p:pic>
      <p:pic>
        <p:nvPicPr>
          <p:cNvPr id="54275" name="Picture 3"/>
          <p:cNvPicPr>
            <a:picLocks noChangeAspect="1" noChangeArrowheads="1"/>
          </p:cNvPicPr>
          <p:nvPr/>
        </p:nvPicPr>
        <p:blipFill>
          <a:blip r:embed="rId5" cstate="print"/>
          <a:srcRect/>
          <a:stretch>
            <a:fillRect/>
          </a:stretch>
        </p:blipFill>
        <p:spPr bwMode="auto">
          <a:xfrm>
            <a:off x="4495800" y="3048000"/>
            <a:ext cx="3962400" cy="21028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96</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5046638" cy="400110"/>
          </a:xfrm>
          <a:prstGeom prst="rect">
            <a:avLst/>
          </a:prstGeom>
        </p:spPr>
        <p:txBody>
          <a:bodyPr wrap="none">
            <a:spAutoFit/>
          </a:bodyPr>
          <a:lstStyle/>
          <a:p>
            <a:r>
              <a:rPr lang="en-US" sz="2000" b="1" dirty="0" smtClean="0">
                <a:solidFill>
                  <a:schemeClr val="tx1">
                    <a:lumMod val="75000"/>
                    <a:lumOff val="25000"/>
                  </a:schemeClr>
                </a:solidFill>
              </a:rPr>
              <a:t>[ Current Operations – Net Income per Barrel]</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3252" name="Picture 4"/>
          <p:cNvPicPr>
            <a:picLocks noChangeAspect="1" noChangeArrowheads="1"/>
          </p:cNvPicPr>
          <p:nvPr/>
        </p:nvPicPr>
        <p:blipFill>
          <a:blip r:embed="rId4" cstate="print"/>
          <a:srcRect/>
          <a:stretch>
            <a:fillRect/>
          </a:stretch>
        </p:blipFill>
        <p:spPr bwMode="auto">
          <a:xfrm>
            <a:off x="457199" y="1600200"/>
            <a:ext cx="8205647"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cstate="print"/>
          <a:srcRect/>
          <a:stretch>
            <a:fillRect/>
          </a:stretch>
        </p:blipFill>
        <p:spPr bwMode="auto">
          <a:xfrm>
            <a:off x="1614488" y="1981200"/>
            <a:ext cx="6081712" cy="1324523"/>
          </a:xfrm>
          <a:prstGeom prst="rect">
            <a:avLst/>
          </a:prstGeom>
          <a:noFill/>
          <a:ln w="9525">
            <a:noFill/>
            <a:miter lim="800000"/>
            <a:headEnd/>
            <a:tailEnd/>
          </a:ln>
        </p:spPr>
      </p:pic>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97</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4900380" cy="400110"/>
          </a:xfrm>
          <a:prstGeom prst="rect">
            <a:avLst/>
          </a:prstGeom>
        </p:spPr>
        <p:txBody>
          <a:bodyPr wrap="none">
            <a:spAutoFit/>
          </a:bodyPr>
          <a:lstStyle/>
          <a:p>
            <a:r>
              <a:rPr lang="en-US" sz="2000" b="1" dirty="0" smtClean="0">
                <a:solidFill>
                  <a:schemeClr val="tx1">
                    <a:lumMod val="75000"/>
                    <a:lumOff val="25000"/>
                  </a:schemeClr>
                </a:solidFill>
              </a:rPr>
              <a:t>[ Current Operations – Production Numbers]</a:t>
            </a:r>
            <a:endParaRPr lang="en-CA" sz="2000" b="1" dirty="0">
              <a:solidFill>
                <a:schemeClr val="tx1">
                  <a:lumMod val="75000"/>
                  <a:lumOff val="25000"/>
                </a:schemeClr>
              </a:solidFill>
            </a:endParaRPr>
          </a:p>
        </p:txBody>
      </p:sp>
      <p:sp>
        <p:nvSpPr>
          <p:cNvPr id="11" name="Rectangle 10">
            <a:hlinkClick r:id="rId4"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CA" dirty="0" smtClean="0"/>
              <a:t>Current Production:</a:t>
            </a:r>
          </a:p>
          <a:p>
            <a:pPr lvl="0">
              <a:buClr>
                <a:schemeClr val="tx1">
                  <a:lumMod val="75000"/>
                  <a:lumOff val="25000"/>
                </a:schemeClr>
              </a:buClr>
              <a:buFont typeface="Wingdings" pitchFamily="2" charset="2"/>
              <a:buChar char="§"/>
            </a:pPr>
            <a:endParaRPr lang="en-CA"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CA"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CA"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CA" dirty="0" smtClean="0">
              <a:solidFill>
                <a:schemeClr val="tx1">
                  <a:lumMod val="75000"/>
                  <a:lumOff val="25000"/>
                </a:schemeClr>
              </a:solidFill>
            </a:endParaRPr>
          </a:p>
          <a:p>
            <a:pPr lvl="0">
              <a:buClr>
                <a:schemeClr val="tx1">
                  <a:lumMod val="75000"/>
                  <a:lumOff val="25000"/>
                </a:schemeClr>
              </a:buClr>
              <a:buFont typeface="Wingdings" pitchFamily="2" charset="2"/>
              <a:buChar char="§"/>
            </a:pPr>
            <a:r>
              <a:rPr lang="en-CA" dirty="0" smtClean="0">
                <a:solidFill>
                  <a:schemeClr val="tx1">
                    <a:lumMod val="75000"/>
                    <a:lumOff val="25000"/>
                  </a:schemeClr>
                </a:solidFill>
              </a:rPr>
              <a:t>Historical Production:</a:t>
            </a:r>
          </a:p>
          <a:p>
            <a:pPr lvl="0">
              <a:buNone/>
            </a:pPr>
            <a:endParaRPr lang="en-US" dirty="0" smtClean="0"/>
          </a:p>
        </p:txBody>
      </p:sp>
      <p:graphicFrame>
        <p:nvGraphicFramePr>
          <p:cNvPr id="14" name="Chart 13"/>
          <p:cNvGraphicFramePr/>
          <p:nvPr/>
        </p:nvGraphicFramePr>
        <p:xfrm>
          <a:off x="1524000" y="3810001"/>
          <a:ext cx="6172200" cy="25146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98</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402004" cy="400110"/>
          </a:xfrm>
          <a:prstGeom prst="rect">
            <a:avLst/>
          </a:prstGeom>
        </p:spPr>
        <p:txBody>
          <a:bodyPr wrap="none">
            <a:spAutoFit/>
          </a:bodyPr>
          <a:lstStyle/>
          <a:p>
            <a:r>
              <a:rPr lang="en-US" sz="2000" b="1" dirty="0" smtClean="0">
                <a:solidFill>
                  <a:schemeClr val="tx1">
                    <a:lumMod val="75000"/>
                    <a:lumOff val="25000"/>
                  </a:schemeClr>
                </a:solidFill>
              </a:rPr>
              <a:t>[ Upcoming Projects]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Mine Train Replacement &amp; Relocation</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4 out of the 5 mine trains replaced by 2014</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In operation until </a:t>
            </a:r>
            <a:r>
              <a:rPr lang="en-US" dirty="0" err="1" smtClean="0">
                <a:solidFill>
                  <a:schemeClr val="tx1">
                    <a:lumMod val="75000"/>
                    <a:lumOff val="25000"/>
                  </a:schemeClr>
                </a:solidFill>
              </a:rPr>
              <a:t>Midred</a:t>
            </a:r>
            <a:r>
              <a:rPr lang="en-US" dirty="0" smtClean="0">
                <a:solidFill>
                  <a:schemeClr val="tx1">
                    <a:lumMod val="75000"/>
                    <a:lumOff val="25000"/>
                  </a:schemeClr>
                </a:solidFill>
              </a:rPr>
              <a:t> Lake and Aurora North Mines are depleted</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Mildred Lake Mine Replacement </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2 mine trains built at new location</a:t>
            </a:r>
          </a:p>
          <a:p>
            <a:pPr lvl="2">
              <a:buClr>
                <a:schemeClr val="tx1">
                  <a:lumMod val="75000"/>
                  <a:lumOff val="25000"/>
                </a:schemeClr>
              </a:buClr>
              <a:buFont typeface="Wingdings" pitchFamily="2" charset="2"/>
              <a:buChar char="§"/>
            </a:pPr>
            <a:r>
              <a:rPr lang="en-US" dirty="0" smtClean="0">
                <a:solidFill>
                  <a:schemeClr val="tx1">
                    <a:lumMod val="75000"/>
                    <a:lumOff val="25000"/>
                  </a:schemeClr>
                </a:solidFill>
              </a:rPr>
              <a:t>Incorporate wet crushing technology to improve efficiencies</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Aurora North Mine Relocation</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2 movable mine trains moved to new location</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Third mine train will be left in place</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None/>
            </a:pPr>
            <a:r>
              <a:rPr lang="en-US" dirty="0" smtClean="0">
                <a:solidFill>
                  <a:schemeClr val="tx1">
                    <a:lumMod val="75000"/>
                    <a:lumOff val="25000"/>
                  </a:schemeClr>
                </a:solidFill>
              </a:rPr>
              <a:t> </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3400" y="457200"/>
            <a:ext cx="7315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p:nvPr>
        </p:nvSpPr>
        <p:spPr>
          <a:xfrm>
            <a:off x="457200" y="457200"/>
            <a:ext cx="7467600" cy="712884"/>
          </a:xfrm>
        </p:spPr>
        <p:txBody>
          <a:bodyPr>
            <a:normAutofit/>
          </a:bodyPr>
          <a:lstStyle>
            <a:lvl1pPr>
              <a:defRPr sz="3400">
                <a:latin typeface="Arial" pitchFamily="34" charset="0"/>
                <a:cs typeface="Arial" pitchFamily="34" charset="0"/>
              </a:defRPr>
            </a:lvl1pPr>
          </a:lstStyle>
          <a:p>
            <a:pPr algn="l"/>
            <a:r>
              <a:rPr lang="en-US" sz="3600" dirty="0" smtClean="0">
                <a:solidFill>
                  <a:schemeClr val="bg1"/>
                </a:solidFill>
                <a:latin typeface="Century Gothic" pitchFamily="34" charset="0"/>
              </a:rPr>
              <a:t>Operations</a:t>
            </a:r>
            <a:endParaRPr lang="en-US" sz="3600" dirty="0">
              <a:solidFill>
                <a:schemeClr val="bg1"/>
              </a:solidFill>
              <a:latin typeface="Century Gothic" pitchFamily="34" charset="0"/>
            </a:endParaRPr>
          </a:p>
        </p:txBody>
      </p:sp>
      <p:sp>
        <p:nvSpPr>
          <p:cNvPr id="10" name="Slide Number Placeholder 5"/>
          <p:cNvSpPr>
            <a:spLocks noGrp="1"/>
          </p:cNvSpPr>
          <p:nvPr>
            <p:ph type="sldNum" sz="quarter" idx="12"/>
          </p:nvPr>
        </p:nvSpPr>
        <p:spPr>
          <a:xfrm>
            <a:off x="8001000" y="6400800"/>
            <a:ext cx="685800" cy="304799"/>
          </a:xfrm>
          <a:prstGeom prst="rect">
            <a:avLst/>
          </a:prstGeom>
        </p:spPr>
        <p:txBody>
          <a:bodyPr vert="horz" lIns="91440" tIns="45720" rIns="91440" bIns="45720" rtlCol="0" anchor="ctr"/>
          <a:lstStyle>
            <a:lvl1pPr algn="ctr">
              <a:defRPr sz="1100">
                <a:solidFill>
                  <a:schemeClr val="tx1">
                    <a:tint val="75000"/>
                  </a:schemeClr>
                </a:solidFill>
                <a:latin typeface="DINRoundPro" pitchFamily="50" charset="0"/>
              </a:defRPr>
            </a:lvl1pPr>
          </a:lstStyle>
          <a:p>
            <a:pPr algn="r"/>
            <a:fld id="{1CC11C1A-1CF8-E34F-AA75-6B20BFE14890}" type="slidenum">
              <a:rPr lang="en-US" smtClean="0"/>
              <a:pPr algn="r"/>
              <a:t>99</a:t>
            </a:fld>
            <a:endParaRPr lang="en-US" dirty="0"/>
          </a:p>
        </p:txBody>
      </p:sp>
      <p:sp>
        <p:nvSpPr>
          <p:cNvPr id="17" name="Rectangle 16">
            <a:hlinkClick r:id="" action="ppaction://noaction"/>
          </p:cNvPr>
          <p:cNvSpPr/>
          <p:nvPr/>
        </p:nvSpPr>
        <p:spPr>
          <a:xfrm>
            <a:off x="457200" y="0"/>
            <a:ext cx="685800" cy="5334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ysClr val="windowText" lastClr="000000"/>
              </a:solidFill>
            </a:endParaRPr>
          </a:p>
        </p:txBody>
      </p:sp>
      <p:cxnSp>
        <p:nvCxnSpPr>
          <p:cNvPr id="8" name="Straight Connector 7"/>
          <p:cNvCxnSpPr/>
          <p:nvPr/>
        </p:nvCxnSpPr>
        <p:spPr>
          <a:xfrm>
            <a:off x="457200" y="6409422"/>
            <a:ext cx="8229600" cy="0"/>
          </a:xfrm>
          <a:prstGeom prst="line">
            <a:avLst/>
          </a:prstGeom>
          <a:ln w="22225">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
        <p:nvSpPr>
          <p:cNvPr id="9" name="Rectangle 8"/>
          <p:cNvSpPr/>
          <p:nvPr/>
        </p:nvSpPr>
        <p:spPr>
          <a:xfrm>
            <a:off x="457200" y="1143000"/>
            <a:ext cx="2878930" cy="400110"/>
          </a:xfrm>
          <a:prstGeom prst="rect">
            <a:avLst/>
          </a:prstGeom>
        </p:spPr>
        <p:txBody>
          <a:bodyPr wrap="none">
            <a:spAutoFit/>
          </a:bodyPr>
          <a:lstStyle/>
          <a:p>
            <a:r>
              <a:rPr lang="en-US" sz="2000" b="1" dirty="0" smtClean="0">
                <a:solidFill>
                  <a:schemeClr val="tx1">
                    <a:lumMod val="75000"/>
                    <a:lumOff val="25000"/>
                  </a:schemeClr>
                </a:solidFill>
              </a:rPr>
              <a:t>[ Environmental Projects]</a:t>
            </a:r>
            <a:endParaRPr lang="en-CA" sz="2000" b="1" dirty="0">
              <a:solidFill>
                <a:schemeClr val="tx1">
                  <a:lumMod val="75000"/>
                  <a:lumOff val="25000"/>
                </a:schemeClr>
              </a:solidFill>
            </a:endParaRPr>
          </a:p>
        </p:txBody>
      </p:sp>
      <p:sp>
        <p:nvSpPr>
          <p:cNvPr id="11" name="Rectangle 10">
            <a:hlinkClick r:id="rId3" action="ppaction://hlinksldjump"/>
          </p:cNvPr>
          <p:cNvSpPr/>
          <p:nvPr/>
        </p:nvSpPr>
        <p:spPr>
          <a:xfrm>
            <a:off x="7848600" y="457200"/>
            <a:ext cx="8382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p:cNvSpPr>
            <a:spLocks noGrp="1"/>
          </p:cNvSpPr>
          <p:nvPr>
            <p:ph idx="1"/>
          </p:nvPr>
        </p:nvSpPr>
        <p:spPr>
          <a:xfrm>
            <a:off x="457200" y="1600200"/>
            <a:ext cx="8229600" cy="4132385"/>
          </a:xfrm>
        </p:spPr>
        <p:txBody>
          <a:bodyPr>
            <a:normAutofit/>
          </a:bodyPr>
          <a:lstStyle>
            <a:lvl1pPr>
              <a:defRPr sz="2000"/>
            </a:lvl1pPr>
            <a:lvl2pPr>
              <a:defRPr sz="2000"/>
            </a:lvl2pPr>
            <a:lvl3pPr>
              <a:defRPr sz="2000"/>
            </a:lvl3pPr>
            <a:lvl4pPr>
              <a:defRPr sz="2000"/>
            </a:lvl4pPr>
            <a:lvl5pPr>
              <a:defRPr sz="2000"/>
            </a:lvl5pPr>
          </a:lstStyle>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Aurora North Tailings Management</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Construction of composite tails plant</a:t>
            </a:r>
          </a:p>
          <a:p>
            <a:pPr lvl="2">
              <a:buClr>
                <a:schemeClr val="tx1">
                  <a:lumMod val="75000"/>
                  <a:lumOff val="25000"/>
                </a:schemeClr>
              </a:buClr>
              <a:buFont typeface="Wingdings" pitchFamily="2" charset="2"/>
              <a:buChar char="§"/>
            </a:pPr>
            <a:r>
              <a:rPr lang="en-US" dirty="0" smtClean="0">
                <a:solidFill>
                  <a:schemeClr val="tx1">
                    <a:lumMod val="75000"/>
                    <a:lumOff val="25000"/>
                  </a:schemeClr>
                </a:solidFill>
              </a:rPr>
              <a:t> transforms tailings waste into solid material</a:t>
            </a:r>
          </a:p>
          <a:p>
            <a:pPr lvl="0">
              <a:buClr>
                <a:schemeClr val="tx1">
                  <a:lumMod val="75000"/>
                  <a:lumOff val="25000"/>
                </a:schemeClr>
              </a:buClr>
              <a:buFont typeface="Wingdings" pitchFamily="2" charset="2"/>
              <a:buChar char="§"/>
            </a:pPr>
            <a:r>
              <a:rPr lang="en-US" dirty="0" smtClean="0">
                <a:solidFill>
                  <a:schemeClr val="tx1">
                    <a:lumMod val="75000"/>
                    <a:lumOff val="25000"/>
                  </a:schemeClr>
                </a:solidFill>
              </a:rPr>
              <a:t>Centrifuge Tailings Management</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Tailings is placed into spinning vessel to separate water</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Water is recycles for operations</a:t>
            </a:r>
          </a:p>
          <a:p>
            <a:pPr lvl="1">
              <a:buClr>
                <a:schemeClr val="tx1">
                  <a:lumMod val="75000"/>
                  <a:lumOff val="25000"/>
                </a:schemeClr>
              </a:buClr>
              <a:buFont typeface="Wingdings" pitchFamily="2" charset="2"/>
              <a:buChar char="§"/>
            </a:pPr>
            <a:r>
              <a:rPr lang="en-US" dirty="0" smtClean="0">
                <a:solidFill>
                  <a:schemeClr val="tx1">
                    <a:lumMod val="75000"/>
                    <a:lumOff val="25000"/>
                  </a:schemeClr>
                </a:solidFill>
              </a:rPr>
              <a:t>Design costs pending </a:t>
            </a: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Clr>
                <a:schemeClr val="tx1">
                  <a:lumMod val="75000"/>
                  <a:lumOff val="25000"/>
                </a:schemeClr>
              </a:buClr>
              <a:buFont typeface="Wingdings" pitchFamily="2" charset="2"/>
              <a:buChar char="§"/>
            </a:pPr>
            <a:endParaRPr lang="en-US" dirty="0" smtClean="0">
              <a:solidFill>
                <a:schemeClr val="tx1">
                  <a:lumMod val="75000"/>
                  <a:lumOff val="25000"/>
                </a:schemeClr>
              </a:solidFill>
            </a:endParaRPr>
          </a:p>
          <a:p>
            <a:pPr lvl="0">
              <a:buNone/>
            </a:pPr>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TotalTime>
  <Words>6137</Words>
  <Application>Microsoft Office PowerPoint</Application>
  <PresentationFormat>On-screen Show (4:3)</PresentationFormat>
  <Paragraphs>1368</Paragraphs>
  <Slides>206</Slides>
  <Notes>205</Notes>
  <HiddenSlides>0</HiddenSlides>
  <MMClips>0</MMClips>
  <ScaleCrop>false</ScaleCrop>
  <HeadingPairs>
    <vt:vector size="4" baseType="variant">
      <vt:variant>
        <vt:lpstr>Theme</vt:lpstr>
      </vt:variant>
      <vt:variant>
        <vt:i4>1</vt:i4>
      </vt:variant>
      <vt:variant>
        <vt:lpstr>Slide Titles</vt:lpstr>
      </vt:variant>
      <vt:variant>
        <vt:i4>206</vt:i4>
      </vt:variant>
    </vt:vector>
  </HeadingPairs>
  <TitlesOfParts>
    <vt:vector size="207" baseType="lpstr">
      <vt:lpstr>Office Theme</vt:lpstr>
      <vt:lpstr>Slide 1</vt:lpstr>
      <vt:lpstr>Agenda</vt:lpstr>
      <vt:lpstr>Overview</vt:lpstr>
      <vt:lpstr>Overview</vt:lpstr>
      <vt:lpstr>Overview</vt:lpstr>
      <vt:lpstr>Overview</vt:lpstr>
      <vt:lpstr>Overview</vt:lpstr>
      <vt:lpstr>Overview</vt:lpstr>
      <vt:lpstr>Oil Industry</vt:lpstr>
      <vt:lpstr>Oil / Petroleum / Hydrocarbons?</vt:lpstr>
      <vt:lpstr>Types of Crude Oil</vt:lpstr>
      <vt:lpstr>Types of Crude Oil</vt:lpstr>
      <vt:lpstr>Types of Crude Oil</vt:lpstr>
      <vt:lpstr>Oil Reserves (millions of barrels)</vt:lpstr>
      <vt:lpstr>Oil Reserves vs. Resource</vt:lpstr>
      <vt:lpstr>Reserve &amp; Resource Definition</vt:lpstr>
      <vt:lpstr>Total World Oil Reserves</vt:lpstr>
      <vt:lpstr>Oil Production (thousands bbl/day)</vt:lpstr>
      <vt:lpstr>Oil Production</vt:lpstr>
      <vt:lpstr>World Oil Production</vt:lpstr>
      <vt:lpstr>Oil Consumption (thousands bbl/day)</vt:lpstr>
      <vt:lpstr>Oil Consumption (per Capita)</vt:lpstr>
      <vt:lpstr>Oil Consumption (Country)</vt:lpstr>
      <vt:lpstr>Oil Exports (thousands bbl/day)</vt:lpstr>
      <vt:lpstr>Oil Exports</vt:lpstr>
      <vt:lpstr>Oil Imports (thousands of bbl/day)</vt:lpstr>
      <vt:lpstr>Oil Imports</vt:lpstr>
      <vt:lpstr>Oil Balance</vt:lpstr>
      <vt:lpstr>Oil Trade</vt:lpstr>
      <vt:lpstr>Oil Demand</vt:lpstr>
      <vt:lpstr>Oil Supply</vt:lpstr>
      <vt:lpstr>Oil Price</vt:lpstr>
      <vt:lpstr>U.S. Oil Production</vt:lpstr>
      <vt:lpstr>U.S. Crude Oil Production &amp; Imports</vt:lpstr>
      <vt:lpstr>Top 10 U.S. Crude Oil Imports by Origin</vt:lpstr>
      <vt:lpstr>Canada’s Seven Hydrocarbon Regions</vt:lpstr>
      <vt:lpstr>Western Canada Sedimentary Basin</vt:lpstr>
      <vt:lpstr>Eastern Canada Sedimentary Basins</vt:lpstr>
      <vt:lpstr>Southern Ontario Producing Areas</vt:lpstr>
      <vt:lpstr>Crude Oil &amp; Natural Gas Discoveries</vt:lpstr>
      <vt:lpstr>Crude Oil Resources</vt:lpstr>
      <vt:lpstr>Oil Sands Deposits</vt:lpstr>
      <vt:lpstr>Mining Projects</vt:lpstr>
      <vt:lpstr>Canadian Oil Production</vt:lpstr>
      <vt:lpstr>Canadian Peak Oil</vt:lpstr>
      <vt:lpstr>Canadian Oil Production</vt:lpstr>
      <vt:lpstr>Upstream</vt:lpstr>
      <vt:lpstr>Conventional Oil</vt:lpstr>
      <vt:lpstr>Conventional Oil</vt:lpstr>
      <vt:lpstr>Conventional Oil</vt:lpstr>
      <vt:lpstr>Unconventional Fossil Fuel</vt:lpstr>
      <vt:lpstr>Oil Sands</vt:lpstr>
      <vt:lpstr>Transportation</vt:lpstr>
      <vt:lpstr>Recovery Methods</vt:lpstr>
      <vt:lpstr>Open-Pit Mining</vt:lpstr>
      <vt:lpstr>In-Situ Technology</vt:lpstr>
      <vt:lpstr>In-Situ Technology</vt:lpstr>
      <vt:lpstr>In-Situ Technology</vt:lpstr>
      <vt:lpstr>In-Situ Technology</vt:lpstr>
      <vt:lpstr>Canadian Oil Production</vt:lpstr>
      <vt:lpstr>Slide 61</vt:lpstr>
      <vt:lpstr>Bitumen Upgrading</vt:lpstr>
      <vt:lpstr>Midstream</vt:lpstr>
      <vt:lpstr>Crude Oil Production &amp; Distribution</vt:lpstr>
      <vt:lpstr>Canadian &amp; U.S. Crude Oil Pipelines</vt:lpstr>
      <vt:lpstr>Major Oil Pipelines Regulated by the NEB</vt:lpstr>
      <vt:lpstr>Types of Pipelines</vt:lpstr>
      <vt:lpstr>Delivery Network</vt:lpstr>
      <vt:lpstr>Slide 69</vt:lpstr>
      <vt:lpstr>Frequency of Pipeline Failure</vt:lpstr>
      <vt:lpstr>Price Differential &amp; Capacity Adequacy</vt:lpstr>
      <vt:lpstr>Downstream</vt:lpstr>
      <vt:lpstr>Oil Refining Process</vt:lpstr>
      <vt:lpstr>Refinery</vt:lpstr>
      <vt:lpstr>Natural Gas Industry</vt:lpstr>
      <vt:lpstr>Natural Gas Demand</vt:lpstr>
      <vt:lpstr>Natural Gas Production</vt:lpstr>
      <vt:lpstr>Natural Gas Production &amp; Reserves</vt:lpstr>
      <vt:lpstr>Natural Gas Price History</vt:lpstr>
      <vt:lpstr>Conventional vs. Unconventional</vt:lpstr>
      <vt:lpstr>Technology</vt:lpstr>
      <vt:lpstr>Technology</vt:lpstr>
      <vt:lpstr>Industry Risks</vt:lpstr>
      <vt:lpstr>Industry Outlook</vt:lpstr>
      <vt:lpstr>Canadian Oil Sands Limited (COS.to)</vt:lpstr>
      <vt:lpstr>Agenda</vt:lpstr>
      <vt:lpstr>Company Overview</vt:lpstr>
      <vt:lpstr>Company Overview</vt:lpstr>
      <vt:lpstr>Company Overview</vt:lpstr>
      <vt:lpstr>Company Overview</vt:lpstr>
      <vt:lpstr>Company Overview</vt:lpstr>
      <vt:lpstr>Company Overview</vt:lpstr>
      <vt:lpstr>Company Overview</vt:lpstr>
      <vt:lpstr>Operations</vt:lpstr>
      <vt:lpstr>Operations</vt:lpstr>
      <vt:lpstr>Operations</vt:lpstr>
      <vt:lpstr>Operations</vt:lpstr>
      <vt:lpstr>Operations</vt:lpstr>
      <vt:lpstr>Operations</vt:lpstr>
      <vt:lpstr>Management Team</vt:lpstr>
      <vt:lpstr>Management Team</vt:lpstr>
      <vt:lpstr>Management Team</vt:lpstr>
      <vt:lpstr>Management Team</vt:lpstr>
      <vt:lpstr>Management Team</vt:lpstr>
      <vt:lpstr>Management Team</vt:lpstr>
      <vt:lpstr>Financial Analysis</vt:lpstr>
      <vt:lpstr>Financial Analysis</vt:lpstr>
      <vt:lpstr>Financial Analysis</vt:lpstr>
      <vt:lpstr>Financial Analysis</vt:lpstr>
      <vt:lpstr>Financial Analysis</vt:lpstr>
      <vt:lpstr>Financial Analysis</vt:lpstr>
      <vt:lpstr>Financial Analysis</vt:lpstr>
      <vt:lpstr>Valuation</vt:lpstr>
      <vt:lpstr>Valuation</vt:lpstr>
      <vt:lpstr>Valuation</vt:lpstr>
      <vt:lpstr>Valuation</vt:lpstr>
      <vt:lpstr>Recommendation</vt:lpstr>
      <vt:lpstr>Recommendation</vt:lpstr>
      <vt:lpstr>Crescent Point Energy(CPG.to)</vt:lpstr>
      <vt:lpstr>Agenda</vt:lpstr>
      <vt:lpstr>Company Overview</vt:lpstr>
      <vt:lpstr>Company Overview</vt:lpstr>
      <vt:lpstr>Company Overview</vt:lpstr>
      <vt:lpstr>Company Overview</vt:lpstr>
      <vt:lpstr>Company Overview</vt:lpstr>
      <vt:lpstr>Company Overview</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Management Team</vt:lpstr>
      <vt:lpstr>Management Team</vt:lpstr>
      <vt:lpstr>Management Team</vt:lpstr>
      <vt:lpstr>Management Team</vt:lpstr>
      <vt:lpstr>Financials</vt:lpstr>
      <vt:lpstr>Financials</vt:lpstr>
      <vt:lpstr>Financials</vt:lpstr>
      <vt:lpstr>Financials</vt:lpstr>
      <vt:lpstr>Financials</vt:lpstr>
      <vt:lpstr>Financials</vt:lpstr>
      <vt:lpstr>Financials</vt:lpstr>
      <vt:lpstr>Financials</vt:lpstr>
      <vt:lpstr>Valuation</vt:lpstr>
      <vt:lpstr>Valuation</vt:lpstr>
      <vt:lpstr>Valuation</vt:lpstr>
      <vt:lpstr>Recommendation</vt:lpstr>
      <vt:lpstr>Recommendation</vt:lpstr>
      <vt:lpstr>Baytex Energy Corp.(BTE.to)</vt:lpstr>
      <vt:lpstr>Agenda</vt:lpstr>
      <vt:lpstr>Company Overview</vt:lpstr>
      <vt:lpstr>Company Overview</vt:lpstr>
      <vt:lpstr>Company Overview</vt:lpstr>
      <vt:lpstr>Company Overview</vt:lpstr>
      <vt:lpstr>Company Overview</vt:lpstr>
      <vt:lpstr>Company Overview</vt:lpstr>
      <vt:lpstr>Company Overview</vt:lpstr>
      <vt:lpstr>Company Overview</vt:lpstr>
      <vt:lpstr>Company Overview</vt:lpstr>
      <vt:lpstr>Company Overview</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Operations</vt:lpstr>
      <vt:lpstr>Management</vt:lpstr>
      <vt:lpstr>Management</vt:lpstr>
      <vt:lpstr>Management</vt:lpstr>
      <vt:lpstr>Management</vt:lpstr>
      <vt:lpstr>Management</vt:lpstr>
      <vt:lpstr>Hedging</vt:lpstr>
      <vt:lpstr>Hedging</vt:lpstr>
      <vt:lpstr>Hedging</vt:lpstr>
      <vt:lpstr>Hedging</vt:lpstr>
      <vt:lpstr>Financials</vt:lpstr>
      <vt:lpstr>Financials</vt:lpstr>
      <vt:lpstr>Financials</vt:lpstr>
      <vt:lpstr>Q4|2011 Earnings</vt:lpstr>
      <vt:lpstr>Q4|2011 Earnings</vt:lpstr>
      <vt:lpstr>Slide 200</vt:lpstr>
      <vt:lpstr>Financials</vt:lpstr>
      <vt:lpstr>Financials</vt:lpstr>
      <vt:lpstr>Valuation</vt:lpstr>
      <vt:lpstr>Valuation</vt:lpstr>
      <vt:lpstr>Valuation</vt:lpstr>
      <vt:lpstr>Recommendation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Slide</dc:title>
  <dc:creator>William</dc:creator>
  <cp:lastModifiedBy>gp</cp:lastModifiedBy>
  <cp:revision>92</cp:revision>
  <dcterms:created xsi:type="dcterms:W3CDTF">2006-08-16T00:00:00Z</dcterms:created>
  <dcterms:modified xsi:type="dcterms:W3CDTF">2012-03-14T23:41:55Z</dcterms:modified>
</cp:coreProperties>
</file>